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3"/>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5 mins)" id="{28E9690B-0091-4B37-904D-AF77356E58A6}">
          <p14:sldIdLst>
            <p14:sldId id="256"/>
            <p14:sldId id="257"/>
            <p14:sldId id="258"/>
            <p14:sldId id="259"/>
            <p14:sldId id="260"/>
          </p14:sldIdLst>
        </p14:section>
        <p14:section name="Messaging (15 mins)" id="{81FA6515-2ACA-42D2-B462-6AD6B7D7EF6D}">
          <p14:sldIdLst>
            <p14:sldId id="261"/>
            <p14:sldId id="262"/>
            <p14:sldId id="263"/>
            <p14:sldId id="264"/>
            <p14:sldId id="265"/>
            <p14:sldId id="266"/>
            <p14:sldId id="267"/>
            <p14:sldId id="268"/>
            <p14:sldId id="269"/>
            <p14:sldId id="270"/>
          </p14:sldIdLst>
        </p14:section>
        <p14:section name="Scaling Pattern (15 mins)" id="{BE77E550-7281-471B-8258-C27D80DE44AD}">
          <p14:sldIdLst>
            <p14:sldId id="271"/>
            <p14:sldId id="272"/>
            <p14:sldId id="273"/>
            <p14:sldId id="274"/>
            <p14:sldId id="275"/>
            <p14:sldId id="276"/>
            <p14:sldId id="277"/>
            <p14:sldId id="278"/>
            <p14:sldId id="279"/>
            <p14:sldId id="280"/>
            <p14:sldId id="281"/>
            <p14:sldId id="282"/>
            <p14:sldId id="283"/>
          </p14:sldIdLst>
        </p14:section>
        <p14:section name="IoT Hub (15 mins)" id="{C4212DAB-B303-4A26-AF49-9423C7739B3E}">
          <p14:sldIdLst>
            <p14:sldId id="284"/>
            <p14:sldId id="285"/>
            <p14:sldId id="286"/>
            <p14:sldId id="287"/>
            <p14:sldId id="288"/>
            <p14:sldId id="289"/>
            <p14:sldId id="290"/>
            <p14:sldId id="291"/>
            <p14:sldId id="292"/>
          </p14:sldIdLst>
        </p14:section>
        <p14:section name="Conclusion (5 mins)" id="{6EC64523-FE06-4775-B955-831F82F993AC}">
          <p14:sldIdLst>
            <p14:sldId id="293"/>
            <p14:sldId id="294"/>
          </p14:sldIdLst>
        </p14:section>
        <p14:section name="Appendix" id="{0C9D44FA-F460-4618-B86C-E79A04E21F3C}">
          <p14:sldIdLst>
            <p14:sldId id="295"/>
            <p14:sldId id="296"/>
            <p14:sldId id="297"/>
            <p14:sldId id="298"/>
            <p14:sldId id="299"/>
            <p14:sldId id="300"/>
            <p14:sldId id="301"/>
            <p14:sldId id="302"/>
            <p14:sldId id="30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33" autoAdjust="0"/>
    <p:restoredTop sz="86411" autoAdjust="0"/>
  </p:normalViewPr>
  <p:slideViewPr>
    <p:cSldViewPr snapToGrid="0" showGuides="1">
      <p:cViewPr varScale="1">
        <p:scale>
          <a:sx n="79" d="100"/>
          <a:sy n="79" d="100"/>
        </p:scale>
        <p:origin x="86" y="28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077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0B467-AF3F-4A69-A8E7-7C0C5514CA4B}" type="datetimeFigureOut">
              <a:rPr lang="en-US" smtClean="0"/>
              <a:t>08/02/2016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3F966B-4ADC-4E3F-B36C-6FAFCC426477}" type="slidenum">
              <a:rPr lang="en-US" smtClean="0"/>
              <a:t>‹#›</a:t>
            </a:fld>
            <a:endParaRPr lang="en-US"/>
          </a:p>
        </p:txBody>
      </p:sp>
    </p:spTree>
    <p:extLst>
      <p:ext uri="{BB962C8B-B14F-4D97-AF65-F5344CB8AC3E}">
        <p14:creationId xmlns:p14="http://schemas.microsoft.com/office/powerpoint/2010/main" val="2200499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session</a:t>
            </a:r>
            <a:r>
              <a:rPr lang="en-US" baseline="0" dirty="0"/>
              <a:t> with introduce the </a:t>
            </a:r>
            <a:r>
              <a:rPr lang="en-US" baseline="0" dirty="0" err="1"/>
              <a:t>IoT</a:t>
            </a:r>
            <a:r>
              <a:rPr lang="en-US" baseline="0" dirty="0"/>
              <a:t> architecture, show samples on how to push messages to an event hub, an </a:t>
            </a:r>
            <a:r>
              <a:rPr lang="en-US" baseline="0" dirty="0" err="1"/>
              <a:t>Iot</a:t>
            </a:r>
            <a:r>
              <a:rPr lang="en-US" baseline="0" dirty="0"/>
              <a:t> hub. Show examples on how to read messages and introduce the concept of command and control.</a:t>
            </a:r>
          </a:p>
          <a:p>
            <a:endParaRPr lang="en-US" baseline="0" dirty="0"/>
          </a:p>
          <a:p>
            <a:r>
              <a:rPr lang="en-US" baseline="0" dirty="0"/>
              <a:t>We will also discuss scaling options and patterns for understanding how to architect an </a:t>
            </a:r>
            <a:r>
              <a:rPr lang="en-US" baseline="0" dirty="0" err="1"/>
              <a:t>IoT</a:t>
            </a:r>
            <a:r>
              <a:rPr lang="en-US" baseline="0" dirty="0"/>
              <a:t> solution.</a:t>
            </a:r>
            <a:endParaRPr lang="en-US" dirty="0"/>
          </a:p>
        </p:txBody>
      </p:sp>
      <p:sp>
        <p:nvSpPr>
          <p:cNvPr id="4" name="Slide Number Placeholder 3"/>
          <p:cNvSpPr>
            <a:spLocks noGrp="1"/>
          </p:cNvSpPr>
          <p:nvPr>
            <p:ph type="sldNum" sz="quarter" idx="10"/>
          </p:nvPr>
        </p:nvSpPr>
        <p:spPr/>
        <p:txBody>
          <a:bodyPr/>
          <a:lstStyle/>
          <a:p>
            <a:fld id="{82C5DE3D-E970-47E7-A47D-1D5587C488A5}" type="slidenum">
              <a:rPr lang="en-US" smtClean="0"/>
              <a:t>2</a:t>
            </a:fld>
            <a:endParaRPr lang="en-US"/>
          </a:p>
        </p:txBody>
      </p:sp>
    </p:spTree>
    <p:extLst>
      <p:ext uri="{BB962C8B-B14F-4D97-AF65-F5344CB8AC3E}">
        <p14:creationId xmlns:p14="http://schemas.microsoft.com/office/powerpoint/2010/main" val="2928530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08/02/2016 23:57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15922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08/02/2016 23:57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46559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IoT Hub exposes a set of conceptual endpoints to access its functionalities.</a:t>
            </a:r>
          </a:p>
          <a:p>
            <a:endParaRPr lang="en-US" dirty="0"/>
          </a:p>
          <a:p>
            <a:r>
              <a:rPr lang="en-US" dirty="0"/>
              <a:t>There</a:t>
            </a:r>
            <a:r>
              <a:rPr lang="en-US" baseline="0" dirty="0"/>
              <a:t> are two endpoints for each device: one to send D2C </a:t>
            </a:r>
            <a:r>
              <a:rPr lang="en-US" baseline="0" dirty="0" err="1"/>
              <a:t>msgs</a:t>
            </a:r>
            <a:r>
              <a:rPr lang="en-US" baseline="0" dirty="0"/>
              <a:t>, one to receive C2D </a:t>
            </a:r>
            <a:r>
              <a:rPr lang="en-US" baseline="0" dirty="0" err="1"/>
              <a:t>msgs</a:t>
            </a:r>
            <a:r>
              <a:rPr lang="en-US" baseline="0" dirty="0"/>
              <a:t>.</a:t>
            </a:r>
          </a:p>
          <a:p>
            <a:r>
              <a:rPr lang="en-US" baseline="0" dirty="0"/>
              <a:t>Devices can connect two both endpoints over the same connection.</a:t>
            </a:r>
          </a:p>
          <a:p>
            <a:endParaRPr lang="en-US" baseline="0" dirty="0"/>
          </a:p>
          <a:p>
            <a:r>
              <a:rPr lang="en-US" baseline="0" dirty="0"/>
              <a:t>FGW and CGW are able to represent multiple devices by simultaneously connecting to D2C and C2D endpoints for many devices at the same time.</a:t>
            </a:r>
          </a:p>
          <a:p>
            <a:endParaRPr lang="en-US" baseline="0" dirty="0"/>
          </a:p>
          <a:p>
            <a:r>
              <a:rPr lang="en-US" baseline="0" dirty="0"/>
              <a:t>On the app back-end side, the D2C receive endpoint is used by the event processing pipeline (ASA, Storm, custom, …), and by the device runtime logic component, which handles requests and command responses that come from devices.</a:t>
            </a:r>
          </a:p>
          <a:p>
            <a:r>
              <a:rPr lang="en-US" baseline="0" dirty="0"/>
              <a:t>The device runtime logic component also uses the C2D send endpoint to send notifications and commands to devices.</a:t>
            </a:r>
          </a:p>
          <a:p>
            <a:r>
              <a:rPr lang="en-US" baseline="0" dirty="0"/>
              <a:t>It also uses the </a:t>
            </a:r>
            <a:r>
              <a:rPr lang="en-US" baseline="0" dirty="0" err="1"/>
              <a:t>msg</a:t>
            </a:r>
            <a:r>
              <a:rPr lang="en-US" baseline="0" dirty="0"/>
              <a:t> feedback and monitoring endpoint. This is critical for IoT solutions where devices are reachable only through IoT Hub. In these very common scenarios, any problem on the connectivity between device and IoT Hub cannot just be reported as errors back to the device, but also to the app back-end in the form of events on this feedback endpoint. This makes possible the kind of monitoring that is required to achieve high operability of an IoT solution.</a:t>
            </a:r>
          </a:p>
          <a:p>
            <a:endParaRPr lang="en-US" baseline="0" dirty="0"/>
          </a:p>
          <a:p>
            <a:r>
              <a:rPr lang="en-US" baseline="0" dirty="0"/>
              <a:t>In addition to these runtime endpoint, IoT Hub also has a device identity </a:t>
            </a:r>
            <a:r>
              <a:rPr lang="en-US" baseline="0" dirty="0" err="1"/>
              <a:t>mgmt</a:t>
            </a:r>
            <a:r>
              <a:rPr lang="en-US" baseline="0" dirty="0"/>
              <a:t> endpoint that is used by your solution’s device provisioning and </a:t>
            </a:r>
            <a:r>
              <a:rPr lang="en-US" baseline="0" dirty="0" err="1"/>
              <a:t>mgmt</a:t>
            </a:r>
            <a:r>
              <a:rPr lang="en-US" baseline="0" dirty="0"/>
              <a:t> component.</a:t>
            </a:r>
          </a:p>
          <a:p>
            <a:endParaRPr lang="en-US" baseline="0" dirty="0"/>
          </a:p>
          <a:p>
            <a:r>
              <a:rPr lang="en-US" baseline="0" dirty="0"/>
              <a:t>Finally, an IoT Hub Manage endpoint is used to set security, functional, performance parameters.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08/02/2016 23:57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12288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Displayed is the </a:t>
            </a:r>
            <a:r>
              <a:rPr lang="en-US" dirty="0" err="1"/>
              <a:t>IoT</a:t>
            </a:r>
            <a:r>
              <a:rPr lang="en-US" dirty="0"/>
              <a:t> reference architecture.</a:t>
            </a:r>
            <a:r>
              <a:rPr lang="en-US" baseline="0" dirty="0"/>
              <a:t> It depicts the typical architectural components of most </a:t>
            </a:r>
            <a:r>
              <a:rPr lang="en-US" baseline="0" dirty="0" err="1"/>
              <a:t>IoT</a:t>
            </a:r>
            <a:r>
              <a:rPr lang="en-US" baseline="0" dirty="0"/>
              <a:t> solutions. </a:t>
            </a:r>
          </a:p>
          <a:p>
            <a:endParaRPr lang="en-US" baseline="0" dirty="0"/>
          </a:p>
          <a:p>
            <a:r>
              <a:rPr lang="en-US" baseline="0" dirty="0"/>
              <a:t>Highlight:</a:t>
            </a:r>
          </a:p>
          <a:p>
            <a:r>
              <a:rPr lang="en-US" baseline="0" dirty="0"/>
              <a:t>Some devices are native “internet talking devices”</a:t>
            </a:r>
          </a:p>
          <a:p>
            <a:r>
              <a:rPr lang="en-US" baseline="0" dirty="0"/>
              <a:t>Other devices may use different protocols</a:t>
            </a:r>
          </a:p>
          <a:p>
            <a:r>
              <a:rPr lang="en-US" baseline="0" dirty="0"/>
              <a:t>Some devices may require a protocol translation or may not be internet enabled</a:t>
            </a:r>
          </a:p>
          <a:p>
            <a:endParaRPr lang="en-US" baseline="0" dirty="0"/>
          </a:p>
          <a:p>
            <a:r>
              <a:rPr lang="en-US" baseline="0" dirty="0"/>
              <a:t>Major components of an </a:t>
            </a:r>
            <a:r>
              <a:rPr lang="en-US" baseline="0" dirty="0" err="1"/>
              <a:t>IoT</a:t>
            </a:r>
            <a:r>
              <a:rPr lang="en-US" baseline="0" dirty="0"/>
              <a:t> solution are the provisioning and management of the devices, storage of telemetry data and analytics</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08/02/2016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719577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Azure </a:t>
            </a:r>
            <a:r>
              <a:rPr lang="en-US" dirty="0" err="1"/>
              <a:t>IoT</a:t>
            </a:r>
            <a:r>
              <a:rPr lang="en-US" dirty="0"/>
              <a:t> suite,</a:t>
            </a:r>
            <a:r>
              <a:rPr lang="en-US" baseline="0" dirty="0"/>
              <a:t> Azure provides some of the major infrastructure required to quickly get running with </a:t>
            </a:r>
            <a:r>
              <a:rPr lang="en-US" baseline="0" dirty="0" err="1"/>
              <a:t>IoT</a:t>
            </a:r>
            <a:r>
              <a:rPr lang="en-US" baseline="0" dirty="0"/>
              <a:t> solutions. </a:t>
            </a:r>
          </a:p>
          <a:p>
            <a:endParaRPr lang="en-US" baseline="0" dirty="0"/>
          </a:p>
          <a:p>
            <a:r>
              <a:rPr lang="en-US" baseline="0" dirty="0"/>
              <a:t>With every architecture however, there different points of elasticity that are required to build a scalable, available system. </a:t>
            </a:r>
          </a:p>
          <a:p>
            <a:r>
              <a:rPr lang="en-US" baseline="0" dirty="0"/>
              <a:t>These points are highlighted</a:t>
            </a:r>
          </a:p>
          <a:p>
            <a:r>
              <a:rPr lang="en-US" baseline="0" dirty="0"/>
              <a:t>&lt;&lt;click&gt;&gt;</a:t>
            </a:r>
          </a:p>
          <a:p>
            <a:r>
              <a:rPr lang="en-US" baseline="0" dirty="0"/>
              <a:t>How we </a:t>
            </a:r>
            <a:r>
              <a:rPr lang="en-US" baseline="0" dirty="0" err="1"/>
              <a:t>injest</a:t>
            </a:r>
            <a:r>
              <a:rPr lang="en-US" baseline="0" dirty="0"/>
              <a:t> data at scale</a:t>
            </a:r>
          </a:p>
          <a:p>
            <a:r>
              <a:rPr lang="en-US" baseline="0" dirty="0"/>
              <a:t>How we process the data at scale</a:t>
            </a:r>
          </a:p>
          <a:p>
            <a:r>
              <a:rPr lang="en-US" baseline="0" dirty="0"/>
              <a:t>How we manage remote monitoring and updates of the devices</a:t>
            </a:r>
          </a:p>
          <a:p>
            <a:endParaRPr lang="en-US" baseline="0" dirty="0"/>
          </a:p>
          <a:p>
            <a:r>
              <a:rPr lang="en-US" baseline="0" dirty="0"/>
              <a:t>These are all scale points we need to consider for an </a:t>
            </a:r>
            <a:r>
              <a:rPr lang="en-US" baseline="0" dirty="0" err="1"/>
              <a:t>IoT</a:t>
            </a:r>
            <a:r>
              <a:rPr lang="en-US" baseline="0" dirty="0"/>
              <a:t> solution. We will dive into these areas during this talk.</a:t>
            </a:r>
          </a:p>
          <a:p>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08/02/2016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39953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08/02/2016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45211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08/02/2016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275686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The sample scenario used in the demo</a:t>
            </a:r>
            <a:r>
              <a:rPr lang="en-US" baseline="0" dirty="0"/>
              <a:t> is tires and cars. </a:t>
            </a:r>
          </a:p>
          <a:p>
            <a:endParaRPr lang="en-US" baseline="0" dirty="0"/>
          </a:p>
          <a:p>
            <a:r>
              <a:rPr lang="en-US" baseline="0" dirty="0"/>
              <a:t>Each car has 4 tires installed and each tire will maintain information about pressure, diameter, miles, etc.</a:t>
            </a:r>
          </a:p>
          <a:p>
            <a:endParaRPr lang="en-US" baseline="0" dirty="0"/>
          </a:p>
          <a:p>
            <a:r>
              <a:rPr lang="en-US" baseline="0" dirty="0"/>
              <a:t>When each car is created, it will “self-register” with the </a:t>
            </a:r>
            <a:r>
              <a:rPr lang="en-US" baseline="0" dirty="0" err="1"/>
              <a:t>IoT</a:t>
            </a:r>
            <a:r>
              <a:rPr lang="en-US" baseline="0" dirty="0"/>
              <a:t> hub.</a:t>
            </a:r>
          </a:p>
          <a:p>
            <a:r>
              <a:rPr lang="en-US" baseline="0" dirty="0"/>
              <a:t>They will emit telemetry as the car is “moving’ to the </a:t>
            </a:r>
            <a:r>
              <a:rPr lang="en-US" baseline="0" dirty="0" err="1"/>
              <a:t>IoT</a:t>
            </a:r>
            <a:r>
              <a:rPr lang="en-US" baseline="0" dirty="0"/>
              <a:t> hub.</a:t>
            </a: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08/02/2016 23:57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95985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 units</a:t>
            </a:r>
            <a:r>
              <a:rPr lang="en-US" baseline="0" dirty="0"/>
              <a:t> = 100k connected devices and many messages</a:t>
            </a:r>
          </a:p>
          <a:p>
            <a:endParaRPr lang="en-US" dirty="0"/>
          </a:p>
        </p:txBody>
      </p:sp>
      <p:sp>
        <p:nvSpPr>
          <p:cNvPr id="4" name="Slide Number Placeholder 3"/>
          <p:cNvSpPr>
            <a:spLocks noGrp="1"/>
          </p:cNvSpPr>
          <p:nvPr>
            <p:ph type="sldNum" sz="quarter" idx="10"/>
          </p:nvPr>
        </p:nvSpPr>
        <p:spPr/>
        <p:txBody>
          <a:bodyPr/>
          <a:lstStyle/>
          <a:p>
            <a:fld id="{82C5DE3D-E970-47E7-A47D-1D5587C488A5}" type="slidenum">
              <a:rPr lang="en-US" smtClean="0"/>
              <a:t>31</a:t>
            </a:fld>
            <a:endParaRPr lang="en-US"/>
          </a:p>
        </p:txBody>
      </p:sp>
    </p:spTree>
    <p:extLst>
      <p:ext uri="{BB962C8B-B14F-4D97-AF65-F5344CB8AC3E}">
        <p14:creationId xmlns:p14="http://schemas.microsoft.com/office/powerpoint/2010/main" val="779097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Azure </a:t>
            </a:r>
            <a:r>
              <a:rPr lang="en-US" dirty="0" err="1"/>
              <a:t>IoT</a:t>
            </a:r>
            <a:r>
              <a:rPr lang="en-US" dirty="0"/>
              <a:t> Hub is a scalable, multi-tenant cloud platform (</a:t>
            </a:r>
            <a:r>
              <a:rPr lang="en-US" dirty="0" err="1"/>
              <a:t>IoT</a:t>
            </a:r>
            <a:r>
              <a:rPr lang="en-US" dirty="0"/>
              <a:t> PaaS) that includes an </a:t>
            </a:r>
            <a:r>
              <a:rPr lang="en-US" dirty="0" err="1"/>
              <a:t>IoT</a:t>
            </a:r>
            <a:r>
              <a:rPr lang="en-US" dirty="0"/>
              <a:t> device registry, data storage, and security. It also provides a service interface to support </a:t>
            </a:r>
            <a:r>
              <a:rPr lang="en-US" dirty="0" err="1"/>
              <a:t>IoT</a:t>
            </a:r>
            <a:r>
              <a:rPr lang="en-US" dirty="0"/>
              <a:t> application development. Learn how Azure </a:t>
            </a:r>
            <a:r>
              <a:rPr lang="en-US" dirty="0" err="1"/>
              <a:t>IoT</a:t>
            </a:r>
            <a:r>
              <a:rPr lang="en-US" dirty="0"/>
              <a:t> Suite helps you securely connect millions of Linux, iOS, Android, Windows, and real-time operating system (RTOS) devices to reliably send telemetry and receive commands from your application back-end in the cloud. </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08/02/2016 23:57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844631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I  change</a:t>
            </a:r>
            <a:r>
              <a:rPr lang="en-US" baseline="0" dirty="0"/>
              <a:t> it later? Yes from free to paid or from S1 to S2. No path for Standard to free</a:t>
            </a:r>
          </a:p>
          <a:p>
            <a:endParaRPr lang="en-US" dirty="0"/>
          </a:p>
        </p:txBody>
      </p:sp>
      <p:sp>
        <p:nvSpPr>
          <p:cNvPr id="4" name="Slide Number Placeholder 3"/>
          <p:cNvSpPr>
            <a:spLocks noGrp="1"/>
          </p:cNvSpPr>
          <p:nvPr>
            <p:ph type="sldNum" sz="quarter" idx="10"/>
          </p:nvPr>
        </p:nvSpPr>
        <p:spPr/>
        <p:txBody>
          <a:bodyPr/>
          <a:lstStyle/>
          <a:p>
            <a:fld id="{82C5DE3D-E970-47E7-A47D-1D5587C488A5}" type="slidenum">
              <a:rPr lang="en-US" smtClean="0"/>
              <a:t>34</a:t>
            </a:fld>
            <a:endParaRPr lang="en-US"/>
          </a:p>
        </p:txBody>
      </p:sp>
    </p:spTree>
    <p:extLst>
      <p:ext uri="{BB962C8B-B14F-4D97-AF65-F5344CB8AC3E}">
        <p14:creationId xmlns:p14="http://schemas.microsoft.com/office/powerpoint/2010/main" val="21881007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139172324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rvey Ask">
    <p:spTree>
      <p:nvGrpSpPr>
        <p:cNvPr id="1" name=""/>
        <p:cNvGrpSpPr/>
        <p:nvPr/>
      </p:nvGrpSpPr>
      <p:grpSpPr>
        <a:xfrm>
          <a:off x="0" y="0"/>
          <a:ext cx="0" cy="0"/>
          <a:chOff x="0" y="0"/>
          <a:chExt cx="0" cy="0"/>
        </a:xfrm>
      </p:grpSpPr>
      <p:sp>
        <p:nvSpPr>
          <p:cNvPr id="3" name="TextBox 2"/>
          <p:cNvSpPr txBox="1"/>
          <p:nvPr userDrawn="1"/>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userDrawn="1"/>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24395606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21813623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302032513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7182441"/>
      </p:ext>
    </p:extLst>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1831142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195142813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682005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9546970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77130557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8906848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3"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4085535161"/>
      </p:ext>
    </p:extLst>
  </p:cSld>
  <p:clrMap bg1="dk1" tx1="lt1" bg2="dk2" tx2="lt2" accent1="accent1" accent2="accent2" accent3="accent3" accent4="accent4" accent5="accent5" accent6="accent6" hlink="hlink" folHlink="folHlink"/>
  <p:sldLayoutIdLst>
    <p:sldLayoutId id="2147483661" r:id="rId1"/>
    <p:sldLayoutId id="2147483663" r:id="rId2"/>
    <p:sldLayoutId id="2147483818" r:id="rId3"/>
    <p:sldLayoutId id="2147483830" r:id="rId4"/>
    <p:sldLayoutId id="2147483824" r:id="rId5"/>
    <p:sldLayoutId id="2147483666" r:id="rId6"/>
    <p:sldLayoutId id="2147483825" r:id="rId7"/>
    <p:sldLayoutId id="2147483826" r:id="rId8"/>
    <p:sldLayoutId id="2147483669" r:id="rId9"/>
    <p:sldLayoutId id="2147483831" r:id="rId10"/>
    <p:sldLayoutId id="2147483832" r:id="rId1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3.emf"/><Relationship Id="rId5" Type="http://schemas.openxmlformats.org/officeDocument/2006/relationships/image" Target="../media/image7.png"/><Relationship Id="rId10" Type="http://schemas.openxmlformats.org/officeDocument/2006/relationships/image" Target="../media/image12.emf"/><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30.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tags" Target="../tags/tag3.xml"/><Relationship Id="rId7"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48.jp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8" Type="http://schemas.openxmlformats.org/officeDocument/2006/relationships/image" Target="../media/image22.emf"/><Relationship Id="rId13" Type="http://schemas.openxmlformats.org/officeDocument/2006/relationships/image" Target="../media/image27.emf"/><Relationship Id="rId3" Type="http://schemas.openxmlformats.org/officeDocument/2006/relationships/image" Target="../media/image17.png"/><Relationship Id="rId7" Type="http://schemas.openxmlformats.org/officeDocument/2006/relationships/image" Target="../media/image21.emf"/><Relationship Id="rId12" Type="http://schemas.openxmlformats.org/officeDocument/2006/relationships/image" Target="../media/image26.emf"/><Relationship Id="rId2" Type="http://schemas.openxmlformats.org/officeDocument/2006/relationships/notesSlide" Target="../notesSlides/notesSlide3.xml"/><Relationship Id="rId16"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20.emf"/><Relationship Id="rId11" Type="http://schemas.openxmlformats.org/officeDocument/2006/relationships/image" Target="../media/image25.emf"/><Relationship Id="rId5" Type="http://schemas.openxmlformats.org/officeDocument/2006/relationships/image" Target="../media/image19.emf"/><Relationship Id="rId15" Type="http://schemas.openxmlformats.org/officeDocument/2006/relationships/image" Target="../media/image29.emf"/><Relationship Id="rId10" Type="http://schemas.openxmlformats.org/officeDocument/2006/relationships/image" Target="../media/image24.emf"/><Relationship Id="rId4" Type="http://schemas.openxmlformats.org/officeDocument/2006/relationships/image" Target="../media/image18.png"/><Relationship Id="rId9" Type="http://schemas.openxmlformats.org/officeDocument/2006/relationships/image" Target="../media/image23.emf"/><Relationship Id="rId14" Type="http://schemas.openxmlformats.org/officeDocument/2006/relationships/image" Target="../media/image28.emf"/></Relationships>
</file>

<file path=ppt/slides/_rels/slide40.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slideLayout" Target="../slideLayouts/slideLayout4.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tags" Target="../tags/tag18.xml"/><Relationship Id="rId2" Type="http://schemas.openxmlformats.org/officeDocument/2006/relationships/tags" Target="../tags/tag8.xml"/><Relationship Id="rId16" Type="http://schemas.openxmlformats.org/officeDocument/2006/relationships/image" Target="../media/image54.png"/><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5" Type="http://schemas.openxmlformats.org/officeDocument/2006/relationships/image" Target="../media/image53.png"/><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notesSlide" Target="../notesSlides/notesSlide12.xml"/></Relationships>
</file>

<file path=ppt/slides/_rels/slide41.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tags" Target="../tags/tag21.xml"/><Relationship Id="rId7" Type="http://schemas.openxmlformats.org/officeDocument/2006/relationships/slideLayout" Target="../slideLayouts/slideLayout4.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5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39.png"/><Relationship Id="rId18" Type="http://schemas.openxmlformats.org/officeDocument/2006/relationships/image" Target="../media/image43.png"/><Relationship Id="rId3" Type="http://schemas.openxmlformats.org/officeDocument/2006/relationships/image" Target="../media/image31.png"/><Relationship Id="rId21" Type="http://schemas.openxmlformats.org/officeDocument/2006/relationships/image" Target="../media/image46.png"/><Relationship Id="rId7" Type="http://schemas.openxmlformats.org/officeDocument/2006/relationships/image" Target="../media/image35.png"/><Relationship Id="rId12" Type="http://schemas.openxmlformats.org/officeDocument/2006/relationships/image" Target="../media/image38.png"/><Relationship Id="rId17" Type="http://schemas.openxmlformats.org/officeDocument/2006/relationships/image" Target="../media/image30.png"/><Relationship Id="rId2" Type="http://schemas.openxmlformats.org/officeDocument/2006/relationships/notesSlide" Target="../notesSlides/notesSlide4.xml"/><Relationship Id="rId16" Type="http://schemas.openxmlformats.org/officeDocument/2006/relationships/image" Target="../media/image42.png"/><Relationship Id="rId20" Type="http://schemas.openxmlformats.org/officeDocument/2006/relationships/image" Target="../media/image45.png"/><Relationship Id="rId1" Type="http://schemas.openxmlformats.org/officeDocument/2006/relationships/slideLayout" Target="../slideLayouts/slideLayout6.xml"/><Relationship Id="rId6" Type="http://schemas.openxmlformats.org/officeDocument/2006/relationships/image" Target="../media/image34.png"/><Relationship Id="rId11" Type="http://schemas.openxmlformats.org/officeDocument/2006/relationships/image" Target="../media/image37.png"/><Relationship Id="rId5" Type="http://schemas.openxmlformats.org/officeDocument/2006/relationships/image" Target="../media/image33.emf"/><Relationship Id="rId15" Type="http://schemas.openxmlformats.org/officeDocument/2006/relationships/image" Target="../media/image41.png"/><Relationship Id="rId10" Type="http://schemas.openxmlformats.org/officeDocument/2006/relationships/image" Target="../media/image36.png"/><Relationship Id="rId19" Type="http://schemas.openxmlformats.org/officeDocument/2006/relationships/image" Target="../media/image44.png"/><Relationship Id="rId4" Type="http://schemas.openxmlformats.org/officeDocument/2006/relationships/image" Target="../media/image32.emf"/><Relationship Id="rId9" Type="http://schemas.openxmlformats.org/officeDocument/2006/relationships/image" Target="../media/image12.emf"/><Relationship Id="rId14" Type="http://schemas.openxmlformats.org/officeDocument/2006/relationships/image" Target="../media/image40.png"/><Relationship Id="rId22" Type="http://schemas.openxmlformats.org/officeDocument/2006/relationships/image" Target="../media/image4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92519" y="3680409"/>
            <a:ext cx="11459115" cy="1514261"/>
          </a:xfrm>
        </p:spPr>
        <p:txBody>
          <a:bodyPr/>
          <a:lstStyle/>
          <a:p>
            <a:r>
              <a:rPr lang="en-US" sz="4800" dirty="0"/>
              <a:t>Processing High-Scale Messaging using Service Bus, Event Hub &amp; </a:t>
            </a:r>
            <a:r>
              <a:rPr lang="en-US" sz="4800" dirty="0" err="1"/>
              <a:t>IoT</a:t>
            </a:r>
            <a:r>
              <a:rPr lang="en-US" sz="4800" dirty="0"/>
              <a:t> Hub</a:t>
            </a:r>
          </a:p>
        </p:txBody>
      </p:sp>
      <p:sp>
        <p:nvSpPr>
          <p:cNvPr id="5" name="Text Placeholder 4"/>
          <p:cNvSpPr>
            <a:spLocks noGrp="1"/>
          </p:cNvSpPr>
          <p:nvPr>
            <p:ph type="body" sz="quarter" idx="11"/>
          </p:nvPr>
        </p:nvSpPr>
        <p:spPr/>
        <p:txBody>
          <a:bodyPr/>
          <a:lstStyle/>
          <a:p>
            <a:endParaRPr lang="en-US" dirty="0"/>
          </a:p>
        </p:txBody>
      </p:sp>
      <p:sp>
        <p:nvSpPr>
          <p:cNvPr id="6" name="Text Placeholder 5"/>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1123192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619004"/>
            <a:ext cx="9767720" cy="4187962"/>
          </a:xfrm>
        </p:spPr>
        <p:txBody>
          <a:bodyPr/>
          <a:lstStyle/>
          <a:p>
            <a:r>
              <a:rPr lang="en-US" sz="3529" dirty="0"/>
              <a:t>Segmentation of the event stream for scale-out</a:t>
            </a:r>
          </a:p>
          <a:p>
            <a:pPr lvl="1"/>
            <a:r>
              <a:rPr lang="en-US" sz="1961" dirty="0"/>
              <a:t>Parallelism for consumers pulling events for processing</a:t>
            </a:r>
          </a:p>
          <a:p>
            <a:pPr lvl="1"/>
            <a:r>
              <a:rPr lang="en-US" sz="1961" dirty="0"/>
              <a:t>Parallelism for producers submitting events</a:t>
            </a:r>
          </a:p>
          <a:p>
            <a:r>
              <a:rPr lang="en-US" sz="3529" dirty="0"/>
              <a:t>Default 16, minimum 8, self-service maximum 32</a:t>
            </a:r>
          </a:p>
          <a:p>
            <a:pPr lvl="1"/>
            <a:r>
              <a:rPr lang="en-US" sz="1961" dirty="0"/>
              <a:t>Azure Support can enable up to 1024 (or more under special conditions)</a:t>
            </a:r>
          </a:p>
          <a:p>
            <a:pPr lvl="1"/>
            <a:r>
              <a:rPr lang="en-US" sz="1961" dirty="0"/>
              <a:t>Maximum 10 Event Hubs per namespace</a:t>
            </a:r>
          </a:p>
          <a:p>
            <a:r>
              <a:rPr lang="en-US" sz="3529" dirty="0"/>
              <a:t>Sender usage of partitions</a:t>
            </a:r>
          </a:p>
          <a:p>
            <a:pPr lvl="1"/>
            <a:r>
              <a:rPr lang="en-US" sz="1961" dirty="0"/>
              <a:t>Direct targeting with partition-id allowing for sender controlled segmentation</a:t>
            </a:r>
          </a:p>
          <a:p>
            <a:pPr lvl="1"/>
            <a:r>
              <a:rPr lang="en-US" sz="1961" dirty="0"/>
              <a:t>Automatic hash-based distribution by </a:t>
            </a:r>
            <a:r>
              <a:rPr lang="en-US" sz="1961" dirty="0" err="1"/>
              <a:t>PartitionKey</a:t>
            </a:r>
            <a:r>
              <a:rPr lang="en-US" sz="1961" dirty="0"/>
              <a:t> or Publisher Identity</a:t>
            </a:r>
          </a:p>
          <a:p>
            <a:pPr lvl="1"/>
            <a:r>
              <a:rPr lang="en-US" sz="1961" dirty="0"/>
              <a:t>Automatic random distribution</a:t>
            </a:r>
          </a:p>
        </p:txBody>
      </p:sp>
      <p:sp>
        <p:nvSpPr>
          <p:cNvPr id="3" name="Title 2"/>
          <p:cNvSpPr>
            <a:spLocks noGrp="1"/>
          </p:cNvSpPr>
          <p:nvPr>
            <p:ph type="title"/>
          </p:nvPr>
        </p:nvSpPr>
        <p:spPr/>
        <p:txBody>
          <a:bodyPr/>
          <a:lstStyle/>
          <a:p>
            <a:r>
              <a:rPr lang="en-US" dirty="0"/>
              <a:t>Partitions</a:t>
            </a:r>
          </a:p>
        </p:txBody>
      </p:sp>
      <p:sp>
        <p:nvSpPr>
          <p:cNvPr id="4" name="TextBox 3"/>
          <p:cNvSpPr txBox="1"/>
          <p:nvPr/>
        </p:nvSpPr>
        <p:spPr>
          <a:xfrm>
            <a:off x="11255885" y="3318968"/>
            <a:ext cx="896425" cy="615516"/>
          </a:xfrm>
          <a:prstGeom prst="rect">
            <a:avLst/>
          </a:prstGeom>
          <a:noFill/>
        </p:spPr>
        <p:txBody>
          <a:bodyPr wrap="square" lIns="179285" tIns="143428" rIns="179285" bIns="143428" rtlCol="0">
            <a:spAutoFit/>
          </a:bodyPr>
          <a:lstStyle/>
          <a:p>
            <a:pPr>
              <a:lnSpc>
                <a:spcPct val="90000"/>
              </a:lnSpc>
              <a:spcAft>
                <a:spcPts val="588"/>
              </a:spcAft>
            </a:pPr>
            <a:endParaRPr lang="en-US" sz="2353" dirty="0" err="1">
              <a:gradFill>
                <a:gsLst>
                  <a:gs pos="2917">
                    <a:srgbClr val="FFFFFF"/>
                  </a:gs>
                  <a:gs pos="30000">
                    <a:srgbClr val="FFFFFF"/>
                  </a:gs>
                </a:gsLst>
                <a:lin ang="5400000" scaled="0"/>
              </a:gradFill>
            </a:endParaRPr>
          </a:p>
        </p:txBody>
      </p:sp>
      <p:grpSp>
        <p:nvGrpSpPr>
          <p:cNvPr id="5" name="Group 4"/>
          <p:cNvGrpSpPr/>
          <p:nvPr/>
        </p:nvGrpSpPr>
        <p:grpSpPr>
          <a:xfrm>
            <a:off x="10204614" y="1841554"/>
            <a:ext cx="1546591" cy="140223"/>
            <a:chOff x="427037" y="1439862"/>
            <a:chExt cx="1764948" cy="152400"/>
          </a:xfrm>
          <a:solidFill>
            <a:srgbClr val="FCD116"/>
          </a:solidFill>
        </p:grpSpPr>
        <p:sp>
          <p:nvSpPr>
            <p:cNvPr id="6" name="Rectangle 5"/>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6" name="Group 15"/>
          <p:cNvGrpSpPr/>
          <p:nvPr/>
        </p:nvGrpSpPr>
        <p:grpSpPr>
          <a:xfrm>
            <a:off x="10204622" y="1995318"/>
            <a:ext cx="1546591" cy="140223"/>
            <a:chOff x="427037" y="1439862"/>
            <a:chExt cx="1764948" cy="152400"/>
          </a:xfrm>
          <a:solidFill>
            <a:srgbClr val="FCD116"/>
          </a:solidFill>
        </p:grpSpPr>
        <p:sp>
          <p:nvSpPr>
            <p:cNvPr id="17" name="Rectangle 16"/>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7" name="Group 26"/>
          <p:cNvGrpSpPr/>
          <p:nvPr/>
        </p:nvGrpSpPr>
        <p:grpSpPr>
          <a:xfrm>
            <a:off x="10204630" y="2149082"/>
            <a:ext cx="1546591" cy="140223"/>
            <a:chOff x="427037" y="1439862"/>
            <a:chExt cx="1764948" cy="152400"/>
          </a:xfrm>
          <a:solidFill>
            <a:srgbClr val="FCD116"/>
          </a:solidFill>
        </p:grpSpPr>
        <p:sp>
          <p:nvSpPr>
            <p:cNvPr id="28" name="Rectangle 27"/>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8" name="Group 37"/>
          <p:cNvGrpSpPr/>
          <p:nvPr/>
        </p:nvGrpSpPr>
        <p:grpSpPr>
          <a:xfrm>
            <a:off x="10204638" y="2302844"/>
            <a:ext cx="1546591" cy="140223"/>
            <a:chOff x="427037" y="1439862"/>
            <a:chExt cx="1764948" cy="152400"/>
          </a:xfrm>
        </p:grpSpPr>
        <p:sp>
          <p:nvSpPr>
            <p:cNvPr id="39" name="Rectangle 38"/>
            <p:cNvSpPr/>
            <p:nvPr/>
          </p:nvSpPr>
          <p:spPr bwMode="auto">
            <a:xfrm>
              <a:off x="427037" y="1439862"/>
              <a:ext cx="152400" cy="152400"/>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606209" y="1439862"/>
              <a:ext cx="152400" cy="152400"/>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9" name="Group 48"/>
          <p:cNvGrpSpPr/>
          <p:nvPr/>
        </p:nvGrpSpPr>
        <p:grpSpPr>
          <a:xfrm>
            <a:off x="10204645" y="2456608"/>
            <a:ext cx="1546591" cy="140223"/>
            <a:chOff x="427037" y="1439862"/>
            <a:chExt cx="1764948" cy="152400"/>
          </a:xfrm>
        </p:grpSpPr>
        <p:sp>
          <p:nvSpPr>
            <p:cNvPr id="50" name="Rectangle 49"/>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Rectangle 54"/>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Rectangle 56"/>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0" name="Group 59"/>
          <p:cNvGrpSpPr/>
          <p:nvPr/>
        </p:nvGrpSpPr>
        <p:grpSpPr>
          <a:xfrm>
            <a:off x="10204653" y="2610372"/>
            <a:ext cx="1546591" cy="140223"/>
            <a:chOff x="427037" y="1439862"/>
            <a:chExt cx="1764948" cy="152400"/>
          </a:xfrm>
        </p:grpSpPr>
        <p:sp>
          <p:nvSpPr>
            <p:cNvPr id="61" name="Rectangle 60"/>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 name="Rectangle 62"/>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 name="Rectangle 63"/>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Rectangle 64"/>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Rectangle 65"/>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7" name="Rectangle 66"/>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8" name="Rectangle 67"/>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Rectangle 68"/>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Rectangle 69"/>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1" name="Group 70"/>
          <p:cNvGrpSpPr/>
          <p:nvPr/>
        </p:nvGrpSpPr>
        <p:grpSpPr>
          <a:xfrm>
            <a:off x="10204661" y="2764136"/>
            <a:ext cx="1546591" cy="140223"/>
            <a:chOff x="427037" y="1439862"/>
            <a:chExt cx="1764948" cy="152400"/>
          </a:xfrm>
        </p:grpSpPr>
        <p:sp>
          <p:nvSpPr>
            <p:cNvPr id="72" name="Rectangle 71"/>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72"/>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4" name="Rectangle 73"/>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5" name="Rectangle 74"/>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6" name="Rectangle 75"/>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76"/>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8" name="Rectangle 77"/>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9" name="Rectangle 78"/>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0" name="Rectangle 79"/>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Rectangle 80"/>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2" name="Group 81"/>
          <p:cNvGrpSpPr/>
          <p:nvPr/>
        </p:nvGrpSpPr>
        <p:grpSpPr>
          <a:xfrm>
            <a:off x="10204669" y="2917898"/>
            <a:ext cx="1546591" cy="140223"/>
            <a:chOff x="427037" y="1439862"/>
            <a:chExt cx="1764948" cy="152400"/>
          </a:xfrm>
        </p:grpSpPr>
        <p:sp>
          <p:nvSpPr>
            <p:cNvPr id="83" name="Rectangle 82"/>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Rectangle 84"/>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6" name="Rectangle 85"/>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Rectangle 86"/>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8" name="Rectangle 87"/>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9" name="Rectangle 88"/>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0" name="Rectangle 89"/>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1" name="Rectangle 90"/>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2" name="Rectangle 91"/>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3" name="Group 92"/>
          <p:cNvGrpSpPr/>
          <p:nvPr/>
        </p:nvGrpSpPr>
        <p:grpSpPr>
          <a:xfrm>
            <a:off x="10204677" y="3071662"/>
            <a:ext cx="1546591" cy="140223"/>
            <a:chOff x="427037" y="1439862"/>
            <a:chExt cx="1764948" cy="152400"/>
          </a:xfrm>
        </p:grpSpPr>
        <p:sp>
          <p:nvSpPr>
            <p:cNvPr id="94" name="Rectangle 93"/>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5" name="Rectangle 94"/>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ectangle 95"/>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Rectangle 96"/>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8" name="Rectangle 97"/>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0" name="Rectangle 99"/>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1" name="Rectangle 100"/>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2" name="Rectangle 101"/>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3" name="Rectangle 102"/>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04" name="Group 103"/>
          <p:cNvGrpSpPr/>
          <p:nvPr/>
        </p:nvGrpSpPr>
        <p:grpSpPr>
          <a:xfrm>
            <a:off x="10204685" y="3225426"/>
            <a:ext cx="1546591" cy="140223"/>
            <a:chOff x="427037" y="1439862"/>
            <a:chExt cx="1764948" cy="152400"/>
          </a:xfrm>
        </p:grpSpPr>
        <p:sp>
          <p:nvSpPr>
            <p:cNvPr id="105" name="Rectangle 104"/>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6" name="Rectangle 105"/>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7" name="Rectangle 106"/>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8" name="Rectangle 107"/>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9" name="Rectangle 108"/>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1" name="Rectangle 110"/>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2" name="Rectangle 111"/>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4" name="Rectangle 113"/>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5" name="Group 114"/>
          <p:cNvGrpSpPr/>
          <p:nvPr/>
        </p:nvGrpSpPr>
        <p:grpSpPr>
          <a:xfrm>
            <a:off x="10211512" y="3395663"/>
            <a:ext cx="1546661" cy="1524095"/>
            <a:chOff x="427037" y="1439862"/>
            <a:chExt cx="1765029" cy="1656444"/>
          </a:xfrm>
        </p:grpSpPr>
        <p:grpSp>
          <p:nvGrpSpPr>
            <p:cNvPr id="116" name="Group 115"/>
            <p:cNvGrpSpPr/>
            <p:nvPr/>
          </p:nvGrpSpPr>
          <p:grpSpPr>
            <a:xfrm>
              <a:off x="427037" y="1439862"/>
              <a:ext cx="1764948" cy="152400"/>
              <a:chOff x="427037" y="1439862"/>
              <a:chExt cx="1764948" cy="152400"/>
            </a:xfrm>
          </p:grpSpPr>
          <p:sp>
            <p:nvSpPr>
              <p:cNvPr id="216" name="Rectangle 21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7" name="Rectangle 21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8" name="Rectangle 21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9" name="Rectangle 21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0" name="Rectangle 21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1" name="Rectangle 22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2" name="Rectangle 22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3" name="Rectangle 22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4" name="Rectangle 22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5" name="Rectangle 22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7" name="Group 116"/>
            <p:cNvGrpSpPr/>
            <p:nvPr/>
          </p:nvGrpSpPr>
          <p:grpSpPr>
            <a:xfrm>
              <a:off x="427046" y="1606978"/>
              <a:ext cx="1764948" cy="152400"/>
              <a:chOff x="427037" y="1439862"/>
              <a:chExt cx="1764948" cy="152400"/>
            </a:xfrm>
          </p:grpSpPr>
          <p:sp>
            <p:nvSpPr>
              <p:cNvPr id="206" name="Rectangle 20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7" name="Rectangle 20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8" name="Rectangle 20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9" name="Rectangle 20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0" name="Rectangle 20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1" name="Rectangle 21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2" name="Rectangle 21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3" name="Rectangle 21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4" name="Rectangle 21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5" name="Rectangle 21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8" name="Group 117"/>
            <p:cNvGrpSpPr/>
            <p:nvPr/>
          </p:nvGrpSpPr>
          <p:grpSpPr>
            <a:xfrm>
              <a:off x="427055" y="1774094"/>
              <a:ext cx="1764948" cy="152400"/>
              <a:chOff x="427037" y="1439862"/>
              <a:chExt cx="1764948" cy="152400"/>
            </a:xfrm>
          </p:grpSpPr>
          <p:sp>
            <p:nvSpPr>
              <p:cNvPr id="196" name="Rectangle 19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7" name="Rectangle 19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8" name="Rectangle 19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9" name="Rectangle 19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0" name="Rectangle 19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1" name="Rectangle 20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2" name="Rectangle 20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3" name="Rectangle 20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4" name="Rectangle 20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5" name="Rectangle 20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9" name="Group 118"/>
            <p:cNvGrpSpPr/>
            <p:nvPr/>
          </p:nvGrpSpPr>
          <p:grpSpPr>
            <a:xfrm>
              <a:off x="427064" y="1941210"/>
              <a:ext cx="1764948" cy="152400"/>
              <a:chOff x="427037" y="1439862"/>
              <a:chExt cx="1764948" cy="152400"/>
            </a:xfrm>
          </p:grpSpPr>
          <p:sp>
            <p:nvSpPr>
              <p:cNvPr id="186" name="Rectangle 18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7" name="Rectangle 18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8" name="Rectangle 18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9" name="Rectangle 18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0" name="Rectangle 18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1" name="Rectangle 19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2" name="Rectangle 19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3" name="Rectangle 19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4" name="Rectangle 19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5" name="Rectangle 19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20" name="Group 119"/>
            <p:cNvGrpSpPr/>
            <p:nvPr/>
          </p:nvGrpSpPr>
          <p:grpSpPr>
            <a:xfrm>
              <a:off x="427073" y="2108326"/>
              <a:ext cx="1764948" cy="152400"/>
              <a:chOff x="427037" y="1439862"/>
              <a:chExt cx="1764948" cy="152400"/>
            </a:xfrm>
          </p:grpSpPr>
          <p:sp>
            <p:nvSpPr>
              <p:cNvPr id="176" name="Rectangle 17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7" name="Rectangle 17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8" name="Rectangle 17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9" name="Rectangle 17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0" name="Rectangle 17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1" name="Rectangle 18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2" name="Rectangle 18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3" name="Rectangle 18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4" name="Rectangle 18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5" name="Rectangle 18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21" name="Group 120"/>
            <p:cNvGrpSpPr/>
            <p:nvPr/>
          </p:nvGrpSpPr>
          <p:grpSpPr>
            <a:xfrm>
              <a:off x="427082" y="2275442"/>
              <a:ext cx="1764948" cy="152400"/>
              <a:chOff x="427037" y="1439862"/>
              <a:chExt cx="1764948" cy="152400"/>
            </a:xfrm>
          </p:grpSpPr>
          <p:sp>
            <p:nvSpPr>
              <p:cNvPr id="166" name="Rectangle 16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7" name="Rectangle 16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8" name="Rectangle 16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9" name="Rectangle 16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0" name="Rectangle 16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1" name="Rectangle 17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2" name="Rectangle 17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3" name="Rectangle 17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4" name="Rectangle 17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5" name="Rectangle 17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22" name="Group 121"/>
            <p:cNvGrpSpPr/>
            <p:nvPr/>
          </p:nvGrpSpPr>
          <p:grpSpPr>
            <a:xfrm>
              <a:off x="427091" y="2442558"/>
              <a:ext cx="1764948" cy="152400"/>
              <a:chOff x="427037" y="1439862"/>
              <a:chExt cx="1764948" cy="152400"/>
            </a:xfrm>
          </p:grpSpPr>
          <p:sp>
            <p:nvSpPr>
              <p:cNvPr id="156" name="Rectangle 15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7" name="Rectangle 15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8" name="Rectangle 15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9" name="Rectangle 15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0" name="Rectangle 15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1" name="Rectangle 16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2" name="Rectangle 16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3" name="Rectangle 16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4" name="Rectangle 16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5" name="Rectangle 16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23" name="Group 122"/>
            <p:cNvGrpSpPr/>
            <p:nvPr/>
          </p:nvGrpSpPr>
          <p:grpSpPr>
            <a:xfrm>
              <a:off x="427100" y="2609674"/>
              <a:ext cx="1764948" cy="152400"/>
              <a:chOff x="427037" y="1439862"/>
              <a:chExt cx="1764948" cy="152400"/>
            </a:xfrm>
          </p:grpSpPr>
          <p:sp>
            <p:nvSpPr>
              <p:cNvPr id="146" name="Rectangle 14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7" name="Rectangle 14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8" name="Rectangle 14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9" name="Rectangle 14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0" name="Rectangle 14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1" name="Rectangle 15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2" name="Rectangle 15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3" name="Rectangle 15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4" name="Rectangle 15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5" name="Rectangle 15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24" name="Group 123"/>
            <p:cNvGrpSpPr/>
            <p:nvPr/>
          </p:nvGrpSpPr>
          <p:grpSpPr>
            <a:xfrm>
              <a:off x="427109" y="2776790"/>
              <a:ext cx="1764948" cy="152400"/>
              <a:chOff x="427037" y="1439862"/>
              <a:chExt cx="1764948" cy="152400"/>
            </a:xfrm>
          </p:grpSpPr>
          <p:sp>
            <p:nvSpPr>
              <p:cNvPr id="136" name="Rectangle 13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7" name="Rectangle 13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8" name="Rectangle 13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9" name="Rectangle 13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0" name="Rectangle 13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1" name="Rectangle 14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2" name="Rectangle 14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3" name="Rectangle 14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4" name="Rectangle 14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5" name="Rectangle 14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25" name="Group 124"/>
            <p:cNvGrpSpPr/>
            <p:nvPr/>
          </p:nvGrpSpPr>
          <p:grpSpPr>
            <a:xfrm>
              <a:off x="427118" y="2943906"/>
              <a:ext cx="1764948" cy="152400"/>
              <a:chOff x="427037" y="1439862"/>
              <a:chExt cx="1764948" cy="152400"/>
            </a:xfrm>
          </p:grpSpPr>
          <p:sp>
            <p:nvSpPr>
              <p:cNvPr id="126" name="Rectangle 12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7" name="Rectangle 12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8" name="Rectangle 12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9" name="Rectangle 12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0" name="Rectangle 12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1" name="Rectangle 13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2" name="Rectangle 13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3" name="Rectangle 13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4" name="Rectangle 13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5" name="Rectangle 13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226" name="Group 225"/>
          <p:cNvGrpSpPr/>
          <p:nvPr/>
        </p:nvGrpSpPr>
        <p:grpSpPr>
          <a:xfrm>
            <a:off x="10207419" y="4940681"/>
            <a:ext cx="1546591" cy="140223"/>
            <a:chOff x="427037" y="1439862"/>
            <a:chExt cx="1764948" cy="152400"/>
          </a:xfrm>
          <a:solidFill>
            <a:srgbClr val="00B0F0"/>
          </a:solidFill>
        </p:grpSpPr>
        <p:sp>
          <p:nvSpPr>
            <p:cNvPr id="227" name="Rectangle 226"/>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8" name="Rectangle 227"/>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9" name="Rectangle 228"/>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0" name="Rectangle 229"/>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1" name="Rectangle 230"/>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2" name="Rectangle 231"/>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3" name="Rectangle 232"/>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4" name="Rectangle 233"/>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5" name="Rectangle 234"/>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6" name="Rectangle 235"/>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750915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5287505"/>
          </a:xfrm>
        </p:spPr>
        <p:txBody>
          <a:bodyPr/>
          <a:lstStyle/>
          <a:p>
            <a:r>
              <a:rPr lang="en-US" sz="2745" dirty="0"/>
              <a:t>Throughput Unit (TU): Quota and Billing Concept</a:t>
            </a:r>
          </a:p>
          <a:p>
            <a:pPr lvl="1"/>
            <a:r>
              <a:rPr lang="en-US" sz="1765" dirty="0"/>
              <a:t>Write: Lesser of 1MByte/sec or 1000 message operations/sec (incl. management)</a:t>
            </a:r>
          </a:p>
          <a:p>
            <a:pPr lvl="1"/>
            <a:r>
              <a:rPr lang="en-US" sz="1765" dirty="0"/>
              <a:t>Read: 2MByte/sec </a:t>
            </a:r>
          </a:p>
          <a:p>
            <a:pPr lvl="1"/>
            <a:r>
              <a:rPr lang="en-US" sz="1765" dirty="0"/>
              <a:t>Included retention: 84GByte/day (24h at full ingress rate)</a:t>
            </a:r>
          </a:p>
          <a:p>
            <a:pPr lvl="2"/>
            <a:r>
              <a:rPr lang="en-US" sz="1765" dirty="0"/>
              <a:t>Retention can be expanded w/ self-service up to 7 days, via Azure support up to 30 days</a:t>
            </a:r>
          </a:p>
          <a:p>
            <a:pPr lvl="2"/>
            <a:r>
              <a:rPr lang="en-US" sz="1765" dirty="0"/>
              <a:t>Local-redundant Azure storage pricing for overages applies</a:t>
            </a:r>
          </a:p>
          <a:p>
            <a:r>
              <a:rPr lang="en-US" sz="2745" dirty="0"/>
              <a:t>Number of Partitions ≥ Throughput Units</a:t>
            </a:r>
          </a:p>
          <a:p>
            <a:pPr lvl="1"/>
            <a:r>
              <a:rPr lang="en-US" sz="1765" dirty="0"/>
              <a:t>At most one throughput unit per partition, minimum is one</a:t>
            </a:r>
          </a:p>
          <a:p>
            <a:pPr lvl="1"/>
            <a:r>
              <a:rPr lang="en-US" sz="1765" dirty="0"/>
              <a:t>10 partitions have 10 TU = 10 </a:t>
            </a:r>
            <a:r>
              <a:rPr lang="en-US" sz="1765" dirty="0" err="1"/>
              <a:t>MByte</a:t>
            </a:r>
            <a:r>
              <a:rPr lang="en-US" sz="1765" dirty="0"/>
              <a:t>/sec throughput ceiling</a:t>
            </a:r>
          </a:p>
          <a:p>
            <a:r>
              <a:rPr lang="en-US" sz="2745" dirty="0"/>
              <a:t>TUs are applied and enforced at the namespace level, i.e. across Event Hubs</a:t>
            </a:r>
          </a:p>
          <a:p>
            <a:pPr lvl="1"/>
            <a:r>
              <a:rPr lang="en-US" sz="1765" dirty="0"/>
              <a:t>Maximum of 20 TUs per account in self-service. </a:t>
            </a:r>
          </a:p>
          <a:p>
            <a:pPr lvl="1"/>
            <a:r>
              <a:rPr lang="en-US" sz="1765" dirty="0"/>
              <a:t>Further w/ commitments through Azure support (blocks of 20 up to 100, blocks of 100)</a:t>
            </a:r>
          </a:p>
          <a:p>
            <a:r>
              <a:rPr lang="en-US" sz="2745" dirty="0"/>
              <a:t>Billing</a:t>
            </a:r>
          </a:p>
          <a:p>
            <a:pPr lvl="1"/>
            <a:r>
              <a:rPr lang="en-US" sz="1765" dirty="0"/>
              <a:t>TUs are billed by the hour (!) they are applied to a namespace</a:t>
            </a:r>
            <a:endParaRPr lang="en-US" sz="2745" dirty="0"/>
          </a:p>
        </p:txBody>
      </p:sp>
      <p:sp>
        <p:nvSpPr>
          <p:cNvPr id="3" name="Title 2"/>
          <p:cNvSpPr>
            <a:spLocks noGrp="1"/>
          </p:cNvSpPr>
          <p:nvPr>
            <p:ph type="title"/>
          </p:nvPr>
        </p:nvSpPr>
        <p:spPr/>
        <p:txBody>
          <a:bodyPr/>
          <a:lstStyle/>
          <a:p>
            <a:r>
              <a:rPr lang="en-US" dirty="0"/>
              <a:t>Throughput Units</a:t>
            </a:r>
          </a:p>
        </p:txBody>
      </p:sp>
    </p:spTree>
    <p:extLst>
      <p:ext uri="{BB962C8B-B14F-4D97-AF65-F5344CB8AC3E}">
        <p14:creationId xmlns:p14="http://schemas.microsoft.com/office/powerpoint/2010/main" val="1211723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66048" y="889130"/>
            <a:ext cx="6682492" cy="5624179"/>
          </a:xfrm>
        </p:spPr>
        <p:txBody>
          <a:bodyPr>
            <a:normAutofit fontScale="77500" lnSpcReduction="20000"/>
          </a:bodyPr>
          <a:lstStyle/>
          <a:p>
            <a:r>
              <a:rPr lang="en-US" dirty="0"/>
              <a:t>Very many publishers</a:t>
            </a:r>
          </a:p>
          <a:p>
            <a:pPr lvl="1"/>
            <a:r>
              <a:rPr lang="en-US" dirty="0"/>
              <a:t>Short-lived, low throughput: HTTPS</a:t>
            </a:r>
          </a:p>
          <a:p>
            <a:pPr lvl="1"/>
            <a:r>
              <a:rPr lang="en-US" dirty="0"/>
              <a:t>Long-lived, high throughput: AMQP</a:t>
            </a:r>
          </a:p>
          <a:p>
            <a:pPr lvl="2"/>
            <a:r>
              <a:rPr lang="en-US" dirty="0"/>
              <a:t>Long lived AMQP connections are billable, HTTPS requests are not; AMQP connection allowance included in tier</a:t>
            </a:r>
          </a:p>
          <a:p>
            <a:r>
              <a:rPr lang="en-US" dirty="0"/>
              <a:t>Publish to …</a:t>
            </a:r>
          </a:p>
          <a:p>
            <a:pPr lvl="1"/>
            <a:r>
              <a:rPr lang="en-US" dirty="0" err="1"/>
              <a:t>PartitionId</a:t>
            </a:r>
            <a:endParaRPr lang="en-US" dirty="0"/>
          </a:p>
          <a:p>
            <a:pPr lvl="2"/>
            <a:r>
              <a:rPr lang="en-US" dirty="0"/>
              <a:t>Direct</a:t>
            </a:r>
          </a:p>
          <a:p>
            <a:pPr lvl="1"/>
            <a:r>
              <a:rPr lang="en-US" dirty="0" err="1"/>
              <a:t>PartitionKey</a:t>
            </a:r>
            <a:endParaRPr lang="en-US" dirty="0"/>
          </a:p>
          <a:p>
            <a:pPr lvl="2"/>
            <a:r>
              <a:rPr lang="en-US" dirty="0" err="1"/>
              <a:t>PartitionKey</a:t>
            </a:r>
            <a:r>
              <a:rPr lang="en-US" dirty="0"/>
              <a:t> selecting </a:t>
            </a:r>
            <a:r>
              <a:rPr lang="en-US" dirty="0" err="1"/>
              <a:t>PartitionId</a:t>
            </a:r>
            <a:endParaRPr lang="en-US" dirty="0"/>
          </a:p>
          <a:p>
            <a:pPr lvl="1"/>
            <a:r>
              <a:rPr lang="en-US" dirty="0"/>
              <a:t>Publisher Policy (&lt;eh&gt;/publishers/&lt;name&gt;)</a:t>
            </a:r>
          </a:p>
          <a:p>
            <a:pPr lvl="2"/>
            <a:r>
              <a:rPr lang="en-US" dirty="0"/>
              <a:t>&lt;name&gt; overriding </a:t>
            </a:r>
            <a:r>
              <a:rPr lang="en-US" dirty="0" err="1"/>
              <a:t>PartitionKey</a:t>
            </a:r>
            <a:endParaRPr lang="en-US" dirty="0"/>
          </a:p>
        </p:txBody>
      </p:sp>
      <p:sp>
        <p:nvSpPr>
          <p:cNvPr id="3" name="Title 2"/>
          <p:cNvSpPr>
            <a:spLocks noGrp="1"/>
          </p:cNvSpPr>
          <p:nvPr>
            <p:ph type="title"/>
          </p:nvPr>
        </p:nvSpPr>
        <p:spPr/>
        <p:txBody>
          <a:bodyPr/>
          <a:lstStyle/>
          <a:p>
            <a:r>
              <a:rPr lang="en-US" dirty="0"/>
              <a:t>Publishers</a:t>
            </a:r>
          </a:p>
        </p:txBody>
      </p:sp>
      <p:sp>
        <p:nvSpPr>
          <p:cNvPr id="4" name="Rectangle 3"/>
          <p:cNvSpPr/>
          <p:nvPr/>
        </p:nvSpPr>
        <p:spPr bwMode="auto">
          <a:xfrm>
            <a:off x="310493" y="4197005"/>
            <a:ext cx="1541699" cy="597617"/>
          </a:xfrm>
          <a:prstGeom prst="rect">
            <a:avLst/>
          </a:prstGeom>
          <a:no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solidFill>
                  <a:srgbClr val="FFFFFF"/>
                </a:solidFill>
                <a:ea typeface="Segoe UI" pitchFamily="34" charset="0"/>
                <a:cs typeface="Segoe UI" pitchFamily="34" charset="0"/>
              </a:rPr>
              <a:t>Event Producers</a:t>
            </a:r>
          </a:p>
        </p:txBody>
      </p:sp>
      <p:grpSp>
        <p:nvGrpSpPr>
          <p:cNvPr id="7" name="Group 6"/>
          <p:cNvGrpSpPr/>
          <p:nvPr/>
        </p:nvGrpSpPr>
        <p:grpSpPr>
          <a:xfrm>
            <a:off x="305601" y="2607887"/>
            <a:ext cx="1546661" cy="1524095"/>
            <a:chOff x="427037" y="1439862"/>
            <a:chExt cx="1765029" cy="1656444"/>
          </a:xfrm>
          <a:solidFill>
            <a:srgbClr val="FCD116"/>
          </a:solidFill>
        </p:grpSpPr>
        <p:grpSp>
          <p:nvGrpSpPr>
            <p:cNvPr id="8" name="Group 7"/>
            <p:cNvGrpSpPr/>
            <p:nvPr/>
          </p:nvGrpSpPr>
          <p:grpSpPr>
            <a:xfrm>
              <a:off x="427037" y="1439862"/>
              <a:ext cx="1764948" cy="152400"/>
              <a:chOff x="427037" y="1439862"/>
              <a:chExt cx="1764948" cy="152400"/>
            </a:xfrm>
            <a:grpFill/>
          </p:grpSpPr>
          <p:sp>
            <p:nvSpPr>
              <p:cNvPr id="108" name="Rectangle 10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9" name="Rectangle 10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1" name="Rectangle 11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2" name="Rectangle 11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4" name="Rectangle 11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5" name="Rectangle 11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6" name="Rectangle 11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7" name="Rectangle 11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 name="Group 8"/>
            <p:cNvGrpSpPr/>
            <p:nvPr/>
          </p:nvGrpSpPr>
          <p:grpSpPr>
            <a:xfrm>
              <a:off x="427046" y="1606978"/>
              <a:ext cx="1764948" cy="152400"/>
              <a:chOff x="427037" y="1439862"/>
              <a:chExt cx="1764948" cy="152400"/>
            </a:xfrm>
            <a:grpFill/>
          </p:grpSpPr>
          <p:sp>
            <p:nvSpPr>
              <p:cNvPr id="98" name="Rectangle 9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0" name="Rectangle 9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1" name="Rectangle 10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2" name="Rectangle 10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3" name="Rectangle 10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4" name="Rectangle 10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5" name="Rectangle 10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6" name="Rectangle 10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7" name="Rectangle 10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0" name="Group 9"/>
            <p:cNvGrpSpPr/>
            <p:nvPr/>
          </p:nvGrpSpPr>
          <p:grpSpPr>
            <a:xfrm>
              <a:off x="427055" y="1774094"/>
              <a:ext cx="1764948" cy="152400"/>
              <a:chOff x="427037" y="1439862"/>
              <a:chExt cx="1764948" cy="152400"/>
            </a:xfrm>
            <a:grpFill/>
          </p:grpSpPr>
          <p:sp>
            <p:nvSpPr>
              <p:cNvPr id="88" name="Rectangle 8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9" name="Rectangle 8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0" name="Rectangle 8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1" name="Rectangle 9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2" name="Rectangle 9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3" name="Rectangle 9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4" name="Rectangle 9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5" name="Rectangle 9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ectangle 9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Rectangle 9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 name="Group 10"/>
            <p:cNvGrpSpPr/>
            <p:nvPr/>
          </p:nvGrpSpPr>
          <p:grpSpPr>
            <a:xfrm>
              <a:off x="427064" y="1941210"/>
              <a:ext cx="1764948" cy="152400"/>
              <a:chOff x="427037" y="1439862"/>
              <a:chExt cx="1764948" cy="152400"/>
            </a:xfrm>
            <a:grpFill/>
          </p:grpSpPr>
          <p:sp>
            <p:nvSpPr>
              <p:cNvPr id="78" name="Rectangle 7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9" name="Rectangle 7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0" name="Rectangle 7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Rectangle 8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3" name="Rectangle 8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Rectangle 8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6" name="Rectangle 8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Rectangle 8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2" name="Group 11"/>
            <p:cNvGrpSpPr/>
            <p:nvPr/>
          </p:nvGrpSpPr>
          <p:grpSpPr>
            <a:xfrm>
              <a:off x="427073" y="2108326"/>
              <a:ext cx="1764948" cy="152400"/>
              <a:chOff x="427037" y="1439862"/>
              <a:chExt cx="1764948" cy="152400"/>
            </a:xfrm>
            <a:grpFill/>
          </p:grpSpPr>
          <p:sp>
            <p:nvSpPr>
              <p:cNvPr id="68" name="Rectangle 6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Rectangle 6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Rectangle 6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1" name="Rectangle 7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Rectangle 7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7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4" name="Rectangle 7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5" name="Rectangle 7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6" name="Rectangle 7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7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12"/>
            <p:cNvGrpSpPr/>
            <p:nvPr/>
          </p:nvGrpSpPr>
          <p:grpSpPr>
            <a:xfrm>
              <a:off x="427082" y="2275442"/>
              <a:ext cx="1764948" cy="152400"/>
              <a:chOff x="427037" y="1439862"/>
              <a:chExt cx="1764948" cy="152400"/>
            </a:xfrm>
            <a:grpFill/>
          </p:grpSpPr>
          <p:sp>
            <p:nvSpPr>
              <p:cNvPr id="58" name="Rectangle 5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 name="Rectangle 6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 name="Rectangle 6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Rectangle 6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Rectangle 6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7" name="Rectangle 6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4" name="Group 13"/>
            <p:cNvGrpSpPr/>
            <p:nvPr/>
          </p:nvGrpSpPr>
          <p:grpSpPr>
            <a:xfrm>
              <a:off x="427091" y="2442558"/>
              <a:ext cx="1764948" cy="152400"/>
              <a:chOff x="427037" y="1439862"/>
              <a:chExt cx="1764948" cy="152400"/>
            </a:xfrm>
            <a:grpFill/>
          </p:grpSpPr>
          <p:sp>
            <p:nvSpPr>
              <p:cNvPr id="48" name="Rectangle 4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Rectangle 5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Rectangle 5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5" name="Group 14"/>
            <p:cNvGrpSpPr/>
            <p:nvPr/>
          </p:nvGrpSpPr>
          <p:grpSpPr>
            <a:xfrm>
              <a:off x="427100" y="2609674"/>
              <a:ext cx="1764948" cy="152400"/>
              <a:chOff x="427037" y="1439862"/>
              <a:chExt cx="1764948" cy="152400"/>
            </a:xfrm>
            <a:grpFill/>
          </p:grpSpPr>
          <p:sp>
            <p:nvSpPr>
              <p:cNvPr id="38" name="Rectangle 3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6" name="Group 15"/>
            <p:cNvGrpSpPr/>
            <p:nvPr/>
          </p:nvGrpSpPr>
          <p:grpSpPr>
            <a:xfrm>
              <a:off x="427109" y="2776790"/>
              <a:ext cx="1764948" cy="152400"/>
              <a:chOff x="427037" y="1439862"/>
              <a:chExt cx="1764948" cy="152400"/>
            </a:xfrm>
            <a:grpFill/>
          </p:grpSpPr>
          <p:sp>
            <p:nvSpPr>
              <p:cNvPr id="28" name="Rectangle 2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7" name="Group 16"/>
            <p:cNvGrpSpPr/>
            <p:nvPr/>
          </p:nvGrpSpPr>
          <p:grpSpPr>
            <a:xfrm>
              <a:off x="427118" y="2943906"/>
              <a:ext cx="1764948" cy="152400"/>
              <a:chOff x="427037" y="1439862"/>
              <a:chExt cx="1764948" cy="152400"/>
            </a:xfrm>
            <a:grpFill/>
          </p:grpSpPr>
          <p:sp>
            <p:nvSpPr>
              <p:cNvPr id="18" name="Rectangle 1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118" name="Right Arrow 117"/>
          <p:cNvSpPr/>
          <p:nvPr/>
        </p:nvSpPr>
        <p:spPr bwMode="auto">
          <a:xfrm>
            <a:off x="2062088" y="2375004"/>
            <a:ext cx="1344637" cy="2012960"/>
          </a:xfrm>
          <a:prstGeom prst="rightArrow">
            <a:avLst>
              <a:gd name="adj1" fmla="val 75275"/>
              <a:gd name="adj2" fmla="val 50000"/>
            </a:avLst>
          </a:prstGeom>
          <a:noFill/>
          <a:ln>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372" dirty="0">
              <a:gradFill>
                <a:gsLst>
                  <a:gs pos="0">
                    <a:srgbClr val="FFFFFF"/>
                  </a:gs>
                  <a:gs pos="100000">
                    <a:srgbClr val="FFFFFF"/>
                  </a:gs>
                </a:gsLst>
                <a:lin ang="5400000" scaled="0"/>
              </a:gradFill>
              <a:ea typeface="Segoe UI" pitchFamily="34" charset="0"/>
              <a:cs typeface="Segoe UI" pitchFamily="34" charset="0"/>
            </a:endParaRPr>
          </a:p>
        </p:txBody>
      </p:sp>
      <p:sp>
        <p:nvSpPr>
          <p:cNvPr id="119" name="Rectangle 118"/>
          <p:cNvSpPr/>
          <p:nvPr/>
        </p:nvSpPr>
        <p:spPr bwMode="auto">
          <a:xfrm>
            <a:off x="4164579" y="1252567"/>
            <a:ext cx="898152" cy="5266132"/>
          </a:xfrm>
          <a:prstGeom prst="rect">
            <a:avLst/>
          </a:prstGeom>
          <a:solidFill>
            <a:srgbClr val="00BE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cxnSp>
        <p:nvCxnSpPr>
          <p:cNvPr id="120" name="Straight Connector 119"/>
          <p:cNvCxnSpPr/>
          <p:nvPr/>
        </p:nvCxnSpPr>
        <p:spPr>
          <a:xfrm>
            <a:off x="4126219" y="1252567"/>
            <a:ext cx="0" cy="5266132"/>
          </a:xfrm>
          <a:prstGeom prst="line">
            <a:avLst/>
          </a:prstGeom>
          <a:ln w="19050">
            <a:solidFill>
              <a:schemeClr val="accent3">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4" name="Rectangle 123"/>
          <p:cNvSpPr/>
          <p:nvPr/>
        </p:nvSpPr>
        <p:spPr bwMode="auto">
          <a:xfrm>
            <a:off x="4770711" y="1934959"/>
            <a:ext cx="133545" cy="140223"/>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35" name="Rectangle 134"/>
          <p:cNvSpPr/>
          <p:nvPr/>
        </p:nvSpPr>
        <p:spPr bwMode="auto">
          <a:xfrm>
            <a:off x="4770719" y="2088723"/>
            <a:ext cx="133545" cy="140223"/>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46" name="Rectangle 145"/>
          <p:cNvSpPr/>
          <p:nvPr/>
        </p:nvSpPr>
        <p:spPr bwMode="auto">
          <a:xfrm>
            <a:off x="4770727" y="2242487"/>
            <a:ext cx="133545" cy="140223"/>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57" name="Rectangle 156"/>
          <p:cNvSpPr/>
          <p:nvPr/>
        </p:nvSpPr>
        <p:spPr bwMode="auto">
          <a:xfrm>
            <a:off x="4770735" y="2396249"/>
            <a:ext cx="133545" cy="140223"/>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68" name="Rectangle 167"/>
          <p:cNvSpPr/>
          <p:nvPr/>
        </p:nvSpPr>
        <p:spPr bwMode="auto">
          <a:xfrm>
            <a:off x="4770743" y="2550013"/>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79" name="Rectangle 178"/>
          <p:cNvSpPr/>
          <p:nvPr/>
        </p:nvSpPr>
        <p:spPr bwMode="auto">
          <a:xfrm>
            <a:off x="4770751" y="2703777"/>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90" name="Rectangle 189"/>
          <p:cNvSpPr/>
          <p:nvPr/>
        </p:nvSpPr>
        <p:spPr bwMode="auto">
          <a:xfrm>
            <a:off x="4770758" y="2857541"/>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01" name="Rectangle 200"/>
          <p:cNvSpPr/>
          <p:nvPr/>
        </p:nvSpPr>
        <p:spPr bwMode="auto">
          <a:xfrm>
            <a:off x="4770766" y="3011303"/>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12" name="Rectangle 211"/>
          <p:cNvSpPr/>
          <p:nvPr/>
        </p:nvSpPr>
        <p:spPr bwMode="auto">
          <a:xfrm>
            <a:off x="4770774" y="3165067"/>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23" name="Rectangle 222"/>
          <p:cNvSpPr/>
          <p:nvPr/>
        </p:nvSpPr>
        <p:spPr bwMode="auto">
          <a:xfrm>
            <a:off x="4770782" y="3318831"/>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334" name="Rectangle 333"/>
          <p:cNvSpPr/>
          <p:nvPr/>
        </p:nvSpPr>
        <p:spPr bwMode="auto">
          <a:xfrm>
            <a:off x="4777609" y="3489069"/>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324" name="Rectangle 323"/>
          <p:cNvSpPr/>
          <p:nvPr/>
        </p:nvSpPr>
        <p:spPr bwMode="auto">
          <a:xfrm>
            <a:off x="4777617" y="3642833"/>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314" name="Rectangle 313"/>
          <p:cNvSpPr/>
          <p:nvPr/>
        </p:nvSpPr>
        <p:spPr bwMode="auto">
          <a:xfrm>
            <a:off x="4777625" y="3796597"/>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304" name="Rectangle 303"/>
          <p:cNvSpPr/>
          <p:nvPr/>
        </p:nvSpPr>
        <p:spPr bwMode="auto">
          <a:xfrm>
            <a:off x="4777633" y="3950359"/>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94" name="Rectangle 293"/>
          <p:cNvSpPr/>
          <p:nvPr/>
        </p:nvSpPr>
        <p:spPr bwMode="auto">
          <a:xfrm>
            <a:off x="4777640" y="4104123"/>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84" name="Rectangle 283"/>
          <p:cNvSpPr/>
          <p:nvPr/>
        </p:nvSpPr>
        <p:spPr bwMode="auto">
          <a:xfrm>
            <a:off x="4777648" y="4257887"/>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74" name="Rectangle 273"/>
          <p:cNvSpPr/>
          <p:nvPr/>
        </p:nvSpPr>
        <p:spPr bwMode="auto">
          <a:xfrm>
            <a:off x="4777656" y="4411650"/>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64" name="Rectangle 263"/>
          <p:cNvSpPr/>
          <p:nvPr/>
        </p:nvSpPr>
        <p:spPr bwMode="auto">
          <a:xfrm>
            <a:off x="4777664" y="4565413"/>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54" name="Rectangle 253"/>
          <p:cNvSpPr/>
          <p:nvPr/>
        </p:nvSpPr>
        <p:spPr bwMode="auto">
          <a:xfrm>
            <a:off x="4777672" y="4719177"/>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44" name="Rectangle 243"/>
          <p:cNvSpPr/>
          <p:nvPr/>
        </p:nvSpPr>
        <p:spPr bwMode="auto">
          <a:xfrm>
            <a:off x="4777680" y="4872941"/>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345" name="Rectangle 344"/>
          <p:cNvSpPr/>
          <p:nvPr/>
        </p:nvSpPr>
        <p:spPr bwMode="auto">
          <a:xfrm>
            <a:off x="4773516" y="5034086"/>
            <a:ext cx="133545" cy="140223"/>
          </a:xfrm>
          <a:prstGeom prst="rect">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57" name="Straight Arrow Connector 356"/>
          <p:cNvCxnSpPr/>
          <p:nvPr/>
        </p:nvCxnSpPr>
        <p:spPr>
          <a:xfrm>
            <a:off x="3033215" y="2445710"/>
            <a:ext cx="162670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58" name="TextBox 357"/>
          <p:cNvSpPr txBox="1"/>
          <p:nvPr/>
        </p:nvSpPr>
        <p:spPr>
          <a:xfrm>
            <a:off x="3182620" y="2085278"/>
            <a:ext cx="870480" cy="479745"/>
          </a:xfrm>
          <a:prstGeom prst="rect">
            <a:avLst/>
          </a:prstGeom>
          <a:noFill/>
        </p:spPr>
        <p:txBody>
          <a:bodyPr wrap="none" lIns="179285" tIns="143428" rIns="179285" bIns="143428" rtlCol="0">
            <a:spAutoFit/>
          </a:bodyPr>
          <a:lstStyle/>
          <a:p>
            <a:pPr>
              <a:lnSpc>
                <a:spcPct val="90000"/>
              </a:lnSpc>
              <a:spcAft>
                <a:spcPts val="588"/>
              </a:spcAft>
            </a:pPr>
            <a:r>
              <a:rPr lang="en-US" sz="1372" dirty="0">
                <a:gradFill>
                  <a:gsLst>
                    <a:gs pos="2917">
                      <a:srgbClr val="FFFFFF"/>
                    </a:gs>
                    <a:gs pos="30000">
                      <a:srgbClr val="FFFFFF"/>
                    </a:gs>
                  </a:gsLst>
                  <a:lin ang="5400000" scaled="0"/>
                </a:gradFill>
              </a:rPr>
              <a:t>Direct </a:t>
            </a:r>
          </a:p>
        </p:txBody>
      </p:sp>
      <p:cxnSp>
        <p:nvCxnSpPr>
          <p:cNvPr id="359" name="Straight Arrow Connector 358"/>
          <p:cNvCxnSpPr/>
          <p:nvPr/>
        </p:nvCxnSpPr>
        <p:spPr>
          <a:xfrm>
            <a:off x="3033216" y="4447811"/>
            <a:ext cx="1327145"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60" name="TextBox 359"/>
          <p:cNvSpPr txBox="1"/>
          <p:nvPr/>
        </p:nvSpPr>
        <p:spPr>
          <a:xfrm>
            <a:off x="2958513" y="4087379"/>
            <a:ext cx="1295789" cy="479745"/>
          </a:xfrm>
          <a:prstGeom prst="rect">
            <a:avLst/>
          </a:prstGeom>
          <a:noFill/>
        </p:spPr>
        <p:txBody>
          <a:bodyPr wrap="none" lIns="179285" tIns="143428" rIns="179285" bIns="143428" rtlCol="0">
            <a:spAutoFit/>
          </a:bodyPr>
          <a:lstStyle/>
          <a:p>
            <a:pPr>
              <a:lnSpc>
                <a:spcPct val="90000"/>
              </a:lnSpc>
              <a:spcAft>
                <a:spcPts val="588"/>
              </a:spcAft>
            </a:pPr>
            <a:r>
              <a:rPr lang="en-US" sz="1372" dirty="0" err="1">
                <a:gradFill>
                  <a:gsLst>
                    <a:gs pos="2917">
                      <a:srgbClr val="FFFFFF"/>
                    </a:gs>
                    <a:gs pos="30000">
                      <a:srgbClr val="FFFFFF"/>
                    </a:gs>
                  </a:gsLst>
                  <a:lin ang="5400000" scaled="0"/>
                </a:gradFill>
              </a:rPr>
              <a:t>PartitionKey</a:t>
            </a:r>
            <a:endParaRPr lang="en-US" sz="1372" dirty="0">
              <a:gradFill>
                <a:gsLst>
                  <a:gs pos="2917">
                    <a:srgbClr val="FFFFFF"/>
                  </a:gs>
                  <a:gs pos="30000">
                    <a:srgbClr val="FFFFFF"/>
                  </a:gs>
                </a:gsLst>
                <a:lin ang="5400000" scaled="0"/>
              </a:gradFill>
            </a:endParaRPr>
          </a:p>
        </p:txBody>
      </p:sp>
      <p:cxnSp>
        <p:nvCxnSpPr>
          <p:cNvPr id="361" name="Straight Connector 360"/>
          <p:cNvCxnSpPr/>
          <p:nvPr/>
        </p:nvCxnSpPr>
        <p:spPr>
          <a:xfrm>
            <a:off x="4380587" y="4204559"/>
            <a:ext cx="0" cy="4822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62" name="TextBox 361"/>
          <p:cNvSpPr txBox="1"/>
          <p:nvPr/>
        </p:nvSpPr>
        <p:spPr>
          <a:xfrm>
            <a:off x="3252541" y="4313262"/>
            <a:ext cx="751802" cy="479745"/>
          </a:xfrm>
          <a:prstGeom prst="rect">
            <a:avLst/>
          </a:prstGeom>
          <a:noFill/>
        </p:spPr>
        <p:txBody>
          <a:bodyPr wrap="none" lIns="179285" tIns="143428" rIns="179285" bIns="143428" rtlCol="0">
            <a:spAutoFit/>
          </a:bodyPr>
          <a:lstStyle/>
          <a:p>
            <a:pPr>
              <a:lnSpc>
                <a:spcPct val="90000"/>
              </a:lnSpc>
              <a:spcAft>
                <a:spcPts val="588"/>
              </a:spcAft>
            </a:pPr>
            <a:r>
              <a:rPr lang="en-US" sz="1372" dirty="0">
                <a:gradFill>
                  <a:gsLst>
                    <a:gs pos="2917">
                      <a:srgbClr val="FFFFFF"/>
                    </a:gs>
                    <a:gs pos="30000">
                      <a:srgbClr val="FFFFFF"/>
                    </a:gs>
                  </a:gsLst>
                  <a:lin ang="5400000" scaled="0"/>
                </a:gradFill>
              </a:rPr>
              <a:t>Hash</a:t>
            </a:r>
          </a:p>
        </p:txBody>
      </p:sp>
      <p:cxnSp>
        <p:nvCxnSpPr>
          <p:cNvPr id="363" name="Straight Arrow Connector 362"/>
          <p:cNvCxnSpPr>
            <a:endCxn id="304" idx="1"/>
          </p:cNvCxnSpPr>
          <p:nvPr/>
        </p:nvCxnSpPr>
        <p:spPr>
          <a:xfrm flipV="1">
            <a:off x="4463644" y="4020471"/>
            <a:ext cx="313988" cy="41350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rot="16200000">
            <a:off x="3938579" y="3022214"/>
            <a:ext cx="1191945" cy="362072"/>
          </a:xfrm>
          <a:prstGeom prst="rect">
            <a:avLst/>
          </a:prstGeom>
        </p:spPr>
        <p:txBody>
          <a:bodyPr wrap="none">
            <a:spAutoFit/>
          </a:bodyPr>
          <a:lstStyle/>
          <a:p>
            <a:r>
              <a:rPr lang="en-US" sz="1765" dirty="0">
                <a:gradFill>
                  <a:gsLst>
                    <a:gs pos="2917">
                      <a:srgbClr val="FFFFFF"/>
                    </a:gs>
                    <a:gs pos="30000">
                      <a:srgbClr val="FFFFFF"/>
                    </a:gs>
                  </a:gsLst>
                  <a:lin ang="5400000" scaled="0"/>
                </a:gradFill>
              </a:rPr>
              <a:t>Partitions </a:t>
            </a:r>
            <a:endParaRPr lang="en-US" sz="1765" dirty="0">
              <a:solidFill>
                <a:srgbClr val="FFFFFF"/>
              </a:solidFill>
            </a:endParaRPr>
          </a:p>
        </p:txBody>
      </p:sp>
    </p:spTree>
    <p:extLst>
      <p:ext uri="{BB962C8B-B14F-4D97-AF65-F5344CB8AC3E}">
        <p14:creationId xmlns:p14="http://schemas.microsoft.com/office/powerpoint/2010/main" val="2572314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249550" y="1283626"/>
            <a:ext cx="7673212" cy="5310384"/>
          </a:xfrm>
        </p:spPr>
        <p:txBody>
          <a:bodyPr/>
          <a:lstStyle/>
          <a:p>
            <a:r>
              <a:rPr lang="en-US" sz="2800" dirty="0"/>
              <a:t>Views on the Event Stream </a:t>
            </a:r>
          </a:p>
          <a:p>
            <a:pPr lvl="1"/>
            <a:r>
              <a:rPr lang="en-US" sz="2800" dirty="0"/>
              <a:t>Conceptually similar to Topic subscriptions in that they are a ‘view’ on the event stream</a:t>
            </a:r>
          </a:p>
          <a:p>
            <a:pPr lvl="1"/>
            <a:r>
              <a:rPr lang="en-US" sz="2800" dirty="0"/>
              <a:t>Organizational anchor for </a:t>
            </a:r>
            <a:r>
              <a:rPr lang="en-US" sz="2800" dirty="0" err="1"/>
              <a:t>checkpointing</a:t>
            </a:r>
            <a:r>
              <a:rPr lang="en-US" sz="2800" dirty="0"/>
              <a:t> (you) </a:t>
            </a:r>
          </a:p>
          <a:p>
            <a:pPr lvl="1"/>
            <a:r>
              <a:rPr lang="en-US" sz="2800" dirty="0"/>
              <a:t>Anchor for creating per-partition receivers </a:t>
            </a:r>
          </a:p>
          <a:p>
            <a:pPr lvl="1"/>
            <a:r>
              <a:rPr lang="en-US" sz="2800" dirty="0"/>
              <a:t>Default consumer group always present</a:t>
            </a:r>
          </a:p>
          <a:p>
            <a:pPr lvl="1"/>
            <a:r>
              <a:rPr lang="en-US" sz="2800" dirty="0"/>
              <a:t>Can create up to 20 named consumer groups</a:t>
            </a:r>
          </a:p>
          <a:p>
            <a:endParaRPr lang="en-US" sz="2800" i="1" dirty="0"/>
          </a:p>
          <a:p>
            <a:pPr algn="ctr"/>
            <a:r>
              <a:rPr lang="en-US" sz="2800" i="1" dirty="0"/>
              <a:t>“Receivers read through a consumer group”</a:t>
            </a:r>
          </a:p>
          <a:p>
            <a:pPr lvl="1"/>
            <a:endParaRPr lang="en-US" sz="2800" dirty="0"/>
          </a:p>
        </p:txBody>
      </p:sp>
      <p:sp>
        <p:nvSpPr>
          <p:cNvPr id="3" name="Title 2"/>
          <p:cNvSpPr>
            <a:spLocks noGrp="1"/>
          </p:cNvSpPr>
          <p:nvPr>
            <p:ph type="title"/>
          </p:nvPr>
        </p:nvSpPr>
        <p:spPr/>
        <p:txBody>
          <a:bodyPr/>
          <a:lstStyle/>
          <a:p>
            <a:r>
              <a:rPr lang="en-US" dirty="0"/>
              <a:t>Consumer</a:t>
            </a:r>
            <a:r>
              <a:rPr lang="en-US" baseline="0" dirty="0"/>
              <a:t> Groups</a:t>
            </a:r>
            <a:endParaRPr lang="en-US" dirty="0"/>
          </a:p>
        </p:txBody>
      </p:sp>
      <p:sp>
        <p:nvSpPr>
          <p:cNvPr id="4" name="Rectangle 3"/>
          <p:cNvSpPr/>
          <p:nvPr/>
        </p:nvSpPr>
        <p:spPr bwMode="auto">
          <a:xfrm>
            <a:off x="493345" y="1300355"/>
            <a:ext cx="1050883" cy="5266132"/>
          </a:xfrm>
          <a:prstGeom prst="rect">
            <a:avLst/>
          </a:prstGeom>
          <a:solidFill>
            <a:srgbClr val="00BE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cxnSp>
        <p:nvCxnSpPr>
          <p:cNvPr id="5" name="Straight Connector 4"/>
          <p:cNvCxnSpPr/>
          <p:nvPr/>
        </p:nvCxnSpPr>
        <p:spPr>
          <a:xfrm>
            <a:off x="423697" y="1348144"/>
            <a:ext cx="0" cy="5266132"/>
          </a:xfrm>
          <a:prstGeom prst="line">
            <a:avLst/>
          </a:prstGeom>
          <a:ln w="19050">
            <a:solidFill>
              <a:schemeClr val="accent3">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95665" y="3028282"/>
            <a:ext cx="896425" cy="615516"/>
          </a:xfrm>
          <a:prstGeom prst="rect">
            <a:avLst/>
          </a:prstGeom>
          <a:noFill/>
        </p:spPr>
        <p:txBody>
          <a:bodyPr wrap="square" lIns="179285" tIns="143428" rIns="179285" bIns="143428" rtlCol="0">
            <a:spAutoFit/>
          </a:bodyPr>
          <a:lstStyle/>
          <a:p>
            <a:pPr>
              <a:lnSpc>
                <a:spcPct val="90000"/>
              </a:lnSpc>
              <a:spcAft>
                <a:spcPts val="588"/>
              </a:spcAft>
            </a:pPr>
            <a:endParaRPr lang="en-US" sz="2353" dirty="0" err="1">
              <a:gradFill>
                <a:gsLst>
                  <a:gs pos="2917">
                    <a:srgbClr val="FFFFFF"/>
                  </a:gs>
                  <a:gs pos="30000">
                    <a:srgbClr val="FFFFFF"/>
                  </a:gs>
                </a:gsLst>
                <a:lin ang="5400000" scaled="0"/>
              </a:gradFill>
            </a:endParaRPr>
          </a:p>
        </p:txBody>
      </p:sp>
      <p:sp>
        <p:nvSpPr>
          <p:cNvPr id="17" name="Rectangle 16"/>
          <p:cNvSpPr/>
          <p:nvPr/>
        </p:nvSpPr>
        <p:spPr bwMode="auto">
          <a:xfrm>
            <a:off x="810263" y="1982748"/>
            <a:ext cx="133545" cy="140223"/>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a:off x="810263" y="2136512"/>
            <a:ext cx="133545" cy="140223"/>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a:off x="810263" y="2290275"/>
            <a:ext cx="133545" cy="140223"/>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810263" y="2444038"/>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p:cNvSpPr/>
          <p:nvPr/>
        </p:nvSpPr>
        <p:spPr bwMode="auto">
          <a:xfrm>
            <a:off x="810263" y="2597802"/>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Rectangle 71"/>
          <p:cNvSpPr/>
          <p:nvPr/>
        </p:nvSpPr>
        <p:spPr bwMode="auto">
          <a:xfrm>
            <a:off x="810263" y="2751566"/>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83" name="Rectangle 82"/>
          <p:cNvSpPr/>
          <p:nvPr/>
        </p:nvSpPr>
        <p:spPr bwMode="auto">
          <a:xfrm>
            <a:off x="810263" y="2905329"/>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94" name="Rectangle 93"/>
          <p:cNvSpPr/>
          <p:nvPr/>
        </p:nvSpPr>
        <p:spPr bwMode="auto">
          <a:xfrm>
            <a:off x="810263" y="3059092"/>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05" name="Rectangle 104"/>
          <p:cNvSpPr/>
          <p:nvPr/>
        </p:nvSpPr>
        <p:spPr bwMode="auto">
          <a:xfrm>
            <a:off x="810263" y="3212856"/>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16" name="Rectangle 115"/>
          <p:cNvSpPr/>
          <p:nvPr/>
        </p:nvSpPr>
        <p:spPr bwMode="auto">
          <a:xfrm>
            <a:off x="810263" y="3366619"/>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27" name="Rectangle 226"/>
          <p:cNvSpPr/>
          <p:nvPr/>
        </p:nvSpPr>
        <p:spPr bwMode="auto">
          <a:xfrm>
            <a:off x="810263" y="3536858"/>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17" name="Rectangle 216"/>
          <p:cNvSpPr/>
          <p:nvPr/>
        </p:nvSpPr>
        <p:spPr bwMode="auto">
          <a:xfrm>
            <a:off x="810263" y="3690622"/>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07" name="Rectangle 206"/>
          <p:cNvSpPr/>
          <p:nvPr/>
        </p:nvSpPr>
        <p:spPr bwMode="auto">
          <a:xfrm>
            <a:off x="810263" y="3844385"/>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97" name="Rectangle 196"/>
          <p:cNvSpPr/>
          <p:nvPr/>
        </p:nvSpPr>
        <p:spPr bwMode="auto">
          <a:xfrm>
            <a:off x="810263" y="3998148"/>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87" name="Rectangle 186"/>
          <p:cNvSpPr/>
          <p:nvPr/>
        </p:nvSpPr>
        <p:spPr bwMode="auto">
          <a:xfrm>
            <a:off x="810263" y="4151912"/>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77" name="Rectangle 176"/>
          <p:cNvSpPr/>
          <p:nvPr/>
        </p:nvSpPr>
        <p:spPr bwMode="auto">
          <a:xfrm>
            <a:off x="810263" y="4305675"/>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67" name="Rectangle 166"/>
          <p:cNvSpPr/>
          <p:nvPr/>
        </p:nvSpPr>
        <p:spPr bwMode="auto">
          <a:xfrm>
            <a:off x="810263" y="4459439"/>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57" name="Rectangle 156"/>
          <p:cNvSpPr/>
          <p:nvPr/>
        </p:nvSpPr>
        <p:spPr bwMode="auto">
          <a:xfrm>
            <a:off x="810263" y="4613202"/>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47" name="Rectangle 146"/>
          <p:cNvSpPr/>
          <p:nvPr/>
        </p:nvSpPr>
        <p:spPr bwMode="auto">
          <a:xfrm>
            <a:off x="810263" y="4766966"/>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137" name="Rectangle 136"/>
          <p:cNvSpPr/>
          <p:nvPr/>
        </p:nvSpPr>
        <p:spPr bwMode="auto">
          <a:xfrm>
            <a:off x="810263" y="4920729"/>
            <a:ext cx="133545" cy="140223"/>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38" name="Rectangle 237"/>
          <p:cNvSpPr/>
          <p:nvPr/>
        </p:nvSpPr>
        <p:spPr bwMode="auto">
          <a:xfrm>
            <a:off x="810263" y="5081875"/>
            <a:ext cx="133545" cy="140223"/>
          </a:xfrm>
          <a:prstGeom prst="rect">
            <a:avLst/>
          </a:prstGeom>
          <a:solidFill>
            <a:srgbClr val="00B0F0"/>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43" name="Rectangle 242"/>
          <p:cNvSpPr/>
          <p:nvPr/>
        </p:nvSpPr>
        <p:spPr bwMode="auto">
          <a:xfrm>
            <a:off x="1245677" y="3094357"/>
            <a:ext cx="1493785" cy="1014907"/>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Consumer Group(s)</a:t>
            </a:r>
          </a:p>
        </p:txBody>
      </p:sp>
      <p:sp>
        <p:nvSpPr>
          <p:cNvPr id="244" name="Rectangle 243"/>
          <p:cNvSpPr/>
          <p:nvPr/>
        </p:nvSpPr>
        <p:spPr bwMode="auto">
          <a:xfrm>
            <a:off x="1245677" y="2800967"/>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245" name="Rectangle 244"/>
          <p:cNvSpPr/>
          <p:nvPr/>
        </p:nvSpPr>
        <p:spPr bwMode="auto">
          <a:xfrm>
            <a:off x="1245677" y="2576860"/>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246" name="Rectangle 245"/>
          <p:cNvSpPr/>
          <p:nvPr/>
        </p:nvSpPr>
        <p:spPr bwMode="auto">
          <a:xfrm>
            <a:off x="1245677" y="2352754"/>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247" name="Rectangle 246"/>
          <p:cNvSpPr/>
          <p:nvPr/>
        </p:nvSpPr>
        <p:spPr bwMode="auto">
          <a:xfrm>
            <a:off x="1245677" y="4261400"/>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248" name="Rectangle 247"/>
          <p:cNvSpPr/>
          <p:nvPr/>
        </p:nvSpPr>
        <p:spPr bwMode="auto">
          <a:xfrm>
            <a:off x="1245677" y="4484132"/>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249" name="Rectangle 248"/>
          <p:cNvSpPr/>
          <p:nvPr/>
        </p:nvSpPr>
        <p:spPr bwMode="auto">
          <a:xfrm>
            <a:off x="1245677" y="4706863"/>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cxnSp>
        <p:nvCxnSpPr>
          <p:cNvPr id="250" name="Elbow Connector 249"/>
          <p:cNvCxnSpPr/>
          <p:nvPr/>
        </p:nvCxnSpPr>
        <p:spPr>
          <a:xfrm>
            <a:off x="2677814" y="4122737"/>
            <a:ext cx="821723" cy="488055"/>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1" name="Elbow Connector 250"/>
          <p:cNvCxnSpPr/>
          <p:nvPr/>
        </p:nvCxnSpPr>
        <p:spPr>
          <a:xfrm flipV="1">
            <a:off x="2677814" y="2383665"/>
            <a:ext cx="821723" cy="724166"/>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2" name="Straight Arrow Connector 704"/>
          <p:cNvCxnSpPr/>
          <p:nvPr/>
        </p:nvCxnSpPr>
        <p:spPr>
          <a:xfrm rot="10800000">
            <a:off x="941562" y="3262895"/>
            <a:ext cx="2557976" cy="8740"/>
          </a:xfrm>
          <a:prstGeom prst="bentConnector3">
            <a:avLst>
              <a:gd name="adj1" fmla="val 50000"/>
            </a:avLst>
          </a:prstGeom>
          <a:ln w="28575">
            <a:headEnd type="diamond"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253" name="Straight Arrow Connector 704"/>
          <p:cNvCxnSpPr/>
          <p:nvPr/>
        </p:nvCxnSpPr>
        <p:spPr>
          <a:xfrm rot="10800000" flipV="1">
            <a:off x="941562" y="3421114"/>
            <a:ext cx="2557975" cy="1"/>
          </a:xfrm>
          <a:prstGeom prst="bentConnector3">
            <a:avLst>
              <a:gd name="adj1" fmla="val 50000"/>
            </a:avLst>
          </a:prstGeom>
          <a:ln w="28575">
            <a:headEnd type="diamond" w="med" len="med"/>
            <a:tailEnd type="triangle" w="med" len="med"/>
          </a:ln>
        </p:spPr>
        <p:style>
          <a:lnRef idx="2">
            <a:schemeClr val="accent4"/>
          </a:lnRef>
          <a:fillRef idx="0">
            <a:schemeClr val="accent4"/>
          </a:fillRef>
          <a:effectRef idx="1">
            <a:schemeClr val="accent4"/>
          </a:effectRef>
          <a:fontRef idx="minor">
            <a:schemeClr val="tx1"/>
          </a:fontRef>
        </p:style>
      </p:cxnSp>
      <p:sp>
        <p:nvSpPr>
          <p:cNvPr id="260" name="Rectangle 259"/>
          <p:cNvSpPr/>
          <p:nvPr/>
        </p:nvSpPr>
        <p:spPr bwMode="auto">
          <a:xfrm>
            <a:off x="3556130" y="3159089"/>
            <a:ext cx="133545" cy="140223"/>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
        <p:nvSpPr>
          <p:cNvPr id="261" name="Rectangle 260"/>
          <p:cNvSpPr/>
          <p:nvPr/>
        </p:nvSpPr>
        <p:spPr bwMode="auto">
          <a:xfrm>
            <a:off x="3556130" y="3363479"/>
            <a:ext cx="133545" cy="140223"/>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76765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26222" y="889130"/>
            <a:ext cx="7796540" cy="5594006"/>
          </a:xfrm>
        </p:spPr>
        <p:txBody>
          <a:bodyPr/>
          <a:lstStyle/>
          <a:p>
            <a:r>
              <a:rPr lang="en-US" sz="3529" dirty="0"/>
              <a:t>Receive from partitions via consumer groups</a:t>
            </a:r>
          </a:p>
          <a:p>
            <a:pPr lvl="1"/>
            <a:r>
              <a:rPr lang="en-US" sz="1961" dirty="0"/>
              <a:t>Using .NET API or using generic AMQP 1.0 client (e.g. Apache Proton-C/J)</a:t>
            </a:r>
          </a:p>
          <a:p>
            <a:r>
              <a:rPr lang="en-US" sz="3529" dirty="0"/>
              <a:t>Cursors (offsets) solely maintained by clients; not like Queue/Topic</a:t>
            </a:r>
          </a:p>
          <a:p>
            <a:pPr lvl="1"/>
            <a:r>
              <a:rPr lang="en-US" sz="1961" dirty="0"/>
              <a:t>Maximum flexibility for consumption</a:t>
            </a:r>
          </a:p>
          <a:p>
            <a:pPr lvl="1"/>
            <a:r>
              <a:rPr lang="en-US" sz="1961" dirty="0"/>
              <a:t>Can act as raw event history store for retention duration</a:t>
            </a:r>
          </a:p>
          <a:p>
            <a:pPr lvl="2"/>
            <a:r>
              <a:rPr lang="en-US" sz="1961" dirty="0"/>
              <a:t>Not an archive, but raw data value often deteriorates quickly</a:t>
            </a:r>
          </a:p>
          <a:p>
            <a:pPr lvl="1"/>
            <a:r>
              <a:rPr lang="en-US" sz="1961" dirty="0"/>
              <a:t>Can synchronize across streams by timestamp</a:t>
            </a:r>
          </a:p>
          <a:p>
            <a:pPr lvl="1"/>
            <a:r>
              <a:rPr lang="en-US" sz="1961" dirty="0"/>
              <a:t>Checkpoints must be maintained by clients</a:t>
            </a:r>
          </a:p>
          <a:p>
            <a:r>
              <a:rPr lang="en-US" sz="3529" dirty="0"/>
              <a:t>Direct support for external leader election models with epochs </a:t>
            </a:r>
          </a:p>
        </p:txBody>
      </p:sp>
      <p:sp>
        <p:nvSpPr>
          <p:cNvPr id="3" name="Title 2"/>
          <p:cNvSpPr>
            <a:spLocks noGrp="1"/>
          </p:cNvSpPr>
          <p:nvPr>
            <p:ph type="title"/>
          </p:nvPr>
        </p:nvSpPr>
        <p:spPr/>
        <p:txBody>
          <a:bodyPr/>
          <a:lstStyle/>
          <a:p>
            <a:r>
              <a:rPr lang="en-US" dirty="0"/>
              <a:t>Consumers</a:t>
            </a:r>
          </a:p>
        </p:txBody>
      </p:sp>
      <p:sp>
        <p:nvSpPr>
          <p:cNvPr id="4" name="Rectangle 3"/>
          <p:cNvSpPr/>
          <p:nvPr/>
        </p:nvSpPr>
        <p:spPr bwMode="auto">
          <a:xfrm>
            <a:off x="568047" y="1412044"/>
            <a:ext cx="2390466" cy="4855634"/>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Partition</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Event Log</a:t>
            </a:r>
          </a:p>
        </p:txBody>
      </p:sp>
      <p:sp>
        <p:nvSpPr>
          <p:cNvPr id="5" name="Rectangle 4"/>
          <p:cNvSpPr/>
          <p:nvPr/>
        </p:nvSpPr>
        <p:spPr bwMode="auto">
          <a:xfrm>
            <a:off x="717451" y="2311917"/>
            <a:ext cx="2091658" cy="519467"/>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ID, Time, [Data]</a:t>
            </a:r>
          </a:p>
        </p:txBody>
      </p:sp>
      <p:sp>
        <p:nvSpPr>
          <p:cNvPr id="6" name="Rectangle 5"/>
          <p:cNvSpPr/>
          <p:nvPr/>
        </p:nvSpPr>
        <p:spPr bwMode="auto">
          <a:xfrm>
            <a:off x="717451" y="2980788"/>
            <a:ext cx="2091658" cy="519467"/>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ID, Time, [Data]</a:t>
            </a:r>
          </a:p>
        </p:txBody>
      </p:sp>
      <p:sp>
        <p:nvSpPr>
          <p:cNvPr id="7" name="Rectangle 6"/>
          <p:cNvSpPr/>
          <p:nvPr/>
        </p:nvSpPr>
        <p:spPr bwMode="auto">
          <a:xfrm>
            <a:off x="717451" y="3649659"/>
            <a:ext cx="2091658" cy="519467"/>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ID, Time, [Data]</a:t>
            </a:r>
          </a:p>
        </p:txBody>
      </p:sp>
      <p:sp>
        <p:nvSpPr>
          <p:cNvPr id="8" name="Rectangle 7"/>
          <p:cNvSpPr/>
          <p:nvPr/>
        </p:nvSpPr>
        <p:spPr bwMode="auto">
          <a:xfrm>
            <a:off x="717451" y="4318529"/>
            <a:ext cx="2091658" cy="519467"/>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ID, Time, [Data]</a:t>
            </a:r>
          </a:p>
        </p:txBody>
      </p:sp>
      <p:sp>
        <p:nvSpPr>
          <p:cNvPr id="9" name="Rectangle 8"/>
          <p:cNvSpPr/>
          <p:nvPr/>
        </p:nvSpPr>
        <p:spPr bwMode="auto">
          <a:xfrm>
            <a:off x="717451" y="4987400"/>
            <a:ext cx="2091658" cy="519467"/>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ID, Time, [Data]</a:t>
            </a:r>
          </a:p>
        </p:txBody>
      </p:sp>
      <p:cxnSp>
        <p:nvCxnSpPr>
          <p:cNvPr id="11" name="Straight Arrow Connector 10"/>
          <p:cNvCxnSpPr/>
          <p:nvPr/>
        </p:nvCxnSpPr>
        <p:spPr>
          <a:xfrm>
            <a:off x="418643" y="2311918"/>
            <a:ext cx="0" cy="365695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Left Arrow 11"/>
          <p:cNvSpPr/>
          <p:nvPr/>
        </p:nvSpPr>
        <p:spPr bwMode="auto">
          <a:xfrm>
            <a:off x="3072600" y="3110653"/>
            <a:ext cx="597616" cy="259734"/>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Left Arrow 12"/>
          <p:cNvSpPr/>
          <p:nvPr/>
        </p:nvSpPr>
        <p:spPr bwMode="auto">
          <a:xfrm>
            <a:off x="3072599" y="5117266"/>
            <a:ext cx="597616" cy="259734"/>
          </a:xfrm>
          <a:prstGeom prst="lef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p:cNvSpPr txBox="1"/>
          <p:nvPr/>
        </p:nvSpPr>
        <p:spPr>
          <a:xfrm>
            <a:off x="3115123" y="3279857"/>
            <a:ext cx="1011098" cy="615522"/>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rgbClr val="FFFFFF"/>
                    </a:gs>
                    <a:gs pos="30000">
                      <a:srgbClr val="FFFFFF"/>
                    </a:gs>
                  </a:gsLst>
                  <a:lin ang="5400000" scaled="0"/>
                </a:gradFill>
              </a:rPr>
              <a:t>Time</a:t>
            </a:r>
          </a:p>
        </p:txBody>
      </p:sp>
      <p:sp>
        <p:nvSpPr>
          <p:cNvPr id="15" name="TextBox 14"/>
          <p:cNvSpPr txBox="1"/>
          <p:nvPr/>
        </p:nvSpPr>
        <p:spPr>
          <a:xfrm>
            <a:off x="3293487" y="5340485"/>
            <a:ext cx="654369" cy="615522"/>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rgbClr val="FFFFFF"/>
                    </a:gs>
                    <a:gs pos="30000">
                      <a:srgbClr val="FFFFFF"/>
                    </a:gs>
                  </a:gsLst>
                  <a:lin ang="5400000" scaled="0"/>
                </a:gradFill>
              </a:rPr>
              <a:t>ID</a:t>
            </a:r>
          </a:p>
        </p:txBody>
      </p:sp>
    </p:spTree>
    <p:extLst>
      <p:ext uri="{BB962C8B-B14F-4D97-AF65-F5344CB8AC3E}">
        <p14:creationId xmlns:p14="http://schemas.microsoft.com/office/powerpoint/2010/main" val="1001219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75025" y="4533945"/>
            <a:ext cx="11240393" cy="683264"/>
          </a:xfrm>
        </p:spPr>
        <p:txBody>
          <a:bodyPr/>
          <a:lstStyle/>
          <a:p>
            <a:r>
              <a:rPr lang="en-US" dirty="0"/>
              <a:t>Sending events to event hub</a:t>
            </a:r>
          </a:p>
        </p:txBody>
      </p:sp>
    </p:spTree>
    <p:extLst>
      <p:ext uri="{BB962C8B-B14F-4D97-AF65-F5344CB8AC3E}">
        <p14:creationId xmlns:p14="http://schemas.microsoft.com/office/powerpoint/2010/main" val="408879673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Scaling patterns</a:t>
            </a:r>
          </a:p>
        </p:txBody>
      </p:sp>
    </p:spTree>
    <p:extLst>
      <p:ext uri="{BB962C8B-B14F-4D97-AF65-F5344CB8AC3E}">
        <p14:creationId xmlns:p14="http://schemas.microsoft.com/office/powerpoint/2010/main" val="148596660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p:cNvCxnSpPr/>
          <p:nvPr/>
        </p:nvCxnSpPr>
        <p:spPr>
          <a:xfrm flipH="1">
            <a:off x="1490420" y="2053694"/>
            <a:ext cx="8428891"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Intermediaries and Brokers</a:t>
            </a:r>
          </a:p>
        </p:txBody>
      </p:sp>
      <p:sp>
        <p:nvSpPr>
          <p:cNvPr id="4" name="Rectangle 3"/>
          <p:cNvSpPr/>
          <p:nvPr/>
        </p:nvSpPr>
        <p:spPr bwMode="auto">
          <a:xfrm>
            <a:off x="4550145" y="1699849"/>
            <a:ext cx="2602523" cy="1055077"/>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rgbClr val="FFFFFF"/>
                </a:solidFill>
              </a:rPr>
              <a:t>Intermediary</a:t>
            </a:r>
          </a:p>
        </p:txBody>
      </p:sp>
      <p:sp>
        <p:nvSpPr>
          <p:cNvPr id="5" name="Oval 4"/>
          <p:cNvSpPr/>
          <p:nvPr/>
        </p:nvSpPr>
        <p:spPr bwMode="auto">
          <a:xfrm>
            <a:off x="482236" y="1764326"/>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S</a:t>
            </a:r>
          </a:p>
        </p:txBody>
      </p:sp>
      <p:sp>
        <p:nvSpPr>
          <p:cNvPr id="6" name="Oval 5"/>
          <p:cNvSpPr/>
          <p:nvPr/>
        </p:nvSpPr>
        <p:spPr bwMode="auto">
          <a:xfrm>
            <a:off x="9919311" y="1764325"/>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R</a:t>
            </a:r>
          </a:p>
        </p:txBody>
      </p:sp>
      <p:cxnSp>
        <p:nvCxnSpPr>
          <p:cNvPr id="9" name="Straight Arrow Connector 8"/>
          <p:cNvCxnSpPr>
            <a:stCxn id="5" idx="6"/>
            <a:endCxn id="4" idx="1"/>
          </p:cNvCxnSpPr>
          <p:nvPr/>
        </p:nvCxnSpPr>
        <p:spPr>
          <a:xfrm>
            <a:off x="1490420" y="2227385"/>
            <a:ext cx="3059723" cy="0"/>
          </a:xfrm>
          <a:prstGeom prst="straightConnector1">
            <a:avLst/>
          </a:prstGeom>
          <a:ln w="38100">
            <a:solidFill>
              <a:schemeClr val="tx2">
                <a:alpha val="50000"/>
              </a:schemeClr>
            </a:solidFill>
            <a:tailEnd type="arrow"/>
          </a:ln>
        </p:spPr>
        <p:style>
          <a:lnRef idx="3">
            <a:schemeClr val="accent3"/>
          </a:lnRef>
          <a:fillRef idx="0">
            <a:schemeClr val="accent3"/>
          </a:fillRef>
          <a:effectRef idx="2">
            <a:schemeClr val="accent3"/>
          </a:effectRef>
          <a:fontRef idx="minor">
            <a:schemeClr val="tx1"/>
          </a:fontRef>
        </p:style>
      </p:cxnSp>
      <p:cxnSp>
        <p:nvCxnSpPr>
          <p:cNvPr id="10" name="Straight Arrow Connector 9"/>
          <p:cNvCxnSpPr>
            <a:stCxn id="4" idx="3"/>
            <a:endCxn id="6" idx="2"/>
          </p:cNvCxnSpPr>
          <p:nvPr/>
        </p:nvCxnSpPr>
        <p:spPr>
          <a:xfrm flipV="1">
            <a:off x="7152666" y="2227387"/>
            <a:ext cx="2766645" cy="1"/>
          </a:xfrm>
          <a:prstGeom prst="straightConnector1">
            <a:avLst/>
          </a:prstGeom>
          <a:ln w="38100">
            <a:solidFill>
              <a:schemeClr val="tx2">
                <a:alpha val="50000"/>
              </a:schemeClr>
            </a:solidFill>
            <a:tailEnd type="arrow"/>
          </a:ln>
        </p:spPr>
        <p:style>
          <a:lnRef idx="3">
            <a:schemeClr val="accent3"/>
          </a:lnRef>
          <a:fillRef idx="0">
            <a:schemeClr val="accent3"/>
          </a:fillRef>
          <a:effectRef idx="2">
            <a:schemeClr val="accent3"/>
          </a:effectRef>
          <a:fontRef idx="minor">
            <a:schemeClr val="tx1"/>
          </a:fontRef>
        </p:style>
      </p:cxnSp>
      <p:sp>
        <p:nvSpPr>
          <p:cNvPr id="16" name="Rectangle 15"/>
          <p:cNvSpPr/>
          <p:nvPr/>
        </p:nvSpPr>
        <p:spPr bwMode="auto">
          <a:xfrm>
            <a:off x="4550145" y="4138249"/>
            <a:ext cx="2602523" cy="1055077"/>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rgbClr val="FFFFFF"/>
                </a:solidFill>
              </a:rPr>
              <a:t>Broker</a:t>
            </a:r>
          </a:p>
        </p:txBody>
      </p:sp>
      <p:sp>
        <p:nvSpPr>
          <p:cNvPr id="17" name="Oval 16"/>
          <p:cNvSpPr/>
          <p:nvPr/>
        </p:nvSpPr>
        <p:spPr bwMode="auto">
          <a:xfrm>
            <a:off x="482236" y="4202726"/>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S</a:t>
            </a:r>
          </a:p>
        </p:txBody>
      </p:sp>
      <p:sp>
        <p:nvSpPr>
          <p:cNvPr id="18" name="Oval 17"/>
          <p:cNvSpPr/>
          <p:nvPr/>
        </p:nvSpPr>
        <p:spPr bwMode="auto">
          <a:xfrm>
            <a:off x="9919311" y="4202725"/>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R</a:t>
            </a:r>
          </a:p>
        </p:txBody>
      </p:sp>
      <p:cxnSp>
        <p:nvCxnSpPr>
          <p:cNvPr id="19" name="Straight Arrow Connector 18"/>
          <p:cNvCxnSpPr>
            <a:stCxn id="17" idx="6"/>
            <a:endCxn id="16" idx="1"/>
          </p:cNvCxnSpPr>
          <p:nvPr/>
        </p:nvCxnSpPr>
        <p:spPr>
          <a:xfrm>
            <a:off x="1490420" y="4665785"/>
            <a:ext cx="3059723" cy="0"/>
          </a:xfrm>
          <a:prstGeom prst="straightConnector1">
            <a:avLst/>
          </a:prstGeom>
          <a:ln w="38100">
            <a:solidFill>
              <a:schemeClr val="tx2">
                <a:alpha val="50000"/>
              </a:schemeClr>
            </a:solidFill>
            <a:tailEnd type="arrow"/>
          </a:ln>
        </p:spPr>
        <p:style>
          <a:lnRef idx="3">
            <a:schemeClr val="accent3"/>
          </a:lnRef>
          <a:fillRef idx="0">
            <a:schemeClr val="accent3"/>
          </a:fillRef>
          <a:effectRef idx="2">
            <a:schemeClr val="accent3"/>
          </a:effectRef>
          <a:fontRef idx="minor">
            <a:schemeClr val="tx1"/>
          </a:fontRef>
        </p:style>
      </p:cxnSp>
      <p:sp>
        <p:nvSpPr>
          <p:cNvPr id="21" name="Flowchart: Magnetic Disk 20"/>
          <p:cNvSpPr/>
          <p:nvPr/>
        </p:nvSpPr>
        <p:spPr bwMode="auto">
          <a:xfrm>
            <a:off x="5476264" y="5040925"/>
            <a:ext cx="691662" cy="539261"/>
          </a:xfrm>
          <a:prstGeom prst="flowChartMagneticDisk">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23" name="Straight Arrow Connector 22"/>
          <p:cNvCxnSpPr>
            <a:stCxn id="16" idx="3"/>
            <a:endCxn id="18" idx="2"/>
          </p:cNvCxnSpPr>
          <p:nvPr/>
        </p:nvCxnSpPr>
        <p:spPr>
          <a:xfrm flipV="1">
            <a:off x="7152666" y="4665787"/>
            <a:ext cx="2766645" cy="1"/>
          </a:xfrm>
          <a:prstGeom prst="straightConnector1">
            <a:avLst/>
          </a:prstGeom>
          <a:ln w="38100">
            <a:solidFill>
              <a:schemeClr val="tx2">
                <a:alpha val="50000"/>
              </a:schemeClr>
            </a:solidFill>
            <a:headEnd type="arrow"/>
            <a:tailEnd type="arrow"/>
          </a:ln>
        </p:spPr>
        <p:style>
          <a:lnRef idx="3">
            <a:schemeClr val="accent3"/>
          </a:lnRef>
          <a:fillRef idx="0">
            <a:schemeClr val="accent3"/>
          </a:fillRef>
          <a:effectRef idx="2">
            <a:schemeClr val="accent3"/>
          </a:effectRef>
          <a:fontRef idx="minor">
            <a:schemeClr val="tx1"/>
          </a:fontRef>
        </p:style>
      </p:cxnSp>
      <p:sp>
        <p:nvSpPr>
          <p:cNvPr id="26" name="TextBox 25"/>
          <p:cNvSpPr txBox="1"/>
          <p:nvPr/>
        </p:nvSpPr>
        <p:spPr>
          <a:xfrm>
            <a:off x="7492633" y="4731658"/>
            <a:ext cx="697948" cy="923331"/>
          </a:xfrm>
          <a:prstGeom prst="rect">
            <a:avLst/>
          </a:prstGeom>
          <a:noFill/>
        </p:spPr>
        <p:txBody>
          <a:bodyPr wrap="none" lIns="0" tIns="0" rIns="0" bIns="0" rtlCol="0">
            <a:spAutoFit/>
          </a:bodyPr>
          <a:lstStyle/>
          <a:p>
            <a:pPr defTabSz="914287"/>
            <a:r>
              <a:rPr lang="en-US" sz="2000" dirty="0">
                <a:gradFill>
                  <a:gsLst>
                    <a:gs pos="0">
                      <a:srgbClr val="FFFFFF"/>
                    </a:gs>
                    <a:gs pos="86000">
                      <a:srgbClr val="FFFFFF"/>
                    </a:gs>
                  </a:gsLst>
                  <a:lin ang="5400000" scaled="0"/>
                </a:gradFill>
              </a:rPr>
              <a:t>Query</a:t>
            </a:r>
          </a:p>
          <a:p>
            <a:pPr defTabSz="914287"/>
            <a:r>
              <a:rPr lang="en-US" sz="2000" dirty="0">
                <a:gradFill>
                  <a:gsLst>
                    <a:gs pos="0">
                      <a:srgbClr val="FFFFFF"/>
                    </a:gs>
                    <a:gs pos="86000">
                      <a:srgbClr val="FFFFFF"/>
                    </a:gs>
                  </a:gsLst>
                  <a:lin ang="5400000" scaled="0"/>
                </a:gradFill>
              </a:rPr>
              <a:t>Filter</a:t>
            </a:r>
          </a:p>
          <a:p>
            <a:pPr defTabSz="914287"/>
            <a:r>
              <a:rPr lang="en-US" sz="2000" dirty="0">
                <a:gradFill>
                  <a:gsLst>
                    <a:gs pos="0">
                      <a:srgbClr val="FFFFFF"/>
                    </a:gs>
                    <a:gs pos="86000">
                      <a:srgbClr val="FFFFFF"/>
                    </a:gs>
                  </a:gsLst>
                  <a:lin ang="5400000" scaled="0"/>
                </a:gradFill>
              </a:rPr>
              <a:t>Pull</a:t>
            </a:r>
          </a:p>
        </p:txBody>
      </p:sp>
      <p:sp>
        <p:nvSpPr>
          <p:cNvPr id="27" name="TextBox 26"/>
          <p:cNvSpPr txBox="1"/>
          <p:nvPr/>
        </p:nvSpPr>
        <p:spPr>
          <a:xfrm>
            <a:off x="7413290" y="2293262"/>
            <a:ext cx="662297" cy="307777"/>
          </a:xfrm>
          <a:prstGeom prst="rect">
            <a:avLst/>
          </a:prstGeom>
          <a:noFill/>
        </p:spPr>
        <p:txBody>
          <a:bodyPr wrap="none" lIns="0" tIns="0" rIns="0" bIns="0" rtlCol="0">
            <a:spAutoFit/>
          </a:bodyPr>
          <a:lstStyle/>
          <a:p>
            <a:pPr defTabSz="914287"/>
            <a:r>
              <a:rPr lang="en-US" sz="2000" dirty="0">
                <a:gradFill>
                  <a:gsLst>
                    <a:gs pos="0">
                      <a:srgbClr val="FFFFFF"/>
                    </a:gs>
                    <a:gs pos="86000">
                      <a:srgbClr val="FFFFFF"/>
                    </a:gs>
                  </a:gsLst>
                  <a:lin ang="5400000" scaled="0"/>
                </a:gradFill>
              </a:rPr>
              <a:t>Route</a:t>
            </a:r>
          </a:p>
        </p:txBody>
      </p:sp>
      <p:sp>
        <p:nvSpPr>
          <p:cNvPr id="28" name="TextBox 27"/>
          <p:cNvSpPr txBox="1"/>
          <p:nvPr/>
        </p:nvSpPr>
        <p:spPr>
          <a:xfrm>
            <a:off x="1840371" y="2909750"/>
            <a:ext cx="8524128" cy="861774"/>
          </a:xfrm>
          <a:prstGeom prst="rect">
            <a:avLst/>
          </a:prstGeom>
          <a:noFill/>
        </p:spPr>
        <p:txBody>
          <a:bodyPr wrap="none" lIns="0" tIns="0" rIns="0" bIns="0" rtlCol="0">
            <a:spAutoFit/>
          </a:bodyPr>
          <a:lstStyle/>
          <a:p>
            <a:pPr defTabSz="914287"/>
            <a:r>
              <a:rPr lang="en-US" sz="2800" dirty="0">
                <a:gradFill>
                  <a:gsLst>
                    <a:gs pos="0">
                      <a:srgbClr val="FFFFFF"/>
                    </a:gs>
                    <a:gs pos="86000">
                      <a:srgbClr val="FFFFFF"/>
                    </a:gs>
                  </a:gsLst>
                  <a:lin ang="5400000" scaled="0"/>
                </a:gradFill>
              </a:rPr>
              <a:t>Intermediaries route messages ‘straight through’ with </a:t>
            </a:r>
            <a:br>
              <a:rPr lang="en-US" sz="2800" dirty="0">
                <a:gradFill>
                  <a:gsLst>
                    <a:gs pos="0">
                      <a:srgbClr val="FFFFFF"/>
                    </a:gs>
                    <a:gs pos="86000">
                      <a:srgbClr val="FFFFFF"/>
                    </a:gs>
                  </a:gsLst>
                  <a:lin ang="5400000" scaled="0"/>
                </a:gradFill>
              </a:rPr>
            </a:br>
            <a:r>
              <a:rPr lang="en-US" sz="2800" dirty="0">
                <a:gradFill>
                  <a:gsLst>
                    <a:gs pos="0">
                      <a:srgbClr val="FFFFFF"/>
                    </a:gs>
                    <a:gs pos="86000">
                      <a:srgbClr val="FFFFFF"/>
                    </a:gs>
                  </a:gsLst>
                  <a:lin ang="5400000" scaled="0"/>
                </a:gradFill>
              </a:rPr>
              <a:t>feedback path and network backpressure into sender</a:t>
            </a:r>
          </a:p>
        </p:txBody>
      </p:sp>
      <p:sp>
        <p:nvSpPr>
          <p:cNvPr id="29" name="TextBox 28"/>
          <p:cNvSpPr txBox="1"/>
          <p:nvPr/>
        </p:nvSpPr>
        <p:spPr>
          <a:xfrm>
            <a:off x="3413003" y="1512518"/>
            <a:ext cx="981038" cy="307777"/>
          </a:xfrm>
          <a:prstGeom prst="rect">
            <a:avLst/>
          </a:prstGeom>
          <a:noFill/>
        </p:spPr>
        <p:txBody>
          <a:bodyPr wrap="none" lIns="0" tIns="0" rIns="0" bIns="0" rtlCol="0">
            <a:spAutoFit/>
          </a:bodyPr>
          <a:lstStyle/>
          <a:p>
            <a:pPr defTabSz="914287"/>
            <a:r>
              <a:rPr lang="en-US" sz="2000" dirty="0" err="1">
                <a:gradFill>
                  <a:gsLst>
                    <a:gs pos="0">
                      <a:srgbClr val="FFFFFF"/>
                    </a:gs>
                    <a:gs pos="86000">
                      <a:srgbClr val="FFFFFF"/>
                    </a:gs>
                  </a:gsLst>
                  <a:lin ang="5400000" scaled="0"/>
                </a:gradFill>
              </a:rPr>
              <a:t>AuthN</a:t>
            </a:r>
            <a:r>
              <a:rPr lang="en-US" sz="2000" dirty="0">
                <a:gradFill>
                  <a:gsLst>
                    <a:gs pos="0">
                      <a:srgbClr val="FFFFFF"/>
                    </a:gs>
                    <a:gs pos="86000">
                      <a:srgbClr val="FFFFFF"/>
                    </a:gs>
                  </a:gsLst>
                  <a:lin ang="5400000" scaled="0"/>
                </a:gradFill>
              </a:rPr>
              <a:t>/Z</a:t>
            </a:r>
          </a:p>
        </p:txBody>
      </p:sp>
      <p:sp>
        <p:nvSpPr>
          <p:cNvPr id="30" name="TextBox 29"/>
          <p:cNvSpPr txBox="1"/>
          <p:nvPr/>
        </p:nvSpPr>
        <p:spPr>
          <a:xfrm>
            <a:off x="3413003" y="4131742"/>
            <a:ext cx="981038" cy="307777"/>
          </a:xfrm>
          <a:prstGeom prst="rect">
            <a:avLst/>
          </a:prstGeom>
          <a:noFill/>
        </p:spPr>
        <p:txBody>
          <a:bodyPr wrap="none" lIns="0" tIns="0" rIns="0" bIns="0" rtlCol="0">
            <a:spAutoFit/>
          </a:bodyPr>
          <a:lstStyle/>
          <a:p>
            <a:pPr defTabSz="914287"/>
            <a:r>
              <a:rPr lang="en-US" sz="2000" dirty="0" err="1">
                <a:gradFill>
                  <a:gsLst>
                    <a:gs pos="0">
                      <a:srgbClr val="FFFFFF"/>
                    </a:gs>
                    <a:gs pos="86000">
                      <a:srgbClr val="FFFFFF"/>
                    </a:gs>
                  </a:gsLst>
                  <a:lin ang="5400000" scaled="0"/>
                </a:gradFill>
              </a:rPr>
              <a:t>AuthN</a:t>
            </a:r>
            <a:r>
              <a:rPr lang="en-US" sz="2000" dirty="0">
                <a:gradFill>
                  <a:gsLst>
                    <a:gs pos="0">
                      <a:srgbClr val="FFFFFF"/>
                    </a:gs>
                    <a:gs pos="86000">
                      <a:srgbClr val="FFFFFF"/>
                    </a:gs>
                  </a:gsLst>
                  <a:lin ang="5400000" scaled="0"/>
                </a:gradFill>
              </a:rPr>
              <a:t>/Z</a:t>
            </a:r>
          </a:p>
        </p:txBody>
      </p:sp>
      <p:sp>
        <p:nvSpPr>
          <p:cNvPr id="31" name="TextBox 30"/>
          <p:cNvSpPr txBox="1"/>
          <p:nvPr/>
        </p:nvSpPr>
        <p:spPr>
          <a:xfrm>
            <a:off x="2150481" y="5861545"/>
            <a:ext cx="7732951" cy="430887"/>
          </a:xfrm>
          <a:prstGeom prst="rect">
            <a:avLst/>
          </a:prstGeom>
          <a:noFill/>
        </p:spPr>
        <p:txBody>
          <a:bodyPr wrap="none" lIns="0" tIns="0" rIns="0" bIns="0" rtlCol="0">
            <a:spAutoFit/>
          </a:bodyPr>
          <a:lstStyle/>
          <a:p>
            <a:pPr defTabSz="914287"/>
            <a:r>
              <a:rPr lang="en-US" sz="2800" dirty="0">
                <a:gradFill>
                  <a:gsLst>
                    <a:gs pos="0">
                      <a:srgbClr val="FFFFFF"/>
                    </a:gs>
                    <a:gs pos="86000">
                      <a:srgbClr val="FFFFFF"/>
                    </a:gs>
                  </a:gsLst>
                  <a:lin ang="5400000" scaled="0"/>
                </a:gradFill>
              </a:rPr>
              <a:t>Brokers hold messages for retrieval and querying</a:t>
            </a:r>
          </a:p>
        </p:txBody>
      </p:sp>
      <p:sp>
        <p:nvSpPr>
          <p:cNvPr id="8" name="TextBox 7"/>
          <p:cNvSpPr txBox="1"/>
          <p:nvPr/>
        </p:nvSpPr>
        <p:spPr>
          <a:xfrm>
            <a:off x="8102225" y="1383252"/>
            <a:ext cx="1480790" cy="615553"/>
          </a:xfrm>
          <a:prstGeom prst="rect">
            <a:avLst/>
          </a:prstGeom>
          <a:noFill/>
        </p:spPr>
        <p:txBody>
          <a:bodyPr wrap="none" lIns="0" tIns="0" rIns="0" bIns="0" rtlCol="0">
            <a:spAutoFit/>
          </a:bodyPr>
          <a:lstStyle/>
          <a:p>
            <a:r>
              <a:rPr lang="en-US" sz="2000" dirty="0">
                <a:solidFill>
                  <a:srgbClr val="B0D685"/>
                </a:solidFill>
              </a:rPr>
              <a:t>Backpressure</a:t>
            </a:r>
            <a:br>
              <a:rPr lang="en-US" sz="2000" dirty="0">
                <a:solidFill>
                  <a:srgbClr val="B0D685"/>
                </a:solidFill>
              </a:rPr>
            </a:br>
            <a:r>
              <a:rPr lang="en-US" sz="2000" dirty="0">
                <a:solidFill>
                  <a:srgbClr val="B0D685"/>
                </a:solidFill>
              </a:rPr>
              <a:t>Feedback </a:t>
            </a:r>
          </a:p>
        </p:txBody>
      </p:sp>
    </p:spTree>
    <p:extLst>
      <p:ext uri="{BB962C8B-B14F-4D97-AF65-F5344CB8AC3E}">
        <p14:creationId xmlns:p14="http://schemas.microsoft.com/office/powerpoint/2010/main" val="244503927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 vs. Pull</a:t>
            </a:r>
          </a:p>
        </p:txBody>
      </p:sp>
      <p:sp>
        <p:nvSpPr>
          <p:cNvPr id="5" name="Rectangle 4"/>
          <p:cNvSpPr/>
          <p:nvPr/>
        </p:nvSpPr>
        <p:spPr bwMode="auto">
          <a:xfrm>
            <a:off x="4550145" y="1254373"/>
            <a:ext cx="2602523" cy="1055077"/>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a:solidFill>
                  <a:srgbClr val="FFFFFF"/>
                </a:solidFill>
              </a:rPr>
              <a:t>Intermediary</a:t>
            </a:r>
            <a:endParaRPr lang="en-US" sz="2300" dirty="0">
              <a:solidFill>
                <a:srgbClr val="FFFFFF"/>
              </a:solidFill>
            </a:endParaRPr>
          </a:p>
        </p:txBody>
      </p:sp>
      <p:sp>
        <p:nvSpPr>
          <p:cNvPr id="6" name="Oval 5"/>
          <p:cNvSpPr/>
          <p:nvPr/>
        </p:nvSpPr>
        <p:spPr bwMode="auto">
          <a:xfrm>
            <a:off x="482236" y="1318850"/>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S</a:t>
            </a:r>
          </a:p>
        </p:txBody>
      </p:sp>
      <p:sp>
        <p:nvSpPr>
          <p:cNvPr id="7" name="Oval 6"/>
          <p:cNvSpPr/>
          <p:nvPr/>
        </p:nvSpPr>
        <p:spPr bwMode="auto">
          <a:xfrm>
            <a:off x="9919311" y="1318850"/>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R</a:t>
            </a:r>
          </a:p>
        </p:txBody>
      </p:sp>
      <p:cxnSp>
        <p:nvCxnSpPr>
          <p:cNvPr id="8" name="Straight Arrow Connector 7"/>
          <p:cNvCxnSpPr>
            <a:stCxn id="6" idx="6"/>
            <a:endCxn id="5" idx="1"/>
          </p:cNvCxnSpPr>
          <p:nvPr/>
        </p:nvCxnSpPr>
        <p:spPr>
          <a:xfrm>
            <a:off x="1490420" y="1781911"/>
            <a:ext cx="3059723" cy="0"/>
          </a:xfrm>
          <a:prstGeom prst="straightConnector1">
            <a:avLst/>
          </a:prstGeom>
          <a:ln w="38100">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5" idx="3"/>
            <a:endCxn id="7" idx="2"/>
          </p:cNvCxnSpPr>
          <p:nvPr/>
        </p:nvCxnSpPr>
        <p:spPr>
          <a:xfrm flipV="1">
            <a:off x="7152666" y="1781912"/>
            <a:ext cx="2766645" cy="1"/>
          </a:xfrm>
          <a:prstGeom prst="straightConnector1">
            <a:avLst/>
          </a:prstGeom>
          <a:ln w="38100">
            <a:solidFill>
              <a:schemeClr val="tx2"/>
            </a:solidFill>
            <a:tailEnd type="arrow"/>
          </a:ln>
        </p:spPr>
        <p:style>
          <a:lnRef idx="3">
            <a:schemeClr val="accent2"/>
          </a:lnRef>
          <a:fillRef idx="0">
            <a:schemeClr val="accent2"/>
          </a:fillRef>
          <a:effectRef idx="2">
            <a:schemeClr val="accent2"/>
          </a:effectRef>
          <a:fontRef idx="minor">
            <a:schemeClr val="tx1"/>
          </a:fontRef>
        </p:style>
      </p:cxnSp>
      <p:sp>
        <p:nvSpPr>
          <p:cNvPr id="10" name="Rectangle 9"/>
          <p:cNvSpPr/>
          <p:nvPr/>
        </p:nvSpPr>
        <p:spPr bwMode="auto">
          <a:xfrm>
            <a:off x="4550145" y="3874481"/>
            <a:ext cx="2602523" cy="1055077"/>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rgbClr val="FFFFFF"/>
                </a:solidFill>
              </a:rPr>
              <a:t>Broker</a:t>
            </a:r>
          </a:p>
        </p:txBody>
      </p:sp>
      <p:sp>
        <p:nvSpPr>
          <p:cNvPr id="11" name="Oval 10"/>
          <p:cNvSpPr/>
          <p:nvPr/>
        </p:nvSpPr>
        <p:spPr bwMode="auto">
          <a:xfrm>
            <a:off x="482236" y="3938958"/>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S</a:t>
            </a:r>
          </a:p>
        </p:txBody>
      </p:sp>
      <p:sp>
        <p:nvSpPr>
          <p:cNvPr id="12" name="Oval 11"/>
          <p:cNvSpPr/>
          <p:nvPr/>
        </p:nvSpPr>
        <p:spPr bwMode="auto">
          <a:xfrm>
            <a:off x="9919311" y="3938957"/>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R</a:t>
            </a:r>
          </a:p>
        </p:txBody>
      </p:sp>
      <p:cxnSp>
        <p:nvCxnSpPr>
          <p:cNvPr id="13" name="Straight Arrow Connector 12"/>
          <p:cNvCxnSpPr>
            <a:stCxn id="11" idx="6"/>
            <a:endCxn id="10" idx="1"/>
          </p:cNvCxnSpPr>
          <p:nvPr/>
        </p:nvCxnSpPr>
        <p:spPr>
          <a:xfrm>
            <a:off x="1490420" y="4402017"/>
            <a:ext cx="3059723" cy="0"/>
          </a:xfrm>
          <a:prstGeom prst="straightConnector1">
            <a:avLst/>
          </a:prstGeom>
          <a:ln w="38100">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14" name="Flowchart: Magnetic Disk 13"/>
          <p:cNvSpPr/>
          <p:nvPr/>
        </p:nvSpPr>
        <p:spPr bwMode="auto">
          <a:xfrm>
            <a:off x="5476264" y="4777157"/>
            <a:ext cx="691662" cy="539261"/>
          </a:xfrm>
          <a:prstGeom prst="flowChartMagneticDisk">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15" name="Straight Arrow Connector 14"/>
          <p:cNvCxnSpPr>
            <a:stCxn id="10" idx="3"/>
            <a:endCxn id="12" idx="2"/>
          </p:cNvCxnSpPr>
          <p:nvPr/>
        </p:nvCxnSpPr>
        <p:spPr>
          <a:xfrm flipV="1">
            <a:off x="7152666" y="4402019"/>
            <a:ext cx="2766645" cy="1"/>
          </a:xfrm>
          <a:prstGeom prst="straightConnector1">
            <a:avLst/>
          </a:prstGeom>
          <a:ln w="38100">
            <a:solidFill>
              <a:schemeClr val="tx2"/>
            </a:solidFill>
            <a:headEnd type="arrow"/>
            <a:tailEnd type="arrow"/>
          </a:ln>
        </p:spPr>
        <p:style>
          <a:lnRef idx="3">
            <a:schemeClr val="accent2"/>
          </a:lnRef>
          <a:fillRef idx="0">
            <a:schemeClr val="accent2"/>
          </a:fillRef>
          <a:effectRef idx="2">
            <a:schemeClr val="accent2"/>
          </a:effectRef>
          <a:fontRef idx="minor">
            <a:schemeClr val="tx1"/>
          </a:fontRef>
        </p:style>
      </p:cxnSp>
      <p:sp>
        <p:nvSpPr>
          <p:cNvPr id="18" name="TextBox 17"/>
          <p:cNvSpPr txBox="1"/>
          <p:nvPr/>
        </p:nvSpPr>
        <p:spPr>
          <a:xfrm>
            <a:off x="654513" y="2438407"/>
            <a:ext cx="10445261" cy="738664"/>
          </a:xfrm>
          <a:prstGeom prst="rect">
            <a:avLst/>
          </a:prstGeom>
          <a:noFill/>
        </p:spPr>
        <p:txBody>
          <a:bodyPr wrap="square" lIns="0" tIns="0" rIns="0" bIns="0" rtlCol="0">
            <a:spAutoFit/>
          </a:bodyPr>
          <a:lstStyle/>
          <a:p>
            <a:pPr algn="ctr" defTabSz="914287"/>
            <a:r>
              <a:rPr lang="en-US" sz="2400" dirty="0">
                <a:gradFill>
                  <a:gsLst>
                    <a:gs pos="0">
                      <a:srgbClr val="FFFFFF"/>
                    </a:gs>
                    <a:gs pos="86000">
                      <a:srgbClr val="FFFFFF"/>
                    </a:gs>
                  </a:gsLst>
                  <a:lin ang="5400000" scaled="0"/>
                </a:gradFill>
              </a:rPr>
              <a:t>‘Push’ is a sender initiated activity that results in delivery of a message to a receiver without the receiver explicitly asking for one or a particular message.</a:t>
            </a:r>
          </a:p>
        </p:txBody>
      </p:sp>
      <p:sp>
        <p:nvSpPr>
          <p:cNvPr id="19" name="TextBox 18"/>
          <p:cNvSpPr txBox="1"/>
          <p:nvPr/>
        </p:nvSpPr>
        <p:spPr>
          <a:xfrm>
            <a:off x="628009" y="5377970"/>
            <a:ext cx="10445261" cy="1107996"/>
          </a:xfrm>
          <a:prstGeom prst="rect">
            <a:avLst/>
          </a:prstGeom>
          <a:noFill/>
        </p:spPr>
        <p:txBody>
          <a:bodyPr wrap="square" lIns="0" tIns="0" rIns="0" bIns="0" rtlCol="0">
            <a:spAutoFit/>
          </a:bodyPr>
          <a:lstStyle/>
          <a:p>
            <a:pPr algn="ctr" defTabSz="914287"/>
            <a:r>
              <a:rPr lang="en-US" sz="2400" dirty="0">
                <a:gradFill>
                  <a:gsLst>
                    <a:gs pos="0">
                      <a:srgbClr val="FFFFFF"/>
                    </a:gs>
                    <a:gs pos="86000">
                      <a:srgbClr val="FFFFFF"/>
                    </a:gs>
                  </a:gsLst>
                  <a:lin ang="5400000" scaled="0"/>
                </a:gradFill>
              </a:rPr>
              <a:t>‘Pull’ is a receiver initiated activity that delivers stored messages to the receiver in a context that the receiver controls. The context is decoupled from the ‘Push’ style send operation</a:t>
            </a:r>
          </a:p>
        </p:txBody>
      </p:sp>
    </p:spTree>
    <p:extLst>
      <p:ext uri="{BB962C8B-B14F-4D97-AF65-F5344CB8AC3E}">
        <p14:creationId xmlns:p14="http://schemas.microsoft.com/office/powerpoint/2010/main" val="201714167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to Pull</a:t>
            </a:r>
          </a:p>
        </p:txBody>
      </p:sp>
      <p:sp>
        <p:nvSpPr>
          <p:cNvPr id="3" name="Content Placeholder 2"/>
          <p:cNvSpPr>
            <a:spLocks noGrp="1"/>
          </p:cNvSpPr>
          <p:nvPr>
            <p:ph idx="1"/>
          </p:nvPr>
        </p:nvSpPr>
        <p:spPr>
          <a:xfrm>
            <a:off x="520704" y="1447802"/>
            <a:ext cx="4603871" cy="4887492"/>
          </a:xfrm>
        </p:spPr>
        <p:txBody>
          <a:bodyPr>
            <a:normAutofit fontScale="85000" lnSpcReduction="20000"/>
          </a:bodyPr>
          <a:lstStyle/>
          <a:p>
            <a:r>
              <a:rPr lang="en-US" dirty="0"/>
              <a:t>Receive and Delete</a:t>
            </a:r>
          </a:p>
          <a:p>
            <a:pPr lvl="1"/>
            <a:r>
              <a:rPr lang="en-US" dirty="0"/>
              <a:t>Fastest. Message lost if receiver crashes or transmission fails.</a:t>
            </a:r>
          </a:p>
          <a:p>
            <a:r>
              <a:rPr lang="en-US" dirty="0"/>
              <a:t>Peek Lock</a:t>
            </a:r>
          </a:p>
          <a:p>
            <a:pPr lvl="1"/>
            <a:r>
              <a:rPr lang="en-US" dirty="0"/>
              <a:t>Message is locked when retrieved. Reappears on broker when not deleted within lock timeout.</a:t>
            </a:r>
          </a:p>
          <a:p>
            <a:r>
              <a:rPr lang="en-US" dirty="0"/>
              <a:t>Transactional</a:t>
            </a:r>
          </a:p>
          <a:p>
            <a:pPr lvl="1"/>
            <a:r>
              <a:rPr lang="en-US" dirty="0"/>
              <a:t>Local model</a:t>
            </a:r>
          </a:p>
        </p:txBody>
      </p:sp>
      <p:sp>
        <p:nvSpPr>
          <p:cNvPr id="4" name="Rectangle 3"/>
          <p:cNvSpPr/>
          <p:nvPr/>
        </p:nvSpPr>
        <p:spPr bwMode="auto">
          <a:xfrm>
            <a:off x="5359037" y="1359880"/>
            <a:ext cx="2602523" cy="1055077"/>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rgbClr val="FFFFFF"/>
                </a:solidFill>
              </a:rPr>
              <a:t>Broker</a:t>
            </a:r>
          </a:p>
        </p:txBody>
      </p:sp>
      <p:sp>
        <p:nvSpPr>
          <p:cNvPr id="5" name="Oval 4"/>
          <p:cNvSpPr/>
          <p:nvPr/>
        </p:nvSpPr>
        <p:spPr bwMode="auto">
          <a:xfrm>
            <a:off x="10728203" y="1424354"/>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R</a:t>
            </a:r>
          </a:p>
        </p:txBody>
      </p:sp>
      <p:sp>
        <p:nvSpPr>
          <p:cNvPr id="6" name="Flowchart: Magnetic Disk 5"/>
          <p:cNvSpPr/>
          <p:nvPr/>
        </p:nvSpPr>
        <p:spPr bwMode="auto">
          <a:xfrm>
            <a:off x="6285155" y="2262557"/>
            <a:ext cx="691662" cy="539261"/>
          </a:xfrm>
          <a:prstGeom prst="flowChartMagneticDisk">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7" name="Straight Arrow Connector 6"/>
          <p:cNvCxnSpPr>
            <a:stCxn id="4" idx="3"/>
            <a:endCxn id="5" idx="2"/>
          </p:cNvCxnSpPr>
          <p:nvPr/>
        </p:nvCxnSpPr>
        <p:spPr>
          <a:xfrm flipV="1">
            <a:off x="7961558" y="1887419"/>
            <a:ext cx="2766645" cy="1"/>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8301526" y="1953293"/>
            <a:ext cx="2151871" cy="307777"/>
          </a:xfrm>
          <a:prstGeom prst="rect">
            <a:avLst/>
          </a:prstGeom>
          <a:noFill/>
        </p:spPr>
        <p:txBody>
          <a:bodyPr wrap="none" lIns="0" tIns="0" rIns="0" bIns="0" rtlCol="0">
            <a:spAutoFit/>
          </a:bodyPr>
          <a:lstStyle/>
          <a:p>
            <a:pPr defTabSz="914287"/>
            <a:r>
              <a:rPr lang="en-US" sz="2000" dirty="0">
                <a:gradFill>
                  <a:gsLst>
                    <a:gs pos="0">
                      <a:srgbClr val="FFFFFF"/>
                    </a:gs>
                    <a:gs pos="86000">
                      <a:srgbClr val="FFFFFF"/>
                    </a:gs>
                  </a:gsLst>
                  <a:lin ang="5400000" scaled="0"/>
                </a:gradFill>
              </a:rPr>
              <a:t>Receive and Delete</a:t>
            </a:r>
          </a:p>
        </p:txBody>
      </p:sp>
      <p:sp>
        <p:nvSpPr>
          <p:cNvPr id="9" name="Rectangle 8"/>
          <p:cNvSpPr/>
          <p:nvPr/>
        </p:nvSpPr>
        <p:spPr bwMode="auto">
          <a:xfrm>
            <a:off x="5382484" y="3176945"/>
            <a:ext cx="2602523" cy="1055077"/>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rgbClr val="FFFFFF"/>
                </a:solidFill>
              </a:rPr>
              <a:t>Broker</a:t>
            </a:r>
          </a:p>
        </p:txBody>
      </p:sp>
      <p:sp>
        <p:nvSpPr>
          <p:cNvPr id="10" name="Oval 9"/>
          <p:cNvSpPr/>
          <p:nvPr/>
        </p:nvSpPr>
        <p:spPr bwMode="auto">
          <a:xfrm>
            <a:off x="10751650" y="3241422"/>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R</a:t>
            </a:r>
          </a:p>
        </p:txBody>
      </p:sp>
      <p:sp>
        <p:nvSpPr>
          <p:cNvPr id="11" name="Flowchart: Magnetic Disk 10"/>
          <p:cNvSpPr/>
          <p:nvPr/>
        </p:nvSpPr>
        <p:spPr bwMode="auto">
          <a:xfrm>
            <a:off x="6308603" y="4079621"/>
            <a:ext cx="691662" cy="539261"/>
          </a:xfrm>
          <a:prstGeom prst="flowChartMagneticDisk">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12" name="Straight Arrow Connector 11"/>
          <p:cNvCxnSpPr/>
          <p:nvPr/>
        </p:nvCxnSpPr>
        <p:spPr>
          <a:xfrm flipV="1">
            <a:off x="7985005" y="4021006"/>
            <a:ext cx="2766645" cy="1"/>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3" name="TextBox 12"/>
          <p:cNvSpPr txBox="1"/>
          <p:nvPr/>
        </p:nvSpPr>
        <p:spPr>
          <a:xfrm>
            <a:off x="8477371" y="4086879"/>
            <a:ext cx="1876732" cy="307777"/>
          </a:xfrm>
          <a:prstGeom prst="rect">
            <a:avLst/>
          </a:prstGeom>
          <a:noFill/>
        </p:spPr>
        <p:txBody>
          <a:bodyPr wrap="none" lIns="0" tIns="0" rIns="0" bIns="0" rtlCol="0">
            <a:spAutoFit/>
          </a:bodyPr>
          <a:lstStyle/>
          <a:p>
            <a:pPr defTabSz="914287"/>
            <a:r>
              <a:rPr lang="en-US" sz="2000" dirty="0">
                <a:gradFill>
                  <a:gsLst>
                    <a:gs pos="0">
                      <a:srgbClr val="FFFFFF"/>
                    </a:gs>
                    <a:gs pos="86000">
                      <a:srgbClr val="FFFFFF"/>
                    </a:gs>
                  </a:gsLst>
                  <a:lin ang="5400000" scaled="0"/>
                </a:gradFill>
              </a:rPr>
              <a:t>2. Delete/Unlock</a:t>
            </a:r>
          </a:p>
        </p:txBody>
      </p:sp>
      <p:sp>
        <p:nvSpPr>
          <p:cNvPr id="14" name="Rectangle 13"/>
          <p:cNvSpPr/>
          <p:nvPr/>
        </p:nvSpPr>
        <p:spPr bwMode="auto">
          <a:xfrm>
            <a:off x="5405931" y="4994012"/>
            <a:ext cx="2602523" cy="1055077"/>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rgbClr val="FFFFFF"/>
                </a:solidFill>
              </a:rPr>
              <a:t>Broker</a:t>
            </a:r>
          </a:p>
        </p:txBody>
      </p:sp>
      <p:sp>
        <p:nvSpPr>
          <p:cNvPr id="15" name="Oval 14"/>
          <p:cNvSpPr/>
          <p:nvPr/>
        </p:nvSpPr>
        <p:spPr bwMode="auto">
          <a:xfrm>
            <a:off x="10775099" y="5058486"/>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R</a:t>
            </a:r>
          </a:p>
        </p:txBody>
      </p:sp>
      <p:sp>
        <p:nvSpPr>
          <p:cNvPr id="16" name="Flowchart: Magnetic Disk 15"/>
          <p:cNvSpPr/>
          <p:nvPr/>
        </p:nvSpPr>
        <p:spPr bwMode="auto">
          <a:xfrm>
            <a:off x="6332050" y="5896689"/>
            <a:ext cx="691662" cy="539261"/>
          </a:xfrm>
          <a:prstGeom prst="flowChartMagneticDisk">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17" name="Straight Arrow Connector 16"/>
          <p:cNvCxnSpPr>
            <a:stCxn id="14" idx="3"/>
            <a:endCxn id="15" idx="2"/>
          </p:cNvCxnSpPr>
          <p:nvPr/>
        </p:nvCxnSpPr>
        <p:spPr>
          <a:xfrm flipV="1">
            <a:off x="8008454" y="5521551"/>
            <a:ext cx="2766645" cy="1"/>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18" name="TextBox 17"/>
          <p:cNvSpPr txBox="1"/>
          <p:nvPr/>
        </p:nvSpPr>
        <p:spPr>
          <a:xfrm>
            <a:off x="8852510" y="5599147"/>
            <a:ext cx="853823" cy="307777"/>
          </a:xfrm>
          <a:prstGeom prst="rect">
            <a:avLst/>
          </a:prstGeom>
          <a:noFill/>
        </p:spPr>
        <p:txBody>
          <a:bodyPr wrap="none" lIns="0" tIns="0" rIns="0" bIns="0" rtlCol="0">
            <a:spAutoFit/>
          </a:bodyPr>
          <a:lstStyle/>
          <a:p>
            <a:pPr defTabSz="914287"/>
            <a:r>
              <a:rPr lang="en-US" sz="2000" dirty="0">
                <a:gradFill>
                  <a:gsLst>
                    <a:gs pos="0">
                      <a:srgbClr val="FFFFFF"/>
                    </a:gs>
                    <a:gs pos="86000">
                      <a:srgbClr val="FFFFFF"/>
                    </a:gs>
                  </a:gsLst>
                  <a:lin ang="5400000" scaled="0"/>
                </a:gradFill>
              </a:rPr>
              <a:t>Receive</a:t>
            </a:r>
          </a:p>
        </p:txBody>
      </p:sp>
      <p:cxnSp>
        <p:nvCxnSpPr>
          <p:cNvPr id="19" name="Straight Arrow Connector 18"/>
          <p:cNvCxnSpPr/>
          <p:nvPr/>
        </p:nvCxnSpPr>
        <p:spPr>
          <a:xfrm flipV="1">
            <a:off x="8020176" y="3446579"/>
            <a:ext cx="2766645" cy="1"/>
          </a:xfrm>
          <a:prstGeom prst="straightConnector1">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8512545" y="3512454"/>
            <a:ext cx="1413977" cy="307777"/>
          </a:xfrm>
          <a:prstGeom prst="rect">
            <a:avLst/>
          </a:prstGeom>
          <a:noFill/>
        </p:spPr>
        <p:txBody>
          <a:bodyPr wrap="none" lIns="0" tIns="0" rIns="0" bIns="0" rtlCol="0">
            <a:spAutoFit/>
          </a:bodyPr>
          <a:lstStyle/>
          <a:p>
            <a:pPr defTabSz="914287"/>
            <a:r>
              <a:rPr lang="en-US" sz="2000" dirty="0">
                <a:gradFill>
                  <a:gsLst>
                    <a:gs pos="0">
                      <a:srgbClr val="FFFFFF"/>
                    </a:gs>
                    <a:gs pos="86000">
                      <a:srgbClr val="FFFFFF"/>
                    </a:gs>
                  </a:gsLst>
                  <a:lin ang="5400000" scaled="0"/>
                </a:gradFill>
              </a:rPr>
              <a:t>1. Peek/Lock</a:t>
            </a:r>
          </a:p>
        </p:txBody>
      </p:sp>
      <p:sp>
        <p:nvSpPr>
          <p:cNvPr id="21" name="Rectangle 20"/>
          <p:cNvSpPr/>
          <p:nvPr/>
        </p:nvSpPr>
        <p:spPr bwMode="auto">
          <a:xfrm>
            <a:off x="5101126" y="4794742"/>
            <a:ext cx="6858000" cy="1770185"/>
          </a:xfrm>
          <a:prstGeom prst="rect">
            <a:avLst/>
          </a:prstGeom>
          <a:noFill/>
          <a:ln w="38100">
            <a:prstDash val="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2" name="TextBox 21"/>
          <p:cNvSpPr txBox="1"/>
          <p:nvPr/>
        </p:nvSpPr>
        <p:spPr>
          <a:xfrm>
            <a:off x="11621836" y="6227701"/>
            <a:ext cx="229102" cy="307777"/>
          </a:xfrm>
          <a:prstGeom prst="rect">
            <a:avLst/>
          </a:prstGeom>
          <a:noFill/>
        </p:spPr>
        <p:txBody>
          <a:bodyPr wrap="none" lIns="0" tIns="0" rIns="0" bIns="0" rtlCol="0">
            <a:spAutoFit/>
          </a:bodyPr>
          <a:lstStyle/>
          <a:p>
            <a:pPr defTabSz="914287"/>
            <a:r>
              <a:rPr lang="en-US" sz="2000" dirty="0" err="1">
                <a:gradFill>
                  <a:gsLst>
                    <a:gs pos="0">
                      <a:srgbClr val="FFFFFF"/>
                    </a:gs>
                    <a:gs pos="86000">
                      <a:srgbClr val="FFFFFF"/>
                    </a:gs>
                  </a:gsLst>
                  <a:lin ang="5400000" scaled="0"/>
                </a:gradFill>
              </a:rPr>
              <a:t>Tx</a:t>
            </a:r>
            <a:endParaRPr lang="en-US" sz="2000" dirty="0">
              <a:gradFill>
                <a:gsLst>
                  <a:gs pos="0">
                    <a:srgbClr val="FFFFFF"/>
                  </a:gs>
                  <a:gs pos="86000">
                    <a:srgbClr val="FFFFFF"/>
                  </a:gs>
                </a:gsLst>
                <a:lin ang="5400000" scaled="0"/>
              </a:gradFill>
            </a:endParaRPr>
          </a:p>
        </p:txBody>
      </p:sp>
    </p:spTree>
    <p:extLst>
      <p:ext uri="{BB962C8B-B14F-4D97-AF65-F5344CB8AC3E}">
        <p14:creationId xmlns:p14="http://schemas.microsoft.com/office/powerpoint/2010/main" val="108749878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4" name="Content Placeholder 3"/>
          <p:cNvSpPr>
            <a:spLocks noGrp="1"/>
          </p:cNvSpPr>
          <p:nvPr>
            <p:ph sz="quarter" idx="10"/>
          </p:nvPr>
        </p:nvSpPr>
        <p:spPr>
          <a:xfrm>
            <a:off x="268288" y="1398397"/>
            <a:ext cx="11542503" cy="3988784"/>
          </a:xfrm>
        </p:spPr>
        <p:txBody>
          <a:bodyPr/>
          <a:lstStyle/>
          <a:p>
            <a:r>
              <a:rPr lang="en-US" dirty="0"/>
              <a:t>Azure </a:t>
            </a:r>
            <a:r>
              <a:rPr lang="en-US" dirty="0" err="1"/>
              <a:t>IoT</a:t>
            </a:r>
            <a:r>
              <a:rPr lang="en-US" dirty="0"/>
              <a:t> reference architecture</a:t>
            </a:r>
          </a:p>
          <a:p>
            <a:r>
              <a:rPr lang="en-US" dirty="0"/>
              <a:t>Pushing and reading messages</a:t>
            </a:r>
          </a:p>
          <a:p>
            <a:pPr lvl="1"/>
            <a:r>
              <a:rPr lang="en-US" dirty="0"/>
              <a:t>Event Hub</a:t>
            </a:r>
          </a:p>
          <a:p>
            <a:pPr lvl="1"/>
            <a:r>
              <a:rPr lang="en-US" dirty="0" err="1"/>
              <a:t>IoT</a:t>
            </a:r>
            <a:r>
              <a:rPr lang="en-US" dirty="0"/>
              <a:t> Hub</a:t>
            </a:r>
          </a:p>
          <a:p>
            <a:r>
              <a:rPr lang="en-US" dirty="0"/>
              <a:t>Scaling patterns</a:t>
            </a:r>
          </a:p>
          <a:p>
            <a:r>
              <a:rPr lang="en-US" dirty="0"/>
              <a:t>Command Control Introduction</a:t>
            </a:r>
          </a:p>
        </p:txBody>
      </p:sp>
    </p:spTree>
    <p:extLst>
      <p:ext uri="{BB962C8B-B14F-4D97-AF65-F5344CB8AC3E}">
        <p14:creationId xmlns:p14="http://schemas.microsoft.com/office/powerpoint/2010/main" val="191897208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Competing Consumer</a:t>
            </a:r>
          </a:p>
        </p:txBody>
      </p:sp>
      <p:sp>
        <p:nvSpPr>
          <p:cNvPr id="3" name="Text Placeholder 2"/>
          <p:cNvSpPr>
            <a:spLocks noGrp="1"/>
          </p:cNvSpPr>
          <p:nvPr>
            <p:ph sz="quarter" idx="4294967295"/>
          </p:nvPr>
        </p:nvSpPr>
        <p:spPr>
          <a:xfrm>
            <a:off x="274638" y="4362655"/>
            <a:ext cx="11268075" cy="2067174"/>
          </a:xfrm>
        </p:spPr>
        <p:txBody>
          <a:bodyPr>
            <a:normAutofit fontScale="70000" lnSpcReduction="20000"/>
          </a:bodyPr>
          <a:lstStyle/>
          <a:p>
            <a:r>
              <a:rPr lang="en-US" dirty="0"/>
              <a:t>Load Balancing</a:t>
            </a:r>
          </a:p>
          <a:p>
            <a:pPr lvl="1"/>
            <a:r>
              <a:rPr lang="en-US" dirty="0"/>
              <a:t>Multiple receivers compete for messages on the same queue (or subscription). Provides automatic load balancing of work to receivers volunteering for jobs.</a:t>
            </a:r>
          </a:p>
          <a:p>
            <a:pPr lvl="1"/>
            <a:r>
              <a:rPr lang="en-US" dirty="0"/>
              <a:t>Observing the queue length allows to determine whether more receivers are required. </a:t>
            </a:r>
          </a:p>
        </p:txBody>
      </p:sp>
      <p:sp>
        <p:nvSpPr>
          <p:cNvPr id="4" name="Rectangle 3"/>
          <p:cNvSpPr/>
          <p:nvPr/>
        </p:nvSpPr>
        <p:spPr bwMode="auto">
          <a:xfrm>
            <a:off x="4550145" y="1647093"/>
            <a:ext cx="2602523" cy="1055077"/>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solidFill>
                <a:srgbClr val="FFFFFF"/>
              </a:solidFill>
            </a:endParaRPr>
          </a:p>
        </p:txBody>
      </p:sp>
      <p:sp>
        <p:nvSpPr>
          <p:cNvPr id="5" name="Oval 4"/>
          <p:cNvSpPr/>
          <p:nvPr/>
        </p:nvSpPr>
        <p:spPr bwMode="auto">
          <a:xfrm>
            <a:off x="482236" y="1711570"/>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S</a:t>
            </a:r>
          </a:p>
        </p:txBody>
      </p:sp>
      <p:sp>
        <p:nvSpPr>
          <p:cNvPr id="6" name="Oval 5"/>
          <p:cNvSpPr/>
          <p:nvPr/>
        </p:nvSpPr>
        <p:spPr bwMode="auto">
          <a:xfrm>
            <a:off x="9919311" y="1711569"/>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R</a:t>
            </a:r>
          </a:p>
        </p:txBody>
      </p:sp>
      <p:cxnSp>
        <p:nvCxnSpPr>
          <p:cNvPr id="7" name="Straight Arrow Connector 6"/>
          <p:cNvCxnSpPr>
            <a:stCxn id="5" idx="6"/>
            <a:endCxn id="4" idx="1"/>
          </p:cNvCxnSpPr>
          <p:nvPr/>
        </p:nvCxnSpPr>
        <p:spPr>
          <a:xfrm>
            <a:off x="1490420" y="2174629"/>
            <a:ext cx="3059723" cy="0"/>
          </a:xfrm>
          <a:prstGeom prst="straightConnector1">
            <a:avLst/>
          </a:prstGeom>
          <a:ln w="38100">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8" name="Flowchart: Magnetic Disk 7"/>
          <p:cNvSpPr/>
          <p:nvPr/>
        </p:nvSpPr>
        <p:spPr bwMode="auto">
          <a:xfrm>
            <a:off x="5476264" y="2549769"/>
            <a:ext cx="691662" cy="539261"/>
          </a:xfrm>
          <a:prstGeom prst="flowChartMagneticDisk">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9" name="Straight Arrow Connector 8"/>
          <p:cNvCxnSpPr>
            <a:stCxn id="4" idx="3"/>
            <a:endCxn id="6" idx="2"/>
          </p:cNvCxnSpPr>
          <p:nvPr/>
        </p:nvCxnSpPr>
        <p:spPr>
          <a:xfrm flipV="1">
            <a:off x="7152666" y="2174631"/>
            <a:ext cx="2766645" cy="1"/>
          </a:xfrm>
          <a:prstGeom prst="straightConnector1">
            <a:avLst/>
          </a:prstGeom>
          <a:ln w="38100">
            <a:solidFill>
              <a:schemeClr val="tx2">
                <a:alpha val="50000"/>
              </a:schemeClr>
            </a:solidFill>
            <a:headEnd type="arrow"/>
            <a:tailEnd type="arrow"/>
          </a:ln>
        </p:spPr>
        <p:style>
          <a:lnRef idx="3">
            <a:schemeClr val="accent2"/>
          </a:lnRef>
          <a:fillRef idx="0">
            <a:schemeClr val="accent2"/>
          </a:fillRef>
          <a:effectRef idx="2">
            <a:schemeClr val="accent2"/>
          </a:effectRef>
          <a:fontRef idx="minor">
            <a:schemeClr val="tx1"/>
          </a:fontRef>
        </p:style>
      </p:cxnSp>
      <p:sp>
        <p:nvSpPr>
          <p:cNvPr id="10" name="Rounded Rectangle 9"/>
          <p:cNvSpPr/>
          <p:nvPr/>
        </p:nvSpPr>
        <p:spPr bwMode="auto">
          <a:xfrm>
            <a:off x="4799257" y="2028091"/>
            <a:ext cx="2045679" cy="293079"/>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bg1"/>
                </a:solidFill>
              </a:rPr>
              <a:t>Queue</a:t>
            </a:r>
          </a:p>
        </p:txBody>
      </p:sp>
      <p:sp>
        <p:nvSpPr>
          <p:cNvPr id="11" name="Oval 10"/>
          <p:cNvSpPr/>
          <p:nvPr/>
        </p:nvSpPr>
        <p:spPr bwMode="auto">
          <a:xfrm>
            <a:off x="9919311" y="2971798"/>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R</a:t>
            </a:r>
          </a:p>
        </p:txBody>
      </p:sp>
      <p:sp>
        <p:nvSpPr>
          <p:cNvPr id="12" name="Oval 11"/>
          <p:cNvSpPr/>
          <p:nvPr/>
        </p:nvSpPr>
        <p:spPr bwMode="auto">
          <a:xfrm>
            <a:off x="9919308" y="480645"/>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R</a:t>
            </a:r>
          </a:p>
        </p:txBody>
      </p:sp>
      <p:cxnSp>
        <p:nvCxnSpPr>
          <p:cNvPr id="13" name="Straight Arrow Connector 12"/>
          <p:cNvCxnSpPr>
            <a:stCxn id="4" idx="3"/>
            <a:endCxn id="12" idx="2"/>
          </p:cNvCxnSpPr>
          <p:nvPr/>
        </p:nvCxnSpPr>
        <p:spPr>
          <a:xfrm flipV="1">
            <a:off x="7152667" y="943705"/>
            <a:ext cx="2766643" cy="1230925"/>
          </a:xfrm>
          <a:prstGeom prst="straightConnector1">
            <a:avLst/>
          </a:prstGeom>
          <a:ln w="38100">
            <a:solidFill>
              <a:schemeClr val="tx2"/>
            </a:solidFill>
            <a:headEnd type="arrow"/>
            <a:tailEnd type="arrow"/>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a:stCxn id="4" idx="3"/>
            <a:endCxn id="11" idx="2"/>
          </p:cNvCxnSpPr>
          <p:nvPr/>
        </p:nvCxnSpPr>
        <p:spPr>
          <a:xfrm>
            <a:off x="7152666" y="2174632"/>
            <a:ext cx="2766645" cy="1260229"/>
          </a:xfrm>
          <a:prstGeom prst="straightConnector1">
            <a:avLst/>
          </a:prstGeom>
          <a:ln w="38100">
            <a:solidFill>
              <a:schemeClr val="tx2"/>
            </a:solidFill>
            <a:headEnd type="arrow"/>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2184905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Fan-In</a:t>
            </a:r>
          </a:p>
        </p:txBody>
      </p:sp>
      <p:sp>
        <p:nvSpPr>
          <p:cNvPr id="3" name="Text Placeholder 2"/>
          <p:cNvSpPr>
            <a:spLocks noGrp="1"/>
          </p:cNvSpPr>
          <p:nvPr>
            <p:ph type="body" sz="quarter" idx="4294967295"/>
          </p:nvPr>
        </p:nvSpPr>
        <p:spPr>
          <a:xfrm>
            <a:off x="268928" y="4432935"/>
            <a:ext cx="10880085" cy="1952625"/>
          </a:xfrm>
        </p:spPr>
        <p:txBody>
          <a:bodyPr>
            <a:normAutofit fontScale="70000" lnSpcReduction="20000"/>
          </a:bodyPr>
          <a:lstStyle/>
          <a:p>
            <a:r>
              <a:rPr lang="en-US" dirty="0"/>
              <a:t>Concentrator</a:t>
            </a:r>
          </a:p>
          <a:p>
            <a:pPr lvl="1"/>
            <a:r>
              <a:rPr lang="en-US" dirty="0"/>
              <a:t>Fan information into a single queue from a range of data sources</a:t>
            </a:r>
          </a:p>
          <a:p>
            <a:r>
              <a:rPr lang="en-US" dirty="0"/>
              <a:t>Multi-Stage </a:t>
            </a:r>
            <a:r>
              <a:rPr lang="en-US" dirty="0" err="1"/>
              <a:t>Aggregration</a:t>
            </a:r>
            <a:r>
              <a:rPr lang="en-US" dirty="0"/>
              <a:t> / Rollup</a:t>
            </a:r>
          </a:p>
          <a:p>
            <a:pPr lvl="1"/>
            <a:r>
              <a:rPr lang="en-US" dirty="0"/>
              <a:t>Fan into a set of queues, perform aggregation/roll-up/reduction and fan further.</a:t>
            </a:r>
          </a:p>
        </p:txBody>
      </p:sp>
      <p:sp>
        <p:nvSpPr>
          <p:cNvPr id="4" name="Rectangle 3"/>
          <p:cNvSpPr/>
          <p:nvPr/>
        </p:nvSpPr>
        <p:spPr bwMode="auto">
          <a:xfrm>
            <a:off x="4550144" y="2100777"/>
            <a:ext cx="2602523" cy="1055077"/>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solidFill>
                <a:srgbClr val="FFFFFF"/>
              </a:solidFill>
            </a:endParaRPr>
          </a:p>
        </p:txBody>
      </p:sp>
      <p:sp>
        <p:nvSpPr>
          <p:cNvPr id="5" name="Oval 4"/>
          <p:cNvSpPr/>
          <p:nvPr/>
        </p:nvSpPr>
        <p:spPr bwMode="auto">
          <a:xfrm>
            <a:off x="482233" y="2165254"/>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S</a:t>
            </a:r>
          </a:p>
        </p:txBody>
      </p:sp>
      <p:sp>
        <p:nvSpPr>
          <p:cNvPr id="6" name="Oval 5"/>
          <p:cNvSpPr/>
          <p:nvPr/>
        </p:nvSpPr>
        <p:spPr bwMode="auto">
          <a:xfrm>
            <a:off x="9919311" y="2165254"/>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R</a:t>
            </a:r>
          </a:p>
        </p:txBody>
      </p:sp>
      <p:cxnSp>
        <p:nvCxnSpPr>
          <p:cNvPr id="7" name="Straight Arrow Connector 6"/>
          <p:cNvCxnSpPr>
            <a:stCxn id="11" idx="6"/>
            <a:endCxn id="4" idx="1"/>
          </p:cNvCxnSpPr>
          <p:nvPr/>
        </p:nvCxnSpPr>
        <p:spPr>
          <a:xfrm>
            <a:off x="1490417" y="1637715"/>
            <a:ext cx="3059724" cy="990600"/>
          </a:xfrm>
          <a:prstGeom prst="straightConnector1">
            <a:avLst/>
          </a:prstGeom>
          <a:ln w="38100">
            <a:solidFill>
              <a:schemeClr val="tx2">
                <a:alpha val="50000"/>
              </a:schemeClr>
            </a:solidFill>
            <a:tailEnd type="arrow"/>
          </a:ln>
        </p:spPr>
        <p:style>
          <a:lnRef idx="3">
            <a:schemeClr val="accent2"/>
          </a:lnRef>
          <a:fillRef idx="0">
            <a:schemeClr val="accent2"/>
          </a:fillRef>
          <a:effectRef idx="2">
            <a:schemeClr val="accent2"/>
          </a:effectRef>
          <a:fontRef idx="minor">
            <a:schemeClr val="tx1"/>
          </a:fontRef>
        </p:style>
      </p:cxnSp>
      <p:sp>
        <p:nvSpPr>
          <p:cNvPr id="8" name="Flowchart: Magnetic Disk 7"/>
          <p:cNvSpPr/>
          <p:nvPr/>
        </p:nvSpPr>
        <p:spPr bwMode="auto">
          <a:xfrm>
            <a:off x="5476262" y="3003453"/>
            <a:ext cx="691662" cy="539261"/>
          </a:xfrm>
          <a:prstGeom prst="flowChartMagneticDisk">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gradFill>
                <a:gsLst>
                  <a:gs pos="0">
                    <a:srgbClr val="FFFFFF"/>
                  </a:gs>
                  <a:gs pos="100000">
                    <a:srgbClr val="FFFFFF"/>
                  </a:gs>
                </a:gsLst>
                <a:lin ang="5400000" scaled="0"/>
              </a:gradFill>
            </a:endParaRPr>
          </a:p>
        </p:txBody>
      </p:sp>
      <p:cxnSp>
        <p:nvCxnSpPr>
          <p:cNvPr id="9" name="Straight Arrow Connector 8"/>
          <p:cNvCxnSpPr>
            <a:stCxn id="4" idx="3"/>
            <a:endCxn id="6" idx="2"/>
          </p:cNvCxnSpPr>
          <p:nvPr/>
        </p:nvCxnSpPr>
        <p:spPr>
          <a:xfrm flipV="1">
            <a:off x="7152666" y="2628317"/>
            <a:ext cx="2766645" cy="1"/>
          </a:xfrm>
          <a:prstGeom prst="straightConnector1">
            <a:avLst/>
          </a:prstGeom>
          <a:ln w="38100">
            <a:solidFill>
              <a:schemeClr val="tx2">
                <a:alpha val="50000"/>
              </a:schemeClr>
            </a:solidFill>
            <a:headEnd type="arrow"/>
            <a:tailEnd type="arrow"/>
          </a:ln>
        </p:spPr>
        <p:style>
          <a:lnRef idx="3">
            <a:schemeClr val="accent2"/>
          </a:lnRef>
          <a:fillRef idx="0">
            <a:schemeClr val="accent2"/>
          </a:fillRef>
          <a:effectRef idx="2">
            <a:schemeClr val="accent2"/>
          </a:effectRef>
          <a:fontRef idx="minor">
            <a:schemeClr val="tx1"/>
          </a:fontRef>
        </p:style>
      </p:cxnSp>
      <p:sp>
        <p:nvSpPr>
          <p:cNvPr id="10" name="Rounded Rectangle 9"/>
          <p:cNvSpPr/>
          <p:nvPr/>
        </p:nvSpPr>
        <p:spPr bwMode="auto">
          <a:xfrm>
            <a:off x="4799256" y="2481776"/>
            <a:ext cx="2045679" cy="293079"/>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bg1"/>
                </a:solidFill>
              </a:rPr>
              <a:t>Queue</a:t>
            </a:r>
          </a:p>
        </p:txBody>
      </p:sp>
      <p:sp>
        <p:nvSpPr>
          <p:cNvPr id="11" name="Oval 10"/>
          <p:cNvSpPr/>
          <p:nvPr/>
        </p:nvSpPr>
        <p:spPr bwMode="auto">
          <a:xfrm>
            <a:off x="482232" y="1174654"/>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S</a:t>
            </a:r>
          </a:p>
        </p:txBody>
      </p:sp>
      <p:sp>
        <p:nvSpPr>
          <p:cNvPr id="12" name="Oval 11"/>
          <p:cNvSpPr/>
          <p:nvPr/>
        </p:nvSpPr>
        <p:spPr bwMode="auto">
          <a:xfrm>
            <a:off x="482233" y="3155854"/>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S</a:t>
            </a:r>
          </a:p>
        </p:txBody>
      </p:sp>
      <p:cxnSp>
        <p:nvCxnSpPr>
          <p:cNvPr id="15" name="Straight Arrow Connector 14"/>
          <p:cNvCxnSpPr>
            <a:stCxn id="5" idx="6"/>
            <a:endCxn id="4" idx="1"/>
          </p:cNvCxnSpPr>
          <p:nvPr/>
        </p:nvCxnSpPr>
        <p:spPr>
          <a:xfrm>
            <a:off x="1490420" y="2628315"/>
            <a:ext cx="3059723" cy="0"/>
          </a:xfrm>
          <a:prstGeom prst="straightConnector1">
            <a:avLst/>
          </a:prstGeom>
          <a:ln w="38100">
            <a:solidFill>
              <a:schemeClr val="tx2">
                <a:alpha val="5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a:stCxn id="12" idx="6"/>
            <a:endCxn id="4" idx="1"/>
          </p:cNvCxnSpPr>
          <p:nvPr/>
        </p:nvCxnSpPr>
        <p:spPr>
          <a:xfrm flipV="1">
            <a:off x="1490420" y="2628318"/>
            <a:ext cx="3059723" cy="990599"/>
          </a:xfrm>
          <a:prstGeom prst="straightConnector1">
            <a:avLst/>
          </a:prstGeom>
          <a:ln w="38100">
            <a:solidFill>
              <a:schemeClr val="tx2">
                <a:alpha val="50000"/>
              </a:schemeClr>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74517937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Taps and Fan-Out</a:t>
            </a:r>
          </a:p>
        </p:txBody>
      </p:sp>
      <p:sp>
        <p:nvSpPr>
          <p:cNvPr id="3" name="Text Placeholder 2"/>
          <p:cNvSpPr>
            <a:spLocks noGrp="1"/>
          </p:cNvSpPr>
          <p:nvPr>
            <p:ph type="body" sz="quarter" idx="4294967295"/>
          </p:nvPr>
        </p:nvSpPr>
        <p:spPr>
          <a:xfrm>
            <a:off x="268928" y="3511071"/>
            <a:ext cx="10880085" cy="2699229"/>
          </a:xfrm>
        </p:spPr>
        <p:txBody>
          <a:bodyPr>
            <a:normAutofit fontScale="77500" lnSpcReduction="20000"/>
          </a:bodyPr>
          <a:lstStyle/>
          <a:p>
            <a:r>
              <a:rPr lang="en-US" dirty="0"/>
              <a:t>Message Distribution</a:t>
            </a:r>
          </a:p>
          <a:p>
            <a:pPr lvl="1"/>
            <a:r>
              <a:rPr lang="en-US" dirty="0"/>
              <a:t>Each receiver gets its own copy of each message. Subscriptions are independent. Allows for many independent ‘taps’ into a message stream. Subscriber can filter down by interest. </a:t>
            </a:r>
          </a:p>
          <a:p>
            <a:r>
              <a:rPr lang="en-US" dirty="0"/>
              <a:t>Constrained Message Distribution (Partitioning)</a:t>
            </a:r>
          </a:p>
          <a:p>
            <a:pPr lvl="1"/>
            <a:r>
              <a:rPr lang="en-US" dirty="0"/>
              <a:t>Receiver get mutually exclusive slices of the message stream by creating appropriate filter expressions.</a:t>
            </a:r>
          </a:p>
        </p:txBody>
      </p:sp>
      <p:sp>
        <p:nvSpPr>
          <p:cNvPr id="5" name="Rectangle 4"/>
          <p:cNvSpPr/>
          <p:nvPr/>
        </p:nvSpPr>
        <p:spPr bwMode="auto">
          <a:xfrm>
            <a:off x="4550145" y="1606061"/>
            <a:ext cx="2602523" cy="1055077"/>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solidFill>
                <a:srgbClr val="FFFFFF"/>
              </a:solidFill>
            </a:endParaRPr>
          </a:p>
        </p:txBody>
      </p:sp>
      <p:sp>
        <p:nvSpPr>
          <p:cNvPr id="6" name="Oval 5"/>
          <p:cNvSpPr/>
          <p:nvPr/>
        </p:nvSpPr>
        <p:spPr bwMode="auto">
          <a:xfrm>
            <a:off x="482236" y="1670538"/>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S</a:t>
            </a:r>
          </a:p>
        </p:txBody>
      </p:sp>
      <p:sp>
        <p:nvSpPr>
          <p:cNvPr id="7" name="Oval 6"/>
          <p:cNvSpPr/>
          <p:nvPr/>
        </p:nvSpPr>
        <p:spPr bwMode="auto">
          <a:xfrm>
            <a:off x="9919311" y="1670538"/>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R</a:t>
            </a:r>
          </a:p>
        </p:txBody>
      </p:sp>
      <p:cxnSp>
        <p:nvCxnSpPr>
          <p:cNvPr id="8" name="Straight Arrow Connector 7"/>
          <p:cNvCxnSpPr>
            <a:stCxn id="6" idx="6"/>
            <a:endCxn id="5" idx="1"/>
          </p:cNvCxnSpPr>
          <p:nvPr/>
        </p:nvCxnSpPr>
        <p:spPr>
          <a:xfrm>
            <a:off x="1490420" y="2133599"/>
            <a:ext cx="3059723" cy="0"/>
          </a:xfrm>
          <a:prstGeom prst="straightConnector1">
            <a:avLst/>
          </a:prstGeom>
          <a:ln w="38100">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5" idx="3"/>
            <a:endCxn id="7" idx="2"/>
          </p:cNvCxnSpPr>
          <p:nvPr/>
        </p:nvCxnSpPr>
        <p:spPr>
          <a:xfrm flipV="1">
            <a:off x="7152666" y="2133602"/>
            <a:ext cx="2766645" cy="1"/>
          </a:xfrm>
          <a:prstGeom prst="straightConnector1">
            <a:avLst/>
          </a:prstGeom>
          <a:ln w="38100">
            <a:solidFill>
              <a:schemeClr val="tx2"/>
            </a:solidFill>
            <a:headEnd type="arrow"/>
            <a:tailEnd type="arrow"/>
          </a:ln>
        </p:spPr>
        <p:style>
          <a:lnRef idx="3">
            <a:schemeClr val="accent2"/>
          </a:lnRef>
          <a:fillRef idx="0">
            <a:schemeClr val="accent2"/>
          </a:fillRef>
          <a:effectRef idx="2">
            <a:schemeClr val="accent2"/>
          </a:effectRef>
          <a:fontRef idx="minor">
            <a:schemeClr val="tx1"/>
          </a:fontRef>
        </p:style>
      </p:cxnSp>
      <p:sp>
        <p:nvSpPr>
          <p:cNvPr id="10" name="Rounded Rectangle 9"/>
          <p:cNvSpPr/>
          <p:nvPr/>
        </p:nvSpPr>
        <p:spPr bwMode="auto">
          <a:xfrm>
            <a:off x="4799258" y="1987062"/>
            <a:ext cx="1052149" cy="293079"/>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bg1"/>
                </a:solidFill>
              </a:rPr>
              <a:t>Topic</a:t>
            </a:r>
          </a:p>
        </p:txBody>
      </p:sp>
      <p:sp>
        <p:nvSpPr>
          <p:cNvPr id="11" name="Rounded Rectangle 10"/>
          <p:cNvSpPr/>
          <p:nvPr/>
        </p:nvSpPr>
        <p:spPr bwMode="auto">
          <a:xfrm>
            <a:off x="6027255" y="1981199"/>
            <a:ext cx="1052149" cy="293079"/>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bg1"/>
                </a:solidFill>
              </a:rPr>
              <a:t>Sub</a:t>
            </a:r>
          </a:p>
        </p:txBody>
      </p:sp>
      <p:sp>
        <p:nvSpPr>
          <p:cNvPr id="12" name="Rounded Rectangle 11"/>
          <p:cNvSpPr/>
          <p:nvPr/>
        </p:nvSpPr>
        <p:spPr bwMode="auto">
          <a:xfrm>
            <a:off x="6027255" y="1617785"/>
            <a:ext cx="1052149" cy="293079"/>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bg1"/>
                </a:solidFill>
              </a:rPr>
              <a:t>Sub</a:t>
            </a:r>
          </a:p>
        </p:txBody>
      </p:sp>
      <p:sp>
        <p:nvSpPr>
          <p:cNvPr id="13" name="Rounded Rectangle 12"/>
          <p:cNvSpPr/>
          <p:nvPr/>
        </p:nvSpPr>
        <p:spPr bwMode="auto">
          <a:xfrm>
            <a:off x="6027255" y="2332891"/>
            <a:ext cx="1052149" cy="293079"/>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bg1"/>
                </a:solidFill>
              </a:rPr>
              <a:t>Sub</a:t>
            </a:r>
          </a:p>
        </p:txBody>
      </p:sp>
      <p:sp>
        <p:nvSpPr>
          <p:cNvPr id="14" name="Oval 13"/>
          <p:cNvSpPr/>
          <p:nvPr/>
        </p:nvSpPr>
        <p:spPr bwMode="auto">
          <a:xfrm>
            <a:off x="9919311" y="509962"/>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R</a:t>
            </a:r>
          </a:p>
        </p:txBody>
      </p:sp>
      <p:cxnSp>
        <p:nvCxnSpPr>
          <p:cNvPr id="15" name="Straight Arrow Connector 14"/>
          <p:cNvCxnSpPr>
            <a:endCxn id="14" idx="2"/>
          </p:cNvCxnSpPr>
          <p:nvPr/>
        </p:nvCxnSpPr>
        <p:spPr>
          <a:xfrm flipV="1">
            <a:off x="7079402" y="973025"/>
            <a:ext cx="2839910" cy="791301"/>
          </a:xfrm>
          <a:prstGeom prst="straightConnector1">
            <a:avLst/>
          </a:prstGeom>
          <a:ln w="38100">
            <a:solidFill>
              <a:schemeClr val="tx2"/>
            </a:solidFill>
            <a:headEnd type="arrow"/>
            <a:tailEnd type="arrow"/>
          </a:ln>
        </p:spPr>
        <p:style>
          <a:lnRef idx="3">
            <a:schemeClr val="accent2"/>
          </a:lnRef>
          <a:fillRef idx="0">
            <a:schemeClr val="accent2"/>
          </a:fillRef>
          <a:effectRef idx="2">
            <a:schemeClr val="accent2"/>
          </a:effectRef>
          <a:fontRef idx="minor">
            <a:schemeClr val="tx1"/>
          </a:fontRef>
        </p:style>
      </p:cxnSp>
      <p:sp>
        <p:nvSpPr>
          <p:cNvPr id="16" name="Oval 15"/>
          <p:cNvSpPr/>
          <p:nvPr/>
        </p:nvSpPr>
        <p:spPr bwMode="auto">
          <a:xfrm>
            <a:off x="9919311" y="2901470"/>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R</a:t>
            </a:r>
          </a:p>
        </p:txBody>
      </p:sp>
      <p:cxnSp>
        <p:nvCxnSpPr>
          <p:cNvPr id="18" name="Straight Arrow Connector 17"/>
          <p:cNvCxnSpPr>
            <a:stCxn id="13" idx="3"/>
            <a:endCxn id="16" idx="2"/>
          </p:cNvCxnSpPr>
          <p:nvPr/>
        </p:nvCxnSpPr>
        <p:spPr>
          <a:xfrm>
            <a:off x="7079400" y="2479430"/>
            <a:ext cx="2839908" cy="885103"/>
          </a:xfrm>
          <a:prstGeom prst="straightConnector1">
            <a:avLst/>
          </a:prstGeom>
          <a:ln w="38100">
            <a:solidFill>
              <a:schemeClr val="tx2"/>
            </a:solidFill>
            <a:headEnd type="arrow"/>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72703430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a:t>
            </a:r>
          </a:p>
        </p:txBody>
      </p:sp>
      <p:sp>
        <p:nvSpPr>
          <p:cNvPr id="3" name="Text Placeholder 2"/>
          <p:cNvSpPr>
            <a:spLocks noGrp="1"/>
          </p:cNvSpPr>
          <p:nvPr>
            <p:ph type="body" sz="quarter" idx="4294967295"/>
          </p:nvPr>
        </p:nvSpPr>
        <p:spPr>
          <a:xfrm>
            <a:off x="274638" y="4694238"/>
            <a:ext cx="10874375" cy="1575933"/>
          </a:xfrm>
        </p:spPr>
        <p:txBody>
          <a:bodyPr>
            <a:normAutofit fontScale="85000" lnSpcReduction="20000"/>
          </a:bodyPr>
          <a:lstStyle/>
          <a:p>
            <a:r>
              <a:rPr lang="en-US" dirty="0"/>
              <a:t>Up to 2000 rules per subscription</a:t>
            </a:r>
          </a:p>
          <a:p>
            <a:r>
              <a:rPr lang="en-US" dirty="0"/>
              <a:t>Each matched rule yields a message copy</a:t>
            </a:r>
          </a:p>
          <a:p>
            <a:r>
              <a:rPr lang="en-US" dirty="0"/>
              <a:t>SQL’92 expressions over message properties</a:t>
            </a:r>
          </a:p>
        </p:txBody>
      </p:sp>
      <p:sp>
        <p:nvSpPr>
          <p:cNvPr id="4" name="Rectangle 3"/>
          <p:cNvSpPr/>
          <p:nvPr/>
        </p:nvSpPr>
        <p:spPr bwMode="auto">
          <a:xfrm>
            <a:off x="4550145" y="1606061"/>
            <a:ext cx="2602523" cy="1055077"/>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solidFill>
                <a:srgbClr val="FFFFFF"/>
              </a:solidFill>
            </a:endParaRPr>
          </a:p>
        </p:txBody>
      </p:sp>
      <p:sp>
        <p:nvSpPr>
          <p:cNvPr id="5" name="Oval 4"/>
          <p:cNvSpPr/>
          <p:nvPr/>
        </p:nvSpPr>
        <p:spPr bwMode="auto">
          <a:xfrm>
            <a:off x="482236" y="1670538"/>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S</a:t>
            </a:r>
          </a:p>
        </p:txBody>
      </p:sp>
      <p:sp>
        <p:nvSpPr>
          <p:cNvPr id="6" name="Oval 5"/>
          <p:cNvSpPr/>
          <p:nvPr/>
        </p:nvSpPr>
        <p:spPr bwMode="auto">
          <a:xfrm>
            <a:off x="9919311" y="1670538"/>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R</a:t>
            </a:r>
          </a:p>
        </p:txBody>
      </p:sp>
      <p:cxnSp>
        <p:nvCxnSpPr>
          <p:cNvPr id="7" name="Straight Arrow Connector 6"/>
          <p:cNvCxnSpPr>
            <a:stCxn id="5" idx="6"/>
            <a:endCxn id="4" idx="1"/>
          </p:cNvCxnSpPr>
          <p:nvPr/>
        </p:nvCxnSpPr>
        <p:spPr>
          <a:xfrm>
            <a:off x="1490420" y="2133599"/>
            <a:ext cx="3059723" cy="0"/>
          </a:xfrm>
          <a:prstGeom prst="straightConnector1">
            <a:avLst/>
          </a:prstGeom>
          <a:ln w="38100">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4" idx="3"/>
            <a:endCxn id="6" idx="2"/>
          </p:cNvCxnSpPr>
          <p:nvPr/>
        </p:nvCxnSpPr>
        <p:spPr>
          <a:xfrm flipV="1">
            <a:off x="7152666" y="2133602"/>
            <a:ext cx="2766645" cy="1"/>
          </a:xfrm>
          <a:prstGeom prst="straightConnector1">
            <a:avLst/>
          </a:prstGeom>
          <a:ln w="38100">
            <a:solidFill>
              <a:schemeClr val="tx2"/>
            </a:solidFill>
            <a:headEnd type="arrow"/>
            <a:tailEnd type="arrow"/>
          </a:ln>
        </p:spPr>
        <p:style>
          <a:lnRef idx="3">
            <a:schemeClr val="accent2"/>
          </a:lnRef>
          <a:fillRef idx="0">
            <a:schemeClr val="accent2"/>
          </a:fillRef>
          <a:effectRef idx="2">
            <a:schemeClr val="accent2"/>
          </a:effectRef>
          <a:fontRef idx="minor">
            <a:schemeClr val="tx1"/>
          </a:fontRef>
        </p:style>
      </p:cxnSp>
      <p:sp>
        <p:nvSpPr>
          <p:cNvPr id="9" name="Rounded Rectangle 8"/>
          <p:cNvSpPr/>
          <p:nvPr/>
        </p:nvSpPr>
        <p:spPr bwMode="auto">
          <a:xfrm>
            <a:off x="4799258" y="1987062"/>
            <a:ext cx="1052149" cy="293079"/>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bg1"/>
                </a:solidFill>
              </a:rPr>
              <a:t>Topic</a:t>
            </a:r>
          </a:p>
        </p:txBody>
      </p:sp>
      <p:sp>
        <p:nvSpPr>
          <p:cNvPr id="10" name="Rounded Rectangle 9"/>
          <p:cNvSpPr/>
          <p:nvPr/>
        </p:nvSpPr>
        <p:spPr bwMode="auto">
          <a:xfrm>
            <a:off x="6027255" y="1981199"/>
            <a:ext cx="1052149" cy="293079"/>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bg1"/>
                </a:solidFill>
              </a:rPr>
              <a:t>Sub</a:t>
            </a:r>
          </a:p>
        </p:txBody>
      </p:sp>
      <p:sp>
        <p:nvSpPr>
          <p:cNvPr id="11" name="Rounded Rectangle 10"/>
          <p:cNvSpPr/>
          <p:nvPr/>
        </p:nvSpPr>
        <p:spPr bwMode="auto">
          <a:xfrm>
            <a:off x="6027255" y="1617785"/>
            <a:ext cx="1052149" cy="293079"/>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bg1"/>
                </a:solidFill>
              </a:rPr>
              <a:t>Sub</a:t>
            </a:r>
          </a:p>
        </p:txBody>
      </p:sp>
      <p:sp>
        <p:nvSpPr>
          <p:cNvPr id="12" name="Rounded Rectangle 11"/>
          <p:cNvSpPr/>
          <p:nvPr/>
        </p:nvSpPr>
        <p:spPr bwMode="auto">
          <a:xfrm>
            <a:off x="6027255" y="2332891"/>
            <a:ext cx="1052149" cy="293079"/>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bg1"/>
                </a:solidFill>
              </a:rPr>
              <a:t>Sub</a:t>
            </a:r>
          </a:p>
        </p:txBody>
      </p:sp>
      <p:sp>
        <p:nvSpPr>
          <p:cNvPr id="13" name="Oval 12"/>
          <p:cNvSpPr/>
          <p:nvPr/>
        </p:nvSpPr>
        <p:spPr bwMode="auto">
          <a:xfrm>
            <a:off x="9919311" y="509962"/>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R</a:t>
            </a:r>
          </a:p>
        </p:txBody>
      </p:sp>
      <p:cxnSp>
        <p:nvCxnSpPr>
          <p:cNvPr id="14" name="Straight Arrow Connector 13"/>
          <p:cNvCxnSpPr>
            <a:endCxn id="13" idx="2"/>
          </p:cNvCxnSpPr>
          <p:nvPr/>
        </p:nvCxnSpPr>
        <p:spPr>
          <a:xfrm flipV="1">
            <a:off x="7079402" y="973025"/>
            <a:ext cx="2839910" cy="791301"/>
          </a:xfrm>
          <a:prstGeom prst="straightConnector1">
            <a:avLst/>
          </a:prstGeom>
          <a:ln w="38100">
            <a:solidFill>
              <a:schemeClr val="tx2"/>
            </a:solidFill>
            <a:headEnd type="arrow"/>
            <a:tailEnd type="arrow"/>
          </a:ln>
        </p:spPr>
        <p:style>
          <a:lnRef idx="3">
            <a:schemeClr val="accent2"/>
          </a:lnRef>
          <a:fillRef idx="0">
            <a:schemeClr val="accent2"/>
          </a:fillRef>
          <a:effectRef idx="2">
            <a:schemeClr val="accent2"/>
          </a:effectRef>
          <a:fontRef idx="minor">
            <a:schemeClr val="tx1"/>
          </a:fontRef>
        </p:style>
      </p:cxnSp>
      <p:sp>
        <p:nvSpPr>
          <p:cNvPr id="15" name="Oval 14"/>
          <p:cNvSpPr/>
          <p:nvPr/>
        </p:nvSpPr>
        <p:spPr bwMode="auto">
          <a:xfrm>
            <a:off x="9919311" y="2901470"/>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R</a:t>
            </a:r>
          </a:p>
        </p:txBody>
      </p:sp>
      <p:cxnSp>
        <p:nvCxnSpPr>
          <p:cNvPr id="16" name="Straight Arrow Connector 15"/>
          <p:cNvCxnSpPr>
            <a:stCxn id="12" idx="3"/>
            <a:endCxn id="15" idx="2"/>
          </p:cNvCxnSpPr>
          <p:nvPr/>
        </p:nvCxnSpPr>
        <p:spPr>
          <a:xfrm>
            <a:off x="7079400" y="2479430"/>
            <a:ext cx="2839908" cy="885103"/>
          </a:xfrm>
          <a:prstGeom prst="straightConnector1">
            <a:avLst/>
          </a:prstGeom>
          <a:ln w="38100">
            <a:solidFill>
              <a:schemeClr val="tx2"/>
            </a:solidFill>
            <a:headEnd type="arrow"/>
            <a:tailEnd type="arrow"/>
          </a:ln>
        </p:spPr>
        <p:style>
          <a:lnRef idx="3">
            <a:schemeClr val="accent2"/>
          </a:lnRef>
          <a:fillRef idx="0">
            <a:schemeClr val="accent2"/>
          </a:fillRef>
          <a:effectRef idx="2">
            <a:schemeClr val="accent2"/>
          </a:effectRef>
          <a:fontRef idx="minor">
            <a:schemeClr val="tx1"/>
          </a:fontRef>
        </p:style>
      </p:cxnSp>
      <p:sp>
        <p:nvSpPr>
          <p:cNvPr id="17" name="Rectangular Callout 16"/>
          <p:cNvSpPr/>
          <p:nvPr/>
        </p:nvSpPr>
        <p:spPr bwMode="auto">
          <a:xfrm>
            <a:off x="6880617" y="3166578"/>
            <a:ext cx="1775792" cy="1322028"/>
          </a:xfrm>
          <a:prstGeom prst="wedgeRectCallout">
            <a:avLst>
              <a:gd name="adj1" fmla="val -53669"/>
              <a:gd name="adj2" fmla="val -92874"/>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chemeClr val="tx1"/>
                    </a:gs>
                    <a:gs pos="100000">
                      <a:schemeClr val="tx1"/>
                    </a:gs>
                  </a:gsLst>
                  <a:lin ang="5400000" scaled="0"/>
                </a:gradFill>
              </a:rPr>
              <a:t>Name LIKE ‘V%’</a:t>
            </a:r>
          </a:p>
        </p:txBody>
      </p:sp>
    </p:spTree>
    <p:extLst>
      <p:ext uri="{BB962C8B-B14F-4D97-AF65-F5344CB8AC3E}">
        <p14:creationId xmlns:p14="http://schemas.microsoft.com/office/powerpoint/2010/main" val="219853349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a:t>
            </a:r>
          </a:p>
        </p:txBody>
      </p:sp>
      <p:sp>
        <p:nvSpPr>
          <p:cNvPr id="3" name="Text Placeholder 2"/>
          <p:cNvSpPr>
            <a:spLocks noGrp="1"/>
          </p:cNvSpPr>
          <p:nvPr>
            <p:ph type="body" sz="quarter" idx="4294967295"/>
          </p:nvPr>
        </p:nvSpPr>
        <p:spPr>
          <a:xfrm>
            <a:off x="268928" y="4694238"/>
            <a:ext cx="10880085" cy="1590448"/>
          </a:xfrm>
        </p:spPr>
        <p:txBody>
          <a:bodyPr>
            <a:normAutofit fontScale="85000" lnSpcReduction="20000"/>
          </a:bodyPr>
          <a:lstStyle/>
          <a:p>
            <a:r>
              <a:rPr lang="en-US" dirty="0"/>
              <a:t>Rule conditions form mutually exclusive ranges</a:t>
            </a:r>
          </a:p>
          <a:p>
            <a:r>
              <a:rPr lang="en-US" dirty="0"/>
              <a:t>Allows partitioning-aware message distribution </a:t>
            </a:r>
          </a:p>
          <a:p>
            <a:r>
              <a:rPr lang="en-US" dirty="0"/>
              <a:t>No need for sender to be aware of partitioning</a:t>
            </a:r>
          </a:p>
        </p:txBody>
      </p:sp>
      <p:sp>
        <p:nvSpPr>
          <p:cNvPr id="4" name="Rectangle 3"/>
          <p:cNvSpPr/>
          <p:nvPr/>
        </p:nvSpPr>
        <p:spPr bwMode="auto">
          <a:xfrm>
            <a:off x="4550145" y="1606061"/>
            <a:ext cx="2602523" cy="1055077"/>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a:solidFill>
                <a:srgbClr val="FFFFFF"/>
              </a:solidFill>
            </a:endParaRPr>
          </a:p>
        </p:txBody>
      </p:sp>
      <p:sp>
        <p:nvSpPr>
          <p:cNvPr id="5" name="Oval 4"/>
          <p:cNvSpPr/>
          <p:nvPr/>
        </p:nvSpPr>
        <p:spPr bwMode="auto">
          <a:xfrm>
            <a:off x="482236" y="1670538"/>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S</a:t>
            </a:r>
          </a:p>
        </p:txBody>
      </p:sp>
      <p:sp>
        <p:nvSpPr>
          <p:cNvPr id="6" name="Oval 5"/>
          <p:cNvSpPr/>
          <p:nvPr/>
        </p:nvSpPr>
        <p:spPr bwMode="auto">
          <a:xfrm>
            <a:off x="9919311" y="1670538"/>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R</a:t>
            </a:r>
          </a:p>
        </p:txBody>
      </p:sp>
      <p:cxnSp>
        <p:nvCxnSpPr>
          <p:cNvPr id="7" name="Straight Arrow Connector 6"/>
          <p:cNvCxnSpPr>
            <a:stCxn id="5" idx="6"/>
            <a:endCxn id="4" idx="1"/>
          </p:cNvCxnSpPr>
          <p:nvPr/>
        </p:nvCxnSpPr>
        <p:spPr>
          <a:xfrm>
            <a:off x="1490420" y="2133599"/>
            <a:ext cx="3059723" cy="0"/>
          </a:xfrm>
          <a:prstGeom prst="straightConnector1">
            <a:avLst/>
          </a:prstGeom>
          <a:ln w="38100">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4" idx="3"/>
            <a:endCxn id="6" idx="2"/>
          </p:cNvCxnSpPr>
          <p:nvPr/>
        </p:nvCxnSpPr>
        <p:spPr>
          <a:xfrm flipV="1">
            <a:off x="7152666" y="2133602"/>
            <a:ext cx="2766645" cy="1"/>
          </a:xfrm>
          <a:prstGeom prst="straightConnector1">
            <a:avLst/>
          </a:prstGeom>
          <a:ln w="38100">
            <a:solidFill>
              <a:schemeClr val="tx2"/>
            </a:solidFill>
            <a:headEnd type="arrow"/>
            <a:tailEnd type="arrow"/>
          </a:ln>
        </p:spPr>
        <p:style>
          <a:lnRef idx="3">
            <a:schemeClr val="accent2"/>
          </a:lnRef>
          <a:fillRef idx="0">
            <a:schemeClr val="accent2"/>
          </a:fillRef>
          <a:effectRef idx="2">
            <a:schemeClr val="accent2"/>
          </a:effectRef>
          <a:fontRef idx="minor">
            <a:schemeClr val="tx1"/>
          </a:fontRef>
        </p:style>
      </p:cxnSp>
      <p:sp>
        <p:nvSpPr>
          <p:cNvPr id="9" name="Rounded Rectangle 8"/>
          <p:cNvSpPr/>
          <p:nvPr/>
        </p:nvSpPr>
        <p:spPr bwMode="auto">
          <a:xfrm>
            <a:off x="4799258" y="1987062"/>
            <a:ext cx="1052149" cy="293079"/>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bg1"/>
                </a:solidFill>
              </a:rPr>
              <a:t>Topic</a:t>
            </a:r>
          </a:p>
        </p:txBody>
      </p:sp>
      <p:sp>
        <p:nvSpPr>
          <p:cNvPr id="10" name="Rounded Rectangle 9"/>
          <p:cNvSpPr/>
          <p:nvPr/>
        </p:nvSpPr>
        <p:spPr bwMode="auto">
          <a:xfrm>
            <a:off x="6027255" y="1981199"/>
            <a:ext cx="1052149" cy="293079"/>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bg1"/>
                </a:solidFill>
              </a:rPr>
              <a:t>Sub</a:t>
            </a:r>
          </a:p>
        </p:txBody>
      </p:sp>
      <p:sp>
        <p:nvSpPr>
          <p:cNvPr id="11" name="Rounded Rectangle 10"/>
          <p:cNvSpPr/>
          <p:nvPr/>
        </p:nvSpPr>
        <p:spPr bwMode="auto">
          <a:xfrm>
            <a:off x="6027255" y="1617785"/>
            <a:ext cx="1052149" cy="293079"/>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bg1"/>
                </a:solidFill>
              </a:rPr>
              <a:t>Sub</a:t>
            </a:r>
          </a:p>
        </p:txBody>
      </p:sp>
      <p:sp>
        <p:nvSpPr>
          <p:cNvPr id="12" name="Rounded Rectangle 11"/>
          <p:cNvSpPr/>
          <p:nvPr/>
        </p:nvSpPr>
        <p:spPr bwMode="auto">
          <a:xfrm>
            <a:off x="6027255" y="2332891"/>
            <a:ext cx="1052149" cy="293079"/>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solidFill>
                  <a:schemeClr val="bg1"/>
                </a:solidFill>
              </a:rPr>
              <a:t>Sub</a:t>
            </a:r>
          </a:p>
        </p:txBody>
      </p:sp>
      <p:sp>
        <p:nvSpPr>
          <p:cNvPr id="13" name="Oval 12"/>
          <p:cNvSpPr/>
          <p:nvPr/>
        </p:nvSpPr>
        <p:spPr bwMode="auto">
          <a:xfrm>
            <a:off x="9919311" y="509962"/>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R</a:t>
            </a:r>
          </a:p>
        </p:txBody>
      </p:sp>
      <p:cxnSp>
        <p:nvCxnSpPr>
          <p:cNvPr id="14" name="Straight Arrow Connector 13"/>
          <p:cNvCxnSpPr>
            <a:endCxn id="13" idx="2"/>
          </p:cNvCxnSpPr>
          <p:nvPr/>
        </p:nvCxnSpPr>
        <p:spPr>
          <a:xfrm flipV="1">
            <a:off x="7079402" y="973025"/>
            <a:ext cx="2839910" cy="791301"/>
          </a:xfrm>
          <a:prstGeom prst="straightConnector1">
            <a:avLst/>
          </a:prstGeom>
          <a:ln w="38100">
            <a:solidFill>
              <a:schemeClr val="tx2"/>
            </a:solidFill>
            <a:headEnd type="arrow"/>
            <a:tailEnd type="arrow"/>
          </a:ln>
        </p:spPr>
        <p:style>
          <a:lnRef idx="3">
            <a:schemeClr val="accent2"/>
          </a:lnRef>
          <a:fillRef idx="0">
            <a:schemeClr val="accent2"/>
          </a:fillRef>
          <a:effectRef idx="2">
            <a:schemeClr val="accent2"/>
          </a:effectRef>
          <a:fontRef idx="minor">
            <a:schemeClr val="tx1"/>
          </a:fontRef>
        </p:style>
      </p:cxnSp>
      <p:sp>
        <p:nvSpPr>
          <p:cNvPr id="15" name="Oval 14"/>
          <p:cNvSpPr/>
          <p:nvPr/>
        </p:nvSpPr>
        <p:spPr bwMode="auto">
          <a:xfrm>
            <a:off x="9919311" y="2901470"/>
            <a:ext cx="1008185" cy="926123"/>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r>
              <a:rPr lang="en-US" sz="2300" dirty="0">
                <a:gradFill>
                  <a:gsLst>
                    <a:gs pos="0">
                      <a:srgbClr val="FFFFFF"/>
                    </a:gs>
                    <a:gs pos="100000">
                      <a:srgbClr val="FFFFFF"/>
                    </a:gs>
                  </a:gsLst>
                  <a:lin ang="5400000" scaled="0"/>
                </a:gradFill>
              </a:rPr>
              <a:t>R</a:t>
            </a:r>
          </a:p>
        </p:txBody>
      </p:sp>
      <p:cxnSp>
        <p:nvCxnSpPr>
          <p:cNvPr id="16" name="Straight Arrow Connector 15"/>
          <p:cNvCxnSpPr>
            <a:stCxn id="12" idx="3"/>
            <a:endCxn id="15" idx="2"/>
          </p:cNvCxnSpPr>
          <p:nvPr/>
        </p:nvCxnSpPr>
        <p:spPr>
          <a:xfrm>
            <a:off x="7079400" y="2479430"/>
            <a:ext cx="2839908" cy="885103"/>
          </a:xfrm>
          <a:prstGeom prst="straightConnector1">
            <a:avLst/>
          </a:prstGeom>
          <a:ln w="38100">
            <a:solidFill>
              <a:schemeClr val="tx2"/>
            </a:solidFill>
            <a:headEnd type="arrow"/>
            <a:tailEnd type="arrow"/>
          </a:ln>
        </p:spPr>
        <p:style>
          <a:lnRef idx="3">
            <a:schemeClr val="accent2"/>
          </a:lnRef>
          <a:fillRef idx="0">
            <a:schemeClr val="accent2"/>
          </a:fillRef>
          <a:effectRef idx="2">
            <a:schemeClr val="accent2"/>
          </a:effectRef>
          <a:fontRef idx="minor">
            <a:schemeClr val="tx1"/>
          </a:fontRef>
        </p:style>
      </p:cxnSp>
      <p:sp>
        <p:nvSpPr>
          <p:cNvPr id="17" name="Rectangular Callout 16"/>
          <p:cNvSpPr/>
          <p:nvPr/>
        </p:nvSpPr>
        <p:spPr bwMode="auto">
          <a:xfrm>
            <a:off x="2520327" y="1579441"/>
            <a:ext cx="2805004" cy="1322028"/>
          </a:xfrm>
          <a:prstGeom prst="wedgeRectCallout">
            <a:avLst>
              <a:gd name="adj1" fmla="val 79562"/>
              <a:gd name="adj2" fmla="val -1167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a:gradFill>
                  <a:gsLst>
                    <a:gs pos="0">
                      <a:schemeClr val="tx1"/>
                    </a:gs>
                    <a:gs pos="100000">
                      <a:schemeClr val="tx1"/>
                    </a:gs>
                  </a:gsLst>
                  <a:lin ang="5400000" scaled="0"/>
                </a:gradFill>
              </a:rPr>
              <a:t>PartId</a:t>
            </a:r>
            <a:r>
              <a:rPr lang="en-US" sz="2200" dirty="0">
                <a:gradFill>
                  <a:gsLst>
                    <a:gs pos="0">
                      <a:schemeClr val="tx1"/>
                    </a:gs>
                    <a:gs pos="100000">
                      <a:schemeClr val="tx1"/>
                    </a:gs>
                  </a:gsLst>
                  <a:lin ang="5400000" scaled="0"/>
                </a:gradFill>
              </a:rPr>
              <a:t> &gt; 272 AND </a:t>
            </a:r>
            <a:r>
              <a:rPr lang="en-US" sz="2200" dirty="0" err="1">
                <a:gradFill>
                  <a:gsLst>
                    <a:gs pos="0">
                      <a:schemeClr val="tx1"/>
                    </a:gs>
                    <a:gs pos="100000">
                      <a:schemeClr val="tx1"/>
                    </a:gs>
                  </a:gsLst>
                  <a:lin ang="5400000" scaled="0"/>
                </a:gradFill>
              </a:rPr>
              <a:t>PartId</a:t>
            </a:r>
            <a:r>
              <a:rPr lang="en-US" sz="2200" dirty="0">
                <a:gradFill>
                  <a:gsLst>
                    <a:gs pos="0">
                      <a:schemeClr val="tx1"/>
                    </a:gs>
                    <a:gs pos="100000">
                      <a:schemeClr val="tx1"/>
                    </a:gs>
                  </a:gsLst>
                  <a:lin ang="5400000" scaled="0"/>
                </a:gradFill>
              </a:rPr>
              <a:t> &lt;= 567</a:t>
            </a:r>
          </a:p>
        </p:txBody>
      </p:sp>
      <p:sp>
        <p:nvSpPr>
          <p:cNvPr id="18" name="Rectangular Callout 17"/>
          <p:cNvSpPr/>
          <p:nvPr/>
        </p:nvSpPr>
        <p:spPr bwMode="auto">
          <a:xfrm>
            <a:off x="3922829" y="176984"/>
            <a:ext cx="2805004" cy="1322028"/>
          </a:xfrm>
          <a:prstGeom prst="wedgeRectCallout">
            <a:avLst>
              <a:gd name="adj1" fmla="val 33262"/>
              <a:gd name="adj2" fmla="val 6951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a:gradFill>
                  <a:gsLst>
                    <a:gs pos="0">
                      <a:schemeClr val="tx1"/>
                    </a:gs>
                    <a:gs pos="100000">
                      <a:schemeClr val="tx1"/>
                    </a:gs>
                  </a:gsLst>
                  <a:lin ang="5400000" scaled="0"/>
                </a:gradFill>
              </a:rPr>
              <a:t>PartId</a:t>
            </a:r>
            <a:r>
              <a:rPr lang="en-US" sz="2200" dirty="0">
                <a:gradFill>
                  <a:gsLst>
                    <a:gs pos="0">
                      <a:schemeClr val="tx1"/>
                    </a:gs>
                    <a:gs pos="100000">
                      <a:schemeClr val="tx1"/>
                    </a:gs>
                  </a:gsLst>
                  <a:lin ang="5400000" scaled="0"/>
                </a:gradFill>
              </a:rPr>
              <a:t> &gt; 0 AND </a:t>
            </a:r>
            <a:r>
              <a:rPr lang="en-US" sz="2200" dirty="0" err="1">
                <a:gradFill>
                  <a:gsLst>
                    <a:gs pos="0">
                      <a:schemeClr val="tx1"/>
                    </a:gs>
                    <a:gs pos="100000">
                      <a:schemeClr val="tx1"/>
                    </a:gs>
                  </a:gsLst>
                  <a:lin ang="5400000" scaled="0"/>
                </a:gradFill>
              </a:rPr>
              <a:t>PartId</a:t>
            </a:r>
            <a:r>
              <a:rPr lang="en-US" sz="2200" dirty="0">
                <a:gradFill>
                  <a:gsLst>
                    <a:gs pos="0">
                      <a:schemeClr val="tx1"/>
                    </a:gs>
                    <a:gs pos="100000">
                      <a:schemeClr val="tx1"/>
                    </a:gs>
                  </a:gsLst>
                  <a:lin ang="5400000" scaled="0"/>
                </a:gradFill>
              </a:rPr>
              <a:t> &lt;= 272</a:t>
            </a:r>
          </a:p>
        </p:txBody>
      </p:sp>
      <p:sp>
        <p:nvSpPr>
          <p:cNvPr id="19" name="Rectangular Callout 18"/>
          <p:cNvSpPr/>
          <p:nvPr/>
        </p:nvSpPr>
        <p:spPr bwMode="auto">
          <a:xfrm>
            <a:off x="3922829" y="2994302"/>
            <a:ext cx="2805004" cy="1322028"/>
          </a:xfrm>
          <a:prstGeom prst="wedgeRectCallout">
            <a:avLst>
              <a:gd name="adj1" fmla="val 32790"/>
              <a:gd name="adj2" fmla="val -8284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a:gradFill>
                  <a:gsLst>
                    <a:gs pos="0">
                      <a:schemeClr val="tx1"/>
                    </a:gs>
                    <a:gs pos="100000">
                      <a:schemeClr val="tx1"/>
                    </a:gs>
                  </a:gsLst>
                  <a:lin ang="5400000" scaled="0"/>
                </a:gradFill>
              </a:rPr>
              <a:t>PartId</a:t>
            </a:r>
            <a:r>
              <a:rPr lang="en-US" sz="2200" dirty="0">
                <a:gradFill>
                  <a:gsLst>
                    <a:gs pos="0">
                      <a:schemeClr val="tx1"/>
                    </a:gs>
                    <a:gs pos="100000">
                      <a:schemeClr val="tx1"/>
                    </a:gs>
                  </a:gsLst>
                  <a:lin ang="5400000" scaled="0"/>
                </a:gradFill>
              </a:rPr>
              <a:t> &gt; 567 AND </a:t>
            </a:r>
            <a:r>
              <a:rPr lang="en-US" sz="2200" dirty="0" err="1">
                <a:gradFill>
                  <a:gsLst>
                    <a:gs pos="0">
                      <a:schemeClr val="tx1"/>
                    </a:gs>
                    <a:gs pos="100000">
                      <a:schemeClr val="tx1"/>
                    </a:gs>
                  </a:gsLst>
                  <a:lin ang="5400000" scaled="0"/>
                </a:gradFill>
              </a:rPr>
              <a:t>PartId</a:t>
            </a:r>
            <a:r>
              <a:rPr lang="en-US" sz="2200" dirty="0">
                <a:gradFill>
                  <a:gsLst>
                    <a:gs pos="0">
                      <a:schemeClr val="tx1"/>
                    </a:gs>
                    <a:gs pos="100000">
                      <a:schemeClr val="tx1"/>
                    </a:gs>
                  </a:gsLst>
                  <a:lin ang="5400000" scaled="0"/>
                </a:gradFill>
              </a:rPr>
              <a:t> &lt;= 791</a:t>
            </a:r>
          </a:p>
        </p:txBody>
      </p:sp>
    </p:spTree>
    <p:extLst>
      <p:ext uri="{BB962C8B-B14F-4D97-AF65-F5344CB8AC3E}">
        <p14:creationId xmlns:p14="http://schemas.microsoft.com/office/powerpoint/2010/main" val="294115645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75025" y="4533945"/>
            <a:ext cx="11240393" cy="683264"/>
          </a:xfrm>
        </p:spPr>
        <p:txBody>
          <a:bodyPr/>
          <a:lstStyle/>
          <a:p>
            <a:r>
              <a:rPr lang="en-US" dirty="0"/>
              <a:t>Message reading with </a:t>
            </a:r>
            <a:r>
              <a:rPr lang="en-US" dirty="0" err="1"/>
              <a:t>IEventProcessor</a:t>
            </a:r>
            <a:endParaRPr lang="en-US" dirty="0"/>
          </a:p>
        </p:txBody>
      </p:sp>
    </p:spTree>
    <p:extLst>
      <p:ext uri="{BB962C8B-B14F-4D97-AF65-F5344CB8AC3E}">
        <p14:creationId xmlns:p14="http://schemas.microsoft.com/office/powerpoint/2010/main" val="307235392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412044"/>
            <a:ext cx="11653523" cy="4658556"/>
          </a:xfrm>
        </p:spPr>
        <p:txBody>
          <a:bodyPr>
            <a:normAutofit fontScale="85000" lnSpcReduction="20000"/>
          </a:bodyPr>
          <a:lstStyle/>
          <a:p>
            <a:r>
              <a:rPr lang="en-US" sz="3529" dirty="0"/>
              <a:t>NuGet package separate from SDK</a:t>
            </a:r>
          </a:p>
          <a:p>
            <a:r>
              <a:rPr lang="en-US" sz="3529" dirty="0"/>
              <a:t>Implements scale-out event processing over minimal dependencies on Azure</a:t>
            </a:r>
          </a:p>
          <a:p>
            <a:pPr lvl="1"/>
            <a:r>
              <a:rPr lang="en-US" dirty="0"/>
              <a:t>Leader election through blob leases and blob lease breaking (stealing)</a:t>
            </a:r>
          </a:p>
          <a:p>
            <a:pPr lvl="1"/>
            <a:r>
              <a:rPr lang="en-US" dirty="0" err="1"/>
              <a:t>Checkpointing</a:t>
            </a:r>
            <a:r>
              <a:rPr lang="en-US" dirty="0"/>
              <a:t> in Azure Storage Blobs</a:t>
            </a:r>
          </a:p>
          <a:p>
            <a:pPr lvl="1"/>
            <a:r>
              <a:rPr lang="en-US" dirty="0" err="1"/>
              <a:t>IEventProcessor</a:t>
            </a:r>
            <a:r>
              <a:rPr lang="en-US" dirty="0"/>
              <a:t> supplied by user application</a:t>
            </a:r>
          </a:p>
          <a:p>
            <a:r>
              <a:rPr lang="en-US" dirty="0"/>
              <a:t>Alternatives</a:t>
            </a:r>
          </a:p>
          <a:p>
            <a:pPr lvl="1"/>
            <a:r>
              <a:rPr lang="en-US" dirty="0"/>
              <a:t>Leader election via and </a:t>
            </a:r>
            <a:r>
              <a:rPr lang="en-US" dirty="0" err="1"/>
              <a:t>checkpointing</a:t>
            </a:r>
            <a:r>
              <a:rPr lang="en-US" dirty="0"/>
              <a:t> in </a:t>
            </a:r>
            <a:r>
              <a:rPr lang="en-US" dirty="0" err="1"/>
              <a:t>ZooKeeper</a:t>
            </a:r>
            <a:r>
              <a:rPr lang="en-US" dirty="0"/>
              <a:t> or DHTs</a:t>
            </a:r>
          </a:p>
          <a:p>
            <a:r>
              <a:rPr lang="en-US" dirty="0"/>
              <a:t>Coming very soon</a:t>
            </a:r>
          </a:p>
          <a:p>
            <a:pPr lvl="1"/>
            <a:r>
              <a:rPr lang="en-US" dirty="0"/>
              <a:t>Storm Spout for Java using ZK</a:t>
            </a:r>
          </a:p>
          <a:p>
            <a:pPr lvl="1"/>
            <a:endParaRPr lang="en-US" sz="1961" dirty="0"/>
          </a:p>
        </p:txBody>
      </p:sp>
      <p:sp>
        <p:nvSpPr>
          <p:cNvPr id="3" name="Title 2"/>
          <p:cNvSpPr>
            <a:spLocks noGrp="1"/>
          </p:cNvSpPr>
          <p:nvPr>
            <p:ph type="title"/>
          </p:nvPr>
        </p:nvSpPr>
        <p:spPr/>
        <p:txBody>
          <a:bodyPr/>
          <a:lstStyle/>
          <a:p>
            <a:r>
              <a:rPr lang="en-US" dirty="0"/>
              <a:t>Event Processor Host</a:t>
            </a:r>
          </a:p>
        </p:txBody>
      </p:sp>
    </p:spTree>
    <p:extLst>
      <p:ext uri="{BB962C8B-B14F-4D97-AF65-F5344CB8AC3E}">
        <p14:creationId xmlns:p14="http://schemas.microsoft.com/office/powerpoint/2010/main" val="170657372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412044"/>
            <a:ext cx="11653523" cy="5120761"/>
          </a:xfrm>
        </p:spPr>
        <p:txBody>
          <a:bodyPr/>
          <a:lstStyle/>
          <a:p>
            <a:r>
              <a:rPr lang="en-US" sz="3529" dirty="0"/>
              <a:t>.NET API abstraction (considering for other SDKs)</a:t>
            </a:r>
          </a:p>
          <a:p>
            <a:r>
              <a:rPr lang="en-US" sz="3529" dirty="0"/>
              <a:t>Lease</a:t>
            </a:r>
          </a:p>
          <a:p>
            <a:pPr lvl="1"/>
            <a:r>
              <a:rPr lang="en-US" sz="1961" dirty="0"/>
              <a:t>Partition lease abstraction for failover and scale inflate/deflate management</a:t>
            </a:r>
          </a:p>
          <a:p>
            <a:pPr lvl="1"/>
            <a:r>
              <a:rPr lang="en-US" sz="1961" dirty="0"/>
              <a:t>Base class, represents externally acquired lease on leadership for the partition</a:t>
            </a:r>
          </a:p>
          <a:p>
            <a:r>
              <a:rPr lang="en-US" sz="3529" dirty="0" err="1"/>
              <a:t>ICheckpointManager</a:t>
            </a:r>
            <a:endParaRPr lang="en-US" sz="3529" dirty="0"/>
          </a:p>
          <a:p>
            <a:pPr marL="547792" lvl="2"/>
            <a:r>
              <a:rPr lang="en-US" sz="1961" dirty="0"/>
              <a:t>Checkpoint storage abstraction for storing client offset in scale-out fabric</a:t>
            </a:r>
          </a:p>
          <a:p>
            <a:pPr lvl="1"/>
            <a:r>
              <a:rPr lang="en-US" sz="1961" dirty="0"/>
              <a:t>Stores checkpoints (offsets for consumed events) in externally supplied store</a:t>
            </a:r>
          </a:p>
          <a:p>
            <a:r>
              <a:rPr lang="en-US" sz="3529" dirty="0" err="1"/>
              <a:t>IEventProcessor</a:t>
            </a:r>
            <a:endParaRPr lang="en-US" sz="3529" dirty="0"/>
          </a:p>
          <a:p>
            <a:pPr lvl="1"/>
            <a:r>
              <a:rPr lang="en-US" sz="1961" dirty="0"/>
              <a:t>Event processor to handle batches of messages</a:t>
            </a:r>
          </a:p>
          <a:p>
            <a:pPr lvl="1"/>
            <a:r>
              <a:rPr lang="en-US" sz="1961" dirty="0" err="1"/>
              <a:t>OpenAsync</a:t>
            </a:r>
            <a:r>
              <a:rPr lang="en-US" sz="1961" dirty="0"/>
              <a:t>/</a:t>
            </a:r>
            <a:r>
              <a:rPr lang="en-US" sz="1961" dirty="0" err="1"/>
              <a:t>ProcessEventsAsync</a:t>
            </a:r>
            <a:r>
              <a:rPr lang="en-US" sz="1961" dirty="0"/>
              <a:t>/</a:t>
            </a:r>
            <a:r>
              <a:rPr lang="en-US" sz="1961" dirty="0" err="1"/>
              <a:t>CloseAsync</a:t>
            </a:r>
            <a:endParaRPr lang="en-US" sz="1961" dirty="0"/>
          </a:p>
          <a:p>
            <a:pPr lvl="1"/>
            <a:r>
              <a:rPr lang="en-US" sz="1961" dirty="0"/>
              <a:t>Registered on Consumer Group Client</a:t>
            </a:r>
          </a:p>
          <a:p>
            <a:pPr lvl="1"/>
            <a:endParaRPr lang="en-US" sz="1961" dirty="0"/>
          </a:p>
        </p:txBody>
      </p:sp>
      <p:sp>
        <p:nvSpPr>
          <p:cNvPr id="3" name="Title 2"/>
          <p:cNvSpPr>
            <a:spLocks noGrp="1"/>
          </p:cNvSpPr>
          <p:nvPr>
            <p:ph type="title"/>
          </p:nvPr>
        </p:nvSpPr>
        <p:spPr/>
        <p:txBody>
          <a:bodyPr/>
          <a:lstStyle/>
          <a:p>
            <a:r>
              <a:rPr lang="en-US" sz="4705" dirty="0"/>
              <a:t>Leases, </a:t>
            </a:r>
            <a:r>
              <a:rPr lang="en-US" sz="4705" dirty="0" err="1"/>
              <a:t>IEventProcessor</a:t>
            </a:r>
            <a:r>
              <a:rPr lang="en-US" sz="4705" dirty="0"/>
              <a:t>, </a:t>
            </a:r>
            <a:r>
              <a:rPr lang="en-US" sz="4705" dirty="0" err="1"/>
              <a:t>ICheckpointManager</a:t>
            </a:r>
            <a:endParaRPr lang="en-US" sz="4705" dirty="0"/>
          </a:p>
        </p:txBody>
      </p:sp>
    </p:spTree>
    <p:extLst>
      <p:ext uri="{BB962C8B-B14F-4D97-AF65-F5344CB8AC3E}">
        <p14:creationId xmlns:p14="http://schemas.microsoft.com/office/powerpoint/2010/main" val="66230385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75025" y="4533945"/>
            <a:ext cx="11240393" cy="683264"/>
          </a:xfrm>
        </p:spPr>
        <p:txBody>
          <a:bodyPr/>
          <a:lstStyle/>
          <a:p>
            <a:r>
              <a:rPr lang="en-US" dirty="0"/>
              <a:t>Reading messages at scale</a:t>
            </a:r>
          </a:p>
        </p:txBody>
      </p:sp>
    </p:spTree>
    <p:extLst>
      <p:ext uri="{BB962C8B-B14F-4D97-AF65-F5344CB8AC3E}">
        <p14:creationId xmlns:p14="http://schemas.microsoft.com/office/powerpoint/2010/main" val="89772352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Pushing and reading messages (</a:t>
            </a:r>
            <a:r>
              <a:rPr lang="en-US" dirty="0" err="1"/>
              <a:t>IoT</a:t>
            </a:r>
            <a:r>
              <a:rPr lang="en-US" dirty="0"/>
              <a:t> Hub)</a:t>
            </a:r>
          </a:p>
        </p:txBody>
      </p:sp>
    </p:spTree>
    <p:extLst>
      <p:ext uri="{BB962C8B-B14F-4D97-AF65-F5344CB8AC3E}">
        <p14:creationId xmlns:p14="http://schemas.microsoft.com/office/powerpoint/2010/main" val="364028433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495838" y="2237778"/>
            <a:ext cx="6159840" cy="3507109"/>
          </a:xfrm>
          <a:prstGeom prst="rect">
            <a:avLst/>
          </a:prstGeom>
          <a:solidFill>
            <a:srgbClr val="FFFFFF">
              <a:alpha val="50196"/>
            </a:srgbClr>
          </a:solidFill>
          <a:ln w="19050">
            <a:gradFill>
              <a:gsLst>
                <a:gs pos="55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p>
            <a:pPr defTabSz="895403" fontAlgn="base">
              <a:lnSpc>
                <a:spcPct val="90000"/>
              </a:lnSpc>
              <a:spcBef>
                <a:spcPct val="0"/>
              </a:spcBef>
            </a:pPr>
            <a:endParaRPr lang="en-US" sz="1076" dirty="0">
              <a:solidFill>
                <a:srgbClr val="505050"/>
              </a:solidFill>
              <a:ea typeface="Segoe UI Black" panose="020B0A02040204020203" pitchFamily="34" charset="0"/>
              <a:cs typeface="Segoe UI Black" panose="020B0A02040204020203" pitchFamily="34" charset="0"/>
            </a:endParaRPr>
          </a:p>
        </p:txBody>
      </p:sp>
      <p:cxnSp>
        <p:nvCxnSpPr>
          <p:cNvPr id="13" name="Straight Arrow Connector 12"/>
          <p:cNvCxnSpPr/>
          <p:nvPr/>
        </p:nvCxnSpPr>
        <p:spPr>
          <a:xfrm>
            <a:off x="8411764" y="2894085"/>
            <a:ext cx="8204" cy="307919"/>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7664744" y="2877387"/>
            <a:ext cx="2219" cy="316080"/>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2016195" y="4167310"/>
            <a:ext cx="1100833" cy="892299"/>
          </a:xfrm>
          <a:prstGeom prst="rect">
            <a:avLst/>
          </a:prstGeom>
          <a:solidFill>
            <a:srgbClr val="FFFFFF">
              <a:alpha val="50196"/>
            </a:srgbClr>
          </a:solidFill>
          <a:ln w="12700" cap="flat" cmpd="sng" algn="ctr">
            <a:solidFill>
              <a:srgbClr val="3999C6"/>
            </a:solidFill>
            <a:prstDash val="dash"/>
            <a:miter lim="800000"/>
          </a:ln>
          <a:effectLst/>
        </p:spPr>
        <p:txBody>
          <a:bodyPr rtlCol="0" anchor="ctr"/>
          <a:lstStyle/>
          <a:p>
            <a:pPr algn="ctr" defTabSz="896042">
              <a:defRPr/>
            </a:pPr>
            <a:r>
              <a:rPr lang="en-US" sz="1175" kern="0" dirty="0">
                <a:solidFill>
                  <a:srgbClr val="FFFFFF"/>
                </a:solidFill>
                <a:cs typeface="Arial" panose="020B0604020202020204" pitchFamily="34" charset="0"/>
              </a:rPr>
              <a:t>Gateway</a:t>
            </a:r>
            <a:br>
              <a:rPr lang="en-US" sz="1175" kern="0" dirty="0">
                <a:solidFill>
                  <a:srgbClr val="FFFFFF"/>
                </a:solidFill>
                <a:cs typeface="Arial" panose="020B0604020202020204" pitchFamily="34" charset="0"/>
              </a:rPr>
            </a:br>
            <a:endParaRPr lang="en-US" sz="1175" kern="0" dirty="0">
              <a:solidFill>
                <a:srgbClr val="FFFFFF"/>
              </a:solidFill>
              <a:cs typeface="Arial" panose="020B0604020202020204" pitchFamily="34" charset="0"/>
            </a:endParaRPr>
          </a:p>
        </p:txBody>
      </p:sp>
      <p:sp>
        <p:nvSpPr>
          <p:cNvPr id="103" name="TextBox 102"/>
          <p:cNvSpPr txBox="1"/>
          <p:nvPr/>
        </p:nvSpPr>
        <p:spPr>
          <a:xfrm>
            <a:off x="256862" y="2383171"/>
            <a:ext cx="1346164" cy="948194"/>
          </a:xfrm>
          <a:prstGeom prst="rect">
            <a:avLst/>
          </a:prstGeom>
          <a:solidFill>
            <a:srgbClr val="FFFFFF">
              <a:alpha val="50196"/>
            </a:srgbClr>
          </a:solidFill>
          <a:ln w="19050">
            <a:gradFill>
              <a:gsLst>
                <a:gs pos="55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defPPr>
              <a:defRPr lang="en-US"/>
            </a:defPPr>
            <a:lvl1pPr defTabSz="913397" fontAlgn="base">
              <a:lnSpc>
                <a:spcPct val="90000"/>
              </a:lnSpc>
              <a:spcBef>
                <a:spcPct val="0"/>
              </a:spcBef>
              <a:defRPr sz="1098">
                <a:solidFill>
                  <a:schemeClr val="bg1"/>
                </a:solidFill>
                <a:ea typeface="Segoe UI Black" panose="020B0A02040204020203" pitchFamily="34" charset="0"/>
                <a:cs typeface="Segoe UI Black" panose="020B0A02040204020203" pitchFamily="34" charset="0"/>
              </a:defRPr>
            </a:lvl1pPr>
          </a:lstStyle>
          <a:p>
            <a:r>
              <a:rPr lang="en-US" sz="1076" dirty="0">
                <a:solidFill>
                  <a:srgbClr val="FFFFFF"/>
                </a:solidFill>
              </a:rPr>
              <a:t>IP capable devices</a:t>
            </a:r>
          </a:p>
        </p:txBody>
      </p:sp>
      <p:sp>
        <p:nvSpPr>
          <p:cNvPr id="104" name="TextBox 103"/>
          <p:cNvSpPr txBox="1"/>
          <p:nvPr/>
        </p:nvSpPr>
        <p:spPr>
          <a:xfrm>
            <a:off x="256862" y="3658192"/>
            <a:ext cx="1346164" cy="871179"/>
          </a:xfrm>
          <a:prstGeom prst="rect">
            <a:avLst/>
          </a:prstGeom>
          <a:solidFill>
            <a:srgbClr val="FFFFFF">
              <a:alpha val="50196"/>
            </a:srgbClr>
          </a:solidFill>
          <a:ln w="19050">
            <a:gradFill>
              <a:gsLst>
                <a:gs pos="55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defPPr>
              <a:defRPr lang="en-US"/>
            </a:defPPr>
            <a:lvl1pPr defTabSz="913397" fontAlgn="base">
              <a:lnSpc>
                <a:spcPct val="90000"/>
              </a:lnSpc>
              <a:spcBef>
                <a:spcPct val="0"/>
              </a:spcBef>
              <a:defRPr sz="1098">
                <a:solidFill>
                  <a:schemeClr val="bg1"/>
                </a:solidFill>
                <a:ea typeface="Segoe UI Black" panose="020B0A02040204020203" pitchFamily="34" charset="0"/>
                <a:cs typeface="Segoe UI Black" panose="020B0A02040204020203" pitchFamily="34" charset="0"/>
              </a:defRPr>
            </a:lvl1pPr>
          </a:lstStyle>
          <a:p>
            <a:r>
              <a:rPr lang="en-US" sz="1076" dirty="0">
                <a:solidFill>
                  <a:srgbClr val="FFFFFF"/>
                </a:solidFill>
              </a:rPr>
              <a:t>Existing </a:t>
            </a:r>
            <a:r>
              <a:rPr lang="en-US" sz="1076" dirty="0" err="1">
                <a:solidFill>
                  <a:srgbClr val="FFFFFF"/>
                </a:solidFill>
              </a:rPr>
              <a:t>IoT</a:t>
            </a:r>
            <a:r>
              <a:rPr lang="en-US" sz="1076" dirty="0">
                <a:solidFill>
                  <a:srgbClr val="FFFFFF"/>
                </a:solidFill>
              </a:rPr>
              <a:t> devices</a:t>
            </a:r>
          </a:p>
        </p:txBody>
      </p:sp>
      <p:sp>
        <p:nvSpPr>
          <p:cNvPr id="105" name="TextBox 104"/>
          <p:cNvSpPr txBox="1"/>
          <p:nvPr/>
        </p:nvSpPr>
        <p:spPr>
          <a:xfrm>
            <a:off x="256862" y="4856199"/>
            <a:ext cx="1346164" cy="781896"/>
          </a:xfrm>
          <a:prstGeom prst="rect">
            <a:avLst/>
          </a:prstGeom>
          <a:solidFill>
            <a:srgbClr val="FFFFFF">
              <a:alpha val="50196"/>
            </a:srgbClr>
          </a:solidFill>
          <a:ln w="19050">
            <a:gradFill>
              <a:gsLst>
                <a:gs pos="55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defPPr>
              <a:defRPr lang="en-US"/>
            </a:defPPr>
            <a:lvl1pPr defTabSz="913397" fontAlgn="base">
              <a:lnSpc>
                <a:spcPct val="90000"/>
              </a:lnSpc>
              <a:spcBef>
                <a:spcPct val="0"/>
              </a:spcBef>
              <a:defRPr sz="1098">
                <a:solidFill>
                  <a:schemeClr val="bg1"/>
                </a:solidFill>
                <a:ea typeface="Segoe UI Black" panose="020B0A02040204020203" pitchFamily="34" charset="0"/>
                <a:cs typeface="Segoe UI Black" panose="020B0A02040204020203" pitchFamily="34" charset="0"/>
              </a:defRPr>
            </a:lvl1pPr>
          </a:lstStyle>
          <a:p>
            <a:r>
              <a:rPr lang="en-US" sz="1076" dirty="0">
                <a:solidFill>
                  <a:srgbClr val="FFFFFF"/>
                </a:solidFill>
              </a:rPr>
              <a:t>Low power devices </a:t>
            </a:r>
          </a:p>
        </p:txBody>
      </p:sp>
      <p:sp>
        <p:nvSpPr>
          <p:cNvPr id="108" name="Rectangle 107"/>
          <p:cNvSpPr/>
          <p:nvPr/>
        </p:nvSpPr>
        <p:spPr>
          <a:xfrm>
            <a:off x="968989" y="2407464"/>
            <a:ext cx="608494" cy="26462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r>
              <a:rPr lang="en-US" sz="1100" dirty="0">
                <a:solidFill>
                  <a:srgbClr val="FFFFFF"/>
                </a:solidFill>
              </a:rPr>
              <a:t>Agent</a:t>
            </a:r>
          </a:p>
        </p:txBody>
      </p:sp>
      <p:sp>
        <p:nvSpPr>
          <p:cNvPr id="110" name="Rectangle 109"/>
          <p:cNvSpPr/>
          <p:nvPr/>
        </p:nvSpPr>
        <p:spPr>
          <a:xfrm>
            <a:off x="2262364" y="4782786"/>
            <a:ext cx="608494" cy="26462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r>
              <a:rPr lang="en-US" sz="1100" dirty="0">
                <a:solidFill>
                  <a:srgbClr val="FFFFFF"/>
                </a:solidFill>
              </a:rPr>
              <a:t>Agent</a:t>
            </a:r>
          </a:p>
        </p:txBody>
      </p:sp>
      <p:sp>
        <p:nvSpPr>
          <p:cNvPr id="124" name="Rectangle 123"/>
          <p:cNvSpPr/>
          <p:nvPr/>
        </p:nvSpPr>
        <p:spPr>
          <a:xfrm>
            <a:off x="968989" y="3682052"/>
            <a:ext cx="608494" cy="26462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r>
              <a:rPr lang="en-US" sz="1100" dirty="0">
                <a:solidFill>
                  <a:srgbClr val="FFFFFF"/>
                </a:solidFill>
              </a:rPr>
              <a:t>Agent</a:t>
            </a:r>
          </a:p>
        </p:txBody>
      </p:sp>
      <p:sp>
        <p:nvSpPr>
          <p:cNvPr id="8" name="Rectangle 7"/>
          <p:cNvSpPr/>
          <p:nvPr/>
        </p:nvSpPr>
        <p:spPr>
          <a:xfrm>
            <a:off x="7084081" y="2382712"/>
            <a:ext cx="2324732" cy="511371"/>
          </a:xfrm>
          <a:prstGeom prst="rect">
            <a:avLst/>
          </a:prstGeom>
          <a:solidFill>
            <a:schemeClr val="tx1">
              <a:alpha val="89804"/>
            </a:schemeClr>
          </a:solidFill>
          <a:ln w="19050">
            <a:gradFill>
              <a:gsLst>
                <a:gs pos="54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p>
            <a:pPr defTabSz="895403" fontAlgn="base">
              <a:lnSpc>
                <a:spcPct val="90000"/>
              </a:lnSpc>
              <a:spcBef>
                <a:spcPct val="0"/>
              </a:spcBef>
            </a:pPr>
            <a:r>
              <a:rPr lang="en-US" sz="1076" dirty="0">
                <a:solidFill>
                  <a:srgbClr val="505050"/>
                </a:solidFill>
                <a:ea typeface="Segoe UI Black" panose="020B0A02040204020203" pitchFamily="34" charset="0"/>
                <a:cs typeface="Segoe UI Black" panose="020B0A02040204020203" pitchFamily="34" charset="0"/>
              </a:rPr>
              <a:t>Solution </a:t>
            </a:r>
            <a:br>
              <a:rPr lang="en-US" sz="1076" dirty="0">
                <a:solidFill>
                  <a:srgbClr val="505050"/>
                </a:solidFill>
                <a:ea typeface="Segoe UI Black" panose="020B0A02040204020203" pitchFamily="34" charset="0"/>
                <a:cs typeface="Segoe UI Black" panose="020B0A02040204020203" pitchFamily="34" charset="0"/>
              </a:rPr>
            </a:br>
            <a:r>
              <a:rPr lang="en-US" sz="1076" dirty="0">
                <a:solidFill>
                  <a:srgbClr val="505050"/>
                </a:solidFill>
                <a:ea typeface="Segoe UI Black" panose="020B0A02040204020203" pitchFamily="34" charset="0"/>
                <a:cs typeface="Segoe UI Black" panose="020B0A02040204020203" pitchFamily="34" charset="0"/>
              </a:rPr>
              <a:t>Logic &amp; UI</a:t>
            </a:r>
          </a:p>
        </p:txBody>
      </p:sp>
      <p:sp>
        <p:nvSpPr>
          <p:cNvPr id="9" name="Rectangle 8"/>
          <p:cNvSpPr/>
          <p:nvPr/>
        </p:nvSpPr>
        <p:spPr>
          <a:xfrm>
            <a:off x="4841401" y="2382712"/>
            <a:ext cx="2136897" cy="511371"/>
          </a:xfrm>
          <a:prstGeom prst="rect">
            <a:avLst/>
          </a:prstGeom>
          <a:solidFill>
            <a:schemeClr val="tx1">
              <a:alpha val="89804"/>
            </a:schemeClr>
          </a:solidFill>
          <a:ln w="19050">
            <a:gradFill>
              <a:gsLst>
                <a:gs pos="54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p>
            <a:pPr defTabSz="895403" fontAlgn="base">
              <a:lnSpc>
                <a:spcPct val="90000"/>
              </a:lnSpc>
              <a:spcBef>
                <a:spcPct val="0"/>
              </a:spcBef>
            </a:pPr>
            <a:r>
              <a:rPr lang="en-US" sz="1076" dirty="0">
                <a:solidFill>
                  <a:srgbClr val="505050"/>
                </a:solidFill>
                <a:ea typeface="Segoe UI Black" panose="020B0A02040204020203" pitchFamily="34" charset="0"/>
                <a:cs typeface="Segoe UI Black" panose="020B0A02040204020203" pitchFamily="34" charset="0"/>
              </a:rPr>
              <a:t>Provisioning API</a:t>
            </a:r>
          </a:p>
        </p:txBody>
      </p:sp>
      <p:sp>
        <p:nvSpPr>
          <p:cNvPr id="10" name="Rectangle 9"/>
          <p:cNvSpPr/>
          <p:nvPr/>
        </p:nvSpPr>
        <p:spPr>
          <a:xfrm>
            <a:off x="4883459" y="3220192"/>
            <a:ext cx="3030692" cy="325591"/>
          </a:xfrm>
          <a:prstGeom prst="rect">
            <a:avLst/>
          </a:prstGeom>
          <a:solidFill>
            <a:schemeClr val="tx1">
              <a:alpha val="89804"/>
            </a:schemeClr>
          </a:solidFill>
          <a:ln w="19050">
            <a:gradFill>
              <a:gsLst>
                <a:gs pos="54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p>
            <a:pPr defTabSz="895403" fontAlgn="base">
              <a:lnSpc>
                <a:spcPct val="90000"/>
              </a:lnSpc>
              <a:spcBef>
                <a:spcPct val="0"/>
              </a:spcBef>
            </a:pPr>
            <a:r>
              <a:rPr lang="en-US" sz="1076" dirty="0">
                <a:solidFill>
                  <a:srgbClr val="505050"/>
                </a:solidFill>
                <a:ea typeface="Segoe UI Black" panose="020B0A02040204020203" pitchFamily="34" charset="0"/>
                <a:cs typeface="Segoe UI Black" panose="020B0A02040204020203" pitchFamily="34" charset="0"/>
              </a:rPr>
              <a:t>Device Registry Store</a:t>
            </a:r>
          </a:p>
        </p:txBody>
      </p:sp>
      <p:cxnSp>
        <p:nvCxnSpPr>
          <p:cNvPr id="11" name="Straight Arrow Connector 10"/>
          <p:cNvCxnSpPr>
            <a:stCxn id="9" idx="2"/>
          </p:cNvCxnSpPr>
          <p:nvPr/>
        </p:nvCxnSpPr>
        <p:spPr>
          <a:xfrm>
            <a:off x="5909849" y="2894082"/>
            <a:ext cx="6555" cy="299385"/>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876738" y="4101218"/>
            <a:ext cx="4532075" cy="421188"/>
          </a:xfrm>
          <a:prstGeom prst="rect">
            <a:avLst/>
          </a:prstGeom>
          <a:solidFill>
            <a:schemeClr val="tx1">
              <a:alpha val="89804"/>
            </a:schemeClr>
          </a:solidFill>
          <a:ln w="19050">
            <a:gradFill>
              <a:gsLst>
                <a:gs pos="54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p>
            <a:pPr defTabSz="895403" fontAlgn="base">
              <a:lnSpc>
                <a:spcPct val="90000"/>
              </a:lnSpc>
              <a:spcBef>
                <a:spcPct val="0"/>
              </a:spcBef>
            </a:pPr>
            <a:r>
              <a:rPr lang="en-US" sz="1076" dirty="0">
                <a:solidFill>
                  <a:srgbClr val="505050"/>
                </a:solidFill>
                <a:ea typeface="Segoe UI Black" panose="020B0A02040204020203" pitchFamily="34" charset="0"/>
                <a:cs typeface="Segoe UI Black" panose="020B0A02040204020203" pitchFamily="34" charset="0"/>
              </a:rPr>
              <a:t>Stream </a:t>
            </a:r>
            <a:r>
              <a:rPr lang="en-US" sz="1076">
                <a:solidFill>
                  <a:srgbClr val="505050"/>
                </a:solidFill>
                <a:ea typeface="Segoe UI Black" panose="020B0A02040204020203" pitchFamily="34" charset="0"/>
                <a:cs typeface="Segoe UI Black" panose="020B0A02040204020203" pitchFamily="34" charset="0"/>
              </a:rPr>
              <a:t>Event Processing</a:t>
            </a:r>
            <a:endParaRPr lang="en-US" sz="1076" dirty="0">
              <a:solidFill>
                <a:srgbClr val="505050"/>
              </a:solidFill>
              <a:ea typeface="Segoe UI Black" panose="020B0A02040204020203" pitchFamily="34" charset="0"/>
              <a:cs typeface="Segoe UI Black" panose="020B0A02040204020203" pitchFamily="34" charset="0"/>
            </a:endParaRPr>
          </a:p>
        </p:txBody>
      </p:sp>
      <p:sp>
        <p:nvSpPr>
          <p:cNvPr id="16" name="Rectangle 15"/>
          <p:cNvSpPr/>
          <p:nvPr/>
        </p:nvSpPr>
        <p:spPr>
          <a:xfrm>
            <a:off x="8077788" y="4666310"/>
            <a:ext cx="1331024" cy="878167"/>
          </a:xfrm>
          <a:prstGeom prst="rect">
            <a:avLst/>
          </a:prstGeom>
          <a:solidFill>
            <a:schemeClr val="tx1">
              <a:alpha val="89804"/>
            </a:schemeClr>
          </a:solidFill>
          <a:ln w="19050">
            <a:gradFill>
              <a:gsLst>
                <a:gs pos="54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p>
            <a:pPr defTabSz="895403" fontAlgn="base">
              <a:lnSpc>
                <a:spcPct val="90000"/>
              </a:lnSpc>
              <a:spcBef>
                <a:spcPct val="0"/>
              </a:spcBef>
            </a:pPr>
            <a:r>
              <a:rPr lang="en-US" sz="1076" dirty="0">
                <a:solidFill>
                  <a:srgbClr val="505050"/>
                </a:solidFill>
                <a:ea typeface="Segoe UI Black" panose="020B0A02040204020203" pitchFamily="34" charset="0"/>
                <a:cs typeface="Segoe UI Black" panose="020B0A02040204020203" pitchFamily="34" charset="0"/>
              </a:rPr>
              <a:t>Analytics &amp;</a:t>
            </a:r>
            <a:br>
              <a:rPr lang="en-US" sz="1076" dirty="0">
                <a:solidFill>
                  <a:srgbClr val="505050"/>
                </a:solidFill>
                <a:ea typeface="Segoe UI Black" panose="020B0A02040204020203" pitchFamily="34" charset="0"/>
                <a:cs typeface="Segoe UI Black" panose="020B0A02040204020203" pitchFamily="34" charset="0"/>
              </a:rPr>
            </a:br>
            <a:r>
              <a:rPr lang="en-US" sz="1076" dirty="0">
                <a:solidFill>
                  <a:srgbClr val="505050"/>
                </a:solidFill>
                <a:ea typeface="Segoe UI Black" panose="020B0A02040204020203" pitchFamily="34" charset="0"/>
                <a:cs typeface="Segoe UI Black" panose="020B0A02040204020203" pitchFamily="34" charset="0"/>
              </a:rPr>
              <a:t>Machine Learning</a:t>
            </a:r>
          </a:p>
        </p:txBody>
      </p:sp>
      <p:cxnSp>
        <p:nvCxnSpPr>
          <p:cNvPr id="17" name="Straight Arrow Connector 16"/>
          <p:cNvCxnSpPr>
            <a:endCxn id="15" idx="1"/>
          </p:cNvCxnSpPr>
          <p:nvPr/>
        </p:nvCxnSpPr>
        <p:spPr>
          <a:xfrm>
            <a:off x="4513089" y="4311812"/>
            <a:ext cx="363649" cy="0"/>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L-Shape 18"/>
          <p:cNvSpPr/>
          <p:nvPr/>
        </p:nvSpPr>
        <p:spPr>
          <a:xfrm flipH="1">
            <a:off x="4876737" y="3211481"/>
            <a:ext cx="4046940" cy="672904"/>
          </a:xfrm>
          <a:prstGeom prst="corner">
            <a:avLst>
              <a:gd name="adj1" fmla="val 46089"/>
              <a:gd name="adj2" fmla="val 146666"/>
            </a:avLst>
          </a:prstGeom>
          <a:solidFill>
            <a:schemeClr val="tx1">
              <a:alpha val="89804"/>
            </a:schemeClr>
          </a:solidFill>
          <a:ln w="19050">
            <a:gradFill>
              <a:gsLst>
                <a:gs pos="54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p>
            <a:pPr defTabSz="895403" fontAlgn="base">
              <a:lnSpc>
                <a:spcPct val="90000"/>
              </a:lnSpc>
              <a:spcBef>
                <a:spcPct val="0"/>
              </a:spcBef>
            </a:pPr>
            <a:r>
              <a:rPr lang="en-US" sz="1076" dirty="0">
                <a:solidFill>
                  <a:srgbClr val="505050"/>
                </a:solidFill>
                <a:ea typeface="Segoe UI Black" panose="020B0A02040204020203" pitchFamily="34" charset="0"/>
                <a:cs typeface="Segoe UI Black" panose="020B0A02040204020203" pitchFamily="34" charset="0"/>
              </a:rPr>
              <a:t>Device State Store</a:t>
            </a:r>
          </a:p>
        </p:txBody>
      </p:sp>
      <p:cxnSp>
        <p:nvCxnSpPr>
          <p:cNvPr id="24" name="Straight Arrow Connector 23"/>
          <p:cNvCxnSpPr/>
          <p:nvPr/>
        </p:nvCxnSpPr>
        <p:spPr>
          <a:xfrm flipV="1">
            <a:off x="7141829" y="3865023"/>
            <a:ext cx="0" cy="232734"/>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bwMode="auto">
          <a:xfrm>
            <a:off x="3495837" y="1608718"/>
            <a:ext cx="6178685" cy="550347"/>
          </a:xfrm>
          <a:prstGeom prst="rect">
            <a:avLst/>
          </a:prstGeom>
          <a:solidFill>
            <a:srgbClr val="B4A0FF"/>
          </a:solidFill>
        </p:spPr>
        <p:txBody>
          <a:bodyPr wrap="square" lIns="89617" tIns="89617" rIns="0" bIns="89617" rtlCol="0">
            <a:spAutoFit/>
          </a:bodyPr>
          <a:lstStyle/>
          <a:p>
            <a:pPr defTabSz="932239"/>
            <a:r>
              <a:rPr lang="en-US" sz="1200" b="1" dirty="0">
                <a:solidFill>
                  <a:srgbClr val="FFFFFF"/>
                </a:solidFill>
                <a:cs typeface="Segoe UI" panose="020B0502040204020203" pitchFamily="34" charset="0"/>
              </a:rPr>
              <a:t>Device and Event Processing</a:t>
            </a:r>
          </a:p>
          <a:p>
            <a:pPr defTabSz="932239"/>
            <a:endParaRPr lang="en-US" sz="1200" b="1" dirty="0">
              <a:solidFill>
                <a:srgbClr val="FFFFFF"/>
              </a:solidFill>
              <a:cs typeface="Segoe UI" panose="020B0502040204020203" pitchFamily="34" charset="0"/>
            </a:endParaRPr>
          </a:p>
        </p:txBody>
      </p:sp>
      <p:cxnSp>
        <p:nvCxnSpPr>
          <p:cNvPr id="33" name="Straight Arrow Connector 32"/>
          <p:cNvCxnSpPr/>
          <p:nvPr/>
        </p:nvCxnSpPr>
        <p:spPr>
          <a:xfrm>
            <a:off x="9674522" y="3951914"/>
            <a:ext cx="289797" cy="0"/>
          </a:xfrm>
          <a:prstGeom prst="straightConnector1">
            <a:avLst/>
          </a:prstGeom>
          <a:ln w="317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634232" y="2363643"/>
            <a:ext cx="868846" cy="3253307"/>
          </a:xfrm>
          <a:prstGeom prst="rect">
            <a:avLst/>
          </a:prstGeom>
          <a:solidFill>
            <a:schemeClr val="tx1">
              <a:alpha val="89804"/>
            </a:schemeClr>
          </a:solidFill>
          <a:ln w="19050">
            <a:gradFill>
              <a:gsLst>
                <a:gs pos="55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p>
            <a:pPr defTabSz="895403" fontAlgn="base">
              <a:lnSpc>
                <a:spcPct val="90000"/>
              </a:lnSpc>
              <a:spcBef>
                <a:spcPct val="0"/>
              </a:spcBef>
            </a:pPr>
            <a:r>
              <a:rPr lang="en-US" sz="1076" dirty="0">
                <a:solidFill>
                  <a:srgbClr val="505050"/>
                </a:solidFill>
                <a:ea typeface="Segoe UI Black" panose="020B0A02040204020203" pitchFamily="34" charset="0"/>
                <a:cs typeface="Segoe UI Black" panose="020B0A02040204020203" pitchFamily="34" charset="0"/>
              </a:rPr>
              <a:t>Cloud Gateway</a:t>
            </a:r>
          </a:p>
          <a:p>
            <a:pPr defTabSz="895403" fontAlgn="base">
              <a:lnSpc>
                <a:spcPct val="90000"/>
              </a:lnSpc>
              <a:spcBef>
                <a:spcPct val="0"/>
              </a:spcBef>
            </a:pPr>
            <a:endParaRPr lang="en-US" sz="1076" dirty="0">
              <a:solidFill>
                <a:srgbClr val="505050"/>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ea typeface="Segoe UI Black" panose="020B0A02040204020203" pitchFamily="34" charset="0"/>
              <a:cs typeface="Segoe UI Black" panose="020B0A02040204020203" pitchFamily="34" charset="0"/>
            </a:endParaRPr>
          </a:p>
        </p:txBody>
      </p:sp>
      <p:cxnSp>
        <p:nvCxnSpPr>
          <p:cNvPr id="43" name="Straight Arrow Connector 42"/>
          <p:cNvCxnSpPr>
            <a:stCxn id="9" idx="1"/>
          </p:cNvCxnSpPr>
          <p:nvPr/>
        </p:nvCxnSpPr>
        <p:spPr>
          <a:xfrm flipH="1" flipV="1">
            <a:off x="4513089" y="2637599"/>
            <a:ext cx="328314" cy="798"/>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9980507" y="2237778"/>
            <a:ext cx="2016956" cy="3507108"/>
          </a:xfrm>
          <a:prstGeom prst="rect">
            <a:avLst/>
          </a:prstGeom>
          <a:solidFill>
            <a:srgbClr val="FFFFFF">
              <a:alpha val="50196"/>
            </a:srgbClr>
          </a:solidFill>
          <a:ln w="19050">
            <a:gradFill>
              <a:gsLst>
                <a:gs pos="55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p>
            <a:pPr defTabSz="895403" fontAlgn="base">
              <a:lnSpc>
                <a:spcPct val="90000"/>
              </a:lnSpc>
              <a:spcBef>
                <a:spcPct val="0"/>
              </a:spcBef>
            </a:pPr>
            <a:br>
              <a:rPr lang="en-US" sz="1076" dirty="0">
                <a:solidFill>
                  <a:srgbClr val="FFFFFF"/>
                </a:solidFill>
                <a:ea typeface="Segoe UI Black" panose="020B0A02040204020203" pitchFamily="34" charset="0"/>
                <a:cs typeface="Segoe UI Black" panose="020B0A02040204020203" pitchFamily="34" charset="0"/>
              </a:rPr>
            </a:br>
            <a:endParaRPr lang="en-US" sz="1076" dirty="0">
              <a:solidFill>
                <a:srgbClr val="FFFFFF"/>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FFFFFF"/>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FFFFFF"/>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FFFFFF"/>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FFFFFF"/>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FFFFFF"/>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FFFFFF"/>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FFFFFF"/>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ea typeface="Segoe UI Black" panose="020B0A02040204020203" pitchFamily="34" charset="0"/>
              <a:cs typeface="Segoe UI Black" panose="020B0A02040204020203" pitchFamily="34" charset="0"/>
            </a:endParaRPr>
          </a:p>
        </p:txBody>
      </p:sp>
      <p:sp>
        <p:nvSpPr>
          <p:cNvPr id="28" name="Rectangle 27"/>
          <p:cNvSpPr/>
          <p:nvPr/>
        </p:nvSpPr>
        <p:spPr bwMode="auto">
          <a:xfrm>
            <a:off x="9964320" y="1606368"/>
            <a:ext cx="2033144" cy="550347"/>
          </a:xfrm>
          <a:prstGeom prst="rect">
            <a:avLst/>
          </a:prstGeom>
          <a:solidFill>
            <a:srgbClr val="B4A0FF"/>
          </a:solidFill>
        </p:spPr>
        <p:txBody>
          <a:bodyPr wrap="square" lIns="89617" tIns="89617" rIns="0" bIns="89617" rtlCol="0">
            <a:spAutoFit/>
          </a:bodyPr>
          <a:lstStyle/>
          <a:p>
            <a:pPr defTabSz="932239"/>
            <a:r>
              <a:rPr lang="en-US" sz="1200" b="1" dirty="0">
                <a:solidFill>
                  <a:srgbClr val="FFFFFF"/>
                </a:solidFill>
                <a:cs typeface="Segoe UI" panose="020B0502040204020203" pitchFamily="34" charset="0"/>
              </a:rPr>
              <a:t>Presentation and Business Process Integration  </a:t>
            </a:r>
          </a:p>
        </p:txBody>
      </p:sp>
      <p:grpSp>
        <p:nvGrpSpPr>
          <p:cNvPr id="153" name="Group 152"/>
          <p:cNvGrpSpPr/>
          <p:nvPr/>
        </p:nvGrpSpPr>
        <p:grpSpPr>
          <a:xfrm>
            <a:off x="10217514" y="2672311"/>
            <a:ext cx="1508041" cy="1279604"/>
            <a:chOff x="9714526" y="4295316"/>
            <a:chExt cx="1692640" cy="1497128"/>
          </a:xfrm>
        </p:grpSpPr>
        <p:sp>
          <p:nvSpPr>
            <p:cNvPr id="139" name="Rectangle 138"/>
            <p:cNvSpPr/>
            <p:nvPr/>
          </p:nvSpPr>
          <p:spPr>
            <a:xfrm>
              <a:off x="9714526" y="4585009"/>
              <a:ext cx="209924" cy="1207435"/>
            </a:xfrm>
            <a:prstGeom prst="rect">
              <a:avLst/>
            </a:prstGeom>
            <a:solidFill>
              <a:srgbClr val="3999C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a:solidFill>
                  <a:srgbClr val="FFFFFF"/>
                </a:solidFill>
              </a:endParaRPr>
            </a:p>
          </p:txBody>
        </p:sp>
        <p:sp>
          <p:nvSpPr>
            <p:cNvPr id="140" name="Rectangle 139"/>
            <p:cNvSpPr/>
            <p:nvPr/>
          </p:nvSpPr>
          <p:spPr>
            <a:xfrm>
              <a:off x="10016972" y="5031066"/>
              <a:ext cx="209924" cy="761378"/>
            </a:xfrm>
            <a:prstGeom prst="rect">
              <a:avLst/>
            </a:prstGeom>
            <a:solidFill>
              <a:srgbClr val="5EB6D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a:solidFill>
                  <a:srgbClr val="FFFFFF"/>
                </a:solidFill>
              </a:endParaRPr>
            </a:p>
          </p:txBody>
        </p:sp>
        <p:sp>
          <p:nvSpPr>
            <p:cNvPr id="151" name="Freeform 150"/>
            <p:cNvSpPr/>
            <p:nvPr/>
          </p:nvSpPr>
          <p:spPr>
            <a:xfrm>
              <a:off x="10329843" y="5415483"/>
              <a:ext cx="209924" cy="376961"/>
            </a:xfrm>
            <a:custGeom>
              <a:avLst/>
              <a:gdLst>
                <a:gd name="connsiteX0" fmla="*/ 0 w 209924"/>
                <a:gd name="connsiteY0" fmla="*/ 0 h 376961"/>
                <a:gd name="connsiteX1" fmla="*/ 5872 w 209924"/>
                <a:gd name="connsiteY1" fmla="*/ 18918 h 376961"/>
                <a:gd name="connsiteX2" fmla="*/ 209367 w 209924"/>
                <a:gd name="connsiteY2" fmla="*/ 266035 h 376961"/>
                <a:gd name="connsiteX3" fmla="*/ 209924 w 209924"/>
                <a:gd name="connsiteY3" fmla="*/ 266337 h 376961"/>
                <a:gd name="connsiteX4" fmla="*/ 209924 w 209924"/>
                <a:gd name="connsiteY4" fmla="*/ 376961 h 376961"/>
                <a:gd name="connsiteX5" fmla="*/ 0 w 209924"/>
                <a:gd name="connsiteY5" fmla="*/ 376961 h 376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924" h="376961">
                  <a:moveTo>
                    <a:pt x="0" y="0"/>
                  </a:moveTo>
                  <a:lnTo>
                    <a:pt x="5872" y="18918"/>
                  </a:lnTo>
                  <a:cubicBezTo>
                    <a:pt x="48505" y="119713"/>
                    <a:pt x="119725" y="205473"/>
                    <a:pt x="209367" y="266035"/>
                  </a:cubicBezTo>
                  <a:lnTo>
                    <a:pt x="209924" y="266337"/>
                  </a:lnTo>
                  <a:lnTo>
                    <a:pt x="209924" y="376961"/>
                  </a:lnTo>
                  <a:lnTo>
                    <a:pt x="0" y="376961"/>
                  </a:lnTo>
                  <a:close/>
                </a:path>
              </a:pathLst>
            </a:custGeom>
            <a:solidFill>
              <a:srgbClr val="73C0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a:solidFill>
                  <a:srgbClr val="FFFFFF"/>
                </a:solidFill>
              </a:endParaRPr>
            </a:p>
          </p:txBody>
        </p:sp>
        <p:sp>
          <p:nvSpPr>
            <p:cNvPr id="142" name="Freeform 141"/>
            <p:cNvSpPr/>
            <p:nvPr/>
          </p:nvSpPr>
          <p:spPr>
            <a:xfrm>
              <a:off x="10147317" y="4329404"/>
              <a:ext cx="1175658" cy="324705"/>
            </a:xfrm>
            <a:custGeom>
              <a:avLst/>
              <a:gdLst>
                <a:gd name="connsiteX0" fmla="*/ 0 w 1175658"/>
                <a:gd name="connsiteY0" fmla="*/ 324705 h 324705"/>
                <a:gd name="connsiteX1" fmla="*/ 141826 w 1175658"/>
                <a:gd name="connsiteY1" fmla="*/ 145558 h 324705"/>
                <a:gd name="connsiteX2" fmla="*/ 425476 w 1175658"/>
                <a:gd name="connsiteY2" fmla="*/ 235132 h 324705"/>
                <a:gd name="connsiteX3" fmla="*/ 660608 w 1175658"/>
                <a:gd name="connsiteY3" fmla="*/ 93306 h 324705"/>
                <a:gd name="connsiteX4" fmla="*/ 892007 w 1175658"/>
                <a:gd name="connsiteY4" fmla="*/ 190345 h 324705"/>
                <a:gd name="connsiteX5" fmla="*/ 1175658 w 1175658"/>
                <a:gd name="connsiteY5" fmla="*/ 0 h 324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5658" h="324705">
                  <a:moveTo>
                    <a:pt x="0" y="324705"/>
                  </a:moveTo>
                  <a:lnTo>
                    <a:pt x="141826" y="145558"/>
                  </a:lnTo>
                  <a:lnTo>
                    <a:pt x="425476" y="235132"/>
                  </a:lnTo>
                  <a:lnTo>
                    <a:pt x="660608" y="93306"/>
                  </a:lnTo>
                  <a:lnTo>
                    <a:pt x="892007" y="190345"/>
                  </a:lnTo>
                  <a:lnTo>
                    <a:pt x="1175658" y="0"/>
                  </a:lnTo>
                </a:path>
              </a:pathLst>
            </a:custGeom>
            <a:noFill/>
            <a:ln w="38100">
              <a:solidFill>
                <a:srgbClr val="5EB6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a:solidFill>
                  <a:srgbClr val="FFFFFF"/>
                </a:solidFill>
              </a:endParaRPr>
            </a:p>
          </p:txBody>
        </p:sp>
        <p:sp>
          <p:nvSpPr>
            <p:cNvPr id="143" name="Oval 142"/>
            <p:cNvSpPr/>
            <p:nvPr/>
          </p:nvSpPr>
          <p:spPr>
            <a:xfrm>
              <a:off x="10098503" y="4593997"/>
              <a:ext cx="89574" cy="89574"/>
            </a:xfrm>
            <a:prstGeom prst="ellipse">
              <a:avLst/>
            </a:prstGeom>
            <a:solidFill>
              <a:srgbClr val="BAD53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a:solidFill>
                  <a:srgbClr val="FFFFFF"/>
                </a:solidFill>
              </a:endParaRPr>
            </a:p>
          </p:txBody>
        </p:sp>
        <p:sp>
          <p:nvSpPr>
            <p:cNvPr id="144" name="Oval 143"/>
            <p:cNvSpPr/>
            <p:nvPr/>
          </p:nvSpPr>
          <p:spPr>
            <a:xfrm>
              <a:off x="10517322" y="4508522"/>
              <a:ext cx="89574" cy="89574"/>
            </a:xfrm>
            <a:prstGeom prst="ellipse">
              <a:avLst/>
            </a:prstGeom>
            <a:solidFill>
              <a:srgbClr val="BAD53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a:solidFill>
                  <a:srgbClr val="FFFFFF"/>
                </a:solidFill>
              </a:endParaRPr>
            </a:p>
          </p:txBody>
        </p:sp>
        <p:sp>
          <p:nvSpPr>
            <p:cNvPr id="145" name="Oval 144"/>
            <p:cNvSpPr/>
            <p:nvPr/>
          </p:nvSpPr>
          <p:spPr>
            <a:xfrm>
              <a:off x="10240269" y="4432036"/>
              <a:ext cx="89574" cy="89574"/>
            </a:xfrm>
            <a:prstGeom prst="ellipse">
              <a:avLst/>
            </a:prstGeom>
            <a:solidFill>
              <a:srgbClr val="BAD53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a:solidFill>
                  <a:srgbClr val="FFFFFF"/>
                </a:solidFill>
              </a:endParaRPr>
            </a:p>
          </p:txBody>
        </p:sp>
        <p:sp>
          <p:nvSpPr>
            <p:cNvPr id="146" name="Oval 145"/>
            <p:cNvSpPr/>
            <p:nvPr/>
          </p:nvSpPr>
          <p:spPr>
            <a:xfrm>
              <a:off x="10733431" y="4388719"/>
              <a:ext cx="89574" cy="89574"/>
            </a:xfrm>
            <a:prstGeom prst="ellipse">
              <a:avLst/>
            </a:prstGeom>
            <a:solidFill>
              <a:srgbClr val="BAD53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a:solidFill>
                  <a:srgbClr val="FFFFFF"/>
                </a:solidFill>
              </a:endParaRPr>
            </a:p>
          </p:txBody>
        </p:sp>
        <p:sp>
          <p:nvSpPr>
            <p:cNvPr id="147" name="Oval 146"/>
            <p:cNvSpPr/>
            <p:nvPr/>
          </p:nvSpPr>
          <p:spPr>
            <a:xfrm>
              <a:off x="10980012" y="4474578"/>
              <a:ext cx="89574" cy="89574"/>
            </a:xfrm>
            <a:prstGeom prst="ellipse">
              <a:avLst/>
            </a:prstGeom>
            <a:solidFill>
              <a:srgbClr val="BAD53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a:solidFill>
                  <a:srgbClr val="FFFFFF"/>
                </a:solidFill>
              </a:endParaRPr>
            </a:p>
          </p:txBody>
        </p:sp>
        <p:sp>
          <p:nvSpPr>
            <p:cNvPr id="148" name="Oval 147"/>
            <p:cNvSpPr/>
            <p:nvPr/>
          </p:nvSpPr>
          <p:spPr>
            <a:xfrm>
              <a:off x="11278189" y="4295316"/>
              <a:ext cx="89574" cy="89574"/>
            </a:xfrm>
            <a:prstGeom prst="ellipse">
              <a:avLst/>
            </a:prstGeom>
            <a:solidFill>
              <a:srgbClr val="BAD53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a:solidFill>
                  <a:srgbClr val="FFFFFF"/>
                </a:solidFill>
              </a:endParaRPr>
            </a:p>
          </p:txBody>
        </p:sp>
        <p:sp>
          <p:nvSpPr>
            <p:cNvPr id="149" name="Pie 148"/>
            <p:cNvSpPr/>
            <p:nvPr/>
          </p:nvSpPr>
          <p:spPr>
            <a:xfrm>
              <a:off x="10317401" y="4683571"/>
              <a:ext cx="1050970" cy="1050970"/>
            </a:xfrm>
            <a:prstGeom prst="pie">
              <a:avLst/>
            </a:prstGeom>
            <a:solidFill>
              <a:srgbClr val="3999C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a:solidFill>
                  <a:srgbClr val="505050"/>
                </a:solidFill>
              </a:endParaRPr>
            </a:p>
          </p:txBody>
        </p:sp>
        <p:sp>
          <p:nvSpPr>
            <p:cNvPr id="152" name="Pie 151"/>
            <p:cNvSpPr/>
            <p:nvPr/>
          </p:nvSpPr>
          <p:spPr>
            <a:xfrm>
              <a:off x="10356196" y="4650010"/>
              <a:ext cx="1050970" cy="1050970"/>
            </a:xfrm>
            <a:prstGeom prst="pie">
              <a:avLst>
                <a:gd name="adj1" fmla="val 16237876"/>
                <a:gd name="adj2" fmla="val 21543789"/>
              </a:avLst>
            </a:prstGeom>
            <a:solidFill>
              <a:srgbClr val="5EB6D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a:solidFill>
                  <a:srgbClr val="505050"/>
                </a:solidFill>
              </a:endParaRPr>
            </a:p>
          </p:txBody>
        </p:sp>
      </p:grpSp>
      <p:cxnSp>
        <p:nvCxnSpPr>
          <p:cNvPr id="101" name="Straight Arrow Connector 100"/>
          <p:cNvCxnSpPr>
            <a:stCxn id="103" idx="3"/>
          </p:cNvCxnSpPr>
          <p:nvPr/>
        </p:nvCxnSpPr>
        <p:spPr>
          <a:xfrm>
            <a:off x="1603026" y="2857269"/>
            <a:ext cx="2031207" cy="1132"/>
          </a:xfrm>
          <a:prstGeom prst="straightConnector1">
            <a:avLst/>
          </a:prstGeom>
          <a:ln w="317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2138837" y="1608718"/>
            <a:ext cx="1234360" cy="550347"/>
          </a:xfrm>
          <a:prstGeom prst="rect">
            <a:avLst/>
          </a:prstGeom>
          <a:solidFill>
            <a:srgbClr val="B4A0FF"/>
          </a:solidFill>
        </p:spPr>
        <p:txBody>
          <a:bodyPr wrap="square" lIns="89617" tIns="89617" rIns="0" bIns="89617" rtlCol="0">
            <a:spAutoFit/>
          </a:bodyPr>
          <a:lstStyle/>
          <a:p>
            <a:pPr defTabSz="932239"/>
            <a:r>
              <a:rPr lang="en-US" sz="1200" b="1" dirty="0">
                <a:solidFill>
                  <a:srgbClr val="FFFFFF"/>
                </a:solidFill>
                <a:cs typeface="Segoe UI" panose="020B0502040204020203" pitchFamily="34" charset="0"/>
              </a:rPr>
              <a:t>Data Transport</a:t>
            </a:r>
          </a:p>
          <a:p>
            <a:pPr defTabSz="932239"/>
            <a:endParaRPr lang="en-US" sz="1200" dirty="0">
              <a:solidFill>
                <a:srgbClr val="FFFFFF"/>
              </a:solidFill>
              <a:cs typeface="Segoe UI" panose="020B0502040204020203" pitchFamily="34" charset="0"/>
            </a:endParaRPr>
          </a:p>
        </p:txBody>
      </p:sp>
      <p:sp>
        <p:nvSpPr>
          <p:cNvPr id="107" name="Rectangle 106"/>
          <p:cNvSpPr/>
          <p:nvPr/>
        </p:nvSpPr>
        <p:spPr bwMode="auto">
          <a:xfrm>
            <a:off x="222748" y="1608718"/>
            <a:ext cx="1793447" cy="550347"/>
          </a:xfrm>
          <a:prstGeom prst="rect">
            <a:avLst/>
          </a:prstGeom>
          <a:solidFill>
            <a:srgbClr val="B4A0FF"/>
          </a:solidFill>
        </p:spPr>
        <p:txBody>
          <a:bodyPr wrap="square" lIns="89617" tIns="89617" rIns="0" bIns="89617" rtlCol="0">
            <a:spAutoFit/>
          </a:bodyPr>
          <a:lstStyle/>
          <a:p>
            <a:pPr defTabSz="932239"/>
            <a:r>
              <a:rPr lang="en-US" sz="1200" b="1" dirty="0">
                <a:solidFill>
                  <a:srgbClr val="FFFFFF"/>
                </a:solidFill>
                <a:cs typeface="Segoe UI" panose="020B0502040204020203" pitchFamily="34" charset="0"/>
              </a:rPr>
              <a:t>Devices and </a:t>
            </a:r>
            <a:br>
              <a:rPr lang="en-US" sz="1200" b="1" dirty="0">
                <a:solidFill>
                  <a:srgbClr val="FFFFFF"/>
                </a:solidFill>
                <a:cs typeface="Segoe UI" panose="020B0502040204020203" pitchFamily="34" charset="0"/>
              </a:rPr>
            </a:br>
            <a:r>
              <a:rPr lang="en-US" sz="1200" b="1" dirty="0">
                <a:solidFill>
                  <a:srgbClr val="FFFFFF"/>
                </a:solidFill>
                <a:cs typeface="Segoe UI" panose="020B0502040204020203" pitchFamily="34" charset="0"/>
              </a:rPr>
              <a:t>Data Sources</a:t>
            </a:r>
          </a:p>
        </p:txBody>
      </p:sp>
      <p:cxnSp>
        <p:nvCxnSpPr>
          <p:cNvPr id="111" name="Elbow Connector 110"/>
          <p:cNvCxnSpPr>
            <a:endCxn id="102" idx="1"/>
          </p:cNvCxnSpPr>
          <p:nvPr/>
        </p:nvCxnSpPr>
        <p:spPr>
          <a:xfrm flipV="1">
            <a:off x="1601407" y="4613458"/>
            <a:ext cx="414786" cy="633689"/>
          </a:xfrm>
          <a:prstGeom prst="bentConnector3">
            <a:avLst>
              <a:gd name="adj1" fmla="val 50000"/>
            </a:avLst>
          </a:prstGeom>
          <a:ln w="317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endCxn id="102" idx="1"/>
          </p:cNvCxnSpPr>
          <p:nvPr/>
        </p:nvCxnSpPr>
        <p:spPr>
          <a:xfrm>
            <a:off x="1601407" y="4093783"/>
            <a:ext cx="414786" cy="519676"/>
          </a:xfrm>
          <a:prstGeom prst="bentConnector3">
            <a:avLst>
              <a:gd name="adj1" fmla="val 50000"/>
            </a:avLst>
          </a:prstGeom>
          <a:ln w="317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2" idx="3"/>
          </p:cNvCxnSpPr>
          <p:nvPr/>
        </p:nvCxnSpPr>
        <p:spPr>
          <a:xfrm>
            <a:off x="3117028" y="4613459"/>
            <a:ext cx="517205" cy="2011"/>
          </a:xfrm>
          <a:prstGeom prst="straightConnector1">
            <a:avLst/>
          </a:prstGeom>
          <a:ln w="317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26" name="Group 125"/>
          <p:cNvGrpSpPr>
            <a:grpSpLocks noChangeAspect="1"/>
          </p:cNvGrpSpPr>
          <p:nvPr/>
        </p:nvGrpSpPr>
        <p:grpSpPr>
          <a:xfrm>
            <a:off x="526159" y="2503473"/>
            <a:ext cx="306266" cy="351485"/>
            <a:chOff x="9488490" y="6863556"/>
            <a:chExt cx="366713" cy="420688"/>
          </a:xfrm>
          <a:solidFill>
            <a:schemeClr val="bg1"/>
          </a:solidFill>
        </p:grpSpPr>
        <p:sp>
          <p:nvSpPr>
            <p:cNvPr id="127" name="Freeform 344"/>
            <p:cNvSpPr>
              <a:spLocks/>
            </p:cNvSpPr>
            <p:nvPr/>
          </p:nvSpPr>
          <p:spPr bwMode="auto">
            <a:xfrm>
              <a:off x="9488490" y="7000081"/>
              <a:ext cx="230188" cy="193675"/>
            </a:xfrm>
            <a:custGeom>
              <a:avLst/>
              <a:gdLst>
                <a:gd name="T0" fmla="*/ 519 w 1012"/>
                <a:gd name="T1" fmla="*/ 837 h 851"/>
                <a:gd name="T2" fmla="*/ 519 w 1012"/>
                <a:gd name="T3" fmla="*/ 837 h 851"/>
                <a:gd name="T4" fmla="*/ 520 w 1012"/>
                <a:gd name="T5" fmla="*/ 842 h 851"/>
                <a:gd name="T6" fmla="*/ 521 w 1012"/>
                <a:gd name="T7" fmla="*/ 846 h 851"/>
                <a:gd name="T8" fmla="*/ 522 w 1012"/>
                <a:gd name="T9" fmla="*/ 848 h 851"/>
                <a:gd name="T10" fmla="*/ 525 w 1012"/>
                <a:gd name="T11" fmla="*/ 850 h 851"/>
                <a:gd name="T12" fmla="*/ 528 w 1012"/>
                <a:gd name="T13" fmla="*/ 851 h 851"/>
                <a:gd name="T14" fmla="*/ 531 w 1012"/>
                <a:gd name="T15" fmla="*/ 851 h 851"/>
                <a:gd name="T16" fmla="*/ 535 w 1012"/>
                <a:gd name="T17" fmla="*/ 849 h 851"/>
                <a:gd name="T18" fmla="*/ 539 w 1012"/>
                <a:gd name="T19" fmla="*/ 847 h 851"/>
                <a:gd name="T20" fmla="*/ 1004 w 1012"/>
                <a:gd name="T21" fmla="*/ 441 h 851"/>
                <a:gd name="T22" fmla="*/ 1004 w 1012"/>
                <a:gd name="T23" fmla="*/ 441 h 851"/>
                <a:gd name="T24" fmla="*/ 1007 w 1012"/>
                <a:gd name="T25" fmla="*/ 438 h 851"/>
                <a:gd name="T26" fmla="*/ 1010 w 1012"/>
                <a:gd name="T27" fmla="*/ 434 h 851"/>
                <a:gd name="T28" fmla="*/ 1011 w 1012"/>
                <a:gd name="T29" fmla="*/ 430 h 851"/>
                <a:gd name="T30" fmla="*/ 1012 w 1012"/>
                <a:gd name="T31" fmla="*/ 426 h 851"/>
                <a:gd name="T32" fmla="*/ 1011 w 1012"/>
                <a:gd name="T33" fmla="*/ 422 h 851"/>
                <a:gd name="T34" fmla="*/ 1010 w 1012"/>
                <a:gd name="T35" fmla="*/ 418 h 851"/>
                <a:gd name="T36" fmla="*/ 1007 w 1012"/>
                <a:gd name="T37" fmla="*/ 414 h 851"/>
                <a:gd name="T38" fmla="*/ 1004 w 1012"/>
                <a:gd name="T39" fmla="*/ 411 h 851"/>
                <a:gd name="T40" fmla="*/ 539 w 1012"/>
                <a:gd name="T41" fmla="*/ 5 h 851"/>
                <a:gd name="T42" fmla="*/ 539 w 1012"/>
                <a:gd name="T43" fmla="*/ 5 h 851"/>
                <a:gd name="T44" fmla="*/ 535 w 1012"/>
                <a:gd name="T45" fmla="*/ 2 h 851"/>
                <a:gd name="T46" fmla="*/ 531 w 1012"/>
                <a:gd name="T47" fmla="*/ 0 h 851"/>
                <a:gd name="T48" fmla="*/ 528 w 1012"/>
                <a:gd name="T49" fmla="*/ 0 h 851"/>
                <a:gd name="T50" fmla="*/ 525 w 1012"/>
                <a:gd name="T51" fmla="*/ 1 h 851"/>
                <a:gd name="T52" fmla="*/ 522 w 1012"/>
                <a:gd name="T53" fmla="*/ 4 h 851"/>
                <a:gd name="T54" fmla="*/ 521 w 1012"/>
                <a:gd name="T55" fmla="*/ 6 h 851"/>
                <a:gd name="T56" fmla="*/ 520 w 1012"/>
                <a:gd name="T57" fmla="*/ 10 h 851"/>
                <a:gd name="T58" fmla="*/ 519 w 1012"/>
                <a:gd name="T59" fmla="*/ 15 h 851"/>
                <a:gd name="T60" fmla="*/ 519 w 1012"/>
                <a:gd name="T61" fmla="*/ 220 h 851"/>
                <a:gd name="T62" fmla="*/ 25 w 1012"/>
                <a:gd name="T63" fmla="*/ 220 h 851"/>
                <a:gd name="T64" fmla="*/ 25 w 1012"/>
                <a:gd name="T65" fmla="*/ 220 h 851"/>
                <a:gd name="T66" fmla="*/ 20 w 1012"/>
                <a:gd name="T67" fmla="*/ 220 h 851"/>
                <a:gd name="T68" fmla="*/ 16 w 1012"/>
                <a:gd name="T69" fmla="*/ 222 h 851"/>
                <a:gd name="T70" fmla="*/ 11 w 1012"/>
                <a:gd name="T71" fmla="*/ 224 h 851"/>
                <a:gd name="T72" fmla="*/ 8 w 1012"/>
                <a:gd name="T73" fmla="*/ 227 h 851"/>
                <a:gd name="T74" fmla="*/ 5 w 1012"/>
                <a:gd name="T75" fmla="*/ 231 h 851"/>
                <a:gd name="T76" fmla="*/ 2 w 1012"/>
                <a:gd name="T77" fmla="*/ 235 h 851"/>
                <a:gd name="T78" fmla="*/ 1 w 1012"/>
                <a:gd name="T79" fmla="*/ 240 h 851"/>
                <a:gd name="T80" fmla="*/ 0 w 1012"/>
                <a:gd name="T81" fmla="*/ 245 h 851"/>
                <a:gd name="T82" fmla="*/ 0 w 1012"/>
                <a:gd name="T83" fmla="*/ 606 h 851"/>
                <a:gd name="T84" fmla="*/ 0 w 1012"/>
                <a:gd name="T85" fmla="*/ 606 h 851"/>
                <a:gd name="T86" fmla="*/ 1 w 1012"/>
                <a:gd name="T87" fmla="*/ 611 h 851"/>
                <a:gd name="T88" fmla="*/ 2 w 1012"/>
                <a:gd name="T89" fmla="*/ 617 h 851"/>
                <a:gd name="T90" fmla="*/ 5 w 1012"/>
                <a:gd name="T91" fmla="*/ 621 h 851"/>
                <a:gd name="T92" fmla="*/ 8 w 1012"/>
                <a:gd name="T93" fmla="*/ 625 h 851"/>
                <a:gd name="T94" fmla="*/ 11 w 1012"/>
                <a:gd name="T95" fmla="*/ 628 h 851"/>
                <a:gd name="T96" fmla="*/ 16 w 1012"/>
                <a:gd name="T97" fmla="*/ 630 h 851"/>
                <a:gd name="T98" fmla="*/ 20 w 1012"/>
                <a:gd name="T99" fmla="*/ 632 h 851"/>
                <a:gd name="T100" fmla="*/ 25 w 1012"/>
                <a:gd name="T101" fmla="*/ 632 h 851"/>
                <a:gd name="T102" fmla="*/ 519 w 1012"/>
                <a:gd name="T103" fmla="*/ 632 h 851"/>
                <a:gd name="T104" fmla="*/ 519 w 1012"/>
                <a:gd name="T105" fmla="*/ 837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12" h="851">
                  <a:moveTo>
                    <a:pt x="519" y="837"/>
                  </a:moveTo>
                  <a:lnTo>
                    <a:pt x="519" y="837"/>
                  </a:lnTo>
                  <a:lnTo>
                    <a:pt x="520" y="842"/>
                  </a:lnTo>
                  <a:lnTo>
                    <a:pt x="521" y="846"/>
                  </a:lnTo>
                  <a:lnTo>
                    <a:pt x="522" y="848"/>
                  </a:lnTo>
                  <a:lnTo>
                    <a:pt x="525" y="850"/>
                  </a:lnTo>
                  <a:lnTo>
                    <a:pt x="528" y="851"/>
                  </a:lnTo>
                  <a:lnTo>
                    <a:pt x="531" y="851"/>
                  </a:lnTo>
                  <a:lnTo>
                    <a:pt x="535" y="849"/>
                  </a:lnTo>
                  <a:lnTo>
                    <a:pt x="539" y="847"/>
                  </a:lnTo>
                  <a:lnTo>
                    <a:pt x="1004" y="441"/>
                  </a:lnTo>
                  <a:lnTo>
                    <a:pt x="1004" y="441"/>
                  </a:lnTo>
                  <a:lnTo>
                    <a:pt x="1007" y="438"/>
                  </a:lnTo>
                  <a:lnTo>
                    <a:pt x="1010" y="434"/>
                  </a:lnTo>
                  <a:lnTo>
                    <a:pt x="1011" y="430"/>
                  </a:lnTo>
                  <a:lnTo>
                    <a:pt x="1012" y="426"/>
                  </a:lnTo>
                  <a:lnTo>
                    <a:pt x="1011" y="422"/>
                  </a:lnTo>
                  <a:lnTo>
                    <a:pt x="1010" y="418"/>
                  </a:lnTo>
                  <a:lnTo>
                    <a:pt x="1007" y="414"/>
                  </a:lnTo>
                  <a:lnTo>
                    <a:pt x="1004" y="411"/>
                  </a:lnTo>
                  <a:lnTo>
                    <a:pt x="539" y="5"/>
                  </a:lnTo>
                  <a:lnTo>
                    <a:pt x="539" y="5"/>
                  </a:lnTo>
                  <a:lnTo>
                    <a:pt x="535" y="2"/>
                  </a:lnTo>
                  <a:lnTo>
                    <a:pt x="531" y="0"/>
                  </a:lnTo>
                  <a:lnTo>
                    <a:pt x="528" y="0"/>
                  </a:lnTo>
                  <a:lnTo>
                    <a:pt x="525" y="1"/>
                  </a:lnTo>
                  <a:lnTo>
                    <a:pt x="522" y="4"/>
                  </a:lnTo>
                  <a:lnTo>
                    <a:pt x="521" y="6"/>
                  </a:lnTo>
                  <a:lnTo>
                    <a:pt x="520" y="10"/>
                  </a:lnTo>
                  <a:lnTo>
                    <a:pt x="519" y="15"/>
                  </a:lnTo>
                  <a:lnTo>
                    <a:pt x="519" y="220"/>
                  </a:lnTo>
                  <a:lnTo>
                    <a:pt x="25" y="220"/>
                  </a:lnTo>
                  <a:lnTo>
                    <a:pt x="25" y="220"/>
                  </a:lnTo>
                  <a:lnTo>
                    <a:pt x="20" y="220"/>
                  </a:lnTo>
                  <a:lnTo>
                    <a:pt x="16" y="222"/>
                  </a:lnTo>
                  <a:lnTo>
                    <a:pt x="11" y="224"/>
                  </a:lnTo>
                  <a:lnTo>
                    <a:pt x="8" y="227"/>
                  </a:lnTo>
                  <a:lnTo>
                    <a:pt x="5" y="231"/>
                  </a:lnTo>
                  <a:lnTo>
                    <a:pt x="2" y="235"/>
                  </a:lnTo>
                  <a:lnTo>
                    <a:pt x="1" y="240"/>
                  </a:lnTo>
                  <a:lnTo>
                    <a:pt x="0" y="245"/>
                  </a:lnTo>
                  <a:lnTo>
                    <a:pt x="0" y="606"/>
                  </a:lnTo>
                  <a:lnTo>
                    <a:pt x="0" y="606"/>
                  </a:lnTo>
                  <a:lnTo>
                    <a:pt x="1" y="611"/>
                  </a:lnTo>
                  <a:lnTo>
                    <a:pt x="2" y="617"/>
                  </a:lnTo>
                  <a:lnTo>
                    <a:pt x="5" y="621"/>
                  </a:lnTo>
                  <a:lnTo>
                    <a:pt x="8" y="625"/>
                  </a:lnTo>
                  <a:lnTo>
                    <a:pt x="11" y="628"/>
                  </a:lnTo>
                  <a:lnTo>
                    <a:pt x="16" y="630"/>
                  </a:lnTo>
                  <a:lnTo>
                    <a:pt x="20" y="632"/>
                  </a:lnTo>
                  <a:lnTo>
                    <a:pt x="25" y="632"/>
                  </a:lnTo>
                  <a:lnTo>
                    <a:pt x="519" y="632"/>
                  </a:lnTo>
                  <a:lnTo>
                    <a:pt x="519" y="837"/>
                  </a:lnTo>
                  <a:close/>
                </a:path>
              </a:pathLst>
            </a:custGeom>
            <a:gradFill>
              <a:gsLst>
                <a:gs pos="45000">
                  <a:srgbClr val="5EB6DA"/>
                </a:gs>
                <a:gs pos="45000">
                  <a:srgbClr val="3999C6"/>
                </a:gs>
              </a:gsLst>
              <a:lin ang="8100000" scaled="1"/>
            </a:gradFill>
            <a:ln>
              <a:solidFill>
                <a:schemeClr val="tx1"/>
              </a:solid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dirty="0">
                <a:solidFill>
                  <a:srgbClr val="FFFFFF"/>
                </a:solidFill>
              </a:endParaRPr>
            </a:p>
          </p:txBody>
        </p:sp>
        <p:sp>
          <p:nvSpPr>
            <p:cNvPr id="128" name="Freeform 345"/>
            <p:cNvSpPr>
              <a:spLocks/>
            </p:cNvSpPr>
            <p:nvPr/>
          </p:nvSpPr>
          <p:spPr bwMode="auto">
            <a:xfrm>
              <a:off x="9536115" y="6863556"/>
              <a:ext cx="319088" cy="420688"/>
            </a:xfrm>
            <a:custGeom>
              <a:avLst/>
              <a:gdLst>
                <a:gd name="T0" fmla="*/ 1222 w 1404"/>
                <a:gd name="T1" fmla="*/ 0 h 1852"/>
                <a:gd name="T2" fmla="*/ 1214 w 1404"/>
                <a:gd name="T3" fmla="*/ 1 h 1852"/>
                <a:gd name="T4" fmla="*/ 1197 w 1404"/>
                <a:gd name="T5" fmla="*/ 6 h 1852"/>
                <a:gd name="T6" fmla="*/ 1180 w 1404"/>
                <a:gd name="T7" fmla="*/ 14 h 1852"/>
                <a:gd name="T8" fmla="*/ 1165 w 1404"/>
                <a:gd name="T9" fmla="*/ 25 h 1852"/>
                <a:gd name="T10" fmla="*/ 961 w 1404"/>
                <a:gd name="T11" fmla="*/ 314 h 1852"/>
                <a:gd name="T12" fmla="*/ 959 w 1404"/>
                <a:gd name="T13" fmla="*/ 317 h 1852"/>
                <a:gd name="T14" fmla="*/ 125 w 1404"/>
                <a:gd name="T15" fmla="*/ 317 h 1852"/>
                <a:gd name="T16" fmla="*/ 100 w 1404"/>
                <a:gd name="T17" fmla="*/ 319 h 1852"/>
                <a:gd name="T18" fmla="*/ 76 w 1404"/>
                <a:gd name="T19" fmla="*/ 327 h 1852"/>
                <a:gd name="T20" fmla="*/ 55 w 1404"/>
                <a:gd name="T21" fmla="*/ 338 h 1852"/>
                <a:gd name="T22" fmla="*/ 36 w 1404"/>
                <a:gd name="T23" fmla="*/ 354 h 1852"/>
                <a:gd name="T24" fmla="*/ 21 w 1404"/>
                <a:gd name="T25" fmla="*/ 372 h 1852"/>
                <a:gd name="T26" fmla="*/ 9 w 1404"/>
                <a:gd name="T27" fmla="*/ 393 h 1852"/>
                <a:gd name="T28" fmla="*/ 2 w 1404"/>
                <a:gd name="T29" fmla="*/ 417 h 1852"/>
                <a:gd name="T30" fmla="*/ 0 w 1404"/>
                <a:gd name="T31" fmla="*/ 442 h 1852"/>
                <a:gd name="T32" fmla="*/ 172 w 1404"/>
                <a:gd name="T33" fmla="*/ 736 h 1852"/>
                <a:gd name="T34" fmla="*/ 918 w 1404"/>
                <a:gd name="T35" fmla="*/ 490 h 1852"/>
                <a:gd name="T36" fmla="*/ 172 w 1404"/>
                <a:gd name="T37" fmla="*/ 1570 h 1852"/>
                <a:gd name="T38" fmla="*/ 0 w 1404"/>
                <a:gd name="T39" fmla="*/ 1325 h 1852"/>
                <a:gd name="T40" fmla="*/ 0 w 1404"/>
                <a:gd name="T41" fmla="*/ 1617 h 1852"/>
                <a:gd name="T42" fmla="*/ 2 w 1404"/>
                <a:gd name="T43" fmla="*/ 1643 h 1852"/>
                <a:gd name="T44" fmla="*/ 9 w 1404"/>
                <a:gd name="T45" fmla="*/ 1666 h 1852"/>
                <a:gd name="T46" fmla="*/ 21 w 1404"/>
                <a:gd name="T47" fmla="*/ 1688 h 1852"/>
                <a:gd name="T48" fmla="*/ 36 w 1404"/>
                <a:gd name="T49" fmla="*/ 1706 h 1852"/>
                <a:gd name="T50" fmla="*/ 55 w 1404"/>
                <a:gd name="T51" fmla="*/ 1721 h 1852"/>
                <a:gd name="T52" fmla="*/ 76 w 1404"/>
                <a:gd name="T53" fmla="*/ 1734 h 1852"/>
                <a:gd name="T54" fmla="*/ 100 w 1404"/>
                <a:gd name="T55" fmla="*/ 1741 h 1852"/>
                <a:gd name="T56" fmla="*/ 125 w 1404"/>
                <a:gd name="T57" fmla="*/ 1743 h 1852"/>
                <a:gd name="T58" fmla="*/ 1149 w 1404"/>
                <a:gd name="T59" fmla="*/ 1833 h 1852"/>
                <a:gd name="T60" fmla="*/ 1156 w 1404"/>
                <a:gd name="T61" fmla="*/ 1837 h 1852"/>
                <a:gd name="T62" fmla="*/ 1185 w 1404"/>
                <a:gd name="T63" fmla="*/ 1847 h 1852"/>
                <a:gd name="T64" fmla="*/ 1214 w 1404"/>
                <a:gd name="T65" fmla="*/ 1852 h 1852"/>
                <a:gd name="T66" fmla="*/ 1364 w 1404"/>
                <a:gd name="T67" fmla="*/ 1852 h 1852"/>
                <a:gd name="T68" fmla="*/ 1372 w 1404"/>
                <a:gd name="T69" fmla="*/ 1852 h 1852"/>
                <a:gd name="T70" fmla="*/ 1387 w 1404"/>
                <a:gd name="T71" fmla="*/ 1846 h 1852"/>
                <a:gd name="T72" fmla="*/ 1397 w 1404"/>
                <a:gd name="T73" fmla="*/ 1835 h 1852"/>
                <a:gd name="T74" fmla="*/ 1403 w 1404"/>
                <a:gd name="T75" fmla="*/ 1821 h 1852"/>
                <a:gd name="T76" fmla="*/ 1404 w 1404"/>
                <a:gd name="T77" fmla="*/ 39 h 1852"/>
                <a:gd name="T78" fmla="*/ 1403 w 1404"/>
                <a:gd name="T79" fmla="*/ 32 h 1852"/>
                <a:gd name="T80" fmla="*/ 1397 w 1404"/>
                <a:gd name="T81" fmla="*/ 18 h 1852"/>
                <a:gd name="T82" fmla="*/ 1387 w 1404"/>
                <a:gd name="T83" fmla="*/ 7 h 1852"/>
                <a:gd name="T84" fmla="*/ 1372 w 1404"/>
                <a:gd name="T85" fmla="*/ 2 h 1852"/>
                <a:gd name="T86" fmla="*/ 1364 w 1404"/>
                <a:gd name="T87" fmla="*/ 1 h 1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04" h="1852">
                  <a:moveTo>
                    <a:pt x="1364" y="1"/>
                  </a:moveTo>
                  <a:lnTo>
                    <a:pt x="1222" y="0"/>
                  </a:lnTo>
                  <a:lnTo>
                    <a:pt x="1222" y="0"/>
                  </a:lnTo>
                  <a:lnTo>
                    <a:pt x="1214" y="1"/>
                  </a:lnTo>
                  <a:lnTo>
                    <a:pt x="1205" y="3"/>
                  </a:lnTo>
                  <a:lnTo>
                    <a:pt x="1197" y="6"/>
                  </a:lnTo>
                  <a:lnTo>
                    <a:pt x="1188" y="9"/>
                  </a:lnTo>
                  <a:lnTo>
                    <a:pt x="1180" y="14"/>
                  </a:lnTo>
                  <a:lnTo>
                    <a:pt x="1173" y="19"/>
                  </a:lnTo>
                  <a:lnTo>
                    <a:pt x="1165" y="25"/>
                  </a:lnTo>
                  <a:lnTo>
                    <a:pt x="1160" y="32"/>
                  </a:lnTo>
                  <a:lnTo>
                    <a:pt x="961" y="314"/>
                  </a:lnTo>
                  <a:lnTo>
                    <a:pt x="961" y="314"/>
                  </a:lnTo>
                  <a:lnTo>
                    <a:pt x="959" y="317"/>
                  </a:lnTo>
                  <a:lnTo>
                    <a:pt x="125" y="317"/>
                  </a:lnTo>
                  <a:lnTo>
                    <a:pt x="125" y="317"/>
                  </a:lnTo>
                  <a:lnTo>
                    <a:pt x="112" y="318"/>
                  </a:lnTo>
                  <a:lnTo>
                    <a:pt x="100" y="319"/>
                  </a:lnTo>
                  <a:lnTo>
                    <a:pt x="87" y="322"/>
                  </a:lnTo>
                  <a:lnTo>
                    <a:pt x="76" y="327"/>
                  </a:lnTo>
                  <a:lnTo>
                    <a:pt x="65" y="332"/>
                  </a:lnTo>
                  <a:lnTo>
                    <a:pt x="55" y="338"/>
                  </a:lnTo>
                  <a:lnTo>
                    <a:pt x="45" y="345"/>
                  </a:lnTo>
                  <a:lnTo>
                    <a:pt x="36" y="354"/>
                  </a:lnTo>
                  <a:lnTo>
                    <a:pt x="28" y="363"/>
                  </a:lnTo>
                  <a:lnTo>
                    <a:pt x="21" y="372"/>
                  </a:lnTo>
                  <a:lnTo>
                    <a:pt x="14" y="383"/>
                  </a:lnTo>
                  <a:lnTo>
                    <a:pt x="9" y="393"/>
                  </a:lnTo>
                  <a:lnTo>
                    <a:pt x="5" y="406"/>
                  </a:lnTo>
                  <a:lnTo>
                    <a:pt x="2" y="417"/>
                  </a:lnTo>
                  <a:lnTo>
                    <a:pt x="0" y="430"/>
                  </a:lnTo>
                  <a:lnTo>
                    <a:pt x="0" y="442"/>
                  </a:lnTo>
                  <a:lnTo>
                    <a:pt x="0" y="736"/>
                  </a:lnTo>
                  <a:lnTo>
                    <a:pt x="172" y="736"/>
                  </a:lnTo>
                  <a:lnTo>
                    <a:pt x="172" y="490"/>
                  </a:lnTo>
                  <a:lnTo>
                    <a:pt x="918" y="490"/>
                  </a:lnTo>
                  <a:lnTo>
                    <a:pt x="918" y="1570"/>
                  </a:lnTo>
                  <a:lnTo>
                    <a:pt x="172" y="1570"/>
                  </a:lnTo>
                  <a:lnTo>
                    <a:pt x="172" y="1325"/>
                  </a:lnTo>
                  <a:lnTo>
                    <a:pt x="0" y="1325"/>
                  </a:lnTo>
                  <a:lnTo>
                    <a:pt x="0" y="1617"/>
                  </a:lnTo>
                  <a:lnTo>
                    <a:pt x="0" y="1617"/>
                  </a:lnTo>
                  <a:lnTo>
                    <a:pt x="0" y="1630"/>
                  </a:lnTo>
                  <a:lnTo>
                    <a:pt x="2" y="1643"/>
                  </a:lnTo>
                  <a:lnTo>
                    <a:pt x="5" y="1655"/>
                  </a:lnTo>
                  <a:lnTo>
                    <a:pt x="9" y="1666"/>
                  </a:lnTo>
                  <a:lnTo>
                    <a:pt x="14" y="1678"/>
                  </a:lnTo>
                  <a:lnTo>
                    <a:pt x="21" y="1688"/>
                  </a:lnTo>
                  <a:lnTo>
                    <a:pt x="28" y="1697"/>
                  </a:lnTo>
                  <a:lnTo>
                    <a:pt x="36" y="1706"/>
                  </a:lnTo>
                  <a:lnTo>
                    <a:pt x="45" y="1714"/>
                  </a:lnTo>
                  <a:lnTo>
                    <a:pt x="55" y="1721"/>
                  </a:lnTo>
                  <a:lnTo>
                    <a:pt x="65" y="1728"/>
                  </a:lnTo>
                  <a:lnTo>
                    <a:pt x="76" y="1734"/>
                  </a:lnTo>
                  <a:lnTo>
                    <a:pt x="87" y="1738"/>
                  </a:lnTo>
                  <a:lnTo>
                    <a:pt x="100" y="1741"/>
                  </a:lnTo>
                  <a:lnTo>
                    <a:pt x="112" y="1743"/>
                  </a:lnTo>
                  <a:lnTo>
                    <a:pt x="125" y="1743"/>
                  </a:lnTo>
                  <a:lnTo>
                    <a:pt x="991" y="1743"/>
                  </a:lnTo>
                  <a:lnTo>
                    <a:pt x="1149" y="1833"/>
                  </a:lnTo>
                  <a:lnTo>
                    <a:pt x="1149" y="1833"/>
                  </a:lnTo>
                  <a:lnTo>
                    <a:pt x="1156" y="1837"/>
                  </a:lnTo>
                  <a:lnTo>
                    <a:pt x="1165" y="1841"/>
                  </a:lnTo>
                  <a:lnTo>
                    <a:pt x="1185" y="1847"/>
                  </a:lnTo>
                  <a:lnTo>
                    <a:pt x="1204" y="1851"/>
                  </a:lnTo>
                  <a:lnTo>
                    <a:pt x="1214" y="1852"/>
                  </a:lnTo>
                  <a:lnTo>
                    <a:pt x="1222" y="1852"/>
                  </a:lnTo>
                  <a:lnTo>
                    <a:pt x="1364" y="1852"/>
                  </a:lnTo>
                  <a:lnTo>
                    <a:pt x="1364" y="1852"/>
                  </a:lnTo>
                  <a:lnTo>
                    <a:pt x="1372" y="1852"/>
                  </a:lnTo>
                  <a:lnTo>
                    <a:pt x="1380" y="1849"/>
                  </a:lnTo>
                  <a:lnTo>
                    <a:pt x="1387" y="1846"/>
                  </a:lnTo>
                  <a:lnTo>
                    <a:pt x="1392" y="1841"/>
                  </a:lnTo>
                  <a:lnTo>
                    <a:pt x="1397" y="1835"/>
                  </a:lnTo>
                  <a:lnTo>
                    <a:pt x="1401" y="1828"/>
                  </a:lnTo>
                  <a:lnTo>
                    <a:pt x="1403" y="1821"/>
                  </a:lnTo>
                  <a:lnTo>
                    <a:pt x="1404" y="1813"/>
                  </a:lnTo>
                  <a:lnTo>
                    <a:pt x="1404" y="39"/>
                  </a:lnTo>
                  <a:lnTo>
                    <a:pt x="1404" y="39"/>
                  </a:lnTo>
                  <a:lnTo>
                    <a:pt x="1403" y="32"/>
                  </a:lnTo>
                  <a:lnTo>
                    <a:pt x="1401" y="24"/>
                  </a:lnTo>
                  <a:lnTo>
                    <a:pt x="1397" y="18"/>
                  </a:lnTo>
                  <a:lnTo>
                    <a:pt x="1392" y="12"/>
                  </a:lnTo>
                  <a:lnTo>
                    <a:pt x="1387" y="7"/>
                  </a:lnTo>
                  <a:lnTo>
                    <a:pt x="1380" y="4"/>
                  </a:lnTo>
                  <a:lnTo>
                    <a:pt x="1372" y="2"/>
                  </a:lnTo>
                  <a:lnTo>
                    <a:pt x="1364" y="1"/>
                  </a:lnTo>
                  <a:lnTo>
                    <a:pt x="1364" y="1"/>
                  </a:lnTo>
                  <a:close/>
                </a:path>
              </a:pathLst>
            </a:custGeom>
            <a:gradFill>
              <a:gsLst>
                <a:gs pos="45000">
                  <a:srgbClr val="5EB6DA"/>
                </a:gs>
                <a:gs pos="45000">
                  <a:srgbClr val="3999C6"/>
                </a:gs>
              </a:gsLst>
              <a:lin ang="8100000" scaled="1"/>
            </a:gradFill>
            <a:ln>
              <a:solidFill>
                <a:schemeClr val="tx1"/>
              </a:solid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dirty="0">
                <a:solidFill>
                  <a:srgbClr val="FFFFFF"/>
                </a:solidFill>
              </a:endParaRPr>
            </a:p>
          </p:txBody>
        </p:sp>
      </p:grpSp>
      <p:grpSp>
        <p:nvGrpSpPr>
          <p:cNvPr id="129" name="Group 128"/>
          <p:cNvGrpSpPr>
            <a:grpSpLocks noChangeAspect="1"/>
          </p:cNvGrpSpPr>
          <p:nvPr/>
        </p:nvGrpSpPr>
        <p:grpSpPr>
          <a:xfrm>
            <a:off x="526159" y="3732372"/>
            <a:ext cx="306266" cy="351485"/>
            <a:chOff x="9488490" y="6863556"/>
            <a:chExt cx="366713" cy="420688"/>
          </a:xfrm>
          <a:solidFill>
            <a:schemeClr val="bg1"/>
          </a:solidFill>
        </p:grpSpPr>
        <p:sp>
          <p:nvSpPr>
            <p:cNvPr id="130" name="Freeform 344"/>
            <p:cNvSpPr>
              <a:spLocks/>
            </p:cNvSpPr>
            <p:nvPr/>
          </p:nvSpPr>
          <p:spPr bwMode="auto">
            <a:xfrm>
              <a:off x="9488490" y="7000081"/>
              <a:ext cx="230188" cy="193675"/>
            </a:xfrm>
            <a:custGeom>
              <a:avLst/>
              <a:gdLst>
                <a:gd name="T0" fmla="*/ 519 w 1012"/>
                <a:gd name="T1" fmla="*/ 837 h 851"/>
                <a:gd name="T2" fmla="*/ 519 w 1012"/>
                <a:gd name="T3" fmla="*/ 837 h 851"/>
                <a:gd name="T4" fmla="*/ 520 w 1012"/>
                <a:gd name="T5" fmla="*/ 842 h 851"/>
                <a:gd name="T6" fmla="*/ 521 w 1012"/>
                <a:gd name="T7" fmla="*/ 846 h 851"/>
                <a:gd name="T8" fmla="*/ 522 w 1012"/>
                <a:gd name="T9" fmla="*/ 848 h 851"/>
                <a:gd name="T10" fmla="*/ 525 w 1012"/>
                <a:gd name="T11" fmla="*/ 850 h 851"/>
                <a:gd name="T12" fmla="*/ 528 w 1012"/>
                <a:gd name="T13" fmla="*/ 851 h 851"/>
                <a:gd name="T14" fmla="*/ 531 w 1012"/>
                <a:gd name="T15" fmla="*/ 851 h 851"/>
                <a:gd name="T16" fmla="*/ 535 w 1012"/>
                <a:gd name="T17" fmla="*/ 849 h 851"/>
                <a:gd name="T18" fmla="*/ 539 w 1012"/>
                <a:gd name="T19" fmla="*/ 847 h 851"/>
                <a:gd name="T20" fmla="*/ 1004 w 1012"/>
                <a:gd name="T21" fmla="*/ 441 h 851"/>
                <a:gd name="T22" fmla="*/ 1004 w 1012"/>
                <a:gd name="T23" fmla="*/ 441 h 851"/>
                <a:gd name="T24" fmla="*/ 1007 w 1012"/>
                <a:gd name="T25" fmla="*/ 438 h 851"/>
                <a:gd name="T26" fmla="*/ 1010 w 1012"/>
                <a:gd name="T27" fmla="*/ 434 h 851"/>
                <a:gd name="T28" fmla="*/ 1011 w 1012"/>
                <a:gd name="T29" fmla="*/ 430 h 851"/>
                <a:gd name="T30" fmla="*/ 1012 w 1012"/>
                <a:gd name="T31" fmla="*/ 426 h 851"/>
                <a:gd name="T32" fmla="*/ 1011 w 1012"/>
                <a:gd name="T33" fmla="*/ 422 h 851"/>
                <a:gd name="T34" fmla="*/ 1010 w 1012"/>
                <a:gd name="T35" fmla="*/ 418 h 851"/>
                <a:gd name="T36" fmla="*/ 1007 w 1012"/>
                <a:gd name="T37" fmla="*/ 414 h 851"/>
                <a:gd name="T38" fmla="*/ 1004 w 1012"/>
                <a:gd name="T39" fmla="*/ 411 h 851"/>
                <a:gd name="T40" fmla="*/ 539 w 1012"/>
                <a:gd name="T41" fmla="*/ 5 h 851"/>
                <a:gd name="T42" fmla="*/ 539 w 1012"/>
                <a:gd name="T43" fmla="*/ 5 h 851"/>
                <a:gd name="T44" fmla="*/ 535 w 1012"/>
                <a:gd name="T45" fmla="*/ 2 h 851"/>
                <a:gd name="T46" fmla="*/ 531 w 1012"/>
                <a:gd name="T47" fmla="*/ 0 h 851"/>
                <a:gd name="T48" fmla="*/ 528 w 1012"/>
                <a:gd name="T49" fmla="*/ 0 h 851"/>
                <a:gd name="T50" fmla="*/ 525 w 1012"/>
                <a:gd name="T51" fmla="*/ 1 h 851"/>
                <a:gd name="T52" fmla="*/ 522 w 1012"/>
                <a:gd name="T53" fmla="*/ 4 h 851"/>
                <a:gd name="T54" fmla="*/ 521 w 1012"/>
                <a:gd name="T55" fmla="*/ 6 h 851"/>
                <a:gd name="T56" fmla="*/ 520 w 1012"/>
                <a:gd name="T57" fmla="*/ 10 h 851"/>
                <a:gd name="T58" fmla="*/ 519 w 1012"/>
                <a:gd name="T59" fmla="*/ 15 h 851"/>
                <a:gd name="T60" fmla="*/ 519 w 1012"/>
                <a:gd name="T61" fmla="*/ 220 h 851"/>
                <a:gd name="T62" fmla="*/ 25 w 1012"/>
                <a:gd name="T63" fmla="*/ 220 h 851"/>
                <a:gd name="T64" fmla="*/ 25 w 1012"/>
                <a:gd name="T65" fmla="*/ 220 h 851"/>
                <a:gd name="T66" fmla="*/ 20 w 1012"/>
                <a:gd name="T67" fmla="*/ 220 h 851"/>
                <a:gd name="T68" fmla="*/ 16 w 1012"/>
                <a:gd name="T69" fmla="*/ 222 h 851"/>
                <a:gd name="T70" fmla="*/ 11 w 1012"/>
                <a:gd name="T71" fmla="*/ 224 h 851"/>
                <a:gd name="T72" fmla="*/ 8 w 1012"/>
                <a:gd name="T73" fmla="*/ 227 h 851"/>
                <a:gd name="T74" fmla="*/ 5 w 1012"/>
                <a:gd name="T75" fmla="*/ 231 h 851"/>
                <a:gd name="T76" fmla="*/ 2 w 1012"/>
                <a:gd name="T77" fmla="*/ 235 h 851"/>
                <a:gd name="T78" fmla="*/ 1 w 1012"/>
                <a:gd name="T79" fmla="*/ 240 h 851"/>
                <a:gd name="T80" fmla="*/ 0 w 1012"/>
                <a:gd name="T81" fmla="*/ 245 h 851"/>
                <a:gd name="T82" fmla="*/ 0 w 1012"/>
                <a:gd name="T83" fmla="*/ 606 h 851"/>
                <a:gd name="T84" fmla="*/ 0 w 1012"/>
                <a:gd name="T85" fmla="*/ 606 h 851"/>
                <a:gd name="T86" fmla="*/ 1 w 1012"/>
                <a:gd name="T87" fmla="*/ 611 h 851"/>
                <a:gd name="T88" fmla="*/ 2 w 1012"/>
                <a:gd name="T89" fmla="*/ 617 h 851"/>
                <a:gd name="T90" fmla="*/ 5 w 1012"/>
                <a:gd name="T91" fmla="*/ 621 h 851"/>
                <a:gd name="T92" fmla="*/ 8 w 1012"/>
                <a:gd name="T93" fmla="*/ 625 h 851"/>
                <a:gd name="T94" fmla="*/ 11 w 1012"/>
                <a:gd name="T95" fmla="*/ 628 h 851"/>
                <a:gd name="T96" fmla="*/ 16 w 1012"/>
                <a:gd name="T97" fmla="*/ 630 h 851"/>
                <a:gd name="T98" fmla="*/ 20 w 1012"/>
                <a:gd name="T99" fmla="*/ 632 h 851"/>
                <a:gd name="T100" fmla="*/ 25 w 1012"/>
                <a:gd name="T101" fmla="*/ 632 h 851"/>
                <a:gd name="T102" fmla="*/ 519 w 1012"/>
                <a:gd name="T103" fmla="*/ 632 h 851"/>
                <a:gd name="T104" fmla="*/ 519 w 1012"/>
                <a:gd name="T105" fmla="*/ 837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12" h="851">
                  <a:moveTo>
                    <a:pt x="519" y="837"/>
                  </a:moveTo>
                  <a:lnTo>
                    <a:pt x="519" y="837"/>
                  </a:lnTo>
                  <a:lnTo>
                    <a:pt x="520" y="842"/>
                  </a:lnTo>
                  <a:lnTo>
                    <a:pt x="521" y="846"/>
                  </a:lnTo>
                  <a:lnTo>
                    <a:pt x="522" y="848"/>
                  </a:lnTo>
                  <a:lnTo>
                    <a:pt x="525" y="850"/>
                  </a:lnTo>
                  <a:lnTo>
                    <a:pt x="528" y="851"/>
                  </a:lnTo>
                  <a:lnTo>
                    <a:pt x="531" y="851"/>
                  </a:lnTo>
                  <a:lnTo>
                    <a:pt x="535" y="849"/>
                  </a:lnTo>
                  <a:lnTo>
                    <a:pt x="539" y="847"/>
                  </a:lnTo>
                  <a:lnTo>
                    <a:pt x="1004" y="441"/>
                  </a:lnTo>
                  <a:lnTo>
                    <a:pt x="1004" y="441"/>
                  </a:lnTo>
                  <a:lnTo>
                    <a:pt x="1007" y="438"/>
                  </a:lnTo>
                  <a:lnTo>
                    <a:pt x="1010" y="434"/>
                  </a:lnTo>
                  <a:lnTo>
                    <a:pt x="1011" y="430"/>
                  </a:lnTo>
                  <a:lnTo>
                    <a:pt x="1012" y="426"/>
                  </a:lnTo>
                  <a:lnTo>
                    <a:pt x="1011" y="422"/>
                  </a:lnTo>
                  <a:lnTo>
                    <a:pt x="1010" y="418"/>
                  </a:lnTo>
                  <a:lnTo>
                    <a:pt x="1007" y="414"/>
                  </a:lnTo>
                  <a:lnTo>
                    <a:pt x="1004" y="411"/>
                  </a:lnTo>
                  <a:lnTo>
                    <a:pt x="539" y="5"/>
                  </a:lnTo>
                  <a:lnTo>
                    <a:pt x="539" y="5"/>
                  </a:lnTo>
                  <a:lnTo>
                    <a:pt x="535" y="2"/>
                  </a:lnTo>
                  <a:lnTo>
                    <a:pt x="531" y="0"/>
                  </a:lnTo>
                  <a:lnTo>
                    <a:pt x="528" y="0"/>
                  </a:lnTo>
                  <a:lnTo>
                    <a:pt x="525" y="1"/>
                  </a:lnTo>
                  <a:lnTo>
                    <a:pt x="522" y="4"/>
                  </a:lnTo>
                  <a:lnTo>
                    <a:pt x="521" y="6"/>
                  </a:lnTo>
                  <a:lnTo>
                    <a:pt x="520" y="10"/>
                  </a:lnTo>
                  <a:lnTo>
                    <a:pt x="519" y="15"/>
                  </a:lnTo>
                  <a:lnTo>
                    <a:pt x="519" y="220"/>
                  </a:lnTo>
                  <a:lnTo>
                    <a:pt x="25" y="220"/>
                  </a:lnTo>
                  <a:lnTo>
                    <a:pt x="25" y="220"/>
                  </a:lnTo>
                  <a:lnTo>
                    <a:pt x="20" y="220"/>
                  </a:lnTo>
                  <a:lnTo>
                    <a:pt x="16" y="222"/>
                  </a:lnTo>
                  <a:lnTo>
                    <a:pt x="11" y="224"/>
                  </a:lnTo>
                  <a:lnTo>
                    <a:pt x="8" y="227"/>
                  </a:lnTo>
                  <a:lnTo>
                    <a:pt x="5" y="231"/>
                  </a:lnTo>
                  <a:lnTo>
                    <a:pt x="2" y="235"/>
                  </a:lnTo>
                  <a:lnTo>
                    <a:pt x="1" y="240"/>
                  </a:lnTo>
                  <a:lnTo>
                    <a:pt x="0" y="245"/>
                  </a:lnTo>
                  <a:lnTo>
                    <a:pt x="0" y="606"/>
                  </a:lnTo>
                  <a:lnTo>
                    <a:pt x="0" y="606"/>
                  </a:lnTo>
                  <a:lnTo>
                    <a:pt x="1" y="611"/>
                  </a:lnTo>
                  <a:lnTo>
                    <a:pt x="2" y="617"/>
                  </a:lnTo>
                  <a:lnTo>
                    <a:pt x="5" y="621"/>
                  </a:lnTo>
                  <a:lnTo>
                    <a:pt x="8" y="625"/>
                  </a:lnTo>
                  <a:lnTo>
                    <a:pt x="11" y="628"/>
                  </a:lnTo>
                  <a:lnTo>
                    <a:pt x="16" y="630"/>
                  </a:lnTo>
                  <a:lnTo>
                    <a:pt x="20" y="632"/>
                  </a:lnTo>
                  <a:lnTo>
                    <a:pt x="25" y="632"/>
                  </a:lnTo>
                  <a:lnTo>
                    <a:pt x="519" y="632"/>
                  </a:lnTo>
                  <a:lnTo>
                    <a:pt x="519" y="837"/>
                  </a:lnTo>
                  <a:close/>
                </a:path>
              </a:pathLst>
            </a:custGeom>
            <a:gradFill>
              <a:gsLst>
                <a:gs pos="45000">
                  <a:srgbClr val="5EB6DA"/>
                </a:gs>
                <a:gs pos="45000">
                  <a:srgbClr val="3999C6"/>
                </a:gs>
              </a:gsLst>
              <a:lin ang="8100000" scaled="1"/>
            </a:gradFill>
            <a:ln>
              <a:solidFill>
                <a:schemeClr val="tx1"/>
              </a:solid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dirty="0">
                <a:solidFill>
                  <a:srgbClr val="FFFFFF"/>
                </a:solidFill>
              </a:endParaRPr>
            </a:p>
          </p:txBody>
        </p:sp>
        <p:sp>
          <p:nvSpPr>
            <p:cNvPr id="131" name="Freeform 345"/>
            <p:cNvSpPr>
              <a:spLocks/>
            </p:cNvSpPr>
            <p:nvPr/>
          </p:nvSpPr>
          <p:spPr bwMode="auto">
            <a:xfrm>
              <a:off x="9536115" y="6863556"/>
              <a:ext cx="319088" cy="420688"/>
            </a:xfrm>
            <a:custGeom>
              <a:avLst/>
              <a:gdLst>
                <a:gd name="T0" fmla="*/ 1222 w 1404"/>
                <a:gd name="T1" fmla="*/ 0 h 1852"/>
                <a:gd name="T2" fmla="*/ 1214 w 1404"/>
                <a:gd name="T3" fmla="*/ 1 h 1852"/>
                <a:gd name="T4" fmla="*/ 1197 w 1404"/>
                <a:gd name="T5" fmla="*/ 6 h 1852"/>
                <a:gd name="T6" fmla="*/ 1180 w 1404"/>
                <a:gd name="T7" fmla="*/ 14 h 1852"/>
                <a:gd name="T8" fmla="*/ 1165 w 1404"/>
                <a:gd name="T9" fmla="*/ 25 h 1852"/>
                <a:gd name="T10" fmla="*/ 961 w 1404"/>
                <a:gd name="T11" fmla="*/ 314 h 1852"/>
                <a:gd name="T12" fmla="*/ 959 w 1404"/>
                <a:gd name="T13" fmla="*/ 317 h 1852"/>
                <a:gd name="T14" fmla="*/ 125 w 1404"/>
                <a:gd name="T15" fmla="*/ 317 h 1852"/>
                <a:gd name="T16" fmla="*/ 100 w 1404"/>
                <a:gd name="T17" fmla="*/ 319 h 1852"/>
                <a:gd name="T18" fmla="*/ 76 w 1404"/>
                <a:gd name="T19" fmla="*/ 327 h 1852"/>
                <a:gd name="T20" fmla="*/ 55 w 1404"/>
                <a:gd name="T21" fmla="*/ 338 h 1852"/>
                <a:gd name="T22" fmla="*/ 36 w 1404"/>
                <a:gd name="T23" fmla="*/ 354 h 1852"/>
                <a:gd name="T24" fmla="*/ 21 w 1404"/>
                <a:gd name="T25" fmla="*/ 372 h 1852"/>
                <a:gd name="T26" fmla="*/ 9 w 1404"/>
                <a:gd name="T27" fmla="*/ 393 h 1852"/>
                <a:gd name="T28" fmla="*/ 2 w 1404"/>
                <a:gd name="T29" fmla="*/ 417 h 1852"/>
                <a:gd name="T30" fmla="*/ 0 w 1404"/>
                <a:gd name="T31" fmla="*/ 442 h 1852"/>
                <a:gd name="T32" fmla="*/ 172 w 1404"/>
                <a:gd name="T33" fmla="*/ 736 h 1852"/>
                <a:gd name="T34" fmla="*/ 918 w 1404"/>
                <a:gd name="T35" fmla="*/ 490 h 1852"/>
                <a:gd name="T36" fmla="*/ 172 w 1404"/>
                <a:gd name="T37" fmla="*/ 1570 h 1852"/>
                <a:gd name="T38" fmla="*/ 0 w 1404"/>
                <a:gd name="T39" fmla="*/ 1325 h 1852"/>
                <a:gd name="T40" fmla="*/ 0 w 1404"/>
                <a:gd name="T41" fmla="*/ 1617 h 1852"/>
                <a:gd name="T42" fmla="*/ 2 w 1404"/>
                <a:gd name="T43" fmla="*/ 1643 h 1852"/>
                <a:gd name="T44" fmla="*/ 9 w 1404"/>
                <a:gd name="T45" fmla="*/ 1666 h 1852"/>
                <a:gd name="T46" fmla="*/ 21 w 1404"/>
                <a:gd name="T47" fmla="*/ 1688 h 1852"/>
                <a:gd name="T48" fmla="*/ 36 w 1404"/>
                <a:gd name="T49" fmla="*/ 1706 h 1852"/>
                <a:gd name="T50" fmla="*/ 55 w 1404"/>
                <a:gd name="T51" fmla="*/ 1721 h 1852"/>
                <a:gd name="T52" fmla="*/ 76 w 1404"/>
                <a:gd name="T53" fmla="*/ 1734 h 1852"/>
                <a:gd name="T54" fmla="*/ 100 w 1404"/>
                <a:gd name="T55" fmla="*/ 1741 h 1852"/>
                <a:gd name="T56" fmla="*/ 125 w 1404"/>
                <a:gd name="T57" fmla="*/ 1743 h 1852"/>
                <a:gd name="T58" fmla="*/ 1149 w 1404"/>
                <a:gd name="T59" fmla="*/ 1833 h 1852"/>
                <a:gd name="T60" fmla="*/ 1156 w 1404"/>
                <a:gd name="T61" fmla="*/ 1837 h 1852"/>
                <a:gd name="T62" fmla="*/ 1185 w 1404"/>
                <a:gd name="T63" fmla="*/ 1847 h 1852"/>
                <a:gd name="T64" fmla="*/ 1214 w 1404"/>
                <a:gd name="T65" fmla="*/ 1852 h 1852"/>
                <a:gd name="T66" fmla="*/ 1364 w 1404"/>
                <a:gd name="T67" fmla="*/ 1852 h 1852"/>
                <a:gd name="T68" fmla="*/ 1372 w 1404"/>
                <a:gd name="T69" fmla="*/ 1852 h 1852"/>
                <a:gd name="T70" fmla="*/ 1387 w 1404"/>
                <a:gd name="T71" fmla="*/ 1846 h 1852"/>
                <a:gd name="T72" fmla="*/ 1397 w 1404"/>
                <a:gd name="T73" fmla="*/ 1835 h 1852"/>
                <a:gd name="T74" fmla="*/ 1403 w 1404"/>
                <a:gd name="T75" fmla="*/ 1821 h 1852"/>
                <a:gd name="T76" fmla="*/ 1404 w 1404"/>
                <a:gd name="T77" fmla="*/ 39 h 1852"/>
                <a:gd name="T78" fmla="*/ 1403 w 1404"/>
                <a:gd name="T79" fmla="*/ 32 h 1852"/>
                <a:gd name="T80" fmla="*/ 1397 w 1404"/>
                <a:gd name="T81" fmla="*/ 18 h 1852"/>
                <a:gd name="T82" fmla="*/ 1387 w 1404"/>
                <a:gd name="T83" fmla="*/ 7 h 1852"/>
                <a:gd name="T84" fmla="*/ 1372 w 1404"/>
                <a:gd name="T85" fmla="*/ 2 h 1852"/>
                <a:gd name="T86" fmla="*/ 1364 w 1404"/>
                <a:gd name="T87" fmla="*/ 1 h 1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04" h="1852">
                  <a:moveTo>
                    <a:pt x="1364" y="1"/>
                  </a:moveTo>
                  <a:lnTo>
                    <a:pt x="1222" y="0"/>
                  </a:lnTo>
                  <a:lnTo>
                    <a:pt x="1222" y="0"/>
                  </a:lnTo>
                  <a:lnTo>
                    <a:pt x="1214" y="1"/>
                  </a:lnTo>
                  <a:lnTo>
                    <a:pt x="1205" y="3"/>
                  </a:lnTo>
                  <a:lnTo>
                    <a:pt x="1197" y="6"/>
                  </a:lnTo>
                  <a:lnTo>
                    <a:pt x="1188" y="9"/>
                  </a:lnTo>
                  <a:lnTo>
                    <a:pt x="1180" y="14"/>
                  </a:lnTo>
                  <a:lnTo>
                    <a:pt x="1173" y="19"/>
                  </a:lnTo>
                  <a:lnTo>
                    <a:pt x="1165" y="25"/>
                  </a:lnTo>
                  <a:lnTo>
                    <a:pt x="1160" y="32"/>
                  </a:lnTo>
                  <a:lnTo>
                    <a:pt x="961" y="314"/>
                  </a:lnTo>
                  <a:lnTo>
                    <a:pt x="961" y="314"/>
                  </a:lnTo>
                  <a:lnTo>
                    <a:pt x="959" y="317"/>
                  </a:lnTo>
                  <a:lnTo>
                    <a:pt x="125" y="317"/>
                  </a:lnTo>
                  <a:lnTo>
                    <a:pt x="125" y="317"/>
                  </a:lnTo>
                  <a:lnTo>
                    <a:pt x="112" y="318"/>
                  </a:lnTo>
                  <a:lnTo>
                    <a:pt x="100" y="319"/>
                  </a:lnTo>
                  <a:lnTo>
                    <a:pt x="87" y="322"/>
                  </a:lnTo>
                  <a:lnTo>
                    <a:pt x="76" y="327"/>
                  </a:lnTo>
                  <a:lnTo>
                    <a:pt x="65" y="332"/>
                  </a:lnTo>
                  <a:lnTo>
                    <a:pt x="55" y="338"/>
                  </a:lnTo>
                  <a:lnTo>
                    <a:pt x="45" y="345"/>
                  </a:lnTo>
                  <a:lnTo>
                    <a:pt x="36" y="354"/>
                  </a:lnTo>
                  <a:lnTo>
                    <a:pt x="28" y="363"/>
                  </a:lnTo>
                  <a:lnTo>
                    <a:pt x="21" y="372"/>
                  </a:lnTo>
                  <a:lnTo>
                    <a:pt x="14" y="383"/>
                  </a:lnTo>
                  <a:lnTo>
                    <a:pt x="9" y="393"/>
                  </a:lnTo>
                  <a:lnTo>
                    <a:pt x="5" y="406"/>
                  </a:lnTo>
                  <a:lnTo>
                    <a:pt x="2" y="417"/>
                  </a:lnTo>
                  <a:lnTo>
                    <a:pt x="0" y="430"/>
                  </a:lnTo>
                  <a:lnTo>
                    <a:pt x="0" y="442"/>
                  </a:lnTo>
                  <a:lnTo>
                    <a:pt x="0" y="736"/>
                  </a:lnTo>
                  <a:lnTo>
                    <a:pt x="172" y="736"/>
                  </a:lnTo>
                  <a:lnTo>
                    <a:pt x="172" y="490"/>
                  </a:lnTo>
                  <a:lnTo>
                    <a:pt x="918" y="490"/>
                  </a:lnTo>
                  <a:lnTo>
                    <a:pt x="918" y="1570"/>
                  </a:lnTo>
                  <a:lnTo>
                    <a:pt x="172" y="1570"/>
                  </a:lnTo>
                  <a:lnTo>
                    <a:pt x="172" y="1325"/>
                  </a:lnTo>
                  <a:lnTo>
                    <a:pt x="0" y="1325"/>
                  </a:lnTo>
                  <a:lnTo>
                    <a:pt x="0" y="1617"/>
                  </a:lnTo>
                  <a:lnTo>
                    <a:pt x="0" y="1617"/>
                  </a:lnTo>
                  <a:lnTo>
                    <a:pt x="0" y="1630"/>
                  </a:lnTo>
                  <a:lnTo>
                    <a:pt x="2" y="1643"/>
                  </a:lnTo>
                  <a:lnTo>
                    <a:pt x="5" y="1655"/>
                  </a:lnTo>
                  <a:lnTo>
                    <a:pt x="9" y="1666"/>
                  </a:lnTo>
                  <a:lnTo>
                    <a:pt x="14" y="1678"/>
                  </a:lnTo>
                  <a:lnTo>
                    <a:pt x="21" y="1688"/>
                  </a:lnTo>
                  <a:lnTo>
                    <a:pt x="28" y="1697"/>
                  </a:lnTo>
                  <a:lnTo>
                    <a:pt x="36" y="1706"/>
                  </a:lnTo>
                  <a:lnTo>
                    <a:pt x="45" y="1714"/>
                  </a:lnTo>
                  <a:lnTo>
                    <a:pt x="55" y="1721"/>
                  </a:lnTo>
                  <a:lnTo>
                    <a:pt x="65" y="1728"/>
                  </a:lnTo>
                  <a:lnTo>
                    <a:pt x="76" y="1734"/>
                  </a:lnTo>
                  <a:lnTo>
                    <a:pt x="87" y="1738"/>
                  </a:lnTo>
                  <a:lnTo>
                    <a:pt x="100" y="1741"/>
                  </a:lnTo>
                  <a:lnTo>
                    <a:pt x="112" y="1743"/>
                  </a:lnTo>
                  <a:lnTo>
                    <a:pt x="125" y="1743"/>
                  </a:lnTo>
                  <a:lnTo>
                    <a:pt x="991" y="1743"/>
                  </a:lnTo>
                  <a:lnTo>
                    <a:pt x="1149" y="1833"/>
                  </a:lnTo>
                  <a:lnTo>
                    <a:pt x="1149" y="1833"/>
                  </a:lnTo>
                  <a:lnTo>
                    <a:pt x="1156" y="1837"/>
                  </a:lnTo>
                  <a:lnTo>
                    <a:pt x="1165" y="1841"/>
                  </a:lnTo>
                  <a:lnTo>
                    <a:pt x="1185" y="1847"/>
                  </a:lnTo>
                  <a:lnTo>
                    <a:pt x="1204" y="1851"/>
                  </a:lnTo>
                  <a:lnTo>
                    <a:pt x="1214" y="1852"/>
                  </a:lnTo>
                  <a:lnTo>
                    <a:pt x="1222" y="1852"/>
                  </a:lnTo>
                  <a:lnTo>
                    <a:pt x="1364" y="1852"/>
                  </a:lnTo>
                  <a:lnTo>
                    <a:pt x="1364" y="1852"/>
                  </a:lnTo>
                  <a:lnTo>
                    <a:pt x="1372" y="1852"/>
                  </a:lnTo>
                  <a:lnTo>
                    <a:pt x="1380" y="1849"/>
                  </a:lnTo>
                  <a:lnTo>
                    <a:pt x="1387" y="1846"/>
                  </a:lnTo>
                  <a:lnTo>
                    <a:pt x="1392" y="1841"/>
                  </a:lnTo>
                  <a:lnTo>
                    <a:pt x="1397" y="1835"/>
                  </a:lnTo>
                  <a:lnTo>
                    <a:pt x="1401" y="1828"/>
                  </a:lnTo>
                  <a:lnTo>
                    <a:pt x="1403" y="1821"/>
                  </a:lnTo>
                  <a:lnTo>
                    <a:pt x="1404" y="1813"/>
                  </a:lnTo>
                  <a:lnTo>
                    <a:pt x="1404" y="39"/>
                  </a:lnTo>
                  <a:lnTo>
                    <a:pt x="1404" y="39"/>
                  </a:lnTo>
                  <a:lnTo>
                    <a:pt x="1403" y="32"/>
                  </a:lnTo>
                  <a:lnTo>
                    <a:pt x="1401" y="24"/>
                  </a:lnTo>
                  <a:lnTo>
                    <a:pt x="1397" y="18"/>
                  </a:lnTo>
                  <a:lnTo>
                    <a:pt x="1392" y="12"/>
                  </a:lnTo>
                  <a:lnTo>
                    <a:pt x="1387" y="7"/>
                  </a:lnTo>
                  <a:lnTo>
                    <a:pt x="1380" y="4"/>
                  </a:lnTo>
                  <a:lnTo>
                    <a:pt x="1372" y="2"/>
                  </a:lnTo>
                  <a:lnTo>
                    <a:pt x="1364" y="1"/>
                  </a:lnTo>
                  <a:lnTo>
                    <a:pt x="1364" y="1"/>
                  </a:lnTo>
                  <a:close/>
                </a:path>
              </a:pathLst>
            </a:custGeom>
            <a:gradFill>
              <a:gsLst>
                <a:gs pos="45000">
                  <a:srgbClr val="5EB6DA"/>
                </a:gs>
                <a:gs pos="45000">
                  <a:srgbClr val="3999C6"/>
                </a:gs>
              </a:gsLst>
              <a:lin ang="8100000" scaled="1"/>
            </a:gradFill>
            <a:ln>
              <a:solidFill>
                <a:schemeClr val="tx1"/>
              </a:solid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dirty="0">
                <a:solidFill>
                  <a:srgbClr val="FFFFFF"/>
                </a:solidFill>
              </a:endParaRPr>
            </a:p>
          </p:txBody>
        </p:sp>
      </p:grpSp>
      <p:sp>
        <p:nvSpPr>
          <p:cNvPr id="132" name="Freeform 131"/>
          <p:cNvSpPr/>
          <p:nvPr/>
        </p:nvSpPr>
        <p:spPr bwMode="auto">
          <a:xfrm rot="5400000">
            <a:off x="534224" y="4822460"/>
            <a:ext cx="263176" cy="449894"/>
          </a:xfrm>
          <a:custGeom>
            <a:avLst/>
            <a:gdLst>
              <a:gd name="connsiteX0" fmla="*/ 578536 w 2644078"/>
              <a:gd name="connsiteY0" fmla="*/ 4266881 h 4861988"/>
              <a:gd name="connsiteX1" fmla="*/ 578536 w 2644078"/>
              <a:gd name="connsiteY1" fmla="*/ 3729363 h 4861988"/>
              <a:gd name="connsiteX2" fmla="*/ 2065543 w 2644078"/>
              <a:gd name="connsiteY2" fmla="*/ 3729363 h 4861988"/>
              <a:gd name="connsiteX3" fmla="*/ 2065543 w 2644078"/>
              <a:gd name="connsiteY3" fmla="*/ 4266881 h 4861988"/>
              <a:gd name="connsiteX4" fmla="*/ 330510 w 2644078"/>
              <a:gd name="connsiteY4" fmla="*/ 4531478 h 4861988"/>
              <a:gd name="connsiteX5" fmla="*/ 2313568 w 2644078"/>
              <a:gd name="connsiteY5" fmla="*/ 4531478 h 4861988"/>
              <a:gd name="connsiteX6" fmla="*/ 2313568 w 2644078"/>
              <a:gd name="connsiteY6" fmla="*/ 1182277 h 4861988"/>
              <a:gd name="connsiteX7" fmla="*/ 330510 w 2644078"/>
              <a:gd name="connsiteY7" fmla="*/ 1182277 h 4861988"/>
              <a:gd name="connsiteX8" fmla="*/ 287715 w 2644078"/>
              <a:gd name="connsiteY8" fmla="*/ 630467 h 4861988"/>
              <a:gd name="connsiteX9" fmla="*/ 621175 w 2644078"/>
              <a:gd name="connsiteY9" fmla="*/ 0 h 4861988"/>
              <a:gd name="connsiteX10" fmla="*/ 2022904 w 2644078"/>
              <a:gd name="connsiteY10" fmla="*/ 0 h 4861988"/>
              <a:gd name="connsiteX11" fmla="*/ 2356364 w 2644078"/>
              <a:gd name="connsiteY11" fmla="*/ 630467 h 4861988"/>
              <a:gd name="connsiteX12" fmla="*/ 0 w 2644078"/>
              <a:gd name="connsiteY12" fmla="*/ 4861988 h 4861988"/>
              <a:gd name="connsiteX13" fmla="*/ 0 w 2644078"/>
              <a:gd name="connsiteY13" fmla="*/ 851767 h 4861988"/>
              <a:gd name="connsiteX14" fmla="*/ 2644078 w 2644078"/>
              <a:gd name="connsiteY14" fmla="*/ 851767 h 4861988"/>
              <a:gd name="connsiteX15" fmla="*/ 2644078 w 2644078"/>
              <a:gd name="connsiteY15" fmla="*/ 4861988 h 4861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44078" h="4861988">
                <a:moveTo>
                  <a:pt x="578536" y="4266881"/>
                </a:moveTo>
                <a:lnTo>
                  <a:pt x="578536" y="3729363"/>
                </a:lnTo>
                <a:lnTo>
                  <a:pt x="2065543" y="3729363"/>
                </a:lnTo>
                <a:lnTo>
                  <a:pt x="2065543" y="4266881"/>
                </a:lnTo>
                <a:close/>
                <a:moveTo>
                  <a:pt x="330510" y="4531478"/>
                </a:moveTo>
                <a:lnTo>
                  <a:pt x="2313568" y="4531478"/>
                </a:lnTo>
                <a:lnTo>
                  <a:pt x="2313568" y="1182277"/>
                </a:lnTo>
                <a:lnTo>
                  <a:pt x="330510" y="1182277"/>
                </a:lnTo>
                <a:close/>
                <a:moveTo>
                  <a:pt x="287715" y="630467"/>
                </a:moveTo>
                <a:lnTo>
                  <a:pt x="621175" y="0"/>
                </a:lnTo>
                <a:lnTo>
                  <a:pt x="2022904" y="0"/>
                </a:lnTo>
                <a:lnTo>
                  <a:pt x="2356364" y="630467"/>
                </a:lnTo>
                <a:close/>
                <a:moveTo>
                  <a:pt x="0" y="4861988"/>
                </a:moveTo>
                <a:lnTo>
                  <a:pt x="0" y="851767"/>
                </a:lnTo>
                <a:lnTo>
                  <a:pt x="2644078" y="851767"/>
                </a:lnTo>
                <a:lnTo>
                  <a:pt x="2644078" y="4861988"/>
                </a:lnTo>
                <a:close/>
              </a:path>
            </a:pathLst>
          </a:custGeom>
          <a:gradFill>
            <a:gsLst>
              <a:gs pos="61000">
                <a:srgbClr val="5EB6DA"/>
              </a:gs>
              <a:gs pos="64000">
                <a:srgbClr val="3999C6"/>
              </a:gs>
            </a:gsLst>
            <a:lin ang="36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dirty="0">
              <a:solidFill>
                <a:srgbClr val="FFFFFF"/>
              </a:solidFill>
            </a:endParaRPr>
          </a:p>
        </p:txBody>
      </p:sp>
      <p:sp>
        <p:nvSpPr>
          <p:cNvPr id="3" name="Title 2"/>
          <p:cNvSpPr>
            <a:spLocks noGrp="1"/>
          </p:cNvSpPr>
          <p:nvPr>
            <p:ph type="title"/>
          </p:nvPr>
        </p:nvSpPr>
        <p:spPr/>
        <p:txBody>
          <a:bodyPr/>
          <a:lstStyle/>
          <a:p>
            <a:r>
              <a:rPr lang="en-US" dirty="0"/>
              <a:t>Azure IoT Reference Architecture</a:t>
            </a:r>
          </a:p>
        </p:txBody>
      </p:sp>
      <p:sp>
        <p:nvSpPr>
          <p:cNvPr id="55" name="Freeform 54"/>
          <p:cNvSpPr/>
          <p:nvPr/>
        </p:nvSpPr>
        <p:spPr bwMode="auto">
          <a:xfrm>
            <a:off x="4527370" y="2910914"/>
            <a:ext cx="2860904" cy="125712"/>
          </a:xfrm>
          <a:custGeom>
            <a:avLst/>
            <a:gdLst>
              <a:gd name="connsiteX0" fmla="*/ 0 w 2861310"/>
              <a:gd name="connsiteY0" fmla="*/ 125730 h 125730"/>
              <a:gd name="connsiteX1" fmla="*/ 2861310 w 2861310"/>
              <a:gd name="connsiteY1" fmla="*/ 125730 h 125730"/>
              <a:gd name="connsiteX2" fmla="*/ 2861310 w 2861310"/>
              <a:gd name="connsiteY2" fmla="*/ 0 h 125730"/>
            </a:gdLst>
            <a:ahLst/>
            <a:cxnLst>
              <a:cxn ang="0">
                <a:pos x="connsiteX0" y="connsiteY0"/>
              </a:cxn>
              <a:cxn ang="0">
                <a:pos x="connsiteX1" y="connsiteY1"/>
              </a:cxn>
              <a:cxn ang="0">
                <a:pos x="connsiteX2" y="connsiteY2"/>
              </a:cxn>
            </a:cxnLst>
            <a:rect l="l" t="t" r="r" b="b"/>
            <a:pathLst>
              <a:path w="2861310" h="125730">
                <a:moveTo>
                  <a:pt x="0" y="125730"/>
                </a:moveTo>
                <a:lnTo>
                  <a:pt x="2861310" y="125730"/>
                </a:lnTo>
                <a:lnTo>
                  <a:pt x="2861310" y="0"/>
                </a:lnTo>
              </a:path>
            </a:pathLst>
          </a:custGeom>
          <a:ln w="317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136" name="Rectangle 135"/>
          <p:cNvSpPr/>
          <p:nvPr/>
        </p:nvSpPr>
        <p:spPr>
          <a:xfrm>
            <a:off x="4883571" y="4651681"/>
            <a:ext cx="1331024" cy="878168"/>
          </a:xfrm>
          <a:prstGeom prst="rect">
            <a:avLst/>
          </a:prstGeom>
          <a:solidFill>
            <a:schemeClr val="tx1">
              <a:alpha val="89804"/>
            </a:schemeClr>
          </a:solidFill>
          <a:ln w="19050">
            <a:gradFill>
              <a:gsLst>
                <a:gs pos="54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p>
            <a:pPr defTabSz="895403" fontAlgn="base">
              <a:lnSpc>
                <a:spcPct val="90000"/>
              </a:lnSpc>
              <a:spcBef>
                <a:spcPct val="0"/>
              </a:spcBef>
            </a:pPr>
            <a:r>
              <a:rPr lang="en-US" sz="1076" dirty="0">
                <a:solidFill>
                  <a:srgbClr val="505050"/>
                </a:solidFill>
                <a:ea typeface="Segoe UI Black" panose="020B0A02040204020203" pitchFamily="34" charset="0"/>
                <a:cs typeface="Segoe UI Black" panose="020B0A02040204020203" pitchFamily="34" charset="0"/>
              </a:rPr>
              <a:t>Storage</a:t>
            </a:r>
          </a:p>
        </p:txBody>
      </p:sp>
      <p:cxnSp>
        <p:nvCxnSpPr>
          <p:cNvPr id="141" name="Straight Arrow Connector 140"/>
          <p:cNvCxnSpPr/>
          <p:nvPr/>
        </p:nvCxnSpPr>
        <p:spPr>
          <a:xfrm flipV="1">
            <a:off x="6241002" y="5247251"/>
            <a:ext cx="1829164" cy="743"/>
          </a:xfrm>
          <a:prstGeom prst="straightConnector1">
            <a:avLst/>
          </a:prstGeom>
          <a:ln w="317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flipV="1">
            <a:off x="6228193" y="4985960"/>
            <a:ext cx="1829164" cy="743"/>
          </a:xfrm>
          <a:prstGeom prst="straightConnector1">
            <a:avLst/>
          </a:prstGeom>
          <a:ln w="317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5" idx="2"/>
          </p:cNvCxnSpPr>
          <p:nvPr/>
        </p:nvCxnSpPr>
        <p:spPr>
          <a:xfrm flipV="1">
            <a:off x="7139788" y="4522406"/>
            <a:ext cx="2988" cy="463554"/>
          </a:xfrm>
          <a:prstGeom prst="straightConnector1">
            <a:avLst/>
          </a:prstGeom>
          <a:ln w="317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flipV="1">
            <a:off x="9152072" y="2903196"/>
            <a:ext cx="6713" cy="1198022"/>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10289149" y="3865023"/>
            <a:ext cx="1626681" cy="1809356"/>
            <a:chOff x="503237" y="4023300"/>
            <a:chExt cx="1659299" cy="1845637"/>
          </a:xfrm>
        </p:grpSpPr>
        <p:sp>
          <p:nvSpPr>
            <p:cNvPr id="66" name="Freeform 65"/>
            <p:cNvSpPr/>
            <p:nvPr/>
          </p:nvSpPr>
          <p:spPr bwMode="auto">
            <a:xfrm>
              <a:off x="648161" y="4715437"/>
              <a:ext cx="132570" cy="247638"/>
            </a:xfrm>
            <a:custGeom>
              <a:avLst/>
              <a:gdLst>
                <a:gd name="connsiteX0" fmla="*/ 1469119 w 3408136"/>
                <a:gd name="connsiteY0" fmla="*/ 5547323 h 6141667"/>
                <a:gd name="connsiteX1" fmla="*/ 1418318 w 3408136"/>
                <a:gd name="connsiteY1" fmla="*/ 5598124 h 6141667"/>
                <a:gd name="connsiteX2" fmla="*/ 1418318 w 3408136"/>
                <a:gd name="connsiteY2" fmla="*/ 5801322 h 6141667"/>
                <a:gd name="connsiteX3" fmla="*/ 1469119 w 3408136"/>
                <a:gd name="connsiteY3" fmla="*/ 5852123 h 6141667"/>
                <a:gd name="connsiteX4" fmla="*/ 1939017 w 3408136"/>
                <a:gd name="connsiteY4" fmla="*/ 5852123 h 6141667"/>
                <a:gd name="connsiteX5" fmla="*/ 1989818 w 3408136"/>
                <a:gd name="connsiteY5" fmla="*/ 5801322 h 6141667"/>
                <a:gd name="connsiteX6" fmla="*/ 1989818 w 3408136"/>
                <a:gd name="connsiteY6" fmla="*/ 5598124 h 6141667"/>
                <a:gd name="connsiteX7" fmla="*/ 1939017 w 3408136"/>
                <a:gd name="connsiteY7" fmla="*/ 5547323 h 6141667"/>
                <a:gd name="connsiteX8" fmla="*/ 241826 w 3408136"/>
                <a:gd name="connsiteY8" fmla="*/ 368599 h 6141667"/>
                <a:gd name="connsiteX9" fmla="*/ 210796 w 3408136"/>
                <a:gd name="connsiteY9" fmla="*/ 399629 h 6141667"/>
                <a:gd name="connsiteX10" fmla="*/ 210796 w 3408136"/>
                <a:gd name="connsiteY10" fmla="*/ 5376294 h 6141667"/>
                <a:gd name="connsiteX11" fmla="*/ 241826 w 3408136"/>
                <a:gd name="connsiteY11" fmla="*/ 5407324 h 6141667"/>
                <a:gd name="connsiteX12" fmla="*/ 3166310 w 3408136"/>
                <a:gd name="connsiteY12" fmla="*/ 5407324 h 6141667"/>
                <a:gd name="connsiteX13" fmla="*/ 3197340 w 3408136"/>
                <a:gd name="connsiteY13" fmla="*/ 5376294 h 6141667"/>
                <a:gd name="connsiteX14" fmla="*/ 3197340 w 3408136"/>
                <a:gd name="connsiteY14" fmla="*/ 399629 h 6141667"/>
                <a:gd name="connsiteX15" fmla="*/ 3166310 w 3408136"/>
                <a:gd name="connsiteY15" fmla="*/ 368599 h 6141667"/>
                <a:gd name="connsiteX16" fmla="*/ 1469572 w 3408136"/>
                <a:gd name="connsiteY16" fmla="*/ 159049 h 6141667"/>
                <a:gd name="connsiteX17" fmla="*/ 1456872 w 3408136"/>
                <a:gd name="connsiteY17" fmla="*/ 171749 h 6141667"/>
                <a:gd name="connsiteX18" fmla="*/ 1456872 w 3408136"/>
                <a:gd name="connsiteY18" fmla="*/ 222549 h 6141667"/>
                <a:gd name="connsiteX19" fmla="*/ 1469572 w 3408136"/>
                <a:gd name="connsiteY19" fmla="*/ 235249 h 6141667"/>
                <a:gd name="connsiteX20" fmla="*/ 1938565 w 3408136"/>
                <a:gd name="connsiteY20" fmla="*/ 235249 h 6141667"/>
                <a:gd name="connsiteX21" fmla="*/ 1951265 w 3408136"/>
                <a:gd name="connsiteY21" fmla="*/ 222549 h 6141667"/>
                <a:gd name="connsiteX22" fmla="*/ 1951265 w 3408136"/>
                <a:gd name="connsiteY22" fmla="*/ 171749 h 6141667"/>
                <a:gd name="connsiteX23" fmla="*/ 1938565 w 3408136"/>
                <a:gd name="connsiteY23" fmla="*/ 159049 h 6141667"/>
                <a:gd name="connsiteX24" fmla="*/ 2750911 w 3408136"/>
                <a:gd name="connsiteY24" fmla="*/ 111424 h 6141667"/>
                <a:gd name="connsiteX25" fmla="*/ 2674711 w 3408136"/>
                <a:gd name="connsiteY25" fmla="*/ 187624 h 6141667"/>
                <a:gd name="connsiteX26" fmla="*/ 2750911 w 3408136"/>
                <a:gd name="connsiteY26" fmla="*/ 263824 h 6141667"/>
                <a:gd name="connsiteX27" fmla="*/ 2827111 w 3408136"/>
                <a:gd name="connsiteY27" fmla="*/ 187624 h 6141667"/>
                <a:gd name="connsiteX28" fmla="*/ 2750911 w 3408136"/>
                <a:gd name="connsiteY28" fmla="*/ 111424 h 6141667"/>
                <a:gd name="connsiteX29" fmla="*/ 185710 w 3408136"/>
                <a:gd name="connsiteY29" fmla="*/ 0 h 6141667"/>
                <a:gd name="connsiteX30" fmla="*/ 3222426 w 3408136"/>
                <a:gd name="connsiteY30" fmla="*/ 0 h 6141667"/>
                <a:gd name="connsiteX31" fmla="*/ 3408136 w 3408136"/>
                <a:gd name="connsiteY31" fmla="*/ 174144 h 6141667"/>
                <a:gd name="connsiteX32" fmla="*/ 3408136 w 3408136"/>
                <a:gd name="connsiteY32" fmla="*/ 5967524 h 6141667"/>
                <a:gd name="connsiteX33" fmla="*/ 3222426 w 3408136"/>
                <a:gd name="connsiteY33" fmla="*/ 6141667 h 6141667"/>
                <a:gd name="connsiteX34" fmla="*/ 185710 w 3408136"/>
                <a:gd name="connsiteY34" fmla="*/ 6141667 h 6141667"/>
                <a:gd name="connsiteX35" fmla="*/ 0 w 3408136"/>
                <a:gd name="connsiteY35" fmla="*/ 5967524 h 6141667"/>
                <a:gd name="connsiteX36" fmla="*/ 0 w 3408136"/>
                <a:gd name="connsiteY36" fmla="*/ 174144 h 6141667"/>
                <a:gd name="connsiteX37" fmla="*/ 185710 w 3408136"/>
                <a:gd name="connsiteY37" fmla="*/ 0 h 6141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408136" h="6141667">
                  <a:moveTo>
                    <a:pt x="1469119" y="5547323"/>
                  </a:moveTo>
                  <a:cubicBezTo>
                    <a:pt x="1441062" y="5547323"/>
                    <a:pt x="1418318" y="5570067"/>
                    <a:pt x="1418318" y="5598124"/>
                  </a:cubicBezTo>
                  <a:lnTo>
                    <a:pt x="1418318" y="5801322"/>
                  </a:lnTo>
                  <a:cubicBezTo>
                    <a:pt x="1418318" y="5829379"/>
                    <a:pt x="1441062" y="5852123"/>
                    <a:pt x="1469119" y="5852123"/>
                  </a:cubicBezTo>
                  <a:lnTo>
                    <a:pt x="1939017" y="5852123"/>
                  </a:lnTo>
                  <a:cubicBezTo>
                    <a:pt x="1967074" y="5852123"/>
                    <a:pt x="1989818" y="5829379"/>
                    <a:pt x="1989818" y="5801322"/>
                  </a:cubicBezTo>
                  <a:lnTo>
                    <a:pt x="1989818" y="5598124"/>
                  </a:lnTo>
                  <a:cubicBezTo>
                    <a:pt x="1989818" y="5570067"/>
                    <a:pt x="1967074" y="5547323"/>
                    <a:pt x="1939017" y="5547323"/>
                  </a:cubicBezTo>
                  <a:close/>
                  <a:moveTo>
                    <a:pt x="241826" y="368599"/>
                  </a:moveTo>
                  <a:cubicBezTo>
                    <a:pt x="224689" y="368599"/>
                    <a:pt x="210796" y="382492"/>
                    <a:pt x="210796" y="399629"/>
                  </a:cubicBezTo>
                  <a:lnTo>
                    <a:pt x="210796" y="5376294"/>
                  </a:lnTo>
                  <a:cubicBezTo>
                    <a:pt x="210796" y="5393431"/>
                    <a:pt x="224689" y="5407324"/>
                    <a:pt x="241826" y="5407324"/>
                  </a:cubicBezTo>
                  <a:lnTo>
                    <a:pt x="3166310" y="5407324"/>
                  </a:lnTo>
                  <a:cubicBezTo>
                    <a:pt x="3183447" y="5407324"/>
                    <a:pt x="3197340" y="5393431"/>
                    <a:pt x="3197340" y="5376294"/>
                  </a:cubicBezTo>
                  <a:lnTo>
                    <a:pt x="3197340" y="399629"/>
                  </a:lnTo>
                  <a:cubicBezTo>
                    <a:pt x="3197340" y="382492"/>
                    <a:pt x="3183447" y="368599"/>
                    <a:pt x="3166310" y="368599"/>
                  </a:cubicBezTo>
                  <a:close/>
                  <a:moveTo>
                    <a:pt x="1469572" y="159049"/>
                  </a:moveTo>
                  <a:cubicBezTo>
                    <a:pt x="1462558" y="159049"/>
                    <a:pt x="1456872" y="164735"/>
                    <a:pt x="1456872" y="171749"/>
                  </a:cubicBezTo>
                  <a:lnTo>
                    <a:pt x="1456872" y="222549"/>
                  </a:lnTo>
                  <a:cubicBezTo>
                    <a:pt x="1456872" y="229563"/>
                    <a:pt x="1462558" y="235249"/>
                    <a:pt x="1469572" y="235249"/>
                  </a:cubicBezTo>
                  <a:lnTo>
                    <a:pt x="1938565" y="235249"/>
                  </a:lnTo>
                  <a:cubicBezTo>
                    <a:pt x="1945579" y="235249"/>
                    <a:pt x="1951265" y="229563"/>
                    <a:pt x="1951265" y="222549"/>
                  </a:cubicBezTo>
                  <a:lnTo>
                    <a:pt x="1951265" y="171749"/>
                  </a:lnTo>
                  <a:cubicBezTo>
                    <a:pt x="1951265" y="164735"/>
                    <a:pt x="1945579" y="159049"/>
                    <a:pt x="1938565" y="159049"/>
                  </a:cubicBezTo>
                  <a:close/>
                  <a:moveTo>
                    <a:pt x="2750911" y="111424"/>
                  </a:moveTo>
                  <a:cubicBezTo>
                    <a:pt x="2708827" y="111424"/>
                    <a:pt x="2674711" y="145540"/>
                    <a:pt x="2674711" y="187624"/>
                  </a:cubicBezTo>
                  <a:cubicBezTo>
                    <a:pt x="2674711" y="229708"/>
                    <a:pt x="2708827" y="263824"/>
                    <a:pt x="2750911" y="263824"/>
                  </a:cubicBezTo>
                  <a:cubicBezTo>
                    <a:pt x="2792995" y="263824"/>
                    <a:pt x="2827111" y="229708"/>
                    <a:pt x="2827111" y="187624"/>
                  </a:cubicBezTo>
                  <a:cubicBezTo>
                    <a:pt x="2827111" y="145540"/>
                    <a:pt x="2792995" y="111424"/>
                    <a:pt x="2750911" y="111424"/>
                  </a:cubicBezTo>
                  <a:close/>
                  <a:moveTo>
                    <a:pt x="185710" y="0"/>
                  </a:moveTo>
                  <a:lnTo>
                    <a:pt x="3222426" y="0"/>
                  </a:lnTo>
                  <a:cubicBezTo>
                    <a:pt x="3324990" y="0"/>
                    <a:pt x="3408136" y="77968"/>
                    <a:pt x="3408136" y="174144"/>
                  </a:cubicBezTo>
                  <a:lnTo>
                    <a:pt x="3408136" y="5967524"/>
                  </a:lnTo>
                  <a:cubicBezTo>
                    <a:pt x="3408136" y="6063700"/>
                    <a:pt x="3324990" y="6141667"/>
                    <a:pt x="3222426" y="6141667"/>
                  </a:cubicBezTo>
                  <a:lnTo>
                    <a:pt x="185710" y="6141667"/>
                  </a:lnTo>
                  <a:cubicBezTo>
                    <a:pt x="83146" y="6141667"/>
                    <a:pt x="0" y="6063700"/>
                    <a:pt x="0" y="5967524"/>
                  </a:cubicBezTo>
                  <a:lnTo>
                    <a:pt x="0" y="174144"/>
                  </a:lnTo>
                  <a:cubicBezTo>
                    <a:pt x="0" y="77968"/>
                    <a:pt x="83146" y="0"/>
                    <a:pt x="185710" y="0"/>
                  </a:cubicBezTo>
                  <a:close/>
                </a:path>
              </a:pathLst>
            </a:custGeom>
            <a:solidFill>
              <a:schemeClr val="tx1"/>
            </a:solidFill>
            <a:ln>
              <a:solidFill>
                <a:schemeClr val="tx1"/>
              </a:solidFill>
            </a:ln>
            <a:extLst/>
          </p:spPr>
          <p:txBody>
            <a:bodyPr vert="horz" wrap="square" lIns="87868" tIns="43933" rIns="87868" bIns="43933" numCol="1" rtlCol="0" anchor="t" anchorCtr="0" compatLnSpc="1">
              <a:prstTxWarp prst="textNoShape">
                <a:avLst/>
              </a:prstTxWarp>
              <a:noAutofit/>
            </a:bodyPr>
            <a:lstStyle/>
            <a:p>
              <a:pPr algn="ctr" defTabSz="878559">
                <a:defRPr/>
              </a:pPr>
              <a:endParaRPr lang="en-US" sz="769" kern="0">
                <a:solidFill>
                  <a:srgbClr val="FFFFFF"/>
                </a:solidFill>
              </a:endParaRPr>
            </a:p>
          </p:txBody>
        </p:sp>
        <p:pic>
          <p:nvPicPr>
            <p:cNvPr id="67" name="Picture 6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54" y="4902569"/>
              <a:ext cx="447962" cy="447962"/>
            </a:xfrm>
            <a:prstGeom prst="rect">
              <a:avLst/>
            </a:prstGeom>
          </p:spPr>
        </p:pic>
        <p:pic>
          <p:nvPicPr>
            <p:cNvPr id="68" name="Picture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860" y="4902569"/>
              <a:ext cx="447962" cy="447962"/>
            </a:xfrm>
            <a:prstGeom prst="rect">
              <a:avLst/>
            </a:prstGeom>
          </p:spPr>
        </p:pic>
        <p:pic>
          <p:nvPicPr>
            <p:cNvPr id="69" name="Picture 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4284" y="4541609"/>
              <a:ext cx="647363" cy="647363"/>
            </a:xfrm>
            <a:prstGeom prst="rect">
              <a:avLst/>
            </a:prstGeom>
          </p:spPr>
        </p:pic>
        <p:pic>
          <p:nvPicPr>
            <p:cNvPr id="70" name="Picture 6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0094" y="4634933"/>
              <a:ext cx="447962" cy="447962"/>
            </a:xfrm>
            <a:prstGeom prst="rect">
              <a:avLst/>
            </a:prstGeom>
          </p:spPr>
        </p:pic>
        <p:sp>
          <p:nvSpPr>
            <p:cNvPr id="71" name="Rounded Rectangle 70"/>
            <p:cNvSpPr/>
            <p:nvPr/>
          </p:nvSpPr>
          <p:spPr bwMode="auto">
            <a:xfrm>
              <a:off x="554491" y="4639269"/>
              <a:ext cx="1282566" cy="671375"/>
            </a:xfrm>
            <a:prstGeom prst="roundRect">
              <a:avLst/>
            </a:prstGeom>
            <a:no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pic>
          <p:nvPicPr>
            <p:cNvPr id="72" name="Picture 71"/>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1169789" y="5037565"/>
              <a:ext cx="241700" cy="241700"/>
            </a:xfrm>
            <a:prstGeom prst="rect">
              <a:avLst/>
            </a:prstGeom>
          </p:spPr>
        </p:pic>
        <p:pic>
          <p:nvPicPr>
            <p:cNvPr id="73" name="Picture 7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26498" y="4846410"/>
              <a:ext cx="586334" cy="586334"/>
            </a:xfrm>
            <a:prstGeom prst="rect">
              <a:avLst/>
            </a:prstGeom>
          </p:spPr>
        </p:pic>
        <p:pic>
          <p:nvPicPr>
            <p:cNvPr id="74" name="Picture 7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41533" y="4671931"/>
              <a:ext cx="367589" cy="367589"/>
            </a:xfrm>
            <a:prstGeom prst="rect">
              <a:avLst/>
            </a:prstGeom>
          </p:spPr>
        </p:pic>
        <p:pic>
          <p:nvPicPr>
            <p:cNvPr id="75" name="Picture 73"/>
            <p:cNvPicPr>
              <a:picLocks noChangeAspect="1"/>
            </p:cNvPicPr>
            <p:nvPr/>
          </p:nvPicPr>
          <p:blipFill>
            <a:blip r:embed="rId10">
              <a:biLevel thresh="25000"/>
              <a:extLst>
                <a:ext uri="{28A0092B-C50C-407E-A947-70E740481C1C}">
                  <a14:useLocalDpi xmlns:a14="http://schemas.microsoft.com/office/drawing/2010/main"/>
                </a:ext>
              </a:extLst>
            </a:blip>
            <a:srcRect/>
            <a:stretch>
              <a:fillRect/>
            </a:stretch>
          </p:blipFill>
          <p:spPr bwMode="auto">
            <a:xfrm>
              <a:off x="949729" y="5393989"/>
              <a:ext cx="230495" cy="372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11"/>
            <p:cNvPicPr>
              <a:picLocks noChangeAspect="1"/>
            </p:cNvPicPr>
            <p:nvPr/>
          </p:nvPicPr>
          <p:blipFill>
            <a:blip r:embed="rId11">
              <a:biLevel thresh="25000"/>
              <a:extLst>
                <a:ext uri="{28A0092B-C50C-407E-A947-70E740481C1C}">
                  <a14:useLocalDpi xmlns:a14="http://schemas.microsoft.com/office/drawing/2010/main"/>
                </a:ext>
              </a:extLst>
            </a:blip>
            <a:srcRect/>
            <a:stretch>
              <a:fillRect/>
            </a:stretch>
          </p:blipFill>
          <p:spPr bwMode="auto">
            <a:xfrm>
              <a:off x="561490" y="5403551"/>
              <a:ext cx="356313" cy="353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6" descr="\\MAGNUM\Projects\Microsoft\Cloud Power FY12\Design\Icons\PNGs\Web Service.png"/>
            <p:cNvPicPr>
              <a:picLocks noChangeAspect="1" noChangeArrowheads="1"/>
            </p:cNvPicPr>
            <p:nvPr/>
          </p:nvPicPr>
          <p:blipFill>
            <a:blip r:embed="rId12" cstate="screen">
              <a:lum bright="100000"/>
              <a:extLst>
                <a:ext uri="{28A0092B-C50C-407E-A947-70E740481C1C}">
                  <a14:useLocalDpi xmlns:a14="http://schemas.microsoft.com/office/drawing/2010/main"/>
                </a:ext>
              </a:extLst>
            </a:blip>
            <a:srcRect/>
            <a:stretch>
              <a:fillRect/>
            </a:stretch>
          </p:blipFill>
          <p:spPr bwMode="auto">
            <a:xfrm>
              <a:off x="1449759" y="5291459"/>
              <a:ext cx="577478" cy="577478"/>
            </a:xfrm>
            <a:prstGeom prst="rect">
              <a:avLst/>
            </a:prstGeom>
            <a:noFill/>
          </p:spPr>
        </p:pic>
        <p:pic>
          <p:nvPicPr>
            <p:cNvPr id="79" name="Picture 7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212149" y="5408304"/>
              <a:ext cx="326437" cy="343787"/>
            </a:xfrm>
            <a:prstGeom prst="rect">
              <a:avLst/>
            </a:prstGeom>
          </p:spPr>
        </p:pic>
        <p:sp>
          <p:nvSpPr>
            <p:cNvPr id="80" name="Freeform 13"/>
            <p:cNvSpPr>
              <a:spLocks noChangeAspect="1" noEditPoints="1"/>
            </p:cNvSpPr>
            <p:nvPr/>
          </p:nvSpPr>
          <p:spPr bwMode="black">
            <a:xfrm>
              <a:off x="503237" y="4309027"/>
              <a:ext cx="256900" cy="257221"/>
            </a:xfrm>
            <a:custGeom>
              <a:avLst/>
              <a:gdLst>
                <a:gd name="T0" fmla="*/ 600 w 800"/>
                <a:gd name="T1" fmla="*/ 0 h 801"/>
                <a:gd name="T2" fmla="*/ 283 w 800"/>
                <a:gd name="T3" fmla="*/ 317 h 801"/>
                <a:gd name="T4" fmla="*/ 81 w 800"/>
                <a:gd name="T5" fmla="*/ 159 h 801"/>
                <a:gd name="T6" fmla="*/ 0 w 800"/>
                <a:gd name="T7" fmla="*/ 200 h 801"/>
                <a:gd name="T8" fmla="*/ 0 w 800"/>
                <a:gd name="T9" fmla="*/ 600 h 801"/>
                <a:gd name="T10" fmla="*/ 81 w 800"/>
                <a:gd name="T11" fmla="*/ 641 h 801"/>
                <a:gd name="T12" fmla="*/ 283 w 800"/>
                <a:gd name="T13" fmla="*/ 484 h 801"/>
                <a:gd name="T14" fmla="*/ 600 w 800"/>
                <a:gd name="T15" fmla="*/ 801 h 801"/>
                <a:gd name="T16" fmla="*/ 800 w 800"/>
                <a:gd name="T17" fmla="*/ 722 h 801"/>
                <a:gd name="T18" fmla="*/ 800 w 800"/>
                <a:gd name="T19" fmla="*/ 78 h 801"/>
                <a:gd name="T20" fmla="*/ 600 w 800"/>
                <a:gd name="T21" fmla="*/ 0 h 801"/>
                <a:gd name="T22" fmla="*/ 81 w 800"/>
                <a:gd name="T23" fmla="*/ 519 h 801"/>
                <a:gd name="T24" fmla="*/ 81 w 800"/>
                <a:gd name="T25" fmla="*/ 281 h 801"/>
                <a:gd name="T26" fmla="*/ 200 w 800"/>
                <a:gd name="T27" fmla="*/ 400 h 801"/>
                <a:gd name="T28" fmla="*/ 81 w 800"/>
                <a:gd name="T29" fmla="*/ 519 h 801"/>
                <a:gd name="T30" fmla="*/ 388 w 800"/>
                <a:gd name="T31" fmla="*/ 400 h 801"/>
                <a:gd name="T32" fmla="*/ 600 w 800"/>
                <a:gd name="T33" fmla="*/ 236 h 801"/>
                <a:gd name="T34" fmla="*/ 600 w 800"/>
                <a:gd name="T35" fmla="*/ 565 h 801"/>
                <a:gd name="T36" fmla="*/ 388 w 800"/>
                <a:gd name="T37" fmla="*/ 400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0" h="801">
                  <a:moveTo>
                    <a:pt x="600" y="0"/>
                  </a:moveTo>
                  <a:lnTo>
                    <a:pt x="283" y="317"/>
                  </a:lnTo>
                  <a:lnTo>
                    <a:pt x="81" y="159"/>
                  </a:lnTo>
                  <a:lnTo>
                    <a:pt x="0" y="200"/>
                  </a:lnTo>
                  <a:lnTo>
                    <a:pt x="0" y="600"/>
                  </a:lnTo>
                  <a:lnTo>
                    <a:pt x="81" y="641"/>
                  </a:lnTo>
                  <a:lnTo>
                    <a:pt x="283" y="484"/>
                  </a:lnTo>
                  <a:lnTo>
                    <a:pt x="600" y="801"/>
                  </a:lnTo>
                  <a:lnTo>
                    <a:pt x="800" y="722"/>
                  </a:lnTo>
                  <a:lnTo>
                    <a:pt x="800" y="78"/>
                  </a:lnTo>
                  <a:lnTo>
                    <a:pt x="600" y="0"/>
                  </a:lnTo>
                  <a:close/>
                  <a:moveTo>
                    <a:pt x="81" y="519"/>
                  </a:moveTo>
                  <a:lnTo>
                    <a:pt x="81" y="281"/>
                  </a:lnTo>
                  <a:lnTo>
                    <a:pt x="200" y="400"/>
                  </a:lnTo>
                  <a:lnTo>
                    <a:pt x="81" y="519"/>
                  </a:lnTo>
                  <a:close/>
                  <a:moveTo>
                    <a:pt x="388" y="400"/>
                  </a:moveTo>
                  <a:lnTo>
                    <a:pt x="600" y="236"/>
                  </a:lnTo>
                  <a:lnTo>
                    <a:pt x="600" y="565"/>
                  </a:lnTo>
                  <a:lnTo>
                    <a:pt x="388" y="400"/>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81" name="Freeform 144"/>
            <p:cNvSpPr>
              <a:spLocks noChangeAspect="1" noEditPoints="1"/>
            </p:cNvSpPr>
            <p:nvPr/>
          </p:nvSpPr>
          <p:spPr bwMode="black">
            <a:xfrm>
              <a:off x="793277" y="4304500"/>
              <a:ext cx="241352" cy="226738"/>
            </a:xfrm>
            <a:custGeom>
              <a:avLst/>
              <a:gdLst>
                <a:gd name="T0" fmla="*/ 1091 w 1412"/>
                <a:gd name="T1" fmla="*/ 240 h 1327"/>
                <a:gd name="T2" fmla="*/ 1091 w 1412"/>
                <a:gd name="T3" fmla="*/ 1152 h 1327"/>
                <a:gd name="T4" fmla="*/ 1048 w 1412"/>
                <a:gd name="T5" fmla="*/ 1159 h 1327"/>
                <a:gd name="T6" fmla="*/ 0 w 1412"/>
                <a:gd name="T7" fmla="*/ 1321 h 1327"/>
                <a:gd name="T8" fmla="*/ 695 w 1412"/>
                <a:gd name="T9" fmla="*/ 1074 h 1327"/>
                <a:gd name="T10" fmla="*/ 715 w 1412"/>
                <a:gd name="T11" fmla="*/ 1072 h 1327"/>
                <a:gd name="T12" fmla="*/ 726 w 1412"/>
                <a:gd name="T13" fmla="*/ 1066 h 1327"/>
                <a:gd name="T14" fmla="*/ 726 w 1412"/>
                <a:gd name="T15" fmla="*/ 750 h 1327"/>
                <a:gd name="T16" fmla="*/ 1061 w 1412"/>
                <a:gd name="T17" fmla="*/ 230 h 1327"/>
                <a:gd name="T18" fmla="*/ 1061 w 1412"/>
                <a:gd name="T19" fmla="*/ 230 h 1327"/>
                <a:gd name="T20" fmla="*/ 1091 w 1412"/>
                <a:gd name="T21" fmla="*/ 240 h 1327"/>
                <a:gd name="T22" fmla="*/ 1390 w 1412"/>
                <a:gd name="T23" fmla="*/ 450 h 1327"/>
                <a:gd name="T24" fmla="*/ 1390 w 1412"/>
                <a:gd name="T25" fmla="*/ 450 h 1327"/>
                <a:gd name="T26" fmla="*/ 1200 w 1412"/>
                <a:gd name="T27" fmla="*/ 638 h 1327"/>
                <a:gd name="T28" fmla="*/ 1117 w 1412"/>
                <a:gd name="T29" fmla="*/ 714 h 1327"/>
                <a:gd name="T30" fmla="*/ 1117 w 1412"/>
                <a:gd name="T31" fmla="*/ 1182 h 1327"/>
                <a:gd name="T32" fmla="*/ 1088 w 1412"/>
                <a:gd name="T33" fmla="*/ 1190 h 1327"/>
                <a:gd name="T34" fmla="*/ 755 w 1412"/>
                <a:gd name="T35" fmla="*/ 1144 h 1327"/>
                <a:gd name="T36" fmla="*/ 1 w 1412"/>
                <a:gd name="T37" fmla="*/ 1321 h 1327"/>
                <a:gd name="T38" fmla="*/ 11 w 1412"/>
                <a:gd name="T39" fmla="*/ 1322 h 1327"/>
                <a:gd name="T40" fmla="*/ 1384 w 1412"/>
                <a:gd name="T41" fmla="*/ 1327 h 1327"/>
                <a:gd name="T42" fmla="*/ 1384 w 1412"/>
                <a:gd name="T43" fmla="*/ 1327 h 1327"/>
                <a:gd name="T44" fmla="*/ 1412 w 1412"/>
                <a:gd name="T45" fmla="*/ 1317 h 1327"/>
                <a:gd name="T46" fmla="*/ 1412 w 1412"/>
                <a:gd name="T47" fmla="*/ 462 h 1327"/>
                <a:gd name="T48" fmla="*/ 1390 w 1412"/>
                <a:gd name="T49" fmla="*/ 450 h 1327"/>
                <a:gd name="T50" fmla="*/ 700 w 1412"/>
                <a:gd name="T51" fmla="*/ 9 h 1327"/>
                <a:gd name="T52" fmla="*/ 666 w 1412"/>
                <a:gd name="T53" fmla="*/ 0 h 1327"/>
                <a:gd name="T54" fmla="*/ 666 w 1412"/>
                <a:gd name="T55" fmla="*/ 0 h 1327"/>
                <a:gd name="T56" fmla="*/ 666 w 1412"/>
                <a:gd name="T57" fmla="*/ 0 h 1327"/>
                <a:gd name="T58" fmla="*/ 665 w 1412"/>
                <a:gd name="T59" fmla="*/ 0 h 1327"/>
                <a:gd name="T60" fmla="*/ 665 w 1412"/>
                <a:gd name="T61" fmla="*/ 4 h 1327"/>
                <a:gd name="T62" fmla="*/ 464 w 1412"/>
                <a:gd name="T63" fmla="*/ 568 h 1327"/>
                <a:gd name="T64" fmla="*/ 0 w 1412"/>
                <a:gd name="T65" fmla="*/ 1215 h 1327"/>
                <a:gd name="T66" fmla="*/ 0 w 1412"/>
                <a:gd name="T67" fmla="*/ 1321 h 1327"/>
                <a:gd name="T68" fmla="*/ 661 w 1412"/>
                <a:gd name="T69" fmla="*/ 1053 h 1327"/>
                <a:gd name="T70" fmla="*/ 676 w 1412"/>
                <a:gd name="T71" fmla="*/ 1052 h 1327"/>
                <a:gd name="T72" fmla="*/ 700 w 1412"/>
                <a:gd name="T73" fmla="*/ 1044 h 1327"/>
                <a:gd name="T74" fmla="*/ 700 w 1412"/>
                <a:gd name="T75" fmla="*/ 9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12" h="1327">
                  <a:moveTo>
                    <a:pt x="1091" y="240"/>
                  </a:moveTo>
                  <a:cubicBezTo>
                    <a:pt x="1091" y="1152"/>
                    <a:pt x="1091" y="1152"/>
                    <a:pt x="1091" y="1152"/>
                  </a:cubicBezTo>
                  <a:cubicBezTo>
                    <a:pt x="1048" y="1159"/>
                    <a:pt x="1048" y="1159"/>
                    <a:pt x="1048" y="1159"/>
                  </a:cubicBezTo>
                  <a:cubicBezTo>
                    <a:pt x="1047" y="1159"/>
                    <a:pt x="491" y="1018"/>
                    <a:pt x="0" y="1321"/>
                  </a:cubicBezTo>
                  <a:cubicBezTo>
                    <a:pt x="0" y="1321"/>
                    <a:pt x="257" y="1103"/>
                    <a:pt x="695" y="1074"/>
                  </a:cubicBezTo>
                  <a:cubicBezTo>
                    <a:pt x="715" y="1072"/>
                    <a:pt x="715" y="1072"/>
                    <a:pt x="715" y="1072"/>
                  </a:cubicBezTo>
                  <a:cubicBezTo>
                    <a:pt x="726" y="1066"/>
                    <a:pt x="726" y="1066"/>
                    <a:pt x="726" y="1066"/>
                  </a:cubicBezTo>
                  <a:cubicBezTo>
                    <a:pt x="726" y="750"/>
                    <a:pt x="726" y="750"/>
                    <a:pt x="726" y="750"/>
                  </a:cubicBezTo>
                  <a:cubicBezTo>
                    <a:pt x="854" y="620"/>
                    <a:pt x="979" y="433"/>
                    <a:pt x="1061" y="230"/>
                  </a:cubicBezTo>
                  <a:cubicBezTo>
                    <a:pt x="1061" y="230"/>
                    <a:pt x="1061" y="230"/>
                    <a:pt x="1061" y="230"/>
                  </a:cubicBezTo>
                  <a:lnTo>
                    <a:pt x="1091" y="240"/>
                  </a:lnTo>
                  <a:close/>
                  <a:moveTo>
                    <a:pt x="1390" y="450"/>
                  </a:moveTo>
                  <a:cubicBezTo>
                    <a:pt x="1390" y="450"/>
                    <a:pt x="1390" y="450"/>
                    <a:pt x="1390" y="450"/>
                  </a:cubicBezTo>
                  <a:cubicBezTo>
                    <a:pt x="1390" y="450"/>
                    <a:pt x="1342" y="510"/>
                    <a:pt x="1200" y="638"/>
                  </a:cubicBezTo>
                  <a:cubicBezTo>
                    <a:pt x="1167" y="668"/>
                    <a:pt x="1149" y="686"/>
                    <a:pt x="1117" y="714"/>
                  </a:cubicBezTo>
                  <a:cubicBezTo>
                    <a:pt x="1117" y="1182"/>
                    <a:pt x="1117" y="1182"/>
                    <a:pt x="1117" y="1182"/>
                  </a:cubicBezTo>
                  <a:cubicBezTo>
                    <a:pt x="1088" y="1190"/>
                    <a:pt x="1088" y="1190"/>
                    <a:pt x="1088" y="1190"/>
                  </a:cubicBezTo>
                  <a:cubicBezTo>
                    <a:pt x="1088" y="1189"/>
                    <a:pt x="965" y="1150"/>
                    <a:pt x="755" y="1144"/>
                  </a:cubicBezTo>
                  <a:cubicBezTo>
                    <a:pt x="547" y="1137"/>
                    <a:pt x="237" y="1195"/>
                    <a:pt x="1" y="1321"/>
                  </a:cubicBezTo>
                  <a:cubicBezTo>
                    <a:pt x="11" y="1322"/>
                    <a:pt x="11" y="1322"/>
                    <a:pt x="11" y="1322"/>
                  </a:cubicBezTo>
                  <a:cubicBezTo>
                    <a:pt x="11" y="1322"/>
                    <a:pt x="646" y="1074"/>
                    <a:pt x="1384" y="1327"/>
                  </a:cubicBezTo>
                  <a:cubicBezTo>
                    <a:pt x="1384" y="1327"/>
                    <a:pt x="1384" y="1327"/>
                    <a:pt x="1384" y="1327"/>
                  </a:cubicBezTo>
                  <a:cubicBezTo>
                    <a:pt x="1412" y="1317"/>
                    <a:pt x="1412" y="1317"/>
                    <a:pt x="1412" y="1317"/>
                  </a:cubicBezTo>
                  <a:cubicBezTo>
                    <a:pt x="1412" y="462"/>
                    <a:pt x="1412" y="462"/>
                    <a:pt x="1412" y="462"/>
                  </a:cubicBezTo>
                  <a:lnTo>
                    <a:pt x="1390" y="450"/>
                  </a:lnTo>
                  <a:close/>
                  <a:moveTo>
                    <a:pt x="700" y="9"/>
                  </a:moveTo>
                  <a:cubicBezTo>
                    <a:pt x="666" y="0"/>
                    <a:pt x="666" y="0"/>
                    <a:pt x="666" y="0"/>
                  </a:cubicBezTo>
                  <a:cubicBezTo>
                    <a:pt x="666" y="0"/>
                    <a:pt x="666" y="0"/>
                    <a:pt x="666" y="0"/>
                  </a:cubicBezTo>
                  <a:cubicBezTo>
                    <a:pt x="666" y="0"/>
                    <a:pt x="666" y="0"/>
                    <a:pt x="666" y="0"/>
                  </a:cubicBezTo>
                  <a:cubicBezTo>
                    <a:pt x="665" y="0"/>
                    <a:pt x="665" y="0"/>
                    <a:pt x="665" y="0"/>
                  </a:cubicBezTo>
                  <a:cubicBezTo>
                    <a:pt x="665" y="4"/>
                    <a:pt x="665" y="4"/>
                    <a:pt x="665" y="4"/>
                  </a:cubicBezTo>
                  <a:cubicBezTo>
                    <a:pt x="661" y="33"/>
                    <a:pt x="625" y="255"/>
                    <a:pt x="464" y="568"/>
                  </a:cubicBezTo>
                  <a:cubicBezTo>
                    <a:pt x="368" y="753"/>
                    <a:pt x="223" y="984"/>
                    <a:pt x="0" y="1215"/>
                  </a:cubicBezTo>
                  <a:cubicBezTo>
                    <a:pt x="0" y="1321"/>
                    <a:pt x="0" y="1321"/>
                    <a:pt x="0" y="1321"/>
                  </a:cubicBezTo>
                  <a:cubicBezTo>
                    <a:pt x="0" y="1321"/>
                    <a:pt x="237" y="1097"/>
                    <a:pt x="661" y="1053"/>
                  </a:cubicBezTo>
                  <a:cubicBezTo>
                    <a:pt x="676" y="1052"/>
                    <a:pt x="676" y="1052"/>
                    <a:pt x="676" y="1052"/>
                  </a:cubicBezTo>
                  <a:cubicBezTo>
                    <a:pt x="700" y="1044"/>
                    <a:pt x="700" y="1044"/>
                    <a:pt x="700" y="1044"/>
                  </a:cubicBezTo>
                  <a:lnTo>
                    <a:pt x="700" y="9"/>
                  </a:lnTo>
                  <a:close/>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sp>
          <p:nvSpPr>
            <p:cNvPr id="82" name="Freeform 81"/>
            <p:cNvSpPr>
              <a:spLocks noChangeAspect="1"/>
            </p:cNvSpPr>
            <p:nvPr/>
          </p:nvSpPr>
          <p:spPr bwMode="black">
            <a:xfrm>
              <a:off x="1325016" y="4318556"/>
              <a:ext cx="181892" cy="218164"/>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tx1"/>
            </a:solidFill>
            <a:ln>
              <a:noFill/>
            </a:ln>
            <a:extLst/>
          </p:spPr>
          <p:txBody>
            <a:bodyPr vert="horz" wrap="square" lIns="89642" tIns="44821" rIns="89642" bIns="44821" numCol="1" anchor="t" anchorCtr="0" compatLnSpc="1">
              <a:prstTxWarp prst="textNoShape">
                <a:avLst/>
              </a:prstTxWarp>
            </a:bodyPr>
            <a:lstStyle/>
            <a:p>
              <a:pPr algn="ctr"/>
              <a:endParaRPr lang="en-US" sz="1765" dirty="0">
                <a:solidFill>
                  <a:srgbClr val="FFFFFF"/>
                </a:solidFill>
              </a:endParaRPr>
            </a:p>
          </p:txBody>
        </p:sp>
        <p:sp>
          <p:nvSpPr>
            <p:cNvPr id="83" name="Freeform 17"/>
            <p:cNvSpPr>
              <a:spLocks noChangeAspect="1" noEditPoints="1"/>
            </p:cNvSpPr>
            <p:nvPr/>
          </p:nvSpPr>
          <p:spPr bwMode="black">
            <a:xfrm>
              <a:off x="1083316" y="4324363"/>
              <a:ext cx="189195" cy="235879"/>
            </a:xfrm>
            <a:custGeom>
              <a:avLst/>
              <a:gdLst>
                <a:gd name="T0" fmla="*/ 616 w 616"/>
                <a:gd name="T1" fmla="*/ 320 h 768"/>
                <a:gd name="T2" fmla="*/ 616 w 616"/>
                <a:gd name="T3" fmla="*/ 505 h 768"/>
                <a:gd name="T4" fmla="*/ 177 w 616"/>
                <a:gd name="T5" fmla="*/ 768 h 768"/>
                <a:gd name="T6" fmla="*/ 0 w 616"/>
                <a:gd name="T7" fmla="*/ 646 h 768"/>
                <a:gd name="T8" fmla="*/ 425 w 616"/>
                <a:gd name="T9" fmla="*/ 422 h 768"/>
                <a:gd name="T10" fmla="*/ 308 w 616"/>
                <a:gd name="T11" fmla="*/ 367 h 768"/>
                <a:gd name="T12" fmla="*/ 232 w 616"/>
                <a:gd name="T13" fmla="*/ 200 h 768"/>
                <a:gd name="T14" fmla="*/ 616 w 616"/>
                <a:gd name="T15" fmla="*/ 320 h 768"/>
                <a:gd name="T16" fmla="*/ 177 w 616"/>
                <a:gd name="T17" fmla="*/ 55 h 768"/>
                <a:gd name="T18" fmla="*/ 0 w 616"/>
                <a:gd name="T19" fmla="*/ 0 h 768"/>
                <a:gd name="T20" fmla="*/ 0 w 616"/>
                <a:gd name="T21" fmla="*/ 646 h 768"/>
                <a:gd name="T22" fmla="*/ 177 w 616"/>
                <a:gd name="T23" fmla="*/ 486 h 768"/>
                <a:gd name="T24" fmla="*/ 177 w 616"/>
                <a:gd name="T25" fmla="*/ 55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6" h="768">
                  <a:moveTo>
                    <a:pt x="616" y="320"/>
                  </a:moveTo>
                  <a:lnTo>
                    <a:pt x="616" y="505"/>
                  </a:lnTo>
                  <a:lnTo>
                    <a:pt x="177" y="768"/>
                  </a:lnTo>
                  <a:lnTo>
                    <a:pt x="0" y="646"/>
                  </a:lnTo>
                  <a:lnTo>
                    <a:pt x="425" y="422"/>
                  </a:lnTo>
                  <a:lnTo>
                    <a:pt x="308" y="367"/>
                  </a:lnTo>
                  <a:lnTo>
                    <a:pt x="232" y="200"/>
                  </a:lnTo>
                  <a:lnTo>
                    <a:pt x="616" y="320"/>
                  </a:lnTo>
                  <a:close/>
                  <a:moveTo>
                    <a:pt x="177" y="55"/>
                  </a:moveTo>
                  <a:lnTo>
                    <a:pt x="0" y="0"/>
                  </a:lnTo>
                  <a:lnTo>
                    <a:pt x="0" y="646"/>
                  </a:lnTo>
                  <a:lnTo>
                    <a:pt x="177" y="486"/>
                  </a:lnTo>
                  <a:lnTo>
                    <a:pt x="177" y="55"/>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endParaRPr lang="en-US" sz="1765" dirty="0">
                <a:solidFill>
                  <a:srgbClr val="FFFFFF"/>
                </a:solidFill>
              </a:endParaRPr>
            </a:p>
          </p:txBody>
        </p:sp>
        <p:pic>
          <p:nvPicPr>
            <p:cNvPr id="84" name="Picture 8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41437" y="4023300"/>
              <a:ext cx="821099" cy="821099"/>
            </a:xfrm>
            <a:prstGeom prst="rect">
              <a:avLst/>
            </a:prstGeom>
          </p:spPr>
        </p:pic>
      </p:grpSp>
    </p:spTree>
    <p:extLst>
      <p:ext uri="{BB962C8B-B14F-4D97-AF65-F5344CB8AC3E}">
        <p14:creationId xmlns:p14="http://schemas.microsoft.com/office/powerpoint/2010/main" val="308931248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scenario-Tire sensors</a:t>
            </a:r>
          </a:p>
        </p:txBody>
      </p:sp>
      <p:sp>
        <p:nvSpPr>
          <p:cNvPr id="88" name="Text Placeholder 87"/>
          <p:cNvSpPr>
            <a:spLocks noGrp="1"/>
          </p:cNvSpPr>
          <p:nvPr>
            <p:ph sz="quarter" idx="10"/>
          </p:nvPr>
        </p:nvSpPr>
        <p:spPr>
          <a:xfrm>
            <a:off x="268288" y="1387776"/>
            <a:ext cx="5494536" cy="5013024"/>
          </a:xfrm>
        </p:spPr>
        <p:txBody>
          <a:bodyPr>
            <a:normAutofit fontScale="70000" lnSpcReduction="20000"/>
          </a:bodyPr>
          <a:lstStyle/>
          <a:p>
            <a:r>
              <a:rPr lang="en-US" dirty="0"/>
              <a:t>Simulated car tires</a:t>
            </a:r>
          </a:p>
          <a:p>
            <a:pPr lvl="1"/>
            <a:r>
              <a:rPr lang="en-US" dirty="0"/>
              <a:t>Emits telemetry as events happen</a:t>
            </a:r>
          </a:p>
          <a:p>
            <a:pPr lvl="1"/>
            <a:r>
              <a:rPr lang="en-US" dirty="0"/>
              <a:t>Random pressure and speed</a:t>
            </a:r>
          </a:p>
          <a:p>
            <a:pPr lvl="1"/>
            <a:r>
              <a:rPr lang="en-US" dirty="0"/>
              <a:t>Flat tires</a:t>
            </a:r>
          </a:p>
          <a:p>
            <a:r>
              <a:rPr lang="en-US" dirty="0"/>
              <a:t>Provision device</a:t>
            </a:r>
          </a:p>
          <a:p>
            <a:pPr lvl="1"/>
            <a:r>
              <a:rPr lang="en-US" dirty="0"/>
              <a:t>Device registry to query devices and track provisioning</a:t>
            </a:r>
          </a:p>
          <a:p>
            <a:pPr lvl="1"/>
            <a:r>
              <a:rPr lang="en-US" dirty="0"/>
              <a:t>Device identity and key stored in </a:t>
            </a:r>
            <a:r>
              <a:rPr lang="en-US" dirty="0" err="1"/>
              <a:t>IoT</a:t>
            </a:r>
            <a:r>
              <a:rPr lang="en-US" dirty="0"/>
              <a:t> hub</a:t>
            </a:r>
          </a:p>
          <a:p>
            <a:r>
              <a:rPr lang="en-US" dirty="0"/>
              <a:t>Device emits telemetry</a:t>
            </a:r>
          </a:p>
          <a:p>
            <a:pPr lvl="1"/>
            <a:r>
              <a:rPr lang="en-US" dirty="0"/>
              <a:t>Event processor reads and acts</a:t>
            </a:r>
          </a:p>
          <a:p>
            <a:r>
              <a:rPr lang="en-US" dirty="0"/>
              <a:t>Cloud gateway pushes messages</a:t>
            </a:r>
          </a:p>
          <a:p>
            <a:pPr lvl="1"/>
            <a:endParaRPr lang="en-US" dirty="0"/>
          </a:p>
        </p:txBody>
      </p:sp>
      <p:pic>
        <p:nvPicPr>
          <p:cNvPr id="13" name="Content Placeholder 12" descr="Tyre Free Stock Photo - Public Domain Pictures"/>
          <p:cNvPicPr>
            <a:picLocks noGrp="1" noChangeAspect="1"/>
          </p:cNvPicPr>
          <p:nvPr>
            <p:ph sz="quarter" idx="11"/>
          </p:nvPr>
        </p:nvPicPr>
        <p:blipFill rotWithShape="1">
          <a:blip r:embed="rId9" cstate="print">
            <a:extLst>
              <a:ext uri="{28A0092B-C50C-407E-A947-70E740481C1C}">
                <a14:useLocalDpi xmlns:a14="http://schemas.microsoft.com/office/drawing/2010/main" val="0"/>
              </a:ext>
            </a:extLst>
          </a:blip>
          <a:srcRect r="14541"/>
          <a:stretch/>
        </p:blipFill>
        <p:spPr>
          <a:xfrm>
            <a:off x="5530248" y="2249440"/>
            <a:ext cx="1076409" cy="1149857"/>
          </a:xfrm>
        </p:spPr>
      </p:pic>
      <p:grpSp>
        <p:nvGrpSpPr>
          <p:cNvPr id="3" name="IoT Hub"/>
          <p:cNvGrpSpPr/>
          <p:nvPr/>
        </p:nvGrpSpPr>
        <p:grpSpPr>
          <a:xfrm>
            <a:off x="7013436" y="1952878"/>
            <a:ext cx="3059971" cy="3595019"/>
            <a:chOff x="7154069" y="1991540"/>
            <a:chExt cx="3121330" cy="3667107"/>
          </a:xfrm>
        </p:grpSpPr>
        <p:sp>
          <p:nvSpPr>
            <p:cNvPr id="35" name="IoT Hub"/>
            <p:cNvSpPr/>
            <p:nvPr/>
          </p:nvSpPr>
          <p:spPr bwMode="auto">
            <a:xfrm>
              <a:off x="7154069" y="1991540"/>
              <a:ext cx="3121330" cy="3667107"/>
            </a:xfrm>
            <a:prstGeom prst="rect">
              <a:avLst/>
            </a:pr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t" anchorCtr="0" forceAA="0" compatLnSpc="1">
              <a:prstTxWarp prst="textNoShape">
                <a:avLst/>
              </a:prstTxWarp>
              <a:noAutofit/>
            </a:bodyPr>
            <a:lstStyle/>
            <a:p>
              <a:pPr defTabSz="895747">
                <a:lnSpc>
                  <a:spcPct val="90000"/>
                </a:lnSpc>
              </a:pPr>
              <a:r>
                <a:rPr lang="en-US" sz="1765" dirty="0" err="1">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IoT</a:t>
              </a:r>
              <a:r>
                <a:rPr lang="en-US" sz="1765"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 Hub</a:t>
              </a:r>
            </a:p>
          </p:txBody>
        </p:sp>
        <p:grpSp>
          <p:nvGrpSpPr>
            <p:cNvPr id="36" name="Device … 1"/>
            <p:cNvGrpSpPr/>
            <p:nvPr/>
          </p:nvGrpSpPr>
          <p:grpSpPr>
            <a:xfrm>
              <a:off x="7285441" y="2540096"/>
              <a:ext cx="1371391" cy="1554243"/>
              <a:chOff x="1829165" y="3680140"/>
              <a:chExt cx="1371585" cy="1554464"/>
            </a:xfrm>
          </p:grpSpPr>
          <p:sp>
            <p:nvSpPr>
              <p:cNvPr id="37" name="Rectangle 36"/>
              <p:cNvSpPr/>
              <p:nvPr/>
            </p:nvSpPr>
            <p:spPr bwMode="auto">
              <a:xfrm>
                <a:off x="1829165" y="3680140"/>
                <a:ext cx="1371585" cy="1554464"/>
              </a:xfrm>
              <a:prstGeom prst="rect">
                <a:avLst/>
              </a:prstGeom>
              <a:solidFill>
                <a:schemeClr val="accent3">
                  <a:alpha val="9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078"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Device ID</a:t>
                </a:r>
              </a:p>
            </p:txBody>
          </p:sp>
          <p:sp>
            <p:nvSpPr>
              <p:cNvPr id="39" name="Rectangle 38"/>
              <p:cNvSpPr/>
              <p:nvPr/>
            </p:nvSpPr>
            <p:spPr bwMode="auto">
              <a:xfrm>
                <a:off x="2012042" y="4340636"/>
                <a:ext cx="1005829" cy="457195"/>
              </a:xfrm>
              <a:prstGeom prst="rect">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r>
                  <a:rPr lang="en-US" sz="1078" dirty="0">
                    <a:gradFill>
                      <a:gsLst>
                        <a:gs pos="50000">
                          <a:schemeClr val="bg1"/>
                        </a:gs>
                        <a:gs pos="0">
                          <a:schemeClr val="bg1"/>
                        </a:gs>
                      </a:gsLst>
                    </a:gradFill>
                    <a:latin typeface="Segoe UI"/>
                  </a:rPr>
                  <a:t>C2D queue</a:t>
                </a:r>
              </a:p>
              <a:p>
                <a:pPr defTabSz="914367">
                  <a:defRPr/>
                </a:pPr>
                <a:r>
                  <a:rPr lang="en-US" sz="1078" dirty="0">
                    <a:gradFill>
                      <a:gsLst>
                        <a:gs pos="50000">
                          <a:schemeClr val="bg1"/>
                        </a:gs>
                        <a:gs pos="0">
                          <a:schemeClr val="bg1"/>
                        </a:gs>
                      </a:gsLst>
                    </a:gradFill>
                    <a:latin typeface="Segoe UI"/>
                  </a:rPr>
                  <a:t>endpoint</a:t>
                </a:r>
              </a:p>
            </p:txBody>
          </p:sp>
          <p:sp>
            <p:nvSpPr>
              <p:cNvPr id="40" name="Rectangle 39"/>
              <p:cNvSpPr/>
              <p:nvPr/>
            </p:nvSpPr>
            <p:spPr bwMode="auto">
              <a:xfrm>
                <a:off x="2012041" y="3792002"/>
                <a:ext cx="1005829" cy="457195"/>
              </a:xfrm>
              <a:prstGeom prst="rect">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r>
                  <a:rPr lang="en-US" sz="1078" dirty="0">
                    <a:gradFill>
                      <a:gsLst>
                        <a:gs pos="50000">
                          <a:schemeClr val="bg1"/>
                        </a:gs>
                        <a:gs pos="0">
                          <a:schemeClr val="bg1"/>
                        </a:gs>
                      </a:gsLst>
                    </a:gradFill>
                    <a:latin typeface="Segoe UI"/>
                  </a:rPr>
                  <a:t>D2C send endpoint</a:t>
                </a:r>
              </a:p>
            </p:txBody>
          </p:sp>
        </p:grpSp>
        <p:sp>
          <p:nvSpPr>
            <p:cNvPr id="41" name="Device … 2"/>
            <p:cNvSpPr/>
            <p:nvPr/>
          </p:nvSpPr>
          <p:spPr bwMode="auto">
            <a:xfrm>
              <a:off x="7285441" y="4277191"/>
              <a:ext cx="1371391" cy="365705"/>
            </a:xfrm>
            <a:prstGeom prst="rect">
              <a:avLst/>
            </a:prstGeom>
            <a:solidFill>
              <a:schemeClr val="accent3">
                <a:alpha val="9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078"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Device …</a:t>
              </a:r>
            </a:p>
          </p:txBody>
        </p:sp>
        <p:sp>
          <p:nvSpPr>
            <p:cNvPr id="42" name="Device …3"/>
            <p:cNvSpPr/>
            <p:nvPr/>
          </p:nvSpPr>
          <p:spPr bwMode="auto">
            <a:xfrm>
              <a:off x="7285441" y="4759387"/>
              <a:ext cx="1371391" cy="365705"/>
            </a:xfrm>
            <a:prstGeom prst="rect">
              <a:avLst/>
            </a:prstGeom>
            <a:solidFill>
              <a:schemeClr val="accent3">
                <a:alpha val="9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078"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Device …</a:t>
              </a:r>
            </a:p>
          </p:txBody>
        </p:sp>
        <p:sp>
          <p:nvSpPr>
            <p:cNvPr id="43" name="Device …4"/>
            <p:cNvSpPr/>
            <p:nvPr/>
          </p:nvSpPr>
          <p:spPr bwMode="auto">
            <a:xfrm>
              <a:off x="7285438" y="5200451"/>
              <a:ext cx="1371391" cy="365705"/>
            </a:xfrm>
            <a:prstGeom prst="rect">
              <a:avLst/>
            </a:prstGeom>
            <a:solidFill>
              <a:schemeClr val="accent3">
                <a:alpha val="9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078"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Device …</a:t>
              </a:r>
            </a:p>
          </p:txBody>
        </p:sp>
        <p:sp>
          <p:nvSpPr>
            <p:cNvPr id="44" name="D2C receive endpoint"/>
            <p:cNvSpPr/>
            <p:nvPr/>
          </p:nvSpPr>
          <p:spPr bwMode="auto">
            <a:xfrm>
              <a:off x="8760566" y="2529309"/>
              <a:ext cx="1371391" cy="855670"/>
            </a:xfrm>
            <a:prstGeom prst="rect">
              <a:avLst/>
            </a:prstGeom>
            <a:solidFill>
              <a:schemeClr val="accent3">
                <a:alpha val="9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078"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D2C receive endpoint</a:t>
              </a:r>
            </a:p>
          </p:txBody>
        </p:sp>
        <p:sp>
          <p:nvSpPr>
            <p:cNvPr id="45" name="C2D send endpoint"/>
            <p:cNvSpPr/>
            <p:nvPr/>
          </p:nvSpPr>
          <p:spPr bwMode="auto">
            <a:xfrm>
              <a:off x="8760566" y="3443568"/>
              <a:ext cx="1371391" cy="593382"/>
            </a:xfrm>
            <a:prstGeom prst="rect">
              <a:avLst/>
            </a:prstGeom>
            <a:solidFill>
              <a:schemeClr val="accent3">
                <a:alpha val="9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078"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C2D send endpoint</a:t>
              </a:r>
            </a:p>
          </p:txBody>
        </p:sp>
        <p:sp>
          <p:nvSpPr>
            <p:cNvPr id="48" name="IoT Hub management"/>
            <p:cNvSpPr/>
            <p:nvPr/>
          </p:nvSpPr>
          <p:spPr bwMode="auto">
            <a:xfrm>
              <a:off x="8760563" y="4840246"/>
              <a:ext cx="1371391" cy="725910"/>
            </a:xfrm>
            <a:prstGeom prst="rect">
              <a:avLst/>
            </a:prstGeom>
            <a:solidFill>
              <a:schemeClr val="accent3">
                <a:alpha val="9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078" dirty="0" err="1">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IoT</a:t>
              </a:r>
              <a:r>
                <a:rPr lang="en-US" sz="1078"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 Hub management</a:t>
              </a:r>
            </a:p>
          </p:txBody>
        </p:sp>
        <p:grpSp>
          <p:nvGrpSpPr>
            <p:cNvPr id="49" name="Device … 2"/>
            <p:cNvGrpSpPr/>
            <p:nvPr/>
          </p:nvGrpSpPr>
          <p:grpSpPr>
            <a:xfrm>
              <a:off x="8333877" y="4302271"/>
              <a:ext cx="190516" cy="315544"/>
              <a:chOff x="4593735" y="4663834"/>
              <a:chExt cx="152594" cy="252735"/>
            </a:xfrm>
          </p:grpSpPr>
          <p:sp>
            <p:nvSpPr>
              <p:cNvPr id="50" name="Freeform 13"/>
              <p:cNvSpPr>
                <a:spLocks noEditPoints="1"/>
              </p:cNvSpPr>
              <p:nvPr/>
            </p:nvSpPr>
            <p:spPr bwMode="auto">
              <a:xfrm>
                <a:off x="4593735" y="4663834"/>
                <a:ext cx="128641" cy="86722"/>
              </a:xfrm>
              <a:prstGeom prst="frame">
                <a:avLst/>
              </a:prstGeom>
              <a:solidFill>
                <a:srgbClr val="86BE0E"/>
              </a:solidFill>
              <a:ln>
                <a:noFill/>
              </a:ln>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sp>
            <p:nvSpPr>
              <p:cNvPr id="51" name="Freeform 15"/>
              <p:cNvSpPr>
                <a:spLocks/>
              </p:cNvSpPr>
              <p:nvPr/>
            </p:nvSpPr>
            <p:spPr bwMode="auto">
              <a:xfrm>
                <a:off x="4593735" y="4682953"/>
                <a:ext cx="152594" cy="233616"/>
              </a:xfrm>
              <a:custGeom>
                <a:avLst/>
                <a:gdLst/>
                <a:ahLst/>
                <a:cxnLst/>
                <a:rect l="l" t="t" r="r" b="b"/>
                <a:pathLst>
                  <a:path w="299642" h="458740">
                    <a:moveTo>
                      <a:pt x="77921" y="146916"/>
                    </a:moveTo>
                    <a:lnTo>
                      <a:pt x="185736" y="146916"/>
                    </a:lnTo>
                    <a:lnTo>
                      <a:pt x="185736" y="440039"/>
                    </a:lnTo>
                    <a:lnTo>
                      <a:pt x="252606" y="440039"/>
                    </a:lnTo>
                    <a:lnTo>
                      <a:pt x="252606" y="458740"/>
                    </a:lnTo>
                    <a:lnTo>
                      <a:pt x="0" y="458740"/>
                    </a:lnTo>
                    <a:lnTo>
                      <a:pt x="0" y="440039"/>
                    </a:lnTo>
                    <a:lnTo>
                      <a:pt x="77921" y="440039"/>
                    </a:lnTo>
                    <a:close/>
                    <a:moveTo>
                      <a:pt x="266065" y="0"/>
                    </a:moveTo>
                    <a:lnTo>
                      <a:pt x="299642" y="0"/>
                    </a:lnTo>
                    <a:lnTo>
                      <a:pt x="299642" y="96621"/>
                    </a:lnTo>
                    <a:lnTo>
                      <a:pt x="266065" y="96621"/>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grpSp>
        <p:grpSp>
          <p:nvGrpSpPr>
            <p:cNvPr id="52" name="Device …4"/>
            <p:cNvGrpSpPr/>
            <p:nvPr/>
          </p:nvGrpSpPr>
          <p:grpSpPr>
            <a:xfrm>
              <a:off x="8161801" y="5215651"/>
              <a:ext cx="407905" cy="337660"/>
              <a:chOff x="517516" y="3589298"/>
              <a:chExt cx="1770439" cy="1465554"/>
            </a:xfrm>
          </p:grpSpPr>
          <p:sp>
            <p:nvSpPr>
              <p:cNvPr id="53" name="Freeform 28"/>
              <p:cNvSpPr>
                <a:spLocks noEditPoints="1"/>
              </p:cNvSpPr>
              <p:nvPr/>
            </p:nvSpPr>
            <p:spPr bwMode="auto">
              <a:xfrm>
                <a:off x="517516" y="3774191"/>
                <a:ext cx="1770439" cy="1280661"/>
              </a:xfrm>
              <a:custGeom>
                <a:avLst/>
                <a:gdLst>
                  <a:gd name="T0" fmla="*/ 857 w 990"/>
                  <a:gd name="T1" fmla="*/ 0 h 716"/>
                  <a:gd name="T2" fmla="*/ 693 w 990"/>
                  <a:gd name="T3" fmla="*/ 0 h 716"/>
                  <a:gd name="T4" fmla="*/ 670 w 990"/>
                  <a:gd name="T5" fmla="*/ 9 h 716"/>
                  <a:gd name="T6" fmla="*/ 519 w 990"/>
                  <a:gd name="T7" fmla="*/ 159 h 716"/>
                  <a:gd name="T8" fmla="*/ 519 w 990"/>
                  <a:gd name="T9" fmla="*/ 113 h 716"/>
                  <a:gd name="T10" fmla="*/ 451 w 990"/>
                  <a:gd name="T11" fmla="*/ 46 h 716"/>
                  <a:gd name="T12" fmla="*/ 384 w 990"/>
                  <a:gd name="T13" fmla="*/ 113 h 716"/>
                  <a:gd name="T14" fmla="*/ 384 w 990"/>
                  <a:gd name="T15" fmla="*/ 290 h 716"/>
                  <a:gd name="T16" fmla="*/ 217 w 990"/>
                  <a:gd name="T17" fmla="*/ 450 h 716"/>
                  <a:gd name="T18" fmla="*/ 133 w 990"/>
                  <a:gd name="T19" fmla="*/ 450 h 716"/>
                  <a:gd name="T20" fmla="*/ 0 w 990"/>
                  <a:gd name="T21" fmla="*/ 583 h 716"/>
                  <a:gd name="T22" fmla="*/ 133 w 990"/>
                  <a:gd name="T23" fmla="*/ 716 h 716"/>
                  <a:gd name="T24" fmla="*/ 285 w 990"/>
                  <a:gd name="T25" fmla="*/ 716 h 716"/>
                  <a:gd name="T26" fmla="*/ 308 w 990"/>
                  <a:gd name="T27" fmla="*/ 707 h 716"/>
                  <a:gd name="T28" fmla="*/ 759 w 990"/>
                  <a:gd name="T29" fmla="*/ 266 h 716"/>
                  <a:gd name="T30" fmla="*/ 857 w 990"/>
                  <a:gd name="T31" fmla="*/ 266 h 716"/>
                  <a:gd name="T32" fmla="*/ 990 w 990"/>
                  <a:gd name="T33" fmla="*/ 133 h 716"/>
                  <a:gd name="T34" fmla="*/ 857 w 990"/>
                  <a:gd name="T35" fmla="*/ 0 h 716"/>
                  <a:gd name="T36" fmla="*/ 855 w 990"/>
                  <a:gd name="T37" fmla="*/ 202 h 716"/>
                  <a:gd name="T38" fmla="*/ 801 w 990"/>
                  <a:gd name="T39" fmla="*/ 202 h 716"/>
                  <a:gd name="T40" fmla="*/ 677 w 990"/>
                  <a:gd name="T41" fmla="*/ 202 h 716"/>
                  <a:gd name="T42" fmla="*/ 624 w 990"/>
                  <a:gd name="T43" fmla="*/ 202 h 716"/>
                  <a:gd name="T44" fmla="*/ 619 w 990"/>
                  <a:gd name="T45" fmla="*/ 206 h 716"/>
                  <a:gd name="T46" fmla="*/ 619 w 990"/>
                  <a:gd name="T47" fmla="*/ 310 h 716"/>
                  <a:gd name="T48" fmla="*/ 614 w 990"/>
                  <a:gd name="T49" fmla="*/ 315 h 716"/>
                  <a:gd name="T50" fmla="*/ 508 w 990"/>
                  <a:gd name="T51" fmla="*/ 315 h 716"/>
                  <a:gd name="T52" fmla="*/ 504 w 990"/>
                  <a:gd name="T53" fmla="*/ 320 h 716"/>
                  <a:gd name="T54" fmla="*/ 504 w 990"/>
                  <a:gd name="T55" fmla="*/ 423 h 716"/>
                  <a:gd name="T56" fmla="*/ 499 w 990"/>
                  <a:gd name="T57" fmla="*/ 428 h 716"/>
                  <a:gd name="T58" fmla="*/ 393 w 990"/>
                  <a:gd name="T59" fmla="*/ 428 h 716"/>
                  <a:gd name="T60" fmla="*/ 388 w 990"/>
                  <a:gd name="T61" fmla="*/ 433 h 716"/>
                  <a:gd name="T62" fmla="*/ 388 w 990"/>
                  <a:gd name="T63" fmla="*/ 537 h 716"/>
                  <a:gd name="T64" fmla="*/ 383 w 990"/>
                  <a:gd name="T65" fmla="*/ 541 h 716"/>
                  <a:gd name="T66" fmla="*/ 277 w 990"/>
                  <a:gd name="T67" fmla="*/ 541 h 716"/>
                  <a:gd name="T68" fmla="*/ 272 w 990"/>
                  <a:gd name="T69" fmla="*/ 546 h 716"/>
                  <a:gd name="T70" fmla="*/ 272 w 990"/>
                  <a:gd name="T71" fmla="*/ 647 h 716"/>
                  <a:gd name="T72" fmla="*/ 267 w 990"/>
                  <a:gd name="T73" fmla="*/ 652 h 716"/>
                  <a:gd name="T74" fmla="*/ 135 w 990"/>
                  <a:gd name="T75" fmla="*/ 652 h 716"/>
                  <a:gd name="T76" fmla="*/ 65 w 990"/>
                  <a:gd name="T77" fmla="*/ 582 h 716"/>
                  <a:gd name="T78" fmla="*/ 133 w 990"/>
                  <a:gd name="T79" fmla="*/ 514 h 716"/>
                  <a:gd name="T80" fmla="*/ 230 w 990"/>
                  <a:gd name="T81" fmla="*/ 514 h 716"/>
                  <a:gd name="T82" fmla="*/ 253 w 990"/>
                  <a:gd name="T83" fmla="*/ 505 h 716"/>
                  <a:gd name="T84" fmla="*/ 706 w 990"/>
                  <a:gd name="T85" fmla="*/ 64 h 716"/>
                  <a:gd name="T86" fmla="*/ 857 w 990"/>
                  <a:gd name="T87" fmla="*/ 64 h 716"/>
                  <a:gd name="T88" fmla="*/ 926 w 990"/>
                  <a:gd name="T89" fmla="*/ 132 h 716"/>
                  <a:gd name="T90" fmla="*/ 855 w 990"/>
                  <a:gd name="T91" fmla="*/ 202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0" h="716">
                    <a:moveTo>
                      <a:pt x="857" y="0"/>
                    </a:moveTo>
                    <a:cubicBezTo>
                      <a:pt x="693" y="0"/>
                      <a:pt x="693" y="0"/>
                      <a:pt x="693" y="0"/>
                    </a:cubicBezTo>
                    <a:cubicBezTo>
                      <a:pt x="684" y="0"/>
                      <a:pt x="676" y="3"/>
                      <a:pt x="670" y="9"/>
                    </a:cubicBezTo>
                    <a:cubicBezTo>
                      <a:pt x="519" y="159"/>
                      <a:pt x="519" y="159"/>
                      <a:pt x="519" y="159"/>
                    </a:cubicBezTo>
                    <a:cubicBezTo>
                      <a:pt x="519" y="113"/>
                      <a:pt x="519" y="113"/>
                      <a:pt x="519" y="113"/>
                    </a:cubicBezTo>
                    <a:cubicBezTo>
                      <a:pt x="519" y="76"/>
                      <a:pt x="489" y="46"/>
                      <a:pt x="451" y="46"/>
                    </a:cubicBezTo>
                    <a:cubicBezTo>
                      <a:pt x="414" y="46"/>
                      <a:pt x="384" y="76"/>
                      <a:pt x="384" y="113"/>
                    </a:cubicBezTo>
                    <a:cubicBezTo>
                      <a:pt x="384" y="290"/>
                      <a:pt x="384" y="290"/>
                      <a:pt x="384" y="290"/>
                    </a:cubicBezTo>
                    <a:cubicBezTo>
                      <a:pt x="217" y="450"/>
                      <a:pt x="217" y="450"/>
                      <a:pt x="217" y="450"/>
                    </a:cubicBezTo>
                    <a:cubicBezTo>
                      <a:pt x="133" y="450"/>
                      <a:pt x="133" y="450"/>
                      <a:pt x="133" y="450"/>
                    </a:cubicBezTo>
                    <a:cubicBezTo>
                      <a:pt x="60" y="450"/>
                      <a:pt x="0" y="510"/>
                      <a:pt x="0" y="583"/>
                    </a:cubicBezTo>
                    <a:cubicBezTo>
                      <a:pt x="0" y="657"/>
                      <a:pt x="60" y="716"/>
                      <a:pt x="133" y="716"/>
                    </a:cubicBezTo>
                    <a:cubicBezTo>
                      <a:pt x="285" y="716"/>
                      <a:pt x="285" y="716"/>
                      <a:pt x="285" y="716"/>
                    </a:cubicBezTo>
                    <a:cubicBezTo>
                      <a:pt x="294" y="716"/>
                      <a:pt x="302" y="713"/>
                      <a:pt x="308" y="707"/>
                    </a:cubicBezTo>
                    <a:cubicBezTo>
                      <a:pt x="759" y="266"/>
                      <a:pt x="759" y="266"/>
                      <a:pt x="759" y="266"/>
                    </a:cubicBezTo>
                    <a:cubicBezTo>
                      <a:pt x="857" y="266"/>
                      <a:pt x="857" y="266"/>
                      <a:pt x="857" y="266"/>
                    </a:cubicBezTo>
                    <a:cubicBezTo>
                      <a:pt x="930" y="266"/>
                      <a:pt x="990" y="206"/>
                      <a:pt x="990" y="133"/>
                    </a:cubicBezTo>
                    <a:cubicBezTo>
                      <a:pt x="990" y="59"/>
                      <a:pt x="930" y="0"/>
                      <a:pt x="857" y="0"/>
                    </a:cubicBezTo>
                    <a:close/>
                    <a:moveTo>
                      <a:pt x="855" y="202"/>
                    </a:moveTo>
                    <a:cubicBezTo>
                      <a:pt x="801" y="202"/>
                      <a:pt x="801" y="202"/>
                      <a:pt x="801" y="202"/>
                    </a:cubicBezTo>
                    <a:cubicBezTo>
                      <a:pt x="677" y="202"/>
                      <a:pt x="677" y="202"/>
                      <a:pt x="677" y="202"/>
                    </a:cubicBezTo>
                    <a:cubicBezTo>
                      <a:pt x="624" y="202"/>
                      <a:pt x="624" y="202"/>
                      <a:pt x="624" y="202"/>
                    </a:cubicBezTo>
                    <a:cubicBezTo>
                      <a:pt x="621" y="202"/>
                      <a:pt x="619" y="204"/>
                      <a:pt x="619" y="206"/>
                    </a:cubicBezTo>
                    <a:cubicBezTo>
                      <a:pt x="619" y="310"/>
                      <a:pt x="619" y="310"/>
                      <a:pt x="619" y="310"/>
                    </a:cubicBezTo>
                    <a:cubicBezTo>
                      <a:pt x="619" y="313"/>
                      <a:pt x="617" y="315"/>
                      <a:pt x="614" y="315"/>
                    </a:cubicBezTo>
                    <a:cubicBezTo>
                      <a:pt x="508" y="315"/>
                      <a:pt x="508" y="315"/>
                      <a:pt x="508" y="315"/>
                    </a:cubicBezTo>
                    <a:cubicBezTo>
                      <a:pt x="506" y="315"/>
                      <a:pt x="504" y="317"/>
                      <a:pt x="504" y="320"/>
                    </a:cubicBezTo>
                    <a:cubicBezTo>
                      <a:pt x="504" y="423"/>
                      <a:pt x="504" y="423"/>
                      <a:pt x="504" y="423"/>
                    </a:cubicBezTo>
                    <a:cubicBezTo>
                      <a:pt x="504" y="426"/>
                      <a:pt x="501" y="428"/>
                      <a:pt x="499" y="428"/>
                    </a:cubicBezTo>
                    <a:cubicBezTo>
                      <a:pt x="393" y="428"/>
                      <a:pt x="393" y="428"/>
                      <a:pt x="393" y="428"/>
                    </a:cubicBezTo>
                    <a:cubicBezTo>
                      <a:pt x="390" y="428"/>
                      <a:pt x="388" y="430"/>
                      <a:pt x="388" y="433"/>
                    </a:cubicBezTo>
                    <a:cubicBezTo>
                      <a:pt x="388" y="537"/>
                      <a:pt x="388" y="537"/>
                      <a:pt x="388" y="537"/>
                    </a:cubicBezTo>
                    <a:cubicBezTo>
                      <a:pt x="388" y="539"/>
                      <a:pt x="386" y="541"/>
                      <a:pt x="383" y="541"/>
                    </a:cubicBezTo>
                    <a:cubicBezTo>
                      <a:pt x="277" y="541"/>
                      <a:pt x="277" y="541"/>
                      <a:pt x="277" y="541"/>
                    </a:cubicBezTo>
                    <a:cubicBezTo>
                      <a:pt x="274" y="541"/>
                      <a:pt x="272" y="544"/>
                      <a:pt x="272" y="546"/>
                    </a:cubicBezTo>
                    <a:cubicBezTo>
                      <a:pt x="272" y="647"/>
                      <a:pt x="272" y="647"/>
                      <a:pt x="272" y="647"/>
                    </a:cubicBezTo>
                    <a:cubicBezTo>
                      <a:pt x="272" y="650"/>
                      <a:pt x="270" y="652"/>
                      <a:pt x="267" y="652"/>
                    </a:cubicBezTo>
                    <a:cubicBezTo>
                      <a:pt x="135" y="652"/>
                      <a:pt x="135" y="652"/>
                      <a:pt x="135" y="652"/>
                    </a:cubicBezTo>
                    <a:cubicBezTo>
                      <a:pt x="97" y="652"/>
                      <a:pt x="64" y="621"/>
                      <a:pt x="65" y="582"/>
                    </a:cubicBezTo>
                    <a:cubicBezTo>
                      <a:pt x="65" y="545"/>
                      <a:pt x="96" y="514"/>
                      <a:pt x="133" y="514"/>
                    </a:cubicBezTo>
                    <a:cubicBezTo>
                      <a:pt x="230" y="514"/>
                      <a:pt x="230" y="514"/>
                      <a:pt x="230" y="514"/>
                    </a:cubicBezTo>
                    <a:cubicBezTo>
                      <a:pt x="239" y="514"/>
                      <a:pt x="247" y="511"/>
                      <a:pt x="253" y="505"/>
                    </a:cubicBezTo>
                    <a:cubicBezTo>
                      <a:pt x="706" y="64"/>
                      <a:pt x="706" y="64"/>
                      <a:pt x="706" y="64"/>
                    </a:cubicBezTo>
                    <a:cubicBezTo>
                      <a:pt x="857" y="64"/>
                      <a:pt x="857" y="64"/>
                      <a:pt x="857" y="64"/>
                    </a:cubicBezTo>
                    <a:cubicBezTo>
                      <a:pt x="895" y="64"/>
                      <a:pt x="925" y="94"/>
                      <a:pt x="926" y="132"/>
                    </a:cubicBezTo>
                    <a:cubicBezTo>
                      <a:pt x="926" y="170"/>
                      <a:pt x="894" y="202"/>
                      <a:pt x="855" y="202"/>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sp>
            <p:nvSpPr>
              <p:cNvPr id="54" name="Oval 29"/>
              <p:cNvSpPr>
                <a:spLocks noChangeArrowheads="1"/>
              </p:cNvSpPr>
              <p:nvPr/>
            </p:nvSpPr>
            <p:spPr bwMode="auto">
              <a:xfrm>
                <a:off x="1204260" y="3589298"/>
                <a:ext cx="241493" cy="241493"/>
              </a:xfrm>
              <a:prstGeom prst="ellipse">
                <a:avLst/>
              </a:prstGeom>
              <a:solidFill>
                <a:srgbClr val="86BE0E"/>
              </a:solidFill>
              <a:ln>
                <a:noFill/>
              </a:ln>
              <a:extLst/>
            </p:spPr>
            <p:txBody>
              <a:bodyPr vert="horz" wrap="square" lIns="89642" tIns="44821" rIns="89642" bIns="44821" numCol="1" anchor="t" anchorCtr="0" compatLnSpc="1">
                <a:prstTxWarp prst="textNoShape">
                  <a:avLst/>
                </a:prstTxWarp>
              </a:bodyPr>
              <a:lstStyle/>
              <a:p>
                <a:pPr defTabSz="914314">
                  <a:defRPr/>
                </a:pPr>
                <a:endParaRPr lang="en-US">
                  <a:solidFill>
                    <a:prstClr val="black"/>
                  </a:solidFill>
                  <a:latin typeface="Segoe UI"/>
                </a:endParaRPr>
              </a:p>
            </p:txBody>
          </p:sp>
          <p:sp>
            <p:nvSpPr>
              <p:cNvPr id="55" name="Round Same Side Corner Rectangle 43"/>
              <p:cNvSpPr/>
              <p:nvPr/>
            </p:nvSpPr>
            <p:spPr bwMode="auto">
              <a:xfrm>
                <a:off x="1205445" y="3840498"/>
                <a:ext cx="248989" cy="461948"/>
              </a:xfrm>
              <a:custGeom>
                <a:avLst/>
                <a:gdLst>
                  <a:gd name="connsiteX0" fmla="*/ 119561 w 239122"/>
                  <a:gd name="connsiteY0" fmla="*/ 0 h 461948"/>
                  <a:gd name="connsiteX1" fmla="*/ 119561 w 239122"/>
                  <a:gd name="connsiteY1" fmla="*/ 0 h 461948"/>
                  <a:gd name="connsiteX2" fmla="*/ 239122 w 239122"/>
                  <a:gd name="connsiteY2" fmla="*/ 119561 h 461948"/>
                  <a:gd name="connsiteX3" fmla="*/ 239122 w 239122"/>
                  <a:gd name="connsiteY3" fmla="*/ 461948 h 461948"/>
                  <a:gd name="connsiteX4" fmla="*/ 239122 w 239122"/>
                  <a:gd name="connsiteY4" fmla="*/ 461948 h 461948"/>
                  <a:gd name="connsiteX5" fmla="*/ 0 w 239122"/>
                  <a:gd name="connsiteY5" fmla="*/ 461948 h 461948"/>
                  <a:gd name="connsiteX6" fmla="*/ 0 w 239122"/>
                  <a:gd name="connsiteY6" fmla="*/ 461948 h 461948"/>
                  <a:gd name="connsiteX7" fmla="*/ 0 w 239122"/>
                  <a:gd name="connsiteY7" fmla="*/ 119561 h 461948"/>
                  <a:gd name="connsiteX8" fmla="*/ 119561 w 239122"/>
                  <a:gd name="connsiteY8" fmla="*/ 0 h 461948"/>
                  <a:gd name="connsiteX0" fmla="*/ 119561 w 248989"/>
                  <a:gd name="connsiteY0" fmla="*/ 0 h 461948"/>
                  <a:gd name="connsiteX1" fmla="*/ 119561 w 248989"/>
                  <a:gd name="connsiteY1" fmla="*/ 0 h 461948"/>
                  <a:gd name="connsiteX2" fmla="*/ 239122 w 248989"/>
                  <a:gd name="connsiteY2" fmla="*/ 119561 h 461948"/>
                  <a:gd name="connsiteX3" fmla="*/ 239122 w 248989"/>
                  <a:gd name="connsiteY3" fmla="*/ 461948 h 461948"/>
                  <a:gd name="connsiteX4" fmla="*/ 248989 w 248989"/>
                  <a:gd name="connsiteY4" fmla="*/ 211969 h 461948"/>
                  <a:gd name="connsiteX5" fmla="*/ 0 w 248989"/>
                  <a:gd name="connsiteY5" fmla="*/ 461948 h 461948"/>
                  <a:gd name="connsiteX6" fmla="*/ 0 w 248989"/>
                  <a:gd name="connsiteY6" fmla="*/ 461948 h 461948"/>
                  <a:gd name="connsiteX7" fmla="*/ 0 w 248989"/>
                  <a:gd name="connsiteY7" fmla="*/ 119561 h 461948"/>
                  <a:gd name="connsiteX8" fmla="*/ 119561 w 248989"/>
                  <a:gd name="connsiteY8" fmla="*/ 0 h 4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989" h="461948">
                    <a:moveTo>
                      <a:pt x="119561" y="0"/>
                    </a:moveTo>
                    <a:lnTo>
                      <a:pt x="119561" y="0"/>
                    </a:lnTo>
                    <a:cubicBezTo>
                      <a:pt x="185593" y="0"/>
                      <a:pt x="239122" y="53529"/>
                      <a:pt x="239122" y="119561"/>
                    </a:cubicBezTo>
                    <a:lnTo>
                      <a:pt x="239122" y="461948"/>
                    </a:lnTo>
                    <a:lnTo>
                      <a:pt x="248989" y="211969"/>
                    </a:lnTo>
                    <a:lnTo>
                      <a:pt x="0" y="461948"/>
                    </a:lnTo>
                    <a:lnTo>
                      <a:pt x="0" y="461948"/>
                    </a:lnTo>
                    <a:lnTo>
                      <a:pt x="0" y="119561"/>
                    </a:lnTo>
                    <a:cubicBezTo>
                      <a:pt x="0" y="53529"/>
                      <a:pt x="53529" y="0"/>
                      <a:pt x="119561" y="0"/>
                    </a:cubicBezTo>
                    <a:close/>
                  </a:path>
                </a:pathLst>
              </a:cu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57" name="Device …3"/>
            <p:cNvGrpSpPr/>
            <p:nvPr/>
          </p:nvGrpSpPr>
          <p:grpSpPr>
            <a:xfrm>
              <a:off x="8200676" y="4822464"/>
              <a:ext cx="339700" cy="204635"/>
              <a:chOff x="1783977" y="3232718"/>
              <a:chExt cx="423736" cy="255258"/>
            </a:xfrm>
          </p:grpSpPr>
          <p:sp>
            <p:nvSpPr>
              <p:cNvPr id="58" name="SMOKE / FIRE ALARMS"/>
              <p:cNvSpPr>
                <a:spLocks noChangeAspect="1"/>
              </p:cNvSpPr>
              <p:nvPr/>
            </p:nvSpPr>
            <p:spPr bwMode="auto">
              <a:xfrm>
                <a:off x="1783977" y="3232718"/>
                <a:ext cx="423736" cy="255258"/>
              </a:xfrm>
              <a:custGeom>
                <a:avLst/>
                <a:gdLst/>
                <a:ahLst/>
                <a:cxnLst/>
                <a:rect l="l" t="t" r="r" b="b"/>
                <a:pathLst>
                  <a:path w="731007"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521400" y="8749"/>
                    </a:moveTo>
                    <a:cubicBezTo>
                      <a:pt x="595332" y="8749"/>
                      <a:pt x="655265" y="57027"/>
                      <a:pt x="655265" y="116580"/>
                    </a:cubicBezTo>
                    <a:lnTo>
                      <a:pt x="646490" y="151591"/>
                    </a:lnTo>
                    <a:cubicBezTo>
                      <a:pt x="693997" y="154874"/>
                      <a:pt x="731007" y="195099"/>
                      <a:pt x="731007" y="244028"/>
                    </a:cubicBezTo>
                    <a:cubicBezTo>
                      <a:pt x="731007" y="296103"/>
                      <a:pt x="689084" y="338319"/>
                      <a:pt x="637370" y="338319"/>
                    </a:cubicBezTo>
                    <a:lnTo>
                      <a:pt x="600991" y="330923"/>
                    </a:lnTo>
                    <a:cubicBezTo>
                      <a:pt x="579942" y="358883"/>
                      <a:pt x="539786" y="376601"/>
                      <a:pt x="494015" y="376601"/>
                    </a:cubicBezTo>
                    <a:cubicBezTo>
                      <a:pt x="456012" y="376601"/>
                      <a:pt x="421879" y="364386"/>
                      <a:pt x="399142" y="344154"/>
                    </a:cubicBezTo>
                    <a:cubicBezTo>
                      <a:pt x="376220" y="358135"/>
                      <a:pt x="348984" y="365325"/>
                      <a:pt x="319939" y="365538"/>
                    </a:cubicBezTo>
                    <a:cubicBezTo>
                      <a:pt x="352906" y="329186"/>
                      <a:pt x="370353" y="277720"/>
                      <a:pt x="362255" y="233156"/>
                    </a:cubicBezTo>
                    <a:cubicBezTo>
                      <a:pt x="335238" y="158276"/>
                      <a:pt x="277572" y="118421"/>
                      <a:pt x="255960" y="50217"/>
                    </a:cubicBezTo>
                    <a:cubicBezTo>
                      <a:pt x="273900" y="42656"/>
                      <a:pt x="293757" y="39479"/>
                      <a:pt x="314429" y="39479"/>
                    </a:cubicBezTo>
                    <a:cubicBezTo>
                      <a:pt x="348346" y="39479"/>
                      <a:pt x="380066" y="48032"/>
                      <a:pt x="405728" y="65440"/>
                    </a:cubicBezTo>
                    <a:cubicBezTo>
                      <a:pt x="427045" y="31216"/>
                      <a:pt x="470965" y="8749"/>
                      <a:pt x="521400" y="8749"/>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sp>
            <p:nvSpPr>
              <p:cNvPr id="59" name="SMOKE / FIRE ALARMS"/>
              <p:cNvSpPr>
                <a:spLocks noChangeAspect="1"/>
              </p:cNvSpPr>
              <p:nvPr/>
            </p:nvSpPr>
            <p:spPr bwMode="auto">
              <a:xfrm>
                <a:off x="1783977" y="3232718"/>
                <a:ext cx="176056" cy="255258"/>
              </a:xfrm>
              <a:custGeom>
                <a:avLst/>
                <a:gdLst>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314429 w 731007"/>
                  <a:gd name="connsiteY18" fmla="*/ 39479 h 440357"/>
                  <a:gd name="connsiteX19" fmla="*/ 405728 w 731007"/>
                  <a:gd name="connsiteY19" fmla="*/ 65440 h 440357"/>
                  <a:gd name="connsiteX20" fmla="*/ 521400 w 731007"/>
                  <a:gd name="connsiteY20" fmla="*/ 8749 h 440357"/>
                  <a:gd name="connsiteX21" fmla="*/ 196781 w 731007"/>
                  <a:gd name="connsiteY21" fmla="*/ 0 h 440357"/>
                  <a:gd name="connsiteX22" fmla="*/ 301893 w 731007"/>
                  <a:gd name="connsiteY22" fmla="*/ 244170 h 440357"/>
                  <a:gd name="connsiteX23" fmla="*/ 187524 w 731007"/>
                  <a:gd name="connsiteY23" fmla="*/ 417106 h 440357"/>
                  <a:gd name="connsiteX24" fmla="*/ 141582 w 731007"/>
                  <a:gd name="connsiteY24" fmla="*/ 440357 h 440357"/>
                  <a:gd name="connsiteX25" fmla="*/ 5105 w 731007"/>
                  <a:gd name="connsiteY25" fmla="*/ 283042 h 440357"/>
                  <a:gd name="connsiteX26" fmla="*/ 196781 w 731007"/>
                  <a:gd name="connsiteY26"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405728 w 731007"/>
                  <a:gd name="connsiteY18" fmla="*/ 65440 h 440357"/>
                  <a:gd name="connsiteX19" fmla="*/ 521400 w 731007"/>
                  <a:gd name="connsiteY19" fmla="*/ 8749 h 440357"/>
                  <a:gd name="connsiteX20" fmla="*/ 196781 w 731007"/>
                  <a:gd name="connsiteY20" fmla="*/ 0 h 440357"/>
                  <a:gd name="connsiteX21" fmla="*/ 301893 w 731007"/>
                  <a:gd name="connsiteY21" fmla="*/ 244170 h 440357"/>
                  <a:gd name="connsiteX22" fmla="*/ 187524 w 731007"/>
                  <a:gd name="connsiteY22" fmla="*/ 417106 h 440357"/>
                  <a:gd name="connsiteX23" fmla="*/ 141582 w 731007"/>
                  <a:gd name="connsiteY23" fmla="*/ 440357 h 440357"/>
                  <a:gd name="connsiteX24" fmla="*/ 5105 w 731007"/>
                  <a:gd name="connsiteY24" fmla="*/ 283042 h 440357"/>
                  <a:gd name="connsiteX25" fmla="*/ 196781 w 731007"/>
                  <a:gd name="connsiteY25"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521400 w 731007"/>
                  <a:gd name="connsiteY18" fmla="*/ 8749 h 440357"/>
                  <a:gd name="connsiteX19" fmla="*/ 196781 w 731007"/>
                  <a:gd name="connsiteY19" fmla="*/ 0 h 440357"/>
                  <a:gd name="connsiteX20" fmla="*/ 301893 w 731007"/>
                  <a:gd name="connsiteY20" fmla="*/ 244170 h 440357"/>
                  <a:gd name="connsiteX21" fmla="*/ 187524 w 731007"/>
                  <a:gd name="connsiteY21" fmla="*/ 417106 h 440357"/>
                  <a:gd name="connsiteX22" fmla="*/ 141582 w 731007"/>
                  <a:gd name="connsiteY22" fmla="*/ 440357 h 440357"/>
                  <a:gd name="connsiteX23" fmla="*/ 5105 w 731007"/>
                  <a:gd name="connsiteY23" fmla="*/ 283042 h 440357"/>
                  <a:gd name="connsiteX24" fmla="*/ 196781 w 731007"/>
                  <a:gd name="connsiteY24"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62255 w 731007"/>
                  <a:gd name="connsiteY16" fmla="*/ 233156 h 440357"/>
                  <a:gd name="connsiteX17" fmla="*/ 521400 w 731007"/>
                  <a:gd name="connsiteY17" fmla="*/ 8749 h 440357"/>
                  <a:gd name="connsiteX18" fmla="*/ 196781 w 731007"/>
                  <a:gd name="connsiteY18" fmla="*/ 0 h 440357"/>
                  <a:gd name="connsiteX19" fmla="*/ 301893 w 731007"/>
                  <a:gd name="connsiteY19" fmla="*/ 244170 h 440357"/>
                  <a:gd name="connsiteX20" fmla="*/ 187524 w 731007"/>
                  <a:gd name="connsiteY20" fmla="*/ 417106 h 440357"/>
                  <a:gd name="connsiteX21" fmla="*/ 141582 w 731007"/>
                  <a:gd name="connsiteY21" fmla="*/ 440357 h 440357"/>
                  <a:gd name="connsiteX22" fmla="*/ 5105 w 731007"/>
                  <a:gd name="connsiteY22" fmla="*/ 283042 h 440357"/>
                  <a:gd name="connsiteX23" fmla="*/ 196781 w 731007"/>
                  <a:gd name="connsiteY23"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521400 w 731007"/>
                  <a:gd name="connsiteY16" fmla="*/ 8749 h 440357"/>
                  <a:gd name="connsiteX17" fmla="*/ 196781 w 731007"/>
                  <a:gd name="connsiteY17" fmla="*/ 0 h 440357"/>
                  <a:gd name="connsiteX18" fmla="*/ 301893 w 731007"/>
                  <a:gd name="connsiteY18" fmla="*/ 244170 h 440357"/>
                  <a:gd name="connsiteX19" fmla="*/ 187524 w 731007"/>
                  <a:gd name="connsiteY19" fmla="*/ 417106 h 440357"/>
                  <a:gd name="connsiteX20" fmla="*/ 141582 w 731007"/>
                  <a:gd name="connsiteY20" fmla="*/ 440357 h 440357"/>
                  <a:gd name="connsiteX21" fmla="*/ 5105 w 731007"/>
                  <a:gd name="connsiteY21" fmla="*/ 283042 h 440357"/>
                  <a:gd name="connsiteX22" fmla="*/ 196781 w 731007"/>
                  <a:gd name="connsiteY22"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521400 w 731007"/>
                  <a:gd name="connsiteY15" fmla="*/ 8749 h 440357"/>
                  <a:gd name="connsiteX16" fmla="*/ 196781 w 731007"/>
                  <a:gd name="connsiteY16" fmla="*/ 0 h 440357"/>
                  <a:gd name="connsiteX17" fmla="*/ 301893 w 731007"/>
                  <a:gd name="connsiteY17" fmla="*/ 244170 h 440357"/>
                  <a:gd name="connsiteX18" fmla="*/ 187524 w 731007"/>
                  <a:gd name="connsiteY18" fmla="*/ 417106 h 440357"/>
                  <a:gd name="connsiteX19" fmla="*/ 141582 w 731007"/>
                  <a:gd name="connsiteY19" fmla="*/ 440357 h 440357"/>
                  <a:gd name="connsiteX20" fmla="*/ 5105 w 731007"/>
                  <a:gd name="connsiteY20" fmla="*/ 283042 h 440357"/>
                  <a:gd name="connsiteX21" fmla="*/ 196781 w 731007"/>
                  <a:gd name="connsiteY21"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196781 w 731007"/>
                  <a:gd name="connsiteY15" fmla="*/ 0 h 440357"/>
                  <a:gd name="connsiteX16" fmla="*/ 301893 w 731007"/>
                  <a:gd name="connsiteY16" fmla="*/ 244170 h 440357"/>
                  <a:gd name="connsiteX17" fmla="*/ 187524 w 731007"/>
                  <a:gd name="connsiteY17" fmla="*/ 417106 h 440357"/>
                  <a:gd name="connsiteX18" fmla="*/ 141582 w 731007"/>
                  <a:gd name="connsiteY18" fmla="*/ 440357 h 440357"/>
                  <a:gd name="connsiteX19" fmla="*/ 5105 w 731007"/>
                  <a:gd name="connsiteY19" fmla="*/ 283042 h 440357"/>
                  <a:gd name="connsiteX20" fmla="*/ 196781 w 731007"/>
                  <a:gd name="connsiteY20"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46490 w 731007"/>
                  <a:gd name="connsiteY9" fmla="*/ 151591 h 440357"/>
                  <a:gd name="connsiteX10" fmla="*/ 731007 w 731007"/>
                  <a:gd name="connsiteY10" fmla="*/ 244028 h 440357"/>
                  <a:gd name="connsiteX11" fmla="*/ 637370 w 731007"/>
                  <a:gd name="connsiteY11" fmla="*/ 338319 h 440357"/>
                  <a:gd name="connsiteX12" fmla="*/ 600991 w 731007"/>
                  <a:gd name="connsiteY12" fmla="*/ 330923 h 440357"/>
                  <a:gd name="connsiteX13" fmla="*/ 494015 w 731007"/>
                  <a:gd name="connsiteY13" fmla="*/ 376601 h 440357"/>
                  <a:gd name="connsiteX14" fmla="*/ 196781 w 731007"/>
                  <a:gd name="connsiteY14" fmla="*/ 0 h 440357"/>
                  <a:gd name="connsiteX15" fmla="*/ 301893 w 731007"/>
                  <a:gd name="connsiteY15" fmla="*/ 244170 h 440357"/>
                  <a:gd name="connsiteX16" fmla="*/ 187524 w 731007"/>
                  <a:gd name="connsiteY16" fmla="*/ 417106 h 440357"/>
                  <a:gd name="connsiteX17" fmla="*/ 141582 w 731007"/>
                  <a:gd name="connsiteY17" fmla="*/ 440357 h 440357"/>
                  <a:gd name="connsiteX18" fmla="*/ 5105 w 731007"/>
                  <a:gd name="connsiteY18" fmla="*/ 283042 h 440357"/>
                  <a:gd name="connsiteX19" fmla="*/ 196781 w 731007"/>
                  <a:gd name="connsiteY19" fmla="*/ 0 h 440357"/>
                  <a:gd name="connsiteX0" fmla="*/ 160062 w 656493"/>
                  <a:gd name="connsiteY0" fmla="*/ 227454 h 440357"/>
                  <a:gd name="connsiteX1" fmla="*/ 88479 w 656493"/>
                  <a:gd name="connsiteY1" fmla="*/ 356592 h 440357"/>
                  <a:gd name="connsiteX2" fmla="*/ 153242 w 656493"/>
                  <a:gd name="connsiteY2" fmla="*/ 419027 h 440357"/>
                  <a:gd name="connsiteX3" fmla="*/ 172114 w 656493"/>
                  <a:gd name="connsiteY3" fmla="*/ 407258 h 440357"/>
                  <a:gd name="connsiteX4" fmla="*/ 215034 w 656493"/>
                  <a:gd name="connsiteY4" fmla="*/ 336843 h 440357"/>
                  <a:gd name="connsiteX5" fmla="*/ 153423 w 656493"/>
                  <a:gd name="connsiteY5" fmla="*/ 272459 h 440357"/>
                  <a:gd name="connsiteX6" fmla="*/ 165412 w 656493"/>
                  <a:gd name="connsiteY6" fmla="*/ 257518 h 440357"/>
                  <a:gd name="connsiteX7" fmla="*/ 160062 w 656493"/>
                  <a:gd name="connsiteY7" fmla="*/ 227454 h 440357"/>
                  <a:gd name="connsiteX8" fmla="*/ 494015 w 656493"/>
                  <a:gd name="connsiteY8" fmla="*/ 376601 h 440357"/>
                  <a:gd name="connsiteX9" fmla="*/ 646490 w 656493"/>
                  <a:gd name="connsiteY9" fmla="*/ 151591 h 440357"/>
                  <a:gd name="connsiteX10" fmla="*/ 637370 w 656493"/>
                  <a:gd name="connsiteY10" fmla="*/ 338319 h 440357"/>
                  <a:gd name="connsiteX11" fmla="*/ 600991 w 656493"/>
                  <a:gd name="connsiteY11" fmla="*/ 330923 h 440357"/>
                  <a:gd name="connsiteX12" fmla="*/ 494015 w 656493"/>
                  <a:gd name="connsiteY12" fmla="*/ 376601 h 440357"/>
                  <a:gd name="connsiteX13" fmla="*/ 196781 w 656493"/>
                  <a:gd name="connsiteY13" fmla="*/ 0 h 440357"/>
                  <a:gd name="connsiteX14" fmla="*/ 301893 w 656493"/>
                  <a:gd name="connsiteY14" fmla="*/ 244170 h 440357"/>
                  <a:gd name="connsiteX15" fmla="*/ 187524 w 656493"/>
                  <a:gd name="connsiteY15" fmla="*/ 417106 h 440357"/>
                  <a:gd name="connsiteX16" fmla="*/ 141582 w 656493"/>
                  <a:gd name="connsiteY16" fmla="*/ 440357 h 440357"/>
                  <a:gd name="connsiteX17" fmla="*/ 5105 w 656493"/>
                  <a:gd name="connsiteY17" fmla="*/ 283042 h 440357"/>
                  <a:gd name="connsiteX18" fmla="*/ 196781 w 656493"/>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00991 w 637370"/>
                  <a:gd name="connsiteY10" fmla="*/ 330923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600991 w 637370"/>
                  <a:gd name="connsiteY11" fmla="*/ 330923 h 440357"/>
                  <a:gd name="connsiteX12" fmla="*/ 494015 w 637370"/>
                  <a:gd name="connsiteY12" fmla="*/ 376601 h 440357"/>
                  <a:gd name="connsiteX13" fmla="*/ 196781 w 637370"/>
                  <a:gd name="connsiteY13" fmla="*/ 0 h 440357"/>
                  <a:gd name="connsiteX14" fmla="*/ 301893 w 637370"/>
                  <a:gd name="connsiteY14" fmla="*/ 244170 h 440357"/>
                  <a:gd name="connsiteX15" fmla="*/ 187524 w 637370"/>
                  <a:gd name="connsiteY15" fmla="*/ 417106 h 440357"/>
                  <a:gd name="connsiteX16" fmla="*/ 141582 w 637370"/>
                  <a:gd name="connsiteY16" fmla="*/ 440357 h 440357"/>
                  <a:gd name="connsiteX17" fmla="*/ 5105 w 637370"/>
                  <a:gd name="connsiteY17" fmla="*/ 283042 h 440357"/>
                  <a:gd name="connsiteX18" fmla="*/ 196781 w 637370"/>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494015 w 637370"/>
                  <a:gd name="connsiteY10" fmla="*/ 376601 h 440357"/>
                  <a:gd name="connsiteX11" fmla="*/ 196781 w 637370"/>
                  <a:gd name="connsiteY11" fmla="*/ 0 h 440357"/>
                  <a:gd name="connsiteX12" fmla="*/ 301893 w 637370"/>
                  <a:gd name="connsiteY12" fmla="*/ 244170 h 440357"/>
                  <a:gd name="connsiteX13" fmla="*/ 187524 w 637370"/>
                  <a:gd name="connsiteY13" fmla="*/ 417106 h 440357"/>
                  <a:gd name="connsiteX14" fmla="*/ 141582 w 637370"/>
                  <a:gd name="connsiteY14" fmla="*/ 440357 h 440357"/>
                  <a:gd name="connsiteX15" fmla="*/ 5105 w 637370"/>
                  <a:gd name="connsiteY15" fmla="*/ 283042 h 440357"/>
                  <a:gd name="connsiteX16" fmla="*/ 196781 w 637370"/>
                  <a:gd name="connsiteY16" fmla="*/ 0 h 440357"/>
                  <a:gd name="connsiteX0" fmla="*/ 160062 w 303723"/>
                  <a:gd name="connsiteY0" fmla="*/ 227454 h 440357"/>
                  <a:gd name="connsiteX1" fmla="*/ 88479 w 303723"/>
                  <a:gd name="connsiteY1" fmla="*/ 356592 h 440357"/>
                  <a:gd name="connsiteX2" fmla="*/ 153242 w 303723"/>
                  <a:gd name="connsiteY2" fmla="*/ 419027 h 440357"/>
                  <a:gd name="connsiteX3" fmla="*/ 172114 w 303723"/>
                  <a:gd name="connsiteY3" fmla="*/ 407258 h 440357"/>
                  <a:gd name="connsiteX4" fmla="*/ 215034 w 303723"/>
                  <a:gd name="connsiteY4" fmla="*/ 336843 h 440357"/>
                  <a:gd name="connsiteX5" fmla="*/ 153423 w 303723"/>
                  <a:gd name="connsiteY5" fmla="*/ 272459 h 440357"/>
                  <a:gd name="connsiteX6" fmla="*/ 165412 w 303723"/>
                  <a:gd name="connsiteY6" fmla="*/ 257518 h 440357"/>
                  <a:gd name="connsiteX7" fmla="*/ 160062 w 303723"/>
                  <a:gd name="connsiteY7" fmla="*/ 227454 h 440357"/>
                  <a:gd name="connsiteX8" fmla="*/ 196781 w 303723"/>
                  <a:gd name="connsiteY8" fmla="*/ 0 h 440357"/>
                  <a:gd name="connsiteX9" fmla="*/ 301893 w 303723"/>
                  <a:gd name="connsiteY9" fmla="*/ 244170 h 440357"/>
                  <a:gd name="connsiteX10" fmla="*/ 187524 w 303723"/>
                  <a:gd name="connsiteY10" fmla="*/ 417106 h 440357"/>
                  <a:gd name="connsiteX11" fmla="*/ 141582 w 303723"/>
                  <a:gd name="connsiteY11" fmla="*/ 440357 h 440357"/>
                  <a:gd name="connsiteX12" fmla="*/ 5105 w 303723"/>
                  <a:gd name="connsiteY12" fmla="*/ 283042 h 440357"/>
                  <a:gd name="connsiteX13" fmla="*/ 196781 w 303723"/>
                  <a:gd name="connsiteY13" fmla="*/ 0 h 4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3723"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solidFill>
                <a:srgbClr val="86BE0E"/>
              </a:soli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grpSp>
        <p:sp>
          <p:nvSpPr>
            <p:cNvPr id="61" name="Device … 1"/>
            <p:cNvSpPr>
              <a:spLocks noEditPoints="1"/>
            </p:cNvSpPr>
            <p:nvPr/>
          </p:nvSpPr>
          <p:spPr bwMode="black">
            <a:xfrm>
              <a:off x="8226935" y="3750475"/>
              <a:ext cx="297458" cy="297262"/>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grpSp>
          <p:nvGrpSpPr>
            <p:cNvPr id="62" name="IoT Hub management"/>
            <p:cNvGrpSpPr/>
            <p:nvPr/>
          </p:nvGrpSpPr>
          <p:grpSpPr>
            <a:xfrm>
              <a:off x="9578879" y="4896097"/>
              <a:ext cx="425518" cy="375193"/>
              <a:chOff x="5940450" y="5470954"/>
              <a:chExt cx="425518" cy="375193"/>
            </a:xfrm>
          </p:grpSpPr>
          <p:sp>
            <p:nvSpPr>
              <p:cNvPr id="63" name="Freeform 62"/>
              <p:cNvSpPr/>
              <p:nvPr/>
            </p:nvSpPr>
            <p:spPr bwMode="auto">
              <a:xfrm>
                <a:off x="5940450" y="5470954"/>
                <a:ext cx="425518" cy="375193"/>
              </a:xfrm>
              <a:custGeom>
                <a:avLst/>
                <a:gdLst>
                  <a:gd name="connsiteX0" fmla="*/ 41421 w 617962"/>
                  <a:gd name="connsiteY0" fmla="*/ 141731 h 544877"/>
                  <a:gd name="connsiteX1" fmla="*/ 41421 w 617962"/>
                  <a:gd name="connsiteY1" fmla="*/ 481391 h 544877"/>
                  <a:gd name="connsiteX2" fmla="*/ 576542 w 617962"/>
                  <a:gd name="connsiteY2" fmla="*/ 481391 h 544877"/>
                  <a:gd name="connsiteX3" fmla="*/ 576542 w 617962"/>
                  <a:gd name="connsiteY3" fmla="*/ 141731 h 544877"/>
                  <a:gd name="connsiteX4" fmla="*/ 0 w 617962"/>
                  <a:gd name="connsiteY4" fmla="*/ 0 h 544877"/>
                  <a:gd name="connsiteX5" fmla="*/ 617962 w 617962"/>
                  <a:gd name="connsiteY5" fmla="*/ 0 h 544877"/>
                  <a:gd name="connsiteX6" fmla="*/ 617962 w 617962"/>
                  <a:gd name="connsiteY6" fmla="*/ 544877 h 544877"/>
                  <a:gd name="connsiteX7" fmla="*/ 0 w 617962"/>
                  <a:gd name="connsiteY7" fmla="*/ 544877 h 54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962" h="544877">
                    <a:moveTo>
                      <a:pt x="41421" y="141731"/>
                    </a:moveTo>
                    <a:lnTo>
                      <a:pt x="41421" y="481391"/>
                    </a:lnTo>
                    <a:lnTo>
                      <a:pt x="576542" y="481391"/>
                    </a:lnTo>
                    <a:lnTo>
                      <a:pt x="576542" y="141731"/>
                    </a:lnTo>
                    <a:close/>
                    <a:moveTo>
                      <a:pt x="0" y="0"/>
                    </a:moveTo>
                    <a:lnTo>
                      <a:pt x="617962" y="0"/>
                    </a:lnTo>
                    <a:lnTo>
                      <a:pt x="617962" y="544877"/>
                    </a:lnTo>
                    <a:lnTo>
                      <a:pt x="0" y="544877"/>
                    </a:ln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defRPr/>
                </a:pPr>
                <a:endParaRPr lang="en-US" sz="1568" spc="-49"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64" name="Group 63"/>
              <p:cNvGrpSpPr/>
              <p:nvPr/>
            </p:nvGrpSpPr>
            <p:grpSpPr>
              <a:xfrm>
                <a:off x="6032077" y="5601867"/>
                <a:ext cx="258584" cy="74058"/>
                <a:chOff x="5993561" y="5590711"/>
                <a:chExt cx="371622" cy="106432"/>
              </a:xfrm>
            </p:grpSpPr>
            <p:sp>
              <p:nvSpPr>
                <p:cNvPr id="69" name="Rectangle 68"/>
                <p:cNvSpPr/>
                <p:nvPr/>
              </p:nvSpPr>
              <p:spPr bwMode="auto">
                <a:xfrm>
                  <a:off x="5993561"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0" name="Rectangle 69"/>
                <p:cNvSpPr/>
                <p:nvPr/>
              </p:nvSpPr>
              <p:spPr bwMode="auto">
                <a:xfrm>
                  <a:off x="6123832" y="5590711"/>
                  <a:ext cx="106432" cy="106432"/>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1" name="Rectangle 70"/>
                <p:cNvSpPr/>
                <p:nvPr/>
              </p:nvSpPr>
              <p:spPr bwMode="auto">
                <a:xfrm>
                  <a:off x="6258751" y="5590711"/>
                  <a:ext cx="106432" cy="1064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65" name="Group 64"/>
              <p:cNvGrpSpPr/>
              <p:nvPr/>
            </p:nvGrpSpPr>
            <p:grpSpPr>
              <a:xfrm>
                <a:off x="6032077" y="5697143"/>
                <a:ext cx="258584" cy="74058"/>
                <a:chOff x="5993561" y="5590711"/>
                <a:chExt cx="371622" cy="106432"/>
              </a:xfrm>
            </p:grpSpPr>
            <p:sp>
              <p:nvSpPr>
                <p:cNvPr id="66" name="Rectangle 65"/>
                <p:cNvSpPr/>
                <p:nvPr/>
              </p:nvSpPr>
              <p:spPr bwMode="auto">
                <a:xfrm>
                  <a:off x="5993561" y="5590711"/>
                  <a:ext cx="106432" cy="106432"/>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7" name="Rectangle 66"/>
                <p:cNvSpPr/>
                <p:nvPr/>
              </p:nvSpPr>
              <p:spPr bwMode="auto">
                <a:xfrm>
                  <a:off x="6123832"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8" name="Rectangle 67"/>
                <p:cNvSpPr/>
                <p:nvPr/>
              </p:nvSpPr>
              <p:spPr bwMode="auto">
                <a:xfrm>
                  <a:off x="6258751"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grpSp>
          <p:nvGrpSpPr>
            <p:cNvPr id="75" name="C2D send endpoint"/>
            <p:cNvGrpSpPr>
              <a:grpSpLocks noChangeAspect="1"/>
            </p:cNvGrpSpPr>
            <p:nvPr/>
          </p:nvGrpSpPr>
          <p:grpSpPr bwMode="auto">
            <a:xfrm>
              <a:off x="9809301" y="3533289"/>
              <a:ext cx="184628" cy="186405"/>
              <a:chOff x="8096" y="-1886"/>
              <a:chExt cx="935" cy="944"/>
            </a:xfrm>
            <a:solidFill>
              <a:schemeClr val="bg1"/>
            </a:solidFill>
          </p:grpSpPr>
          <p:sp>
            <p:nvSpPr>
              <p:cNvPr id="76" name="Oval 718"/>
              <p:cNvSpPr>
                <a:spLocks noChangeArrowheads="1"/>
              </p:cNvSpPr>
              <p:nvPr/>
            </p:nvSpPr>
            <p:spPr bwMode="auto">
              <a:xfrm>
                <a:off x="8096" y="-1202"/>
                <a:ext cx="257" cy="260"/>
              </a:xfrm>
              <a:prstGeom prst="ellipse">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sp>
            <p:nvSpPr>
              <p:cNvPr id="77" name="Freeform 719"/>
              <p:cNvSpPr>
                <a:spLocks/>
              </p:cNvSpPr>
              <p:nvPr/>
            </p:nvSpPr>
            <p:spPr bwMode="auto">
              <a:xfrm>
                <a:off x="8096" y="-1568"/>
                <a:ext cx="618" cy="626"/>
              </a:xfrm>
              <a:custGeom>
                <a:avLst/>
                <a:gdLst>
                  <a:gd name="T0" fmla="*/ 262 w 262"/>
                  <a:gd name="T1" fmla="*/ 265 h 265"/>
                  <a:gd name="T2" fmla="*/ 186 w 262"/>
                  <a:gd name="T3" fmla="*/ 265 h 265"/>
                  <a:gd name="T4" fmla="*/ 0 w 262"/>
                  <a:gd name="T5" fmla="*/ 78 h 265"/>
                  <a:gd name="T6" fmla="*/ 0 w 262"/>
                  <a:gd name="T7" fmla="*/ 78 h 265"/>
                  <a:gd name="T8" fmla="*/ 0 w 262"/>
                  <a:gd name="T9" fmla="*/ 0 h 265"/>
                  <a:gd name="T10" fmla="*/ 262 w 262"/>
                  <a:gd name="T11" fmla="*/ 265 h 265"/>
                </a:gdLst>
                <a:ahLst/>
                <a:cxnLst>
                  <a:cxn ang="0">
                    <a:pos x="T0" y="T1"/>
                  </a:cxn>
                  <a:cxn ang="0">
                    <a:pos x="T2" y="T3"/>
                  </a:cxn>
                  <a:cxn ang="0">
                    <a:pos x="T4" y="T5"/>
                  </a:cxn>
                  <a:cxn ang="0">
                    <a:pos x="T6" y="T7"/>
                  </a:cxn>
                  <a:cxn ang="0">
                    <a:pos x="T8" y="T9"/>
                  </a:cxn>
                  <a:cxn ang="0">
                    <a:pos x="T10" y="T11"/>
                  </a:cxn>
                </a:cxnLst>
                <a:rect l="0" t="0" r="r" b="b"/>
                <a:pathLst>
                  <a:path w="262" h="265">
                    <a:moveTo>
                      <a:pt x="262" y="265"/>
                    </a:moveTo>
                    <a:cubicBezTo>
                      <a:pt x="186" y="265"/>
                      <a:pt x="186" y="265"/>
                      <a:pt x="186" y="265"/>
                    </a:cubicBezTo>
                    <a:cubicBezTo>
                      <a:pt x="186" y="161"/>
                      <a:pt x="103" y="78"/>
                      <a:pt x="0" y="78"/>
                    </a:cubicBezTo>
                    <a:cubicBezTo>
                      <a:pt x="0" y="78"/>
                      <a:pt x="0" y="78"/>
                      <a:pt x="0" y="78"/>
                    </a:cubicBezTo>
                    <a:cubicBezTo>
                      <a:pt x="0" y="0"/>
                      <a:pt x="0" y="0"/>
                      <a:pt x="0" y="0"/>
                    </a:cubicBezTo>
                    <a:cubicBezTo>
                      <a:pt x="145" y="0"/>
                      <a:pt x="262" y="119"/>
                      <a:pt x="262" y="265"/>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sp>
            <p:nvSpPr>
              <p:cNvPr id="78" name="Freeform 720"/>
              <p:cNvSpPr>
                <a:spLocks/>
              </p:cNvSpPr>
              <p:nvPr/>
            </p:nvSpPr>
            <p:spPr bwMode="auto">
              <a:xfrm>
                <a:off x="8096" y="-1886"/>
                <a:ext cx="935" cy="944"/>
              </a:xfrm>
              <a:custGeom>
                <a:avLst/>
                <a:gdLst>
                  <a:gd name="T0" fmla="*/ 317 w 396"/>
                  <a:gd name="T1" fmla="*/ 400 h 400"/>
                  <a:gd name="T2" fmla="*/ 0 w 396"/>
                  <a:gd name="T3" fmla="*/ 80 h 400"/>
                  <a:gd name="T4" fmla="*/ 0 w 396"/>
                  <a:gd name="T5" fmla="*/ 0 h 400"/>
                  <a:gd name="T6" fmla="*/ 396 w 396"/>
                  <a:gd name="T7" fmla="*/ 400 h 400"/>
                  <a:gd name="T8" fmla="*/ 317 w 396"/>
                  <a:gd name="T9" fmla="*/ 400 h 400"/>
                </a:gdLst>
                <a:ahLst/>
                <a:cxnLst>
                  <a:cxn ang="0">
                    <a:pos x="T0" y="T1"/>
                  </a:cxn>
                  <a:cxn ang="0">
                    <a:pos x="T2" y="T3"/>
                  </a:cxn>
                  <a:cxn ang="0">
                    <a:pos x="T4" y="T5"/>
                  </a:cxn>
                  <a:cxn ang="0">
                    <a:pos x="T6" y="T7"/>
                  </a:cxn>
                  <a:cxn ang="0">
                    <a:pos x="T8" y="T9"/>
                  </a:cxn>
                </a:cxnLst>
                <a:rect l="0" t="0" r="r" b="b"/>
                <a:pathLst>
                  <a:path w="396" h="400">
                    <a:moveTo>
                      <a:pt x="317" y="400"/>
                    </a:moveTo>
                    <a:cubicBezTo>
                      <a:pt x="317" y="223"/>
                      <a:pt x="175" y="80"/>
                      <a:pt x="0" y="80"/>
                    </a:cubicBezTo>
                    <a:cubicBezTo>
                      <a:pt x="0" y="0"/>
                      <a:pt x="0" y="0"/>
                      <a:pt x="0" y="0"/>
                    </a:cubicBezTo>
                    <a:cubicBezTo>
                      <a:pt x="219" y="0"/>
                      <a:pt x="396" y="179"/>
                      <a:pt x="396" y="400"/>
                    </a:cubicBezTo>
                    <a:lnTo>
                      <a:pt x="317" y="4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grpSp>
        <p:sp>
          <p:nvSpPr>
            <p:cNvPr id="79" name="D2C receive endpoint"/>
            <p:cNvSpPr>
              <a:spLocks noChangeAspect="1"/>
            </p:cNvSpPr>
            <p:nvPr/>
          </p:nvSpPr>
          <p:spPr>
            <a:xfrm>
              <a:off x="9700286" y="2670435"/>
              <a:ext cx="349299" cy="199285"/>
            </a:xfrm>
            <a:custGeom>
              <a:avLst/>
              <a:gdLst>
                <a:gd name="connsiteX0" fmla="*/ 667304 w 790922"/>
                <a:gd name="connsiteY0" fmla="*/ 269960 h 451244"/>
                <a:gd name="connsiteX1" fmla="*/ 611339 w 790922"/>
                <a:gd name="connsiteY1" fmla="*/ 325925 h 451244"/>
                <a:gd name="connsiteX2" fmla="*/ 667304 w 790922"/>
                <a:gd name="connsiteY2" fmla="*/ 381890 h 451244"/>
                <a:gd name="connsiteX3" fmla="*/ 723269 w 790922"/>
                <a:gd name="connsiteY3" fmla="*/ 325925 h 451244"/>
                <a:gd name="connsiteX4" fmla="*/ 667304 w 790922"/>
                <a:gd name="connsiteY4" fmla="*/ 269960 h 451244"/>
                <a:gd name="connsiteX5" fmla="*/ 490129 w 790922"/>
                <a:gd name="connsiteY5" fmla="*/ 269960 h 451244"/>
                <a:gd name="connsiteX6" fmla="*/ 434164 w 790922"/>
                <a:gd name="connsiteY6" fmla="*/ 325925 h 451244"/>
                <a:gd name="connsiteX7" fmla="*/ 490129 w 790922"/>
                <a:gd name="connsiteY7" fmla="*/ 381890 h 451244"/>
                <a:gd name="connsiteX8" fmla="*/ 546094 w 790922"/>
                <a:gd name="connsiteY8" fmla="*/ 325925 h 451244"/>
                <a:gd name="connsiteX9" fmla="*/ 490129 w 790922"/>
                <a:gd name="connsiteY9" fmla="*/ 269960 h 451244"/>
                <a:gd name="connsiteX10" fmla="*/ 312954 w 790922"/>
                <a:gd name="connsiteY10" fmla="*/ 269960 h 451244"/>
                <a:gd name="connsiteX11" fmla="*/ 256989 w 790922"/>
                <a:gd name="connsiteY11" fmla="*/ 325925 h 451244"/>
                <a:gd name="connsiteX12" fmla="*/ 312954 w 790922"/>
                <a:gd name="connsiteY12" fmla="*/ 381890 h 451244"/>
                <a:gd name="connsiteX13" fmla="*/ 368919 w 790922"/>
                <a:gd name="connsiteY13" fmla="*/ 325925 h 451244"/>
                <a:gd name="connsiteX14" fmla="*/ 312954 w 790922"/>
                <a:gd name="connsiteY14" fmla="*/ 269960 h 451244"/>
                <a:gd name="connsiteX15" fmla="*/ 135779 w 790922"/>
                <a:gd name="connsiteY15" fmla="*/ 269960 h 451244"/>
                <a:gd name="connsiteX16" fmla="*/ 79814 w 790922"/>
                <a:gd name="connsiteY16" fmla="*/ 325925 h 451244"/>
                <a:gd name="connsiteX17" fmla="*/ 135779 w 790922"/>
                <a:gd name="connsiteY17" fmla="*/ 381890 h 451244"/>
                <a:gd name="connsiteX18" fmla="*/ 191744 w 790922"/>
                <a:gd name="connsiteY18" fmla="*/ 325925 h 451244"/>
                <a:gd name="connsiteX19" fmla="*/ 135779 w 790922"/>
                <a:gd name="connsiteY19" fmla="*/ 269960 h 451244"/>
                <a:gd name="connsiteX20" fmla="*/ 42480 w 790922"/>
                <a:gd name="connsiteY20" fmla="*/ 196370 h 451244"/>
                <a:gd name="connsiteX21" fmla="*/ 748442 w 790922"/>
                <a:gd name="connsiteY21" fmla="*/ 196370 h 451244"/>
                <a:gd name="connsiteX22" fmla="*/ 790922 w 790922"/>
                <a:gd name="connsiteY22" fmla="*/ 238850 h 451244"/>
                <a:gd name="connsiteX23" fmla="*/ 790922 w 790922"/>
                <a:gd name="connsiteY23" fmla="*/ 408764 h 451244"/>
                <a:gd name="connsiteX24" fmla="*/ 748442 w 790922"/>
                <a:gd name="connsiteY24" fmla="*/ 451244 h 451244"/>
                <a:gd name="connsiteX25" fmla="*/ 42480 w 790922"/>
                <a:gd name="connsiteY25" fmla="*/ 451244 h 451244"/>
                <a:gd name="connsiteX26" fmla="*/ 0 w 790922"/>
                <a:gd name="connsiteY26" fmla="*/ 408764 h 451244"/>
                <a:gd name="connsiteX27" fmla="*/ 0 w 790922"/>
                <a:gd name="connsiteY27" fmla="*/ 238850 h 451244"/>
                <a:gd name="connsiteX28" fmla="*/ 42480 w 790922"/>
                <a:gd name="connsiteY28" fmla="*/ 196370 h 451244"/>
                <a:gd name="connsiteX29" fmla="*/ 149858 w 790922"/>
                <a:gd name="connsiteY29" fmla="*/ 0 h 451244"/>
                <a:gd name="connsiteX30" fmla="*/ 641065 w 790922"/>
                <a:gd name="connsiteY30" fmla="*/ 0 h 451244"/>
                <a:gd name="connsiteX31" fmla="*/ 786874 w 790922"/>
                <a:gd name="connsiteY31" fmla="*/ 142247 h 451244"/>
                <a:gd name="connsiteX32" fmla="*/ 4049 w 790922"/>
                <a:gd name="connsiteY32" fmla="*/ 142247 h 451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90922" h="451244">
                  <a:moveTo>
                    <a:pt x="667304" y="269960"/>
                  </a:moveTo>
                  <a:cubicBezTo>
                    <a:pt x="636395" y="269960"/>
                    <a:pt x="611339" y="295016"/>
                    <a:pt x="611339" y="325925"/>
                  </a:cubicBezTo>
                  <a:cubicBezTo>
                    <a:pt x="611339" y="356834"/>
                    <a:pt x="636395" y="381890"/>
                    <a:pt x="667304" y="381890"/>
                  </a:cubicBezTo>
                  <a:cubicBezTo>
                    <a:pt x="698213" y="381890"/>
                    <a:pt x="723269" y="356834"/>
                    <a:pt x="723269" y="325925"/>
                  </a:cubicBezTo>
                  <a:cubicBezTo>
                    <a:pt x="723269" y="295016"/>
                    <a:pt x="698213" y="269960"/>
                    <a:pt x="667304" y="269960"/>
                  </a:cubicBezTo>
                  <a:close/>
                  <a:moveTo>
                    <a:pt x="490129" y="269960"/>
                  </a:moveTo>
                  <a:cubicBezTo>
                    <a:pt x="459220" y="269960"/>
                    <a:pt x="434164" y="295016"/>
                    <a:pt x="434164" y="325925"/>
                  </a:cubicBezTo>
                  <a:cubicBezTo>
                    <a:pt x="434164" y="356834"/>
                    <a:pt x="459220" y="381890"/>
                    <a:pt x="490129" y="381890"/>
                  </a:cubicBezTo>
                  <a:cubicBezTo>
                    <a:pt x="521038" y="381890"/>
                    <a:pt x="546094" y="356834"/>
                    <a:pt x="546094" y="325925"/>
                  </a:cubicBezTo>
                  <a:cubicBezTo>
                    <a:pt x="546094" y="295016"/>
                    <a:pt x="521038" y="269960"/>
                    <a:pt x="490129" y="269960"/>
                  </a:cubicBezTo>
                  <a:close/>
                  <a:moveTo>
                    <a:pt x="312954" y="269960"/>
                  </a:moveTo>
                  <a:cubicBezTo>
                    <a:pt x="282045" y="269960"/>
                    <a:pt x="256989" y="295016"/>
                    <a:pt x="256989" y="325925"/>
                  </a:cubicBezTo>
                  <a:cubicBezTo>
                    <a:pt x="256989" y="356834"/>
                    <a:pt x="282045" y="381890"/>
                    <a:pt x="312954" y="381890"/>
                  </a:cubicBezTo>
                  <a:cubicBezTo>
                    <a:pt x="343863" y="381890"/>
                    <a:pt x="368919" y="356834"/>
                    <a:pt x="368919" y="325925"/>
                  </a:cubicBezTo>
                  <a:cubicBezTo>
                    <a:pt x="368919" y="295016"/>
                    <a:pt x="343863" y="269960"/>
                    <a:pt x="312954" y="269960"/>
                  </a:cubicBezTo>
                  <a:close/>
                  <a:moveTo>
                    <a:pt x="135779" y="269960"/>
                  </a:moveTo>
                  <a:cubicBezTo>
                    <a:pt x="104870" y="269960"/>
                    <a:pt x="79814" y="295016"/>
                    <a:pt x="79814" y="325925"/>
                  </a:cubicBezTo>
                  <a:cubicBezTo>
                    <a:pt x="79814" y="356834"/>
                    <a:pt x="104870" y="381890"/>
                    <a:pt x="135779" y="381890"/>
                  </a:cubicBezTo>
                  <a:cubicBezTo>
                    <a:pt x="166688" y="381890"/>
                    <a:pt x="191744" y="356834"/>
                    <a:pt x="191744" y="325925"/>
                  </a:cubicBezTo>
                  <a:cubicBezTo>
                    <a:pt x="191744" y="295016"/>
                    <a:pt x="166688" y="269960"/>
                    <a:pt x="135779" y="269960"/>
                  </a:cubicBezTo>
                  <a:close/>
                  <a:moveTo>
                    <a:pt x="42480" y="196370"/>
                  </a:moveTo>
                  <a:lnTo>
                    <a:pt x="748442" y="196370"/>
                  </a:lnTo>
                  <a:cubicBezTo>
                    <a:pt x="771903" y="196370"/>
                    <a:pt x="790922" y="215389"/>
                    <a:pt x="790922" y="238850"/>
                  </a:cubicBezTo>
                  <a:lnTo>
                    <a:pt x="790922" y="408764"/>
                  </a:lnTo>
                  <a:cubicBezTo>
                    <a:pt x="790922" y="432225"/>
                    <a:pt x="771903" y="451244"/>
                    <a:pt x="748442" y="451244"/>
                  </a:cubicBezTo>
                  <a:lnTo>
                    <a:pt x="42480" y="451244"/>
                  </a:lnTo>
                  <a:cubicBezTo>
                    <a:pt x="19019" y="451244"/>
                    <a:pt x="0" y="432225"/>
                    <a:pt x="0" y="408764"/>
                  </a:cubicBezTo>
                  <a:lnTo>
                    <a:pt x="0" y="238850"/>
                  </a:lnTo>
                  <a:cubicBezTo>
                    <a:pt x="0" y="215389"/>
                    <a:pt x="19019" y="196370"/>
                    <a:pt x="42480" y="196370"/>
                  </a:cubicBezTo>
                  <a:close/>
                  <a:moveTo>
                    <a:pt x="149858" y="0"/>
                  </a:moveTo>
                  <a:lnTo>
                    <a:pt x="641065" y="0"/>
                  </a:lnTo>
                  <a:lnTo>
                    <a:pt x="786874" y="142247"/>
                  </a:lnTo>
                  <a:lnTo>
                    <a:pt x="4049" y="142247"/>
                  </a:lnTo>
                  <a:close/>
                </a:path>
              </a:pathLst>
            </a:custGeom>
            <a:gradFill>
              <a:gsLst>
                <a:gs pos="28000">
                  <a:srgbClr val="5EB6DA"/>
                </a:gs>
                <a:gs pos="28000">
                  <a:srgbClr val="3999C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14367">
                <a:defRPr/>
              </a:pPr>
              <a:endParaRPr lang="en-US">
                <a:solidFill>
                  <a:srgbClr val="FFFFFF"/>
                </a:solidFill>
                <a:latin typeface="Segoe UI"/>
              </a:endParaRPr>
            </a:p>
          </p:txBody>
        </p:sp>
      </p:grpSp>
      <p:cxnSp>
        <p:nvCxnSpPr>
          <p:cNvPr id="117" name="Straight Arrow Connector 116"/>
          <p:cNvCxnSpPr>
            <a:stCxn id="13" idx="3"/>
            <a:endCxn id="40" idx="1"/>
          </p:cNvCxnSpPr>
          <p:nvPr/>
        </p:nvCxnSpPr>
        <p:spPr>
          <a:xfrm>
            <a:off x="6606657" y="2824369"/>
            <a:ext cx="714824" cy="0"/>
          </a:xfrm>
          <a:prstGeom prst="straightConnector1">
            <a:avLst/>
          </a:prstGeom>
          <a:ln w="38100">
            <a:solidFill>
              <a:schemeClr val="accent4"/>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9834331" y="2139840"/>
            <a:ext cx="423657" cy="0"/>
          </a:xfrm>
          <a:prstGeom prst="straightConnector1">
            <a:avLst/>
          </a:prstGeom>
          <a:ln w="38100">
            <a:solidFill>
              <a:schemeClr val="accent4"/>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a:stCxn id="120" idx="1"/>
          </p:cNvCxnSpPr>
          <p:nvPr/>
        </p:nvCxnSpPr>
        <p:spPr>
          <a:xfrm flipH="1">
            <a:off x="9868896" y="5049210"/>
            <a:ext cx="342167" cy="0"/>
          </a:xfrm>
          <a:prstGeom prst="straightConnector1">
            <a:avLst/>
          </a:prstGeom>
          <a:ln w="38100">
            <a:solidFill>
              <a:schemeClr val="accent5"/>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a:stCxn id="120" idx="1"/>
          </p:cNvCxnSpPr>
          <p:nvPr/>
        </p:nvCxnSpPr>
        <p:spPr>
          <a:xfrm flipH="1" flipV="1">
            <a:off x="9876561" y="4014283"/>
            <a:ext cx="334503" cy="1034928"/>
          </a:xfrm>
          <a:prstGeom prst="straightConnector1">
            <a:avLst/>
          </a:prstGeom>
          <a:ln w="38100">
            <a:solidFill>
              <a:schemeClr val="accent6"/>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1486999" y="2672474"/>
            <a:ext cx="0" cy="361455"/>
          </a:xfrm>
          <a:prstGeom prst="straightConnector1">
            <a:avLst/>
          </a:prstGeom>
          <a:ln w="38100">
            <a:solidFill>
              <a:schemeClr val="accent6"/>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a:off x="10267757" y="2672475"/>
            <a:ext cx="1372" cy="1855051"/>
          </a:xfrm>
          <a:prstGeom prst="straightConnector1">
            <a:avLst/>
          </a:prstGeom>
          <a:ln w="38100">
            <a:solidFill>
              <a:schemeClr val="accent4"/>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flipV="1">
            <a:off x="10814844" y="4109042"/>
            <a:ext cx="0" cy="409854"/>
          </a:xfrm>
          <a:prstGeom prst="straightConnector1">
            <a:avLst/>
          </a:prstGeom>
          <a:ln w="38100">
            <a:solidFill>
              <a:schemeClr val="accent5"/>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flipV="1">
            <a:off x="11412377" y="4109044"/>
            <a:ext cx="0" cy="409852"/>
          </a:xfrm>
          <a:prstGeom prst="straightConnector1">
            <a:avLst/>
          </a:prstGeom>
          <a:ln w="38100">
            <a:solidFill>
              <a:schemeClr val="accent6"/>
            </a:solidFill>
            <a:headEnd type="none"/>
            <a:tailEnd type="triangle"/>
          </a:ln>
        </p:spPr>
        <p:style>
          <a:lnRef idx="2">
            <a:schemeClr val="accent1"/>
          </a:lnRef>
          <a:fillRef idx="0">
            <a:schemeClr val="accent1"/>
          </a:fillRef>
          <a:effectRef idx="1">
            <a:schemeClr val="accent1"/>
          </a:effectRef>
          <a:fontRef idx="minor">
            <a:schemeClr val="tx1"/>
          </a:fontRef>
        </p:style>
      </p:cxnSp>
      <p:grpSp>
        <p:nvGrpSpPr>
          <p:cNvPr id="4" name="Event Processor"/>
          <p:cNvGrpSpPr/>
          <p:nvPr/>
        </p:nvGrpSpPr>
        <p:grpSpPr>
          <a:xfrm>
            <a:off x="10257988" y="1905095"/>
            <a:ext cx="1734550" cy="711176"/>
            <a:chOff x="10463681" y="1942799"/>
            <a:chExt cx="1769331" cy="725437"/>
          </a:xfrm>
        </p:grpSpPr>
        <p:sp>
          <p:nvSpPr>
            <p:cNvPr id="118" name="Rectangle 117"/>
            <p:cNvSpPr/>
            <p:nvPr/>
          </p:nvSpPr>
          <p:spPr>
            <a:xfrm>
              <a:off x="10463681" y="1942799"/>
              <a:ext cx="1769331" cy="725437"/>
            </a:xfrm>
            <a:prstGeom prst="rect">
              <a:avLst/>
            </a:pr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372"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Event </a:t>
              </a:r>
              <a:br>
                <a:rPr lang="en-US" sz="1372"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br>
              <a:r>
                <a:rPr lang="en-US" sz="1372"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Processor</a:t>
              </a:r>
            </a:p>
          </p:txBody>
        </p:sp>
        <p:grpSp>
          <p:nvGrpSpPr>
            <p:cNvPr id="129" name="Event processing"/>
            <p:cNvGrpSpPr/>
            <p:nvPr/>
          </p:nvGrpSpPr>
          <p:grpSpPr>
            <a:xfrm>
              <a:off x="11467444" y="2049893"/>
              <a:ext cx="504964" cy="511248"/>
              <a:chOff x="3876323" y="2412935"/>
              <a:chExt cx="981584" cy="1503227"/>
            </a:xfrm>
          </p:grpSpPr>
          <p:grpSp>
            <p:nvGrpSpPr>
              <p:cNvPr id="130" name="Group 129"/>
              <p:cNvGrpSpPr/>
              <p:nvPr/>
            </p:nvGrpSpPr>
            <p:grpSpPr>
              <a:xfrm>
                <a:off x="4075337" y="2655193"/>
                <a:ext cx="640701" cy="978962"/>
                <a:chOff x="3978978" y="2691315"/>
                <a:chExt cx="745467" cy="1374671"/>
              </a:xfrm>
            </p:grpSpPr>
            <p:sp>
              <p:nvSpPr>
                <p:cNvPr id="133" name="Rectangle 132"/>
                <p:cNvSpPr/>
                <p:nvPr>
                  <p:custDataLst>
                    <p:tags r:id="rId1"/>
                  </p:custDataLst>
                </p:nvPr>
              </p:nvSpPr>
              <p:spPr bwMode="auto">
                <a:xfrm>
                  <a:off x="3978978" y="269131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4" name="Rectangle 133"/>
                <p:cNvSpPr/>
                <p:nvPr>
                  <p:custDataLst>
                    <p:tags r:id="rId2"/>
                  </p:custDataLst>
                </p:nvPr>
              </p:nvSpPr>
              <p:spPr bwMode="auto">
                <a:xfrm>
                  <a:off x="4269686" y="2945333"/>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5" name="Rectangle 134"/>
                <p:cNvSpPr/>
                <p:nvPr>
                  <p:custDataLst>
                    <p:tags r:id="rId3"/>
                  </p:custDataLst>
                </p:nvPr>
              </p:nvSpPr>
              <p:spPr bwMode="auto">
                <a:xfrm>
                  <a:off x="3978978" y="3195771"/>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6" name="Rectangle 135"/>
                <p:cNvSpPr/>
                <p:nvPr>
                  <p:custDataLst>
                    <p:tags r:id="rId4"/>
                  </p:custDataLst>
                </p:nvPr>
              </p:nvSpPr>
              <p:spPr bwMode="auto">
                <a:xfrm>
                  <a:off x="4269686" y="3482449"/>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7" name="Rectangle 136"/>
                <p:cNvSpPr/>
                <p:nvPr>
                  <p:custDataLst>
                    <p:tags r:id="rId5"/>
                  </p:custDataLst>
                </p:nvPr>
              </p:nvSpPr>
              <p:spPr bwMode="auto">
                <a:xfrm>
                  <a:off x="3978978" y="3700226"/>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8" name="Rectangle 137"/>
                <p:cNvSpPr/>
                <p:nvPr>
                  <p:custDataLst>
                    <p:tags r:id="rId6"/>
                  </p:custDataLst>
                </p:nvPr>
              </p:nvSpPr>
              <p:spPr bwMode="auto">
                <a:xfrm>
                  <a:off x="4541565" y="319435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grpSp>
          <p:sp>
            <p:nvSpPr>
              <p:cNvPr id="131" name="Freeform 130"/>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132" name="Freeform 131"/>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grpSp>
      </p:grpSp>
      <p:grpSp>
        <p:nvGrpSpPr>
          <p:cNvPr id="5" name="Device registry"/>
          <p:cNvGrpSpPr/>
          <p:nvPr/>
        </p:nvGrpSpPr>
        <p:grpSpPr>
          <a:xfrm>
            <a:off x="10352825" y="3109380"/>
            <a:ext cx="732986" cy="948223"/>
            <a:chOff x="10560420" y="3171232"/>
            <a:chExt cx="747684" cy="967237"/>
          </a:xfrm>
        </p:grpSpPr>
        <p:sp>
          <p:nvSpPr>
            <p:cNvPr id="119" name="Rectangle 118"/>
            <p:cNvSpPr/>
            <p:nvPr/>
          </p:nvSpPr>
          <p:spPr>
            <a:xfrm>
              <a:off x="10560420" y="3171232"/>
              <a:ext cx="747684" cy="967237"/>
            </a:xfrm>
            <a:prstGeom prst="rect">
              <a:avLst/>
            </a:pr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176"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Device registry</a:t>
              </a:r>
            </a:p>
          </p:txBody>
        </p:sp>
        <p:grpSp>
          <p:nvGrpSpPr>
            <p:cNvPr id="160" name="Group 159"/>
            <p:cNvGrpSpPr/>
            <p:nvPr/>
          </p:nvGrpSpPr>
          <p:grpSpPr>
            <a:xfrm>
              <a:off x="10802079" y="3295670"/>
              <a:ext cx="377464" cy="359180"/>
              <a:chOff x="11209667" y="1326560"/>
              <a:chExt cx="1287867" cy="1225483"/>
            </a:xfrm>
          </p:grpSpPr>
          <p:grpSp>
            <p:nvGrpSpPr>
              <p:cNvPr id="154" name="Group 153"/>
              <p:cNvGrpSpPr/>
              <p:nvPr/>
            </p:nvGrpSpPr>
            <p:grpSpPr>
              <a:xfrm>
                <a:off x="11209667" y="1326560"/>
                <a:ext cx="901749" cy="772996"/>
                <a:chOff x="11148003" y="2486796"/>
                <a:chExt cx="1527631" cy="1309513"/>
              </a:xfrm>
            </p:grpSpPr>
            <p:sp>
              <p:nvSpPr>
                <p:cNvPr id="155" name="Round Same Side Corner Rectangle 154"/>
                <p:cNvSpPr/>
                <p:nvPr/>
              </p:nvSpPr>
              <p:spPr bwMode="auto">
                <a:xfrm>
                  <a:off x="11148003" y="2486796"/>
                  <a:ext cx="1526044" cy="1309513"/>
                </a:xfrm>
                <a:prstGeom prst="round2SameRect">
                  <a:avLst>
                    <a:gd name="adj1" fmla="val 5262"/>
                    <a:gd name="adj2" fmla="val 0"/>
                  </a:avLst>
                </a:prstGeom>
                <a:gradFill flip="none" rotWithShape="1">
                  <a:gsLst>
                    <a:gs pos="46000">
                      <a:srgbClr val="D6D6D6"/>
                    </a:gs>
                    <a:gs pos="48000">
                      <a:srgbClr val="D1D1D1"/>
                    </a:gs>
                  </a:gsLst>
                  <a:lin ang="3000000" scaled="0"/>
                  <a:tileRect/>
                </a:gra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sp>
              <p:nvSpPr>
                <p:cNvPr id="156" name="Round Same Side Corner Rectangle 155"/>
                <p:cNvSpPr/>
                <p:nvPr/>
              </p:nvSpPr>
              <p:spPr bwMode="auto">
                <a:xfrm>
                  <a:off x="11149590" y="2486796"/>
                  <a:ext cx="1526044" cy="274702"/>
                </a:xfrm>
                <a:prstGeom prst="round2SameRect">
                  <a:avLst>
                    <a:gd name="adj1" fmla="val 24145"/>
                    <a:gd name="adj2" fmla="val 0"/>
                  </a:avLst>
                </a:prstGeom>
                <a:gradFill flip="none" rotWithShape="1">
                  <a:gsLst>
                    <a:gs pos="19000">
                      <a:srgbClr val="9D9E9F"/>
                    </a:gs>
                    <a:gs pos="19000">
                      <a:srgbClr val="AAABAB"/>
                    </a:gs>
                  </a:gsLst>
                  <a:lin ang="13800000" scaled="0"/>
                  <a:tileRect/>
                </a:gra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grpSp>
          <p:grpSp>
            <p:nvGrpSpPr>
              <p:cNvPr id="157" name="Group 156"/>
              <p:cNvGrpSpPr/>
              <p:nvPr/>
            </p:nvGrpSpPr>
            <p:grpSpPr>
              <a:xfrm>
                <a:off x="11403194" y="1550235"/>
                <a:ext cx="900814" cy="772996"/>
                <a:chOff x="11148003" y="2486796"/>
                <a:chExt cx="1526047" cy="1309513"/>
              </a:xfrm>
            </p:grpSpPr>
            <p:sp>
              <p:nvSpPr>
                <p:cNvPr id="158" name="Round Same Side Corner Rectangle 157"/>
                <p:cNvSpPr/>
                <p:nvPr/>
              </p:nvSpPr>
              <p:spPr bwMode="auto">
                <a:xfrm>
                  <a:off x="11148006" y="2486796"/>
                  <a:ext cx="1526044" cy="1309513"/>
                </a:xfrm>
                <a:prstGeom prst="round2SameRect">
                  <a:avLst>
                    <a:gd name="adj1" fmla="val 5262"/>
                    <a:gd name="adj2" fmla="val 0"/>
                  </a:avLst>
                </a:prstGeom>
                <a:gradFill flip="none" rotWithShape="1">
                  <a:gsLst>
                    <a:gs pos="46000">
                      <a:srgbClr val="4CA3CC"/>
                    </a:gs>
                    <a:gs pos="46000">
                      <a:srgbClr val="45A2CF"/>
                    </a:gs>
                  </a:gsLst>
                  <a:lin ang="3000000" scaled="0"/>
                  <a:tileRect/>
                </a:gra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sp>
              <p:nvSpPr>
                <p:cNvPr id="159" name="Round Same Side Corner Rectangle 158"/>
                <p:cNvSpPr/>
                <p:nvPr/>
              </p:nvSpPr>
              <p:spPr bwMode="auto">
                <a:xfrm>
                  <a:off x="11148003" y="2486796"/>
                  <a:ext cx="1526044" cy="274703"/>
                </a:xfrm>
                <a:prstGeom prst="round2SameRect">
                  <a:avLst>
                    <a:gd name="adj1" fmla="val 24145"/>
                    <a:gd name="adj2" fmla="val 0"/>
                  </a:avLst>
                </a:prstGeom>
                <a:gradFill flip="none" rotWithShape="1">
                  <a:gsLst>
                    <a:gs pos="19000">
                      <a:srgbClr val="9D9E9F"/>
                    </a:gs>
                    <a:gs pos="19000">
                      <a:srgbClr val="AAABAB"/>
                    </a:gs>
                  </a:gsLst>
                  <a:lin ang="13800000" scaled="0"/>
                  <a:tileRect/>
                </a:gra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grpSp>
          <p:grpSp>
            <p:nvGrpSpPr>
              <p:cNvPr id="153" name="Group 152"/>
              <p:cNvGrpSpPr/>
              <p:nvPr/>
            </p:nvGrpSpPr>
            <p:grpSpPr>
              <a:xfrm>
                <a:off x="11595785" y="1779047"/>
                <a:ext cx="901749" cy="772996"/>
                <a:chOff x="11148003" y="2486796"/>
                <a:chExt cx="1527631" cy="1309513"/>
              </a:xfrm>
            </p:grpSpPr>
            <p:sp>
              <p:nvSpPr>
                <p:cNvPr id="151" name="Round Same Side Corner Rectangle 150"/>
                <p:cNvSpPr/>
                <p:nvPr/>
              </p:nvSpPr>
              <p:spPr bwMode="auto">
                <a:xfrm>
                  <a:off x="11148003" y="2486796"/>
                  <a:ext cx="1526044" cy="1309513"/>
                </a:xfrm>
                <a:prstGeom prst="round2SameRect">
                  <a:avLst>
                    <a:gd name="adj1" fmla="val 5262"/>
                    <a:gd name="adj2" fmla="val 0"/>
                  </a:avLst>
                </a:prstGeom>
                <a:gradFill flip="none" rotWithShape="1">
                  <a:gsLst>
                    <a:gs pos="46000">
                      <a:srgbClr val="D6D6D6"/>
                    </a:gs>
                    <a:gs pos="48000">
                      <a:srgbClr val="D1D1D1"/>
                    </a:gs>
                  </a:gsLst>
                  <a:lin ang="3000000" scaled="0"/>
                  <a:tileRect/>
                </a:gra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sp>
              <p:nvSpPr>
                <p:cNvPr id="152" name="Round Same Side Corner Rectangle 151"/>
                <p:cNvSpPr/>
                <p:nvPr/>
              </p:nvSpPr>
              <p:spPr bwMode="auto">
                <a:xfrm>
                  <a:off x="11149590" y="2486796"/>
                  <a:ext cx="1526044" cy="274702"/>
                </a:xfrm>
                <a:prstGeom prst="round2SameRect">
                  <a:avLst>
                    <a:gd name="adj1" fmla="val 24145"/>
                    <a:gd name="adj2" fmla="val 0"/>
                  </a:avLst>
                </a:prstGeom>
                <a:gradFill flip="none" rotWithShape="1">
                  <a:gsLst>
                    <a:gs pos="19000">
                      <a:srgbClr val="9D9E9F"/>
                    </a:gs>
                    <a:gs pos="19000">
                      <a:srgbClr val="AAABAB"/>
                    </a:gs>
                  </a:gsLst>
                  <a:lin ang="13800000" scaled="0"/>
                  <a:tileRect/>
                </a:gra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grpSp>
        </p:grpSp>
      </p:grpSp>
      <p:grpSp>
        <p:nvGrpSpPr>
          <p:cNvPr id="7" name="Portal"/>
          <p:cNvGrpSpPr/>
          <p:nvPr/>
        </p:nvGrpSpPr>
        <p:grpSpPr>
          <a:xfrm>
            <a:off x="10211064" y="4575099"/>
            <a:ext cx="1781473" cy="948223"/>
            <a:chOff x="10415816" y="4666342"/>
            <a:chExt cx="1817195" cy="967237"/>
          </a:xfrm>
        </p:grpSpPr>
        <p:sp>
          <p:nvSpPr>
            <p:cNvPr id="120" name="Rectangle 119"/>
            <p:cNvSpPr/>
            <p:nvPr/>
          </p:nvSpPr>
          <p:spPr>
            <a:xfrm>
              <a:off x="10415816" y="4666342"/>
              <a:ext cx="1817195" cy="967237"/>
            </a:xfrm>
            <a:prstGeom prst="rect">
              <a:avLst/>
            </a:pr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372"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Portal</a:t>
              </a:r>
            </a:p>
          </p:txBody>
        </p:sp>
        <p:grpSp>
          <p:nvGrpSpPr>
            <p:cNvPr id="161" name="Group 160"/>
            <p:cNvGrpSpPr/>
            <p:nvPr/>
          </p:nvGrpSpPr>
          <p:grpSpPr>
            <a:xfrm>
              <a:off x="11167916" y="4822464"/>
              <a:ext cx="744447" cy="743692"/>
              <a:chOff x="6624319" y="2270080"/>
              <a:chExt cx="483564" cy="483072"/>
            </a:xfrm>
            <a:gradFill>
              <a:gsLst>
                <a:gs pos="41000">
                  <a:srgbClr val="5EB6DA"/>
                </a:gs>
                <a:gs pos="41000">
                  <a:srgbClr val="3999C6"/>
                </a:gs>
              </a:gsLst>
              <a:lin ang="7800000" scaled="0"/>
            </a:gradFill>
          </p:grpSpPr>
          <p:sp>
            <p:nvSpPr>
              <p:cNvPr id="162" name="Freeform 6"/>
              <p:cNvSpPr>
                <a:spLocks/>
              </p:cNvSpPr>
              <p:nvPr/>
            </p:nvSpPr>
            <p:spPr bwMode="auto">
              <a:xfrm flipH="1" flipV="1">
                <a:off x="6988651" y="2543452"/>
                <a:ext cx="105956" cy="141357"/>
              </a:xfrm>
              <a:custGeom>
                <a:avLst/>
                <a:gdLst>
                  <a:gd name="T0" fmla="*/ 495 w 861"/>
                  <a:gd name="T1" fmla="*/ 0 h 1149"/>
                  <a:gd name="T2" fmla="*/ 825 w 861"/>
                  <a:gd name="T3" fmla="*/ 72 h 1149"/>
                  <a:gd name="T4" fmla="*/ 861 w 861"/>
                  <a:gd name="T5" fmla="*/ 408 h 1149"/>
                  <a:gd name="T6" fmla="*/ 848 w 861"/>
                  <a:gd name="T7" fmla="*/ 420 h 1149"/>
                  <a:gd name="T8" fmla="*/ 801 w 861"/>
                  <a:gd name="T9" fmla="*/ 355 h 1149"/>
                  <a:gd name="T10" fmla="*/ 733 w 861"/>
                  <a:gd name="T11" fmla="*/ 428 h 1149"/>
                  <a:gd name="T12" fmla="*/ 670 w 861"/>
                  <a:gd name="T13" fmla="*/ 505 h 1149"/>
                  <a:gd name="T14" fmla="*/ 611 w 861"/>
                  <a:gd name="T15" fmla="*/ 587 h 1149"/>
                  <a:gd name="T16" fmla="*/ 558 w 861"/>
                  <a:gd name="T17" fmla="*/ 672 h 1149"/>
                  <a:gd name="T18" fmla="*/ 511 w 861"/>
                  <a:gd name="T19" fmla="*/ 761 h 1149"/>
                  <a:gd name="T20" fmla="*/ 469 w 861"/>
                  <a:gd name="T21" fmla="*/ 853 h 1149"/>
                  <a:gd name="T22" fmla="*/ 433 w 861"/>
                  <a:gd name="T23" fmla="*/ 949 h 1149"/>
                  <a:gd name="T24" fmla="*/ 403 w 861"/>
                  <a:gd name="T25" fmla="*/ 1047 h 1149"/>
                  <a:gd name="T26" fmla="*/ 380 w 861"/>
                  <a:gd name="T27" fmla="*/ 1149 h 1149"/>
                  <a:gd name="T28" fmla="*/ 207 w 861"/>
                  <a:gd name="T29" fmla="*/ 981 h 1149"/>
                  <a:gd name="T30" fmla="*/ 0 w 861"/>
                  <a:gd name="T31" fmla="*/ 1090 h 1149"/>
                  <a:gd name="T32" fmla="*/ 22 w 861"/>
                  <a:gd name="T33" fmla="*/ 983 h 1149"/>
                  <a:gd name="T34" fmla="*/ 51 w 861"/>
                  <a:gd name="T35" fmla="*/ 878 h 1149"/>
                  <a:gd name="T36" fmla="*/ 86 w 861"/>
                  <a:gd name="T37" fmla="*/ 776 h 1149"/>
                  <a:gd name="T38" fmla="*/ 125 w 861"/>
                  <a:gd name="T39" fmla="*/ 676 h 1149"/>
                  <a:gd name="T40" fmla="*/ 171 w 861"/>
                  <a:gd name="T41" fmla="*/ 579 h 1149"/>
                  <a:gd name="T42" fmla="*/ 221 w 861"/>
                  <a:gd name="T43" fmla="*/ 485 h 1149"/>
                  <a:gd name="T44" fmla="*/ 277 w 861"/>
                  <a:gd name="T45" fmla="*/ 394 h 1149"/>
                  <a:gd name="T46" fmla="*/ 337 w 861"/>
                  <a:gd name="T47" fmla="*/ 307 h 1149"/>
                  <a:gd name="T48" fmla="*/ 402 w 861"/>
                  <a:gd name="T49" fmla="*/ 224 h 1149"/>
                  <a:gd name="T50" fmla="*/ 471 w 861"/>
                  <a:gd name="T51" fmla="*/ 144 h 1149"/>
                  <a:gd name="T52" fmla="*/ 545 w 861"/>
                  <a:gd name="T53" fmla="*/ 67 h 1149"/>
                  <a:gd name="T54" fmla="*/ 482 w 861"/>
                  <a:gd name="T55" fmla="*/ 12 h 1149"/>
                  <a:gd name="T56" fmla="*/ 495 w 861"/>
                  <a:gd name="T57"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61" h="1149">
                    <a:moveTo>
                      <a:pt x="495" y="0"/>
                    </a:moveTo>
                    <a:lnTo>
                      <a:pt x="825" y="72"/>
                    </a:lnTo>
                    <a:lnTo>
                      <a:pt x="861" y="408"/>
                    </a:lnTo>
                    <a:lnTo>
                      <a:pt x="848" y="420"/>
                    </a:lnTo>
                    <a:lnTo>
                      <a:pt x="801" y="355"/>
                    </a:lnTo>
                    <a:lnTo>
                      <a:pt x="733" y="428"/>
                    </a:lnTo>
                    <a:lnTo>
                      <a:pt x="670" y="505"/>
                    </a:lnTo>
                    <a:lnTo>
                      <a:pt x="611" y="587"/>
                    </a:lnTo>
                    <a:lnTo>
                      <a:pt x="558" y="672"/>
                    </a:lnTo>
                    <a:lnTo>
                      <a:pt x="511" y="761"/>
                    </a:lnTo>
                    <a:lnTo>
                      <a:pt x="469" y="853"/>
                    </a:lnTo>
                    <a:lnTo>
                      <a:pt x="433" y="949"/>
                    </a:lnTo>
                    <a:lnTo>
                      <a:pt x="403" y="1047"/>
                    </a:lnTo>
                    <a:lnTo>
                      <a:pt x="380" y="1149"/>
                    </a:lnTo>
                    <a:lnTo>
                      <a:pt x="207" y="981"/>
                    </a:lnTo>
                    <a:lnTo>
                      <a:pt x="0" y="1090"/>
                    </a:lnTo>
                    <a:lnTo>
                      <a:pt x="22" y="983"/>
                    </a:lnTo>
                    <a:lnTo>
                      <a:pt x="51" y="878"/>
                    </a:lnTo>
                    <a:lnTo>
                      <a:pt x="86" y="776"/>
                    </a:lnTo>
                    <a:lnTo>
                      <a:pt x="125" y="676"/>
                    </a:lnTo>
                    <a:lnTo>
                      <a:pt x="171" y="579"/>
                    </a:lnTo>
                    <a:lnTo>
                      <a:pt x="221" y="485"/>
                    </a:lnTo>
                    <a:lnTo>
                      <a:pt x="277" y="394"/>
                    </a:lnTo>
                    <a:lnTo>
                      <a:pt x="337" y="307"/>
                    </a:lnTo>
                    <a:lnTo>
                      <a:pt x="402" y="224"/>
                    </a:lnTo>
                    <a:lnTo>
                      <a:pt x="471" y="144"/>
                    </a:lnTo>
                    <a:lnTo>
                      <a:pt x="545" y="67"/>
                    </a:lnTo>
                    <a:lnTo>
                      <a:pt x="482" y="12"/>
                    </a:lnTo>
                    <a:lnTo>
                      <a:pt x="49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14367">
                  <a:defRPr/>
                </a:pPr>
                <a:endParaRPr lang="en-US">
                  <a:solidFill>
                    <a:srgbClr val="FFFFFF"/>
                  </a:solidFill>
                  <a:latin typeface="Segoe UI"/>
                </a:endParaRPr>
              </a:p>
            </p:txBody>
          </p:sp>
          <p:sp>
            <p:nvSpPr>
              <p:cNvPr id="163" name="Freeform 7"/>
              <p:cNvSpPr>
                <a:spLocks/>
              </p:cNvSpPr>
              <p:nvPr/>
            </p:nvSpPr>
            <p:spPr bwMode="auto">
              <a:xfrm flipH="1" flipV="1">
                <a:off x="6855653" y="2654325"/>
                <a:ext cx="157337" cy="98827"/>
              </a:xfrm>
              <a:custGeom>
                <a:avLst/>
                <a:gdLst>
                  <a:gd name="T0" fmla="*/ 1071 w 1279"/>
                  <a:gd name="T1" fmla="*/ 0 h 804"/>
                  <a:gd name="T2" fmla="*/ 1279 w 1279"/>
                  <a:gd name="T3" fmla="*/ 267 h 804"/>
                  <a:gd name="T4" fmla="*/ 1090 w 1279"/>
                  <a:gd name="T5" fmla="*/ 549 h 804"/>
                  <a:gd name="T6" fmla="*/ 1072 w 1279"/>
                  <a:gd name="T7" fmla="*/ 549 h 804"/>
                  <a:gd name="T8" fmla="*/ 1079 w 1279"/>
                  <a:gd name="T9" fmla="*/ 467 h 804"/>
                  <a:gd name="T10" fmla="*/ 976 w 1279"/>
                  <a:gd name="T11" fmla="*/ 480 h 804"/>
                  <a:gd name="T12" fmla="*/ 876 w 1279"/>
                  <a:gd name="T13" fmla="*/ 499 h 804"/>
                  <a:gd name="T14" fmla="*/ 779 w 1279"/>
                  <a:gd name="T15" fmla="*/ 526 h 804"/>
                  <a:gd name="T16" fmla="*/ 683 w 1279"/>
                  <a:gd name="T17" fmla="*/ 558 h 804"/>
                  <a:gd name="T18" fmla="*/ 591 w 1279"/>
                  <a:gd name="T19" fmla="*/ 596 h 804"/>
                  <a:gd name="T20" fmla="*/ 502 w 1279"/>
                  <a:gd name="T21" fmla="*/ 641 h 804"/>
                  <a:gd name="T22" fmla="*/ 416 w 1279"/>
                  <a:gd name="T23" fmla="*/ 690 h 804"/>
                  <a:gd name="T24" fmla="*/ 334 w 1279"/>
                  <a:gd name="T25" fmla="*/ 745 h 804"/>
                  <a:gd name="T26" fmla="*/ 256 w 1279"/>
                  <a:gd name="T27" fmla="*/ 804 h 804"/>
                  <a:gd name="T28" fmla="*/ 231 w 1279"/>
                  <a:gd name="T29" fmla="*/ 565 h 804"/>
                  <a:gd name="T30" fmla="*/ 0 w 1279"/>
                  <a:gd name="T31" fmla="*/ 516 h 804"/>
                  <a:gd name="T32" fmla="*/ 81 w 1279"/>
                  <a:gd name="T33" fmla="*/ 452 h 804"/>
                  <a:gd name="T34" fmla="*/ 167 w 1279"/>
                  <a:gd name="T35" fmla="*/ 392 h 804"/>
                  <a:gd name="T36" fmla="*/ 256 w 1279"/>
                  <a:gd name="T37" fmla="*/ 337 h 804"/>
                  <a:gd name="T38" fmla="*/ 348 w 1279"/>
                  <a:gd name="T39" fmla="*/ 286 h 804"/>
                  <a:gd name="T40" fmla="*/ 444 w 1279"/>
                  <a:gd name="T41" fmla="*/ 241 h 804"/>
                  <a:gd name="T42" fmla="*/ 541 w 1279"/>
                  <a:gd name="T43" fmla="*/ 200 h 804"/>
                  <a:gd name="T44" fmla="*/ 641 w 1279"/>
                  <a:gd name="T45" fmla="*/ 165 h 804"/>
                  <a:gd name="T46" fmla="*/ 744 w 1279"/>
                  <a:gd name="T47" fmla="*/ 135 h 804"/>
                  <a:gd name="T48" fmla="*/ 849 w 1279"/>
                  <a:gd name="T49" fmla="*/ 111 h 804"/>
                  <a:gd name="T50" fmla="*/ 957 w 1279"/>
                  <a:gd name="T51" fmla="*/ 93 h 804"/>
                  <a:gd name="T52" fmla="*/ 1066 w 1279"/>
                  <a:gd name="T53" fmla="*/ 81 h 804"/>
                  <a:gd name="T54" fmla="*/ 1053 w 1279"/>
                  <a:gd name="T55" fmla="*/ 0 h 804"/>
                  <a:gd name="T56" fmla="*/ 1071 w 1279"/>
                  <a:gd name="T57" fmla="*/ 0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79" h="804">
                    <a:moveTo>
                      <a:pt x="1071" y="0"/>
                    </a:moveTo>
                    <a:lnTo>
                      <a:pt x="1279" y="267"/>
                    </a:lnTo>
                    <a:lnTo>
                      <a:pt x="1090" y="549"/>
                    </a:lnTo>
                    <a:lnTo>
                      <a:pt x="1072" y="549"/>
                    </a:lnTo>
                    <a:lnTo>
                      <a:pt x="1079" y="467"/>
                    </a:lnTo>
                    <a:lnTo>
                      <a:pt x="976" y="480"/>
                    </a:lnTo>
                    <a:lnTo>
                      <a:pt x="876" y="499"/>
                    </a:lnTo>
                    <a:lnTo>
                      <a:pt x="779" y="526"/>
                    </a:lnTo>
                    <a:lnTo>
                      <a:pt x="683" y="558"/>
                    </a:lnTo>
                    <a:lnTo>
                      <a:pt x="591" y="596"/>
                    </a:lnTo>
                    <a:lnTo>
                      <a:pt x="502" y="641"/>
                    </a:lnTo>
                    <a:lnTo>
                      <a:pt x="416" y="690"/>
                    </a:lnTo>
                    <a:lnTo>
                      <a:pt x="334" y="745"/>
                    </a:lnTo>
                    <a:lnTo>
                      <a:pt x="256" y="804"/>
                    </a:lnTo>
                    <a:lnTo>
                      <a:pt x="231" y="565"/>
                    </a:lnTo>
                    <a:lnTo>
                      <a:pt x="0" y="516"/>
                    </a:lnTo>
                    <a:lnTo>
                      <a:pt x="81" y="452"/>
                    </a:lnTo>
                    <a:lnTo>
                      <a:pt x="167" y="392"/>
                    </a:lnTo>
                    <a:lnTo>
                      <a:pt x="256" y="337"/>
                    </a:lnTo>
                    <a:lnTo>
                      <a:pt x="348" y="286"/>
                    </a:lnTo>
                    <a:lnTo>
                      <a:pt x="444" y="241"/>
                    </a:lnTo>
                    <a:lnTo>
                      <a:pt x="541" y="200"/>
                    </a:lnTo>
                    <a:lnTo>
                      <a:pt x="641" y="165"/>
                    </a:lnTo>
                    <a:lnTo>
                      <a:pt x="744" y="135"/>
                    </a:lnTo>
                    <a:lnTo>
                      <a:pt x="849" y="111"/>
                    </a:lnTo>
                    <a:lnTo>
                      <a:pt x="957" y="93"/>
                    </a:lnTo>
                    <a:lnTo>
                      <a:pt x="1066" y="81"/>
                    </a:lnTo>
                    <a:lnTo>
                      <a:pt x="1053" y="0"/>
                    </a:lnTo>
                    <a:lnTo>
                      <a:pt x="107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14367">
                  <a:defRPr/>
                </a:pPr>
                <a:endParaRPr lang="en-US">
                  <a:solidFill>
                    <a:srgbClr val="FFFFFF"/>
                  </a:solidFill>
                  <a:latin typeface="Segoe UI"/>
                </a:endParaRPr>
              </a:p>
            </p:txBody>
          </p:sp>
          <p:sp>
            <p:nvSpPr>
              <p:cNvPr id="164" name="Freeform 8"/>
              <p:cNvSpPr>
                <a:spLocks/>
              </p:cNvSpPr>
              <p:nvPr/>
            </p:nvSpPr>
            <p:spPr bwMode="auto">
              <a:xfrm flipH="1" flipV="1">
                <a:off x="7027985" y="2391278"/>
                <a:ext cx="79898" cy="160532"/>
              </a:xfrm>
              <a:custGeom>
                <a:avLst/>
                <a:gdLst>
                  <a:gd name="T0" fmla="*/ 301 w 651"/>
                  <a:gd name="T1" fmla="*/ 0 h 1305"/>
                  <a:gd name="T2" fmla="*/ 546 w 651"/>
                  <a:gd name="T3" fmla="*/ 236 h 1305"/>
                  <a:gd name="T4" fmla="*/ 543 w 651"/>
                  <a:gd name="T5" fmla="*/ 254 h 1305"/>
                  <a:gd name="T6" fmla="*/ 465 w 651"/>
                  <a:gd name="T7" fmla="*/ 232 h 1305"/>
                  <a:gd name="T8" fmla="*/ 462 w 651"/>
                  <a:gd name="T9" fmla="*/ 295 h 1305"/>
                  <a:gd name="T10" fmla="*/ 461 w 651"/>
                  <a:gd name="T11" fmla="*/ 360 h 1305"/>
                  <a:gd name="T12" fmla="*/ 463 w 651"/>
                  <a:gd name="T13" fmla="*/ 461 h 1305"/>
                  <a:gd name="T14" fmla="*/ 473 w 651"/>
                  <a:gd name="T15" fmla="*/ 559 h 1305"/>
                  <a:gd name="T16" fmla="*/ 488 w 651"/>
                  <a:gd name="T17" fmla="*/ 656 h 1305"/>
                  <a:gd name="T18" fmla="*/ 510 w 651"/>
                  <a:gd name="T19" fmla="*/ 751 h 1305"/>
                  <a:gd name="T20" fmla="*/ 537 w 651"/>
                  <a:gd name="T21" fmla="*/ 843 h 1305"/>
                  <a:gd name="T22" fmla="*/ 569 w 651"/>
                  <a:gd name="T23" fmla="*/ 931 h 1305"/>
                  <a:gd name="T24" fmla="*/ 608 w 651"/>
                  <a:gd name="T25" fmla="*/ 1019 h 1305"/>
                  <a:gd name="T26" fmla="*/ 651 w 651"/>
                  <a:gd name="T27" fmla="*/ 1103 h 1305"/>
                  <a:gd name="T28" fmla="*/ 412 w 651"/>
                  <a:gd name="T29" fmla="*/ 1086 h 1305"/>
                  <a:gd name="T30" fmla="*/ 322 w 651"/>
                  <a:gd name="T31" fmla="*/ 1305 h 1305"/>
                  <a:gd name="T32" fmla="*/ 273 w 651"/>
                  <a:gd name="T33" fmla="*/ 1211 h 1305"/>
                  <a:gd name="T34" fmla="*/ 227 w 651"/>
                  <a:gd name="T35" fmla="*/ 1114 h 1305"/>
                  <a:gd name="T36" fmla="*/ 188 w 651"/>
                  <a:gd name="T37" fmla="*/ 1013 h 1305"/>
                  <a:gd name="T38" fmla="*/ 154 w 651"/>
                  <a:gd name="T39" fmla="*/ 910 h 1305"/>
                  <a:gd name="T40" fmla="*/ 127 w 651"/>
                  <a:gd name="T41" fmla="*/ 805 h 1305"/>
                  <a:gd name="T42" fmla="*/ 104 w 651"/>
                  <a:gd name="T43" fmla="*/ 696 h 1305"/>
                  <a:gd name="T44" fmla="*/ 89 w 651"/>
                  <a:gd name="T45" fmla="*/ 587 h 1305"/>
                  <a:gd name="T46" fmla="*/ 78 w 651"/>
                  <a:gd name="T47" fmla="*/ 474 h 1305"/>
                  <a:gd name="T48" fmla="*/ 75 w 651"/>
                  <a:gd name="T49" fmla="*/ 360 h 1305"/>
                  <a:gd name="T50" fmla="*/ 78 w 651"/>
                  <a:gd name="T51" fmla="*/ 268 h 1305"/>
                  <a:gd name="T52" fmla="*/ 84 w 651"/>
                  <a:gd name="T53" fmla="*/ 177 h 1305"/>
                  <a:gd name="T54" fmla="*/ 0 w 651"/>
                  <a:gd name="T55" fmla="*/ 176 h 1305"/>
                  <a:gd name="T56" fmla="*/ 2 w 651"/>
                  <a:gd name="T57" fmla="*/ 158 h 1305"/>
                  <a:gd name="T58" fmla="*/ 301 w 651"/>
                  <a:gd name="T59" fmla="*/ 0 h 1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1" h="1305">
                    <a:moveTo>
                      <a:pt x="301" y="0"/>
                    </a:moveTo>
                    <a:lnTo>
                      <a:pt x="546" y="236"/>
                    </a:lnTo>
                    <a:lnTo>
                      <a:pt x="543" y="254"/>
                    </a:lnTo>
                    <a:lnTo>
                      <a:pt x="465" y="232"/>
                    </a:lnTo>
                    <a:lnTo>
                      <a:pt x="462" y="295"/>
                    </a:lnTo>
                    <a:lnTo>
                      <a:pt x="461" y="360"/>
                    </a:lnTo>
                    <a:lnTo>
                      <a:pt x="463" y="461"/>
                    </a:lnTo>
                    <a:lnTo>
                      <a:pt x="473" y="559"/>
                    </a:lnTo>
                    <a:lnTo>
                      <a:pt x="488" y="656"/>
                    </a:lnTo>
                    <a:lnTo>
                      <a:pt x="510" y="751"/>
                    </a:lnTo>
                    <a:lnTo>
                      <a:pt x="537" y="843"/>
                    </a:lnTo>
                    <a:lnTo>
                      <a:pt x="569" y="931"/>
                    </a:lnTo>
                    <a:lnTo>
                      <a:pt x="608" y="1019"/>
                    </a:lnTo>
                    <a:lnTo>
                      <a:pt x="651" y="1103"/>
                    </a:lnTo>
                    <a:lnTo>
                      <a:pt x="412" y="1086"/>
                    </a:lnTo>
                    <a:lnTo>
                      <a:pt x="322" y="1305"/>
                    </a:lnTo>
                    <a:lnTo>
                      <a:pt x="273" y="1211"/>
                    </a:lnTo>
                    <a:lnTo>
                      <a:pt x="227" y="1114"/>
                    </a:lnTo>
                    <a:lnTo>
                      <a:pt x="188" y="1013"/>
                    </a:lnTo>
                    <a:lnTo>
                      <a:pt x="154" y="910"/>
                    </a:lnTo>
                    <a:lnTo>
                      <a:pt x="127" y="805"/>
                    </a:lnTo>
                    <a:lnTo>
                      <a:pt x="104" y="696"/>
                    </a:lnTo>
                    <a:lnTo>
                      <a:pt x="89" y="587"/>
                    </a:lnTo>
                    <a:lnTo>
                      <a:pt x="78" y="474"/>
                    </a:lnTo>
                    <a:lnTo>
                      <a:pt x="75" y="360"/>
                    </a:lnTo>
                    <a:lnTo>
                      <a:pt x="78" y="268"/>
                    </a:lnTo>
                    <a:lnTo>
                      <a:pt x="84" y="177"/>
                    </a:lnTo>
                    <a:lnTo>
                      <a:pt x="0" y="176"/>
                    </a:lnTo>
                    <a:lnTo>
                      <a:pt x="2" y="158"/>
                    </a:lnTo>
                    <a:lnTo>
                      <a:pt x="30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14367">
                  <a:defRPr/>
                </a:pPr>
                <a:endParaRPr lang="en-US">
                  <a:solidFill>
                    <a:srgbClr val="FFFFFF"/>
                  </a:solidFill>
                  <a:latin typeface="Segoe UI"/>
                </a:endParaRPr>
              </a:p>
            </p:txBody>
          </p:sp>
          <p:sp>
            <p:nvSpPr>
              <p:cNvPr id="165" name="Freeform 9"/>
              <p:cNvSpPr>
                <a:spLocks/>
              </p:cNvSpPr>
              <p:nvPr/>
            </p:nvSpPr>
            <p:spPr bwMode="auto">
              <a:xfrm flipH="1" flipV="1">
                <a:off x="6658245" y="2282372"/>
                <a:ext cx="139390" cy="126607"/>
              </a:xfrm>
              <a:custGeom>
                <a:avLst/>
                <a:gdLst>
                  <a:gd name="T0" fmla="*/ 788 w 1133"/>
                  <a:gd name="T1" fmla="*/ 0 h 1029"/>
                  <a:gd name="T2" fmla="*/ 888 w 1133"/>
                  <a:gd name="T3" fmla="*/ 206 h 1029"/>
                  <a:gd name="T4" fmla="*/ 1133 w 1133"/>
                  <a:gd name="T5" fmla="*/ 173 h 1029"/>
                  <a:gd name="T6" fmla="*/ 1076 w 1133"/>
                  <a:gd name="T7" fmla="*/ 264 h 1029"/>
                  <a:gd name="T8" fmla="*/ 1014 w 1133"/>
                  <a:gd name="T9" fmla="*/ 353 h 1029"/>
                  <a:gd name="T10" fmla="*/ 947 w 1133"/>
                  <a:gd name="T11" fmla="*/ 436 h 1029"/>
                  <a:gd name="T12" fmla="*/ 875 w 1133"/>
                  <a:gd name="T13" fmla="*/ 517 h 1029"/>
                  <a:gd name="T14" fmla="*/ 799 w 1133"/>
                  <a:gd name="T15" fmla="*/ 593 h 1029"/>
                  <a:gd name="T16" fmla="*/ 721 w 1133"/>
                  <a:gd name="T17" fmla="*/ 665 h 1029"/>
                  <a:gd name="T18" fmla="*/ 636 w 1133"/>
                  <a:gd name="T19" fmla="*/ 732 h 1029"/>
                  <a:gd name="T20" fmla="*/ 548 w 1133"/>
                  <a:gd name="T21" fmla="*/ 796 h 1029"/>
                  <a:gd name="T22" fmla="*/ 457 w 1133"/>
                  <a:gd name="T23" fmla="*/ 853 h 1029"/>
                  <a:gd name="T24" fmla="*/ 363 w 1133"/>
                  <a:gd name="T25" fmla="*/ 906 h 1029"/>
                  <a:gd name="T26" fmla="*/ 266 w 1133"/>
                  <a:gd name="T27" fmla="*/ 954 h 1029"/>
                  <a:gd name="T28" fmla="*/ 304 w 1133"/>
                  <a:gd name="T29" fmla="*/ 1022 h 1029"/>
                  <a:gd name="T30" fmla="*/ 287 w 1133"/>
                  <a:gd name="T31" fmla="*/ 1029 h 1029"/>
                  <a:gd name="T32" fmla="*/ 0 w 1133"/>
                  <a:gd name="T33" fmla="*/ 850 h 1029"/>
                  <a:gd name="T34" fmla="*/ 83 w 1133"/>
                  <a:gd name="T35" fmla="*/ 520 h 1029"/>
                  <a:gd name="T36" fmla="*/ 100 w 1133"/>
                  <a:gd name="T37" fmla="*/ 513 h 1029"/>
                  <a:gd name="T38" fmla="*/ 121 w 1133"/>
                  <a:gd name="T39" fmla="*/ 596 h 1029"/>
                  <a:gd name="T40" fmla="*/ 211 w 1133"/>
                  <a:gd name="T41" fmla="*/ 550 h 1029"/>
                  <a:gd name="T42" fmla="*/ 298 w 1133"/>
                  <a:gd name="T43" fmla="*/ 499 h 1029"/>
                  <a:gd name="T44" fmla="*/ 382 w 1133"/>
                  <a:gd name="T45" fmla="*/ 442 h 1029"/>
                  <a:gd name="T46" fmla="*/ 461 w 1133"/>
                  <a:gd name="T47" fmla="*/ 380 h 1029"/>
                  <a:gd name="T48" fmla="*/ 536 w 1133"/>
                  <a:gd name="T49" fmla="*/ 313 h 1029"/>
                  <a:gd name="T50" fmla="*/ 606 w 1133"/>
                  <a:gd name="T51" fmla="*/ 241 h 1029"/>
                  <a:gd name="T52" fmla="*/ 671 w 1133"/>
                  <a:gd name="T53" fmla="*/ 165 h 1029"/>
                  <a:gd name="T54" fmla="*/ 733 w 1133"/>
                  <a:gd name="T55" fmla="*/ 84 h 1029"/>
                  <a:gd name="T56" fmla="*/ 788 w 1133"/>
                  <a:gd name="T57" fmla="*/ 0 h 10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3" h="1029">
                    <a:moveTo>
                      <a:pt x="788" y="0"/>
                    </a:moveTo>
                    <a:lnTo>
                      <a:pt x="888" y="206"/>
                    </a:lnTo>
                    <a:lnTo>
                      <a:pt x="1133" y="173"/>
                    </a:lnTo>
                    <a:lnTo>
                      <a:pt x="1076" y="264"/>
                    </a:lnTo>
                    <a:lnTo>
                      <a:pt x="1014" y="353"/>
                    </a:lnTo>
                    <a:lnTo>
                      <a:pt x="947" y="436"/>
                    </a:lnTo>
                    <a:lnTo>
                      <a:pt x="875" y="517"/>
                    </a:lnTo>
                    <a:lnTo>
                      <a:pt x="799" y="593"/>
                    </a:lnTo>
                    <a:lnTo>
                      <a:pt x="721" y="665"/>
                    </a:lnTo>
                    <a:lnTo>
                      <a:pt x="636" y="732"/>
                    </a:lnTo>
                    <a:lnTo>
                      <a:pt x="548" y="796"/>
                    </a:lnTo>
                    <a:lnTo>
                      <a:pt x="457" y="853"/>
                    </a:lnTo>
                    <a:lnTo>
                      <a:pt x="363" y="906"/>
                    </a:lnTo>
                    <a:lnTo>
                      <a:pt x="266" y="954"/>
                    </a:lnTo>
                    <a:lnTo>
                      <a:pt x="304" y="1022"/>
                    </a:lnTo>
                    <a:lnTo>
                      <a:pt x="287" y="1029"/>
                    </a:lnTo>
                    <a:lnTo>
                      <a:pt x="0" y="850"/>
                    </a:lnTo>
                    <a:lnTo>
                      <a:pt x="83" y="520"/>
                    </a:lnTo>
                    <a:lnTo>
                      <a:pt x="100" y="513"/>
                    </a:lnTo>
                    <a:lnTo>
                      <a:pt x="121" y="596"/>
                    </a:lnTo>
                    <a:lnTo>
                      <a:pt x="211" y="550"/>
                    </a:lnTo>
                    <a:lnTo>
                      <a:pt x="298" y="499"/>
                    </a:lnTo>
                    <a:lnTo>
                      <a:pt x="382" y="442"/>
                    </a:lnTo>
                    <a:lnTo>
                      <a:pt x="461" y="380"/>
                    </a:lnTo>
                    <a:lnTo>
                      <a:pt x="536" y="313"/>
                    </a:lnTo>
                    <a:lnTo>
                      <a:pt x="606" y="241"/>
                    </a:lnTo>
                    <a:lnTo>
                      <a:pt x="671" y="165"/>
                    </a:lnTo>
                    <a:lnTo>
                      <a:pt x="733" y="84"/>
                    </a:lnTo>
                    <a:lnTo>
                      <a:pt x="78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14367">
                  <a:defRPr/>
                </a:pPr>
                <a:endParaRPr lang="en-US">
                  <a:solidFill>
                    <a:srgbClr val="FFFFFF"/>
                  </a:solidFill>
                  <a:latin typeface="Segoe UI"/>
                </a:endParaRPr>
              </a:p>
            </p:txBody>
          </p:sp>
          <p:sp>
            <p:nvSpPr>
              <p:cNvPr id="166" name="Freeform 10"/>
              <p:cNvSpPr>
                <a:spLocks/>
              </p:cNvSpPr>
              <p:nvPr/>
            </p:nvSpPr>
            <p:spPr bwMode="auto">
              <a:xfrm flipH="1" flipV="1">
                <a:off x="6626040" y="2393982"/>
                <a:ext cx="75227" cy="153403"/>
              </a:xfrm>
              <a:custGeom>
                <a:avLst/>
                <a:gdLst>
                  <a:gd name="T0" fmla="*/ 585 w 612"/>
                  <a:gd name="T1" fmla="*/ 0 h 1248"/>
                  <a:gd name="T2" fmla="*/ 601 w 612"/>
                  <a:gd name="T3" fmla="*/ 108 h 1248"/>
                  <a:gd name="T4" fmla="*/ 610 w 612"/>
                  <a:gd name="T5" fmla="*/ 216 h 1248"/>
                  <a:gd name="T6" fmla="*/ 612 w 612"/>
                  <a:gd name="T7" fmla="*/ 326 h 1248"/>
                  <a:gd name="T8" fmla="*/ 610 w 612"/>
                  <a:gd name="T9" fmla="*/ 438 h 1248"/>
                  <a:gd name="T10" fmla="*/ 601 w 612"/>
                  <a:gd name="T11" fmla="*/ 547 h 1248"/>
                  <a:gd name="T12" fmla="*/ 585 w 612"/>
                  <a:gd name="T13" fmla="*/ 654 h 1248"/>
                  <a:gd name="T14" fmla="*/ 563 w 612"/>
                  <a:gd name="T15" fmla="*/ 761 h 1248"/>
                  <a:gd name="T16" fmla="*/ 537 w 612"/>
                  <a:gd name="T17" fmla="*/ 864 h 1248"/>
                  <a:gd name="T18" fmla="*/ 504 w 612"/>
                  <a:gd name="T19" fmla="*/ 965 h 1248"/>
                  <a:gd name="T20" fmla="*/ 467 w 612"/>
                  <a:gd name="T21" fmla="*/ 1064 h 1248"/>
                  <a:gd name="T22" fmla="*/ 423 w 612"/>
                  <a:gd name="T23" fmla="*/ 1160 h 1248"/>
                  <a:gd name="T24" fmla="*/ 492 w 612"/>
                  <a:gd name="T25" fmla="*/ 1186 h 1248"/>
                  <a:gd name="T26" fmla="*/ 483 w 612"/>
                  <a:gd name="T27" fmla="*/ 1202 h 1248"/>
                  <a:gd name="T28" fmla="*/ 149 w 612"/>
                  <a:gd name="T29" fmla="*/ 1248 h 1248"/>
                  <a:gd name="T30" fmla="*/ 0 w 612"/>
                  <a:gd name="T31" fmla="*/ 943 h 1248"/>
                  <a:gd name="T32" fmla="*/ 8 w 612"/>
                  <a:gd name="T33" fmla="*/ 927 h 1248"/>
                  <a:gd name="T34" fmla="*/ 82 w 612"/>
                  <a:gd name="T35" fmla="*/ 980 h 1248"/>
                  <a:gd name="T36" fmla="*/ 120 w 612"/>
                  <a:gd name="T37" fmla="*/ 894 h 1248"/>
                  <a:gd name="T38" fmla="*/ 152 w 612"/>
                  <a:gd name="T39" fmla="*/ 804 h 1248"/>
                  <a:gd name="T40" fmla="*/ 178 w 612"/>
                  <a:gd name="T41" fmla="*/ 713 h 1248"/>
                  <a:gd name="T42" fmla="*/ 200 w 612"/>
                  <a:gd name="T43" fmla="*/ 620 h 1248"/>
                  <a:gd name="T44" fmla="*/ 215 w 612"/>
                  <a:gd name="T45" fmla="*/ 524 h 1248"/>
                  <a:gd name="T46" fmla="*/ 225 w 612"/>
                  <a:gd name="T47" fmla="*/ 426 h 1248"/>
                  <a:gd name="T48" fmla="*/ 227 w 612"/>
                  <a:gd name="T49" fmla="*/ 326 h 1248"/>
                  <a:gd name="T50" fmla="*/ 226 w 612"/>
                  <a:gd name="T51" fmla="*/ 247 h 1248"/>
                  <a:gd name="T52" fmla="*/ 220 w 612"/>
                  <a:gd name="T53" fmla="*/ 168 h 1248"/>
                  <a:gd name="T54" fmla="*/ 209 w 612"/>
                  <a:gd name="T55" fmla="*/ 91 h 1248"/>
                  <a:gd name="T56" fmla="*/ 420 w 612"/>
                  <a:gd name="T57" fmla="*/ 185 h 1248"/>
                  <a:gd name="T58" fmla="*/ 585 w 612"/>
                  <a:gd name="T59" fmla="*/ 0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2" h="1248">
                    <a:moveTo>
                      <a:pt x="585" y="0"/>
                    </a:moveTo>
                    <a:lnTo>
                      <a:pt x="601" y="108"/>
                    </a:lnTo>
                    <a:lnTo>
                      <a:pt x="610" y="216"/>
                    </a:lnTo>
                    <a:lnTo>
                      <a:pt x="612" y="326"/>
                    </a:lnTo>
                    <a:lnTo>
                      <a:pt x="610" y="438"/>
                    </a:lnTo>
                    <a:lnTo>
                      <a:pt x="601" y="547"/>
                    </a:lnTo>
                    <a:lnTo>
                      <a:pt x="585" y="654"/>
                    </a:lnTo>
                    <a:lnTo>
                      <a:pt x="563" y="761"/>
                    </a:lnTo>
                    <a:lnTo>
                      <a:pt x="537" y="864"/>
                    </a:lnTo>
                    <a:lnTo>
                      <a:pt x="504" y="965"/>
                    </a:lnTo>
                    <a:lnTo>
                      <a:pt x="467" y="1064"/>
                    </a:lnTo>
                    <a:lnTo>
                      <a:pt x="423" y="1160"/>
                    </a:lnTo>
                    <a:lnTo>
                      <a:pt x="492" y="1186"/>
                    </a:lnTo>
                    <a:lnTo>
                      <a:pt x="483" y="1202"/>
                    </a:lnTo>
                    <a:lnTo>
                      <a:pt x="149" y="1248"/>
                    </a:lnTo>
                    <a:lnTo>
                      <a:pt x="0" y="943"/>
                    </a:lnTo>
                    <a:lnTo>
                      <a:pt x="8" y="927"/>
                    </a:lnTo>
                    <a:lnTo>
                      <a:pt x="82" y="980"/>
                    </a:lnTo>
                    <a:lnTo>
                      <a:pt x="120" y="894"/>
                    </a:lnTo>
                    <a:lnTo>
                      <a:pt x="152" y="804"/>
                    </a:lnTo>
                    <a:lnTo>
                      <a:pt x="178" y="713"/>
                    </a:lnTo>
                    <a:lnTo>
                      <a:pt x="200" y="620"/>
                    </a:lnTo>
                    <a:lnTo>
                      <a:pt x="215" y="524"/>
                    </a:lnTo>
                    <a:lnTo>
                      <a:pt x="225" y="426"/>
                    </a:lnTo>
                    <a:lnTo>
                      <a:pt x="227" y="326"/>
                    </a:lnTo>
                    <a:lnTo>
                      <a:pt x="226" y="247"/>
                    </a:lnTo>
                    <a:lnTo>
                      <a:pt x="220" y="168"/>
                    </a:lnTo>
                    <a:lnTo>
                      <a:pt x="209" y="91"/>
                    </a:lnTo>
                    <a:lnTo>
                      <a:pt x="420" y="185"/>
                    </a:lnTo>
                    <a:lnTo>
                      <a:pt x="58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14367">
                  <a:defRPr/>
                </a:pPr>
                <a:endParaRPr lang="en-US">
                  <a:solidFill>
                    <a:srgbClr val="FFFFFF"/>
                  </a:solidFill>
                  <a:latin typeface="Segoe UI"/>
                </a:endParaRPr>
              </a:p>
            </p:txBody>
          </p:sp>
          <p:sp>
            <p:nvSpPr>
              <p:cNvPr id="167" name="Freeform 11"/>
              <p:cNvSpPr>
                <a:spLocks/>
              </p:cNvSpPr>
              <p:nvPr/>
            </p:nvSpPr>
            <p:spPr bwMode="auto">
              <a:xfrm flipH="1" flipV="1">
                <a:off x="6930879" y="2285814"/>
                <a:ext cx="135949" cy="122427"/>
              </a:xfrm>
              <a:custGeom>
                <a:avLst/>
                <a:gdLst>
                  <a:gd name="T0" fmla="*/ 127 w 1105"/>
                  <a:gd name="T1" fmla="*/ 0 h 996"/>
                  <a:gd name="T2" fmla="*/ 465 w 1105"/>
                  <a:gd name="T3" fmla="*/ 24 h 996"/>
                  <a:gd name="T4" fmla="*/ 475 w 1105"/>
                  <a:gd name="T5" fmla="*/ 40 h 996"/>
                  <a:gd name="T6" fmla="*/ 402 w 1105"/>
                  <a:gd name="T7" fmla="*/ 74 h 996"/>
                  <a:gd name="T8" fmla="*/ 462 w 1105"/>
                  <a:gd name="T9" fmla="*/ 154 h 996"/>
                  <a:gd name="T10" fmla="*/ 527 w 1105"/>
                  <a:gd name="T11" fmla="*/ 230 h 996"/>
                  <a:gd name="T12" fmla="*/ 598 w 1105"/>
                  <a:gd name="T13" fmla="*/ 302 h 996"/>
                  <a:gd name="T14" fmla="*/ 672 w 1105"/>
                  <a:gd name="T15" fmla="*/ 369 h 996"/>
                  <a:gd name="T16" fmla="*/ 751 w 1105"/>
                  <a:gd name="T17" fmla="*/ 433 h 996"/>
                  <a:gd name="T18" fmla="*/ 834 w 1105"/>
                  <a:gd name="T19" fmla="*/ 490 h 996"/>
                  <a:gd name="T20" fmla="*/ 921 w 1105"/>
                  <a:gd name="T21" fmla="*/ 542 h 996"/>
                  <a:gd name="T22" fmla="*/ 1011 w 1105"/>
                  <a:gd name="T23" fmla="*/ 587 h 996"/>
                  <a:gd name="T24" fmla="*/ 1105 w 1105"/>
                  <a:gd name="T25" fmla="*/ 628 h 996"/>
                  <a:gd name="T26" fmla="*/ 914 w 1105"/>
                  <a:gd name="T27" fmla="*/ 767 h 996"/>
                  <a:gd name="T28" fmla="*/ 988 w 1105"/>
                  <a:gd name="T29" fmla="*/ 996 h 996"/>
                  <a:gd name="T30" fmla="*/ 887 w 1105"/>
                  <a:gd name="T31" fmla="*/ 955 h 996"/>
                  <a:gd name="T32" fmla="*/ 789 w 1105"/>
                  <a:gd name="T33" fmla="*/ 908 h 996"/>
                  <a:gd name="T34" fmla="*/ 695 w 1105"/>
                  <a:gd name="T35" fmla="*/ 857 h 996"/>
                  <a:gd name="T36" fmla="*/ 604 w 1105"/>
                  <a:gd name="T37" fmla="*/ 799 h 996"/>
                  <a:gd name="T38" fmla="*/ 517 w 1105"/>
                  <a:gd name="T39" fmla="*/ 738 h 996"/>
                  <a:gd name="T40" fmla="*/ 433 w 1105"/>
                  <a:gd name="T41" fmla="*/ 671 h 996"/>
                  <a:gd name="T42" fmla="*/ 353 w 1105"/>
                  <a:gd name="T43" fmla="*/ 601 h 996"/>
                  <a:gd name="T44" fmla="*/ 276 w 1105"/>
                  <a:gd name="T45" fmla="*/ 526 h 996"/>
                  <a:gd name="T46" fmla="*/ 204 w 1105"/>
                  <a:gd name="T47" fmla="*/ 446 h 996"/>
                  <a:gd name="T48" fmla="*/ 137 w 1105"/>
                  <a:gd name="T49" fmla="*/ 363 h 996"/>
                  <a:gd name="T50" fmla="*/ 74 w 1105"/>
                  <a:gd name="T51" fmla="*/ 276 h 996"/>
                  <a:gd name="T52" fmla="*/ 9 w 1105"/>
                  <a:gd name="T53" fmla="*/ 330 h 996"/>
                  <a:gd name="T54" fmla="*/ 0 w 1105"/>
                  <a:gd name="T55" fmla="*/ 314 h 996"/>
                  <a:gd name="T56" fmla="*/ 127 w 1105"/>
                  <a:gd name="T57" fmla="*/ 0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05" h="996">
                    <a:moveTo>
                      <a:pt x="127" y="0"/>
                    </a:moveTo>
                    <a:lnTo>
                      <a:pt x="465" y="24"/>
                    </a:lnTo>
                    <a:lnTo>
                      <a:pt x="475" y="40"/>
                    </a:lnTo>
                    <a:lnTo>
                      <a:pt x="402" y="74"/>
                    </a:lnTo>
                    <a:lnTo>
                      <a:pt x="462" y="154"/>
                    </a:lnTo>
                    <a:lnTo>
                      <a:pt x="527" y="230"/>
                    </a:lnTo>
                    <a:lnTo>
                      <a:pt x="598" y="302"/>
                    </a:lnTo>
                    <a:lnTo>
                      <a:pt x="672" y="369"/>
                    </a:lnTo>
                    <a:lnTo>
                      <a:pt x="751" y="433"/>
                    </a:lnTo>
                    <a:lnTo>
                      <a:pt x="834" y="490"/>
                    </a:lnTo>
                    <a:lnTo>
                      <a:pt x="921" y="542"/>
                    </a:lnTo>
                    <a:lnTo>
                      <a:pt x="1011" y="587"/>
                    </a:lnTo>
                    <a:lnTo>
                      <a:pt x="1105" y="628"/>
                    </a:lnTo>
                    <a:lnTo>
                      <a:pt x="914" y="767"/>
                    </a:lnTo>
                    <a:lnTo>
                      <a:pt x="988" y="996"/>
                    </a:lnTo>
                    <a:lnTo>
                      <a:pt x="887" y="955"/>
                    </a:lnTo>
                    <a:lnTo>
                      <a:pt x="789" y="908"/>
                    </a:lnTo>
                    <a:lnTo>
                      <a:pt x="695" y="857"/>
                    </a:lnTo>
                    <a:lnTo>
                      <a:pt x="604" y="799"/>
                    </a:lnTo>
                    <a:lnTo>
                      <a:pt x="517" y="738"/>
                    </a:lnTo>
                    <a:lnTo>
                      <a:pt x="433" y="671"/>
                    </a:lnTo>
                    <a:lnTo>
                      <a:pt x="353" y="601"/>
                    </a:lnTo>
                    <a:lnTo>
                      <a:pt x="276" y="526"/>
                    </a:lnTo>
                    <a:lnTo>
                      <a:pt x="204" y="446"/>
                    </a:lnTo>
                    <a:lnTo>
                      <a:pt x="137" y="363"/>
                    </a:lnTo>
                    <a:lnTo>
                      <a:pt x="74" y="276"/>
                    </a:lnTo>
                    <a:lnTo>
                      <a:pt x="9" y="330"/>
                    </a:lnTo>
                    <a:lnTo>
                      <a:pt x="0" y="314"/>
                    </a:lnTo>
                    <a:lnTo>
                      <a:pt x="127"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14367">
                  <a:defRPr/>
                </a:pPr>
                <a:endParaRPr lang="en-US">
                  <a:solidFill>
                    <a:srgbClr val="FFFFFF"/>
                  </a:solidFill>
                  <a:latin typeface="Segoe UI"/>
                </a:endParaRPr>
              </a:p>
            </p:txBody>
          </p:sp>
          <p:sp>
            <p:nvSpPr>
              <p:cNvPr id="168" name="Freeform 12"/>
              <p:cNvSpPr>
                <a:spLocks/>
              </p:cNvSpPr>
              <p:nvPr/>
            </p:nvSpPr>
            <p:spPr bwMode="auto">
              <a:xfrm flipH="1" flipV="1">
                <a:off x="6783376" y="2270080"/>
                <a:ext cx="159549" cy="64901"/>
              </a:xfrm>
              <a:custGeom>
                <a:avLst/>
                <a:gdLst>
                  <a:gd name="T0" fmla="*/ 274 w 1298"/>
                  <a:gd name="T1" fmla="*/ 0 h 527"/>
                  <a:gd name="T2" fmla="*/ 291 w 1298"/>
                  <a:gd name="T3" fmla="*/ 6 h 527"/>
                  <a:gd name="T4" fmla="*/ 255 w 1298"/>
                  <a:gd name="T5" fmla="*/ 83 h 527"/>
                  <a:gd name="T6" fmla="*/ 352 w 1298"/>
                  <a:gd name="T7" fmla="*/ 105 h 527"/>
                  <a:gd name="T8" fmla="*/ 451 w 1298"/>
                  <a:gd name="T9" fmla="*/ 122 h 527"/>
                  <a:gd name="T10" fmla="*/ 553 w 1298"/>
                  <a:gd name="T11" fmla="*/ 133 h 527"/>
                  <a:gd name="T12" fmla="*/ 656 w 1298"/>
                  <a:gd name="T13" fmla="*/ 137 h 527"/>
                  <a:gd name="T14" fmla="*/ 758 w 1298"/>
                  <a:gd name="T15" fmla="*/ 133 h 527"/>
                  <a:gd name="T16" fmla="*/ 858 w 1298"/>
                  <a:gd name="T17" fmla="*/ 123 h 527"/>
                  <a:gd name="T18" fmla="*/ 957 w 1298"/>
                  <a:gd name="T19" fmla="*/ 107 h 527"/>
                  <a:gd name="T20" fmla="*/ 1053 w 1298"/>
                  <a:gd name="T21" fmla="*/ 84 h 527"/>
                  <a:gd name="T22" fmla="*/ 1148 w 1298"/>
                  <a:gd name="T23" fmla="*/ 56 h 527"/>
                  <a:gd name="T24" fmla="*/ 1091 w 1298"/>
                  <a:gd name="T25" fmla="*/ 281 h 527"/>
                  <a:gd name="T26" fmla="*/ 1298 w 1298"/>
                  <a:gd name="T27" fmla="*/ 411 h 527"/>
                  <a:gd name="T28" fmla="*/ 1197 w 1298"/>
                  <a:gd name="T29" fmla="*/ 444 h 527"/>
                  <a:gd name="T30" fmla="*/ 1093 w 1298"/>
                  <a:gd name="T31" fmla="*/ 472 h 527"/>
                  <a:gd name="T32" fmla="*/ 986 w 1298"/>
                  <a:gd name="T33" fmla="*/ 493 h 527"/>
                  <a:gd name="T34" fmla="*/ 877 w 1298"/>
                  <a:gd name="T35" fmla="*/ 509 h 527"/>
                  <a:gd name="T36" fmla="*/ 767 w 1298"/>
                  <a:gd name="T37" fmla="*/ 519 h 527"/>
                  <a:gd name="T38" fmla="*/ 656 w 1298"/>
                  <a:gd name="T39" fmla="*/ 521 h 527"/>
                  <a:gd name="T40" fmla="*/ 548 w 1298"/>
                  <a:gd name="T41" fmla="*/ 519 h 527"/>
                  <a:gd name="T42" fmla="*/ 443 w 1298"/>
                  <a:gd name="T43" fmla="*/ 510 h 527"/>
                  <a:gd name="T44" fmla="*/ 339 w 1298"/>
                  <a:gd name="T45" fmla="*/ 495 h 527"/>
                  <a:gd name="T46" fmla="*/ 236 w 1298"/>
                  <a:gd name="T47" fmla="*/ 475 h 527"/>
                  <a:gd name="T48" fmla="*/ 137 w 1298"/>
                  <a:gd name="T49" fmla="*/ 450 h 527"/>
                  <a:gd name="T50" fmla="*/ 121 w 1298"/>
                  <a:gd name="T51" fmla="*/ 527 h 527"/>
                  <a:gd name="T52" fmla="*/ 104 w 1298"/>
                  <a:gd name="T53" fmla="*/ 522 h 527"/>
                  <a:gd name="T54" fmla="*/ 0 w 1298"/>
                  <a:gd name="T55" fmla="*/ 200 h 527"/>
                  <a:gd name="T56" fmla="*/ 274 w 1298"/>
                  <a:gd name="T57" fmla="*/ 0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98" h="527">
                    <a:moveTo>
                      <a:pt x="274" y="0"/>
                    </a:moveTo>
                    <a:lnTo>
                      <a:pt x="291" y="6"/>
                    </a:lnTo>
                    <a:lnTo>
                      <a:pt x="255" y="83"/>
                    </a:lnTo>
                    <a:lnTo>
                      <a:pt x="352" y="105"/>
                    </a:lnTo>
                    <a:lnTo>
                      <a:pt x="451" y="122"/>
                    </a:lnTo>
                    <a:lnTo>
                      <a:pt x="553" y="133"/>
                    </a:lnTo>
                    <a:lnTo>
                      <a:pt x="656" y="137"/>
                    </a:lnTo>
                    <a:lnTo>
                      <a:pt x="758" y="133"/>
                    </a:lnTo>
                    <a:lnTo>
                      <a:pt x="858" y="123"/>
                    </a:lnTo>
                    <a:lnTo>
                      <a:pt x="957" y="107"/>
                    </a:lnTo>
                    <a:lnTo>
                      <a:pt x="1053" y="84"/>
                    </a:lnTo>
                    <a:lnTo>
                      <a:pt x="1148" y="56"/>
                    </a:lnTo>
                    <a:lnTo>
                      <a:pt x="1091" y="281"/>
                    </a:lnTo>
                    <a:lnTo>
                      <a:pt x="1298" y="411"/>
                    </a:lnTo>
                    <a:lnTo>
                      <a:pt x="1197" y="444"/>
                    </a:lnTo>
                    <a:lnTo>
                      <a:pt x="1093" y="472"/>
                    </a:lnTo>
                    <a:lnTo>
                      <a:pt x="986" y="493"/>
                    </a:lnTo>
                    <a:lnTo>
                      <a:pt x="877" y="509"/>
                    </a:lnTo>
                    <a:lnTo>
                      <a:pt x="767" y="519"/>
                    </a:lnTo>
                    <a:lnTo>
                      <a:pt x="656" y="521"/>
                    </a:lnTo>
                    <a:lnTo>
                      <a:pt x="548" y="519"/>
                    </a:lnTo>
                    <a:lnTo>
                      <a:pt x="443" y="510"/>
                    </a:lnTo>
                    <a:lnTo>
                      <a:pt x="339" y="495"/>
                    </a:lnTo>
                    <a:lnTo>
                      <a:pt x="236" y="475"/>
                    </a:lnTo>
                    <a:lnTo>
                      <a:pt x="137" y="450"/>
                    </a:lnTo>
                    <a:lnTo>
                      <a:pt x="121" y="527"/>
                    </a:lnTo>
                    <a:lnTo>
                      <a:pt x="104" y="522"/>
                    </a:lnTo>
                    <a:lnTo>
                      <a:pt x="0" y="200"/>
                    </a:lnTo>
                    <a:lnTo>
                      <a:pt x="27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14367">
                  <a:defRPr/>
                </a:pPr>
                <a:endParaRPr lang="en-US">
                  <a:solidFill>
                    <a:srgbClr val="FFFFFF"/>
                  </a:solidFill>
                  <a:latin typeface="Segoe UI"/>
                </a:endParaRPr>
              </a:p>
            </p:txBody>
          </p:sp>
          <p:sp>
            <p:nvSpPr>
              <p:cNvPr id="169" name="Freeform 13"/>
              <p:cNvSpPr>
                <a:spLocks/>
              </p:cNvSpPr>
              <p:nvPr/>
            </p:nvSpPr>
            <p:spPr bwMode="auto">
              <a:xfrm flipH="1" flipV="1">
                <a:off x="6624319" y="2537060"/>
                <a:ext cx="113823" cy="150945"/>
              </a:xfrm>
              <a:custGeom>
                <a:avLst/>
                <a:gdLst>
                  <a:gd name="T0" fmla="*/ 232 w 927"/>
                  <a:gd name="T1" fmla="*/ 0 h 1229"/>
                  <a:gd name="T2" fmla="*/ 311 w 927"/>
                  <a:gd name="T3" fmla="*/ 72 h 1229"/>
                  <a:gd name="T4" fmla="*/ 386 w 927"/>
                  <a:gd name="T5" fmla="*/ 148 h 1229"/>
                  <a:gd name="T6" fmla="*/ 458 w 927"/>
                  <a:gd name="T7" fmla="*/ 227 h 1229"/>
                  <a:gd name="T8" fmla="*/ 524 w 927"/>
                  <a:gd name="T9" fmla="*/ 309 h 1229"/>
                  <a:gd name="T10" fmla="*/ 586 w 927"/>
                  <a:gd name="T11" fmla="*/ 397 h 1229"/>
                  <a:gd name="T12" fmla="*/ 643 w 927"/>
                  <a:gd name="T13" fmla="*/ 488 h 1229"/>
                  <a:gd name="T14" fmla="*/ 695 w 927"/>
                  <a:gd name="T15" fmla="*/ 581 h 1229"/>
                  <a:gd name="T16" fmla="*/ 743 w 927"/>
                  <a:gd name="T17" fmla="*/ 678 h 1229"/>
                  <a:gd name="T18" fmla="*/ 784 w 927"/>
                  <a:gd name="T19" fmla="*/ 778 h 1229"/>
                  <a:gd name="T20" fmla="*/ 820 w 927"/>
                  <a:gd name="T21" fmla="*/ 881 h 1229"/>
                  <a:gd name="T22" fmla="*/ 850 w 927"/>
                  <a:gd name="T23" fmla="*/ 985 h 1229"/>
                  <a:gd name="T24" fmla="*/ 923 w 927"/>
                  <a:gd name="T25" fmla="*/ 961 h 1229"/>
                  <a:gd name="T26" fmla="*/ 927 w 927"/>
                  <a:gd name="T27" fmla="*/ 978 h 1229"/>
                  <a:gd name="T28" fmla="*/ 700 w 927"/>
                  <a:gd name="T29" fmla="*/ 1229 h 1229"/>
                  <a:gd name="T30" fmla="*/ 391 w 927"/>
                  <a:gd name="T31" fmla="*/ 1092 h 1229"/>
                  <a:gd name="T32" fmla="*/ 387 w 927"/>
                  <a:gd name="T33" fmla="*/ 1074 h 1229"/>
                  <a:gd name="T34" fmla="*/ 473 w 927"/>
                  <a:gd name="T35" fmla="*/ 1066 h 1229"/>
                  <a:gd name="T36" fmla="*/ 444 w 927"/>
                  <a:gd name="T37" fmla="*/ 968 h 1229"/>
                  <a:gd name="T38" fmla="*/ 408 w 927"/>
                  <a:gd name="T39" fmla="*/ 874 h 1229"/>
                  <a:gd name="T40" fmla="*/ 366 w 927"/>
                  <a:gd name="T41" fmla="*/ 781 h 1229"/>
                  <a:gd name="T42" fmla="*/ 318 w 927"/>
                  <a:gd name="T43" fmla="*/ 693 h 1229"/>
                  <a:gd name="T44" fmla="*/ 264 w 927"/>
                  <a:gd name="T45" fmla="*/ 608 h 1229"/>
                  <a:gd name="T46" fmla="*/ 205 w 927"/>
                  <a:gd name="T47" fmla="*/ 527 h 1229"/>
                  <a:gd name="T48" fmla="*/ 141 w 927"/>
                  <a:gd name="T49" fmla="*/ 450 h 1229"/>
                  <a:gd name="T50" fmla="*/ 73 w 927"/>
                  <a:gd name="T51" fmla="*/ 378 h 1229"/>
                  <a:gd name="T52" fmla="*/ 0 w 927"/>
                  <a:gd name="T53" fmla="*/ 309 h 1229"/>
                  <a:gd name="T54" fmla="*/ 223 w 927"/>
                  <a:gd name="T55" fmla="*/ 245 h 1229"/>
                  <a:gd name="T56" fmla="*/ 232 w 927"/>
                  <a:gd name="T57" fmla="*/ 0 h 1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27" h="1229">
                    <a:moveTo>
                      <a:pt x="232" y="0"/>
                    </a:moveTo>
                    <a:lnTo>
                      <a:pt x="311" y="72"/>
                    </a:lnTo>
                    <a:lnTo>
                      <a:pt x="386" y="148"/>
                    </a:lnTo>
                    <a:lnTo>
                      <a:pt x="458" y="227"/>
                    </a:lnTo>
                    <a:lnTo>
                      <a:pt x="524" y="309"/>
                    </a:lnTo>
                    <a:lnTo>
                      <a:pt x="586" y="397"/>
                    </a:lnTo>
                    <a:lnTo>
                      <a:pt x="643" y="488"/>
                    </a:lnTo>
                    <a:lnTo>
                      <a:pt x="695" y="581"/>
                    </a:lnTo>
                    <a:lnTo>
                      <a:pt x="743" y="678"/>
                    </a:lnTo>
                    <a:lnTo>
                      <a:pt x="784" y="778"/>
                    </a:lnTo>
                    <a:lnTo>
                      <a:pt x="820" y="881"/>
                    </a:lnTo>
                    <a:lnTo>
                      <a:pt x="850" y="985"/>
                    </a:lnTo>
                    <a:lnTo>
                      <a:pt x="923" y="961"/>
                    </a:lnTo>
                    <a:lnTo>
                      <a:pt x="927" y="978"/>
                    </a:lnTo>
                    <a:lnTo>
                      <a:pt x="700" y="1229"/>
                    </a:lnTo>
                    <a:lnTo>
                      <a:pt x="391" y="1092"/>
                    </a:lnTo>
                    <a:lnTo>
                      <a:pt x="387" y="1074"/>
                    </a:lnTo>
                    <a:lnTo>
                      <a:pt x="473" y="1066"/>
                    </a:lnTo>
                    <a:lnTo>
                      <a:pt x="444" y="968"/>
                    </a:lnTo>
                    <a:lnTo>
                      <a:pt x="408" y="874"/>
                    </a:lnTo>
                    <a:lnTo>
                      <a:pt x="366" y="781"/>
                    </a:lnTo>
                    <a:lnTo>
                      <a:pt x="318" y="693"/>
                    </a:lnTo>
                    <a:lnTo>
                      <a:pt x="264" y="608"/>
                    </a:lnTo>
                    <a:lnTo>
                      <a:pt x="205" y="527"/>
                    </a:lnTo>
                    <a:lnTo>
                      <a:pt x="141" y="450"/>
                    </a:lnTo>
                    <a:lnTo>
                      <a:pt x="73" y="378"/>
                    </a:lnTo>
                    <a:lnTo>
                      <a:pt x="0" y="309"/>
                    </a:lnTo>
                    <a:lnTo>
                      <a:pt x="223" y="245"/>
                    </a:lnTo>
                    <a:lnTo>
                      <a:pt x="23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14367">
                  <a:defRPr/>
                </a:pPr>
                <a:endParaRPr lang="en-US">
                  <a:solidFill>
                    <a:srgbClr val="FFFFFF"/>
                  </a:solidFill>
                  <a:latin typeface="Segoe UI"/>
                </a:endParaRPr>
              </a:p>
            </p:txBody>
          </p:sp>
          <p:sp>
            <p:nvSpPr>
              <p:cNvPr id="170" name="Freeform 14"/>
              <p:cNvSpPr>
                <a:spLocks/>
              </p:cNvSpPr>
              <p:nvPr/>
            </p:nvSpPr>
            <p:spPr bwMode="auto">
              <a:xfrm flipH="1" flipV="1">
                <a:off x="6718229" y="2653587"/>
                <a:ext cx="142832" cy="90468"/>
              </a:xfrm>
              <a:custGeom>
                <a:avLst/>
                <a:gdLst>
                  <a:gd name="T0" fmla="*/ 0 w 1162"/>
                  <a:gd name="T1" fmla="*/ 0 h 736"/>
                  <a:gd name="T2" fmla="*/ 113 w 1162"/>
                  <a:gd name="T3" fmla="*/ 4 h 736"/>
                  <a:gd name="T4" fmla="*/ 223 w 1162"/>
                  <a:gd name="T5" fmla="*/ 15 h 736"/>
                  <a:gd name="T6" fmla="*/ 331 w 1162"/>
                  <a:gd name="T7" fmla="*/ 30 h 736"/>
                  <a:gd name="T8" fmla="*/ 437 w 1162"/>
                  <a:gd name="T9" fmla="*/ 53 h 736"/>
                  <a:gd name="T10" fmla="*/ 541 w 1162"/>
                  <a:gd name="T11" fmla="*/ 81 h 736"/>
                  <a:gd name="T12" fmla="*/ 643 w 1162"/>
                  <a:gd name="T13" fmla="*/ 114 h 736"/>
                  <a:gd name="T14" fmla="*/ 741 w 1162"/>
                  <a:gd name="T15" fmla="*/ 152 h 736"/>
                  <a:gd name="T16" fmla="*/ 838 w 1162"/>
                  <a:gd name="T17" fmla="*/ 197 h 736"/>
                  <a:gd name="T18" fmla="*/ 931 w 1162"/>
                  <a:gd name="T19" fmla="*/ 246 h 736"/>
                  <a:gd name="T20" fmla="*/ 1021 w 1162"/>
                  <a:gd name="T21" fmla="*/ 300 h 736"/>
                  <a:gd name="T22" fmla="*/ 1108 w 1162"/>
                  <a:gd name="T23" fmla="*/ 360 h 736"/>
                  <a:gd name="T24" fmla="*/ 1148 w 1162"/>
                  <a:gd name="T25" fmla="*/ 293 h 736"/>
                  <a:gd name="T26" fmla="*/ 1162 w 1162"/>
                  <a:gd name="T27" fmla="*/ 303 h 736"/>
                  <a:gd name="T28" fmla="*/ 1150 w 1162"/>
                  <a:gd name="T29" fmla="*/ 642 h 736"/>
                  <a:gd name="T30" fmla="*/ 824 w 1162"/>
                  <a:gd name="T31" fmla="*/ 736 h 736"/>
                  <a:gd name="T32" fmla="*/ 810 w 1162"/>
                  <a:gd name="T33" fmla="*/ 725 h 736"/>
                  <a:gd name="T34" fmla="*/ 871 w 1162"/>
                  <a:gd name="T35" fmla="*/ 664 h 736"/>
                  <a:gd name="T36" fmla="*/ 789 w 1162"/>
                  <a:gd name="T37" fmla="*/ 609 h 736"/>
                  <a:gd name="T38" fmla="*/ 703 w 1162"/>
                  <a:gd name="T39" fmla="*/ 561 h 736"/>
                  <a:gd name="T40" fmla="*/ 612 w 1162"/>
                  <a:gd name="T41" fmla="*/ 517 h 736"/>
                  <a:gd name="T42" fmla="*/ 520 w 1162"/>
                  <a:gd name="T43" fmla="*/ 479 h 736"/>
                  <a:gd name="T44" fmla="*/ 424 w 1162"/>
                  <a:gd name="T45" fmla="*/ 448 h 736"/>
                  <a:gd name="T46" fmla="*/ 325 w 1162"/>
                  <a:gd name="T47" fmla="*/ 422 h 736"/>
                  <a:gd name="T48" fmla="*/ 224 w 1162"/>
                  <a:gd name="T49" fmla="*/ 404 h 736"/>
                  <a:gd name="T50" fmla="*/ 121 w 1162"/>
                  <a:gd name="T51" fmla="*/ 392 h 736"/>
                  <a:gd name="T52" fmla="*/ 16 w 1162"/>
                  <a:gd name="T53" fmla="*/ 386 h 736"/>
                  <a:gd name="T54" fmla="*/ 148 w 1162"/>
                  <a:gd name="T55" fmla="*/ 190 h 736"/>
                  <a:gd name="T56" fmla="*/ 0 w 1162"/>
                  <a:gd name="T57"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62" h="736">
                    <a:moveTo>
                      <a:pt x="0" y="0"/>
                    </a:moveTo>
                    <a:lnTo>
                      <a:pt x="113" y="4"/>
                    </a:lnTo>
                    <a:lnTo>
                      <a:pt x="223" y="15"/>
                    </a:lnTo>
                    <a:lnTo>
                      <a:pt x="331" y="30"/>
                    </a:lnTo>
                    <a:lnTo>
                      <a:pt x="437" y="53"/>
                    </a:lnTo>
                    <a:lnTo>
                      <a:pt x="541" y="81"/>
                    </a:lnTo>
                    <a:lnTo>
                      <a:pt x="643" y="114"/>
                    </a:lnTo>
                    <a:lnTo>
                      <a:pt x="741" y="152"/>
                    </a:lnTo>
                    <a:lnTo>
                      <a:pt x="838" y="197"/>
                    </a:lnTo>
                    <a:lnTo>
                      <a:pt x="931" y="246"/>
                    </a:lnTo>
                    <a:lnTo>
                      <a:pt x="1021" y="300"/>
                    </a:lnTo>
                    <a:lnTo>
                      <a:pt x="1108" y="360"/>
                    </a:lnTo>
                    <a:lnTo>
                      <a:pt x="1148" y="293"/>
                    </a:lnTo>
                    <a:lnTo>
                      <a:pt x="1162" y="303"/>
                    </a:lnTo>
                    <a:lnTo>
                      <a:pt x="1150" y="642"/>
                    </a:lnTo>
                    <a:lnTo>
                      <a:pt x="824" y="736"/>
                    </a:lnTo>
                    <a:lnTo>
                      <a:pt x="810" y="725"/>
                    </a:lnTo>
                    <a:lnTo>
                      <a:pt x="871" y="664"/>
                    </a:lnTo>
                    <a:lnTo>
                      <a:pt x="789" y="609"/>
                    </a:lnTo>
                    <a:lnTo>
                      <a:pt x="703" y="561"/>
                    </a:lnTo>
                    <a:lnTo>
                      <a:pt x="612" y="517"/>
                    </a:lnTo>
                    <a:lnTo>
                      <a:pt x="520" y="479"/>
                    </a:lnTo>
                    <a:lnTo>
                      <a:pt x="424" y="448"/>
                    </a:lnTo>
                    <a:lnTo>
                      <a:pt x="325" y="422"/>
                    </a:lnTo>
                    <a:lnTo>
                      <a:pt x="224" y="404"/>
                    </a:lnTo>
                    <a:lnTo>
                      <a:pt x="121" y="392"/>
                    </a:lnTo>
                    <a:lnTo>
                      <a:pt x="16" y="386"/>
                    </a:lnTo>
                    <a:lnTo>
                      <a:pt x="148" y="19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14367">
                  <a:defRPr/>
                </a:pPr>
                <a:endParaRPr lang="en-US">
                  <a:solidFill>
                    <a:srgbClr val="FFFFFF"/>
                  </a:solidFill>
                  <a:latin typeface="Segoe UI"/>
                </a:endParaRPr>
              </a:p>
            </p:txBody>
          </p:sp>
        </p:grpSp>
        <p:sp>
          <p:nvSpPr>
            <p:cNvPr id="171" name="Freeform 78"/>
            <p:cNvSpPr>
              <a:spLocks noEditPoints="1"/>
            </p:cNvSpPr>
            <p:nvPr/>
          </p:nvSpPr>
          <p:spPr bwMode="auto">
            <a:xfrm>
              <a:off x="11415209" y="4989023"/>
              <a:ext cx="245924" cy="338507"/>
            </a:xfrm>
            <a:custGeom>
              <a:avLst/>
              <a:gdLst>
                <a:gd name="T0" fmla="*/ 36 w 72"/>
                <a:gd name="T1" fmla="*/ 31 h 99"/>
                <a:gd name="T2" fmla="*/ 15 w 72"/>
                <a:gd name="T3" fmla="*/ 53 h 99"/>
                <a:gd name="T4" fmla="*/ 25 w 72"/>
                <a:gd name="T5" fmla="*/ 74 h 99"/>
                <a:gd name="T6" fmla="*/ 24 w 72"/>
                <a:gd name="T7" fmla="*/ 74 h 99"/>
                <a:gd name="T8" fmla="*/ 12 w 72"/>
                <a:gd name="T9" fmla="*/ 53 h 99"/>
                <a:gd name="T10" fmla="*/ 36 w 72"/>
                <a:gd name="T11" fmla="*/ 29 h 99"/>
                <a:gd name="T12" fmla="*/ 60 w 72"/>
                <a:gd name="T13" fmla="*/ 53 h 99"/>
                <a:gd name="T14" fmla="*/ 48 w 72"/>
                <a:gd name="T15" fmla="*/ 74 h 99"/>
                <a:gd name="T16" fmla="*/ 48 w 72"/>
                <a:gd name="T17" fmla="*/ 74 h 99"/>
                <a:gd name="T18" fmla="*/ 25 w 72"/>
                <a:gd name="T19" fmla="*/ 74 h 99"/>
                <a:gd name="T20" fmla="*/ 36 w 72"/>
                <a:gd name="T21" fmla="*/ 99 h 99"/>
                <a:gd name="T22" fmla="*/ 30 w 72"/>
                <a:gd name="T23" fmla="*/ 96 h 99"/>
                <a:gd name="T24" fmla="*/ 42 w 72"/>
                <a:gd name="T25" fmla="*/ 96 h 99"/>
                <a:gd name="T26" fmla="*/ 36 w 72"/>
                <a:gd name="T27" fmla="*/ 99 h 99"/>
                <a:gd name="T28" fmla="*/ 48 w 72"/>
                <a:gd name="T29" fmla="*/ 90 h 99"/>
                <a:gd name="T30" fmla="*/ 45 w 72"/>
                <a:gd name="T31" fmla="*/ 93 h 99"/>
                <a:gd name="T32" fmla="*/ 28 w 72"/>
                <a:gd name="T33" fmla="*/ 93 h 99"/>
                <a:gd name="T34" fmla="*/ 25 w 72"/>
                <a:gd name="T35" fmla="*/ 90 h 99"/>
                <a:gd name="T36" fmla="*/ 28 w 72"/>
                <a:gd name="T37" fmla="*/ 87 h 99"/>
                <a:gd name="T38" fmla="*/ 45 w 72"/>
                <a:gd name="T39" fmla="*/ 87 h 99"/>
                <a:gd name="T40" fmla="*/ 48 w 72"/>
                <a:gd name="T41" fmla="*/ 90 h 99"/>
                <a:gd name="T42" fmla="*/ 48 w 72"/>
                <a:gd name="T43" fmla="*/ 81 h 99"/>
                <a:gd name="T44" fmla="*/ 45 w 72"/>
                <a:gd name="T45" fmla="*/ 84 h 99"/>
                <a:gd name="T46" fmla="*/ 28 w 72"/>
                <a:gd name="T47" fmla="*/ 84 h 99"/>
                <a:gd name="T48" fmla="*/ 25 w 72"/>
                <a:gd name="T49" fmla="*/ 81 h 99"/>
                <a:gd name="T50" fmla="*/ 28 w 72"/>
                <a:gd name="T51" fmla="*/ 78 h 99"/>
                <a:gd name="T52" fmla="*/ 45 w 72"/>
                <a:gd name="T53" fmla="*/ 78 h 99"/>
                <a:gd name="T54" fmla="*/ 48 w 72"/>
                <a:gd name="T55" fmla="*/ 81 h 99"/>
                <a:gd name="T56" fmla="*/ 71 w 72"/>
                <a:gd name="T57" fmla="*/ 14 h 99"/>
                <a:gd name="T58" fmla="*/ 71 w 72"/>
                <a:gd name="T59" fmla="*/ 18 h 99"/>
                <a:gd name="T60" fmla="*/ 60 w 72"/>
                <a:gd name="T61" fmla="*/ 30 h 99"/>
                <a:gd name="T62" fmla="*/ 55 w 72"/>
                <a:gd name="T63" fmla="*/ 30 h 99"/>
                <a:gd name="T64" fmla="*/ 55 w 72"/>
                <a:gd name="T65" fmla="*/ 25 h 99"/>
                <a:gd name="T66" fmla="*/ 66 w 72"/>
                <a:gd name="T67" fmla="*/ 13 h 99"/>
                <a:gd name="T68" fmla="*/ 71 w 72"/>
                <a:gd name="T69" fmla="*/ 14 h 99"/>
                <a:gd name="T70" fmla="*/ 36 w 72"/>
                <a:gd name="T71" fmla="*/ 0 h 99"/>
                <a:gd name="T72" fmla="*/ 40 w 72"/>
                <a:gd name="T73" fmla="*/ 3 h 99"/>
                <a:gd name="T74" fmla="*/ 40 w 72"/>
                <a:gd name="T75" fmla="*/ 20 h 99"/>
                <a:gd name="T76" fmla="*/ 36 w 72"/>
                <a:gd name="T77" fmla="*/ 23 h 99"/>
                <a:gd name="T78" fmla="*/ 33 w 72"/>
                <a:gd name="T79" fmla="*/ 20 h 99"/>
                <a:gd name="T80" fmla="*/ 33 w 72"/>
                <a:gd name="T81" fmla="*/ 3 h 99"/>
                <a:gd name="T82" fmla="*/ 36 w 72"/>
                <a:gd name="T83" fmla="*/ 0 h 99"/>
                <a:gd name="T84" fmla="*/ 1 w 72"/>
                <a:gd name="T85" fmla="*/ 14 h 99"/>
                <a:gd name="T86" fmla="*/ 6 w 72"/>
                <a:gd name="T87" fmla="*/ 13 h 99"/>
                <a:gd name="T88" fmla="*/ 18 w 72"/>
                <a:gd name="T89" fmla="*/ 25 h 99"/>
                <a:gd name="T90" fmla="*/ 17 w 72"/>
                <a:gd name="T91" fmla="*/ 30 h 99"/>
                <a:gd name="T92" fmla="*/ 13 w 72"/>
                <a:gd name="T93" fmla="*/ 30 h 99"/>
                <a:gd name="T94" fmla="*/ 1 w 72"/>
                <a:gd name="T95" fmla="*/ 18 h 99"/>
                <a:gd name="T96" fmla="*/ 1 w 72"/>
                <a:gd name="T97" fmla="*/ 1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2" h="99">
                  <a:moveTo>
                    <a:pt x="36" y="31"/>
                  </a:moveTo>
                  <a:cubicBezTo>
                    <a:pt x="24" y="31"/>
                    <a:pt x="15" y="41"/>
                    <a:pt x="15" y="53"/>
                  </a:cubicBezTo>
                  <a:moveTo>
                    <a:pt x="25" y="74"/>
                  </a:moveTo>
                  <a:cubicBezTo>
                    <a:pt x="24" y="74"/>
                    <a:pt x="24" y="74"/>
                    <a:pt x="24" y="74"/>
                  </a:cubicBezTo>
                  <a:cubicBezTo>
                    <a:pt x="17" y="70"/>
                    <a:pt x="12" y="62"/>
                    <a:pt x="12" y="53"/>
                  </a:cubicBezTo>
                  <a:cubicBezTo>
                    <a:pt x="12" y="40"/>
                    <a:pt x="23" y="29"/>
                    <a:pt x="36" y="29"/>
                  </a:cubicBezTo>
                  <a:cubicBezTo>
                    <a:pt x="50" y="29"/>
                    <a:pt x="60" y="40"/>
                    <a:pt x="60" y="53"/>
                  </a:cubicBezTo>
                  <a:cubicBezTo>
                    <a:pt x="60" y="62"/>
                    <a:pt x="56" y="70"/>
                    <a:pt x="48" y="74"/>
                  </a:cubicBezTo>
                  <a:cubicBezTo>
                    <a:pt x="48" y="74"/>
                    <a:pt x="48" y="74"/>
                    <a:pt x="48" y="74"/>
                  </a:cubicBezTo>
                  <a:lnTo>
                    <a:pt x="25" y="74"/>
                  </a:lnTo>
                  <a:close/>
                  <a:moveTo>
                    <a:pt x="36" y="99"/>
                  </a:moveTo>
                  <a:cubicBezTo>
                    <a:pt x="34" y="99"/>
                    <a:pt x="32" y="98"/>
                    <a:pt x="30" y="96"/>
                  </a:cubicBezTo>
                  <a:cubicBezTo>
                    <a:pt x="42" y="96"/>
                    <a:pt x="42" y="96"/>
                    <a:pt x="42" y="96"/>
                  </a:cubicBezTo>
                  <a:cubicBezTo>
                    <a:pt x="41" y="98"/>
                    <a:pt x="39" y="99"/>
                    <a:pt x="36" y="99"/>
                  </a:cubicBezTo>
                  <a:moveTo>
                    <a:pt x="48" y="90"/>
                  </a:moveTo>
                  <a:cubicBezTo>
                    <a:pt x="48" y="92"/>
                    <a:pt x="46" y="93"/>
                    <a:pt x="45" y="93"/>
                  </a:cubicBezTo>
                  <a:cubicBezTo>
                    <a:pt x="28" y="93"/>
                    <a:pt x="28" y="93"/>
                    <a:pt x="28" y="93"/>
                  </a:cubicBezTo>
                  <a:cubicBezTo>
                    <a:pt x="26" y="93"/>
                    <a:pt x="25" y="92"/>
                    <a:pt x="25" y="90"/>
                  </a:cubicBezTo>
                  <a:cubicBezTo>
                    <a:pt x="25" y="88"/>
                    <a:pt x="26" y="87"/>
                    <a:pt x="28" y="87"/>
                  </a:cubicBezTo>
                  <a:cubicBezTo>
                    <a:pt x="45" y="87"/>
                    <a:pt x="45" y="87"/>
                    <a:pt x="45" y="87"/>
                  </a:cubicBezTo>
                  <a:cubicBezTo>
                    <a:pt x="46" y="87"/>
                    <a:pt x="48" y="88"/>
                    <a:pt x="48" y="90"/>
                  </a:cubicBezTo>
                  <a:moveTo>
                    <a:pt x="48" y="81"/>
                  </a:moveTo>
                  <a:cubicBezTo>
                    <a:pt x="48" y="83"/>
                    <a:pt x="46" y="84"/>
                    <a:pt x="45" y="84"/>
                  </a:cubicBezTo>
                  <a:cubicBezTo>
                    <a:pt x="28" y="84"/>
                    <a:pt x="28" y="84"/>
                    <a:pt x="28" y="84"/>
                  </a:cubicBezTo>
                  <a:cubicBezTo>
                    <a:pt x="26" y="84"/>
                    <a:pt x="25" y="83"/>
                    <a:pt x="25" y="81"/>
                  </a:cubicBezTo>
                  <a:cubicBezTo>
                    <a:pt x="25" y="79"/>
                    <a:pt x="26" y="78"/>
                    <a:pt x="28" y="78"/>
                  </a:cubicBezTo>
                  <a:cubicBezTo>
                    <a:pt x="45" y="78"/>
                    <a:pt x="45" y="78"/>
                    <a:pt x="45" y="78"/>
                  </a:cubicBezTo>
                  <a:cubicBezTo>
                    <a:pt x="46" y="78"/>
                    <a:pt x="48" y="79"/>
                    <a:pt x="48" y="81"/>
                  </a:cubicBezTo>
                  <a:moveTo>
                    <a:pt x="71" y="14"/>
                  </a:moveTo>
                  <a:cubicBezTo>
                    <a:pt x="72" y="15"/>
                    <a:pt x="72" y="17"/>
                    <a:pt x="71" y="18"/>
                  </a:cubicBezTo>
                  <a:cubicBezTo>
                    <a:pt x="60" y="30"/>
                    <a:pt x="60" y="30"/>
                    <a:pt x="60" y="30"/>
                  </a:cubicBezTo>
                  <a:cubicBezTo>
                    <a:pt x="58" y="31"/>
                    <a:pt x="56" y="31"/>
                    <a:pt x="55" y="30"/>
                  </a:cubicBezTo>
                  <a:cubicBezTo>
                    <a:pt x="54" y="28"/>
                    <a:pt x="54" y="26"/>
                    <a:pt x="55" y="25"/>
                  </a:cubicBezTo>
                  <a:cubicBezTo>
                    <a:pt x="66" y="13"/>
                    <a:pt x="66" y="13"/>
                    <a:pt x="66" y="13"/>
                  </a:cubicBezTo>
                  <a:cubicBezTo>
                    <a:pt x="68" y="12"/>
                    <a:pt x="70" y="12"/>
                    <a:pt x="71" y="14"/>
                  </a:cubicBezTo>
                  <a:moveTo>
                    <a:pt x="36" y="0"/>
                  </a:moveTo>
                  <a:cubicBezTo>
                    <a:pt x="38" y="0"/>
                    <a:pt x="40" y="2"/>
                    <a:pt x="40" y="3"/>
                  </a:cubicBezTo>
                  <a:cubicBezTo>
                    <a:pt x="40" y="20"/>
                    <a:pt x="40" y="20"/>
                    <a:pt x="40" y="20"/>
                  </a:cubicBezTo>
                  <a:cubicBezTo>
                    <a:pt x="40" y="21"/>
                    <a:pt x="38" y="23"/>
                    <a:pt x="36" y="23"/>
                  </a:cubicBezTo>
                  <a:cubicBezTo>
                    <a:pt x="35" y="23"/>
                    <a:pt x="33" y="22"/>
                    <a:pt x="33" y="20"/>
                  </a:cubicBezTo>
                  <a:cubicBezTo>
                    <a:pt x="33" y="3"/>
                    <a:pt x="33" y="3"/>
                    <a:pt x="33" y="3"/>
                  </a:cubicBezTo>
                  <a:cubicBezTo>
                    <a:pt x="33" y="2"/>
                    <a:pt x="34" y="0"/>
                    <a:pt x="36" y="0"/>
                  </a:cubicBezTo>
                  <a:moveTo>
                    <a:pt x="1" y="14"/>
                  </a:moveTo>
                  <a:cubicBezTo>
                    <a:pt x="3" y="12"/>
                    <a:pt x="5" y="12"/>
                    <a:pt x="6" y="13"/>
                  </a:cubicBezTo>
                  <a:cubicBezTo>
                    <a:pt x="18" y="25"/>
                    <a:pt x="18" y="25"/>
                    <a:pt x="18" y="25"/>
                  </a:cubicBezTo>
                  <a:cubicBezTo>
                    <a:pt x="19" y="26"/>
                    <a:pt x="19" y="28"/>
                    <a:pt x="17" y="30"/>
                  </a:cubicBezTo>
                  <a:cubicBezTo>
                    <a:pt x="16" y="31"/>
                    <a:pt x="14" y="31"/>
                    <a:pt x="13" y="30"/>
                  </a:cubicBezTo>
                  <a:cubicBezTo>
                    <a:pt x="1" y="18"/>
                    <a:pt x="1" y="18"/>
                    <a:pt x="1" y="18"/>
                  </a:cubicBezTo>
                  <a:cubicBezTo>
                    <a:pt x="0" y="17"/>
                    <a:pt x="0" y="15"/>
                    <a:pt x="1" y="14"/>
                  </a:cubicBezTo>
                </a:path>
              </a:pathLst>
            </a:custGeom>
            <a:solidFill>
              <a:srgbClr val="BAD53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896386">
                <a:defRPr/>
              </a:pPr>
              <a:endParaRPr lang="en-US" sz="1765">
                <a:solidFill>
                  <a:srgbClr val="FFFFFF"/>
                </a:solidFill>
                <a:latin typeface="Segoe UI"/>
              </a:endParaRPr>
            </a:p>
          </p:txBody>
        </p:sp>
      </p:grpSp>
    </p:spTree>
    <p:extLst>
      <p:ext uri="{BB962C8B-B14F-4D97-AF65-F5344CB8AC3E}">
        <p14:creationId xmlns:p14="http://schemas.microsoft.com/office/powerpoint/2010/main" val="282537132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Why </a:t>
            </a:r>
            <a:r>
              <a:rPr lang="en-US" dirty="0" err="1"/>
              <a:t>IoT</a:t>
            </a:r>
            <a:r>
              <a:rPr lang="en-US" dirty="0"/>
              <a:t> Hub?</a:t>
            </a:r>
          </a:p>
        </p:txBody>
      </p:sp>
      <p:sp>
        <p:nvSpPr>
          <p:cNvPr id="6" name="Content Placeholder 5"/>
          <p:cNvSpPr>
            <a:spLocks noGrp="1"/>
          </p:cNvSpPr>
          <p:nvPr>
            <p:ph sz="quarter" idx="10"/>
          </p:nvPr>
        </p:nvSpPr>
        <p:spPr>
          <a:xfrm>
            <a:off x="268288" y="1398397"/>
            <a:ext cx="11542503" cy="3853363"/>
          </a:xfrm>
        </p:spPr>
        <p:txBody>
          <a:bodyPr/>
          <a:lstStyle/>
          <a:p>
            <a:r>
              <a:rPr lang="en-US" dirty="0"/>
              <a:t>Provides common infrastructure for:</a:t>
            </a:r>
          </a:p>
          <a:p>
            <a:pPr lvl="1"/>
            <a:r>
              <a:rPr lang="en-US" dirty="0"/>
              <a:t>Device to cloud</a:t>
            </a:r>
          </a:p>
          <a:p>
            <a:pPr lvl="1"/>
            <a:r>
              <a:rPr lang="en-US" dirty="0"/>
              <a:t>Cloud to device</a:t>
            </a:r>
          </a:p>
          <a:p>
            <a:pPr lvl="1"/>
            <a:r>
              <a:rPr lang="en-US" dirty="0"/>
              <a:t>Gateways</a:t>
            </a:r>
          </a:p>
          <a:p>
            <a:r>
              <a:rPr lang="en-US" dirty="0"/>
              <a:t>Scales to millions of devices</a:t>
            </a:r>
          </a:p>
          <a:p>
            <a:pPr lvl="1"/>
            <a:r>
              <a:rPr lang="en-US" dirty="0"/>
              <a:t>Per device identity, authentication and security</a:t>
            </a:r>
          </a:p>
        </p:txBody>
      </p:sp>
    </p:spTree>
    <p:extLst>
      <p:ext uri="{BB962C8B-B14F-4D97-AF65-F5344CB8AC3E}">
        <p14:creationId xmlns:p14="http://schemas.microsoft.com/office/powerpoint/2010/main" val="47256545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IoT Hub</a:t>
            </a:r>
          </a:p>
        </p:txBody>
      </p:sp>
      <p:sp>
        <p:nvSpPr>
          <p:cNvPr id="3" name="Text Placeholder 2"/>
          <p:cNvSpPr>
            <a:spLocks noGrp="1"/>
          </p:cNvSpPr>
          <p:nvPr>
            <p:ph sz="quarter" idx="10"/>
          </p:nvPr>
        </p:nvSpPr>
        <p:spPr>
          <a:xfrm>
            <a:off x="268288" y="1387776"/>
            <a:ext cx="5494536" cy="5051124"/>
          </a:xfrm>
        </p:spPr>
        <p:txBody>
          <a:bodyPr/>
          <a:lstStyle/>
          <a:p>
            <a:r>
              <a:rPr lang="en-US" sz="3200" dirty="0"/>
              <a:t>Designed for IoT</a:t>
            </a:r>
          </a:p>
          <a:p>
            <a:pPr lvl="1"/>
            <a:r>
              <a:rPr lang="en-US" sz="1800" dirty="0"/>
              <a:t>Connect millions of devices</a:t>
            </a:r>
          </a:p>
          <a:p>
            <a:r>
              <a:rPr lang="en-US" sz="3200" dirty="0"/>
              <a:t>Service assisted communications</a:t>
            </a:r>
          </a:p>
          <a:p>
            <a:pPr lvl="1"/>
            <a:r>
              <a:rPr lang="en-US" sz="1800" dirty="0"/>
              <a:t>Devices are not servers</a:t>
            </a:r>
          </a:p>
          <a:p>
            <a:pPr lvl="1"/>
            <a:r>
              <a:rPr lang="en-US" sz="1800" dirty="0"/>
              <a:t>Use IoT Hub to enable secure bi-directional </a:t>
            </a:r>
            <a:r>
              <a:rPr lang="en-US" sz="1800" dirty="0" err="1"/>
              <a:t>comms</a:t>
            </a:r>
            <a:endParaRPr lang="en-US" sz="1800" dirty="0"/>
          </a:p>
          <a:p>
            <a:r>
              <a:rPr lang="en-US" sz="3200" dirty="0"/>
              <a:t>Cloud-scale messaging</a:t>
            </a:r>
          </a:p>
          <a:p>
            <a:pPr lvl="1"/>
            <a:r>
              <a:rPr lang="en-US" sz="1800" dirty="0"/>
              <a:t>Device-to-cloud and Cloud-to-device</a:t>
            </a:r>
          </a:p>
          <a:p>
            <a:pPr lvl="1"/>
            <a:r>
              <a:rPr lang="en-US" sz="1800" dirty="0"/>
              <a:t>Durable messages (</a:t>
            </a:r>
            <a:r>
              <a:rPr lang="en-US" sz="1800" i="1" dirty="0"/>
              <a:t>at least once </a:t>
            </a:r>
            <a:r>
              <a:rPr lang="en-US" sz="1800" dirty="0"/>
              <a:t>semantics)</a:t>
            </a:r>
          </a:p>
          <a:p>
            <a:r>
              <a:rPr lang="en-US" sz="3200" dirty="0"/>
              <a:t>Cloud-facing feedback</a:t>
            </a:r>
          </a:p>
          <a:p>
            <a:pPr lvl="1"/>
            <a:r>
              <a:rPr lang="en-US" sz="1800" dirty="0"/>
              <a:t>Delivery receipts, expired messages</a:t>
            </a:r>
          </a:p>
          <a:p>
            <a:pPr lvl="1"/>
            <a:r>
              <a:rPr lang="en-US" sz="1800" dirty="0"/>
              <a:t>Device communication errors</a:t>
            </a:r>
          </a:p>
        </p:txBody>
      </p:sp>
      <p:sp>
        <p:nvSpPr>
          <p:cNvPr id="4" name="Text Placeholder 3"/>
          <p:cNvSpPr>
            <a:spLocks noGrp="1"/>
          </p:cNvSpPr>
          <p:nvPr>
            <p:ph sz="quarter" idx="11"/>
          </p:nvPr>
        </p:nvSpPr>
        <p:spPr>
          <a:xfrm>
            <a:off x="6432242" y="1387776"/>
            <a:ext cx="5490520" cy="5051124"/>
          </a:xfrm>
        </p:spPr>
        <p:txBody>
          <a:bodyPr>
            <a:normAutofit/>
          </a:bodyPr>
          <a:lstStyle/>
          <a:p>
            <a:r>
              <a:rPr lang="en-US" sz="3200" dirty="0"/>
              <a:t>Per-device authentication</a:t>
            </a:r>
          </a:p>
          <a:p>
            <a:pPr lvl="1"/>
            <a:r>
              <a:rPr lang="en-US" sz="1800" dirty="0"/>
              <a:t>Individual device identities and credentials</a:t>
            </a:r>
          </a:p>
          <a:p>
            <a:r>
              <a:rPr lang="en-US" sz="3200" dirty="0"/>
              <a:t>Connection multiplexing</a:t>
            </a:r>
          </a:p>
          <a:p>
            <a:pPr lvl="1"/>
            <a:r>
              <a:rPr lang="en-US" sz="1800" dirty="0"/>
              <a:t>Single device-cloud connection for all communications (C2D, D2C)</a:t>
            </a:r>
          </a:p>
          <a:p>
            <a:r>
              <a:rPr lang="en-US" sz="3200" dirty="0"/>
              <a:t>Multi-protocol</a:t>
            </a:r>
          </a:p>
          <a:p>
            <a:pPr lvl="1"/>
            <a:r>
              <a:rPr lang="en-US" sz="1800" dirty="0"/>
              <a:t>Natively supports AMQP, HTTP</a:t>
            </a:r>
          </a:p>
          <a:p>
            <a:pPr lvl="1"/>
            <a:r>
              <a:rPr lang="en-US" sz="1800" dirty="0"/>
              <a:t>Designed for extensibility to custom protocols</a:t>
            </a:r>
          </a:p>
          <a:p>
            <a:r>
              <a:rPr lang="en-US" sz="3200" dirty="0"/>
              <a:t>Multi-platform</a:t>
            </a:r>
          </a:p>
          <a:p>
            <a:pPr lvl="1"/>
            <a:r>
              <a:rPr lang="en-US" sz="1800" dirty="0"/>
              <a:t>Device SDKs available for multiple platforms (e.g. RTOS, Linux, Windows)</a:t>
            </a:r>
          </a:p>
          <a:p>
            <a:pPr lvl="1"/>
            <a:r>
              <a:rPr lang="en-US" sz="1800" dirty="0"/>
              <a:t>Multi-platform Service SDK.</a:t>
            </a:r>
          </a:p>
        </p:txBody>
      </p:sp>
    </p:spTree>
    <p:extLst>
      <p:ext uri="{BB962C8B-B14F-4D97-AF65-F5344CB8AC3E}">
        <p14:creationId xmlns:p14="http://schemas.microsoft.com/office/powerpoint/2010/main" val="338126388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err="1"/>
              <a:t>IoT</a:t>
            </a:r>
            <a:r>
              <a:rPr lang="en-US" dirty="0"/>
              <a:t> Hub Overview</a:t>
            </a:r>
          </a:p>
        </p:txBody>
      </p:sp>
    </p:spTree>
    <p:extLst>
      <p:ext uri="{BB962C8B-B14F-4D97-AF65-F5344CB8AC3E}">
        <p14:creationId xmlns:p14="http://schemas.microsoft.com/office/powerpoint/2010/main" val="54892354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IoT</a:t>
            </a:r>
            <a:r>
              <a:rPr lang="en-US" dirty="0"/>
              <a:t> Hub Creation Blades</a:t>
            </a:r>
          </a:p>
        </p:txBody>
      </p:sp>
      <p:pic>
        <p:nvPicPr>
          <p:cNvPr id="5" name="blade2"/>
          <p:cNvPicPr>
            <a:picLocks noChangeAspect="1"/>
          </p:cNvPicPr>
          <p:nvPr/>
        </p:nvPicPr>
        <p:blipFill>
          <a:blip r:embed="rId3"/>
          <a:stretch>
            <a:fillRect/>
          </a:stretch>
        </p:blipFill>
        <p:spPr>
          <a:xfrm>
            <a:off x="2468842" y="1376362"/>
            <a:ext cx="6110182" cy="4406901"/>
          </a:xfrm>
          <a:prstGeom prst="rect">
            <a:avLst/>
          </a:prstGeom>
        </p:spPr>
      </p:pic>
      <p:grpSp>
        <p:nvGrpSpPr>
          <p:cNvPr id="10" name="partdd"/>
          <p:cNvGrpSpPr/>
          <p:nvPr/>
        </p:nvGrpSpPr>
        <p:grpSpPr>
          <a:xfrm>
            <a:off x="5181600" y="2235200"/>
            <a:ext cx="2408238" cy="4064000"/>
            <a:chOff x="5181600" y="2235200"/>
            <a:chExt cx="2408238" cy="4064000"/>
          </a:xfrm>
        </p:grpSpPr>
        <p:sp>
          <p:nvSpPr>
            <p:cNvPr id="2" name="partbg"/>
            <p:cNvSpPr/>
            <p:nvPr/>
          </p:nvSpPr>
          <p:spPr bwMode="auto">
            <a:xfrm>
              <a:off x="5181600" y="2235200"/>
              <a:ext cx="2408238" cy="4064000"/>
            </a:xfrm>
            <a:prstGeom prst="wedgeRectCallout">
              <a:avLst>
                <a:gd name="adj1" fmla="val -76005"/>
                <a:gd name="adj2" fmla="val -3223"/>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artition"/>
            <p:cNvPicPr>
              <a:picLocks noChangeAspect="1"/>
            </p:cNvPicPr>
            <p:nvPr/>
          </p:nvPicPr>
          <p:blipFill>
            <a:blip r:embed="rId4"/>
            <a:stretch>
              <a:fillRect/>
            </a:stretch>
          </p:blipFill>
          <p:spPr>
            <a:xfrm>
              <a:off x="5293165" y="2311116"/>
              <a:ext cx="2250028" cy="3910013"/>
            </a:xfrm>
            <a:prstGeom prst="rect">
              <a:avLst/>
            </a:prstGeom>
          </p:spPr>
        </p:pic>
      </p:grpSp>
      <p:pic>
        <p:nvPicPr>
          <p:cNvPr id="4" name="blade1"/>
          <p:cNvPicPr>
            <a:picLocks noChangeAspect="1"/>
          </p:cNvPicPr>
          <p:nvPr/>
        </p:nvPicPr>
        <p:blipFill>
          <a:blip r:embed="rId5"/>
          <a:stretch>
            <a:fillRect/>
          </a:stretch>
        </p:blipFill>
        <p:spPr>
          <a:xfrm>
            <a:off x="268928" y="1376362"/>
            <a:ext cx="2199914" cy="4406901"/>
          </a:xfrm>
          <a:prstGeom prst="rect">
            <a:avLst/>
          </a:prstGeom>
        </p:spPr>
      </p:pic>
      <p:sp>
        <p:nvSpPr>
          <p:cNvPr id="8" name="pricing"/>
          <p:cNvSpPr/>
          <p:nvPr/>
        </p:nvSpPr>
        <p:spPr bwMode="auto">
          <a:xfrm>
            <a:off x="6039858" y="4881422"/>
            <a:ext cx="3378779" cy="1415624"/>
          </a:xfrm>
          <a:prstGeom prst="wedgeRoundRectCallout">
            <a:avLst>
              <a:gd name="adj1" fmla="val -6057"/>
              <a:gd name="adj2" fmla="val -79460"/>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Pricing is based on #of devices and hub units (messages)</a:t>
            </a:r>
          </a:p>
        </p:txBody>
      </p:sp>
      <p:sp>
        <p:nvSpPr>
          <p:cNvPr id="9" name="partitions"/>
          <p:cNvSpPr/>
          <p:nvPr/>
        </p:nvSpPr>
        <p:spPr bwMode="auto">
          <a:xfrm>
            <a:off x="6632942" y="2125663"/>
            <a:ext cx="2440675" cy="1726122"/>
          </a:xfrm>
          <a:prstGeom prst="wedgeRoundRectCallout">
            <a:avLst>
              <a:gd name="adj1" fmla="val -66417"/>
              <a:gd name="adj2" fmla="val 38289"/>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Partitions are for event hub processing and ingest</a:t>
            </a:r>
          </a:p>
        </p:txBody>
      </p:sp>
      <p:pic>
        <p:nvPicPr>
          <p:cNvPr id="7" name="region"/>
          <p:cNvPicPr>
            <a:picLocks noChangeAspect="1"/>
          </p:cNvPicPr>
          <p:nvPr/>
        </p:nvPicPr>
        <p:blipFill>
          <a:blip r:embed="rId6"/>
          <a:stretch>
            <a:fillRect/>
          </a:stretch>
        </p:blipFill>
        <p:spPr>
          <a:xfrm>
            <a:off x="4576762" y="2735263"/>
            <a:ext cx="3038475" cy="3048000"/>
          </a:xfrm>
          <a:prstGeom prst="rect">
            <a:avLst/>
          </a:prstGeom>
        </p:spPr>
      </p:pic>
    </p:spTree>
    <p:extLst>
      <p:ext uri="{BB962C8B-B14F-4D97-AF65-F5344CB8AC3E}">
        <p14:creationId xmlns:p14="http://schemas.microsoft.com/office/powerpoint/2010/main" val="39376787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Device-to-cloud messages</a:t>
            </a:r>
          </a:p>
        </p:txBody>
      </p:sp>
      <p:sp>
        <p:nvSpPr>
          <p:cNvPr id="3" name="Text Placeholder 2"/>
          <p:cNvSpPr>
            <a:spLocks noGrp="1"/>
          </p:cNvSpPr>
          <p:nvPr>
            <p:ph sz="quarter" idx="10"/>
          </p:nvPr>
        </p:nvSpPr>
        <p:spPr>
          <a:xfrm>
            <a:off x="268288" y="1387776"/>
            <a:ext cx="5494536" cy="4974924"/>
          </a:xfrm>
        </p:spPr>
        <p:txBody>
          <a:bodyPr>
            <a:normAutofit fontScale="92500" lnSpcReduction="10000"/>
          </a:bodyPr>
          <a:lstStyle/>
          <a:p>
            <a:r>
              <a:rPr lang="en-US" sz="3529" dirty="0">
                <a:solidFill>
                  <a:schemeClr val="tx1"/>
                </a:solidFill>
              </a:rPr>
              <a:t>Interface</a:t>
            </a:r>
          </a:p>
          <a:p>
            <a:pPr lvl="1"/>
            <a:r>
              <a:rPr lang="en-US" sz="1765" dirty="0">
                <a:solidFill>
                  <a:schemeClr val="tx1"/>
                </a:solidFill>
              </a:rPr>
              <a:t>AMQP and HTTPS device-side endpoint</a:t>
            </a:r>
          </a:p>
          <a:p>
            <a:pPr lvl="1"/>
            <a:r>
              <a:rPr lang="en-US" sz="1765" dirty="0">
                <a:solidFill>
                  <a:schemeClr val="tx1"/>
                </a:solidFill>
              </a:rPr>
              <a:t>AMQP service-side endpoint</a:t>
            </a:r>
          </a:p>
          <a:p>
            <a:pPr lvl="1"/>
            <a:r>
              <a:rPr lang="en-US" sz="1765" dirty="0">
                <a:solidFill>
                  <a:schemeClr val="tx1"/>
                </a:solidFill>
              </a:rPr>
              <a:t>Device and service SDKs</a:t>
            </a:r>
          </a:p>
          <a:p>
            <a:r>
              <a:rPr lang="en-US" sz="3529" dirty="0">
                <a:solidFill>
                  <a:schemeClr val="tx1"/>
                </a:solidFill>
              </a:rPr>
              <a:t>Compatible with Event Hubs</a:t>
            </a:r>
          </a:p>
          <a:p>
            <a:pPr lvl="1"/>
            <a:r>
              <a:rPr lang="en-US" sz="1765" dirty="0">
                <a:solidFill>
                  <a:schemeClr val="tx1"/>
                </a:solidFill>
              </a:rPr>
              <a:t>Partitioned receiver, client check-pointing</a:t>
            </a:r>
          </a:p>
          <a:p>
            <a:pPr lvl="1"/>
            <a:r>
              <a:rPr lang="en-US" sz="1765" dirty="0">
                <a:solidFill>
                  <a:schemeClr val="tx1"/>
                </a:solidFill>
              </a:rPr>
              <a:t>Integrations with Azure Stream Analytics, Storm, …</a:t>
            </a:r>
          </a:p>
          <a:p>
            <a:pPr lvl="1"/>
            <a:r>
              <a:rPr lang="en-US" sz="1765" dirty="0">
                <a:solidFill>
                  <a:schemeClr val="tx1"/>
                </a:solidFill>
              </a:rPr>
              <a:t>100% compatible with Event Hubs receivers</a:t>
            </a:r>
          </a:p>
          <a:p>
            <a:r>
              <a:rPr lang="en-US" sz="3529" dirty="0" err="1">
                <a:solidFill>
                  <a:schemeClr val="tx1"/>
                </a:solidFill>
              </a:rPr>
              <a:t>IoT</a:t>
            </a:r>
            <a:r>
              <a:rPr lang="en-US" sz="3529" dirty="0">
                <a:solidFill>
                  <a:schemeClr val="tx1"/>
                </a:solidFill>
              </a:rPr>
              <a:t> Hub services for D2C</a:t>
            </a:r>
          </a:p>
          <a:p>
            <a:pPr lvl="1"/>
            <a:r>
              <a:rPr lang="en-US" sz="1765" dirty="0">
                <a:solidFill>
                  <a:schemeClr val="tx1"/>
                </a:solidFill>
              </a:rPr>
              <a:t>Millions of simultaneously connected devices </a:t>
            </a:r>
          </a:p>
          <a:p>
            <a:pPr lvl="1"/>
            <a:r>
              <a:rPr lang="en-US" sz="1765" dirty="0">
                <a:solidFill>
                  <a:schemeClr val="tx1"/>
                </a:solidFill>
              </a:rPr>
              <a:t>Per-device authentication</a:t>
            </a:r>
          </a:p>
          <a:p>
            <a:pPr lvl="1"/>
            <a:r>
              <a:rPr lang="en-US" sz="1765" dirty="0">
                <a:solidFill>
                  <a:schemeClr val="tx1"/>
                </a:solidFill>
              </a:rPr>
              <a:t>Connection-multiplexing:</a:t>
            </a:r>
          </a:p>
          <a:p>
            <a:pPr lvl="1"/>
            <a:r>
              <a:rPr lang="en-US" sz="1765" dirty="0">
                <a:solidFill>
                  <a:schemeClr val="tx1"/>
                </a:solidFill>
              </a:rPr>
              <a:t>C2D and D2C traffic</a:t>
            </a:r>
          </a:p>
          <a:p>
            <a:pPr lvl="1"/>
            <a:r>
              <a:rPr lang="en-US" sz="1765" dirty="0">
                <a:solidFill>
                  <a:schemeClr val="tx1"/>
                </a:solidFill>
              </a:rPr>
              <a:t>Across multiple devices for gateway scenarios</a:t>
            </a:r>
          </a:p>
        </p:txBody>
      </p:sp>
      <p:sp>
        <p:nvSpPr>
          <p:cNvPr id="4" name="Content Placeholder 3"/>
          <p:cNvSpPr>
            <a:spLocks noGrp="1"/>
          </p:cNvSpPr>
          <p:nvPr>
            <p:ph sz="quarter" idx="11"/>
          </p:nvPr>
        </p:nvSpPr>
        <p:spPr/>
        <p:txBody>
          <a:bodyPr/>
          <a:lstStyle/>
          <a:p>
            <a:endParaRPr lang="en-US"/>
          </a:p>
        </p:txBody>
      </p:sp>
      <p:grpSp>
        <p:nvGrpSpPr>
          <p:cNvPr id="5" name="IoT Hub"/>
          <p:cNvGrpSpPr/>
          <p:nvPr/>
        </p:nvGrpSpPr>
        <p:grpSpPr>
          <a:xfrm>
            <a:off x="7010043" y="1954694"/>
            <a:ext cx="3059971" cy="3595019"/>
            <a:chOff x="8050808" y="1851360"/>
            <a:chExt cx="3121330" cy="3667107"/>
          </a:xfrm>
        </p:grpSpPr>
        <p:sp>
          <p:nvSpPr>
            <p:cNvPr id="20" name="IoT Hub"/>
            <p:cNvSpPr/>
            <p:nvPr/>
          </p:nvSpPr>
          <p:spPr bwMode="auto">
            <a:xfrm>
              <a:off x="8050808" y="1851360"/>
              <a:ext cx="3121330" cy="3667107"/>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9642" tIns="89642" rIns="0" bIns="89617" numCol="1" spcCol="0" rtlCol="0" fromWordArt="0" anchor="t" anchorCtr="0" forceAA="0" compatLnSpc="1">
              <a:prstTxWarp prst="textNoShape">
                <a:avLst/>
              </a:prstTxWarp>
              <a:noAutofit/>
            </a:bodyPr>
            <a:lstStyle/>
            <a:p>
              <a:pPr defTabSz="895747" fontAlgn="base">
                <a:lnSpc>
                  <a:spcPct val="90000"/>
                </a:lnSpc>
                <a:spcBef>
                  <a:spcPct val="0"/>
                </a:spcBef>
                <a:defRPr/>
              </a:pPr>
              <a:r>
                <a:rPr lang="en-US" sz="1765" dirty="0">
                  <a:solidFill>
                    <a:srgbClr val="505050">
                      <a:lumMod val="50000"/>
                    </a:srgbClr>
                  </a:solidFill>
                  <a:latin typeface="Segoe UI Semibold" panose="020B0702040204020203" pitchFamily="34" charset="0"/>
                  <a:ea typeface="Segoe UI" pitchFamily="34" charset="0"/>
                  <a:cs typeface="Segoe UI" pitchFamily="34" charset="0"/>
                </a:rPr>
                <a:t>IoT Hub</a:t>
              </a:r>
            </a:p>
          </p:txBody>
        </p:sp>
        <p:grpSp>
          <p:nvGrpSpPr>
            <p:cNvPr id="21" name="Device … 1"/>
            <p:cNvGrpSpPr/>
            <p:nvPr/>
          </p:nvGrpSpPr>
          <p:grpSpPr>
            <a:xfrm>
              <a:off x="8182180" y="2399916"/>
              <a:ext cx="1371391" cy="1554243"/>
              <a:chOff x="1829165" y="3680140"/>
              <a:chExt cx="1371585" cy="1554464"/>
            </a:xfrm>
          </p:grpSpPr>
          <p:sp>
            <p:nvSpPr>
              <p:cNvPr id="22" name="Rectangle 21"/>
              <p:cNvSpPr/>
              <p:nvPr/>
            </p:nvSpPr>
            <p:spPr bwMode="auto">
              <a:xfrm>
                <a:off x="1829165" y="3680140"/>
                <a:ext cx="1371585" cy="155446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Device id</a:t>
                </a:r>
              </a:p>
            </p:txBody>
          </p:sp>
          <p:sp>
            <p:nvSpPr>
              <p:cNvPr id="23" name="Rectangle 22"/>
              <p:cNvSpPr/>
              <p:nvPr/>
            </p:nvSpPr>
            <p:spPr bwMode="auto">
              <a:xfrm>
                <a:off x="2012042" y="4340636"/>
                <a:ext cx="1005829" cy="457195"/>
              </a:xfrm>
              <a:prstGeom prst="rect">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r>
                  <a:rPr lang="en-US" sz="1078" dirty="0">
                    <a:solidFill>
                      <a:prstClr val="white"/>
                    </a:solidFill>
                    <a:latin typeface="Segoe UI"/>
                  </a:rPr>
                  <a:t>C2D queue</a:t>
                </a:r>
              </a:p>
              <a:p>
                <a:pPr defTabSz="914367">
                  <a:defRPr/>
                </a:pPr>
                <a:r>
                  <a:rPr lang="en-US" sz="1078" dirty="0">
                    <a:solidFill>
                      <a:prstClr val="white"/>
                    </a:solidFill>
                    <a:latin typeface="Segoe UI"/>
                  </a:rPr>
                  <a:t>endpoint</a:t>
                </a:r>
              </a:p>
            </p:txBody>
          </p:sp>
          <p:sp>
            <p:nvSpPr>
              <p:cNvPr id="24" name="Rectangle 23"/>
              <p:cNvSpPr/>
              <p:nvPr/>
            </p:nvSpPr>
            <p:spPr bwMode="auto">
              <a:xfrm>
                <a:off x="2012041" y="3792002"/>
                <a:ext cx="1005829" cy="457195"/>
              </a:xfrm>
              <a:prstGeom prst="rect">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r>
                  <a:rPr lang="en-US" sz="1078" dirty="0">
                    <a:solidFill>
                      <a:prstClr val="white"/>
                    </a:solidFill>
                    <a:latin typeface="Segoe UI"/>
                  </a:rPr>
                  <a:t>D2C send endpoint</a:t>
                </a:r>
              </a:p>
            </p:txBody>
          </p:sp>
        </p:grpSp>
        <p:sp>
          <p:nvSpPr>
            <p:cNvPr id="25" name="Device … 2"/>
            <p:cNvSpPr/>
            <p:nvPr/>
          </p:nvSpPr>
          <p:spPr bwMode="auto">
            <a:xfrm>
              <a:off x="8182180" y="4137011"/>
              <a:ext cx="1371391" cy="36570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Device …</a:t>
              </a:r>
            </a:p>
          </p:txBody>
        </p:sp>
        <p:sp>
          <p:nvSpPr>
            <p:cNvPr id="26" name="Device …3"/>
            <p:cNvSpPr/>
            <p:nvPr/>
          </p:nvSpPr>
          <p:spPr bwMode="auto">
            <a:xfrm>
              <a:off x="8182180" y="4619207"/>
              <a:ext cx="1371391" cy="36570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Device …</a:t>
              </a:r>
            </a:p>
          </p:txBody>
        </p:sp>
        <p:sp>
          <p:nvSpPr>
            <p:cNvPr id="27" name="Device …4"/>
            <p:cNvSpPr/>
            <p:nvPr/>
          </p:nvSpPr>
          <p:spPr bwMode="auto">
            <a:xfrm>
              <a:off x="8182177" y="5060271"/>
              <a:ext cx="1371391" cy="36570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Device …</a:t>
              </a:r>
            </a:p>
          </p:txBody>
        </p:sp>
        <p:sp>
          <p:nvSpPr>
            <p:cNvPr id="28" name="D2C receive endpoint"/>
            <p:cNvSpPr/>
            <p:nvPr/>
          </p:nvSpPr>
          <p:spPr bwMode="auto">
            <a:xfrm>
              <a:off x="9657305" y="2389129"/>
              <a:ext cx="1371391" cy="85567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D2C receive endpoint</a:t>
              </a:r>
            </a:p>
          </p:txBody>
        </p:sp>
        <p:sp>
          <p:nvSpPr>
            <p:cNvPr id="29" name="C2D send endpoint"/>
            <p:cNvSpPr/>
            <p:nvPr/>
          </p:nvSpPr>
          <p:spPr bwMode="auto">
            <a:xfrm>
              <a:off x="9657305" y="3303388"/>
              <a:ext cx="1371391" cy="59338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C2D send endpoint</a:t>
              </a:r>
            </a:p>
          </p:txBody>
        </p:sp>
        <p:sp>
          <p:nvSpPr>
            <p:cNvPr id="30" name="IoT Hub management"/>
            <p:cNvSpPr/>
            <p:nvPr/>
          </p:nvSpPr>
          <p:spPr bwMode="auto">
            <a:xfrm>
              <a:off x="9657302" y="4700066"/>
              <a:ext cx="1371391" cy="72591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IoT Hub management</a:t>
              </a:r>
            </a:p>
          </p:txBody>
        </p:sp>
        <p:grpSp>
          <p:nvGrpSpPr>
            <p:cNvPr id="31" name="Device … 2"/>
            <p:cNvGrpSpPr/>
            <p:nvPr/>
          </p:nvGrpSpPr>
          <p:grpSpPr>
            <a:xfrm>
              <a:off x="9230616" y="4162091"/>
              <a:ext cx="190516" cy="315544"/>
              <a:chOff x="4593735" y="4663834"/>
              <a:chExt cx="152594" cy="252735"/>
            </a:xfrm>
          </p:grpSpPr>
          <p:sp>
            <p:nvSpPr>
              <p:cNvPr id="32" name="Freeform 13"/>
              <p:cNvSpPr>
                <a:spLocks noEditPoints="1"/>
              </p:cNvSpPr>
              <p:nvPr/>
            </p:nvSpPr>
            <p:spPr bwMode="auto">
              <a:xfrm>
                <a:off x="4593735" y="4663834"/>
                <a:ext cx="128641" cy="86722"/>
              </a:xfrm>
              <a:prstGeom prst="frame">
                <a:avLst/>
              </a:prstGeom>
              <a:solidFill>
                <a:srgbClr val="86BE0E"/>
              </a:solidFill>
              <a:ln>
                <a:noFill/>
              </a:ln>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sp>
            <p:nvSpPr>
              <p:cNvPr id="33" name="Freeform 15"/>
              <p:cNvSpPr>
                <a:spLocks/>
              </p:cNvSpPr>
              <p:nvPr/>
            </p:nvSpPr>
            <p:spPr bwMode="auto">
              <a:xfrm>
                <a:off x="4593735" y="4682953"/>
                <a:ext cx="152594" cy="233616"/>
              </a:xfrm>
              <a:custGeom>
                <a:avLst/>
                <a:gdLst/>
                <a:ahLst/>
                <a:cxnLst/>
                <a:rect l="l" t="t" r="r" b="b"/>
                <a:pathLst>
                  <a:path w="299642" h="458740">
                    <a:moveTo>
                      <a:pt x="77921" y="146916"/>
                    </a:moveTo>
                    <a:lnTo>
                      <a:pt x="185736" y="146916"/>
                    </a:lnTo>
                    <a:lnTo>
                      <a:pt x="185736" y="440039"/>
                    </a:lnTo>
                    <a:lnTo>
                      <a:pt x="252606" y="440039"/>
                    </a:lnTo>
                    <a:lnTo>
                      <a:pt x="252606" y="458740"/>
                    </a:lnTo>
                    <a:lnTo>
                      <a:pt x="0" y="458740"/>
                    </a:lnTo>
                    <a:lnTo>
                      <a:pt x="0" y="440039"/>
                    </a:lnTo>
                    <a:lnTo>
                      <a:pt x="77921" y="440039"/>
                    </a:lnTo>
                    <a:close/>
                    <a:moveTo>
                      <a:pt x="266065" y="0"/>
                    </a:moveTo>
                    <a:lnTo>
                      <a:pt x="299642" y="0"/>
                    </a:lnTo>
                    <a:lnTo>
                      <a:pt x="299642" y="96621"/>
                    </a:lnTo>
                    <a:lnTo>
                      <a:pt x="266065" y="96621"/>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grpSp>
        <p:grpSp>
          <p:nvGrpSpPr>
            <p:cNvPr id="34" name="Device …4"/>
            <p:cNvGrpSpPr/>
            <p:nvPr/>
          </p:nvGrpSpPr>
          <p:grpSpPr>
            <a:xfrm>
              <a:off x="9058540" y="5075471"/>
              <a:ext cx="407905" cy="337660"/>
              <a:chOff x="517516" y="3589298"/>
              <a:chExt cx="1770439" cy="1465554"/>
            </a:xfrm>
          </p:grpSpPr>
          <p:sp>
            <p:nvSpPr>
              <p:cNvPr id="35" name="Freeform 28"/>
              <p:cNvSpPr>
                <a:spLocks noEditPoints="1"/>
              </p:cNvSpPr>
              <p:nvPr/>
            </p:nvSpPr>
            <p:spPr bwMode="auto">
              <a:xfrm>
                <a:off x="517516" y="3774191"/>
                <a:ext cx="1770439" cy="1280661"/>
              </a:xfrm>
              <a:custGeom>
                <a:avLst/>
                <a:gdLst>
                  <a:gd name="T0" fmla="*/ 857 w 990"/>
                  <a:gd name="T1" fmla="*/ 0 h 716"/>
                  <a:gd name="T2" fmla="*/ 693 w 990"/>
                  <a:gd name="T3" fmla="*/ 0 h 716"/>
                  <a:gd name="T4" fmla="*/ 670 w 990"/>
                  <a:gd name="T5" fmla="*/ 9 h 716"/>
                  <a:gd name="T6" fmla="*/ 519 w 990"/>
                  <a:gd name="T7" fmla="*/ 159 h 716"/>
                  <a:gd name="T8" fmla="*/ 519 w 990"/>
                  <a:gd name="T9" fmla="*/ 113 h 716"/>
                  <a:gd name="T10" fmla="*/ 451 w 990"/>
                  <a:gd name="T11" fmla="*/ 46 h 716"/>
                  <a:gd name="T12" fmla="*/ 384 w 990"/>
                  <a:gd name="T13" fmla="*/ 113 h 716"/>
                  <a:gd name="T14" fmla="*/ 384 w 990"/>
                  <a:gd name="T15" fmla="*/ 290 h 716"/>
                  <a:gd name="T16" fmla="*/ 217 w 990"/>
                  <a:gd name="T17" fmla="*/ 450 h 716"/>
                  <a:gd name="T18" fmla="*/ 133 w 990"/>
                  <a:gd name="T19" fmla="*/ 450 h 716"/>
                  <a:gd name="T20" fmla="*/ 0 w 990"/>
                  <a:gd name="T21" fmla="*/ 583 h 716"/>
                  <a:gd name="T22" fmla="*/ 133 w 990"/>
                  <a:gd name="T23" fmla="*/ 716 h 716"/>
                  <a:gd name="T24" fmla="*/ 285 w 990"/>
                  <a:gd name="T25" fmla="*/ 716 h 716"/>
                  <a:gd name="T26" fmla="*/ 308 w 990"/>
                  <a:gd name="T27" fmla="*/ 707 h 716"/>
                  <a:gd name="T28" fmla="*/ 759 w 990"/>
                  <a:gd name="T29" fmla="*/ 266 h 716"/>
                  <a:gd name="T30" fmla="*/ 857 w 990"/>
                  <a:gd name="T31" fmla="*/ 266 h 716"/>
                  <a:gd name="T32" fmla="*/ 990 w 990"/>
                  <a:gd name="T33" fmla="*/ 133 h 716"/>
                  <a:gd name="T34" fmla="*/ 857 w 990"/>
                  <a:gd name="T35" fmla="*/ 0 h 716"/>
                  <a:gd name="T36" fmla="*/ 855 w 990"/>
                  <a:gd name="T37" fmla="*/ 202 h 716"/>
                  <a:gd name="T38" fmla="*/ 801 w 990"/>
                  <a:gd name="T39" fmla="*/ 202 h 716"/>
                  <a:gd name="T40" fmla="*/ 677 w 990"/>
                  <a:gd name="T41" fmla="*/ 202 h 716"/>
                  <a:gd name="T42" fmla="*/ 624 w 990"/>
                  <a:gd name="T43" fmla="*/ 202 h 716"/>
                  <a:gd name="T44" fmla="*/ 619 w 990"/>
                  <a:gd name="T45" fmla="*/ 206 h 716"/>
                  <a:gd name="T46" fmla="*/ 619 w 990"/>
                  <a:gd name="T47" fmla="*/ 310 h 716"/>
                  <a:gd name="T48" fmla="*/ 614 w 990"/>
                  <a:gd name="T49" fmla="*/ 315 h 716"/>
                  <a:gd name="T50" fmla="*/ 508 w 990"/>
                  <a:gd name="T51" fmla="*/ 315 h 716"/>
                  <a:gd name="T52" fmla="*/ 504 w 990"/>
                  <a:gd name="T53" fmla="*/ 320 h 716"/>
                  <a:gd name="T54" fmla="*/ 504 w 990"/>
                  <a:gd name="T55" fmla="*/ 423 h 716"/>
                  <a:gd name="T56" fmla="*/ 499 w 990"/>
                  <a:gd name="T57" fmla="*/ 428 h 716"/>
                  <a:gd name="T58" fmla="*/ 393 w 990"/>
                  <a:gd name="T59" fmla="*/ 428 h 716"/>
                  <a:gd name="T60" fmla="*/ 388 w 990"/>
                  <a:gd name="T61" fmla="*/ 433 h 716"/>
                  <a:gd name="T62" fmla="*/ 388 w 990"/>
                  <a:gd name="T63" fmla="*/ 537 h 716"/>
                  <a:gd name="T64" fmla="*/ 383 w 990"/>
                  <a:gd name="T65" fmla="*/ 541 h 716"/>
                  <a:gd name="T66" fmla="*/ 277 w 990"/>
                  <a:gd name="T67" fmla="*/ 541 h 716"/>
                  <a:gd name="T68" fmla="*/ 272 w 990"/>
                  <a:gd name="T69" fmla="*/ 546 h 716"/>
                  <a:gd name="T70" fmla="*/ 272 w 990"/>
                  <a:gd name="T71" fmla="*/ 647 h 716"/>
                  <a:gd name="T72" fmla="*/ 267 w 990"/>
                  <a:gd name="T73" fmla="*/ 652 h 716"/>
                  <a:gd name="T74" fmla="*/ 135 w 990"/>
                  <a:gd name="T75" fmla="*/ 652 h 716"/>
                  <a:gd name="T76" fmla="*/ 65 w 990"/>
                  <a:gd name="T77" fmla="*/ 582 h 716"/>
                  <a:gd name="T78" fmla="*/ 133 w 990"/>
                  <a:gd name="T79" fmla="*/ 514 h 716"/>
                  <a:gd name="T80" fmla="*/ 230 w 990"/>
                  <a:gd name="T81" fmla="*/ 514 h 716"/>
                  <a:gd name="T82" fmla="*/ 253 w 990"/>
                  <a:gd name="T83" fmla="*/ 505 h 716"/>
                  <a:gd name="T84" fmla="*/ 706 w 990"/>
                  <a:gd name="T85" fmla="*/ 64 h 716"/>
                  <a:gd name="T86" fmla="*/ 857 w 990"/>
                  <a:gd name="T87" fmla="*/ 64 h 716"/>
                  <a:gd name="T88" fmla="*/ 926 w 990"/>
                  <a:gd name="T89" fmla="*/ 132 h 716"/>
                  <a:gd name="T90" fmla="*/ 855 w 990"/>
                  <a:gd name="T91" fmla="*/ 202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0" h="716">
                    <a:moveTo>
                      <a:pt x="857" y="0"/>
                    </a:moveTo>
                    <a:cubicBezTo>
                      <a:pt x="693" y="0"/>
                      <a:pt x="693" y="0"/>
                      <a:pt x="693" y="0"/>
                    </a:cubicBezTo>
                    <a:cubicBezTo>
                      <a:pt x="684" y="0"/>
                      <a:pt x="676" y="3"/>
                      <a:pt x="670" y="9"/>
                    </a:cubicBezTo>
                    <a:cubicBezTo>
                      <a:pt x="519" y="159"/>
                      <a:pt x="519" y="159"/>
                      <a:pt x="519" y="159"/>
                    </a:cubicBezTo>
                    <a:cubicBezTo>
                      <a:pt x="519" y="113"/>
                      <a:pt x="519" y="113"/>
                      <a:pt x="519" y="113"/>
                    </a:cubicBezTo>
                    <a:cubicBezTo>
                      <a:pt x="519" y="76"/>
                      <a:pt x="489" y="46"/>
                      <a:pt x="451" y="46"/>
                    </a:cubicBezTo>
                    <a:cubicBezTo>
                      <a:pt x="414" y="46"/>
                      <a:pt x="384" y="76"/>
                      <a:pt x="384" y="113"/>
                    </a:cubicBezTo>
                    <a:cubicBezTo>
                      <a:pt x="384" y="290"/>
                      <a:pt x="384" y="290"/>
                      <a:pt x="384" y="290"/>
                    </a:cubicBezTo>
                    <a:cubicBezTo>
                      <a:pt x="217" y="450"/>
                      <a:pt x="217" y="450"/>
                      <a:pt x="217" y="450"/>
                    </a:cubicBezTo>
                    <a:cubicBezTo>
                      <a:pt x="133" y="450"/>
                      <a:pt x="133" y="450"/>
                      <a:pt x="133" y="450"/>
                    </a:cubicBezTo>
                    <a:cubicBezTo>
                      <a:pt x="60" y="450"/>
                      <a:pt x="0" y="510"/>
                      <a:pt x="0" y="583"/>
                    </a:cubicBezTo>
                    <a:cubicBezTo>
                      <a:pt x="0" y="657"/>
                      <a:pt x="60" y="716"/>
                      <a:pt x="133" y="716"/>
                    </a:cubicBezTo>
                    <a:cubicBezTo>
                      <a:pt x="285" y="716"/>
                      <a:pt x="285" y="716"/>
                      <a:pt x="285" y="716"/>
                    </a:cubicBezTo>
                    <a:cubicBezTo>
                      <a:pt x="294" y="716"/>
                      <a:pt x="302" y="713"/>
                      <a:pt x="308" y="707"/>
                    </a:cubicBezTo>
                    <a:cubicBezTo>
                      <a:pt x="759" y="266"/>
                      <a:pt x="759" y="266"/>
                      <a:pt x="759" y="266"/>
                    </a:cubicBezTo>
                    <a:cubicBezTo>
                      <a:pt x="857" y="266"/>
                      <a:pt x="857" y="266"/>
                      <a:pt x="857" y="266"/>
                    </a:cubicBezTo>
                    <a:cubicBezTo>
                      <a:pt x="930" y="266"/>
                      <a:pt x="990" y="206"/>
                      <a:pt x="990" y="133"/>
                    </a:cubicBezTo>
                    <a:cubicBezTo>
                      <a:pt x="990" y="59"/>
                      <a:pt x="930" y="0"/>
                      <a:pt x="857" y="0"/>
                    </a:cubicBezTo>
                    <a:close/>
                    <a:moveTo>
                      <a:pt x="855" y="202"/>
                    </a:moveTo>
                    <a:cubicBezTo>
                      <a:pt x="801" y="202"/>
                      <a:pt x="801" y="202"/>
                      <a:pt x="801" y="202"/>
                    </a:cubicBezTo>
                    <a:cubicBezTo>
                      <a:pt x="677" y="202"/>
                      <a:pt x="677" y="202"/>
                      <a:pt x="677" y="202"/>
                    </a:cubicBezTo>
                    <a:cubicBezTo>
                      <a:pt x="624" y="202"/>
                      <a:pt x="624" y="202"/>
                      <a:pt x="624" y="202"/>
                    </a:cubicBezTo>
                    <a:cubicBezTo>
                      <a:pt x="621" y="202"/>
                      <a:pt x="619" y="204"/>
                      <a:pt x="619" y="206"/>
                    </a:cubicBezTo>
                    <a:cubicBezTo>
                      <a:pt x="619" y="310"/>
                      <a:pt x="619" y="310"/>
                      <a:pt x="619" y="310"/>
                    </a:cubicBezTo>
                    <a:cubicBezTo>
                      <a:pt x="619" y="313"/>
                      <a:pt x="617" y="315"/>
                      <a:pt x="614" y="315"/>
                    </a:cubicBezTo>
                    <a:cubicBezTo>
                      <a:pt x="508" y="315"/>
                      <a:pt x="508" y="315"/>
                      <a:pt x="508" y="315"/>
                    </a:cubicBezTo>
                    <a:cubicBezTo>
                      <a:pt x="506" y="315"/>
                      <a:pt x="504" y="317"/>
                      <a:pt x="504" y="320"/>
                    </a:cubicBezTo>
                    <a:cubicBezTo>
                      <a:pt x="504" y="423"/>
                      <a:pt x="504" y="423"/>
                      <a:pt x="504" y="423"/>
                    </a:cubicBezTo>
                    <a:cubicBezTo>
                      <a:pt x="504" y="426"/>
                      <a:pt x="501" y="428"/>
                      <a:pt x="499" y="428"/>
                    </a:cubicBezTo>
                    <a:cubicBezTo>
                      <a:pt x="393" y="428"/>
                      <a:pt x="393" y="428"/>
                      <a:pt x="393" y="428"/>
                    </a:cubicBezTo>
                    <a:cubicBezTo>
                      <a:pt x="390" y="428"/>
                      <a:pt x="388" y="430"/>
                      <a:pt x="388" y="433"/>
                    </a:cubicBezTo>
                    <a:cubicBezTo>
                      <a:pt x="388" y="537"/>
                      <a:pt x="388" y="537"/>
                      <a:pt x="388" y="537"/>
                    </a:cubicBezTo>
                    <a:cubicBezTo>
                      <a:pt x="388" y="539"/>
                      <a:pt x="386" y="541"/>
                      <a:pt x="383" y="541"/>
                    </a:cubicBezTo>
                    <a:cubicBezTo>
                      <a:pt x="277" y="541"/>
                      <a:pt x="277" y="541"/>
                      <a:pt x="277" y="541"/>
                    </a:cubicBezTo>
                    <a:cubicBezTo>
                      <a:pt x="274" y="541"/>
                      <a:pt x="272" y="544"/>
                      <a:pt x="272" y="546"/>
                    </a:cubicBezTo>
                    <a:cubicBezTo>
                      <a:pt x="272" y="647"/>
                      <a:pt x="272" y="647"/>
                      <a:pt x="272" y="647"/>
                    </a:cubicBezTo>
                    <a:cubicBezTo>
                      <a:pt x="272" y="650"/>
                      <a:pt x="270" y="652"/>
                      <a:pt x="267" y="652"/>
                    </a:cubicBezTo>
                    <a:cubicBezTo>
                      <a:pt x="135" y="652"/>
                      <a:pt x="135" y="652"/>
                      <a:pt x="135" y="652"/>
                    </a:cubicBezTo>
                    <a:cubicBezTo>
                      <a:pt x="97" y="652"/>
                      <a:pt x="64" y="621"/>
                      <a:pt x="65" y="582"/>
                    </a:cubicBezTo>
                    <a:cubicBezTo>
                      <a:pt x="65" y="545"/>
                      <a:pt x="96" y="514"/>
                      <a:pt x="133" y="514"/>
                    </a:cubicBezTo>
                    <a:cubicBezTo>
                      <a:pt x="230" y="514"/>
                      <a:pt x="230" y="514"/>
                      <a:pt x="230" y="514"/>
                    </a:cubicBezTo>
                    <a:cubicBezTo>
                      <a:pt x="239" y="514"/>
                      <a:pt x="247" y="511"/>
                      <a:pt x="253" y="505"/>
                    </a:cubicBezTo>
                    <a:cubicBezTo>
                      <a:pt x="706" y="64"/>
                      <a:pt x="706" y="64"/>
                      <a:pt x="706" y="64"/>
                    </a:cubicBezTo>
                    <a:cubicBezTo>
                      <a:pt x="857" y="64"/>
                      <a:pt x="857" y="64"/>
                      <a:pt x="857" y="64"/>
                    </a:cubicBezTo>
                    <a:cubicBezTo>
                      <a:pt x="895" y="64"/>
                      <a:pt x="925" y="94"/>
                      <a:pt x="926" y="132"/>
                    </a:cubicBezTo>
                    <a:cubicBezTo>
                      <a:pt x="926" y="170"/>
                      <a:pt x="894" y="202"/>
                      <a:pt x="855" y="202"/>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sp>
            <p:nvSpPr>
              <p:cNvPr id="36" name="Oval 29"/>
              <p:cNvSpPr>
                <a:spLocks noChangeArrowheads="1"/>
              </p:cNvSpPr>
              <p:nvPr/>
            </p:nvSpPr>
            <p:spPr bwMode="auto">
              <a:xfrm>
                <a:off x="1204260" y="3589298"/>
                <a:ext cx="241493" cy="241493"/>
              </a:xfrm>
              <a:prstGeom prst="ellipse">
                <a:avLst/>
              </a:prstGeom>
              <a:solidFill>
                <a:srgbClr val="86BE0E"/>
              </a:solidFill>
              <a:ln>
                <a:noFill/>
              </a:ln>
              <a:extLst/>
            </p:spPr>
            <p:txBody>
              <a:bodyPr vert="horz" wrap="square" lIns="89642" tIns="44821" rIns="89642" bIns="44821" numCol="1" anchor="t" anchorCtr="0" compatLnSpc="1">
                <a:prstTxWarp prst="textNoShape">
                  <a:avLst/>
                </a:prstTxWarp>
              </a:bodyPr>
              <a:lstStyle/>
              <a:p>
                <a:pPr defTabSz="914314">
                  <a:defRPr/>
                </a:pPr>
                <a:endParaRPr lang="en-US">
                  <a:solidFill>
                    <a:prstClr val="black"/>
                  </a:solidFill>
                  <a:latin typeface="Segoe UI"/>
                </a:endParaRPr>
              </a:p>
            </p:txBody>
          </p:sp>
          <p:sp>
            <p:nvSpPr>
              <p:cNvPr id="37" name="Round Same Side Corner Rectangle 43"/>
              <p:cNvSpPr/>
              <p:nvPr/>
            </p:nvSpPr>
            <p:spPr bwMode="auto">
              <a:xfrm>
                <a:off x="1205445" y="3840498"/>
                <a:ext cx="248989" cy="461948"/>
              </a:xfrm>
              <a:custGeom>
                <a:avLst/>
                <a:gdLst>
                  <a:gd name="connsiteX0" fmla="*/ 119561 w 239122"/>
                  <a:gd name="connsiteY0" fmla="*/ 0 h 461948"/>
                  <a:gd name="connsiteX1" fmla="*/ 119561 w 239122"/>
                  <a:gd name="connsiteY1" fmla="*/ 0 h 461948"/>
                  <a:gd name="connsiteX2" fmla="*/ 239122 w 239122"/>
                  <a:gd name="connsiteY2" fmla="*/ 119561 h 461948"/>
                  <a:gd name="connsiteX3" fmla="*/ 239122 w 239122"/>
                  <a:gd name="connsiteY3" fmla="*/ 461948 h 461948"/>
                  <a:gd name="connsiteX4" fmla="*/ 239122 w 239122"/>
                  <a:gd name="connsiteY4" fmla="*/ 461948 h 461948"/>
                  <a:gd name="connsiteX5" fmla="*/ 0 w 239122"/>
                  <a:gd name="connsiteY5" fmla="*/ 461948 h 461948"/>
                  <a:gd name="connsiteX6" fmla="*/ 0 w 239122"/>
                  <a:gd name="connsiteY6" fmla="*/ 461948 h 461948"/>
                  <a:gd name="connsiteX7" fmla="*/ 0 w 239122"/>
                  <a:gd name="connsiteY7" fmla="*/ 119561 h 461948"/>
                  <a:gd name="connsiteX8" fmla="*/ 119561 w 239122"/>
                  <a:gd name="connsiteY8" fmla="*/ 0 h 461948"/>
                  <a:gd name="connsiteX0" fmla="*/ 119561 w 248989"/>
                  <a:gd name="connsiteY0" fmla="*/ 0 h 461948"/>
                  <a:gd name="connsiteX1" fmla="*/ 119561 w 248989"/>
                  <a:gd name="connsiteY1" fmla="*/ 0 h 461948"/>
                  <a:gd name="connsiteX2" fmla="*/ 239122 w 248989"/>
                  <a:gd name="connsiteY2" fmla="*/ 119561 h 461948"/>
                  <a:gd name="connsiteX3" fmla="*/ 239122 w 248989"/>
                  <a:gd name="connsiteY3" fmla="*/ 461948 h 461948"/>
                  <a:gd name="connsiteX4" fmla="*/ 248989 w 248989"/>
                  <a:gd name="connsiteY4" fmla="*/ 211969 h 461948"/>
                  <a:gd name="connsiteX5" fmla="*/ 0 w 248989"/>
                  <a:gd name="connsiteY5" fmla="*/ 461948 h 461948"/>
                  <a:gd name="connsiteX6" fmla="*/ 0 w 248989"/>
                  <a:gd name="connsiteY6" fmla="*/ 461948 h 461948"/>
                  <a:gd name="connsiteX7" fmla="*/ 0 w 248989"/>
                  <a:gd name="connsiteY7" fmla="*/ 119561 h 461948"/>
                  <a:gd name="connsiteX8" fmla="*/ 119561 w 248989"/>
                  <a:gd name="connsiteY8" fmla="*/ 0 h 4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989" h="461948">
                    <a:moveTo>
                      <a:pt x="119561" y="0"/>
                    </a:moveTo>
                    <a:lnTo>
                      <a:pt x="119561" y="0"/>
                    </a:lnTo>
                    <a:cubicBezTo>
                      <a:pt x="185593" y="0"/>
                      <a:pt x="239122" y="53529"/>
                      <a:pt x="239122" y="119561"/>
                    </a:cubicBezTo>
                    <a:lnTo>
                      <a:pt x="239122" y="461948"/>
                    </a:lnTo>
                    <a:lnTo>
                      <a:pt x="248989" y="211969"/>
                    </a:lnTo>
                    <a:lnTo>
                      <a:pt x="0" y="461948"/>
                    </a:lnTo>
                    <a:lnTo>
                      <a:pt x="0" y="461948"/>
                    </a:lnTo>
                    <a:lnTo>
                      <a:pt x="0" y="119561"/>
                    </a:lnTo>
                    <a:cubicBezTo>
                      <a:pt x="0" y="53529"/>
                      <a:pt x="53529" y="0"/>
                      <a:pt x="119561" y="0"/>
                    </a:cubicBezTo>
                    <a:close/>
                  </a:path>
                </a:pathLst>
              </a:cu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38" name="Device …3"/>
            <p:cNvGrpSpPr/>
            <p:nvPr/>
          </p:nvGrpSpPr>
          <p:grpSpPr>
            <a:xfrm>
              <a:off x="9097415" y="4682284"/>
              <a:ext cx="339700" cy="204635"/>
              <a:chOff x="1783977" y="3232718"/>
              <a:chExt cx="423736" cy="255258"/>
            </a:xfrm>
          </p:grpSpPr>
          <p:sp>
            <p:nvSpPr>
              <p:cNvPr id="39" name="SMOKE / FIRE ALARMS"/>
              <p:cNvSpPr>
                <a:spLocks noChangeAspect="1"/>
              </p:cNvSpPr>
              <p:nvPr/>
            </p:nvSpPr>
            <p:spPr bwMode="auto">
              <a:xfrm>
                <a:off x="1783977" y="3232718"/>
                <a:ext cx="423736" cy="255258"/>
              </a:xfrm>
              <a:custGeom>
                <a:avLst/>
                <a:gdLst/>
                <a:ahLst/>
                <a:cxnLst/>
                <a:rect l="l" t="t" r="r" b="b"/>
                <a:pathLst>
                  <a:path w="731007"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521400" y="8749"/>
                    </a:moveTo>
                    <a:cubicBezTo>
                      <a:pt x="595332" y="8749"/>
                      <a:pt x="655265" y="57027"/>
                      <a:pt x="655265" y="116580"/>
                    </a:cubicBezTo>
                    <a:lnTo>
                      <a:pt x="646490" y="151591"/>
                    </a:lnTo>
                    <a:cubicBezTo>
                      <a:pt x="693997" y="154874"/>
                      <a:pt x="731007" y="195099"/>
                      <a:pt x="731007" y="244028"/>
                    </a:cubicBezTo>
                    <a:cubicBezTo>
                      <a:pt x="731007" y="296103"/>
                      <a:pt x="689084" y="338319"/>
                      <a:pt x="637370" y="338319"/>
                    </a:cubicBezTo>
                    <a:lnTo>
                      <a:pt x="600991" y="330923"/>
                    </a:lnTo>
                    <a:cubicBezTo>
                      <a:pt x="579942" y="358883"/>
                      <a:pt x="539786" y="376601"/>
                      <a:pt x="494015" y="376601"/>
                    </a:cubicBezTo>
                    <a:cubicBezTo>
                      <a:pt x="456012" y="376601"/>
                      <a:pt x="421879" y="364386"/>
                      <a:pt x="399142" y="344154"/>
                    </a:cubicBezTo>
                    <a:cubicBezTo>
                      <a:pt x="376220" y="358135"/>
                      <a:pt x="348984" y="365325"/>
                      <a:pt x="319939" y="365538"/>
                    </a:cubicBezTo>
                    <a:cubicBezTo>
                      <a:pt x="352906" y="329186"/>
                      <a:pt x="370353" y="277720"/>
                      <a:pt x="362255" y="233156"/>
                    </a:cubicBezTo>
                    <a:cubicBezTo>
                      <a:pt x="335238" y="158276"/>
                      <a:pt x="277572" y="118421"/>
                      <a:pt x="255960" y="50217"/>
                    </a:cubicBezTo>
                    <a:cubicBezTo>
                      <a:pt x="273900" y="42656"/>
                      <a:pt x="293757" y="39479"/>
                      <a:pt x="314429" y="39479"/>
                    </a:cubicBezTo>
                    <a:cubicBezTo>
                      <a:pt x="348346" y="39479"/>
                      <a:pt x="380066" y="48032"/>
                      <a:pt x="405728" y="65440"/>
                    </a:cubicBezTo>
                    <a:cubicBezTo>
                      <a:pt x="427045" y="31216"/>
                      <a:pt x="470965" y="8749"/>
                      <a:pt x="521400" y="8749"/>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sp>
            <p:nvSpPr>
              <p:cNvPr id="40" name="SMOKE / FIRE ALARMS"/>
              <p:cNvSpPr>
                <a:spLocks noChangeAspect="1"/>
              </p:cNvSpPr>
              <p:nvPr/>
            </p:nvSpPr>
            <p:spPr bwMode="auto">
              <a:xfrm>
                <a:off x="1783977" y="3232718"/>
                <a:ext cx="176056" cy="255258"/>
              </a:xfrm>
              <a:custGeom>
                <a:avLst/>
                <a:gdLst>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314429 w 731007"/>
                  <a:gd name="connsiteY18" fmla="*/ 39479 h 440357"/>
                  <a:gd name="connsiteX19" fmla="*/ 405728 w 731007"/>
                  <a:gd name="connsiteY19" fmla="*/ 65440 h 440357"/>
                  <a:gd name="connsiteX20" fmla="*/ 521400 w 731007"/>
                  <a:gd name="connsiteY20" fmla="*/ 8749 h 440357"/>
                  <a:gd name="connsiteX21" fmla="*/ 196781 w 731007"/>
                  <a:gd name="connsiteY21" fmla="*/ 0 h 440357"/>
                  <a:gd name="connsiteX22" fmla="*/ 301893 w 731007"/>
                  <a:gd name="connsiteY22" fmla="*/ 244170 h 440357"/>
                  <a:gd name="connsiteX23" fmla="*/ 187524 w 731007"/>
                  <a:gd name="connsiteY23" fmla="*/ 417106 h 440357"/>
                  <a:gd name="connsiteX24" fmla="*/ 141582 w 731007"/>
                  <a:gd name="connsiteY24" fmla="*/ 440357 h 440357"/>
                  <a:gd name="connsiteX25" fmla="*/ 5105 w 731007"/>
                  <a:gd name="connsiteY25" fmla="*/ 283042 h 440357"/>
                  <a:gd name="connsiteX26" fmla="*/ 196781 w 731007"/>
                  <a:gd name="connsiteY26"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405728 w 731007"/>
                  <a:gd name="connsiteY18" fmla="*/ 65440 h 440357"/>
                  <a:gd name="connsiteX19" fmla="*/ 521400 w 731007"/>
                  <a:gd name="connsiteY19" fmla="*/ 8749 h 440357"/>
                  <a:gd name="connsiteX20" fmla="*/ 196781 w 731007"/>
                  <a:gd name="connsiteY20" fmla="*/ 0 h 440357"/>
                  <a:gd name="connsiteX21" fmla="*/ 301893 w 731007"/>
                  <a:gd name="connsiteY21" fmla="*/ 244170 h 440357"/>
                  <a:gd name="connsiteX22" fmla="*/ 187524 w 731007"/>
                  <a:gd name="connsiteY22" fmla="*/ 417106 h 440357"/>
                  <a:gd name="connsiteX23" fmla="*/ 141582 w 731007"/>
                  <a:gd name="connsiteY23" fmla="*/ 440357 h 440357"/>
                  <a:gd name="connsiteX24" fmla="*/ 5105 w 731007"/>
                  <a:gd name="connsiteY24" fmla="*/ 283042 h 440357"/>
                  <a:gd name="connsiteX25" fmla="*/ 196781 w 731007"/>
                  <a:gd name="connsiteY25"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521400 w 731007"/>
                  <a:gd name="connsiteY18" fmla="*/ 8749 h 440357"/>
                  <a:gd name="connsiteX19" fmla="*/ 196781 w 731007"/>
                  <a:gd name="connsiteY19" fmla="*/ 0 h 440357"/>
                  <a:gd name="connsiteX20" fmla="*/ 301893 w 731007"/>
                  <a:gd name="connsiteY20" fmla="*/ 244170 h 440357"/>
                  <a:gd name="connsiteX21" fmla="*/ 187524 w 731007"/>
                  <a:gd name="connsiteY21" fmla="*/ 417106 h 440357"/>
                  <a:gd name="connsiteX22" fmla="*/ 141582 w 731007"/>
                  <a:gd name="connsiteY22" fmla="*/ 440357 h 440357"/>
                  <a:gd name="connsiteX23" fmla="*/ 5105 w 731007"/>
                  <a:gd name="connsiteY23" fmla="*/ 283042 h 440357"/>
                  <a:gd name="connsiteX24" fmla="*/ 196781 w 731007"/>
                  <a:gd name="connsiteY24"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62255 w 731007"/>
                  <a:gd name="connsiteY16" fmla="*/ 233156 h 440357"/>
                  <a:gd name="connsiteX17" fmla="*/ 521400 w 731007"/>
                  <a:gd name="connsiteY17" fmla="*/ 8749 h 440357"/>
                  <a:gd name="connsiteX18" fmla="*/ 196781 w 731007"/>
                  <a:gd name="connsiteY18" fmla="*/ 0 h 440357"/>
                  <a:gd name="connsiteX19" fmla="*/ 301893 w 731007"/>
                  <a:gd name="connsiteY19" fmla="*/ 244170 h 440357"/>
                  <a:gd name="connsiteX20" fmla="*/ 187524 w 731007"/>
                  <a:gd name="connsiteY20" fmla="*/ 417106 h 440357"/>
                  <a:gd name="connsiteX21" fmla="*/ 141582 w 731007"/>
                  <a:gd name="connsiteY21" fmla="*/ 440357 h 440357"/>
                  <a:gd name="connsiteX22" fmla="*/ 5105 w 731007"/>
                  <a:gd name="connsiteY22" fmla="*/ 283042 h 440357"/>
                  <a:gd name="connsiteX23" fmla="*/ 196781 w 731007"/>
                  <a:gd name="connsiteY23"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521400 w 731007"/>
                  <a:gd name="connsiteY16" fmla="*/ 8749 h 440357"/>
                  <a:gd name="connsiteX17" fmla="*/ 196781 w 731007"/>
                  <a:gd name="connsiteY17" fmla="*/ 0 h 440357"/>
                  <a:gd name="connsiteX18" fmla="*/ 301893 w 731007"/>
                  <a:gd name="connsiteY18" fmla="*/ 244170 h 440357"/>
                  <a:gd name="connsiteX19" fmla="*/ 187524 w 731007"/>
                  <a:gd name="connsiteY19" fmla="*/ 417106 h 440357"/>
                  <a:gd name="connsiteX20" fmla="*/ 141582 w 731007"/>
                  <a:gd name="connsiteY20" fmla="*/ 440357 h 440357"/>
                  <a:gd name="connsiteX21" fmla="*/ 5105 w 731007"/>
                  <a:gd name="connsiteY21" fmla="*/ 283042 h 440357"/>
                  <a:gd name="connsiteX22" fmla="*/ 196781 w 731007"/>
                  <a:gd name="connsiteY22"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521400 w 731007"/>
                  <a:gd name="connsiteY15" fmla="*/ 8749 h 440357"/>
                  <a:gd name="connsiteX16" fmla="*/ 196781 w 731007"/>
                  <a:gd name="connsiteY16" fmla="*/ 0 h 440357"/>
                  <a:gd name="connsiteX17" fmla="*/ 301893 w 731007"/>
                  <a:gd name="connsiteY17" fmla="*/ 244170 h 440357"/>
                  <a:gd name="connsiteX18" fmla="*/ 187524 w 731007"/>
                  <a:gd name="connsiteY18" fmla="*/ 417106 h 440357"/>
                  <a:gd name="connsiteX19" fmla="*/ 141582 w 731007"/>
                  <a:gd name="connsiteY19" fmla="*/ 440357 h 440357"/>
                  <a:gd name="connsiteX20" fmla="*/ 5105 w 731007"/>
                  <a:gd name="connsiteY20" fmla="*/ 283042 h 440357"/>
                  <a:gd name="connsiteX21" fmla="*/ 196781 w 731007"/>
                  <a:gd name="connsiteY21"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196781 w 731007"/>
                  <a:gd name="connsiteY15" fmla="*/ 0 h 440357"/>
                  <a:gd name="connsiteX16" fmla="*/ 301893 w 731007"/>
                  <a:gd name="connsiteY16" fmla="*/ 244170 h 440357"/>
                  <a:gd name="connsiteX17" fmla="*/ 187524 w 731007"/>
                  <a:gd name="connsiteY17" fmla="*/ 417106 h 440357"/>
                  <a:gd name="connsiteX18" fmla="*/ 141582 w 731007"/>
                  <a:gd name="connsiteY18" fmla="*/ 440357 h 440357"/>
                  <a:gd name="connsiteX19" fmla="*/ 5105 w 731007"/>
                  <a:gd name="connsiteY19" fmla="*/ 283042 h 440357"/>
                  <a:gd name="connsiteX20" fmla="*/ 196781 w 731007"/>
                  <a:gd name="connsiteY20"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46490 w 731007"/>
                  <a:gd name="connsiteY9" fmla="*/ 151591 h 440357"/>
                  <a:gd name="connsiteX10" fmla="*/ 731007 w 731007"/>
                  <a:gd name="connsiteY10" fmla="*/ 244028 h 440357"/>
                  <a:gd name="connsiteX11" fmla="*/ 637370 w 731007"/>
                  <a:gd name="connsiteY11" fmla="*/ 338319 h 440357"/>
                  <a:gd name="connsiteX12" fmla="*/ 600991 w 731007"/>
                  <a:gd name="connsiteY12" fmla="*/ 330923 h 440357"/>
                  <a:gd name="connsiteX13" fmla="*/ 494015 w 731007"/>
                  <a:gd name="connsiteY13" fmla="*/ 376601 h 440357"/>
                  <a:gd name="connsiteX14" fmla="*/ 196781 w 731007"/>
                  <a:gd name="connsiteY14" fmla="*/ 0 h 440357"/>
                  <a:gd name="connsiteX15" fmla="*/ 301893 w 731007"/>
                  <a:gd name="connsiteY15" fmla="*/ 244170 h 440357"/>
                  <a:gd name="connsiteX16" fmla="*/ 187524 w 731007"/>
                  <a:gd name="connsiteY16" fmla="*/ 417106 h 440357"/>
                  <a:gd name="connsiteX17" fmla="*/ 141582 w 731007"/>
                  <a:gd name="connsiteY17" fmla="*/ 440357 h 440357"/>
                  <a:gd name="connsiteX18" fmla="*/ 5105 w 731007"/>
                  <a:gd name="connsiteY18" fmla="*/ 283042 h 440357"/>
                  <a:gd name="connsiteX19" fmla="*/ 196781 w 731007"/>
                  <a:gd name="connsiteY19" fmla="*/ 0 h 440357"/>
                  <a:gd name="connsiteX0" fmla="*/ 160062 w 656493"/>
                  <a:gd name="connsiteY0" fmla="*/ 227454 h 440357"/>
                  <a:gd name="connsiteX1" fmla="*/ 88479 w 656493"/>
                  <a:gd name="connsiteY1" fmla="*/ 356592 h 440357"/>
                  <a:gd name="connsiteX2" fmla="*/ 153242 w 656493"/>
                  <a:gd name="connsiteY2" fmla="*/ 419027 h 440357"/>
                  <a:gd name="connsiteX3" fmla="*/ 172114 w 656493"/>
                  <a:gd name="connsiteY3" fmla="*/ 407258 h 440357"/>
                  <a:gd name="connsiteX4" fmla="*/ 215034 w 656493"/>
                  <a:gd name="connsiteY4" fmla="*/ 336843 h 440357"/>
                  <a:gd name="connsiteX5" fmla="*/ 153423 w 656493"/>
                  <a:gd name="connsiteY5" fmla="*/ 272459 h 440357"/>
                  <a:gd name="connsiteX6" fmla="*/ 165412 w 656493"/>
                  <a:gd name="connsiteY6" fmla="*/ 257518 h 440357"/>
                  <a:gd name="connsiteX7" fmla="*/ 160062 w 656493"/>
                  <a:gd name="connsiteY7" fmla="*/ 227454 h 440357"/>
                  <a:gd name="connsiteX8" fmla="*/ 494015 w 656493"/>
                  <a:gd name="connsiteY8" fmla="*/ 376601 h 440357"/>
                  <a:gd name="connsiteX9" fmla="*/ 646490 w 656493"/>
                  <a:gd name="connsiteY9" fmla="*/ 151591 h 440357"/>
                  <a:gd name="connsiteX10" fmla="*/ 637370 w 656493"/>
                  <a:gd name="connsiteY10" fmla="*/ 338319 h 440357"/>
                  <a:gd name="connsiteX11" fmla="*/ 600991 w 656493"/>
                  <a:gd name="connsiteY11" fmla="*/ 330923 h 440357"/>
                  <a:gd name="connsiteX12" fmla="*/ 494015 w 656493"/>
                  <a:gd name="connsiteY12" fmla="*/ 376601 h 440357"/>
                  <a:gd name="connsiteX13" fmla="*/ 196781 w 656493"/>
                  <a:gd name="connsiteY13" fmla="*/ 0 h 440357"/>
                  <a:gd name="connsiteX14" fmla="*/ 301893 w 656493"/>
                  <a:gd name="connsiteY14" fmla="*/ 244170 h 440357"/>
                  <a:gd name="connsiteX15" fmla="*/ 187524 w 656493"/>
                  <a:gd name="connsiteY15" fmla="*/ 417106 h 440357"/>
                  <a:gd name="connsiteX16" fmla="*/ 141582 w 656493"/>
                  <a:gd name="connsiteY16" fmla="*/ 440357 h 440357"/>
                  <a:gd name="connsiteX17" fmla="*/ 5105 w 656493"/>
                  <a:gd name="connsiteY17" fmla="*/ 283042 h 440357"/>
                  <a:gd name="connsiteX18" fmla="*/ 196781 w 656493"/>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00991 w 637370"/>
                  <a:gd name="connsiteY10" fmla="*/ 330923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600991 w 637370"/>
                  <a:gd name="connsiteY11" fmla="*/ 330923 h 440357"/>
                  <a:gd name="connsiteX12" fmla="*/ 494015 w 637370"/>
                  <a:gd name="connsiteY12" fmla="*/ 376601 h 440357"/>
                  <a:gd name="connsiteX13" fmla="*/ 196781 w 637370"/>
                  <a:gd name="connsiteY13" fmla="*/ 0 h 440357"/>
                  <a:gd name="connsiteX14" fmla="*/ 301893 w 637370"/>
                  <a:gd name="connsiteY14" fmla="*/ 244170 h 440357"/>
                  <a:gd name="connsiteX15" fmla="*/ 187524 w 637370"/>
                  <a:gd name="connsiteY15" fmla="*/ 417106 h 440357"/>
                  <a:gd name="connsiteX16" fmla="*/ 141582 w 637370"/>
                  <a:gd name="connsiteY16" fmla="*/ 440357 h 440357"/>
                  <a:gd name="connsiteX17" fmla="*/ 5105 w 637370"/>
                  <a:gd name="connsiteY17" fmla="*/ 283042 h 440357"/>
                  <a:gd name="connsiteX18" fmla="*/ 196781 w 637370"/>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494015 w 637370"/>
                  <a:gd name="connsiteY10" fmla="*/ 376601 h 440357"/>
                  <a:gd name="connsiteX11" fmla="*/ 196781 w 637370"/>
                  <a:gd name="connsiteY11" fmla="*/ 0 h 440357"/>
                  <a:gd name="connsiteX12" fmla="*/ 301893 w 637370"/>
                  <a:gd name="connsiteY12" fmla="*/ 244170 h 440357"/>
                  <a:gd name="connsiteX13" fmla="*/ 187524 w 637370"/>
                  <a:gd name="connsiteY13" fmla="*/ 417106 h 440357"/>
                  <a:gd name="connsiteX14" fmla="*/ 141582 w 637370"/>
                  <a:gd name="connsiteY14" fmla="*/ 440357 h 440357"/>
                  <a:gd name="connsiteX15" fmla="*/ 5105 w 637370"/>
                  <a:gd name="connsiteY15" fmla="*/ 283042 h 440357"/>
                  <a:gd name="connsiteX16" fmla="*/ 196781 w 637370"/>
                  <a:gd name="connsiteY16" fmla="*/ 0 h 440357"/>
                  <a:gd name="connsiteX0" fmla="*/ 160062 w 303723"/>
                  <a:gd name="connsiteY0" fmla="*/ 227454 h 440357"/>
                  <a:gd name="connsiteX1" fmla="*/ 88479 w 303723"/>
                  <a:gd name="connsiteY1" fmla="*/ 356592 h 440357"/>
                  <a:gd name="connsiteX2" fmla="*/ 153242 w 303723"/>
                  <a:gd name="connsiteY2" fmla="*/ 419027 h 440357"/>
                  <a:gd name="connsiteX3" fmla="*/ 172114 w 303723"/>
                  <a:gd name="connsiteY3" fmla="*/ 407258 h 440357"/>
                  <a:gd name="connsiteX4" fmla="*/ 215034 w 303723"/>
                  <a:gd name="connsiteY4" fmla="*/ 336843 h 440357"/>
                  <a:gd name="connsiteX5" fmla="*/ 153423 w 303723"/>
                  <a:gd name="connsiteY5" fmla="*/ 272459 h 440357"/>
                  <a:gd name="connsiteX6" fmla="*/ 165412 w 303723"/>
                  <a:gd name="connsiteY6" fmla="*/ 257518 h 440357"/>
                  <a:gd name="connsiteX7" fmla="*/ 160062 w 303723"/>
                  <a:gd name="connsiteY7" fmla="*/ 227454 h 440357"/>
                  <a:gd name="connsiteX8" fmla="*/ 196781 w 303723"/>
                  <a:gd name="connsiteY8" fmla="*/ 0 h 440357"/>
                  <a:gd name="connsiteX9" fmla="*/ 301893 w 303723"/>
                  <a:gd name="connsiteY9" fmla="*/ 244170 h 440357"/>
                  <a:gd name="connsiteX10" fmla="*/ 187524 w 303723"/>
                  <a:gd name="connsiteY10" fmla="*/ 417106 h 440357"/>
                  <a:gd name="connsiteX11" fmla="*/ 141582 w 303723"/>
                  <a:gd name="connsiteY11" fmla="*/ 440357 h 440357"/>
                  <a:gd name="connsiteX12" fmla="*/ 5105 w 303723"/>
                  <a:gd name="connsiteY12" fmla="*/ 283042 h 440357"/>
                  <a:gd name="connsiteX13" fmla="*/ 196781 w 303723"/>
                  <a:gd name="connsiteY13" fmla="*/ 0 h 4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3723"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solidFill>
                <a:srgbClr val="86BE0E"/>
              </a:soli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grpSp>
        <p:sp>
          <p:nvSpPr>
            <p:cNvPr id="41" name="Device … 1"/>
            <p:cNvSpPr>
              <a:spLocks noEditPoints="1"/>
            </p:cNvSpPr>
            <p:nvPr/>
          </p:nvSpPr>
          <p:spPr bwMode="black">
            <a:xfrm>
              <a:off x="9123674" y="3610295"/>
              <a:ext cx="297458" cy="297262"/>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grpSp>
          <p:nvGrpSpPr>
            <p:cNvPr id="42" name="IoT Hub management"/>
            <p:cNvGrpSpPr/>
            <p:nvPr/>
          </p:nvGrpSpPr>
          <p:grpSpPr>
            <a:xfrm>
              <a:off x="10475618" y="4755917"/>
              <a:ext cx="425518" cy="375193"/>
              <a:chOff x="5940450" y="5470954"/>
              <a:chExt cx="425518" cy="375193"/>
            </a:xfrm>
          </p:grpSpPr>
          <p:sp>
            <p:nvSpPr>
              <p:cNvPr id="43" name="Freeform 42"/>
              <p:cNvSpPr/>
              <p:nvPr/>
            </p:nvSpPr>
            <p:spPr bwMode="auto">
              <a:xfrm>
                <a:off x="5940450" y="5470954"/>
                <a:ext cx="425518" cy="375193"/>
              </a:xfrm>
              <a:custGeom>
                <a:avLst/>
                <a:gdLst>
                  <a:gd name="connsiteX0" fmla="*/ 41421 w 617962"/>
                  <a:gd name="connsiteY0" fmla="*/ 141731 h 544877"/>
                  <a:gd name="connsiteX1" fmla="*/ 41421 w 617962"/>
                  <a:gd name="connsiteY1" fmla="*/ 481391 h 544877"/>
                  <a:gd name="connsiteX2" fmla="*/ 576542 w 617962"/>
                  <a:gd name="connsiteY2" fmla="*/ 481391 h 544877"/>
                  <a:gd name="connsiteX3" fmla="*/ 576542 w 617962"/>
                  <a:gd name="connsiteY3" fmla="*/ 141731 h 544877"/>
                  <a:gd name="connsiteX4" fmla="*/ 0 w 617962"/>
                  <a:gd name="connsiteY4" fmla="*/ 0 h 544877"/>
                  <a:gd name="connsiteX5" fmla="*/ 617962 w 617962"/>
                  <a:gd name="connsiteY5" fmla="*/ 0 h 544877"/>
                  <a:gd name="connsiteX6" fmla="*/ 617962 w 617962"/>
                  <a:gd name="connsiteY6" fmla="*/ 544877 h 544877"/>
                  <a:gd name="connsiteX7" fmla="*/ 0 w 617962"/>
                  <a:gd name="connsiteY7" fmla="*/ 544877 h 54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962" h="544877">
                    <a:moveTo>
                      <a:pt x="41421" y="141731"/>
                    </a:moveTo>
                    <a:lnTo>
                      <a:pt x="41421" y="481391"/>
                    </a:lnTo>
                    <a:lnTo>
                      <a:pt x="576542" y="481391"/>
                    </a:lnTo>
                    <a:lnTo>
                      <a:pt x="576542" y="141731"/>
                    </a:lnTo>
                    <a:close/>
                    <a:moveTo>
                      <a:pt x="0" y="0"/>
                    </a:moveTo>
                    <a:lnTo>
                      <a:pt x="617962" y="0"/>
                    </a:lnTo>
                    <a:lnTo>
                      <a:pt x="617962" y="544877"/>
                    </a:lnTo>
                    <a:lnTo>
                      <a:pt x="0" y="544877"/>
                    </a:ln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defRPr/>
                </a:pPr>
                <a:endParaRPr lang="en-US" sz="1568" spc="-49"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44" name="Group 43"/>
              <p:cNvGrpSpPr/>
              <p:nvPr/>
            </p:nvGrpSpPr>
            <p:grpSpPr>
              <a:xfrm>
                <a:off x="6032077" y="5601867"/>
                <a:ext cx="258584" cy="74058"/>
                <a:chOff x="5993561" y="5590711"/>
                <a:chExt cx="371622" cy="106432"/>
              </a:xfrm>
            </p:grpSpPr>
            <p:sp>
              <p:nvSpPr>
                <p:cNvPr id="49" name="Rectangle 48"/>
                <p:cNvSpPr/>
                <p:nvPr/>
              </p:nvSpPr>
              <p:spPr bwMode="auto">
                <a:xfrm>
                  <a:off x="5993561"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 name="Rectangle 49"/>
                <p:cNvSpPr/>
                <p:nvPr/>
              </p:nvSpPr>
              <p:spPr bwMode="auto">
                <a:xfrm>
                  <a:off x="6123832" y="5590711"/>
                  <a:ext cx="106432" cy="106432"/>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1" name="Rectangle 50"/>
                <p:cNvSpPr/>
                <p:nvPr/>
              </p:nvSpPr>
              <p:spPr bwMode="auto">
                <a:xfrm>
                  <a:off x="6258751" y="5590711"/>
                  <a:ext cx="106432" cy="1064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45" name="Group 44"/>
              <p:cNvGrpSpPr/>
              <p:nvPr/>
            </p:nvGrpSpPr>
            <p:grpSpPr>
              <a:xfrm>
                <a:off x="6032077" y="5697143"/>
                <a:ext cx="258584" cy="74058"/>
                <a:chOff x="5993561" y="5590711"/>
                <a:chExt cx="371622" cy="106432"/>
              </a:xfrm>
            </p:grpSpPr>
            <p:sp>
              <p:nvSpPr>
                <p:cNvPr id="46" name="Rectangle 45"/>
                <p:cNvSpPr/>
                <p:nvPr/>
              </p:nvSpPr>
              <p:spPr bwMode="auto">
                <a:xfrm>
                  <a:off x="5993561" y="5590711"/>
                  <a:ext cx="106432" cy="106432"/>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 name="Rectangle 46"/>
                <p:cNvSpPr/>
                <p:nvPr/>
              </p:nvSpPr>
              <p:spPr bwMode="auto">
                <a:xfrm>
                  <a:off x="6123832"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Rectangle 47"/>
                <p:cNvSpPr/>
                <p:nvPr/>
              </p:nvSpPr>
              <p:spPr bwMode="auto">
                <a:xfrm>
                  <a:off x="6258751"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grpSp>
          <p:nvGrpSpPr>
            <p:cNvPr id="52" name="C2D send endpoint"/>
            <p:cNvGrpSpPr>
              <a:grpSpLocks noChangeAspect="1"/>
            </p:cNvGrpSpPr>
            <p:nvPr/>
          </p:nvGrpSpPr>
          <p:grpSpPr bwMode="auto">
            <a:xfrm>
              <a:off x="10706040" y="3393109"/>
              <a:ext cx="184628" cy="186405"/>
              <a:chOff x="8096" y="-1886"/>
              <a:chExt cx="935" cy="944"/>
            </a:xfrm>
            <a:solidFill>
              <a:schemeClr val="bg1"/>
            </a:solidFill>
          </p:grpSpPr>
          <p:sp>
            <p:nvSpPr>
              <p:cNvPr id="53" name="Oval 718"/>
              <p:cNvSpPr>
                <a:spLocks noChangeArrowheads="1"/>
              </p:cNvSpPr>
              <p:nvPr/>
            </p:nvSpPr>
            <p:spPr bwMode="auto">
              <a:xfrm>
                <a:off x="8096" y="-1202"/>
                <a:ext cx="257" cy="260"/>
              </a:xfrm>
              <a:prstGeom prst="ellipse">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sp>
            <p:nvSpPr>
              <p:cNvPr id="54" name="Freeform 719"/>
              <p:cNvSpPr>
                <a:spLocks/>
              </p:cNvSpPr>
              <p:nvPr/>
            </p:nvSpPr>
            <p:spPr bwMode="auto">
              <a:xfrm>
                <a:off x="8096" y="-1568"/>
                <a:ext cx="618" cy="626"/>
              </a:xfrm>
              <a:custGeom>
                <a:avLst/>
                <a:gdLst>
                  <a:gd name="T0" fmla="*/ 262 w 262"/>
                  <a:gd name="T1" fmla="*/ 265 h 265"/>
                  <a:gd name="T2" fmla="*/ 186 w 262"/>
                  <a:gd name="T3" fmla="*/ 265 h 265"/>
                  <a:gd name="T4" fmla="*/ 0 w 262"/>
                  <a:gd name="T5" fmla="*/ 78 h 265"/>
                  <a:gd name="T6" fmla="*/ 0 w 262"/>
                  <a:gd name="T7" fmla="*/ 78 h 265"/>
                  <a:gd name="T8" fmla="*/ 0 w 262"/>
                  <a:gd name="T9" fmla="*/ 0 h 265"/>
                  <a:gd name="T10" fmla="*/ 262 w 262"/>
                  <a:gd name="T11" fmla="*/ 265 h 265"/>
                </a:gdLst>
                <a:ahLst/>
                <a:cxnLst>
                  <a:cxn ang="0">
                    <a:pos x="T0" y="T1"/>
                  </a:cxn>
                  <a:cxn ang="0">
                    <a:pos x="T2" y="T3"/>
                  </a:cxn>
                  <a:cxn ang="0">
                    <a:pos x="T4" y="T5"/>
                  </a:cxn>
                  <a:cxn ang="0">
                    <a:pos x="T6" y="T7"/>
                  </a:cxn>
                  <a:cxn ang="0">
                    <a:pos x="T8" y="T9"/>
                  </a:cxn>
                  <a:cxn ang="0">
                    <a:pos x="T10" y="T11"/>
                  </a:cxn>
                </a:cxnLst>
                <a:rect l="0" t="0" r="r" b="b"/>
                <a:pathLst>
                  <a:path w="262" h="265">
                    <a:moveTo>
                      <a:pt x="262" y="265"/>
                    </a:moveTo>
                    <a:cubicBezTo>
                      <a:pt x="186" y="265"/>
                      <a:pt x="186" y="265"/>
                      <a:pt x="186" y="265"/>
                    </a:cubicBezTo>
                    <a:cubicBezTo>
                      <a:pt x="186" y="161"/>
                      <a:pt x="103" y="78"/>
                      <a:pt x="0" y="78"/>
                    </a:cubicBezTo>
                    <a:cubicBezTo>
                      <a:pt x="0" y="78"/>
                      <a:pt x="0" y="78"/>
                      <a:pt x="0" y="78"/>
                    </a:cubicBezTo>
                    <a:cubicBezTo>
                      <a:pt x="0" y="0"/>
                      <a:pt x="0" y="0"/>
                      <a:pt x="0" y="0"/>
                    </a:cubicBezTo>
                    <a:cubicBezTo>
                      <a:pt x="145" y="0"/>
                      <a:pt x="262" y="119"/>
                      <a:pt x="262" y="265"/>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sp>
            <p:nvSpPr>
              <p:cNvPr id="55" name="Freeform 720"/>
              <p:cNvSpPr>
                <a:spLocks/>
              </p:cNvSpPr>
              <p:nvPr/>
            </p:nvSpPr>
            <p:spPr bwMode="auto">
              <a:xfrm>
                <a:off x="8096" y="-1886"/>
                <a:ext cx="935" cy="944"/>
              </a:xfrm>
              <a:custGeom>
                <a:avLst/>
                <a:gdLst>
                  <a:gd name="T0" fmla="*/ 317 w 396"/>
                  <a:gd name="T1" fmla="*/ 400 h 400"/>
                  <a:gd name="T2" fmla="*/ 0 w 396"/>
                  <a:gd name="T3" fmla="*/ 80 h 400"/>
                  <a:gd name="T4" fmla="*/ 0 w 396"/>
                  <a:gd name="T5" fmla="*/ 0 h 400"/>
                  <a:gd name="T6" fmla="*/ 396 w 396"/>
                  <a:gd name="T7" fmla="*/ 400 h 400"/>
                  <a:gd name="T8" fmla="*/ 317 w 396"/>
                  <a:gd name="T9" fmla="*/ 400 h 400"/>
                </a:gdLst>
                <a:ahLst/>
                <a:cxnLst>
                  <a:cxn ang="0">
                    <a:pos x="T0" y="T1"/>
                  </a:cxn>
                  <a:cxn ang="0">
                    <a:pos x="T2" y="T3"/>
                  </a:cxn>
                  <a:cxn ang="0">
                    <a:pos x="T4" y="T5"/>
                  </a:cxn>
                  <a:cxn ang="0">
                    <a:pos x="T6" y="T7"/>
                  </a:cxn>
                  <a:cxn ang="0">
                    <a:pos x="T8" y="T9"/>
                  </a:cxn>
                </a:cxnLst>
                <a:rect l="0" t="0" r="r" b="b"/>
                <a:pathLst>
                  <a:path w="396" h="400">
                    <a:moveTo>
                      <a:pt x="317" y="400"/>
                    </a:moveTo>
                    <a:cubicBezTo>
                      <a:pt x="317" y="223"/>
                      <a:pt x="175" y="80"/>
                      <a:pt x="0" y="80"/>
                    </a:cubicBezTo>
                    <a:cubicBezTo>
                      <a:pt x="0" y="0"/>
                      <a:pt x="0" y="0"/>
                      <a:pt x="0" y="0"/>
                    </a:cubicBezTo>
                    <a:cubicBezTo>
                      <a:pt x="219" y="0"/>
                      <a:pt x="396" y="179"/>
                      <a:pt x="396" y="400"/>
                    </a:cubicBezTo>
                    <a:lnTo>
                      <a:pt x="317" y="4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grpSp>
        <p:sp>
          <p:nvSpPr>
            <p:cNvPr id="56" name="D2C receive endpoint"/>
            <p:cNvSpPr>
              <a:spLocks noChangeAspect="1"/>
            </p:cNvSpPr>
            <p:nvPr/>
          </p:nvSpPr>
          <p:spPr>
            <a:xfrm>
              <a:off x="10597025" y="2530255"/>
              <a:ext cx="349299" cy="199285"/>
            </a:xfrm>
            <a:custGeom>
              <a:avLst/>
              <a:gdLst>
                <a:gd name="connsiteX0" fmla="*/ 667304 w 790922"/>
                <a:gd name="connsiteY0" fmla="*/ 269960 h 451244"/>
                <a:gd name="connsiteX1" fmla="*/ 611339 w 790922"/>
                <a:gd name="connsiteY1" fmla="*/ 325925 h 451244"/>
                <a:gd name="connsiteX2" fmla="*/ 667304 w 790922"/>
                <a:gd name="connsiteY2" fmla="*/ 381890 h 451244"/>
                <a:gd name="connsiteX3" fmla="*/ 723269 w 790922"/>
                <a:gd name="connsiteY3" fmla="*/ 325925 h 451244"/>
                <a:gd name="connsiteX4" fmla="*/ 667304 w 790922"/>
                <a:gd name="connsiteY4" fmla="*/ 269960 h 451244"/>
                <a:gd name="connsiteX5" fmla="*/ 490129 w 790922"/>
                <a:gd name="connsiteY5" fmla="*/ 269960 h 451244"/>
                <a:gd name="connsiteX6" fmla="*/ 434164 w 790922"/>
                <a:gd name="connsiteY6" fmla="*/ 325925 h 451244"/>
                <a:gd name="connsiteX7" fmla="*/ 490129 w 790922"/>
                <a:gd name="connsiteY7" fmla="*/ 381890 h 451244"/>
                <a:gd name="connsiteX8" fmla="*/ 546094 w 790922"/>
                <a:gd name="connsiteY8" fmla="*/ 325925 h 451244"/>
                <a:gd name="connsiteX9" fmla="*/ 490129 w 790922"/>
                <a:gd name="connsiteY9" fmla="*/ 269960 h 451244"/>
                <a:gd name="connsiteX10" fmla="*/ 312954 w 790922"/>
                <a:gd name="connsiteY10" fmla="*/ 269960 h 451244"/>
                <a:gd name="connsiteX11" fmla="*/ 256989 w 790922"/>
                <a:gd name="connsiteY11" fmla="*/ 325925 h 451244"/>
                <a:gd name="connsiteX12" fmla="*/ 312954 w 790922"/>
                <a:gd name="connsiteY12" fmla="*/ 381890 h 451244"/>
                <a:gd name="connsiteX13" fmla="*/ 368919 w 790922"/>
                <a:gd name="connsiteY13" fmla="*/ 325925 h 451244"/>
                <a:gd name="connsiteX14" fmla="*/ 312954 w 790922"/>
                <a:gd name="connsiteY14" fmla="*/ 269960 h 451244"/>
                <a:gd name="connsiteX15" fmla="*/ 135779 w 790922"/>
                <a:gd name="connsiteY15" fmla="*/ 269960 h 451244"/>
                <a:gd name="connsiteX16" fmla="*/ 79814 w 790922"/>
                <a:gd name="connsiteY16" fmla="*/ 325925 h 451244"/>
                <a:gd name="connsiteX17" fmla="*/ 135779 w 790922"/>
                <a:gd name="connsiteY17" fmla="*/ 381890 h 451244"/>
                <a:gd name="connsiteX18" fmla="*/ 191744 w 790922"/>
                <a:gd name="connsiteY18" fmla="*/ 325925 h 451244"/>
                <a:gd name="connsiteX19" fmla="*/ 135779 w 790922"/>
                <a:gd name="connsiteY19" fmla="*/ 269960 h 451244"/>
                <a:gd name="connsiteX20" fmla="*/ 42480 w 790922"/>
                <a:gd name="connsiteY20" fmla="*/ 196370 h 451244"/>
                <a:gd name="connsiteX21" fmla="*/ 748442 w 790922"/>
                <a:gd name="connsiteY21" fmla="*/ 196370 h 451244"/>
                <a:gd name="connsiteX22" fmla="*/ 790922 w 790922"/>
                <a:gd name="connsiteY22" fmla="*/ 238850 h 451244"/>
                <a:gd name="connsiteX23" fmla="*/ 790922 w 790922"/>
                <a:gd name="connsiteY23" fmla="*/ 408764 h 451244"/>
                <a:gd name="connsiteX24" fmla="*/ 748442 w 790922"/>
                <a:gd name="connsiteY24" fmla="*/ 451244 h 451244"/>
                <a:gd name="connsiteX25" fmla="*/ 42480 w 790922"/>
                <a:gd name="connsiteY25" fmla="*/ 451244 h 451244"/>
                <a:gd name="connsiteX26" fmla="*/ 0 w 790922"/>
                <a:gd name="connsiteY26" fmla="*/ 408764 h 451244"/>
                <a:gd name="connsiteX27" fmla="*/ 0 w 790922"/>
                <a:gd name="connsiteY27" fmla="*/ 238850 h 451244"/>
                <a:gd name="connsiteX28" fmla="*/ 42480 w 790922"/>
                <a:gd name="connsiteY28" fmla="*/ 196370 h 451244"/>
                <a:gd name="connsiteX29" fmla="*/ 149858 w 790922"/>
                <a:gd name="connsiteY29" fmla="*/ 0 h 451244"/>
                <a:gd name="connsiteX30" fmla="*/ 641065 w 790922"/>
                <a:gd name="connsiteY30" fmla="*/ 0 h 451244"/>
                <a:gd name="connsiteX31" fmla="*/ 786874 w 790922"/>
                <a:gd name="connsiteY31" fmla="*/ 142247 h 451244"/>
                <a:gd name="connsiteX32" fmla="*/ 4049 w 790922"/>
                <a:gd name="connsiteY32" fmla="*/ 142247 h 451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90922" h="451244">
                  <a:moveTo>
                    <a:pt x="667304" y="269960"/>
                  </a:moveTo>
                  <a:cubicBezTo>
                    <a:pt x="636395" y="269960"/>
                    <a:pt x="611339" y="295016"/>
                    <a:pt x="611339" y="325925"/>
                  </a:cubicBezTo>
                  <a:cubicBezTo>
                    <a:pt x="611339" y="356834"/>
                    <a:pt x="636395" y="381890"/>
                    <a:pt x="667304" y="381890"/>
                  </a:cubicBezTo>
                  <a:cubicBezTo>
                    <a:pt x="698213" y="381890"/>
                    <a:pt x="723269" y="356834"/>
                    <a:pt x="723269" y="325925"/>
                  </a:cubicBezTo>
                  <a:cubicBezTo>
                    <a:pt x="723269" y="295016"/>
                    <a:pt x="698213" y="269960"/>
                    <a:pt x="667304" y="269960"/>
                  </a:cubicBezTo>
                  <a:close/>
                  <a:moveTo>
                    <a:pt x="490129" y="269960"/>
                  </a:moveTo>
                  <a:cubicBezTo>
                    <a:pt x="459220" y="269960"/>
                    <a:pt x="434164" y="295016"/>
                    <a:pt x="434164" y="325925"/>
                  </a:cubicBezTo>
                  <a:cubicBezTo>
                    <a:pt x="434164" y="356834"/>
                    <a:pt x="459220" y="381890"/>
                    <a:pt x="490129" y="381890"/>
                  </a:cubicBezTo>
                  <a:cubicBezTo>
                    <a:pt x="521038" y="381890"/>
                    <a:pt x="546094" y="356834"/>
                    <a:pt x="546094" y="325925"/>
                  </a:cubicBezTo>
                  <a:cubicBezTo>
                    <a:pt x="546094" y="295016"/>
                    <a:pt x="521038" y="269960"/>
                    <a:pt x="490129" y="269960"/>
                  </a:cubicBezTo>
                  <a:close/>
                  <a:moveTo>
                    <a:pt x="312954" y="269960"/>
                  </a:moveTo>
                  <a:cubicBezTo>
                    <a:pt x="282045" y="269960"/>
                    <a:pt x="256989" y="295016"/>
                    <a:pt x="256989" y="325925"/>
                  </a:cubicBezTo>
                  <a:cubicBezTo>
                    <a:pt x="256989" y="356834"/>
                    <a:pt x="282045" y="381890"/>
                    <a:pt x="312954" y="381890"/>
                  </a:cubicBezTo>
                  <a:cubicBezTo>
                    <a:pt x="343863" y="381890"/>
                    <a:pt x="368919" y="356834"/>
                    <a:pt x="368919" y="325925"/>
                  </a:cubicBezTo>
                  <a:cubicBezTo>
                    <a:pt x="368919" y="295016"/>
                    <a:pt x="343863" y="269960"/>
                    <a:pt x="312954" y="269960"/>
                  </a:cubicBezTo>
                  <a:close/>
                  <a:moveTo>
                    <a:pt x="135779" y="269960"/>
                  </a:moveTo>
                  <a:cubicBezTo>
                    <a:pt x="104870" y="269960"/>
                    <a:pt x="79814" y="295016"/>
                    <a:pt x="79814" y="325925"/>
                  </a:cubicBezTo>
                  <a:cubicBezTo>
                    <a:pt x="79814" y="356834"/>
                    <a:pt x="104870" y="381890"/>
                    <a:pt x="135779" y="381890"/>
                  </a:cubicBezTo>
                  <a:cubicBezTo>
                    <a:pt x="166688" y="381890"/>
                    <a:pt x="191744" y="356834"/>
                    <a:pt x="191744" y="325925"/>
                  </a:cubicBezTo>
                  <a:cubicBezTo>
                    <a:pt x="191744" y="295016"/>
                    <a:pt x="166688" y="269960"/>
                    <a:pt x="135779" y="269960"/>
                  </a:cubicBezTo>
                  <a:close/>
                  <a:moveTo>
                    <a:pt x="42480" y="196370"/>
                  </a:moveTo>
                  <a:lnTo>
                    <a:pt x="748442" y="196370"/>
                  </a:lnTo>
                  <a:cubicBezTo>
                    <a:pt x="771903" y="196370"/>
                    <a:pt x="790922" y="215389"/>
                    <a:pt x="790922" y="238850"/>
                  </a:cubicBezTo>
                  <a:lnTo>
                    <a:pt x="790922" y="408764"/>
                  </a:lnTo>
                  <a:cubicBezTo>
                    <a:pt x="790922" y="432225"/>
                    <a:pt x="771903" y="451244"/>
                    <a:pt x="748442" y="451244"/>
                  </a:cubicBezTo>
                  <a:lnTo>
                    <a:pt x="42480" y="451244"/>
                  </a:lnTo>
                  <a:cubicBezTo>
                    <a:pt x="19019" y="451244"/>
                    <a:pt x="0" y="432225"/>
                    <a:pt x="0" y="408764"/>
                  </a:cubicBezTo>
                  <a:lnTo>
                    <a:pt x="0" y="238850"/>
                  </a:lnTo>
                  <a:cubicBezTo>
                    <a:pt x="0" y="215389"/>
                    <a:pt x="19019" y="196370"/>
                    <a:pt x="42480" y="196370"/>
                  </a:cubicBezTo>
                  <a:close/>
                  <a:moveTo>
                    <a:pt x="149858" y="0"/>
                  </a:moveTo>
                  <a:lnTo>
                    <a:pt x="641065" y="0"/>
                  </a:lnTo>
                  <a:lnTo>
                    <a:pt x="786874" y="142247"/>
                  </a:lnTo>
                  <a:lnTo>
                    <a:pt x="4049" y="142247"/>
                  </a:lnTo>
                  <a:close/>
                </a:path>
              </a:pathLst>
            </a:custGeom>
            <a:gradFill>
              <a:gsLst>
                <a:gs pos="28000">
                  <a:srgbClr val="5EB6DA"/>
                </a:gs>
                <a:gs pos="28000">
                  <a:srgbClr val="3999C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14367">
                <a:defRPr/>
              </a:pPr>
              <a:endParaRPr lang="en-US">
                <a:solidFill>
                  <a:srgbClr val="FFFFFF"/>
                </a:solidFill>
                <a:latin typeface="Segoe UI"/>
              </a:endParaRPr>
            </a:p>
          </p:txBody>
        </p:sp>
      </p:grpSp>
      <p:cxnSp>
        <p:nvCxnSpPr>
          <p:cNvPr id="57" name="Straight Arrow Connector 56"/>
          <p:cNvCxnSpPr/>
          <p:nvPr/>
        </p:nvCxnSpPr>
        <p:spPr>
          <a:xfrm>
            <a:off x="10009794" y="3050257"/>
            <a:ext cx="931896" cy="0"/>
          </a:xfrm>
          <a:prstGeom prst="straightConnector1">
            <a:avLst/>
          </a:prstGeom>
          <a:ln w="5715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a:off x="6258889" y="2815610"/>
            <a:ext cx="931896" cy="0"/>
          </a:xfrm>
          <a:prstGeom prst="straightConnector1">
            <a:avLst/>
          </a:prstGeom>
          <a:ln w="57150">
            <a:headEnd type="none"/>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7503907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250"/>
                                        <p:tgtEl>
                                          <p:spTgt spid="58"/>
                                        </p:tgtEl>
                                      </p:cBhvr>
                                    </p:animEffect>
                                  </p:childTnLst>
                                </p:cTn>
                              </p:par>
                              <p:par>
                                <p:cTn id="13" presetID="10" presetClass="entr" presetSubtype="0" fill="hold" nodeType="with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fade">
                                      <p:cBhvr>
                                        <p:cTn id="15" dur="250"/>
                                        <p:tgtEl>
                                          <p:spTgt spid="5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250"/>
                                        <p:tgtEl>
                                          <p:spTgt spid="3">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250"/>
                                        <p:tgtEl>
                                          <p:spTgt spid="3">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250"/>
                                        <p:tgtEl>
                                          <p:spTgt spid="3">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25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250"/>
                                        <p:tgtEl>
                                          <p:spTgt spid="3">
                                            <p:txEl>
                                              <p:pRg st="4" end="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250"/>
                                        <p:tgtEl>
                                          <p:spTgt spid="3">
                                            <p:txEl>
                                              <p:pRg st="5" end="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250"/>
                                        <p:tgtEl>
                                          <p:spTgt spid="3">
                                            <p:txEl>
                                              <p:pRg st="6" end="6"/>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250"/>
                                        <p:tgtEl>
                                          <p:spTgt spid="3">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250"/>
                                        <p:tgtEl>
                                          <p:spTgt spid="3">
                                            <p:txEl>
                                              <p:pRg st="8" end="8"/>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250"/>
                                        <p:tgtEl>
                                          <p:spTgt spid="3">
                                            <p:txEl>
                                              <p:pRg st="9" end="9"/>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fade">
                                      <p:cBhvr>
                                        <p:cTn id="54" dur="250"/>
                                        <p:tgtEl>
                                          <p:spTgt spid="3">
                                            <p:txEl>
                                              <p:pRg st="10" end="10"/>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250"/>
                                        <p:tgtEl>
                                          <p:spTgt spid="3">
                                            <p:txEl>
                                              <p:pRg st="11" end="11"/>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2" end="12"/>
                                            </p:txEl>
                                          </p:spTgt>
                                        </p:tgtEl>
                                        <p:attrNameLst>
                                          <p:attrName>style.visibility</p:attrName>
                                        </p:attrNameLst>
                                      </p:cBhvr>
                                      <p:to>
                                        <p:strVal val="visible"/>
                                      </p:to>
                                    </p:set>
                                    <p:animEffect transition="in" filter="fade">
                                      <p:cBhvr>
                                        <p:cTn id="60" dur="250"/>
                                        <p:tgtEl>
                                          <p:spTgt spid="3">
                                            <p:txEl>
                                              <p:pRg st="12" end="12"/>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Effect transition="in" filter="fade">
                                      <p:cBhvr>
                                        <p:cTn id="63" dur="25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Cloud-to-device messages</a:t>
            </a:r>
          </a:p>
        </p:txBody>
      </p:sp>
      <p:sp>
        <p:nvSpPr>
          <p:cNvPr id="3" name="Text Placeholder 2"/>
          <p:cNvSpPr>
            <a:spLocks noGrp="1"/>
          </p:cNvSpPr>
          <p:nvPr>
            <p:ph type="body" sz="quarter" idx="4294967295"/>
          </p:nvPr>
        </p:nvSpPr>
        <p:spPr>
          <a:xfrm>
            <a:off x="0" y="1189038"/>
            <a:ext cx="6543675" cy="5395912"/>
          </a:xfrm>
        </p:spPr>
        <p:txBody>
          <a:bodyPr>
            <a:normAutofit/>
          </a:bodyPr>
          <a:lstStyle/>
          <a:p>
            <a:r>
              <a:rPr lang="en-US" sz="3529" dirty="0">
                <a:solidFill>
                  <a:schemeClr val="tx1"/>
                </a:solidFill>
              </a:rPr>
              <a:t>Interface</a:t>
            </a:r>
          </a:p>
          <a:p>
            <a:pPr lvl="1"/>
            <a:r>
              <a:rPr lang="en-US" sz="1765" dirty="0">
                <a:solidFill>
                  <a:schemeClr val="tx1"/>
                </a:solidFill>
              </a:rPr>
              <a:t>AMQP and HTTPS device-side endpoint</a:t>
            </a:r>
          </a:p>
          <a:p>
            <a:pPr lvl="1"/>
            <a:r>
              <a:rPr lang="en-US" sz="1765" dirty="0">
                <a:solidFill>
                  <a:schemeClr val="tx1"/>
                </a:solidFill>
              </a:rPr>
              <a:t>AMQP service-side endpoint</a:t>
            </a:r>
          </a:p>
          <a:p>
            <a:r>
              <a:rPr lang="en-US" sz="3529" dirty="0">
                <a:solidFill>
                  <a:schemeClr val="tx1"/>
                </a:solidFill>
              </a:rPr>
              <a:t>At-least-once semantics</a:t>
            </a:r>
          </a:p>
          <a:p>
            <a:pPr lvl="1"/>
            <a:r>
              <a:rPr lang="en-US" sz="1765" dirty="0">
                <a:solidFill>
                  <a:schemeClr val="tx1"/>
                </a:solidFill>
              </a:rPr>
              <a:t>Durable messages</a:t>
            </a:r>
          </a:p>
          <a:p>
            <a:pPr lvl="1"/>
            <a:r>
              <a:rPr lang="en-US" sz="1765" dirty="0">
                <a:solidFill>
                  <a:schemeClr val="tx1"/>
                </a:solidFill>
              </a:rPr>
              <a:t>Device acknowledges receipt</a:t>
            </a:r>
            <a:br>
              <a:rPr lang="en-US" sz="1765" dirty="0">
                <a:solidFill>
                  <a:schemeClr val="tx1"/>
                </a:solidFill>
              </a:rPr>
            </a:br>
            <a:r>
              <a:rPr lang="en-US" sz="1765" dirty="0">
                <a:solidFill>
                  <a:schemeClr val="tx1"/>
                </a:solidFill>
              </a:rPr>
              <a:t>(Send - Receive - Abandon OR Complete)</a:t>
            </a:r>
          </a:p>
          <a:p>
            <a:r>
              <a:rPr lang="en-US" sz="3529" dirty="0">
                <a:solidFill>
                  <a:schemeClr val="tx1"/>
                </a:solidFill>
              </a:rPr>
              <a:t>TTL and receipts</a:t>
            </a:r>
          </a:p>
          <a:p>
            <a:pPr lvl="1"/>
            <a:r>
              <a:rPr lang="en-US" sz="1765" dirty="0">
                <a:solidFill>
                  <a:schemeClr val="tx1"/>
                </a:solidFill>
              </a:rPr>
              <a:t>Per-message TTL</a:t>
            </a:r>
          </a:p>
          <a:p>
            <a:pPr lvl="1"/>
            <a:r>
              <a:rPr lang="en-US" sz="1765" dirty="0">
                <a:solidFill>
                  <a:schemeClr val="tx1"/>
                </a:solidFill>
              </a:rPr>
              <a:t>Per-message positive and negative receipts</a:t>
            </a:r>
          </a:p>
          <a:p>
            <a:r>
              <a:rPr lang="en-US" sz="3529" dirty="0">
                <a:solidFill>
                  <a:schemeClr val="tx1"/>
                </a:solidFill>
              </a:rPr>
              <a:t>Command lifecycle pattern</a:t>
            </a:r>
          </a:p>
          <a:p>
            <a:pPr lvl="1"/>
            <a:r>
              <a:rPr lang="en-US" sz="1765" dirty="0">
                <a:solidFill>
                  <a:schemeClr val="tx1"/>
                </a:solidFill>
              </a:rPr>
              <a:t>Use correlated D2C for responses</a:t>
            </a:r>
          </a:p>
          <a:p>
            <a:pPr lvl="1"/>
            <a:r>
              <a:rPr lang="en-US" sz="1765" dirty="0">
                <a:solidFill>
                  <a:schemeClr val="tx1"/>
                </a:solidFill>
              </a:rPr>
              <a:t>Use feedback information to retry</a:t>
            </a:r>
          </a:p>
          <a:p>
            <a:pPr lvl="1"/>
            <a:r>
              <a:rPr lang="en-US" sz="1765" dirty="0">
                <a:solidFill>
                  <a:schemeClr val="tx1"/>
                </a:solidFill>
              </a:rPr>
              <a:t>Store command state in command registry</a:t>
            </a:r>
          </a:p>
        </p:txBody>
      </p:sp>
      <p:grpSp>
        <p:nvGrpSpPr>
          <p:cNvPr id="4" name="Group 3"/>
          <p:cNvGrpSpPr/>
          <p:nvPr/>
        </p:nvGrpSpPr>
        <p:grpSpPr>
          <a:xfrm>
            <a:off x="7069942" y="2098260"/>
            <a:ext cx="3059971" cy="3595019"/>
            <a:chOff x="8050808" y="1851360"/>
            <a:chExt cx="3121330" cy="3667107"/>
          </a:xfrm>
        </p:grpSpPr>
        <p:sp>
          <p:nvSpPr>
            <p:cNvPr id="36" name="IoT Hub"/>
            <p:cNvSpPr/>
            <p:nvPr/>
          </p:nvSpPr>
          <p:spPr bwMode="auto">
            <a:xfrm>
              <a:off x="8050808" y="1851360"/>
              <a:ext cx="3121330" cy="3667107"/>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9642" tIns="89642" rIns="0" bIns="89617" numCol="1" spcCol="0" rtlCol="0" fromWordArt="0" anchor="t" anchorCtr="0" forceAA="0" compatLnSpc="1">
              <a:prstTxWarp prst="textNoShape">
                <a:avLst/>
              </a:prstTxWarp>
              <a:noAutofit/>
            </a:bodyPr>
            <a:lstStyle/>
            <a:p>
              <a:pPr defTabSz="895747" fontAlgn="base">
                <a:lnSpc>
                  <a:spcPct val="90000"/>
                </a:lnSpc>
                <a:spcBef>
                  <a:spcPct val="0"/>
                </a:spcBef>
                <a:defRPr/>
              </a:pPr>
              <a:r>
                <a:rPr lang="en-US" sz="1765" dirty="0">
                  <a:solidFill>
                    <a:srgbClr val="505050">
                      <a:lumMod val="50000"/>
                    </a:srgbClr>
                  </a:solidFill>
                  <a:latin typeface="Segoe UI Semibold" panose="020B0702040204020203" pitchFamily="34" charset="0"/>
                  <a:ea typeface="Segoe UI" pitchFamily="34" charset="0"/>
                  <a:cs typeface="Segoe UI" pitchFamily="34" charset="0"/>
                </a:rPr>
                <a:t>IoT Hub</a:t>
              </a:r>
            </a:p>
          </p:txBody>
        </p:sp>
        <p:grpSp>
          <p:nvGrpSpPr>
            <p:cNvPr id="37" name="Device … 1"/>
            <p:cNvGrpSpPr/>
            <p:nvPr/>
          </p:nvGrpSpPr>
          <p:grpSpPr>
            <a:xfrm>
              <a:off x="8182180" y="2399916"/>
              <a:ext cx="1371391" cy="1554243"/>
              <a:chOff x="1829165" y="3680140"/>
              <a:chExt cx="1371585" cy="1554464"/>
            </a:xfrm>
          </p:grpSpPr>
          <p:sp>
            <p:nvSpPr>
              <p:cNvPr id="72" name="Rectangle 71"/>
              <p:cNvSpPr/>
              <p:nvPr/>
            </p:nvSpPr>
            <p:spPr bwMode="auto">
              <a:xfrm>
                <a:off x="1829165" y="3680140"/>
                <a:ext cx="1371585" cy="155446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Device id</a:t>
                </a:r>
              </a:p>
            </p:txBody>
          </p:sp>
          <p:sp>
            <p:nvSpPr>
              <p:cNvPr id="73" name="Rectangle 72"/>
              <p:cNvSpPr/>
              <p:nvPr/>
            </p:nvSpPr>
            <p:spPr bwMode="auto">
              <a:xfrm>
                <a:off x="2012042" y="4340636"/>
                <a:ext cx="1005829" cy="457195"/>
              </a:xfrm>
              <a:prstGeom prst="rect">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r>
                  <a:rPr lang="en-US" sz="1078" dirty="0">
                    <a:solidFill>
                      <a:prstClr val="white"/>
                    </a:solidFill>
                    <a:latin typeface="Segoe UI"/>
                  </a:rPr>
                  <a:t>C2D queue</a:t>
                </a:r>
              </a:p>
              <a:p>
                <a:pPr defTabSz="914367">
                  <a:defRPr/>
                </a:pPr>
                <a:r>
                  <a:rPr lang="en-US" sz="1078" dirty="0">
                    <a:solidFill>
                      <a:prstClr val="white"/>
                    </a:solidFill>
                    <a:latin typeface="Segoe UI"/>
                  </a:rPr>
                  <a:t>endpoint</a:t>
                </a:r>
              </a:p>
            </p:txBody>
          </p:sp>
          <p:sp>
            <p:nvSpPr>
              <p:cNvPr id="74" name="Rectangle 73"/>
              <p:cNvSpPr/>
              <p:nvPr/>
            </p:nvSpPr>
            <p:spPr bwMode="auto">
              <a:xfrm>
                <a:off x="2012041" y="3792002"/>
                <a:ext cx="1005829" cy="457195"/>
              </a:xfrm>
              <a:prstGeom prst="rect">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r>
                  <a:rPr lang="en-US" sz="1078" dirty="0">
                    <a:solidFill>
                      <a:prstClr val="white"/>
                    </a:solidFill>
                    <a:latin typeface="Segoe UI"/>
                  </a:rPr>
                  <a:t>D2C send endpoint</a:t>
                </a:r>
              </a:p>
            </p:txBody>
          </p:sp>
        </p:grpSp>
        <p:sp>
          <p:nvSpPr>
            <p:cNvPr id="38" name="Device … 2"/>
            <p:cNvSpPr/>
            <p:nvPr/>
          </p:nvSpPr>
          <p:spPr bwMode="auto">
            <a:xfrm>
              <a:off x="8182180" y="4137011"/>
              <a:ext cx="1371391" cy="365705"/>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Device …</a:t>
              </a:r>
            </a:p>
          </p:txBody>
        </p:sp>
        <p:sp>
          <p:nvSpPr>
            <p:cNvPr id="39" name="Device …3"/>
            <p:cNvSpPr/>
            <p:nvPr/>
          </p:nvSpPr>
          <p:spPr bwMode="auto">
            <a:xfrm>
              <a:off x="8182180" y="4619207"/>
              <a:ext cx="1371391" cy="365705"/>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Device …</a:t>
              </a:r>
            </a:p>
          </p:txBody>
        </p:sp>
        <p:sp>
          <p:nvSpPr>
            <p:cNvPr id="40" name="Device …4"/>
            <p:cNvSpPr/>
            <p:nvPr/>
          </p:nvSpPr>
          <p:spPr bwMode="auto">
            <a:xfrm>
              <a:off x="8182177" y="5060271"/>
              <a:ext cx="1371391" cy="365705"/>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Device …</a:t>
              </a:r>
            </a:p>
          </p:txBody>
        </p:sp>
        <p:sp>
          <p:nvSpPr>
            <p:cNvPr id="41" name="D2C receive endpoint"/>
            <p:cNvSpPr/>
            <p:nvPr/>
          </p:nvSpPr>
          <p:spPr bwMode="auto">
            <a:xfrm>
              <a:off x="9657305" y="2389129"/>
              <a:ext cx="1371391" cy="85567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D2C receive endpoint</a:t>
              </a:r>
            </a:p>
          </p:txBody>
        </p:sp>
        <p:sp>
          <p:nvSpPr>
            <p:cNvPr id="42" name="C2D send endpoint"/>
            <p:cNvSpPr/>
            <p:nvPr/>
          </p:nvSpPr>
          <p:spPr bwMode="auto">
            <a:xfrm>
              <a:off x="9657305" y="3303388"/>
              <a:ext cx="1371391" cy="593382"/>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C2D send endpoint</a:t>
              </a:r>
            </a:p>
          </p:txBody>
        </p:sp>
        <p:sp>
          <p:nvSpPr>
            <p:cNvPr id="43" name="IoT Hub management"/>
            <p:cNvSpPr/>
            <p:nvPr/>
          </p:nvSpPr>
          <p:spPr bwMode="auto">
            <a:xfrm>
              <a:off x="9657302" y="4700066"/>
              <a:ext cx="1371391" cy="72591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IoT Hub management</a:t>
              </a:r>
            </a:p>
          </p:txBody>
        </p:sp>
        <p:grpSp>
          <p:nvGrpSpPr>
            <p:cNvPr id="44" name="Device … 2"/>
            <p:cNvGrpSpPr/>
            <p:nvPr/>
          </p:nvGrpSpPr>
          <p:grpSpPr>
            <a:xfrm>
              <a:off x="9230616" y="4162091"/>
              <a:ext cx="190516" cy="315544"/>
              <a:chOff x="4593735" y="4663834"/>
              <a:chExt cx="152594" cy="252735"/>
            </a:xfrm>
          </p:grpSpPr>
          <p:sp>
            <p:nvSpPr>
              <p:cNvPr id="70" name="Freeform 13"/>
              <p:cNvSpPr>
                <a:spLocks noEditPoints="1"/>
              </p:cNvSpPr>
              <p:nvPr/>
            </p:nvSpPr>
            <p:spPr bwMode="auto">
              <a:xfrm>
                <a:off x="4593735" y="4663834"/>
                <a:ext cx="128641" cy="86722"/>
              </a:xfrm>
              <a:prstGeom prst="frame">
                <a:avLst/>
              </a:prstGeom>
              <a:solidFill>
                <a:srgbClr val="86BE0E"/>
              </a:solidFill>
              <a:ln>
                <a:noFill/>
              </a:ln>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sp>
            <p:nvSpPr>
              <p:cNvPr id="71" name="Freeform 15"/>
              <p:cNvSpPr>
                <a:spLocks/>
              </p:cNvSpPr>
              <p:nvPr/>
            </p:nvSpPr>
            <p:spPr bwMode="auto">
              <a:xfrm>
                <a:off x="4593735" y="4682953"/>
                <a:ext cx="152594" cy="233616"/>
              </a:xfrm>
              <a:custGeom>
                <a:avLst/>
                <a:gdLst/>
                <a:ahLst/>
                <a:cxnLst/>
                <a:rect l="l" t="t" r="r" b="b"/>
                <a:pathLst>
                  <a:path w="299642" h="458740">
                    <a:moveTo>
                      <a:pt x="77921" y="146916"/>
                    </a:moveTo>
                    <a:lnTo>
                      <a:pt x="185736" y="146916"/>
                    </a:lnTo>
                    <a:lnTo>
                      <a:pt x="185736" y="440039"/>
                    </a:lnTo>
                    <a:lnTo>
                      <a:pt x="252606" y="440039"/>
                    </a:lnTo>
                    <a:lnTo>
                      <a:pt x="252606" y="458740"/>
                    </a:lnTo>
                    <a:lnTo>
                      <a:pt x="0" y="458740"/>
                    </a:lnTo>
                    <a:lnTo>
                      <a:pt x="0" y="440039"/>
                    </a:lnTo>
                    <a:lnTo>
                      <a:pt x="77921" y="440039"/>
                    </a:lnTo>
                    <a:close/>
                    <a:moveTo>
                      <a:pt x="266065" y="0"/>
                    </a:moveTo>
                    <a:lnTo>
                      <a:pt x="299642" y="0"/>
                    </a:lnTo>
                    <a:lnTo>
                      <a:pt x="299642" y="96621"/>
                    </a:lnTo>
                    <a:lnTo>
                      <a:pt x="266065" y="96621"/>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grpSp>
        <p:grpSp>
          <p:nvGrpSpPr>
            <p:cNvPr id="45" name="Device …4"/>
            <p:cNvGrpSpPr/>
            <p:nvPr/>
          </p:nvGrpSpPr>
          <p:grpSpPr>
            <a:xfrm>
              <a:off x="9058540" y="5075471"/>
              <a:ext cx="407905" cy="337660"/>
              <a:chOff x="517516" y="3589298"/>
              <a:chExt cx="1770439" cy="1465554"/>
            </a:xfrm>
          </p:grpSpPr>
          <p:sp>
            <p:nvSpPr>
              <p:cNvPr id="67" name="Freeform 28"/>
              <p:cNvSpPr>
                <a:spLocks noEditPoints="1"/>
              </p:cNvSpPr>
              <p:nvPr/>
            </p:nvSpPr>
            <p:spPr bwMode="auto">
              <a:xfrm>
                <a:off x="517516" y="3774191"/>
                <a:ext cx="1770439" cy="1280661"/>
              </a:xfrm>
              <a:custGeom>
                <a:avLst/>
                <a:gdLst>
                  <a:gd name="T0" fmla="*/ 857 w 990"/>
                  <a:gd name="T1" fmla="*/ 0 h 716"/>
                  <a:gd name="T2" fmla="*/ 693 w 990"/>
                  <a:gd name="T3" fmla="*/ 0 h 716"/>
                  <a:gd name="T4" fmla="*/ 670 w 990"/>
                  <a:gd name="T5" fmla="*/ 9 h 716"/>
                  <a:gd name="T6" fmla="*/ 519 w 990"/>
                  <a:gd name="T7" fmla="*/ 159 h 716"/>
                  <a:gd name="T8" fmla="*/ 519 w 990"/>
                  <a:gd name="T9" fmla="*/ 113 h 716"/>
                  <a:gd name="T10" fmla="*/ 451 w 990"/>
                  <a:gd name="T11" fmla="*/ 46 h 716"/>
                  <a:gd name="T12" fmla="*/ 384 w 990"/>
                  <a:gd name="T13" fmla="*/ 113 h 716"/>
                  <a:gd name="T14" fmla="*/ 384 w 990"/>
                  <a:gd name="T15" fmla="*/ 290 h 716"/>
                  <a:gd name="T16" fmla="*/ 217 w 990"/>
                  <a:gd name="T17" fmla="*/ 450 h 716"/>
                  <a:gd name="T18" fmla="*/ 133 w 990"/>
                  <a:gd name="T19" fmla="*/ 450 h 716"/>
                  <a:gd name="T20" fmla="*/ 0 w 990"/>
                  <a:gd name="T21" fmla="*/ 583 h 716"/>
                  <a:gd name="T22" fmla="*/ 133 w 990"/>
                  <a:gd name="T23" fmla="*/ 716 h 716"/>
                  <a:gd name="T24" fmla="*/ 285 w 990"/>
                  <a:gd name="T25" fmla="*/ 716 h 716"/>
                  <a:gd name="T26" fmla="*/ 308 w 990"/>
                  <a:gd name="T27" fmla="*/ 707 h 716"/>
                  <a:gd name="T28" fmla="*/ 759 w 990"/>
                  <a:gd name="T29" fmla="*/ 266 h 716"/>
                  <a:gd name="T30" fmla="*/ 857 w 990"/>
                  <a:gd name="T31" fmla="*/ 266 h 716"/>
                  <a:gd name="T32" fmla="*/ 990 w 990"/>
                  <a:gd name="T33" fmla="*/ 133 h 716"/>
                  <a:gd name="T34" fmla="*/ 857 w 990"/>
                  <a:gd name="T35" fmla="*/ 0 h 716"/>
                  <a:gd name="T36" fmla="*/ 855 w 990"/>
                  <a:gd name="T37" fmla="*/ 202 h 716"/>
                  <a:gd name="T38" fmla="*/ 801 w 990"/>
                  <a:gd name="T39" fmla="*/ 202 h 716"/>
                  <a:gd name="T40" fmla="*/ 677 w 990"/>
                  <a:gd name="T41" fmla="*/ 202 h 716"/>
                  <a:gd name="T42" fmla="*/ 624 w 990"/>
                  <a:gd name="T43" fmla="*/ 202 h 716"/>
                  <a:gd name="T44" fmla="*/ 619 w 990"/>
                  <a:gd name="T45" fmla="*/ 206 h 716"/>
                  <a:gd name="T46" fmla="*/ 619 w 990"/>
                  <a:gd name="T47" fmla="*/ 310 h 716"/>
                  <a:gd name="T48" fmla="*/ 614 w 990"/>
                  <a:gd name="T49" fmla="*/ 315 h 716"/>
                  <a:gd name="T50" fmla="*/ 508 w 990"/>
                  <a:gd name="T51" fmla="*/ 315 h 716"/>
                  <a:gd name="T52" fmla="*/ 504 w 990"/>
                  <a:gd name="T53" fmla="*/ 320 h 716"/>
                  <a:gd name="T54" fmla="*/ 504 w 990"/>
                  <a:gd name="T55" fmla="*/ 423 h 716"/>
                  <a:gd name="T56" fmla="*/ 499 w 990"/>
                  <a:gd name="T57" fmla="*/ 428 h 716"/>
                  <a:gd name="T58" fmla="*/ 393 w 990"/>
                  <a:gd name="T59" fmla="*/ 428 h 716"/>
                  <a:gd name="T60" fmla="*/ 388 w 990"/>
                  <a:gd name="T61" fmla="*/ 433 h 716"/>
                  <a:gd name="T62" fmla="*/ 388 w 990"/>
                  <a:gd name="T63" fmla="*/ 537 h 716"/>
                  <a:gd name="T64" fmla="*/ 383 w 990"/>
                  <a:gd name="T65" fmla="*/ 541 h 716"/>
                  <a:gd name="T66" fmla="*/ 277 w 990"/>
                  <a:gd name="T67" fmla="*/ 541 h 716"/>
                  <a:gd name="T68" fmla="*/ 272 w 990"/>
                  <a:gd name="T69" fmla="*/ 546 h 716"/>
                  <a:gd name="T70" fmla="*/ 272 w 990"/>
                  <a:gd name="T71" fmla="*/ 647 h 716"/>
                  <a:gd name="T72" fmla="*/ 267 w 990"/>
                  <a:gd name="T73" fmla="*/ 652 h 716"/>
                  <a:gd name="T74" fmla="*/ 135 w 990"/>
                  <a:gd name="T75" fmla="*/ 652 h 716"/>
                  <a:gd name="T76" fmla="*/ 65 w 990"/>
                  <a:gd name="T77" fmla="*/ 582 h 716"/>
                  <a:gd name="T78" fmla="*/ 133 w 990"/>
                  <a:gd name="T79" fmla="*/ 514 h 716"/>
                  <a:gd name="T80" fmla="*/ 230 w 990"/>
                  <a:gd name="T81" fmla="*/ 514 h 716"/>
                  <a:gd name="T82" fmla="*/ 253 w 990"/>
                  <a:gd name="T83" fmla="*/ 505 h 716"/>
                  <a:gd name="T84" fmla="*/ 706 w 990"/>
                  <a:gd name="T85" fmla="*/ 64 h 716"/>
                  <a:gd name="T86" fmla="*/ 857 w 990"/>
                  <a:gd name="T87" fmla="*/ 64 h 716"/>
                  <a:gd name="T88" fmla="*/ 926 w 990"/>
                  <a:gd name="T89" fmla="*/ 132 h 716"/>
                  <a:gd name="T90" fmla="*/ 855 w 990"/>
                  <a:gd name="T91" fmla="*/ 202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0" h="716">
                    <a:moveTo>
                      <a:pt x="857" y="0"/>
                    </a:moveTo>
                    <a:cubicBezTo>
                      <a:pt x="693" y="0"/>
                      <a:pt x="693" y="0"/>
                      <a:pt x="693" y="0"/>
                    </a:cubicBezTo>
                    <a:cubicBezTo>
                      <a:pt x="684" y="0"/>
                      <a:pt x="676" y="3"/>
                      <a:pt x="670" y="9"/>
                    </a:cubicBezTo>
                    <a:cubicBezTo>
                      <a:pt x="519" y="159"/>
                      <a:pt x="519" y="159"/>
                      <a:pt x="519" y="159"/>
                    </a:cubicBezTo>
                    <a:cubicBezTo>
                      <a:pt x="519" y="113"/>
                      <a:pt x="519" y="113"/>
                      <a:pt x="519" y="113"/>
                    </a:cubicBezTo>
                    <a:cubicBezTo>
                      <a:pt x="519" y="76"/>
                      <a:pt x="489" y="46"/>
                      <a:pt x="451" y="46"/>
                    </a:cubicBezTo>
                    <a:cubicBezTo>
                      <a:pt x="414" y="46"/>
                      <a:pt x="384" y="76"/>
                      <a:pt x="384" y="113"/>
                    </a:cubicBezTo>
                    <a:cubicBezTo>
                      <a:pt x="384" y="290"/>
                      <a:pt x="384" y="290"/>
                      <a:pt x="384" y="290"/>
                    </a:cubicBezTo>
                    <a:cubicBezTo>
                      <a:pt x="217" y="450"/>
                      <a:pt x="217" y="450"/>
                      <a:pt x="217" y="450"/>
                    </a:cubicBezTo>
                    <a:cubicBezTo>
                      <a:pt x="133" y="450"/>
                      <a:pt x="133" y="450"/>
                      <a:pt x="133" y="450"/>
                    </a:cubicBezTo>
                    <a:cubicBezTo>
                      <a:pt x="60" y="450"/>
                      <a:pt x="0" y="510"/>
                      <a:pt x="0" y="583"/>
                    </a:cubicBezTo>
                    <a:cubicBezTo>
                      <a:pt x="0" y="657"/>
                      <a:pt x="60" y="716"/>
                      <a:pt x="133" y="716"/>
                    </a:cubicBezTo>
                    <a:cubicBezTo>
                      <a:pt x="285" y="716"/>
                      <a:pt x="285" y="716"/>
                      <a:pt x="285" y="716"/>
                    </a:cubicBezTo>
                    <a:cubicBezTo>
                      <a:pt x="294" y="716"/>
                      <a:pt x="302" y="713"/>
                      <a:pt x="308" y="707"/>
                    </a:cubicBezTo>
                    <a:cubicBezTo>
                      <a:pt x="759" y="266"/>
                      <a:pt x="759" y="266"/>
                      <a:pt x="759" y="266"/>
                    </a:cubicBezTo>
                    <a:cubicBezTo>
                      <a:pt x="857" y="266"/>
                      <a:pt x="857" y="266"/>
                      <a:pt x="857" y="266"/>
                    </a:cubicBezTo>
                    <a:cubicBezTo>
                      <a:pt x="930" y="266"/>
                      <a:pt x="990" y="206"/>
                      <a:pt x="990" y="133"/>
                    </a:cubicBezTo>
                    <a:cubicBezTo>
                      <a:pt x="990" y="59"/>
                      <a:pt x="930" y="0"/>
                      <a:pt x="857" y="0"/>
                    </a:cubicBezTo>
                    <a:close/>
                    <a:moveTo>
                      <a:pt x="855" y="202"/>
                    </a:moveTo>
                    <a:cubicBezTo>
                      <a:pt x="801" y="202"/>
                      <a:pt x="801" y="202"/>
                      <a:pt x="801" y="202"/>
                    </a:cubicBezTo>
                    <a:cubicBezTo>
                      <a:pt x="677" y="202"/>
                      <a:pt x="677" y="202"/>
                      <a:pt x="677" y="202"/>
                    </a:cubicBezTo>
                    <a:cubicBezTo>
                      <a:pt x="624" y="202"/>
                      <a:pt x="624" y="202"/>
                      <a:pt x="624" y="202"/>
                    </a:cubicBezTo>
                    <a:cubicBezTo>
                      <a:pt x="621" y="202"/>
                      <a:pt x="619" y="204"/>
                      <a:pt x="619" y="206"/>
                    </a:cubicBezTo>
                    <a:cubicBezTo>
                      <a:pt x="619" y="310"/>
                      <a:pt x="619" y="310"/>
                      <a:pt x="619" y="310"/>
                    </a:cubicBezTo>
                    <a:cubicBezTo>
                      <a:pt x="619" y="313"/>
                      <a:pt x="617" y="315"/>
                      <a:pt x="614" y="315"/>
                    </a:cubicBezTo>
                    <a:cubicBezTo>
                      <a:pt x="508" y="315"/>
                      <a:pt x="508" y="315"/>
                      <a:pt x="508" y="315"/>
                    </a:cubicBezTo>
                    <a:cubicBezTo>
                      <a:pt x="506" y="315"/>
                      <a:pt x="504" y="317"/>
                      <a:pt x="504" y="320"/>
                    </a:cubicBezTo>
                    <a:cubicBezTo>
                      <a:pt x="504" y="423"/>
                      <a:pt x="504" y="423"/>
                      <a:pt x="504" y="423"/>
                    </a:cubicBezTo>
                    <a:cubicBezTo>
                      <a:pt x="504" y="426"/>
                      <a:pt x="501" y="428"/>
                      <a:pt x="499" y="428"/>
                    </a:cubicBezTo>
                    <a:cubicBezTo>
                      <a:pt x="393" y="428"/>
                      <a:pt x="393" y="428"/>
                      <a:pt x="393" y="428"/>
                    </a:cubicBezTo>
                    <a:cubicBezTo>
                      <a:pt x="390" y="428"/>
                      <a:pt x="388" y="430"/>
                      <a:pt x="388" y="433"/>
                    </a:cubicBezTo>
                    <a:cubicBezTo>
                      <a:pt x="388" y="537"/>
                      <a:pt x="388" y="537"/>
                      <a:pt x="388" y="537"/>
                    </a:cubicBezTo>
                    <a:cubicBezTo>
                      <a:pt x="388" y="539"/>
                      <a:pt x="386" y="541"/>
                      <a:pt x="383" y="541"/>
                    </a:cubicBezTo>
                    <a:cubicBezTo>
                      <a:pt x="277" y="541"/>
                      <a:pt x="277" y="541"/>
                      <a:pt x="277" y="541"/>
                    </a:cubicBezTo>
                    <a:cubicBezTo>
                      <a:pt x="274" y="541"/>
                      <a:pt x="272" y="544"/>
                      <a:pt x="272" y="546"/>
                    </a:cubicBezTo>
                    <a:cubicBezTo>
                      <a:pt x="272" y="647"/>
                      <a:pt x="272" y="647"/>
                      <a:pt x="272" y="647"/>
                    </a:cubicBezTo>
                    <a:cubicBezTo>
                      <a:pt x="272" y="650"/>
                      <a:pt x="270" y="652"/>
                      <a:pt x="267" y="652"/>
                    </a:cubicBezTo>
                    <a:cubicBezTo>
                      <a:pt x="135" y="652"/>
                      <a:pt x="135" y="652"/>
                      <a:pt x="135" y="652"/>
                    </a:cubicBezTo>
                    <a:cubicBezTo>
                      <a:pt x="97" y="652"/>
                      <a:pt x="64" y="621"/>
                      <a:pt x="65" y="582"/>
                    </a:cubicBezTo>
                    <a:cubicBezTo>
                      <a:pt x="65" y="545"/>
                      <a:pt x="96" y="514"/>
                      <a:pt x="133" y="514"/>
                    </a:cubicBezTo>
                    <a:cubicBezTo>
                      <a:pt x="230" y="514"/>
                      <a:pt x="230" y="514"/>
                      <a:pt x="230" y="514"/>
                    </a:cubicBezTo>
                    <a:cubicBezTo>
                      <a:pt x="239" y="514"/>
                      <a:pt x="247" y="511"/>
                      <a:pt x="253" y="505"/>
                    </a:cubicBezTo>
                    <a:cubicBezTo>
                      <a:pt x="706" y="64"/>
                      <a:pt x="706" y="64"/>
                      <a:pt x="706" y="64"/>
                    </a:cubicBezTo>
                    <a:cubicBezTo>
                      <a:pt x="857" y="64"/>
                      <a:pt x="857" y="64"/>
                      <a:pt x="857" y="64"/>
                    </a:cubicBezTo>
                    <a:cubicBezTo>
                      <a:pt x="895" y="64"/>
                      <a:pt x="925" y="94"/>
                      <a:pt x="926" y="132"/>
                    </a:cubicBezTo>
                    <a:cubicBezTo>
                      <a:pt x="926" y="170"/>
                      <a:pt x="894" y="202"/>
                      <a:pt x="855" y="202"/>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sp>
            <p:nvSpPr>
              <p:cNvPr id="68" name="Oval 29"/>
              <p:cNvSpPr>
                <a:spLocks noChangeArrowheads="1"/>
              </p:cNvSpPr>
              <p:nvPr/>
            </p:nvSpPr>
            <p:spPr bwMode="auto">
              <a:xfrm>
                <a:off x="1204260" y="3589298"/>
                <a:ext cx="241493" cy="241493"/>
              </a:xfrm>
              <a:prstGeom prst="ellipse">
                <a:avLst/>
              </a:prstGeom>
              <a:solidFill>
                <a:srgbClr val="86BE0E"/>
              </a:solidFill>
              <a:ln>
                <a:noFill/>
              </a:ln>
              <a:extLst/>
            </p:spPr>
            <p:txBody>
              <a:bodyPr vert="horz" wrap="square" lIns="89642" tIns="44821" rIns="89642" bIns="44821" numCol="1" anchor="t" anchorCtr="0" compatLnSpc="1">
                <a:prstTxWarp prst="textNoShape">
                  <a:avLst/>
                </a:prstTxWarp>
              </a:bodyPr>
              <a:lstStyle/>
              <a:p>
                <a:pPr defTabSz="914314">
                  <a:defRPr/>
                </a:pPr>
                <a:endParaRPr lang="en-US">
                  <a:solidFill>
                    <a:prstClr val="black"/>
                  </a:solidFill>
                  <a:latin typeface="Segoe UI"/>
                </a:endParaRPr>
              </a:p>
            </p:txBody>
          </p:sp>
          <p:sp>
            <p:nvSpPr>
              <p:cNvPr id="69" name="Round Same Side Corner Rectangle 43"/>
              <p:cNvSpPr/>
              <p:nvPr/>
            </p:nvSpPr>
            <p:spPr bwMode="auto">
              <a:xfrm>
                <a:off x="1205445" y="3840498"/>
                <a:ext cx="248989" cy="461948"/>
              </a:xfrm>
              <a:custGeom>
                <a:avLst/>
                <a:gdLst>
                  <a:gd name="connsiteX0" fmla="*/ 119561 w 239122"/>
                  <a:gd name="connsiteY0" fmla="*/ 0 h 461948"/>
                  <a:gd name="connsiteX1" fmla="*/ 119561 w 239122"/>
                  <a:gd name="connsiteY1" fmla="*/ 0 h 461948"/>
                  <a:gd name="connsiteX2" fmla="*/ 239122 w 239122"/>
                  <a:gd name="connsiteY2" fmla="*/ 119561 h 461948"/>
                  <a:gd name="connsiteX3" fmla="*/ 239122 w 239122"/>
                  <a:gd name="connsiteY3" fmla="*/ 461948 h 461948"/>
                  <a:gd name="connsiteX4" fmla="*/ 239122 w 239122"/>
                  <a:gd name="connsiteY4" fmla="*/ 461948 h 461948"/>
                  <a:gd name="connsiteX5" fmla="*/ 0 w 239122"/>
                  <a:gd name="connsiteY5" fmla="*/ 461948 h 461948"/>
                  <a:gd name="connsiteX6" fmla="*/ 0 w 239122"/>
                  <a:gd name="connsiteY6" fmla="*/ 461948 h 461948"/>
                  <a:gd name="connsiteX7" fmla="*/ 0 w 239122"/>
                  <a:gd name="connsiteY7" fmla="*/ 119561 h 461948"/>
                  <a:gd name="connsiteX8" fmla="*/ 119561 w 239122"/>
                  <a:gd name="connsiteY8" fmla="*/ 0 h 461948"/>
                  <a:gd name="connsiteX0" fmla="*/ 119561 w 248989"/>
                  <a:gd name="connsiteY0" fmla="*/ 0 h 461948"/>
                  <a:gd name="connsiteX1" fmla="*/ 119561 w 248989"/>
                  <a:gd name="connsiteY1" fmla="*/ 0 h 461948"/>
                  <a:gd name="connsiteX2" fmla="*/ 239122 w 248989"/>
                  <a:gd name="connsiteY2" fmla="*/ 119561 h 461948"/>
                  <a:gd name="connsiteX3" fmla="*/ 239122 w 248989"/>
                  <a:gd name="connsiteY3" fmla="*/ 461948 h 461948"/>
                  <a:gd name="connsiteX4" fmla="*/ 248989 w 248989"/>
                  <a:gd name="connsiteY4" fmla="*/ 211969 h 461948"/>
                  <a:gd name="connsiteX5" fmla="*/ 0 w 248989"/>
                  <a:gd name="connsiteY5" fmla="*/ 461948 h 461948"/>
                  <a:gd name="connsiteX6" fmla="*/ 0 w 248989"/>
                  <a:gd name="connsiteY6" fmla="*/ 461948 h 461948"/>
                  <a:gd name="connsiteX7" fmla="*/ 0 w 248989"/>
                  <a:gd name="connsiteY7" fmla="*/ 119561 h 461948"/>
                  <a:gd name="connsiteX8" fmla="*/ 119561 w 248989"/>
                  <a:gd name="connsiteY8" fmla="*/ 0 h 4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989" h="461948">
                    <a:moveTo>
                      <a:pt x="119561" y="0"/>
                    </a:moveTo>
                    <a:lnTo>
                      <a:pt x="119561" y="0"/>
                    </a:lnTo>
                    <a:cubicBezTo>
                      <a:pt x="185593" y="0"/>
                      <a:pt x="239122" y="53529"/>
                      <a:pt x="239122" y="119561"/>
                    </a:cubicBezTo>
                    <a:lnTo>
                      <a:pt x="239122" y="461948"/>
                    </a:lnTo>
                    <a:lnTo>
                      <a:pt x="248989" y="211969"/>
                    </a:lnTo>
                    <a:lnTo>
                      <a:pt x="0" y="461948"/>
                    </a:lnTo>
                    <a:lnTo>
                      <a:pt x="0" y="461948"/>
                    </a:lnTo>
                    <a:lnTo>
                      <a:pt x="0" y="119561"/>
                    </a:lnTo>
                    <a:cubicBezTo>
                      <a:pt x="0" y="53529"/>
                      <a:pt x="53529" y="0"/>
                      <a:pt x="119561" y="0"/>
                    </a:cubicBezTo>
                    <a:close/>
                  </a:path>
                </a:pathLst>
              </a:cu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46" name="Device …3"/>
            <p:cNvGrpSpPr/>
            <p:nvPr/>
          </p:nvGrpSpPr>
          <p:grpSpPr>
            <a:xfrm>
              <a:off x="9097415" y="4682284"/>
              <a:ext cx="339700" cy="204635"/>
              <a:chOff x="1783977" y="3232718"/>
              <a:chExt cx="423736" cy="255258"/>
            </a:xfrm>
          </p:grpSpPr>
          <p:sp>
            <p:nvSpPr>
              <p:cNvPr id="65" name="SMOKE / FIRE ALARMS"/>
              <p:cNvSpPr>
                <a:spLocks noChangeAspect="1"/>
              </p:cNvSpPr>
              <p:nvPr/>
            </p:nvSpPr>
            <p:spPr bwMode="auto">
              <a:xfrm>
                <a:off x="1783977" y="3232718"/>
                <a:ext cx="423736" cy="255258"/>
              </a:xfrm>
              <a:custGeom>
                <a:avLst/>
                <a:gdLst/>
                <a:ahLst/>
                <a:cxnLst/>
                <a:rect l="l" t="t" r="r" b="b"/>
                <a:pathLst>
                  <a:path w="731007"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521400" y="8749"/>
                    </a:moveTo>
                    <a:cubicBezTo>
                      <a:pt x="595332" y="8749"/>
                      <a:pt x="655265" y="57027"/>
                      <a:pt x="655265" y="116580"/>
                    </a:cubicBezTo>
                    <a:lnTo>
                      <a:pt x="646490" y="151591"/>
                    </a:lnTo>
                    <a:cubicBezTo>
                      <a:pt x="693997" y="154874"/>
                      <a:pt x="731007" y="195099"/>
                      <a:pt x="731007" y="244028"/>
                    </a:cubicBezTo>
                    <a:cubicBezTo>
                      <a:pt x="731007" y="296103"/>
                      <a:pt x="689084" y="338319"/>
                      <a:pt x="637370" y="338319"/>
                    </a:cubicBezTo>
                    <a:lnTo>
                      <a:pt x="600991" y="330923"/>
                    </a:lnTo>
                    <a:cubicBezTo>
                      <a:pt x="579942" y="358883"/>
                      <a:pt x="539786" y="376601"/>
                      <a:pt x="494015" y="376601"/>
                    </a:cubicBezTo>
                    <a:cubicBezTo>
                      <a:pt x="456012" y="376601"/>
                      <a:pt x="421879" y="364386"/>
                      <a:pt x="399142" y="344154"/>
                    </a:cubicBezTo>
                    <a:cubicBezTo>
                      <a:pt x="376220" y="358135"/>
                      <a:pt x="348984" y="365325"/>
                      <a:pt x="319939" y="365538"/>
                    </a:cubicBezTo>
                    <a:cubicBezTo>
                      <a:pt x="352906" y="329186"/>
                      <a:pt x="370353" y="277720"/>
                      <a:pt x="362255" y="233156"/>
                    </a:cubicBezTo>
                    <a:cubicBezTo>
                      <a:pt x="335238" y="158276"/>
                      <a:pt x="277572" y="118421"/>
                      <a:pt x="255960" y="50217"/>
                    </a:cubicBezTo>
                    <a:cubicBezTo>
                      <a:pt x="273900" y="42656"/>
                      <a:pt x="293757" y="39479"/>
                      <a:pt x="314429" y="39479"/>
                    </a:cubicBezTo>
                    <a:cubicBezTo>
                      <a:pt x="348346" y="39479"/>
                      <a:pt x="380066" y="48032"/>
                      <a:pt x="405728" y="65440"/>
                    </a:cubicBezTo>
                    <a:cubicBezTo>
                      <a:pt x="427045" y="31216"/>
                      <a:pt x="470965" y="8749"/>
                      <a:pt x="521400" y="8749"/>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sp>
            <p:nvSpPr>
              <p:cNvPr id="66" name="SMOKE / FIRE ALARMS"/>
              <p:cNvSpPr>
                <a:spLocks noChangeAspect="1"/>
              </p:cNvSpPr>
              <p:nvPr/>
            </p:nvSpPr>
            <p:spPr bwMode="auto">
              <a:xfrm>
                <a:off x="1783977" y="3232718"/>
                <a:ext cx="176056" cy="255258"/>
              </a:xfrm>
              <a:custGeom>
                <a:avLst/>
                <a:gdLst>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314429 w 731007"/>
                  <a:gd name="connsiteY18" fmla="*/ 39479 h 440357"/>
                  <a:gd name="connsiteX19" fmla="*/ 405728 w 731007"/>
                  <a:gd name="connsiteY19" fmla="*/ 65440 h 440357"/>
                  <a:gd name="connsiteX20" fmla="*/ 521400 w 731007"/>
                  <a:gd name="connsiteY20" fmla="*/ 8749 h 440357"/>
                  <a:gd name="connsiteX21" fmla="*/ 196781 w 731007"/>
                  <a:gd name="connsiteY21" fmla="*/ 0 h 440357"/>
                  <a:gd name="connsiteX22" fmla="*/ 301893 w 731007"/>
                  <a:gd name="connsiteY22" fmla="*/ 244170 h 440357"/>
                  <a:gd name="connsiteX23" fmla="*/ 187524 w 731007"/>
                  <a:gd name="connsiteY23" fmla="*/ 417106 h 440357"/>
                  <a:gd name="connsiteX24" fmla="*/ 141582 w 731007"/>
                  <a:gd name="connsiteY24" fmla="*/ 440357 h 440357"/>
                  <a:gd name="connsiteX25" fmla="*/ 5105 w 731007"/>
                  <a:gd name="connsiteY25" fmla="*/ 283042 h 440357"/>
                  <a:gd name="connsiteX26" fmla="*/ 196781 w 731007"/>
                  <a:gd name="connsiteY26"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405728 w 731007"/>
                  <a:gd name="connsiteY18" fmla="*/ 65440 h 440357"/>
                  <a:gd name="connsiteX19" fmla="*/ 521400 w 731007"/>
                  <a:gd name="connsiteY19" fmla="*/ 8749 h 440357"/>
                  <a:gd name="connsiteX20" fmla="*/ 196781 w 731007"/>
                  <a:gd name="connsiteY20" fmla="*/ 0 h 440357"/>
                  <a:gd name="connsiteX21" fmla="*/ 301893 w 731007"/>
                  <a:gd name="connsiteY21" fmla="*/ 244170 h 440357"/>
                  <a:gd name="connsiteX22" fmla="*/ 187524 w 731007"/>
                  <a:gd name="connsiteY22" fmla="*/ 417106 h 440357"/>
                  <a:gd name="connsiteX23" fmla="*/ 141582 w 731007"/>
                  <a:gd name="connsiteY23" fmla="*/ 440357 h 440357"/>
                  <a:gd name="connsiteX24" fmla="*/ 5105 w 731007"/>
                  <a:gd name="connsiteY24" fmla="*/ 283042 h 440357"/>
                  <a:gd name="connsiteX25" fmla="*/ 196781 w 731007"/>
                  <a:gd name="connsiteY25"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521400 w 731007"/>
                  <a:gd name="connsiteY18" fmla="*/ 8749 h 440357"/>
                  <a:gd name="connsiteX19" fmla="*/ 196781 w 731007"/>
                  <a:gd name="connsiteY19" fmla="*/ 0 h 440357"/>
                  <a:gd name="connsiteX20" fmla="*/ 301893 w 731007"/>
                  <a:gd name="connsiteY20" fmla="*/ 244170 h 440357"/>
                  <a:gd name="connsiteX21" fmla="*/ 187524 w 731007"/>
                  <a:gd name="connsiteY21" fmla="*/ 417106 h 440357"/>
                  <a:gd name="connsiteX22" fmla="*/ 141582 w 731007"/>
                  <a:gd name="connsiteY22" fmla="*/ 440357 h 440357"/>
                  <a:gd name="connsiteX23" fmla="*/ 5105 w 731007"/>
                  <a:gd name="connsiteY23" fmla="*/ 283042 h 440357"/>
                  <a:gd name="connsiteX24" fmla="*/ 196781 w 731007"/>
                  <a:gd name="connsiteY24"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62255 w 731007"/>
                  <a:gd name="connsiteY16" fmla="*/ 233156 h 440357"/>
                  <a:gd name="connsiteX17" fmla="*/ 521400 w 731007"/>
                  <a:gd name="connsiteY17" fmla="*/ 8749 h 440357"/>
                  <a:gd name="connsiteX18" fmla="*/ 196781 w 731007"/>
                  <a:gd name="connsiteY18" fmla="*/ 0 h 440357"/>
                  <a:gd name="connsiteX19" fmla="*/ 301893 w 731007"/>
                  <a:gd name="connsiteY19" fmla="*/ 244170 h 440357"/>
                  <a:gd name="connsiteX20" fmla="*/ 187524 w 731007"/>
                  <a:gd name="connsiteY20" fmla="*/ 417106 h 440357"/>
                  <a:gd name="connsiteX21" fmla="*/ 141582 w 731007"/>
                  <a:gd name="connsiteY21" fmla="*/ 440357 h 440357"/>
                  <a:gd name="connsiteX22" fmla="*/ 5105 w 731007"/>
                  <a:gd name="connsiteY22" fmla="*/ 283042 h 440357"/>
                  <a:gd name="connsiteX23" fmla="*/ 196781 w 731007"/>
                  <a:gd name="connsiteY23"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521400 w 731007"/>
                  <a:gd name="connsiteY16" fmla="*/ 8749 h 440357"/>
                  <a:gd name="connsiteX17" fmla="*/ 196781 w 731007"/>
                  <a:gd name="connsiteY17" fmla="*/ 0 h 440357"/>
                  <a:gd name="connsiteX18" fmla="*/ 301893 w 731007"/>
                  <a:gd name="connsiteY18" fmla="*/ 244170 h 440357"/>
                  <a:gd name="connsiteX19" fmla="*/ 187524 w 731007"/>
                  <a:gd name="connsiteY19" fmla="*/ 417106 h 440357"/>
                  <a:gd name="connsiteX20" fmla="*/ 141582 w 731007"/>
                  <a:gd name="connsiteY20" fmla="*/ 440357 h 440357"/>
                  <a:gd name="connsiteX21" fmla="*/ 5105 w 731007"/>
                  <a:gd name="connsiteY21" fmla="*/ 283042 h 440357"/>
                  <a:gd name="connsiteX22" fmla="*/ 196781 w 731007"/>
                  <a:gd name="connsiteY22"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521400 w 731007"/>
                  <a:gd name="connsiteY15" fmla="*/ 8749 h 440357"/>
                  <a:gd name="connsiteX16" fmla="*/ 196781 w 731007"/>
                  <a:gd name="connsiteY16" fmla="*/ 0 h 440357"/>
                  <a:gd name="connsiteX17" fmla="*/ 301893 w 731007"/>
                  <a:gd name="connsiteY17" fmla="*/ 244170 h 440357"/>
                  <a:gd name="connsiteX18" fmla="*/ 187524 w 731007"/>
                  <a:gd name="connsiteY18" fmla="*/ 417106 h 440357"/>
                  <a:gd name="connsiteX19" fmla="*/ 141582 w 731007"/>
                  <a:gd name="connsiteY19" fmla="*/ 440357 h 440357"/>
                  <a:gd name="connsiteX20" fmla="*/ 5105 w 731007"/>
                  <a:gd name="connsiteY20" fmla="*/ 283042 h 440357"/>
                  <a:gd name="connsiteX21" fmla="*/ 196781 w 731007"/>
                  <a:gd name="connsiteY21"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196781 w 731007"/>
                  <a:gd name="connsiteY15" fmla="*/ 0 h 440357"/>
                  <a:gd name="connsiteX16" fmla="*/ 301893 w 731007"/>
                  <a:gd name="connsiteY16" fmla="*/ 244170 h 440357"/>
                  <a:gd name="connsiteX17" fmla="*/ 187524 w 731007"/>
                  <a:gd name="connsiteY17" fmla="*/ 417106 h 440357"/>
                  <a:gd name="connsiteX18" fmla="*/ 141582 w 731007"/>
                  <a:gd name="connsiteY18" fmla="*/ 440357 h 440357"/>
                  <a:gd name="connsiteX19" fmla="*/ 5105 w 731007"/>
                  <a:gd name="connsiteY19" fmla="*/ 283042 h 440357"/>
                  <a:gd name="connsiteX20" fmla="*/ 196781 w 731007"/>
                  <a:gd name="connsiteY20"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46490 w 731007"/>
                  <a:gd name="connsiteY9" fmla="*/ 151591 h 440357"/>
                  <a:gd name="connsiteX10" fmla="*/ 731007 w 731007"/>
                  <a:gd name="connsiteY10" fmla="*/ 244028 h 440357"/>
                  <a:gd name="connsiteX11" fmla="*/ 637370 w 731007"/>
                  <a:gd name="connsiteY11" fmla="*/ 338319 h 440357"/>
                  <a:gd name="connsiteX12" fmla="*/ 600991 w 731007"/>
                  <a:gd name="connsiteY12" fmla="*/ 330923 h 440357"/>
                  <a:gd name="connsiteX13" fmla="*/ 494015 w 731007"/>
                  <a:gd name="connsiteY13" fmla="*/ 376601 h 440357"/>
                  <a:gd name="connsiteX14" fmla="*/ 196781 w 731007"/>
                  <a:gd name="connsiteY14" fmla="*/ 0 h 440357"/>
                  <a:gd name="connsiteX15" fmla="*/ 301893 w 731007"/>
                  <a:gd name="connsiteY15" fmla="*/ 244170 h 440357"/>
                  <a:gd name="connsiteX16" fmla="*/ 187524 w 731007"/>
                  <a:gd name="connsiteY16" fmla="*/ 417106 h 440357"/>
                  <a:gd name="connsiteX17" fmla="*/ 141582 w 731007"/>
                  <a:gd name="connsiteY17" fmla="*/ 440357 h 440357"/>
                  <a:gd name="connsiteX18" fmla="*/ 5105 w 731007"/>
                  <a:gd name="connsiteY18" fmla="*/ 283042 h 440357"/>
                  <a:gd name="connsiteX19" fmla="*/ 196781 w 731007"/>
                  <a:gd name="connsiteY19" fmla="*/ 0 h 440357"/>
                  <a:gd name="connsiteX0" fmla="*/ 160062 w 656493"/>
                  <a:gd name="connsiteY0" fmla="*/ 227454 h 440357"/>
                  <a:gd name="connsiteX1" fmla="*/ 88479 w 656493"/>
                  <a:gd name="connsiteY1" fmla="*/ 356592 h 440357"/>
                  <a:gd name="connsiteX2" fmla="*/ 153242 w 656493"/>
                  <a:gd name="connsiteY2" fmla="*/ 419027 h 440357"/>
                  <a:gd name="connsiteX3" fmla="*/ 172114 w 656493"/>
                  <a:gd name="connsiteY3" fmla="*/ 407258 h 440357"/>
                  <a:gd name="connsiteX4" fmla="*/ 215034 w 656493"/>
                  <a:gd name="connsiteY4" fmla="*/ 336843 h 440357"/>
                  <a:gd name="connsiteX5" fmla="*/ 153423 w 656493"/>
                  <a:gd name="connsiteY5" fmla="*/ 272459 h 440357"/>
                  <a:gd name="connsiteX6" fmla="*/ 165412 w 656493"/>
                  <a:gd name="connsiteY6" fmla="*/ 257518 h 440357"/>
                  <a:gd name="connsiteX7" fmla="*/ 160062 w 656493"/>
                  <a:gd name="connsiteY7" fmla="*/ 227454 h 440357"/>
                  <a:gd name="connsiteX8" fmla="*/ 494015 w 656493"/>
                  <a:gd name="connsiteY8" fmla="*/ 376601 h 440357"/>
                  <a:gd name="connsiteX9" fmla="*/ 646490 w 656493"/>
                  <a:gd name="connsiteY9" fmla="*/ 151591 h 440357"/>
                  <a:gd name="connsiteX10" fmla="*/ 637370 w 656493"/>
                  <a:gd name="connsiteY10" fmla="*/ 338319 h 440357"/>
                  <a:gd name="connsiteX11" fmla="*/ 600991 w 656493"/>
                  <a:gd name="connsiteY11" fmla="*/ 330923 h 440357"/>
                  <a:gd name="connsiteX12" fmla="*/ 494015 w 656493"/>
                  <a:gd name="connsiteY12" fmla="*/ 376601 h 440357"/>
                  <a:gd name="connsiteX13" fmla="*/ 196781 w 656493"/>
                  <a:gd name="connsiteY13" fmla="*/ 0 h 440357"/>
                  <a:gd name="connsiteX14" fmla="*/ 301893 w 656493"/>
                  <a:gd name="connsiteY14" fmla="*/ 244170 h 440357"/>
                  <a:gd name="connsiteX15" fmla="*/ 187524 w 656493"/>
                  <a:gd name="connsiteY15" fmla="*/ 417106 h 440357"/>
                  <a:gd name="connsiteX16" fmla="*/ 141582 w 656493"/>
                  <a:gd name="connsiteY16" fmla="*/ 440357 h 440357"/>
                  <a:gd name="connsiteX17" fmla="*/ 5105 w 656493"/>
                  <a:gd name="connsiteY17" fmla="*/ 283042 h 440357"/>
                  <a:gd name="connsiteX18" fmla="*/ 196781 w 656493"/>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00991 w 637370"/>
                  <a:gd name="connsiteY10" fmla="*/ 330923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600991 w 637370"/>
                  <a:gd name="connsiteY11" fmla="*/ 330923 h 440357"/>
                  <a:gd name="connsiteX12" fmla="*/ 494015 w 637370"/>
                  <a:gd name="connsiteY12" fmla="*/ 376601 h 440357"/>
                  <a:gd name="connsiteX13" fmla="*/ 196781 w 637370"/>
                  <a:gd name="connsiteY13" fmla="*/ 0 h 440357"/>
                  <a:gd name="connsiteX14" fmla="*/ 301893 w 637370"/>
                  <a:gd name="connsiteY14" fmla="*/ 244170 h 440357"/>
                  <a:gd name="connsiteX15" fmla="*/ 187524 w 637370"/>
                  <a:gd name="connsiteY15" fmla="*/ 417106 h 440357"/>
                  <a:gd name="connsiteX16" fmla="*/ 141582 w 637370"/>
                  <a:gd name="connsiteY16" fmla="*/ 440357 h 440357"/>
                  <a:gd name="connsiteX17" fmla="*/ 5105 w 637370"/>
                  <a:gd name="connsiteY17" fmla="*/ 283042 h 440357"/>
                  <a:gd name="connsiteX18" fmla="*/ 196781 w 637370"/>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494015 w 637370"/>
                  <a:gd name="connsiteY10" fmla="*/ 376601 h 440357"/>
                  <a:gd name="connsiteX11" fmla="*/ 196781 w 637370"/>
                  <a:gd name="connsiteY11" fmla="*/ 0 h 440357"/>
                  <a:gd name="connsiteX12" fmla="*/ 301893 w 637370"/>
                  <a:gd name="connsiteY12" fmla="*/ 244170 h 440357"/>
                  <a:gd name="connsiteX13" fmla="*/ 187524 w 637370"/>
                  <a:gd name="connsiteY13" fmla="*/ 417106 h 440357"/>
                  <a:gd name="connsiteX14" fmla="*/ 141582 w 637370"/>
                  <a:gd name="connsiteY14" fmla="*/ 440357 h 440357"/>
                  <a:gd name="connsiteX15" fmla="*/ 5105 w 637370"/>
                  <a:gd name="connsiteY15" fmla="*/ 283042 h 440357"/>
                  <a:gd name="connsiteX16" fmla="*/ 196781 w 637370"/>
                  <a:gd name="connsiteY16" fmla="*/ 0 h 440357"/>
                  <a:gd name="connsiteX0" fmla="*/ 160062 w 303723"/>
                  <a:gd name="connsiteY0" fmla="*/ 227454 h 440357"/>
                  <a:gd name="connsiteX1" fmla="*/ 88479 w 303723"/>
                  <a:gd name="connsiteY1" fmla="*/ 356592 h 440357"/>
                  <a:gd name="connsiteX2" fmla="*/ 153242 w 303723"/>
                  <a:gd name="connsiteY2" fmla="*/ 419027 h 440357"/>
                  <a:gd name="connsiteX3" fmla="*/ 172114 w 303723"/>
                  <a:gd name="connsiteY3" fmla="*/ 407258 h 440357"/>
                  <a:gd name="connsiteX4" fmla="*/ 215034 w 303723"/>
                  <a:gd name="connsiteY4" fmla="*/ 336843 h 440357"/>
                  <a:gd name="connsiteX5" fmla="*/ 153423 w 303723"/>
                  <a:gd name="connsiteY5" fmla="*/ 272459 h 440357"/>
                  <a:gd name="connsiteX6" fmla="*/ 165412 w 303723"/>
                  <a:gd name="connsiteY6" fmla="*/ 257518 h 440357"/>
                  <a:gd name="connsiteX7" fmla="*/ 160062 w 303723"/>
                  <a:gd name="connsiteY7" fmla="*/ 227454 h 440357"/>
                  <a:gd name="connsiteX8" fmla="*/ 196781 w 303723"/>
                  <a:gd name="connsiteY8" fmla="*/ 0 h 440357"/>
                  <a:gd name="connsiteX9" fmla="*/ 301893 w 303723"/>
                  <a:gd name="connsiteY9" fmla="*/ 244170 h 440357"/>
                  <a:gd name="connsiteX10" fmla="*/ 187524 w 303723"/>
                  <a:gd name="connsiteY10" fmla="*/ 417106 h 440357"/>
                  <a:gd name="connsiteX11" fmla="*/ 141582 w 303723"/>
                  <a:gd name="connsiteY11" fmla="*/ 440357 h 440357"/>
                  <a:gd name="connsiteX12" fmla="*/ 5105 w 303723"/>
                  <a:gd name="connsiteY12" fmla="*/ 283042 h 440357"/>
                  <a:gd name="connsiteX13" fmla="*/ 196781 w 303723"/>
                  <a:gd name="connsiteY13" fmla="*/ 0 h 4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3723"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solidFill>
                <a:srgbClr val="86BE0E"/>
              </a:soli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grpSp>
        <p:sp>
          <p:nvSpPr>
            <p:cNvPr id="47" name="Device … 1"/>
            <p:cNvSpPr>
              <a:spLocks noEditPoints="1"/>
            </p:cNvSpPr>
            <p:nvPr/>
          </p:nvSpPr>
          <p:spPr bwMode="black">
            <a:xfrm>
              <a:off x="9123674" y="3610295"/>
              <a:ext cx="297458" cy="297262"/>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grpSp>
          <p:nvGrpSpPr>
            <p:cNvPr id="48" name="IoT Hub management"/>
            <p:cNvGrpSpPr/>
            <p:nvPr/>
          </p:nvGrpSpPr>
          <p:grpSpPr>
            <a:xfrm>
              <a:off x="10475618" y="4755917"/>
              <a:ext cx="425518" cy="375193"/>
              <a:chOff x="5940450" y="5470954"/>
              <a:chExt cx="425518" cy="375193"/>
            </a:xfrm>
          </p:grpSpPr>
          <p:sp>
            <p:nvSpPr>
              <p:cNvPr id="56" name="Freeform 55"/>
              <p:cNvSpPr/>
              <p:nvPr/>
            </p:nvSpPr>
            <p:spPr bwMode="auto">
              <a:xfrm>
                <a:off x="5940450" y="5470954"/>
                <a:ext cx="425518" cy="375193"/>
              </a:xfrm>
              <a:custGeom>
                <a:avLst/>
                <a:gdLst>
                  <a:gd name="connsiteX0" fmla="*/ 41421 w 617962"/>
                  <a:gd name="connsiteY0" fmla="*/ 141731 h 544877"/>
                  <a:gd name="connsiteX1" fmla="*/ 41421 w 617962"/>
                  <a:gd name="connsiteY1" fmla="*/ 481391 h 544877"/>
                  <a:gd name="connsiteX2" fmla="*/ 576542 w 617962"/>
                  <a:gd name="connsiteY2" fmla="*/ 481391 h 544877"/>
                  <a:gd name="connsiteX3" fmla="*/ 576542 w 617962"/>
                  <a:gd name="connsiteY3" fmla="*/ 141731 h 544877"/>
                  <a:gd name="connsiteX4" fmla="*/ 0 w 617962"/>
                  <a:gd name="connsiteY4" fmla="*/ 0 h 544877"/>
                  <a:gd name="connsiteX5" fmla="*/ 617962 w 617962"/>
                  <a:gd name="connsiteY5" fmla="*/ 0 h 544877"/>
                  <a:gd name="connsiteX6" fmla="*/ 617962 w 617962"/>
                  <a:gd name="connsiteY6" fmla="*/ 544877 h 544877"/>
                  <a:gd name="connsiteX7" fmla="*/ 0 w 617962"/>
                  <a:gd name="connsiteY7" fmla="*/ 544877 h 54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962" h="544877">
                    <a:moveTo>
                      <a:pt x="41421" y="141731"/>
                    </a:moveTo>
                    <a:lnTo>
                      <a:pt x="41421" y="481391"/>
                    </a:lnTo>
                    <a:lnTo>
                      <a:pt x="576542" y="481391"/>
                    </a:lnTo>
                    <a:lnTo>
                      <a:pt x="576542" y="141731"/>
                    </a:lnTo>
                    <a:close/>
                    <a:moveTo>
                      <a:pt x="0" y="0"/>
                    </a:moveTo>
                    <a:lnTo>
                      <a:pt x="617962" y="0"/>
                    </a:lnTo>
                    <a:lnTo>
                      <a:pt x="617962" y="544877"/>
                    </a:lnTo>
                    <a:lnTo>
                      <a:pt x="0" y="544877"/>
                    </a:ln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defRPr/>
                </a:pPr>
                <a:endParaRPr lang="en-US" sz="1568" spc="-49"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7" name="Group 56"/>
              <p:cNvGrpSpPr/>
              <p:nvPr/>
            </p:nvGrpSpPr>
            <p:grpSpPr>
              <a:xfrm>
                <a:off x="6032077" y="5601867"/>
                <a:ext cx="258584" cy="74058"/>
                <a:chOff x="5993561" y="5590711"/>
                <a:chExt cx="371622" cy="106432"/>
              </a:xfrm>
            </p:grpSpPr>
            <p:sp>
              <p:nvSpPr>
                <p:cNvPr id="62" name="Rectangle 61"/>
                <p:cNvSpPr/>
                <p:nvPr/>
              </p:nvSpPr>
              <p:spPr bwMode="auto">
                <a:xfrm>
                  <a:off x="5993561"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3" name="Rectangle 62"/>
                <p:cNvSpPr/>
                <p:nvPr/>
              </p:nvSpPr>
              <p:spPr bwMode="auto">
                <a:xfrm>
                  <a:off x="6123832" y="5590711"/>
                  <a:ext cx="106432" cy="106432"/>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4" name="Rectangle 63"/>
                <p:cNvSpPr/>
                <p:nvPr/>
              </p:nvSpPr>
              <p:spPr bwMode="auto">
                <a:xfrm>
                  <a:off x="6258751" y="5590711"/>
                  <a:ext cx="106432" cy="1064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58" name="Group 57"/>
              <p:cNvGrpSpPr/>
              <p:nvPr/>
            </p:nvGrpSpPr>
            <p:grpSpPr>
              <a:xfrm>
                <a:off x="6032077" y="5697143"/>
                <a:ext cx="258584" cy="74058"/>
                <a:chOff x="5993561" y="5590711"/>
                <a:chExt cx="371622" cy="106432"/>
              </a:xfrm>
            </p:grpSpPr>
            <p:sp>
              <p:nvSpPr>
                <p:cNvPr id="59" name="Rectangle 58"/>
                <p:cNvSpPr/>
                <p:nvPr/>
              </p:nvSpPr>
              <p:spPr bwMode="auto">
                <a:xfrm>
                  <a:off x="5993561" y="5590711"/>
                  <a:ext cx="106432" cy="106432"/>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 name="Rectangle 59"/>
                <p:cNvSpPr/>
                <p:nvPr/>
              </p:nvSpPr>
              <p:spPr bwMode="auto">
                <a:xfrm>
                  <a:off x="6123832"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1" name="Rectangle 60"/>
                <p:cNvSpPr/>
                <p:nvPr/>
              </p:nvSpPr>
              <p:spPr bwMode="auto">
                <a:xfrm>
                  <a:off x="6258751"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grpSp>
          <p:nvGrpSpPr>
            <p:cNvPr id="49" name="C2D send endpoint"/>
            <p:cNvGrpSpPr>
              <a:grpSpLocks noChangeAspect="1"/>
            </p:cNvGrpSpPr>
            <p:nvPr/>
          </p:nvGrpSpPr>
          <p:grpSpPr bwMode="auto">
            <a:xfrm>
              <a:off x="10706040" y="3393109"/>
              <a:ext cx="184628" cy="186405"/>
              <a:chOff x="8096" y="-1886"/>
              <a:chExt cx="935" cy="944"/>
            </a:xfrm>
            <a:solidFill>
              <a:schemeClr val="bg1"/>
            </a:solidFill>
          </p:grpSpPr>
          <p:sp>
            <p:nvSpPr>
              <p:cNvPr id="53" name="Oval 718"/>
              <p:cNvSpPr>
                <a:spLocks noChangeArrowheads="1"/>
              </p:cNvSpPr>
              <p:nvPr/>
            </p:nvSpPr>
            <p:spPr bwMode="auto">
              <a:xfrm>
                <a:off x="8096" y="-1202"/>
                <a:ext cx="257" cy="260"/>
              </a:xfrm>
              <a:prstGeom prst="ellipse">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sp>
            <p:nvSpPr>
              <p:cNvPr id="54" name="Freeform 719"/>
              <p:cNvSpPr>
                <a:spLocks/>
              </p:cNvSpPr>
              <p:nvPr/>
            </p:nvSpPr>
            <p:spPr bwMode="auto">
              <a:xfrm>
                <a:off x="8096" y="-1568"/>
                <a:ext cx="618" cy="626"/>
              </a:xfrm>
              <a:custGeom>
                <a:avLst/>
                <a:gdLst>
                  <a:gd name="T0" fmla="*/ 262 w 262"/>
                  <a:gd name="T1" fmla="*/ 265 h 265"/>
                  <a:gd name="T2" fmla="*/ 186 w 262"/>
                  <a:gd name="T3" fmla="*/ 265 h 265"/>
                  <a:gd name="T4" fmla="*/ 0 w 262"/>
                  <a:gd name="T5" fmla="*/ 78 h 265"/>
                  <a:gd name="T6" fmla="*/ 0 w 262"/>
                  <a:gd name="T7" fmla="*/ 78 h 265"/>
                  <a:gd name="T8" fmla="*/ 0 w 262"/>
                  <a:gd name="T9" fmla="*/ 0 h 265"/>
                  <a:gd name="T10" fmla="*/ 262 w 262"/>
                  <a:gd name="T11" fmla="*/ 265 h 265"/>
                </a:gdLst>
                <a:ahLst/>
                <a:cxnLst>
                  <a:cxn ang="0">
                    <a:pos x="T0" y="T1"/>
                  </a:cxn>
                  <a:cxn ang="0">
                    <a:pos x="T2" y="T3"/>
                  </a:cxn>
                  <a:cxn ang="0">
                    <a:pos x="T4" y="T5"/>
                  </a:cxn>
                  <a:cxn ang="0">
                    <a:pos x="T6" y="T7"/>
                  </a:cxn>
                  <a:cxn ang="0">
                    <a:pos x="T8" y="T9"/>
                  </a:cxn>
                  <a:cxn ang="0">
                    <a:pos x="T10" y="T11"/>
                  </a:cxn>
                </a:cxnLst>
                <a:rect l="0" t="0" r="r" b="b"/>
                <a:pathLst>
                  <a:path w="262" h="265">
                    <a:moveTo>
                      <a:pt x="262" y="265"/>
                    </a:moveTo>
                    <a:cubicBezTo>
                      <a:pt x="186" y="265"/>
                      <a:pt x="186" y="265"/>
                      <a:pt x="186" y="265"/>
                    </a:cubicBezTo>
                    <a:cubicBezTo>
                      <a:pt x="186" y="161"/>
                      <a:pt x="103" y="78"/>
                      <a:pt x="0" y="78"/>
                    </a:cubicBezTo>
                    <a:cubicBezTo>
                      <a:pt x="0" y="78"/>
                      <a:pt x="0" y="78"/>
                      <a:pt x="0" y="78"/>
                    </a:cubicBezTo>
                    <a:cubicBezTo>
                      <a:pt x="0" y="0"/>
                      <a:pt x="0" y="0"/>
                      <a:pt x="0" y="0"/>
                    </a:cubicBezTo>
                    <a:cubicBezTo>
                      <a:pt x="145" y="0"/>
                      <a:pt x="262" y="119"/>
                      <a:pt x="262" y="265"/>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sp>
            <p:nvSpPr>
              <p:cNvPr id="55" name="Freeform 720"/>
              <p:cNvSpPr>
                <a:spLocks/>
              </p:cNvSpPr>
              <p:nvPr/>
            </p:nvSpPr>
            <p:spPr bwMode="auto">
              <a:xfrm>
                <a:off x="8096" y="-1886"/>
                <a:ext cx="935" cy="944"/>
              </a:xfrm>
              <a:custGeom>
                <a:avLst/>
                <a:gdLst>
                  <a:gd name="T0" fmla="*/ 317 w 396"/>
                  <a:gd name="T1" fmla="*/ 400 h 400"/>
                  <a:gd name="T2" fmla="*/ 0 w 396"/>
                  <a:gd name="T3" fmla="*/ 80 h 400"/>
                  <a:gd name="T4" fmla="*/ 0 w 396"/>
                  <a:gd name="T5" fmla="*/ 0 h 400"/>
                  <a:gd name="T6" fmla="*/ 396 w 396"/>
                  <a:gd name="T7" fmla="*/ 400 h 400"/>
                  <a:gd name="T8" fmla="*/ 317 w 396"/>
                  <a:gd name="T9" fmla="*/ 400 h 400"/>
                </a:gdLst>
                <a:ahLst/>
                <a:cxnLst>
                  <a:cxn ang="0">
                    <a:pos x="T0" y="T1"/>
                  </a:cxn>
                  <a:cxn ang="0">
                    <a:pos x="T2" y="T3"/>
                  </a:cxn>
                  <a:cxn ang="0">
                    <a:pos x="T4" y="T5"/>
                  </a:cxn>
                  <a:cxn ang="0">
                    <a:pos x="T6" y="T7"/>
                  </a:cxn>
                  <a:cxn ang="0">
                    <a:pos x="T8" y="T9"/>
                  </a:cxn>
                </a:cxnLst>
                <a:rect l="0" t="0" r="r" b="b"/>
                <a:pathLst>
                  <a:path w="396" h="400">
                    <a:moveTo>
                      <a:pt x="317" y="400"/>
                    </a:moveTo>
                    <a:cubicBezTo>
                      <a:pt x="317" y="223"/>
                      <a:pt x="175" y="80"/>
                      <a:pt x="0" y="80"/>
                    </a:cubicBezTo>
                    <a:cubicBezTo>
                      <a:pt x="0" y="0"/>
                      <a:pt x="0" y="0"/>
                      <a:pt x="0" y="0"/>
                    </a:cubicBezTo>
                    <a:cubicBezTo>
                      <a:pt x="219" y="0"/>
                      <a:pt x="396" y="179"/>
                      <a:pt x="396" y="400"/>
                    </a:cubicBezTo>
                    <a:lnTo>
                      <a:pt x="317" y="4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grpSp>
        <p:sp>
          <p:nvSpPr>
            <p:cNvPr id="50" name="D2C receive endpoint"/>
            <p:cNvSpPr>
              <a:spLocks noChangeAspect="1"/>
            </p:cNvSpPr>
            <p:nvPr/>
          </p:nvSpPr>
          <p:spPr>
            <a:xfrm>
              <a:off x="10597025" y="2530255"/>
              <a:ext cx="349299" cy="199285"/>
            </a:xfrm>
            <a:custGeom>
              <a:avLst/>
              <a:gdLst>
                <a:gd name="connsiteX0" fmla="*/ 667304 w 790922"/>
                <a:gd name="connsiteY0" fmla="*/ 269960 h 451244"/>
                <a:gd name="connsiteX1" fmla="*/ 611339 w 790922"/>
                <a:gd name="connsiteY1" fmla="*/ 325925 h 451244"/>
                <a:gd name="connsiteX2" fmla="*/ 667304 w 790922"/>
                <a:gd name="connsiteY2" fmla="*/ 381890 h 451244"/>
                <a:gd name="connsiteX3" fmla="*/ 723269 w 790922"/>
                <a:gd name="connsiteY3" fmla="*/ 325925 h 451244"/>
                <a:gd name="connsiteX4" fmla="*/ 667304 w 790922"/>
                <a:gd name="connsiteY4" fmla="*/ 269960 h 451244"/>
                <a:gd name="connsiteX5" fmla="*/ 490129 w 790922"/>
                <a:gd name="connsiteY5" fmla="*/ 269960 h 451244"/>
                <a:gd name="connsiteX6" fmla="*/ 434164 w 790922"/>
                <a:gd name="connsiteY6" fmla="*/ 325925 h 451244"/>
                <a:gd name="connsiteX7" fmla="*/ 490129 w 790922"/>
                <a:gd name="connsiteY7" fmla="*/ 381890 h 451244"/>
                <a:gd name="connsiteX8" fmla="*/ 546094 w 790922"/>
                <a:gd name="connsiteY8" fmla="*/ 325925 h 451244"/>
                <a:gd name="connsiteX9" fmla="*/ 490129 w 790922"/>
                <a:gd name="connsiteY9" fmla="*/ 269960 h 451244"/>
                <a:gd name="connsiteX10" fmla="*/ 312954 w 790922"/>
                <a:gd name="connsiteY10" fmla="*/ 269960 h 451244"/>
                <a:gd name="connsiteX11" fmla="*/ 256989 w 790922"/>
                <a:gd name="connsiteY11" fmla="*/ 325925 h 451244"/>
                <a:gd name="connsiteX12" fmla="*/ 312954 w 790922"/>
                <a:gd name="connsiteY12" fmla="*/ 381890 h 451244"/>
                <a:gd name="connsiteX13" fmla="*/ 368919 w 790922"/>
                <a:gd name="connsiteY13" fmla="*/ 325925 h 451244"/>
                <a:gd name="connsiteX14" fmla="*/ 312954 w 790922"/>
                <a:gd name="connsiteY14" fmla="*/ 269960 h 451244"/>
                <a:gd name="connsiteX15" fmla="*/ 135779 w 790922"/>
                <a:gd name="connsiteY15" fmla="*/ 269960 h 451244"/>
                <a:gd name="connsiteX16" fmla="*/ 79814 w 790922"/>
                <a:gd name="connsiteY16" fmla="*/ 325925 h 451244"/>
                <a:gd name="connsiteX17" fmla="*/ 135779 w 790922"/>
                <a:gd name="connsiteY17" fmla="*/ 381890 h 451244"/>
                <a:gd name="connsiteX18" fmla="*/ 191744 w 790922"/>
                <a:gd name="connsiteY18" fmla="*/ 325925 h 451244"/>
                <a:gd name="connsiteX19" fmla="*/ 135779 w 790922"/>
                <a:gd name="connsiteY19" fmla="*/ 269960 h 451244"/>
                <a:gd name="connsiteX20" fmla="*/ 42480 w 790922"/>
                <a:gd name="connsiteY20" fmla="*/ 196370 h 451244"/>
                <a:gd name="connsiteX21" fmla="*/ 748442 w 790922"/>
                <a:gd name="connsiteY21" fmla="*/ 196370 h 451244"/>
                <a:gd name="connsiteX22" fmla="*/ 790922 w 790922"/>
                <a:gd name="connsiteY22" fmla="*/ 238850 h 451244"/>
                <a:gd name="connsiteX23" fmla="*/ 790922 w 790922"/>
                <a:gd name="connsiteY23" fmla="*/ 408764 h 451244"/>
                <a:gd name="connsiteX24" fmla="*/ 748442 w 790922"/>
                <a:gd name="connsiteY24" fmla="*/ 451244 h 451244"/>
                <a:gd name="connsiteX25" fmla="*/ 42480 w 790922"/>
                <a:gd name="connsiteY25" fmla="*/ 451244 h 451244"/>
                <a:gd name="connsiteX26" fmla="*/ 0 w 790922"/>
                <a:gd name="connsiteY26" fmla="*/ 408764 h 451244"/>
                <a:gd name="connsiteX27" fmla="*/ 0 w 790922"/>
                <a:gd name="connsiteY27" fmla="*/ 238850 h 451244"/>
                <a:gd name="connsiteX28" fmla="*/ 42480 w 790922"/>
                <a:gd name="connsiteY28" fmla="*/ 196370 h 451244"/>
                <a:gd name="connsiteX29" fmla="*/ 149858 w 790922"/>
                <a:gd name="connsiteY29" fmla="*/ 0 h 451244"/>
                <a:gd name="connsiteX30" fmla="*/ 641065 w 790922"/>
                <a:gd name="connsiteY30" fmla="*/ 0 h 451244"/>
                <a:gd name="connsiteX31" fmla="*/ 786874 w 790922"/>
                <a:gd name="connsiteY31" fmla="*/ 142247 h 451244"/>
                <a:gd name="connsiteX32" fmla="*/ 4049 w 790922"/>
                <a:gd name="connsiteY32" fmla="*/ 142247 h 451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90922" h="451244">
                  <a:moveTo>
                    <a:pt x="667304" y="269960"/>
                  </a:moveTo>
                  <a:cubicBezTo>
                    <a:pt x="636395" y="269960"/>
                    <a:pt x="611339" y="295016"/>
                    <a:pt x="611339" y="325925"/>
                  </a:cubicBezTo>
                  <a:cubicBezTo>
                    <a:pt x="611339" y="356834"/>
                    <a:pt x="636395" y="381890"/>
                    <a:pt x="667304" y="381890"/>
                  </a:cubicBezTo>
                  <a:cubicBezTo>
                    <a:pt x="698213" y="381890"/>
                    <a:pt x="723269" y="356834"/>
                    <a:pt x="723269" y="325925"/>
                  </a:cubicBezTo>
                  <a:cubicBezTo>
                    <a:pt x="723269" y="295016"/>
                    <a:pt x="698213" y="269960"/>
                    <a:pt x="667304" y="269960"/>
                  </a:cubicBezTo>
                  <a:close/>
                  <a:moveTo>
                    <a:pt x="490129" y="269960"/>
                  </a:moveTo>
                  <a:cubicBezTo>
                    <a:pt x="459220" y="269960"/>
                    <a:pt x="434164" y="295016"/>
                    <a:pt x="434164" y="325925"/>
                  </a:cubicBezTo>
                  <a:cubicBezTo>
                    <a:pt x="434164" y="356834"/>
                    <a:pt x="459220" y="381890"/>
                    <a:pt x="490129" y="381890"/>
                  </a:cubicBezTo>
                  <a:cubicBezTo>
                    <a:pt x="521038" y="381890"/>
                    <a:pt x="546094" y="356834"/>
                    <a:pt x="546094" y="325925"/>
                  </a:cubicBezTo>
                  <a:cubicBezTo>
                    <a:pt x="546094" y="295016"/>
                    <a:pt x="521038" y="269960"/>
                    <a:pt x="490129" y="269960"/>
                  </a:cubicBezTo>
                  <a:close/>
                  <a:moveTo>
                    <a:pt x="312954" y="269960"/>
                  </a:moveTo>
                  <a:cubicBezTo>
                    <a:pt x="282045" y="269960"/>
                    <a:pt x="256989" y="295016"/>
                    <a:pt x="256989" y="325925"/>
                  </a:cubicBezTo>
                  <a:cubicBezTo>
                    <a:pt x="256989" y="356834"/>
                    <a:pt x="282045" y="381890"/>
                    <a:pt x="312954" y="381890"/>
                  </a:cubicBezTo>
                  <a:cubicBezTo>
                    <a:pt x="343863" y="381890"/>
                    <a:pt x="368919" y="356834"/>
                    <a:pt x="368919" y="325925"/>
                  </a:cubicBezTo>
                  <a:cubicBezTo>
                    <a:pt x="368919" y="295016"/>
                    <a:pt x="343863" y="269960"/>
                    <a:pt x="312954" y="269960"/>
                  </a:cubicBezTo>
                  <a:close/>
                  <a:moveTo>
                    <a:pt x="135779" y="269960"/>
                  </a:moveTo>
                  <a:cubicBezTo>
                    <a:pt x="104870" y="269960"/>
                    <a:pt x="79814" y="295016"/>
                    <a:pt x="79814" y="325925"/>
                  </a:cubicBezTo>
                  <a:cubicBezTo>
                    <a:pt x="79814" y="356834"/>
                    <a:pt x="104870" y="381890"/>
                    <a:pt x="135779" y="381890"/>
                  </a:cubicBezTo>
                  <a:cubicBezTo>
                    <a:pt x="166688" y="381890"/>
                    <a:pt x="191744" y="356834"/>
                    <a:pt x="191744" y="325925"/>
                  </a:cubicBezTo>
                  <a:cubicBezTo>
                    <a:pt x="191744" y="295016"/>
                    <a:pt x="166688" y="269960"/>
                    <a:pt x="135779" y="269960"/>
                  </a:cubicBezTo>
                  <a:close/>
                  <a:moveTo>
                    <a:pt x="42480" y="196370"/>
                  </a:moveTo>
                  <a:lnTo>
                    <a:pt x="748442" y="196370"/>
                  </a:lnTo>
                  <a:cubicBezTo>
                    <a:pt x="771903" y="196370"/>
                    <a:pt x="790922" y="215389"/>
                    <a:pt x="790922" y="238850"/>
                  </a:cubicBezTo>
                  <a:lnTo>
                    <a:pt x="790922" y="408764"/>
                  </a:lnTo>
                  <a:cubicBezTo>
                    <a:pt x="790922" y="432225"/>
                    <a:pt x="771903" y="451244"/>
                    <a:pt x="748442" y="451244"/>
                  </a:cubicBezTo>
                  <a:lnTo>
                    <a:pt x="42480" y="451244"/>
                  </a:lnTo>
                  <a:cubicBezTo>
                    <a:pt x="19019" y="451244"/>
                    <a:pt x="0" y="432225"/>
                    <a:pt x="0" y="408764"/>
                  </a:cubicBezTo>
                  <a:lnTo>
                    <a:pt x="0" y="238850"/>
                  </a:lnTo>
                  <a:cubicBezTo>
                    <a:pt x="0" y="215389"/>
                    <a:pt x="19019" y="196370"/>
                    <a:pt x="42480" y="196370"/>
                  </a:cubicBezTo>
                  <a:close/>
                  <a:moveTo>
                    <a:pt x="149858" y="0"/>
                  </a:moveTo>
                  <a:lnTo>
                    <a:pt x="641065" y="0"/>
                  </a:lnTo>
                  <a:lnTo>
                    <a:pt x="786874" y="142247"/>
                  </a:lnTo>
                  <a:lnTo>
                    <a:pt x="4049" y="142247"/>
                  </a:lnTo>
                  <a:close/>
                </a:path>
              </a:pathLst>
            </a:custGeom>
            <a:gradFill>
              <a:gsLst>
                <a:gs pos="28000">
                  <a:srgbClr val="5EB6DA"/>
                </a:gs>
                <a:gs pos="28000">
                  <a:srgbClr val="3999C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14367">
                <a:defRPr/>
              </a:pPr>
              <a:endParaRPr lang="en-US">
                <a:solidFill>
                  <a:srgbClr val="FFFFFF"/>
                </a:solidFill>
                <a:latin typeface="Segoe UI"/>
              </a:endParaRPr>
            </a:p>
          </p:txBody>
        </p:sp>
        <p:sp>
          <p:nvSpPr>
            <p:cNvPr id="75" name="Rectangle 74"/>
            <p:cNvSpPr/>
            <p:nvPr/>
          </p:nvSpPr>
          <p:spPr bwMode="auto">
            <a:xfrm>
              <a:off x="9647342" y="3969042"/>
              <a:ext cx="1371391" cy="67433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err="1">
                  <a:solidFill>
                    <a:srgbClr val="505050">
                      <a:lumMod val="50000"/>
                    </a:srgbClr>
                  </a:solidFill>
                  <a:latin typeface="Segoe UI Semibold" panose="020B0702040204020203" pitchFamily="34" charset="0"/>
                  <a:ea typeface="Segoe UI" pitchFamily="34" charset="0"/>
                  <a:cs typeface="Segoe UI" pitchFamily="34" charset="0"/>
                </a:rPr>
                <a:t>Msg</a:t>
              </a:r>
              <a:r>
                <a:rPr lang="en-US" sz="1078" dirty="0">
                  <a:solidFill>
                    <a:srgbClr val="505050">
                      <a:lumMod val="50000"/>
                    </a:srgbClr>
                  </a:solidFill>
                  <a:latin typeface="Segoe UI Semibold" panose="020B0702040204020203" pitchFamily="34" charset="0"/>
                  <a:ea typeface="Segoe UI" pitchFamily="34" charset="0"/>
                  <a:cs typeface="Segoe UI" pitchFamily="34" charset="0"/>
                </a:rPr>
                <a:t> feedback</a:t>
              </a:r>
              <a:br>
                <a:rPr lang="en-US" sz="1078" dirty="0">
                  <a:solidFill>
                    <a:srgbClr val="505050">
                      <a:lumMod val="50000"/>
                    </a:srgbClr>
                  </a:solidFill>
                  <a:latin typeface="Segoe UI Semibold" panose="020B0702040204020203" pitchFamily="34" charset="0"/>
                  <a:ea typeface="Segoe UI" pitchFamily="34" charset="0"/>
                  <a:cs typeface="Segoe UI" pitchFamily="34" charset="0"/>
                </a:rPr>
              </a:br>
              <a:r>
                <a:rPr lang="en-US" sz="1078" dirty="0">
                  <a:solidFill>
                    <a:srgbClr val="505050">
                      <a:lumMod val="50000"/>
                    </a:srgbClr>
                  </a:solidFill>
                  <a:latin typeface="Segoe UI Semibold" panose="020B0702040204020203" pitchFamily="34" charset="0"/>
                  <a:ea typeface="Segoe UI" pitchFamily="34" charset="0"/>
                  <a:cs typeface="Segoe UI" pitchFamily="34" charset="0"/>
                </a:rPr>
                <a:t>and monitoring endpoint</a:t>
              </a:r>
            </a:p>
          </p:txBody>
        </p:sp>
        <p:grpSp>
          <p:nvGrpSpPr>
            <p:cNvPr id="76" name="Group 75"/>
            <p:cNvGrpSpPr/>
            <p:nvPr/>
          </p:nvGrpSpPr>
          <p:grpSpPr>
            <a:xfrm>
              <a:off x="10688377" y="4060625"/>
              <a:ext cx="284977" cy="271173"/>
              <a:chOff x="11209667" y="1326560"/>
              <a:chExt cx="1287867" cy="1225483"/>
            </a:xfrm>
          </p:grpSpPr>
          <p:grpSp>
            <p:nvGrpSpPr>
              <p:cNvPr id="77" name="Group 76"/>
              <p:cNvGrpSpPr/>
              <p:nvPr/>
            </p:nvGrpSpPr>
            <p:grpSpPr>
              <a:xfrm>
                <a:off x="11209667" y="1326560"/>
                <a:ext cx="901749" cy="772996"/>
                <a:chOff x="11148003" y="2486796"/>
                <a:chExt cx="1527631" cy="1309513"/>
              </a:xfrm>
            </p:grpSpPr>
            <p:sp>
              <p:nvSpPr>
                <p:cNvPr id="84" name="Round Same Side Corner Rectangle 83"/>
                <p:cNvSpPr/>
                <p:nvPr/>
              </p:nvSpPr>
              <p:spPr bwMode="auto">
                <a:xfrm>
                  <a:off x="11148003" y="2486796"/>
                  <a:ext cx="1526044" cy="1309513"/>
                </a:xfrm>
                <a:prstGeom prst="round2SameRect">
                  <a:avLst>
                    <a:gd name="adj1" fmla="val 5262"/>
                    <a:gd name="adj2" fmla="val 0"/>
                  </a:avLst>
                </a:prstGeom>
                <a:gradFill flip="none" rotWithShape="1">
                  <a:gsLst>
                    <a:gs pos="46000">
                      <a:srgbClr val="D6D6D6"/>
                    </a:gs>
                    <a:gs pos="48000">
                      <a:srgbClr val="D1D1D1"/>
                    </a:gs>
                  </a:gsLst>
                  <a:lin ang="3000000" scaled="0"/>
                  <a:tileRect/>
                </a:gra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sp>
              <p:nvSpPr>
                <p:cNvPr id="85" name="Round Same Side Corner Rectangle 84"/>
                <p:cNvSpPr/>
                <p:nvPr/>
              </p:nvSpPr>
              <p:spPr bwMode="auto">
                <a:xfrm>
                  <a:off x="11149590" y="2486796"/>
                  <a:ext cx="1526044" cy="274702"/>
                </a:xfrm>
                <a:prstGeom prst="round2SameRect">
                  <a:avLst>
                    <a:gd name="adj1" fmla="val 24145"/>
                    <a:gd name="adj2" fmla="val 0"/>
                  </a:avLst>
                </a:prstGeom>
                <a:gradFill flip="none" rotWithShape="1">
                  <a:gsLst>
                    <a:gs pos="19000">
                      <a:srgbClr val="9D9E9F"/>
                    </a:gs>
                    <a:gs pos="19000">
                      <a:srgbClr val="AAABAB"/>
                    </a:gs>
                  </a:gsLst>
                  <a:lin ang="13800000" scaled="0"/>
                  <a:tileRect/>
                </a:gra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grpSp>
          <p:grpSp>
            <p:nvGrpSpPr>
              <p:cNvPr id="78" name="Group 77"/>
              <p:cNvGrpSpPr/>
              <p:nvPr/>
            </p:nvGrpSpPr>
            <p:grpSpPr>
              <a:xfrm>
                <a:off x="11403194" y="1550235"/>
                <a:ext cx="900814" cy="772996"/>
                <a:chOff x="11148003" y="2486796"/>
                <a:chExt cx="1526047" cy="1309513"/>
              </a:xfrm>
            </p:grpSpPr>
            <p:sp>
              <p:nvSpPr>
                <p:cNvPr id="82" name="Round Same Side Corner Rectangle 81"/>
                <p:cNvSpPr/>
                <p:nvPr/>
              </p:nvSpPr>
              <p:spPr bwMode="auto">
                <a:xfrm>
                  <a:off x="11148006" y="2486796"/>
                  <a:ext cx="1526044" cy="1309513"/>
                </a:xfrm>
                <a:prstGeom prst="round2SameRect">
                  <a:avLst>
                    <a:gd name="adj1" fmla="val 5262"/>
                    <a:gd name="adj2" fmla="val 0"/>
                  </a:avLst>
                </a:prstGeom>
                <a:gradFill flip="none" rotWithShape="1">
                  <a:gsLst>
                    <a:gs pos="46000">
                      <a:srgbClr val="4CA3CC"/>
                    </a:gs>
                    <a:gs pos="46000">
                      <a:srgbClr val="45A2CF"/>
                    </a:gs>
                  </a:gsLst>
                  <a:lin ang="3000000" scaled="0"/>
                  <a:tileRect/>
                </a:gra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sp>
              <p:nvSpPr>
                <p:cNvPr id="83" name="Round Same Side Corner Rectangle 82"/>
                <p:cNvSpPr/>
                <p:nvPr/>
              </p:nvSpPr>
              <p:spPr bwMode="auto">
                <a:xfrm>
                  <a:off x="11148003" y="2486796"/>
                  <a:ext cx="1526044" cy="274703"/>
                </a:xfrm>
                <a:prstGeom prst="round2SameRect">
                  <a:avLst>
                    <a:gd name="adj1" fmla="val 24145"/>
                    <a:gd name="adj2" fmla="val 0"/>
                  </a:avLst>
                </a:prstGeom>
                <a:gradFill flip="none" rotWithShape="1">
                  <a:gsLst>
                    <a:gs pos="19000">
                      <a:srgbClr val="9D9E9F"/>
                    </a:gs>
                    <a:gs pos="19000">
                      <a:srgbClr val="AAABAB"/>
                    </a:gs>
                  </a:gsLst>
                  <a:lin ang="13800000" scaled="0"/>
                  <a:tileRect/>
                </a:gra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grpSp>
          <p:grpSp>
            <p:nvGrpSpPr>
              <p:cNvPr id="79" name="Group 78"/>
              <p:cNvGrpSpPr/>
              <p:nvPr/>
            </p:nvGrpSpPr>
            <p:grpSpPr>
              <a:xfrm>
                <a:off x="11595785" y="1779047"/>
                <a:ext cx="901749" cy="772996"/>
                <a:chOff x="11148003" y="2486796"/>
                <a:chExt cx="1527631" cy="1309513"/>
              </a:xfrm>
            </p:grpSpPr>
            <p:sp>
              <p:nvSpPr>
                <p:cNvPr id="80" name="Round Same Side Corner Rectangle 79"/>
                <p:cNvSpPr/>
                <p:nvPr/>
              </p:nvSpPr>
              <p:spPr bwMode="auto">
                <a:xfrm>
                  <a:off x="11148003" y="2486796"/>
                  <a:ext cx="1526044" cy="1309513"/>
                </a:xfrm>
                <a:prstGeom prst="round2SameRect">
                  <a:avLst>
                    <a:gd name="adj1" fmla="val 5262"/>
                    <a:gd name="adj2" fmla="val 0"/>
                  </a:avLst>
                </a:prstGeom>
                <a:gradFill flip="none" rotWithShape="1">
                  <a:gsLst>
                    <a:gs pos="46000">
                      <a:srgbClr val="D6D6D6"/>
                    </a:gs>
                    <a:gs pos="48000">
                      <a:srgbClr val="D1D1D1"/>
                    </a:gs>
                  </a:gsLst>
                  <a:lin ang="3000000" scaled="0"/>
                  <a:tileRect/>
                </a:gra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sp>
              <p:nvSpPr>
                <p:cNvPr id="81" name="Round Same Side Corner Rectangle 80"/>
                <p:cNvSpPr/>
                <p:nvPr/>
              </p:nvSpPr>
              <p:spPr bwMode="auto">
                <a:xfrm>
                  <a:off x="11149590" y="2486796"/>
                  <a:ext cx="1526044" cy="274702"/>
                </a:xfrm>
                <a:prstGeom prst="round2SameRect">
                  <a:avLst>
                    <a:gd name="adj1" fmla="val 24145"/>
                    <a:gd name="adj2" fmla="val 0"/>
                  </a:avLst>
                </a:prstGeom>
                <a:gradFill flip="none" rotWithShape="1">
                  <a:gsLst>
                    <a:gs pos="19000">
                      <a:srgbClr val="9D9E9F"/>
                    </a:gs>
                    <a:gs pos="19000">
                      <a:srgbClr val="AAABAB"/>
                    </a:gs>
                  </a:gsLst>
                  <a:lin ang="13800000" scaled="0"/>
                  <a:tileRect/>
                </a:gra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grpSp>
        </p:grpSp>
      </p:grpSp>
      <p:cxnSp>
        <p:nvCxnSpPr>
          <p:cNvPr id="86" name="Straight Arrow Connector 85"/>
          <p:cNvCxnSpPr/>
          <p:nvPr/>
        </p:nvCxnSpPr>
        <p:spPr>
          <a:xfrm flipH="1">
            <a:off x="6753951" y="3521743"/>
            <a:ext cx="581199" cy="0"/>
          </a:xfrm>
          <a:prstGeom prst="straightConnector1">
            <a:avLst/>
          </a:prstGeom>
          <a:ln w="38100">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10087664" y="4529937"/>
            <a:ext cx="589101" cy="0"/>
          </a:xfrm>
          <a:prstGeom prst="straightConnector1">
            <a:avLst/>
          </a:prstGeom>
          <a:ln w="38100">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10079679" y="3792441"/>
            <a:ext cx="581199" cy="0"/>
          </a:xfrm>
          <a:prstGeom prst="straightConnector1">
            <a:avLst/>
          </a:prstGeom>
          <a:ln w="38100">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82602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fade">
                                      <p:cBhvr>
                                        <p:cTn id="12" dur="250"/>
                                        <p:tgtEl>
                                          <p:spTgt spid="88"/>
                                        </p:tgtEl>
                                      </p:cBhvr>
                                    </p:animEffect>
                                  </p:childTnLst>
                                </p:cTn>
                              </p:par>
                              <p:par>
                                <p:cTn id="13" presetID="10" presetClass="entr" presetSubtype="0" fill="hold" nodeType="withEffect">
                                  <p:stCondLst>
                                    <p:cond delay="0"/>
                                  </p:stCondLst>
                                  <p:childTnLst>
                                    <p:set>
                                      <p:cBhvr>
                                        <p:cTn id="14" dur="1" fill="hold">
                                          <p:stCondLst>
                                            <p:cond delay="0"/>
                                          </p:stCondLst>
                                        </p:cTn>
                                        <p:tgtEl>
                                          <p:spTgt spid="86"/>
                                        </p:tgtEl>
                                        <p:attrNameLst>
                                          <p:attrName>style.visibility</p:attrName>
                                        </p:attrNameLst>
                                      </p:cBhvr>
                                      <p:to>
                                        <p:strVal val="visible"/>
                                      </p:to>
                                    </p:set>
                                    <p:animEffect transition="in" filter="fade">
                                      <p:cBhvr>
                                        <p:cTn id="15" dur="250"/>
                                        <p:tgtEl>
                                          <p:spTgt spid="8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250"/>
                                        <p:tgtEl>
                                          <p:spTgt spid="3">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250"/>
                                        <p:tgtEl>
                                          <p:spTgt spid="3">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25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250"/>
                                        <p:tgtEl>
                                          <p:spTgt spid="3">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250"/>
                                        <p:tgtEl>
                                          <p:spTgt spid="3">
                                            <p:txEl>
                                              <p:pRg st="4" end="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25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250"/>
                                        <p:tgtEl>
                                          <p:spTgt spid="3">
                                            <p:txEl>
                                              <p:pRg st="6" end="6"/>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250"/>
                                        <p:tgtEl>
                                          <p:spTgt spid="3">
                                            <p:txEl>
                                              <p:pRg st="7" end="7"/>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250"/>
                                        <p:tgtEl>
                                          <p:spTgt spid="3">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fade">
                                      <p:cBhvr>
                                        <p:cTn id="53" dur="250"/>
                                        <p:tgtEl>
                                          <p:spTgt spid="3">
                                            <p:txEl>
                                              <p:pRg st="9" end="9"/>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250"/>
                                        <p:tgtEl>
                                          <p:spTgt spid="3">
                                            <p:txEl>
                                              <p:pRg st="10" end="10"/>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Effect transition="in" filter="fade">
                                      <p:cBhvr>
                                        <p:cTn id="59" dur="250"/>
                                        <p:tgtEl>
                                          <p:spTgt spid="3">
                                            <p:txEl>
                                              <p:pRg st="11" end="11"/>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250"/>
                                        <p:tgtEl>
                                          <p:spTgt spid="3">
                                            <p:txEl>
                                              <p:pRg st="12" end="12"/>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87"/>
                                        </p:tgtEl>
                                        <p:attrNameLst>
                                          <p:attrName>style.visibility</p:attrName>
                                        </p:attrNameLst>
                                      </p:cBhvr>
                                      <p:to>
                                        <p:strVal val="visible"/>
                                      </p:to>
                                    </p:set>
                                    <p:animEffect transition="in" filter="fade">
                                      <p:cBhvr>
                                        <p:cTn id="65" dur="25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Command Control Introduction</a:t>
            </a:r>
          </a:p>
        </p:txBody>
      </p:sp>
    </p:spTree>
    <p:extLst>
      <p:ext uri="{BB962C8B-B14F-4D97-AF65-F5344CB8AC3E}">
        <p14:creationId xmlns:p14="http://schemas.microsoft.com/office/powerpoint/2010/main" val="272309972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8101450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273028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495838" y="2237778"/>
            <a:ext cx="6159840" cy="3507109"/>
          </a:xfrm>
          <a:prstGeom prst="rect">
            <a:avLst/>
          </a:prstGeom>
          <a:solidFill>
            <a:srgbClr val="FFFFFF">
              <a:alpha val="50196"/>
            </a:srgbClr>
          </a:solidFill>
          <a:ln w="19050">
            <a:gradFill>
              <a:gsLst>
                <a:gs pos="55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p:txBody>
      </p:sp>
      <p:cxnSp>
        <p:nvCxnSpPr>
          <p:cNvPr id="13" name="Straight Arrow Connector 12"/>
          <p:cNvCxnSpPr/>
          <p:nvPr/>
        </p:nvCxnSpPr>
        <p:spPr>
          <a:xfrm>
            <a:off x="8411764" y="2894085"/>
            <a:ext cx="8204" cy="307919"/>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7664744" y="2877387"/>
            <a:ext cx="2219" cy="316080"/>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2016195" y="4167310"/>
            <a:ext cx="1100833" cy="892299"/>
          </a:xfrm>
          <a:prstGeom prst="rect">
            <a:avLst/>
          </a:prstGeom>
          <a:solidFill>
            <a:srgbClr val="FFFFFF">
              <a:alpha val="50196"/>
            </a:srgbClr>
          </a:solidFill>
          <a:ln w="12700" cap="flat" cmpd="sng" algn="ctr">
            <a:solidFill>
              <a:srgbClr val="3999C6"/>
            </a:solidFill>
            <a:prstDash val="dash"/>
            <a:miter lim="800000"/>
          </a:ln>
          <a:effectLst/>
        </p:spPr>
        <p:txBody>
          <a:bodyPr rtlCol="0" anchor="ctr"/>
          <a:lstStyle/>
          <a:p>
            <a:pPr algn="ctr" defTabSz="896042">
              <a:defRPr/>
            </a:pPr>
            <a:r>
              <a:rPr lang="en-US" sz="1175" kern="0" dirty="0">
                <a:solidFill>
                  <a:srgbClr val="FFFFFF"/>
                </a:solidFill>
                <a:latin typeface="Segoe UI"/>
                <a:cs typeface="Arial" panose="020B0604020202020204" pitchFamily="34" charset="0"/>
              </a:rPr>
              <a:t>Gateway</a:t>
            </a:r>
            <a:br>
              <a:rPr lang="en-US" sz="1175" kern="0" dirty="0">
                <a:solidFill>
                  <a:srgbClr val="FFFFFF"/>
                </a:solidFill>
                <a:latin typeface="Segoe UI"/>
                <a:cs typeface="Arial" panose="020B0604020202020204" pitchFamily="34" charset="0"/>
              </a:rPr>
            </a:br>
            <a:endParaRPr lang="en-US" sz="1175" kern="0" dirty="0">
              <a:solidFill>
                <a:srgbClr val="FFFFFF"/>
              </a:solidFill>
              <a:latin typeface="Segoe UI"/>
              <a:cs typeface="Arial" panose="020B0604020202020204" pitchFamily="34" charset="0"/>
            </a:endParaRPr>
          </a:p>
        </p:txBody>
      </p:sp>
      <p:sp>
        <p:nvSpPr>
          <p:cNvPr id="103" name="TextBox 102"/>
          <p:cNvSpPr txBox="1"/>
          <p:nvPr/>
        </p:nvSpPr>
        <p:spPr>
          <a:xfrm>
            <a:off x="256862" y="2383171"/>
            <a:ext cx="1346164" cy="948194"/>
          </a:xfrm>
          <a:prstGeom prst="rect">
            <a:avLst/>
          </a:prstGeom>
          <a:solidFill>
            <a:srgbClr val="FFFFFF">
              <a:alpha val="50196"/>
            </a:srgbClr>
          </a:solidFill>
          <a:ln w="19050">
            <a:gradFill>
              <a:gsLst>
                <a:gs pos="55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defPPr>
              <a:defRPr lang="en-US"/>
            </a:defPPr>
            <a:lvl1pPr defTabSz="913397" fontAlgn="base">
              <a:lnSpc>
                <a:spcPct val="90000"/>
              </a:lnSpc>
              <a:spcBef>
                <a:spcPct val="0"/>
              </a:spcBef>
              <a:defRPr sz="1098">
                <a:solidFill>
                  <a:schemeClr val="bg1"/>
                </a:solidFill>
                <a:ea typeface="Segoe UI Black" panose="020B0A02040204020203" pitchFamily="34" charset="0"/>
                <a:cs typeface="Segoe UI Black" panose="020B0A02040204020203" pitchFamily="34" charset="0"/>
              </a:defRPr>
            </a:lvl1pPr>
          </a:lstStyle>
          <a:p>
            <a:pPr defTabSz="895403"/>
            <a:r>
              <a:rPr lang="en-US" sz="1076" dirty="0">
                <a:solidFill>
                  <a:srgbClr val="FFFFFF"/>
                </a:solidFill>
                <a:latin typeface="Segoe UI"/>
              </a:rPr>
              <a:t>IP capable devices</a:t>
            </a:r>
          </a:p>
        </p:txBody>
      </p:sp>
      <p:sp>
        <p:nvSpPr>
          <p:cNvPr id="104" name="TextBox 103"/>
          <p:cNvSpPr txBox="1"/>
          <p:nvPr/>
        </p:nvSpPr>
        <p:spPr>
          <a:xfrm>
            <a:off x="256862" y="3658192"/>
            <a:ext cx="1346164" cy="871179"/>
          </a:xfrm>
          <a:prstGeom prst="rect">
            <a:avLst/>
          </a:prstGeom>
          <a:solidFill>
            <a:srgbClr val="FFFFFF">
              <a:alpha val="50196"/>
            </a:srgbClr>
          </a:solidFill>
          <a:ln w="19050">
            <a:gradFill>
              <a:gsLst>
                <a:gs pos="55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defPPr>
              <a:defRPr lang="en-US"/>
            </a:defPPr>
            <a:lvl1pPr defTabSz="913397" fontAlgn="base">
              <a:lnSpc>
                <a:spcPct val="90000"/>
              </a:lnSpc>
              <a:spcBef>
                <a:spcPct val="0"/>
              </a:spcBef>
              <a:defRPr sz="1098">
                <a:solidFill>
                  <a:schemeClr val="bg1"/>
                </a:solidFill>
                <a:ea typeface="Segoe UI Black" panose="020B0A02040204020203" pitchFamily="34" charset="0"/>
                <a:cs typeface="Segoe UI Black" panose="020B0A02040204020203" pitchFamily="34" charset="0"/>
              </a:defRPr>
            </a:lvl1pPr>
          </a:lstStyle>
          <a:p>
            <a:pPr defTabSz="895403"/>
            <a:r>
              <a:rPr lang="en-US" sz="1076" dirty="0">
                <a:solidFill>
                  <a:srgbClr val="FFFFFF"/>
                </a:solidFill>
                <a:latin typeface="Segoe UI"/>
              </a:rPr>
              <a:t>Existing </a:t>
            </a:r>
            <a:r>
              <a:rPr lang="en-US" sz="1076" dirty="0" err="1">
                <a:solidFill>
                  <a:srgbClr val="FFFFFF"/>
                </a:solidFill>
                <a:latin typeface="Segoe UI"/>
              </a:rPr>
              <a:t>IoT</a:t>
            </a:r>
            <a:r>
              <a:rPr lang="en-US" sz="1076" dirty="0">
                <a:solidFill>
                  <a:srgbClr val="FFFFFF"/>
                </a:solidFill>
                <a:latin typeface="Segoe UI"/>
              </a:rPr>
              <a:t> devices</a:t>
            </a:r>
          </a:p>
        </p:txBody>
      </p:sp>
      <p:sp>
        <p:nvSpPr>
          <p:cNvPr id="105" name="TextBox 104"/>
          <p:cNvSpPr txBox="1"/>
          <p:nvPr/>
        </p:nvSpPr>
        <p:spPr>
          <a:xfrm>
            <a:off x="256862" y="4856199"/>
            <a:ext cx="1346164" cy="781896"/>
          </a:xfrm>
          <a:prstGeom prst="rect">
            <a:avLst/>
          </a:prstGeom>
          <a:solidFill>
            <a:srgbClr val="FFFFFF">
              <a:alpha val="50196"/>
            </a:srgbClr>
          </a:solidFill>
          <a:ln w="19050">
            <a:gradFill>
              <a:gsLst>
                <a:gs pos="55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defPPr>
              <a:defRPr lang="en-US"/>
            </a:defPPr>
            <a:lvl1pPr defTabSz="913397" fontAlgn="base">
              <a:lnSpc>
                <a:spcPct val="90000"/>
              </a:lnSpc>
              <a:spcBef>
                <a:spcPct val="0"/>
              </a:spcBef>
              <a:defRPr sz="1098">
                <a:solidFill>
                  <a:schemeClr val="bg1"/>
                </a:solidFill>
                <a:ea typeface="Segoe UI Black" panose="020B0A02040204020203" pitchFamily="34" charset="0"/>
                <a:cs typeface="Segoe UI Black" panose="020B0A02040204020203" pitchFamily="34" charset="0"/>
              </a:defRPr>
            </a:lvl1pPr>
          </a:lstStyle>
          <a:p>
            <a:pPr defTabSz="895403"/>
            <a:r>
              <a:rPr lang="en-US" sz="1076" dirty="0">
                <a:solidFill>
                  <a:srgbClr val="FFFFFF"/>
                </a:solidFill>
                <a:latin typeface="Segoe UI"/>
              </a:rPr>
              <a:t>Low power devices </a:t>
            </a:r>
          </a:p>
        </p:txBody>
      </p:sp>
      <p:sp>
        <p:nvSpPr>
          <p:cNvPr id="108" name="Rectangle 107"/>
          <p:cNvSpPr/>
          <p:nvPr/>
        </p:nvSpPr>
        <p:spPr>
          <a:xfrm>
            <a:off x="968989" y="2407464"/>
            <a:ext cx="608494" cy="26462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r>
              <a:rPr lang="en-US" sz="1100" dirty="0">
                <a:solidFill>
                  <a:srgbClr val="FFFFFF"/>
                </a:solidFill>
                <a:latin typeface="Segoe UI"/>
              </a:rPr>
              <a:t>Agent</a:t>
            </a:r>
          </a:p>
        </p:txBody>
      </p:sp>
      <p:sp>
        <p:nvSpPr>
          <p:cNvPr id="110" name="Rectangle 109"/>
          <p:cNvSpPr/>
          <p:nvPr/>
        </p:nvSpPr>
        <p:spPr>
          <a:xfrm>
            <a:off x="2262364" y="4782786"/>
            <a:ext cx="608494" cy="26462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r>
              <a:rPr lang="en-US" sz="1100" dirty="0">
                <a:solidFill>
                  <a:srgbClr val="FFFFFF"/>
                </a:solidFill>
                <a:latin typeface="Segoe UI"/>
              </a:rPr>
              <a:t>Agent</a:t>
            </a:r>
          </a:p>
        </p:txBody>
      </p:sp>
      <p:sp>
        <p:nvSpPr>
          <p:cNvPr id="124" name="Rectangle 123"/>
          <p:cNvSpPr/>
          <p:nvPr/>
        </p:nvSpPr>
        <p:spPr>
          <a:xfrm>
            <a:off x="968989" y="3682052"/>
            <a:ext cx="608494" cy="26462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r>
              <a:rPr lang="en-US" sz="1100" dirty="0">
                <a:solidFill>
                  <a:srgbClr val="FFFFFF"/>
                </a:solidFill>
                <a:latin typeface="Segoe UI"/>
              </a:rPr>
              <a:t>Agent</a:t>
            </a:r>
          </a:p>
        </p:txBody>
      </p:sp>
      <p:sp>
        <p:nvSpPr>
          <p:cNvPr id="8" name="Rectangle 7"/>
          <p:cNvSpPr/>
          <p:nvPr/>
        </p:nvSpPr>
        <p:spPr>
          <a:xfrm>
            <a:off x="7084081" y="2382712"/>
            <a:ext cx="2324732" cy="511371"/>
          </a:xfrm>
          <a:prstGeom prst="rect">
            <a:avLst/>
          </a:prstGeom>
          <a:solidFill>
            <a:schemeClr val="tx1">
              <a:alpha val="89804"/>
            </a:schemeClr>
          </a:solidFill>
          <a:ln w="19050">
            <a:gradFill>
              <a:gsLst>
                <a:gs pos="54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p>
            <a:pPr defTabSz="895403" fontAlgn="base">
              <a:lnSpc>
                <a:spcPct val="90000"/>
              </a:lnSpc>
              <a:spcBef>
                <a:spcPct val="0"/>
              </a:spcBef>
            </a:pPr>
            <a:r>
              <a:rPr lang="en-US" sz="1076" dirty="0">
                <a:solidFill>
                  <a:srgbClr val="505050"/>
                </a:solidFill>
                <a:latin typeface="Segoe UI"/>
                <a:ea typeface="Segoe UI Black" panose="020B0A02040204020203" pitchFamily="34" charset="0"/>
                <a:cs typeface="Segoe UI Black" panose="020B0A02040204020203" pitchFamily="34" charset="0"/>
              </a:rPr>
              <a:t>Solution </a:t>
            </a:r>
            <a:br>
              <a:rPr lang="en-US" sz="1076" dirty="0">
                <a:solidFill>
                  <a:srgbClr val="505050"/>
                </a:solidFill>
                <a:latin typeface="Segoe UI"/>
                <a:ea typeface="Segoe UI Black" panose="020B0A02040204020203" pitchFamily="34" charset="0"/>
                <a:cs typeface="Segoe UI Black" panose="020B0A02040204020203" pitchFamily="34" charset="0"/>
              </a:rPr>
            </a:br>
            <a:r>
              <a:rPr lang="en-US" sz="1076" dirty="0">
                <a:solidFill>
                  <a:srgbClr val="505050"/>
                </a:solidFill>
                <a:latin typeface="Segoe UI"/>
                <a:ea typeface="Segoe UI Black" panose="020B0A02040204020203" pitchFamily="34" charset="0"/>
                <a:cs typeface="Segoe UI Black" panose="020B0A02040204020203" pitchFamily="34" charset="0"/>
              </a:rPr>
              <a:t>Logic &amp; UI</a:t>
            </a:r>
          </a:p>
        </p:txBody>
      </p:sp>
      <p:sp>
        <p:nvSpPr>
          <p:cNvPr id="9" name="Rectangle 8"/>
          <p:cNvSpPr/>
          <p:nvPr/>
        </p:nvSpPr>
        <p:spPr>
          <a:xfrm>
            <a:off x="4841401" y="2382712"/>
            <a:ext cx="2136897" cy="511371"/>
          </a:xfrm>
          <a:prstGeom prst="rect">
            <a:avLst/>
          </a:prstGeom>
          <a:solidFill>
            <a:schemeClr val="tx1">
              <a:alpha val="89804"/>
            </a:schemeClr>
          </a:solidFill>
          <a:ln w="19050">
            <a:gradFill>
              <a:gsLst>
                <a:gs pos="54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p>
            <a:pPr defTabSz="895403" fontAlgn="base">
              <a:lnSpc>
                <a:spcPct val="90000"/>
              </a:lnSpc>
              <a:spcBef>
                <a:spcPct val="0"/>
              </a:spcBef>
            </a:pPr>
            <a:r>
              <a:rPr lang="en-US" sz="1076" dirty="0">
                <a:solidFill>
                  <a:srgbClr val="505050"/>
                </a:solidFill>
                <a:latin typeface="Segoe UI"/>
                <a:ea typeface="Segoe UI Black" panose="020B0A02040204020203" pitchFamily="34" charset="0"/>
                <a:cs typeface="Segoe UI Black" panose="020B0A02040204020203" pitchFamily="34" charset="0"/>
              </a:rPr>
              <a:t>Provisioning API</a:t>
            </a:r>
          </a:p>
        </p:txBody>
      </p:sp>
      <p:sp>
        <p:nvSpPr>
          <p:cNvPr id="10" name="Rectangle 9"/>
          <p:cNvSpPr/>
          <p:nvPr/>
        </p:nvSpPr>
        <p:spPr>
          <a:xfrm>
            <a:off x="4883459" y="3220192"/>
            <a:ext cx="3030692" cy="325591"/>
          </a:xfrm>
          <a:prstGeom prst="rect">
            <a:avLst/>
          </a:prstGeom>
          <a:solidFill>
            <a:schemeClr val="tx1">
              <a:alpha val="89804"/>
            </a:schemeClr>
          </a:solidFill>
          <a:ln w="19050">
            <a:gradFill>
              <a:gsLst>
                <a:gs pos="54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p>
            <a:pPr defTabSz="895403" fontAlgn="base">
              <a:lnSpc>
                <a:spcPct val="90000"/>
              </a:lnSpc>
              <a:spcBef>
                <a:spcPct val="0"/>
              </a:spcBef>
            </a:pPr>
            <a:r>
              <a:rPr lang="en-US" sz="1076" dirty="0">
                <a:solidFill>
                  <a:srgbClr val="505050"/>
                </a:solidFill>
                <a:latin typeface="Segoe UI"/>
                <a:ea typeface="Segoe UI Black" panose="020B0A02040204020203" pitchFamily="34" charset="0"/>
                <a:cs typeface="Segoe UI Black" panose="020B0A02040204020203" pitchFamily="34" charset="0"/>
              </a:rPr>
              <a:t>Device Registry Store</a:t>
            </a:r>
          </a:p>
        </p:txBody>
      </p:sp>
      <p:cxnSp>
        <p:nvCxnSpPr>
          <p:cNvPr id="11" name="Straight Arrow Connector 10"/>
          <p:cNvCxnSpPr>
            <a:stCxn id="9" idx="2"/>
          </p:cNvCxnSpPr>
          <p:nvPr/>
        </p:nvCxnSpPr>
        <p:spPr>
          <a:xfrm>
            <a:off x="5909849" y="2894082"/>
            <a:ext cx="6555" cy="299385"/>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876738" y="4101218"/>
            <a:ext cx="4532075" cy="421188"/>
          </a:xfrm>
          <a:prstGeom prst="rect">
            <a:avLst/>
          </a:prstGeom>
          <a:solidFill>
            <a:schemeClr val="tx1">
              <a:alpha val="89804"/>
            </a:schemeClr>
          </a:solidFill>
          <a:ln w="19050">
            <a:gradFill>
              <a:gsLst>
                <a:gs pos="54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p>
            <a:pPr defTabSz="895403" fontAlgn="base">
              <a:lnSpc>
                <a:spcPct val="90000"/>
              </a:lnSpc>
              <a:spcBef>
                <a:spcPct val="0"/>
              </a:spcBef>
            </a:pPr>
            <a:r>
              <a:rPr lang="en-US" sz="1076" dirty="0">
                <a:solidFill>
                  <a:srgbClr val="505050"/>
                </a:solidFill>
                <a:latin typeface="Segoe UI"/>
                <a:ea typeface="Segoe UI Black" panose="020B0A02040204020203" pitchFamily="34" charset="0"/>
                <a:cs typeface="Segoe UI Black" panose="020B0A02040204020203" pitchFamily="34" charset="0"/>
              </a:rPr>
              <a:t>Stream Event Processor</a:t>
            </a:r>
          </a:p>
        </p:txBody>
      </p:sp>
      <p:sp>
        <p:nvSpPr>
          <p:cNvPr id="16" name="Rectangle 15"/>
          <p:cNvSpPr/>
          <p:nvPr/>
        </p:nvSpPr>
        <p:spPr>
          <a:xfrm>
            <a:off x="8077788" y="4666310"/>
            <a:ext cx="1331024" cy="878167"/>
          </a:xfrm>
          <a:prstGeom prst="rect">
            <a:avLst/>
          </a:prstGeom>
          <a:solidFill>
            <a:schemeClr val="tx1">
              <a:alpha val="89804"/>
            </a:schemeClr>
          </a:solidFill>
          <a:ln w="19050">
            <a:gradFill>
              <a:gsLst>
                <a:gs pos="54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p>
            <a:pPr defTabSz="895403" fontAlgn="base">
              <a:lnSpc>
                <a:spcPct val="90000"/>
              </a:lnSpc>
              <a:spcBef>
                <a:spcPct val="0"/>
              </a:spcBef>
            </a:pPr>
            <a:r>
              <a:rPr lang="en-US" sz="1076" dirty="0">
                <a:solidFill>
                  <a:srgbClr val="505050"/>
                </a:solidFill>
                <a:latin typeface="Segoe UI"/>
                <a:ea typeface="Segoe UI Black" panose="020B0A02040204020203" pitchFamily="34" charset="0"/>
                <a:cs typeface="Segoe UI Black" panose="020B0A02040204020203" pitchFamily="34" charset="0"/>
              </a:rPr>
              <a:t>Analytics &amp;</a:t>
            </a:r>
            <a:br>
              <a:rPr lang="en-US" sz="1076" dirty="0">
                <a:solidFill>
                  <a:srgbClr val="505050"/>
                </a:solidFill>
                <a:latin typeface="Segoe UI"/>
                <a:ea typeface="Segoe UI Black" panose="020B0A02040204020203" pitchFamily="34" charset="0"/>
                <a:cs typeface="Segoe UI Black" panose="020B0A02040204020203" pitchFamily="34" charset="0"/>
              </a:rPr>
            </a:br>
            <a:r>
              <a:rPr lang="en-US" sz="1076" dirty="0">
                <a:solidFill>
                  <a:srgbClr val="505050"/>
                </a:solidFill>
                <a:latin typeface="Segoe UI"/>
                <a:ea typeface="Segoe UI Black" panose="020B0A02040204020203" pitchFamily="34" charset="0"/>
                <a:cs typeface="Segoe UI Black" panose="020B0A02040204020203" pitchFamily="34" charset="0"/>
              </a:rPr>
              <a:t>Machine Learning</a:t>
            </a:r>
          </a:p>
        </p:txBody>
      </p:sp>
      <p:cxnSp>
        <p:nvCxnSpPr>
          <p:cNvPr id="17" name="Straight Arrow Connector 16"/>
          <p:cNvCxnSpPr>
            <a:endCxn id="15" idx="1"/>
          </p:cNvCxnSpPr>
          <p:nvPr/>
        </p:nvCxnSpPr>
        <p:spPr>
          <a:xfrm>
            <a:off x="4513089" y="4311812"/>
            <a:ext cx="363649" cy="0"/>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L-Shape 18"/>
          <p:cNvSpPr/>
          <p:nvPr/>
        </p:nvSpPr>
        <p:spPr>
          <a:xfrm flipH="1">
            <a:off x="4876737" y="3211481"/>
            <a:ext cx="4046940" cy="672904"/>
          </a:xfrm>
          <a:prstGeom prst="corner">
            <a:avLst>
              <a:gd name="adj1" fmla="val 46089"/>
              <a:gd name="adj2" fmla="val 146666"/>
            </a:avLst>
          </a:prstGeom>
          <a:solidFill>
            <a:schemeClr val="tx1">
              <a:alpha val="89804"/>
            </a:schemeClr>
          </a:solidFill>
          <a:ln w="19050">
            <a:gradFill>
              <a:gsLst>
                <a:gs pos="54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p>
            <a:pPr defTabSz="895403" fontAlgn="base">
              <a:lnSpc>
                <a:spcPct val="90000"/>
              </a:lnSpc>
              <a:spcBef>
                <a:spcPct val="0"/>
              </a:spcBef>
            </a:pPr>
            <a:r>
              <a:rPr lang="en-US" sz="1076" dirty="0">
                <a:solidFill>
                  <a:srgbClr val="505050"/>
                </a:solidFill>
                <a:latin typeface="Segoe UI"/>
                <a:ea typeface="Segoe UI Black" panose="020B0A02040204020203" pitchFamily="34" charset="0"/>
                <a:cs typeface="Segoe UI Black" panose="020B0A02040204020203" pitchFamily="34" charset="0"/>
              </a:rPr>
              <a:t>Device State Store</a:t>
            </a:r>
          </a:p>
        </p:txBody>
      </p:sp>
      <p:cxnSp>
        <p:nvCxnSpPr>
          <p:cNvPr id="24" name="Straight Arrow Connector 23"/>
          <p:cNvCxnSpPr/>
          <p:nvPr/>
        </p:nvCxnSpPr>
        <p:spPr>
          <a:xfrm flipV="1">
            <a:off x="7141829" y="3865023"/>
            <a:ext cx="0" cy="232734"/>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bwMode="auto">
          <a:xfrm>
            <a:off x="3495837" y="1608718"/>
            <a:ext cx="6178685" cy="550347"/>
          </a:xfrm>
          <a:prstGeom prst="rect">
            <a:avLst/>
          </a:prstGeom>
          <a:solidFill>
            <a:srgbClr val="B4A0FF"/>
          </a:solidFill>
        </p:spPr>
        <p:txBody>
          <a:bodyPr wrap="square" lIns="89617" tIns="89617" rIns="0" bIns="89617" rtlCol="0">
            <a:spAutoFit/>
          </a:bodyPr>
          <a:lstStyle/>
          <a:p>
            <a:pPr defTabSz="932239"/>
            <a:r>
              <a:rPr lang="en-US" sz="1200" b="1" dirty="0">
                <a:solidFill>
                  <a:srgbClr val="FFFFFF"/>
                </a:solidFill>
                <a:latin typeface="Segoe UI"/>
                <a:cs typeface="Segoe UI" panose="020B0502040204020203" pitchFamily="34" charset="0"/>
              </a:rPr>
              <a:t>Device and Event Processing</a:t>
            </a:r>
          </a:p>
          <a:p>
            <a:pPr defTabSz="932239"/>
            <a:endParaRPr lang="en-US" sz="1200" b="1" dirty="0">
              <a:solidFill>
                <a:srgbClr val="FFFFFF"/>
              </a:solidFill>
              <a:latin typeface="Segoe UI"/>
              <a:cs typeface="Segoe UI" panose="020B0502040204020203" pitchFamily="34" charset="0"/>
            </a:endParaRPr>
          </a:p>
        </p:txBody>
      </p:sp>
      <p:cxnSp>
        <p:nvCxnSpPr>
          <p:cNvPr id="33" name="Straight Arrow Connector 32"/>
          <p:cNvCxnSpPr/>
          <p:nvPr/>
        </p:nvCxnSpPr>
        <p:spPr>
          <a:xfrm>
            <a:off x="9674522" y="3951914"/>
            <a:ext cx="289797" cy="0"/>
          </a:xfrm>
          <a:prstGeom prst="straightConnector1">
            <a:avLst/>
          </a:prstGeom>
          <a:ln w="317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634232" y="2363643"/>
            <a:ext cx="868846" cy="3253307"/>
          </a:xfrm>
          <a:prstGeom prst="rect">
            <a:avLst/>
          </a:prstGeom>
          <a:solidFill>
            <a:schemeClr val="tx1">
              <a:alpha val="89804"/>
            </a:schemeClr>
          </a:solidFill>
          <a:ln w="19050">
            <a:gradFill>
              <a:gsLst>
                <a:gs pos="55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p>
            <a:pPr defTabSz="895403" fontAlgn="base">
              <a:lnSpc>
                <a:spcPct val="90000"/>
              </a:lnSpc>
              <a:spcBef>
                <a:spcPct val="0"/>
              </a:spcBef>
            </a:pPr>
            <a:r>
              <a:rPr lang="en-US" sz="1076" dirty="0">
                <a:solidFill>
                  <a:srgbClr val="505050"/>
                </a:solidFill>
                <a:latin typeface="Segoe UI"/>
                <a:ea typeface="Segoe UI Black" panose="020B0A02040204020203" pitchFamily="34" charset="0"/>
                <a:cs typeface="Segoe UI Black" panose="020B0A02040204020203" pitchFamily="34" charset="0"/>
              </a:rPr>
              <a:t>Cloud Gateway</a:t>
            </a:r>
          </a:p>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p:txBody>
      </p:sp>
      <p:cxnSp>
        <p:nvCxnSpPr>
          <p:cNvPr id="43" name="Straight Arrow Connector 42"/>
          <p:cNvCxnSpPr>
            <a:stCxn id="9" idx="1"/>
          </p:cNvCxnSpPr>
          <p:nvPr/>
        </p:nvCxnSpPr>
        <p:spPr>
          <a:xfrm flipH="1" flipV="1">
            <a:off x="4513089" y="2637599"/>
            <a:ext cx="328314" cy="798"/>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9980508" y="2237778"/>
            <a:ext cx="1955440" cy="3507108"/>
          </a:xfrm>
          <a:prstGeom prst="rect">
            <a:avLst/>
          </a:prstGeom>
          <a:solidFill>
            <a:srgbClr val="FFFFFF">
              <a:alpha val="50196"/>
            </a:srgbClr>
          </a:solidFill>
          <a:ln w="19050">
            <a:gradFill>
              <a:gsLst>
                <a:gs pos="55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p>
            <a:pPr defTabSz="895403" fontAlgn="base">
              <a:lnSpc>
                <a:spcPct val="90000"/>
              </a:lnSpc>
              <a:spcBef>
                <a:spcPct val="0"/>
              </a:spcBef>
            </a:pPr>
            <a:endParaRPr lang="en-US" sz="1076" dirty="0">
              <a:solidFill>
                <a:srgbClr val="FFFFFF"/>
              </a:solidFill>
              <a:latin typeface="Segoe UI"/>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a:p>
            <a:pPr defTabSz="895403" fontAlgn="base">
              <a:lnSpc>
                <a:spcPct val="90000"/>
              </a:lnSpc>
              <a:spcBef>
                <a:spcPct val="0"/>
              </a:spcBef>
            </a:pPr>
            <a:endParaRPr lang="en-US" sz="1076" dirty="0">
              <a:solidFill>
                <a:srgbClr val="505050"/>
              </a:solidFill>
              <a:latin typeface="Segoe UI"/>
              <a:ea typeface="Segoe UI Black" panose="020B0A02040204020203" pitchFamily="34" charset="0"/>
              <a:cs typeface="Segoe UI Black" panose="020B0A02040204020203" pitchFamily="34" charset="0"/>
            </a:endParaRPr>
          </a:p>
        </p:txBody>
      </p:sp>
      <p:sp>
        <p:nvSpPr>
          <p:cNvPr id="28" name="Rectangle 27"/>
          <p:cNvSpPr/>
          <p:nvPr/>
        </p:nvSpPr>
        <p:spPr bwMode="auto">
          <a:xfrm>
            <a:off x="9964320" y="1606368"/>
            <a:ext cx="1977594" cy="550347"/>
          </a:xfrm>
          <a:prstGeom prst="rect">
            <a:avLst/>
          </a:prstGeom>
          <a:solidFill>
            <a:srgbClr val="B4A0FF"/>
          </a:solidFill>
        </p:spPr>
        <p:txBody>
          <a:bodyPr wrap="square" lIns="89617" tIns="89617" rIns="0" bIns="89617" rtlCol="0">
            <a:spAutoFit/>
          </a:bodyPr>
          <a:lstStyle/>
          <a:p>
            <a:pPr defTabSz="932239"/>
            <a:r>
              <a:rPr lang="en-US" sz="1200" b="1" dirty="0">
                <a:solidFill>
                  <a:srgbClr val="FFFFFF"/>
                </a:solidFill>
                <a:latin typeface="Segoe UI"/>
                <a:cs typeface="Segoe UI" panose="020B0502040204020203" pitchFamily="34" charset="0"/>
              </a:rPr>
              <a:t>Presentation and Business Process Integration  </a:t>
            </a:r>
          </a:p>
        </p:txBody>
      </p:sp>
      <p:cxnSp>
        <p:nvCxnSpPr>
          <p:cNvPr id="101" name="Straight Arrow Connector 100"/>
          <p:cNvCxnSpPr>
            <a:stCxn id="103" idx="3"/>
          </p:cNvCxnSpPr>
          <p:nvPr/>
        </p:nvCxnSpPr>
        <p:spPr>
          <a:xfrm>
            <a:off x="1603026" y="2857269"/>
            <a:ext cx="2031207" cy="1132"/>
          </a:xfrm>
          <a:prstGeom prst="straightConnector1">
            <a:avLst/>
          </a:prstGeom>
          <a:ln w="317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2135265" y="1608718"/>
            <a:ext cx="1247565" cy="550347"/>
          </a:xfrm>
          <a:prstGeom prst="rect">
            <a:avLst/>
          </a:prstGeom>
          <a:solidFill>
            <a:srgbClr val="B4A0FF"/>
          </a:solidFill>
        </p:spPr>
        <p:txBody>
          <a:bodyPr wrap="square" lIns="89617" tIns="89617" rIns="0" bIns="89617" rtlCol="0">
            <a:spAutoFit/>
          </a:bodyPr>
          <a:lstStyle/>
          <a:p>
            <a:pPr defTabSz="932239"/>
            <a:r>
              <a:rPr lang="en-US" sz="1200" b="1" dirty="0">
                <a:solidFill>
                  <a:srgbClr val="FFFFFF"/>
                </a:solidFill>
                <a:latin typeface="Segoe UI"/>
                <a:cs typeface="Segoe UI" panose="020B0502040204020203" pitchFamily="34" charset="0"/>
              </a:rPr>
              <a:t>Data Transport</a:t>
            </a:r>
          </a:p>
          <a:p>
            <a:pPr defTabSz="932239"/>
            <a:endParaRPr lang="en-US" sz="1200" b="1" dirty="0">
              <a:solidFill>
                <a:srgbClr val="FFFFFF"/>
              </a:solidFill>
              <a:latin typeface="Segoe UI"/>
              <a:cs typeface="Segoe UI" panose="020B0502040204020203" pitchFamily="34" charset="0"/>
            </a:endParaRPr>
          </a:p>
        </p:txBody>
      </p:sp>
      <p:sp>
        <p:nvSpPr>
          <p:cNvPr id="107" name="Rectangle 106"/>
          <p:cNvSpPr/>
          <p:nvPr/>
        </p:nvSpPr>
        <p:spPr bwMode="auto">
          <a:xfrm>
            <a:off x="222748" y="1608718"/>
            <a:ext cx="1793447" cy="550347"/>
          </a:xfrm>
          <a:prstGeom prst="rect">
            <a:avLst/>
          </a:prstGeom>
          <a:solidFill>
            <a:srgbClr val="B4A0FF"/>
          </a:solidFill>
        </p:spPr>
        <p:txBody>
          <a:bodyPr wrap="square" lIns="89617" tIns="89617" rIns="0" bIns="89617" rtlCol="0">
            <a:spAutoFit/>
          </a:bodyPr>
          <a:lstStyle/>
          <a:p>
            <a:pPr defTabSz="932239"/>
            <a:r>
              <a:rPr lang="en-US" sz="1200" b="1" dirty="0">
                <a:solidFill>
                  <a:srgbClr val="FFFFFF"/>
                </a:solidFill>
                <a:latin typeface="Segoe UI"/>
                <a:cs typeface="Segoe UI" panose="020B0502040204020203" pitchFamily="34" charset="0"/>
              </a:rPr>
              <a:t>Devices and </a:t>
            </a:r>
            <a:br>
              <a:rPr lang="en-US" sz="1200" b="1" dirty="0">
                <a:solidFill>
                  <a:srgbClr val="FFFFFF"/>
                </a:solidFill>
                <a:latin typeface="Segoe UI"/>
                <a:cs typeface="Segoe UI" panose="020B0502040204020203" pitchFamily="34" charset="0"/>
              </a:rPr>
            </a:br>
            <a:r>
              <a:rPr lang="en-US" sz="1200" b="1" dirty="0">
                <a:solidFill>
                  <a:srgbClr val="FFFFFF"/>
                </a:solidFill>
                <a:latin typeface="Segoe UI"/>
                <a:cs typeface="Segoe UI" panose="020B0502040204020203" pitchFamily="34" charset="0"/>
              </a:rPr>
              <a:t>Data Sources	</a:t>
            </a:r>
          </a:p>
        </p:txBody>
      </p:sp>
      <p:cxnSp>
        <p:nvCxnSpPr>
          <p:cNvPr id="111" name="Elbow Connector 110"/>
          <p:cNvCxnSpPr>
            <a:endCxn id="102" idx="1"/>
          </p:cNvCxnSpPr>
          <p:nvPr/>
        </p:nvCxnSpPr>
        <p:spPr>
          <a:xfrm flipV="1">
            <a:off x="1601407" y="4613458"/>
            <a:ext cx="414786" cy="633689"/>
          </a:xfrm>
          <a:prstGeom prst="bentConnector3">
            <a:avLst>
              <a:gd name="adj1" fmla="val 50000"/>
            </a:avLst>
          </a:prstGeom>
          <a:ln w="317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endCxn id="102" idx="1"/>
          </p:cNvCxnSpPr>
          <p:nvPr/>
        </p:nvCxnSpPr>
        <p:spPr>
          <a:xfrm>
            <a:off x="1601407" y="4093783"/>
            <a:ext cx="414786" cy="519676"/>
          </a:xfrm>
          <a:prstGeom prst="bentConnector3">
            <a:avLst>
              <a:gd name="adj1" fmla="val 50000"/>
            </a:avLst>
          </a:prstGeom>
          <a:ln w="317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2" idx="3"/>
          </p:cNvCxnSpPr>
          <p:nvPr/>
        </p:nvCxnSpPr>
        <p:spPr>
          <a:xfrm>
            <a:off x="3117028" y="4613459"/>
            <a:ext cx="517205" cy="2011"/>
          </a:xfrm>
          <a:prstGeom prst="straightConnector1">
            <a:avLst/>
          </a:prstGeom>
          <a:ln w="317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a:off x="1607259" y="3913982"/>
            <a:ext cx="2026974" cy="0"/>
          </a:xfrm>
          <a:prstGeom prst="straightConnector1">
            <a:avLst/>
          </a:prstGeom>
          <a:ln w="317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26" name="Group 125"/>
          <p:cNvGrpSpPr>
            <a:grpSpLocks noChangeAspect="1"/>
          </p:cNvGrpSpPr>
          <p:nvPr/>
        </p:nvGrpSpPr>
        <p:grpSpPr>
          <a:xfrm>
            <a:off x="526159" y="2503473"/>
            <a:ext cx="306266" cy="351485"/>
            <a:chOff x="9488490" y="6863556"/>
            <a:chExt cx="366713" cy="420688"/>
          </a:xfrm>
          <a:solidFill>
            <a:schemeClr val="bg1"/>
          </a:solidFill>
        </p:grpSpPr>
        <p:sp>
          <p:nvSpPr>
            <p:cNvPr id="127" name="Freeform 344"/>
            <p:cNvSpPr>
              <a:spLocks/>
            </p:cNvSpPr>
            <p:nvPr/>
          </p:nvSpPr>
          <p:spPr bwMode="auto">
            <a:xfrm>
              <a:off x="9488490" y="7000081"/>
              <a:ext cx="230188" cy="193675"/>
            </a:xfrm>
            <a:custGeom>
              <a:avLst/>
              <a:gdLst>
                <a:gd name="T0" fmla="*/ 519 w 1012"/>
                <a:gd name="T1" fmla="*/ 837 h 851"/>
                <a:gd name="T2" fmla="*/ 519 w 1012"/>
                <a:gd name="T3" fmla="*/ 837 h 851"/>
                <a:gd name="T4" fmla="*/ 520 w 1012"/>
                <a:gd name="T5" fmla="*/ 842 h 851"/>
                <a:gd name="T6" fmla="*/ 521 w 1012"/>
                <a:gd name="T7" fmla="*/ 846 h 851"/>
                <a:gd name="T8" fmla="*/ 522 w 1012"/>
                <a:gd name="T9" fmla="*/ 848 h 851"/>
                <a:gd name="T10" fmla="*/ 525 w 1012"/>
                <a:gd name="T11" fmla="*/ 850 h 851"/>
                <a:gd name="T12" fmla="*/ 528 w 1012"/>
                <a:gd name="T13" fmla="*/ 851 h 851"/>
                <a:gd name="T14" fmla="*/ 531 w 1012"/>
                <a:gd name="T15" fmla="*/ 851 h 851"/>
                <a:gd name="T16" fmla="*/ 535 w 1012"/>
                <a:gd name="T17" fmla="*/ 849 h 851"/>
                <a:gd name="T18" fmla="*/ 539 w 1012"/>
                <a:gd name="T19" fmla="*/ 847 h 851"/>
                <a:gd name="T20" fmla="*/ 1004 w 1012"/>
                <a:gd name="T21" fmla="*/ 441 h 851"/>
                <a:gd name="T22" fmla="*/ 1004 w 1012"/>
                <a:gd name="T23" fmla="*/ 441 h 851"/>
                <a:gd name="T24" fmla="*/ 1007 w 1012"/>
                <a:gd name="T25" fmla="*/ 438 h 851"/>
                <a:gd name="T26" fmla="*/ 1010 w 1012"/>
                <a:gd name="T27" fmla="*/ 434 h 851"/>
                <a:gd name="T28" fmla="*/ 1011 w 1012"/>
                <a:gd name="T29" fmla="*/ 430 h 851"/>
                <a:gd name="T30" fmla="*/ 1012 w 1012"/>
                <a:gd name="T31" fmla="*/ 426 h 851"/>
                <a:gd name="T32" fmla="*/ 1011 w 1012"/>
                <a:gd name="T33" fmla="*/ 422 h 851"/>
                <a:gd name="T34" fmla="*/ 1010 w 1012"/>
                <a:gd name="T35" fmla="*/ 418 h 851"/>
                <a:gd name="T36" fmla="*/ 1007 w 1012"/>
                <a:gd name="T37" fmla="*/ 414 h 851"/>
                <a:gd name="T38" fmla="*/ 1004 w 1012"/>
                <a:gd name="T39" fmla="*/ 411 h 851"/>
                <a:gd name="T40" fmla="*/ 539 w 1012"/>
                <a:gd name="T41" fmla="*/ 5 h 851"/>
                <a:gd name="T42" fmla="*/ 539 w 1012"/>
                <a:gd name="T43" fmla="*/ 5 h 851"/>
                <a:gd name="T44" fmla="*/ 535 w 1012"/>
                <a:gd name="T45" fmla="*/ 2 h 851"/>
                <a:gd name="T46" fmla="*/ 531 w 1012"/>
                <a:gd name="T47" fmla="*/ 0 h 851"/>
                <a:gd name="T48" fmla="*/ 528 w 1012"/>
                <a:gd name="T49" fmla="*/ 0 h 851"/>
                <a:gd name="T50" fmla="*/ 525 w 1012"/>
                <a:gd name="T51" fmla="*/ 1 h 851"/>
                <a:gd name="T52" fmla="*/ 522 w 1012"/>
                <a:gd name="T53" fmla="*/ 4 h 851"/>
                <a:gd name="T54" fmla="*/ 521 w 1012"/>
                <a:gd name="T55" fmla="*/ 6 h 851"/>
                <a:gd name="T56" fmla="*/ 520 w 1012"/>
                <a:gd name="T57" fmla="*/ 10 h 851"/>
                <a:gd name="T58" fmla="*/ 519 w 1012"/>
                <a:gd name="T59" fmla="*/ 15 h 851"/>
                <a:gd name="T60" fmla="*/ 519 w 1012"/>
                <a:gd name="T61" fmla="*/ 220 h 851"/>
                <a:gd name="T62" fmla="*/ 25 w 1012"/>
                <a:gd name="T63" fmla="*/ 220 h 851"/>
                <a:gd name="T64" fmla="*/ 25 w 1012"/>
                <a:gd name="T65" fmla="*/ 220 h 851"/>
                <a:gd name="T66" fmla="*/ 20 w 1012"/>
                <a:gd name="T67" fmla="*/ 220 h 851"/>
                <a:gd name="T68" fmla="*/ 16 w 1012"/>
                <a:gd name="T69" fmla="*/ 222 h 851"/>
                <a:gd name="T70" fmla="*/ 11 w 1012"/>
                <a:gd name="T71" fmla="*/ 224 h 851"/>
                <a:gd name="T72" fmla="*/ 8 w 1012"/>
                <a:gd name="T73" fmla="*/ 227 h 851"/>
                <a:gd name="T74" fmla="*/ 5 w 1012"/>
                <a:gd name="T75" fmla="*/ 231 h 851"/>
                <a:gd name="T76" fmla="*/ 2 w 1012"/>
                <a:gd name="T77" fmla="*/ 235 h 851"/>
                <a:gd name="T78" fmla="*/ 1 w 1012"/>
                <a:gd name="T79" fmla="*/ 240 h 851"/>
                <a:gd name="T80" fmla="*/ 0 w 1012"/>
                <a:gd name="T81" fmla="*/ 245 h 851"/>
                <a:gd name="T82" fmla="*/ 0 w 1012"/>
                <a:gd name="T83" fmla="*/ 606 h 851"/>
                <a:gd name="T84" fmla="*/ 0 w 1012"/>
                <a:gd name="T85" fmla="*/ 606 h 851"/>
                <a:gd name="T86" fmla="*/ 1 w 1012"/>
                <a:gd name="T87" fmla="*/ 611 h 851"/>
                <a:gd name="T88" fmla="*/ 2 w 1012"/>
                <a:gd name="T89" fmla="*/ 617 h 851"/>
                <a:gd name="T90" fmla="*/ 5 w 1012"/>
                <a:gd name="T91" fmla="*/ 621 h 851"/>
                <a:gd name="T92" fmla="*/ 8 w 1012"/>
                <a:gd name="T93" fmla="*/ 625 h 851"/>
                <a:gd name="T94" fmla="*/ 11 w 1012"/>
                <a:gd name="T95" fmla="*/ 628 h 851"/>
                <a:gd name="T96" fmla="*/ 16 w 1012"/>
                <a:gd name="T97" fmla="*/ 630 h 851"/>
                <a:gd name="T98" fmla="*/ 20 w 1012"/>
                <a:gd name="T99" fmla="*/ 632 h 851"/>
                <a:gd name="T100" fmla="*/ 25 w 1012"/>
                <a:gd name="T101" fmla="*/ 632 h 851"/>
                <a:gd name="T102" fmla="*/ 519 w 1012"/>
                <a:gd name="T103" fmla="*/ 632 h 851"/>
                <a:gd name="T104" fmla="*/ 519 w 1012"/>
                <a:gd name="T105" fmla="*/ 837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12" h="851">
                  <a:moveTo>
                    <a:pt x="519" y="837"/>
                  </a:moveTo>
                  <a:lnTo>
                    <a:pt x="519" y="837"/>
                  </a:lnTo>
                  <a:lnTo>
                    <a:pt x="520" y="842"/>
                  </a:lnTo>
                  <a:lnTo>
                    <a:pt x="521" y="846"/>
                  </a:lnTo>
                  <a:lnTo>
                    <a:pt x="522" y="848"/>
                  </a:lnTo>
                  <a:lnTo>
                    <a:pt x="525" y="850"/>
                  </a:lnTo>
                  <a:lnTo>
                    <a:pt x="528" y="851"/>
                  </a:lnTo>
                  <a:lnTo>
                    <a:pt x="531" y="851"/>
                  </a:lnTo>
                  <a:lnTo>
                    <a:pt x="535" y="849"/>
                  </a:lnTo>
                  <a:lnTo>
                    <a:pt x="539" y="847"/>
                  </a:lnTo>
                  <a:lnTo>
                    <a:pt x="1004" y="441"/>
                  </a:lnTo>
                  <a:lnTo>
                    <a:pt x="1004" y="441"/>
                  </a:lnTo>
                  <a:lnTo>
                    <a:pt x="1007" y="438"/>
                  </a:lnTo>
                  <a:lnTo>
                    <a:pt x="1010" y="434"/>
                  </a:lnTo>
                  <a:lnTo>
                    <a:pt x="1011" y="430"/>
                  </a:lnTo>
                  <a:lnTo>
                    <a:pt x="1012" y="426"/>
                  </a:lnTo>
                  <a:lnTo>
                    <a:pt x="1011" y="422"/>
                  </a:lnTo>
                  <a:lnTo>
                    <a:pt x="1010" y="418"/>
                  </a:lnTo>
                  <a:lnTo>
                    <a:pt x="1007" y="414"/>
                  </a:lnTo>
                  <a:lnTo>
                    <a:pt x="1004" y="411"/>
                  </a:lnTo>
                  <a:lnTo>
                    <a:pt x="539" y="5"/>
                  </a:lnTo>
                  <a:lnTo>
                    <a:pt x="539" y="5"/>
                  </a:lnTo>
                  <a:lnTo>
                    <a:pt x="535" y="2"/>
                  </a:lnTo>
                  <a:lnTo>
                    <a:pt x="531" y="0"/>
                  </a:lnTo>
                  <a:lnTo>
                    <a:pt x="528" y="0"/>
                  </a:lnTo>
                  <a:lnTo>
                    <a:pt x="525" y="1"/>
                  </a:lnTo>
                  <a:lnTo>
                    <a:pt x="522" y="4"/>
                  </a:lnTo>
                  <a:lnTo>
                    <a:pt x="521" y="6"/>
                  </a:lnTo>
                  <a:lnTo>
                    <a:pt x="520" y="10"/>
                  </a:lnTo>
                  <a:lnTo>
                    <a:pt x="519" y="15"/>
                  </a:lnTo>
                  <a:lnTo>
                    <a:pt x="519" y="220"/>
                  </a:lnTo>
                  <a:lnTo>
                    <a:pt x="25" y="220"/>
                  </a:lnTo>
                  <a:lnTo>
                    <a:pt x="25" y="220"/>
                  </a:lnTo>
                  <a:lnTo>
                    <a:pt x="20" y="220"/>
                  </a:lnTo>
                  <a:lnTo>
                    <a:pt x="16" y="222"/>
                  </a:lnTo>
                  <a:lnTo>
                    <a:pt x="11" y="224"/>
                  </a:lnTo>
                  <a:lnTo>
                    <a:pt x="8" y="227"/>
                  </a:lnTo>
                  <a:lnTo>
                    <a:pt x="5" y="231"/>
                  </a:lnTo>
                  <a:lnTo>
                    <a:pt x="2" y="235"/>
                  </a:lnTo>
                  <a:lnTo>
                    <a:pt x="1" y="240"/>
                  </a:lnTo>
                  <a:lnTo>
                    <a:pt x="0" y="245"/>
                  </a:lnTo>
                  <a:lnTo>
                    <a:pt x="0" y="606"/>
                  </a:lnTo>
                  <a:lnTo>
                    <a:pt x="0" y="606"/>
                  </a:lnTo>
                  <a:lnTo>
                    <a:pt x="1" y="611"/>
                  </a:lnTo>
                  <a:lnTo>
                    <a:pt x="2" y="617"/>
                  </a:lnTo>
                  <a:lnTo>
                    <a:pt x="5" y="621"/>
                  </a:lnTo>
                  <a:lnTo>
                    <a:pt x="8" y="625"/>
                  </a:lnTo>
                  <a:lnTo>
                    <a:pt x="11" y="628"/>
                  </a:lnTo>
                  <a:lnTo>
                    <a:pt x="16" y="630"/>
                  </a:lnTo>
                  <a:lnTo>
                    <a:pt x="20" y="632"/>
                  </a:lnTo>
                  <a:lnTo>
                    <a:pt x="25" y="632"/>
                  </a:lnTo>
                  <a:lnTo>
                    <a:pt x="519" y="632"/>
                  </a:lnTo>
                  <a:lnTo>
                    <a:pt x="519" y="837"/>
                  </a:lnTo>
                  <a:close/>
                </a:path>
              </a:pathLst>
            </a:custGeom>
            <a:gradFill>
              <a:gsLst>
                <a:gs pos="45000">
                  <a:srgbClr val="5EB6DA"/>
                </a:gs>
                <a:gs pos="45000">
                  <a:srgbClr val="3999C6"/>
                </a:gs>
              </a:gsLst>
              <a:lin ang="8100000" scaled="1"/>
            </a:gradFill>
            <a:ln>
              <a:solidFill>
                <a:schemeClr val="tx1"/>
              </a:solid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dirty="0">
                <a:solidFill>
                  <a:srgbClr val="FFFFFF"/>
                </a:solidFill>
                <a:latin typeface="Segoe UI"/>
              </a:endParaRPr>
            </a:p>
          </p:txBody>
        </p:sp>
        <p:sp>
          <p:nvSpPr>
            <p:cNvPr id="128" name="Freeform 345"/>
            <p:cNvSpPr>
              <a:spLocks/>
            </p:cNvSpPr>
            <p:nvPr/>
          </p:nvSpPr>
          <p:spPr bwMode="auto">
            <a:xfrm>
              <a:off x="9536115" y="6863556"/>
              <a:ext cx="319088" cy="420688"/>
            </a:xfrm>
            <a:custGeom>
              <a:avLst/>
              <a:gdLst>
                <a:gd name="T0" fmla="*/ 1222 w 1404"/>
                <a:gd name="T1" fmla="*/ 0 h 1852"/>
                <a:gd name="T2" fmla="*/ 1214 w 1404"/>
                <a:gd name="T3" fmla="*/ 1 h 1852"/>
                <a:gd name="T4" fmla="*/ 1197 w 1404"/>
                <a:gd name="T5" fmla="*/ 6 h 1852"/>
                <a:gd name="T6" fmla="*/ 1180 w 1404"/>
                <a:gd name="T7" fmla="*/ 14 h 1852"/>
                <a:gd name="T8" fmla="*/ 1165 w 1404"/>
                <a:gd name="T9" fmla="*/ 25 h 1852"/>
                <a:gd name="T10" fmla="*/ 961 w 1404"/>
                <a:gd name="T11" fmla="*/ 314 h 1852"/>
                <a:gd name="T12" fmla="*/ 959 w 1404"/>
                <a:gd name="T13" fmla="*/ 317 h 1852"/>
                <a:gd name="T14" fmla="*/ 125 w 1404"/>
                <a:gd name="T15" fmla="*/ 317 h 1852"/>
                <a:gd name="T16" fmla="*/ 100 w 1404"/>
                <a:gd name="T17" fmla="*/ 319 h 1852"/>
                <a:gd name="T18" fmla="*/ 76 w 1404"/>
                <a:gd name="T19" fmla="*/ 327 h 1852"/>
                <a:gd name="T20" fmla="*/ 55 w 1404"/>
                <a:gd name="T21" fmla="*/ 338 h 1852"/>
                <a:gd name="T22" fmla="*/ 36 w 1404"/>
                <a:gd name="T23" fmla="*/ 354 h 1852"/>
                <a:gd name="T24" fmla="*/ 21 w 1404"/>
                <a:gd name="T25" fmla="*/ 372 h 1852"/>
                <a:gd name="T26" fmla="*/ 9 w 1404"/>
                <a:gd name="T27" fmla="*/ 393 h 1852"/>
                <a:gd name="T28" fmla="*/ 2 w 1404"/>
                <a:gd name="T29" fmla="*/ 417 h 1852"/>
                <a:gd name="T30" fmla="*/ 0 w 1404"/>
                <a:gd name="T31" fmla="*/ 442 h 1852"/>
                <a:gd name="T32" fmla="*/ 172 w 1404"/>
                <a:gd name="T33" fmla="*/ 736 h 1852"/>
                <a:gd name="T34" fmla="*/ 918 w 1404"/>
                <a:gd name="T35" fmla="*/ 490 h 1852"/>
                <a:gd name="T36" fmla="*/ 172 w 1404"/>
                <a:gd name="T37" fmla="*/ 1570 h 1852"/>
                <a:gd name="T38" fmla="*/ 0 w 1404"/>
                <a:gd name="T39" fmla="*/ 1325 h 1852"/>
                <a:gd name="T40" fmla="*/ 0 w 1404"/>
                <a:gd name="T41" fmla="*/ 1617 h 1852"/>
                <a:gd name="T42" fmla="*/ 2 w 1404"/>
                <a:gd name="T43" fmla="*/ 1643 h 1852"/>
                <a:gd name="T44" fmla="*/ 9 w 1404"/>
                <a:gd name="T45" fmla="*/ 1666 h 1852"/>
                <a:gd name="T46" fmla="*/ 21 w 1404"/>
                <a:gd name="T47" fmla="*/ 1688 h 1852"/>
                <a:gd name="T48" fmla="*/ 36 w 1404"/>
                <a:gd name="T49" fmla="*/ 1706 h 1852"/>
                <a:gd name="T50" fmla="*/ 55 w 1404"/>
                <a:gd name="T51" fmla="*/ 1721 h 1852"/>
                <a:gd name="T52" fmla="*/ 76 w 1404"/>
                <a:gd name="T53" fmla="*/ 1734 h 1852"/>
                <a:gd name="T54" fmla="*/ 100 w 1404"/>
                <a:gd name="T55" fmla="*/ 1741 h 1852"/>
                <a:gd name="T56" fmla="*/ 125 w 1404"/>
                <a:gd name="T57" fmla="*/ 1743 h 1852"/>
                <a:gd name="T58" fmla="*/ 1149 w 1404"/>
                <a:gd name="T59" fmla="*/ 1833 h 1852"/>
                <a:gd name="T60" fmla="*/ 1156 w 1404"/>
                <a:gd name="T61" fmla="*/ 1837 h 1852"/>
                <a:gd name="T62" fmla="*/ 1185 w 1404"/>
                <a:gd name="T63" fmla="*/ 1847 h 1852"/>
                <a:gd name="T64" fmla="*/ 1214 w 1404"/>
                <a:gd name="T65" fmla="*/ 1852 h 1852"/>
                <a:gd name="T66" fmla="*/ 1364 w 1404"/>
                <a:gd name="T67" fmla="*/ 1852 h 1852"/>
                <a:gd name="T68" fmla="*/ 1372 w 1404"/>
                <a:gd name="T69" fmla="*/ 1852 h 1852"/>
                <a:gd name="T70" fmla="*/ 1387 w 1404"/>
                <a:gd name="T71" fmla="*/ 1846 h 1852"/>
                <a:gd name="T72" fmla="*/ 1397 w 1404"/>
                <a:gd name="T73" fmla="*/ 1835 h 1852"/>
                <a:gd name="T74" fmla="*/ 1403 w 1404"/>
                <a:gd name="T75" fmla="*/ 1821 h 1852"/>
                <a:gd name="T76" fmla="*/ 1404 w 1404"/>
                <a:gd name="T77" fmla="*/ 39 h 1852"/>
                <a:gd name="T78" fmla="*/ 1403 w 1404"/>
                <a:gd name="T79" fmla="*/ 32 h 1852"/>
                <a:gd name="T80" fmla="*/ 1397 w 1404"/>
                <a:gd name="T81" fmla="*/ 18 h 1852"/>
                <a:gd name="T82" fmla="*/ 1387 w 1404"/>
                <a:gd name="T83" fmla="*/ 7 h 1852"/>
                <a:gd name="T84" fmla="*/ 1372 w 1404"/>
                <a:gd name="T85" fmla="*/ 2 h 1852"/>
                <a:gd name="T86" fmla="*/ 1364 w 1404"/>
                <a:gd name="T87" fmla="*/ 1 h 1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04" h="1852">
                  <a:moveTo>
                    <a:pt x="1364" y="1"/>
                  </a:moveTo>
                  <a:lnTo>
                    <a:pt x="1222" y="0"/>
                  </a:lnTo>
                  <a:lnTo>
                    <a:pt x="1222" y="0"/>
                  </a:lnTo>
                  <a:lnTo>
                    <a:pt x="1214" y="1"/>
                  </a:lnTo>
                  <a:lnTo>
                    <a:pt x="1205" y="3"/>
                  </a:lnTo>
                  <a:lnTo>
                    <a:pt x="1197" y="6"/>
                  </a:lnTo>
                  <a:lnTo>
                    <a:pt x="1188" y="9"/>
                  </a:lnTo>
                  <a:lnTo>
                    <a:pt x="1180" y="14"/>
                  </a:lnTo>
                  <a:lnTo>
                    <a:pt x="1173" y="19"/>
                  </a:lnTo>
                  <a:lnTo>
                    <a:pt x="1165" y="25"/>
                  </a:lnTo>
                  <a:lnTo>
                    <a:pt x="1160" y="32"/>
                  </a:lnTo>
                  <a:lnTo>
                    <a:pt x="961" y="314"/>
                  </a:lnTo>
                  <a:lnTo>
                    <a:pt x="961" y="314"/>
                  </a:lnTo>
                  <a:lnTo>
                    <a:pt x="959" y="317"/>
                  </a:lnTo>
                  <a:lnTo>
                    <a:pt x="125" y="317"/>
                  </a:lnTo>
                  <a:lnTo>
                    <a:pt x="125" y="317"/>
                  </a:lnTo>
                  <a:lnTo>
                    <a:pt x="112" y="318"/>
                  </a:lnTo>
                  <a:lnTo>
                    <a:pt x="100" y="319"/>
                  </a:lnTo>
                  <a:lnTo>
                    <a:pt x="87" y="322"/>
                  </a:lnTo>
                  <a:lnTo>
                    <a:pt x="76" y="327"/>
                  </a:lnTo>
                  <a:lnTo>
                    <a:pt x="65" y="332"/>
                  </a:lnTo>
                  <a:lnTo>
                    <a:pt x="55" y="338"/>
                  </a:lnTo>
                  <a:lnTo>
                    <a:pt x="45" y="345"/>
                  </a:lnTo>
                  <a:lnTo>
                    <a:pt x="36" y="354"/>
                  </a:lnTo>
                  <a:lnTo>
                    <a:pt x="28" y="363"/>
                  </a:lnTo>
                  <a:lnTo>
                    <a:pt x="21" y="372"/>
                  </a:lnTo>
                  <a:lnTo>
                    <a:pt x="14" y="383"/>
                  </a:lnTo>
                  <a:lnTo>
                    <a:pt x="9" y="393"/>
                  </a:lnTo>
                  <a:lnTo>
                    <a:pt x="5" y="406"/>
                  </a:lnTo>
                  <a:lnTo>
                    <a:pt x="2" y="417"/>
                  </a:lnTo>
                  <a:lnTo>
                    <a:pt x="0" y="430"/>
                  </a:lnTo>
                  <a:lnTo>
                    <a:pt x="0" y="442"/>
                  </a:lnTo>
                  <a:lnTo>
                    <a:pt x="0" y="736"/>
                  </a:lnTo>
                  <a:lnTo>
                    <a:pt x="172" y="736"/>
                  </a:lnTo>
                  <a:lnTo>
                    <a:pt x="172" y="490"/>
                  </a:lnTo>
                  <a:lnTo>
                    <a:pt x="918" y="490"/>
                  </a:lnTo>
                  <a:lnTo>
                    <a:pt x="918" y="1570"/>
                  </a:lnTo>
                  <a:lnTo>
                    <a:pt x="172" y="1570"/>
                  </a:lnTo>
                  <a:lnTo>
                    <a:pt x="172" y="1325"/>
                  </a:lnTo>
                  <a:lnTo>
                    <a:pt x="0" y="1325"/>
                  </a:lnTo>
                  <a:lnTo>
                    <a:pt x="0" y="1617"/>
                  </a:lnTo>
                  <a:lnTo>
                    <a:pt x="0" y="1617"/>
                  </a:lnTo>
                  <a:lnTo>
                    <a:pt x="0" y="1630"/>
                  </a:lnTo>
                  <a:lnTo>
                    <a:pt x="2" y="1643"/>
                  </a:lnTo>
                  <a:lnTo>
                    <a:pt x="5" y="1655"/>
                  </a:lnTo>
                  <a:lnTo>
                    <a:pt x="9" y="1666"/>
                  </a:lnTo>
                  <a:lnTo>
                    <a:pt x="14" y="1678"/>
                  </a:lnTo>
                  <a:lnTo>
                    <a:pt x="21" y="1688"/>
                  </a:lnTo>
                  <a:lnTo>
                    <a:pt x="28" y="1697"/>
                  </a:lnTo>
                  <a:lnTo>
                    <a:pt x="36" y="1706"/>
                  </a:lnTo>
                  <a:lnTo>
                    <a:pt x="45" y="1714"/>
                  </a:lnTo>
                  <a:lnTo>
                    <a:pt x="55" y="1721"/>
                  </a:lnTo>
                  <a:lnTo>
                    <a:pt x="65" y="1728"/>
                  </a:lnTo>
                  <a:lnTo>
                    <a:pt x="76" y="1734"/>
                  </a:lnTo>
                  <a:lnTo>
                    <a:pt x="87" y="1738"/>
                  </a:lnTo>
                  <a:lnTo>
                    <a:pt x="100" y="1741"/>
                  </a:lnTo>
                  <a:lnTo>
                    <a:pt x="112" y="1743"/>
                  </a:lnTo>
                  <a:lnTo>
                    <a:pt x="125" y="1743"/>
                  </a:lnTo>
                  <a:lnTo>
                    <a:pt x="991" y="1743"/>
                  </a:lnTo>
                  <a:lnTo>
                    <a:pt x="1149" y="1833"/>
                  </a:lnTo>
                  <a:lnTo>
                    <a:pt x="1149" y="1833"/>
                  </a:lnTo>
                  <a:lnTo>
                    <a:pt x="1156" y="1837"/>
                  </a:lnTo>
                  <a:lnTo>
                    <a:pt x="1165" y="1841"/>
                  </a:lnTo>
                  <a:lnTo>
                    <a:pt x="1185" y="1847"/>
                  </a:lnTo>
                  <a:lnTo>
                    <a:pt x="1204" y="1851"/>
                  </a:lnTo>
                  <a:lnTo>
                    <a:pt x="1214" y="1852"/>
                  </a:lnTo>
                  <a:lnTo>
                    <a:pt x="1222" y="1852"/>
                  </a:lnTo>
                  <a:lnTo>
                    <a:pt x="1364" y="1852"/>
                  </a:lnTo>
                  <a:lnTo>
                    <a:pt x="1364" y="1852"/>
                  </a:lnTo>
                  <a:lnTo>
                    <a:pt x="1372" y="1852"/>
                  </a:lnTo>
                  <a:lnTo>
                    <a:pt x="1380" y="1849"/>
                  </a:lnTo>
                  <a:lnTo>
                    <a:pt x="1387" y="1846"/>
                  </a:lnTo>
                  <a:lnTo>
                    <a:pt x="1392" y="1841"/>
                  </a:lnTo>
                  <a:lnTo>
                    <a:pt x="1397" y="1835"/>
                  </a:lnTo>
                  <a:lnTo>
                    <a:pt x="1401" y="1828"/>
                  </a:lnTo>
                  <a:lnTo>
                    <a:pt x="1403" y="1821"/>
                  </a:lnTo>
                  <a:lnTo>
                    <a:pt x="1404" y="1813"/>
                  </a:lnTo>
                  <a:lnTo>
                    <a:pt x="1404" y="39"/>
                  </a:lnTo>
                  <a:lnTo>
                    <a:pt x="1404" y="39"/>
                  </a:lnTo>
                  <a:lnTo>
                    <a:pt x="1403" y="32"/>
                  </a:lnTo>
                  <a:lnTo>
                    <a:pt x="1401" y="24"/>
                  </a:lnTo>
                  <a:lnTo>
                    <a:pt x="1397" y="18"/>
                  </a:lnTo>
                  <a:lnTo>
                    <a:pt x="1392" y="12"/>
                  </a:lnTo>
                  <a:lnTo>
                    <a:pt x="1387" y="7"/>
                  </a:lnTo>
                  <a:lnTo>
                    <a:pt x="1380" y="4"/>
                  </a:lnTo>
                  <a:lnTo>
                    <a:pt x="1372" y="2"/>
                  </a:lnTo>
                  <a:lnTo>
                    <a:pt x="1364" y="1"/>
                  </a:lnTo>
                  <a:lnTo>
                    <a:pt x="1364" y="1"/>
                  </a:lnTo>
                  <a:close/>
                </a:path>
              </a:pathLst>
            </a:custGeom>
            <a:gradFill>
              <a:gsLst>
                <a:gs pos="45000">
                  <a:srgbClr val="5EB6DA"/>
                </a:gs>
                <a:gs pos="45000">
                  <a:srgbClr val="3999C6"/>
                </a:gs>
              </a:gsLst>
              <a:lin ang="8100000" scaled="1"/>
            </a:gradFill>
            <a:ln>
              <a:solidFill>
                <a:schemeClr val="tx1"/>
              </a:solid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dirty="0">
                <a:solidFill>
                  <a:srgbClr val="FFFFFF"/>
                </a:solidFill>
                <a:latin typeface="Segoe UI"/>
              </a:endParaRPr>
            </a:p>
          </p:txBody>
        </p:sp>
      </p:grpSp>
      <p:grpSp>
        <p:nvGrpSpPr>
          <p:cNvPr id="129" name="Group 128"/>
          <p:cNvGrpSpPr>
            <a:grpSpLocks noChangeAspect="1"/>
          </p:cNvGrpSpPr>
          <p:nvPr/>
        </p:nvGrpSpPr>
        <p:grpSpPr>
          <a:xfrm>
            <a:off x="526159" y="3732372"/>
            <a:ext cx="306266" cy="351485"/>
            <a:chOff x="9488490" y="6863556"/>
            <a:chExt cx="366713" cy="420688"/>
          </a:xfrm>
          <a:solidFill>
            <a:schemeClr val="bg1"/>
          </a:solidFill>
        </p:grpSpPr>
        <p:sp>
          <p:nvSpPr>
            <p:cNvPr id="130" name="Freeform 344"/>
            <p:cNvSpPr>
              <a:spLocks/>
            </p:cNvSpPr>
            <p:nvPr/>
          </p:nvSpPr>
          <p:spPr bwMode="auto">
            <a:xfrm>
              <a:off x="9488490" y="7000081"/>
              <a:ext cx="230188" cy="193675"/>
            </a:xfrm>
            <a:custGeom>
              <a:avLst/>
              <a:gdLst>
                <a:gd name="T0" fmla="*/ 519 w 1012"/>
                <a:gd name="T1" fmla="*/ 837 h 851"/>
                <a:gd name="T2" fmla="*/ 519 w 1012"/>
                <a:gd name="T3" fmla="*/ 837 h 851"/>
                <a:gd name="T4" fmla="*/ 520 w 1012"/>
                <a:gd name="T5" fmla="*/ 842 h 851"/>
                <a:gd name="T6" fmla="*/ 521 w 1012"/>
                <a:gd name="T7" fmla="*/ 846 h 851"/>
                <a:gd name="T8" fmla="*/ 522 w 1012"/>
                <a:gd name="T9" fmla="*/ 848 h 851"/>
                <a:gd name="T10" fmla="*/ 525 w 1012"/>
                <a:gd name="T11" fmla="*/ 850 h 851"/>
                <a:gd name="T12" fmla="*/ 528 w 1012"/>
                <a:gd name="T13" fmla="*/ 851 h 851"/>
                <a:gd name="T14" fmla="*/ 531 w 1012"/>
                <a:gd name="T15" fmla="*/ 851 h 851"/>
                <a:gd name="T16" fmla="*/ 535 w 1012"/>
                <a:gd name="T17" fmla="*/ 849 h 851"/>
                <a:gd name="T18" fmla="*/ 539 w 1012"/>
                <a:gd name="T19" fmla="*/ 847 h 851"/>
                <a:gd name="T20" fmla="*/ 1004 w 1012"/>
                <a:gd name="T21" fmla="*/ 441 h 851"/>
                <a:gd name="T22" fmla="*/ 1004 w 1012"/>
                <a:gd name="T23" fmla="*/ 441 h 851"/>
                <a:gd name="T24" fmla="*/ 1007 w 1012"/>
                <a:gd name="T25" fmla="*/ 438 h 851"/>
                <a:gd name="T26" fmla="*/ 1010 w 1012"/>
                <a:gd name="T27" fmla="*/ 434 h 851"/>
                <a:gd name="T28" fmla="*/ 1011 w 1012"/>
                <a:gd name="T29" fmla="*/ 430 h 851"/>
                <a:gd name="T30" fmla="*/ 1012 w 1012"/>
                <a:gd name="T31" fmla="*/ 426 h 851"/>
                <a:gd name="T32" fmla="*/ 1011 w 1012"/>
                <a:gd name="T33" fmla="*/ 422 h 851"/>
                <a:gd name="T34" fmla="*/ 1010 w 1012"/>
                <a:gd name="T35" fmla="*/ 418 h 851"/>
                <a:gd name="T36" fmla="*/ 1007 w 1012"/>
                <a:gd name="T37" fmla="*/ 414 h 851"/>
                <a:gd name="T38" fmla="*/ 1004 w 1012"/>
                <a:gd name="T39" fmla="*/ 411 h 851"/>
                <a:gd name="T40" fmla="*/ 539 w 1012"/>
                <a:gd name="T41" fmla="*/ 5 h 851"/>
                <a:gd name="T42" fmla="*/ 539 w 1012"/>
                <a:gd name="T43" fmla="*/ 5 h 851"/>
                <a:gd name="T44" fmla="*/ 535 w 1012"/>
                <a:gd name="T45" fmla="*/ 2 h 851"/>
                <a:gd name="T46" fmla="*/ 531 w 1012"/>
                <a:gd name="T47" fmla="*/ 0 h 851"/>
                <a:gd name="T48" fmla="*/ 528 w 1012"/>
                <a:gd name="T49" fmla="*/ 0 h 851"/>
                <a:gd name="T50" fmla="*/ 525 w 1012"/>
                <a:gd name="T51" fmla="*/ 1 h 851"/>
                <a:gd name="T52" fmla="*/ 522 w 1012"/>
                <a:gd name="T53" fmla="*/ 4 h 851"/>
                <a:gd name="T54" fmla="*/ 521 w 1012"/>
                <a:gd name="T55" fmla="*/ 6 h 851"/>
                <a:gd name="T56" fmla="*/ 520 w 1012"/>
                <a:gd name="T57" fmla="*/ 10 h 851"/>
                <a:gd name="T58" fmla="*/ 519 w 1012"/>
                <a:gd name="T59" fmla="*/ 15 h 851"/>
                <a:gd name="T60" fmla="*/ 519 w 1012"/>
                <a:gd name="T61" fmla="*/ 220 h 851"/>
                <a:gd name="T62" fmla="*/ 25 w 1012"/>
                <a:gd name="T63" fmla="*/ 220 h 851"/>
                <a:gd name="T64" fmla="*/ 25 w 1012"/>
                <a:gd name="T65" fmla="*/ 220 h 851"/>
                <a:gd name="T66" fmla="*/ 20 w 1012"/>
                <a:gd name="T67" fmla="*/ 220 h 851"/>
                <a:gd name="T68" fmla="*/ 16 w 1012"/>
                <a:gd name="T69" fmla="*/ 222 h 851"/>
                <a:gd name="T70" fmla="*/ 11 w 1012"/>
                <a:gd name="T71" fmla="*/ 224 h 851"/>
                <a:gd name="T72" fmla="*/ 8 w 1012"/>
                <a:gd name="T73" fmla="*/ 227 h 851"/>
                <a:gd name="T74" fmla="*/ 5 w 1012"/>
                <a:gd name="T75" fmla="*/ 231 h 851"/>
                <a:gd name="T76" fmla="*/ 2 w 1012"/>
                <a:gd name="T77" fmla="*/ 235 h 851"/>
                <a:gd name="T78" fmla="*/ 1 w 1012"/>
                <a:gd name="T79" fmla="*/ 240 h 851"/>
                <a:gd name="T80" fmla="*/ 0 w 1012"/>
                <a:gd name="T81" fmla="*/ 245 h 851"/>
                <a:gd name="T82" fmla="*/ 0 w 1012"/>
                <a:gd name="T83" fmla="*/ 606 h 851"/>
                <a:gd name="T84" fmla="*/ 0 w 1012"/>
                <a:gd name="T85" fmla="*/ 606 h 851"/>
                <a:gd name="T86" fmla="*/ 1 w 1012"/>
                <a:gd name="T87" fmla="*/ 611 h 851"/>
                <a:gd name="T88" fmla="*/ 2 w 1012"/>
                <a:gd name="T89" fmla="*/ 617 h 851"/>
                <a:gd name="T90" fmla="*/ 5 w 1012"/>
                <a:gd name="T91" fmla="*/ 621 h 851"/>
                <a:gd name="T92" fmla="*/ 8 w 1012"/>
                <a:gd name="T93" fmla="*/ 625 h 851"/>
                <a:gd name="T94" fmla="*/ 11 w 1012"/>
                <a:gd name="T95" fmla="*/ 628 h 851"/>
                <a:gd name="T96" fmla="*/ 16 w 1012"/>
                <a:gd name="T97" fmla="*/ 630 h 851"/>
                <a:gd name="T98" fmla="*/ 20 w 1012"/>
                <a:gd name="T99" fmla="*/ 632 h 851"/>
                <a:gd name="T100" fmla="*/ 25 w 1012"/>
                <a:gd name="T101" fmla="*/ 632 h 851"/>
                <a:gd name="T102" fmla="*/ 519 w 1012"/>
                <a:gd name="T103" fmla="*/ 632 h 851"/>
                <a:gd name="T104" fmla="*/ 519 w 1012"/>
                <a:gd name="T105" fmla="*/ 837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12" h="851">
                  <a:moveTo>
                    <a:pt x="519" y="837"/>
                  </a:moveTo>
                  <a:lnTo>
                    <a:pt x="519" y="837"/>
                  </a:lnTo>
                  <a:lnTo>
                    <a:pt x="520" y="842"/>
                  </a:lnTo>
                  <a:lnTo>
                    <a:pt x="521" y="846"/>
                  </a:lnTo>
                  <a:lnTo>
                    <a:pt x="522" y="848"/>
                  </a:lnTo>
                  <a:lnTo>
                    <a:pt x="525" y="850"/>
                  </a:lnTo>
                  <a:lnTo>
                    <a:pt x="528" y="851"/>
                  </a:lnTo>
                  <a:lnTo>
                    <a:pt x="531" y="851"/>
                  </a:lnTo>
                  <a:lnTo>
                    <a:pt x="535" y="849"/>
                  </a:lnTo>
                  <a:lnTo>
                    <a:pt x="539" y="847"/>
                  </a:lnTo>
                  <a:lnTo>
                    <a:pt x="1004" y="441"/>
                  </a:lnTo>
                  <a:lnTo>
                    <a:pt x="1004" y="441"/>
                  </a:lnTo>
                  <a:lnTo>
                    <a:pt x="1007" y="438"/>
                  </a:lnTo>
                  <a:lnTo>
                    <a:pt x="1010" y="434"/>
                  </a:lnTo>
                  <a:lnTo>
                    <a:pt x="1011" y="430"/>
                  </a:lnTo>
                  <a:lnTo>
                    <a:pt x="1012" y="426"/>
                  </a:lnTo>
                  <a:lnTo>
                    <a:pt x="1011" y="422"/>
                  </a:lnTo>
                  <a:lnTo>
                    <a:pt x="1010" y="418"/>
                  </a:lnTo>
                  <a:lnTo>
                    <a:pt x="1007" y="414"/>
                  </a:lnTo>
                  <a:lnTo>
                    <a:pt x="1004" y="411"/>
                  </a:lnTo>
                  <a:lnTo>
                    <a:pt x="539" y="5"/>
                  </a:lnTo>
                  <a:lnTo>
                    <a:pt x="539" y="5"/>
                  </a:lnTo>
                  <a:lnTo>
                    <a:pt x="535" y="2"/>
                  </a:lnTo>
                  <a:lnTo>
                    <a:pt x="531" y="0"/>
                  </a:lnTo>
                  <a:lnTo>
                    <a:pt x="528" y="0"/>
                  </a:lnTo>
                  <a:lnTo>
                    <a:pt x="525" y="1"/>
                  </a:lnTo>
                  <a:lnTo>
                    <a:pt x="522" y="4"/>
                  </a:lnTo>
                  <a:lnTo>
                    <a:pt x="521" y="6"/>
                  </a:lnTo>
                  <a:lnTo>
                    <a:pt x="520" y="10"/>
                  </a:lnTo>
                  <a:lnTo>
                    <a:pt x="519" y="15"/>
                  </a:lnTo>
                  <a:lnTo>
                    <a:pt x="519" y="220"/>
                  </a:lnTo>
                  <a:lnTo>
                    <a:pt x="25" y="220"/>
                  </a:lnTo>
                  <a:lnTo>
                    <a:pt x="25" y="220"/>
                  </a:lnTo>
                  <a:lnTo>
                    <a:pt x="20" y="220"/>
                  </a:lnTo>
                  <a:lnTo>
                    <a:pt x="16" y="222"/>
                  </a:lnTo>
                  <a:lnTo>
                    <a:pt x="11" y="224"/>
                  </a:lnTo>
                  <a:lnTo>
                    <a:pt x="8" y="227"/>
                  </a:lnTo>
                  <a:lnTo>
                    <a:pt x="5" y="231"/>
                  </a:lnTo>
                  <a:lnTo>
                    <a:pt x="2" y="235"/>
                  </a:lnTo>
                  <a:lnTo>
                    <a:pt x="1" y="240"/>
                  </a:lnTo>
                  <a:lnTo>
                    <a:pt x="0" y="245"/>
                  </a:lnTo>
                  <a:lnTo>
                    <a:pt x="0" y="606"/>
                  </a:lnTo>
                  <a:lnTo>
                    <a:pt x="0" y="606"/>
                  </a:lnTo>
                  <a:lnTo>
                    <a:pt x="1" y="611"/>
                  </a:lnTo>
                  <a:lnTo>
                    <a:pt x="2" y="617"/>
                  </a:lnTo>
                  <a:lnTo>
                    <a:pt x="5" y="621"/>
                  </a:lnTo>
                  <a:lnTo>
                    <a:pt x="8" y="625"/>
                  </a:lnTo>
                  <a:lnTo>
                    <a:pt x="11" y="628"/>
                  </a:lnTo>
                  <a:lnTo>
                    <a:pt x="16" y="630"/>
                  </a:lnTo>
                  <a:lnTo>
                    <a:pt x="20" y="632"/>
                  </a:lnTo>
                  <a:lnTo>
                    <a:pt x="25" y="632"/>
                  </a:lnTo>
                  <a:lnTo>
                    <a:pt x="519" y="632"/>
                  </a:lnTo>
                  <a:lnTo>
                    <a:pt x="519" y="837"/>
                  </a:lnTo>
                  <a:close/>
                </a:path>
              </a:pathLst>
            </a:custGeom>
            <a:gradFill>
              <a:gsLst>
                <a:gs pos="45000">
                  <a:srgbClr val="5EB6DA"/>
                </a:gs>
                <a:gs pos="45000">
                  <a:srgbClr val="3999C6"/>
                </a:gs>
              </a:gsLst>
              <a:lin ang="8100000" scaled="1"/>
            </a:gradFill>
            <a:ln>
              <a:solidFill>
                <a:schemeClr val="tx1"/>
              </a:solid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dirty="0">
                <a:solidFill>
                  <a:srgbClr val="FFFFFF"/>
                </a:solidFill>
                <a:latin typeface="Segoe UI"/>
              </a:endParaRPr>
            </a:p>
          </p:txBody>
        </p:sp>
        <p:sp>
          <p:nvSpPr>
            <p:cNvPr id="131" name="Freeform 345"/>
            <p:cNvSpPr>
              <a:spLocks/>
            </p:cNvSpPr>
            <p:nvPr/>
          </p:nvSpPr>
          <p:spPr bwMode="auto">
            <a:xfrm>
              <a:off x="9536115" y="6863556"/>
              <a:ext cx="319088" cy="420688"/>
            </a:xfrm>
            <a:custGeom>
              <a:avLst/>
              <a:gdLst>
                <a:gd name="T0" fmla="*/ 1222 w 1404"/>
                <a:gd name="T1" fmla="*/ 0 h 1852"/>
                <a:gd name="T2" fmla="*/ 1214 w 1404"/>
                <a:gd name="T3" fmla="*/ 1 h 1852"/>
                <a:gd name="T4" fmla="*/ 1197 w 1404"/>
                <a:gd name="T5" fmla="*/ 6 h 1852"/>
                <a:gd name="T6" fmla="*/ 1180 w 1404"/>
                <a:gd name="T7" fmla="*/ 14 h 1852"/>
                <a:gd name="T8" fmla="*/ 1165 w 1404"/>
                <a:gd name="T9" fmla="*/ 25 h 1852"/>
                <a:gd name="T10" fmla="*/ 961 w 1404"/>
                <a:gd name="T11" fmla="*/ 314 h 1852"/>
                <a:gd name="T12" fmla="*/ 959 w 1404"/>
                <a:gd name="T13" fmla="*/ 317 h 1852"/>
                <a:gd name="T14" fmla="*/ 125 w 1404"/>
                <a:gd name="T15" fmla="*/ 317 h 1852"/>
                <a:gd name="T16" fmla="*/ 100 w 1404"/>
                <a:gd name="T17" fmla="*/ 319 h 1852"/>
                <a:gd name="T18" fmla="*/ 76 w 1404"/>
                <a:gd name="T19" fmla="*/ 327 h 1852"/>
                <a:gd name="T20" fmla="*/ 55 w 1404"/>
                <a:gd name="T21" fmla="*/ 338 h 1852"/>
                <a:gd name="T22" fmla="*/ 36 w 1404"/>
                <a:gd name="T23" fmla="*/ 354 h 1852"/>
                <a:gd name="T24" fmla="*/ 21 w 1404"/>
                <a:gd name="T25" fmla="*/ 372 h 1852"/>
                <a:gd name="T26" fmla="*/ 9 w 1404"/>
                <a:gd name="T27" fmla="*/ 393 h 1852"/>
                <a:gd name="T28" fmla="*/ 2 w 1404"/>
                <a:gd name="T29" fmla="*/ 417 h 1852"/>
                <a:gd name="T30" fmla="*/ 0 w 1404"/>
                <a:gd name="T31" fmla="*/ 442 h 1852"/>
                <a:gd name="T32" fmla="*/ 172 w 1404"/>
                <a:gd name="T33" fmla="*/ 736 h 1852"/>
                <a:gd name="T34" fmla="*/ 918 w 1404"/>
                <a:gd name="T35" fmla="*/ 490 h 1852"/>
                <a:gd name="T36" fmla="*/ 172 w 1404"/>
                <a:gd name="T37" fmla="*/ 1570 h 1852"/>
                <a:gd name="T38" fmla="*/ 0 w 1404"/>
                <a:gd name="T39" fmla="*/ 1325 h 1852"/>
                <a:gd name="T40" fmla="*/ 0 w 1404"/>
                <a:gd name="T41" fmla="*/ 1617 h 1852"/>
                <a:gd name="T42" fmla="*/ 2 w 1404"/>
                <a:gd name="T43" fmla="*/ 1643 h 1852"/>
                <a:gd name="T44" fmla="*/ 9 w 1404"/>
                <a:gd name="T45" fmla="*/ 1666 h 1852"/>
                <a:gd name="T46" fmla="*/ 21 w 1404"/>
                <a:gd name="T47" fmla="*/ 1688 h 1852"/>
                <a:gd name="T48" fmla="*/ 36 w 1404"/>
                <a:gd name="T49" fmla="*/ 1706 h 1852"/>
                <a:gd name="T50" fmla="*/ 55 w 1404"/>
                <a:gd name="T51" fmla="*/ 1721 h 1852"/>
                <a:gd name="T52" fmla="*/ 76 w 1404"/>
                <a:gd name="T53" fmla="*/ 1734 h 1852"/>
                <a:gd name="T54" fmla="*/ 100 w 1404"/>
                <a:gd name="T55" fmla="*/ 1741 h 1852"/>
                <a:gd name="T56" fmla="*/ 125 w 1404"/>
                <a:gd name="T57" fmla="*/ 1743 h 1852"/>
                <a:gd name="T58" fmla="*/ 1149 w 1404"/>
                <a:gd name="T59" fmla="*/ 1833 h 1852"/>
                <a:gd name="T60" fmla="*/ 1156 w 1404"/>
                <a:gd name="T61" fmla="*/ 1837 h 1852"/>
                <a:gd name="T62" fmla="*/ 1185 w 1404"/>
                <a:gd name="T63" fmla="*/ 1847 h 1852"/>
                <a:gd name="T64" fmla="*/ 1214 w 1404"/>
                <a:gd name="T65" fmla="*/ 1852 h 1852"/>
                <a:gd name="T66" fmla="*/ 1364 w 1404"/>
                <a:gd name="T67" fmla="*/ 1852 h 1852"/>
                <a:gd name="T68" fmla="*/ 1372 w 1404"/>
                <a:gd name="T69" fmla="*/ 1852 h 1852"/>
                <a:gd name="T70" fmla="*/ 1387 w 1404"/>
                <a:gd name="T71" fmla="*/ 1846 h 1852"/>
                <a:gd name="T72" fmla="*/ 1397 w 1404"/>
                <a:gd name="T73" fmla="*/ 1835 h 1852"/>
                <a:gd name="T74" fmla="*/ 1403 w 1404"/>
                <a:gd name="T75" fmla="*/ 1821 h 1852"/>
                <a:gd name="T76" fmla="*/ 1404 w 1404"/>
                <a:gd name="T77" fmla="*/ 39 h 1852"/>
                <a:gd name="T78" fmla="*/ 1403 w 1404"/>
                <a:gd name="T79" fmla="*/ 32 h 1852"/>
                <a:gd name="T80" fmla="*/ 1397 w 1404"/>
                <a:gd name="T81" fmla="*/ 18 h 1852"/>
                <a:gd name="T82" fmla="*/ 1387 w 1404"/>
                <a:gd name="T83" fmla="*/ 7 h 1852"/>
                <a:gd name="T84" fmla="*/ 1372 w 1404"/>
                <a:gd name="T85" fmla="*/ 2 h 1852"/>
                <a:gd name="T86" fmla="*/ 1364 w 1404"/>
                <a:gd name="T87" fmla="*/ 1 h 1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04" h="1852">
                  <a:moveTo>
                    <a:pt x="1364" y="1"/>
                  </a:moveTo>
                  <a:lnTo>
                    <a:pt x="1222" y="0"/>
                  </a:lnTo>
                  <a:lnTo>
                    <a:pt x="1222" y="0"/>
                  </a:lnTo>
                  <a:lnTo>
                    <a:pt x="1214" y="1"/>
                  </a:lnTo>
                  <a:lnTo>
                    <a:pt x="1205" y="3"/>
                  </a:lnTo>
                  <a:lnTo>
                    <a:pt x="1197" y="6"/>
                  </a:lnTo>
                  <a:lnTo>
                    <a:pt x="1188" y="9"/>
                  </a:lnTo>
                  <a:lnTo>
                    <a:pt x="1180" y="14"/>
                  </a:lnTo>
                  <a:lnTo>
                    <a:pt x="1173" y="19"/>
                  </a:lnTo>
                  <a:lnTo>
                    <a:pt x="1165" y="25"/>
                  </a:lnTo>
                  <a:lnTo>
                    <a:pt x="1160" y="32"/>
                  </a:lnTo>
                  <a:lnTo>
                    <a:pt x="961" y="314"/>
                  </a:lnTo>
                  <a:lnTo>
                    <a:pt x="961" y="314"/>
                  </a:lnTo>
                  <a:lnTo>
                    <a:pt x="959" y="317"/>
                  </a:lnTo>
                  <a:lnTo>
                    <a:pt x="125" y="317"/>
                  </a:lnTo>
                  <a:lnTo>
                    <a:pt x="125" y="317"/>
                  </a:lnTo>
                  <a:lnTo>
                    <a:pt x="112" y="318"/>
                  </a:lnTo>
                  <a:lnTo>
                    <a:pt x="100" y="319"/>
                  </a:lnTo>
                  <a:lnTo>
                    <a:pt x="87" y="322"/>
                  </a:lnTo>
                  <a:lnTo>
                    <a:pt x="76" y="327"/>
                  </a:lnTo>
                  <a:lnTo>
                    <a:pt x="65" y="332"/>
                  </a:lnTo>
                  <a:lnTo>
                    <a:pt x="55" y="338"/>
                  </a:lnTo>
                  <a:lnTo>
                    <a:pt x="45" y="345"/>
                  </a:lnTo>
                  <a:lnTo>
                    <a:pt x="36" y="354"/>
                  </a:lnTo>
                  <a:lnTo>
                    <a:pt x="28" y="363"/>
                  </a:lnTo>
                  <a:lnTo>
                    <a:pt x="21" y="372"/>
                  </a:lnTo>
                  <a:lnTo>
                    <a:pt x="14" y="383"/>
                  </a:lnTo>
                  <a:lnTo>
                    <a:pt x="9" y="393"/>
                  </a:lnTo>
                  <a:lnTo>
                    <a:pt x="5" y="406"/>
                  </a:lnTo>
                  <a:lnTo>
                    <a:pt x="2" y="417"/>
                  </a:lnTo>
                  <a:lnTo>
                    <a:pt x="0" y="430"/>
                  </a:lnTo>
                  <a:lnTo>
                    <a:pt x="0" y="442"/>
                  </a:lnTo>
                  <a:lnTo>
                    <a:pt x="0" y="736"/>
                  </a:lnTo>
                  <a:lnTo>
                    <a:pt x="172" y="736"/>
                  </a:lnTo>
                  <a:lnTo>
                    <a:pt x="172" y="490"/>
                  </a:lnTo>
                  <a:lnTo>
                    <a:pt x="918" y="490"/>
                  </a:lnTo>
                  <a:lnTo>
                    <a:pt x="918" y="1570"/>
                  </a:lnTo>
                  <a:lnTo>
                    <a:pt x="172" y="1570"/>
                  </a:lnTo>
                  <a:lnTo>
                    <a:pt x="172" y="1325"/>
                  </a:lnTo>
                  <a:lnTo>
                    <a:pt x="0" y="1325"/>
                  </a:lnTo>
                  <a:lnTo>
                    <a:pt x="0" y="1617"/>
                  </a:lnTo>
                  <a:lnTo>
                    <a:pt x="0" y="1617"/>
                  </a:lnTo>
                  <a:lnTo>
                    <a:pt x="0" y="1630"/>
                  </a:lnTo>
                  <a:lnTo>
                    <a:pt x="2" y="1643"/>
                  </a:lnTo>
                  <a:lnTo>
                    <a:pt x="5" y="1655"/>
                  </a:lnTo>
                  <a:lnTo>
                    <a:pt x="9" y="1666"/>
                  </a:lnTo>
                  <a:lnTo>
                    <a:pt x="14" y="1678"/>
                  </a:lnTo>
                  <a:lnTo>
                    <a:pt x="21" y="1688"/>
                  </a:lnTo>
                  <a:lnTo>
                    <a:pt x="28" y="1697"/>
                  </a:lnTo>
                  <a:lnTo>
                    <a:pt x="36" y="1706"/>
                  </a:lnTo>
                  <a:lnTo>
                    <a:pt x="45" y="1714"/>
                  </a:lnTo>
                  <a:lnTo>
                    <a:pt x="55" y="1721"/>
                  </a:lnTo>
                  <a:lnTo>
                    <a:pt x="65" y="1728"/>
                  </a:lnTo>
                  <a:lnTo>
                    <a:pt x="76" y="1734"/>
                  </a:lnTo>
                  <a:lnTo>
                    <a:pt x="87" y="1738"/>
                  </a:lnTo>
                  <a:lnTo>
                    <a:pt x="100" y="1741"/>
                  </a:lnTo>
                  <a:lnTo>
                    <a:pt x="112" y="1743"/>
                  </a:lnTo>
                  <a:lnTo>
                    <a:pt x="125" y="1743"/>
                  </a:lnTo>
                  <a:lnTo>
                    <a:pt x="991" y="1743"/>
                  </a:lnTo>
                  <a:lnTo>
                    <a:pt x="1149" y="1833"/>
                  </a:lnTo>
                  <a:lnTo>
                    <a:pt x="1149" y="1833"/>
                  </a:lnTo>
                  <a:lnTo>
                    <a:pt x="1156" y="1837"/>
                  </a:lnTo>
                  <a:lnTo>
                    <a:pt x="1165" y="1841"/>
                  </a:lnTo>
                  <a:lnTo>
                    <a:pt x="1185" y="1847"/>
                  </a:lnTo>
                  <a:lnTo>
                    <a:pt x="1204" y="1851"/>
                  </a:lnTo>
                  <a:lnTo>
                    <a:pt x="1214" y="1852"/>
                  </a:lnTo>
                  <a:lnTo>
                    <a:pt x="1222" y="1852"/>
                  </a:lnTo>
                  <a:lnTo>
                    <a:pt x="1364" y="1852"/>
                  </a:lnTo>
                  <a:lnTo>
                    <a:pt x="1364" y="1852"/>
                  </a:lnTo>
                  <a:lnTo>
                    <a:pt x="1372" y="1852"/>
                  </a:lnTo>
                  <a:lnTo>
                    <a:pt x="1380" y="1849"/>
                  </a:lnTo>
                  <a:lnTo>
                    <a:pt x="1387" y="1846"/>
                  </a:lnTo>
                  <a:lnTo>
                    <a:pt x="1392" y="1841"/>
                  </a:lnTo>
                  <a:lnTo>
                    <a:pt x="1397" y="1835"/>
                  </a:lnTo>
                  <a:lnTo>
                    <a:pt x="1401" y="1828"/>
                  </a:lnTo>
                  <a:lnTo>
                    <a:pt x="1403" y="1821"/>
                  </a:lnTo>
                  <a:lnTo>
                    <a:pt x="1404" y="1813"/>
                  </a:lnTo>
                  <a:lnTo>
                    <a:pt x="1404" y="39"/>
                  </a:lnTo>
                  <a:lnTo>
                    <a:pt x="1404" y="39"/>
                  </a:lnTo>
                  <a:lnTo>
                    <a:pt x="1403" y="32"/>
                  </a:lnTo>
                  <a:lnTo>
                    <a:pt x="1401" y="24"/>
                  </a:lnTo>
                  <a:lnTo>
                    <a:pt x="1397" y="18"/>
                  </a:lnTo>
                  <a:lnTo>
                    <a:pt x="1392" y="12"/>
                  </a:lnTo>
                  <a:lnTo>
                    <a:pt x="1387" y="7"/>
                  </a:lnTo>
                  <a:lnTo>
                    <a:pt x="1380" y="4"/>
                  </a:lnTo>
                  <a:lnTo>
                    <a:pt x="1372" y="2"/>
                  </a:lnTo>
                  <a:lnTo>
                    <a:pt x="1364" y="1"/>
                  </a:lnTo>
                  <a:lnTo>
                    <a:pt x="1364" y="1"/>
                  </a:lnTo>
                  <a:close/>
                </a:path>
              </a:pathLst>
            </a:custGeom>
            <a:gradFill>
              <a:gsLst>
                <a:gs pos="45000">
                  <a:srgbClr val="5EB6DA"/>
                </a:gs>
                <a:gs pos="45000">
                  <a:srgbClr val="3999C6"/>
                </a:gs>
              </a:gsLst>
              <a:lin ang="8100000" scaled="1"/>
            </a:gradFill>
            <a:ln>
              <a:solidFill>
                <a:schemeClr val="tx1"/>
              </a:solid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dirty="0">
                <a:solidFill>
                  <a:srgbClr val="FFFFFF"/>
                </a:solidFill>
                <a:latin typeface="Segoe UI"/>
              </a:endParaRPr>
            </a:p>
          </p:txBody>
        </p:sp>
      </p:grpSp>
      <p:sp>
        <p:nvSpPr>
          <p:cNvPr id="132" name="Freeform 131"/>
          <p:cNvSpPr/>
          <p:nvPr/>
        </p:nvSpPr>
        <p:spPr bwMode="auto">
          <a:xfrm rot="5400000">
            <a:off x="534224" y="4822460"/>
            <a:ext cx="263176" cy="449894"/>
          </a:xfrm>
          <a:custGeom>
            <a:avLst/>
            <a:gdLst>
              <a:gd name="connsiteX0" fmla="*/ 578536 w 2644078"/>
              <a:gd name="connsiteY0" fmla="*/ 4266881 h 4861988"/>
              <a:gd name="connsiteX1" fmla="*/ 578536 w 2644078"/>
              <a:gd name="connsiteY1" fmla="*/ 3729363 h 4861988"/>
              <a:gd name="connsiteX2" fmla="*/ 2065543 w 2644078"/>
              <a:gd name="connsiteY2" fmla="*/ 3729363 h 4861988"/>
              <a:gd name="connsiteX3" fmla="*/ 2065543 w 2644078"/>
              <a:gd name="connsiteY3" fmla="*/ 4266881 h 4861988"/>
              <a:gd name="connsiteX4" fmla="*/ 330510 w 2644078"/>
              <a:gd name="connsiteY4" fmla="*/ 4531478 h 4861988"/>
              <a:gd name="connsiteX5" fmla="*/ 2313568 w 2644078"/>
              <a:gd name="connsiteY5" fmla="*/ 4531478 h 4861988"/>
              <a:gd name="connsiteX6" fmla="*/ 2313568 w 2644078"/>
              <a:gd name="connsiteY6" fmla="*/ 1182277 h 4861988"/>
              <a:gd name="connsiteX7" fmla="*/ 330510 w 2644078"/>
              <a:gd name="connsiteY7" fmla="*/ 1182277 h 4861988"/>
              <a:gd name="connsiteX8" fmla="*/ 287715 w 2644078"/>
              <a:gd name="connsiteY8" fmla="*/ 630467 h 4861988"/>
              <a:gd name="connsiteX9" fmla="*/ 621175 w 2644078"/>
              <a:gd name="connsiteY9" fmla="*/ 0 h 4861988"/>
              <a:gd name="connsiteX10" fmla="*/ 2022904 w 2644078"/>
              <a:gd name="connsiteY10" fmla="*/ 0 h 4861988"/>
              <a:gd name="connsiteX11" fmla="*/ 2356364 w 2644078"/>
              <a:gd name="connsiteY11" fmla="*/ 630467 h 4861988"/>
              <a:gd name="connsiteX12" fmla="*/ 0 w 2644078"/>
              <a:gd name="connsiteY12" fmla="*/ 4861988 h 4861988"/>
              <a:gd name="connsiteX13" fmla="*/ 0 w 2644078"/>
              <a:gd name="connsiteY13" fmla="*/ 851767 h 4861988"/>
              <a:gd name="connsiteX14" fmla="*/ 2644078 w 2644078"/>
              <a:gd name="connsiteY14" fmla="*/ 851767 h 4861988"/>
              <a:gd name="connsiteX15" fmla="*/ 2644078 w 2644078"/>
              <a:gd name="connsiteY15" fmla="*/ 4861988 h 4861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44078" h="4861988">
                <a:moveTo>
                  <a:pt x="578536" y="4266881"/>
                </a:moveTo>
                <a:lnTo>
                  <a:pt x="578536" y="3729363"/>
                </a:lnTo>
                <a:lnTo>
                  <a:pt x="2065543" y="3729363"/>
                </a:lnTo>
                <a:lnTo>
                  <a:pt x="2065543" y="4266881"/>
                </a:lnTo>
                <a:close/>
                <a:moveTo>
                  <a:pt x="330510" y="4531478"/>
                </a:moveTo>
                <a:lnTo>
                  <a:pt x="2313568" y="4531478"/>
                </a:lnTo>
                <a:lnTo>
                  <a:pt x="2313568" y="1182277"/>
                </a:lnTo>
                <a:lnTo>
                  <a:pt x="330510" y="1182277"/>
                </a:lnTo>
                <a:close/>
                <a:moveTo>
                  <a:pt x="287715" y="630467"/>
                </a:moveTo>
                <a:lnTo>
                  <a:pt x="621175" y="0"/>
                </a:lnTo>
                <a:lnTo>
                  <a:pt x="2022904" y="0"/>
                </a:lnTo>
                <a:lnTo>
                  <a:pt x="2356364" y="630467"/>
                </a:lnTo>
                <a:close/>
                <a:moveTo>
                  <a:pt x="0" y="4861988"/>
                </a:moveTo>
                <a:lnTo>
                  <a:pt x="0" y="851767"/>
                </a:lnTo>
                <a:lnTo>
                  <a:pt x="2644078" y="851767"/>
                </a:lnTo>
                <a:lnTo>
                  <a:pt x="2644078" y="4861988"/>
                </a:lnTo>
                <a:close/>
              </a:path>
            </a:pathLst>
          </a:custGeom>
          <a:gradFill>
            <a:gsLst>
              <a:gs pos="61000">
                <a:srgbClr val="5EB6DA"/>
              </a:gs>
              <a:gs pos="64000">
                <a:srgbClr val="3999C6"/>
              </a:gs>
            </a:gsLst>
            <a:lin ang="36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06" rIns="91414" bIns="45706" numCol="1" spcCol="0" rtlCol="0" fromWordArt="0" anchor="ctr" anchorCtr="0" forceAA="0" compatLnSpc="1">
            <a:prstTxWarp prst="textNoShape">
              <a:avLst/>
            </a:prstTxWarp>
            <a:noAutofit/>
          </a:bodyPr>
          <a:lstStyle/>
          <a:p>
            <a:pPr algn="ctr" defTabSz="914192"/>
            <a:endParaRPr lang="en-US" dirty="0">
              <a:solidFill>
                <a:srgbClr val="FFFFFF"/>
              </a:solidFill>
              <a:latin typeface="Segoe UI"/>
            </a:endParaRPr>
          </a:p>
        </p:txBody>
      </p:sp>
      <p:sp>
        <p:nvSpPr>
          <p:cNvPr id="3" name="Title 2"/>
          <p:cNvSpPr>
            <a:spLocks noGrp="1"/>
          </p:cNvSpPr>
          <p:nvPr>
            <p:ph type="title"/>
          </p:nvPr>
        </p:nvSpPr>
        <p:spPr/>
        <p:txBody>
          <a:bodyPr/>
          <a:lstStyle/>
          <a:p>
            <a:r>
              <a:rPr lang="en-US" dirty="0"/>
              <a:t>Azure </a:t>
            </a:r>
            <a:r>
              <a:rPr lang="en-US" dirty="0" err="1"/>
              <a:t>IoT</a:t>
            </a:r>
            <a:r>
              <a:rPr lang="en-US" dirty="0"/>
              <a:t> Suite Implementation</a:t>
            </a:r>
          </a:p>
        </p:txBody>
      </p:sp>
      <p:pic>
        <p:nvPicPr>
          <p:cNvPr id="109" name="Picture 108"/>
          <p:cNvPicPr>
            <a:picLocks noChangeAspect="1"/>
          </p:cNvPicPr>
          <p:nvPr/>
        </p:nvPicPr>
        <p:blipFill rotWithShape="1">
          <a:blip r:embed="rId3">
            <a:clrChange>
              <a:clrFrom>
                <a:srgbClr val="FFFFFF"/>
              </a:clrFrom>
              <a:clrTo>
                <a:srgbClr val="FFFFFF">
                  <a:alpha val="0"/>
                </a:srgbClr>
              </a:clrTo>
            </a:clrChange>
          </a:blip>
          <a:srcRect l="31992" t="63048" r="51258"/>
          <a:stretch/>
        </p:blipFill>
        <p:spPr>
          <a:xfrm>
            <a:off x="13176113" y="5406655"/>
            <a:ext cx="225663" cy="338457"/>
          </a:xfrm>
          <a:prstGeom prst="rect">
            <a:avLst/>
          </a:prstGeom>
        </p:spPr>
      </p:pic>
      <p:sp>
        <p:nvSpPr>
          <p:cNvPr id="55" name="Freeform 54"/>
          <p:cNvSpPr/>
          <p:nvPr/>
        </p:nvSpPr>
        <p:spPr bwMode="auto">
          <a:xfrm>
            <a:off x="4527370" y="2910914"/>
            <a:ext cx="2860904" cy="125712"/>
          </a:xfrm>
          <a:custGeom>
            <a:avLst/>
            <a:gdLst>
              <a:gd name="connsiteX0" fmla="*/ 0 w 2861310"/>
              <a:gd name="connsiteY0" fmla="*/ 125730 h 125730"/>
              <a:gd name="connsiteX1" fmla="*/ 2861310 w 2861310"/>
              <a:gd name="connsiteY1" fmla="*/ 125730 h 125730"/>
              <a:gd name="connsiteX2" fmla="*/ 2861310 w 2861310"/>
              <a:gd name="connsiteY2" fmla="*/ 0 h 125730"/>
            </a:gdLst>
            <a:ahLst/>
            <a:cxnLst>
              <a:cxn ang="0">
                <a:pos x="connsiteX0" y="connsiteY0"/>
              </a:cxn>
              <a:cxn ang="0">
                <a:pos x="connsiteX1" y="connsiteY1"/>
              </a:cxn>
              <a:cxn ang="0">
                <a:pos x="connsiteX2" y="connsiteY2"/>
              </a:cxn>
            </a:cxnLst>
            <a:rect l="l" t="t" r="r" b="b"/>
            <a:pathLst>
              <a:path w="2861310" h="125730">
                <a:moveTo>
                  <a:pt x="0" y="125730"/>
                </a:moveTo>
                <a:lnTo>
                  <a:pt x="2861310" y="125730"/>
                </a:lnTo>
                <a:lnTo>
                  <a:pt x="2861310" y="0"/>
                </a:lnTo>
              </a:path>
            </a:pathLst>
          </a:custGeom>
          <a:ln w="317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914367"/>
            <a:endParaRPr lang="en-US">
              <a:solidFill>
                <a:srgbClr val="FFFFFF"/>
              </a:solidFill>
              <a:latin typeface="Segoe UI"/>
            </a:endParaRPr>
          </a:p>
        </p:txBody>
      </p:sp>
      <p:sp>
        <p:nvSpPr>
          <p:cNvPr id="136" name="Rectangle 135"/>
          <p:cNvSpPr/>
          <p:nvPr/>
        </p:nvSpPr>
        <p:spPr>
          <a:xfrm>
            <a:off x="4883571" y="4651681"/>
            <a:ext cx="1331024" cy="878168"/>
          </a:xfrm>
          <a:prstGeom prst="rect">
            <a:avLst/>
          </a:prstGeom>
          <a:solidFill>
            <a:schemeClr val="tx1">
              <a:alpha val="89804"/>
            </a:schemeClr>
          </a:solidFill>
          <a:ln w="19050">
            <a:gradFill>
              <a:gsLst>
                <a:gs pos="54000">
                  <a:srgbClr val="5EB6DA"/>
                </a:gs>
                <a:gs pos="95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0" bIns="89592" numCol="1" spcCol="0" rtlCol="0" fromWordArt="0" anchor="b" anchorCtr="0" forceAA="0" compatLnSpc="1">
            <a:prstTxWarp prst="textNoShape">
              <a:avLst/>
            </a:prstTxWarp>
            <a:noAutofit/>
          </a:bodyPr>
          <a:lstStyle/>
          <a:p>
            <a:pPr defTabSz="895403" fontAlgn="base">
              <a:lnSpc>
                <a:spcPct val="90000"/>
              </a:lnSpc>
              <a:spcBef>
                <a:spcPct val="0"/>
              </a:spcBef>
            </a:pPr>
            <a:r>
              <a:rPr lang="en-US" sz="1076" dirty="0">
                <a:solidFill>
                  <a:srgbClr val="505050"/>
                </a:solidFill>
                <a:latin typeface="Segoe UI"/>
                <a:ea typeface="Segoe UI Black" panose="020B0A02040204020203" pitchFamily="34" charset="0"/>
                <a:cs typeface="Segoe UI Black" panose="020B0A02040204020203" pitchFamily="34" charset="0"/>
              </a:rPr>
              <a:t>Storage</a:t>
            </a:r>
          </a:p>
        </p:txBody>
      </p:sp>
      <p:cxnSp>
        <p:nvCxnSpPr>
          <p:cNvPr id="141" name="Straight Arrow Connector 140"/>
          <p:cNvCxnSpPr/>
          <p:nvPr/>
        </p:nvCxnSpPr>
        <p:spPr>
          <a:xfrm flipV="1">
            <a:off x="6241002" y="5247251"/>
            <a:ext cx="1829164" cy="743"/>
          </a:xfrm>
          <a:prstGeom prst="straightConnector1">
            <a:avLst/>
          </a:prstGeom>
          <a:ln w="317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flipV="1">
            <a:off x="6228193" y="4985960"/>
            <a:ext cx="1829164" cy="743"/>
          </a:xfrm>
          <a:prstGeom prst="straightConnector1">
            <a:avLst/>
          </a:prstGeom>
          <a:ln w="317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5" idx="2"/>
          </p:cNvCxnSpPr>
          <p:nvPr/>
        </p:nvCxnSpPr>
        <p:spPr>
          <a:xfrm flipV="1">
            <a:off x="7139788" y="4522406"/>
            <a:ext cx="2988" cy="463554"/>
          </a:xfrm>
          <a:prstGeom prst="straightConnector1">
            <a:avLst/>
          </a:prstGeom>
          <a:ln w="317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flipV="1">
            <a:off x="9152072" y="2903196"/>
            <a:ext cx="6713" cy="1198022"/>
          </a:xfrm>
          <a:prstGeom prst="straightConnector1">
            <a:avLst/>
          </a:prstGeom>
          <a:ln w="317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54019" y="2987612"/>
            <a:ext cx="441684" cy="465161"/>
          </a:xfrm>
          <a:prstGeom prst="rect">
            <a:avLst/>
          </a:prstGeom>
        </p:spPr>
      </p:pic>
      <p:pic>
        <p:nvPicPr>
          <p:cNvPr id="2" name="Picture 1"/>
          <p:cNvPicPr>
            <a:picLocks noChangeAspect="1"/>
          </p:cNvPicPr>
          <p:nvPr/>
        </p:nvPicPr>
        <p:blipFill>
          <a:blip r:embed="rId5">
            <a:biLevel thresh="25000"/>
          </a:blip>
          <a:stretch>
            <a:fillRect/>
          </a:stretch>
        </p:blipFill>
        <p:spPr>
          <a:xfrm>
            <a:off x="10992991" y="2995839"/>
            <a:ext cx="456162" cy="456934"/>
          </a:xfrm>
          <a:prstGeom prst="rect">
            <a:avLst/>
          </a:prstGeom>
        </p:spPr>
      </p:pic>
      <p:pic>
        <p:nvPicPr>
          <p:cNvPr id="4" name="Picture 3"/>
          <p:cNvPicPr>
            <a:picLocks noChangeAspect="1"/>
          </p:cNvPicPr>
          <p:nvPr/>
        </p:nvPicPr>
        <p:blipFill>
          <a:blip r:embed="rId6">
            <a:biLevel thresh="25000"/>
          </a:blip>
          <a:stretch>
            <a:fillRect/>
          </a:stretch>
        </p:blipFill>
        <p:spPr>
          <a:xfrm>
            <a:off x="10278600" y="3670626"/>
            <a:ext cx="450920" cy="451684"/>
          </a:xfrm>
          <a:prstGeom prst="rect">
            <a:avLst/>
          </a:prstGeom>
        </p:spPr>
      </p:pic>
      <p:pic>
        <p:nvPicPr>
          <p:cNvPr id="5" name="Picture 4"/>
          <p:cNvPicPr>
            <a:picLocks noChangeAspect="1"/>
          </p:cNvPicPr>
          <p:nvPr/>
        </p:nvPicPr>
        <p:blipFill>
          <a:blip r:embed="rId7">
            <a:biLevel thresh="25000"/>
          </a:blip>
          <a:stretch>
            <a:fillRect/>
          </a:stretch>
        </p:blipFill>
        <p:spPr>
          <a:xfrm>
            <a:off x="10752149" y="3429000"/>
            <a:ext cx="481871" cy="471960"/>
          </a:xfrm>
          <a:prstGeom prst="rect">
            <a:avLst/>
          </a:prstGeom>
        </p:spPr>
      </p:pic>
      <p:pic>
        <p:nvPicPr>
          <p:cNvPr id="6" name="Picture 5"/>
          <p:cNvPicPr>
            <a:picLocks noChangeAspect="1"/>
          </p:cNvPicPr>
          <p:nvPr/>
        </p:nvPicPr>
        <p:blipFill>
          <a:blip r:embed="rId8">
            <a:biLevel thresh="25000"/>
          </a:blip>
          <a:stretch>
            <a:fillRect/>
          </a:stretch>
        </p:blipFill>
        <p:spPr>
          <a:xfrm>
            <a:off x="10764827" y="3933138"/>
            <a:ext cx="406914" cy="407602"/>
          </a:xfrm>
          <a:prstGeom prst="rect">
            <a:avLst/>
          </a:prstGeom>
        </p:spPr>
      </p:pic>
      <p:pic>
        <p:nvPicPr>
          <p:cNvPr id="14" name="Picture 13"/>
          <p:cNvPicPr>
            <a:picLocks noChangeAspect="1"/>
          </p:cNvPicPr>
          <p:nvPr/>
        </p:nvPicPr>
        <p:blipFill>
          <a:blip r:embed="rId9">
            <a:biLevel thresh="25000"/>
          </a:blip>
          <a:stretch>
            <a:fillRect/>
          </a:stretch>
        </p:blipFill>
        <p:spPr>
          <a:xfrm>
            <a:off x="10510710" y="4416780"/>
            <a:ext cx="364080" cy="407602"/>
          </a:xfrm>
          <a:prstGeom prst="rect">
            <a:avLst/>
          </a:prstGeom>
        </p:spPr>
      </p:pic>
      <p:pic>
        <p:nvPicPr>
          <p:cNvPr id="20" name="Picture 19"/>
          <p:cNvPicPr>
            <a:picLocks noChangeAspect="1"/>
          </p:cNvPicPr>
          <p:nvPr/>
        </p:nvPicPr>
        <p:blipFill>
          <a:blip r:embed="rId10">
            <a:biLevel thresh="25000"/>
          </a:blip>
          <a:stretch>
            <a:fillRect/>
          </a:stretch>
        </p:blipFill>
        <p:spPr>
          <a:xfrm>
            <a:off x="11256648" y="3655494"/>
            <a:ext cx="353372" cy="407602"/>
          </a:xfrm>
          <a:prstGeom prst="rect">
            <a:avLst/>
          </a:prstGeom>
        </p:spPr>
      </p:pic>
      <p:pic>
        <p:nvPicPr>
          <p:cNvPr id="21" name="Picture 20"/>
          <p:cNvPicPr>
            <a:picLocks noChangeAspect="1"/>
          </p:cNvPicPr>
          <p:nvPr/>
        </p:nvPicPr>
        <p:blipFill>
          <a:blip r:embed="rId11">
            <a:biLevel thresh="25000"/>
          </a:blip>
          <a:stretch>
            <a:fillRect/>
          </a:stretch>
        </p:blipFill>
        <p:spPr>
          <a:xfrm>
            <a:off x="11053392" y="4409657"/>
            <a:ext cx="417622" cy="407602"/>
          </a:xfrm>
          <a:prstGeom prst="rect">
            <a:avLst/>
          </a:prstGeom>
        </p:spPr>
      </p:pic>
      <p:pic>
        <p:nvPicPr>
          <p:cNvPr id="71" name="Picture 70"/>
          <p:cNvPicPr>
            <a:picLocks noChangeAspect="1"/>
          </p:cNvPicPr>
          <p:nvPr/>
        </p:nvPicPr>
        <p:blipFill>
          <a:blip r:embed="rId9">
            <a:duotone>
              <a:schemeClr val="bg2">
                <a:shade val="45000"/>
                <a:satMod val="135000"/>
              </a:schemeClr>
              <a:prstClr val="white"/>
            </a:duotone>
          </a:blip>
          <a:stretch>
            <a:fillRect/>
          </a:stretch>
        </p:blipFill>
        <p:spPr>
          <a:xfrm>
            <a:off x="6544213" y="2470586"/>
            <a:ext cx="323349" cy="362002"/>
          </a:xfrm>
          <a:prstGeom prst="rect">
            <a:avLst/>
          </a:prstGeom>
        </p:spPr>
      </p:pic>
      <p:pic>
        <p:nvPicPr>
          <p:cNvPr id="72" name="Picture 71"/>
          <p:cNvPicPr>
            <a:picLocks noChangeAspect="1"/>
          </p:cNvPicPr>
          <p:nvPr/>
        </p:nvPicPr>
        <p:blipFill>
          <a:blip r:embed="rId5">
            <a:duotone>
              <a:schemeClr val="bg2">
                <a:shade val="45000"/>
                <a:satMod val="135000"/>
              </a:schemeClr>
              <a:prstClr val="white"/>
            </a:duotone>
          </a:blip>
          <a:stretch>
            <a:fillRect/>
          </a:stretch>
        </p:blipFill>
        <p:spPr>
          <a:xfrm>
            <a:off x="8927333" y="2446849"/>
            <a:ext cx="380856" cy="381500"/>
          </a:xfrm>
          <a:prstGeom prst="rect">
            <a:avLst/>
          </a:prstGeom>
        </p:spPr>
      </p:pic>
      <p:pic>
        <p:nvPicPr>
          <p:cNvPr id="26" name="Picture 25"/>
          <p:cNvPicPr>
            <a:picLocks noChangeAspect="1"/>
          </p:cNvPicPr>
          <p:nvPr/>
        </p:nvPicPr>
        <p:blipFill>
          <a:blip r:embed="rId12">
            <a:duotone>
              <a:schemeClr val="bg2">
                <a:shade val="45000"/>
                <a:satMod val="135000"/>
              </a:schemeClr>
              <a:prstClr val="white"/>
            </a:duotone>
          </a:blip>
          <a:stretch>
            <a:fillRect/>
          </a:stretch>
        </p:blipFill>
        <p:spPr>
          <a:xfrm>
            <a:off x="7531903" y="3266235"/>
            <a:ext cx="207542" cy="265244"/>
          </a:xfrm>
          <a:prstGeom prst="rect">
            <a:avLst/>
          </a:prstGeom>
        </p:spPr>
      </p:pic>
      <p:pic>
        <p:nvPicPr>
          <p:cNvPr id="27" name="Picture 26"/>
          <p:cNvPicPr>
            <a:picLocks noChangeAspect="1"/>
          </p:cNvPicPr>
          <p:nvPr/>
        </p:nvPicPr>
        <p:blipFill>
          <a:blip r:embed="rId13">
            <a:duotone>
              <a:schemeClr val="bg2">
                <a:shade val="45000"/>
                <a:satMod val="135000"/>
              </a:schemeClr>
              <a:prstClr val="white"/>
            </a:duotone>
          </a:blip>
          <a:stretch>
            <a:fillRect/>
          </a:stretch>
        </p:blipFill>
        <p:spPr>
          <a:xfrm>
            <a:off x="8532822" y="3569224"/>
            <a:ext cx="293422" cy="258075"/>
          </a:xfrm>
          <a:prstGeom prst="rect">
            <a:avLst/>
          </a:prstGeom>
        </p:spPr>
      </p:pic>
      <p:pic>
        <p:nvPicPr>
          <p:cNvPr id="30" name="Picture 29"/>
          <p:cNvPicPr>
            <a:picLocks noChangeAspect="1"/>
          </p:cNvPicPr>
          <p:nvPr/>
        </p:nvPicPr>
        <p:blipFill>
          <a:blip r:embed="rId14">
            <a:duotone>
              <a:schemeClr val="bg2">
                <a:shade val="45000"/>
                <a:satMod val="135000"/>
              </a:schemeClr>
              <a:prstClr val="white"/>
            </a:duotone>
          </a:blip>
          <a:stretch>
            <a:fillRect/>
          </a:stretch>
        </p:blipFill>
        <p:spPr>
          <a:xfrm>
            <a:off x="8845197" y="4183345"/>
            <a:ext cx="407928" cy="315425"/>
          </a:xfrm>
          <a:prstGeom prst="rect">
            <a:avLst/>
          </a:prstGeom>
        </p:spPr>
      </p:pic>
      <p:pic>
        <p:nvPicPr>
          <p:cNvPr id="77" name="Picture 76"/>
          <p:cNvPicPr>
            <a:picLocks noChangeAspect="1"/>
          </p:cNvPicPr>
          <p:nvPr/>
        </p:nvPicPr>
        <p:blipFill>
          <a:blip r:embed="rId13">
            <a:duotone>
              <a:schemeClr val="bg2">
                <a:shade val="45000"/>
                <a:satMod val="135000"/>
              </a:schemeClr>
              <a:prstClr val="white"/>
            </a:duotone>
          </a:blip>
          <a:stretch>
            <a:fillRect/>
          </a:stretch>
        </p:blipFill>
        <p:spPr>
          <a:xfrm>
            <a:off x="5666006" y="5042788"/>
            <a:ext cx="463429" cy="407602"/>
          </a:xfrm>
          <a:prstGeom prst="rect">
            <a:avLst/>
          </a:prstGeom>
        </p:spPr>
      </p:pic>
      <p:pic>
        <p:nvPicPr>
          <p:cNvPr id="31" name="Picture 30"/>
          <p:cNvPicPr>
            <a:picLocks noChangeAspect="1"/>
          </p:cNvPicPr>
          <p:nvPr/>
        </p:nvPicPr>
        <p:blipFill>
          <a:blip r:embed="rId15">
            <a:duotone>
              <a:schemeClr val="bg2">
                <a:shade val="45000"/>
                <a:satMod val="135000"/>
              </a:schemeClr>
              <a:prstClr val="white"/>
            </a:duotone>
          </a:blip>
          <a:stretch>
            <a:fillRect/>
          </a:stretch>
        </p:blipFill>
        <p:spPr>
          <a:xfrm>
            <a:off x="8956653" y="4874521"/>
            <a:ext cx="351536" cy="373473"/>
          </a:xfrm>
          <a:prstGeom prst="rect">
            <a:avLst/>
          </a:prstGeom>
        </p:spPr>
      </p:pic>
      <p:pic>
        <p:nvPicPr>
          <p:cNvPr id="32" name="Picture 31"/>
          <p:cNvPicPr>
            <a:picLocks noChangeAspect="1"/>
          </p:cNvPicPr>
          <p:nvPr/>
        </p:nvPicPr>
        <p:blipFill>
          <a:blip r:embed="rId16"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907179" y="5078331"/>
            <a:ext cx="347883" cy="371670"/>
          </a:xfrm>
          <a:prstGeom prst="rect">
            <a:avLst/>
          </a:prstGeom>
        </p:spPr>
      </p:pic>
      <p:grpSp>
        <p:nvGrpSpPr>
          <p:cNvPr id="65" name="Scale points"/>
          <p:cNvGrpSpPr/>
          <p:nvPr/>
        </p:nvGrpSpPr>
        <p:grpSpPr>
          <a:xfrm>
            <a:off x="1871961" y="2346743"/>
            <a:ext cx="7802561" cy="3291352"/>
            <a:chOff x="1871961" y="2346743"/>
            <a:chExt cx="7802561" cy="3291352"/>
          </a:xfrm>
        </p:grpSpPr>
        <p:sp>
          <p:nvSpPr>
            <p:cNvPr id="66" name="Oval 65"/>
            <p:cNvSpPr/>
            <p:nvPr/>
          </p:nvSpPr>
          <p:spPr bwMode="auto">
            <a:xfrm>
              <a:off x="2942694" y="2440969"/>
              <a:ext cx="1244625" cy="1652813"/>
            </a:xfrm>
            <a:prstGeom prst="ellipse">
              <a:avLst/>
            </a:prstGeom>
            <a:noFill/>
            <a:ln w="571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7" name="Oval 66"/>
            <p:cNvSpPr/>
            <p:nvPr/>
          </p:nvSpPr>
          <p:spPr bwMode="auto">
            <a:xfrm>
              <a:off x="4255062" y="3959994"/>
              <a:ext cx="844384" cy="770918"/>
            </a:xfrm>
            <a:prstGeom prst="ellipse">
              <a:avLst/>
            </a:prstGeom>
            <a:noFill/>
            <a:ln w="571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Oval 68"/>
            <p:cNvSpPr/>
            <p:nvPr/>
          </p:nvSpPr>
          <p:spPr bwMode="auto">
            <a:xfrm>
              <a:off x="6055589" y="4365357"/>
              <a:ext cx="2193240" cy="1272738"/>
            </a:xfrm>
            <a:prstGeom prst="ellipse">
              <a:avLst/>
            </a:prstGeom>
            <a:noFill/>
            <a:ln w="571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Oval 69"/>
            <p:cNvSpPr/>
            <p:nvPr/>
          </p:nvSpPr>
          <p:spPr bwMode="auto">
            <a:xfrm>
              <a:off x="4638718" y="2346743"/>
              <a:ext cx="5035804" cy="1054726"/>
            </a:xfrm>
            <a:prstGeom prst="ellipse">
              <a:avLst/>
            </a:prstGeom>
            <a:noFill/>
            <a:ln w="571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Oval 72"/>
            <p:cNvSpPr/>
            <p:nvPr/>
          </p:nvSpPr>
          <p:spPr bwMode="auto">
            <a:xfrm>
              <a:off x="1871961" y="3951914"/>
              <a:ext cx="1411680" cy="1355319"/>
            </a:xfrm>
            <a:prstGeom prst="ellipse">
              <a:avLst/>
            </a:prstGeom>
            <a:noFill/>
            <a:ln w="571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8402895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IoT Hub endpoints</a:t>
            </a:r>
          </a:p>
        </p:txBody>
      </p:sp>
      <p:sp>
        <p:nvSpPr>
          <p:cNvPr id="25" name="Event processing"/>
          <p:cNvSpPr/>
          <p:nvPr/>
        </p:nvSpPr>
        <p:spPr>
          <a:xfrm>
            <a:off x="8893143" y="2353455"/>
            <a:ext cx="2832625" cy="747032"/>
          </a:xfrm>
          <a:prstGeom prst="rect">
            <a:avLst/>
          </a:pr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372"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Event processing</a:t>
            </a:r>
          </a:p>
          <a:p>
            <a:pPr defTabSz="895747">
              <a:lnSpc>
                <a:spcPct val="90000"/>
              </a:lnSpc>
            </a:pPr>
            <a:r>
              <a:rPr lang="en-US" sz="1372"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(hot and cold path)</a:t>
            </a:r>
          </a:p>
        </p:txBody>
      </p:sp>
      <p:sp>
        <p:nvSpPr>
          <p:cNvPr id="27" name="Device provisioning"/>
          <p:cNvSpPr/>
          <p:nvPr/>
        </p:nvSpPr>
        <p:spPr>
          <a:xfrm>
            <a:off x="8893143" y="5087131"/>
            <a:ext cx="2832625" cy="771715"/>
          </a:xfrm>
          <a:prstGeom prst="rect">
            <a:avLst/>
          </a:pr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372"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Device provisioning </a:t>
            </a:r>
            <a:br>
              <a:rPr lang="en-US" sz="1372"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br>
            <a:r>
              <a:rPr lang="en-US" sz="1372"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and management</a:t>
            </a:r>
          </a:p>
        </p:txBody>
      </p:sp>
      <p:sp>
        <p:nvSpPr>
          <p:cNvPr id="7" name="IoT Hub"/>
          <p:cNvSpPr/>
          <p:nvPr/>
        </p:nvSpPr>
        <p:spPr bwMode="auto">
          <a:xfrm>
            <a:off x="3568429" y="2263827"/>
            <a:ext cx="4122925" cy="3595019"/>
          </a:xfrm>
          <a:prstGeom prst="rect">
            <a:avLst/>
          </a:pr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t" anchorCtr="0" forceAA="0" compatLnSpc="1">
            <a:prstTxWarp prst="textNoShape">
              <a:avLst/>
            </a:prstTxWarp>
            <a:noAutofit/>
          </a:bodyPr>
          <a:lstStyle/>
          <a:p>
            <a:pPr defTabSz="895747">
              <a:lnSpc>
                <a:spcPct val="90000"/>
              </a:lnSpc>
            </a:pPr>
            <a:r>
              <a:rPr lang="en-US" sz="1372"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Your IoT Hub</a:t>
            </a:r>
          </a:p>
        </p:txBody>
      </p:sp>
      <p:grpSp>
        <p:nvGrpSpPr>
          <p:cNvPr id="11" name="Device … 1"/>
          <p:cNvGrpSpPr/>
          <p:nvPr/>
        </p:nvGrpSpPr>
        <p:grpSpPr>
          <a:xfrm>
            <a:off x="3478802" y="2801599"/>
            <a:ext cx="1344432" cy="1523690"/>
            <a:chOff x="1829165" y="3680140"/>
            <a:chExt cx="1371585" cy="1554464"/>
          </a:xfrm>
        </p:grpSpPr>
        <p:sp>
          <p:nvSpPr>
            <p:cNvPr id="8" name="Rectangle 7"/>
            <p:cNvSpPr/>
            <p:nvPr/>
          </p:nvSpPr>
          <p:spPr bwMode="auto">
            <a:xfrm>
              <a:off x="1829165" y="3680140"/>
              <a:ext cx="1371585" cy="1554464"/>
            </a:xfrm>
            <a:prstGeom prst="rect">
              <a:avLst/>
            </a:prstGeom>
            <a:solidFill>
              <a:schemeClr val="accent3">
                <a:alpha val="9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078"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Device ID</a:t>
              </a:r>
            </a:p>
          </p:txBody>
        </p:sp>
        <p:sp>
          <p:nvSpPr>
            <p:cNvPr id="9" name="Rectangle 8"/>
            <p:cNvSpPr/>
            <p:nvPr/>
          </p:nvSpPr>
          <p:spPr bwMode="auto">
            <a:xfrm>
              <a:off x="2012042" y="4340636"/>
              <a:ext cx="1005829" cy="457195"/>
            </a:xfrm>
            <a:prstGeom prst="rect">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r>
                <a:rPr lang="en-US" sz="1078" dirty="0">
                  <a:gradFill>
                    <a:gsLst>
                      <a:gs pos="50000">
                        <a:schemeClr val="bg1"/>
                      </a:gs>
                      <a:gs pos="0">
                        <a:schemeClr val="bg1"/>
                      </a:gs>
                    </a:gsLst>
                  </a:gradFill>
                  <a:latin typeface="Segoe UI"/>
                </a:rPr>
                <a:t>C2D queue</a:t>
              </a:r>
            </a:p>
            <a:p>
              <a:pPr defTabSz="914367">
                <a:defRPr/>
              </a:pPr>
              <a:r>
                <a:rPr lang="en-US" sz="1078" dirty="0">
                  <a:gradFill>
                    <a:gsLst>
                      <a:gs pos="50000">
                        <a:schemeClr val="bg1"/>
                      </a:gs>
                      <a:gs pos="0">
                        <a:schemeClr val="bg1"/>
                      </a:gs>
                    </a:gsLst>
                  </a:gradFill>
                  <a:latin typeface="Segoe UI"/>
                </a:rPr>
                <a:t>endpoint</a:t>
              </a:r>
            </a:p>
          </p:txBody>
        </p:sp>
        <p:sp>
          <p:nvSpPr>
            <p:cNvPr id="10" name="Rectangle 9"/>
            <p:cNvSpPr/>
            <p:nvPr/>
          </p:nvSpPr>
          <p:spPr bwMode="auto">
            <a:xfrm>
              <a:off x="2012041" y="3792002"/>
              <a:ext cx="1005829" cy="457195"/>
            </a:xfrm>
            <a:prstGeom prst="rect">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r>
                <a:rPr lang="en-US" sz="1078" dirty="0">
                  <a:gradFill>
                    <a:gsLst>
                      <a:gs pos="50000">
                        <a:schemeClr val="bg1"/>
                      </a:gs>
                      <a:gs pos="0">
                        <a:schemeClr val="bg1"/>
                      </a:gs>
                    </a:gsLst>
                  </a:gradFill>
                  <a:latin typeface="Segoe UI"/>
                </a:rPr>
                <a:t>D2C send endpoint</a:t>
              </a:r>
            </a:p>
          </p:txBody>
        </p:sp>
      </p:grpSp>
      <p:sp>
        <p:nvSpPr>
          <p:cNvPr id="12" name="Device … 2"/>
          <p:cNvSpPr/>
          <p:nvPr/>
        </p:nvSpPr>
        <p:spPr bwMode="auto">
          <a:xfrm>
            <a:off x="3478802" y="4504547"/>
            <a:ext cx="1344432" cy="358516"/>
          </a:xfrm>
          <a:prstGeom prst="rect">
            <a:avLst/>
          </a:prstGeom>
          <a:solidFill>
            <a:schemeClr val="accent3">
              <a:alpha val="9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078"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Device …</a:t>
            </a:r>
          </a:p>
        </p:txBody>
      </p:sp>
      <p:sp>
        <p:nvSpPr>
          <p:cNvPr id="13" name="Device …3"/>
          <p:cNvSpPr/>
          <p:nvPr/>
        </p:nvSpPr>
        <p:spPr bwMode="auto">
          <a:xfrm>
            <a:off x="3478802" y="4977264"/>
            <a:ext cx="1344432" cy="358516"/>
          </a:xfrm>
          <a:prstGeom prst="rect">
            <a:avLst/>
          </a:prstGeom>
          <a:solidFill>
            <a:schemeClr val="accent3">
              <a:alpha val="9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078"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Device …</a:t>
            </a:r>
          </a:p>
        </p:txBody>
      </p:sp>
      <p:sp>
        <p:nvSpPr>
          <p:cNvPr id="14" name="Device …4"/>
          <p:cNvSpPr/>
          <p:nvPr/>
        </p:nvSpPr>
        <p:spPr bwMode="auto">
          <a:xfrm>
            <a:off x="3478799" y="5409657"/>
            <a:ext cx="1344432" cy="358516"/>
          </a:xfrm>
          <a:prstGeom prst="rect">
            <a:avLst/>
          </a:prstGeom>
          <a:solidFill>
            <a:schemeClr val="accent3">
              <a:alpha val="9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078"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Device …</a:t>
            </a:r>
          </a:p>
        </p:txBody>
      </p:sp>
      <p:sp>
        <p:nvSpPr>
          <p:cNvPr id="15" name="D2C receive endpoint"/>
          <p:cNvSpPr/>
          <p:nvPr/>
        </p:nvSpPr>
        <p:spPr bwMode="auto">
          <a:xfrm>
            <a:off x="6436552" y="2801599"/>
            <a:ext cx="1344432" cy="838849"/>
          </a:xfrm>
          <a:prstGeom prst="rect">
            <a:avLst/>
          </a:prstGeom>
          <a:solidFill>
            <a:schemeClr val="accent3">
              <a:alpha val="9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078"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D2C receive endpoint</a:t>
            </a:r>
          </a:p>
        </p:txBody>
      </p:sp>
      <p:sp>
        <p:nvSpPr>
          <p:cNvPr id="16" name="C2D send endpoint"/>
          <p:cNvSpPr/>
          <p:nvPr/>
        </p:nvSpPr>
        <p:spPr bwMode="auto">
          <a:xfrm>
            <a:off x="6436552" y="3697885"/>
            <a:ext cx="1344432" cy="581717"/>
          </a:xfrm>
          <a:prstGeom prst="rect">
            <a:avLst/>
          </a:prstGeom>
          <a:solidFill>
            <a:schemeClr val="accent3">
              <a:alpha val="9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078"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C2D send endpoint</a:t>
            </a:r>
          </a:p>
        </p:txBody>
      </p:sp>
      <p:sp>
        <p:nvSpPr>
          <p:cNvPr id="17" name="Msg feedback"/>
          <p:cNvSpPr/>
          <p:nvPr/>
        </p:nvSpPr>
        <p:spPr bwMode="auto">
          <a:xfrm>
            <a:off x="6436551" y="4325290"/>
            <a:ext cx="1344432" cy="761841"/>
          </a:xfrm>
          <a:prstGeom prst="rect">
            <a:avLst/>
          </a:prstGeom>
          <a:solidFill>
            <a:schemeClr val="accent3">
              <a:alpha val="9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078" dirty="0" err="1">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Msg</a:t>
            </a:r>
            <a:r>
              <a:rPr lang="en-US" sz="1078"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 feedback </a:t>
            </a:r>
            <a:br>
              <a:rPr lang="en-US" sz="1078"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br>
            <a:r>
              <a:rPr lang="en-US" sz="1078"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and monitoring endpoint</a:t>
            </a:r>
          </a:p>
        </p:txBody>
      </p:sp>
      <p:sp>
        <p:nvSpPr>
          <p:cNvPr id="28" name="Device identity management"/>
          <p:cNvSpPr/>
          <p:nvPr/>
        </p:nvSpPr>
        <p:spPr bwMode="auto">
          <a:xfrm>
            <a:off x="6436550" y="5156521"/>
            <a:ext cx="1344432" cy="629041"/>
          </a:xfrm>
          <a:prstGeom prst="rect">
            <a:avLst/>
          </a:prstGeom>
          <a:solidFill>
            <a:schemeClr val="accent3">
              <a:alpha val="9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078"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Device identity management</a:t>
            </a:r>
          </a:p>
        </p:txBody>
      </p:sp>
      <p:sp>
        <p:nvSpPr>
          <p:cNvPr id="29" name="IoT Hub management"/>
          <p:cNvSpPr/>
          <p:nvPr/>
        </p:nvSpPr>
        <p:spPr bwMode="auto">
          <a:xfrm>
            <a:off x="4959851" y="5335780"/>
            <a:ext cx="1344432" cy="629041"/>
          </a:xfrm>
          <a:prstGeom prst="rect">
            <a:avLst/>
          </a:prstGeom>
          <a:solidFill>
            <a:schemeClr val="accent3">
              <a:alpha val="9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078"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IoT Hub management</a:t>
            </a:r>
          </a:p>
        </p:txBody>
      </p:sp>
      <p:cxnSp>
        <p:nvCxnSpPr>
          <p:cNvPr id="90" name="Straight Arrow Connector 89"/>
          <p:cNvCxnSpPr/>
          <p:nvPr/>
        </p:nvCxnSpPr>
        <p:spPr>
          <a:xfrm>
            <a:off x="2388529" y="3112945"/>
            <a:ext cx="931896" cy="0"/>
          </a:xfrm>
          <a:prstGeom prst="straightConnector1">
            <a:avLst/>
          </a:prstGeom>
          <a:ln w="38100">
            <a:solidFill>
              <a:srgbClr val="777777"/>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grpSp>
        <p:nvGrpSpPr>
          <p:cNvPr id="31" name="Event processing"/>
          <p:cNvGrpSpPr/>
          <p:nvPr/>
        </p:nvGrpSpPr>
        <p:grpSpPr>
          <a:xfrm>
            <a:off x="11026284" y="2436246"/>
            <a:ext cx="537849" cy="544542"/>
            <a:chOff x="3876323" y="2412935"/>
            <a:chExt cx="981584" cy="1503227"/>
          </a:xfrm>
        </p:grpSpPr>
        <p:grpSp>
          <p:nvGrpSpPr>
            <p:cNvPr id="32" name="Group 31"/>
            <p:cNvGrpSpPr/>
            <p:nvPr/>
          </p:nvGrpSpPr>
          <p:grpSpPr>
            <a:xfrm>
              <a:off x="4075337" y="2655193"/>
              <a:ext cx="640701" cy="978962"/>
              <a:chOff x="3978978" y="2691315"/>
              <a:chExt cx="745467" cy="1374671"/>
            </a:xfrm>
          </p:grpSpPr>
          <p:sp>
            <p:nvSpPr>
              <p:cNvPr id="35" name="Rectangle 34"/>
              <p:cNvSpPr/>
              <p:nvPr>
                <p:custDataLst>
                  <p:tags r:id="rId7"/>
                </p:custDataLst>
              </p:nvPr>
            </p:nvSpPr>
            <p:spPr bwMode="auto">
              <a:xfrm>
                <a:off x="3978978" y="269131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36" name="Rectangle 35"/>
              <p:cNvSpPr/>
              <p:nvPr>
                <p:custDataLst>
                  <p:tags r:id="rId8"/>
                </p:custDataLst>
              </p:nvPr>
            </p:nvSpPr>
            <p:spPr bwMode="auto">
              <a:xfrm>
                <a:off x="4269686" y="2945333"/>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37" name="Rectangle 36"/>
              <p:cNvSpPr/>
              <p:nvPr>
                <p:custDataLst>
                  <p:tags r:id="rId9"/>
                </p:custDataLst>
              </p:nvPr>
            </p:nvSpPr>
            <p:spPr bwMode="auto">
              <a:xfrm>
                <a:off x="3978978" y="3195771"/>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38" name="Rectangle 37"/>
              <p:cNvSpPr/>
              <p:nvPr>
                <p:custDataLst>
                  <p:tags r:id="rId10"/>
                </p:custDataLst>
              </p:nvPr>
            </p:nvSpPr>
            <p:spPr bwMode="auto">
              <a:xfrm>
                <a:off x="4269686" y="3482449"/>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39" name="Rectangle 38"/>
              <p:cNvSpPr/>
              <p:nvPr>
                <p:custDataLst>
                  <p:tags r:id="rId11"/>
                </p:custDataLst>
              </p:nvPr>
            </p:nvSpPr>
            <p:spPr bwMode="auto">
              <a:xfrm>
                <a:off x="3978978" y="3700226"/>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40" name="Rectangle 39"/>
              <p:cNvSpPr/>
              <p:nvPr>
                <p:custDataLst>
                  <p:tags r:id="rId12"/>
                </p:custDataLst>
              </p:nvPr>
            </p:nvSpPr>
            <p:spPr bwMode="auto">
              <a:xfrm>
                <a:off x="4541565" y="3194355"/>
                <a:ext cx="182880" cy="365760"/>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grpSp>
        <p:sp>
          <p:nvSpPr>
            <p:cNvPr id="33" name="Freeform 32"/>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34" name="Freeform 33"/>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grpSp>
      <p:cxnSp>
        <p:nvCxnSpPr>
          <p:cNvPr id="53" name="Straight Arrow Connector 52"/>
          <p:cNvCxnSpPr/>
          <p:nvPr/>
        </p:nvCxnSpPr>
        <p:spPr>
          <a:xfrm>
            <a:off x="2388529" y="3640448"/>
            <a:ext cx="931896" cy="0"/>
          </a:xfrm>
          <a:prstGeom prst="straightConnector1">
            <a:avLst/>
          </a:prstGeom>
          <a:ln w="38100">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2388529" y="4694901"/>
            <a:ext cx="931896" cy="0"/>
          </a:xfrm>
          <a:prstGeom prst="straightConnector1">
            <a:avLst/>
          </a:prstGeom>
          <a:ln w="38100">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a:off x="2388529" y="5175954"/>
            <a:ext cx="931896" cy="0"/>
          </a:xfrm>
          <a:prstGeom prst="straightConnector1">
            <a:avLst/>
          </a:prstGeom>
          <a:ln w="38100">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a:off x="2388529" y="5650299"/>
            <a:ext cx="931896" cy="0"/>
          </a:xfrm>
          <a:prstGeom prst="straightConnector1">
            <a:avLst/>
          </a:prstGeom>
          <a:ln w="38100">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H="1">
            <a:off x="7888830" y="3070434"/>
            <a:ext cx="931896" cy="0"/>
          </a:xfrm>
          <a:prstGeom prst="straightConnector1">
            <a:avLst/>
          </a:prstGeom>
          <a:ln w="38100">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H="1">
            <a:off x="7888830" y="3470608"/>
            <a:ext cx="931896" cy="0"/>
          </a:xfrm>
          <a:prstGeom prst="straightConnector1">
            <a:avLst/>
          </a:prstGeom>
          <a:ln w="38100">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flipH="1">
            <a:off x="7888830" y="4067981"/>
            <a:ext cx="931896" cy="0"/>
          </a:xfrm>
          <a:prstGeom prst="straightConnector1">
            <a:avLst/>
          </a:prstGeom>
          <a:ln w="38100">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H="1">
            <a:off x="7888830" y="4623584"/>
            <a:ext cx="931896" cy="0"/>
          </a:xfrm>
          <a:prstGeom prst="straightConnector1">
            <a:avLst/>
          </a:prstGeom>
          <a:ln w="38100">
            <a:solidFill>
              <a:srgbClr val="777777"/>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flipH="1">
            <a:off x="7888830" y="5607789"/>
            <a:ext cx="931896" cy="0"/>
          </a:xfrm>
          <a:prstGeom prst="straightConnector1">
            <a:avLst/>
          </a:prstGeom>
          <a:ln w="38100">
            <a:solidFill>
              <a:srgbClr val="777777"/>
            </a:solidFill>
            <a:headEnd type="triangle"/>
            <a:tailEnd type="triangle"/>
          </a:ln>
        </p:spPr>
        <p:style>
          <a:lnRef idx="2">
            <a:schemeClr val="accent1"/>
          </a:lnRef>
          <a:fillRef idx="0">
            <a:schemeClr val="accent1"/>
          </a:fillRef>
          <a:effectRef idx="1">
            <a:schemeClr val="accent1"/>
          </a:effectRef>
          <a:fontRef idx="minor">
            <a:schemeClr val="tx1"/>
          </a:fontRef>
        </p:style>
      </p:cxnSp>
      <p:grpSp>
        <p:nvGrpSpPr>
          <p:cNvPr id="47" name="Device … 2"/>
          <p:cNvGrpSpPr/>
          <p:nvPr/>
        </p:nvGrpSpPr>
        <p:grpSpPr>
          <a:xfrm>
            <a:off x="4506627" y="4529133"/>
            <a:ext cx="186771" cy="309341"/>
            <a:chOff x="4593735" y="4663834"/>
            <a:chExt cx="152594" cy="252735"/>
          </a:xfrm>
        </p:grpSpPr>
        <p:sp>
          <p:nvSpPr>
            <p:cNvPr id="73" name="Freeform 13"/>
            <p:cNvSpPr>
              <a:spLocks noEditPoints="1"/>
            </p:cNvSpPr>
            <p:nvPr/>
          </p:nvSpPr>
          <p:spPr bwMode="auto">
            <a:xfrm>
              <a:off x="4593735" y="4663834"/>
              <a:ext cx="128641" cy="86722"/>
            </a:xfrm>
            <a:prstGeom prst="frame">
              <a:avLst/>
            </a:prstGeom>
            <a:solidFill>
              <a:srgbClr val="86BE0E"/>
            </a:solidFill>
            <a:ln>
              <a:noFill/>
            </a:ln>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sp>
          <p:nvSpPr>
            <p:cNvPr id="74" name="Freeform 15"/>
            <p:cNvSpPr>
              <a:spLocks/>
            </p:cNvSpPr>
            <p:nvPr/>
          </p:nvSpPr>
          <p:spPr bwMode="auto">
            <a:xfrm>
              <a:off x="4593735" y="4682953"/>
              <a:ext cx="152594" cy="233616"/>
            </a:xfrm>
            <a:custGeom>
              <a:avLst/>
              <a:gdLst/>
              <a:ahLst/>
              <a:cxnLst/>
              <a:rect l="l" t="t" r="r" b="b"/>
              <a:pathLst>
                <a:path w="299642" h="458740">
                  <a:moveTo>
                    <a:pt x="77921" y="146916"/>
                  </a:moveTo>
                  <a:lnTo>
                    <a:pt x="185736" y="146916"/>
                  </a:lnTo>
                  <a:lnTo>
                    <a:pt x="185736" y="440039"/>
                  </a:lnTo>
                  <a:lnTo>
                    <a:pt x="252606" y="440039"/>
                  </a:lnTo>
                  <a:lnTo>
                    <a:pt x="252606" y="458740"/>
                  </a:lnTo>
                  <a:lnTo>
                    <a:pt x="0" y="458740"/>
                  </a:lnTo>
                  <a:lnTo>
                    <a:pt x="0" y="440039"/>
                  </a:lnTo>
                  <a:lnTo>
                    <a:pt x="77921" y="440039"/>
                  </a:lnTo>
                  <a:close/>
                  <a:moveTo>
                    <a:pt x="266065" y="0"/>
                  </a:moveTo>
                  <a:lnTo>
                    <a:pt x="299642" y="0"/>
                  </a:lnTo>
                  <a:lnTo>
                    <a:pt x="299642" y="96621"/>
                  </a:lnTo>
                  <a:lnTo>
                    <a:pt x="266065" y="96621"/>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grpSp>
      <p:grpSp>
        <p:nvGrpSpPr>
          <p:cNvPr id="4" name="Group 3"/>
          <p:cNvGrpSpPr/>
          <p:nvPr/>
        </p:nvGrpSpPr>
        <p:grpSpPr>
          <a:xfrm>
            <a:off x="1076076" y="2873752"/>
            <a:ext cx="1314258" cy="1344604"/>
            <a:chOff x="1076076" y="2873752"/>
            <a:chExt cx="1314258" cy="1344604"/>
          </a:xfrm>
        </p:grpSpPr>
        <p:sp>
          <p:nvSpPr>
            <p:cNvPr id="19" name="device"/>
            <p:cNvSpPr/>
            <p:nvPr/>
          </p:nvSpPr>
          <p:spPr bwMode="auto">
            <a:xfrm>
              <a:off x="1076076" y="2873752"/>
              <a:ext cx="1314258" cy="1344604"/>
            </a:xfrm>
            <a:prstGeom prst="rect">
              <a:avLst/>
            </a:pr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372"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Device</a:t>
              </a:r>
            </a:p>
          </p:txBody>
        </p:sp>
        <p:grpSp>
          <p:nvGrpSpPr>
            <p:cNvPr id="62" name="device"/>
            <p:cNvGrpSpPr/>
            <p:nvPr/>
          </p:nvGrpSpPr>
          <p:grpSpPr>
            <a:xfrm>
              <a:off x="1267929" y="3070434"/>
              <a:ext cx="896387" cy="860833"/>
              <a:chOff x="1293353" y="3131506"/>
              <a:chExt cx="914361" cy="878094"/>
            </a:xfrm>
          </p:grpSpPr>
          <p:grpSp>
            <p:nvGrpSpPr>
              <p:cNvPr id="67" name="Group 66"/>
              <p:cNvGrpSpPr/>
              <p:nvPr/>
            </p:nvGrpSpPr>
            <p:grpSpPr>
              <a:xfrm>
                <a:off x="1293353" y="3201595"/>
                <a:ext cx="349840" cy="579424"/>
                <a:chOff x="1763317" y="5394932"/>
                <a:chExt cx="349840" cy="579424"/>
              </a:xfrm>
            </p:grpSpPr>
            <p:sp>
              <p:nvSpPr>
                <p:cNvPr id="68" name="Freeform 13"/>
                <p:cNvSpPr>
                  <a:spLocks noEditPoints="1"/>
                </p:cNvSpPr>
                <p:nvPr/>
              </p:nvSpPr>
              <p:spPr bwMode="auto">
                <a:xfrm>
                  <a:off x="1763317" y="5394932"/>
                  <a:ext cx="294924" cy="198821"/>
                </a:xfrm>
                <a:prstGeom prst="frame">
                  <a:avLst/>
                </a:prstGeom>
                <a:solidFill>
                  <a:srgbClr val="86BE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sp>
              <p:nvSpPr>
                <p:cNvPr id="69" name="Freeform 15"/>
                <p:cNvSpPr>
                  <a:spLocks/>
                </p:cNvSpPr>
                <p:nvPr/>
              </p:nvSpPr>
              <p:spPr bwMode="auto">
                <a:xfrm>
                  <a:off x="1763317" y="5438764"/>
                  <a:ext cx="349840" cy="535592"/>
                </a:xfrm>
                <a:custGeom>
                  <a:avLst/>
                  <a:gdLst/>
                  <a:ahLst/>
                  <a:cxnLst/>
                  <a:rect l="l" t="t" r="r" b="b"/>
                  <a:pathLst>
                    <a:path w="299642" h="458740">
                      <a:moveTo>
                        <a:pt x="77921" y="146916"/>
                      </a:moveTo>
                      <a:lnTo>
                        <a:pt x="185736" y="146916"/>
                      </a:lnTo>
                      <a:lnTo>
                        <a:pt x="185736" y="440039"/>
                      </a:lnTo>
                      <a:lnTo>
                        <a:pt x="252606" y="440039"/>
                      </a:lnTo>
                      <a:lnTo>
                        <a:pt x="252606" y="458740"/>
                      </a:lnTo>
                      <a:lnTo>
                        <a:pt x="0" y="458740"/>
                      </a:lnTo>
                      <a:lnTo>
                        <a:pt x="0" y="440039"/>
                      </a:lnTo>
                      <a:lnTo>
                        <a:pt x="77921" y="440039"/>
                      </a:lnTo>
                      <a:close/>
                      <a:moveTo>
                        <a:pt x="266065" y="0"/>
                      </a:moveTo>
                      <a:lnTo>
                        <a:pt x="299642" y="0"/>
                      </a:lnTo>
                      <a:lnTo>
                        <a:pt x="299642" y="96621"/>
                      </a:lnTo>
                      <a:lnTo>
                        <a:pt x="266065" y="96621"/>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grpSp>
          <p:grpSp>
            <p:nvGrpSpPr>
              <p:cNvPr id="45" name="Group 44"/>
              <p:cNvGrpSpPr/>
              <p:nvPr/>
            </p:nvGrpSpPr>
            <p:grpSpPr>
              <a:xfrm>
                <a:off x="1643194" y="3542295"/>
                <a:ext cx="564520" cy="467305"/>
                <a:chOff x="517516" y="3589298"/>
                <a:chExt cx="1770439" cy="1465554"/>
              </a:xfrm>
            </p:grpSpPr>
            <p:sp>
              <p:nvSpPr>
                <p:cNvPr id="77" name="Freeform 28"/>
                <p:cNvSpPr>
                  <a:spLocks noEditPoints="1"/>
                </p:cNvSpPr>
                <p:nvPr/>
              </p:nvSpPr>
              <p:spPr bwMode="auto">
                <a:xfrm>
                  <a:off x="517516" y="3774191"/>
                  <a:ext cx="1770439" cy="1280661"/>
                </a:xfrm>
                <a:custGeom>
                  <a:avLst/>
                  <a:gdLst>
                    <a:gd name="T0" fmla="*/ 857 w 990"/>
                    <a:gd name="T1" fmla="*/ 0 h 716"/>
                    <a:gd name="T2" fmla="*/ 693 w 990"/>
                    <a:gd name="T3" fmla="*/ 0 h 716"/>
                    <a:gd name="T4" fmla="*/ 670 w 990"/>
                    <a:gd name="T5" fmla="*/ 9 h 716"/>
                    <a:gd name="T6" fmla="*/ 519 w 990"/>
                    <a:gd name="T7" fmla="*/ 159 h 716"/>
                    <a:gd name="T8" fmla="*/ 519 w 990"/>
                    <a:gd name="T9" fmla="*/ 113 h 716"/>
                    <a:gd name="T10" fmla="*/ 451 w 990"/>
                    <a:gd name="T11" fmla="*/ 46 h 716"/>
                    <a:gd name="T12" fmla="*/ 384 w 990"/>
                    <a:gd name="T13" fmla="*/ 113 h 716"/>
                    <a:gd name="T14" fmla="*/ 384 w 990"/>
                    <a:gd name="T15" fmla="*/ 290 h 716"/>
                    <a:gd name="T16" fmla="*/ 217 w 990"/>
                    <a:gd name="T17" fmla="*/ 450 h 716"/>
                    <a:gd name="T18" fmla="*/ 133 w 990"/>
                    <a:gd name="T19" fmla="*/ 450 h 716"/>
                    <a:gd name="T20" fmla="*/ 0 w 990"/>
                    <a:gd name="T21" fmla="*/ 583 h 716"/>
                    <a:gd name="T22" fmla="*/ 133 w 990"/>
                    <a:gd name="T23" fmla="*/ 716 h 716"/>
                    <a:gd name="T24" fmla="*/ 285 w 990"/>
                    <a:gd name="T25" fmla="*/ 716 h 716"/>
                    <a:gd name="T26" fmla="*/ 308 w 990"/>
                    <a:gd name="T27" fmla="*/ 707 h 716"/>
                    <a:gd name="T28" fmla="*/ 759 w 990"/>
                    <a:gd name="T29" fmla="*/ 266 h 716"/>
                    <a:gd name="T30" fmla="*/ 857 w 990"/>
                    <a:gd name="T31" fmla="*/ 266 h 716"/>
                    <a:gd name="T32" fmla="*/ 990 w 990"/>
                    <a:gd name="T33" fmla="*/ 133 h 716"/>
                    <a:gd name="T34" fmla="*/ 857 w 990"/>
                    <a:gd name="T35" fmla="*/ 0 h 716"/>
                    <a:gd name="T36" fmla="*/ 855 w 990"/>
                    <a:gd name="T37" fmla="*/ 202 h 716"/>
                    <a:gd name="T38" fmla="*/ 801 w 990"/>
                    <a:gd name="T39" fmla="*/ 202 h 716"/>
                    <a:gd name="T40" fmla="*/ 677 w 990"/>
                    <a:gd name="T41" fmla="*/ 202 h 716"/>
                    <a:gd name="T42" fmla="*/ 624 w 990"/>
                    <a:gd name="T43" fmla="*/ 202 h 716"/>
                    <a:gd name="T44" fmla="*/ 619 w 990"/>
                    <a:gd name="T45" fmla="*/ 206 h 716"/>
                    <a:gd name="T46" fmla="*/ 619 w 990"/>
                    <a:gd name="T47" fmla="*/ 310 h 716"/>
                    <a:gd name="T48" fmla="*/ 614 w 990"/>
                    <a:gd name="T49" fmla="*/ 315 h 716"/>
                    <a:gd name="T50" fmla="*/ 508 w 990"/>
                    <a:gd name="T51" fmla="*/ 315 h 716"/>
                    <a:gd name="T52" fmla="*/ 504 w 990"/>
                    <a:gd name="T53" fmla="*/ 320 h 716"/>
                    <a:gd name="T54" fmla="*/ 504 w 990"/>
                    <a:gd name="T55" fmla="*/ 423 h 716"/>
                    <a:gd name="T56" fmla="*/ 499 w 990"/>
                    <a:gd name="T57" fmla="*/ 428 h 716"/>
                    <a:gd name="T58" fmla="*/ 393 w 990"/>
                    <a:gd name="T59" fmla="*/ 428 h 716"/>
                    <a:gd name="T60" fmla="*/ 388 w 990"/>
                    <a:gd name="T61" fmla="*/ 433 h 716"/>
                    <a:gd name="T62" fmla="*/ 388 w 990"/>
                    <a:gd name="T63" fmla="*/ 537 h 716"/>
                    <a:gd name="T64" fmla="*/ 383 w 990"/>
                    <a:gd name="T65" fmla="*/ 541 h 716"/>
                    <a:gd name="T66" fmla="*/ 277 w 990"/>
                    <a:gd name="T67" fmla="*/ 541 h 716"/>
                    <a:gd name="T68" fmla="*/ 272 w 990"/>
                    <a:gd name="T69" fmla="*/ 546 h 716"/>
                    <a:gd name="T70" fmla="*/ 272 w 990"/>
                    <a:gd name="T71" fmla="*/ 647 h 716"/>
                    <a:gd name="T72" fmla="*/ 267 w 990"/>
                    <a:gd name="T73" fmla="*/ 652 h 716"/>
                    <a:gd name="T74" fmla="*/ 135 w 990"/>
                    <a:gd name="T75" fmla="*/ 652 h 716"/>
                    <a:gd name="T76" fmla="*/ 65 w 990"/>
                    <a:gd name="T77" fmla="*/ 582 h 716"/>
                    <a:gd name="T78" fmla="*/ 133 w 990"/>
                    <a:gd name="T79" fmla="*/ 514 h 716"/>
                    <a:gd name="T80" fmla="*/ 230 w 990"/>
                    <a:gd name="T81" fmla="*/ 514 h 716"/>
                    <a:gd name="T82" fmla="*/ 253 w 990"/>
                    <a:gd name="T83" fmla="*/ 505 h 716"/>
                    <a:gd name="T84" fmla="*/ 706 w 990"/>
                    <a:gd name="T85" fmla="*/ 64 h 716"/>
                    <a:gd name="T86" fmla="*/ 857 w 990"/>
                    <a:gd name="T87" fmla="*/ 64 h 716"/>
                    <a:gd name="T88" fmla="*/ 926 w 990"/>
                    <a:gd name="T89" fmla="*/ 132 h 716"/>
                    <a:gd name="T90" fmla="*/ 855 w 990"/>
                    <a:gd name="T91" fmla="*/ 202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0" h="716">
                      <a:moveTo>
                        <a:pt x="857" y="0"/>
                      </a:moveTo>
                      <a:cubicBezTo>
                        <a:pt x="693" y="0"/>
                        <a:pt x="693" y="0"/>
                        <a:pt x="693" y="0"/>
                      </a:cubicBezTo>
                      <a:cubicBezTo>
                        <a:pt x="684" y="0"/>
                        <a:pt x="676" y="3"/>
                        <a:pt x="670" y="9"/>
                      </a:cubicBezTo>
                      <a:cubicBezTo>
                        <a:pt x="519" y="159"/>
                        <a:pt x="519" y="159"/>
                        <a:pt x="519" y="159"/>
                      </a:cubicBezTo>
                      <a:cubicBezTo>
                        <a:pt x="519" y="113"/>
                        <a:pt x="519" y="113"/>
                        <a:pt x="519" y="113"/>
                      </a:cubicBezTo>
                      <a:cubicBezTo>
                        <a:pt x="519" y="76"/>
                        <a:pt x="489" y="46"/>
                        <a:pt x="451" y="46"/>
                      </a:cubicBezTo>
                      <a:cubicBezTo>
                        <a:pt x="414" y="46"/>
                        <a:pt x="384" y="76"/>
                        <a:pt x="384" y="113"/>
                      </a:cubicBezTo>
                      <a:cubicBezTo>
                        <a:pt x="384" y="290"/>
                        <a:pt x="384" y="290"/>
                        <a:pt x="384" y="290"/>
                      </a:cubicBezTo>
                      <a:cubicBezTo>
                        <a:pt x="217" y="450"/>
                        <a:pt x="217" y="450"/>
                        <a:pt x="217" y="450"/>
                      </a:cubicBezTo>
                      <a:cubicBezTo>
                        <a:pt x="133" y="450"/>
                        <a:pt x="133" y="450"/>
                        <a:pt x="133" y="450"/>
                      </a:cubicBezTo>
                      <a:cubicBezTo>
                        <a:pt x="60" y="450"/>
                        <a:pt x="0" y="510"/>
                        <a:pt x="0" y="583"/>
                      </a:cubicBezTo>
                      <a:cubicBezTo>
                        <a:pt x="0" y="657"/>
                        <a:pt x="60" y="716"/>
                        <a:pt x="133" y="716"/>
                      </a:cubicBezTo>
                      <a:cubicBezTo>
                        <a:pt x="285" y="716"/>
                        <a:pt x="285" y="716"/>
                        <a:pt x="285" y="716"/>
                      </a:cubicBezTo>
                      <a:cubicBezTo>
                        <a:pt x="294" y="716"/>
                        <a:pt x="302" y="713"/>
                        <a:pt x="308" y="707"/>
                      </a:cubicBezTo>
                      <a:cubicBezTo>
                        <a:pt x="759" y="266"/>
                        <a:pt x="759" y="266"/>
                        <a:pt x="759" y="266"/>
                      </a:cubicBezTo>
                      <a:cubicBezTo>
                        <a:pt x="857" y="266"/>
                        <a:pt x="857" y="266"/>
                        <a:pt x="857" y="266"/>
                      </a:cubicBezTo>
                      <a:cubicBezTo>
                        <a:pt x="930" y="266"/>
                        <a:pt x="990" y="206"/>
                        <a:pt x="990" y="133"/>
                      </a:cubicBezTo>
                      <a:cubicBezTo>
                        <a:pt x="990" y="59"/>
                        <a:pt x="930" y="0"/>
                        <a:pt x="857" y="0"/>
                      </a:cubicBezTo>
                      <a:close/>
                      <a:moveTo>
                        <a:pt x="855" y="202"/>
                      </a:moveTo>
                      <a:cubicBezTo>
                        <a:pt x="801" y="202"/>
                        <a:pt x="801" y="202"/>
                        <a:pt x="801" y="202"/>
                      </a:cubicBezTo>
                      <a:cubicBezTo>
                        <a:pt x="677" y="202"/>
                        <a:pt x="677" y="202"/>
                        <a:pt x="677" y="202"/>
                      </a:cubicBezTo>
                      <a:cubicBezTo>
                        <a:pt x="624" y="202"/>
                        <a:pt x="624" y="202"/>
                        <a:pt x="624" y="202"/>
                      </a:cubicBezTo>
                      <a:cubicBezTo>
                        <a:pt x="621" y="202"/>
                        <a:pt x="619" y="204"/>
                        <a:pt x="619" y="206"/>
                      </a:cubicBezTo>
                      <a:cubicBezTo>
                        <a:pt x="619" y="310"/>
                        <a:pt x="619" y="310"/>
                        <a:pt x="619" y="310"/>
                      </a:cubicBezTo>
                      <a:cubicBezTo>
                        <a:pt x="619" y="313"/>
                        <a:pt x="617" y="315"/>
                        <a:pt x="614" y="315"/>
                      </a:cubicBezTo>
                      <a:cubicBezTo>
                        <a:pt x="508" y="315"/>
                        <a:pt x="508" y="315"/>
                        <a:pt x="508" y="315"/>
                      </a:cubicBezTo>
                      <a:cubicBezTo>
                        <a:pt x="506" y="315"/>
                        <a:pt x="504" y="317"/>
                        <a:pt x="504" y="320"/>
                      </a:cubicBezTo>
                      <a:cubicBezTo>
                        <a:pt x="504" y="423"/>
                        <a:pt x="504" y="423"/>
                        <a:pt x="504" y="423"/>
                      </a:cubicBezTo>
                      <a:cubicBezTo>
                        <a:pt x="504" y="426"/>
                        <a:pt x="501" y="428"/>
                        <a:pt x="499" y="428"/>
                      </a:cubicBezTo>
                      <a:cubicBezTo>
                        <a:pt x="393" y="428"/>
                        <a:pt x="393" y="428"/>
                        <a:pt x="393" y="428"/>
                      </a:cubicBezTo>
                      <a:cubicBezTo>
                        <a:pt x="390" y="428"/>
                        <a:pt x="388" y="430"/>
                        <a:pt x="388" y="433"/>
                      </a:cubicBezTo>
                      <a:cubicBezTo>
                        <a:pt x="388" y="537"/>
                        <a:pt x="388" y="537"/>
                        <a:pt x="388" y="537"/>
                      </a:cubicBezTo>
                      <a:cubicBezTo>
                        <a:pt x="388" y="539"/>
                        <a:pt x="386" y="541"/>
                        <a:pt x="383" y="541"/>
                      </a:cubicBezTo>
                      <a:cubicBezTo>
                        <a:pt x="277" y="541"/>
                        <a:pt x="277" y="541"/>
                        <a:pt x="277" y="541"/>
                      </a:cubicBezTo>
                      <a:cubicBezTo>
                        <a:pt x="274" y="541"/>
                        <a:pt x="272" y="544"/>
                        <a:pt x="272" y="546"/>
                      </a:cubicBezTo>
                      <a:cubicBezTo>
                        <a:pt x="272" y="647"/>
                        <a:pt x="272" y="647"/>
                        <a:pt x="272" y="647"/>
                      </a:cubicBezTo>
                      <a:cubicBezTo>
                        <a:pt x="272" y="650"/>
                        <a:pt x="270" y="652"/>
                        <a:pt x="267" y="652"/>
                      </a:cubicBezTo>
                      <a:cubicBezTo>
                        <a:pt x="135" y="652"/>
                        <a:pt x="135" y="652"/>
                        <a:pt x="135" y="652"/>
                      </a:cubicBezTo>
                      <a:cubicBezTo>
                        <a:pt x="97" y="652"/>
                        <a:pt x="64" y="621"/>
                        <a:pt x="65" y="582"/>
                      </a:cubicBezTo>
                      <a:cubicBezTo>
                        <a:pt x="65" y="545"/>
                        <a:pt x="96" y="514"/>
                        <a:pt x="133" y="514"/>
                      </a:cubicBezTo>
                      <a:cubicBezTo>
                        <a:pt x="230" y="514"/>
                        <a:pt x="230" y="514"/>
                        <a:pt x="230" y="514"/>
                      </a:cubicBezTo>
                      <a:cubicBezTo>
                        <a:pt x="239" y="514"/>
                        <a:pt x="247" y="511"/>
                        <a:pt x="253" y="505"/>
                      </a:cubicBezTo>
                      <a:cubicBezTo>
                        <a:pt x="706" y="64"/>
                        <a:pt x="706" y="64"/>
                        <a:pt x="706" y="64"/>
                      </a:cubicBezTo>
                      <a:cubicBezTo>
                        <a:pt x="857" y="64"/>
                        <a:pt x="857" y="64"/>
                        <a:pt x="857" y="64"/>
                      </a:cubicBezTo>
                      <a:cubicBezTo>
                        <a:pt x="895" y="64"/>
                        <a:pt x="925" y="94"/>
                        <a:pt x="926" y="132"/>
                      </a:cubicBezTo>
                      <a:cubicBezTo>
                        <a:pt x="926" y="170"/>
                        <a:pt x="894" y="202"/>
                        <a:pt x="855" y="202"/>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sp>
              <p:nvSpPr>
                <p:cNvPr id="78" name="Oval 29"/>
                <p:cNvSpPr>
                  <a:spLocks noChangeArrowheads="1"/>
                </p:cNvSpPr>
                <p:nvPr/>
              </p:nvSpPr>
              <p:spPr bwMode="auto">
                <a:xfrm>
                  <a:off x="1204260" y="3589298"/>
                  <a:ext cx="241493" cy="241493"/>
                </a:xfrm>
                <a:prstGeom prst="ellipse">
                  <a:avLst/>
                </a:prstGeom>
                <a:solidFill>
                  <a:srgbClr val="86BE0E"/>
                </a:solidFill>
                <a:ln>
                  <a:noFill/>
                </a:ln>
                <a:extLst/>
              </p:spPr>
              <p:txBody>
                <a:bodyPr vert="horz" wrap="square" lIns="89642" tIns="44821" rIns="89642" bIns="44821" numCol="1" anchor="t" anchorCtr="0" compatLnSpc="1">
                  <a:prstTxWarp prst="textNoShape">
                    <a:avLst/>
                  </a:prstTxWarp>
                </a:bodyPr>
                <a:lstStyle/>
                <a:p>
                  <a:pPr defTabSz="914314">
                    <a:defRPr/>
                  </a:pPr>
                  <a:endParaRPr lang="en-US">
                    <a:solidFill>
                      <a:prstClr val="black"/>
                    </a:solidFill>
                    <a:latin typeface="Segoe UI"/>
                  </a:endParaRPr>
                </a:p>
              </p:txBody>
            </p:sp>
            <p:sp>
              <p:nvSpPr>
                <p:cNvPr id="44" name="Round Same Side Corner Rectangle 43"/>
                <p:cNvSpPr/>
                <p:nvPr/>
              </p:nvSpPr>
              <p:spPr bwMode="auto">
                <a:xfrm>
                  <a:off x="1205445" y="3840498"/>
                  <a:ext cx="248989" cy="461948"/>
                </a:xfrm>
                <a:custGeom>
                  <a:avLst/>
                  <a:gdLst>
                    <a:gd name="connsiteX0" fmla="*/ 119561 w 239122"/>
                    <a:gd name="connsiteY0" fmla="*/ 0 h 461948"/>
                    <a:gd name="connsiteX1" fmla="*/ 119561 w 239122"/>
                    <a:gd name="connsiteY1" fmla="*/ 0 h 461948"/>
                    <a:gd name="connsiteX2" fmla="*/ 239122 w 239122"/>
                    <a:gd name="connsiteY2" fmla="*/ 119561 h 461948"/>
                    <a:gd name="connsiteX3" fmla="*/ 239122 w 239122"/>
                    <a:gd name="connsiteY3" fmla="*/ 461948 h 461948"/>
                    <a:gd name="connsiteX4" fmla="*/ 239122 w 239122"/>
                    <a:gd name="connsiteY4" fmla="*/ 461948 h 461948"/>
                    <a:gd name="connsiteX5" fmla="*/ 0 w 239122"/>
                    <a:gd name="connsiteY5" fmla="*/ 461948 h 461948"/>
                    <a:gd name="connsiteX6" fmla="*/ 0 w 239122"/>
                    <a:gd name="connsiteY6" fmla="*/ 461948 h 461948"/>
                    <a:gd name="connsiteX7" fmla="*/ 0 w 239122"/>
                    <a:gd name="connsiteY7" fmla="*/ 119561 h 461948"/>
                    <a:gd name="connsiteX8" fmla="*/ 119561 w 239122"/>
                    <a:gd name="connsiteY8" fmla="*/ 0 h 461948"/>
                    <a:gd name="connsiteX0" fmla="*/ 119561 w 248989"/>
                    <a:gd name="connsiteY0" fmla="*/ 0 h 461948"/>
                    <a:gd name="connsiteX1" fmla="*/ 119561 w 248989"/>
                    <a:gd name="connsiteY1" fmla="*/ 0 h 461948"/>
                    <a:gd name="connsiteX2" fmla="*/ 239122 w 248989"/>
                    <a:gd name="connsiteY2" fmla="*/ 119561 h 461948"/>
                    <a:gd name="connsiteX3" fmla="*/ 239122 w 248989"/>
                    <a:gd name="connsiteY3" fmla="*/ 461948 h 461948"/>
                    <a:gd name="connsiteX4" fmla="*/ 248989 w 248989"/>
                    <a:gd name="connsiteY4" fmla="*/ 211969 h 461948"/>
                    <a:gd name="connsiteX5" fmla="*/ 0 w 248989"/>
                    <a:gd name="connsiteY5" fmla="*/ 461948 h 461948"/>
                    <a:gd name="connsiteX6" fmla="*/ 0 w 248989"/>
                    <a:gd name="connsiteY6" fmla="*/ 461948 h 461948"/>
                    <a:gd name="connsiteX7" fmla="*/ 0 w 248989"/>
                    <a:gd name="connsiteY7" fmla="*/ 119561 h 461948"/>
                    <a:gd name="connsiteX8" fmla="*/ 119561 w 248989"/>
                    <a:gd name="connsiteY8" fmla="*/ 0 h 4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989" h="461948">
                      <a:moveTo>
                        <a:pt x="119561" y="0"/>
                      </a:moveTo>
                      <a:lnTo>
                        <a:pt x="119561" y="0"/>
                      </a:lnTo>
                      <a:cubicBezTo>
                        <a:pt x="185593" y="0"/>
                        <a:pt x="239122" y="53529"/>
                        <a:pt x="239122" y="119561"/>
                      </a:cubicBezTo>
                      <a:lnTo>
                        <a:pt x="239122" y="461948"/>
                      </a:lnTo>
                      <a:lnTo>
                        <a:pt x="248989" y="211969"/>
                      </a:lnTo>
                      <a:lnTo>
                        <a:pt x="0" y="461948"/>
                      </a:lnTo>
                      <a:lnTo>
                        <a:pt x="0" y="461948"/>
                      </a:lnTo>
                      <a:lnTo>
                        <a:pt x="0" y="119561"/>
                      </a:lnTo>
                      <a:cubicBezTo>
                        <a:pt x="0" y="53529"/>
                        <a:pt x="53529" y="0"/>
                        <a:pt x="119561" y="0"/>
                      </a:cubicBezTo>
                      <a:close/>
                    </a:path>
                  </a:pathLst>
                </a:cu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46" name="Group 45"/>
              <p:cNvGrpSpPr/>
              <p:nvPr/>
            </p:nvGrpSpPr>
            <p:grpSpPr>
              <a:xfrm>
                <a:off x="1783977" y="3131506"/>
                <a:ext cx="423736" cy="255258"/>
                <a:chOff x="1783977" y="3232718"/>
                <a:chExt cx="423736" cy="255258"/>
              </a:xfrm>
            </p:grpSpPr>
            <p:sp>
              <p:nvSpPr>
                <p:cNvPr id="70" name="SMOKE / FIRE ALARMS"/>
                <p:cNvSpPr>
                  <a:spLocks noChangeAspect="1"/>
                </p:cNvSpPr>
                <p:nvPr/>
              </p:nvSpPr>
              <p:spPr bwMode="auto">
                <a:xfrm>
                  <a:off x="1783977" y="3232718"/>
                  <a:ext cx="423736" cy="255258"/>
                </a:xfrm>
                <a:custGeom>
                  <a:avLst/>
                  <a:gdLst/>
                  <a:ahLst/>
                  <a:cxnLst/>
                  <a:rect l="l" t="t" r="r" b="b"/>
                  <a:pathLst>
                    <a:path w="731007"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521400" y="8749"/>
                      </a:moveTo>
                      <a:cubicBezTo>
                        <a:pt x="595332" y="8749"/>
                        <a:pt x="655265" y="57027"/>
                        <a:pt x="655265" y="116580"/>
                      </a:cubicBezTo>
                      <a:lnTo>
                        <a:pt x="646490" y="151591"/>
                      </a:lnTo>
                      <a:cubicBezTo>
                        <a:pt x="693997" y="154874"/>
                        <a:pt x="731007" y="195099"/>
                        <a:pt x="731007" y="244028"/>
                      </a:cubicBezTo>
                      <a:cubicBezTo>
                        <a:pt x="731007" y="296103"/>
                        <a:pt x="689084" y="338319"/>
                        <a:pt x="637370" y="338319"/>
                      </a:cubicBezTo>
                      <a:lnTo>
                        <a:pt x="600991" y="330923"/>
                      </a:lnTo>
                      <a:cubicBezTo>
                        <a:pt x="579942" y="358883"/>
                        <a:pt x="539786" y="376601"/>
                        <a:pt x="494015" y="376601"/>
                      </a:cubicBezTo>
                      <a:cubicBezTo>
                        <a:pt x="456012" y="376601"/>
                        <a:pt x="421879" y="364386"/>
                        <a:pt x="399142" y="344154"/>
                      </a:cubicBezTo>
                      <a:cubicBezTo>
                        <a:pt x="376220" y="358135"/>
                        <a:pt x="348984" y="365325"/>
                        <a:pt x="319939" y="365538"/>
                      </a:cubicBezTo>
                      <a:cubicBezTo>
                        <a:pt x="352906" y="329186"/>
                        <a:pt x="370353" y="277720"/>
                        <a:pt x="362255" y="233156"/>
                      </a:cubicBezTo>
                      <a:cubicBezTo>
                        <a:pt x="335238" y="158276"/>
                        <a:pt x="277572" y="118421"/>
                        <a:pt x="255960" y="50217"/>
                      </a:cubicBezTo>
                      <a:cubicBezTo>
                        <a:pt x="273900" y="42656"/>
                        <a:pt x="293757" y="39479"/>
                        <a:pt x="314429" y="39479"/>
                      </a:cubicBezTo>
                      <a:cubicBezTo>
                        <a:pt x="348346" y="39479"/>
                        <a:pt x="380066" y="48032"/>
                        <a:pt x="405728" y="65440"/>
                      </a:cubicBezTo>
                      <a:cubicBezTo>
                        <a:pt x="427045" y="31216"/>
                        <a:pt x="470965" y="8749"/>
                        <a:pt x="521400" y="8749"/>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sp>
              <p:nvSpPr>
                <p:cNvPr id="84" name="SMOKE / FIRE ALARMS"/>
                <p:cNvSpPr>
                  <a:spLocks noChangeAspect="1"/>
                </p:cNvSpPr>
                <p:nvPr/>
              </p:nvSpPr>
              <p:spPr bwMode="auto">
                <a:xfrm>
                  <a:off x="1783977" y="3232718"/>
                  <a:ext cx="176056" cy="255258"/>
                </a:xfrm>
                <a:custGeom>
                  <a:avLst/>
                  <a:gdLst>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314429 w 731007"/>
                    <a:gd name="connsiteY18" fmla="*/ 39479 h 440357"/>
                    <a:gd name="connsiteX19" fmla="*/ 405728 w 731007"/>
                    <a:gd name="connsiteY19" fmla="*/ 65440 h 440357"/>
                    <a:gd name="connsiteX20" fmla="*/ 521400 w 731007"/>
                    <a:gd name="connsiteY20" fmla="*/ 8749 h 440357"/>
                    <a:gd name="connsiteX21" fmla="*/ 196781 w 731007"/>
                    <a:gd name="connsiteY21" fmla="*/ 0 h 440357"/>
                    <a:gd name="connsiteX22" fmla="*/ 301893 w 731007"/>
                    <a:gd name="connsiteY22" fmla="*/ 244170 h 440357"/>
                    <a:gd name="connsiteX23" fmla="*/ 187524 w 731007"/>
                    <a:gd name="connsiteY23" fmla="*/ 417106 h 440357"/>
                    <a:gd name="connsiteX24" fmla="*/ 141582 w 731007"/>
                    <a:gd name="connsiteY24" fmla="*/ 440357 h 440357"/>
                    <a:gd name="connsiteX25" fmla="*/ 5105 w 731007"/>
                    <a:gd name="connsiteY25" fmla="*/ 283042 h 440357"/>
                    <a:gd name="connsiteX26" fmla="*/ 196781 w 731007"/>
                    <a:gd name="connsiteY26"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405728 w 731007"/>
                    <a:gd name="connsiteY18" fmla="*/ 65440 h 440357"/>
                    <a:gd name="connsiteX19" fmla="*/ 521400 w 731007"/>
                    <a:gd name="connsiteY19" fmla="*/ 8749 h 440357"/>
                    <a:gd name="connsiteX20" fmla="*/ 196781 w 731007"/>
                    <a:gd name="connsiteY20" fmla="*/ 0 h 440357"/>
                    <a:gd name="connsiteX21" fmla="*/ 301893 w 731007"/>
                    <a:gd name="connsiteY21" fmla="*/ 244170 h 440357"/>
                    <a:gd name="connsiteX22" fmla="*/ 187524 w 731007"/>
                    <a:gd name="connsiteY22" fmla="*/ 417106 h 440357"/>
                    <a:gd name="connsiteX23" fmla="*/ 141582 w 731007"/>
                    <a:gd name="connsiteY23" fmla="*/ 440357 h 440357"/>
                    <a:gd name="connsiteX24" fmla="*/ 5105 w 731007"/>
                    <a:gd name="connsiteY24" fmla="*/ 283042 h 440357"/>
                    <a:gd name="connsiteX25" fmla="*/ 196781 w 731007"/>
                    <a:gd name="connsiteY25"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521400 w 731007"/>
                    <a:gd name="connsiteY18" fmla="*/ 8749 h 440357"/>
                    <a:gd name="connsiteX19" fmla="*/ 196781 w 731007"/>
                    <a:gd name="connsiteY19" fmla="*/ 0 h 440357"/>
                    <a:gd name="connsiteX20" fmla="*/ 301893 w 731007"/>
                    <a:gd name="connsiteY20" fmla="*/ 244170 h 440357"/>
                    <a:gd name="connsiteX21" fmla="*/ 187524 w 731007"/>
                    <a:gd name="connsiteY21" fmla="*/ 417106 h 440357"/>
                    <a:gd name="connsiteX22" fmla="*/ 141582 w 731007"/>
                    <a:gd name="connsiteY22" fmla="*/ 440357 h 440357"/>
                    <a:gd name="connsiteX23" fmla="*/ 5105 w 731007"/>
                    <a:gd name="connsiteY23" fmla="*/ 283042 h 440357"/>
                    <a:gd name="connsiteX24" fmla="*/ 196781 w 731007"/>
                    <a:gd name="connsiteY24"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62255 w 731007"/>
                    <a:gd name="connsiteY16" fmla="*/ 233156 h 440357"/>
                    <a:gd name="connsiteX17" fmla="*/ 521400 w 731007"/>
                    <a:gd name="connsiteY17" fmla="*/ 8749 h 440357"/>
                    <a:gd name="connsiteX18" fmla="*/ 196781 w 731007"/>
                    <a:gd name="connsiteY18" fmla="*/ 0 h 440357"/>
                    <a:gd name="connsiteX19" fmla="*/ 301893 w 731007"/>
                    <a:gd name="connsiteY19" fmla="*/ 244170 h 440357"/>
                    <a:gd name="connsiteX20" fmla="*/ 187524 w 731007"/>
                    <a:gd name="connsiteY20" fmla="*/ 417106 h 440357"/>
                    <a:gd name="connsiteX21" fmla="*/ 141582 w 731007"/>
                    <a:gd name="connsiteY21" fmla="*/ 440357 h 440357"/>
                    <a:gd name="connsiteX22" fmla="*/ 5105 w 731007"/>
                    <a:gd name="connsiteY22" fmla="*/ 283042 h 440357"/>
                    <a:gd name="connsiteX23" fmla="*/ 196781 w 731007"/>
                    <a:gd name="connsiteY23"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521400 w 731007"/>
                    <a:gd name="connsiteY16" fmla="*/ 8749 h 440357"/>
                    <a:gd name="connsiteX17" fmla="*/ 196781 w 731007"/>
                    <a:gd name="connsiteY17" fmla="*/ 0 h 440357"/>
                    <a:gd name="connsiteX18" fmla="*/ 301893 w 731007"/>
                    <a:gd name="connsiteY18" fmla="*/ 244170 h 440357"/>
                    <a:gd name="connsiteX19" fmla="*/ 187524 w 731007"/>
                    <a:gd name="connsiteY19" fmla="*/ 417106 h 440357"/>
                    <a:gd name="connsiteX20" fmla="*/ 141582 w 731007"/>
                    <a:gd name="connsiteY20" fmla="*/ 440357 h 440357"/>
                    <a:gd name="connsiteX21" fmla="*/ 5105 w 731007"/>
                    <a:gd name="connsiteY21" fmla="*/ 283042 h 440357"/>
                    <a:gd name="connsiteX22" fmla="*/ 196781 w 731007"/>
                    <a:gd name="connsiteY22"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521400 w 731007"/>
                    <a:gd name="connsiteY15" fmla="*/ 8749 h 440357"/>
                    <a:gd name="connsiteX16" fmla="*/ 196781 w 731007"/>
                    <a:gd name="connsiteY16" fmla="*/ 0 h 440357"/>
                    <a:gd name="connsiteX17" fmla="*/ 301893 w 731007"/>
                    <a:gd name="connsiteY17" fmla="*/ 244170 h 440357"/>
                    <a:gd name="connsiteX18" fmla="*/ 187524 w 731007"/>
                    <a:gd name="connsiteY18" fmla="*/ 417106 h 440357"/>
                    <a:gd name="connsiteX19" fmla="*/ 141582 w 731007"/>
                    <a:gd name="connsiteY19" fmla="*/ 440357 h 440357"/>
                    <a:gd name="connsiteX20" fmla="*/ 5105 w 731007"/>
                    <a:gd name="connsiteY20" fmla="*/ 283042 h 440357"/>
                    <a:gd name="connsiteX21" fmla="*/ 196781 w 731007"/>
                    <a:gd name="connsiteY21"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196781 w 731007"/>
                    <a:gd name="connsiteY15" fmla="*/ 0 h 440357"/>
                    <a:gd name="connsiteX16" fmla="*/ 301893 w 731007"/>
                    <a:gd name="connsiteY16" fmla="*/ 244170 h 440357"/>
                    <a:gd name="connsiteX17" fmla="*/ 187524 w 731007"/>
                    <a:gd name="connsiteY17" fmla="*/ 417106 h 440357"/>
                    <a:gd name="connsiteX18" fmla="*/ 141582 w 731007"/>
                    <a:gd name="connsiteY18" fmla="*/ 440357 h 440357"/>
                    <a:gd name="connsiteX19" fmla="*/ 5105 w 731007"/>
                    <a:gd name="connsiteY19" fmla="*/ 283042 h 440357"/>
                    <a:gd name="connsiteX20" fmla="*/ 196781 w 731007"/>
                    <a:gd name="connsiteY20"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46490 w 731007"/>
                    <a:gd name="connsiteY9" fmla="*/ 151591 h 440357"/>
                    <a:gd name="connsiteX10" fmla="*/ 731007 w 731007"/>
                    <a:gd name="connsiteY10" fmla="*/ 244028 h 440357"/>
                    <a:gd name="connsiteX11" fmla="*/ 637370 w 731007"/>
                    <a:gd name="connsiteY11" fmla="*/ 338319 h 440357"/>
                    <a:gd name="connsiteX12" fmla="*/ 600991 w 731007"/>
                    <a:gd name="connsiteY12" fmla="*/ 330923 h 440357"/>
                    <a:gd name="connsiteX13" fmla="*/ 494015 w 731007"/>
                    <a:gd name="connsiteY13" fmla="*/ 376601 h 440357"/>
                    <a:gd name="connsiteX14" fmla="*/ 196781 w 731007"/>
                    <a:gd name="connsiteY14" fmla="*/ 0 h 440357"/>
                    <a:gd name="connsiteX15" fmla="*/ 301893 w 731007"/>
                    <a:gd name="connsiteY15" fmla="*/ 244170 h 440357"/>
                    <a:gd name="connsiteX16" fmla="*/ 187524 w 731007"/>
                    <a:gd name="connsiteY16" fmla="*/ 417106 h 440357"/>
                    <a:gd name="connsiteX17" fmla="*/ 141582 w 731007"/>
                    <a:gd name="connsiteY17" fmla="*/ 440357 h 440357"/>
                    <a:gd name="connsiteX18" fmla="*/ 5105 w 731007"/>
                    <a:gd name="connsiteY18" fmla="*/ 283042 h 440357"/>
                    <a:gd name="connsiteX19" fmla="*/ 196781 w 731007"/>
                    <a:gd name="connsiteY19" fmla="*/ 0 h 440357"/>
                    <a:gd name="connsiteX0" fmla="*/ 160062 w 656493"/>
                    <a:gd name="connsiteY0" fmla="*/ 227454 h 440357"/>
                    <a:gd name="connsiteX1" fmla="*/ 88479 w 656493"/>
                    <a:gd name="connsiteY1" fmla="*/ 356592 h 440357"/>
                    <a:gd name="connsiteX2" fmla="*/ 153242 w 656493"/>
                    <a:gd name="connsiteY2" fmla="*/ 419027 h 440357"/>
                    <a:gd name="connsiteX3" fmla="*/ 172114 w 656493"/>
                    <a:gd name="connsiteY3" fmla="*/ 407258 h 440357"/>
                    <a:gd name="connsiteX4" fmla="*/ 215034 w 656493"/>
                    <a:gd name="connsiteY4" fmla="*/ 336843 h 440357"/>
                    <a:gd name="connsiteX5" fmla="*/ 153423 w 656493"/>
                    <a:gd name="connsiteY5" fmla="*/ 272459 h 440357"/>
                    <a:gd name="connsiteX6" fmla="*/ 165412 w 656493"/>
                    <a:gd name="connsiteY6" fmla="*/ 257518 h 440357"/>
                    <a:gd name="connsiteX7" fmla="*/ 160062 w 656493"/>
                    <a:gd name="connsiteY7" fmla="*/ 227454 h 440357"/>
                    <a:gd name="connsiteX8" fmla="*/ 494015 w 656493"/>
                    <a:gd name="connsiteY8" fmla="*/ 376601 h 440357"/>
                    <a:gd name="connsiteX9" fmla="*/ 646490 w 656493"/>
                    <a:gd name="connsiteY9" fmla="*/ 151591 h 440357"/>
                    <a:gd name="connsiteX10" fmla="*/ 637370 w 656493"/>
                    <a:gd name="connsiteY10" fmla="*/ 338319 h 440357"/>
                    <a:gd name="connsiteX11" fmla="*/ 600991 w 656493"/>
                    <a:gd name="connsiteY11" fmla="*/ 330923 h 440357"/>
                    <a:gd name="connsiteX12" fmla="*/ 494015 w 656493"/>
                    <a:gd name="connsiteY12" fmla="*/ 376601 h 440357"/>
                    <a:gd name="connsiteX13" fmla="*/ 196781 w 656493"/>
                    <a:gd name="connsiteY13" fmla="*/ 0 h 440357"/>
                    <a:gd name="connsiteX14" fmla="*/ 301893 w 656493"/>
                    <a:gd name="connsiteY14" fmla="*/ 244170 h 440357"/>
                    <a:gd name="connsiteX15" fmla="*/ 187524 w 656493"/>
                    <a:gd name="connsiteY15" fmla="*/ 417106 h 440357"/>
                    <a:gd name="connsiteX16" fmla="*/ 141582 w 656493"/>
                    <a:gd name="connsiteY16" fmla="*/ 440357 h 440357"/>
                    <a:gd name="connsiteX17" fmla="*/ 5105 w 656493"/>
                    <a:gd name="connsiteY17" fmla="*/ 283042 h 440357"/>
                    <a:gd name="connsiteX18" fmla="*/ 196781 w 656493"/>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00991 w 637370"/>
                    <a:gd name="connsiteY10" fmla="*/ 330923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600991 w 637370"/>
                    <a:gd name="connsiteY11" fmla="*/ 330923 h 440357"/>
                    <a:gd name="connsiteX12" fmla="*/ 494015 w 637370"/>
                    <a:gd name="connsiteY12" fmla="*/ 376601 h 440357"/>
                    <a:gd name="connsiteX13" fmla="*/ 196781 w 637370"/>
                    <a:gd name="connsiteY13" fmla="*/ 0 h 440357"/>
                    <a:gd name="connsiteX14" fmla="*/ 301893 w 637370"/>
                    <a:gd name="connsiteY14" fmla="*/ 244170 h 440357"/>
                    <a:gd name="connsiteX15" fmla="*/ 187524 w 637370"/>
                    <a:gd name="connsiteY15" fmla="*/ 417106 h 440357"/>
                    <a:gd name="connsiteX16" fmla="*/ 141582 w 637370"/>
                    <a:gd name="connsiteY16" fmla="*/ 440357 h 440357"/>
                    <a:gd name="connsiteX17" fmla="*/ 5105 w 637370"/>
                    <a:gd name="connsiteY17" fmla="*/ 283042 h 440357"/>
                    <a:gd name="connsiteX18" fmla="*/ 196781 w 637370"/>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494015 w 637370"/>
                    <a:gd name="connsiteY10" fmla="*/ 376601 h 440357"/>
                    <a:gd name="connsiteX11" fmla="*/ 196781 w 637370"/>
                    <a:gd name="connsiteY11" fmla="*/ 0 h 440357"/>
                    <a:gd name="connsiteX12" fmla="*/ 301893 w 637370"/>
                    <a:gd name="connsiteY12" fmla="*/ 244170 h 440357"/>
                    <a:gd name="connsiteX13" fmla="*/ 187524 w 637370"/>
                    <a:gd name="connsiteY13" fmla="*/ 417106 h 440357"/>
                    <a:gd name="connsiteX14" fmla="*/ 141582 w 637370"/>
                    <a:gd name="connsiteY14" fmla="*/ 440357 h 440357"/>
                    <a:gd name="connsiteX15" fmla="*/ 5105 w 637370"/>
                    <a:gd name="connsiteY15" fmla="*/ 283042 h 440357"/>
                    <a:gd name="connsiteX16" fmla="*/ 196781 w 637370"/>
                    <a:gd name="connsiteY16" fmla="*/ 0 h 440357"/>
                    <a:gd name="connsiteX0" fmla="*/ 160062 w 303723"/>
                    <a:gd name="connsiteY0" fmla="*/ 227454 h 440357"/>
                    <a:gd name="connsiteX1" fmla="*/ 88479 w 303723"/>
                    <a:gd name="connsiteY1" fmla="*/ 356592 h 440357"/>
                    <a:gd name="connsiteX2" fmla="*/ 153242 w 303723"/>
                    <a:gd name="connsiteY2" fmla="*/ 419027 h 440357"/>
                    <a:gd name="connsiteX3" fmla="*/ 172114 w 303723"/>
                    <a:gd name="connsiteY3" fmla="*/ 407258 h 440357"/>
                    <a:gd name="connsiteX4" fmla="*/ 215034 w 303723"/>
                    <a:gd name="connsiteY4" fmla="*/ 336843 h 440357"/>
                    <a:gd name="connsiteX5" fmla="*/ 153423 w 303723"/>
                    <a:gd name="connsiteY5" fmla="*/ 272459 h 440357"/>
                    <a:gd name="connsiteX6" fmla="*/ 165412 w 303723"/>
                    <a:gd name="connsiteY6" fmla="*/ 257518 h 440357"/>
                    <a:gd name="connsiteX7" fmla="*/ 160062 w 303723"/>
                    <a:gd name="connsiteY7" fmla="*/ 227454 h 440357"/>
                    <a:gd name="connsiteX8" fmla="*/ 196781 w 303723"/>
                    <a:gd name="connsiteY8" fmla="*/ 0 h 440357"/>
                    <a:gd name="connsiteX9" fmla="*/ 301893 w 303723"/>
                    <a:gd name="connsiteY9" fmla="*/ 244170 h 440357"/>
                    <a:gd name="connsiteX10" fmla="*/ 187524 w 303723"/>
                    <a:gd name="connsiteY10" fmla="*/ 417106 h 440357"/>
                    <a:gd name="connsiteX11" fmla="*/ 141582 w 303723"/>
                    <a:gd name="connsiteY11" fmla="*/ 440357 h 440357"/>
                    <a:gd name="connsiteX12" fmla="*/ 5105 w 303723"/>
                    <a:gd name="connsiteY12" fmla="*/ 283042 h 440357"/>
                    <a:gd name="connsiteX13" fmla="*/ 196781 w 303723"/>
                    <a:gd name="connsiteY13" fmla="*/ 0 h 4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3723"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solidFill>
                  <a:srgbClr val="86BE0E"/>
                </a:soli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grpSp>
        </p:grpSp>
      </p:grpSp>
      <p:grpSp>
        <p:nvGrpSpPr>
          <p:cNvPr id="85" name="Device …4"/>
          <p:cNvGrpSpPr/>
          <p:nvPr/>
        </p:nvGrpSpPr>
        <p:grpSpPr>
          <a:xfrm>
            <a:off x="4337935" y="5424558"/>
            <a:ext cx="399886" cy="331022"/>
            <a:chOff x="517516" y="3589298"/>
            <a:chExt cx="1770439" cy="1465554"/>
          </a:xfrm>
        </p:grpSpPr>
        <p:sp>
          <p:nvSpPr>
            <p:cNvPr id="86" name="Freeform 28"/>
            <p:cNvSpPr>
              <a:spLocks noEditPoints="1"/>
            </p:cNvSpPr>
            <p:nvPr/>
          </p:nvSpPr>
          <p:spPr bwMode="auto">
            <a:xfrm>
              <a:off x="517516" y="3774191"/>
              <a:ext cx="1770439" cy="1280661"/>
            </a:xfrm>
            <a:custGeom>
              <a:avLst/>
              <a:gdLst>
                <a:gd name="T0" fmla="*/ 857 w 990"/>
                <a:gd name="T1" fmla="*/ 0 h 716"/>
                <a:gd name="T2" fmla="*/ 693 w 990"/>
                <a:gd name="T3" fmla="*/ 0 h 716"/>
                <a:gd name="T4" fmla="*/ 670 w 990"/>
                <a:gd name="T5" fmla="*/ 9 h 716"/>
                <a:gd name="T6" fmla="*/ 519 w 990"/>
                <a:gd name="T7" fmla="*/ 159 h 716"/>
                <a:gd name="T8" fmla="*/ 519 w 990"/>
                <a:gd name="T9" fmla="*/ 113 h 716"/>
                <a:gd name="T10" fmla="*/ 451 w 990"/>
                <a:gd name="T11" fmla="*/ 46 h 716"/>
                <a:gd name="T12" fmla="*/ 384 w 990"/>
                <a:gd name="T13" fmla="*/ 113 h 716"/>
                <a:gd name="T14" fmla="*/ 384 w 990"/>
                <a:gd name="T15" fmla="*/ 290 h 716"/>
                <a:gd name="T16" fmla="*/ 217 w 990"/>
                <a:gd name="T17" fmla="*/ 450 h 716"/>
                <a:gd name="T18" fmla="*/ 133 w 990"/>
                <a:gd name="T19" fmla="*/ 450 h 716"/>
                <a:gd name="T20" fmla="*/ 0 w 990"/>
                <a:gd name="T21" fmla="*/ 583 h 716"/>
                <a:gd name="T22" fmla="*/ 133 w 990"/>
                <a:gd name="T23" fmla="*/ 716 h 716"/>
                <a:gd name="T24" fmla="*/ 285 w 990"/>
                <a:gd name="T25" fmla="*/ 716 h 716"/>
                <a:gd name="T26" fmla="*/ 308 w 990"/>
                <a:gd name="T27" fmla="*/ 707 h 716"/>
                <a:gd name="T28" fmla="*/ 759 w 990"/>
                <a:gd name="T29" fmla="*/ 266 h 716"/>
                <a:gd name="T30" fmla="*/ 857 w 990"/>
                <a:gd name="T31" fmla="*/ 266 h 716"/>
                <a:gd name="T32" fmla="*/ 990 w 990"/>
                <a:gd name="T33" fmla="*/ 133 h 716"/>
                <a:gd name="T34" fmla="*/ 857 w 990"/>
                <a:gd name="T35" fmla="*/ 0 h 716"/>
                <a:gd name="T36" fmla="*/ 855 w 990"/>
                <a:gd name="T37" fmla="*/ 202 h 716"/>
                <a:gd name="T38" fmla="*/ 801 w 990"/>
                <a:gd name="T39" fmla="*/ 202 h 716"/>
                <a:gd name="T40" fmla="*/ 677 w 990"/>
                <a:gd name="T41" fmla="*/ 202 h 716"/>
                <a:gd name="T42" fmla="*/ 624 w 990"/>
                <a:gd name="T43" fmla="*/ 202 h 716"/>
                <a:gd name="T44" fmla="*/ 619 w 990"/>
                <a:gd name="T45" fmla="*/ 206 h 716"/>
                <a:gd name="T46" fmla="*/ 619 w 990"/>
                <a:gd name="T47" fmla="*/ 310 h 716"/>
                <a:gd name="T48" fmla="*/ 614 w 990"/>
                <a:gd name="T49" fmla="*/ 315 h 716"/>
                <a:gd name="T50" fmla="*/ 508 w 990"/>
                <a:gd name="T51" fmla="*/ 315 h 716"/>
                <a:gd name="T52" fmla="*/ 504 w 990"/>
                <a:gd name="T53" fmla="*/ 320 h 716"/>
                <a:gd name="T54" fmla="*/ 504 w 990"/>
                <a:gd name="T55" fmla="*/ 423 h 716"/>
                <a:gd name="T56" fmla="*/ 499 w 990"/>
                <a:gd name="T57" fmla="*/ 428 h 716"/>
                <a:gd name="T58" fmla="*/ 393 w 990"/>
                <a:gd name="T59" fmla="*/ 428 h 716"/>
                <a:gd name="T60" fmla="*/ 388 w 990"/>
                <a:gd name="T61" fmla="*/ 433 h 716"/>
                <a:gd name="T62" fmla="*/ 388 w 990"/>
                <a:gd name="T63" fmla="*/ 537 h 716"/>
                <a:gd name="T64" fmla="*/ 383 w 990"/>
                <a:gd name="T65" fmla="*/ 541 h 716"/>
                <a:gd name="T66" fmla="*/ 277 w 990"/>
                <a:gd name="T67" fmla="*/ 541 h 716"/>
                <a:gd name="T68" fmla="*/ 272 w 990"/>
                <a:gd name="T69" fmla="*/ 546 h 716"/>
                <a:gd name="T70" fmla="*/ 272 w 990"/>
                <a:gd name="T71" fmla="*/ 647 h 716"/>
                <a:gd name="T72" fmla="*/ 267 w 990"/>
                <a:gd name="T73" fmla="*/ 652 h 716"/>
                <a:gd name="T74" fmla="*/ 135 w 990"/>
                <a:gd name="T75" fmla="*/ 652 h 716"/>
                <a:gd name="T76" fmla="*/ 65 w 990"/>
                <a:gd name="T77" fmla="*/ 582 h 716"/>
                <a:gd name="T78" fmla="*/ 133 w 990"/>
                <a:gd name="T79" fmla="*/ 514 h 716"/>
                <a:gd name="T80" fmla="*/ 230 w 990"/>
                <a:gd name="T81" fmla="*/ 514 h 716"/>
                <a:gd name="T82" fmla="*/ 253 w 990"/>
                <a:gd name="T83" fmla="*/ 505 h 716"/>
                <a:gd name="T84" fmla="*/ 706 w 990"/>
                <a:gd name="T85" fmla="*/ 64 h 716"/>
                <a:gd name="T86" fmla="*/ 857 w 990"/>
                <a:gd name="T87" fmla="*/ 64 h 716"/>
                <a:gd name="T88" fmla="*/ 926 w 990"/>
                <a:gd name="T89" fmla="*/ 132 h 716"/>
                <a:gd name="T90" fmla="*/ 855 w 990"/>
                <a:gd name="T91" fmla="*/ 202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0" h="716">
                  <a:moveTo>
                    <a:pt x="857" y="0"/>
                  </a:moveTo>
                  <a:cubicBezTo>
                    <a:pt x="693" y="0"/>
                    <a:pt x="693" y="0"/>
                    <a:pt x="693" y="0"/>
                  </a:cubicBezTo>
                  <a:cubicBezTo>
                    <a:pt x="684" y="0"/>
                    <a:pt x="676" y="3"/>
                    <a:pt x="670" y="9"/>
                  </a:cubicBezTo>
                  <a:cubicBezTo>
                    <a:pt x="519" y="159"/>
                    <a:pt x="519" y="159"/>
                    <a:pt x="519" y="159"/>
                  </a:cubicBezTo>
                  <a:cubicBezTo>
                    <a:pt x="519" y="113"/>
                    <a:pt x="519" y="113"/>
                    <a:pt x="519" y="113"/>
                  </a:cubicBezTo>
                  <a:cubicBezTo>
                    <a:pt x="519" y="76"/>
                    <a:pt x="489" y="46"/>
                    <a:pt x="451" y="46"/>
                  </a:cubicBezTo>
                  <a:cubicBezTo>
                    <a:pt x="414" y="46"/>
                    <a:pt x="384" y="76"/>
                    <a:pt x="384" y="113"/>
                  </a:cubicBezTo>
                  <a:cubicBezTo>
                    <a:pt x="384" y="290"/>
                    <a:pt x="384" y="290"/>
                    <a:pt x="384" y="290"/>
                  </a:cubicBezTo>
                  <a:cubicBezTo>
                    <a:pt x="217" y="450"/>
                    <a:pt x="217" y="450"/>
                    <a:pt x="217" y="450"/>
                  </a:cubicBezTo>
                  <a:cubicBezTo>
                    <a:pt x="133" y="450"/>
                    <a:pt x="133" y="450"/>
                    <a:pt x="133" y="450"/>
                  </a:cubicBezTo>
                  <a:cubicBezTo>
                    <a:pt x="60" y="450"/>
                    <a:pt x="0" y="510"/>
                    <a:pt x="0" y="583"/>
                  </a:cubicBezTo>
                  <a:cubicBezTo>
                    <a:pt x="0" y="657"/>
                    <a:pt x="60" y="716"/>
                    <a:pt x="133" y="716"/>
                  </a:cubicBezTo>
                  <a:cubicBezTo>
                    <a:pt x="285" y="716"/>
                    <a:pt x="285" y="716"/>
                    <a:pt x="285" y="716"/>
                  </a:cubicBezTo>
                  <a:cubicBezTo>
                    <a:pt x="294" y="716"/>
                    <a:pt x="302" y="713"/>
                    <a:pt x="308" y="707"/>
                  </a:cubicBezTo>
                  <a:cubicBezTo>
                    <a:pt x="759" y="266"/>
                    <a:pt x="759" y="266"/>
                    <a:pt x="759" y="266"/>
                  </a:cubicBezTo>
                  <a:cubicBezTo>
                    <a:pt x="857" y="266"/>
                    <a:pt x="857" y="266"/>
                    <a:pt x="857" y="266"/>
                  </a:cubicBezTo>
                  <a:cubicBezTo>
                    <a:pt x="930" y="266"/>
                    <a:pt x="990" y="206"/>
                    <a:pt x="990" y="133"/>
                  </a:cubicBezTo>
                  <a:cubicBezTo>
                    <a:pt x="990" y="59"/>
                    <a:pt x="930" y="0"/>
                    <a:pt x="857" y="0"/>
                  </a:cubicBezTo>
                  <a:close/>
                  <a:moveTo>
                    <a:pt x="855" y="202"/>
                  </a:moveTo>
                  <a:cubicBezTo>
                    <a:pt x="801" y="202"/>
                    <a:pt x="801" y="202"/>
                    <a:pt x="801" y="202"/>
                  </a:cubicBezTo>
                  <a:cubicBezTo>
                    <a:pt x="677" y="202"/>
                    <a:pt x="677" y="202"/>
                    <a:pt x="677" y="202"/>
                  </a:cubicBezTo>
                  <a:cubicBezTo>
                    <a:pt x="624" y="202"/>
                    <a:pt x="624" y="202"/>
                    <a:pt x="624" y="202"/>
                  </a:cubicBezTo>
                  <a:cubicBezTo>
                    <a:pt x="621" y="202"/>
                    <a:pt x="619" y="204"/>
                    <a:pt x="619" y="206"/>
                  </a:cubicBezTo>
                  <a:cubicBezTo>
                    <a:pt x="619" y="310"/>
                    <a:pt x="619" y="310"/>
                    <a:pt x="619" y="310"/>
                  </a:cubicBezTo>
                  <a:cubicBezTo>
                    <a:pt x="619" y="313"/>
                    <a:pt x="617" y="315"/>
                    <a:pt x="614" y="315"/>
                  </a:cubicBezTo>
                  <a:cubicBezTo>
                    <a:pt x="508" y="315"/>
                    <a:pt x="508" y="315"/>
                    <a:pt x="508" y="315"/>
                  </a:cubicBezTo>
                  <a:cubicBezTo>
                    <a:pt x="506" y="315"/>
                    <a:pt x="504" y="317"/>
                    <a:pt x="504" y="320"/>
                  </a:cubicBezTo>
                  <a:cubicBezTo>
                    <a:pt x="504" y="423"/>
                    <a:pt x="504" y="423"/>
                    <a:pt x="504" y="423"/>
                  </a:cubicBezTo>
                  <a:cubicBezTo>
                    <a:pt x="504" y="426"/>
                    <a:pt x="501" y="428"/>
                    <a:pt x="499" y="428"/>
                  </a:cubicBezTo>
                  <a:cubicBezTo>
                    <a:pt x="393" y="428"/>
                    <a:pt x="393" y="428"/>
                    <a:pt x="393" y="428"/>
                  </a:cubicBezTo>
                  <a:cubicBezTo>
                    <a:pt x="390" y="428"/>
                    <a:pt x="388" y="430"/>
                    <a:pt x="388" y="433"/>
                  </a:cubicBezTo>
                  <a:cubicBezTo>
                    <a:pt x="388" y="537"/>
                    <a:pt x="388" y="537"/>
                    <a:pt x="388" y="537"/>
                  </a:cubicBezTo>
                  <a:cubicBezTo>
                    <a:pt x="388" y="539"/>
                    <a:pt x="386" y="541"/>
                    <a:pt x="383" y="541"/>
                  </a:cubicBezTo>
                  <a:cubicBezTo>
                    <a:pt x="277" y="541"/>
                    <a:pt x="277" y="541"/>
                    <a:pt x="277" y="541"/>
                  </a:cubicBezTo>
                  <a:cubicBezTo>
                    <a:pt x="274" y="541"/>
                    <a:pt x="272" y="544"/>
                    <a:pt x="272" y="546"/>
                  </a:cubicBezTo>
                  <a:cubicBezTo>
                    <a:pt x="272" y="647"/>
                    <a:pt x="272" y="647"/>
                    <a:pt x="272" y="647"/>
                  </a:cubicBezTo>
                  <a:cubicBezTo>
                    <a:pt x="272" y="650"/>
                    <a:pt x="270" y="652"/>
                    <a:pt x="267" y="652"/>
                  </a:cubicBezTo>
                  <a:cubicBezTo>
                    <a:pt x="135" y="652"/>
                    <a:pt x="135" y="652"/>
                    <a:pt x="135" y="652"/>
                  </a:cubicBezTo>
                  <a:cubicBezTo>
                    <a:pt x="97" y="652"/>
                    <a:pt x="64" y="621"/>
                    <a:pt x="65" y="582"/>
                  </a:cubicBezTo>
                  <a:cubicBezTo>
                    <a:pt x="65" y="545"/>
                    <a:pt x="96" y="514"/>
                    <a:pt x="133" y="514"/>
                  </a:cubicBezTo>
                  <a:cubicBezTo>
                    <a:pt x="230" y="514"/>
                    <a:pt x="230" y="514"/>
                    <a:pt x="230" y="514"/>
                  </a:cubicBezTo>
                  <a:cubicBezTo>
                    <a:pt x="239" y="514"/>
                    <a:pt x="247" y="511"/>
                    <a:pt x="253" y="505"/>
                  </a:cubicBezTo>
                  <a:cubicBezTo>
                    <a:pt x="706" y="64"/>
                    <a:pt x="706" y="64"/>
                    <a:pt x="706" y="64"/>
                  </a:cubicBezTo>
                  <a:cubicBezTo>
                    <a:pt x="857" y="64"/>
                    <a:pt x="857" y="64"/>
                    <a:pt x="857" y="64"/>
                  </a:cubicBezTo>
                  <a:cubicBezTo>
                    <a:pt x="895" y="64"/>
                    <a:pt x="925" y="94"/>
                    <a:pt x="926" y="132"/>
                  </a:cubicBezTo>
                  <a:cubicBezTo>
                    <a:pt x="926" y="170"/>
                    <a:pt x="894" y="202"/>
                    <a:pt x="855" y="202"/>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sp>
          <p:nvSpPr>
            <p:cNvPr id="87" name="Oval 29"/>
            <p:cNvSpPr>
              <a:spLocks noChangeArrowheads="1"/>
            </p:cNvSpPr>
            <p:nvPr/>
          </p:nvSpPr>
          <p:spPr bwMode="auto">
            <a:xfrm>
              <a:off x="1204260" y="3589298"/>
              <a:ext cx="241493" cy="241493"/>
            </a:xfrm>
            <a:prstGeom prst="ellipse">
              <a:avLst/>
            </a:prstGeom>
            <a:solidFill>
              <a:srgbClr val="86BE0E"/>
            </a:solidFill>
            <a:ln>
              <a:noFill/>
            </a:ln>
            <a:extLst/>
          </p:spPr>
          <p:txBody>
            <a:bodyPr vert="horz" wrap="square" lIns="89642" tIns="44821" rIns="89642" bIns="44821" numCol="1" anchor="t" anchorCtr="0" compatLnSpc="1">
              <a:prstTxWarp prst="textNoShape">
                <a:avLst/>
              </a:prstTxWarp>
            </a:bodyPr>
            <a:lstStyle/>
            <a:p>
              <a:pPr defTabSz="914314">
                <a:defRPr/>
              </a:pPr>
              <a:endParaRPr lang="en-US">
                <a:solidFill>
                  <a:prstClr val="black"/>
                </a:solidFill>
                <a:latin typeface="Segoe UI"/>
              </a:endParaRPr>
            </a:p>
          </p:txBody>
        </p:sp>
        <p:sp>
          <p:nvSpPr>
            <p:cNvPr id="88" name="Round Same Side Corner Rectangle 43"/>
            <p:cNvSpPr/>
            <p:nvPr/>
          </p:nvSpPr>
          <p:spPr bwMode="auto">
            <a:xfrm>
              <a:off x="1205445" y="3840498"/>
              <a:ext cx="248989" cy="461948"/>
            </a:xfrm>
            <a:custGeom>
              <a:avLst/>
              <a:gdLst>
                <a:gd name="connsiteX0" fmla="*/ 119561 w 239122"/>
                <a:gd name="connsiteY0" fmla="*/ 0 h 461948"/>
                <a:gd name="connsiteX1" fmla="*/ 119561 w 239122"/>
                <a:gd name="connsiteY1" fmla="*/ 0 h 461948"/>
                <a:gd name="connsiteX2" fmla="*/ 239122 w 239122"/>
                <a:gd name="connsiteY2" fmla="*/ 119561 h 461948"/>
                <a:gd name="connsiteX3" fmla="*/ 239122 w 239122"/>
                <a:gd name="connsiteY3" fmla="*/ 461948 h 461948"/>
                <a:gd name="connsiteX4" fmla="*/ 239122 w 239122"/>
                <a:gd name="connsiteY4" fmla="*/ 461948 h 461948"/>
                <a:gd name="connsiteX5" fmla="*/ 0 w 239122"/>
                <a:gd name="connsiteY5" fmla="*/ 461948 h 461948"/>
                <a:gd name="connsiteX6" fmla="*/ 0 w 239122"/>
                <a:gd name="connsiteY6" fmla="*/ 461948 h 461948"/>
                <a:gd name="connsiteX7" fmla="*/ 0 w 239122"/>
                <a:gd name="connsiteY7" fmla="*/ 119561 h 461948"/>
                <a:gd name="connsiteX8" fmla="*/ 119561 w 239122"/>
                <a:gd name="connsiteY8" fmla="*/ 0 h 461948"/>
                <a:gd name="connsiteX0" fmla="*/ 119561 w 248989"/>
                <a:gd name="connsiteY0" fmla="*/ 0 h 461948"/>
                <a:gd name="connsiteX1" fmla="*/ 119561 w 248989"/>
                <a:gd name="connsiteY1" fmla="*/ 0 h 461948"/>
                <a:gd name="connsiteX2" fmla="*/ 239122 w 248989"/>
                <a:gd name="connsiteY2" fmla="*/ 119561 h 461948"/>
                <a:gd name="connsiteX3" fmla="*/ 239122 w 248989"/>
                <a:gd name="connsiteY3" fmla="*/ 461948 h 461948"/>
                <a:gd name="connsiteX4" fmla="*/ 248989 w 248989"/>
                <a:gd name="connsiteY4" fmla="*/ 211969 h 461948"/>
                <a:gd name="connsiteX5" fmla="*/ 0 w 248989"/>
                <a:gd name="connsiteY5" fmla="*/ 461948 h 461948"/>
                <a:gd name="connsiteX6" fmla="*/ 0 w 248989"/>
                <a:gd name="connsiteY6" fmla="*/ 461948 h 461948"/>
                <a:gd name="connsiteX7" fmla="*/ 0 w 248989"/>
                <a:gd name="connsiteY7" fmla="*/ 119561 h 461948"/>
                <a:gd name="connsiteX8" fmla="*/ 119561 w 248989"/>
                <a:gd name="connsiteY8" fmla="*/ 0 h 4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989" h="461948">
                  <a:moveTo>
                    <a:pt x="119561" y="0"/>
                  </a:moveTo>
                  <a:lnTo>
                    <a:pt x="119561" y="0"/>
                  </a:lnTo>
                  <a:cubicBezTo>
                    <a:pt x="185593" y="0"/>
                    <a:pt x="239122" y="53529"/>
                    <a:pt x="239122" y="119561"/>
                  </a:cubicBezTo>
                  <a:lnTo>
                    <a:pt x="239122" y="461948"/>
                  </a:lnTo>
                  <a:lnTo>
                    <a:pt x="248989" y="211969"/>
                  </a:lnTo>
                  <a:lnTo>
                    <a:pt x="0" y="461948"/>
                  </a:lnTo>
                  <a:lnTo>
                    <a:pt x="0" y="461948"/>
                  </a:lnTo>
                  <a:lnTo>
                    <a:pt x="0" y="119561"/>
                  </a:lnTo>
                  <a:cubicBezTo>
                    <a:pt x="0" y="53529"/>
                    <a:pt x="53529" y="0"/>
                    <a:pt x="119561" y="0"/>
                  </a:cubicBezTo>
                  <a:close/>
                </a:path>
              </a:pathLst>
            </a:cu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89" name="Device …3"/>
          <p:cNvGrpSpPr/>
          <p:nvPr/>
        </p:nvGrpSpPr>
        <p:grpSpPr>
          <a:xfrm>
            <a:off x="4376045" y="5039101"/>
            <a:ext cx="333022" cy="200612"/>
            <a:chOff x="1783977" y="3232718"/>
            <a:chExt cx="423736" cy="255258"/>
          </a:xfrm>
        </p:grpSpPr>
        <p:sp>
          <p:nvSpPr>
            <p:cNvPr id="96" name="SMOKE / FIRE ALARMS"/>
            <p:cNvSpPr>
              <a:spLocks noChangeAspect="1"/>
            </p:cNvSpPr>
            <p:nvPr/>
          </p:nvSpPr>
          <p:spPr bwMode="auto">
            <a:xfrm>
              <a:off x="1783977" y="3232718"/>
              <a:ext cx="423736" cy="255258"/>
            </a:xfrm>
            <a:custGeom>
              <a:avLst/>
              <a:gdLst/>
              <a:ahLst/>
              <a:cxnLst/>
              <a:rect l="l" t="t" r="r" b="b"/>
              <a:pathLst>
                <a:path w="731007"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521400" y="8749"/>
                  </a:moveTo>
                  <a:cubicBezTo>
                    <a:pt x="595332" y="8749"/>
                    <a:pt x="655265" y="57027"/>
                    <a:pt x="655265" y="116580"/>
                  </a:cubicBezTo>
                  <a:lnTo>
                    <a:pt x="646490" y="151591"/>
                  </a:lnTo>
                  <a:cubicBezTo>
                    <a:pt x="693997" y="154874"/>
                    <a:pt x="731007" y="195099"/>
                    <a:pt x="731007" y="244028"/>
                  </a:cubicBezTo>
                  <a:cubicBezTo>
                    <a:pt x="731007" y="296103"/>
                    <a:pt x="689084" y="338319"/>
                    <a:pt x="637370" y="338319"/>
                  </a:cubicBezTo>
                  <a:lnTo>
                    <a:pt x="600991" y="330923"/>
                  </a:lnTo>
                  <a:cubicBezTo>
                    <a:pt x="579942" y="358883"/>
                    <a:pt x="539786" y="376601"/>
                    <a:pt x="494015" y="376601"/>
                  </a:cubicBezTo>
                  <a:cubicBezTo>
                    <a:pt x="456012" y="376601"/>
                    <a:pt x="421879" y="364386"/>
                    <a:pt x="399142" y="344154"/>
                  </a:cubicBezTo>
                  <a:cubicBezTo>
                    <a:pt x="376220" y="358135"/>
                    <a:pt x="348984" y="365325"/>
                    <a:pt x="319939" y="365538"/>
                  </a:cubicBezTo>
                  <a:cubicBezTo>
                    <a:pt x="352906" y="329186"/>
                    <a:pt x="370353" y="277720"/>
                    <a:pt x="362255" y="233156"/>
                  </a:cubicBezTo>
                  <a:cubicBezTo>
                    <a:pt x="335238" y="158276"/>
                    <a:pt x="277572" y="118421"/>
                    <a:pt x="255960" y="50217"/>
                  </a:cubicBezTo>
                  <a:cubicBezTo>
                    <a:pt x="273900" y="42656"/>
                    <a:pt x="293757" y="39479"/>
                    <a:pt x="314429" y="39479"/>
                  </a:cubicBezTo>
                  <a:cubicBezTo>
                    <a:pt x="348346" y="39479"/>
                    <a:pt x="380066" y="48032"/>
                    <a:pt x="405728" y="65440"/>
                  </a:cubicBezTo>
                  <a:cubicBezTo>
                    <a:pt x="427045" y="31216"/>
                    <a:pt x="470965" y="8749"/>
                    <a:pt x="521400" y="8749"/>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sp>
          <p:nvSpPr>
            <p:cNvPr id="97" name="SMOKE / FIRE ALARMS"/>
            <p:cNvSpPr>
              <a:spLocks noChangeAspect="1"/>
            </p:cNvSpPr>
            <p:nvPr/>
          </p:nvSpPr>
          <p:spPr bwMode="auto">
            <a:xfrm>
              <a:off x="1783977" y="3232718"/>
              <a:ext cx="176056" cy="255258"/>
            </a:xfrm>
            <a:custGeom>
              <a:avLst/>
              <a:gdLst>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314429 w 731007"/>
                <a:gd name="connsiteY18" fmla="*/ 39479 h 440357"/>
                <a:gd name="connsiteX19" fmla="*/ 405728 w 731007"/>
                <a:gd name="connsiteY19" fmla="*/ 65440 h 440357"/>
                <a:gd name="connsiteX20" fmla="*/ 521400 w 731007"/>
                <a:gd name="connsiteY20" fmla="*/ 8749 h 440357"/>
                <a:gd name="connsiteX21" fmla="*/ 196781 w 731007"/>
                <a:gd name="connsiteY21" fmla="*/ 0 h 440357"/>
                <a:gd name="connsiteX22" fmla="*/ 301893 w 731007"/>
                <a:gd name="connsiteY22" fmla="*/ 244170 h 440357"/>
                <a:gd name="connsiteX23" fmla="*/ 187524 w 731007"/>
                <a:gd name="connsiteY23" fmla="*/ 417106 h 440357"/>
                <a:gd name="connsiteX24" fmla="*/ 141582 w 731007"/>
                <a:gd name="connsiteY24" fmla="*/ 440357 h 440357"/>
                <a:gd name="connsiteX25" fmla="*/ 5105 w 731007"/>
                <a:gd name="connsiteY25" fmla="*/ 283042 h 440357"/>
                <a:gd name="connsiteX26" fmla="*/ 196781 w 731007"/>
                <a:gd name="connsiteY26"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405728 w 731007"/>
                <a:gd name="connsiteY18" fmla="*/ 65440 h 440357"/>
                <a:gd name="connsiteX19" fmla="*/ 521400 w 731007"/>
                <a:gd name="connsiteY19" fmla="*/ 8749 h 440357"/>
                <a:gd name="connsiteX20" fmla="*/ 196781 w 731007"/>
                <a:gd name="connsiteY20" fmla="*/ 0 h 440357"/>
                <a:gd name="connsiteX21" fmla="*/ 301893 w 731007"/>
                <a:gd name="connsiteY21" fmla="*/ 244170 h 440357"/>
                <a:gd name="connsiteX22" fmla="*/ 187524 w 731007"/>
                <a:gd name="connsiteY22" fmla="*/ 417106 h 440357"/>
                <a:gd name="connsiteX23" fmla="*/ 141582 w 731007"/>
                <a:gd name="connsiteY23" fmla="*/ 440357 h 440357"/>
                <a:gd name="connsiteX24" fmla="*/ 5105 w 731007"/>
                <a:gd name="connsiteY24" fmla="*/ 283042 h 440357"/>
                <a:gd name="connsiteX25" fmla="*/ 196781 w 731007"/>
                <a:gd name="connsiteY25"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19939 w 731007"/>
                <a:gd name="connsiteY16" fmla="*/ 365538 h 440357"/>
                <a:gd name="connsiteX17" fmla="*/ 362255 w 731007"/>
                <a:gd name="connsiteY17" fmla="*/ 233156 h 440357"/>
                <a:gd name="connsiteX18" fmla="*/ 521400 w 731007"/>
                <a:gd name="connsiteY18" fmla="*/ 8749 h 440357"/>
                <a:gd name="connsiteX19" fmla="*/ 196781 w 731007"/>
                <a:gd name="connsiteY19" fmla="*/ 0 h 440357"/>
                <a:gd name="connsiteX20" fmla="*/ 301893 w 731007"/>
                <a:gd name="connsiteY20" fmla="*/ 244170 h 440357"/>
                <a:gd name="connsiteX21" fmla="*/ 187524 w 731007"/>
                <a:gd name="connsiteY21" fmla="*/ 417106 h 440357"/>
                <a:gd name="connsiteX22" fmla="*/ 141582 w 731007"/>
                <a:gd name="connsiteY22" fmla="*/ 440357 h 440357"/>
                <a:gd name="connsiteX23" fmla="*/ 5105 w 731007"/>
                <a:gd name="connsiteY23" fmla="*/ 283042 h 440357"/>
                <a:gd name="connsiteX24" fmla="*/ 196781 w 731007"/>
                <a:gd name="connsiteY24"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362255 w 731007"/>
                <a:gd name="connsiteY16" fmla="*/ 233156 h 440357"/>
                <a:gd name="connsiteX17" fmla="*/ 521400 w 731007"/>
                <a:gd name="connsiteY17" fmla="*/ 8749 h 440357"/>
                <a:gd name="connsiteX18" fmla="*/ 196781 w 731007"/>
                <a:gd name="connsiteY18" fmla="*/ 0 h 440357"/>
                <a:gd name="connsiteX19" fmla="*/ 301893 w 731007"/>
                <a:gd name="connsiteY19" fmla="*/ 244170 h 440357"/>
                <a:gd name="connsiteX20" fmla="*/ 187524 w 731007"/>
                <a:gd name="connsiteY20" fmla="*/ 417106 h 440357"/>
                <a:gd name="connsiteX21" fmla="*/ 141582 w 731007"/>
                <a:gd name="connsiteY21" fmla="*/ 440357 h 440357"/>
                <a:gd name="connsiteX22" fmla="*/ 5105 w 731007"/>
                <a:gd name="connsiteY22" fmla="*/ 283042 h 440357"/>
                <a:gd name="connsiteX23" fmla="*/ 196781 w 731007"/>
                <a:gd name="connsiteY23"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399142 w 731007"/>
                <a:gd name="connsiteY15" fmla="*/ 344154 h 440357"/>
                <a:gd name="connsiteX16" fmla="*/ 521400 w 731007"/>
                <a:gd name="connsiteY16" fmla="*/ 8749 h 440357"/>
                <a:gd name="connsiteX17" fmla="*/ 196781 w 731007"/>
                <a:gd name="connsiteY17" fmla="*/ 0 h 440357"/>
                <a:gd name="connsiteX18" fmla="*/ 301893 w 731007"/>
                <a:gd name="connsiteY18" fmla="*/ 244170 h 440357"/>
                <a:gd name="connsiteX19" fmla="*/ 187524 w 731007"/>
                <a:gd name="connsiteY19" fmla="*/ 417106 h 440357"/>
                <a:gd name="connsiteX20" fmla="*/ 141582 w 731007"/>
                <a:gd name="connsiteY20" fmla="*/ 440357 h 440357"/>
                <a:gd name="connsiteX21" fmla="*/ 5105 w 731007"/>
                <a:gd name="connsiteY21" fmla="*/ 283042 h 440357"/>
                <a:gd name="connsiteX22" fmla="*/ 196781 w 731007"/>
                <a:gd name="connsiteY22"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521400 w 731007"/>
                <a:gd name="connsiteY8" fmla="*/ 8749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521400 w 731007"/>
                <a:gd name="connsiteY15" fmla="*/ 8749 h 440357"/>
                <a:gd name="connsiteX16" fmla="*/ 196781 w 731007"/>
                <a:gd name="connsiteY16" fmla="*/ 0 h 440357"/>
                <a:gd name="connsiteX17" fmla="*/ 301893 w 731007"/>
                <a:gd name="connsiteY17" fmla="*/ 244170 h 440357"/>
                <a:gd name="connsiteX18" fmla="*/ 187524 w 731007"/>
                <a:gd name="connsiteY18" fmla="*/ 417106 h 440357"/>
                <a:gd name="connsiteX19" fmla="*/ 141582 w 731007"/>
                <a:gd name="connsiteY19" fmla="*/ 440357 h 440357"/>
                <a:gd name="connsiteX20" fmla="*/ 5105 w 731007"/>
                <a:gd name="connsiteY20" fmla="*/ 283042 h 440357"/>
                <a:gd name="connsiteX21" fmla="*/ 196781 w 731007"/>
                <a:gd name="connsiteY21"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55265 w 731007"/>
                <a:gd name="connsiteY9" fmla="*/ 116580 h 440357"/>
                <a:gd name="connsiteX10" fmla="*/ 646490 w 731007"/>
                <a:gd name="connsiteY10" fmla="*/ 151591 h 440357"/>
                <a:gd name="connsiteX11" fmla="*/ 731007 w 731007"/>
                <a:gd name="connsiteY11" fmla="*/ 244028 h 440357"/>
                <a:gd name="connsiteX12" fmla="*/ 637370 w 731007"/>
                <a:gd name="connsiteY12" fmla="*/ 338319 h 440357"/>
                <a:gd name="connsiteX13" fmla="*/ 600991 w 731007"/>
                <a:gd name="connsiteY13" fmla="*/ 330923 h 440357"/>
                <a:gd name="connsiteX14" fmla="*/ 494015 w 731007"/>
                <a:gd name="connsiteY14" fmla="*/ 376601 h 440357"/>
                <a:gd name="connsiteX15" fmla="*/ 196781 w 731007"/>
                <a:gd name="connsiteY15" fmla="*/ 0 h 440357"/>
                <a:gd name="connsiteX16" fmla="*/ 301893 w 731007"/>
                <a:gd name="connsiteY16" fmla="*/ 244170 h 440357"/>
                <a:gd name="connsiteX17" fmla="*/ 187524 w 731007"/>
                <a:gd name="connsiteY17" fmla="*/ 417106 h 440357"/>
                <a:gd name="connsiteX18" fmla="*/ 141582 w 731007"/>
                <a:gd name="connsiteY18" fmla="*/ 440357 h 440357"/>
                <a:gd name="connsiteX19" fmla="*/ 5105 w 731007"/>
                <a:gd name="connsiteY19" fmla="*/ 283042 h 440357"/>
                <a:gd name="connsiteX20" fmla="*/ 196781 w 731007"/>
                <a:gd name="connsiteY20" fmla="*/ 0 h 440357"/>
                <a:gd name="connsiteX0" fmla="*/ 160062 w 731007"/>
                <a:gd name="connsiteY0" fmla="*/ 227454 h 440357"/>
                <a:gd name="connsiteX1" fmla="*/ 88479 w 731007"/>
                <a:gd name="connsiteY1" fmla="*/ 356592 h 440357"/>
                <a:gd name="connsiteX2" fmla="*/ 153242 w 731007"/>
                <a:gd name="connsiteY2" fmla="*/ 419027 h 440357"/>
                <a:gd name="connsiteX3" fmla="*/ 172114 w 731007"/>
                <a:gd name="connsiteY3" fmla="*/ 407258 h 440357"/>
                <a:gd name="connsiteX4" fmla="*/ 215034 w 731007"/>
                <a:gd name="connsiteY4" fmla="*/ 336843 h 440357"/>
                <a:gd name="connsiteX5" fmla="*/ 153423 w 731007"/>
                <a:gd name="connsiteY5" fmla="*/ 272459 h 440357"/>
                <a:gd name="connsiteX6" fmla="*/ 165412 w 731007"/>
                <a:gd name="connsiteY6" fmla="*/ 257518 h 440357"/>
                <a:gd name="connsiteX7" fmla="*/ 160062 w 731007"/>
                <a:gd name="connsiteY7" fmla="*/ 227454 h 440357"/>
                <a:gd name="connsiteX8" fmla="*/ 494015 w 731007"/>
                <a:gd name="connsiteY8" fmla="*/ 376601 h 440357"/>
                <a:gd name="connsiteX9" fmla="*/ 646490 w 731007"/>
                <a:gd name="connsiteY9" fmla="*/ 151591 h 440357"/>
                <a:gd name="connsiteX10" fmla="*/ 731007 w 731007"/>
                <a:gd name="connsiteY10" fmla="*/ 244028 h 440357"/>
                <a:gd name="connsiteX11" fmla="*/ 637370 w 731007"/>
                <a:gd name="connsiteY11" fmla="*/ 338319 h 440357"/>
                <a:gd name="connsiteX12" fmla="*/ 600991 w 731007"/>
                <a:gd name="connsiteY12" fmla="*/ 330923 h 440357"/>
                <a:gd name="connsiteX13" fmla="*/ 494015 w 731007"/>
                <a:gd name="connsiteY13" fmla="*/ 376601 h 440357"/>
                <a:gd name="connsiteX14" fmla="*/ 196781 w 731007"/>
                <a:gd name="connsiteY14" fmla="*/ 0 h 440357"/>
                <a:gd name="connsiteX15" fmla="*/ 301893 w 731007"/>
                <a:gd name="connsiteY15" fmla="*/ 244170 h 440357"/>
                <a:gd name="connsiteX16" fmla="*/ 187524 w 731007"/>
                <a:gd name="connsiteY16" fmla="*/ 417106 h 440357"/>
                <a:gd name="connsiteX17" fmla="*/ 141582 w 731007"/>
                <a:gd name="connsiteY17" fmla="*/ 440357 h 440357"/>
                <a:gd name="connsiteX18" fmla="*/ 5105 w 731007"/>
                <a:gd name="connsiteY18" fmla="*/ 283042 h 440357"/>
                <a:gd name="connsiteX19" fmla="*/ 196781 w 731007"/>
                <a:gd name="connsiteY19" fmla="*/ 0 h 440357"/>
                <a:gd name="connsiteX0" fmla="*/ 160062 w 656493"/>
                <a:gd name="connsiteY0" fmla="*/ 227454 h 440357"/>
                <a:gd name="connsiteX1" fmla="*/ 88479 w 656493"/>
                <a:gd name="connsiteY1" fmla="*/ 356592 h 440357"/>
                <a:gd name="connsiteX2" fmla="*/ 153242 w 656493"/>
                <a:gd name="connsiteY2" fmla="*/ 419027 h 440357"/>
                <a:gd name="connsiteX3" fmla="*/ 172114 w 656493"/>
                <a:gd name="connsiteY3" fmla="*/ 407258 h 440357"/>
                <a:gd name="connsiteX4" fmla="*/ 215034 w 656493"/>
                <a:gd name="connsiteY4" fmla="*/ 336843 h 440357"/>
                <a:gd name="connsiteX5" fmla="*/ 153423 w 656493"/>
                <a:gd name="connsiteY5" fmla="*/ 272459 h 440357"/>
                <a:gd name="connsiteX6" fmla="*/ 165412 w 656493"/>
                <a:gd name="connsiteY6" fmla="*/ 257518 h 440357"/>
                <a:gd name="connsiteX7" fmla="*/ 160062 w 656493"/>
                <a:gd name="connsiteY7" fmla="*/ 227454 h 440357"/>
                <a:gd name="connsiteX8" fmla="*/ 494015 w 656493"/>
                <a:gd name="connsiteY8" fmla="*/ 376601 h 440357"/>
                <a:gd name="connsiteX9" fmla="*/ 646490 w 656493"/>
                <a:gd name="connsiteY9" fmla="*/ 151591 h 440357"/>
                <a:gd name="connsiteX10" fmla="*/ 637370 w 656493"/>
                <a:gd name="connsiteY10" fmla="*/ 338319 h 440357"/>
                <a:gd name="connsiteX11" fmla="*/ 600991 w 656493"/>
                <a:gd name="connsiteY11" fmla="*/ 330923 h 440357"/>
                <a:gd name="connsiteX12" fmla="*/ 494015 w 656493"/>
                <a:gd name="connsiteY12" fmla="*/ 376601 h 440357"/>
                <a:gd name="connsiteX13" fmla="*/ 196781 w 656493"/>
                <a:gd name="connsiteY13" fmla="*/ 0 h 440357"/>
                <a:gd name="connsiteX14" fmla="*/ 301893 w 656493"/>
                <a:gd name="connsiteY14" fmla="*/ 244170 h 440357"/>
                <a:gd name="connsiteX15" fmla="*/ 187524 w 656493"/>
                <a:gd name="connsiteY15" fmla="*/ 417106 h 440357"/>
                <a:gd name="connsiteX16" fmla="*/ 141582 w 656493"/>
                <a:gd name="connsiteY16" fmla="*/ 440357 h 440357"/>
                <a:gd name="connsiteX17" fmla="*/ 5105 w 656493"/>
                <a:gd name="connsiteY17" fmla="*/ 283042 h 440357"/>
                <a:gd name="connsiteX18" fmla="*/ 196781 w 656493"/>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00991 w 637370"/>
                <a:gd name="connsiteY10" fmla="*/ 330923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600991 w 637370"/>
                <a:gd name="connsiteY11" fmla="*/ 330923 h 440357"/>
                <a:gd name="connsiteX12" fmla="*/ 494015 w 637370"/>
                <a:gd name="connsiteY12" fmla="*/ 376601 h 440357"/>
                <a:gd name="connsiteX13" fmla="*/ 196781 w 637370"/>
                <a:gd name="connsiteY13" fmla="*/ 0 h 440357"/>
                <a:gd name="connsiteX14" fmla="*/ 301893 w 637370"/>
                <a:gd name="connsiteY14" fmla="*/ 244170 h 440357"/>
                <a:gd name="connsiteX15" fmla="*/ 187524 w 637370"/>
                <a:gd name="connsiteY15" fmla="*/ 417106 h 440357"/>
                <a:gd name="connsiteX16" fmla="*/ 141582 w 637370"/>
                <a:gd name="connsiteY16" fmla="*/ 440357 h 440357"/>
                <a:gd name="connsiteX17" fmla="*/ 5105 w 637370"/>
                <a:gd name="connsiteY17" fmla="*/ 283042 h 440357"/>
                <a:gd name="connsiteX18" fmla="*/ 196781 w 637370"/>
                <a:gd name="connsiteY18"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636062 w 637370"/>
                <a:gd name="connsiteY10" fmla="*/ 329796 h 440357"/>
                <a:gd name="connsiteX11" fmla="*/ 494015 w 637370"/>
                <a:gd name="connsiteY11" fmla="*/ 376601 h 440357"/>
                <a:gd name="connsiteX12" fmla="*/ 196781 w 637370"/>
                <a:gd name="connsiteY12" fmla="*/ 0 h 440357"/>
                <a:gd name="connsiteX13" fmla="*/ 301893 w 637370"/>
                <a:gd name="connsiteY13" fmla="*/ 244170 h 440357"/>
                <a:gd name="connsiteX14" fmla="*/ 187524 w 637370"/>
                <a:gd name="connsiteY14" fmla="*/ 417106 h 440357"/>
                <a:gd name="connsiteX15" fmla="*/ 141582 w 637370"/>
                <a:gd name="connsiteY15" fmla="*/ 440357 h 440357"/>
                <a:gd name="connsiteX16" fmla="*/ 5105 w 637370"/>
                <a:gd name="connsiteY16" fmla="*/ 283042 h 440357"/>
                <a:gd name="connsiteX17" fmla="*/ 196781 w 637370"/>
                <a:gd name="connsiteY17" fmla="*/ 0 h 440357"/>
                <a:gd name="connsiteX0" fmla="*/ 160062 w 637370"/>
                <a:gd name="connsiteY0" fmla="*/ 227454 h 440357"/>
                <a:gd name="connsiteX1" fmla="*/ 88479 w 637370"/>
                <a:gd name="connsiteY1" fmla="*/ 356592 h 440357"/>
                <a:gd name="connsiteX2" fmla="*/ 153242 w 637370"/>
                <a:gd name="connsiteY2" fmla="*/ 419027 h 440357"/>
                <a:gd name="connsiteX3" fmla="*/ 172114 w 637370"/>
                <a:gd name="connsiteY3" fmla="*/ 407258 h 440357"/>
                <a:gd name="connsiteX4" fmla="*/ 215034 w 637370"/>
                <a:gd name="connsiteY4" fmla="*/ 336843 h 440357"/>
                <a:gd name="connsiteX5" fmla="*/ 153423 w 637370"/>
                <a:gd name="connsiteY5" fmla="*/ 272459 h 440357"/>
                <a:gd name="connsiteX6" fmla="*/ 165412 w 637370"/>
                <a:gd name="connsiteY6" fmla="*/ 257518 h 440357"/>
                <a:gd name="connsiteX7" fmla="*/ 160062 w 637370"/>
                <a:gd name="connsiteY7" fmla="*/ 227454 h 440357"/>
                <a:gd name="connsiteX8" fmla="*/ 494015 w 637370"/>
                <a:gd name="connsiteY8" fmla="*/ 376601 h 440357"/>
                <a:gd name="connsiteX9" fmla="*/ 637370 w 637370"/>
                <a:gd name="connsiteY9" fmla="*/ 338319 h 440357"/>
                <a:gd name="connsiteX10" fmla="*/ 494015 w 637370"/>
                <a:gd name="connsiteY10" fmla="*/ 376601 h 440357"/>
                <a:gd name="connsiteX11" fmla="*/ 196781 w 637370"/>
                <a:gd name="connsiteY11" fmla="*/ 0 h 440357"/>
                <a:gd name="connsiteX12" fmla="*/ 301893 w 637370"/>
                <a:gd name="connsiteY12" fmla="*/ 244170 h 440357"/>
                <a:gd name="connsiteX13" fmla="*/ 187524 w 637370"/>
                <a:gd name="connsiteY13" fmla="*/ 417106 h 440357"/>
                <a:gd name="connsiteX14" fmla="*/ 141582 w 637370"/>
                <a:gd name="connsiteY14" fmla="*/ 440357 h 440357"/>
                <a:gd name="connsiteX15" fmla="*/ 5105 w 637370"/>
                <a:gd name="connsiteY15" fmla="*/ 283042 h 440357"/>
                <a:gd name="connsiteX16" fmla="*/ 196781 w 637370"/>
                <a:gd name="connsiteY16" fmla="*/ 0 h 440357"/>
                <a:gd name="connsiteX0" fmla="*/ 160062 w 303723"/>
                <a:gd name="connsiteY0" fmla="*/ 227454 h 440357"/>
                <a:gd name="connsiteX1" fmla="*/ 88479 w 303723"/>
                <a:gd name="connsiteY1" fmla="*/ 356592 h 440357"/>
                <a:gd name="connsiteX2" fmla="*/ 153242 w 303723"/>
                <a:gd name="connsiteY2" fmla="*/ 419027 h 440357"/>
                <a:gd name="connsiteX3" fmla="*/ 172114 w 303723"/>
                <a:gd name="connsiteY3" fmla="*/ 407258 h 440357"/>
                <a:gd name="connsiteX4" fmla="*/ 215034 w 303723"/>
                <a:gd name="connsiteY4" fmla="*/ 336843 h 440357"/>
                <a:gd name="connsiteX5" fmla="*/ 153423 w 303723"/>
                <a:gd name="connsiteY5" fmla="*/ 272459 h 440357"/>
                <a:gd name="connsiteX6" fmla="*/ 165412 w 303723"/>
                <a:gd name="connsiteY6" fmla="*/ 257518 h 440357"/>
                <a:gd name="connsiteX7" fmla="*/ 160062 w 303723"/>
                <a:gd name="connsiteY7" fmla="*/ 227454 h 440357"/>
                <a:gd name="connsiteX8" fmla="*/ 196781 w 303723"/>
                <a:gd name="connsiteY8" fmla="*/ 0 h 440357"/>
                <a:gd name="connsiteX9" fmla="*/ 301893 w 303723"/>
                <a:gd name="connsiteY9" fmla="*/ 244170 h 440357"/>
                <a:gd name="connsiteX10" fmla="*/ 187524 w 303723"/>
                <a:gd name="connsiteY10" fmla="*/ 417106 h 440357"/>
                <a:gd name="connsiteX11" fmla="*/ 141582 w 303723"/>
                <a:gd name="connsiteY11" fmla="*/ 440357 h 440357"/>
                <a:gd name="connsiteX12" fmla="*/ 5105 w 303723"/>
                <a:gd name="connsiteY12" fmla="*/ 283042 h 440357"/>
                <a:gd name="connsiteX13" fmla="*/ 196781 w 303723"/>
                <a:gd name="connsiteY13" fmla="*/ 0 h 4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3723" h="440357">
                  <a:moveTo>
                    <a:pt x="160062" y="227454"/>
                  </a:moveTo>
                  <a:cubicBezTo>
                    <a:pt x="104631" y="268697"/>
                    <a:pt x="73769" y="322942"/>
                    <a:pt x="88479" y="356592"/>
                  </a:cubicBezTo>
                  <a:cubicBezTo>
                    <a:pt x="103190" y="390244"/>
                    <a:pt x="138582" y="396585"/>
                    <a:pt x="153242" y="419027"/>
                  </a:cubicBezTo>
                  <a:lnTo>
                    <a:pt x="172114" y="407258"/>
                  </a:lnTo>
                  <a:cubicBezTo>
                    <a:pt x="199346" y="399755"/>
                    <a:pt x="219097" y="365394"/>
                    <a:pt x="215034" y="336843"/>
                  </a:cubicBezTo>
                  <a:cubicBezTo>
                    <a:pt x="187847" y="322096"/>
                    <a:pt x="166585" y="299374"/>
                    <a:pt x="153423" y="272459"/>
                  </a:cubicBezTo>
                  <a:lnTo>
                    <a:pt x="165412" y="257518"/>
                  </a:lnTo>
                  <a:cubicBezTo>
                    <a:pt x="161788" y="249170"/>
                    <a:pt x="159862" y="239393"/>
                    <a:pt x="160062" y="227454"/>
                  </a:cubicBezTo>
                  <a:close/>
                  <a:moveTo>
                    <a:pt x="196781" y="0"/>
                  </a:moveTo>
                  <a:cubicBezTo>
                    <a:pt x="184370" y="116772"/>
                    <a:pt x="268465" y="151520"/>
                    <a:pt x="301893" y="244170"/>
                  </a:cubicBezTo>
                  <a:cubicBezTo>
                    <a:pt x="314735" y="314846"/>
                    <a:pt x="258199" y="404266"/>
                    <a:pt x="187524" y="417106"/>
                  </a:cubicBezTo>
                  <a:lnTo>
                    <a:pt x="141582" y="440357"/>
                  </a:lnTo>
                  <a:cubicBezTo>
                    <a:pt x="112403" y="385587"/>
                    <a:pt x="32094" y="363671"/>
                    <a:pt x="5105" y="283042"/>
                  </a:cubicBezTo>
                  <a:cubicBezTo>
                    <a:pt x="-21884" y="202412"/>
                    <a:pt x="60461" y="83684"/>
                    <a:pt x="196781" y="0"/>
                  </a:cubicBezTo>
                  <a:close/>
                </a:path>
              </a:pathLst>
            </a:custGeom>
            <a:solidFill>
              <a:srgbClr val="86BE0E"/>
            </a:soli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grpSp>
      <p:sp>
        <p:nvSpPr>
          <p:cNvPr id="98" name="Device … 1"/>
          <p:cNvSpPr>
            <a:spLocks noEditPoints="1"/>
          </p:cNvSpPr>
          <p:nvPr/>
        </p:nvSpPr>
        <p:spPr bwMode="black">
          <a:xfrm>
            <a:off x="4401787" y="3988184"/>
            <a:ext cx="291611" cy="291418"/>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grpSp>
        <p:nvGrpSpPr>
          <p:cNvPr id="52" name="IoT Hub management"/>
          <p:cNvGrpSpPr/>
          <p:nvPr/>
        </p:nvGrpSpPr>
        <p:grpSpPr>
          <a:xfrm>
            <a:off x="5823674" y="5363894"/>
            <a:ext cx="417153" cy="367817"/>
            <a:chOff x="5940450" y="5470954"/>
            <a:chExt cx="425518" cy="375193"/>
          </a:xfrm>
        </p:grpSpPr>
        <p:sp>
          <p:nvSpPr>
            <p:cNvPr id="102" name="Freeform 101"/>
            <p:cNvSpPr/>
            <p:nvPr/>
          </p:nvSpPr>
          <p:spPr bwMode="auto">
            <a:xfrm>
              <a:off x="5940450" y="5470954"/>
              <a:ext cx="425518" cy="375193"/>
            </a:xfrm>
            <a:custGeom>
              <a:avLst/>
              <a:gdLst>
                <a:gd name="connsiteX0" fmla="*/ 41421 w 617962"/>
                <a:gd name="connsiteY0" fmla="*/ 141731 h 544877"/>
                <a:gd name="connsiteX1" fmla="*/ 41421 w 617962"/>
                <a:gd name="connsiteY1" fmla="*/ 481391 h 544877"/>
                <a:gd name="connsiteX2" fmla="*/ 576542 w 617962"/>
                <a:gd name="connsiteY2" fmla="*/ 481391 h 544877"/>
                <a:gd name="connsiteX3" fmla="*/ 576542 w 617962"/>
                <a:gd name="connsiteY3" fmla="*/ 141731 h 544877"/>
                <a:gd name="connsiteX4" fmla="*/ 0 w 617962"/>
                <a:gd name="connsiteY4" fmla="*/ 0 h 544877"/>
                <a:gd name="connsiteX5" fmla="*/ 617962 w 617962"/>
                <a:gd name="connsiteY5" fmla="*/ 0 h 544877"/>
                <a:gd name="connsiteX6" fmla="*/ 617962 w 617962"/>
                <a:gd name="connsiteY6" fmla="*/ 544877 h 544877"/>
                <a:gd name="connsiteX7" fmla="*/ 0 w 617962"/>
                <a:gd name="connsiteY7" fmla="*/ 544877 h 54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962" h="544877">
                  <a:moveTo>
                    <a:pt x="41421" y="141731"/>
                  </a:moveTo>
                  <a:lnTo>
                    <a:pt x="41421" y="481391"/>
                  </a:lnTo>
                  <a:lnTo>
                    <a:pt x="576542" y="481391"/>
                  </a:lnTo>
                  <a:lnTo>
                    <a:pt x="576542" y="141731"/>
                  </a:lnTo>
                  <a:close/>
                  <a:moveTo>
                    <a:pt x="0" y="0"/>
                  </a:moveTo>
                  <a:lnTo>
                    <a:pt x="617962" y="0"/>
                  </a:lnTo>
                  <a:lnTo>
                    <a:pt x="617962" y="544877"/>
                  </a:lnTo>
                  <a:lnTo>
                    <a:pt x="0" y="544877"/>
                  </a:ln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defRPr/>
              </a:pPr>
              <a:endParaRPr lang="en-US" sz="1568" spc="-49"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1" name="Group 50"/>
            <p:cNvGrpSpPr/>
            <p:nvPr/>
          </p:nvGrpSpPr>
          <p:grpSpPr>
            <a:xfrm>
              <a:off x="6032077" y="5601867"/>
              <a:ext cx="258584" cy="74058"/>
              <a:chOff x="5993561" y="5590711"/>
              <a:chExt cx="371622" cy="106432"/>
            </a:xfrm>
          </p:grpSpPr>
          <p:sp>
            <p:nvSpPr>
              <p:cNvPr id="49" name="Rectangle 48"/>
              <p:cNvSpPr/>
              <p:nvPr/>
            </p:nvSpPr>
            <p:spPr bwMode="auto">
              <a:xfrm>
                <a:off x="5993561"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4" name="Rectangle 103"/>
              <p:cNvSpPr/>
              <p:nvPr/>
            </p:nvSpPr>
            <p:spPr bwMode="auto">
              <a:xfrm>
                <a:off x="6123832" y="5590711"/>
                <a:ext cx="106432" cy="106432"/>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5" name="Rectangle 104"/>
              <p:cNvSpPr/>
              <p:nvPr/>
            </p:nvSpPr>
            <p:spPr bwMode="auto">
              <a:xfrm>
                <a:off x="6258751" y="5590711"/>
                <a:ext cx="106432" cy="1064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06" name="Group 105"/>
            <p:cNvGrpSpPr/>
            <p:nvPr/>
          </p:nvGrpSpPr>
          <p:grpSpPr>
            <a:xfrm>
              <a:off x="6032077" y="5697143"/>
              <a:ext cx="258584" cy="74058"/>
              <a:chOff x="5993561" y="5590711"/>
              <a:chExt cx="371622" cy="106432"/>
            </a:xfrm>
          </p:grpSpPr>
          <p:sp>
            <p:nvSpPr>
              <p:cNvPr id="107" name="Rectangle 106"/>
              <p:cNvSpPr/>
              <p:nvPr/>
            </p:nvSpPr>
            <p:spPr bwMode="auto">
              <a:xfrm>
                <a:off x="5993561" y="5590711"/>
                <a:ext cx="106432" cy="106432"/>
              </a:xfrm>
              <a:prstGeom prst="rect">
                <a:avLst/>
              </a:pr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8" name="Rectangle 107"/>
              <p:cNvSpPr/>
              <p:nvPr/>
            </p:nvSpPr>
            <p:spPr bwMode="auto">
              <a:xfrm>
                <a:off x="6123832"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9" name="Rectangle 108"/>
              <p:cNvSpPr/>
              <p:nvPr/>
            </p:nvSpPr>
            <p:spPr bwMode="auto">
              <a:xfrm>
                <a:off x="6258751" y="5590711"/>
                <a:ext cx="106432" cy="106432"/>
              </a:xfrm>
              <a:prstGeom prst="rect">
                <a:avLst/>
              </a:prstGeom>
              <a:solidFill>
                <a:srgbClr val="B2B3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sp>
        <p:nvSpPr>
          <p:cNvPr id="110" name="Device identity management"/>
          <p:cNvSpPr>
            <a:spLocks noEditPoints="1"/>
          </p:cNvSpPr>
          <p:nvPr/>
        </p:nvSpPr>
        <p:spPr bwMode="black">
          <a:xfrm>
            <a:off x="7440638" y="5218184"/>
            <a:ext cx="291611" cy="291418"/>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sp>
        <p:nvSpPr>
          <p:cNvPr id="112" name="Device provisioning"/>
          <p:cNvSpPr>
            <a:spLocks noChangeAspect="1" noEditPoints="1"/>
          </p:cNvSpPr>
          <p:nvPr/>
        </p:nvSpPr>
        <p:spPr bwMode="auto">
          <a:xfrm>
            <a:off x="10907710" y="5175955"/>
            <a:ext cx="714854" cy="579626"/>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grpSp>
        <p:nvGrpSpPr>
          <p:cNvPr id="113" name="C2D send endpoint"/>
          <p:cNvGrpSpPr>
            <a:grpSpLocks noChangeAspect="1"/>
          </p:cNvGrpSpPr>
          <p:nvPr/>
        </p:nvGrpSpPr>
        <p:grpSpPr bwMode="auto">
          <a:xfrm>
            <a:off x="7464670" y="3785843"/>
            <a:ext cx="180999" cy="182741"/>
            <a:chOff x="8096" y="-1886"/>
            <a:chExt cx="935" cy="944"/>
          </a:xfrm>
          <a:solidFill>
            <a:schemeClr val="bg1"/>
          </a:solidFill>
        </p:grpSpPr>
        <p:sp>
          <p:nvSpPr>
            <p:cNvPr id="114" name="Oval 718"/>
            <p:cNvSpPr>
              <a:spLocks noChangeArrowheads="1"/>
            </p:cNvSpPr>
            <p:nvPr/>
          </p:nvSpPr>
          <p:spPr bwMode="auto">
            <a:xfrm>
              <a:off x="8096" y="-1202"/>
              <a:ext cx="257" cy="260"/>
            </a:xfrm>
            <a:prstGeom prst="ellipse">
              <a:avLst/>
            </a:pr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sp>
          <p:nvSpPr>
            <p:cNvPr id="115" name="Freeform 719"/>
            <p:cNvSpPr>
              <a:spLocks/>
            </p:cNvSpPr>
            <p:nvPr/>
          </p:nvSpPr>
          <p:spPr bwMode="auto">
            <a:xfrm>
              <a:off x="8096" y="-1568"/>
              <a:ext cx="618" cy="626"/>
            </a:xfrm>
            <a:custGeom>
              <a:avLst/>
              <a:gdLst>
                <a:gd name="T0" fmla="*/ 262 w 262"/>
                <a:gd name="T1" fmla="*/ 265 h 265"/>
                <a:gd name="T2" fmla="*/ 186 w 262"/>
                <a:gd name="T3" fmla="*/ 265 h 265"/>
                <a:gd name="T4" fmla="*/ 0 w 262"/>
                <a:gd name="T5" fmla="*/ 78 h 265"/>
                <a:gd name="T6" fmla="*/ 0 w 262"/>
                <a:gd name="T7" fmla="*/ 78 h 265"/>
                <a:gd name="T8" fmla="*/ 0 w 262"/>
                <a:gd name="T9" fmla="*/ 0 h 265"/>
                <a:gd name="T10" fmla="*/ 262 w 262"/>
                <a:gd name="T11" fmla="*/ 265 h 265"/>
              </a:gdLst>
              <a:ahLst/>
              <a:cxnLst>
                <a:cxn ang="0">
                  <a:pos x="T0" y="T1"/>
                </a:cxn>
                <a:cxn ang="0">
                  <a:pos x="T2" y="T3"/>
                </a:cxn>
                <a:cxn ang="0">
                  <a:pos x="T4" y="T5"/>
                </a:cxn>
                <a:cxn ang="0">
                  <a:pos x="T6" y="T7"/>
                </a:cxn>
                <a:cxn ang="0">
                  <a:pos x="T8" y="T9"/>
                </a:cxn>
                <a:cxn ang="0">
                  <a:pos x="T10" y="T11"/>
                </a:cxn>
              </a:cxnLst>
              <a:rect l="0" t="0" r="r" b="b"/>
              <a:pathLst>
                <a:path w="262" h="265">
                  <a:moveTo>
                    <a:pt x="262" y="265"/>
                  </a:moveTo>
                  <a:cubicBezTo>
                    <a:pt x="186" y="265"/>
                    <a:pt x="186" y="265"/>
                    <a:pt x="186" y="265"/>
                  </a:cubicBezTo>
                  <a:cubicBezTo>
                    <a:pt x="186" y="161"/>
                    <a:pt x="103" y="78"/>
                    <a:pt x="0" y="78"/>
                  </a:cubicBezTo>
                  <a:cubicBezTo>
                    <a:pt x="0" y="78"/>
                    <a:pt x="0" y="78"/>
                    <a:pt x="0" y="78"/>
                  </a:cubicBezTo>
                  <a:cubicBezTo>
                    <a:pt x="0" y="0"/>
                    <a:pt x="0" y="0"/>
                    <a:pt x="0" y="0"/>
                  </a:cubicBezTo>
                  <a:cubicBezTo>
                    <a:pt x="145" y="0"/>
                    <a:pt x="262" y="119"/>
                    <a:pt x="262" y="265"/>
                  </a:cubicBez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sp>
          <p:nvSpPr>
            <p:cNvPr id="116" name="Freeform 720"/>
            <p:cNvSpPr>
              <a:spLocks/>
            </p:cNvSpPr>
            <p:nvPr/>
          </p:nvSpPr>
          <p:spPr bwMode="auto">
            <a:xfrm>
              <a:off x="8096" y="-1886"/>
              <a:ext cx="935" cy="944"/>
            </a:xfrm>
            <a:custGeom>
              <a:avLst/>
              <a:gdLst>
                <a:gd name="T0" fmla="*/ 317 w 396"/>
                <a:gd name="T1" fmla="*/ 400 h 400"/>
                <a:gd name="T2" fmla="*/ 0 w 396"/>
                <a:gd name="T3" fmla="*/ 80 h 400"/>
                <a:gd name="T4" fmla="*/ 0 w 396"/>
                <a:gd name="T5" fmla="*/ 0 h 400"/>
                <a:gd name="T6" fmla="*/ 396 w 396"/>
                <a:gd name="T7" fmla="*/ 400 h 400"/>
                <a:gd name="T8" fmla="*/ 317 w 396"/>
                <a:gd name="T9" fmla="*/ 400 h 400"/>
              </a:gdLst>
              <a:ahLst/>
              <a:cxnLst>
                <a:cxn ang="0">
                  <a:pos x="T0" y="T1"/>
                </a:cxn>
                <a:cxn ang="0">
                  <a:pos x="T2" y="T3"/>
                </a:cxn>
                <a:cxn ang="0">
                  <a:pos x="T4" y="T5"/>
                </a:cxn>
                <a:cxn ang="0">
                  <a:pos x="T6" y="T7"/>
                </a:cxn>
                <a:cxn ang="0">
                  <a:pos x="T8" y="T9"/>
                </a:cxn>
              </a:cxnLst>
              <a:rect l="0" t="0" r="r" b="b"/>
              <a:pathLst>
                <a:path w="396" h="400">
                  <a:moveTo>
                    <a:pt x="317" y="400"/>
                  </a:moveTo>
                  <a:cubicBezTo>
                    <a:pt x="317" y="223"/>
                    <a:pt x="175" y="80"/>
                    <a:pt x="0" y="80"/>
                  </a:cubicBezTo>
                  <a:cubicBezTo>
                    <a:pt x="0" y="0"/>
                    <a:pt x="0" y="0"/>
                    <a:pt x="0" y="0"/>
                  </a:cubicBezTo>
                  <a:cubicBezTo>
                    <a:pt x="219" y="0"/>
                    <a:pt x="396" y="179"/>
                    <a:pt x="396" y="400"/>
                  </a:cubicBezTo>
                  <a:lnTo>
                    <a:pt x="317" y="4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078">
                <a:solidFill>
                  <a:prstClr val="white"/>
                </a:solidFill>
                <a:latin typeface="Segoe UI"/>
              </a:endParaRPr>
            </a:p>
          </p:txBody>
        </p:sp>
      </p:grpSp>
      <p:grpSp>
        <p:nvGrpSpPr>
          <p:cNvPr id="3" name="Group 2"/>
          <p:cNvGrpSpPr/>
          <p:nvPr/>
        </p:nvGrpSpPr>
        <p:grpSpPr>
          <a:xfrm>
            <a:off x="8893143" y="3223505"/>
            <a:ext cx="2922218" cy="1753758"/>
            <a:chOff x="9071468" y="3287646"/>
            <a:chExt cx="2980815" cy="1788925"/>
          </a:xfrm>
        </p:grpSpPr>
        <p:sp>
          <p:nvSpPr>
            <p:cNvPr id="26" name="Device business logic,"/>
            <p:cNvSpPr/>
            <p:nvPr/>
          </p:nvSpPr>
          <p:spPr>
            <a:xfrm>
              <a:off x="9071468" y="3287646"/>
              <a:ext cx="2887291" cy="1788925"/>
            </a:xfrm>
            <a:prstGeom prst="rect">
              <a:avLst/>
            </a:pr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372"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Device business logic,</a:t>
              </a:r>
            </a:p>
            <a:p>
              <a:pPr defTabSz="895747">
                <a:lnSpc>
                  <a:spcPct val="90000"/>
                </a:lnSpc>
              </a:pPr>
              <a:r>
                <a:rPr lang="en-US" sz="1372"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connectivity monitoring</a:t>
              </a:r>
            </a:p>
          </p:txBody>
        </p:sp>
        <p:pic>
          <p:nvPicPr>
            <p:cNvPr id="117" name="Device business logic,"/>
            <p:cNvPicPr>
              <a:picLocks noChangeAspect="1"/>
            </p:cNvPicPr>
            <p:nvPr/>
          </p:nvPicPr>
          <p:blipFill>
            <a:blip r:embed="rId15">
              <a:clrChange>
                <a:clrFrom>
                  <a:srgbClr val="FFFFFF"/>
                </a:clrFrom>
                <a:clrTo>
                  <a:srgbClr val="FFFFFF">
                    <a:alpha val="0"/>
                  </a:srgbClr>
                </a:clrTo>
              </a:clrChange>
            </a:blip>
            <a:stretch>
              <a:fillRect/>
            </a:stretch>
          </p:blipFill>
          <p:spPr>
            <a:xfrm>
              <a:off x="10565322" y="3531429"/>
              <a:ext cx="1486961" cy="771017"/>
            </a:xfrm>
            <a:prstGeom prst="rect">
              <a:avLst/>
            </a:prstGeom>
          </p:spPr>
        </p:pic>
      </p:grpSp>
      <p:sp>
        <p:nvSpPr>
          <p:cNvPr id="118" name="D2C receive endpoint"/>
          <p:cNvSpPr>
            <a:spLocks noChangeAspect="1"/>
          </p:cNvSpPr>
          <p:nvPr/>
        </p:nvSpPr>
        <p:spPr>
          <a:xfrm>
            <a:off x="7357799" y="2939951"/>
            <a:ext cx="342433" cy="195367"/>
          </a:xfrm>
          <a:custGeom>
            <a:avLst/>
            <a:gdLst>
              <a:gd name="connsiteX0" fmla="*/ 667304 w 790922"/>
              <a:gd name="connsiteY0" fmla="*/ 269960 h 451244"/>
              <a:gd name="connsiteX1" fmla="*/ 611339 w 790922"/>
              <a:gd name="connsiteY1" fmla="*/ 325925 h 451244"/>
              <a:gd name="connsiteX2" fmla="*/ 667304 w 790922"/>
              <a:gd name="connsiteY2" fmla="*/ 381890 h 451244"/>
              <a:gd name="connsiteX3" fmla="*/ 723269 w 790922"/>
              <a:gd name="connsiteY3" fmla="*/ 325925 h 451244"/>
              <a:gd name="connsiteX4" fmla="*/ 667304 w 790922"/>
              <a:gd name="connsiteY4" fmla="*/ 269960 h 451244"/>
              <a:gd name="connsiteX5" fmla="*/ 490129 w 790922"/>
              <a:gd name="connsiteY5" fmla="*/ 269960 h 451244"/>
              <a:gd name="connsiteX6" fmla="*/ 434164 w 790922"/>
              <a:gd name="connsiteY6" fmla="*/ 325925 h 451244"/>
              <a:gd name="connsiteX7" fmla="*/ 490129 w 790922"/>
              <a:gd name="connsiteY7" fmla="*/ 381890 h 451244"/>
              <a:gd name="connsiteX8" fmla="*/ 546094 w 790922"/>
              <a:gd name="connsiteY8" fmla="*/ 325925 h 451244"/>
              <a:gd name="connsiteX9" fmla="*/ 490129 w 790922"/>
              <a:gd name="connsiteY9" fmla="*/ 269960 h 451244"/>
              <a:gd name="connsiteX10" fmla="*/ 312954 w 790922"/>
              <a:gd name="connsiteY10" fmla="*/ 269960 h 451244"/>
              <a:gd name="connsiteX11" fmla="*/ 256989 w 790922"/>
              <a:gd name="connsiteY11" fmla="*/ 325925 h 451244"/>
              <a:gd name="connsiteX12" fmla="*/ 312954 w 790922"/>
              <a:gd name="connsiteY12" fmla="*/ 381890 h 451244"/>
              <a:gd name="connsiteX13" fmla="*/ 368919 w 790922"/>
              <a:gd name="connsiteY13" fmla="*/ 325925 h 451244"/>
              <a:gd name="connsiteX14" fmla="*/ 312954 w 790922"/>
              <a:gd name="connsiteY14" fmla="*/ 269960 h 451244"/>
              <a:gd name="connsiteX15" fmla="*/ 135779 w 790922"/>
              <a:gd name="connsiteY15" fmla="*/ 269960 h 451244"/>
              <a:gd name="connsiteX16" fmla="*/ 79814 w 790922"/>
              <a:gd name="connsiteY16" fmla="*/ 325925 h 451244"/>
              <a:gd name="connsiteX17" fmla="*/ 135779 w 790922"/>
              <a:gd name="connsiteY17" fmla="*/ 381890 h 451244"/>
              <a:gd name="connsiteX18" fmla="*/ 191744 w 790922"/>
              <a:gd name="connsiteY18" fmla="*/ 325925 h 451244"/>
              <a:gd name="connsiteX19" fmla="*/ 135779 w 790922"/>
              <a:gd name="connsiteY19" fmla="*/ 269960 h 451244"/>
              <a:gd name="connsiteX20" fmla="*/ 42480 w 790922"/>
              <a:gd name="connsiteY20" fmla="*/ 196370 h 451244"/>
              <a:gd name="connsiteX21" fmla="*/ 748442 w 790922"/>
              <a:gd name="connsiteY21" fmla="*/ 196370 h 451244"/>
              <a:gd name="connsiteX22" fmla="*/ 790922 w 790922"/>
              <a:gd name="connsiteY22" fmla="*/ 238850 h 451244"/>
              <a:gd name="connsiteX23" fmla="*/ 790922 w 790922"/>
              <a:gd name="connsiteY23" fmla="*/ 408764 h 451244"/>
              <a:gd name="connsiteX24" fmla="*/ 748442 w 790922"/>
              <a:gd name="connsiteY24" fmla="*/ 451244 h 451244"/>
              <a:gd name="connsiteX25" fmla="*/ 42480 w 790922"/>
              <a:gd name="connsiteY25" fmla="*/ 451244 h 451244"/>
              <a:gd name="connsiteX26" fmla="*/ 0 w 790922"/>
              <a:gd name="connsiteY26" fmla="*/ 408764 h 451244"/>
              <a:gd name="connsiteX27" fmla="*/ 0 w 790922"/>
              <a:gd name="connsiteY27" fmla="*/ 238850 h 451244"/>
              <a:gd name="connsiteX28" fmla="*/ 42480 w 790922"/>
              <a:gd name="connsiteY28" fmla="*/ 196370 h 451244"/>
              <a:gd name="connsiteX29" fmla="*/ 149858 w 790922"/>
              <a:gd name="connsiteY29" fmla="*/ 0 h 451244"/>
              <a:gd name="connsiteX30" fmla="*/ 641065 w 790922"/>
              <a:gd name="connsiteY30" fmla="*/ 0 h 451244"/>
              <a:gd name="connsiteX31" fmla="*/ 786874 w 790922"/>
              <a:gd name="connsiteY31" fmla="*/ 142247 h 451244"/>
              <a:gd name="connsiteX32" fmla="*/ 4049 w 790922"/>
              <a:gd name="connsiteY32" fmla="*/ 142247 h 451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90922" h="451244">
                <a:moveTo>
                  <a:pt x="667304" y="269960"/>
                </a:moveTo>
                <a:cubicBezTo>
                  <a:pt x="636395" y="269960"/>
                  <a:pt x="611339" y="295016"/>
                  <a:pt x="611339" y="325925"/>
                </a:cubicBezTo>
                <a:cubicBezTo>
                  <a:pt x="611339" y="356834"/>
                  <a:pt x="636395" y="381890"/>
                  <a:pt x="667304" y="381890"/>
                </a:cubicBezTo>
                <a:cubicBezTo>
                  <a:pt x="698213" y="381890"/>
                  <a:pt x="723269" y="356834"/>
                  <a:pt x="723269" y="325925"/>
                </a:cubicBezTo>
                <a:cubicBezTo>
                  <a:pt x="723269" y="295016"/>
                  <a:pt x="698213" y="269960"/>
                  <a:pt x="667304" y="269960"/>
                </a:cubicBezTo>
                <a:close/>
                <a:moveTo>
                  <a:pt x="490129" y="269960"/>
                </a:moveTo>
                <a:cubicBezTo>
                  <a:pt x="459220" y="269960"/>
                  <a:pt x="434164" y="295016"/>
                  <a:pt x="434164" y="325925"/>
                </a:cubicBezTo>
                <a:cubicBezTo>
                  <a:pt x="434164" y="356834"/>
                  <a:pt x="459220" y="381890"/>
                  <a:pt x="490129" y="381890"/>
                </a:cubicBezTo>
                <a:cubicBezTo>
                  <a:pt x="521038" y="381890"/>
                  <a:pt x="546094" y="356834"/>
                  <a:pt x="546094" y="325925"/>
                </a:cubicBezTo>
                <a:cubicBezTo>
                  <a:pt x="546094" y="295016"/>
                  <a:pt x="521038" y="269960"/>
                  <a:pt x="490129" y="269960"/>
                </a:cubicBezTo>
                <a:close/>
                <a:moveTo>
                  <a:pt x="312954" y="269960"/>
                </a:moveTo>
                <a:cubicBezTo>
                  <a:pt x="282045" y="269960"/>
                  <a:pt x="256989" y="295016"/>
                  <a:pt x="256989" y="325925"/>
                </a:cubicBezTo>
                <a:cubicBezTo>
                  <a:pt x="256989" y="356834"/>
                  <a:pt x="282045" y="381890"/>
                  <a:pt x="312954" y="381890"/>
                </a:cubicBezTo>
                <a:cubicBezTo>
                  <a:pt x="343863" y="381890"/>
                  <a:pt x="368919" y="356834"/>
                  <a:pt x="368919" y="325925"/>
                </a:cubicBezTo>
                <a:cubicBezTo>
                  <a:pt x="368919" y="295016"/>
                  <a:pt x="343863" y="269960"/>
                  <a:pt x="312954" y="269960"/>
                </a:cubicBezTo>
                <a:close/>
                <a:moveTo>
                  <a:pt x="135779" y="269960"/>
                </a:moveTo>
                <a:cubicBezTo>
                  <a:pt x="104870" y="269960"/>
                  <a:pt x="79814" y="295016"/>
                  <a:pt x="79814" y="325925"/>
                </a:cubicBezTo>
                <a:cubicBezTo>
                  <a:pt x="79814" y="356834"/>
                  <a:pt x="104870" y="381890"/>
                  <a:pt x="135779" y="381890"/>
                </a:cubicBezTo>
                <a:cubicBezTo>
                  <a:pt x="166688" y="381890"/>
                  <a:pt x="191744" y="356834"/>
                  <a:pt x="191744" y="325925"/>
                </a:cubicBezTo>
                <a:cubicBezTo>
                  <a:pt x="191744" y="295016"/>
                  <a:pt x="166688" y="269960"/>
                  <a:pt x="135779" y="269960"/>
                </a:cubicBezTo>
                <a:close/>
                <a:moveTo>
                  <a:pt x="42480" y="196370"/>
                </a:moveTo>
                <a:lnTo>
                  <a:pt x="748442" y="196370"/>
                </a:lnTo>
                <a:cubicBezTo>
                  <a:pt x="771903" y="196370"/>
                  <a:pt x="790922" y="215389"/>
                  <a:pt x="790922" y="238850"/>
                </a:cubicBezTo>
                <a:lnTo>
                  <a:pt x="790922" y="408764"/>
                </a:lnTo>
                <a:cubicBezTo>
                  <a:pt x="790922" y="432225"/>
                  <a:pt x="771903" y="451244"/>
                  <a:pt x="748442" y="451244"/>
                </a:cubicBezTo>
                <a:lnTo>
                  <a:pt x="42480" y="451244"/>
                </a:lnTo>
                <a:cubicBezTo>
                  <a:pt x="19019" y="451244"/>
                  <a:pt x="0" y="432225"/>
                  <a:pt x="0" y="408764"/>
                </a:cubicBezTo>
                <a:lnTo>
                  <a:pt x="0" y="238850"/>
                </a:lnTo>
                <a:cubicBezTo>
                  <a:pt x="0" y="215389"/>
                  <a:pt x="19019" y="196370"/>
                  <a:pt x="42480" y="196370"/>
                </a:cubicBezTo>
                <a:close/>
                <a:moveTo>
                  <a:pt x="149858" y="0"/>
                </a:moveTo>
                <a:lnTo>
                  <a:pt x="641065" y="0"/>
                </a:lnTo>
                <a:lnTo>
                  <a:pt x="786874" y="142247"/>
                </a:lnTo>
                <a:lnTo>
                  <a:pt x="4049" y="142247"/>
                </a:lnTo>
                <a:close/>
              </a:path>
            </a:pathLst>
          </a:custGeom>
          <a:gradFill>
            <a:gsLst>
              <a:gs pos="28000">
                <a:srgbClr val="5EB6DA"/>
              </a:gs>
              <a:gs pos="28000">
                <a:srgbClr val="3999C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14367">
              <a:defRPr/>
            </a:pPr>
            <a:endParaRPr lang="en-US">
              <a:solidFill>
                <a:srgbClr val="FFFFFF"/>
              </a:solidFill>
              <a:latin typeface="Segoe UI"/>
            </a:endParaRPr>
          </a:p>
        </p:txBody>
      </p:sp>
      <p:grpSp>
        <p:nvGrpSpPr>
          <p:cNvPr id="120" name="feedback icon"/>
          <p:cNvGrpSpPr/>
          <p:nvPr/>
        </p:nvGrpSpPr>
        <p:grpSpPr>
          <a:xfrm>
            <a:off x="7431566" y="4381495"/>
            <a:ext cx="279375" cy="265842"/>
            <a:chOff x="11209667" y="1326560"/>
            <a:chExt cx="1287867" cy="1225483"/>
          </a:xfrm>
        </p:grpSpPr>
        <p:grpSp>
          <p:nvGrpSpPr>
            <p:cNvPr id="121" name="Group 120"/>
            <p:cNvGrpSpPr/>
            <p:nvPr/>
          </p:nvGrpSpPr>
          <p:grpSpPr>
            <a:xfrm>
              <a:off x="11209667" y="1326560"/>
              <a:ext cx="901749" cy="772996"/>
              <a:chOff x="11148003" y="2486796"/>
              <a:chExt cx="1527631" cy="1309513"/>
            </a:xfrm>
          </p:grpSpPr>
          <p:sp>
            <p:nvSpPr>
              <p:cNvPr id="128" name="Round Same Side Corner Rectangle 127"/>
              <p:cNvSpPr/>
              <p:nvPr/>
            </p:nvSpPr>
            <p:spPr bwMode="auto">
              <a:xfrm>
                <a:off x="11148003" y="2486796"/>
                <a:ext cx="1526044" cy="1309513"/>
              </a:xfrm>
              <a:prstGeom prst="round2SameRect">
                <a:avLst>
                  <a:gd name="adj1" fmla="val 5262"/>
                  <a:gd name="adj2" fmla="val 0"/>
                </a:avLst>
              </a:prstGeom>
              <a:gradFill flip="none" rotWithShape="1">
                <a:gsLst>
                  <a:gs pos="46000">
                    <a:srgbClr val="D6D6D6"/>
                  </a:gs>
                  <a:gs pos="48000">
                    <a:srgbClr val="D1D1D1"/>
                  </a:gs>
                </a:gsLst>
                <a:lin ang="3000000" scaled="0"/>
                <a:tileRect/>
              </a:gra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sp>
            <p:nvSpPr>
              <p:cNvPr id="129" name="Round Same Side Corner Rectangle 128"/>
              <p:cNvSpPr/>
              <p:nvPr/>
            </p:nvSpPr>
            <p:spPr bwMode="auto">
              <a:xfrm>
                <a:off x="11149590" y="2486796"/>
                <a:ext cx="1526044" cy="274702"/>
              </a:xfrm>
              <a:prstGeom prst="round2SameRect">
                <a:avLst>
                  <a:gd name="adj1" fmla="val 24145"/>
                  <a:gd name="adj2" fmla="val 0"/>
                </a:avLst>
              </a:prstGeom>
              <a:gradFill flip="none" rotWithShape="1">
                <a:gsLst>
                  <a:gs pos="19000">
                    <a:srgbClr val="9D9E9F"/>
                  </a:gs>
                  <a:gs pos="19000">
                    <a:srgbClr val="AAABAB"/>
                  </a:gs>
                </a:gsLst>
                <a:lin ang="13800000" scaled="0"/>
                <a:tileRect/>
              </a:gra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grpSp>
        <p:grpSp>
          <p:nvGrpSpPr>
            <p:cNvPr id="122" name="Group 121"/>
            <p:cNvGrpSpPr/>
            <p:nvPr/>
          </p:nvGrpSpPr>
          <p:grpSpPr>
            <a:xfrm>
              <a:off x="11403194" y="1550235"/>
              <a:ext cx="900814" cy="772996"/>
              <a:chOff x="11148003" y="2486796"/>
              <a:chExt cx="1526047" cy="1309513"/>
            </a:xfrm>
          </p:grpSpPr>
          <p:sp>
            <p:nvSpPr>
              <p:cNvPr id="126" name="Round Same Side Corner Rectangle 125"/>
              <p:cNvSpPr/>
              <p:nvPr/>
            </p:nvSpPr>
            <p:spPr bwMode="auto">
              <a:xfrm>
                <a:off x="11148006" y="2486796"/>
                <a:ext cx="1526044" cy="1309513"/>
              </a:xfrm>
              <a:prstGeom prst="round2SameRect">
                <a:avLst>
                  <a:gd name="adj1" fmla="val 5262"/>
                  <a:gd name="adj2" fmla="val 0"/>
                </a:avLst>
              </a:prstGeom>
              <a:gradFill flip="none" rotWithShape="1">
                <a:gsLst>
                  <a:gs pos="46000">
                    <a:srgbClr val="4CA3CC"/>
                  </a:gs>
                  <a:gs pos="46000">
                    <a:srgbClr val="45A2CF"/>
                  </a:gs>
                </a:gsLst>
                <a:lin ang="3000000" scaled="0"/>
                <a:tileRect/>
              </a:gra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sp>
            <p:nvSpPr>
              <p:cNvPr id="127" name="Round Same Side Corner Rectangle 126"/>
              <p:cNvSpPr/>
              <p:nvPr/>
            </p:nvSpPr>
            <p:spPr bwMode="auto">
              <a:xfrm>
                <a:off x="11148003" y="2486796"/>
                <a:ext cx="1526044" cy="274703"/>
              </a:xfrm>
              <a:prstGeom prst="round2SameRect">
                <a:avLst>
                  <a:gd name="adj1" fmla="val 24145"/>
                  <a:gd name="adj2" fmla="val 0"/>
                </a:avLst>
              </a:prstGeom>
              <a:gradFill flip="none" rotWithShape="1">
                <a:gsLst>
                  <a:gs pos="19000">
                    <a:srgbClr val="9D9E9F"/>
                  </a:gs>
                  <a:gs pos="19000">
                    <a:srgbClr val="AAABAB"/>
                  </a:gs>
                </a:gsLst>
                <a:lin ang="13800000" scaled="0"/>
                <a:tileRect/>
              </a:gra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grpSp>
        <p:grpSp>
          <p:nvGrpSpPr>
            <p:cNvPr id="123" name="Group 122"/>
            <p:cNvGrpSpPr/>
            <p:nvPr/>
          </p:nvGrpSpPr>
          <p:grpSpPr>
            <a:xfrm>
              <a:off x="11595785" y="1779047"/>
              <a:ext cx="901749" cy="772996"/>
              <a:chOff x="11148003" y="2486796"/>
              <a:chExt cx="1527631" cy="1309513"/>
            </a:xfrm>
          </p:grpSpPr>
          <p:sp>
            <p:nvSpPr>
              <p:cNvPr id="124" name="Round Same Side Corner Rectangle 123"/>
              <p:cNvSpPr/>
              <p:nvPr/>
            </p:nvSpPr>
            <p:spPr bwMode="auto">
              <a:xfrm>
                <a:off x="11148003" y="2486796"/>
                <a:ext cx="1526044" cy="1309513"/>
              </a:xfrm>
              <a:prstGeom prst="round2SameRect">
                <a:avLst>
                  <a:gd name="adj1" fmla="val 5262"/>
                  <a:gd name="adj2" fmla="val 0"/>
                </a:avLst>
              </a:prstGeom>
              <a:gradFill flip="none" rotWithShape="1">
                <a:gsLst>
                  <a:gs pos="46000">
                    <a:srgbClr val="D6D6D6"/>
                  </a:gs>
                  <a:gs pos="48000">
                    <a:srgbClr val="D1D1D1"/>
                  </a:gs>
                </a:gsLst>
                <a:lin ang="3000000" scaled="0"/>
                <a:tileRect/>
              </a:gra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sp>
            <p:nvSpPr>
              <p:cNvPr id="125" name="Round Same Side Corner Rectangle 124"/>
              <p:cNvSpPr/>
              <p:nvPr/>
            </p:nvSpPr>
            <p:spPr bwMode="auto">
              <a:xfrm>
                <a:off x="11149590" y="2486796"/>
                <a:ext cx="1526044" cy="274702"/>
              </a:xfrm>
              <a:prstGeom prst="round2SameRect">
                <a:avLst>
                  <a:gd name="adj1" fmla="val 24145"/>
                  <a:gd name="adj2" fmla="val 0"/>
                </a:avLst>
              </a:prstGeom>
              <a:gradFill flip="none" rotWithShape="1">
                <a:gsLst>
                  <a:gs pos="19000">
                    <a:srgbClr val="9D9E9F"/>
                  </a:gs>
                  <a:gs pos="19000">
                    <a:srgbClr val="AAABAB"/>
                  </a:gs>
                </a:gsLst>
                <a:lin ang="13800000" scaled="0"/>
                <a:tileRect/>
              </a:gradFill>
              <a:ln>
                <a:noFill/>
              </a:ln>
            </p:spPr>
            <p:txBody>
              <a:bodyPr vert="horz" wrap="square" lIns="89642" tIns="44821" rIns="89642" bIns="44821" numCol="1" anchor="t" anchorCtr="0" compatLnSpc="1">
                <a:prstTxWarp prst="textNoShape">
                  <a:avLst/>
                </a:prstTxWarp>
              </a:bodyPr>
              <a:lstStyle/>
              <a:p>
                <a:pPr defTabSz="914367">
                  <a:defRPr/>
                </a:pPr>
                <a:endParaRPr lang="en-US" sz="1078" dirty="0" err="1">
                  <a:solidFill>
                    <a:prstClr val="white"/>
                  </a:solidFill>
                  <a:latin typeface="Segoe UI"/>
                </a:endParaRPr>
              </a:p>
            </p:txBody>
          </p:sp>
        </p:grpSp>
      </p:grpSp>
      <p:grpSp>
        <p:nvGrpSpPr>
          <p:cNvPr id="2" name="Group 1"/>
          <p:cNvGrpSpPr/>
          <p:nvPr/>
        </p:nvGrpSpPr>
        <p:grpSpPr>
          <a:xfrm>
            <a:off x="1076753" y="4334984"/>
            <a:ext cx="1311777" cy="1523861"/>
            <a:chOff x="1098343" y="4421413"/>
            <a:chExt cx="1338081" cy="1554418"/>
          </a:xfrm>
        </p:grpSpPr>
        <p:sp>
          <p:nvSpPr>
            <p:cNvPr id="92" name="Field GW /"/>
            <p:cNvSpPr/>
            <p:nvPr/>
          </p:nvSpPr>
          <p:spPr bwMode="auto">
            <a:xfrm>
              <a:off x="1098343" y="4421413"/>
              <a:ext cx="1338081" cy="1554418"/>
            </a:xfrm>
            <a:prstGeom prst="rect">
              <a:avLst/>
            </a:prstGeom>
            <a:solidFill>
              <a:schemeClr val="tx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a:lnSpc>
                  <a:spcPct val="90000"/>
                </a:lnSpc>
              </a:pPr>
              <a:r>
                <a:rPr lang="en-US" sz="1372"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Field GW/</a:t>
              </a:r>
            </a:p>
            <a:p>
              <a:pPr defTabSz="895747">
                <a:lnSpc>
                  <a:spcPct val="90000"/>
                </a:lnSpc>
              </a:pPr>
              <a:r>
                <a:rPr lang="en-US" sz="1372" dirty="0">
                  <a:gradFill>
                    <a:gsLst>
                      <a:gs pos="50000">
                        <a:schemeClr val="bg1"/>
                      </a:gs>
                      <a:gs pos="0">
                        <a:schemeClr val="bg1"/>
                      </a:gs>
                    </a:gsLst>
                    <a:lin ang="5400000" scaled="1"/>
                  </a:gradFill>
                  <a:latin typeface="Segoe UI Semibold" panose="020B0702040204020203" pitchFamily="34" charset="0"/>
                  <a:ea typeface="Segoe UI" pitchFamily="34" charset="0"/>
                  <a:cs typeface="Segoe UI" pitchFamily="34" charset="0"/>
                </a:rPr>
                <a:t>Cloud GW</a:t>
              </a:r>
            </a:p>
          </p:txBody>
        </p:sp>
        <p:grpSp>
          <p:nvGrpSpPr>
            <p:cNvPr id="99" name="Group 98"/>
            <p:cNvGrpSpPr/>
            <p:nvPr/>
          </p:nvGrpSpPr>
          <p:grpSpPr>
            <a:xfrm>
              <a:off x="1145995" y="4483229"/>
              <a:ext cx="782946" cy="489587"/>
              <a:chOff x="7966852" y="2699664"/>
              <a:chExt cx="782946" cy="489587"/>
            </a:xfrm>
          </p:grpSpPr>
          <p:sp>
            <p:nvSpPr>
              <p:cNvPr id="100" name="Freeform 99"/>
              <p:cNvSpPr>
                <a:spLocks noChangeAspect="1"/>
              </p:cNvSpPr>
              <p:nvPr/>
            </p:nvSpPr>
            <p:spPr bwMode="auto">
              <a:xfrm>
                <a:off x="7966852" y="2699664"/>
                <a:ext cx="782946" cy="489587"/>
              </a:xfrm>
              <a:custGeom>
                <a:avLst/>
                <a:gdLst>
                  <a:gd name="T0" fmla="*/ 934 w 1037"/>
                  <a:gd name="T1" fmla="*/ 269 h 681"/>
                  <a:gd name="T2" fmla="*/ 861 w 1037"/>
                  <a:gd name="T3" fmla="*/ 135 h 681"/>
                  <a:gd name="T4" fmla="*/ 768 w 1037"/>
                  <a:gd name="T5" fmla="*/ 107 h 681"/>
                  <a:gd name="T6" fmla="*/ 690 w 1037"/>
                  <a:gd name="T7" fmla="*/ 128 h 681"/>
                  <a:gd name="T8" fmla="*/ 451 w 1037"/>
                  <a:gd name="T9" fmla="*/ 0 h 681"/>
                  <a:gd name="T10" fmla="*/ 328 w 1037"/>
                  <a:gd name="T11" fmla="*/ 28 h 681"/>
                  <a:gd name="T12" fmla="*/ 329 w 1037"/>
                  <a:gd name="T13" fmla="*/ 28 h 681"/>
                  <a:gd name="T14" fmla="*/ 167 w 1037"/>
                  <a:gd name="T15" fmla="*/ 286 h 681"/>
                  <a:gd name="T16" fmla="*/ 167 w 1037"/>
                  <a:gd name="T17" fmla="*/ 300 h 681"/>
                  <a:gd name="T18" fmla="*/ 0 w 1037"/>
                  <a:gd name="T19" fmla="*/ 489 h 681"/>
                  <a:gd name="T20" fmla="*/ 192 w 1037"/>
                  <a:gd name="T21" fmla="*/ 681 h 681"/>
                  <a:gd name="T22" fmla="*/ 267 w 1037"/>
                  <a:gd name="T23" fmla="*/ 681 h 681"/>
                  <a:gd name="T24" fmla="*/ 301 w 1037"/>
                  <a:gd name="T25" fmla="*/ 681 h 681"/>
                  <a:gd name="T26" fmla="*/ 313 w 1037"/>
                  <a:gd name="T27" fmla="*/ 681 h 681"/>
                  <a:gd name="T28" fmla="*/ 322 w 1037"/>
                  <a:gd name="T29" fmla="*/ 681 h 681"/>
                  <a:gd name="T30" fmla="*/ 789 w 1037"/>
                  <a:gd name="T31" fmla="*/ 681 h 681"/>
                  <a:gd name="T32" fmla="*/ 812 w 1037"/>
                  <a:gd name="T33" fmla="*/ 681 h 681"/>
                  <a:gd name="T34" fmla="*/ 837 w 1037"/>
                  <a:gd name="T35" fmla="*/ 681 h 681"/>
                  <a:gd name="T36" fmla="*/ 942 w 1037"/>
                  <a:gd name="T37" fmla="*/ 641 h 681"/>
                  <a:gd name="T38" fmla="*/ 942 w 1037"/>
                  <a:gd name="T39" fmla="*/ 642 h 681"/>
                  <a:gd name="T40" fmla="*/ 1037 w 1037"/>
                  <a:gd name="T41" fmla="*/ 458 h 681"/>
                  <a:gd name="T42" fmla="*/ 934 w 1037"/>
                  <a:gd name="T43" fmla="*/ 26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7" h="681">
                    <a:moveTo>
                      <a:pt x="934" y="269"/>
                    </a:moveTo>
                    <a:cubicBezTo>
                      <a:pt x="933" y="213"/>
                      <a:pt x="904" y="164"/>
                      <a:pt x="861" y="135"/>
                    </a:cubicBezTo>
                    <a:cubicBezTo>
                      <a:pt x="834" y="117"/>
                      <a:pt x="803" y="107"/>
                      <a:pt x="768" y="107"/>
                    </a:cubicBezTo>
                    <a:cubicBezTo>
                      <a:pt x="739" y="107"/>
                      <a:pt x="713" y="115"/>
                      <a:pt x="690" y="128"/>
                    </a:cubicBezTo>
                    <a:cubicBezTo>
                      <a:pt x="638" y="52"/>
                      <a:pt x="550" y="0"/>
                      <a:pt x="451" y="0"/>
                    </a:cubicBezTo>
                    <a:cubicBezTo>
                      <a:pt x="407" y="0"/>
                      <a:pt x="365" y="10"/>
                      <a:pt x="328" y="28"/>
                    </a:cubicBezTo>
                    <a:cubicBezTo>
                      <a:pt x="329" y="28"/>
                      <a:pt x="329" y="28"/>
                      <a:pt x="329" y="28"/>
                    </a:cubicBezTo>
                    <a:cubicBezTo>
                      <a:pt x="233" y="74"/>
                      <a:pt x="167" y="172"/>
                      <a:pt x="167" y="286"/>
                    </a:cubicBezTo>
                    <a:cubicBezTo>
                      <a:pt x="167" y="290"/>
                      <a:pt x="167" y="296"/>
                      <a:pt x="167" y="300"/>
                    </a:cubicBezTo>
                    <a:cubicBezTo>
                      <a:pt x="71" y="313"/>
                      <a:pt x="0" y="392"/>
                      <a:pt x="0" y="489"/>
                    </a:cubicBezTo>
                    <a:cubicBezTo>
                      <a:pt x="0" y="594"/>
                      <a:pt x="86" y="681"/>
                      <a:pt x="192" y="681"/>
                    </a:cubicBezTo>
                    <a:cubicBezTo>
                      <a:pt x="192" y="681"/>
                      <a:pt x="192" y="681"/>
                      <a:pt x="267" y="681"/>
                    </a:cubicBezTo>
                    <a:cubicBezTo>
                      <a:pt x="278" y="681"/>
                      <a:pt x="295" y="681"/>
                      <a:pt x="301" y="681"/>
                    </a:cubicBezTo>
                    <a:cubicBezTo>
                      <a:pt x="301" y="681"/>
                      <a:pt x="301" y="681"/>
                      <a:pt x="313" y="681"/>
                    </a:cubicBezTo>
                    <a:cubicBezTo>
                      <a:pt x="315" y="681"/>
                      <a:pt x="318" y="681"/>
                      <a:pt x="322" y="681"/>
                    </a:cubicBezTo>
                    <a:cubicBezTo>
                      <a:pt x="438" y="681"/>
                      <a:pt x="685" y="681"/>
                      <a:pt x="789" y="681"/>
                    </a:cubicBezTo>
                    <a:cubicBezTo>
                      <a:pt x="797" y="681"/>
                      <a:pt x="805" y="681"/>
                      <a:pt x="812" y="681"/>
                    </a:cubicBezTo>
                    <a:cubicBezTo>
                      <a:pt x="820" y="681"/>
                      <a:pt x="830" y="681"/>
                      <a:pt x="837" y="681"/>
                    </a:cubicBezTo>
                    <a:cubicBezTo>
                      <a:pt x="876" y="681"/>
                      <a:pt x="912" y="663"/>
                      <a:pt x="942" y="641"/>
                    </a:cubicBezTo>
                    <a:cubicBezTo>
                      <a:pt x="942" y="642"/>
                      <a:pt x="942" y="642"/>
                      <a:pt x="942" y="642"/>
                    </a:cubicBezTo>
                    <a:cubicBezTo>
                      <a:pt x="1000" y="601"/>
                      <a:pt x="1037" y="534"/>
                      <a:pt x="1037" y="458"/>
                    </a:cubicBezTo>
                    <a:cubicBezTo>
                      <a:pt x="1037" y="380"/>
                      <a:pt x="995" y="309"/>
                      <a:pt x="934" y="269"/>
                    </a:cubicBezTo>
                    <a:close/>
                  </a:path>
                </a:pathLst>
              </a:custGeom>
              <a:solidFill>
                <a:schemeClr val="bg1"/>
              </a:solidFill>
              <a:ln w="28575">
                <a:gradFill flip="none" rotWithShape="1">
                  <a:gsLst>
                    <a:gs pos="50000">
                      <a:srgbClr val="5EB6DA"/>
                    </a:gs>
                    <a:gs pos="50000">
                      <a:srgbClr val="3999C6"/>
                    </a:gs>
                  </a:gsLst>
                  <a:lin ang="8100000" scaled="1"/>
                  <a:tileRect/>
                </a:gradFill>
              </a:ln>
              <a:extLst>
                <a:ext uri="{91240B29-F687-4f45-9708-019B960494DF}">
                  <a14:hiddenLine xmlns=""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tIns="806782" rtlCol="0" anchor="ctr"/>
              <a:lstStyle/>
              <a:p>
                <a:pPr algn="ctr" defTabSz="914367">
                  <a:lnSpc>
                    <a:spcPct val="80000"/>
                  </a:lnSpc>
                  <a:defRPr/>
                </a:pPr>
                <a:endParaRPr lang="en-US" sz="4313" spc="-147">
                  <a:solidFill>
                    <a:srgbClr val="FFFFFF"/>
                  </a:solidFill>
                  <a:latin typeface="Segoe UI Light"/>
                </a:endParaRPr>
              </a:p>
            </p:txBody>
          </p:sp>
          <p:grpSp>
            <p:nvGrpSpPr>
              <p:cNvPr id="101" name="Group 100"/>
              <p:cNvGrpSpPr/>
              <p:nvPr/>
            </p:nvGrpSpPr>
            <p:grpSpPr>
              <a:xfrm>
                <a:off x="8188271" y="2851116"/>
                <a:ext cx="257445" cy="288170"/>
                <a:chOff x="3876323" y="2412935"/>
                <a:chExt cx="981584" cy="1503227"/>
              </a:xfrm>
            </p:grpSpPr>
            <p:grpSp>
              <p:nvGrpSpPr>
                <p:cNvPr id="103" name="Group 102"/>
                <p:cNvGrpSpPr/>
                <p:nvPr/>
              </p:nvGrpSpPr>
              <p:grpSpPr>
                <a:xfrm>
                  <a:off x="4075337" y="2655193"/>
                  <a:ext cx="640701" cy="978962"/>
                  <a:chOff x="3978978" y="2691315"/>
                  <a:chExt cx="745467" cy="1374671"/>
                </a:xfrm>
              </p:grpSpPr>
              <p:sp>
                <p:nvSpPr>
                  <p:cNvPr id="131" name="Rectangle 130"/>
                  <p:cNvSpPr/>
                  <p:nvPr>
                    <p:custDataLst>
                      <p:tags r:id="rId1"/>
                    </p:custDataLst>
                  </p:nvPr>
                </p:nvSpPr>
                <p:spPr bwMode="auto">
                  <a:xfrm>
                    <a:off x="3978978" y="2691315"/>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2" name="Rectangle 131"/>
                  <p:cNvSpPr/>
                  <p:nvPr>
                    <p:custDataLst>
                      <p:tags r:id="rId2"/>
                    </p:custDataLst>
                  </p:nvPr>
                </p:nvSpPr>
                <p:spPr bwMode="auto">
                  <a:xfrm>
                    <a:off x="4269686" y="2945333"/>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3" name="Rectangle 132"/>
                  <p:cNvSpPr/>
                  <p:nvPr>
                    <p:custDataLst>
                      <p:tags r:id="rId3"/>
                    </p:custDataLst>
                  </p:nvPr>
                </p:nvSpPr>
                <p:spPr bwMode="auto">
                  <a:xfrm>
                    <a:off x="3978978" y="3195771"/>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4" name="Rectangle 133"/>
                  <p:cNvSpPr/>
                  <p:nvPr>
                    <p:custDataLst>
                      <p:tags r:id="rId4"/>
                    </p:custDataLst>
                  </p:nvPr>
                </p:nvSpPr>
                <p:spPr bwMode="auto">
                  <a:xfrm>
                    <a:off x="4269686" y="3482449"/>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5" name="Rectangle 134"/>
                  <p:cNvSpPr/>
                  <p:nvPr>
                    <p:custDataLst>
                      <p:tags r:id="rId5"/>
                    </p:custDataLst>
                  </p:nvPr>
                </p:nvSpPr>
                <p:spPr bwMode="auto">
                  <a:xfrm>
                    <a:off x="3978978" y="3700226"/>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136" name="Rectangle 135"/>
                  <p:cNvSpPr/>
                  <p:nvPr>
                    <p:custDataLst>
                      <p:tags r:id="rId6"/>
                    </p:custDataLst>
                  </p:nvPr>
                </p:nvSpPr>
                <p:spPr bwMode="auto">
                  <a:xfrm>
                    <a:off x="4541565" y="3194355"/>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grpSp>
            <p:sp>
              <p:nvSpPr>
                <p:cNvPr id="119" name="Freeform 118"/>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130" name="Freeform 129"/>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grpSp>
        </p:grpSp>
        <p:grpSp>
          <p:nvGrpSpPr>
            <p:cNvPr id="79" name="Field GW /"/>
            <p:cNvGrpSpPr/>
            <p:nvPr/>
          </p:nvGrpSpPr>
          <p:grpSpPr>
            <a:xfrm>
              <a:off x="1473310" y="4886209"/>
              <a:ext cx="839338" cy="496998"/>
              <a:chOff x="1263807" y="4532991"/>
              <a:chExt cx="987273" cy="617355"/>
            </a:xfrm>
          </p:grpSpPr>
          <p:sp>
            <p:nvSpPr>
              <p:cNvPr id="43" name="Freeform 42"/>
              <p:cNvSpPr>
                <a:spLocks noChangeAspect="1"/>
              </p:cNvSpPr>
              <p:nvPr/>
            </p:nvSpPr>
            <p:spPr bwMode="auto">
              <a:xfrm>
                <a:off x="1263807" y="4532991"/>
                <a:ext cx="987273" cy="617355"/>
              </a:xfrm>
              <a:custGeom>
                <a:avLst/>
                <a:gdLst>
                  <a:gd name="T0" fmla="*/ 934 w 1037"/>
                  <a:gd name="T1" fmla="*/ 269 h 681"/>
                  <a:gd name="T2" fmla="*/ 861 w 1037"/>
                  <a:gd name="T3" fmla="*/ 135 h 681"/>
                  <a:gd name="T4" fmla="*/ 768 w 1037"/>
                  <a:gd name="T5" fmla="*/ 107 h 681"/>
                  <a:gd name="T6" fmla="*/ 690 w 1037"/>
                  <a:gd name="T7" fmla="*/ 128 h 681"/>
                  <a:gd name="T8" fmla="*/ 451 w 1037"/>
                  <a:gd name="T9" fmla="*/ 0 h 681"/>
                  <a:gd name="T10" fmla="*/ 328 w 1037"/>
                  <a:gd name="T11" fmla="*/ 28 h 681"/>
                  <a:gd name="T12" fmla="*/ 329 w 1037"/>
                  <a:gd name="T13" fmla="*/ 28 h 681"/>
                  <a:gd name="T14" fmla="*/ 167 w 1037"/>
                  <a:gd name="T15" fmla="*/ 286 h 681"/>
                  <a:gd name="T16" fmla="*/ 167 w 1037"/>
                  <a:gd name="T17" fmla="*/ 300 h 681"/>
                  <a:gd name="T18" fmla="*/ 0 w 1037"/>
                  <a:gd name="T19" fmla="*/ 489 h 681"/>
                  <a:gd name="T20" fmla="*/ 192 w 1037"/>
                  <a:gd name="T21" fmla="*/ 681 h 681"/>
                  <a:gd name="T22" fmla="*/ 267 w 1037"/>
                  <a:gd name="T23" fmla="*/ 681 h 681"/>
                  <a:gd name="T24" fmla="*/ 301 w 1037"/>
                  <a:gd name="T25" fmla="*/ 681 h 681"/>
                  <a:gd name="T26" fmla="*/ 313 w 1037"/>
                  <a:gd name="T27" fmla="*/ 681 h 681"/>
                  <a:gd name="T28" fmla="*/ 322 w 1037"/>
                  <a:gd name="T29" fmla="*/ 681 h 681"/>
                  <a:gd name="T30" fmla="*/ 789 w 1037"/>
                  <a:gd name="T31" fmla="*/ 681 h 681"/>
                  <a:gd name="T32" fmla="*/ 812 w 1037"/>
                  <a:gd name="T33" fmla="*/ 681 h 681"/>
                  <a:gd name="T34" fmla="*/ 837 w 1037"/>
                  <a:gd name="T35" fmla="*/ 681 h 681"/>
                  <a:gd name="T36" fmla="*/ 942 w 1037"/>
                  <a:gd name="T37" fmla="*/ 641 h 681"/>
                  <a:gd name="T38" fmla="*/ 942 w 1037"/>
                  <a:gd name="T39" fmla="*/ 642 h 681"/>
                  <a:gd name="T40" fmla="*/ 1037 w 1037"/>
                  <a:gd name="T41" fmla="*/ 458 h 681"/>
                  <a:gd name="T42" fmla="*/ 934 w 1037"/>
                  <a:gd name="T43" fmla="*/ 26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7" h="681">
                    <a:moveTo>
                      <a:pt x="934" y="269"/>
                    </a:moveTo>
                    <a:cubicBezTo>
                      <a:pt x="933" y="213"/>
                      <a:pt x="904" y="164"/>
                      <a:pt x="861" y="135"/>
                    </a:cubicBezTo>
                    <a:cubicBezTo>
                      <a:pt x="834" y="117"/>
                      <a:pt x="803" y="107"/>
                      <a:pt x="768" y="107"/>
                    </a:cubicBezTo>
                    <a:cubicBezTo>
                      <a:pt x="739" y="107"/>
                      <a:pt x="713" y="115"/>
                      <a:pt x="690" y="128"/>
                    </a:cubicBezTo>
                    <a:cubicBezTo>
                      <a:pt x="638" y="52"/>
                      <a:pt x="550" y="0"/>
                      <a:pt x="451" y="0"/>
                    </a:cubicBezTo>
                    <a:cubicBezTo>
                      <a:pt x="407" y="0"/>
                      <a:pt x="365" y="10"/>
                      <a:pt x="328" y="28"/>
                    </a:cubicBezTo>
                    <a:cubicBezTo>
                      <a:pt x="329" y="28"/>
                      <a:pt x="329" y="28"/>
                      <a:pt x="329" y="28"/>
                    </a:cubicBezTo>
                    <a:cubicBezTo>
                      <a:pt x="233" y="74"/>
                      <a:pt x="167" y="172"/>
                      <a:pt x="167" y="286"/>
                    </a:cubicBezTo>
                    <a:cubicBezTo>
                      <a:pt x="167" y="290"/>
                      <a:pt x="167" y="296"/>
                      <a:pt x="167" y="300"/>
                    </a:cubicBezTo>
                    <a:cubicBezTo>
                      <a:pt x="71" y="313"/>
                      <a:pt x="0" y="392"/>
                      <a:pt x="0" y="489"/>
                    </a:cubicBezTo>
                    <a:cubicBezTo>
                      <a:pt x="0" y="594"/>
                      <a:pt x="86" y="681"/>
                      <a:pt x="192" y="681"/>
                    </a:cubicBezTo>
                    <a:cubicBezTo>
                      <a:pt x="192" y="681"/>
                      <a:pt x="192" y="681"/>
                      <a:pt x="267" y="681"/>
                    </a:cubicBezTo>
                    <a:cubicBezTo>
                      <a:pt x="278" y="681"/>
                      <a:pt x="295" y="681"/>
                      <a:pt x="301" y="681"/>
                    </a:cubicBezTo>
                    <a:cubicBezTo>
                      <a:pt x="301" y="681"/>
                      <a:pt x="301" y="681"/>
                      <a:pt x="313" y="681"/>
                    </a:cubicBezTo>
                    <a:cubicBezTo>
                      <a:pt x="315" y="681"/>
                      <a:pt x="318" y="681"/>
                      <a:pt x="322" y="681"/>
                    </a:cubicBezTo>
                    <a:cubicBezTo>
                      <a:pt x="438" y="681"/>
                      <a:pt x="685" y="681"/>
                      <a:pt x="789" y="681"/>
                    </a:cubicBezTo>
                    <a:cubicBezTo>
                      <a:pt x="797" y="681"/>
                      <a:pt x="805" y="681"/>
                      <a:pt x="812" y="681"/>
                    </a:cubicBezTo>
                    <a:cubicBezTo>
                      <a:pt x="820" y="681"/>
                      <a:pt x="830" y="681"/>
                      <a:pt x="837" y="681"/>
                    </a:cubicBezTo>
                    <a:cubicBezTo>
                      <a:pt x="876" y="681"/>
                      <a:pt x="912" y="663"/>
                      <a:pt x="942" y="641"/>
                    </a:cubicBezTo>
                    <a:cubicBezTo>
                      <a:pt x="942" y="642"/>
                      <a:pt x="942" y="642"/>
                      <a:pt x="942" y="642"/>
                    </a:cubicBezTo>
                    <a:cubicBezTo>
                      <a:pt x="1000" y="601"/>
                      <a:pt x="1037" y="534"/>
                      <a:pt x="1037" y="458"/>
                    </a:cubicBezTo>
                    <a:cubicBezTo>
                      <a:pt x="1037" y="380"/>
                      <a:pt x="995" y="309"/>
                      <a:pt x="934" y="269"/>
                    </a:cubicBezTo>
                    <a:close/>
                  </a:path>
                </a:pathLst>
              </a:custGeom>
              <a:solidFill>
                <a:schemeClr val="bg1"/>
              </a:solidFill>
              <a:ln w="28575">
                <a:gradFill flip="none" rotWithShape="1">
                  <a:gsLst>
                    <a:gs pos="50000">
                      <a:srgbClr val="5EB6DA"/>
                    </a:gs>
                    <a:gs pos="50000">
                      <a:srgbClr val="3999C6"/>
                    </a:gs>
                  </a:gsLst>
                  <a:lin ang="8100000" scaled="1"/>
                  <a:tileRect/>
                </a:gradFill>
              </a:ln>
              <a:extLst>
                <a:ext uri="{91240B29-F687-4f45-9708-019B960494DF}">
                  <a14:hiddenLine xmlns=""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tIns="806782" rtlCol="0" anchor="ctr"/>
              <a:lstStyle/>
              <a:p>
                <a:pPr algn="ctr" defTabSz="914367">
                  <a:lnSpc>
                    <a:spcPct val="80000"/>
                  </a:lnSpc>
                  <a:defRPr/>
                </a:pPr>
                <a:endParaRPr lang="en-US" sz="4313" spc="-147">
                  <a:solidFill>
                    <a:srgbClr val="FFFFFF"/>
                  </a:solidFill>
                  <a:latin typeface="Segoe UI Light"/>
                </a:endParaRPr>
              </a:p>
            </p:txBody>
          </p:sp>
          <p:sp>
            <p:nvSpPr>
              <p:cNvPr id="41" name="Frame 5"/>
              <p:cNvSpPr>
                <a:spLocks noChangeAspect="1"/>
              </p:cNvSpPr>
              <p:nvPr/>
            </p:nvSpPr>
            <p:spPr bwMode="auto">
              <a:xfrm>
                <a:off x="1614525" y="4728221"/>
                <a:ext cx="305716" cy="305634"/>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86BE0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defRPr/>
                </a:pPr>
                <a:endParaRPr lang="en-US" sz="1568" spc="-4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pic>
        <p:nvPicPr>
          <p:cNvPr id="187" name="Group 52"/>
          <p:cNvPicPr>
            <a:picLocks noChangeArrowheads="1"/>
          </p:cNvPicPr>
          <p:nvPr/>
        </p:nvPicPr>
        <p:blipFill>
          <a:blip r:embed="rId16">
            <a:biLevel thresh="25000"/>
            <a:extLst>
              <a:ext uri="{28A0092B-C50C-407E-A947-70E740481C1C}">
                <a14:useLocalDpi xmlns:a14="http://schemas.microsoft.com/office/drawing/2010/main" val="0"/>
              </a:ext>
            </a:extLst>
          </a:blip>
          <a:srcRect r="-632"/>
          <a:stretch>
            <a:fillRect/>
          </a:stretch>
        </p:blipFill>
        <p:spPr bwMode="auto">
          <a:xfrm>
            <a:off x="5344965" y="3821396"/>
            <a:ext cx="490693" cy="494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9479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par>
                                <p:cTn id="8" presetID="10" presetClass="entr" presetSubtype="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8"/>
                                        </p:tgtEl>
                                        <p:attrNameLst>
                                          <p:attrName>style.visibility</p:attrName>
                                        </p:attrNameLst>
                                      </p:cBhvr>
                                      <p:to>
                                        <p:strVal val="visible"/>
                                      </p:to>
                                    </p:set>
                                    <p:animEffect transition="in" filter="fade">
                                      <p:cBhvr>
                                        <p:cTn id="16" dur="500"/>
                                        <p:tgtEl>
                                          <p:spTgt spid="9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89"/>
                                        </p:tgtEl>
                                        <p:attrNameLst>
                                          <p:attrName>style.visibility</p:attrName>
                                        </p:attrNameLst>
                                      </p:cBhvr>
                                      <p:to>
                                        <p:strVal val="visible"/>
                                      </p:to>
                                    </p:set>
                                    <p:animEffect transition="in" filter="fade">
                                      <p:cBhvr>
                                        <p:cTn id="28" dur="500"/>
                                        <p:tgtEl>
                                          <p:spTgt spid="8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85"/>
                                        </p:tgtEl>
                                        <p:attrNameLst>
                                          <p:attrName>style.visibility</p:attrName>
                                        </p:attrNameLst>
                                      </p:cBhvr>
                                      <p:to>
                                        <p:strVal val="visible"/>
                                      </p:to>
                                    </p:set>
                                    <p:animEffect transition="in" filter="fade">
                                      <p:cBhvr>
                                        <p:cTn id="34" dur="500"/>
                                        <p:tgtEl>
                                          <p:spTgt spid="8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par>
                                <p:cTn id="40" presetID="10" presetClass="entr" presetSubtype="0" fill="hold" nodeType="with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fade">
                                      <p:cBhvr>
                                        <p:cTn id="42" dur="500"/>
                                        <p:tgtEl>
                                          <p:spTgt spid="54"/>
                                        </p:tgtEl>
                                      </p:cBhvr>
                                    </p:animEffect>
                                  </p:childTnLst>
                                </p:cTn>
                              </p:par>
                              <p:par>
                                <p:cTn id="43" presetID="10"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fade">
                                      <p:cBhvr>
                                        <p:cTn id="45" dur="500"/>
                                        <p:tgtEl>
                                          <p:spTgt spid="55"/>
                                        </p:tgtEl>
                                      </p:cBhvr>
                                    </p:animEffect>
                                  </p:childTnLst>
                                </p:cTn>
                              </p:par>
                              <p:par>
                                <p:cTn id="46" presetID="10" presetClass="entr" presetSubtype="0" fill="hold" nodeType="with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fade">
                                      <p:cBhvr>
                                        <p:cTn id="48" dur="500"/>
                                        <p:tgtEl>
                                          <p:spTgt spid="5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par>
                                <p:cTn id="54" presetID="10" presetClass="entr" presetSubtype="0" fill="hold" nodeType="with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18"/>
                                        </p:tgtEl>
                                        <p:attrNameLst>
                                          <p:attrName>style.visibility</p:attrName>
                                        </p:attrNameLst>
                                      </p:cBhvr>
                                      <p:to>
                                        <p:strVal val="visible"/>
                                      </p:to>
                                    </p:set>
                                    <p:animEffect transition="in" filter="fade">
                                      <p:cBhvr>
                                        <p:cTn id="59" dur="500"/>
                                        <p:tgtEl>
                                          <p:spTgt spid="118"/>
                                        </p:tgtEl>
                                      </p:cBhvr>
                                    </p:animEffect>
                                  </p:childTnLst>
                                </p:cTn>
                              </p:par>
                              <p:par>
                                <p:cTn id="60" presetID="10" presetClass="entr" presetSubtype="0" fill="hold" nodeType="withEffect">
                                  <p:stCondLst>
                                    <p:cond delay="0"/>
                                  </p:stCondLst>
                                  <p:childTnLst>
                                    <p:set>
                                      <p:cBhvr>
                                        <p:cTn id="61" dur="1" fill="hold">
                                          <p:stCondLst>
                                            <p:cond delay="0"/>
                                          </p:stCondLst>
                                        </p:cTn>
                                        <p:tgtEl>
                                          <p:spTgt spid="58"/>
                                        </p:tgtEl>
                                        <p:attrNameLst>
                                          <p:attrName>style.visibility</p:attrName>
                                        </p:attrNameLst>
                                      </p:cBhvr>
                                      <p:to>
                                        <p:strVal val="visible"/>
                                      </p:to>
                                    </p:set>
                                    <p:animEffect transition="in" filter="fade">
                                      <p:cBhvr>
                                        <p:cTn id="62" dur="500"/>
                                        <p:tgtEl>
                                          <p:spTgt spid="5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par>
                                <p:cTn id="66" presetID="10" presetClass="entr" presetSubtype="0" fill="hold" nodeType="with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500"/>
                                        <p:tgtEl>
                                          <p:spTgt spid="31"/>
                                        </p:tgtEl>
                                      </p:cBhvr>
                                    </p:animEffect>
                                  </p:childTnLst>
                                </p:cTn>
                              </p:par>
                              <p:par>
                                <p:cTn id="69" presetID="10" presetClass="entr" presetSubtype="0" fill="hold" nodeType="with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fade">
                                      <p:cBhvr>
                                        <p:cTn id="71" dur="500"/>
                                        <p:tgtEl>
                                          <p:spTgt spid="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fade">
                                      <p:cBhvr>
                                        <p:cTn id="76" dur="500"/>
                                        <p:tgtEl>
                                          <p:spTgt spid="16"/>
                                        </p:tgtEl>
                                      </p:cBhvr>
                                    </p:animEffect>
                                  </p:childTnLst>
                                </p:cTn>
                              </p:par>
                              <p:par>
                                <p:cTn id="77" presetID="10" presetClass="entr" presetSubtype="0" fill="hold" nodeType="withEffect">
                                  <p:stCondLst>
                                    <p:cond delay="0"/>
                                  </p:stCondLst>
                                  <p:childTnLst>
                                    <p:set>
                                      <p:cBhvr>
                                        <p:cTn id="78" dur="1" fill="hold">
                                          <p:stCondLst>
                                            <p:cond delay="0"/>
                                          </p:stCondLst>
                                        </p:cTn>
                                        <p:tgtEl>
                                          <p:spTgt spid="59"/>
                                        </p:tgtEl>
                                        <p:attrNameLst>
                                          <p:attrName>style.visibility</p:attrName>
                                        </p:attrNameLst>
                                      </p:cBhvr>
                                      <p:to>
                                        <p:strVal val="visible"/>
                                      </p:to>
                                    </p:set>
                                    <p:animEffect transition="in" filter="fade">
                                      <p:cBhvr>
                                        <p:cTn id="79" dur="500"/>
                                        <p:tgtEl>
                                          <p:spTgt spid="59"/>
                                        </p:tgtEl>
                                      </p:cBhvr>
                                    </p:animEffect>
                                  </p:childTnLst>
                                </p:cTn>
                              </p:par>
                              <p:par>
                                <p:cTn id="80" presetID="10" presetClass="entr" presetSubtype="0" fill="hold" nodeType="withEffect">
                                  <p:stCondLst>
                                    <p:cond delay="0"/>
                                  </p:stCondLst>
                                  <p:childTnLst>
                                    <p:set>
                                      <p:cBhvr>
                                        <p:cTn id="81" dur="1" fill="hold">
                                          <p:stCondLst>
                                            <p:cond delay="0"/>
                                          </p:stCondLst>
                                        </p:cTn>
                                        <p:tgtEl>
                                          <p:spTgt spid="113"/>
                                        </p:tgtEl>
                                        <p:attrNameLst>
                                          <p:attrName>style.visibility</p:attrName>
                                        </p:attrNameLst>
                                      </p:cBhvr>
                                      <p:to>
                                        <p:strVal val="visible"/>
                                      </p:to>
                                    </p:set>
                                    <p:animEffect transition="in" filter="fade">
                                      <p:cBhvr>
                                        <p:cTn id="82" dur="500"/>
                                        <p:tgtEl>
                                          <p:spTgt spid="11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fade">
                                      <p:cBhvr>
                                        <p:cTn id="87" dur="500"/>
                                        <p:tgtEl>
                                          <p:spTgt spid="17"/>
                                        </p:tgtEl>
                                      </p:cBhvr>
                                    </p:animEffect>
                                  </p:childTnLst>
                                </p:cTn>
                              </p:par>
                              <p:par>
                                <p:cTn id="88" presetID="10" presetClass="entr" presetSubtype="0" fill="hold" nodeType="withEffect">
                                  <p:stCondLst>
                                    <p:cond delay="0"/>
                                  </p:stCondLst>
                                  <p:childTnLst>
                                    <p:set>
                                      <p:cBhvr>
                                        <p:cTn id="89" dur="1" fill="hold">
                                          <p:stCondLst>
                                            <p:cond delay="0"/>
                                          </p:stCondLst>
                                        </p:cTn>
                                        <p:tgtEl>
                                          <p:spTgt spid="120"/>
                                        </p:tgtEl>
                                        <p:attrNameLst>
                                          <p:attrName>style.visibility</p:attrName>
                                        </p:attrNameLst>
                                      </p:cBhvr>
                                      <p:to>
                                        <p:strVal val="visible"/>
                                      </p:to>
                                    </p:set>
                                    <p:animEffect transition="in" filter="fade">
                                      <p:cBhvr>
                                        <p:cTn id="90" dur="500"/>
                                        <p:tgtEl>
                                          <p:spTgt spid="120"/>
                                        </p:tgtEl>
                                      </p:cBhvr>
                                    </p:animEffect>
                                  </p:childTnLst>
                                </p:cTn>
                              </p:par>
                              <p:par>
                                <p:cTn id="91" presetID="10" presetClass="entr" presetSubtype="0" fill="hold" nodeType="withEffect">
                                  <p:stCondLst>
                                    <p:cond delay="0"/>
                                  </p:stCondLst>
                                  <p:childTnLst>
                                    <p:set>
                                      <p:cBhvr>
                                        <p:cTn id="92" dur="1" fill="hold">
                                          <p:stCondLst>
                                            <p:cond delay="0"/>
                                          </p:stCondLst>
                                        </p:cTn>
                                        <p:tgtEl>
                                          <p:spTgt spid="60"/>
                                        </p:tgtEl>
                                        <p:attrNameLst>
                                          <p:attrName>style.visibility</p:attrName>
                                        </p:attrNameLst>
                                      </p:cBhvr>
                                      <p:to>
                                        <p:strVal val="visible"/>
                                      </p:to>
                                    </p:set>
                                    <p:animEffect transition="in" filter="fade">
                                      <p:cBhvr>
                                        <p:cTn id="93" dur="500"/>
                                        <p:tgtEl>
                                          <p:spTgt spid="60"/>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12"/>
                                        </p:tgtEl>
                                        <p:attrNameLst>
                                          <p:attrName>style.visibility</p:attrName>
                                        </p:attrNameLst>
                                      </p:cBhvr>
                                      <p:to>
                                        <p:strVal val="visible"/>
                                      </p:to>
                                    </p:set>
                                    <p:animEffect transition="in" filter="fade">
                                      <p:cBhvr>
                                        <p:cTn id="101" dur="500"/>
                                        <p:tgtEl>
                                          <p:spTgt spid="112"/>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110"/>
                                        </p:tgtEl>
                                        <p:attrNameLst>
                                          <p:attrName>style.visibility</p:attrName>
                                        </p:attrNameLst>
                                      </p:cBhvr>
                                      <p:to>
                                        <p:strVal val="visible"/>
                                      </p:to>
                                    </p:set>
                                    <p:animEffect transition="in" filter="fade">
                                      <p:cBhvr>
                                        <p:cTn id="107" dur="500"/>
                                        <p:tgtEl>
                                          <p:spTgt spid="110"/>
                                        </p:tgtEl>
                                      </p:cBhvr>
                                    </p:animEffect>
                                  </p:childTnLst>
                                </p:cTn>
                              </p:par>
                              <p:par>
                                <p:cTn id="108" presetID="10" presetClass="entr" presetSubtype="0" fill="hold" nodeType="withEffect">
                                  <p:stCondLst>
                                    <p:cond delay="0"/>
                                  </p:stCondLst>
                                  <p:childTnLst>
                                    <p:set>
                                      <p:cBhvr>
                                        <p:cTn id="109" dur="1" fill="hold">
                                          <p:stCondLst>
                                            <p:cond delay="0"/>
                                          </p:stCondLst>
                                        </p:cTn>
                                        <p:tgtEl>
                                          <p:spTgt spid="61"/>
                                        </p:tgtEl>
                                        <p:attrNameLst>
                                          <p:attrName>style.visibility</p:attrName>
                                        </p:attrNameLst>
                                      </p:cBhvr>
                                      <p:to>
                                        <p:strVal val="visible"/>
                                      </p:to>
                                    </p:set>
                                    <p:animEffect transition="in" filter="fade">
                                      <p:cBhvr>
                                        <p:cTn id="110" dur="500"/>
                                        <p:tgtEl>
                                          <p:spTgt spid="61"/>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29"/>
                                        </p:tgtEl>
                                        <p:attrNameLst>
                                          <p:attrName>style.visibility</p:attrName>
                                        </p:attrNameLst>
                                      </p:cBhvr>
                                      <p:to>
                                        <p:strVal val="visible"/>
                                      </p:to>
                                    </p:set>
                                    <p:animEffect transition="in" filter="fade">
                                      <p:cBhvr>
                                        <p:cTn id="115" dur="500"/>
                                        <p:tgtEl>
                                          <p:spTgt spid="29"/>
                                        </p:tgtEl>
                                      </p:cBhvr>
                                    </p:animEffect>
                                  </p:childTnLst>
                                </p:cTn>
                              </p:par>
                              <p:par>
                                <p:cTn id="116" presetID="10" presetClass="entr" presetSubtype="0" fill="hold" nodeType="withEffect">
                                  <p:stCondLst>
                                    <p:cond delay="0"/>
                                  </p:stCondLst>
                                  <p:childTnLst>
                                    <p:set>
                                      <p:cBhvr>
                                        <p:cTn id="117" dur="1" fill="hold">
                                          <p:stCondLst>
                                            <p:cond delay="0"/>
                                          </p:stCondLst>
                                        </p:cTn>
                                        <p:tgtEl>
                                          <p:spTgt spid="52"/>
                                        </p:tgtEl>
                                        <p:attrNameLst>
                                          <p:attrName>style.visibility</p:attrName>
                                        </p:attrNameLst>
                                      </p:cBhvr>
                                      <p:to>
                                        <p:strVal val="visible"/>
                                      </p:to>
                                    </p:set>
                                    <p:animEffect transition="in" filter="fade">
                                      <p:cBhvr>
                                        <p:cTn id="11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12" grpId="0" animBg="1"/>
      <p:bldP spid="13" grpId="0" animBg="1"/>
      <p:bldP spid="14" grpId="0" animBg="1"/>
      <p:bldP spid="15" grpId="0" animBg="1"/>
      <p:bldP spid="16" grpId="0" animBg="1"/>
      <p:bldP spid="17" grpId="0" animBg="1"/>
      <p:bldP spid="28" grpId="0" animBg="1"/>
      <p:bldP spid="29" grpId="0" animBg="1"/>
      <p:bldP spid="98" grpId="0" animBg="1"/>
      <p:bldP spid="110" grpId="0" animBg="1"/>
      <p:bldP spid="112" grpId="0" animBg="1"/>
      <p:bldP spid="118"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Connect Your Devices</a:t>
            </a:r>
          </a:p>
        </p:txBody>
      </p:sp>
      <p:sp>
        <p:nvSpPr>
          <p:cNvPr id="7" name="Rectangle 6"/>
          <p:cNvSpPr/>
          <p:nvPr/>
        </p:nvSpPr>
        <p:spPr bwMode="auto">
          <a:xfrm>
            <a:off x="1258183" y="1649102"/>
            <a:ext cx="7404864" cy="3879632"/>
          </a:xfrm>
          <a:prstGeom prst="rect">
            <a:avLst/>
          </a:prstGeom>
          <a:noFill/>
          <a:ln w="28575">
            <a:solidFill>
              <a:schemeClr val="accent5"/>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854" fontAlgn="base">
              <a:spcBef>
                <a:spcPct val="0"/>
              </a:spcBef>
              <a:spcAft>
                <a:spcPct val="0"/>
              </a:spcAft>
              <a:defRPr/>
            </a:pPr>
            <a:endParaRPr lang="en-US" sz="1961" dirty="0">
              <a:gradFill>
                <a:gsLst>
                  <a:gs pos="16814">
                    <a:srgbClr val="FFFFFF"/>
                  </a:gs>
                  <a:gs pos="46000">
                    <a:srgbClr val="FFFFFF"/>
                  </a:gs>
                </a:gsLst>
                <a:lin ang="5400000" scaled="0"/>
              </a:gradFill>
              <a:latin typeface="Segoe UI"/>
            </a:endParaRPr>
          </a:p>
        </p:txBody>
      </p:sp>
      <p:sp>
        <p:nvSpPr>
          <p:cNvPr id="8" name="Field gateway"/>
          <p:cNvSpPr/>
          <p:nvPr/>
        </p:nvSpPr>
        <p:spPr>
          <a:xfrm>
            <a:off x="2312425" y="3267814"/>
            <a:ext cx="942860" cy="150159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Field gateway</a:t>
            </a:r>
          </a:p>
        </p:txBody>
      </p:sp>
      <p:sp>
        <p:nvSpPr>
          <p:cNvPr id="9" name="Cloud protocol"/>
          <p:cNvSpPr/>
          <p:nvPr/>
        </p:nvSpPr>
        <p:spPr>
          <a:xfrm>
            <a:off x="3659297" y="2400690"/>
            <a:ext cx="957410" cy="150159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Cloud protocol</a:t>
            </a:r>
          </a:p>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gateway</a:t>
            </a:r>
          </a:p>
        </p:txBody>
      </p:sp>
      <p:grpSp>
        <p:nvGrpSpPr>
          <p:cNvPr id="10" name="Group 9"/>
          <p:cNvGrpSpPr/>
          <p:nvPr/>
        </p:nvGrpSpPr>
        <p:grpSpPr>
          <a:xfrm>
            <a:off x="1303330" y="1967416"/>
            <a:ext cx="307313" cy="307916"/>
            <a:chOff x="609600" y="502508"/>
            <a:chExt cx="395416" cy="395416"/>
          </a:xfrm>
        </p:grpSpPr>
        <p:sp>
          <p:nvSpPr>
            <p:cNvPr id="11" name="Rectangle 10"/>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44808" rIns="44808" bIns="89617" numCol="1" spcCol="0" rtlCol="0" fromWordArt="0" anchor="b" anchorCtr="0" forceAA="0" compatLnSpc="1">
              <a:prstTxWarp prst="textNoShape">
                <a:avLst/>
              </a:prstTxWarp>
              <a:noAutofit/>
            </a:bodyPr>
            <a:lstStyle/>
            <a:p>
              <a:pPr algn="ctr" defTabSz="895747" fontAlgn="base">
                <a:spcBef>
                  <a:spcPct val="0"/>
                </a:spcBef>
                <a:spcAft>
                  <a:spcPct val="0"/>
                </a:spcAft>
                <a:defRPr/>
              </a:pPr>
              <a:endParaRPr lang="en-US" sz="1765" spc="-49" dirty="0">
                <a:solidFill>
                  <a:prstClr val="black"/>
                </a:solidFill>
                <a:latin typeface="Segoe UI"/>
                <a:ea typeface="Segoe UI" pitchFamily="34" charset="0"/>
                <a:cs typeface="Segoe UI" pitchFamily="34" charset="0"/>
              </a:endParaRPr>
            </a:p>
          </p:txBody>
        </p:sp>
        <p:sp>
          <p:nvSpPr>
            <p:cNvPr id="12"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89617" tIns="44808" rIns="89617" bIns="44808" numCol="1" anchor="t" anchorCtr="0" compatLnSpc="1">
              <a:prstTxWarp prst="textNoShape">
                <a:avLst/>
              </a:prstTxWarp>
            </a:bodyPr>
            <a:lstStyle/>
            <a:p>
              <a:pPr defTabSz="671715">
                <a:defRPr/>
              </a:pPr>
              <a:endParaRPr lang="en-US" sz="1371">
                <a:solidFill>
                  <a:prstClr val="white"/>
                </a:solidFill>
                <a:latin typeface="Segoe UI"/>
              </a:endParaRPr>
            </a:p>
          </p:txBody>
        </p:sp>
      </p:grpSp>
      <p:cxnSp>
        <p:nvCxnSpPr>
          <p:cNvPr id="13" name="Straight Arrow Connector 12"/>
          <p:cNvCxnSpPr/>
          <p:nvPr/>
        </p:nvCxnSpPr>
        <p:spPr>
          <a:xfrm flipV="1">
            <a:off x="1630865" y="2101231"/>
            <a:ext cx="3500195" cy="10834"/>
          </a:xfrm>
          <a:prstGeom prst="straightConnector1">
            <a:avLst/>
          </a:prstGeom>
          <a:ln w="28575">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1630865" y="2867637"/>
            <a:ext cx="2028433" cy="13667"/>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618396" y="3136914"/>
            <a:ext cx="525263" cy="1"/>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630865" y="3613241"/>
            <a:ext cx="688083" cy="10019"/>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255529" y="3623262"/>
            <a:ext cx="415505" cy="503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636360" y="4378832"/>
            <a:ext cx="682074" cy="1"/>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3262458" y="4378830"/>
            <a:ext cx="1868601" cy="11687"/>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rot="16200000">
            <a:off x="490532" y="2311630"/>
            <a:ext cx="1133996" cy="338378"/>
          </a:xfrm>
          <a:prstGeom prst="rect">
            <a:avLst/>
          </a:prstGeom>
          <a:noFill/>
        </p:spPr>
        <p:txBody>
          <a:bodyPr wrap="none" rtlCol="0">
            <a:spAutoFit/>
          </a:bodyPr>
          <a:lstStyle/>
          <a:p>
            <a:pPr defTabSz="914367">
              <a:defRPr/>
            </a:pPr>
            <a:r>
              <a:rPr lang="en-US" sz="1567" dirty="0">
                <a:latin typeface="Segoe UI"/>
              </a:rPr>
              <a:t>IP-capable</a:t>
            </a:r>
          </a:p>
        </p:txBody>
      </p:sp>
      <p:sp>
        <p:nvSpPr>
          <p:cNvPr id="21" name="TextBox 20"/>
          <p:cNvSpPr txBox="1"/>
          <p:nvPr/>
        </p:nvSpPr>
        <p:spPr>
          <a:xfrm rot="16200000">
            <a:off x="389093" y="3849420"/>
            <a:ext cx="1316393" cy="338378"/>
          </a:xfrm>
          <a:prstGeom prst="rect">
            <a:avLst/>
          </a:prstGeom>
          <a:noFill/>
        </p:spPr>
        <p:txBody>
          <a:bodyPr wrap="none" rtlCol="0">
            <a:spAutoFit/>
          </a:bodyPr>
          <a:lstStyle/>
          <a:p>
            <a:pPr defTabSz="914367">
              <a:defRPr/>
            </a:pPr>
            <a:r>
              <a:rPr lang="en-US" sz="1567" dirty="0">
                <a:latin typeface="Segoe UI"/>
              </a:rPr>
              <a:t>PAN-devices</a:t>
            </a:r>
          </a:p>
        </p:txBody>
      </p:sp>
      <p:sp>
        <p:nvSpPr>
          <p:cNvPr id="22" name="Rectangle 21"/>
          <p:cNvSpPr/>
          <p:nvPr/>
        </p:nvSpPr>
        <p:spPr>
          <a:xfrm>
            <a:off x="7894090" y="1861349"/>
            <a:ext cx="3054998" cy="114984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Event processing and insight</a:t>
            </a:r>
          </a:p>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(e.g. hot and cold paths)</a:t>
            </a:r>
          </a:p>
        </p:txBody>
      </p:sp>
      <p:sp>
        <p:nvSpPr>
          <p:cNvPr id="23" name="Left-Right Arrow 22"/>
          <p:cNvSpPr/>
          <p:nvPr/>
        </p:nvSpPr>
        <p:spPr>
          <a:xfrm>
            <a:off x="7229159" y="3440806"/>
            <a:ext cx="581359" cy="442996"/>
          </a:xfrm>
          <a:prstGeom prst="leftRightArrow">
            <a:avLst>
              <a:gd name="adj1" fmla="val 37549"/>
              <a:gd name="adj2" fmla="val 31899"/>
            </a:avLst>
          </a:prstGeom>
          <a:gradFill flip="none" rotWithShape="1">
            <a:gsLst>
              <a:gs pos="47000">
                <a:schemeClr val="accent5"/>
              </a:gs>
              <a:gs pos="46000">
                <a:schemeClr val="accent6"/>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4" fontAlgn="base">
              <a:spcBef>
                <a:spcPct val="0"/>
              </a:spcBef>
              <a:spcAft>
                <a:spcPct val="0"/>
              </a:spcAft>
              <a:defRPr/>
            </a:pPr>
            <a:endParaRPr lang="en-US" sz="1400" b="1" spc="-5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 name="Rectangle 23"/>
          <p:cNvSpPr/>
          <p:nvPr/>
        </p:nvSpPr>
        <p:spPr>
          <a:xfrm>
            <a:off x="7879934" y="3203759"/>
            <a:ext cx="3054997" cy="94822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Device business logic,</a:t>
            </a:r>
          </a:p>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Connectivity monitoring</a:t>
            </a:r>
          </a:p>
        </p:txBody>
      </p:sp>
      <p:sp>
        <p:nvSpPr>
          <p:cNvPr id="25" name="Rectangle 24"/>
          <p:cNvSpPr/>
          <p:nvPr/>
        </p:nvSpPr>
        <p:spPr>
          <a:xfrm>
            <a:off x="7894089" y="4487305"/>
            <a:ext cx="3054997" cy="94822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9642" tIns="89642" rIns="0" bIns="89617" numCol="1" spcCol="0" rtlCol="0" fromWordArt="0" anchor="b" anchorCtr="0" forceAA="0" compatLnSpc="1">
            <a:prstTxWarp prst="textNoShape">
              <a:avLst/>
            </a:prstTxWarp>
            <a:noAutofit/>
          </a:bodyPr>
          <a:lstStyle/>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Application</a:t>
            </a:r>
          </a:p>
          <a:p>
            <a:pPr defTabSz="895747" fontAlgn="base">
              <a:lnSpc>
                <a:spcPct val="90000"/>
              </a:lnSpc>
              <a:spcBef>
                <a:spcPct val="0"/>
              </a:spcBef>
              <a:defRPr/>
            </a:pPr>
            <a:r>
              <a:rPr lang="en-US" sz="1078" dirty="0">
                <a:solidFill>
                  <a:srgbClr val="505050">
                    <a:lumMod val="50000"/>
                  </a:srgbClr>
                </a:solidFill>
                <a:latin typeface="Segoe UI Semibold" panose="020B0702040204020203" pitchFamily="34" charset="0"/>
                <a:ea typeface="Segoe UI" pitchFamily="34" charset="0"/>
                <a:cs typeface="Segoe UI" pitchFamily="34" charset="0"/>
              </a:rPr>
              <a:t>device provisioning and management</a:t>
            </a:r>
          </a:p>
        </p:txBody>
      </p:sp>
      <p:cxnSp>
        <p:nvCxnSpPr>
          <p:cNvPr id="26" name="Straight Connector 25"/>
          <p:cNvCxnSpPr/>
          <p:nvPr/>
        </p:nvCxnSpPr>
        <p:spPr>
          <a:xfrm>
            <a:off x="3419608" y="1752998"/>
            <a:ext cx="0" cy="4033296"/>
          </a:xfrm>
          <a:prstGeom prst="line">
            <a:avLst/>
          </a:prstGeom>
          <a:ln w="28575">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419609" y="5439747"/>
            <a:ext cx="862086" cy="511055"/>
          </a:xfrm>
          <a:prstGeom prst="rect">
            <a:avLst/>
          </a:prstGeom>
          <a:noFill/>
        </p:spPr>
        <p:txBody>
          <a:bodyPr wrap="none" lIns="179259" tIns="143407" rIns="179259" bIns="143407" rtlCol="0">
            <a:spAutoFit/>
          </a:bodyPr>
          <a:lstStyle/>
          <a:p>
            <a:pPr defTabSz="914367">
              <a:lnSpc>
                <a:spcPct val="90000"/>
              </a:lnSpc>
              <a:spcAft>
                <a:spcPts val="588"/>
              </a:spcAft>
              <a:defRPr/>
            </a:pPr>
            <a:r>
              <a:rPr lang="en-US" sz="1567" dirty="0">
                <a:latin typeface="Segoe UI"/>
              </a:rPr>
              <a:t>cloud</a:t>
            </a:r>
          </a:p>
        </p:txBody>
      </p:sp>
      <p:sp>
        <p:nvSpPr>
          <p:cNvPr id="28" name="TextBox 27"/>
          <p:cNvSpPr txBox="1"/>
          <p:nvPr/>
        </p:nvSpPr>
        <p:spPr>
          <a:xfrm>
            <a:off x="2584569" y="5427779"/>
            <a:ext cx="753097" cy="511055"/>
          </a:xfrm>
          <a:prstGeom prst="rect">
            <a:avLst/>
          </a:prstGeom>
          <a:noFill/>
        </p:spPr>
        <p:txBody>
          <a:bodyPr wrap="none" lIns="179259" tIns="143407" rIns="179259" bIns="143407" rtlCol="0">
            <a:spAutoFit/>
          </a:bodyPr>
          <a:lstStyle/>
          <a:p>
            <a:pPr defTabSz="914367">
              <a:lnSpc>
                <a:spcPct val="90000"/>
              </a:lnSpc>
              <a:spcAft>
                <a:spcPts val="588"/>
              </a:spcAft>
              <a:defRPr/>
            </a:pPr>
            <a:r>
              <a:rPr lang="en-US" sz="1567" dirty="0">
                <a:latin typeface="Segoe UI"/>
              </a:rPr>
              <a:t>field</a:t>
            </a:r>
          </a:p>
        </p:txBody>
      </p:sp>
      <p:grpSp>
        <p:nvGrpSpPr>
          <p:cNvPr id="29" name="Group 28"/>
          <p:cNvGrpSpPr/>
          <p:nvPr/>
        </p:nvGrpSpPr>
        <p:grpSpPr>
          <a:xfrm>
            <a:off x="1303330" y="2713942"/>
            <a:ext cx="307313" cy="307916"/>
            <a:chOff x="609600" y="502508"/>
            <a:chExt cx="395416" cy="395416"/>
          </a:xfrm>
        </p:grpSpPr>
        <p:sp>
          <p:nvSpPr>
            <p:cNvPr id="30" name="Rectangle 29"/>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44808" rIns="44808" bIns="89617" numCol="1" spcCol="0" rtlCol="0" fromWordArt="0" anchor="b" anchorCtr="0" forceAA="0" compatLnSpc="1">
              <a:prstTxWarp prst="textNoShape">
                <a:avLst/>
              </a:prstTxWarp>
              <a:noAutofit/>
            </a:bodyPr>
            <a:lstStyle/>
            <a:p>
              <a:pPr algn="ctr" defTabSz="895747" fontAlgn="base">
                <a:spcBef>
                  <a:spcPct val="0"/>
                </a:spcBef>
                <a:spcAft>
                  <a:spcPct val="0"/>
                </a:spcAft>
                <a:defRPr/>
              </a:pPr>
              <a:endParaRPr lang="en-US" sz="1765" spc="-49" dirty="0">
                <a:solidFill>
                  <a:prstClr val="black"/>
                </a:solidFill>
                <a:latin typeface="Segoe UI"/>
                <a:ea typeface="Segoe UI" pitchFamily="34" charset="0"/>
                <a:cs typeface="Segoe UI" pitchFamily="34" charset="0"/>
              </a:endParaRPr>
            </a:p>
          </p:txBody>
        </p:sp>
        <p:sp>
          <p:nvSpPr>
            <p:cNvPr id="31"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89617" tIns="44808" rIns="89617" bIns="44808" numCol="1" anchor="t" anchorCtr="0" compatLnSpc="1">
              <a:prstTxWarp prst="textNoShape">
                <a:avLst/>
              </a:prstTxWarp>
            </a:bodyPr>
            <a:lstStyle/>
            <a:p>
              <a:pPr defTabSz="671715">
                <a:defRPr/>
              </a:pPr>
              <a:endParaRPr lang="en-US" sz="1371">
                <a:solidFill>
                  <a:prstClr val="white"/>
                </a:solidFill>
                <a:latin typeface="Segoe UI"/>
              </a:endParaRPr>
            </a:p>
          </p:txBody>
        </p:sp>
      </p:grpSp>
      <p:grpSp>
        <p:nvGrpSpPr>
          <p:cNvPr id="32" name="Group 31"/>
          <p:cNvGrpSpPr/>
          <p:nvPr/>
        </p:nvGrpSpPr>
        <p:grpSpPr>
          <a:xfrm>
            <a:off x="1296933" y="3459163"/>
            <a:ext cx="307313" cy="307916"/>
            <a:chOff x="609600" y="502508"/>
            <a:chExt cx="395416" cy="395416"/>
          </a:xfrm>
        </p:grpSpPr>
        <p:sp>
          <p:nvSpPr>
            <p:cNvPr id="33" name="Rectangle 32"/>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44808" rIns="44808" bIns="89617" numCol="1" spcCol="0" rtlCol="0" fromWordArt="0" anchor="b" anchorCtr="0" forceAA="0" compatLnSpc="1">
              <a:prstTxWarp prst="textNoShape">
                <a:avLst/>
              </a:prstTxWarp>
              <a:noAutofit/>
            </a:bodyPr>
            <a:lstStyle/>
            <a:p>
              <a:pPr algn="ctr" defTabSz="895747" fontAlgn="base">
                <a:spcBef>
                  <a:spcPct val="0"/>
                </a:spcBef>
                <a:spcAft>
                  <a:spcPct val="0"/>
                </a:spcAft>
                <a:defRPr/>
              </a:pPr>
              <a:endParaRPr lang="en-US" sz="1765" spc="-49" dirty="0">
                <a:solidFill>
                  <a:prstClr val="black"/>
                </a:solidFill>
                <a:latin typeface="Segoe UI"/>
                <a:ea typeface="Segoe UI" pitchFamily="34" charset="0"/>
                <a:cs typeface="Segoe UI" pitchFamily="34" charset="0"/>
              </a:endParaRPr>
            </a:p>
          </p:txBody>
        </p:sp>
        <p:sp>
          <p:nvSpPr>
            <p:cNvPr id="34"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89617" tIns="44808" rIns="89617" bIns="44808" numCol="1" anchor="t" anchorCtr="0" compatLnSpc="1">
              <a:prstTxWarp prst="textNoShape">
                <a:avLst/>
              </a:prstTxWarp>
            </a:bodyPr>
            <a:lstStyle/>
            <a:p>
              <a:pPr defTabSz="671715">
                <a:defRPr/>
              </a:pPr>
              <a:endParaRPr lang="en-US" sz="1371">
                <a:solidFill>
                  <a:prstClr val="white"/>
                </a:solidFill>
                <a:latin typeface="Segoe UI"/>
              </a:endParaRPr>
            </a:p>
          </p:txBody>
        </p:sp>
      </p:grpSp>
      <p:grpSp>
        <p:nvGrpSpPr>
          <p:cNvPr id="35" name="Group 34"/>
          <p:cNvGrpSpPr/>
          <p:nvPr/>
        </p:nvGrpSpPr>
        <p:grpSpPr>
          <a:xfrm>
            <a:off x="1294401" y="4236560"/>
            <a:ext cx="307313" cy="307916"/>
            <a:chOff x="609600" y="502508"/>
            <a:chExt cx="395416" cy="395416"/>
          </a:xfrm>
        </p:grpSpPr>
        <p:sp>
          <p:nvSpPr>
            <p:cNvPr id="36" name="Rectangle 35"/>
            <p:cNvSpPr/>
            <p:nvPr/>
          </p:nvSpPr>
          <p:spPr>
            <a:xfrm>
              <a:off x="609600" y="502508"/>
              <a:ext cx="395416" cy="395416"/>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44808" rIns="44808" bIns="89617" numCol="1" spcCol="0" rtlCol="0" fromWordArt="0" anchor="b" anchorCtr="0" forceAA="0" compatLnSpc="1">
              <a:prstTxWarp prst="textNoShape">
                <a:avLst/>
              </a:prstTxWarp>
              <a:noAutofit/>
            </a:bodyPr>
            <a:lstStyle/>
            <a:p>
              <a:pPr algn="ctr" defTabSz="895747" fontAlgn="base">
                <a:spcBef>
                  <a:spcPct val="0"/>
                </a:spcBef>
                <a:spcAft>
                  <a:spcPct val="0"/>
                </a:spcAft>
                <a:defRPr/>
              </a:pPr>
              <a:endParaRPr lang="en-US" sz="1765" spc="-49" dirty="0">
                <a:solidFill>
                  <a:prstClr val="black"/>
                </a:solidFill>
                <a:latin typeface="Segoe UI"/>
                <a:ea typeface="Segoe UI" pitchFamily="34" charset="0"/>
                <a:cs typeface="Segoe UI" pitchFamily="34" charset="0"/>
              </a:endParaRPr>
            </a:p>
          </p:txBody>
        </p:sp>
        <p:sp>
          <p:nvSpPr>
            <p:cNvPr id="37" name="Freeform 84"/>
            <p:cNvSpPr>
              <a:spLocks noEditPoints="1"/>
            </p:cNvSpPr>
            <p:nvPr/>
          </p:nvSpPr>
          <p:spPr bwMode="auto">
            <a:xfrm>
              <a:off x="700275" y="579940"/>
              <a:ext cx="214066"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89617" tIns="44808" rIns="89617" bIns="44808" numCol="1" anchor="t" anchorCtr="0" compatLnSpc="1">
              <a:prstTxWarp prst="textNoShape">
                <a:avLst/>
              </a:prstTxWarp>
            </a:bodyPr>
            <a:lstStyle/>
            <a:p>
              <a:pPr defTabSz="671715">
                <a:defRPr/>
              </a:pPr>
              <a:endParaRPr lang="en-US" sz="1371">
                <a:solidFill>
                  <a:prstClr val="white"/>
                </a:solidFill>
                <a:latin typeface="Segoe UI"/>
              </a:endParaRPr>
            </a:p>
          </p:txBody>
        </p:sp>
      </p:grpSp>
      <p:sp>
        <p:nvSpPr>
          <p:cNvPr id="38" name="Left-Right Arrow 37"/>
          <p:cNvSpPr/>
          <p:nvPr/>
        </p:nvSpPr>
        <p:spPr>
          <a:xfrm>
            <a:off x="7243969" y="4663867"/>
            <a:ext cx="581359" cy="442996"/>
          </a:xfrm>
          <a:prstGeom prst="leftRightArrow">
            <a:avLst>
              <a:gd name="adj1" fmla="val 37549"/>
              <a:gd name="adj2" fmla="val 31899"/>
            </a:avLst>
          </a:prstGeom>
          <a:gradFill flip="none" rotWithShape="1">
            <a:gsLst>
              <a:gs pos="47000">
                <a:schemeClr val="accent5"/>
              </a:gs>
              <a:gs pos="46000">
                <a:schemeClr val="accent6"/>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4" fontAlgn="base">
              <a:spcBef>
                <a:spcPct val="0"/>
              </a:spcBef>
              <a:spcAft>
                <a:spcPct val="0"/>
              </a:spcAft>
              <a:defRPr/>
            </a:pPr>
            <a:endParaRPr lang="en-US" sz="1400" b="1" spc="-5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 name="Left-Right Arrow 38"/>
          <p:cNvSpPr/>
          <p:nvPr/>
        </p:nvSpPr>
        <p:spPr>
          <a:xfrm>
            <a:off x="7243968" y="2214284"/>
            <a:ext cx="581359" cy="442996"/>
          </a:xfrm>
          <a:prstGeom prst="leftRightArrow">
            <a:avLst>
              <a:gd name="adj1" fmla="val 37549"/>
              <a:gd name="adj2" fmla="val 31899"/>
            </a:avLst>
          </a:prstGeom>
          <a:gradFill flip="none" rotWithShape="1">
            <a:gsLst>
              <a:gs pos="47000">
                <a:schemeClr val="accent5"/>
              </a:gs>
              <a:gs pos="46000">
                <a:schemeClr val="accent6"/>
              </a:gs>
            </a:gsLst>
            <a:lin ang="18900000" scaled="1"/>
            <a:tileRect/>
          </a:gra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4" fontAlgn="base">
              <a:spcBef>
                <a:spcPct val="0"/>
              </a:spcBef>
              <a:spcAft>
                <a:spcPct val="0"/>
              </a:spcAft>
              <a:defRPr/>
            </a:pPr>
            <a:endParaRPr lang="en-US" sz="1400" b="1" spc="-5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Frame 5"/>
          <p:cNvSpPr>
            <a:spLocks noChangeAspect="1"/>
          </p:cNvSpPr>
          <p:nvPr/>
        </p:nvSpPr>
        <p:spPr bwMode="auto">
          <a:xfrm>
            <a:off x="2514602" y="3408082"/>
            <a:ext cx="487556" cy="487425"/>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defRPr/>
            </a:pPr>
            <a:endParaRPr lang="en-US" sz="1568" spc="-4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1" name="Picture 40"/>
          <p:cNvPicPr>
            <a:picLocks noChangeAspect="1"/>
          </p:cNvPicPr>
          <p:nvPr/>
        </p:nvPicPr>
        <p:blipFill>
          <a:blip r:embed="rId8">
            <a:clrChange>
              <a:clrFrom>
                <a:srgbClr val="FFFFFF"/>
              </a:clrFrom>
              <a:clrTo>
                <a:srgbClr val="FFFFFF">
                  <a:alpha val="0"/>
                </a:srgbClr>
              </a:clrTo>
            </a:clrChange>
          </a:blip>
          <a:stretch>
            <a:fillRect/>
          </a:stretch>
        </p:blipFill>
        <p:spPr>
          <a:xfrm>
            <a:off x="9739502" y="2053080"/>
            <a:ext cx="1171302" cy="607341"/>
          </a:xfrm>
          <a:prstGeom prst="rect">
            <a:avLst/>
          </a:prstGeom>
        </p:spPr>
      </p:pic>
      <p:grpSp>
        <p:nvGrpSpPr>
          <p:cNvPr id="42" name="Group 41"/>
          <p:cNvGrpSpPr/>
          <p:nvPr/>
        </p:nvGrpSpPr>
        <p:grpSpPr>
          <a:xfrm>
            <a:off x="10229742" y="4609358"/>
            <a:ext cx="417153" cy="414539"/>
            <a:chOff x="13858399" y="2733933"/>
            <a:chExt cx="425518" cy="422851"/>
          </a:xfrm>
        </p:grpSpPr>
        <p:grpSp>
          <p:nvGrpSpPr>
            <p:cNvPr id="43" name="Group 42"/>
            <p:cNvGrpSpPr/>
            <p:nvPr/>
          </p:nvGrpSpPr>
          <p:grpSpPr>
            <a:xfrm>
              <a:off x="13858399" y="2733933"/>
              <a:ext cx="425518" cy="422851"/>
              <a:chOff x="7536568" y="3223995"/>
              <a:chExt cx="617962" cy="614088"/>
            </a:xfrm>
          </p:grpSpPr>
          <p:sp>
            <p:nvSpPr>
              <p:cNvPr id="45" name="Freeform 44"/>
              <p:cNvSpPr/>
              <p:nvPr/>
            </p:nvSpPr>
            <p:spPr bwMode="auto">
              <a:xfrm>
                <a:off x="7536568" y="3293206"/>
                <a:ext cx="617962" cy="544877"/>
              </a:xfrm>
              <a:custGeom>
                <a:avLst/>
                <a:gdLst>
                  <a:gd name="connsiteX0" fmla="*/ 41421 w 617962"/>
                  <a:gd name="connsiteY0" fmla="*/ 141731 h 544877"/>
                  <a:gd name="connsiteX1" fmla="*/ 41421 w 617962"/>
                  <a:gd name="connsiteY1" fmla="*/ 481391 h 544877"/>
                  <a:gd name="connsiteX2" fmla="*/ 576542 w 617962"/>
                  <a:gd name="connsiteY2" fmla="*/ 481391 h 544877"/>
                  <a:gd name="connsiteX3" fmla="*/ 576542 w 617962"/>
                  <a:gd name="connsiteY3" fmla="*/ 141731 h 544877"/>
                  <a:gd name="connsiteX4" fmla="*/ 0 w 617962"/>
                  <a:gd name="connsiteY4" fmla="*/ 0 h 544877"/>
                  <a:gd name="connsiteX5" fmla="*/ 617962 w 617962"/>
                  <a:gd name="connsiteY5" fmla="*/ 0 h 544877"/>
                  <a:gd name="connsiteX6" fmla="*/ 617962 w 617962"/>
                  <a:gd name="connsiteY6" fmla="*/ 544877 h 544877"/>
                  <a:gd name="connsiteX7" fmla="*/ 0 w 617962"/>
                  <a:gd name="connsiteY7" fmla="*/ 544877 h 54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962" h="544877">
                    <a:moveTo>
                      <a:pt x="41421" y="141731"/>
                    </a:moveTo>
                    <a:lnTo>
                      <a:pt x="41421" y="481391"/>
                    </a:lnTo>
                    <a:lnTo>
                      <a:pt x="576542" y="481391"/>
                    </a:lnTo>
                    <a:lnTo>
                      <a:pt x="576542" y="141731"/>
                    </a:lnTo>
                    <a:close/>
                    <a:moveTo>
                      <a:pt x="0" y="0"/>
                    </a:moveTo>
                    <a:lnTo>
                      <a:pt x="617962" y="0"/>
                    </a:lnTo>
                    <a:lnTo>
                      <a:pt x="617962" y="544877"/>
                    </a:lnTo>
                    <a:lnTo>
                      <a:pt x="0" y="544877"/>
                    </a:ln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defRPr/>
                </a:pPr>
                <a:endParaRPr lang="en-US" sz="1568" spc="-4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6" name="Freeform 45"/>
              <p:cNvSpPr/>
              <p:nvPr/>
            </p:nvSpPr>
            <p:spPr bwMode="auto">
              <a:xfrm>
                <a:off x="7903231" y="3223995"/>
                <a:ext cx="205183" cy="294392"/>
              </a:xfrm>
              <a:custGeom>
                <a:avLst/>
                <a:gdLst>
                  <a:gd name="connsiteX0" fmla="*/ 98131 w 205183"/>
                  <a:gd name="connsiteY0" fmla="*/ 0 h 294392"/>
                  <a:gd name="connsiteX1" fmla="*/ 0 w 205183"/>
                  <a:gd name="connsiteY1" fmla="*/ 165038 h 294392"/>
                  <a:gd name="connsiteX2" fmla="*/ 93671 w 205183"/>
                  <a:gd name="connsiteY2" fmla="*/ 165038 h 294392"/>
                  <a:gd name="connsiteX3" fmla="*/ 17842 w 205183"/>
                  <a:gd name="connsiteY3" fmla="*/ 294392 h 294392"/>
                  <a:gd name="connsiteX4" fmla="*/ 205183 w 205183"/>
                  <a:gd name="connsiteY4" fmla="*/ 120433 h 294392"/>
                  <a:gd name="connsiteX5" fmla="*/ 124894 w 205183"/>
                  <a:gd name="connsiteY5" fmla="*/ 115972 h 294392"/>
                  <a:gd name="connsiteX6" fmla="*/ 196262 w 205183"/>
                  <a:gd name="connsiteY6" fmla="*/ 13381 h 294392"/>
                  <a:gd name="connsiteX7" fmla="*/ 98131 w 205183"/>
                  <a:gd name="connsiteY7" fmla="*/ 0 h 29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183" h="294392">
                    <a:moveTo>
                      <a:pt x="98131" y="0"/>
                    </a:moveTo>
                    <a:lnTo>
                      <a:pt x="0" y="165038"/>
                    </a:lnTo>
                    <a:lnTo>
                      <a:pt x="93671" y="165038"/>
                    </a:lnTo>
                    <a:lnTo>
                      <a:pt x="17842" y="294392"/>
                    </a:lnTo>
                    <a:lnTo>
                      <a:pt x="205183" y="120433"/>
                    </a:lnTo>
                    <a:lnTo>
                      <a:pt x="124894" y="115972"/>
                    </a:lnTo>
                    <a:lnTo>
                      <a:pt x="196262" y="13381"/>
                    </a:lnTo>
                    <a:lnTo>
                      <a:pt x="98131"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44" name="Freeform 43"/>
            <p:cNvSpPr/>
            <p:nvPr/>
          </p:nvSpPr>
          <p:spPr bwMode="auto">
            <a:xfrm>
              <a:off x="14119326" y="2749359"/>
              <a:ext cx="122921" cy="171712"/>
            </a:xfrm>
            <a:custGeom>
              <a:avLst/>
              <a:gdLst>
                <a:gd name="connsiteX0" fmla="*/ 98131 w 205183"/>
                <a:gd name="connsiteY0" fmla="*/ 0 h 294392"/>
                <a:gd name="connsiteX1" fmla="*/ 0 w 205183"/>
                <a:gd name="connsiteY1" fmla="*/ 165038 h 294392"/>
                <a:gd name="connsiteX2" fmla="*/ 93671 w 205183"/>
                <a:gd name="connsiteY2" fmla="*/ 165038 h 294392"/>
                <a:gd name="connsiteX3" fmla="*/ 17842 w 205183"/>
                <a:gd name="connsiteY3" fmla="*/ 294392 h 294392"/>
                <a:gd name="connsiteX4" fmla="*/ 205183 w 205183"/>
                <a:gd name="connsiteY4" fmla="*/ 120433 h 294392"/>
                <a:gd name="connsiteX5" fmla="*/ 124894 w 205183"/>
                <a:gd name="connsiteY5" fmla="*/ 115972 h 294392"/>
                <a:gd name="connsiteX6" fmla="*/ 196262 w 205183"/>
                <a:gd name="connsiteY6" fmla="*/ 13381 h 294392"/>
                <a:gd name="connsiteX7" fmla="*/ 98131 w 205183"/>
                <a:gd name="connsiteY7" fmla="*/ 0 h 294392"/>
                <a:gd name="connsiteX0" fmla="*/ 98131 w 223336"/>
                <a:gd name="connsiteY0" fmla="*/ 0 h 294392"/>
                <a:gd name="connsiteX1" fmla="*/ 0 w 223336"/>
                <a:gd name="connsiteY1" fmla="*/ 165038 h 294392"/>
                <a:gd name="connsiteX2" fmla="*/ 93671 w 223336"/>
                <a:gd name="connsiteY2" fmla="*/ 165038 h 294392"/>
                <a:gd name="connsiteX3" fmla="*/ 17842 w 223336"/>
                <a:gd name="connsiteY3" fmla="*/ 294392 h 294392"/>
                <a:gd name="connsiteX4" fmla="*/ 223336 w 223336"/>
                <a:gd name="connsiteY4" fmla="*/ 123197 h 294392"/>
                <a:gd name="connsiteX5" fmla="*/ 124894 w 223336"/>
                <a:gd name="connsiteY5" fmla="*/ 115972 h 294392"/>
                <a:gd name="connsiteX6" fmla="*/ 196262 w 223336"/>
                <a:gd name="connsiteY6" fmla="*/ 13381 h 294392"/>
                <a:gd name="connsiteX7" fmla="*/ 98131 w 223336"/>
                <a:gd name="connsiteY7" fmla="*/ 0 h 294392"/>
                <a:gd name="connsiteX0" fmla="*/ 98131 w 223336"/>
                <a:gd name="connsiteY0" fmla="*/ 0 h 298077"/>
                <a:gd name="connsiteX1" fmla="*/ 0 w 223336"/>
                <a:gd name="connsiteY1" fmla="*/ 165038 h 298077"/>
                <a:gd name="connsiteX2" fmla="*/ 93671 w 223336"/>
                <a:gd name="connsiteY2" fmla="*/ 165038 h 298077"/>
                <a:gd name="connsiteX3" fmla="*/ 26440 w 223336"/>
                <a:gd name="connsiteY3" fmla="*/ 298077 h 298077"/>
                <a:gd name="connsiteX4" fmla="*/ 223336 w 223336"/>
                <a:gd name="connsiteY4" fmla="*/ 123197 h 298077"/>
                <a:gd name="connsiteX5" fmla="*/ 124894 w 223336"/>
                <a:gd name="connsiteY5" fmla="*/ 115972 h 298077"/>
                <a:gd name="connsiteX6" fmla="*/ 196262 w 223336"/>
                <a:gd name="connsiteY6" fmla="*/ 13381 h 298077"/>
                <a:gd name="connsiteX7" fmla="*/ 98131 w 223336"/>
                <a:gd name="connsiteY7" fmla="*/ 0 h 298077"/>
                <a:gd name="connsiteX0" fmla="*/ 98131 w 223336"/>
                <a:gd name="connsiteY0" fmla="*/ 0 h 298077"/>
                <a:gd name="connsiteX1" fmla="*/ 0 w 223336"/>
                <a:gd name="connsiteY1" fmla="*/ 165038 h 298077"/>
                <a:gd name="connsiteX2" fmla="*/ 109912 w 223336"/>
                <a:gd name="connsiteY2" fmla="*/ 163196 h 298077"/>
                <a:gd name="connsiteX3" fmla="*/ 26440 w 223336"/>
                <a:gd name="connsiteY3" fmla="*/ 298077 h 298077"/>
                <a:gd name="connsiteX4" fmla="*/ 223336 w 223336"/>
                <a:gd name="connsiteY4" fmla="*/ 123197 h 298077"/>
                <a:gd name="connsiteX5" fmla="*/ 124894 w 223336"/>
                <a:gd name="connsiteY5" fmla="*/ 115972 h 298077"/>
                <a:gd name="connsiteX6" fmla="*/ 196262 w 223336"/>
                <a:gd name="connsiteY6" fmla="*/ 13381 h 298077"/>
                <a:gd name="connsiteX7" fmla="*/ 98131 w 223336"/>
                <a:gd name="connsiteY7" fmla="*/ 0 h 298077"/>
                <a:gd name="connsiteX0" fmla="*/ 98131 w 223336"/>
                <a:gd name="connsiteY0" fmla="*/ 0 h 298077"/>
                <a:gd name="connsiteX1" fmla="*/ 0 w 223336"/>
                <a:gd name="connsiteY1" fmla="*/ 165038 h 298077"/>
                <a:gd name="connsiteX2" fmla="*/ 119466 w 223336"/>
                <a:gd name="connsiteY2" fmla="*/ 165039 h 298077"/>
                <a:gd name="connsiteX3" fmla="*/ 26440 w 223336"/>
                <a:gd name="connsiteY3" fmla="*/ 298077 h 298077"/>
                <a:gd name="connsiteX4" fmla="*/ 223336 w 223336"/>
                <a:gd name="connsiteY4" fmla="*/ 123197 h 298077"/>
                <a:gd name="connsiteX5" fmla="*/ 124894 w 223336"/>
                <a:gd name="connsiteY5" fmla="*/ 115972 h 298077"/>
                <a:gd name="connsiteX6" fmla="*/ 196262 w 223336"/>
                <a:gd name="connsiteY6" fmla="*/ 13381 h 298077"/>
                <a:gd name="connsiteX7" fmla="*/ 98131 w 223336"/>
                <a:gd name="connsiteY7" fmla="*/ 0 h 298077"/>
                <a:gd name="connsiteX0" fmla="*/ 98131 w 223336"/>
                <a:gd name="connsiteY0" fmla="*/ 0 h 300841"/>
                <a:gd name="connsiteX1" fmla="*/ 0 w 223336"/>
                <a:gd name="connsiteY1" fmla="*/ 165038 h 300841"/>
                <a:gd name="connsiteX2" fmla="*/ 119466 w 223336"/>
                <a:gd name="connsiteY2" fmla="*/ 165039 h 300841"/>
                <a:gd name="connsiteX3" fmla="*/ 28351 w 223336"/>
                <a:gd name="connsiteY3" fmla="*/ 300841 h 300841"/>
                <a:gd name="connsiteX4" fmla="*/ 223336 w 223336"/>
                <a:gd name="connsiteY4" fmla="*/ 123197 h 300841"/>
                <a:gd name="connsiteX5" fmla="*/ 124894 w 223336"/>
                <a:gd name="connsiteY5" fmla="*/ 115972 h 300841"/>
                <a:gd name="connsiteX6" fmla="*/ 196262 w 223336"/>
                <a:gd name="connsiteY6" fmla="*/ 13381 h 300841"/>
                <a:gd name="connsiteX7" fmla="*/ 98131 w 223336"/>
                <a:gd name="connsiteY7" fmla="*/ 0 h 300841"/>
                <a:gd name="connsiteX0" fmla="*/ 98131 w 223336"/>
                <a:gd name="connsiteY0" fmla="*/ 0 h 300841"/>
                <a:gd name="connsiteX1" fmla="*/ 0 w 223336"/>
                <a:gd name="connsiteY1" fmla="*/ 165038 h 300841"/>
                <a:gd name="connsiteX2" fmla="*/ 119466 w 223336"/>
                <a:gd name="connsiteY2" fmla="*/ 165039 h 300841"/>
                <a:gd name="connsiteX3" fmla="*/ 28351 w 223336"/>
                <a:gd name="connsiteY3" fmla="*/ 300841 h 300841"/>
                <a:gd name="connsiteX4" fmla="*/ 223336 w 223336"/>
                <a:gd name="connsiteY4" fmla="*/ 123197 h 300841"/>
                <a:gd name="connsiteX5" fmla="*/ 123938 w 223336"/>
                <a:gd name="connsiteY5" fmla="*/ 119657 h 300841"/>
                <a:gd name="connsiteX6" fmla="*/ 196262 w 223336"/>
                <a:gd name="connsiteY6" fmla="*/ 13381 h 300841"/>
                <a:gd name="connsiteX7" fmla="*/ 98131 w 223336"/>
                <a:gd name="connsiteY7" fmla="*/ 0 h 300841"/>
                <a:gd name="connsiteX0" fmla="*/ 98131 w 223336"/>
                <a:gd name="connsiteY0" fmla="*/ 0 h 300841"/>
                <a:gd name="connsiteX1" fmla="*/ 0 w 223336"/>
                <a:gd name="connsiteY1" fmla="*/ 165038 h 300841"/>
                <a:gd name="connsiteX2" fmla="*/ 119466 w 223336"/>
                <a:gd name="connsiteY2" fmla="*/ 165039 h 300841"/>
                <a:gd name="connsiteX3" fmla="*/ 28351 w 223336"/>
                <a:gd name="connsiteY3" fmla="*/ 300841 h 300841"/>
                <a:gd name="connsiteX4" fmla="*/ 223336 w 223336"/>
                <a:gd name="connsiteY4" fmla="*/ 123197 h 300841"/>
                <a:gd name="connsiteX5" fmla="*/ 123938 w 223336"/>
                <a:gd name="connsiteY5" fmla="*/ 119657 h 300841"/>
                <a:gd name="connsiteX6" fmla="*/ 196262 w 223336"/>
                <a:gd name="connsiteY6" fmla="*/ 13381 h 300841"/>
                <a:gd name="connsiteX7" fmla="*/ 98131 w 223336"/>
                <a:gd name="connsiteY7" fmla="*/ 0 h 300841"/>
                <a:gd name="connsiteX0" fmla="*/ 98131 w 223336"/>
                <a:gd name="connsiteY0" fmla="*/ 0 h 300841"/>
                <a:gd name="connsiteX1" fmla="*/ 0 w 223336"/>
                <a:gd name="connsiteY1" fmla="*/ 165038 h 300841"/>
                <a:gd name="connsiteX2" fmla="*/ 119466 w 223336"/>
                <a:gd name="connsiteY2" fmla="*/ 165039 h 300841"/>
                <a:gd name="connsiteX3" fmla="*/ 28351 w 223336"/>
                <a:gd name="connsiteY3" fmla="*/ 300841 h 300841"/>
                <a:gd name="connsiteX4" fmla="*/ 223336 w 223336"/>
                <a:gd name="connsiteY4" fmla="*/ 123197 h 300841"/>
                <a:gd name="connsiteX5" fmla="*/ 124893 w 223336"/>
                <a:gd name="connsiteY5" fmla="*/ 117815 h 300841"/>
                <a:gd name="connsiteX6" fmla="*/ 196262 w 223336"/>
                <a:gd name="connsiteY6" fmla="*/ 13381 h 300841"/>
                <a:gd name="connsiteX7" fmla="*/ 98131 w 223336"/>
                <a:gd name="connsiteY7" fmla="*/ 0 h 300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3336" h="300841">
                  <a:moveTo>
                    <a:pt x="98131" y="0"/>
                  </a:moveTo>
                  <a:lnTo>
                    <a:pt x="0" y="165038"/>
                  </a:lnTo>
                  <a:lnTo>
                    <a:pt x="119466" y="165039"/>
                  </a:lnTo>
                  <a:lnTo>
                    <a:pt x="28351" y="300841"/>
                  </a:lnTo>
                  <a:lnTo>
                    <a:pt x="223336" y="123197"/>
                  </a:lnTo>
                  <a:lnTo>
                    <a:pt x="124893" y="117815"/>
                  </a:lnTo>
                  <a:lnTo>
                    <a:pt x="196262" y="13381"/>
                  </a:lnTo>
                  <a:lnTo>
                    <a:pt x="98131" y="0"/>
                  </a:lnTo>
                  <a:close/>
                </a:path>
              </a:pathLst>
            </a:cu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47" name="Group 46"/>
          <p:cNvGrpSpPr/>
          <p:nvPr/>
        </p:nvGrpSpPr>
        <p:grpSpPr>
          <a:xfrm>
            <a:off x="10073416" y="3314284"/>
            <a:ext cx="652771" cy="569163"/>
            <a:chOff x="10444863" y="4012100"/>
            <a:chExt cx="665860" cy="580576"/>
          </a:xfrm>
        </p:grpSpPr>
        <p:sp>
          <p:nvSpPr>
            <p:cNvPr id="48" name="Freeform 47"/>
            <p:cNvSpPr>
              <a:spLocks noEditPoints="1"/>
            </p:cNvSpPr>
            <p:nvPr/>
          </p:nvSpPr>
          <p:spPr bwMode="auto">
            <a:xfrm>
              <a:off x="10444863" y="4012100"/>
              <a:ext cx="428972" cy="431004"/>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33620" bIns="33620" numCol="1" spcCol="0" rtlCol="0" fromWordArt="0" anchor="b" anchorCtr="0" forceAA="0" compatLnSpc="1">
              <a:prstTxWarp prst="textNoShape">
                <a:avLst/>
              </a:prstTxWarp>
              <a:noAutofit/>
            </a:bodyPr>
            <a:lstStyle/>
            <a:p>
              <a:pPr algn="ctr" defTabSz="914038">
                <a:defRPr/>
              </a:pPr>
              <a:endParaRPr lang="en-US" sz="784">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 name="Freeform 48"/>
            <p:cNvSpPr>
              <a:spLocks noEditPoints="1"/>
            </p:cNvSpPr>
            <p:nvPr/>
          </p:nvSpPr>
          <p:spPr bwMode="auto">
            <a:xfrm>
              <a:off x="10848628" y="4056299"/>
              <a:ext cx="262095" cy="263336"/>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33620" bIns="33620" numCol="1" spcCol="0" rtlCol="0" fromWordArt="0" anchor="b" anchorCtr="0" forceAA="0" compatLnSpc="1">
              <a:prstTxWarp prst="textNoShape">
                <a:avLst/>
              </a:prstTxWarp>
              <a:noAutofit/>
            </a:bodyPr>
            <a:lstStyle/>
            <a:p>
              <a:pPr algn="ctr" defTabSz="914038">
                <a:defRPr/>
              </a:pPr>
              <a:endParaRPr lang="en-US" sz="784">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 name="Freeform 49"/>
            <p:cNvSpPr>
              <a:spLocks noEditPoints="1"/>
            </p:cNvSpPr>
            <p:nvPr/>
          </p:nvSpPr>
          <p:spPr bwMode="auto">
            <a:xfrm>
              <a:off x="10744655" y="4276436"/>
              <a:ext cx="314749" cy="31624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gradFill>
              <a:gsLst>
                <a:gs pos="50000">
                  <a:srgbClr val="5EB6DA"/>
                </a:gs>
                <a:gs pos="50000">
                  <a:srgbClr val="3999C6"/>
                </a:gs>
              </a:gsLst>
              <a:lin ang="8100000" scaled="1"/>
            </a:gra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33620" bIns="33620" numCol="1" spcCol="0" rtlCol="0" fromWordArt="0" anchor="b" anchorCtr="0" forceAA="0" compatLnSpc="1">
              <a:prstTxWarp prst="textNoShape">
                <a:avLst/>
              </a:prstTxWarp>
              <a:noAutofit/>
            </a:bodyPr>
            <a:lstStyle/>
            <a:p>
              <a:pPr algn="ctr" defTabSz="914038">
                <a:defRPr/>
              </a:pPr>
              <a:endParaRPr lang="en-US" sz="784">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51" name="Group 50"/>
          <p:cNvGrpSpPr/>
          <p:nvPr/>
        </p:nvGrpSpPr>
        <p:grpSpPr>
          <a:xfrm>
            <a:off x="3756230" y="2460297"/>
            <a:ext cx="767555" cy="479963"/>
            <a:chOff x="7966852" y="2699664"/>
            <a:chExt cx="782946" cy="489587"/>
          </a:xfrm>
        </p:grpSpPr>
        <p:sp>
          <p:nvSpPr>
            <p:cNvPr id="52" name="Freeform 51"/>
            <p:cNvSpPr>
              <a:spLocks noChangeAspect="1"/>
            </p:cNvSpPr>
            <p:nvPr/>
          </p:nvSpPr>
          <p:spPr bwMode="auto">
            <a:xfrm>
              <a:off x="7966852" y="2699664"/>
              <a:ext cx="782946" cy="489587"/>
            </a:xfrm>
            <a:custGeom>
              <a:avLst/>
              <a:gdLst>
                <a:gd name="T0" fmla="*/ 934 w 1037"/>
                <a:gd name="T1" fmla="*/ 269 h 681"/>
                <a:gd name="T2" fmla="*/ 861 w 1037"/>
                <a:gd name="T3" fmla="*/ 135 h 681"/>
                <a:gd name="T4" fmla="*/ 768 w 1037"/>
                <a:gd name="T5" fmla="*/ 107 h 681"/>
                <a:gd name="T6" fmla="*/ 690 w 1037"/>
                <a:gd name="T7" fmla="*/ 128 h 681"/>
                <a:gd name="T8" fmla="*/ 451 w 1037"/>
                <a:gd name="T9" fmla="*/ 0 h 681"/>
                <a:gd name="T10" fmla="*/ 328 w 1037"/>
                <a:gd name="T11" fmla="*/ 28 h 681"/>
                <a:gd name="T12" fmla="*/ 329 w 1037"/>
                <a:gd name="T13" fmla="*/ 28 h 681"/>
                <a:gd name="T14" fmla="*/ 167 w 1037"/>
                <a:gd name="T15" fmla="*/ 286 h 681"/>
                <a:gd name="T16" fmla="*/ 167 w 1037"/>
                <a:gd name="T17" fmla="*/ 300 h 681"/>
                <a:gd name="T18" fmla="*/ 0 w 1037"/>
                <a:gd name="T19" fmla="*/ 489 h 681"/>
                <a:gd name="T20" fmla="*/ 192 w 1037"/>
                <a:gd name="T21" fmla="*/ 681 h 681"/>
                <a:gd name="T22" fmla="*/ 267 w 1037"/>
                <a:gd name="T23" fmla="*/ 681 h 681"/>
                <a:gd name="T24" fmla="*/ 301 w 1037"/>
                <a:gd name="T25" fmla="*/ 681 h 681"/>
                <a:gd name="T26" fmla="*/ 313 w 1037"/>
                <a:gd name="T27" fmla="*/ 681 h 681"/>
                <a:gd name="T28" fmla="*/ 322 w 1037"/>
                <a:gd name="T29" fmla="*/ 681 h 681"/>
                <a:gd name="T30" fmla="*/ 789 w 1037"/>
                <a:gd name="T31" fmla="*/ 681 h 681"/>
                <a:gd name="T32" fmla="*/ 812 w 1037"/>
                <a:gd name="T33" fmla="*/ 681 h 681"/>
                <a:gd name="T34" fmla="*/ 837 w 1037"/>
                <a:gd name="T35" fmla="*/ 681 h 681"/>
                <a:gd name="T36" fmla="*/ 942 w 1037"/>
                <a:gd name="T37" fmla="*/ 641 h 681"/>
                <a:gd name="T38" fmla="*/ 942 w 1037"/>
                <a:gd name="T39" fmla="*/ 642 h 681"/>
                <a:gd name="T40" fmla="*/ 1037 w 1037"/>
                <a:gd name="T41" fmla="*/ 458 h 681"/>
                <a:gd name="T42" fmla="*/ 934 w 1037"/>
                <a:gd name="T43" fmla="*/ 269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7" h="681">
                  <a:moveTo>
                    <a:pt x="934" y="269"/>
                  </a:moveTo>
                  <a:cubicBezTo>
                    <a:pt x="933" y="213"/>
                    <a:pt x="904" y="164"/>
                    <a:pt x="861" y="135"/>
                  </a:cubicBezTo>
                  <a:cubicBezTo>
                    <a:pt x="834" y="117"/>
                    <a:pt x="803" y="107"/>
                    <a:pt x="768" y="107"/>
                  </a:cubicBezTo>
                  <a:cubicBezTo>
                    <a:pt x="739" y="107"/>
                    <a:pt x="713" y="115"/>
                    <a:pt x="690" y="128"/>
                  </a:cubicBezTo>
                  <a:cubicBezTo>
                    <a:pt x="638" y="52"/>
                    <a:pt x="550" y="0"/>
                    <a:pt x="451" y="0"/>
                  </a:cubicBezTo>
                  <a:cubicBezTo>
                    <a:pt x="407" y="0"/>
                    <a:pt x="365" y="10"/>
                    <a:pt x="328" y="28"/>
                  </a:cubicBezTo>
                  <a:cubicBezTo>
                    <a:pt x="329" y="28"/>
                    <a:pt x="329" y="28"/>
                    <a:pt x="329" y="28"/>
                  </a:cubicBezTo>
                  <a:cubicBezTo>
                    <a:pt x="233" y="74"/>
                    <a:pt x="167" y="172"/>
                    <a:pt x="167" y="286"/>
                  </a:cubicBezTo>
                  <a:cubicBezTo>
                    <a:pt x="167" y="290"/>
                    <a:pt x="167" y="296"/>
                    <a:pt x="167" y="300"/>
                  </a:cubicBezTo>
                  <a:cubicBezTo>
                    <a:pt x="71" y="313"/>
                    <a:pt x="0" y="392"/>
                    <a:pt x="0" y="489"/>
                  </a:cubicBezTo>
                  <a:cubicBezTo>
                    <a:pt x="0" y="594"/>
                    <a:pt x="86" y="681"/>
                    <a:pt x="192" y="681"/>
                  </a:cubicBezTo>
                  <a:cubicBezTo>
                    <a:pt x="192" y="681"/>
                    <a:pt x="192" y="681"/>
                    <a:pt x="267" y="681"/>
                  </a:cubicBezTo>
                  <a:cubicBezTo>
                    <a:pt x="278" y="681"/>
                    <a:pt x="295" y="681"/>
                    <a:pt x="301" y="681"/>
                  </a:cubicBezTo>
                  <a:cubicBezTo>
                    <a:pt x="301" y="681"/>
                    <a:pt x="301" y="681"/>
                    <a:pt x="313" y="681"/>
                  </a:cubicBezTo>
                  <a:cubicBezTo>
                    <a:pt x="315" y="681"/>
                    <a:pt x="318" y="681"/>
                    <a:pt x="322" y="681"/>
                  </a:cubicBezTo>
                  <a:cubicBezTo>
                    <a:pt x="438" y="681"/>
                    <a:pt x="685" y="681"/>
                    <a:pt x="789" y="681"/>
                  </a:cubicBezTo>
                  <a:cubicBezTo>
                    <a:pt x="797" y="681"/>
                    <a:pt x="805" y="681"/>
                    <a:pt x="812" y="681"/>
                  </a:cubicBezTo>
                  <a:cubicBezTo>
                    <a:pt x="820" y="681"/>
                    <a:pt x="830" y="681"/>
                    <a:pt x="837" y="681"/>
                  </a:cubicBezTo>
                  <a:cubicBezTo>
                    <a:pt x="876" y="681"/>
                    <a:pt x="912" y="663"/>
                    <a:pt x="942" y="641"/>
                  </a:cubicBezTo>
                  <a:cubicBezTo>
                    <a:pt x="942" y="642"/>
                    <a:pt x="942" y="642"/>
                    <a:pt x="942" y="642"/>
                  </a:cubicBezTo>
                  <a:cubicBezTo>
                    <a:pt x="1000" y="601"/>
                    <a:pt x="1037" y="534"/>
                    <a:pt x="1037" y="458"/>
                  </a:cubicBezTo>
                  <a:cubicBezTo>
                    <a:pt x="1037" y="380"/>
                    <a:pt x="995" y="309"/>
                    <a:pt x="934" y="269"/>
                  </a:cubicBezTo>
                  <a:close/>
                </a:path>
              </a:pathLst>
            </a:custGeom>
            <a:noFill/>
            <a:ln w="28575">
              <a:gradFill flip="none" rotWithShape="1">
                <a:gsLst>
                  <a:gs pos="50000">
                    <a:srgbClr val="5EB6DA"/>
                  </a:gs>
                  <a:gs pos="50000">
                    <a:srgbClr val="3999C6"/>
                  </a:gs>
                </a:gsLst>
                <a:lin ang="8100000" scaled="1"/>
                <a:tileRect/>
              </a:gradFill>
            </a:ln>
            <a:extLst>
              <a:ext uri="{91240B29-F687-4f45-9708-019B960494DF}">
                <a14:hiddenLine xmlns:a14="http://schemas.microsoft.com/office/drawing/2010/main" xmlns=""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tIns="806782" rtlCol="0" anchor="ctr"/>
            <a:lstStyle/>
            <a:p>
              <a:pPr algn="ctr" defTabSz="914367">
                <a:lnSpc>
                  <a:spcPct val="80000"/>
                </a:lnSpc>
                <a:defRPr/>
              </a:pPr>
              <a:endParaRPr lang="en-US" sz="4313" spc="-147">
                <a:solidFill>
                  <a:srgbClr val="FFFFFF"/>
                </a:solidFill>
                <a:latin typeface="Segoe UI Light"/>
              </a:endParaRPr>
            </a:p>
          </p:txBody>
        </p:sp>
        <p:grpSp>
          <p:nvGrpSpPr>
            <p:cNvPr id="53" name="Group 52"/>
            <p:cNvGrpSpPr/>
            <p:nvPr/>
          </p:nvGrpSpPr>
          <p:grpSpPr>
            <a:xfrm>
              <a:off x="8188271" y="2851116"/>
              <a:ext cx="257445" cy="288170"/>
              <a:chOff x="3876323" y="2412935"/>
              <a:chExt cx="981584" cy="1503227"/>
            </a:xfrm>
          </p:grpSpPr>
          <p:grpSp>
            <p:nvGrpSpPr>
              <p:cNvPr id="54" name="Group 53"/>
              <p:cNvGrpSpPr/>
              <p:nvPr/>
            </p:nvGrpSpPr>
            <p:grpSpPr>
              <a:xfrm>
                <a:off x="4075337" y="2655193"/>
                <a:ext cx="640701" cy="978962"/>
                <a:chOff x="3978978" y="2691315"/>
                <a:chExt cx="745467" cy="1374671"/>
              </a:xfrm>
            </p:grpSpPr>
            <p:sp>
              <p:nvSpPr>
                <p:cNvPr id="57" name="Rectangle 56"/>
                <p:cNvSpPr/>
                <p:nvPr>
                  <p:custDataLst>
                    <p:tags r:id="rId1"/>
                  </p:custDataLst>
                </p:nvPr>
              </p:nvSpPr>
              <p:spPr bwMode="auto">
                <a:xfrm>
                  <a:off x="3978978" y="2691315"/>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58" name="Rectangle 57"/>
                <p:cNvSpPr/>
                <p:nvPr>
                  <p:custDataLst>
                    <p:tags r:id="rId2"/>
                  </p:custDataLst>
                </p:nvPr>
              </p:nvSpPr>
              <p:spPr bwMode="auto">
                <a:xfrm>
                  <a:off x="4269686" y="2945333"/>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59" name="Rectangle 58"/>
                <p:cNvSpPr/>
                <p:nvPr>
                  <p:custDataLst>
                    <p:tags r:id="rId3"/>
                  </p:custDataLst>
                </p:nvPr>
              </p:nvSpPr>
              <p:spPr bwMode="auto">
                <a:xfrm>
                  <a:off x="3978978" y="3195771"/>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60" name="Rectangle 59"/>
                <p:cNvSpPr/>
                <p:nvPr>
                  <p:custDataLst>
                    <p:tags r:id="rId4"/>
                  </p:custDataLst>
                </p:nvPr>
              </p:nvSpPr>
              <p:spPr bwMode="auto">
                <a:xfrm>
                  <a:off x="4269686" y="3482449"/>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61" name="Rectangle 60"/>
                <p:cNvSpPr/>
                <p:nvPr>
                  <p:custDataLst>
                    <p:tags r:id="rId5"/>
                  </p:custDataLst>
                </p:nvPr>
              </p:nvSpPr>
              <p:spPr bwMode="auto">
                <a:xfrm>
                  <a:off x="3978978" y="3700226"/>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sp>
              <p:nvSpPr>
                <p:cNvPr id="62" name="Rectangle 61"/>
                <p:cNvSpPr/>
                <p:nvPr>
                  <p:custDataLst>
                    <p:tags r:id="rId6"/>
                  </p:custDataLst>
                </p:nvPr>
              </p:nvSpPr>
              <p:spPr bwMode="auto">
                <a:xfrm>
                  <a:off x="4541565" y="3194355"/>
                  <a:ext cx="182880" cy="36576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7232" tIns="44821" rIns="67232" bIns="44821" rtlCol="0" anchor="b" anchorCtr="0"/>
                <a:lstStyle/>
                <a:p>
                  <a:pPr defTabSz="914038">
                    <a:defRPr/>
                  </a:pPr>
                  <a:endParaRPr lang="en-US" sz="1470" dirty="0">
                    <a:gradFill flip="none" rotWithShape="1">
                      <a:gsLst>
                        <a:gs pos="0">
                          <a:srgbClr val="FFFFFF"/>
                        </a:gs>
                        <a:gs pos="100000">
                          <a:srgbClr val="FFFFFF"/>
                        </a:gs>
                      </a:gsLst>
                      <a:lin ang="5400000" scaled="0"/>
                      <a:tileRect/>
                    </a:gradFill>
                    <a:latin typeface="Segoe UI"/>
                    <a:ea typeface="Segoe UI" pitchFamily="34" charset="0"/>
                    <a:cs typeface="Segoe UI" pitchFamily="34" charset="0"/>
                  </a:endParaRPr>
                </a:p>
              </p:txBody>
            </p:sp>
          </p:grpSp>
          <p:sp>
            <p:nvSpPr>
              <p:cNvPr id="55" name="Freeform 54"/>
              <p:cNvSpPr/>
              <p:nvPr/>
            </p:nvSpPr>
            <p:spPr bwMode="auto">
              <a:xfrm rot="5400000">
                <a:off x="4201677" y="2090150"/>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sp>
            <p:nvSpPr>
              <p:cNvPr id="56" name="Freeform 55"/>
              <p:cNvSpPr/>
              <p:nvPr/>
            </p:nvSpPr>
            <p:spPr bwMode="auto">
              <a:xfrm rot="16200000" flipV="1">
                <a:off x="4199108" y="3259932"/>
                <a:ext cx="333445"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a:endParaRPr>
              </a:p>
            </p:txBody>
          </p:sp>
        </p:grpSp>
      </p:grpSp>
      <p:sp>
        <p:nvSpPr>
          <p:cNvPr id="63" name="IoT"/>
          <p:cNvSpPr/>
          <p:nvPr/>
        </p:nvSpPr>
        <p:spPr>
          <a:xfrm>
            <a:off x="5151188" y="1762345"/>
            <a:ext cx="1747279" cy="365314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9642" tIns="89642" rIns="0" bIns="89617" numCol="1" spcCol="0" rtlCol="0" fromWordArt="0" anchor="t" anchorCtr="0" forceAA="0" compatLnSpc="1">
            <a:prstTxWarp prst="textNoShape">
              <a:avLst/>
            </a:prstTxWarp>
            <a:noAutofit/>
          </a:bodyPr>
          <a:lstStyle/>
          <a:p>
            <a:pPr defTabSz="895747" fontAlgn="base">
              <a:lnSpc>
                <a:spcPct val="90000"/>
              </a:lnSpc>
              <a:spcBef>
                <a:spcPct val="0"/>
              </a:spcBef>
              <a:defRPr/>
            </a:pPr>
            <a:r>
              <a:rPr lang="en-US" sz="1765" dirty="0">
                <a:solidFill>
                  <a:srgbClr val="505050">
                    <a:lumMod val="50000"/>
                  </a:srgbClr>
                </a:solidFill>
                <a:latin typeface="Segoe UI Semibold" panose="020B0702040204020203" pitchFamily="34" charset="0"/>
                <a:ea typeface="Segoe UI" pitchFamily="34" charset="0"/>
                <a:cs typeface="Segoe UI" pitchFamily="34" charset="0"/>
              </a:rPr>
              <a:t>Event Hub</a:t>
            </a:r>
          </a:p>
        </p:txBody>
      </p:sp>
      <p:pic>
        <p:nvPicPr>
          <p:cNvPr id="64" name="Group 52"/>
          <p:cNvPicPr>
            <a:picLocks noChangeArrowheads="1"/>
          </p:cNvPicPr>
          <p:nvPr/>
        </p:nvPicPr>
        <p:blipFill>
          <a:blip r:embed="rId9">
            <a:extLst>
              <a:ext uri="{28A0092B-C50C-407E-A947-70E740481C1C}">
                <a14:useLocalDpi xmlns:a14="http://schemas.microsoft.com/office/drawing/2010/main" val="0"/>
              </a:ext>
            </a:extLst>
          </a:blip>
          <a:srcRect r="-632"/>
          <a:stretch>
            <a:fillRect/>
          </a:stretch>
        </p:blipFill>
        <p:spPr bwMode="auto">
          <a:xfrm>
            <a:off x="5777577" y="3314285"/>
            <a:ext cx="490693" cy="494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166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250"/>
                                        <p:tgtEl>
                                          <p:spTgt spid="29"/>
                                        </p:tgtEl>
                                      </p:cBhvr>
                                    </p:animEffect>
                                  </p:childTnLst>
                                </p:cTn>
                              </p:par>
                              <p:par>
                                <p:cTn id="11" presetID="10"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250"/>
                                        <p:tgtEl>
                                          <p:spTgt spid="32"/>
                                        </p:tgtEl>
                                      </p:cBhvr>
                                    </p:animEffect>
                                  </p:childTnLst>
                                </p:cTn>
                              </p:par>
                              <p:par>
                                <p:cTn id="14" presetID="10" presetClass="entr" presetSubtype="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250"/>
                                        <p:tgtEl>
                                          <p:spTgt spid="3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25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25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25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25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250"/>
                                        <p:tgtEl>
                                          <p:spTgt spid="9"/>
                                        </p:tgtEl>
                                      </p:cBhvr>
                                    </p:animEffect>
                                  </p:childTnLst>
                                </p:cTn>
                              </p:par>
                              <p:par>
                                <p:cTn id="34" presetID="10" presetClass="entr" presetSubtype="0" fill="hold" nodeType="with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fade">
                                      <p:cBhvr>
                                        <p:cTn id="36" dur="250"/>
                                        <p:tgtEl>
                                          <p:spTgt spid="51"/>
                                        </p:tgtEl>
                                      </p:cBhvr>
                                    </p:animEffect>
                                  </p:childTnLst>
                                </p:cTn>
                              </p:par>
                              <p:par>
                                <p:cTn id="37" presetID="10"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250"/>
                                        <p:tgtEl>
                                          <p:spTgt spid="15"/>
                                        </p:tgtEl>
                                      </p:cBhvr>
                                    </p:animEffect>
                                  </p:childTnLst>
                                </p:cTn>
                              </p:par>
                              <p:par>
                                <p:cTn id="40" presetID="10" presetClass="entr" presetSubtype="0"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250"/>
                                        <p:tgtEl>
                                          <p:spTgt spid="2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250"/>
                                        <p:tgtEl>
                                          <p:spTgt spid="2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250"/>
                                        <p:tgtEl>
                                          <p:spTgt spid="2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250"/>
                                        <p:tgtEl>
                                          <p:spTgt spid="16"/>
                                        </p:tgtEl>
                                      </p:cBhvr>
                                    </p:animEffect>
                                  </p:childTnLst>
                                </p:cTn>
                              </p:par>
                              <p:par>
                                <p:cTn id="54" presetID="10" presetClass="entr" presetSubtype="0" fill="hold"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250"/>
                                        <p:tgtEl>
                                          <p:spTgt spid="1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250"/>
                                        <p:tgtEl>
                                          <p:spTgt spid="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250"/>
                                        <p:tgtEl>
                                          <p:spTgt spid="40"/>
                                        </p:tgtEl>
                                      </p:cBhvr>
                                    </p:animEffect>
                                  </p:childTnLst>
                                </p:cTn>
                              </p:par>
                              <p:par>
                                <p:cTn id="63" presetID="10" presetClass="entr" presetSubtype="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fade">
                                      <p:cBhvr>
                                        <p:cTn id="65" dur="250"/>
                                        <p:tgtEl>
                                          <p:spTgt spid="17"/>
                                        </p:tgtEl>
                                      </p:cBhvr>
                                    </p:animEffect>
                                  </p:childTnLst>
                                </p:cTn>
                              </p:par>
                              <p:par>
                                <p:cTn id="66" presetID="10" presetClass="entr" presetSubtype="0" fill="hold" nodeType="with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fade">
                                      <p:cBhvr>
                                        <p:cTn id="68" dur="250"/>
                                        <p:tgtEl>
                                          <p:spTgt spid="1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fade">
                                      <p:cBhvr>
                                        <p:cTn id="73" dur="250"/>
                                        <p:tgtEl>
                                          <p:spTgt spid="3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fade">
                                      <p:cBhvr>
                                        <p:cTn id="76" dur="250"/>
                                        <p:tgtEl>
                                          <p:spTgt spid="22"/>
                                        </p:tgtEl>
                                      </p:cBhvr>
                                    </p:animEffect>
                                  </p:childTnLst>
                                </p:cTn>
                              </p:par>
                              <p:par>
                                <p:cTn id="77" presetID="10" presetClass="entr" presetSubtype="0" fill="hold" nodeType="withEffect">
                                  <p:stCondLst>
                                    <p:cond delay="0"/>
                                  </p:stCondLst>
                                  <p:childTnLst>
                                    <p:set>
                                      <p:cBhvr>
                                        <p:cTn id="78" dur="1" fill="hold">
                                          <p:stCondLst>
                                            <p:cond delay="0"/>
                                          </p:stCondLst>
                                        </p:cTn>
                                        <p:tgtEl>
                                          <p:spTgt spid="41"/>
                                        </p:tgtEl>
                                        <p:attrNameLst>
                                          <p:attrName>style.visibility</p:attrName>
                                        </p:attrNameLst>
                                      </p:cBhvr>
                                      <p:to>
                                        <p:strVal val="visible"/>
                                      </p:to>
                                    </p:set>
                                    <p:animEffect transition="in" filter="fade">
                                      <p:cBhvr>
                                        <p:cTn id="79" dur="250"/>
                                        <p:tgtEl>
                                          <p:spTgt spid="41"/>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fade">
                                      <p:cBhvr>
                                        <p:cTn id="84" dur="250"/>
                                        <p:tgtEl>
                                          <p:spTgt spid="2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fade">
                                      <p:cBhvr>
                                        <p:cTn id="87" dur="250"/>
                                        <p:tgtEl>
                                          <p:spTgt spid="24"/>
                                        </p:tgtEl>
                                      </p:cBhvr>
                                    </p:animEffect>
                                  </p:childTnLst>
                                </p:cTn>
                              </p:par>
                              <p:par>
                                <p:cTn id="88" presetID="10" presetClass="entr" presetSubtype="0" fill="hold" nodeType="withEffect">
                                  <p:stCondLst>
                                    <p:cond delay="0"/>
                                  </p:stCondLst>
                                  <p:childTnLst>
                                    <p:set>
                                      <p:cBhvr>
                                        <p:cTn id="89" dur="1" fill="hold">
                                          <p:stCondLst>
                                            <p:cond delay="0"/>
                                          </p:stCondLst>
                                        </p:cTn>
                                        <p:tgtEl>
                                          <p:spTgt spid="47"/>
                                        </p:tgtEl>
                                        <p:attrNameLst>
                                          <p:attrName>style.visibility</p:attrName>
                                        </p:attrNameLst>
                                      </p:cBhvr>
                                      <p:to>
                                        <p:strVal val="visible"/>
                                      </p:to>
                                    </p:set>
                                    <p:animEffect transition="in" filter="fade">
                                      <p:cBhvr>
                                        <p:cTn id="90" dur="250"/>
                                        <p:tgtEl>
                                          <p:spTgt spid="47"/>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fade">
                                      <p:cBhvr>
                                        <p:cTn id="95" dur="250"/>
                                        <p:tgtEl>
                                          <p:spTgt spid="3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fade">
                                      <p:cBhvr>
                                        <p:cTn id="98" dur="250"/>
                                        <p:tgtEl>
                                          <p:spTgt spid="25"/>
                                        </p:tgtEl>
                                      </p:cBhvr>
                                    </p:animEffect>
                                  </p:childTnLst>
                                </p:cTn>
                              </p:par>
                              <p:par>
                                <p:cTn id="99" presetID="10" presetClass="entr" presetSubtype="0" fill="hold" nodeType="withEffect">
                                  <p:stCondLst>
                                    <p:cond delay="0"/>
                                  </p:stCondLst>
                                  <p:childTnLst>
                                    <p:set>
                                      <p:cBhvr>
                                        <p:cTn id="100" dur="1" fill="hold">
                                          <p:stCondLst>
                                            <p:cond delay="0"/>
                                          </p:stCondLst>
                                        </p:cTn>
                                        <p:tgtEl>
                                          <p:spTgt spid="42"/>
                                        </p:tgtEl>
                                        <p:attrNameLst>
                                          <p:attrName>style.visibility</p:attrName>
                                        </p:attrNameLst>
                                      </p:cBhvr>
                                      <p:to>
                                        <p:strVal val="visible"/>
                                      </p:to>
                                    </p:set>
                                    <p:animEffect transition="in" filter="fade">
                                      <p:cBhvr>
                                        <p:cTn id="101" dur="250"/>
                                        <p:tgtEl>
                                          <p:spTgt spid="42"/>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7"/>
                                        </p:tgtEl>
                                        <p:attrNameLst>
                                          <p:attrName>style.visibility</p:attrName>
                                        </p:attrNameLst>
                                      </p:cBhvr>
                                      <p:to>
                                        <p:strVal val="visible"/>
                                      </p:to>
                                    </p:set>
                                    <p:animEffect transition="in" filter="fade">
                                      <p:cBhvr>
                                        <p:cTn id="106"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20" grpId="0"/>
      <p:bldP spid="21" grpId="0"/>
      <p:bldP spid="22" grpId="0" animBg="1"/>
      <p:bldP spid="23" grpId="0" animBg="1"/>
      <p:bldP spid="24" grpId="0" animBg="1"/>
      <p:bldP spid="25" grpId="0" animBg="1"/>
      <p:bldP spid="27" grpId="0"/>
      <p:bldP spid="28" grpId="0"/>
      <p:bldP spid="38" grpId="0" animBg="1"/>
      <p:bldP spid="39" grpId="0" animBg="1"/>
      <p:bldP spid="40"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IoT Reference Architecture</a:t>
            </a:r>
          </a:p>
        </p:txBody>
      </p:sp>
      <p:cxnSp>
        <p:nvCxnSpPr>
          <p:cNvPr id="4" name="Straight Arrow Connector 3"/>
          <p:cNvCxnSpPr/>
          <p:nvPr/>
        </p:nvCxnSpPr>
        <p:spPr>
          <a:xfrm flipV="1">
            <a:off x="2234459" y="3344424"/>
            <a:ext cx="1829424" cy="743"/>
          </a:xfrm>
          <a:prstGeom prst="straightConnector1">
            <a:avLst/>
          </a:prstGeom>
          <a:noFill/>
          <a:ln w="38100" cap="flat" cmpd="sng" algn="ctr">
            <a:solidFill>
              <a:schemeClr val="tx1"/>
            </a:solidFill>
            <a:prstDash val="solid"/>
            <a:miter lim="800000"/>
            <a:headEnd type="triangle" w="med" len="med"/>
            <a:tailEnd type="triangle" w="med" len="med"/>
          </a:ln>
          <a:effectLst/>
        </p:spPr>
      </p:cxnSp>
      <p:sp>
        <p:nvSpPr>
          <p:cNvPr id="5" name="Oval 4"/>
          <p:cNvSpPr/>
          <p:nvPr/>
        </p:nvSpPr>
        <p:spPr>
          <a:xfrm>
            <a:off x="8614369" y="3799424"/>
            <a:ext cx="203684" cy="199405"/>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896214">
              <a:defRPr/>
            </a:pPr>
            <a:endParaRPr lang="en-US" sz="1077" kern="0">
              <a:solidFill>
                <a:prstClr val="white"/>
              </a:solidFill>
              <a:cs typeface="Arial" panose="020B0604020202020204" pitchFamily="34" charset="0"/>
            </a:endParaRPr>
          </a:p>
        </p:txBody>
      </p:sp>
      <p:sp>
        <p:nvSpPr>
          <p:cNvPr id="6" name="Oval 5"/>
          <p:cNvSpPr/>
          <p:nvPr/>
        </p:nvSpPr>
        <p:spPr>
          <a:xfrm>
            <a:off x="8614369" y="3799424"/>
            <a:ext cx="203684" cy="199405"/>
          </a:xfrm>
          <a:prstGeom prst="ellipse">
            <a:avLst/>
          </a:prstGeom>
          <a:solidFill>
            <a:srgbClr val="5B9BD5"/>
          </a:solidFill>
          <a:ln w="12700" cap="flat" cmpd="sng" algn="ctr">
            <a:solidFill>
              <a:srgbClr val="5B9BD5">
                <a:shade val="50000"/>
              </a:srgbClr>
            </a:solidFill>
            <a:prstDash val="dash"/>
            <a:miter lim="800000"/>
          </a:ln>
          <a:effectLst/>
        </p:spPr>
        <p:txBody>
          <a:bodyPr rtlCol="0" anchor="ctr"/>
          <a:lstStyle/>
          <a:p>
            <a:pPr algn="ctr" defTabSz="896214">
              <a:defRPr/>
            </a:pPr>
            <a:endParaRPr lang="en-US" sz="1077" kern="0">
              <a:solidFill>
                <a:prstClr val="white"/>
              </a:solidFill>
              <a:cs typeface="Arial" panose="020B0604020202020204" pitchFamily="34" charset="0"/>
            </a:endParaRPr>
          </a:p>
        </p:txBody>
      </p:sp>
      <p:sp>
        <p:nvSpPr>
          <p:cNvPr id="7" name="Rectangle 6"/>
          <p:cNvSpPr/>
          <p:nvPr/>
        </p:nvSpPr>
        <p:spPr>
          <a:xfrm>
            <a:off x="4111479" y="2587232"/>
            <a:ext cx="5343514" cy="3042334"/>
          </a:xfrm>
          <a:prstGeom prst="rect">
            <a:avLst/>
          </a:prstGeom>
          <a:noFill/>
          <a:ln w="12700">
            <a:solidFill>
              <a:schemeClr val="tx1"/>
            </a:solidFill>
            <a:prstDash val="solid"/>
          </a:ln>
        </p:spPr>
        <p:style>
          <a:lnRef idx="2">
            <a:schemeClr val="accent1"/>
          </a:lnRef>
          <a:fillRef idx="1">
            <a:schemeClr val="lt1"/>
          </a:fillRef>
          <a:effectRef idx="0">
            <a:schemeClr val="accent1"/>
          </a:effectRef>
          <a:fontRef idx="minor">
            <a:schemeClr val="dk1"/>
          </a:fontRef>
        </p:style>
        <p:txBody>
          <a:bodyPr rtlCol="0" anchor="ctr"/>
          <a:lstStyle/>
          <a:p>
            <a:pPr algn="ctr" defTabSz="896214">
              <a:defRPr/>
            </a:pPr>
            <a:endParaRPr lang="en-US" sz="1077" kern="0" dirty="0">
              <a:solidFill>
                <a:prstClr val="black"/>
              </a:solidFill>
              <a:cs typeface="Arial" panose="020B0604020202020204" pitchFamily="34" charset="0"/>
            </a:endParaRPr>
          </a:p>
        </p:txBody>
      </p:sp>
      <p:sp>
        <p:nvSpPr>
          <p:cNvPr id="8" name="Rectangle 7"/>
          <p:cNvSpPr/>
          <p:nvPr/>
        </p:nvSpPr>
        <p:spPr>
          <a:xfrm>
            <a:off x="7193542" y="2769525"/>
            <a:ext cx="2016650" cy="38703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896214"/>
            <a:r>
              <a:rPr lang="en-US" sz="1176" kern="0" dirty="0">
                <a:solidFill>
                  <a:prstClr val="white"/>
                </a:solidFill>
                <a:cs typeface="Arial" panose="020B0604020202020204" pitchFamily="34" charset="0"/>
              </a:rPr>
              <a:t>Solution Portal</a:t>
            </a:r>
          </a:p>
        </p:txBody>
      </p:sp>
      <p:sp>
        <p:nvSpPr>
          <p:cNvPr id="9" name="Rectangle 8"/>
          <p:cNvSpPr/>
          <p:nvPr/>
        </p:nvSpPr>
        <p:spPr>
          <a:xfrm>
            <a:off x="5278724" y="2769525"/>
            <a:ext cx="1853707" cy="38703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896214"/>
            <a:r>
              <a:rPr lang="en-US" sz="1176" kern="0" dirty="0">
                <a:solidFill>
                  <a:prstClr val="white"/>
                </a:solidFill>
                <a:cs typeface="Arial" panose="020B0604020202020204" pitchFamily="34" charset="0"/>
              </a:rPr>
              <a:t>Provisioning API</a:t>
            </a:r>
          </a:p>
        </p:txBody>
      </p:sp>
      <p:sp>
        <p:nvSpPr>
          <p:cNvPr id="10" name="Rectangle 9"/>
          <p:cNvSpPr/>
          <p:nvPr/>
        </p:nvSpPr>
        <p:spPr>
          <a:xfrm>
            <a:off x="5278726" y="3400503"/>
            <a:ext cx="3014799" cy="29027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896214"/>
            <a:r>
              <a:rPr lang="en-US" sz="1176" kern="0" dirty="0">
                <a:solidFill>
                  <a:prstClr val="white"/>
                </a:solidFill>
                <a:cs typeface="Arial" panose="020B0604020202020204" pitchFamily="34" charset="0"/>
              </a:rPr>
              <a:t>Device Registry Store</a:t>
            </a:r>
          </a:p>
        </p:txBody>
      </p:sp>
      <p:cxnSp>
        <p:nvCxnSpPr>
          <p:cNvPr id="11" name="Straight Arrow Connector 10"/>
          <p:cNvCxnSpPr>
            <a:stCxn id="9" idx="2"/>
          </p:cNvCxnSpPr>
          <p:nvPr/>
        </p:nvCxnSpPr>
        <p:spPr>
          <a:xfrm flipH="1">
            <a:off x="6205558" y="3156564"/>
            <a:ext cx="20" cy="243939"/>
          </a:xfrm>
          <a:prstGeom prst="straightConnector1">
            <a:avLst/>
          </a:prstGeom>
          <a:noFill/>
          <a:ln w="19050" cap="flat" cmpd="sng" algn="ctr">
            <a:solidFill>
              <a:schemeClr val="tx1"/>
            </a:solidFill>
            <a:prstDash val="solid"/>
            <a:miter lim="800000"/>
            <a:tailEnd type="triangle"/>
          </a:ln>
          <a:effectLst/>
        </p:spPr>
      </p:cxnSp>
      <p:cxnSp>
        <p:nvCxnSpPr>
          <p:cNvPr id="12" name="Straight Arrow Connector 11"/>
          <p:cNvCxnSpPr/>
          <p:nvPr/>
        </p:nvCxnSpPr>
        <p:spPr>
          <a:xfrm flipH="1">
            <a:off x="7658283" y="3142078"/>
            <a:ext cx="20" cy="243939"/>
          </a:xfrm>
          <a:prstGeom prst="straightConnector1">
            <a:avLst/>
          </a:prstGeom>
          <a:noFill/>
          <a:ln w="19050" cap="flat" cmpd="sng" algn="ctr">
            <a:solidFill>
              <a:schemeClr val="tx1"/>
            </a:solidFill>
            <a:prstDash val="solid"/>
            <a:miter lim="800000"/>
            <a:tailEnd type="triangle"/>
          </a:ln>
          <a:effectLst/>
        </p:spPr>
      </p:cxnSp>
      <p:cxnSp>
        <p:nvCxnSpPr>
          <p:cNvPr id="13" name="Straight Arrow Connector 12"/>
          <p:cNvCxnSpPr/>
          <p:nvPr/>
        </p:nvCxnSpPr>
        <p:spPr>
          <a:xfrm flipH="1">
            <a:off x="8757399" y="3156564"/>
            <a:ext cx="20" cy="243939"/>
          </a:xfrm>
          <a:prstGeom prst="straightConnector1">
            <a:avLst/>
          </a:prstGeom>
          <a:noFill/>
          <a:ln w="19050" cap="flat" cmpd="sng" algn="ctr">
            <a:solidFill>
              <a:schemeClr val="tx1"/>
            </a:solidFill>
            <a:prstDash val="solid"/>
            <a:miter lim="800000"/>
            <a:tailEnd type="triangle"/>
          </a:ln>
          <a:effectLst/>
        </p:spPr>
      </p:cxnSp>
      <p:sp>
        <p:nvSpPr>
          <p:cNvPr id="14" name="Oval 13"/>
          <p:cNvSpPr/>
          <p:nvPr/>
        </p:nvSpPr>
        <p:spPr>
          <a:xfrm>
            <a:off x="8614369" y="3799424"/>
            <a:ext cx="203684" cy="199405"/>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896214">
              <a:defRPr/>
            </a:pPr>
            <a:endParaRPr lang="en-US" sz="1077" kern="0">
              <a:solidFill>
                <a:prstClr val="white"/>
              </a:solidFill>
              <a:cs typeface="Arial" panose="020B0604020202020204" pitchFamily="34" charset="0"/>
            </a:endParaRPr>
          </a:p>
        </p:txBody>
      </p:sp>
      <p:sp>
        <p:nvSpPr>
          <p:cNvPr id="15" name="Rectangle 14"/>
          <p:cNvSpPr/>
          <p:nvPr/>
        </p:nvSpPr>
        <p:spPr>
          <a:xfrm>
            <a:off x="5278725" y="4203722"/>
            <a:ext cx="3931467" cy="365371"/>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896214">
              <a:defRPr/>
            </a:pPr>
            <a:r>
              <a:rPr lang="en-US" sz="1176" kern="0" dirty="0">
                <a:solidFill>
                  <a:prstClr val="white"/>
                </a:solidFill>
                <a:cs typeface="Arial" panose="020B0604020202020204" pitchFamily="34" charset="0"/>
              </a:rPr>
              <a:t>Stream Event Processor</a:t>
            </a:r>
          </a:p>
        </p:txBody>
      </p:sp>
      <p:sp>
        <p:nvSpPr>
          <p:cNvPr id="16" name="Rectangle 15"/>
          <p:cNvSpPr/>
          <p:nvPr/>
        </p:nvSpPr>
        <p:spPr>
          <a:xfrm>
            <a:off x="8322138" y="4715145"/>
            <a:ext cx="841752" cy="761789"/>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896214"/>
            <a:r>
              <a:rPr lang="en-US" sz="1176" kern="0" dirty="0">
                <a:solidFill>
                  <a:prstClr val="white"/>
                </a:solidFill>
                <a:cs typeface="Arial" panose="020B0604020202020204" pitchFamily="34" charset="0"/>
              </a:rPr>
              <a:t>Analytics/ Machine Learning</a:t>
            </a:r>
          </a:p>
        </p:txBody>
      </p:sp>
      <p:cxnSp>
        <p:nvCxnSpPr>
          <p:cNvPr id="17" name="Straight Arrow Connector 16"/>
          <p:cNvCxnSpPr>
            <a:endCxn id="15" idx="1"/>
          </p:cNvCxnSpPr>
          <p:nvPr/>
        </p:nvCxnSpPr>
        <p:spPr>
          <a:xfrm>
            <a:off x="4729044" y="4386408"/>
            <a:ext cx="549681" cy="0"/>
          </a:xfrm>
          <a:prstGeom prst="straightConnector1">
            <a:avLst/>
          </a:prstGeom>
          <a:noFill/>
          <a:ln w="19050" cap="flat" cmpd="sng" algn="ctr">
            <a:solidFill>
              <a:srgbClr val="4472C4"/>
            </a:solidFill>
            <a:prstDash val="solid"/>
            <a:miter lim="800000"/>
            <a:tailEnd type="triangle"/>
          </a:ln>
          <a:effectLst/>
        </p:spPr>
      </p:cxnSp>
      <p:sp>
        <p:nvSpPr>
          <p:cNvPr id="18" name="Rectangle 17"/>
          <p:cNvSpPr/>
          <p:nvPr/>
        </p:nvSpPr>
        <p:spPr>
          <a:xfrm>
            <a:off x="9960356" y="2587232"/>
            <a:ext cx="1422301" cy="3042334"/>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896214">
              <a:defRPr/>
            </a:pPr>
            <a:r>
              <a:rPr lang="en-US" sz="1176" kern="0" dirty="0">
                <a:solidFill>
                  <a:schemeClr val="tx1"/>
                </a:solidFill>
                <a:cs typeface="Arial" panose="020B0604020202020204" pitchFamily="34" charset="0"/>
              </a:rPr>
              <a:t>Data Visualization &amp; Presentation</a:t>
            </a:r>
          </a:p>
        </p:txBody>
      </p:sp>
      <p:sp>
        <p:nvSpPr>
          <p:cNvPr id="19" name="L-Shape 18"/>
          <p:cNvSpPr/>
          <p:nvPr/>
        </p:nvSpPr>
        <p:spPr>
          <a:xfrm flipH="1">
            <a:off x="5278726" y="3400502"/>
            <a:ext cx="3931467" cy="598328"/>
          </a:xfrm>
          <a:prstGeom prst="corner">
            <a:avLst>
              <a:gd name="adj1" fmla="val 46089"/>
              <a:gd name="adj2" fmla="val 146666"/>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896214"/>
            <a:r>
              <a:rPr lang="en-US" sz="1176" kern="0" dirty="0">
                <a:solidFill>
                  <a:prstClr val="white"/>
                </a:solidFill>
                <a:cs typeface="Arial" panose="020B0604020202020204" pitchFamily="34" charset="0"/>
              </a:rPr>
              <a:t>Device State Store</a:t>
            </a:r>
          </a:p>
        </p:txBody>
      </p:sp>
      <p:sp>
        <p:nvSpPr>
          <p:cNvPr id="20" name="Rectangle 19"/>
          <p:cNvSpPr/>
          <p:nvPr/>
        </p:nvSpPr>
        <p:spPr>
          <a:xfrm>
            <a:off x="2592854" y="4616138"/>
            <a:ext cx="1100989" cy="892425"/>
          </a:xfrm>
          <a:prstGeom prst="rect">
            <a:avLst/>
          </a:prstGeom>
          <a:noFill/>
          <a:ln w="12700" cap="flat" cmpd="sng" algn="ctr">
            <a:solidFill>
              <a:schemeClr val="tx1"/>
            </a:solidFill>
            <a:prstDash val="dash"/>
            <a:miter lim="800000"/>
          </a:ln>
          <a:effectLst/>
        </p:spPr>
        <p:txBody>
          <a:bodyPr rtlCol="0" anchor="ctr"/>
          <a:lstStyle/>
          <a:p>
            <a:pPr algn="ctr" defTabSz="896214">
              <a:defRPr/>
            </a:pPr>
            <a:r>
              <a:rPr lang="en-US" sz="1176" kern="0" dirty="0">
                <a:cs typeface="Arial" panose="020B0604020202020204" pitchFamily="34" charset="0"/>
              </a:rPr>
              <a:t>Gateway</a:t>
            </a:r>
            <a:br>
              <a:rPr lang="en-US" sz="1176" kern="0" dirty="0">
                <a:cs typeface="Arial" panose="020B0604020202020204" pitchFamily="34" charset="0"/>
              </a:rPr>
            </a:br>
            <a:endParaRPr lang="en-US" sz="1176" kern="0" dirty="0">
              <a:cs typeface="Arial" panose="020B0604020202020204" pitchFamily="34" charset="0"/>
            </a:endParaRPr>
          </a:p>
        </p:txBody>
      </p:sp>
      <p:sp>
        <p:nvSpPr>
          <p:cNvPr id="22" name="Rectangle 21"/>
          <p:cNvSpPr/>
          <p:nvPr/>
        </p:nvSpPr>
        <p:spPr>
          <a:xfrm>
            <a:off x="5278725" y="4715145"/>
            <a:ext cx="841752" cy="761789"/>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896214"/>
            <a:r>
              <a:rPr lang="en-US" sz="1176" kern="0" dirty="0">
                <a:solidFill>
                  <a:prstClr val="white"/>
                </a:solidFill>
                <a:cs typeface="Arial" panose="020B0604020202020204" pitchFamily="34" charset="0"/>
              </a:rPr>
              <a:t>Storage</a:t>
            </a:r>
          </a:p>
        </p:txBody>
      </p:sp>
      <p:cxnSp>
        <p:nvCxnSpPr>
          <p:cNvPr id="23" name="Straight Arrow Connector 22"/>
          <p:cNvCxnSpPr/>
          <p:nvPr/>
        </p:nvCxnSpPr>
        <p:spPr>
          <a:xfrm flipH="1">
            <a:off x="6120477" y="5143658"/>
            <a:ext cx="2201661"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8716210" y="3998830"/>
            <a:ext cx="0" cy="296679"/>
          </a:xfrm>
          <a:prstGeom prst="straightConnector1">
            <a:avLst/>
          </a:prstGeom>
          <a:noFill/>
          <a:ln w="19050" cap="flat" cmpd="sng" algn="ctr">
            <a:solidFill>
              <a:schemeClr val="tx1"/>
            </a:solidFill>
            <a:prstDash val="solid"/>
            <a:miter lim="800000"/>
            <a:tailEnd type="triangle"/>
          </a:ln>
          <a:effectLst/>
        </p:spPr>
      </p:cxnSp>
      <p:sp>
        <p:nvSpPr>
          <p:cNvPr id="25" name="TextBox 24"/>
          <p:cNvSpPr txBox="1"/>
          <p:nvPr/>
        </p:nvSpPr>
        <p:spPr>
          <a:xfrm>
            <a:off x="831653" y="2831747"/>
            <a:ext cx="1346355" cy="948328"/>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defPPr>
              <a:defRPr lang="en-US"/>
            </a:defPPr>
            <a:lvl1pPr algn="ctr" defTabSz="896386">
              <a:defRPr sz="1078" kern="0">
                <a:solidFill>
                  <a:sysClr val="windowText" lastClr="000000"/>
                </a:solidFill>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176" dirty="0"/>
              <a:t>IP capable devices</a:t>
            </a:r>
            <a:br>
              <a:rPr lang="en-US" sz="1176" dirty="0"/>
            </a:br>
            <a:endParaRPr lang="en-US" sz="1077" dirty="0"/>
          </a:p>
        </p:txBody>
      </p:sp>
      <p:sp>
        <p:nvSpPr>
          <p:cNvPr id="26" name="TextBox 25"/>
          <p:cNvSpPr txBox="1"/>
          <p:nvPr/>
        </p:nvSpPr>
        <p:spPr>
          <a:xfrm>
            <a:off x="831653" y="4106949"/>
            <a:ext cx="1346355" cy="871303"/>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defPPr>
              <a:defRPr lang="en-US"/>
            </a:defPPr>
            <a:lvl1pPr algn="ctr" defTabSz="896386">
              <a:defRPr sz="1078" kern="0">
                <a:solidFill>
                  <a:sysClr val="windowText" lastClr="000000"/>
                </a:solidFill>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176" dirty="0"/>
              <a:t>Existing IoT devices</a:t>
            </a:r>
          </a:p>
          <a:p>
            <a:endParaRPr lang="en-US" sz="1176" dirty="0"/>
          </a:p>
        </p:txBody>
      </p:sp>
      <p:sp>
        <p:nvSpPr>
          <p:cNvPr id="27" name="TextBox 26"/>
          <p:cNvSpPr txBox="1"/>
          <p:nvPr/>
        </p:nvSpPr>
        <p:spPr>
          <a:xfrm>
            <a:off x="831653" y="5305127"/>
            <a:ext cx="1346355" cy="782007"/>
          </a:xfrm>
          <a:prstGeom prst="roundRect">
            <a:avLst/>
          </a:prstGeom>
          <a:ln/>
        </p:spPr>
        <p:style>
          <a:lnRef idx="3">
            <a:schemeClr val="lt1"/>
          </a:lnRef>
          <a:fillRef idx="1">
            <a:schemeClr val="accent4"/>
          </a:fillRef>
          <a:effectRef idx="1">
            <a:schemeClr val="accent4"/>
          </a:effectRef>
          <a:fontRef idx="minor">
            <a:schemeClr val="lt1"/>
          </a:fontRef>
        </p:style>
        <p:txBody>
          <a:bodyPr rtlCol="0" anchor="ctr"/>
          <a:lstStyle>
            <a:defPPr>
              <a:defRPr lang="en-US"/>
            </a:defPPr>
            <a:lvl1pPr algn="ctr" defTabSz="896386">
              <a:defRPr sz="1078" kern="0">
                <a:solidFill>
                  <a:sysClr val="windowText" lastClr="000000"/>
                </a:solidFill>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176" dirty="0"/>
              <a:t>Low power devices </a:t>
            </a:r>
          </a:p>
        </p:txBody>
      </p:sp>
      <p:sp>
        <p:nvSpPr>
          <p:cNvPr id="28" name="Rectangle 27"/>
          <p:cNvSpPr/>
          <p:nvPr/>
        </p:nvSpPr>
        <p:spPr bwMode="auto">
          <a:xfrm>
            <a:off x="9966043" y="1667012"/>
            <a:ext cx="1421872" cy="71852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34" tIns="179234" rIns="179234" bIns="143387" numCol="1" rtlCol="0" anchor="ctr" anchorCtr="0" compatLnSpc="1">
            <a:prstTxWarp prst="textNoShape">
              <a:avLst/>
            </a:prstTxWarp>
            <a:noAutofit/>
          </a:bodyPr>
          <a:lstStyle/>
          <a:p>
            <a:pPr algn="ctr" defTabSz="913751" fontAlgn="base">
              <a:lnSpc>
                <a:spcPct val="90000"/>
              </a:lnSpc>
              <a:spcBef>
                <a:spcPct val="0"/>
              </a:spcBef>
              <a:spcAft>
                <a:spcPct val="0"/>
              </a:spcAft>
            </a:pPr>
            <a:r>
              <a:rPr lang="en-US" sz="1372" kern="0" dirty="0">
                <a:solidFill>
                  <a:schemeClr val="tx1"/>
                </a:solidFill>
              </a:rPr>
              <a:t>Presentation </a:t>
            </a:r>
            <a:endParaRPr lang="en-US" sz="1100" kern="0" dirty="0">
              <a:solidFill>
                <a:schemeClr val="tx1"/>
              </a:solidFill>
            </a:endParaRPr>
          </a:p>
        </p:txBody>
      </p:sp>
      <p:sp>
        <p:nvSpPr>
          <p:cNvPr id="29" name="Rectangle 28"/>
          <p:cNvSpPr/>
          <p:nvPr/>
        </p:nvSpPr>
        <p:spPr bwMode="auto">
          <a:xfrm>
            <a:off x="4116738" y="1667011"/>
            <a:ext cx="5343514" cy="718524"/>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34" tIns="179234" rIns="179234" bIns="143387" numCol="1" rtlCol="0" anchor="ctr" anchorCtr="0" compatLnSpc="1">
            <a:prstTxWarp prst="textNoShape">
              <a:avLst/>
            </a:prstTxWarp>
            <a:noAutofit/>
          </a:bodyPr>
          <a:lstStyle/>
          <a:p>
            <a:pPr algn="ctr" defTabSz="913751" fontAlgn="base">
              <a:lnSpc>
                <a:spcPct val="90000"/>
              </a:lnSpc>
              <a:spcBef>
                <a:spcPct val="0"/>
              </a:spcBef>
              <a:spcAft>
                <a:spcPct val="0"/>
              </a:spcAft>
              <a:defRPr/>
            </a:pPr>
            <a:r>
              <a:rPr lang="en-US" sz="1372" kern="0" dirty="0">
                <a:solidFill>
                  <a:schemeClr val="tx1"/>
                </a:solidFill>
              </a:rPr>
              <a:t>Device and Event Processing</a:t>
            </a:r>
          </a:p>
        </p:txBody>
      </p:sp>
      <p:sp>
        <p:nvSpPr>
          <p:cNvPr id="30" name="Rectangle 29"/>
          <p:cNvSpPr/>
          <p:nvPr/>
        </p:nvSpPr>
        <p:spPr bwMode="auto">
          <a:xfrm>
            <a:off x="2437669" y="1667012"/>
            <a:ext cx="1421872" cy="71852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34" tIns="179234" rIns="179234" bIns="143387" numCol="1" rtlCol="0" anchor="ctr" anchorCtr="0" compatLnSpc="1">
            <a:prstTxWarp prst="textNoShape">
              <a:avLst/>
            </a:prstTxWarp>
            <a:noAutofit/>
          </a:bodyPr>
          <a:lstStyle/>
          <a:p>
            <a:pPr algn="ctr" defTabSz="913751" fontAlgn="base">
              <a:lnSpc>
                <a:spcPct val="90000"/>
              </a:lnSpc>
              <a:spcBef>
                <a:spcPct val="0"/>
              </a:spcBef>
              <a:spcAft>
                <a:spcPct val="0"/>
              </a:spcAft>
              <a:defRPr/>
            </a:pPr>
            <a:r>
              <a:rPr lang="en-US" sz="1372" kern="0" dirty="0">
                <a:solidFill>
                  <a:schemeClr val="tx1"/>
                </a:solidFill>
              </a:rPr>
              <a:t>Data Transport</a:t>
            </a:r>
          </a:p>
        </p:txBody>
      </p:sp>
      <p:sp>
        <p:nvSpPr>
          <p:cNvPr id="31" name="Rectangle 30"/>
          <p:cNvSpPr/>
          <p:nvPr/>
        </p:nvSpPr>
        <p:spPr bwMode="auto">
          <a:xfrm>
            <a:off x="799153" y="1667012"/>
            <a:ext cx="1421872" cy="71852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34" tIns="179234" rIns="179234" bIns="143387" numCol="1" rtlCol="0" anchor="ctr" anchorCtr="0" compatLnSpc="1">
            <a:prstTxWarp prst="textNoShape">
              <a:avLst/>
            </a:prstTxWarp>
            <a:noAutofit/>
          </a:bodyPr>
          <a:lstStyle/>
          <a:p>
            <a:pPr algn="ctr" defTabSz="913751" fontAlgn="base">
              <a:spcBef>
                <a:spcPct val="0"/>
              </a:spcBef>
              <a:spcAft>
                <a:spcPct val="0"/>
              </a:spcAft>
              <a:defRPr/>
            </a:pPr>
            <a:r>
              <a:rPr lang="en-US" sz="1372" kern="0" dirty="0">
                <a:solidFill>
                  <a:schemeClr val="tx1"/>
                </a:solidFill>
              </a:rPr>
              <a:t>Devices and Data Sources</a:t>
            </a:r>
          </a:p>
        </p:txBody>
      </p:sp>
      <p:cxnSp>
        <p:nvCxnSpPr>
          <p:cNvPr id="32" name="Elbow Connector 31"/>
          <p:cNvCxnSpPr>
            <a:stCxn id="15" idx="2"/>
          </p:cNvCxnSpPr>
          <p:nvPr/>
        </p:nvCxnSpPr>
        <p:spPr>
          <a:xfrm rot="5400000">
            <a:off x="6483032" y="4206540"/>
            <a:ext cx="398875" cy="1123982"/>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9503678" y="4496466"/>
            <a:ext cx="439483" cy="1486"/>
          </a:xfrm>
          <a:prstGeom prst="straightConnector1">
            <a:avLst/>
          </a:prstGeom>
          <a:noFill/>
          <a:ln w="38100" cap="flat" cmpd="sng" algn="ctr">
            <a:solidFill>
              <a:schemeClr val="tx1"/>
            </a:solidFill>
            <a:prstDash val="solid"/>
            <a:miter lim="800000"/>
            <a:headEnd type="triangle" w="med" len="med"/>
            <a:tailEnd type="triangle" w="med" len="med"/>
          </a:ln>
          <a:effectLst/>
        </p:spPr>
      </p:cxnSp>
      <p:cxnSp>
        <p:nvCxnSpPr>
          <p:cNvPr id="34" name="Elbow Connector 33"/>
          <p:cNvCxnSpPr/>
          <p:nvPr/>
        </p:nvCxnSpPr>
        <p:spPr>
          <a:xfrm>
            <a:off x="7244459" y="4569092"/>
            <a:ext cx="1077678" cy="398876"/>
          </a:xfrm>
          <a:prstGeom prst="bentConnector3">
            <a:avLst>
              <a:gd name="adj1" fmla="val 54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231533" y="2696419"/>
            <a:ext cx="753703" cy="2822166"/>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896214">
              <a:defRPr/>
            </a:pPr>
            <a:r>
              <a:rPr lang="en-US" sz="1176" kern="0" dirty="0">
                <a:solidFill>
                  <a:prstClr val="white"/>
                </a:solidFill>
                <a:cs typeface="Arial" panose="020B0604020202020204" pitchFamily="34" charset="0"/>
              </a:rPr>
              <a:t>Azure IoT Hub</a:t>
            </a:r>
          </a:p>
        </p:txBody>
      </p:sp>
      <p:sp>
        <p:nvSpPr>
          <p:cNvPr id="36" name="Rectangle 35"/>
          <p:cNvSpPr/>
          <p:nvPr/>
        </p:nvSpPr>
        <p:spPr>
          <a:xfrm>
            <a:off x="1200540" y="3472717"/>
            <a:ext cx="608581" cy="264658"/>
          </a:xfrm>
          <a:prstGeom prst="rect">
            <a:avLst/>
          </a:prstGeom>
          <a:solidFill>
            <a:srgbClr val="5A80CB"/>
          </a:solidFill>
          <a:ln w="6350" cap="flat" cmpd="sng" algn="ctr">
            <a:solidFill>
              <a:srgbClr val="4472C4"/>
            </a:solidFill>
            <a:prstDash val="solid"/>
            <a:miter lim="800000"/>
          </a:ln>
          <a:effectLst/>
        </p:spPr>
        <p:txBody>
          <a:bodyPr rtlCol="0" anchor="ctr"/>
          <a:lstStyle/>
          <a:p>
            <a:pPr algn="ctr" defTabSz="896214"/>
            <a:r>
              <a:rPr lang="en-US" sz="1176" kern="0" dirty="0">
                <a:solidFill>
                  <a:prstClr val="white"/>
                </a:solidFill>
                <a:cs typeface="Arial" panose="020B0604020202020204" pitchFamily="34" charset="0"/>
              </a:rPr>
              <a:t>Agent</a:t>
            </a:r>
          </a:p>
        </p:txBody>
      </p:sp>
      <p:sp>
        <p:nvSpPr>
          <p:cNvPr id="37" name="Rectangle 36"/>
          <p:cNvSpPr/>
          <p:nvPr/>
        </p:nvSpPr>
        <p:spPr>
          <a:xfrm>
            <a:off x="2839058" y="5231703"/>
            <a:ext cx="608581" cy="264658"/>
          </a:xfrm>
          <a:prstGeom prst="rect">
            <a:avLst/>
          </a:prstGeom>
          <a:solidFill>
            <a:srgbClr val="5A80CB"/>
          </a:solidFill>
          <a:ln w="6350" cap="flat" cmpd="sng" algn="ctr">
            <a:solidFill>
              <a:srgbClr val="4472C4"/>
            </a:solidFill>
            <a:prstDash val="solid"/>
            <a:miter lim="800000"/>
          </a:ln>
          <a:effectLst/>
        </p:spPr>
        <p:txBody>
          <a:bodyPr rtlCol="0" anchor="ctr"/>
          <a:lstStyle/>
          <a:p>
            <a:pPr algn="ctr" defTabSz="896214"/>
            <a:r>
              <a:rPr lang="en-US" sz="1176" kern="0" dirty="0">
                <a:solidFill>
                  <a:prstClr val="white"/>
                </a:solidFill>
                <a:cs typeface="Arial" panose="020B0604020202020204" pitchFamily="34" charset="0"/>
              </a:rPr>
              <a:t>Agent</a:t>
            </a:r>
          </a:p>
        </p:txBody>
      </p:sp>
      <p:cxnSp>
        <p:nvCxnSpPr>
          <p:cNvPr id="38" name="Elbow Connector 37"/>
          <p:cNvCxnSpPr>
            <a:stCxn id="27" idx="3"/>
            <a:endCxn id="20" idx="1"/>
          </p:cNvCxnSpPr>
          <p:nvPr/>
        </p:nvCxnSpPr>
        <p:spPr>
          <a:xfrm flipV="1">
            <a:off x="2178008" y="5062351"/>
            <a:ext cx="414845" cy="633779"/>
          </a:xfrm>
          <a:prstGeom prst="bentConnector3">
            <a:avLst>
              <a:gd name="adj1" fmla="val 50000"/>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26" idx="3"/>
            <a:endCxn id="20" idx="1"/>
          </p:cNvCxnSpPr>
          <p:nvPr/>
        </p:nvCxnSpPr>
        <p:spPr>
          <a:xfrm>
            <a:off x="2178008" y="4542601"/>
            <a:ext cx="414845" cy="519750"/>
          </a:xfrm>
          <a:prstGeom prst="bentConnector3">
            <a:avLst>
              <a:gd name="adj1" fmla="val 50000"/>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747262" y="5064364"/>
            <a:ext cx="310798" cy="0"/>
          </a:xfrm>
          <a:prstGeom prst="straightConnector1">
            <a:avLst/>
          </a:prstGeom>
          <a:noFill/>
          <a:ln w="38100" cap="flat" cmpd="sng" algn="ctr">
            <a:solidFill>
              <a:schemeClr val="tx1"/>
            </a:solidFill>
            <a:prstDash val="solid"/>
            <a:miter lim="800000"/>
            <a:headEnd type="triangle" w="med" len="med"/>
            <a:tailEnd type="triangle" w="med" len="med"/>
          </a:ln>
          <a:effectLst/>
        </p:spPr>
      </p:cxnSp>
      <p:cxnSp>
        <p:nvCxnSpPr>
          <p:cNvPr id="41" name="Straight Arrow Connector 40"/>
          <p:cNvCxnSpPr/>
          <p:nvPr/>
        </p:nvCxnSpPr>
        <p:spPr>
          <a:xfrm flipV="1">
            <a:off x="2234459" y="4362033"/>
            <a:ext cx="1829424" cy="743"/>
          </a:xfrm>
          <a:prstGeom prst="straightConnector1">
            <a:avLst/>
          </a:prstGeom>
          <a:noFill/>
          <a:ln w="38100" cap="flat" cmpd="sng" algn="ctr">
            <a:solidFill>
              <a:schemeClr val="tx1"/>
            </a:solidFill>
            <a:prstDash val="solid"/>
            <a:miter lim="800000"/>
            <a:headEnd type="triangle" w="med" len="med"/>
            <a:tailEnd type="triangle" w="med" len="med"/>
          </a:ln>
          <a:effectLst/>
        </p:spPr>
      </p:cxnSp>
      <p:sp>
        <p:nvSpPr>
          <p:cNvPr id="42" name="Rectangle 41"/>
          <p:cNvSpPr/>
          <p:nvPr/>
        </p:nvSpPr>
        <p:spPr>
          <a:xfrm>
            <a:off x="1200540" y="4674328"/>
            <a:ext cx="608581" cy="264658"/>
          </a:xfrm>
          <a:prstGeom prst="rect">
            <a:avLst/>
          </a:prstGeom>
          <a:solidFill>
            <a:srgbClr val="5A80CB"/>
          </a:solidFill>
          <a:ln w="6350" cap="flat" cmpd="sng" algn="ctr">
            <a:solidFill>
              <a:srgbClr val="4472C4"/>
            </a:solidFill>
            <a:prstDash val="solid"/>
            <a:miter lim="800000"/>
          </a:ln>
          <a:effectLst/>
        </p:spPr>
        <p:txBody>
          <a:bodyPr rtlCol="0" anchor="ctr"/>
          <a:lstStyle/>
          <a:p>
            <a:pPr algn="ctr" defTabSz="896214"/>
            <a:r>
              <a:rPr lang="en-US" sz="1176" kern="0" dirty="0">
                <a:solidFill>
                  <a:prstClr val="white"/>
                </a:solidFill>
                <a:cs typeface="Arial" panose="020B0604020202020204" pitchFamily="34" charset="0"/>
              </a:rPr>
              <a:t>Agent</a:t>
            </a:r>
            <a:endParaRPr lang="en-US" sz="1077" kern="0" dirty="0">
              <a:solidFill>
                <a:prstClr val="white"/>
              </a:solidFill>
              <a:cs typeface="Arial" panose="020B0604020202020204" pitchFamily="34" charset="0"/>
            </a:endParaRPr>
          </a:p>
        </p:txBody>
      </p:sp>
      <p:cxnSp>
        <p:nvCxnSpPr>
          <p:cNvPr id="43" name="Straight Arrow Connector 42"/>
          <p:cNvCxnSpPr>
            <a:stCxn id="9" idx="1"/>
          </p:cNvCxnSpPr>
          <p:nvPr/>
        </p:nvCxnSpPr>
        <p:spPr>
          <a:xfrm flipH="1">
            <a:off x="4985237" y="2963043"/>
            <a:ext cx="293488" cy="0"/>
          </a:xfrm>
          <a:prstGeom prst="straightConnector1">
            <a:avLst/>
          </a:prstGeom>
          <a:noFill/>
          <a:ln w="19050" cap="flat" cmpd="sng" algn="ctr">
            <a:solidFill>
              <a:schemeClr val="tx1"/>
            </a:solidFill>
            <a:prstDash val="solid"/>
            <a:miter lim="800000"/>
            <a:tailEnd type="triangle"/>
          </a:ln>
          <a:effectLst/>
        </p:spPr>
      </p:cxnSp>
      <p:cxnSp>
        <p:nvCxnSpPr>
          <p:cNvPr id="44" name="Elbow Connector 43"/>
          <p:cNvCxnSpPr>
            <a:stCxn id="8" idx="2"/>
          </p:cNvCxnSpPr>
          <p:nvPr/>
        </p:nvCxnSpPr>
        <p:spPr>
          <a:xfrm rot="5400000">
            <a:off x="6550711" y="1591088"/>
            <a:ext cx="85682" cy="321663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0037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IoT Suite SDKs</a:t>
            </a:r>
            <a:endParaRPr lang="en-US" dirty="0"/>
          </a:p>
        </p:txBody>
      </p:sp>
      <p:sp>
        <p:nvSpPr>
          <p:cNvPr id="4" name="Text Placeholder 3"/>
          <p:cNvSpPr>
            <a:spLocks noGrp="1"/>
          </p:cNvSpPr>
          <p:nvPr>
            <p:ph sz="quarter" idx="10"/>
          </p:nvPr>
        </p:nvSpPr>
        <p:spPr>
          <a:xfrm>
            <a:off x="268288" y="1387775"/>
            <a:ext cx="5494536" cy="4748329"/>
          </a:xfrm>
        </p:spPr>
        <p:txBody>
          <a:bodyPr vert="horz" wrap="square" lIns="146304" tIns="179285" rIns="146304" bIns="91440" rtlCol="0">
            <a:normAutofit fontScale="62500" lnSpcReduction="20000"/>
          </a:bodyPr>
          <a:lstStyle/>
          <a:p>
            <a:r>
              <a:rPr lang="en-US" dirty="0"/>
              <a:t>Device-facing</a:t>
            </a:r>
          </a:p>
          <a:p>
            <a:pPr lvl="1"/>
            <a:r>
              <a:rPr lang="en-US" dirty="0"/>
              <a:t>For devices and field gateway</a:t>
            </a:r>
          </a:p>
          <a:p>
            <a:r>
              <a:rPr lang="en-US" dirty="0"/>
              <a:t>Platforms</a:t>
            </a:r>
          </a:p>
          <a:p>
            <a:pPr lvl="1"/>
            <a:r>
              <a:rPr lang="en-US" dirty="0"/>
              <a:t>RTOS (</a:t>
            </a:r>
            <a:r>
              <a:rPr lang="en-US" dirty="0" err="1"/>
              <a:t>FreeRTOS</a:t>
            </a:r>
            <a:r>
              <a:rPr lang="en-US" dirty="0"/>
              <a:t>)</a:t>
            </a:r>
          </a:p>
          <a:p>
            <a:pPr lvl="1"/>
            <a:r>
              <a:rPr lang="en-US" dirty="0"/>
              <a:t>Linux</a:t>
            </a:r>
            <a:br>
              <a:rPr lang="en-US" dirty="0"/>
            </a:br>
            <a:r>
              <a:rPr lang="en-US" dirty="0"/>
              <a:t>(Ubuntu, </a:t>
            </a:r>
            <a:r>
              <a:rPr lang="en-US" dirty="0" err="1"/>
              <a:t>Debian</a:t>
            </a:r>
            <a:r>
              <a:rPr lang="en-US" dirty="0"/>
              <a:t>, Fedora, </a:t>
            </a:r>
            <a:r>
              <a:rPr lang="en-US" dirty="0" err="1"/>
              <a:t>Raspbian</a:t>
            </a:r>
            <a:r>
              <a:rPr lang="en-US" dirty="0"/>
              <a:t>, Angstrom)</a:t>
            </a:r>
          </a:p>
          <a:p>
            <a:pPr lvl="1"/>
            <a:r>
              <a:rPr lang="en-US" dirty="0"/>
              <a:t>Windows 7/8/10</a:t>
            </a:r>
          </a:p>
          <a:p>
            <a:pPr lvl="1"/>
            <a:r>
              <a:rPr lang="en-US" dirty="0"/>
              <a:t>ARM </a:t>
            </a:r>
            <a:r>
              <a:rPr lang="en-US" dirty="0" err="1"/>
              <a:t>mbed</a:t>
            </a:r>
            <a:endParaRPr lang="en-US" dirty="0"/>
          </a:p>
          <a:p>
            <a:pPr lvl="1"/>
            <a:r>
              <a:rPr lang="en-US" dirty="0"/>
              <a:t>Android</a:t>
            </a:r>
          </a:p>
          <a:p>
            <a:pPr lvl="1"/>
            <a:r>
              <a:rPr lang="en-US" dirty="0"/>
              <a:t>iOS</a:t>
            </a:r>
          </a:p>
          <a:p>
            <a:pPr lvl="1"/>
            <a:r>
              <a:rPr lang="en-US" dirty="0"/>
              <a:t>…</a:t>
            </a:r>
          </a:p>
          <a:p>
            <a:r>
              <a:rPr lang="en-US" dirty="0"/>
              <a:t>Languages</a:t>
            </a:r>
          </a:p>
          <a:p>
            <a:pPr lvl="1"/>
            <a:r>
              <a:rPr lang="en-US" dirty="0"/>
              <a:t>C, Java, C#, </a:t>
            </a:r>
            <a:r>
              <a:rPr lang="en-US" dirty="0" err="1"/>
              <a:t>Javascript</a:t>
            </a:r>
            <a:endParaRPr lang="en-US" dirty="0"/>
          </a:p>
        </p:txBody>
      </p:sp>
      <p:sp>
        <p:nvSpPr>
          <p:cNvPr id="5" name="Text Placeholder 4"/>
          <p:cNvSpPr>
            <a:spLocks noGrp="1"/>
          </p:cNvSpPr>
          <p:nvPr>
            <p:ph sz="quarter" idx="11"/>
          </p:nvPr>
        </p:nvSpPr>
        <p:spPr>
          <a:xfrm>
            <a:off x="6432242" y="1387775"/>
            <a:ext cx="5490520" cy="4748329"/>
          </a:xfrm>
        </p:spPr>
        <p:txBody>
          <a:bodyPr vert="horz" wrap="square" lIns="146304" tIns="179285" rIns="146304" bIns="91440" rtlCol="0">
            <a:normAutofit/>
          </a:bodyPr>
          <a:lstStyle/>
          <a:p>
            <a:r>
              <a:rPr lang="en-US" dirty="0"/>
              <a:t>Service-facing</a:t>
            </a:r>
          </a:p>
          <a:p>
            <a:pPr lvl="1"/>
            <a:r>
              <a:rPr lang="en-US" dirty="0"/>
              <a:t>For back-ends and cloud gateway</a:t>
            </a:r>
          </a:p>
          <a:p>
            <a:r>
              <a:rPr lang="en-US" dirty="0"/>
              <a:t>Languages</a:t>
            </a:r>
          </a:p>
          <a:p>
            <a:pPr lvl="1"/>
            <a:r>
              <a:rPr lang="en-US" dirty="0"/>
              <a:t>.NET C#</a:t>
            </a:r>
          </a:p>
          <a:p>
            <a:pPr lvl="1"/>
            <a:r>
              <a:rPr lang="en-US" dirty="0"/>
              <a:t>Java</a:t>
            </a:r>
          </a:p>
          <a:p>
            <a:pPr lvl="1"/>
            <a:r>
              <a:rPr lang="en-US" dirty="0"/>
              <a:t>Node</a:t>
            </a:r>
          </a:p>
        </p:txBody>
      </p:sp>
    </p:spTree>
    <p:extLst>
      <p:ext uri="{BB962C8B-B14F-4D97-AF65-F5344CB8AC3E}">
        <p14:creationId xmlns:p14="http://schemas.microsoft.com/office/powerpoint/2010/main" val="3466528682"/>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Queueing</a:t>
            </a:r>
            <a:endParaRPr lang="en-US" dirty="0"/>
          </a:p>
        </p:txBody>
      </p:sp>
      <p:sp>
        <p:nvSpPr>
          <p:cNvPr id="3" name="Content Placeholder 2"/>
          <p:cNvSpPr>
            <a:spLocks noGrp="1"/>
          </p:cNvSpPr>
          <p:nvPr>
            <p:ph sz="quarter" idx="10"/>
          </p:nvPr>
        </p:nvSpPr>
        <p:spPr>
          <a:xfrm>
            <a:off x="268288" y="1387776"/>
            <a:ext cx="5494536" cy="4803474"/>
          </a:xfrm>
        </p:spPr>
        <p:txBody>
          <a:bodyPr>
            <a:normAutofit fontScale="85000" lnSpcReduction="20000"/>
          </a:bodyPr>
          <a:lstStyle/>
          <a:p>
            <a:r>
              <a:rPr lang="en-US" dirty="0"/>
              <a:t>Sender sends message to the queue, then receiver can pull off the queue</a:t>
            </a:r>
          </a:p>
          <a:p>
            <a:r>
              <a:rPr lang="en-US" dirty="0"/>
              <a:t>First In First Out (FIFO) message delivery</a:t>
            </a:r>
          </a:p>
          <a:p>
            <a:r>
              <a:rPr lang="en-US" dirty="0"/>
              <a:t>One-Way message</a:t>
            </a:r>
          </a:p>
          <a:p>
            <a:r>
              <a:rPr lang="en-US" dirty="0"/>
              <a:t>To imitate, Request/Reply pattern, a return queue needs to be created the sender will then for the responses</a:t>
            </a:r>
          </a:p>
          <a:p>
            <a:endParaRPr lang="en-US" dirty="0"/>
          </a:p>
        </p:txBody>
      </p:sp>
      <p:sp>
        <p:nvSpPr>
          <p:cNvPr id="6" name="Content Placeholder 5"/>
          <p:cNvSpPr>
            <a:spLocks noGrp="1"/>
          </p:cNvSpPr>
          <p:nvPr>
            <p:ph sz="quarter" idx="11"/>
          </p:nvPr>
        </p:nvSpPr>
        <p:spPr/>
        <p:txBody>
          <a:bodyPr/>
          <a:lstStyle/>
          <a:p>
            <a:endParaRPr lang="en-US"/>
          </a:p>
        </p:txBody>
      </p:sp>
      <p:pic>
        <p:nvPicPr>
          <p:cNvPr id="6146" name="Picture 2" descr="QueueConcep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6796" y="1815453"/>
            <a:ext cx="5574447" cy="2740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756752"/>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Topics</a:t>
            </a:r>
            <a:endParaRPr lang="en-US" dirty="0"/>
          </a:p>
        </p:txBody>
      </p:sp>
      <p:sp>
        <p:nvSpPr>
          <p:cNvPr id="3" name="Content Placeholder 2"/>
          <p:cNvSpPr>
            <a:spLocks noGrp="1"/>
          </p:cNvSpPr>
          <p:nvPr>
            <p:ph sz="quarter" idx="10"/>
          </p:nvPr>
        </p:nvSpPr>
        <p:spPr>
          <a:xfrm>
            <a:off x="268288" y="1387776"/>
            <a:ext cx="5494536" cy="4993974"/>
          </a:xfrm>
        </p:spPr>
        <p:txBody>
          <a:bodyPr>
            <a:normAutofit fontScale="85000" lnSpcReduction="10000"/>
          </a:bodyPr>
          <a:lstStyle/>
          <a:p>
            <a:r>
              <a:rPr lang="en-US" dirty="0"/>
              <a:t>Senders send messages to the SB that are then distributed to multiple subscribers.</a:t>
            </a:r>
          </a:p>
          <a:p>
            <a:r>
              <a:rPr lang="en-US" dirty="0"/>
              <a:t>Each subscriber has their own independent queue</a:t>
            </a:r>
          </a:p>
          <a:p>
            <a:r>
              <a:rPr lang="en-US" dirty="0"/>
              <a:t>TIP: Remember to allocate the right amount of space utilized for your queues or messages will bounce off SB.</a:t>
            </a:r>
          </a:p>
        </p:txBody>
      </p:sp>
      <p:sp>
        <p:nvSpPr>
          <p:cNvPr id="6" name="Content Placeholder 5"/>
          <p:cNvSpPr>
            <a:spLocks noGrp="1"/>
          </p:cNvSpPr>
          <p:nvPr>
            <p:ph sz="quarter" idx="11"/>
          </p:nvPr>
        </p:nvSpPr>
        <p:spPr/>
        <p:txBody>
          <a:bodyPr/>
          <a:lstStyle/>
          <a:p>
            <a:endParaRPr lang="en-US"/>
          </a:p>
        </p:txBody>
      </p:sp>
      <p:pic>
        <p:nvPicPr>
          <p:cNvPr id="7170" name="Picture 2" descr="TopicConcep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4692" y="1725812"/>
            <a:ext cx="5906508" cy="2904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65066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Relay</a:t>
            </a:r>
            <a:endParaRPr lang="en-US" dirty="0"/>
          </a:p>
        </p:txBody>
      </p:sp>
      <p:sp>
        <p:nvSpPr>
          <p:cNvPr id="3" name="Content Placeholder 2"/>
          <p:cNvSpPr>
            <a:spLocks noGrp="1"/>
          </p:cNvSpPr>
          <p:nvPr>
            <p:ph sz="quarter" idx="10"/>
          </p:nvPr>
        </p:nvSpPr>
        <p:spPr>
          <a:xfrm>
            <a:off x="268288" y="1387775"/>
            <a:ext cx="5494536" cy="4946349"/>
          </a:xfrm>
        </p:spPr>
        <p:txBody>
          <a:bodyPr/>
          <a:lstStyle/>
          <a:p>
            <a:r>
              <a:rPr lang="en-US" dirty="0"/>
              <a:t>Exposes an endpoint for clients outside the network to gain access to internal systems </a:t>
            </a:r>
          </a:p>
          <a:p>
            <a:endParaRPr lang="en-US" dirty="0"/>
          </a:p>
        </p:txBody>
      </p:sp>
      <p:sp>
        <p:nvSpPr>
          <p:cNvPr id="6" name="Content Placeholder 5"/>
          <p:cNvSpPr>
            <a:spLocks noGrp="1"/>
          </p:cNvSpPr>
          <p:nvPr>
            <p:ph sz="quarter" idx="11"/>
          </p:nvPr>
        </p:nvSpPr>
        <p:spPr/>
        <p:txBody>
          <a:bodyPr/>
          <a:lstStyle/>
          <a:p>
            <a:endParaRPr lang="en-US"/>
          </a:p>
        </p:txBody>
      </p:sp>
      <p:pic>
        <p:nvPicPr>
          <p:cNvPr id="5122" name="Picture 2" descr="Relay Concep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8572" y="1387775"/>
            <a:ext cx="5714190" cy="2866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568177"/>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When use Which?</a:t>
            </a:r>
            <a:endParaRPr lang="en-US" dirty="0"/>
          </a:p>
        </p:txBody>
      </p:sp>
      <p:sp>
        <p:nvSpPr>
          <p:cNvPr id="3" name="Content Placeholder 2"/>
          <p:cNvSpPr>
            <a:spLocks noGrp="1"/>
          </p:cNvSpPr>
          <p:nvPr>
            <p:ph idx="1"/>
          </p:nvPr>
        </p:nvSpPr>
        <p:spPr>
          <a:xfrm>
            <a:off x="520701" y="1447800"/>
            <a:ext cx="11149013" cy="4792980"/>
          </a:xfrm>
        </p:spPr>
        <p:txBody>
          <a:bodyPr>
            <a:normAutofit fontScale="85000" lnSpcReduction="20000"/>
          </a:bodyPr>
          <a:lstStyle/>
          <a:p>
            <a:r>
              <a:rPr lang="en-US" dirty="0"/>
              <a:t>Message Correlation (Queues)</a:t>
            </a:r>
          </a:p>
          <a:p>
            <a:pPr lvl="1"/>
            <a:r>
              <a:rPr lang="en-US" dirty="0"/>
              <a:t>High throughput needs; work usually completes in minimal time</a:t>
            </a:r>
          </a:p>
          <a:p>
            <a:pPr lvl="1"/>
            <a:r>
              <a:rPr lang="en-US" dirty="0"/>
              <a:t>It’s ok for the replying party to directly know of the reply destination </a:t>
            </a:r>
          </a:p>
          <a:p>
            <a:r>
              <a:rPr lang="en-US" dirty="0"/>
              <a:t>Subscription Correlation (Topics)</a:t>
            </a:r>
          </a:p>
          <a:p>
            <a:pPr lvl="1"/>
            <a:r>
              <a:rPr lang="en-US" dirty="0"/>
              <a:t>Decoupling of replying party and destination </a:t>
            </a:r>
          </a:p>
          <a:p>
            <a:pPr lvl="1"/>
            <a:r>
              <a:rPr lang="en-US" dirty="0"/>
              <a:t>Longer lived jobs that may require moving handling between subscriptions by ways of moving rules</a:t>
            </a:r>
          </a:p>
          <a:p>
            <a:r>
              <a:rPr lang="en-US" dirty="0"/>
              <a:t>Session Correlation</a:t>
            </a:r>
          </a:p>
          <a:p>
            <a:pPr lvl="1"/>
            <a:r>
              <a:rPr lang="en-US" dirty="0"/>
              <a:t>Reliable multiplexed duplex communication</a:t>
            </a:r>
          </a:p>
        </p:txBody>
      </p:sp>
    </p:spTree>
    <p:extLst>
      <p:ext uri="{BB962C8B-B14F-4D97-AF65-F5344CB8AC3E}">
        <p14:creationId xmlns:p14="http://schemas.microsoft.com/office/powerpoint/2010/main" val="1343079070"/>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Pricing</a:t>
            </a:r>
          </a:p>
        </p:txBody>
      </p:sp>
      <p:graphicFrame>
        <p:nvGraphicFramePr>
          <p:cNvPr id="8" name="Table 7"/>
          <p:cNvGraphicFramePr>
            <a:graphicFrameLocks noGrp="1"/>
          </p:cNvGraphicFramePr>
          <p:nvPr>
            <p:extLst/>
          </p:nvPr>
        </p:nvGraphicFramePr>
        <p:xfrm>
          <a:off x="642749" y="1189494"/>
          <a:ext cx="10918544" cy="4967466"/>
        </p:xfrm>
        <a:graphic>
          <a:graphicData uri="http://schemas.openxmlformats.org/drawingml/2006/table">
            <a:tbl>
              <a:tblPr firstRow="1" bandCol="1">
                <a:tableStyleId>{B301B821-A1FF-4177-AEE7-76D212191A09}</a:tableStyleId>
              </a:tblPr>
              <a:tblGrid>
                <a:gridCol w="5453251">
                  <a:extLst>
                    <a:ext uri="{9D8B030D-6E8A-4147-A177-3AD203B41FA5}">
                      <a16:colId xmlns:a16="http://schemas.microsoft.com/office/drawing/2014/main" val="20000"/>
                    </a:ext>
                  </a:extLst>
                </a:gridCol>
                <a:gridCol w="1954299">
                  <a:extLst>
                    <a:ext uri="{9D8B030D-6E8A-4147-A177-3AD203B41FA5}">
                      <a16:colId xmlns:a16="http://schemas.microsoft.com/office/drawing/2014/main" val="20001"/>
                    </a:ext>
                  </a:extLst>
                </a:gridCol>
                <a:gridCol w="3510994">
                  <a:extLst>
                    <a:ext uri="{9D8B030D-6E8A-4147-A177-3AD203B41FA5}">
                      <a16:colId xmlns:a16="http://schemas.microsoft.com/office/drawing/2014/main" val="20002"/>
                    </a:ext>
                  </a:extLst>
                </a:gridCol>
              </a:tblGrid>
              <a:tr h="1019314">
                <a:tc>
                  <a:txBody>
                    <a:bodyPr/>
                    <a:lstStyle/>
                    <a:p>
                      <a:pPr algn="l" fontAlgn="ctr"/>
                      <a:r>
                        <a:rPr lang="en-US" sz="2400" b="0" i="0" u="none" strike="noStrike" dirty="0">
                          <a:solidFill>
                            <a:schemeClr val="tx1"/>
                          </a:solidFill>
                          <a:effectLst/>
                          <a:latin typeface="Calibri" panose="020F0502020204030204" pitchFamily="34" charset="0"/>
                        </a:rPr>
                        <a:t>Basic: Up to 100 connections, no extension</a:t>
                      </a:r>
                      <a:br>
                        <a:rPr lang="en-US" sz="2400" b="0" i="0" u="none" strike="noStrike" dirty="0">
                          <a:solidFill>
                            <a:schemeClr val="tx1"/>
                          </a:solidFill>
                          <a:effectLst/>
                          <a:latin typeface="Calibri" panose="020F0502020204030204" pitchFamily="34" charset="0"/>
                        </a:rPr>
                      </a:br>
                      <a:r>
                        <a:rPr lang="en-US" sz="2400" b="0" i="0" u="none" strike="noStrike" dirty="0">
                          <a:solidFill>
                            <a:schemeClr val="tx1"/>
                          </a:solidFill>
                          <a:effectLst/>
                          <a:latin typeface="Calibri" panose="020F0502020204030204" pitchFamily="34" charset="0"/>
                        </a:rPr>
                        <a:t>Standard:</a:t>
                      </a:r>
                      <a:r>
                        <a:rPr lang="en-US" sz="2400" b="0" i="0" u="none" strike="noStrike" baseline="0" dirty="0">
                          <a:solidFill>
                            <a:schemeClr val="tx1"/>
                          </a:solidFill>
                          <a:effectLst/>
                          <a:latin typeface="Calibri" panose="020F0502020204030204" pitchFamily="34" charset="0"/>
                        </a:rPr>
                        <a:t> 1000 connections incl.</a:t>
                      </a:r>
                      <a:endParaRPr lang="en-US" sz="2400" b="0" i="0" u="none" strike="noStrike" dirty="0">
                        <a:solidFill>
                          <a:schemeClr val="tx1"/>
                        </a:solidFill>
                        <a:effectLst/>
                        <a:latin typeface="Calibri" panose="020F0502020204030204" pitchFamily="34" charset="0"/>
                      </a:endParaRPr>
                    </a:p>
                  </a:txBody>
                  <a:tcPr marL="89642" marR="89642" marT="44821" marB="44821" anchor="ctr"/>
                </a:tc>
                <a:tc>
                  <a:txBody>
                    <a:bodyPr/>
                    <a:lstStyle/>
                    <a:p>
                      <a:pPr algn="r" fontAlgn="ctr"/>
                      <a:r>
                        <a:rPr lang="en-US" sz="2400" u="none" strike="noStrike" dirty="0">
                          <a:effectLst/>
                        </a:rPr>
                        <a:t>Price </a:t>
                      </a:r>
                      <a:br>
                        <a:rPr lang="en-US" sz="2400" u="none" strike="noStrike" dirty="0">
                          <a:effectLst/>
                        </a:rPr>
                      </a:br>
                      <a:r>
                        <a:rPr lang="en-US" sz="2400" u="none" strike="noStrike" dirty="0">
                          <a:effectLst/>
                        </a:rPr>
                        <a:t>(US Dollars)</a:t>
                      </a:r>
                      <a:endParaRPr lang="en-US" sz="2400" b="0" i="0" u="none" strike="noStrike" dirty="0">
                        <a:solidFill>
                          <a:srgbClr val="000000"/>
                        </a:solidFill>
                        <a:effectLst/>
                        <a:latin typeface="Calibri" panose="020F0502020204030204" pitchFamily="34" charset="0"/>
                      </a:endParaRPr>
                    </a:p>
                  </a:txBody>
                  <a:tcPr marL="89642" marR="89642" marT="44821" marB="44821" anchor="ctr"/>
                </a:tc>
                <a:tc>
                  <a:txBody>
                    <a:bodyPr/>
                    <a:lstStyle/>
                    <a:p>
                      <a:pPr algn="l" fontAlgn="ctr"/>
                      <a:endParaRPr lang="en-US" sz="2400" b="0" i="0" u="none" strike="noStrike" dirty="0">
                        <a:solidFill>
                          <a:srgbClr val="000000"/>
                        </a:solidFill>
                        <a:effectLst/>
                        <a:latin typeface="Calibri" panose="020F0502020204030204" pitchFamily="34" charset="0"/>
                      </a:endParaRPr>
                    </a:p>
                  </a:txBody>
                  <a:tcPr marL="89642" marR="89642" marT="44821" marB="44821" anchor="ctr"/>
                </a:tc>
                <a:extLst>
                  <a:ext uri="{0D108BD9-81ED-4DB2-BD59-A6C34878D82A}">
                    <a16:rowId xmlns:a16="http://schemas.microsoft.com/office/drawing/2014/main" val="10000"/>
                  </a:ext>
                </a:extLst>
              </a:tr>
              <a:tr h="464220">
                <a:tc>
                  <a:txBody>
                    <a:bodyPr/>
                    <a:lstStyle/>
                    <a:p>
                      <a:pPr algn="l" fontAlgn="ctr"/>
                      <a:r>
                        <a:rPr lang="en-US" sz="2400" u="none" strike="noStrike" dirty="0">
                          <a:effectLst/>
                        </a:rPr>
                        <a:t>Throughput Unit Hour (Basic)</a:t>
                      </a:r>
                      <a:endParaRPr lang="en-US" sz="2400" b="0" i="0" u="none" strike="noStrike" dirty="0">
                        <a:solidFill>
                          <a:srgbClr val="000000"/>
                        </a:solidFill>
                        <a:effectLst/>
                        <a:latin typeface="Calibri" panose="020F0502020204030204" pitchFamily="34" charset="0"/>
                      </a:endParaRPr>
                    </a:p>
                  </a:txBody>
                  <a:tcPr marL="89642" marR="89642" marT="44821" marB="44821" anchor="ctr"/>
                </a:tc>
                <a:tc>
                  <a:txBody>
                    <a:bodyPr/>
                    <a:lstStyle/>
                    <a:p>
                      <a:pPr algn="r" fontAlgn="ctr"/>
                      <a:r>
                        <a:rPr lang="en-US" sz="2400" u="none" strike="noStrike" dirty="0">
                          <a:effectLst/>
                        </a:rPr>
                        <a:t>0.015</a:t>
                      </a:r>
                      <a:endParaRPr lang="en-US" sz="2400" b="0" i="0" u="none" strike="noStrike" dirty="0">
                        <a:solidFill>
                          <a:srgbClr val="000000"/>
                        </a:solidFill>
                        <a:effectLst/>
                        <a:latin typeface="Calibri" panose="020F0502020204030204" pitchFamily="34" charset="0"/>
                      </a:endParaRPr>
                    </a:p>
                  </a:txBody>
                  <a:tcPr marL="89642" marR="89642" marT="44821" marB="44821" anchor="ctr"/>
                </a:tc>
                <a:tc>
                  <a:txBody>
                    <a:bodyPr/>
                    <a:lstStyle/>
                    <a:p>
                      <a:pPr algn="l" fontAlgn="ctr"/>
                      <a:r>
                        <a:rPr lang="en-US" sz="2400" u="none" strike="noStrike" dirty="0">
                          <a:effectLst/>
                        </a:rPr>
                        <a:t>TU per hour</a:t>
                      </a:r>
                      <a:endParaRPr lang="en-US" sz="2400" b="0" i="0" u="none" strike="noStrike" dirty="0">
                        <a:solidFill>
                          <a:srgbClr val="000000"/>
                        </a:solidFill>
                        <a:effectLst/>
                        <a:latin typeface="Calibri" panose="020F0502020204030204" pitchFamily="34" charset="0"/>
                      </a:endParaRPr>
                    </a:p>
                  </a:txBody>
                  <a:tcPr marL="89642" marR="89642" marT="44821" marB="44821" anchor="ctr"/>
                </a:tc>
                <a:extLst>
                  <a:ext uri="{0D108BD9-81ED-4DB2-BD59-A6C34878D82A}">
                    <a16:rowId xmlns:a16="http://schemas.microsoft.com/office/drawing/2014/main" val="10001"/>
                  </a:ext>
                </a:extLst>
              </a:tr>
              <a:tr h="464220">
                <a:tc>
                  <a:txBody>
                    <a:bodyPr/>
                    <a:lstStyle/>
                    <a:p>
                      <a:pPr algn="l" fontAlgn="ctr"/>
                      <a:r>
                        <a:rPr lang="en-US" sz="2400" u="none" strike="noStrike" dirty="0">
                          <a:effectLst/>
                        </a:rPr>
                        <a:t>Throughput Unit Hour (Standard)</a:t>
                      </a:r>
                      <a:endParaRPr lang="en-US" sz="2400" b="0" i="0" u="none" strike="noStrike" dirty="0">
                        <a:solidFill>
                          <a:srgbClr val="000000"/>
                        </a:solidFill>
                        <a:effectLst/>
                        <a:latin typeface="Calibri" panose="020F0502020204030204" pitchFamily="34" charset="0"/>
                      </a:endParaRPr>
                    </a:p>
                  </a:txBody>
                  <a:tcPr marL="89642" marR="89642" marT="44821" marB="44821" anchor="ctr"/>
                </a:tc>
                <a:tc>
                  <a:txBody>
                    <a:bodyPr/>
                    <a:lstStyle/>
                    <a:p>
                      <a:pPr algn="r" fontAlgn="ctr"/>
                      <a:r>
                        <a:rPr lang="en-US" sz="2400" u="none" strike="noStrike">
                          <a:effectLst/>
                        </a:rPr>
                        <a:t>0.03</a:t>
                      </a:r>
                      <a:endParaRPr lang="en-US" sz="2400" b="0" i="0" u="none" strike="noStrike">
                        <a:solidFill>
                          <a:srgbClr val="000000"/>
                        </a:solidFill>
                        <a:effectLst/>
                        <a:latin typeface="Calibri" panose="020F0502020204030204" pitchFamily="34" charset="0"/>
                      </a:endParaRPr>
                    </a:p>
                  </a:txBody>
                  <a:tcPr marL="89642" marR="89642" marT="44821" marB="44821" anchor="ctr"/>
                </a:tc>
                <a:tc>
                  <a:txBody>
                    <a:bodyPr/>
                    <a:lstStyle/>
                    <a:p>
                      <a:pPr algn="l" fontAlgn="ctr"/>
                      <a:r>
                        <a:rPr lang="en-US" sz="2400" u="none" strike="noStrike" dirty="0">
                          <a:effectLst/>
                        </a:rPr>
                        <a:t>TU per hour</a:t>
                      </a:r>
                      <a:endParaRPr lang="en-US" sz="2400" b="0" i="0" u="none" strike="noStrike" dirty="0">
                        <a:solidFill>
                          <a:srgbClr val="000000"/>
                        </a:solidFill>
                        <a:effectLst/>
                        <a:latin typeface="Calibri" panose="020F0502020204030204" pitchFamily="34" charset="0"/>
                      </a:endParaRPr>
                    </a:p>
                  </a:txBody>
                  <a:tcPr marL="89642" marR="89642" marT="44821" marB="44821" anchor="ctr"/>
                </a:tc>
                <a:extLst>
                  <a:ext uri="{0D108BD9-81ED-4DB2-BD59-A6C34878D82A}">
                    <a16:rowId xmlns:a16="http://schemas.microsoft.com/office/drawing/2014/main" val="10002"/>
                  </a:ext>
                </a:extLst>
              </a:tr>
              <a:tr h="464220">
                <a:tc>
                  <a:txBody>
                    <a:bodyPr/>
                    <a:lstStyle/>
                    <a:p>
                      <a:pPr algn="l" fontAlgn="ctr"/>
                      <a:r>
                        <a:rPr lang="en-US" sz="2400" u="none" strike="noStrike" dirty="0">
                          <a:effectLst/>
                        </a:rPr>
                        <a:t>Ingress Events</a:t>
                      </a:r>
                      <a:endParaRPr lang="en-US" sz="2400" b="0" i="0" u="none" strike="noStrike" dirty="0">
                        <a:solidFill>
                          <a:srgbClr val="000000"/>
                        </a:solidFill>
                        <a:effectLst/>
                        <a:latin typeface="Calibri" panose="020F0502020204030204" pitchFamily="34" charset="0"/>
                      </a:endParaRPr>
                    </a:p>
                  </a:txBody>
                  <a:tcPr marL="89642" marR="89642" marT="44821" marB="44821" anchor="ctr"/>
                </a:tc>
                <a:tc>
                  <a:txBody>
                    <a:bodyPr/>
                    <a:lstStyle/>
                    <a:p>
                      <a:pPr algn="r" fontAlgn="ctr"/>
                      <a:r>
                        <a:rPr lang="en-US" sz="2400" u="none" strike="noStrike" dirty="0">
                          <a:effectLst/>
                        </a:rPr>
                        <a:t>0.028</a:t>
                      </a:r>
                      <a:endParaRPr lang="en-US" sz="2400" b="0" i="0" u="none" strike="noStrike" dirty="0">
                        <a:solidFill>
                          <a:srgbClr val="000000"/>
                        </a:solidFill>
                        <a:effectLst/>
                        <a:latin typeface="Calibri" panose="020F0502020204030204" pitchFamily="34" charset="0"/>
                      </a:endParaRPr>
                    </a:p>
                  </a:txBody>
                  <a:tcPr marL="89642" marR="89642" marT="44821" marB="44821" anchor="ctr"/>
                </a:tc>
                <a:tc>
                  <a:txBody>
                    <a:bodyPr/>
                    <a:lstStyle/>
                    <a:p>
                      <a:pPr algn="l" fontAlgn="ctr"/>
                      <a:r>
                        <a:rPr lang="en-US" sz="2400" u="none" strike="noStrike" dirty="0">
                          <a:effectLst/>
                        </a:rPr>
                        <a:t>per 1,000,000 events</a:t>
                      </a:r>
                      <a:endParaRPr lang="en-US" sz="2400" b="0" i="0" u="none" strike="noStrike" dirty="0">
                        <a:solidFill>
                          <a:srgbClr val="000000"/>
                        </a:solidFill>
                        <a:effectLst/>
                        <a:latin typeface="Calibri" panose="020F0502020204030204" pitchFamily="34" charset="0"/>
                      </a:endParaRPr>
                    </a:p>
                  </a:txBody>
                  <a:tcPr marL="89642" marR="89642" marT="44821" marB="44821" anchor="ctr"/>
                </a:tc>
                <a:extLst>
                  <a:ext uri="{0D108BD9-81ED-4DB2-BD59-A6C34878D82A}">
                    <a16:rowId xmlns:a16="http://schemas.microsoft.com/office/drawing/2014/main" val="10003"/>
                  </a:ext>
                </a:extLst>
              </a:tr>
              <a:tr h="464220">
                <a:tc>
                  <a:txBody>
                    <a:bodyPr/>
                    <a:lstStyle/>
                    <a:p>
                      <a:pPr algn="l" fontAlgn="ctr"/>
                      <a:r>
                        <a:rPr lang="en-US" sz="2400" u="none" strike="noStrike" dirty="0">
                          <a:effectLst/>
                        </a:rPr>
                        <a:t>Cost Brokered Connections (1k-100k)</a:t>
                      </a:r>
                      <a:endParaRPr lang="en-US" sz="2400" b="0" i="0" u="none" strike="noStrike" dirty="0">
                        <a:solidFill>
                          <a:srgbClr val="000000"/>
                        </a:solidFill>
                        <a:effectLst/>
                        <a:latin typeface="Calibri" panose="020F0502020204030204" pitchFamily="34" charset="0"/>
                      </a:endParaRPr>
                    </a:p>
                  </a:txBody>
                  <a:tcPr marL="89642" marR="89642" marT="44821" marB="44821" anchor="ctr"/>
                </a:tc>
                <a:tc>
                  <a:txBody>
                    <a:bodyPr/>
                    <a:lstStyle/>
                    <a:p>
                      <a:pPr algn="r" fontAlgn="ctr"/>
                      <a:r>
                        <a:rPr lang="en-US" sz="2400" u="none" strike="noStrike" dirty="0">
                          <a:effectLst/>
                        </a:rPr>
                        <a:t>0.00004</a:t>
                      </a:r>
                      <a:endParaRPr lang="en-US" sz="2400" b="0" i="0" u="none" strike="noStrike" dirty="0">
                        <a:solidFill>
                          <a:srgbClr val="000000"/>
                        </a:solidFill>
                        <a:effectLst/>
                        <a:latin typeface="Calibri" panose="020F0502020204030204" pitchFamily="34" charset="0"/>
                      </a:endParaRPr>
                    </a:p>
                  </a:txBody>
                  <a:tcPr marL="89642" marR="89642" marT="44821" marB="44821" anchor="ctr"/>
                </a:tc>
                <a:tc>
                  <a:txBody>
                    <a:bodyPr/>
                    <a:lstStyle/>
                    <a:p>
                      <a:pPr algn="l" fontAlgn="ctr"/>
                      <a:r>
                        <a:rPr lang="en-US" sz="2400" u="none" strike="noStrike" dirty="0">
                          <a:effectLst/>
                        </a:rPr>
                        <a:t>connection/hour</a:t>
                      </a:r>
                      <a:endParaRPr lang="en-US" sz="2400" b="0" i="0" u="none" strike="noStrike" dirty="0">
                        <a:solidFill>
                          <a:srgbClr val="000000"/>
                        </a:solidFill>
                        <a:effectLst/>
                        <a:latin typeface="Calibri" panose="020F0502020204030204" pitchFamily="34" charset="0"/>
                      </a:endParaRPr>
                    </a:p>
                  </a:txBody>
                  <a:tcPr marL="89642" marR="89642" marT="44821" marB="44821" anchor="ctr"/>
                </a:tc>
                <a:extLst>
                  <a:ext uri="{0D108BD9-81ED-4DB2-BD59-A6C34878D82A}">
                    <a16:rowId xmlns:a16="http://schemas.microsoft.com/office/drawing/2014/main" val="10004"/>
                  </a:ext>
                </a:extLst>
              </a:tr>
              <a:tr h="705204">
                <a:tc>
                  <a:txBody>
                    <a:bodyPr/>
                    <a:lstStyle/>
                    <a:p>
                      <a:pPr algn="l" fontAlgn="ctr"/>
                      <a:r>
                        <a:rPr lang="en-US" sz="2400" u="none" strike="noStrike" dirty="0">
                          <a:effectLst/>
                        </a:rPr>
                        <a:t>Cost Brokered Connections (100k-500k)</a:t>
                      </a:r>
                      <a:endParaRPr lang="en-US" sz="2400" b="0" i="0" u="none" strike="noStrike" dirty="0">
                        <a:solidFill>
                          <a:srgbClr val="000000"/>
                        </a:solidFill>
                        <a:effectLst/>
                        <a:latin typeface="Calibri" panose="020F0502020204030204" pitchFamily="34" charset="0"/>
                      </a:endParaRPr>
                    </a:p>
                  </a:txBody>
                  <a:tcPr marL="89642" marR="89642" marT="44821" marB="44821" anchor="ctr"/>
                </a:tc>
                <a:tc>
                  <a:txBody>
                    <a:bodyPr/>
                    <a:lstStyle/>
                    <a:p>
                      <a:pPr algn="r" fontAlgn="ctr"/>
                      <a:r>
                        <a:rPr lang="en-US" sz="2400" u="none" strike="noStrike" dirty="0">
                          <a:effectLst/>
                        </a:rPr>
                        <a:t>0.00003</a:t>
                      </a:r>
                      <a:endParaRPr lang="en-US" sz="2400" b="0" i="0" u="none" strike="noStrike" dirty="0">
                        <a:solidFill>
                          <a:srgbClr val="000000"/>
                        </a:solidFill>
                        <a:effectLst/>
                        <a:latin typeface="Calibri" panose="020F0502020204030204" pitchFamily="34" charset="0"/>
                      </a:endParaRPr>
                    </a:p>
                  </a:txBody>
                  <a:tcPr marL="89642" marR="89642" marT="44821" marB="44821" anchor="ctr"/>
                </a:tc>
                <a:tc>
                  <a:txBody>
                    <a:bodyPr/>
                    <a:lstStyle/>
                    <a:p>
                      <a:pPr algn="l" fontAlgn="ctr"/>
                      <a:r>
                        <a:rPr lang="en-US" sz="2400" u="none" strike="noStrike" dirty="0">
                          <a:effectLst/>
                        </a:rPr>
                        <a:t>connection/hour</a:t>
                      </a:r>
                      <a:endParaRPr lang="en-US" sz="2400" b="0" i="0" u="none" strike="noStrike" dirty="0">
                        <a:solidFill>
                          <a:srgbClr val="000000"/>
                        </a:solidFill>
                        <a:effectLst/>
                        <a:latin typeface="Calibri" panose="020F0502020204030204" pitchFamily="34" charset="0"/>
                      </a:endParaRPr>
                    </a:p>
                  </a:txBody>
                  <a:tcPr marL="89642" marR="89642" marT="44821" marB="44821" anchor="ctr"/>
                </a:tc>
                <a:extLst>
                  <a:ext uri="{0D108BD9-81ED-4DB2-BD59-A6C34878D82A}">
                    <a16:rowId xmlns:a16="http://schemas.microsoft.com/office/drawing/2014/main" val="10005"/>
                  </a:ext>
                </a:extLst>
              </a:tr>
              <a:tr h="464220">
                <a:tc>
                  <a:txBody>
                    <a:bodyPr/>
                    <a:lstStyle/>
                    <a:p>
                      <a:pPr algn="l" fontAlgn="ctr"/>
                      <a:r>
                        <a:rPr lang="en-US" sz="2400" u="none" strike="noStrike" dirty="0">
                          <a:effectLst/>
                        </a:rPr>
                        <a:t>Cost Brokered Connections (500k+)</a:t>
                      </a:r>
                      <a:endParaRPr lang="en-US" sz="2400" b="0" i="0" u="none" strike="noStrike" dirty="0">
                        <a:solidFill>
                          <a:srgbClr val="000000"/>
                        </a:solidFill>
                        <a:effectLst/>
                        <a:latin typeface="Calibri" panose="020F0502020204030204" pitchFamily="34" charset="0"/>
                      </a:endParaRPr>
                    </a:p>
                  </a:txBody>
                  <a:tcPr marL="89642" marR="89642" marT="44821" marB="44821" anchor="ctr"/>
                </a:tc>
                <a:tc>
                  <a:txBody>
                    <a:bodyPr/>
                    <a:lstStyle/>
                    <a:p>
                      <a:pPr algn="r" fontAlgn="ctr"/>
                      <a:r>
                        <a:rPr lang="en-US" sz="2400" u="none" strike="noStrike" dirty="0">
                          <a:effectLst/>
                        </a:rPr>
                        <a:t>0.00002</a:t>
                      </a:r>
                      <a:endParaRPr lang="en-US" sz="2400" b="0" i="0" u="none" strike="noStrike" dirty="0">
                        <a:solidFill>
                          <a:srgbClr val="000000"/>
                        </a:solidFill>
                        <a:effectLst/>
                        <a:latin typeface="Calibri" panose="020F0502020204030204" pitchFamily="34" charset="0"/>
                      </a:endParaRPr>
                    </a:p>
                  </a:txBody>
                  <a:tcPr marL="89642" marR="89642" marT="44821" marB="44821" anchor="ctr"/>
                </a:tc>
                <a:tc>
                  <a:txBody>
                    <a:bodyPr/>
                    <a:lstStyle/>
                    <a:p>
                      <a:pPr algn="l" fontAlgn="ctr"/>
                      <a:r>
                        <a:rPr lang="en-US" sz="2400" u="none" strike="noStrike" dirty="0">
                          <a:effectLst/>
                        </a:rPr>
                        <a:t>connection/hour</a:t>
                      </a:r>
                      <a:endParaRPr lang="en-US" sz="2400" b="0" i="0" u="none" strike="noStrike" dirty="0">
                        <a:solidFill>
                          <a:srgbClr val="000000"/>
                        </a:solidFill>
                        <a:effectLst/>
                        <a:latin typeface="Calibri" panose="020F0502020204030204" pitchFamily="34" charset="0"/>
                      </a:endParaRPr>
                    </a:p>
                  </a:txBody>
                  <a:tcPr marL="89642" marR="89642" marT="44821" marB="44821" anchor="ctr"/>
                </a:tc>
                <a:extLst>
                  <a:ext uri="{0D108BD9-81ED-4DB2-BD59-A6C34878D82A}">
                    <a16:rowId xmlns:a16="http://schemas.microsoft.com/office/drawing/2014/main" val="10006"/>
                  </a:ext>
                </a:extLst>
              </a:tr>
              <a:tr h="548149">
                <a:tc>
                  <a:txBody>
                    <a:bodyPr/>
                    <a:lstStyle/>
                    <a:p>
                      <a:pPr algn="l" fontAlgn="ctr"/>
                      <a:r>
                        <a:rPr lang="en-US" sz="2400" u="none" strike="noStrike" dirty="0">
                          <a:effectLst/>
                        </a:rPr>
                        <a:t>Storage Overage &gt;TUs*84GB</a:t>
                      </a:r>
                      <a:endParaRPr lang="en-US" sz="2400" b="0" i="0" u="none" strike="noStrike" dirty="0">
                        <a:solidFill>
                          <a:srgbClr val="000000"/>
                        </a:solidFill>
                        <a:effectLst/>
                        <a:latin typeface="Calibri" panose="020F0502020204030204" pitchFamily="34" charset="0"/>
                      </a:endParaRPr>
                    </a:p>
                  </a:txBody>
                  <a:tcPr marL="89642" marR="89642" marT="44821" marB="44821" anchor="ctr"/>
                </a:tc>
                <a:tc>
                  <a:txBody>
                    <a:bodyPr/>
                    <a:lstStyle/>
                    <a:p>
                      <a:pPr algn="r" fontAlgn="ctr"/>
                      <a:endParaRPr lang="en-US" sz="2400" b="0" i="0" u="none" strike="noStrike" dirty="0">
                        <a:solidFill>
                          <a:srgbClr val="000000"/>
                        </a:solidFill>
                        <a:effectLst/>
                        <a:latin typeface="Calibri" panose="020F0502020204030204" pitchFamily="34" charset="0"/>
                      </a:endParaRPr>
                    </a:p>
                  </a:txBody>
                  <a:tcPr marL="89642" marR="89642" marT="44821" marB="44821" anchor="ctr"/>
                </a:tc>
                <a:tc>
                  <a:txBody>
                    <a:bodyPr/>
                    <a:lstStyle/>
                    <a:p>
                      <a:pPr marL="0" marR="0" indent="0" algn="l" defTabSz="932742" rtl="0" eaLnBrk="1" fontAlgn="ctr" latinLnBrk="0" hangingPunct="1">
                        <a:lnSpc>
                          <a:spcPct val="100000"/>
                        </a:lnSpc>
                        <a:spcBef>
                          <a:spcPts val="0"/>
                        </a:spcBef>
                        <a:spcAft>
                          <a:spcPts val="0"/>
                        </a:spcAft>
                        <a:buClrTx/>
                        <a:buSzTx/>
                        <a:buFontTx/>
                        <a:buNone/>
                        <a:tabLst/>
                        <a:defRPr/>
                      </a:pPr>
                      <a:r>
                        <a:rPr lang="en-US" sz="1800" u="none" strike="noStrike" dirty="0">
                          <a:effectLst/>
                        </a:rPr>
                        <a:t>local-redundant</a:t>
                      </a:r>
                      <a:r>
                        <a:rPr lang="en-US" sz="1800" u="none" strike="noStrike" baseline="0" dirty="0">
                          <a:effectLst/>
                        </a:rPr>
                        <a:t> Azure storage charge-through</a:t>
                      </a:r>
                      <a:endParaRPr lang="en-US" sz="1800" b="0" i="0" u="none" strike="noStrike" dirty="0">
                        <a:solidFill>
                          <a:srgbClr val="000000"/>
                        </a:solidFill>
                        <a:effectLst/>
                        <a:latin typeface="Calibri" panose="020F0502020204030204" pitchFamily="34" charset="0"/>
                      </a:endParaRPr>
                    </a:p>
                  </a:txBody>
                  <a:tcPr marL="89642" marR="89642" marT="44821" marB="44821"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12095582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Microsoft Azure IoT services portfolio</a:t>
            </a:r>
          </a:p>
        </p:txBody>
      </p:sp>
      <p:graphicFrame>
        <p:nvGraphicFramePr>
          <p:cNvPr id="54" name="Table 53"/>
          <p:cNvGraphicFramePr>
            <a:graphicFrameLocks noGrp="1"/>
          </p:cNvGraphicFramePr>
          <p:nvPr>
            <p:extLst/>
          </p:nvPr>
        </p:nvGraphicFramePr>
        <p:xfrm>
          <a:off x="706818" y="1625901"/>
          <a:ext cx="10778366" cy="4709898"/>
        </p:xfrm>
        <a:graphic>
          <a:graphicData uri="http://schemas.openxmlformats.org/drawingml/2006/table">
            <a:tbl>
              <a:tblPr firstRow="1" bandRow="1">
                <a:tableStyleId>{5C22544A-7EE6-4342-B048-85BDC9FD1C3A}</a:tableStyleId>
              </a:tblPr>
              <a:tblGrid>
                <a:gridCol w="1507270">
                  <a:extLst>
                    <a:ext uri="{9D8B030D-6E8A-4147-A177-3AD203B41FA5}">
                      <a16:colId xmlns:a16="http://schemas.microsoft.com/office/drawing/2014/main" val="20000"/>
                    </a:ext>
                  </a:extLst>
                </a:gridCol>
                <a:gridCol w="2317774">
                  <a:extLst>
                    <a:ext uri="{9D8B030D-6E8A-4147-A177-3AD203B41FA5}">
                      <a16:colId xmlns:a16="http://schemas.microsoft.com/office/drawing/2014/main" val="20001"/>
                    </a:ext>
                  </a:extLst>
                </a:gridCol>
                <a:gridCol w="2317774">
                  <a:extLst>
                    <a:ext uri="{9D8B030D-6E8A-4147-A177-3AD203B41FA5}">
                      <a16:colId xmlns:a16="http://schemas.microsoft.com/office/drawing/2014/main" val="20002"/>
                    </a:ext>
                  </a:extLst>
                </a:gridCol>
                <a:gridCol w="2317774">
                  <a:extLst>
                    <a:ext uri="{9D8B030D-6E8A-4147-A177-3AD203B41FA5}">
                      <a16:colId xmlns:a16="http://schemas.microsoft.com/office/drawing/2014/main" val="20003"/>
                    </a:ext>
                  </a:extLst>
                </a:gridCol>
                <a:gridCol w="2317774">
                  <a:extLst>
                    <a:ext uri="{9D8B030D-6E8A-4147-A177-3AD203B41FA5}">
                      <a16:colId xmlns:a16="http://schemas.microsoft.com/office/drawing/2014/main" val="20004"/>
                    </a:ext>
                  </a:extLst>
                </a:gridCol>
              </a:tblGrid>
              <a:tr h="470127">
                <a:tc>
                  <a:txBody>
                    <a:bodyPr/>
                    <a:lstStyle/>
                    <a:p>
                      <a:pPr algn="ctr"/>
                      <a:r>
                        <a:rPr lang="en-GB" sz="1600" b="0" dirty="0">
                          <a:solidFill>
                            <a:srgbClr val="FFFFFF"/>
                          </a:solidFill>
                          <a:latin typeface="Segoe UI Semibold" panose="020B0702040204020203" pitchFamily="34" charset="0"/>
                        </a:rPr>
                        <a:t>Devices</a:t>
                      </a:r>
                      <a:endParaRPr lang="en-US" sz="1600" b="0" dirty="0">
                        <a:solidFill>
                          <a:srgbClr val="FFFFFF"/>
                        </a:solidFill>
                        <a:latin typeface="Segoe UI Semibold" panose="020B0702040204020203" pitchFamily="34" charset="0"/>
                      </a:endParaRPr>
                    </a:p>
                  </a:txBody>
                  <a:tcPr marL="84471" marR="84471" marT="42236" marB="42236" anchor="ctr">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2145A"/>
                    </a:solidFill>
                  </a:tcPr>
                </a:tc>
                <a:tc>
                  <a:txBody>
                    <a:bodyPr/>
                    <a:lstStyle/>
                    <a:p>
                      <a:pPr marL="0" marR="0" indent="0" algn="ctr" defTabSz="699630" rtl="0" eaLnBrk="1" fontAlgn="auto" latinLnBrk="0" hangingPunct="1">
                        <a:lnSpc>
                          <a:spcPct val="100000"/>
                        </a:lnSpc>
                        <a:spcBef>
                          <a:spcPts val="0"/>
                        </a:spcBef>
                        <a:spcAft>
                          <a:spcPts val="0"/>
                        </a:spcAft>
                        <a:buClrTx/>
                        <a:buSzTx/>
                        <a:buFontTx/>
                        <a:buNone/>
                        <a:tabLst/>
                        <a:defRPr/>
                      </a:pPr>
                      <a:r>
                        <a:rPr lang="en-GB" sz="1600" b="0" baseline="0" dirty="0">
                          <a:solidFill>
                            <a:srgbClr val="FFFFFF"/>
                          </a:solidFill>
                          <a:latin typeface="Segoe UI Semibold" panose="020B0702040204020203" pitchFamily="34" charset="0"/>
                        </a:rPr>
                        <a:t>Device Connectivity</a:t>
                      </a:r>
                      <a:endParaRPr lang="en-GB" sz="1600" b="0" dirty="0">
                        <a:solidFill>
                          <a:srgbClr val="FFFFFF"/>
                        </a:solidFill>
                        <a:latin typeface="Segoe UI Semibold" panose="020B0702040204020203" pitchFamily="34" charset="0"/>
                      </a:endParaRPr>
                    </a:p>
                  </a:txBody>
                  <a:tcPr marL="84471" marR="84471" marT="42236" marB="42236"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2145A"/>
                    </a:solidFill>
                  </a:tcPr>
                </a:tc>
                <a:tc>
                  <a:txBody>
                    <a:bodyPr/>
                    <a:lstStyle/>
                    <a:p>
                      <a:pPr algn="ctr"/>
                      <a:r>
                        <a:rPr lang="en-GB" sz="1600" b="0" dirty="0">
                          <a:solidFill>
                            <a:srgbClr val="FFFFFF"/>
                          </a:solidFill>
                          <a:latin typeface="Segoe UI Semibold" panose="020B0702040204020203" pitchFamily="34" charset="0"/>
                        </a:rPr>
                        <a:t>Storage</a:t>
                      </a:r>
                      <a:endParaRPr lang="en-US" sz="1600" b="0" dirty="0">
                        <a:solidFill>
                          <a:srgbClr val="FFFFFF"/>
                        </a:solidFill>
                        <a:latin typeface="Segoe UI Semibold" panose="020B0702040204020203" pitchFamily="34" charset="0"/>
                      </a:endParaRPr>
                    </a:p>
                  </a:txBody>
                  <a:tcPr marL="84471" marR="84471" marT="42236" marB="42236"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2145A"/>
                    </a:solidFill>
                  </a:tcPr>
                </a:tc>
                <a:tc>
                  <a:txBody>
                    <a:bodyPr/>
                    <a:lstStyle/>
                    <a:p>
                      <a:pPr algn="ctr"/>
                      <a:r>
                        <a:rPr lang="en-GB" sz="1600" b="0" dirty="0">
                          <a:solidFill>
                            <a:srgbClr val="FFFFFF"/>
                          </a:solidFill>
                          <a:latin typeface="Segoe UI Semibold" panose="020B0702040204020203" pitchFamily="34" charset="0"/>
                        </a:rPr>
                        <a:t>Analytics</a:t>
                      </a:r>
                      <a:endParaRPr lang="en-US" sz="1600" b="0" dirty="0">
                        <a:solidFill>
                          <a:srgbClr val="FFFFFF"/>
                        </a:solidFill>
                        <a:latin typeface="Segoe UI Semibold" panose="020B0702040204020203" pitchFamily="34" charset="0"/>
                      </a:endParaRPr>
                    </a:p>
                  </a:txBody>
                  <a:tcPr marL="84471" marR="84471" marT="42236" marB="42236"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2145A"/>
                    </a:solidFill>
                  </a:tcPr>
                </a:tc>
                <a:tc>
                  <a:txBody>
                    <a:bodyPr/>
                    <a:lstStyle/>
                    <a:p>
                      <a:pPr marL="0" marR="0" indent="0" algn="ctr" defTabSz="699630" rtl="0" eaLnBrk="1" fontAlgn="auto" latinLnBrk="0" hangingPunct="1">
                        <a:lnSpc>
                          <a:spcPct val="100000"/>
                        </a:lnSpc>
                        <a:spcBef>
                          <a:spcPts val="0"/>
                        </a:spcBef>
                        <a:spcAft>
                          <a:spcPts val="0"/>
                        </a:spcAft>
                        <a:buClrTx/>
                        <a:buSzTx/>
                        <a:buFontTx/>
                        <a:buNone/>
                        <a:tabLst/>
                        <a:defRPr/>
                      </a:pPr>
                      <a:r>
                        <a:rPr lang="en-GB" sz="1600" b="0" kern="1200" dirty="0">
                          <a:solidFill>
                            <a:srgbClr val="FFFFFF"/>
                          </a:solidFill>
                          <a:latin typeface="Segoe UI Semibold" panose="020B0702040204020203" pitchFamily="34" charset="0"/>
                          <a:ea typeface="+mn-ea"/>
                          <a:cs typeface="+mn-cs"/>
                        </a:rPr>
                        <a:t>Presentation &amp; Action</a:t>
                      </a:r>
                    </a:p>
                  </a:txBody>
                  <a:tcPr marL="84471" marR="84471" marT="42236" marB="42236"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2145A"/>
                    </a:solidFill>
                  </a:tcPr>
                </a:tc>
                <a:extLst>
                  <a:ext uri="{0D108BD9-81ED-4DB2-BD59-A6C34878D82A}">
                    <a16:rowId xmlns:a16="http://schemas.microsoft.com/office/drawing/2014/main" val="10000"/>
                  </a:ext>
                </a:extLst>
              </a:tr>
              <a:tr h="825201">
                <a:tc>
                  <a:txBody>
                    <a:bodyPr/>
                    <a:lstStyle/>
                    <a:p>
                      <a:r>
                        <a:rPr lang="en-US" sz="1200" dirty="0"/>
                        <a:t>`</a:t>
                      </a:r>
                    </a:p>
                  </a:txBody>
                  <a:tcPr marL="506832" marR="84471" marT="42236" marB="42236">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Event Hub</a:t>
                      </a:r>
                    </a:p>
                  </a:txBody>
                  <a:tcPr marL="844721" marR="42236" marT="42236" marB="42236"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SQL Database</a:t>
                      </a:r>
                    </a:p>
                  </a:txBody>
                  <a:tcPr marL="844721" marR="42236" marT="42236" marB="42236"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Machine Learning</a:t>
                      </a:r>
                    </a:p>
                  </a:txBody>
                  <a:tcPr marL="844721" marR="42236" marT="42236" marB="42236"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App</a:t>
                      </a:r>
                      <a:r>
                        <a:rPr lang="en-US" sz="1600" kern="0" baseline="0" dirty="0">
                          <a:solidFill>
                            <a:srgbClr val="FFFFFF"/>
                          </a:solidFill>
                        </a:rPr>
                        <a:t> Service</a:t>
                      </a:r>
                      <a:endParaRPr lang="en-US" sz="1600" kern="0" dirty="0">
                        <a:solidFill>
                          <a:srgbClr val="FFFFFF"/>
                        </a:solidFill>
                      </a:endParaRPr>
                    </a:p>
                  </a:txBody>
                  <a:tcPr marL="844721" marR="42236" marT="42236" marB="42236"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7030A0"/>
                    </a:solidFill>
                  </a:tcPr>
                </a:tc>
                <a:extLst>
                  <a:ext uri="{0D108BD9-81ED-4DB2-BD59-A6C34878D82A}">
                    <a16:rowId xmlns:a16="http://schemas.microsoft.com/office/drawing/2014/main" val="10001"/>
                  </a:ext>
                </a:extLst>
              </a:tr>
              <a:tr h="825201">
                <a:tc>
                  <a:txBody>
                    <a:bodyPr/>
                    <a:lstStyle/>
                    <a:p>
                      <a:endParaRPr lang="en-US" sz="1200" dirty="0"/>
                    </a:p>
                  </a:txBody>
                  <a:tcPr marL="506832" marR="84471" marT="42236" marB="42236">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err="1">
                          <a:solidFill>
                            <a:srgbClr val="FFFFFF"/>
                          </a:solidFill>
                        </a:rPr>
                        <a:t>IoT</a:t>
                      </a:r>
                      <a:r>
                        <a:rPr lang="en-US" sz="1600" kern="0" dirty="0">
                          <a:solidFill>
                            <a:srgbClr val="FFFFFF"/>
                          </a:solidFill>
                        </a:rPr>
                        <a:t> Hub</a:t>
                      </a:r>
                    </a:p>
                  </a:txBody>
                  <a:tcPr marL="844721" marR="42236" marT="42236" marB="42236"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Table/Blob Storage</a:t>
                      </a:r>
                    </a:p>
                  </a:txBody>
                  <a:tcPr marL="844721" marR="42236" marT="42236" marB="42236"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Stream Analytics</a:t>
                      </a:r>
                    </a:p>
                  </a:txBody>
                  <a:tcPr marL="844721" marR="42236" marT="42236" marB="42236"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Power BI</a:t>
                      </a:r>
                    </a:p>
                  </a:txBody>
                  <a:tcPr marL="844721" marR="42236" marT="42236" marB="42236"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7030A0"/>
                    </a:solidFill>
                  </a:tcPr>
                </a:tc>
                <a:extLst>
                  <a:ext uri="{0D108BD9-81ED-4DB2-BD59-A6C34878D82A}">
                    <a16:rowId xmlns:a16="http://schemas.microsoft.com/office/drawing/2014/main" val="10002"/>
                  </a:ext>
                </a:extLst>
              </a:tr>
              <a:tr h="825201">
                <a:tc>
                  <a:txBody>
                    <a:bodyPr/>
                    <a:lstStyle/>
                    <a:p>
                      <a:endParaRPr lang="en-US" sz="1200" dirty="0"/>
                    </a:p>
                  </a:txBody>
                  <a:tcPr marL="506832" marR="84471" marT="42236" marB="42236">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indent="0" algn="l" defTabSz="685517" rtl="0" eaLnBrk="1" fontAlgn="auto" latinLnBrk="0" hangingPunct="1">
                        <a:lnSpc>
                          <a:spcPct val="100000"/>
                        </a:lnSpc>
                        <a:spcBef>
                          <a:spcPts val="0"/>
                        </a:spcBef>
                        <a:spcAft>
                          <a:spcPts val="0"/>
                        </a:spcAft>
                        <a:buClrTx/>
                        <a:buSzTx/>
                        <a:buFontTx/>
                        <a:buNone/>
                        <a:tabLst/>
                        <a:defRPr/>
                      </a:pPr>
                      <a:r>
                        <a:rPr lang="en-US" sz="1600" dirty="0">
                          <a:solidFill>
                            <a:schemeClr val="tx1"/>
                          </a:solidFill>
                        </a:rPr>
                        <a:t>Service Bus</a:t>
                      </a:r>
                    </a:p>
                  </a:txBody>
                  <a:tcPr marL="844721" marR="42236" marT="42236" marB="42236"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DocumentDB</a:t>
                      </a:r>
                    </a:p>
                  </a:txBody>
                  <a:tcPr marL="844721" marR="42236" marT="42236" marB="42236"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HDInsight</a:t>
                      </a:r>
                    </a:p>
                  </a:txBody>
                  <a:tcPr marL="844721" marR="42236" marT="42236" marB="42236"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Notification Hubs</a:t>
                      </a:r>
                    </a:p>
                  </a:txBody>
                  <a:tcPr marL="844721" marR="42236" marT="42236" marB="42236"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7030A0"/>
                    </a:solidFill>
                  </a:tcPr>
                </a:tc>
                <a:extLst>
                  <a:ext uri="{0D108BD9-81ED-4DB2-BD59-A6C34878D82A}">
                    <a16:rowId xmlns:a16="http://schemas.microsoft.com/office/drawing/2014/main" val="10003"/>
                  </a:ext>
                </a:extLst>
              </a:tr>
              <a:tr h="938967">
                <a:tc>
                  <a:txBody>
                    <a:bodyPr/>
                    <a:lstStyle/>
                    <a:p>
                      <a:endParaRPr lang="en-US" sz="1200" dirty="0"/>
                    </a:p>
                  </a:txBody>
                  <a:tcPr marL="506832" marR="84471" marT="42236" marB="42236">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685517"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External Data Sources</a:t>
                      </a:r>
                      <a:endParaRPr lang="en-US" sz="1600" dirty="0">
                        <a:solidFill>
                          <a:schemeClr val="bg1"/>
                        </a:solidFill>
                      </a:endParaRPr>
                    </a:p>
                    <a:p>
                      <a:pPr marL="0" marR="0" indent="0" algn="l" defTabSz="685517" rtl="0" eaLnBrk="1" fontAlgn="auto" latinLnBrk="0" hangingPunct="1">
                        <a:lnSpc>
                          <a:spcPct val="100000"/>
                        </a:lnSpc>
                        <a:spcBef>
                          <a:spcPts val="0"/>
                        </a:spcBef>
                        <a:spcAft>
                          <a:spcPts val="0"/>
                        </a:spcAft>
                        <a:buClrTx/>
                        <a:buSzTx/>
                        <a:buFontTx/>
                        <a:buNone/>
                        <a:tabLst/>
                        <a:defRPr/>
                      </a:pPr>
                      <a:endParaRPr lang="en-US" sz="1600" dirty="0">
                        <a:solidFill>
                          <a:schemeClr val="bg1"/>
                        </a:solidFill>
                      </a:endParaRPr>
                    </a:p>
                  </a:txBody>
                  <a:tcPr marL="844721" marR="42236" marT="42236" marB="42236"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3</a:t>
                      </a:r>
                      <a:r>
                        <a:rPr lang="en-US" sz="1600" kern="0" baseline="30000" dirty="0">
                          <a:solidFill>
                            <a:srgbClr val="FFFFFF"/>
                          </a:solidFill>
                        </a:rPr>
                        <a:t>rd</a:t>
                      </a:r>
                      <a:r>
                        <a:rPr lang="en-US" sz="1600" kern="0" dirty="0">
                          <a:solidFill>
                            <a:srgbClr val="FFFFFF"/>
                          </a:solidFill>
                        </a:rPr>
                        <a:t> party Databases</a:t>
                      </a:r>
                    </a:p>
                  </a:txBody>
                  <a:tcPr marL="844721" marR="42236" marT="42236" marB="42236"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Data Factory</a:t>
                      </a:r>
                    </a:p>
                  </a:txBody>
                  <a:tcPr marL="844721" marR="42236" marT="42236" marB="42236"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Mobile Services</a:t>
                      </a:r>
                    </a:p>
                  </a:txBody>
                  <a:tcPr marL="844721" marR="42236" marT="42236" marB="42236"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7030A0"/>
                    </a:solidFill>
                  </a:tcPr>
                </a:tc>
                <a:extLst>
                  <a:ext uri="{0D108BD9-81ED-4DB2-BD59-A6C34878D82A}">
                    <a16:rowId xmlns:a16="http://schemas.microsoft.com/office/drawing/2014/main" val="10004"/>
                  </a:ext>
                </a:extLst>
              </a:tr>
              <a:tr h="825201">
                <a:tc>
                  <a:txBody>
                    <a:bodyPr/>
                    <a:lstStyle/>
                    <a:p>
                      <a:endParaRPr lang="en-US" sz="1200" dirty="0"/>
                    </a:p>
                  </a:txBody>
                  <a:tcPr marL="506832" marR="84471" marT="42236" marB="42236">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44721" marR="42236" marT="42236" marB="42236"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44721" marR="42236" marT="42236" marB="42236"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solidFill>
                            <a:schemeClr val="tx1"/>
                          </a:solidFill>
                        </a:rPr>
                        <a:t>Data Lake</a:t>
                      </a:r>
                    </a:p>
                  </a:txBody>
                  <a:tcPr marL="844721" marR="42236" marT="42236" marB="42236"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BizTalk Services</a:t>
                      </a:r>
                    </a:p>
                  </a:txBody>
                  <a:tcPr marL="844721" marR="42236" marT="42236" marB="42236"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7030A0"/>
                    </a:solidFill>
                  </a:tcPr>
                </a:tc>
                <a:extLst>
                  <a:ext uri="{0D108BD9-81ED-4DB2-BD59-A6C34878D82A}">
                    <a16:rowId xmlns:a16="http://schemas.microsoft.com/office/drawing/2014/main" val="10005"/>
                  </a:ext>
                </a:extLst>
              </a:tr>
            </a:tbl>
          </a:graphicData>
        </a:graphic>
      </p:graphicFrame>
      <p:pic>
        <p:nvPicPr>
          <p:cNvPr id="76" name="Picture 2" descr="C:\Users\mitchellg\AppData\Local\Microsoft\Windows\Temporary Internet Files\Content.Outlook\DRES7FCJ\Storage_white (2).png"/>
          <p:cNvPicPr>
            <a:picLocks noChangeAspect="1" noChangeArrowheads="1"/>
          </p:cNvPicPr>
          <p:nvPr/>
        </p:nvPicPr>
        <p:blipFill>
          <a:blip r:embed="rId3" cstate="screen">
            <a:lum bright="100000"/>
            <a:extLst>
              <a:ext uri="{28A0092B-C50C-407E-A947-70E740481C1C}">
                <a14:useLocalDpi xmlns:a14="http://schemas.microsoft.com/office/drawing/2010/main"/>
              </a:ext>
            </a:extLst>
          </a:blip>
          <a:srcRect/>
          <a:stretch>
            <a:fillRect/>
          </a:stretch>
        </p:blipFill>
        <p:spPr bwMode="auto">
          <a:xfrm>
            <a:off x="2330288" y="4750641"/>
            <a:ext cx="463145" cy="463145"/>
          </a:xfrm>
          <a:prstGeom prst="rect">
            <a:avLst/>
          </a:prstGeom>
          <a:noFill/>
        </p:spPr>
      </p:pic>
      <p:pic>
        <p:nvPicPr>
          <p:cNvPr id="77" name="Picture 3"/>
          <p:cNvPicPr>
            <a:picLocks noChangeAspect="1"/>
          </p:cNvPicPr>
          <p:nvPr/>
        </p:nvPicPr>
        <p:blipFill>
          <a:blip r:embed="rId4">
            <a:biLevel thresh="25000"/>
            <a:extLst>
              <a:ext uri="{28A0092B-C50C-407E-A947-70E740481C1C}">
                <a14:useLocalDpi xmlns:a14="http://schemas.microsoft.com/office/drawing/2010/main"/>
              </a:ext>
            </a:extLst>
          </a:blip>
          <a:srcRect/>
          <a:stretch>
            <a:fillRect/>
          </a:stretch>
        </p:blipFill>
        <p:spPr bwMode="auto">
          <a:xfrm>
            <a:off x="4661063" y="2347028"/>
            <a:ext cx="415409" cy="438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Picture 6"/>
          <p:cNvPicPr>
            <a:picLocks noChangeAspect="1"/>
          </p:cNvPicPr>
          <p:nvPr/>
        </p:nvPicPr>
        <p:blipFill>
          <a:blip r:embed="rId5">
            <a:biLevel thresh="25000"/>
            <a:extLst>
              <a:ext uri="{28A0092B-C50C-407E-A947-70E740481C1C}">
                <a14:useLocalDpi xmlns:a14="http://schemas.microsoft.com/office/drawing/2010/main"/>
              </a:ext>
            </a:extLst>
          </a:blip>
          <a:srcRect/>
          <a:stretch>
            <a:fillRect/>
          </a:stretch>
        </p:blipFill>
        <p:spPr bwMode="auto">
          <a:xfrm>
            <a:off x="4647377" y="3179705"/>
            <a:ext cx="442786" cy="384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7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480393" y="3807195"/>
            <a:ext cx="776750" cy="776750"/>
          </a:xfrm>
          <a:prstGeom prst="rect">
            <a:avLst/>
          </a:prstGeom>
        </p:spPr>
      </p:pic>
      <p:sp>
        <p:nvSpPr>
          <p:cNvPr id="80" name="TextBox 79"/>
          <p:cNvSpPr txBox="1"/>
          <p:nvPr/>
        </p:nvSpPr>
        <p:spPr>
          <a:xfrm>
            <a:off x="4701454" y="4109629"/>
            <a:ext cx="357676" cy="230832"/>
          </a:xfrm>
          <a:prstGeom prst="rect">
            <a:avLst/>
          </a:prstGeom>
          <a:noFill/>
          <a:ln>
            <a:noFill/>
            <a:headEnd type="none" w="med" len="med"/>
            <a:tailEnd type="none" w="med" len="med"/>
          </a:ln>
        </p:spPr>
        <p:txBody>
          <a:bodyPr wrap="square" lIns="0" tIns="0" rIns="0" bIns="0" rtlCol="0">
            <a:spAutoFit/>
          </a:bodyPr>
          <a:lstStyle/>
          <a:p>
            <a:pPr algn="ctr" defTabSz="685607"/>
            <a:r>
              <a:rPr lang="en-US" sz="1500" spc="-29" dirty="0">
                <a:solidFill>
                  <a:srgbClr val="4668C5"/>
                </a:solidFill>
                <a:latin typeface="Segoe UI"/>
                <a:ea typeface="Segoe UI" pitchFamily="34" charset="0"/>
                <a:cs typeface="Segoe UI" pitchFamily="34" charset="0"/>
              </a:rPr>
              <a:t>{  }</a:t>
            </a:r>
          </a:p>
        </p:txBody>
      </p:sp>
      <p:pic>
        <p:nvPicPr>
          <p:cNvPr id="81" name="Picture 2" descr="C:\Users\mitchellg\AppData\Local\Microsoft\Windows\Temporary Internet Files\Content.Outlook\DRES7FCJ\Storage_white (2).png"/>
          <p:cNvPicPr>
            <a:picLocks noChangeAspect="1" noChangeArrowheads="1"/>
          </p:cNvPicPr>
          <p:nvPr/>
        </p:nvPicPr>
        <p:blipFill>
          <a:blip r:embed="rId3" cstate="screen">
            <a:lum bright="100000"/>
            <a:extLst>
              <a:ext uri="{28A0092B-C50C-407E-A947-70E740481C1C}">
                <a14:useLocalDpi xmlns:a14="http://schemas.microsoft.com/office/drawing/2010/main"/>
              </a:ext>
            </a:extLst>
          </a:blip>
          <a:srcRect/>
          <a:stretch>
            <a:fillRect/>
          </a:stretch>
        </p:blipFill>
        <p:spPr bwMode="auto">
          <a:xfrm>
            <a:off x="4673618" y="4750641"/>
            <a:ext cx="463145" cy="463145"/>
          </a:xfrm>
          <a:prstGeom prst="rect">
            <a:avLst/>
          </a:prstGeom>
          <a:noFill/>
        </p:spPr>
      </p:pic>
      <p:pic>
        <p:nvPicPr>
          <p:cNvPr id="82" name="Picture 8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851010" y="2185441"/>
            <a:ext cx="739031" cy="739031"/>
          </a:xfrm>
          <a:prstGeom prst="rect">
            <a:avLst/>
          </a:prstGeom>
        </p:spPr>
      </p:pic>
      <p:pic>
        <p:nvPicPr>
          <p:cNvPr id="83" name="Picture 11"/>
          <p:cNvPicPr>
            <a:picLocks noChangeAspect="1"/>
          </p:cNvPicPr>
          <p:nvPr/>
        </p:nvPicPr>
        <p:blipFill>
          <a:blip r:embed="rId8">
            <a:biLevel thresh="25000"/>
            <a:extLst>
              <a:ext uri="{28A0092B-C50C-407E-A947-70E740481C1C}">
                <a14:useLocalDpi xmlns:a14="http://schemas.microsoft.com/office/drawing/2010/main"/>
              </a:ext>
            </a:extLst>
          </a:blip>
          <a:srcRect/>
          <a:stretch>
            <a:fillRect/>
          </a:stretch>
        </p:blipFill>
        <p:spPr bwMode="auto">
          <a:xfrm>
            <a:off x="9348003" y="2357146"/>
            <a:ext cx="421361" cy="417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 name="Picture 73"/>
          <p:cNvPicPr>
            <a:picLocks noChangeAspect="1"/>
          </p:cNvPicPr>
          <p:nvPr/>
        </p:nvPicPr>
        <p:blipFill>
          <a:blip r:embed="rId9">
            <a:biLevel thresh="25000"/>
            <a:extLst>
              <a:ext uri="{28A0092B-C50C-407E-A947-70E740481C1C}">
                <a14:useLocalDpi xmlns:a14="http://schemas.microsoft.com/office/drawing/2010/main"/>
              </a:ext>
            </a:extLst>
          </a:blip>
          <a:srcRect/>
          <a:stretch>
            <a:fillRect/>
          </a:stretch>
        </p:blipFill>
        <p:spPr bwMode="auto">
          <a:xfrm>
            <a:off x="9412736" y="4793251"/>
            <a:ext cx="272575" cy="440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84"/>
          <p:cNvPicPr>
            <a:picLocks noChangeAspect="1"/>
          </p:cNvPicPr>
          <p:nvPr/>
        </p:nvPicPr>
        <p:blipFill>
          <a:blip r:embed="rId10" cstate="screen">
            <a:biLevel thresh="25000"/>
            <a:extLst>
              <a:ext uri="{28A0092B-C50C-407E-A947-70E740481C1C}">
                <a14:useLocalDpi xmlns:a14="http://schemas.microsoft.com/office/drawing/2010/main"/>
              </a:ext>
            </a:extLst>
          </a:blip>
          <a:stretch>
            <a:fillRect/>
          </a:stretch>
        </p:blipFill>
        <p:spPr>
          <a:xfrm>
            <a:off x="9386942" y="3986478"/>
            <a:ext cx="366526" cy="366526"/>
          </a:xfrm>
          <a:prstGeom prst="rect">
            <a:avLst/>
          </a:prstGeom>
        </p:spPr>
      </p:pic>
      <p:pic>
        <p:nvPicPr>
          <p:cNvPr id="86" name="Picture 85"/>
          <p:cNvPicPr>
            <a:picLocks noChangeAspect="1"/>
          </p:cNvPicPr>
          <p:nvPr/>
        </p:nvPicPr>
        <p:blipFill>
          <a:blip r:embed="rId11" cstate="screen">
            <a:biLevel thresh="25000"/>
            <a:extLst>
              <a:ext uri="{28A0092B-C50C-407E-A947-70E740481C1C}">
                <a14:useLocalDpi xmlns:a14="http://schemas.microsoft.com/office/drawing/2010/main"/>
              </a:ext>
            </a:extLst>
          </a:blip>
          <a:stretch>
            <a:fillRect/>
          </a:stretch>
        </p:blipFill>
        <p:spPr>
          <a:xfrm>
            <a:off x="6985479" y="4793252"/>
            <a:ext cx="470095" cy="470095"/>
          </a:xfrm>
          <a:prstGeom prst="rect">
            <a:avLst/>
          </a:prstGeom>
        </p:spPr>
      </p:pic>
      <p:pic>
        <p:nvPicPr>
          <p:cNvPr id="87" name="Picture 86"/>
          <p:cNvPicPr>
            <a:picLocks noChangeAspect="1"/>
          </p:cNvPicPr>
          <p:nvPr/>
        </p:nvPicPr>
        <p:blipFill>
          <a:blip r:embed="rId12" cstate="screen">
            <a:biLevel thresh="25000"/>
            <a:extLst>
              <a:ext uri="{28A0092B-C50C-407E-A947-70E740481C1C}">
                <a14:useLocalDpi xmlns:a14="http://schemas.microsoft.com/office/drawing/2010/main"/>
              </a:ext>
            </a:extLst>
          </a:blip>
          <a:stretch>
            <a:fillRect/>
          </a:stretch>
        </p:blipFill>
        <p:spPr>
          <a:xfrm>
            <a:off x="2362470" y="3946262"/>
            <a:ext cx="398782" cy="398782"/>
          </a:xfrm>
          <a:prstGeom prst="rect">
            <a:avLst/>
          </a:prstGeom>
        </p:spPr>
      </p:pic>
      <p:pic>
        <p:nvPicPr>
          <p:cNvPr id="88" name="Picture 87"/>
          <p:cNvPicPr>
            <a:picLocks noChangeAspect="1"/>
          </p:cNvPicPr>
          <p:nvPr/>
        </p:nvPicPr>
        <p:blipFill>
          <a:blip r:embed="rId13" cstate="screen">
            <a:biLevel thresh="25000"/>
            <a:extLst>
              <a:ext uri="{28A0092B-C50C-407E-A947-70E740481C1C}">
                <a14:useLocalDpi xmlns:a14="http://schemas.microsoft.com/office/drawing/2010/main"/>
              </a:ext>
            </a:extLst>
          </a:blip>
          <a:stretch>
            <a:fillRect/>
          </a:stretch>
        </p:blipFill>
        <p:spPr>
          <a:xfrm>
            <a:off x="9348002" y="5659430"/>
            <a:ext cx="478444" cy="478444"/>
          </a:xfrm>
          <a:prstGeom prst="rect">
            <a:avLst/>
          </a:prstGeom>
        </p:spPr>
      </p:pic>
      <p:pic>
        <p:nvPicPr>
          <p:cNvPr id="89" name="Picture 88"/>
          <p:cNvPicPr>
            <a:picLocks noChangeAspect="1"/>
          </p:cNvPicPr>
          <p:nvPr/>
        </p:nvPicPr>
        <p:blipFill>
          <a:blip r:embed="rId14"/>
          <a:stretch>
            <a:fillRect/>
          </a:stretch>
        </p:blipFill>
        <p:spPr>
          <a:xfrm>
            <a:off x="6960825" y="3126634"/>
            <a:ext cx="519404" cy="519404"/>
          </a:xfrm>
          <a:prstGeom prst="rect">
            <a:avLst/>
          </a:prstGeom>
        </p:spPr>
      </p:pic>
      <p:pic>
        <p:nvPicPr>
          <p:cNvPr id="90" name="Picture 89"/>
          <p:cNvPicPr>
            <a:picLocks noChangeAspect="1"/>
          </p:cNvPicPr>
          <p:nvPr/>
        </p:nvPicPr>
        <p:blipFill>
          <a:blip r:embed="rId15"/>
          <a:stretch>
            <a:fillRect/>
          </a:stretch>
        </p:blipFill>
        <p:spPr>
          <a:xfrm>
            <a:off x="2288706" y="2337863"/>
            <a:ext cx="546312" cy="546312"/>
          </a:xfrm>
          <a:prstGeom prst="rect">
            <a:avLst/>
          </a:prstGeom>
        </p:spPr>
      </p:pic>
      <p:pic>
        <p:nvPicPr>
          <p:cNvPr id="91" name="Picture 90"/>
          <p:cNvPicPr>
            <a:picLocks noChangeAspect="1"/>
          </p:cNvPicPr>
          <p:nvPr/>
        </p:nvPicPr>
        <p:blipFill>
          <a:blip r:embed="rId16"/>
          <a:stretch>
            <a:fillRect/>
          </a:stretch>
        </p:blipFill>
        <p:spPr>
          <a:xfrm>
            <a:off x="6921222" y="3891584"/>
            <a:ext cx="598607" cy="598607"/>
          </a:xfrm>
          <a:prstGeom prst="rect">
            <a:avLst/>
          </a:prstGeom>
        </p:spPr>
      </p:pic>
      <p:pic>
        <p:nvPicPr>
          <p:cNvPr id="92" name="Picture 91"/>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2323364" y="3096298"/>
            <a:ext cx="476996" cy="509611"/>
          </a:xfrm>
          <a:prstGeom prst="rect">
            <a:avLst/>
          </a:prstGeom>
        </p:spPr>
      </p:pic>
      <p:pic>
        <p:nvPicPr>
          <p:cNvPr id="93" name="Picture 92"/>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9349637" y="3096298"/>
            <a:ext cx="419728" cy="442036"/>
          </a:xfrm>
          <a:prstGeom prst="rect">
            <a:avLst/>
          </a:prstGeom>
        </p:spPr>
      </p:pic>
      <p:grpSp>
        <p:nvGrpSpPr>
          <p:cNvPr id="45" name="Group 44"/>
          <p:cNvGrpSpPr/>
          <p:nvPr/>
        </p:nvGrpSpPr>
        <p:grpSpPr>
          <a:xfrm>
            <a:off x="1120661" y="4030526"/>
            <a:ext cx="707525" cy="430038"/>
            <a:chOff x="2012636" y="-279971"/>
            <a:chExt cx="734842" cy="447764"/>
          </a:xfrm>
        </p:grpSpPr>
        <p:sp>
          <p:nvSpPr>
            <p:cNvPr id="46" name="Donut 100"/>
            <p:cNvSpPr>
              <a:spLocks noChangeAspect="1"/>
            </p:cNvSpPr>
            <p:nvPr/>
          </p:nvSpPr>
          <p:spPr bwMode="auto">
            <a:xfrm>
              <a:off x="2012636" y="-139831"/>
              <a:ext cx="643825" cy="307624"/>
            </a:xfrm>
            <a:custGeom>
              <a:avLst/>
              <a:gdLst/>
              <a:ahLst/>
              <a:cxnLst/>
              <a:rect l="l" t="t" r="r" b="b"/>
              <a:pathLst>
                <a:path w="6911584" h="2912616">
                  <a:moveTo>
                    <a:pt x="4928423" y="2274235"/>
                  </a:moveTo>
                  <a:cubicBezTo>
                    <a:pt x="4810900" y="2274235"/>
                    <a:pt x="4715629" y="2369506"/>
                    <a:pt x="4715629" y="2487029"/>
                  </a:cubicBezTo>
                  <a:cubicBezTo>
                    <a:pt x="4715629" y="2604552"/>
                    <a:pt x="4810900" y="2699823"/>
                    <a:pt x="4928423" y="2699823"/>
                  </a:cubicBezTo>
                  <a:cubicBezTo>
                    <a:pt x="5045946" y="2699823"/>
                    <a:pt x="5141217" y="2604552"/>
                    <a:pt x="5141217" y="2487029"/>
                  </a:cubicBezTo>
                  <a:cubicBezTo>
                    <a:pt x="5141217" y="2369506"/>
                    <a:pt x="5045946" y="2274235"/>
                    <a:pt x="4928423" y="2274235"/>
                  </a:cubicBezTo>
                  <a:close/>
                  <a:moveTo>
                    <a:pt x="813623" y="2274235"/>
                  </a:moveTo>
                  <a:cubicBezTo>
                    <a:pt x="696100" y="2274235"/>
                    <a:pt x="600829" y="2369506"/>
                    <a:pt x="600829" y="2487029"/>
                  </a:cubicBezTo>
                  <a:cubicBezTo>
                    <a:pt x="600829" y="2604552"/>
                    <a:pt x="696100" y="2699823"/>
                    <a:pt x="813623" y="2699823"/>
                  </a:cubicBezTo>
                  <a:cubicBezTo>
                    <a:pt x="931146" y="2699823"/>
                    <a:pt x="1026417" y="2604552"/>
                    <a:pt x="1026417" y="2487029"/>
                  </a:cubicBezTo>
                  <a:cubicBezTo>
                    <a:pt x="1026417" y="2369506"/>
                    <a:pt x="931146" y="2274235"/>
                    <a:pt x="813623" y="2274235"/>
                  </a:cubicBezTo>
                  <a:close/>
                  <a:moveTo>
                    <a:pt x="4928422" y="2061442"/>
                  </a:moveTo>
                  <a:cubicBezTo>
                    <a:pt x="5163467" y="2061442"/>
                    <a:pt x="5354009" y="2251984"/>
                    <a:pt x="5354009" y="2487029"/>
                  </a:cubicBezTo>
                  <a:cubicBezTo>
                    <a:pt x="5354009" y="2722074"/>
                    <a:pt x="5163467" y="2912616"/>
                    <a:pt x="4928422" y="2912616"/>
                  </a:cubicBezTo>
                  <a:cubicBezTo>
                    <a:pt x="4693377" y="2912616"/>
                    <a:pt x="4502835" y="2722074"/>
                    <a:pt x="4502835" y="2487029"/>
                  </a:cubicBezTo>
                  <a:cubicBezTo>
                    <a:pt x="4502835" y="2251984"/>
                    <a:pt x="4693377" y="2061442"/>
                    <a:pt x="4928422" y="2061442"/>
                  </a:cubicBezTo>
                  <a:close/>
                  <a:moveTo>
                    <a:pt x="813622" y="2061442"/>
                  </a:moveTo>
                  <a:cubicBezTo>
                    <a:pt x="1048667" y="2061442"/>
                    <a:pt x="1239209" y="2251984"/>
                    <a:pt x="1239209" y="2487029"/>
                  </a:cubicBezTo>
                  <a:cubicBezTo>
                    <a:pt x="1239209" y="2722074"/>
                    <a:pt x="1048667" y="2912616"/>
                    <a:pt x="813622" y="2912616"/>
                  </a:cubicBezTo>
                  <a:cubicBezTo>
                    <a:pt x="578577" y="2912616"/>
                    <a:pt x="388035" y="2722074"/>
                    <a:pt x="388035" y="2487029"/>
                  </a:cubicBezTo>
                  <a:cubicBezTo>
                    <a:pt x="388035" y="2251984"/>
                    <a:pt x="578577" y="2061442"/>
                    <a:pt x="813622" y="2061442"/>
                  </a:cubicBezTo>
                  <a:close/>
                  <a:moveTo>
                    <a:pt x="2036754" y="1611385"/>
                  </a:moveTo>
                  <a:cubicBezTo>
                    <a:pt x="2013445" y="1611385"/>
                    <a:pt x="1994550" y="1630280"/>
                    <a:pt x="1994550" y="1653589"/>
                  </a:cubicBezTo>
                  <a:lnTo>
                    <a:pt x="1994550" y="1854931"/>
                  </a:lnTo>
                  <a:cubicBezTo>
                    <a:pt x="1994550" y="1878240"/>
                    <a:pt x="2013445" y="1897135"/>
                    <a:pt x="2036754" y="1897135"/>
                  </a:cubicBezTo>
                  <a:lnTo>
                    <a:pt x="2066645" y="1897135"/>
                  </a:lnTo>
                  <a:cubicBezTo>
                    <a:pt x="2089954" y="1897135"/>
                    <a:pt x="2108849" y="1878240"/>
                    <a:pt x="2108849" y="1854931"/>
                  </a:cubicBezTo>
                  <a:lnTo>
                    <a:pt x="2108849" y="1653589"/>
                  </a:lnTo>
                  <a:cubicBezTo>
                    <a:pt x="2108849" y="1630280"/>
                    <a:pt x="2089954" y="1611385"/>
                    <a:pt x="2066645" y="1611385"/>
                  </a:cubicBezTo>
                  <a:close/>
                  <a:moveTo>
                    <a:pt x="1475440" y="727942"/>
                  </a:moveTo>
                  <a:cubicBezTo>
                    <a:pt x="1454397" y="727942"/>
                    <a:pt x="1437338" y="745001"/>
                    <a:pt x="1437338" y="766044"/>
                  </a:cubicBezTo>
                  <a:lnTo>
                    <a:pt x="1437338" y="1383960"/>
                  </a:lnTo>
                  <a:cubicBezTo>
                    <a:pt x="1437338" y="1405003"/>
                    <a:pt x="1454397" y="1422062"/>
                    <a:pt x="1475440" y="1422062"/>
                  </a:cubicBezTo>
                  <a:lnTo>
                    <a:pt x="2070748" y="1422062"/>
                  </a:lnTo>
                  <a:cubicBezTo>
                    <a:pt x="2091791" y="1422062"/>
                    <a:pt x="2108850" y="1405003"/>
                    <a:pt x="2108850" y="1383960"/>
                  </a:cubicBezTo>
                  <a:lnTo>
                    <a:pt x="2108850" y="766044"/>
                  </a:lnTo>
                  <a:cubicBezTo>
                    <a:pt x="2108850" y="745001"/>
                    <a:pt x="2091791" y="727942"/>
                    <a:pt x="2070748" y="727942"/>
                  </a:cubicBezTo>
                  <a:close/>
                  <a:moveTo>
                    <a:pt x="1119593" y="646850"/>
                  </a:moveTo>
                  <a:lnTo>
                    <a:pt x="732731" y="1335162"/>
                  </a:lnTo>
                  <a:lnTo>
                    <a:pt x="848287" y="1415549"/>
                  </a:lnTo>
                  <a:lnTo>
                    <a:pt x="1124617" y="1400476"/>
                  </a:lnTo>
                  <a:cubicBezTo>
                    <a:pt x="1122942" y="1150942"/>
                    <a:pt x="1121269" y="876287"/>
                    <a:pt x="1119593" y="646850"/>
                  </a:cubicBezTo>
                  <a:close/>
                  <a:moveTo>
                    <a:pt x="1397179" y="570778"/>
                  </a:moveTo>
                  <a:lnTo>
                    <a:pt x="2125675" y="570778"/>
                  </a:lnTo>
                  <a:cubicBezTo>
                    <a:pt x="2202933" y="570778"/>
                    <a:pt x="2252218" y="637545"/>
                    <a:pt x="2252218" y="717081"/>
                  </a:cubicBezTo>
                  <a:cubicBezTo>
                    <a:pt x="2253123" y="910308"/>
                    <a:pt x="2249578" y="2044608"/>
                    <a:pt x="2248259" y="2269890"/>
                  </a:cubicBezTo>
                  <a:cubicBezTo>
                    <a:pt x="2250483" y="2331108"/>
                    <a:pt x="2252033" y="2459994"/>
                    <a:pt x="2105231" y="2459767"/>
                  </a:cubicBezTo>
                  <a:lnTo>
                    <a:pt x="1635886" y="2456926"/>
                  </a:lnTo>
                  <a:cubicBezTo>
                    <a:pt x="1549301" y="2441989"/>
                    <a:pt x="1520317" y="2406126"/>
                    <a:pt x="1487860" y="2315192"/>
                  </a:cubicBezTo>
                  <a:cubicBezTo>
                    <a:pt x="1453241" y="2211444"/>
                    <a:pt x="1369113" y="2004793"/>
                    <a:pt x="1281013" y="1739585"/>
                  </a:cubicBezTo>
                  <a:cubicBezTo>
                    <a:pt x="1281013" y="1190396"/>
                    <a:pt x="1277309" y="1261690"/>
                    <a:pt x="1277309" y="712501"/>
                  </a:cubicBezTo>
                  <a:cubicBezTo>
                    <a:pt x="1277309" y="632964"/>
                    <a:pt x="1319921" y="570778"/>
                    <a:pt x="1397179" y="570778"/>
                  </a:cubicBezTo>
                  <a:close/>
                  <a:moveTo>
                    <a:pt x="1378516" y="531296"/>
                  </a:moveTo>
                  <a:cubicBezTo>
                    <a:pt x="1295800" y="531296"/>
                    <a:pt x="1250178" y="595968"/>
                    <a:pt x="1250178" y="678684"/>
                  </a:cubicBezTo>
                  <a:cubicBezTo>
                    <a:pt x="1250178" y="1249827"/>
                    <a:pt x="1254144" y="1175683"/>
                    <a:pt x="1254144" y="1746826"/>
                  </a:cubicBezTo>
                  <a:cubicBezTo>
                    <a:pt x="1348468" y="2022635"/>
                    <a:pt x="1438538" y="2237547"/>
                    <a:pt x="1475603" y="2345442"/>
                  </a:cubicBezTo>
                  <a:cubicBezTo>
                    <a:pt x="1510353" y="2440012"/>
                    <a:pt x="1541385" y="2477308"/>
                    <a:pt x="1634086" y="2492842"/>
                  </a:cubicBezTo>
                  <a:lnTo>
                    <a:pt x="2136588" y="2495797"/>
                  </a:lnTo>
                  <a:cubicBezTo>
                    <a:pt x="2293761" y="2496033"/>
                    <a:pt x="2292101" y="2361995"/>
                    <a:pt x="2289720" y="2298329"/>
                  </a:cubicBezTo>
                  <a:cubicBezTo>
                    <a:pt x="2291132" y="2064042"/>
                    <a:pt x="2294928" y="884398"/>
                    <a:pt x="2293959" y="683448"/>
                  </a:cubicBezTo>
                  <a:cubicBezTo>
                    <a:pt x="2293959" y="600732"/>
                    <a:pt x="2241192" y="531296"/>
                    <a:pt x="2158476" y="531296"/>
                  </a:cubicBezTo>
                  <a:close/>
                  <a:moveTo>
                    <a:pt x="1423549" y="416"/>
                  </a:moveTo>
                  <a:cubicBezTo>
                    <a:pt x="1438368" y="-304"/>
                    <a:pt x="1455791" y="-118"/>
                    <a:pt x="1476421" y="1183"/>
                  </a:cubicBezTo>
                  <a:lnTo>
                    <a:pt x="6481089" y="10105"/>
                  </a:lnTo>
                  <a:cubicBezTo>
                    <a:pt x="6632014" y="13345"/>
                    <a:pt x="6655620" y="51095"/>
                    <a:pt x="6655050" y="184063"/>
                  </a:cubicBezTo>
                  <a:lnTo>
                    <a:pt x="6646128" y="2374162"/>
                  </a:lnTo>
                  <a:lnTo>
                    <a:pt x="6863866" y="2378147"/>
                  </a:lnTo>
                  <a:cubicBezTo>
                    <a:pt x="6877434" y="2384454"/>
                    <a:pt x="6910051" y="2397906"/>
                    <a:pt x="6906950" y="2418501"/>
                  </a:cubicBezTo>
                  <a:cubicBezTo>
                    <a:pt x="6907670" y="2461406"/>
                    <a:pt x="6908389" y="2504311"/>
                    <a:pt x="6909109" y="2547216"/>
                  </a:cubicBezTo>
                  <a:cubicBezTo>
                    <a:pt x="6920218" y="2597501"/>
                    <a:pt x="6893227" y="2619210"/>
                    <a:pt x="6842424" y="2621870"/>
                  </a:cubicBezTo>
                  <a:lnTo>
                    <a:pt x="5499782" y="2628410"/>
                  </a:lnTo>
                  <a:cubicBezTo>
                    <a:pt x="5461124" y="2372676"/>
                    <a:pt x="5294599" y="2012863"/>
                    <a:pt x="4928839" y="2021784"/>
                  </a:cubicBezTo>
                  <a:cubicBezTo>
                    <a:pt x="4563079" y="2030705"/>
                    <a:pt x="4451567" y="2316177"/>
                    <a:pt x="4380199" y="2623950"/>
                  </a:cubicBezTo>
                  <a:lnTo>
                    <a:pt x="1413975" y="2606108"/>
                  </a:lnTo>
                  <a:cubicBezTo>
                    <a:pt x="1330713" y="2347400"/>
                    <a:pt x="1185005" y="2039627"/>
                    <a:pt x="816270" y="2030705"/>
                  </a:cubicBezTo>
                  <a:cubicBezTo>
                    <a:pt x="447535" y="2021783"/>
                    <a:pt x="361300" y="2329558"/>
                    <a:pt x="294392" y="2458912"/>
                  </a:cubicBezTo>
                  <a:cubicBezTo>
                    <a:pt x="271687" y="2479538"/>
                    <a:pt x="308514" y="2502545"/>
                    <a:pt x="226278" y="2520790"/>
                  </a:cubicBezTo>
                  <a:lnTo>
                    <a:pt x="55873" y="2516259"/>
                  </a:lnTo>
                  <a:cubicBezTo>
                    <a:pt x="16901" y="2506858"/>
                    <a:pt x="4125" y="2495077"/>
                    <a:pt x="3253" y="2459482"/>
                  </a:cubicBezTo>
                  <a:cubicBezTo>
                    <a:pt x="1084" y="2355022"/>
                    <a:pt x="5613" y="2226184"/>
                    <a:pt x="0" y="2146678"/>
                  </a:cubicBezTo>
                  <a:cubicBezTo>
                    <a:pt x="66060" y="2122888"/>
                    <a:pt x="36869" y="2094337"/>
                    <a:pt x="55304" y="2068166"/>
                  </a:cubicBezTo>
                  <a:lnTo>
                    <a:pt x="51749" y="1667628"/>
                  </a:lnTo>
                  <a:cubicBezTo>
                    <a:pt x="59172" y="1613788"/>
                    <a:pt x="45162" y="1555186"/>
                    <a:pt x="102591" y="1548972"/>
                  </a:cubicBezTo>
                  <a:lnTo>
                    <a:pt x="611087" y="1308106"/>
                  </a:lnTo>
                  <a:lnTo>
                    <a:pt x="1289081" y="77011"/>
                  </a:lnTo>
                  <a:cubicBezTo>
                    <a:pt x="1343722" y="54894"/>
                    <a:pt x="1319816" y="5457"/>
                    <a:pt x="1423549" y="416"/>
                  </a:cubicBez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87820" tIns="43910" rIns="43910" bIns="87820" numCol="1" spcCol="0" rtlCol="0" fromWordArt="0" anchor="b" anchorCtr="0" forceAA="0" compatLnSpc="1">
              <a:prstTxWarp prst="textNoShape">
                <a:avLst/>
              </a:prstTxWarp>
              <a:noAutofit/>
            </a:bodyPr>
            <a:lstStyle/>
            <a:p>
              <a:pPr algn="ctr" defTabSz="877151" fontAlgn="base">
                <a:spcBef>
                  <a:spcPct val="0"/>
                </a:spcBef>
                <a:spcAft>
                  <a:spcPct val="0"/>
                </a:spcAft>
                <a:defRPr/>
              </a:pPr>
              <a:endParaRPr lang="en-US" sz="1729" kern="0" spc="-48" dirty="0" err="1">
                <a:solidFill>
                  <a:srgbClr val="000000"/>
                </a:solidFill>
                <a:latin typeface="Segoe UI"/>
                <a:ea typeface="Segoe UI" pitchFamily="34" charset="0"/>
                <a:cs typeface="Segoe UI" pitchFamily="34" charset="0"/>
              </a:endParaRPr>
            </a:p>
          </p:txBody>
        </p:sp>
        <p:sp>
          <p:nvSpPr>
            <p:cNvPr id="47" name="Frame 5"/>
            <p:cNvSpPr>
              <a:spLocks noChangeAspect="1"/>
            </p:cNvSpPr>
            <p:nvPr/>
          </p:nvSpPr>
          <p:spPr bwMode="auto">
            <a:xfrm>
              <a:off x="2427352" y="-279971"/>
              <a:ext cx="320126" cy="320040"/>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05384" tIns="52692" rIns="52692" bIns="105384" numCol="1" spcCol="0" rtlCol="0" fromWordArt="0" anchor="b" anchorCtr="0" forceAA="0" compatLnSpc="1">
              <a:prstTxWarp prst="textNoShape">
                <a:avLst/>
              </a:prstTxWarp>
              <a:noAutofit/>
            </a:bodyPr>
            <a:lstStyle/>
            <a:p>
              <a:pPr algn="ctr" defTabSz="1052585" fontAlgn="base">
                <a:spcBef>
                  <a:spcPct val="0"/>
                </a:spcBef>
                <a:spcAft>
                  <a:spcPct val="0"/>
                </a:spcAft>
                <a:defRPr/>
              </a:pPr>
              <a:endParaRPr lang="en-US" sz="2306" kern="0" spc="-58" dirty="0" err="1">
                <a:solidFill>
                  <a:srgbClr val="000000"/>
                </a:solidFill>
                <a:latin typeface="Segoe UI"/>
                <a:ea typeface="Segoe UI" pitchFamily="34" charset="0"/>
                <a:cs typeface="Segoe UI" pitchFamily="34" charset="0"/>
              </a:endParaRPr>
            </a:p>
          </p:txBody>
        </p:sp>
      </p:grpSp>
      <p:grpSp>
        <p:nvGrpSpPr>
          <p:cNvPr id="48" name="Group 47"/>
          <p:cNvGrpSpPr>
            <a:grpSpLocks noChangeAspect="1"/>
          </p:cNvGrpSpPr>
          <p:nvPr/>
        </p:nvGrpSpPr>
        <p:grpSpPr>
          <a:xfrm>
            <a:off x="1034392" y="2223517"/>
            <a:ext cx="878292" cy="634320"/>
            <a:chOff x="5893817" y="-2363993"/>
            <a:chExt cx="1589176" cy="1147736"/>
          </a:xfrm>
        </p:grpSpPr>
        <p:pic>
          <p:nvPicPr>
            <p:cNvPr id="49" name="Picture 48"/>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6591521" y="-2363993"/>
              <a:ext cx="190326" cy="365760"/>
            </a:xfrm>
            <a:prstGeom prst="rect">
              <a:avLst/>
            </a:prstGeom>
          </p:spPr>
        </p:pic>
        <p:grpSp>
          <p:nvGrpSpPr>
            <p:cNvPr id="50" name="Group 49"/>
            <p:cNvGrpSpPr>
              <a:grpSpLocks noChangeAspect="1"/>
            </p:cNvGrpSpPr>
            <p:nvPr/>
          </p:nvGrpSpPr>
          <p:grpSpPr>
            <a:xfrm>
              <a:off x="6051365" y="-2363988"/>
              <a:ext cx="1149652" cy="1147731"/>
              <a:chOff x="2475317" y="-6877877"/>
              <a:chExt cx="1493848" cy="1490961"/>
            </a:xfrm>
          </p:grpSpPr>
          <p:sp>
            <p:nvSpPr>
              <p:cNvPr id="97" name="Round Same Side Corner Rectangle 11"/>
              <p:cNvSpPr/>
              <p:nvPr/>
            </p:nvSpPr>
            <p:spPr>
              <a:xfrm>
                <a:off x="2475317" y="-6877877"/>
                <a:ext cx="564521" cy="361777"/>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FFFFFF"/>
              </a:solidFill>
              <a:ln w="25400" cap="flat" cmpd="sng" algn="ctr">
                <a:noFill/>
                <a:prstDash val="solid"/>
              </a:ln>
              <a:effectLst/>
            </p:spPr>
            <p:txBody>
              <a:bodyPr rtlCol="0" anchor="ctr"/>
              <a:lstStyle/>
              <a:p>
                <a:pPr algn="ctr" defTabSz="895076">
                  <a:defRPr/>
                </a:pPr>
                <a:endParaRPr lang="en-US" sz="1151" kern="0">
                  <a:solidFill>
                    <a:srgbClr val="000000"/>
                  </a:solidFill>
                  <a:latin typeface="Segoe UI"/>
                  <a:sym typeface="Segoe UI" panose="020B0502040204020203" pitchFamily="34" charset="0"/>
                </a:endParaRPr>
              </a:p>
            </p:txBody>
          </p:sp>
          <p:sp>
            <p:nvSpPr>
              <p:cNvPr id="98" name="Trapezoid 12"/>
              <p:cNvSpPr/>
              <p:nvPr/>
            </p:nvSpPr>
            <p:spPr>
              <a:xfrm>
                <a:off x="3302774" y="-5591537"/>
                <a:ext cx="666391" cy="84126"/>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FFFFFF"/>
              </a:solidFill>
              <a:ln w="25400" cap="flat" cmpd="sng" algn="ctr">
                <a:noFill/>
                <a:prstDash val="solid"/>
              </a:ln>
              <a:effectLst/>
            </p:spPr>
            <p:txBody>
              <a:bodyPr rtlCol="0" anchor="ctr"/>
              <a:lstStyle/>
              <a:p>
                <a:pPr algn="ctr" defTabSz="895076">
                  <a:defRPr/>
                </a:pPr>
                <a:endParaRPr lang="en-US" sz="1151" kern="0">
                  <a:solidFill>
                    <a:srgbClr val="000000"/>
                  </a:solidFill>
                  <a:latin typeface="Segoe UI"/>
                  <a:sym typeface="Segoe UI" panose="020B0502040204020203" pitchFamily="34" charset="0"/>
                </a:endParaRPr>
              </a:p>
            </p:txBody>
          </p:sp>
          <p:sp>
            <p:nvSpPr>
              <p:cNvPr id="99" name="Rectangle 98"/>
              <p:cNvSpPr/>
              <p:nvPr/>
            </p:nvSpPr>
            <p:spPr>
              <a:xfrm>
                <a:off x="3265064" y="-5414348"/>
                <a:ext cx="665797" cy="27432"/>
              </a:xfrm>
              <a:prstGeom prst="rect">
                <a:avLst/>
              </a:prstGeom>
              <a:solidFill>
                <a:srgbClr val="FFFFFF"/>
              </a:solidFill>
              <a:ln w="25400" cap="flat" cmpd="sng" algn="ctr">
                <a:noFill/>
                <a:prstDash val="solid"/>
              </a:ln>
              <a:effectLst/>
            </p:spPr>
            <p:txBody>
              <a:bodyPr rtlCol="0" anchor="ctr"/>
              <a:lstStyle/>
              <a:p>
                <a:pPr algn="ctr" defTabSz="895076">
                  <a:defRPr/>
                </a:pPr>
                <a:endParaRPr lang="en-US" sz="1151" kern="0">
                  <a:solidFill>
                    <a:srgbClr val="000000"/>
                  </a:solidFill>
                  <a:latin typeface="Segoe UI"/>
                  <a:sym typeface="Segoe UI" panose="020B0502040204020203" pitchFamily="34" charset="0"/>
                </a:endParaRPr>
              </a:p>
            </p:txBody>
          </p:sp>
        </p:grpSp>
        <p:sp>
          <p:nvSpPr>
            <p:cNvPr id="51" name="Rounded Rectangle 6"/>
            <p:cNvSpPr>
              <a:spLocks noChangeAspect="1"/>
            </p:cNvSpPr>
            <p:nvPr/>
          </p:nvSpPr>
          <p:spPr bwMode="auto">
            <a:xfrm rot="16200000">
              <a:off x="6950542" y="-2438448"/>
              <a:ext cx="349866" cy="509437"/>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w="10795" cap="flat" cmpd="sng" algn="ctr">
              <a:noFill/>
              <a:prstDash val="solid"/>
              <a:headEnd type="none" w="med" len="med"/>
              <a:tailEnd type="none" w="med" len="med"/>
            </a:ln>
            <a:effectLst/>
          </p:spPr>
          <p:txBody>
            <a:bodyPr vert="horz" wrap="square" lIns="87816" tIns="43908" rIns="87816" bIns="43908" numCol="1" rtlCol="0" anchor="ctr" anchorCtr="0" compatLnSpc="1">
              <a:prstTxWarp prst="textNoShape">
                <a:avLst/>
              </a:prstTxWarp>
            </a:bodyPr>
            <a:lstStyle/>
            <a:p>
              <a:pPr algn="ctr" defTabSz="789692">
                <a:defRPr/>
              </a:pPr>
              <a:endParaRPr lang="en-US" sz="1729" kern="0" dirty="0">
                <a:solidFill>
                  <a:srgbClr val="000000"/>
                </a:solidFill>
                <a:latin typeface="Segoe UI Light" panose="020B0502040204020203" pitchFamily="34" charset="0"/>
                <a:sym typeface="Segoe UI Light" panose="020B0502040204020203" pitchFamily="34" charset="0"/>
              </a:endParaRPr>
            </a:p>
          </p:txBody>
        </p:sp>
        <p:pic>
          <p:nvPicPr>
            <p:cNvPr id="52" name="Picture 2" descr="\\MAGNUM\Projects\Microsoft\Cloud Power FY12\Design\ICONS_PNG\Next_Gen_Application.png"/>
            <p:cNvPicPr>
              <a:picLocks noChangeAspect="1" noChangeArrowheads="1"/>
            </p:cNvPicPr>
            <p:nvPr/>
          </p:nvPicPr>
          <p:blipFill>
            <a:blip r:embed="rId20" cstate="screen">
              <a:lum bright="100000"/>
              <a:extLst>
                <a:ext uri="{28A0092B-C50C-407E-A947-70E740481C1C}">
                  <a14:useLocalDpi xmlns:a14="http://schemas.microsoft.com/office/drawing/2010/main"/>
                </a:ext>
              </a:extLst>
            </a:blip>
            <a:srcRect/>
            <a:stretch>
              <a:fillRect/>
            </a:stretch>
          </p:blipFill>
          <p:spPr bwMode="auto">
            <a:xfrm>
              <a:off x="5893817" y="-2050668"/>
              <a:ext cx="640080" cy="640079"/>
            </a:xfrm>
            <a:prstGeom prst="rect">
              <a:avLst/>
            </a:prstGeom>
            <a:noFill/>
          </p:spPr>
        </p:pic>
        <p:pic>
          <p:nvPicPr>
            <p:cNvPr id="53" name="Picture 24" descr="E:\Eric Suchiang FD\Icons\Metro Icon\Metro icons ALL WHITE\cctv.png"/>
            <p:cNvPicPr>
              <a:picLocks noChangeAspect="1" noChangeArrowheads="1"/>
            </p:cNvPicPr>
            <p:nvPr/>
          </p:nvPicPr>
          <p:blipFill rotWithShape="1">
            <a:blip r:embed="rId21" cstate="screen">
              <a:extLst>
                <a:ext uri="{28A0092B-C50C-407E-A947-70E740481C1C}">
                  <a14:useLocalDpi xmlns:a14="http://schemas.microsoft.com/office/drawing/2010/main"/>
                </a:ext>
              </a:extLst>
            </a:blip>
            <a:srcRect/>
            <a:stretch/>
          </p:blipFill>
          <p:spPr bwMode="auto">
            <a:xfrm>
              <a:off x="6751473" y="-1979040"/>
              <a:ext cx="731520" cy="403482"/>
            </a:xfrm>
            <a:prstGeom prst="rect">
              <a:avLst/>
            </a:prstGeom>
            <a:noFill/>
            <a:extLst>
              <a:ext uri="{909E8E84-426E-40DD-AFC4-6F175D3DCCD1}">
                <a14:hiddenFill xmlns:a14="http://schemas.microsoft.com/office/drawing/2010/main">
                  <a:solidFill>
                    <a:srgbClr val="FFFFFF"/>
                  </a:solidFill>
                </a14:hiddenFill>
              </a:ext>
            </a:extLst>
          </p:spPr>
        </p:pic>
        <p:sp>
          <p:nvSpPr>
            <p:cNvPr id="96" name="Freeform 95"/>
            <p:cNvSpPr>
              <a:spLocks noChangeAspect="1"/>
            </p:cNvSpPr>
            <p:nvPr/>
          </p:nvSpPr>
          <p:spPr bwMode="auto">
            <a:xfrm flipH="1">
              <a:off x="6520288" y="-1953486"/>
              <a:ext cx="304147" cy="445714"/>
            </a:xfrm>
            <a:custGeom>
              <a:avLst/>
              <a:gdLst/>
              <a:ahLst/>
              <a:cxnLst/>
              <a:rect l="l" t="t" r="r" b="b"/>
              <a:pathLst>
                <a:path w="739747" h="1113745">
                  <a:moveTo>
                    <a:pt x="580449" y="183754"/>
                  </a:moveTo>
                  <a:lnTo>
                    <a:pt x="608377" y="183754"/>
                  </a:lnTo>
                  <a:cubicBezTo>
                    <a:pt x="612233" y="183754"/>
                    <a:pt x="615359" y="186880"/>
                    <a:pt x="615359" y="190736"/>
                  </a:cubicBezTo>
                  <a:lnTo>
                    <a:pt x="615359" y="243798"/>
                  </a:lnTo>
                  <a:cubicBezTo>
                    <a:pt x="615359" y="247654"/>
                    <a:pt x="612233" y="250780"/>
                    <a:pt x="608377" y="250780"/>
                  </a:cubicBezTo>
                  <a:lnTo>
                    <a:pt x="580449" y="250780"/>
                  </a:lnTo>
                  <a:cubicBezTo>
                    <a:pt x="576593" y="250780"/>
                    <a:pt x="573467" y="247654"/>
                    <a:pt x="573467" y="243798"/>
                  </a:cubicBezTo>
                  <a:lnTo>
                    <a:pt x="573467" y="190736"/>
                  </a:lnTo>
                  <a:cubicBezTo>
                    <a:pt x="573467" y="186880"/>
                    <a:pt x="576593" y="183754"/>
                    <a:pt x="580449" y="183754"/>
                  </a:cubicBezTo>
                  <a:close/>
                  <a:moveTo>
                    <a:pt x="425201" y="49190"/>
                  </a:moveTo>
                  <a:lnTo>
                    <a:pt x="413467" y="958610"/>
                  </a:lnTo>
                  <a:lnTo>
                    <a:pt x="51654" y="872558"/>
                  </a:lnTo>
                  <a:lnTo>
                    <a:pt x="55565" y="51146"/>
                  </a:lnTo>
                  <a:close/>
                  <a:moveTo>
                    <a:pt x="565200" y="20779"/>
                  </a:moveTo>
                  <a:lnTo>
                    <a:pt x="565200" y="995333"/>
                  </a:lnTo>
                  <a:lnTo>
                    <a:pt x="621304" y="987021"/>
                  </a:lnTo>
                  <a:lnTo>
                    <a:pt x="625460" y="20779"/>
                  </a:lnTo>
                  <a:close/>
                  <a:moveTo>
                    <a:pt x="681565" y="0"/>
                  </a:moveTo>
                  <a:lnTo>
                    <a:pt x="677409" y="1005723"/>
                  </a:lnTo>
                  <a:lnTo>
                    <a:pt x="627538" y="1011957"/>
                  </a:lnTo>
                  <a:lnTo>
                    <a:pt x="627538" y="1022346"/>
                  </a:lnTo>
                  <a:lnTo>
                    <a:pt x="739747" y="1061827"/>
                  </a:lnTo>
                  <a:lnTo>
                    <a:pt x="669097" y="1070139"/>
                  </a:lnTo>
                  <a:cubicBezTo>
                    <a:pt x="592617" y="1050415"/>
                    <a:pt x="552151" y="1057209"/>
                    <a:pt x="515329" y="1090918"/>
                  </a:cubicBezTo>
                  <a:lnTo>
                    <a:pt x="422658" y="1113745"/>
                  </a:lnTo>
                  <a:lnTo>
                    <a:pt x="409354" y="1068061"/>
                  </a:lnTo>
                  <a:cubicBezTo>
                    <a:pt x="306312" y="1018127"/>
                    <a:pt x="187349" y="984387"/>
                    <a:pt x="81040" y="978710"/>
                  </a:cubicBezTo>
                  <a:lnTo>
                    <a:pt x="0" y="984943"/>
                  </a:lnTo>
                  <a:lnTo>
                    <a:pt x="72728" y="945463"/>
                  </a:lnTo>
                  <a:lnTo>
                    <a:pt x="108053" y="937151"/>
                  </a:lnTo>
                  <a:lnTo>
                    <a:pt x="108053" y="922605"/>
                  </a:lnTo>
                  <a:lnTo>
                    <a:pt x="64416" y="912216"/>
                  </a:lnTo>
                  <a:lnTo>
                    <a:pt x="64483" y="897455"/>
                  </a:lnTo>
                  <a:lnTo>
                    <a:pt x="441070" y="987021"/>
                  </a:lnTo>
                  <a:lnTo>
                    <a:pt x="453538" y="20779"/>
                  </a:lnTo>
                  <a:lnTo>
                    <a:pt x="68477" y="22817"/>
                  </a:lnTo>
                  <a:lnTo>
                    <a:pt x="68572" y="2078"/>
                  </a:lnTo>
                  <a:close/>
                </a:path>
              </a:pathLst>
            </a:custGeom>
            <a:solidFill>
              <a:srgbClr val="FFFFFF"/>
            </a:solidFill>
            <a:ln w="12700" cap="flat" cmpd="sng" algn="ctr">
              <a:noFill/>
              <a:prstDash val="solid"/>
              <a:headEnd type="none" w="med" len="med"/>
              <a:tailEnd type="none" w="med" len="med"/>
            </a:ln>
            <a:effectLst/>
          </p:spPr>
          <p:txBody>
            <a:bodyPr vert="horz" wrap="none" lIns="86090" tIns="43045" rIns="86090" bIns="43045" numCol="1" rtlCol="0" anchor="ctr" anchorCtr="0" compatLnSpc="1">
              <a:prstTxWarp prst="textNoShape">
                <a:avLst/>
              </a:prstTxWarp>
            </a:bodyPr>
            <a:lstStyle/>
            <a:p>
              <a:pPr algn="ctr" defTabSz="859874" fontAlgn="base">
                <a:spcBef>
                  <a:spcPct val="0"/>
                </a:spcBef>
                <a:spcAft>
                  <a:spcPct val="0"/>
                </a:spcAft>
                <a:defRPr/>
              </a:pPr>
              <a:endParaRPr lang="en-US" sz="1633" kern="0" dirty="0">
                <a:solidFill>
                  <a:srgbClr val="000000"/>
                </a:solidFill>
                <a:latin typeface="Segoe UI"/>
              </a:endParaRPr>
            </a:p>
          </p:txBody>
        </p:sp>
      </p:grpSp>
      <p:grpSp>
        <p:nvGrpSpPr>
          <p:cNvPr id="100" name="Group 99"/>
          <p:cNvGrpSpPr>
            <a:grpSpLocks noChangeAspect="1"/>
          </p:cNvGrpSpPr>
          <p:nvPr/>
        </p:nvGrpSpPr>
        <p:grpSpPr>
          <a:xfrm>
            <a:off x="1118891" y="3098012"/>
            <a:ext cx="709298" cy="526917"/>
            <a:chOff x="5630249" y="-855090"/>
            <a:chExt cx="1258953" cy="935238"/>
          </a:xfrm>
        </p:grpSpPr>
        <p:sp>
          <p:nvSpPr>
            <p:cNvPr id="101" name="Freeform 239"/>
            <p:cNvSpPr>
              <a:spLocks/>
            </p:cNvSpPr>
            <p:nvPr/>
          </p:nvSpPr>
          <p:spPr bwMode="auto">
            <a:xfrm>
              <a:off x="6536381" y="-810289"/>
              <a:ext cx="352821" cy="439918"/>
            </a:xfrm>
            <a:custGeom>
              <a:avLst/>
              <a:gdLst/>
              <a:ahLst/>
              <a:cxnLst/>
              <a:rect l="l" t="t" r="r" b="b"/>
              <a:pathLst>
                <a:path w="555609" h="711730">
                  <a:moveTo>
                    <a:pt x="11038" y="660302"/>
                  </a:moveTo>
                  <a:cubicBezTo>
                    <a:pt x="11053" y="660302"/>
                    <a:pt x="13887" y="660302"/>
                    <a:pt x="548250" y="660302"/>
                  </a:cubicBezTo>
                  <a:cubicBezTo>
                    <a:pt x="551930" y="660302"/>
                    <a:pt x="555609" y="663976"/>
                    <a:pt x="555609" y="671323"/>
                  </a:cubicBezTo>
                  <a:cubicBezTo>
                    <a:pt x="555609" y="671332"/>
                    <a:pt x="555609" y="671847"/>
                    <a:pt x="555609" y="704383"/>
                  </a:cubicBezTo>
                  <a:cubicBezTo>
                    <a:pt x="555609" y="708057"/>
                    <a:pt x="551930" y="711730"/>
                    <a:pt x="548250" y="711730"/>
                  </a:cubicBezTo>
                  <a:cubicBezTo>
                    <a:pt x="548235" y="711730"/>
                    <a:pt x="545395" y="711730"/>
                    <a:pt x="11038" y="711730"/>
                  </a:cubicBezTo>
                  <a:lnTo>
                    <a:pt x="0" y="704383"/>
                  </a:lnTo>
                  <a:cubicBezTo>
                    <a:pt x="0" y="704375"/>
                    <a:pt x="0" y="703860"/>
                    <a:pt x="0" y="671323"/>
                  </a:cubicBezTo>
                  <a:cubicBezTo>
                    <a:pt x="0" y="663976"/>
                    <a:pt x="3679" y="660302"/>
                    <a:pt x="11038" y="660302"/>
                  </a:cubicBezTo>
                  <a:close/>
                  <a:moveTo>
                    <a:pt x="176551" y="568466"/>
                  </a:moveTo>
                  <a:cubicBezTo>
                    <a:pt x="206005" y="583160"/>
                    <a:pt x="242823" y="590507"/>
                    <a:pt x="279641" y="590507"/>
                  </a:cubicBezTo>
                  <a:cubicBezTo>
                    <a:pt x="316459" y="590507"/>
                    <a:pt x="349595" y="583160"/>
                    <a:pt x="382732" y="568466"/>
                  </a:cubicBezTo>
                  <a:cubicBezTo>
                    <a:pt x="404822" y="601527"/>
                    <a:pt x="437959" y="627242"/>
                    <a:pt x="482140" y="649282"/>
                  </a:cubicBezTo>
                  <a:cubicBezTo>
                    <a:pt x="482124" y="649282"/>
                    <a:pt x="479561" y="649282"/>
                    <a:pt x="77142" y="649282"/>
                  </a:cubicBezTo>
                  <a:cubicBezTo>
                    <a:pt x="121323" y="627242"/>
                    <a:pt x="154460" y="601527"/>
                    <a:pt x="176551" y="568466"/>
                  </a:cubicBezTo>
                  <a:close/>
                  <a:moveTo>
                    <a:pt x="272261" y="221325"/>
                  </a:moveTo>
                  <a:lnTo>
                    <a:pt x="279642" y="221325"/>
                  </a:lnTo>
                  <a:cubicBezTo>
                    <a:pt x="334999" y="221325"/>
                    <a:pt x="379284" y="265615"/>
                    <a:pt x="379284" y="317285"/>
                  </a:cubicBezTo>
                  <a:cubicBezTo>
                    <a:pt x="379284" y="372647"/>
                    <a:pt x="334999" y="416936"/>
                    <a:pt x="279642" y="416936"/>
                  </a:cubicBezTo>
                  <a:cubicBezTo>
                    <a:pt x="224285" y="416936"/>
                    <a:pt x="179999" y="372647"/>
                    <a:pt x="179999" y="317285"/>
                  </a:cubicBezTo>
                  <a:cubicBezTo>
                    <a:pt x="179999" y="298831"/>
                    <a:pt x="187380" y="280378"/>
                    <a:pt x="194761" y="265615"/>
                  </a:cubicBezTo>
                  <a:cubicBezTo>
                    <a:pt x="194761" y="302522"/>
                    <a:pt x="220594" y="324667"/>
                    <a:pt x="250118" y="324667"/>
                  </a:cubicBezTo>
                  <a:cubicBezTo>
                    <a:pt x="279642" y="324667"/>
                    <a:pt x="305475" y="302522"/>
                    <a:pt x="305475" y="269305"/>
                  </a:cubicBezTo>
                  <a:cubicBezTo>
                    <a:pt x="305475" y="247161"/>
                    <a:pt x="290713" y="228707"/>
                    <a:pt x="272261" y="221325"/>
                  </a:cubicBezTo>
                  <a:close/>
                  <a:moveTo>
                    <a:pt x="277805" y="177015"/>
                  </a:moveTo>
                  <a:cubicBezTo>
                    <a:pt x="202284" y="177015"/>
                    <a:pt x="141063" y="238236"/>
                    <a:pt x="141063" y="313757"/>
                  </a:cubicBezTo>
                  <a:cubicBezTo>
                    <a:pt x="141063" y="389278"/>
                    <a:pt x="202284" y="450499"/>
                    <a:pt x="277805" y="450499"/>
                  </a:cubicBezTo>
                  <a:cubicBezTo>
                    <a:pt x="353326" y="450499"/>
                    <a:pt x="414547" y="389278"/>
                    <a:pt x="414547" y="313757"/>
                  </a:cubicBezTo>
                  <a:cubicBezTo>
                    <a:pt x="414547" y="238236"/>
                    <a:pt x="353326" y="177015"/>
                    <a:pt x="277805" y="177015"/>
                  </a:cubicBezTo>
                  <a:close/>
                  <a:moveTo>
                    <a:pt x="277805" y="67313"/>
                  </a:moveTo>
                  <a:cubicBezTo>
                    <a:pt x="413912" y="67313"/>
                    <a:pt x="524249" y="177650"/>
                    <a:pt x="524249" y="313757"/>
                  </a:cubicBezTo>
                  <a:cubicBezTo>
                    <a:pt x="524249" y="449864"/>
                    <a:pt x="413912" y="560201"/>
                    <a:pt x="277805" y="560201"/>
                  </a:cubicBezTo>
                  <a:cubicBezTo>
                    <a:pt x="141698" y="560201"/>
                    <a:pt x="31361" y="449864"/>
                    <a:pt x="31361" y="313757"/>
                  </a:cubicBezTo>
                  <a:cubicBezTo>
                    <a:pt x="31361" y="177650"/>
                    <a:pt x="141698" y="67313"/>
                    <a:pt x="277805" y="67313"/>
                  </a:cubicBezTo>
                  <a:close/>
                  <a:moveTo>
                    <a:pt x="279641" y="0"/>
                  </a:moveTo>
                  <a:cubicBezTo>
                    <a:pt x="338653" y="0"/>
                    <a:pt x="375536" y="29388"/>
                    <a:pt x="379224" y="29388"/>
                  </a:cubicBezTo>
                  <a:lnTo>
                    <a:pt x="382912" y="36735"/>
                  </a:lnTo>
                  <a:cubicBezTo>
                    <a:pt x="382917" y="36751"/>
                    <a:pt x="383137" y="37482"/>
                    <a:pt x="393977" y="73469"/>
                  </a:cubicBezTo>
                  <a:cubicBezTo>
                    <a:pt x="357095" y="55102"/>
                    <a:pt x="320212" y="47755"/>
                    <a:pt x="279641" y="47755"/>
                  </a:cubicBezTo>
                  <a:cubicBezTo>
                    <a:pt x="239070" y="47755"/>
                    <a:pt x="198500" y="55102"/>
                    <a:pt x="165305" y="73469"/>
                  </a:cubicBezTo>
                  <a:cubicBezTo>
                    <a:pt x="165310" y="73454"/>
                    <a:pt x="165529" y="72727"/>
                    <a:pt x="176370" y="36735"/>
                  </a:cubicBezTo>
                  <a:lnTo>
                    <a:pt x="180058" y="29388"/>
                  </a:lnTo>
                  <a:cubicBezTo>
                    <a:pt x="183747" y="29388"/>
                    <a:pt x="220629" y="0"/>
                    <a:pt x="279641" y="0"/>
                  </a:cubicBezTo>
                  <a:close/>
                </a:path>
              </a:pathLst>
            </a:custGeom>
            <a:solidFill>
              <a:srgbClr val="FFFFFF"/>
            </a:solidFill>
            <a:ln>
              <a:noFill/>
            </a:ln>
            <a:extLst/>
          </p:spPr>
          <p:txBody>
            <a:bodyPr vert="horz" wrap="square" lIns="87820" tIns="43910" rIns="87820" bIns="43910" numCol="1" anchor="t" anchorCtr="0" compatLnSpc="1">
              <a:prstTxWarp prst="textNoShape">
                <a:avLst/>
              </a:prstTxWarp>
            </a:bodyPr>
            <a:lstStyle/>
            <a:p>
              <a:pPr algn="ctr" defTabSz="895076">
                <a:defRPr/>
              </a:pPr>
              <a:endParaRPr lang="en-US" sz="1729" kern="0" dirty="0">
                <a:solidFill>
                  <a:srgbClr val="000000"/>
                </a:solidFill>
                <a:latin typeface="Segoe UI"/>
              </a:endParaRPr>
            </a:p>
          </p:txBody>
        </p:sp>
        <p:sp>
          <p:nvSpPr>
            <p:cNvPr id="102" name="Round Same Side Corner Rectangle 26"/>
            <p:cNvSpPr>
              <a:spLocks noChangeAspect="1"/>
            </p:cNvSpPr>
            <p:nvPr/>
          </p:nvSpPr>
          <p:spPr bwMode="auto">
            <a:xfrm>
              <a:off x="6169585" y="-360487"/>
              <a:ext cx="240729" cy="403680"/>
            </a:xfrm>
            <a:custGeom>
              <a:avLst/>
              <a:gdLst/>
              <a:ahLst/>
              <a:cxnLst/>
              <a:rect l="l" t="t" r="r" b="b"/>
              <a:pathLst>
                <a:path w="1752600" h="3019424">
                  <a:moveTo>
                    <a:pt x="125916" y="2027200"/>
                  </a:moveTo>
                  <a:lnTo>
                    <a:pt x="125916" y="2164731"/>
                  </a:lnTo>
                  <a:lnTo>
                    <a:pt x="125916" y="2491833"/>
                  </a:lnTo>
                  <a:cubicBezTo>
                    <a:pt x="125916" y="2672486"/>
                    <a:pt x="272365" y="2818935"/>
                    <a:pt x="453018" y="2818935"/>
                  </a:cubicBezTo>
                  <a:lnTo>
                    <a:pt x="1281926" y="2818935"/>
                  </a:lnTo>
                  <a:cubicBezTo>
                    <a:pt x="1462579" y="2818935"/>
                    <a:pt x="1609028" y="2672486"/>
                    <a:pt x="1609028" y="2491833"/>
                  </a:cubicBezTo>
                  <a:cubicBezTo>
                    <a:pt x="1609028" y="2384143"/>
                    <a:pt x="1601776" y="2160419"/>
                    <a:pt x="1601623" y="2049869"/>
                  </a:cubicBezTo>
                  <a:lnTo>
                    <a:pt x="1616462" y="2045785"/>
                  </a:lnTo>
                  <a:lnTo>
                    <a:pt x="1601594" y="2045785"/>
                  </a:lnTo>
                  <a:lnTo>
                    <a:pt x="1601623" y="2049869"/>
                  </a:lnTo>
                  <a:cubicBezTo>
                    <a:pt x="1126071" y="2202699"/>
                    <a:pt x="536769" y="2180503"/>
                    <a:pt x="125916" y="2027200"/>
                  </a:cubicBezTo>
                  <a:close/>
                  <a:moveTo>
                    <a:pt x="1324773" y="1874254"/>
                  </a:moveTo>
                  <a:cubicBezTo>
                    <a:pt x="1312258" y="1874254"/>
                    <a:pt x="1302112" y="1884400"/>
                    <a:pt x="1302112" y="1896915"/>
                  </a:cubicBezTo>
                  <a:lnTo>
                    <a:pt x="1302112" y="1987559"/>
                  </a:lnTo>
                  <a:cubicBezTo>
                    <a:pt x="1302112" y="2000074"/>
                    <a:pt x="1312258" y="2010220"/>
                    <a:pt x="1324773" y="2010220"/>
                  </a:cubicBezTo>
                  <a:lnTo>
                    <a:pt x="1593801" y="2010220"/>
                  </a:lnTo>
                  <a:cubicBezTo>
                    <a:pt x="1606316" y="2010220"/>
                    <a:pt x="1616462" y="2000074"/>
                    <a:pt x="1616462" y="1987559"/>
                  </a:cubicBezTo>
                  <a:lnTo>
                    <a:pt x="1616462" y="1896915"/>
                  </a:lnTo>
                  <a:cubicBezTo>
                    <a:pt x="1616462" y="1884400"/>
                    <a:pt x="1606316" y="1874254"/>
                    <a:pt x="1593801" y="1874254"/>
                  </a:cubicBezTo>
                  <a:close/>
                  <a:moveTo>
                    <a:pt x="935186" y="1874254"/>
                  </a:moveTo>
                  <a:cubicBezTo>
                    <a:pt x="922671" y="1874254"/>
                    <a:pt x="912525" y="1884400"/>
                    <a:pt x="912525" y="1896915"/>
                  </a:cubicBezTo>
                  <a:lnTo>
                    <a:pt x="912525" y="1987559"/>
                  </a:lnTo>
                  <a:cubicBezTo>
                    <a:pt x="912525" y="2000074"/>
                    <a:pt x="922671" y="2010220"/>
                    <a:pt x="935186" y="2010220"/>
                  </a:cubicBezTo>
                  <a:lnTo>
                    <a:pt x="1204214" y="2010220"/>
                  </a:lnTo>
                  <a:cubicBezTo>
                    <a:pt x="1216729" y="2010220"/>
                    <a:pt x="1226875" y="2000074"/>
                    <a:pt x="1226875" y="1987559"/>
                  </a:cubicBezTo>
                  <a:lnTo>
                    <a:pt x="1226875" y="1896915"/>
                  </a:lnTo>
                  <a:cubicBezTo>
                    <a:pt x="1226875" y="1884400"/>
                    <a:pt x="1216729" y="1874254"/>
                    <a:pt x="1204214" y="1874254"/>
                  </a:cubicBezTo>
                  <a:close/>
                  <a:moveTo>
                    <a:pt x="545598" y="1874254"/>
                  </a:moveTo>
                  <a:cubicBezTo>
                    <a:pt x="533083" y="1874254"/>
                    <a:pt x="522937" y="1884400"/>
                    <a:pt x="522937" y="1896915"/>
                  </a:cubicBezTo>
                  <a:lnTo>
                    <a:pt x="522937" y="1987559"/>
                  </a:lnTo>
                  <a:cubicBezTo>
                    <a:pt x="522937" y="2000074"/>
                    <a:pt x="533083" y="2010220"/>
                    <a:pt x="545598" y="2010220"/>
                  </a:cubicBezTo>
                  <a:lnTo>
                    <a:pt x="814626" y="2010220"/>
                  </a:lnTo>
                  <a:cubicBezTo>
                    <a:pt x="827141" y="2010220"/>
                    <a:pt x="837287" y="2000074"/>
                    <a:pt x="837287" y="1987559"/>
                  </a:cubicBezTo>
                  <a:lnTo>
                    <a:pt x="837287" y="1896915"/>
                  </a:lnTo>
                  <a:cubicBezTo>
                    <a:pt x="837287" y="1884400"/>
                    <a:pt x="827141" y="1874254"/>
                    <a:pt x="814626" y="1874254"/>
                  </a:cubicBezTo>
                  <a:close/>
                  <a:moveTo>
                    <a:pt x="156010" y="1874254"/>
                  </a:moveTo>
                  <a:cubicBezTo>
                    <a:pt x="143495" y="1874254"/>
                    <a:pt x="133349" y="1884400"/>
                    <a:pt x="133349" y="1896915"/>
                  </a:cubicBezTo>
                  <a:lnTo>
                    <a:pt x="133349" y="1987559"/>
                  </a:lnTo>
                  <a:cubicBezTo>
                    <a:pt x="133349" y="2000074"/>
                    <a:pt x="143495" y="2010220"/>
                    <a:pt x="156010" y="2010220"/>
                  </a:cubicBezTo>
                  <a:lnTo>
                    <a:pt x="425038" y="2010220"/>
                  </a:lnTo>
                  <a:cubicBezTo>
                    <a:pt x="437553" y="2010220"/>
                    <a:pt x="447699" y="2000074"/>
                    <a:pt x="447699" y="1987559"/>
                  </a:cubicBezTo>
                  <a:lnTo>
                    <a:pt x="447699" y="1896915"/>
                  </a:lnTo>
                  <a:cubicBezTo>
                    <a:pt x="447699" y="1884400"/>
                    <a:pt x="437553" y="1874254"/>
                    <a:pt x="425038" y="1874254"/>
                  </a:cubicBezTo>
                  <a:close/>
                  <a:moveTo>
                    <a:pt x="0" y="1811356"/>
                  </a:moveTo>
                  <a:lnTo>
                    <a:pt x="1752600" y="1811356"/>
                  </a:lnTo>
                  <a:lnTo>
                    <a:pt x="1752600" y="2501115"/>
                  </a:lnTo>
                  <a:cubicBezTo>
                    <a:pt x="1752600" y="2787369"/>
                    <a:pt x="1520545" y="3019424"/>
                    <a:pt x="1234291" y="3019424"/>
                  </a:cubicBezTo>
                  <a:lnTo>
                    <a:pt x="518309" y="3019424"/>
                  </a:lnTo>
                  <a:cubicBezTo>
                    <a:pt x="232055" y="3019424"/>
                    <a:pt x="0" y="2787369"/>
                    <a:pt x="0" y="2501115"/>
                  </a:cubicBezTo>
                  <a:close/>
                  <a:moveTo>
                    <a:pt x="142875" y="676276"/>
                  </a:moveTo>
                  <a:lnTo>
                    <a:pt x="142875" y="1628776"/>
                  </a:lnTo>
                  <a:lnTo>
                    <a:pt x="1609725" y="1628776"/>
                  </a:lnTo>
                  <a:lnTo>
                    <a:pt x="1609725" y="676276"/>
                  </a:lnTo>
                  <a:close/>
                  <a:moveTo>
                    <a:pt x="699410" y="192089"/>
                  </a:moveTo>
                  <a:cubicBezTo>
                    <a:pt x="638133" y="192089"/>
                    <a:pt x="588459" y="241763"/>
                    <a:pt x="588459" y="303040"/>
                  </a:cubicBezTo>
                  <a:cubicBezTo>
                    <a:pt x="588459" y="303039"/>
                    <a:pt x="588459" y="303039"/>
                    <a:pt x="588459" y="303039"/>
                  </a:cubicBezTo>
                  <a:lnTo>
                    <a:pt x="588459" y="303040"/>
                  </a:lnTo>
                  <a:lnTo>
                    <a:pt x="588459" y="303040"/>
                  </a:lnTo>
                  <a:cubicBezTo>
                    <a:pt x="588459" y="364316"/>
                    <a:pt x="638133" y="413990"/>
                    <a:pt x="699410" y="413990"/>
                  </a:cubicBezTo>
                  <a:lnTo>
                    <a:pt x="1053190" y="413991"/>
                  </a:lnTo>
                  <a:cubicBezTo>
                    <a:pt x="1114467" y="413991"/>
                    <a:pt x="1164141" y="364317"/>
                    <a:pt x="1164141" y="303040"/>
                  </a:cubicBezTo>
                  <a:lnTo>
                    <a:pt x="1164142" y="303040"/>
                  </a:lnTo>
                  <a:cubicBezTo>
                    <a:pt x="1164142" y="241763"/>
                    <a:pt x="1114468" y="192089"/>
                    <a:pt x="1053191" y="192089"/>
                  </a:cubicBezTo>
                  <a:close/>
                  <a:moveTo>
                    <a:pt x="434978" y="0"/>
                  </a:moveTo>
                  <a:lnTo>
                    <a:pt x="1317622" y="0"/>
                  </a:lnTo>
                  <a:cubicBezTo>
                    <a:pt x="1557854" y="0"/>
                    <a:pt x="1752600" y="194746"/>
                    <a:pt x="1752600" y="434978"/>
                  </a:cubicBezTo>
                  <a:lnTo>
                    <a:pt x="1752600" y="1781175"/>
                  </a:lnTo>
                  <a:lnTo>
                    <a:pt x="0" y="1781175"/>
                  </a:lnTo>
                  <a:lnTo>
                    <a:pt x="0" y="434978"/>
                  </a:lnTo>
                  <a:cubicBezTo>
                    <a:pt x="0" y="194746"/>
                    <a:pt x="194746" y="0"/>
                    <a:pt x="434978"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87820" tIns="43910" rIns="43910" bIns="87820" numCol="1" spcCol="0" rtlCol="0" fromWordArt="0" anchor="b" anchorCtr="0" forceAA="0" compatLnSpc="1">
              <a:prstTxWarp prst="textNoShape">
                <a:avLst/>
              </a:prstTxWarp>
              <a:noAutofit/>
            </a:bodyPr>
            <a:lstStyle/>
            <a:p>
              <a:pPr algn="ctr" defTabSz="877151" fontAlgn="base">
                <a:spcBef>
                  <a:spcPct val="0"/>
                </a:spcBef>
                <a:spcAft>
                  <a:spcPct val="0"/>
                </a:spcAft>
                <a:defRPr/>
              </a:pPr>
              <a:endParaRPr lang="en-US" sz="961" kern="0" dirty="0" err="1">
                <a:solidFill>
                  <a:srgbClr val="000000"/>
                </a:solidFill>
                <a:latin typeface="Segoe UI"/>
                <a:ea typeface="Segoe UI" pitchFamily="34" charset="0"/>
                <a:cs typeface="Segoe UI" pitchFamily="34" charset="0"/>
              </a:endParaRPr>
            </a:p>
          </p:txBody>
        </p:sp>
        <p:pic>
          <p:nvPicPr>
            <p:cNvPr id="103" name="Picture 3" descr="C:\Users\chrisw\Desktop\Kinect Hand.png"/>
            <p:cNvPicPr>
              <a:picLocks noChangeAspect="1" noChangeArrowheads="1"/>
            </p:cNvPicPr>
            <p:nvPr/>
          </p:nvPicPr>
          <p:blipFill>
            <a:blip r:embed="rId22" cstate="screen">
              <a:extLst>
                <a:ext uri="{28A0092B-C50C-407E-A947-70E740481C1C}">
                  <a14:useLocalDpi xmlns:a14="http://schemas.microsoft.com/office/drawing/2010/main"/>
                </a:ext>
              </a:extLst>
            </a:blip>
            <a:srcRect/>
            <a:stretch>
              <a:fillRect/>
            </a:stretch>
          </p:blipFill>
          <p:spPr bwMode="black">
            <a:xfrm>
              <a:off x="5630249" y="-354098"/>
              <a:ext cx="495792" cy="397290"/>
            </a:xfrm>
            <a:prstGeom prst="rect">
              <a:avLst/>
            </a:prstGeom>
            <a:noFill/>
            <a:extLst>
              <a:ext uri="{909E8E84-426E-40DD-AFC4-6F175D3DCCD1}">
                <a14:hiddenFill xmlns:a14="http://schemas.microsoft.com/office/drawing/2010/main">
                  <a:solidFill>
                    <a:srgbClr val="FFFFFF"/>
                  </a:solidFill>
                </a14:hiddenFill>
              </a:ext>
            </a:extLst>
          </p:spPr>
        </p:pic>
        <p:sp>
          <p:nvSpPr>
            <p:cNvPr id="104" name="Freeform 362"/>
            <p:cNvSpPr>
              <a:spLocks noChangeAspect="1"/>
            </p:cNvSpPr>
            <p:nvPr/>
          </p:nvSpPr>
          <p:spPr bwMode="auto">
            <a:xfrm rot="19207886">
              <a:off x="5709957" y="-855090"/>
              <a:ext cx="265470" cy="461887"/>
            </a:xfrm>
            <a:custGeom>
              <a:avLst/>
              <a:gdLst/>
              <a:ahLst/>
              <a:cxnLst/>
              <a:rect l="l" t="t" r="r" b="b"/>
              <a:pathLst>
                <a:path w="2319649" h="4146395">
                  <a:moveTo>
                    <a:pt x="721347" y="1393541"/>
                  </a:moveTo>
                  <a:lnTo>
                    <a:pt x="1004577" y="1630094"/>
                  </a:lnTo>
                  <a:lnTo>
                    <a:pt x="783124" y="1895244"/>
                  </a:lnTo>
                  <a:lnTo>
                    <a:pt x="499894" y="1658691"/>
                  </a:lnTo>
                  <a:close/>
                  <a:moveTo>
                    <a:pt x="221453" y="976031"/>
                  </a:moveTo>
                  <a:lnTo>
                    <a:pt x="504683" y="1212584"/>
                  </a:lnTo>
                  <a:lnTo>
                    <a:pt x="283230" y="1477734"/>
                  </a:lnTo>
                  <a:lnTo>
                    <a:pt x="0" y="1241181"/>
                  </a:lnTo>
                  <a:close/>
                  <a:moveTo>
                    <a:pt x="1119716" y="916564"/>
                  </a:moveTo>
                  <a:lnTo>
                    <a:pt x="1402946" y="1153118"/>
                  </a:lnTo>
                  <a:lnTo>
                    <a:pt x="1181493" y="1418268"/>
                  </a:lnTo>
                  <a:lnTo>
                    <a:pt x="898263" y="1181715"/>
                  </a:lnTo>
                  <a:close/>
                  <a:moveTo>
                    <a:pt x="619823" y="499054"/>
                  </a:moveTo>
                  <a:lnTo>
                    <a:pt x="903053" y="735607"/>
                  </a:lnTo>
                  <a:lnTo>
                    <a:pt x="681600" y="1000757"/>
                  </a:lnTo>
                  <a:lnTo>
                    <a:pt x="398370" y="764204"/>
                  </a:lnTo>
                  <a:close/>
                  <a:moveTo>
                    <a:pt x="1788219" y="1414996"/>
                  </a:moveTo>
                  <a:lnTo>
                    <a:pt x="1827007" y="1456492"/>
                  </a:lnTo>
                  <a:lnTo>
                    <a:pt x="1848826" y="1510192"/>
                  </a:lnTo>
                  <a:lnTo>
                    <a:pt x="1853674" y="1566334"/>
                  </a:lnTo>
                  <a:lnTo>
                    <a:pt x="1843977" y="1620034"/>
                  </a:lnTo>
                  <a:lnTo>
                    <a:pt x="1817310" y="1671294"/>
                  </a:lnTo>
                  <a:lnTo>
                    <a:pt x="1371242" y="2230266"/>
                  </a:lnTo>
                  <a:lnTo>
                    <a:pt x="1412455" y="2191212"/>
                  </a:lnTo>
                  <a:lnTo>
                    <a:pt x="1465789" y="2166802"/>
                  </a:lnTo>
                  <a:lnTo>
                    <a:pt x="1519123" y="2161920"/>
                  </a:lnTo>
                  <a:lnTo>
                    <a:pt x="1574882" y="2171684"/>
                  </a:lnTo>
                  <a:lnTo>
                    <a:pt x="1625792" y="2200975"/>
                  </a:lnTo>
                  <a:lnTo>
                    <a:pt x="1664580" y="2244912"/>
                  </a:lnTo>
                  <a:lnTo>
                    <a:pt x="1688823" y="2296171"/>
                  </a:lnTo>
                  <a:lnTo>
                    <a:pt x="1693672" y="2349872"/>
                  </a:lnTo>
                  <a:lnTo>
                    <a:pt x="1679126" y="2406013"/>
                  </a:lnTo>
                  <a:lnTo>
                    <a:pt x="1650035" y="2454832"/>
                  </a:lnTo>
                  <a:lnTo>
                    <a:pt x="1613670" y="2506091"/>
                  </a:lnTo>
                  <a:lnTo>
                    <a:pt x="1664580" y="2476800"/>
                  </a:lnTo>
                  <a:lnTo>
                    <a:pt x="1727611" y="2467036"/>
                  </a:lnTo>
                  <a:lnTo>
                    <a:pt x="1783370" y="2476800"/>
                  </a:lnTo>
                  <a:lnTo>
                    <a:pt x="1839128" y="2506091"/>
                  </a:lnTo>
                  <a:lnTo>
                    <a:pt x="1877917" y="2550028"/>
                  </a:lnTo>
                  <a:lnTo>
                    <a:pt x="1902160" y="2601288"/>
                  </a:lnTo>
                  <a:lnTo>
                    <a:pt x="1907008" y="2654988"/>
                  </a:lnTo>
                  <a:lnTo>
                    <a:pt x="1897311" y="2711129"/>
                  </a:lnTo>
                  <a:lnTo>
                    <a:pt x="1868220" y="2759948"/>
                  </a:lnTo>
                  <a:lnTo>
                    <a:pt x="1797916" y="2850262"/>
                  </a:lnTo>
                  <a:lnTo>
                    <a:pt x="1848825" y="2820971"/>
                  </a:lnTo>
                  <a:lnTo>
                    <a:pt x="1907008" y="2811207"/>
                  </a:lnTo>
                  <a:lnTo>
                    <a:pt x="1967616" y="2820971"/>
                  </a:lnTo>
                  <a:lnTo>
                    <a:pt x="2020950" y="2850262"/>
                  </a:lnTo>
                  <a:lnTo>
                    <a:pt x="2057314" y="2891758"/>
                  </a:lnTo>
                  <a:lnTo>
                    <a:pt x="2081557" y="2945459"/>
                  </a:lnTo>
                  <a:lnTo>
                    <a:pt x="2086406" y="3001600"/>
                  </a:lnTo>
                  <a:lnTo>
                    <a:pt x="2076708" y="3055300"/>
                  </a:lnTo>
                  <a:lnTo>
                    <a:pt x="2050041" y="3106560"/>
                  </a:lnTo>
                  <a:lnTo>
                    <a:pt x="1380939" y="3941357"/>
                  </a:lnTo>
                  <a:lnTo>
                    <a:pt x="1351848" y="3975530"/>
                  </a:lnTo>
                  <a:lnTo>
                    <a:pt x="1313059" y="4017026"/>
                  </a:lnTo>
                  <a:lnTo>
                    <a:pt x="1271846" y="4060963"/>
                  </a:lnTo>
                  <a:lnTo>
                    <a:pt x="1218512" y="4097577"/>
                  </a:lnTo>
                  <a:lnTo>
                    <a:pt x="1167602" y="4126868"/>
                  </a:lnTo>
                  <a:lnTo>
                    <a:pt x="1109420" y="4146395"/>
                  </a:lnTo>
                  <a:lnTo>
                    <a:pt x="1058510" y="4141514"/>
                  </a:lnTo>
                  <a:lnTo>
                    <a:pt x="1010024" y="4117104"/>
                  </a:lnTo>
                  <a:lnTo>
                    <a:pt x="973660" y="4090254"/>
                  </a:lnTo>
                  <a:lnTo>
                    <a:pt x="915477" y="4046317"/>
                  </a:lnTo>
                  <a:lnTo>
                    <a:pt x="850022" y="3990176"/>
                  </a:lnTo>
                  <a:lnTo>
                    <a:pt x="777293" y="3931593"/>
                  </a:lnTo>
                  <a:lnTo>
                    <a:pt x="697292" y="3865688"/>
                  </a:lnTo>
                  <a:lnTo>
                    <a:pt x="612442" y="3797343"/>
                  </a:lnTo>
                  <a:lnTo>
                    <a:pt x="532440" y="3731438"/>
                  </a:lnTo>
                  <a:lnTo>
                    <a:pt x="450015" y="3670415"/>
                  </a:lnTo>
                  <a:lnTo>
                    <a:pt x="379710" y="3611832"/>
                  </a:lnTo>
                  <a:lnTo>
                    <a:pt x="319104" y="3560573"/>
                  </a:lnTo>
                  <a:lnTo>
                    <a:pt x="270618" y="3521518"/>
                  </a:lnTo>
                  <a:lnTo>
                    <a:pt x="236678" y="3497108"/>
                  </a:lnTo>
                  <a:lnTo>
                    <a:pt x="190617" y="3445849"/>
                  </a:lnTo>
                  <a:lnTo>
                    <a:pt x="161525" y="3392148"/>
                  </a:lnTo>
                  <a:lnTo>
                    <a:pt x="151828" y="3336007"/>
                  </a:lnTo>
                  <a:lnTo>
                    <a:pt x="151828" y="3277425"/>
                  </a:lnTo>
                  <a:lnTo>
                    <a:pt x="156677" y="3221284"/>
                  </a:lnTo>
                  <a:lnTo>
                    <a:pt x="319104" y="2110661"/>
                  </a:lnTo>
                  <a:lnTo>
                    <a:pt x="333649" y="2052078"/>
                  </a:lnTo>
                  <a:lnTo>
                    <a:pt x="365165" y="2005701"/>
                  </a:lnTo>
                  <a:lnTo>
                    <a:pt x="413651" y="1976410"/>
                  </a:lnTo>
                  <a:lnTo>
                    <a:pt x="464561" y="1956882"/>
                  </a:lnTo>
                  <a:lnTo>
                    <a:pt x="522743" y="1956882"/>
                  </a:lnTo>
                  <a:lnTo>
                    <a:pt x="578502" y="1971528"/>
                  </a:lnTo>
                  <a:lnTo>
                    <a:pt x="622139" y="2005701"/>
                  </a:lnTo>
                  <a:lnTo>
                    <a:pt x="656079" y="2052078"/>
                  </a:lnTo>
                  <a:lnTo>
                    <a:pt x="673049" y="2105779"/>
                  </a:lnTo>
                  <a:lnTo>
                    <a:pt x="673049" y="2161921"/>
                  </a:lnTo>
                  <a:lnTo>
                    <a:pt x="612442" y="2601288"/>
                  </a:lnTo>
                  <a:lnTo>
                    <a:pt x="1531245" y="1441846"/>
                  </a:lnTo>
                  <a:lnTo>
                    <a:pt x="1574882" y="1405232"/>
                  </a:lnTo>
                  <a:lnTo>
                    <a:pt x="1625792" y="1380823"/>
                  </a:lnTo>
                  <a:lnTo>
                    <a:pt x="1683974" y="1375941"/>
                  </a:lnTo>
                  <a:lnTo>
                    <a:pt x="1734885" y="1385705"/>
                  </a:lnTo>
                  <a:close/>
                  <a:moveTo>
                    <a:pt x="2036419" y="835021"/>
                  </a:moveTo>
                  <a:lnTo>
                    <a:pt x="2319649" y="1071574"/>
                  </a:lnTo>
                  <a:lnTo>
                    <a:pt x="2098196" y="1336724"/>
                  </a:lnTo>
                  <a:lnTo>
                    <a:pt x="1814966" y="1100171"/>
                  </a:lnTo>
                  <a:close/>
                  <a:moveTo>
                    <a:pt x="1536525" y="417510"/>
                  </a:moveTo>
                  <a:lnTo>
                    <a:pt x="1819755" y="654063"/>
                  </a:lnTo>
                  <a:lnTo>
                    <a:pt x="1598302" y="919214"/>
                  </a:lnTo>
                  <a:lnTo>
                    <a:pt x="1315073" y="682661"/>
                  </a:lnTo>
                  <a:close/>
                  <a:moveTo>
                    <a:pt x="1036632" y="0"/>
                  </a:moveTo>
                  <a:lnTo>
                    <a:pt x="1319862" y="236553"/>
                  </a:lnTo>
                  <a:lnTo>
                    <a:pt x="1098409" y="501703"/>
                  </a:lnTo>
                  <a:lnTo>
                    <a:pt x="815179" y="265150"/>
                  </a:lnTo>
                  <a:close/>
                </a:path>
              </a:pathLst>
            </a:custGeom>
            <a:solidFill>
              <a:schemeClr val="tx1"/>
            </a:solidFill>
            <a:ln w="0">
              <a:noFill/>
              <a:prstDash val="solid"/>
              <a:round/>
              <a:headEnd/>
              <a:tailEnd/>
            </a:ln>
          </p:spPr>
          <p:txBody>
            <a:bodyPr vert="horz" wrap="square" lIns="86093" tIns="43047" rIns="86093" bIns="43047" numCol="1" anchor="t" anchorCtr="0" compatLnSpc="1">
              <a:prstTxWarp prst="textNoShape">
                <a:avLst/>
              </a:prstTxWarp>
            </a:bodyPr>
            <a:lstStyle/>
            <a:p>
              <a:pPr algn="ctr" defTabSz="860156">
                <a:defRPr/>
              </a:pPr>
              <a:endParaRPr lang="en-US" sz="1633" kern="0">
                <a:solidFill>
                  <a:srgbClr val="000000"/>
                </a:solidFill>
                <a:latin typeface="Segoe UI"/>
              </a:endParaRPr>
            </a:p>
          </p:txBody>
        </p:sp>
        <p:sp>
          <p:nvSpPr>
            <p:cNvPr id="105" name="handheld"/>
            <p:cNvSpPr>
              <a:spLocks noChangeAspect="1"/>
            </p:cNvSpPr>
            <p:nvPr/>
          </p:nvSpPr>
          <p:spPr bwMode="auto">
            <a:xfrm>
              <a:off x="6068808" y="-810289"/>
              <a:ext cx="396090" cy="274321"/>
            </a:xfrm>
            <a:custGeom>
              <a:avLst/>
              <a:gdLst/>
              <a:ahLst/>
              <a:cxnLst/>
              <a:rect l="l" t="t" r="r" b="b"/>
              <a:pathLst>
                <a:path w="2953954" h="2046352">
                  <a:moveTo>
                    <a:pt x="2765016" y="1281519"/>
                  </a:moveTo>
                  <a:lnTo>
                    <a:pt x="2953954" y="1281519"/>
                  </a:lnTo>
                  <a:lnTo>
                    <a:pt x="2953954" y="2046352"/>
                  </a:lnTo>
                  <a:lnTo>
                    <a:pt x="2765016" y="2046352"/>
                  </a:lnTo>
                  <a:close/>
                  <a:moveTo>
                    <a:pt x="2620827" y="1281519"/>
                  </a:moveTo>
                  <a:lnTo>
                    <a:pt x="2712607" y="1281519"/>
                  </a:lnTo>
                  <a:lnTo>
                    <a:pt x="2712607" y="2046352"/>
                  </a:lnTo>
                  <a:lnTo>
                    <a:pt x="2620827" y="2046352"/>
                  </a:lnTo>
                  <a:close/>
                  <a:moveTo>
                    <a:pt x="2223114" y="1281519"/>
                  </a:moveTo>
                  <a:lnTo>
                    <a:pt x="2314894" y="1281519"/>
                  </a:lnTo>
                  <a:lnTo>
                    <a:pt x="2314894" y="2046352"/>
                  </a:lnTo>
                  <a:lnTo>
                    <a:pt x="2223114" y="2046352"/>
                  </a:lnTo>
                  <a:close/>
                  <a:moveTo>
                    <a:pt x="1923980" y="1281519"/>
                  </a:moveTo>
                  <a:lnTo>
                    <a:pt x="2015760" y="1281519"/>
                  </a:lnTo>
                  <a:lnTo>
                    <a:pt x="2015760" y="2046352"/>
                  </a:lnTo>
                  <a:lnTo>
                    <a:pt x="1923980" y="2046352"/>
                  </a:lnTo>
                  <a:close/>
                  <a:moveTo>
                    <a:pt x="1648639" y="1281519"/>
                  </a:moveTo>
                  <a:lnTo>
                    <a:pt x="1869590" y="1281519"/>
                  </a:lnTo>
                  <a:lnTo>
                    <a:pt x="1869590" y="2046352"/>
                  </a:lnTo>
                  <a:lnTo>
                    <a:pt x="1648639" y="2046352"/>
                  </a:lnTo>
                  <a:close/>
                  <a:moveTo>
                    <a:pt x="1531611" y="1281519"/>
                  </a:moveTo>
                  <a:lnTo>
                    <a:pt x="1621444" y="1281519"/>
                  </a:lnTo>
                  <a:lnTo>
                    <a:pt x="1621444" y="2046352"/>
                  </a:lnTo>
                  <a:lnTo>
                    <a:pt x="1531611" y="2046352"/>
                  </a:lnTo>
                  <a:close/>
                  <a:moveTo>
                    <a:pt x="0" y="0"/>
                  </a:moveTo>
                  <a:lnTo>
                    <a:pt x="2947156" y="0"/>
                  </a:lnTo>
                  <a:lnTo>
                    <a:pt x="2953954" y="363720"/>
                  </a:lnTo>
                  <a:lnTo>
                    <a:pt x="2648021" y="1009579"/>
                  </a:lnTo>
                  <a:lnTo>
                    <a:pt x="1407293" y="1009579"/>
                  </a:lnTo>
                  <a:lnTo>
                    <a:pt x="1233930" y="1346105"/>
                  </a:lnTo>
                  <a:lnTo>
                    <a:pt x="1094561" y="1305314"/>
                  </a:lnTo>
                  <a:lnTo>
                    <a:pt x="815822" y="2029356"/>
                  </a:lnTo>
                  <a:lnTo>
                    <a:pt x="370519" y="2046352"/>
                  </a:lnTo>
                  <a:lnTo>
                    <a:pt x="608467" y="1026575"/>
                  </a:lnTo>
                  <a:lnTo>
                    <a:pt x="0" y="1026575"/>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87820" tIns="43910" rIns="1053842" bIns="43910" numCol="1" spcCol="0" rtlCol="0" fromWordArt="0" anchor="b" anchorCtr="0" forceAA="0" compatLnSpc="1">
              <a:prstTxWarp prst="textNoShape">
                <a:avLst/>
              </a:prstTxWarp>
              <a:noAutofit/>
            </a:bodyPr>
            <a:lstStyle/>
            <a:p>
              <a:pPr defTabSz="877151" fontAlgn="base">
                <a:spcBef>
                  <a:spcPct val="0"/>
                </a:spcBef>
                <a:spcAft>
                  <a:spcPct val="0"/>
                </a:spcAft>
                <a:defRPr/>
              </a:pPr>
              <a:endParaRPr lang="en-US" sz="2114" kern="0" spc="-48" dirty="0" err="1">
                <a:solidFill>
                  <a:srgbClr val="000000"/>
                </a:solidFill>
                <a:latin typeface="Segoe UI Light"/>
                <a:ea typeface="Segoe UI" pitchFamily="34" charset="0"/>
                <a:cs typeface="Segoe UI" pitchFamily="34" charset="0"/>
              </a:endParaRPr>
            </a:p>
          </p:txBody>
        </p:sp>
        <p:sp>
          <p:nvSpPr>
            <p:cNvPr id="106" name="Freeform 86"/>
            <p:cNvSpPr>
              <a:spLocks noEditPoints="1"/>
            </p:cNvSpPr>
            <p:nvPr/>
          </p:nvSpPr>
          <p:spPr bwMode="black">
            <a:xfrm>
              <a:off x="6488062" y="-249940"/>
              <a:ext cx="328185" cy="330088"/>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20" tIns="43910" rIns="87820" bIns="43910" numCol="1" anchor="t" anchorCtr="0" compatLnSpc="1">
              <a:prstTxWarp prst="textNoShape">
                <a:avLst/>
              </a:prstTxWarp>
            </a:bodyPr>
            <a:lstStyle/>
            <a:p>
              <a:pPr defTabSz="895041"/>
              <a:endParaRPr lang="en-US" sz="2017">
                <a:solidFill>
                  <a:srgbClr val="000000"/>
                </a:solidFill>
                <a:latin typeface="Segoe UI"/>
              </a:endParaRPr>
            </a:p>
          </p:txBody>
        </p:sp>
      </p:grpSp>
      <p:grpSp>
        <p:nvGrpSpPr>
          <p:cNvPr id="6" name="Group 5"/>
          <p:cNvGrpSpPr/>
          <p:nvPr/>
        </p:nvGrpSpPr>
        <p:grpSpPr>
          <a:xfrm>
            <a:off x="6937822" y="5659812"/>
            <a:ext cx="565409" cy="531249"/>
            <a:chOff x="3246437" y="6139106"/>
            <a:chExt cx="610511" cy="591052"/>
          </a:xfrm>
        </p:grpSpPr>
        <p:sp>
          <p:nvSpPr>
            <p:cNvPr id="2" name="Rounded Rectangle 1"/>
            <p:cNvSpPr/>
            <p:nvPr/>
          </p:nvSpPr>
          <p:spPr bwMode="auto">
            <a:xfrm>
              <a:off x="3246437" y="6139106"/>
              <a:ext cx="610511" cy="591052"/>
            </a:xfrm>
            <a:prstGeom prst="round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a:endParaRPr>
            </a:p>
          </p:txBody>
        </p:sp>
        <p:sp>
          <p:nvSpPr>
            <p:cNvPr id="5" name="Oval 4"/>
            <p:cNvSpPr/>
            <p:nvPr/>
          </p:nvSpPr>
          <p:spPr bwMode="auto">
            <a:xfrm>
              <a:off x="3300453" y="6180426"/>
              <a:ext cx="98536" cy="112864"/>
            </a:xfrm>
            <a:prstGeom prst="ellipse">
              <a:avLst/>
            </a:prstGeom>
            <a:solidFill>
              <a:srgbClr val="7030A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a:endParaRPr>
            </a:p>
          </p:txBody>
        </p:sp>
        <p:sp>
          <p:nvSpPr>
            <p:cNvPr id="55" name="Rectangle 54"/>
            <p:cNvSpPr/>
            <p:nvPr/>
          </p:nvSpPr>
          <p:spPr bwMode="auto">
            <a:xfrm>
              <a:off x="3430968" y="6180426"/>
              <a:ext cx="103786" cy="103366"/>
            </a:xfrm>
            <a:prstGeom prst="rect">
              <a:avLst/>
            </a:prstGeom>
            <a:solidFill>
              <a:srgbClr val="7030A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a:endParaRPr>
            </a:p>
          </p:txBody>
        </p:sp>
        <p:sp>
          <p:nvSpPr>
            <p:cNvPr id="65" name="Oval 64"/>
            <p:cNvSpPr/>
            <p:nvPr/>
          </p:nvSpPr>
          <p:spPr bwMode="auto">
            <a:xfrm>
              <a:off x="3566682" y="6180426"/>
              <a:ext cx="98536" cy="112864"/>
            </a:xfrm>
            <a:prstGeom prst="ellipse">
              <a:avLst/>
            </a:prstGeom>
            <a:solidFill>
              <a:srgbClr val="7030A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a:endParaRPr>
            </a:p>
          </p:txBody>
        </p:sp>
        <p:sp>
          <p:nvSpPr>
            <p:cNvPr id="66" name="Rectangle 65"/>
            <p:cNvSpPr/>
            <p:nvPr/>
          </p:nvSpPr>
          <p:spPr bwMode="auto">
            <a:xfrm>
              <a:off x="3691896" y="6180426"/>
              <a:ext cx="103786" cy="103366"/>
            </a:xfrm>
            <a:prstGeom prst="rect">
              <a:avLst/>
            </a:prstGeom>
            <a:solidFill>
              <a:srgbClr val="7030A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a:endParaRPr>
            </a:p>
          </p:txBody>
        </p:sp>
        <p:sp>
          <p:nvSpPr>
            <p:cNvPr id="67" name="Oval 66"/>
            <p:cNvSpPr/>
            <p:nvPr/>
          </p:nvSpPr>
          <p:spPr bwMode="auto">
            <a:xfrm>
              <a:off x="3433593" y="6309873"/>
              <a:ext cx="98536" cy="112864"/>
            </a:xfrm>
            <a:prstGeom prst="ellipse">
              <a:avLst/>
            </a:prstGeom>
            <a:solidFill>
              <a:srgbClr val="7030A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a:endParaRPr>
            </a:p>
          </p:txBody>
        </p:sp>
        <p:sp>
          <p:nvSpPr>
            <p:cNvPr id="68" name="Rectangle 67"/>
            <p:cNvSpPr/>
            <p:nvPr/>
          </p:nvSpPr>
          <p:spPr bwMode="auto">
            <a:xfrm>
              <a:off x="3564057" y="6309873"/>
              <a:ext cx="103786" cy="103366"/>
            </a:xfrm>
            <a:prstGeom prst="rect">
              <a:avLst/>
            </a:prstGeom>
            <a:solidFill>
              <a:srgbClr val="7030A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a:endParaRPr>
            </a:p>
          </p:txBody>
        </p:sp>
        <p:sp>
          <p:nvSpPr>
            <p:cNvPr id="69" name="Oval 68"/>
            <p:cNvSpPr/>
            <p:nvPr/>
          </p:nvSpPr>
          <p:spPr bwMode="auto">
            <a:xfrm>
              <a:off x="3300453" y="6449822"/>
              <a:ext cx="98536" cy="112864"/>
            </a:xfrm>
            <a:prstGeom prst="ellipse">
              <a:avLst/>
            </a:prstGeom>
            <a:solidFill>
              <a:srgbClr val="7030A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a:endParaRPr>
            </a:p>
          </p:txBody>
        </p:sp>
        <p:sp>
          <p:nvSpPr>
            <p:cNvPr id="70" name="Rectangle 69"/>
            <p:cNvSpPr/>
            <p:nvPr/>
          </p:nvSpPr>
          <p:spPr bwMode="auto">
            <a:xfrm>
              <a:off x="3430968" y="6449822"/>
              <a:ext cx="103786" cy="103366"/>
            </a:xfrm>
            <a:prstGeom prst="rect">
              <a:avLst/>
            </a:prstGeom>
            <a:solidFill>
              <a:srgbClr val="7030A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a:endParaRPr>
            </a:p>
          </p:txBody>
        </p:sp>
        <p:sp>
          <p:nvSpPr>
            <p:cNvPr id="71" name="Oval 70"/>
            <p:cNvSpPr/>
            <p:nvPr/>
          </p:nvSpPr>
          <p:spPr bwMode="auto">
            <a:xfrm>
              <a:off x="3566682" y="6449822"/>
              <a:ext cx="98536" cy="112864"/>
            </a:xfrm>
            <a:prstGeom prst="ellipse">
              <a:avLst/>
            </a:prstGeom>
            <a:solidFill>
              <a:srgbClr val="7030A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a:endParaRPr>
            </a:p>
          </p:txBody>
        </p:sp>
        <p:sp>
          <p:nvSpPr>
            <p:cNvPr id="72" name="Rectangle 71"/>
            <p:cNvSpPr/>
            <p:nvPr/>
          </p:nvSpPr>
          <p:spPr bwMode="auto">
            <a:xfrm>
              <a:off x="3691896" y="6449822"/>
              <a:ext cx="103786" cy="103366"/>
            </a:xfrm>
            <a:prstGeom prst="rect">
              <a:avLst/>
            </a:prstGeom>
            <a:solidFill>
              <a:srgbClr val="7030A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a:endParaRPr>
            </a:p>
          </p:txBody>
        </p:sp>
        <p:sp>
          <p:nvSpPr>
            <p:cNvPr id="73" name="Oval 72"/>
            <p:cNvSpPr/>
            <p:nvPr/>
          </p:nvSpPr>
          <p:spPr bwMode="auto">
            <a:xfrm>
              <a:off x="3433593" y="6588390"/>
              <a:ext cx="98536" cy="112864"/>
            </a:xfrm>
            <a:prstGeom prst="ellipse">
              <a:avLst/>
            </a:prstGeom>
            <a:solidFill>
              <a:srgbClr val="7030A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a:endParaRPr>
            </a:p>
          </p:txBody>
        </p:sp>
        <p:sp>
          <p:nvSpPr>
            <p:cNvPr id="74" name="Rectangle 73"/>
            <p:cNvSpPr/>
            <p:nvPr/>
          </p:nvSpPr>
          <p:spPr bwMode="auto">
            <a:xfrm>
              <a:off x="3564057" y="6588390"/>
              <a:ext cx="103786" cy="103366"/>
            </a:xfrm>
            <a:prstGeom prst="rect">
              <a:avLst/>
            </a:prstGeom>
            <a:solidFill>
              <a:srgbClr val="7030A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a:endParaRPr>
            </a:p>
          </p:txBody>
        </p:sp>
        <p:sp>
          <p:nvSpPr>
            <p:cNvPr id="75" name="Rectangle 74"/>
            <p:cNvSpPr/>
            <p:nvPr/>
          </p:nvSpPr>
          <p:spPr bwMode="auto">
            <a:xfrm>
              <a:off x="3297828" y="6309873"/>
              <a:ext cx="103786" cy="103366"/>
            </a:xfrm>
            <a:prstGeom prst="rect">
              <a:avLst/>
            </a:prstGeom>
            <a:solidFill>
              <a:srgbClr val="7030A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a:endParaRPr>
            </a:p>
          </p:txBody>
        </p:sp>
        <p:sp>
          <p:nvSpPr>
            <p:cNvPr id="107" name="Rectangle 106"/>
            <p:cNvSpPr/>
            <p:nvPr/>
          </p:nvSpPr>
          <p:spPr bwMode="auto">
            <a:xfrm>
              <a:off x="3297828" y="6588390"/>
              <a:ext cx="103786" cy="103366"/>
            </a:xfrm>
            <a:prstGeom prst="rect">
              <a:avLst/>
            </a:prstGeom>
            <a:solidFill>
              <a:srgbClr val="7030A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a:endParaRPr>
            </a:p>
          </p:txBody>
        </p:sp>
        <p:sp>
          <p:nvSpPr>
            <p:cNvPr id="108" name="Oval 107"/>
            <p:cNvSpPr/>
            <p:nvPr/>
          </p:nvSpPr>
          <p:spPr bwMode="auto">
            <a:xfrm>
              <a:off x="3694521" y="6309873"/>
              <a:ext cx="98536" cy="112864"/>
            </a:xfrm>
            <a:prstGeom prst="ellipse">
              <a:avLst/>
            </a:prstGeom>
            <a:solidFill>
              <a:srgbClr val="7030A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a:endParaRPr>
            </a:p>
          </p:txBody>
        </p:sp>
        <p:sp>
          <p:nvSpPr>
            <p:cNvPr id="109" name="Oval 108"/>
            <p:cNvSpPr/>
            <p:nvPr/>
          </p:nvSpPr>
          <p:spPr bwMode="auto">
            <a:xfrm>
              <a:off x="3694521" y="6588390"/>
              <a:ext cx="98536" cy="112864"/>
            </a:xfrm>
            <a:prstGeom prst="ellipse">
              <a:avLst/>
            </a:prstGeom>
            <a:solidFill>
              <a:srgbClr val="7030A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latin typeface="Segoe UI"/>
              </a:endParaRPr>
            </a:p>
          </p:txBody>
        </p:sp>
      </p:grpSp>
    </p:spTree>
    <p:extLst>
      <p:ext uri="{BB962C8B-B14F-4D97-AF65-F5344CB8AC3E}">
        <p14:creationId xmlns:p14="http://schemas.microsoft.com/office/powerpoint/2010/main" val="386445882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Pushing and reading messages</a:t>
            </a:r>
          </a:p>
        </p:txBody>
      </p:sp>
    </p:spTree>
    <p:extLst>
      <p:ext uri="{BB962C8B-B14F-4D97-AF65-F5344CB8AC3E}">
        <p14:creationId xmlns:p14="http://schemas.microsoft.com/office/powerpoint/2010/main" val="401500862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Service Bus</a:t>
            </a:r>
          </a:p>
        </p:txBody>
      </p:sp>
      <p:sp>
        <p:nvSpPr>
          <p:cNvPr id="4" name="Rectangle 3"/>
          <p:cNvSpPr/>
          <p:nvPr/>
        </p:nvSpPr>
        <p:spPr bwMode="auto">
          <a:xfrm>
            <a:off x="2645744" y="1225653"/>
            <a:ext cx="2753144" cy="5266132"/>
          </a:xfrm>
          <a:prstGeom prst="rect">
            <a:avLst/>
          </a:prstGeom>
          <a:solidFill>
            <a:srgbClr val="00BE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Azure Service Bus</a:t>
            </a:r>
          </a:p>
        </p:txBody>
      </p:sp>
      <p:sp>
        <p:nvSpPr>
          <p:cNvPr id="5" name="Rectangle 4"/>
          <p:cNvSpPr/>
          <p:nvPr/>
        </p:nvSpPr>
        <p:spPr bwMode="auto">
          <a:xfrm>
            <a:off x="2830818" y="1851517"/>
            <a:ext cx="2382996" cy="5294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dirty="0">
                <a:solidFill>
                  <a:srgbClr val="505050">
                    <a:lumMod val="50000"/>
                  </a:srgbClr>
                </a:solidFill>
                <a:ea typeface="Segoe UI" pitchFamily="34" charset="0"/>
                <a:cs typeface="Segoe UI" pitchFamily="34" charset="0"/>
              </a:rPr>
              <a:t>Relay</a:t>
            </a:r>
          </a:p>
        </p:txBody>
      </p:sp>
      <p:sp>
        <p:nvSpPr>
          <p:cNvPr id="6" name="Rectangle 5"/>
          <p:cNvSpPr/>
          <p:nvPr/>
        </p:nvSpPr>
        <p:spPr bwMode="auto">
          <a:xfrm>
            <a:off x="2830818" y="2787288"/>
            <a:ext cx="2382996" cy="5294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dirty="0">
                <a:solidFill>
                  <a:srgbClr val="505050">
                    <a:lumMod val="50000"/>
                  </a:srgbClr>
                </a:solidFill>
                <a:ea typeface="Segoe UI" pitchFamily="34" charset="0"/>
                <a:cs typeface="Segoe UI" pitchFamily="34" charset="0"/>
              </a:rPr>
              <a:t>Queue</a:t>
            </a:r>
          </a:p>
        </p:txBody>
      </p:sp>
      <p:sp>
        <p:nvSpPr>
          <p:cNvPr id="7" name="Rectangle 6"/>
          <p:cNvSpPr/>
          <p:nvPr/>
        </p:nvSpPr>
        <p:spPr bwMode="auto">
          <a:xfrm>
            <a:off x="2830818" y="3695667"/>
            <a:ext cx="2382996" cy="5294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dirty="0">
                <a:solidFill>
                  <a:srgbClr val="505050">
                    <a:lumMod val="50000"/>
                  </a:srgbClr>
                </a:solidFill>
                <a:ea typeface="Segoe UI" pitchFamily="34" charset="0"/>
                <a:cs typeface="Segoe UI" pitchFamily="34" charset="0"/>
              </a:rPr>
              <a:t>Topic</a:t>
            </a:r>
          </a:p>
        </p:txBody>
      </p:sp>
      <p:sp>
        <p:nvSpPr>
          <p:cNvPr id="8" name="Rectangle 7"/>
          <p:cNvSpPr/>
          <p:nvPr/>
        </p:nvSpPr>
        <p:spPr bwMode="auto">
          <a:xfrm>
            <a:off x="2830818" y="4558387"/>
            <a:ext cx="2382996" cy="5294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dirty="0">
                <a:solidFill>
                  <a:srgbClr val="505050">
                    <a:lumMod val="50000"/>
                  </a:srgbClr>
                </a:solidFill>
                <a:ea typeface="Segoe UI" pitchFamily="34" charset="0"/>
                <a:cs typeface="Segoe UI" pitchFamily="34" charset="0"/>
              </a:rPr>
              <a:t>Notification Hub</a:t>
            </a:r>
          </a:p>
        </p:txBody>
      </p:sp>
      <p:sp>
        <p:nvSpPr>
          <p:cNvPr id="12" name="Rectangle 11"/>
          <p:cNvSpPr/>
          <p:nvPr/>
        </p:nvSpPr>
        <p:spPr bwMode="auto">
          <a:xfrm>
            <a:off x="6817819" y="2652708"/>
            <a:ext cx="833094" cy="834384"/>
          </a:xfrm>
          <a:prstGeom prst="rect">
            <a:avLst/>
          </a:prstGeom>
          <a:solidFill>
            <a:schemeClr val="tx2"/>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67" name="Group 166"/>
          <p:cNvGrpSpPr/>
          <p:nvPr/>
        </p:nvGrpSpPr>
        <p:grpSpPr>
          <a:xfrm>
            <a:off x="6803987" y="4543113"/>
            <a:ext cx="860756" cy="817329"/>
            <a:chOff x="8149037" y="2613179"/>
            <a:chExt cx="1577675" cy="1554656"/>
          </a:xfrm>
          <a:solidFill>
            <a:schemeClr val="tx2"/>
          </a:solidFill>
        </p:grpSpPr>
        <p:sp>
          <p:nvSpPr>
            <p:cNvPr id="140" name="Rectangle 139"/>
            <p:cNvSpPr/>
            <p:nvPr/>
          </p:nvSpPr>
          <p:spPr bwMode="auto">
            <a:xfrm>
              <a:off x="8149037" y="26131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1" name="Rectangle 140"/>
            <p:cNvSpPr/>
            <p:nvPr/>
          </p:nvSpPr>
          <p:spPr bwMode="auto">
            <a:xfrm>
              <a:off x="8309190" y="26131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2" name="Rectangle 141"/>
            <p:cNvSpPr/>
            <p:nvPr/>
          </p:nvSpPr>
          <p:spPr bwMode="auto">
            <a:xfrm>
              <a:off x="8469344" y="26131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3" name="Rectangle 142"/>
            <p:cNvSpPr/>
            <p:nvPr/>
          </p:nvSpPr>
          <p:spPr bwMode="auto">
            <a:xfrm>
              <a:off x="8629497" y="26131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4" name="Rectangle 143"/>
            <p:cNvSpPr/>
            <p:nvPr/>
          </p:nvSpPr>
          <p:spPr bwMode="auto">
            <a:xfrm>
              <a:off x="8789650" y="26131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5" name="Rectangle 144"/>
            <p:cNvSpPr/>
            <p:nvPr/>
          </p:nvSpPr>
          <p:spPr bwMode="auto">
            <a:xfrm>
              <a:off x="8949804" y="26131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6" name="Rectangle 145"/>
            <p:cNvSpPr/>
            <p:nvPr/>
          </p:nvSpPr>
          <p:spPr bwMode="auto">
            <a:xfrm>
              <a:off x="9109957" y="26131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7" name="Rectangle 146"/>
            <p:cNvSpPr/>
            <p:nvPr/>
          </p:nvSpPr>
          <p:spPr bwMode="auto">
            <a:xfrm>
              <a:off x="9270110" y="26131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8" name="Rectangle 147"/>
            <p:cNvSpPr/>
            <p:nvPr/>
          </p:nvSpPr>
          <p:spPr bwMode="auto">
            <a:xfrm>
              <a:off x="9430264" y="26131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9" name="Rectangle 148"/>
            <p:cNvSpPr/>
            <p:nvPr/>
          </p:nvSpPr>
          <p:spPr bwMode="auto">
            <a:xfrm>
              <a:off x="9590417" y="26131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0" name="Rectangle 129"/>
            <p:cNvSpPr/>
            <p:nvPr/>
          </p:nvSpPr>
          <p:spPr bwMode="auto">
            <a:xfrm>
              <a:off x="8149045" y="27700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1" name="Rectangle 130"/>
            <p:cNvSpPr/>
            <p:nvPr/>
          </p:nvSpPr>
          <p:spPr bwMode="auto">
            <a:xfrm>
              <a:off x="8309198" y="27700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2" name="Rectangle 131"/>
            <p:cNvSpPr/>
            <p:nvPr/>
          </p:nvSpPr>
          <p:spPr bwMode="auto">
            <a:xfrm>
              <a:off x="8469352" y="27700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3" name="Rectangle 132"/>
            <p:cNvSpPr/>
            <p:nvPr/>
          </p:nvSpPr>
          <p:spPr bwMode="auto">
            <a:xfrm>
              <a:off x="8629505" y="27700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4" name="Rectangle 133"/>
            <p:cNvSpPr/>
            <p:nvPr/>
          </p:nvSpPr>
          <p:spPr bwMode="auto">
            <a:xfrm>
              <a:off x="8789658" y="27700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5" name="Rectangle 134"/>
            <p:cNvSpPr/>
            <p:nvPr/>
          </p:nvSpPr>
          <p:spPr bwMode="auto">
            <a:xfrm>
              <a:off x="8949812" y="27700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6" name="Rectangle 135"/>
            <p:cNvSpPr/>
            <p:nvPr/>
          </p:nvSpPr>
          <p:spPr bwMode="auto">
            <a:xfrm>
              <a:off x="9109965" y="27700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7" name="Rectangle 136"/>
            <p:cNvSpPr/>
            <p:nvPr/>
          </p:nvSpPr>
          <p:spPr bwMode="auto">
            <a:xfrm>
              <a:off x="9270118" y="27700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8" name="Rectangle 137"/>
            <p:cNvSpPr/>
            <p:nvPr/>
          </p:nvSpPr>
          <p:spPr bwMode="auto">
            <a:xfrm>
              <a:off x="9430272" y="27700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9" name="Rectangle 138"/>
            <p:cNvSpPr/>
            <p:nvPr/>
          </p:nvSpPr>
          <p:spPr bwMode="auto">
            <a:xfrm>
              <a:off x="9590425" y="27700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0" name="Rectangle 119"/>
            <p:cNvSpPr/>
            <p:nvPr/>
          </p:nvSpPr>
          <p:spPr bwMode="auto">
            <a:xfrm>
              <a:off x="8149053" y="29268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1" name="Rectangle 120"/>
            <p:cNvSpPr/>
            <p:nvPr/>
          </p:nvSpPr>
          <p:spPr bwMode="auto">
            <a:xfrm>
              <a:off x="8309206" y="29268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2" name="Rectangle 121"/>
            <p:cNvSpPr/>
            <p:nvPr/>
          </p:nvSpPr>
          <p:spPr bwMode="auto">
            <a:xfrm>
              <a:off x="8469360" y="29268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3" name="Rectangle 122"/>
            <p:cNvSpPr/>
            <p:nvPr/>
          </p:nvSpPr>
          <p:spPr bwMode="auto">
            <a:xfrm>
              <a:off x="8629513" y="29268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4" name="Rectangle 123"/>
            <p:cNvSpPr/>
            <p:nvPr/>
          </p:nvSpPr>
          <p:spPr bwMode="auto">
            <a:xfrm>
              <a:off x="8789666" y="29268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5" name="Rectangle 124"/>
            <p:cNvSpPr/>
            <p:nvPr/>
          </p:nvSpPr>
          <p:spPr bwMode="auto">
            <a:xfrm>
              <a:off x="8949820" y="29268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6" name="Rectangle 125"/>
            <p:cNvSpPr/>
            <p:nvPr/>
          </p:nvSpPr>
          <p:spPr bwMode="auto">
            <a:xfrm>
              <a:off x="9109973" y="29268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7" name="Rectangle 126"/>
            <p:cNvSpPr/>
            <p:nvPr/>
          </p:nvSpPr>
          <p:spPr bwMode="auto">
            <a:xfrm>
              <a:off x="9270126" y="29268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8" name="Rectangle 127"/>
            <p:cNvSpPr/>
            <p:nvPr/>
          </p:nvSpPr>
          <p:spPr bwMode="auto">
            <a:xfrm>
              <a:off x="9430280" y="29268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9" name="Rectangle 128"/>
            <p:cNvSpPr/>
            <p:nvPr/>
          </p:nvSpPr>
          <p:spPr bwMode="auto">
            <a:xfrm>
              <a:off x="9590433" y="29268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p:cNvSpPr/>
            <p:nvPr/>
          </p:nvSpPr>
          <p:spPr bwMode="auto">
            <a:xfrm>
              <a:off x="8149061" y="30837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1" name="Rectangle 110"/>
            <p:cNvSpPr/>
            <p:nvPr/>
          </p:nvSpPr>
          <p:spPr bwMode="auto">
            <a:xfrm>
              <a:off x="8309214" y="30837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2" name="Rectangle 111"/>
            <p:cNvSpPr/>
            <p:nvPr/>
          </p:nvSpPr>
          <p:spPr bwMode="auto">
            <a:xfrm>
              <a:off x="8469368" y="30837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p:cNvSpPr/>
            <p:nvPr/>
          </p:nvSpPr>
          <p:spPr bwMode="auto">
            <a:xfrm>
              <a:off x="8629521" y="30837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4" name="Rectangle 113"/>
            <p:cNvSpPr/>
            <p:nvPr/>
          </p:nvSpPr>
          <p:spPr bwMode="auto">
            <a:xfrm>
              <a:off x="8789674" y="30837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5" name="Rectangle 114"/>
            <p:cNvSpPr/>
            <p:nvPr/>
          </p:nvSpPr>
          <p:spPr bwMode="auto">
            <a:xfrm>
              <a:off x="8949828" y="30837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6" name="Rectangle 115"/>
            <p:cNvSpPr/>
            <p:nvPr/>
          </p:nvSpPr>
          <p:spPr bwMode="auto">
            <a:xfrm>
              <a:off x="9109981" y="30837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7" name="Rectangle 116"/>
            <p:cNvSpPr/>
            <p:nvPr/>
          </p:nvSpPr>
          <p:spPr bwMode="auto">
            <a:xfrm>
              <a:off x="9270134" y="30837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8" name="Rectangle 117"/>
            <p:cNvSpPr/>
            <p:nvPr/>
          </p:nvSpPr>
          <p:spPr bwMode="auto">
            <a:xfrm>
              <a:off x="9430288" y="30837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9" name="Rectangle 118"/>
            <p:cNvSpPr/>
            <p:nvPr/>
          </p:nvSpPr>
          <p:spPr bwMode="auto">
            <a:xfrm>
              <a:off x="9590441" y="30837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0" name="Rectangle 99"/>
            <p:cNvSpPr/>
            <p:nvPr/>
          </p:nvSpPr>
          <p:spPr bwMode="auto">
            <a:xfrm>
              <a:off x="8149069" y="324056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1" name="Rectangle 100"/>
            <p:cNvSpPr/>
            <p:nvPr/>
          </p:nvSpPr>
          <p:spPr bwMode="auto">
            <a:xfrm>
              <a:off x="8309222" y="324056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2" name="Rectangle 101"/>
            <p:cNvSpPr/>
            <p:nvPr/>
          </p:nvSpPr>
          <p:spPr bwMode="auto">
            <a:xfrm>
              <a:off x="8469376" y="324056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3" name="Rectangle 102"/>
            <p:cNvSpPr/>
            <p:nvPr/>
          </p:nvSpPr>
          <p:spPr bwMode="auto">
            <a:xfrm>
              <a:off x="8629529" y="324056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4" name="Rectangle 103"/>
            <p:cNvSpPr/>
            <p:nvPr/>
          </p:nvSpPr>
          <p:spPr bwMode="auto">
            <a:xfrm>
              <a:off x="8789682" y="324056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5" name="Rectangle 104"/>
            <p:cNvSpPr/>
            <p:nvPr/>
          </p:nvSpPr>
          <p:spPr bwMode="auto">
            <a:xfrm>
              <a:off x="8949836" y="324056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6" name="Rectangle 105"/>
            <p:cNvSpPr/>
            <p:nvPr/>
          </p:nvSpPr>
          <p:spPr bwMode="auto">
            <a:xfrm>
              <a:off x="9109989" y="324056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7" name="Rectangle 106"/>
            <p:cNvSpPr/>
            <p:nvPr/>
          </p:nvSpPr>
          <p:spPr bwMode="auto">
            <a:xfrm>
              <a:off x="9270142" y="324056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8" name="Rectangle 107"/>
            <p:cNvSpPr/>
            <p:nvPr/>
          </p:nvSpPr>
          <p:spPr bwMode="auto">
            <a:xfrm>
              <a:off x="9430296" y="324056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9" name="Rectangle 108"/>
            <p:cNvSpPr/>
            <p:nvPr/>
          </p:nvSpPr>
          <p:spPr bwMode="auto">
            <a:xfrm>
              <a:off x="9590449" y="324056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0" name="Rectangle 89"/>
            <p:cNvSpPr/>
            <p:nvPr/>
          </p:nvSpPr>
          <p:spPr bwMode="auto">
            <a:xfrm>
              <a:off x="8149077" y="339741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1" name="Rectangle 90"/>
            <p:cNvSpPr/>
            <p:nvPr/>
          </p:nvSpPr>
          <p:spPr bwMode="auto">
            <a:xfrm>
              <a:off x="8309230" y="339741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2" name="Rectangle 91"/>
            <p:cNvSpPr/>
            <p:nvPr/>
          </p:nvSpPr>
          <p:spPr bwMode="auto">
            <a:xfrm>
              <a:off x="8469384" y="339741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3" name="Rectangle 92"/>
            <p:cNvSpPr/>
            <p:nvPr/>
          </p:nvSpPr>
          <p:spPr bwMode="auto">
            <a:xfrm>
              <a:off x="8629537" y="339741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4" name="Rectangle 93"/>
            <p:cNvSpPr/>
            <p:nvPr/>
          </p:nvSpPr>
          <p:spPr bwMode="auto">
            <a:xfrm>
              <a:off x="8789690" y="339741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5" name="Rectangle 94"/>
            <p:cNvSpPr/>
            <p:nvPr/>
          </p:nvSpPr>
          <p:spPr bwMode="auto">
            <a:xfrm>
              <a:off x="8949844" y="339741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ectangle 95"/>
            <p:cNvSpPr/>
            <p:nvPr/>
          </p:nvSpPr>
          <p:spPr bwMode="auto">
            <a:xfrm>
              <a:off x="9109997" y="339741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Rectangle 96"/>
            <p:cNvSpPr/>
            <p:nvPr/>
          </p:nvSpPr>
          <p:spPr bwMode="auto">
            <a:xfrm>
              <a:off x="9270150" y="339741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8" name="Rectangle 97"/>
            <p:cNvSpPr/>
            <p:nvPr/>
          </p:nvSpPr>
          <p:spPr bwMode="auto">
            <a:xfrm>
              <a:off x="9430304" y="339741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p:cNvSpPr/>
            <p:nvPr/>
          </p:nvSpPr>
          <p:spPr bwMode="auto">
            <a:xfrm>
              <a:off x="9590457" y="339741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0" name="Rectangle 79"/>
            <p:cNvSpPr/>
            <p:nvPr/>
          </p:nvSpPr>
          <p:spPr bwMode="auto">
            <a:xfrm>
              <a:off x="8149085" y="355426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Rectangle 80"/>
            <p:cNvSpPr/>
            <p:nvPr/>
          </p:nvSpPr>
          <p:spPr bwMode="auto">
            <a:xfrm>
              <a:off x="8309238" y="355426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p:nvSpPr>
          <p:spPr bwMode="auto">
            <a:xfrm>
              <a:off x="8469392" y="355426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3" name="Rectangle 82"/>
            <p:cNvSpPr/>
            <p:nvPr/>
          </p:nvSpPr>
          <p:spPr bwMode="auto">
            <a:xfrm>
              <a:off x="8629545" y="355426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p:cNvSpPr/>
            <p:nvPr/>
          </p:nvSpPr>
          <p:spPr bwMode="auto">
            <a:xfrm>
              <a:off x="8789698" y="355426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Rectangle 84"/>
            <p:cNvSpPr/>
            <p:nvPr/>
          </p:nvSpPr>
          <p:spPr bwMode="auto">
            <a:xfrm>
              <a:off x="8949852" y="355426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6" name="Rectangle 85"/>
            <p:cNvSpPr/>
            <p:nvPr/>
          </p:nvSpPr>
          <p:spPr bwMode="auto">
            <a:xfrm>
              <a:off x="9110005" y="355426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Rectangle 86"/>
            <p:cNvSpPr/>
            <p:nvPr/>
          </p:nvSpPr>
          <p:spPr bwMode="auto">
            <a:xfrm>
              <a:off x="9270158" y="355426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8" name="Rectangle 87"/>
            <p:cNvSpPr/>
            <p:nvPr/>
          </p:nvSpPr>
          <p:spPr bwMode="auto">
            <a:xfrm>
              <a:off x="9430312" y="355426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9" name="Rectangle 88"/>
            <p:cNvSpPr/>
            <p:nvPr/>
          </p:nvSpPr>
          <p:spPr bwMode="auto">
            <a:xfrm>
              <a:off x="9590465" y="355426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Rectangle 69"/>
            <p:cNvSpPr/>
            <p:nvPr/>
          </p:nvSpPr>
          <p:spPr bwMode="auto">
            <a:xfrm>
              <a:off x="8149093" y="371110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1" name="Rectangle 70"/>
            <p:cNvSpPr/>
            <p:nvPr/>
          </p:nvSpPr>
          <p:spPr bwMode="auto">
            <a:xfrm>
              <a:off x="8309246" y="371110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Rectangle 71"/>
            <p:cNvSpPr/>
            <p:nvPr/>
          </p:nvSpPr>
          <p:spPr bwMode="auto">
            <a:xfrm>
              <a:off x="8469400" y="371110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72"/>
            <p:cNvSpPr/>
            <p:nvPr/>
          </p:nvSpPr>
          <p:spPr bwMode="auto">
            <a:xfrm>
              <a:off x="8629553" y="371110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4" name="Rectangle 73"/>
            <p:cNvSpPr/>
            <p:nvPr/>
          </p:nvSpPr>
          <p:spPr bwMode="auto">
            <a:xfrm>
              <a:off x="8789706" y="371110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5" name="Rectangle 74"/>
            <p:cNvSpPr/>
            <p:nvPr/>
          </p:nvSpPr>
          <p:spPr bwMode="auto">
            <a:xfrm>
              <a:off x="8949860" y="371110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6" name="Rectangle 75"/>
            <p:cNvSpPr/>
            <p:nvPr/>
          </p:nvSpPr>
          <p:spPr bwMode="auto">
            <a:xfrm>
              <a:off x="9110013" y="371110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76"/>
            <p:cNvSpPr/>
            <p:nvPr/>
          </p:nvSpPr>
          <p:spPr bwMode="auto">
            <a:xfrm>
              <a:off x="9270166" y="371110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8" name="Rectangle 77"/>
            <p:cNvSpPr/>
            <p:nvPr/>
          </p:nvSpPr>
          <p:spPr bwMode="auto">
            <a:xfrm>
              <a:off x="9430320" y="371110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9" name="Rectangle 78"/>
            <p:cNvSpPr/>
            <p:nvPr/>
          </p:nvSpPr>
          <p:spPr bwMode="auto">
            <a:xfrm>
              <a:off x="9590473" y="371110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a:off x="8149101" y="386795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p:cNvSpPr/>
            <p:nvPr/>
          </p:nvSpPr>
          <p:spPr bwMode="auto">
            <a:xfrm>
              <a:off x="8309254" y="386795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p:cNvSpPr/>
            <p:nvPr/>
          </p:nvSpPr>
          <p:spPr bwMode="auto">
            <a:xfrm>
              <a:off x="8469408" y="386795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 name="Rectangle 62"/>
            <p:cNvSpPr/>
            <p:nvPr/>
          </p:nvSpPr>
          <p:spPr bwMode="auto">
            <a:xfrm>
              <a:off x="8629561" y="386795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 name="Rectangle 63"/>
            <p:cNvSpPr/>
            <p:nvPr/>
          </p:nvSpPr>
          <p:spPr bwMode="auto">
            <a:xfrm>
              <a:off x="8789714" y="386795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Rectangle 64"/>
            <p:cNvSpPr/>
            <p:nvPr/>
          </p:nvSpPr>
          <p:spPr bwMode="auto">
            <a:xfrm>
              <a:off x="8949868" y="386795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Rectangle 65"/>
            <p:cNvSpPr/>
            <p:nvPr/>
          </p:nvSpPr>
          <p:spPr bwMode="auto">
            <a:xfrm>
              <a:off x="9110021" y="386795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7" name="Rectangle 66"/>
            <p:cNvSpPr/>
            <p:nvPr/>
          </p:nvSpPr>
          <p:spPr bwMode="auto">
            <a:xfrm>
              <a:off x="9270174" y="386795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8" name="Rectangle 67"/>
            <p:cNvSpPr/>
            <p:nvPr/>
          </p:nvSpPr>
          <p:spPr bwMode="auto">
            <a:xfrm>
              <a:off x="9430328" y="386795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Rectangle 68"/>
            <p:cNvSpPr/>
            <p:nvPr/>
          </p:nvSpPr>
          <p:spPr bwMode="auto">
            <a:xfrm>
              <a:off x="9590481" y="386795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8149109" y="402480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8309262" y="402480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a:off x="8469416" y="402480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p:cNvSpPr/>
            <p:nvPr/>
          </p:nvSpPr>
          <p:spPr bwMode="auto">
            <a:xfrm>
              <a:off x="8629569" y="402480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p:cNvSpPr/>
            <p:nvPr/>
          </p:nvSpPr>
          <p:spPr bwMode="auto">
            <a:xfrm>
              <a:off x="8789722" y="402480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Rectangle 54"/>
            <p:cNvSpPr/>
            <p:nvPr/>
          </p:nvSpPr>
          <p:spPr bwMode="auto">
            <a:xfrm>
              <a:off x="8949876" y="402480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9110029" y="402480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Rectangle 56"/>
            <p:cNvSpPr/>
            <p:nvPr/>
          </p:nvSpPr>
          <p:spPr bwMode="auto">
            <a:xfrm>
              <a:off x="9270182" y="402480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p:cNvSpPr/>
            <p:nvPr/>
          </p:nvSpPr>
          <p:spPr bwMode="auto">
            <a:xfrm>
              <a:off x="9430336" y="402480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a:off x="9590489" y="402480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66" name="Group 165"/>
          <p:cNvGrpSpPr/>
          <p:nvPr/>
        </p:nvGrpSpPr>
        <p:grpSpPr>
          <a:xfrm>
            <a:off x="6816015" y="3597653"/>
            <a:ext cx="836700" cy="819366"/>
            <a:chOff x="8301437" y="2765579"/>
            <a:chExt cx="616707" cy="613575"/>
          </a:xfrm>
          <a:solidFill>
            <a:schemeClr val="tx2"/>
          </a:solidFill>
        </p:grpSpPr>
        <p:sp>
          <p:nvSpPr>
            <p:cNvPr id="150" name="Rectangle 149"/>
            <p:cNvSpPr/>
            <p:nvPr/>
          </p:nvSpPr>
          <p:spPr bwMode="auto">
            <a:xfrm>
              <a:off x="8301437" y="27655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1" name="Rectangle 150"/>
            <p:cNvSpPr/>
            <p:nvPr/>
          </p:nvSpPr>
          <p:spPr bwMode="auto">
            <a:xfrm>
              <a:off x="8461590" y="27655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2" name="Rectangle 151"/>
            <p:cNvSpPr/>
            <p:nvPr/>
          </p:nvSpPr>
          <p:spPr bwMode="auto">
            <a:xfrm>
              <a:off x="8621744" y="27655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3" name="Rectangle 152"/>
            <p:cNvSpPr/>
            <p:nvPr/>
          </p:nvSpPr>
          <p:spPr bwMode="auto">
            <a:xfrm>
              <a:off x="8781897" y="27655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4" name="Rectangle 153"/>
            <p:cNvSpPr/>
            <p:nvPr/>
          </p:nvSpPr>
          <p:spPr bwMode="auto">
            <a:xfrm>
              <a:off x="8301445" y="29224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5" name="Rectangle 154"/>
            <p:cNvSpPr/>
            <p:nvPr/>
          </p:nvSpPr>
          <p:spPr bwMode="auto">
            <a:xfrm>
              <a:off x="8461598" y="29224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6" name="Rectangle 155"/>
            <p:cNvSpPr/>
            <p:nvPr/>
          </p:nvSpPr>
          <p:spPr bwMode="auto">
            <a:xfrm>
              <a:off x="8621752" y="29224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7" name="Rectangle 156"/>
            <p:cNvSpPr/>
            <p:nvPr/>
          </p:nvSpPr>
          <p:spPr bwMode="auto">
            <a:xfrm>
              <a:off x="8781905" y="29224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8" name="Rectangle 157"/>
            <p:cNvSpPr/>
            <p:nvPr/>
          </p:nvSpPr>
          <p:spPr bwMode="auto">
            <a:xfrm>
              <a:off x="8301453" y="30792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9" name="Rectangle 158"/>
            <p:cNvSpPr/>
            <p:nvPr/>
          </p:nvSpPr>
          <p:spPr bwMode="auto">
            <a:xfrm>
              <a:off x="8461606" y="30792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0" name="Rectangle 159"/>
            <p:cNvSpPr/>
            <p:nvPr/>
          </p:nvSpPr>
          <p:spPr bwMode="auto">
            <a:xfrm>
              <a:off x="8621760" y="30792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1" name="Rectangle 160"/>
            <p:cNvSpPr/>
            <p:nvPr/>
          </p:nvSpPr>
          <p:spPr bwMode="auto">
            <a:xfrm>
              <a:off x="8781913" y="30792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2" name="Rectangle 161"/>
            <p:cNvSpPr/>
            <p:nvPr/>
          </p:nvSpPr>
          <p:spPr bwMode="auto">
            <a:xfrm>
              <a:off x="8301461" y="32361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3" name="Rectangle 162"/>
            <p:cNvSpPr/>
            <p:nvPr/>
          </p:nvSpPr>
          <p:spPr bwMode="auto">
            <a:xfrm>
              <a:off x="8461614" y="32361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4" name="Rectangle 163"/>
            <p:cNvSpPr/>
            <p:nvPr/>
          </p:nvSpPr>
          <p:spPr bwMode="auto">
            <a:xfrm>
              <a:off x="8621768" y="32361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5" name="Rectangle 164"/>
            <p:cNvSpPr/>
            <p:nvPr/>
          </p:nvSpPr>
          <p:spPr bwMode="auto">
            <a:xfrm>
              <a:off x="8781921" y="32361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69" name="Rectangle 168"/>
          <p:cNvSpPr/>
          <p:nvPr/>
        </p:nvSpPr>
        <p:spPr bwMode="auto">
          <a:xfrm>
            <a:off x="6817819" y="1708015"/>
            <a:ext cx="833094" cy="834384"/>
          </a:xfrm>
          <a:prstGeom prst="rect">
            <a:avLst/>
          </a:prstGeom>
          <a:solidFill>
            <a:schemeClr val="tx2"/>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70" name="Group 169"/>
          <p:cNvGrpSpPr/>
          <p:nvPr/>
        </p:nvGrpSpPr>
        <p:grpSpPr>
          <a:xfrm>
            <a:off x="6816015" y="5474394"/>
            <a:ext cx="836700" cy="819366"/>
            <a:chOff x="8301437" y="2765579"/>
            <a:chExt cx="616707" cy="613575"/>
          </a:xfrm>
          <a:solidFill>
            <a:schemeClr val="tx2"/>
          </a:solidFill>
        </p:grpSpPr>
        <p:sp>
          <p:nvSpPr>
            <p:cNvPr id="171" name="Rectangle 170"/>
            <p:cNvSpPr/>
            <p:nvPr/>
          </p:nvSpPr>
          <p:spPr bwMode="auto">
            <a:xfrm>
              <a:off x="8301437" y="27655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2" name="Rectangle 171"/>
            <p:cNvSpPr/>
            <p:nvPr/>
          </p:nvSpPr>
          <p:spPr bwMode="auto">
            <a:xfrm>
              <a:off x="8461590" y="27655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3" name="Rectangle 172"/>
            <p:cNvSpPr/>
            <p:nvPr/>
          </p:nvSpPr>
          <p:spPr bwMode="auto">
            <a:xfrm>
              <a:off x="8621744" y="27655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4" name="Rectangle 173"/>
            <p:cNvSpPr/>
            <p:nvPr/>
          </p:nvSpPr>
          <p:spPr bwMode="auto">
            <a:xfrm>
              <a:off x="8781897" y="27655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5" name="Rectangle 174"/>
            <p:cNvSpPr/>
            <p:nvPr/>
          </p:nvSpPr>
          <p:spPr bwMode="auto">
            <a:xfrm>
              <a:off x="8301445" y="29224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6" name="Rectangle 175"/>
            <p:cNvSpPr/>
            <p:nvPr/>
          </p:nvSpPr>
          <p:spPr bwMode="auto">
            <a:xfrm>
              <a:off x="8461598" y="29224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7" name="Rectangle 176"/>
            <p:cNvSpPr/>
            <p:nvPr/>
          </p:nvSpPr>
          <p:spPr bwMode="auto">
            <a:xfrm>
              <a:off x="8621752" y="29224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8" name="Rectangle 177"/>
            <p:cNvSpPr/>
            <p:nvPr/>
          </p:nvSpPr>
          <p:spPr bwMode="auto">
            <a:xfrm>
              <a:off x="8781905" y="29224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9" name="Rectangle 178"/>
            <p:cNvSpPr/>
            <p:nvPr/>
          </p:nvSpPr>
          <p:spPr bwMode="auto">
            <a:xfrm>
              <a:off x="8301453" y="30792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0" name="Rectangle 179"/>
            <p:cNvSpPr/>
            <p:nvPr/>
          </p:nvSpPr>
          <p:spPr bwMode="auto">
            <a:xfrm>
              <a:off x="8461606" y="30792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1" name="Rectangle 180"/>
            <p:cNvSpPr/>
            <p:nvPr/>
          </p:nvSpPr>
          <p:spPr bwMode="auto">
            <a:xfrm>
              <a:off x="8621760" y="30792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2" name="Rectangle 181"/>
            <p:cNvSpPr/>
            <p:nvPr/>
          </p:nvSpPr>
          <p:spPr bwMode="auto">
            <a:xfrm>
              <a:off x="8781913" y="30792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3" name="Rectangle 182"/>
            <p:cNvSpPr/>
            <p:nvPr/>
          </p:nvSpPr>
          <p:spPr bwMode="auto">
            <a:xfrm>
              <a:off x="8301461" y="32361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4" name="Rectangle 183"/>
            <p:cNvSpPr/>
            <p:nvPr/>
          </p:nvSpPr>
          <p:spPr bwMode="auto">
            <a:xfrm>
              <a:off x="8461614" y="32361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5" name="Rectangle 184"/>
            <p:cNvSpPr/>
            <p:nvPr/>
          </p:nvSpPr>
          <p:spPr bwMode="auto">
            <a:xfrm>
              <a:off x="8621768" y="32361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6" name="Rectangle 185"/>
            <p:cNvSpPr/>
            <p:nvPr/>
          </p:nvSpPr>
          <p:spPr bwMode="auto">
            <a:xfrm>
              <a:off x="8781921" y="32361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88" name="Group 187"/>
          <p:cNvGrpSpPr/>
          <p:nvPr/>
        </p:nvGrpSpPr>
        <p:grpSpPr>
          <a:xfrm>
            <a:off x="569194" y="5475413"/>
            <a:ext cx="860756" cy="817329"/>
            <a:chOff x="8149037" y="2613179"/>
            <a:chExt cx="1577675" cy="1554656"/>
          </a:xfrm>
          <a:solidFill>
            <a:schemeClr val="tx2"/>
          </a:solidFill>
        </p:grpSpPr>
        <p:sp>
          <p:nvSpPr>
            <p:cNvPr id="189" name="Rectangle 188"/>
            <p:cNvSpPr/>
            <p:nvPr/>
          </p:nvSpPr>
          <p:spPr bwMode="auto">
            <a:xfrm>
              <a:off x="8149037" y="26131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0" name="Rectangle 189"/>
            <p:cNvSpPr/>
            <p:nvPr/>
          </p:nvSpPr>
          <p:spPr bwMode="auto">
            <a:xfrm>
              <a:off x="8309190" y="26131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1" name="Rectangle 190"/>
            <p:cNvSpPr/>
            <p:nvPr/>
          </p:nvSpPr>
          <p:spPr bwMode="auto">
            <a:xfrm>
              <a:off x="8469344" y="26131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2" name="Rectangle 191"/>
            <p:cNvSpPr/>
            <p:nvPr/>
          </p:nvSpPr>
          <p:spPr bwMode="auto">
            <a:xfrm>
              <a:off x="8629497" y="26131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3" name="Rectangle 192"/>
            <p:cNvSpPr/>
            <p:nvPr/>
          </p:nvSpPr>
          <p:spPr bwMode="auto">
            <a:xfrm>
              <a:off x="8789650" y="26131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4" name="Rectangle 193"/>
            <p:cNvSpPr/>
            <p:nvPr/>
          </p:nvSpPr>
          <p:spPr bwMode="auto">
            <a:xfrm>
              <a:off x="8949804" y="26131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5" name="Rectangle 194"/>
            <p:cNvSpPr/>
            <p:nvPr/>
          </p:nvSpPr>
          <p:spPr bwMode="auto">
            <a:xfrm>
              <a:off x="9109957" y="26131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6" name="Rectangle 195"/>
            <p:cNvSpPr/>
            <p:nvPr/>
          </p:nvSpPr>
          <p:spPr bwMode="auto">
            <a:xfrm>
              <a:off x="9270110" y="26131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7" name="Rectangle 196"/>
            <p:cNvSpPr/>
            <p:nvPr/>
          </p:nvSpPr>
          <p:spPr bwMode="auto">
            <a:xfrm>
              <a:off x="9430264" y="26131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8" name="Rectangle 197"/>
            <p:cNvSpPr/>
            <p:nvPr/>
          </p:nvSpPr>
          <p:spPr bwMode="auto">
            <a:xfrm>
              <a:off x="9590417" y="26131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9" name="Rectangle 198"/>
            <p:cNvSpPr/>
            <p:nvPr/>
          </p:nvSpPr>
          <p:spPr bwMode="auto">
            <a:xfrm>
              <a:off x="8149045" y="27700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0" name="Rectangle 199"/>
            <p:cNvSpPr/>
            <p:nvPr/>
          </p:nvSpPr>
          <p:spPr bwMode="auto">
            <a:xfrm>
              <a:off x="8309198" y="27700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1" name="Rectangle 200"/>
            <p:cNvSpPr/>
            <p:nvPr/>
          </p:nvSpPr>
          <p:spPr bwMode="auto">
            <a:xfrm>
              <a:off x="8469352" y="27700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2" name="Rectangle 201"/>
            <p:cNvSpPr/>
            <p:nvPr/>
          </p:nvSpPr>
          <p:spPr bwMode="auto">
            <a:xfrm>
              <a:off x="8629505" y="27700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3" name="Rectangle 202"/>
            <p:cNvSpPr/>
            <p:nvPr/>
          </p:nvSpPr>
          <p:spPr bwMode="auto">
            <a:xfrm>
              <a:off x="8789658" y="27700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4" name="Rectangle 203"/>
            <p:cNvSpPr/>
            <p:nvPr/>
          </p:nvSpPr>
          <p:spPr bwMode="auto">
            <a:xfrm>
              <a:off x="8949812" y="27700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5" name="Rectangle 204"/>
            <p:cNvSpPr/>
            <p:nvPr/>
          </p:nvSpPr>
          <p:spPr bwMode="auto">
            <a:xfrm>
              <a:off x="9109965" y="27700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6" name="Rectangle 205"/>
            <p:cNvSpPr/>
            <p:nvPr/>
          </p:nvSpPr>
          <p:spPr bwMode="auto">
            <a:xfrm>
              <a:off x="9270118" y="27700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7" name="Rectangle 206"/>
            <p:cNvSpPr/>
            <p:nvPr/>
          </p:nvSpPr>
          <p:spPr bwMode="auto">
            <a:xfrm>
              <a:off x="9430272" y="27700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8" name="Rectangle 207"/>
            <p:cNvSpPr/>
            <p:nvPr/>
          </p:nvSpPr>
          <p:spPr bwMode="auto">
            <a:xfrm>
              <a:off x="9590425" y="27700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9" name="Rectangle 208"/>
            <p:cNvSpPr/>
            <p:nvPr/>
          </p:nvSpPr>
          <p:spPr bwMode="auto">
            <a:xfrm>
              <a:off x="8149053" y="29268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0" name="Rectangle 209"/>
            <p:cNvSpPr/>
            <p:nvPr/>
          </p:nvSpPr>
          <p:spPr bwMode="auto">
            <a:xfrm>
              <a:off x="8309206" y="29268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1" name="Rectangle 210"/>
            <p:cNvSpPr/>
            <p:nvPr/>
          </p:nvSpPr>
          <p:spPr bwMode="auto">
            <a:xfrm>
              <a:off x="8469360" y="29268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2" name="Rectangle 211"/>
            <p:cNvSpPr/>
            <p:nvPr/>
          </p:nvSpPr>
          <p:spPr bwMode="auto">
            <a:xfrm>
              <a:off x="8629513" y="29268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3" name="Rectangle 212"/>
            <p:cNvSpPr/>
            <p:nvPr/>
          </p:nvSpPr>
          <p:spPr bwMode="auto">
            <a:xfrm>
              <a:off x="8789666" y="29268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4" name="Rectangle 213"/>
            <p:cNvSpPr/>
            <p:nvPr/>
          </p:nvSpPr>
          <p:spPr bwMode="auto">
            <a:xfrm>
              <a:off x="8949820" y="29268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5" name="Rectangle 214"/>
            <p:cNvSpPr/>
            <p:nvPr/>
          </p:nvSpPr>
          <p:spPr bwMode="auto">
            <a:xfrm>
              <a:off x="9109973" y="29268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6" name="Rectangle 215"/>
            <p:cNvSpPr/>
            <p:nvPr/>
          </p:nvSpPr>
          <p:spPr bwMode="auto">
            <a:xfrm>
              <a:off x="9270126" y="29268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7" name="Rectangle 216"/>
            <p:cNvSpPr/>
            <p:nvPr/>
          </p:nvSpPr>
          <p:spPr bwMode="auto">
            <a:xfrm>
              <a:off x="9430280" y="29268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8" name="Rectangle 217"/>
            <p:cNvSpPr/>
            <p:nvPr/>
          </p:nvSpPr>
          <p:spPr bwMode="auto">
            <a:xfrm>
              <a:off x="9590433" y="29268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9" name="Rectangle 218"/>
            <p:cNvSpPr/>
            <p:nvPr/>
          </p:nvSpPr>
          <p:spPr bwMode="auto">
            <a:xfrm>
              <a:off x="8149061" y="30837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0" name="Rectangle 219"/>
            <p:cNvSpPr/>
            <p:nvPr/>
          </p:nvSpPr>
          <p:spPr bwMode="auto">
            <a:xfrm>
              <a:off x="8309214" y="30837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1" name="Rectangle 220"/>
            <p:cNvSpPr/>
            <p:nvPr/>
          </p:nvSpPr>
          <p:spPr bwMode="auto">
            <a:xfrm>
              <a:off x="8469368" y="30837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2" name="Rectangle 221"/>
            <p:cNvSpPr/>
            <p:nvPr/>
          </p:nvSpPr>
          <p:spPr bwMode="auto">
            <a:xfrm>
              <a:off x="8629521" y="30837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3" name="Rectangle 222"/>
            <p:cNvSpPr/>
            <p:nvPr/>
          </p:nvSpPr>
          <p:spPr bwMode="auto">
            <a:xfrm>
              <a:off x="8789674" y="30837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4" name="Rectangle 223"/>
            <p:cNvSpPr/>
            <p:nvPr/>
          </p:nvSpPr>
          <p:spPr bwMode="auto">
            <a:xfrm>
              <a:off x="8949828" y="30837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5" name="Rectangle 224"/>
            <p:cNvSpPr/>
            <p:nvPr/>
          </p:nvSpPr>
          <p:spPr bwMode="auto">
            <a:xfrm>
              <a:off x="9109981" y="30837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6" name="Rectangle 225"/>
            <p:cNvSpPr/>
            <p:nvPr/>
          </p:nvSpPr>
          <p:spPr bwMode="auto">
            <a:xfrm>
              <a:off x="9270134" y="30837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7" name="Rectangle 226"/>
            <p:cNvSpPr/>
            <p:nvPr/>
          </p:nvSpPr>
          <p:spPr bwMode="auto">
            <a:xfrm>
              <a:off x="9430288" y="30837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8" name="Rectangle 227"/>
            <p:cNvSpPr/>
            <p:nvPr/>
          </p:nvSpPr>
          <p:spPr bwMode="auto">
            <a:xfrm>
              <a:off x="9590441" y="30837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9" name="Rectangle 228"/>
            <p:cNvSpPr/>
            <p:nvPr/>
          </p:nvSpPr>
          <p:spPr bwMode="auto">
            <a:xfrm>
              <a:off x="8149069" y="324056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0" name="Rectangle 229"/>
            <p:cNvSpPr/>
            <p:nvPr/>
          </p:nvSpPr>
          <p:spPr bwMode="auto">
            <a:xfrm>
              <a:off x="8309222" y="324056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1" name="Rectangle 230"/>
            <p:cNvSpPr/>
            <p:nvPr/>
          </p:nvSpPr>
          <p:spPr bwMode="auto">
            <a:xfrm>
              <a:off x="8469376" y="324056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2" name="Rectangle 231"/>
            <p:cNvSpPr/>
            <p:nvPr/>
          </p:nvSpPr>
          <p:spPr bwMode="auto">
            <a:xfrm>
              <a:off x="8629529" y="324056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3" name="Rectangle 232"/>
            <p:cNvSpPr/>
            <p:nvPr/>
          </p:nvSpPr>
          <p:spPr bwMode="auto">
            <a:xfrm>
              <a:off x="8789682" y="324056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4" name="Rectangle 233"/>
            <p:cNvSpPr/>
            <p:nvPr/>
          </p:nvSpPr>
          <p:spPr bwMode="auto">
            <a:xfrm>
              <a:off x="8949836" y="324056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5" name="Rectangle 234"/>
            <p:cNvSpPr/>
            <p:nvPr/>
          </p:nvSpPr>
          <p:spPr bwMode="auto">
            <a:xfrm>
              <a:off x="9109989" y="324056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6" name="Rectangle 235"/>
            <p:cNvSpPr/>
            <p:nvPr/>
          </p:nvSpPr>
          <p:spPr bwMode="auto">
            <a:xfrm>
              <a:off x="9270142" y="324056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7" name="Rectangle 236"/>
            <p:cNvSpPr/>
            <p:nvPr/>
          </p:nvSpPr>
          <p:spPr bwMode="auto">
            <a:xfrm>
              <a:off x="9430296" y="324056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8" name="Rectangle 237"/>
            <p:cNvSpPr/>
            <p:nvPr/>
          </p:nvSpPr>
          <p:spPr bwMode="auto">
            <a:xfrm>
              <a:off x="9590449" y="324056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9" name="Rectangle 238"/>
            <p:cNvSpPr/>
            <p:nvPr/>
          </p:nvSpPr>
          <p:spPr bwMode="auto">
            <a:xfrm>
              <a:off x="8149077" y="339741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0" name="Rectangle 239"/>
            <p:cNvSpPr/>
            <p:nvPr/>
          </p:nvSpPr>
          <p:spPr bwMode="auto">
            <a:xfrm>
              <a:off x="8309230" y="339741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1" name="Rectangle 240"/>
            <p:cNvSpPr/>
            <p:nvPr/>
          </p:nvSpPr>
          <p:spPr bwMode="auto">
            <a:xfrm>
              <a:off x="8469384" y="339741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2" name="Rectangle 241"/>
            <p:cNvSpPr/>
            <p:nvPr/>
          </p:nvSpPr>
          <p:spPr bwMode="auto">
            <a:xfrm>
              <a:off x="8629537" y="339741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3" name="Rectangle 242"/>
            <p:cNvSpPr/>
            <p:nvPr/>
          </p:nvSpPr>
          <p:spPr bwMode="auto">
            <a:xfrm>
              <a:off x="8789690" y="339741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4" name="Rectangle 243"/>
            <p:cNvSpPr/>
            <p:nvPr/>
          </p:nvSpPr>
          <p:spPr bwMode="auto">
            <a:xfrm>
              <a:off x="8949844" y="339741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5" name="Rectangle 244"/>
            <p:cNvSpPr/>
            <p:nvPr/>
          </p:nvSpPr>
          <p:spPr bwMode="auto">
            <a:xfrm>
              <a:off x="9109997" y="339741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6" name="Rectangle 245"/>
            <p:cNvSpPr/>
            <p:nvPr/>
          </p:nvSpPr>
          <p:spPr bwMode="auto">
            <a:xfrm>
              <a:off x="9270150" y="339741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7" name="Rectangle 246"/>
            <p:cNvSpPr/>
            <p:nvPr/>
          </p:nvSpPr>
          <p:spPr bwMode="auto">
            <a:xfrm>
              <a:off x="9430304" y="339741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8" name="Rectangle 247"/>
            <p:cNvSpPr/>
            <p:nvPr/>
          </p:nvSpPr>
          <p:spPr bwMode="auto">
            <a:xfrm>
              <a:off x="9590457" y="339741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9" name="Rectangle 248"/>
            <p:cNvSpPr/>
            <p:nvPr/>
          </p:nvSpPr>
          <p:spPr bwMode="auto">
            <a:xfrm>
              <a:off x="8149085" y="355426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0" name="Rectangle 249"/>
            <p:cNvSpPr/>
            <p:nvPr/>
          </p:nvSpPr>
          <p:spPr bwMode="auto">
            <a:xfrm>
              <a:off x="8309238" y="355426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1" name="Rectangle 250"/>
            <p:cNvSpPr/>
            <p:nvPr/>
          </p:nvSpPr>
          <p:spPr bwMode="auto">
            <a:xfrm>
              <a:off x="8469392" y="355426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2" name="Rectangle 251"/>
            <p:cNvSpPr/>
            <p:nvPr/>
          </p:nvSpPr>
          <p:spPr bwMode="auto">
            <a:xfrm>
              <a:off x="8629545" y="355426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3" name="Rectangle 252"/>
            <p:cNvSpPr/>
            <p:nvPr/>
          </p:nvSpPr>
          <p:spPr bwMode="auto">
            <a:xfrm>
              <a:off x="8789698" y="355426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4" name="Rectangle 253"/>
            <p:cNvSpPr/>
            <p:nvPr/>
          </p:nvSpPr>
          <p:spPr bwMode="auto">
            <a:xfrm>
              <a:off x="8949852" y="355426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5" name="Rectangle 254"/>
            <p:cNvSpPr/>
            <p:nvPr/>
          </p:nvSpPr>
          <p:spPr bwMode="auto">
            <a:xfrm>
              <a:off x="9110005" y="355426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6" name="Rectangle 255"/>
            <p:cNvSpPr/>
            <p:nvPr/>
          </p:nvSpPr>
          <p:spPr bwMode="auto">
            <a:xfrm>
              <a:off x="9270158" y="355426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7" name="Rectangle 256"/>
            <p:cNvSpPr/>
            <p:nvPr/>
          </p:nvSpPr>
          <p:spPr bwMode="auto">
            <a:xfrm>
              <a:off x="9430312" y="355426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8" name="Rectangle 257"/>
            <p:cNvSpPr/>
            <p:nvPr/>
          </p:nvSpPr>
          <p:spPr bwMode="auto">
            <a:xfrm>
              <a:off x="9590465" y="355426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9" name="Rectangle 258"/>
            <p:cNvSpPr/>
            <p:nvPr/>
          </p:nvSpPr>
          <p:spPr bwMode="auto">
            <a:xfrm>
              <a:off x="8149093" y="371110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0" name="Rectangle 259"/>
            <p:cNvSpPr/>
            <p:nvPr/>
          </p:nvSpPr>
          <p:spPr bwMode="auto">
            <a:xfrm>
              <a:off x="8309246" y="371110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1" name="Rectangle 260"/>
            <p:cNvSpPr/>
            <p:nvPr/>
          </p:nvSpPr>
          <p:spPr bwMode="auto">
            <a:xfrm>
              <a:off x="8469400" y="371110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2" name="Rectangle 261"/>
            <p:cNvSpPr/>
            <p:nvPr/>
          </p:nvSpPr>
          <p:spPr bwMode="auto">
            <a:xfrm>
              <a:off x="8629553" y="371110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3" name="Rectangle 262"/>
            <p:cNvSpPr/>
            <p:nvPr/>
          </p:nvSpPr>
          <p:spPr bwMode="auto">
            <a:xfrm>
              <a:off x="8789706" y="371110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4" name="Rectangle 263"/>
            <p:cNvSpPr/>
            <p:nvPr/>
          </p:nvSpPr>
          <p:spPr bwMode="auto">
            <a:xfrm>
              <a:off x="8949860" y="371110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5" name="Rectangle 264"/>
            <p:cNvSpPr/>
            <p:nvPr/>
          </p:nvSpPr>
          <p:spPr bwMode="auto">
            <a:xfrm>
              <a:off x="9110013" y="371110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6" name="Rectangle 265"/>
            <p:cNvSpPr/>
            <p:nvPr/>
          </p:nvSpPr>
          <p:spPr bwMode="auto">
            <a:xfrm>
              <a:off x="9270166" y="371110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7" name="Rectangle 266"/>
            <p:cNvSpPr/>
            <p:nvPr/>
          </p:nvSpPr>
          <p:spPr bwMode="auto">
            <a:xfrm>
              <a:off x="9430320" y="371110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8" name="Rectangle 267"/>
            <p:cNvSpPr/>
            <p:nvPr/>
          </p:nvSpPr>
          <p:spPr bwMode="auto">
            <a:xfrm>
              <a:off x="9590473" y="371110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9" name="Rectangle 268"/>
            <p:cNvSpPr/>
            <p:nvPr/>
          </p:nvSpPr>
          <p:spPr bwMode="auto">
            <a:xfrm>
              <a:off x="8149101" y="386795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0" name="Rectangle 269"/>
            <p:cNvSpPr/>
            <p:nvPr/>
          </p:nvSpPr>
          <p:spPr bwMode="auto">
            <a:xfrm>
              <a:off x="8309254" y="386795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1" name="Rectangle 270"/>
            <p:cNvSpPr/>
            <p:nvPr/>
          </p:nvSpPr>
          <p:spPr bwMode="auto">
            <a:xfrm>
              <a:off x="8469408" y="386795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2" name="Rectangle 271"/>
            <p:cNvSpPr/>
            <p:nvPr/>
          </p:nvSpPr>
          <p:spPr bwMode="auto">
            <a:xfrm>
              <a:off x="8629561" y="386795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3" name="Rectangle 272"/>
            <p:cNvSpPr/>
            <p:nvPr/>
          </p:nvSpPr>
          <p:spPr bwMode="auto">
            <a:xfrm>
              <a:off x="8789714" y="386795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4" name="Rectangle 273"/>
            <p:cNvSpPr/>
            <p:nvPr/>
          </p:nvSpPr>
          <p:spPr bwMode="auto">
            <a:xfrm>
              <a:off x="8949868" y="386795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5" name="Rectangle 274"/>
            <p:cNvSpPr/>
            <p:nvPr/>
          </p:nvSpPr>
          <p:spPr bwMode="auto">
            <a:xfrm>
              <a:off x="9110021" y="386795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6" name="Rectangle 275"/>
            <p:cNvSpPr/>
            <p:nvPr/>
          </p:nvSpPr>
          <p:spPr bwMode="auto">
            <a:xfrm>
              <a:off x="9270174" y="386795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7" name="Rectangle 276"/>
            <p:cNvSpPr/>
            <p:nvPr/>
          </p:nvSpPr>
          <p:spPr bwMode="auto">
            <a:xfrm>
              <a:off x="9430328" y="386795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8" name="Rectangle 277"/>
            <p:cNvSpPr/>
            <p:nvPr/>
          </p:nvSpPr>
          <p:spPr bwMode="auto">
            <a:xfrm>
              <a:off x="9590481" y="386795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9" name="Rectangle 278"/>
            <p:cNvSpPr/>
            <p:nvPr/>
          </p:nvSpPr>
          <p:spPr bwMode="auto">
            <a:xfrm>
              <a:off x="8149109" y="402480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0" name="Rectangle 279"/>
            <p:cNvSpPr/>
            <p:nvPr/>
          </p:nvSpPr>
          <p:spPr bwMode="auto">
            <a:xfrm>
              <a:off x="8309262" y="402480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1" name="Rectangle 280"/>
            <p:cNvSpPr/>
            <p:nvPr/>
          </p:nvSpPr>
          <p:spPr bwMode="auto">
            <a:xfrm>
              <a:off x="8469416" y="402480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2" name="Rectangle 281"/>
            <p:cNvSpPr/>
            <p:nvPr/>
          </p:nvSpPr>
          <p:spPr bwMode="auto">
            <a:xfrm>
              <a:off x="8629569" y="402480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3" name="Rectangle 282"/>
            <p:cNvSpPr/>
            <p:nvPr/>
          </p:nvSpPr>
          <p:spPr bwMode="auto">
            <a:xfrm>
              <a:off x="8789722" y="402480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4" name="Rectangle 283"/>
            <p:cNvSpPr/>
            <p:nvPr/>
          </p:nvSpPr>
          <p:spPr bwMode="auto">
            <a:xfrm>
              <a:off x="8949876" y="402480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5" name="Rectangle 284"/>
            <p:cNvSpPr/>
            <p:nvPr/>
          </p:nvSpPr>
          <p:spPr bwMode="auto">
            <a:xfrm>
              <a:off x="9110029" y="402480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6" name="Rectangle 285"/>
            <p:cNvSpPr/>
            <p:nvPr/>
          </p:nvSpPr>
          <p:spPr bwMode="auto">
            <a:xfrm>
              <a:off x="9270182" y="402480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7" name="Rectangle 286"/>
            <p:cNvSpPr/>
            <p:nvPr/>
          </p:nvSpPr>
          <p:spPr bwMode="auto">
            <a:xfrm>
              <a:off x="9430336" y="402480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8" name="Rectangle 287"/>
            <p:cNvSpPr/>
            <p:nvPr/>
          </p:nvSpPr>
          <p:spPr bwMode="auto">
            <a:xfrm>
              <a:off x="9590489" y="4024800"/>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07" name="Group 306"/>
          <p:cNvGrpSpPr/>
          <p:nvPr/>
        </p:nvGrpSpPr>
        <p:grpSpPr>
          <a:xfrm>
            <a:off x="581222" y="2645026"/>
            <a:ext cx="836700" cy="819366"/>
            <a:chOff x="8301437" y="2765579"/>
            <a:chExt cx="616707" cy="613575"/>
          </a:xfrm>
          <a:solidFill>
            <a:schemeClr val="tx2"/>
          </a:solidFill>
        </p:grpSpPr>
        <p:sp>
          <p:nvSpPr>
            <p:cNvPr id="308" name="Rectangle 307"/>
            <p:cNvSpPr/>
            <p:nvPr/>
          </p:nvSpPr>
          <p:spPr bwMode="auto">
            <a:xfrm>
              <a:off x="8301437" y="27655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09" name="Rectangle 308"/>
            <p:cNvSpPr/>
            <p:nvPr/>
          </p:nvSpPr>
          <p:spPr bwMode="auto">
            <a:xfrm>
              <a:off x="8461590" y="27655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10" name="Rectangle 309"/>
            <p:cNvSpPr/>
            <p:nvPr/>
          </p:nvSpPr>
          <p:spPr bwMode="auto">
            <a:xfrm>
              <a:off x="8621744" y="27655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11" name="Rectangle 310"/>
            <p:cNvSpPr/>
            <p:nvPr/>
          </p:nvSpPr>
          <p:spPr bwMode="auto">
            <a:xfrm>
              <a:off x="8781897" y="27655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12" name="Rectangle 311"/>
            <p:cNvSpPr/>
            <p:nvPr/>
          </p:nvSpPr>
          <p:spPr bwMode="auto">
            <a:xfrm>
              <a:off x="8301445" y="29224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13" name="Rectangle 312"/>
            <p:cNvSpPr/>
            <p:nvPr/>
          </p:nvSpPr>
          <p:spPr bwMode="auto">
            <a:xfrm>
              <a:off x="8461598" y="29224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14" name="Rectangle 313"/>
            <p:cNvSpPr/>
            <p:nvPr/>
          </p:nvSpPr>
          <p:spPr bwMode="auto">
            <a:xfrm>
              <a:off x="8621752" y="29224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15" name="Rectangle 314"/>
            <p:cNvSpPr/>
            <p:nvPr/>
          </p:nvSpPr>
          <p:spPr bwMode="auto">
            <a:xfrm>
              <a:off x="8781905" y="29224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16" name="Rectangle 315"/>
            <p:cNvSpPr/>
            <p:nvPr/>
          </p:nvSpPr>
          <p:spPr bwMode="auto">
            <a:xfrm>
              <a:off x="8301453" y="30792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17" name="Rectangle 316"/>
            <p:cNvSpPr/>
            <p:nvPr/>
          </p:nvSpPr>
          <p:spPr bwMode="auto">
            <a:xfrm>
              <a:off x="8461606" y="30792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18" name="Rectangle 317"/>
            <p:cNvSpPr/>
            <p:nvPr/>
          </p:nvSpPr>
          <p:spPr bwMode="auto">
            <a:xfrm>
              <a:off x="8621760" y="30792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19" name="Rectangle 318"/>
            <p:cNvSpPr/>
            <p:nvPr/>
          </p:nvSpPr>
          <p:spPr bwMode="auto">
            <a:xfrm>
              <a:off x="8781913" y="30792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20" name="Rectangle 319"/>
            <p:cNvSpPr/>
            <p:nvPr/>
          </p:nvSpPr>
          <p:spPr bwMode="auto">
            <a:xfrm>
              <a:off x="8301461" y="32361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21" name="Rectangle 320"/>
            <p:cNvSpPr/>
            <p:nvPr/>
          </p:nvSpPr>
          <p:spPr bwMode="auto">
            <a:xfrm>
              <a:off x="8461614" y="32361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22" name="Rectangle 321"/>
            <p:cNvSpPr/>
            <p:nvPr/>
          </p:nvSpPr>
          <p:spPr bwMode="auto">
            <a:xfrm>
              <a:off x="8621768" y="32361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23" name="Rectangle 322"/>
            <p:cNvSpPr/>
            <p:nvPr/>
          </p:nvSpPr>
          <p:spPr bwMode="auto">
            <a:xfrm>
              <a:off x="8781921" y="32361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4" name="Group 323"/>
          <p:cNvGrpSpPr/>
          <p:nvPr/>
        </p:nvGrpSpPr>
        <p:grpSpPr>
          <a:xfrm>
            <a:off x="581222" y="3583483"/>
            <a:ext cx="836700" cy="819366"/>
            <a:chOff x="8301437" y="2765579"/>
            <a:chExt cx="616707" cy="613575"/>
          </a:xfrm>
          <a:solidFill>
            <a:schemeClr val="tx2"/>
          </a:solidFill>
        </p:grpSpPr>
        <p:sp>
          <p:nvSpPr>
            <p:cNvPr id="325" name="Rectangle 324"/>
            <p:cNvSpPr/>
            <p:nvPr/>
          </p:nvSpPr>
          <p:spPr bwMode="auto">
            <a:xfrm>
              <a:off x="8301437" y="27655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26" name="Rectangle 325"/>
            <p:cNvSpPr/>
            <p:nvPr/>
          </p:nvSpPr>
          <p:spPr bwMode="auto">
            <a:xfrm>
              <a:off x="8461590" y="27655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27" name="Rectangle 326"/>
            <p:cNvSpPr/>
            <p:nvPr/>
          </p:nvSpPr>
          <p:spPr bwMode="auto">
            <a:xfrm>
              <a:off x="8621744" y="27655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28" name="Rectangle 327"/>
            <p:cNvSpPr/>
            <p:nvPr/>
          </p:nvSpPr>
          <p:spPr bwMode="auto">
            <a:xfrm>
              <a:off x="8781897" y="27655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29" name="Rectangle 328"/>
            <p:cNvSpPr/>
            <p:nvPr/>
          </p:nvSpPr>
          <p:spPr bwMode="auto">
            <a:xfrm>
              <a:off x="8301445" y="29224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0" name="Rectangle 329"/>
            <p:cNvSpPr/>
            <p:nvPr/>
          </p:nvSpPr>
          <p:spPr bwMode="auto">
            <a:xfrm>
              <a:off x="8461598" y="29224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1" name="Rectangle 330"/>
            <p:cNvSpPr/>
            <p:nvPr/>
          </p:nvSpPr>
          <p:spPr bwMode="auto">
            <a:xfrm>
              <a:off x="8621752" y="29224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2" name="Rectangle 331"/>
            <p:cNvSpPr/>
            <p:nvPr/>
          </p:nvSpPr>
          <p:spPr bwMode="auto">
            <a:xfrm>
              <a:off x="8781905" y="29224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3" name="Rectangle 332"/>
            <p:cNvSpPr/>
            <p:nvPr/>
          </p:nvSpPr>
          <p:spPr bwMode="auto">
            <a:xfrm>
              <a:off x="8301453" y="30792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4" name="Rectangle 333"/>
            <p:cNvSpPr/>
            <p:nvPr/>
          </p:nvSpPr>
          <p:spPr bwMode="auto">
            <a:xfrm>
              <a:off x="8461606" y="30792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5" name="Rectangle 334"/>
            <p:cNvSpPr/>
            <p:nvPr/>
          </p:nvSpPr>
          <p:spPr bwMode="auto">
            <a:xfrm>
              <a:off x="8621760" y="30792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6" name="Rectangle 335"/>
            <p:cNvSpPr/>
            <p:nvPr/>
          </p:nvSpPr>
          <p:spPr bwMode="auto">
            <a:xfrm>
              <a:off x="8781913" y="30792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7" name="Rectangle 336"/>
            <p:cNvSpPr/>
            <p:nvPr/>
          </p:nvSpPr>
          <p:spPr bwMode="auto">
            <a:xfrm>
              <a:off x="8301461" y="32361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8" name="Rectangle 337"/>
            <p:cNvSpPr/>
            <p:nvPr/>
          </p:nvSpPr>
          <p:spPr bwMode="auto">
            <a:xfrm>
              <a:off x="8461614" y="32361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9" name="Rectangle 338"/>
            <p:cNvSpPr/>
            <p:nvPr/>
          </p:nvSpPr>
          <p:spPr bwMode="auto">
            <a:xfrm>
              <a:off x="8621768" y="32361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0" name="Rectangle 339"/>
            <p:cNvSpPr/>
            <p:nvPr/>
          </p:nvSpPr>
          <p:spPr bwMode="auto">
            <a:xfrm>
              <a:off x="8781921" y="32361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41" name="Group 340"/>
          <p:cNvGrpSpPr/>
          <p:nvPr/>
        </p:nvGrpSpPr>
        <p:grpSpPr>
          <a:xfrm>
            <a:off x="581222" y="1706569"/>
            <a:ext cx="836700" cy="819366"/>
            <a:chOff x="8301437" y="2765579"/>
            <a:chExt cx="616707" cy="613575"/>
          </a:xfrm>
          <a:solidFill>
            <a:schemeClr val="tx2"/>
          </a:solidFill>
        </p:grpSpPr>
        <p:sp>
          <p:nvSpPr>
            <p:cNvPr id="342" name="Rectangle 341"/>
            <p:cNvSpPr/>
            <p:nvPr/>
          </p:nvSpPr>
          <p:spPr bwMode="auto">
            <a:xfrm>
              <a:off x="8301437" y="27655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3" name="Rectangle 342"/>
            <p:cNvSpPr/>
            <p:nvPr/>
          </p:nvSpPr>
          <p:spPr bwMode="auto">
            <a:xfrm>
              <a:off x="8461590" y="27655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4" name="Rectangle 343"/>
            <p:cNvSpPr/>
            <p:nvPr/>
          </p:nvSpPr>
          <p:spPr bwMode="auto">
            <a:xfrm>
              <a:off x="8621744" y="27655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5" name="Rectangle 344"/>
            <p:cNvSpPr/>
            <p:nvPr/>
          </p:nvSpPr>
          <p:spPr bwMode="auto">
            <a:xfrm>
              <a:off x="8781897" y="276557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6" name="Rectangle 345"/>
            <p:cNvSpPr/>
            <p:nvPr/>
          </p:nvSpPr>
          <p:spPr bwMode="auto">
            <a:xfrm>
              <a:off x="8301445" y="29224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7" name="Rectangle 346"/>
            <p:cNvSpPr/>
            <p:nvPr/>
          </p:nvSpPr>
          <p:spPr bwMode="auto">
            <a:xfrm>
              <a:off x="8461598" y="29224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8" name="Rectangle 347"/>
            <p:cNvSpPr/>
            <p:nvPr/>
          </p:nvSpPr>
          <p:spPr bwMode="auto">
            <a:xfrm>
              <a:off x="8621752" y="29224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9" name="Rectangle 348"/>
            <p:cNvSpPr/>
            <p:nvPr/>
          </p:nvSpPr>
          <p:spPr bwMode="auto">
            <a:xfrm>
              <a:off x="8781905" y="2922426"/>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0" name="Rectangle 349"/>
            <p:cNvSpPr/>
            <p:nvPr/>
          </p:nvSpPr>
          <p:spPr bwMode="auto">
            <a:xfrm>
              <a:off x="8301453" y="30792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1" name="Rectangle 350"/>
            <p:cNvSpPr/>
            <p:nvPr/>
          </p:nvSpPr>
          <p:spPr bwMode="auto">
            <a:xfrm>
              <a:off x="8461606" y="30792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2" name="Rectangle 351"/>
            <p:cNvSpPr/>
            <p:nvPr/>
          </p:nvSpPr>
          <p:spPr bwMode="auto">
            <a:xfrm>
              <a:off x="8621760" y="30792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3" name="Rectangle 352"/>
            <p:cNvSpPr/>
            <p:nvPr/>
          </p:nvSpPr>
          <p:spPr bwMode="auto">
            <a:xfrm>
              <a:off x="8781913" y="3079273"/>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4" name="Rectangle 353"/>
            <p:cNvSpPr/>
            <p:nvPr/>
          </p:nvSpPr>
          <p:spPr bwMode="auto">
            <a:xfrm>
              <a:off x="8301461" y="32361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5" name="Rectangle 354"/>
            <p:cNvSpPr/>
            <p:nvPr/>
          </p:nvSpPr>
          <p:spPr bwMode="auto">
            <a:xfrm>
              <a:off x="8461614" y="32361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6" name="Rectangle 355"/>
            <p:cNvSpPr/>
            <p:nvPr/>
          </p:nvSpPr>
          <p:spPr bwMode="auto">
            <a:xfrm>
              <a:off x="8621768" y="32361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7" name="Rectangle 356"/>
            <p:cNvSpPr/>
            <p:nvPr/>
          </p:nvSpPr>
          <p:spPr bwMode="auto">
            <a:xfrm>
              <a:off x="8781921" y="3236119"/>
              <a:ext cx="136223" cy="143035"/>
            </a:xfrm>
            <a:prstGeom prst="rect">
              <a:avLst/>
            </a:prstGeom>
            <a:grpFill/>
            <a:ln>
              <a:solidFill>
                <a:schemeClr val="accent5"/>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58" name="Rectangle 357"/>
          <p:cNvSpPr/>
          <p:nvPr/>
        </p:nvSpPr>
        <p:spPr bwMode="auto">
          <a:xfrm>
            <a:off x="583026" y="4521940"/>
            <a:ext cx="833094" cy="834384"/>
          </a:xfrm>
          <a:prstGeom prst="rect">
            <a:avLst/>
          </a:prstGeom>
          <a:solidFill>
            <a:schemeClr val="tx2"/>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9" name="Left Arrow 358"/>
          <p:cNvSpPr/>
          <p:nvPr/>
        </p:nvSpPr>
        <p:spPr bwMode="auto">
          <a:xfrm>
            <a:off x="5239756" y="1726605"/>
            <a:ext cx="1453861" cy="779295"/>
          </a:xfrm>
          <a:prstGeom prst="leftArrow">
            <a:avLst>
              <a:gd name="adj1" fmla="val 81855"/>
              <a:gd name="adj2" fmla="val 50000"/>
            </a:avLst>
          </a:prstGeom>
          <a:noFill/>
          <a:ln>
            <a:solidFill>
              <a:schemeClr val="accent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61" name="Straight Arrow Connector 360"/>
          <p:cNvCxnSpPr/>
          <p:nvPr/>
        </p:nvCxnSpPr>
        <p:spPr>
          <a:xfrm flipV="1">
            <a:off x="1501933" y="2153433"/>
            <a:ext cx="1354827" cy="7597"/>
          </a:xfrm>
          <a:prstGeom prst="straightConnector1">
            <a:avLst/>
          </a:prstGeom>
          <a:ln w="571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2" name="Straight Arrow Connector 361"/>
          <p:cNvCxnSpPr/>
          <p:nvPr/>
        </p:nvCxnSpPr>
        <p:spPr>
          <a:xfrm flipV="1">
            <a:off x="5439273" y="2113238"/>
            <a:ext cx="1294524" cy="6029"/>
          </a:xfrm>
          <a:prstGeom prst="straightConnector1">
            <a:avLst/>
          </a:prstGeom>
          <a:ln w="571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6" name="Rectangle 365"/>
          <p:cNvSpPr/>
          <p:nvPr/>
        </p:nvSpPr>
        <p:spPr>
          <a:xfrm>
            <a:off x="7987712" y="1717877"/>
            <a:ext cx="3175105" cy="814661"/>
          </a:xfrm>
          <a:prstGeom prst="rect">
            <a:avLst/>
          </a:prstGeom>
        </p:spPr>
        <p:txBody>
          <a:bodyPr wrap="none">
            <a:spAutoFit/>
          </a:bodyPr>
          <a:lstStyle/>
          <a:p>
            <a:r>
              <a:rPr lang="en-US" sz="1568" dirty="0">
                <a:gradFill>
                  <a:gsLst>
                    <a:gs pos="0">
                      <a:srgbClr val="FFFFFF"/>
                    </a:gs>
                    <a:gs pos="100000">
                      <a:srgbClr val="FFFFFF"/>
                    </a:gs>
                  </a:gsLst>
                  <a:lin ang="5400000" scaled="0"/>
                </a:gradFill>
                <a:cs typeface="Segoe UI" pitchFamily="34" charset="0"/>
              </a:rPr>
              <a:t>NAT and Firewall Traversal Service</a:t>
            </a:r>
            <a:br>
              <a:rPr lang="en-US" sz="1568" dirty="0">
                <a:gradFill>
                  <a:gsLst>
                    <a:gs pos="0">
                      <a:srgbClr val="FFFFFF"/>
                    </a:gs>
                    <a:gs pos="100000">
                      <a:srgbClr val="FFFFFF"/>
                    </a:gs>
                  </a:gsLst>
                  <a:lin ang="5400000" scaled="0"/>
                </a:gradFill>
                <a:cs typeface="Segoe UI" pitchFamily="34" charset="0"/>
              </a:rPr>
            </a:br>
            <a:r>
              <a:rPr lang="en-US" sz="1568" dirty="0">
                <a:gradFill>
                  <a:gsLst>
                    <a:gs pos="0">
                      <a:srgbClr val="FFFFFF"/>
                    </a:gs>
                    <a:gs pos="100000">
                      <a:srgbClr val="FFFFFF"/>
                    </a:gs>
                  </a:gsLst>
                  <a:lin ang="5400000" scaled="0"/>
                </a:gradFill>
                <a:cs typeface="Segoe UI" pitchFamily="34" charset="0"/>
              </a:rPr>
              <a:t>Request/Response Services</a:t>
            </a:r>
            <a:br>
              <a:rPr lang="en-US" sz="1568" dirty="0">
                <a:gradFill>
                  <a:gsLst>
                    <a:gs pos="0">
                      <a:srgbClr val="FFFFFF"/>
                    </a:gs>
                    <a:gs pos="100000">
                      <a:srgbClr val="FFFFFF"/>
                    </a:gs>
                  </a:gsLst>
                  <a:lin ang="5400000" scaled="0"/>
                </a:gradFill>
                <a:cs typeface="Segoe UI" pitchFamily="34" charset="0"/>
              </a:rPr>
            </a:br>
            <a:r>
              <a:rPr lang="en-US" sz="1568" dirty="0" err="1">
                <a:gradFill>
                  <a:gsLst>
                    <a:gs pos="0">
                      <a:srgbClr val="FFFFFF"/>
                    </a:gs>
                    <a:gs pos="100000">
                      <a:srgbClr val="FFFFFF"/>
                    </a:gs>
                  </a:gsLst>
                  <a:lin ang="5400000" scaled="0"/>
                </a:gradFill>
                <a:cs typeface="Segoe UI" pitchFamily="34" charset="0"/>
              </a:rPr>
              <a:t>Unbuffered</a:t>
            </a:r>
            <a:r>
              <a:rPr lang="en-US" sz="1568" dirty="0">
                <a:gradFill>
                  <a:gsLst>
                    <a:gs pos="0">
                      <a:srgbClr val="FFFFFF"/>
                    </a:gs>
                    <a:gs pos="100000">
                      <a:srgbClr val="FFFFFF"/>
                    </a:gs>
                  </a:gsLst>
                  <a:lin ang="5400000" scaled="0"/>
                </a:gradFill>
                <a:cs typeface="Segoe UI" pitchFamily="34" charset="0"/>
              </a:rPr>
              <a:t> with TCP Throttling</a:t>
            </a:r>
            <a:endParaRPr lang="en-US" sz="1568" dirty="0">
              <a:solidFill>
                <a:srgbClr val="FFFFFF"/>
              </a:solidFill>
            </a:endParaRPr>
          </a:p>
        </p:txBody>
      </p:sp>
      <p:cxnSp>
        <p:nvCxnSpPr>
          <p:cNvPr id="367" name="Straight Arrow Connector 366"/>
          <p:cNvCxnSpPr/>
          <p:nvPr/>
        </p:nvCxnSpPr>
        <p:spPr>
          <a:xfrm flipV="1">
            <a:off x="1487116" y="3031106"/>
            <a:ext cx="1352107" cy="9223"/>
          </a:xfrm>
          <a:prstGeom prst="straightConnector1">
            <a:avLst/>
          </a:prstGeom>
          <a:ln w="5715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9" name="U-Turn Arrow 368"/>
          <p:cNvSpPr/>
          <p:nvPr/>
        </p:nvSpPr>
        <p:spPr bwMode="auto">
          <a:xfrm rot="16200000" flipH="1">
            <a:off x="5997039" y="2401471"/>
            <a:ext cx="241455" cy="1301105"/>
          </a:xfrm>
          <a:prstGeom prst="uturnArrow">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70" name="U-Turn Arrow 369"/>
          <p:cNvSpPr/>
          <p:nvPr/>
        </p:nvSpPr>
        <p:spPr bwMode="auto">
          <a:xfrm rot="16200000" flipH="1">
            <a:off x="6028209" y="3309850"/>
            <a:ext cx="241455" cy="1301105"/>
          </a:xfrm>
          <a:prstGeom prst="uturnArrow">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71" name="Straight Arrow Connector 370"/>
          <p:cNvCxnSpPr/>
          <p:nvPr/>
        </p:nvCxnSpPr>
        <p:spPr>
          <a:xfrm flipV="1">
            <a:off x="1472137" y="3912985"/>
            <a:ext cx="1352107" cy="9223"/>
          </a:xfrm>
          <a:prstGeom prst="straightConnector1">
            <a:avLst/>
          </a:prstGeom>
          <a:ln w="5715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2" name="Rectangle 371"/>
          <p:cNvSpPr/>
          <p:nvPr/>
        </p:nvSpPr>
        <p:spPr>
          <a:xfrm>
            <a:off x="8002963" y="2662570"/>
            <a:ext cx="3718589" cy="814661"/>
          </a:xfrm>
          <a:prstGeom prst="rect">
            <a:avLst/>
          </a:prstGeom>
        </p:spPr>
        <p:txBody>
          <a:bodyPr wrap="none">
            <a:spAutoFit/>
          </a:bodyPr>
          <a:lstStyle/>
          <a:p>
            <a:r>
              <a:rPr lang="en-US" sz="1568" dirty="0">
                <a:gradFill>
                  <a:gsLst>
                    <a:gs pos="0">
                      <a:srgbClr val="FFFFFF"/>
                    </a:gs>
                    <a:gs pos="100000">
                      <a:srgbClr val="FFFFFF"/>
                    </a:gs>
                  </a:gsLst>
                  <a:lin ang="5400000" scaled="0"/>
                </a:gradFill>
                <a:cs typeface="Segoe UI" pitchFamily="34" charset="0"/>
              </a:rPr>
              <a:t>Transactional Cloud AMQP/HTTP Broker</a:t>
            </a:r>
            <a:br>
              <a:rPr lang="en-US" sz="1568" dirty="0">
                <a:gradFill>
                  <a:gsLst>
                    <a:gs pos="0">
                      <a:srgbClr val="FFFFFF"/>
                    </a:gs>
                    <a:gs pos="100000">
                      <a:srgbClr val="FFFFFF"/>
                    </a:gs>
                  </a:gsLst>
                  <a:lin ang="5400000" scaled="0"/>
                </a:gradFill>
                <a:cs typeface="Segoe UI" pitchFamily="34" charset="0"/>
              </a:rPr>
            </a:br>
            <a:r>
              <a:rPr lang="en-US" sz="1568" dirty="0">
                <a:gradFill>
                  <a:gsLst>
                    <a:gs pos="0">
                      <a:srgbClr val="FFFFFF"/>
                    </a:gs>
                    <a:gs pos="100000">
                      <a:srgbClr val="FFFFFF"/>
                    </a:gs>
                  </a:gsLst>
                  <a:lin ang="5400000" scaled="0"/>
                </a:gradFill>
                <a:cs typeface="Segoe UI" pitchFamily="34" charset="0"/>
              </a:rPr>
              <a:t>High-Scale, High-Reliability Messaging</a:t>
            </a:r>
            <a:br>
              <a:rPr lang="en-US" sz="1568" dirty="0">
                <a:gradFill>
                  <a:gsLst>
                    <a:gs pos="0">
                      <a:srgbClr val="FFFFFF"/>
                    </a:gs>
                    <a:gs pos="100000">
                      <a:srgbClr val="FFFFFF"/>
                    </a:gs>
                  </a:gsLst>
                  <a:lin ang="5400000" scaled="0"/>
                </a:gradFill>
                <a:cs typeface="Segoe UI" pitchFamily="34" charset="0"/>
              </a:rPr>
            </a:br>
            <a:r>
              <a:rPr lang="en-US" sz="1568" dirty="0">
                <a:gradFill>
                  <a:gsLst>
                    <a:gs pos="0">
                      <a:srgbClr val="FFFFFF"/>
                    </a:gs>
                    <a:gs pos="100000">
                      <a:srgbClr val="FFFFFF"/>
                    </a:gs>
                  </a:gsLst>
                  <a:lin ang="5400000" scaled="0"/>
                </a:gradFill>
                <a:cs typeface="Segoe UI" pitchFamily="34" charset="0"/>
              </a:rPr>
              <a:t>Sessions, Scheduled Delivery, etc.</a:t>
            </a:r>
            <a:endParaRPr lang="en-US" sz="1568" dirty="0">
              <a:solidFill>
                <a:srgbClr val="FFFFFF"/>
              </a:solidFill>
            </a:endParaRPr>
          </a:p>
        </p:txBody>
      </p:sp>
      <p:sp>
        <p:nvSpPr>
          <p:cNvPr id="373" name="Rectangle 372"/>
          <p:cNvSpPr/>
          <p:nvPr/>
        </p:nvSpPr>
        <p:spPr>
          <a:xfrm>
            <a:off x="8018215" y="3600006"/>
            <a:ext cx="3892898" cy="814661"/>
          </a:xfrm>
          <a:prstGeom prst="rect">
            <a:avLst/>
          </a:prstGeom>
        </p:spPr>
        <p:txBody>
          <a:bodyPr wrap="none">
            <a:spAutoFit/>
          </a:bodyPr>
          <a:lstStyle/>
          <a:p>
            <a:r>
              <a:rPr lang="en-US" sz="1568" dirty="0">
                <a:gradFill>
                  <a:gsLst>
                    <a:gs pos="0">
                      <a:srgbClr val="FFFFFF"/>
                    </a:gs>
                    <a:gs pos="100000">
                      <a:srgbClr val="FFFFFF"/>
                    </a:gs>
                  </a:gsLst>
                  <a:lin ang="5400000" scaled="0"/>
                </a:gradFill>
                <a:cs typeface="Segoe UI" pitchFamily="34" charset="0"/>
              </a:rPr>
              <a:t>Transactional Message Distribution</a:t>
            </a:r>
          </a:p>
          <a:p>
            <a:r>
              <a:rPr lang="en-US" sz="1568" dirty="0">
                <a:gradFill>
                  <a:gsLst>
                    <a:gs pos="0">
                      <a:srgbClr val="FFFFFF"/>
                    </a:gs>
                    <a:gs pos="100000">
                      <a:srgbClr val="FFFFFF"/>
                    </a:gs>
                  </a:gsLst>
                  <a:lin ang="5400000" scaled="0"/>
                </a:gradFill>
                <a:cs typeface="Segoe UI" pitchFamily="34" charset="0"/>
              </a:rPr>
              <a:t>Up to 2000 subscriptions per Topic</a:t>
            </a:r>
          </a:p>
          <a:p>
            <a:r>
              <a:rPr lang="en-US" sz="1568" dirty="0">
                <a:gradFill>
                  <a:gsLst>
                    <a:gs pos="0">
                      <a:srgbClr val="FFFFFF"/>
                    </a:gs>
                    <a:gs pos="100000">
                      <a:srgbClr val="FFFFFF"/>
                    </a:gs>
                  </a:gsLst>
                  <a:lin ang="5400000" scaled="0"/>
                </a:gradFill>
                <a:cs typeface="Segoe UI" pitchFamily="34" charset="0"/>
              </a:rPr>
              <a:t>Up to 2K/100K filter rules per subscription</a:t>
            </a:r>
            <a:endParaRPr lang="en-US" sz="1568" dirty="0">
              <a:solidFill>
                <a:srgbClr val="FFFFFF"/>
              </a:solidFill>
            </a:endParaRPr>
          </a:p>
        </p:txBody>
      </p:sp>
      <p:sp>
        <p:nvSpPr>
          <p:cNvPr id="374" name="Rectangle 373"/>
          <p:cNvSpPr/>
          <p:nvPr/>
        </p:nvSpPr>
        <p:spPr>
          <a:xfrm>
            <a:off x="8033466" y="4544447"/>
            <a:ext cx="3589789" cy="814661"/>
          </a:xfrm>
          <a:prstGeom prst="rect">
            <a:avLst/>
          </a:prstGeom>
        </p:spPr>
        <p:txBody>
          <a:bodyPr wrap="none">
            <a:spAutoFit/>
          </a:bodyPr>
          <a:lstStyle/>
          <a:p>
            <a:r>
              <a:rPr lang="en-US" sz="1568" dirty="0">
                <a:gradFill>
                  <a:gsLst>
                    <a:gs pos="0">
                      <a:srgbClr val="FFFFFF"/>
                    </a:gs>
                    <a:gs pos="100000">
                      <a:srgbClr val="FFFFFF"/>
                    </a:gs>
                  </a:gsLst>
                  <a:lin ang="5400000" scaled="0"/>
                </a:gradFill>
                <a:cs typeface="Segoe UI" pitchFamily="34" charset="0"/>
              </a:rPr>
              <a:t>High-scale notification distribution</a:t>
            </a:r>
          </a:p>
          <a:p>
            <a:r>
              <a:rPr lang="en-US" sz="1568" dirty="0">
                <a:gradFill>
                  <a:gsLst>
                    <a:gs pos="0">
                      <a:srgbClr val="FFFFFF"/>
                    </a:gs>
                    <a:gs pos="100000">
                      <a:srgbClr val="FFFFFF"/>
                    </a:gs>
                  </a:gsLst>
                  <a:lin ang="5400000" scaled="0"/>
                </a:gradFill>
                <a:cs typeface="Segoe UI" pitchFamily="34" charset="0"/>
              </a:rPr>
              <a:t>Most mobile push notification services</a:t>
            </a:r>
          </a:p>
          <a:p>
            <a:r>
              <a:rPr lang="en-US" sz="1568" i="1" dirty="0">
                <a:gradFill>
                  <a:gsLst>
                    <a:gs pos="0">
                      <a:srgbClr val="FFFFFF"/>
                    </a:gs>
                    <a:gs pos="100000">
                      <a:srgbClr val="FFFFFF"/>
                    </a:gs>
                  </a:gsLst>
                  <a:lin ang="5400000" scaled="0"/>
                </a:gradFill>
                <a:cs typeface="Segoe UI" pitchFamily="34" charset="0"/>
              </a:rPr>
              <a:t>Millions</a:t>
            </a:r>
            <a:r>
              <a:rPr lang="en-US" sz="1568" dirty="0">
                <a:gradFill>
                  <a:gsLst>
                    <a:gs pos="0">
                      <a:srgbClr val="FFFFFF"/>
                    </a:gs>
                    <a:gs pos="100000">
                      <a:srgbClr val="FFFFFF"/>
                    </a:gs>
                  </a:gsLst>
                  <a:lin ang="5400000" scaled="0"/>
                </a:gradFill>
                <a:cs typeface="Segoe UI" pitchFamily="34" charset="0"/>
              </a:rPr>
              <a:t> of notification targets</a:t>
            </a:r>
            <a:endParaRPr lang="en-US" sz="1568" dirty="0">
              <a:solidFill>
                <a:srgbClr val="FFFFFF"/>
              </a:solidFill>
            </a:endParaRPr>
          </a:p>
        </p:txBody>
      </p:sp>
      <p:cxnSp>
        <p:nvCxnSpPr>
          <p:cNvPr id="375" name="Straight Arrow Connector 374"/>
          <p:cNvCxnSpPr/>
          <p:nvPr/>
        </p:nvCxnSpPr>
        <p:spPr>
          <a:xfrm flipV="1">
            <a:off x="1470611" y="4840852"/>
            <a:ext cx="1352107" cy="9223"/>
          </a:xfrm>
          <a:prstGeom prst="straightConnector1">
            <a:avLst/>
          </a:prstGeom>
          <a:ln w="5715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6" name="Straight Arrow Connector 375"/>
          <p:cNvCxnSpPr/>
          <p:nvPr/>
        </p:nvCxnSpPr>
        <p:spPr>
          <a:xfrm flipV="1">
            <a:off x="5384044" y="4991287"/>
            <a:ext cx="1352107" cy="9223"/>
          </a:xfrm>
          <a:prstGeom prst="straightConnector1">
            <a:avLst/>
          </a:prstGeom>
          <a:ln w="5715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7" name="Straight Arrow Connector 376"/>
          <p:cNvCxnSpPr/>
          <p:nvPr/>
        </p:nvCxnSpPr>
        <p:spPr>
          <a:xfrm flipV="1">
            <a:off x="1513049" y="5853295"/>
            <a:ext cx="1352107" cy="9223"/>
          </a:xfrm>
          <a:prstGeom prst="straightConnector1">
            <a:avLst/>
          </a:prstGeom>
          <a:ln w="5715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8" name="Straight Arrow Connector 377"/>
          <p:cNvCxnSpPr/>
          <p:nvPr/>
        </p:nvCxnSpPr>
        <p:spPr>
          <a:xfrm flipV="1">
            <a:off x="5348818" y="5878489"/>
            <a:ext cx="1352107" cy="9223"/>
          </a:xfrm>
          <a:prstGeom prst="straightConnector1">
            <a:avLst/>
          </a:prstGeom>
          <a:ln w="5715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9" name="Rectangle 378"/>
          <p:cNvSpPr/>
          <p:nvPr/>
        </p:nvSpPr>
        <p:spPr>
          <a:xfrm>
            <a:off x="8033466" y="5597437"/>
            <a:ext cx="3020721" cy="573280"/>
          </a:xfrm>
          <a:prstGeom prst="rect">
            <a:avLst/>
          </a:prstGeom>
        </p:spPr>
        <p:txBody>
          <a:bodyPr wrap="none">
            <a:spAutoFit/>
          </a:bodyPr>
          <a:lstStyle/>
          <a:p>
            <a:r>
              <a:rPr lang="en-US" sz="3137" dirty="0">
                <a:gradFill>
                  <a:gsLst>
                    <a:gs pos="0">
                      <a:srgbClr val="FFFFFF"/>
                    </a:gs>
                    <a:gs pos="100000">
                      <a:srgbClr val="FFFFFF"/>
                    </a:gs>
                  </a:gsLst>
                  <a:lin ang="5400000" scaled="0"/>
                </a:gradFill>
                <a:cs typeface="Segoe UI" pitchFamily="34" charset="0"/>
              </a:rPr>
              <a:t>… this session …</a:t>
            </a:r>
            <a:endParaRPr lang="en-US" sz="3137" dirty="0">
              <a:solidFill>
                <a:srgbClr val="FFFFFF"/>
              </a:solidFill>
            </a:endParaRPr>
          </a:p>
        </p:txBody>
      </p:sp>
      <p:sp>
        <p:nvSpPr>
          <p:cNvPr id="9" name="Rectangle 8"/>
          <p:cNvSpPr/>
          <p:nvPr/>
        </p:nvSpPr>
        <p:spPr bwMode="auto">
          <a:xfrm>
            <a:off x="2830818" y="5342388"/>
            <a:ext cx="2382996" cy="5294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dirty="0">
                <a:solidFill>
                  <a:srgbClr val="505050">
                    <a:lumMod val="50000"/>
                  </a:srgbClr>
                </a:solidFill>
                <a:ea typeface="Segoe UI" pitchFamily="34" charset="0"/>
                <a:cs typeface="Segoe UI" pitchFamily="34" charset="0"/>
              </a:rPr>
              <a:t>Event Hub</a:t>
            </a:r>
          </a:p>
        </p:txBody>
      </p:sp>
      <p:sp>
        <p:nvSpPr>
          <p:cNvPr id="360" name="Rectangle 359"/>
          <p:cNvSpPr/>
          <p:nvPr/>
        </p:nvSpPr>
        <p:spPr bwMode="auto">
          <a:xfrm>
            <a:off x="2830818" y="5896296"/>
            <a:ext cx="2382996" cy="5294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dirty="0" err="1">
                <a:solidFill>
                  <a:srgbClr val="505050">
                    <a:lumMod val="50000"/>
                  </a:srgbClr>
                </a:solidFill>
                <a:ea typeface="Segoe UI" pitchFamily="34" charset="0"/>
                <a:cs typeface="Segoe UI" pitchFamily="34" charset="0"/>
              </a:rPr>
              <a:t>IoT</a:t>
            </a:r>
            <a:r>
              <a:rPr lang="en-US" sz="1961" dirty="0">
                <a:solidFill>
                  <a:srgbClr val="505050">
                    <a:lumMod val="50000"/>
                  </a:srgbClr>
                </a:solidFill>
                <a:ea typeface="Segoe UI" pitchFamily="34" charset="0"/>
                <a:cs typeface="Segoe UI" pitchFamily="34" charset="0"/>
              </a:rPr>
              <a:t>  Hub</a:t>
            </a:r>
          </a:p>
        </p:txBody>
      </p:sp>
    </p:spTree>
    <p:extLst>
      <p:ext uri="{BB962C8B-B14F-4D97-AF65-F5344CB8AC3E}">
        <p14:creationId xmlns:p14="http://schemas.microsoft.com/office/powerpoint/2010/main" val="42095333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9"/>
                                        </p:tgtEl>
                                        <p:attrNameLst>
                                          <p:attrName>style.visibility</p:attrName>
                                        </p:attrNameLst>
                                      </p:cBhvr>
                                      <p:to>
                                        <p:strVal val="visible"/>
                                      </p:to>
                                    </p:set>
                                  </p:childTnLst>
                                </p:cTn>
                              </p:par>
                              <p:par>
                                <p:cTn id="7" presetID="30" presetClass="emph" presetSubtype="0" fill="hold" grpId="0" nodeType="withEffect">
                                  <p:stCondLst>
                                    <p:cond delay="0"/>
                                  </p:stCondLst>
                                  <p:childTnLst>
                                    <p:animClr clrSpc="hsl" dir="cw">
                                      <p:cBhvr override="childStyle">
                                        <p:cTn id="8" dur="500" fill="hold"/>
                                        <p:tgtEl>
                                          <p:spTgt spid="9"/>
                                        </p:tgtEl>
                                        <p:attrNameLst>
                                          <p:attrName>style.color</p:attrName>
                                        </p:attrNameLst>
                                      </p:cBhvr>
                                      <p:by>
                                        <p:hsl h="0" s="12549" l="25098"/>
                                      </p:by>
                                    </p:animClr>
                                    <p:animClr clrSpc="hsl" dir="cw">
                                      <p:cBhvr>
                                        <p:cTn id="9" dur="500" fill="hold"/>
                                        <p:tgtEl>
                                          <p:spTgt spid="9"/>
                                        </p:tgtEl>
                                        <p:attrNameLst>
                                          <p:attrName>fillcolor</p:attrName>
                                        </p:attrNameLst>
                                      </p:cBhvr>
                                      <p:by>
                                        <p:hsl h="0" s="12549" l="25098"/>
                                      </p:by>
                                    </p:animClr>
                                    <p:animClr clrSpc="hsl" dir="cw">
                                      <p:cBhvr>
                                        <p:cTn id="10" dur="500" fill="hold"/>
                                        <p:tgtEl>
                                          <p:spTgt spid="9"/>
                                        </p:tgtEl>
                                        <p:attrNameLst>
                                          <p:attrName>stroke.color</p:attrName>
                                        </p:attrNameLst>
                                      </p:cBhvr>
                                      <p:by>
                                        <p:hsl h="0" s="12549" l="25098"/>
                                      </p:by>
                                    </p:animClr>
                                    <p:set>
                                      <p:cBhvr>
                                        <p:cTn id="11" dur="500" fill="hold"/>
                                        <p:tgtEl>
                                          <p:spTgt spid="9"/>
                                        </p:tgtEl>
                                        <p:attrNameLst>
                                          <p:attrName>fill.type</p:attrName>
                                        </p:attrNameLst>
                                      </p:cBhvr>
                                      <p:to>
                                        <p:strVal val="solid"/>
                                      </p:to>
                                    </p:set>
                                  </p:childTnLst>
                                </p:cTn>
                              </p:par>
                              <p:par>
                                <p:cTn id="12" presetID="30" presetClass="emph" presetSubtype="0" fill="hold" grpId="0" nodeType="withEffect">
                                  <p:stCondLst>
                                    <p:cond delay="0"/>
                                  </p:stCondLst>
                                  <p:childTnLst>
                                    <p:animClr clrSpc="hsl" dir="cw">
                                      <p:cBhvr override="childStyle">
                                        <p:cTn id="13" dur="500" fill="hold"/>
                                        <p:tgtEl>
                                          <p:spTgt spid="360"/>
                                        </p:tgtEl>
                                        <p:attrNameLst>
                                          <p:attrName>style.color</p:attrName>
                                        </p:attrNameLst>
                                      </p:cBhvr>
                                      <p:by>
                                        <p:hsl h="0" s="12549" l="25098"/>
                                      </p:by>
                                    </p:animClr>
                                    <p:animClr clrSpc="hsl" dir="cw">
                                      <p:cBhvr>
                                        <p:cTn id="14" dur="500" fill="hold"/>
                                        <p:tgtEl>
                                          <p:spTgt spid="360"/>
                                        </p:tgtEl>
                                        <p:attrNameLst>
                                          <p:attrName>fillcolor</p:attrName>
                                        </p:attrNameLst>
                                      </p:cBhvr>
                                      <p:by>
                                        <p:hsl h="0" s="12549" l="25098"/>
                                      </p:by>
                                    </p:animClr>
                                    <p:animClr clrSpc="hsl" dir="cw">
                                      <p:cBhvr>
                                        <p:cTn id="15" dur="500" fill="hold"/>
                                        <p:tgtEl>
                                          <p:spTgt spid="360"/>
                                        </p:tgtEl>
                                        <p:attrNameLst>
                                          <p:attrName>stroke.color</p:attrName>
                                        </p:attrNameLst>
                                      </p:cBhvr>
                                      <p:by>
                                        <p:hsl h="0" s="12549" l="25098"/>
                                      </p:by>
                                    </p:animClr>
                                    <p:set>
                                      <p:cBhvr>
                                        <p:cTn id="16" dur="500" fill="hold"/>
                                        <p:tgtEl>
                                          <p:spTgt spid="36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 grpId="0"/>
      <p:bldP spid="9" grpId="0" animBg="1"/>
      <p:bldP spid="360"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Service Bus</a:t>
            </a:r>
            <a:endParaRPr lang="en-US" dirty="0"/>
          </a:p>
        </p:txBody>
      </p:sp>
      <p:sp>
        <p:nvSpPr>
          <p:cNvPr id="4" name="Tijdelijke aanduiding voor tekst 3"/>
          <p:cNvSpPr>
            <a:spLocks noGrp="1"/>
          </p:cNvSpPr>
          <p:nvPr>
            <p:ph sz="quarter" idx="10"/>
          </p:nvPr>
        </p:nvSpPr>
        <p:spPr/>
        <p:txBody>
          <a:bodyPr>
            <a:normAutofit fontScale="77500" lnSpcReduction="20000"/>
          </a:bodyPr>
          <a:lstStyle/>
          <a:p>
            <a:r>
              <a:rPr lang="en-US" dirty="0"/>
              <a:t>Architecture pattern and middleware designed to make business processes more loosely-coupled and have better interconnectivity between other business processes</a:t>
            </a:r>
          </a:p>
          <a:p>
            <a:r>
              <a:rPr lang="en-US" dirty="0"/>
              <a:t>Abstracting direct connections to other processes</a:t>
            </a:r>
          </a:p>
          <a:p>
            <a:r>
              <a:rPr lang="en-US" dirty="0"/>
              <a:t>Messaging</a:t>
            </a:r>
          </a:p>
          <a:p>
            <a:endParaRPr lang="en-US" dirty="0"/>
          </a:p>
          <a:p>
            <a:r>
              <a:rPr lang="en-US" dirty="0"/>
              <a:t>Contains</a:t>
            </a:r>
          </a:p>
          <a:p>
            <a:pPr lvl="1"/>
            <a:r>
              <a:rPr lang="en-US" dirty="0"/>
              <a:t>Queues / Topics</a:t>
            </a:r>
          </a:p>
          <a:p>
            <a:pPr lvl="1"/>
            <a:r>
              <a:rPr lang="en-US" dirty="0"/>
              <a:t>Relay</a:t>
            </a:r>
          </a:p>
          <a:p>
            <a:pPr lvl="1"/>
            <a:r>
              <a:rPr lang="en-US" dirty="0"/>
              <a:t>Notification Hub</a:t>
            </a:r>
          </a:p>
          <a:p>
            <a:pPr lvl="1"/>
            <a:r>
              <a:rPr lang="en-US" dirty="0"/>
              <a:t>Event Hub</a:t>
            </a:r>
          </a:p>
        </p:txBody>
      </p:sp>
    </p:spTree>
    <p:extLst>
      <p:ext uri="{BB962C8B-B14F-4D97-AF65-F5344CB8AC3E}">
        <p14:creationId xmlns:p14="http://schemas.microsoft.com/office/powerpoint/2010/main" val="161786699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aseline="0" dirty="0"/>
              <a:t>Azure Event Hubs</a:t>
            </a:r>
            <a:endParaRPr lang="en-US" dirty="0"/>
          </a:p>
        </p:txBody>
      </p:sp>
      <p:sp>
        <p:nvSpPr>
          <p:cNvPr id="4" name="Rectangle 3"/>
          <p:cNvSpPr/>
          <p:nvPr/>
        </p:nvSpPr>
        <p:spPr bwMode="auto">
          <a:xfrm>
            <a:off x="310493" y="4197005"/>
            <a:ext cx="1541699" cy="597617"/>
          </a:xfrm>
          <a:prstGeom prst="rect">
            <a:avLst/>
          </a:prstGeom>
          <a:no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solidFill>
                  <a:srgbClr val="FFFFFF"/>
                </a:solidFill>
                <a:ea typeface="Segoe UI" pitchFamily="34" charset="0"/>
                <a:cs typeface="Segoe UI" pitchFamily="34" charset="0"/>
              </a:rPr>
              <a:t>Event Producers</a:t>
            </a:r>
          </a:p>
        </p:txBody>
      </p:sp>
      <p:sp>
        <p:nvSpPr>
          <p:cNvPr id="11" name="Arc 10"/>
          <p:cNvSpPr/>
          <p:nvPr/>
        </p:nvSpPr>
        <p:spPr>
          <a:xfrm flipH="1" flipV="1">
            <a:off x="935174" y="1114151"/>
            <a:ext cx="3908233" cy="1055903"/>
          </a:xfrm>
          <a:prstGeom prst="arc">
            <a:avLst>
              <a:gd name="adj1" fmla="val 16200000"/>
              <a:gd name="adj2" fmla="val 2155834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solidFill>
                <a:srgbClr val="FFFFFF"/>
              </a:solidFill>
            </a:endParaRPr>
          </a:p>
        </p:txBody>
      </p:sp>
      <p:sp>
        <p:nvSpPr>
          <p:cNvPr id="12" name="Arc 11"/>
          <p:cNvSpPr/>
          <p:nvPr/>
        </p:nvSpPr>
        <p:spPr>
          <a:xfrm flipH="1">
            <a:off x="935174" y="4699851"/>
            <a:ext cx="3908233" cy="1194318"/>
          </a:xfrm>
          <a:prstGeom prst="arc">
            <a:avLst>
              <a:gd name="adj1" fmla="val 16200000"/>
              <a:gd name="adj2" fmla="val 2155834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solidFill>
                <a:srgbClr val="FFFFFF"/>
              </a:solidFill>
            </a:endParaRPr>
          </a:p>
        </p:txBody>
      </p:sp>
      <p:grpSp>
        <p:nvGrpSpPr>
          <p:cNvPr id="197" name="Group 196"/>
          <p:cNvGrpSpPr/>
          <p:nvPr/>
        </p:nvGrpSpPr>
        <p:grpSpPr>
          <a:xfrm>
            <a:off x="305601" y="2607887"/>
            <a:ext cx="1546661" cy="1524095"/>
            <a:chOff x="427037" y="1439862"/>
            <a:chExt cx="1765029" cy="1656444"/>
          </a:xfrm>
          <a:solidFill>
            <a:schemeClr val="accent2"/>
          </a:solidFill>
        </p:grpSpPr>
        <p:grpSp>
          <p:nvGrpSpPr>
            <p:cNvPr id="198" name="Group 197"/>
            <p:cNvGrpSpPr/>
            <p:nvPr/>
          </p:nvGrpSpPr>
          <p:grpSpPr>
            <a:xfrm>
              <a:off x="427037" y="1439862"/>
              <a:ext cx="1764948" cy="152400"/>
              <a:chOff x="427037" y="1439862"/>
              <a:chExt cx="1764948" cy="152400"/>
            </a:xfrm>
            <a:grpFill/>
          </p:grpSpPr>
          <p:sp>
            <p:nvSpPr>
              <p:cNvPr id="298" name="Rectangle 29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9" name="Rectangle 29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00" name="Rectangle 29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01" name="Rectangle 30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02" name="Rectangle 30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03" name="Rectangle 30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04" name="Rectangle 30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05" name="Rectangle 30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06" name="Rectangle 30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07" name="Rectangle 30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99" name="Group 198"/>
            <p:cNvGrpSpPr/>
            <p:nvPr/>
          </p:nvGrpSpPr>
          <p:grpSpPr>
            <a:xfrm>
              <a:off x="427046" y="1606978"/>
              <a:ext cx="1764948" cy="152400"/>
              <a:chOff x="427037" y="1439862"/>
              <a:chExt cx="1764948" cy="152400"/>
            </a:xfrm>
            <a:grpFill/>
          </p:grpSpPr>
          <p:sp>
            <p:nvSpPr>
              <p:cNvPr id="288" name="Rectangle 28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9" name="Rectangle 28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0" name="Rectangle 28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1" name="Rectangle 29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2" name="Rectangle 29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3" name="Rectangle 29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4" name="Rectangle 29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5" name="Rectangle 29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6" name="Rectangle 29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97" name="Rectangle 29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0" name="Group 199"/>
            <p:cNvGrpSpPr/>
            <p:nvPr/>
          </p:nvGrpSpPr>
          <p:grpSpPr>
            <a:xfrm>
              <a:off x="427055" y="1774094"/>
              <a:ext cx="1764948" cy="152400"/>
              <a:chOff x="427037" y="1439862"/>
              <a:chExt cx="1764948" cy="152400"/>
            </a:xfrm>
            <a:grpFill/>
          </p:grpSpPr>
          <p:sp>
            <p:nvSpPr>
              <p:cNvPr id="278" name="Rectangle 27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9" name="Rectangle 27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0" name="Rectangle 27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1" name="Rectangle 28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2" name="Rectangle 28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3" name="Rectangle 28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4" name="Rectangle 28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5" name="Rectangle 28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6" name="Rectangle 28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87" name="Rectangle 28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1" name="Group 200"/>
            <p:cNvGrpSpPr/>
            <p:nvPr/>
          </p:nvGrpSpPr>
          <p:grpSpPr>
            <a:xfrm>
              <a:off x="427064" y="1941210"/>
              <a:ext cx="1764948" cy="152400"/>
              <a:chOff x="427037" y="1439862"/>
              <a:chExt cx="1764948" cy="152400"/>
            </a:xfrm>
            <a:grpFill/>
          </p:grpSpPr>
          <p:sp>
            <p:nvSpPr>
              <p:cNvPr id="268" name="Rectangle 26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9" name="Rectangle 26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0" name="Rectangle 26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1" name="Rectangle 27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2" name="Rectangle 27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3" name="Rectangle 27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4" name="Rectangle 27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5" name="Rectangle 27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6" name="Rectangle 27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7" name="Rectangle 27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2" name="Group 201"/>
            <p:cNvGrpSpPr/>
            <p:nvPr/>
          </p:nvGrpSpPr>
          <p:grpSpPr>
            <a:xfrm>
              <a:off x="427073" y="2108326"/>
              <a:ext cx="1764948" cy="152400"/>
              <a:chOff x="427037" y="1439862"/>
              <a:chExt cx="1764948" cy="152400"/>
            </a:xfrm>
            <a:grpFill/>
          </p:grpSpPr>
          <p:sp>
            <p:nvSpPr>
              <p:cNvPr id="258" name="Rectangle 25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9" name="Rectangle 25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0" name="Rectangle 25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1" name="Rectangle 26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2" name="Rectangle 26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3" name="Rectangle 26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4" name="Rectangle 26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5" name="Rectangle 26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6" name="Rectangle 26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67" name="Rectangle 26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3" name="Group 202"/>
            <p:cNvGrpSpPr/>
            <p:nvPr/>
          </p:nvGrpSpPr>
          <p:grpSpPr>
            <a:xfrm>
              <a:off x="427082" y="2275442"/>
              <a:ext cx="1764948" cy="152400"/>
              <a:chOff x="427037" y="1439862"/>
              <a:chExt cx="1764948" cy="152400"/>
            </a:xfrm>
            <a:grpFill/>
          </p:grpSpPr>
          <p:sp>
            <p:nvSpPr>
              <p:cNvPr id="248" name="Rectangle 24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9" name="Rectangle 24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0" name="Rectangle 24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1" name="Rectangle 25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2" name="Rectangle 25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3" name="Rectangle 25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4" name="Rectangle 25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5" name="Rectangle 25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6" name="Rectangle 25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57" name="Rectangle 25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4" name="Group 203"/>
            <p:cNvGrpSpPr/>
            <p:nvPr/>
          </p:nvGrpSpPr>
          <p:grpSpPr>
            <a:xfrm>
              <a:off x="427091" y="2442558"/>
              <a:ext cx="1764948" cy="152400"/>
              <a:chOff x="427037" y="1439862"/>
              <a:chExt cx="1764948" cy="152400"/>
            </a:xfrm>
            <a:grpFill/>
          </p:grpSpPr>
          <p:sp>
            <p:nvSpPr>
              <p:cNvPr id="238" name="Rectangle 23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9" name="Rectangle 23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0" name="Rectangle 23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1" name="Rectangle 24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2" name="Rectangle 24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3" name="Rectangle 24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4" name="Rectangle 24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5" name="Rectangle 24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6" name="Rectangle 24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7" name="Rectangle 24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5" name="Group 204"/>
            <p:cNvGrpSpPr/>
            <p:nvPr/>
          </p:nvGrpSpPr>
          <p:grpSpPr>
            <a:xfrm>
              <a:off x="427100" y="2609674"/>
              <a:ext cx="1764948" cy="152400"/>
              <a:chOff x="427037" y="1439862"/>
              <a:chExt cx="1764948" cy="152400"/>
            </a:xfrm>
            <a:grpFill/>
          </p:grpSpPr>
          <p:sp>
            <p:nvSpPr>
              <p:cNvPr id="228" name="Rectangle 22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9" name="Rectangle 22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0" name="Rectangle 22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1" name="Rectangle 23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2" name="Rectangle 23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3" name="Rectangle 23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4" name="Rectangle 23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5" name="Rectangle 23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6" name="Rectangle 23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37" name="Rectangle 23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6" name="Group 205"/>
            <p:cNvGrpSpPr/>
            <p:nvPr/>
          </p:nvGrpSpPr>
          <p:grpSpPr>
            <a:xfrm>
              <a:off x="427109" y="2776790"/>
              <a:ext cx="1764948" cy="152400"/>
              <a:chOff x="427037" y="1439862"/>
              <a:chExt cx="1764948" cy="152400"/>
            </a:xfrm>
            <a:grpFill/>
          </p:grpSpPr>
          <p:sp>
            <p:nvSpPr>
              <p:cNvPr id="218" name="Rectangle 21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9" name="Rectangle 21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0" name="Rectangle 21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1" name="Rectangle 22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2" name="Rectangle 22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3" name="Rectangle 22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4" name="Rectangle 22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5" name="Rectangle 22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6" name="Rectangle 22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27" name="Rectangle 22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7" name="Group 206"/>
            <p:cNvGrpSpPr/>
            <p:nvPr/>
          </p:nvGrpSpPr>
          <p:grpSpPr>
            <a:xfrm>
              <a:off x="427118" y="2943906"/>
              <a:ext cx="1764948" cy="152400"/>
              <a:chOff x="427037" y="1439862"/>
              <a:chExt cx="1764948" cy="152400"/>
            </a:xfrm>
            <a:grpFill/>
          </p:grpSpPr>
          <p:sp>
            <p:nvSpPr>
              <p:cNvPr id="208" name="Rectangle 20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09" name="Rectangle 20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0" name="Rectangle 20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1" name="Rectangle 21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2" name="Rectangle 21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3" name="Rectangle 21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4" name="Rectangle 21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5" name="Rectangle 21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6" name="Rectangle 21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7" name="Rectangle 21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308" name="Right Arrow 307"/>
          <p:cNvSpPr/>
          <p:nvPr/>
        </p:nvSpPr>
        <p:spPr bwMode="auto">
          <a:xfrm>
            <a:off x="2062088" y="2375004"/>
            <a:ext cx="1344637" cy="2012960"/>
          </a:xfrm>
          <a:prstGeom prst="rightArrow">
            <a:avLst>
              <a:gd name="adj1" fmla="val 75275"/>
              <a:gd name="adj2" fmla="val 50000"/>
            </a:avLst>
          </a:prstGeom>
          <a:noFill/>
          <a:ln>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372" dirty="0">
              <a:gradFill>
                <a:gsLst>
                  <a:gs pos="0">
                    <a:srgbClr val="FFFFFF"/>
                  </a:gs>
                  <a:gs pos="100000">
                    <a:srgbClr val="FFFFFF"/>
                  </a:gs>
                </a:gsLst>
                <a:lin ang="5400000" scaled="0"/>
              </a:gradFill>
              <a:ea typeface="Segoe UI" pitchFamily="34" charset="0"/>
              <a:cs typeface="Segoe UI" pitchFamily="34" charset="0"/>
            </a:endParaRPr>
          </a:p>
        </p:txBody>
      </p:sp>
      <p:sp>
        <p:nvSpPr>
          <p:cNvPr id="309" name="Rectangle 308"/>
          <p:cNvSpPr/>
          <p:nvPr/>
        </p:nvSpPr>
        <p:spPr bwMode="auto">
          <a:xfrm>
            <a:off x="4164579" y="1252567"/>
            <a:ext cx="2753144" cy="5266132"/>
          </a:xfrm>
          <a:prstGeom prst="rect">
            <a:avLst/>
          </a:prstGeom>
          <a:solidFill>
            <a:srgbClr val="00BE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Azure Event Hub</a:t>
            </a:r>
          </a:p>
        </p:txBody>
      </p:sp>
      <p:cxnSp>
        <p:nvCxnSpPr>
          <p:cNvPr id="311" name="Straight Connector 310"/>
          <p:cNvCxnSpPr/>
          <p:nvPr/>
        </p:nvCxnSpPr>
        <p:spPr>
          <a:xfrm>
            <a:off x="4126219" y="1252567"/>
            <a:ext cx="0" cy="5266132"/>
          </a:xfrm>
          <a:prstGeom prst="line">
            <a:avLst/>
          </a:prstGeom>
          <a:ln w="19050">
            <a:solidFill>
              <a:schemeClr val="accent3">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12" name="TextBox 311"/>
          <p:cNvSpPr txBox="1"/>
          <p:nvPr/>
        </p:nvSpPr>
        <p:spPr>
          <a:xfrm>
            <a:off x="5869160" y="2980494"/>
            <a:ext cx="896425" cy="615516"/>
          </a:xfrm>
          <a:prstGeom prst="rect">
            <a:avLst/>
          </a:prstGeom>
          <a:noFill/>
        </p:spPr>
        <p:txBody>
          <a:bodyPr wrap="square" lIns="179285" tIns="143428" rIns="179285" bIns="143428" rtlCol="0">
            <a:spAutoFit/>
          </a:bodyPr>
          <a:lstStyle/>
          <a:p>
            <a:pPr>
              <a:lnSpc>
                <a:spcPct val="90000"/>
              </a:lnSpc>
              <a:spcAft>
                <a:spcPts val="588"/>
              </a:spcAft>
            </a:pPr>
            <a:endParaRPr lang="en-US" sz="2353" dirty="0" err="1">
              <a:gradFill>
                <a:gsLst>
                  <a:gs pos="2917">
                    <a:srgbClr val="FFFFFF"/>
                  </a:gs>
                  <a:gs pos="30000">
                    <a:srgbClr val="FFFFFF"/>
                  </a:gs>
                </a:gsLst>
                <a:lin ang="5400000" scaled="0"/>
              </a:gradFill>
            </a:endParaRPr>
          </a:p>
        </p:txBody>
      </p:sp>
      <p:sp>
        <p:nvSpPr>
          <p:cNvPr id="313" name="TextBox 312"/>
          <p:cNvSpPr txBox="1"/>
          <p:nvPr/>
        </p:nvSpPr>
        <p:spPr>
          <a:xfrm>
            <a:off x="1969240" y="2923664"/>
            <a:ext cx="1437485" cy="941386"/>
          </a:xfrm>
          <a:prstGeom prst="rect">
            <a:avLst/>
          </a:prstGeom>
          <a:noFill/>
        </p:spPr>
        <p:txBody>
          <a:bodyPr wrap="square" lIns="179285" tIns="143428" rIns="179285" bIns="143428" rtlCol="0">
            <a:spAutoFit/>
          </a:bodyPr>
          <a:lstStyle/>
          <a:p>
            <a:pPr>
              <a:lnSpc>
                <a:spcPct val="90000"/>
              </a:lnSpc>
              <a:spcAft>
                <a:spcPts val="588"/>
              </a:spcAft>
            </a:pPr>
            <a:r>
              <a:rPr lang="en-US" sz="1176" dirty="0">
                <a:gradFill>
                  <a:gsLst>
                    <a:gs pos="2917">
                      <a:srgbClr val="FFFFFF"/>
                    </a:gs>
                    <a:gs pos="30000">
                      <a:srgbClr val="FFFFFF"/>
                    </a:gs>
                  </a:gsLst>
                  <a:lin ang="5400000" scaled="0"/>
                </a:gradFill>
              </a:rPr>
              <a:t>&gt; 1M Producers</a:t>
            </a:r>
            <a:br>
              <a:rPr lang="en-US" sz="1176" dirty="0">
                <a:gradFill>
                  <a:gsLst>
                    <a:gs pos="2917">
                      <a:srgbClr val="FFFFFF"/>
                    </a:gs>
                    <a:gs pos="30000">
                      <a:srgbClr val="FFFFFF"/>
                    </a:gs>
                  </a:gsLst>
                  <a:lin ang="5400000" scaled="0"/>
                </a:gradFill>
              </a:rPr>
            </a:br>
            <a:r>
              <a:rPr lang="en-US" sz="1176" dirty="0">
                <a:gradFill>
                  <a:gsLst>
                    <a:gs pos="2917">
                      <a:srgbClr val="FFFFFF"/>
                    </a:gs>
                    <a:gs pos="30000">
                      <a:srgbClr val="FFFFFF"/>
                    </a:gs>
                  </a:gsLst>
                  <a:lin ang="5400000" scaled="0"/>
                </a:gradFill>
              </a:rPr>
              <a:t>&gt; 1GB/sec </a:t>
            </a:r>
            <a:br>
              <a:rPr lang="en-US" sz="1176" dirty="0">
                <a:gradFill>
                  <a:gsLst>
                    <a:gs pos="2917">
                      <a:srgbClr val="FFFFFF"/>
                    </a:gs>
                    <a:gs pos="30000">
                      <a:srgbClr val="FFFFFF"/>
                    </a:gs>
                  </a:gsLst>
                  <a:lin ang="5400000" scaled="0"/>
                </a:gradFill>
              </a:rPr>
            </a:br>
            <a:r>
              <a:rPr lang="en-US" sz="1176" dirty="0">
                <a:gradFill>
                  <a:gsLst>
                    <a:gs pos="2917">
                      <a:srgbClr val="FFFFFF"/>
                    </a:gs>
                    <a:gs pos="30000">
                      <a:srgbClr val="FFFFFF"/>
                    </a:gs>
                  </a:gsLst>
                  <a:lin ang="5400000" scaled="0"/>
                </a:gradFill>
              </a:rPr>
              <a:t>    Aggregate </a:t>
            </a:r>
            <a:br>
              <a:rPr lang="en-US" sz="1176" dirty="0">
                <a:gradFill>
                  <a:gsLst>
                    <a:gs pos="2917">
                      <a:srgbClr val="FFFFFF"/>
                    </a:gs>
                    <a:gs pos="30000">
                      <a:srgbClr val="FFFFFF"/>
                    </a:gs>
                  </a:gsLst>
                  <a:lin ang="5400000" scaled="0"/>
                </a:gradFill>
              </a:rPr>
            </a:br>
            <a:r>
              <a:rPr lang="en-US" sz="1176" dirty="0">
                <a:gradFill>
                  <a:gsLst>
                    <a:gs pos="2917">
                      <a:srgbClr val="FFFFFF"/>
                    </a:gs>
                    <a:gs pos="30000">
                      <a:srgbClr val="FFFFFF"/>
                    </a:gs>
                  </a:gsLst>
                  <a:lin ang="5400000" scaled="0"/>
                </a:gradFill>
              </a:rPr>
              <a:t>    Throughput</a:t>
            </a:r>
          </a:p>
        </p:txBody>
      </p:sp>
      <p:grpSp>
        <p:nvGrpSpPr>
          <p:cNvPr id="316" name="Group 315"/>
          <p:cNvGrpSpPr/>
          <p:nvPr/>
        </p:nvGrpSpPr>
        <p:grpSpPr>
          <a:xfrm>
            <a:off x="4770711" y="1934959"/>
            <a:ext cx="1546591" cy="140223"/>
            <a:chOff x="427037" y="1439862"/>
            <a:chExt cx="1764948" cy="152400"/>
          </a:xfrm>
          <a:solidFill>
            <a:srgbClr val="FCD116"/>
          </a:solidFill>
        </p:grpSpPr>
        <p:sp>
          <p:nvSpPr>
            <p:cNvPr id="416" name="Rectangle 415"/>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7" name="Rectangle 416"/>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8" name="Rectangle 417"/>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9" name="Rectangle 418"/>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0" name="Rectangle 419"/>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1" name="Rectangle 420"/>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2" name="Rectangle 421"/>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3" name="Rectangle 422"/>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4" name="Rectangle 423"/>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5" name="Rectangle 424"/>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7" name="Group 316"/>
          <p:cNvGrpSpPr/>
          <p:nvPr/>
        </p:nvGrpSpPr>
        <p:grpSpPr>
          <a:xfrm>
            <a:off x="4770719" y="2088723"/>
            <a:ext cx="1546591" cy="140223"/>
            <a:chOff x="427037" y="1439862"/>
            <a:chExt cx="1764948" cy="152400"/>
          </a:xfrm>
          <a:solidFill>
            <a:srgbClr val="FCD116"/>
          </a:solidFill>
        </p:grpSpPr>
        <p:sp>
          <p:nvSpPr>
            <p:cNvPr id="406" name="Rectangle 405"/>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7" name="Rectangle 406"/>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8" name="Rectangle 407"/>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9" name="Rectangle 408"/>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0" name="Rectangle 409"/>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1" name="Rectangle 410"/>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2" name="Rectangle 411"/>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3" name="Rectangle 412"/>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4" name="Rectangle 413"/>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5" name="Rectangle 414"/>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8" name="Group 317"/>
          <p:cNvGrpSpPr/>
          <p:nvPr/>
        </p:nvGrpSpPr>
        <p:grpSpPr>
          <a:xfrm>
            <a:off x="4770727" y="2242487"/>
            <a:ext cx="1546591" cy="140223"/>
            <a:chOff x="427037" y="1439862"/>
            <a:chExt cx="1764948" cy="152400"/>
          </a:xfrm>
          <a:solidFill>
            <a:srgbClr val="FCD116"/>
          </a:solidFill>
        </p:grpSpPr>
        <p:sp>
          <p:nvSpPr>
            <p:cNvPr id="396" name="Rectangle 395"/>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7" name="Rectangle 396"/>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8" name="Rectangle 397"/>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9" name="Rectangle 398"/>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0" name="Rectangle 399"/>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1" name="Rectangle 400"/>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2" name="Rectangle 401"/>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3" name="Rectangle 402"/>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4" name="Rectangle 403"/>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5" name="Rectangle 404"/>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9" name="Group 318"/>
          <p:cNvGrpSpPr/>
          <p:nvPr/>
        </p:nvGrpSpPr>
        <p:grpSpPr>
          <a:xfrm>
            <a:off x="4770735" y="2396249"/>
            <a:ext cx="1546591" cy="140223"/>
            <a:chOff x="427037" y="1439862"/>
            <a:chExt cx="1764948" cy="152400"/>
          </a:xfrm>
        </p:grpSpPr>
        <p:sp>
          <p:nvSpPr>
            <p:cNvPr id="386" name="Rectangle 385"/>
            <p:cNvSpPr/>
            <p:nvPr/>
          </p:nvSpPr>
          <p:spPr bwMode="auto">
            <a:xfrm>
              <a:off x="427037" y="1439862"/>
              <a:ext cx="152400" cy="152400"/>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87" name="Rectangle 386"/>
            <p:cNvSpPr/>
            <p:nvPr/>
          </p:nvSpPr>
          <p:spPr bwMode="auto">
            <a:xfrm>
              <a:off x="606209" y="1439862"/>
              <a:ext cx="152400" cy="152400"/>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88" name="Rectangle 38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89" name="Rectangle 38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0" name="Rectangle 38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1" name="Rectangle 39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2" name="Rectangle 39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3" name="Rectangle 39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4" name="Rectangle 39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5" name="Rectangle 39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0" name="Group 319"/>
          <p:cNvGrpSpPr/>
          <p:nvPr/>
        </p:nvGrpSpPr>
        <p:grpSpPr>
          <a:xfrm>
            <a:off x="4770742" y="2550013"/>
            <a:ext cx="1546591" cy="140223"/>
            <a:chOff x="427037" y="1439862"/>
            <a:chExt cx="1764948" cy="152400"/>
          </a:xfrm>
        </p:grpSpPr>
        <p:sp>
          <p:nvSpPr>
            <p:cNvPr id="376" name="Rectangle 37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77" name="Rectangle 37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78" name="Rectangle 37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79" name="Rectangle 37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80" name="Rectangle 37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81" name="Rectangle 38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82" name="Rectangle 38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83" name="Rectangle 38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84" name="Rectangle 38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85" name="Rectangle 38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1" name="Group 320"/>
          <p:cNvGrpSpPr/>
          <p:nvPr/>
        </p:nvGrpSpPr>
        <p:grpSpPr>
          <a:xfrm>
            <a:off x="4770750" y="2703777"/>
            <a:ext cx="1546591" cy="140223"/>
            <a:chOff x="427037" y="1439862"/>
            <a:chExt cx="1764948" cy="152400"/>
          </a:xfrm>
        </p:grpSpPr>
        <p:sp>
          <p:nvSpPr>
            <p:cNvPr id="366" name="Rectangle 36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67" name="Rectangle 36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68" name="Rectangle 36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69" name="Rectangle 36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70" name="Rectangle 36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71" name="Rectangle 37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72" name="Rectangle 37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73" name="Rectangle 37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74" name="Rectangle 37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75" name="Rectangle 37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2" name="Group 321"/>
          <p:cNvGrpSpPr/>
          <p:nvPr/>
        </p:nvGrpSpPr>
        <p:grpSpPr>
          <a:xfrm>
            <a:off x="4770758" y="2857541"/>
            <a:ext cx="1546591" cy="140223"/>
            <a:chOff x="427037" y="1439862"/>
            <a:chExt cx="1764948" cy="152400"/>
          </a:xfrm>
        </p:grpSpPr>
        <p:sp>
          <p:nvSpPr>
            <p:cNvPr id="356" name="Rectangle 35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7" name="Rectangle 35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8" name="Rectangle 35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9" name="Rectangle 35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60" name="Rectangle 35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61" name="Rectangle 36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62" name="Rectangle 36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63" name="Rectangle 36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64" name="Rectangle 36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65" name="Rectangle 36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3" name="Group 322"/>
          <p:cNvGrpSpPr/>
          <p:nvPr/>
        </p:nvGrpSpPr>
        <p:grpSpPr>
          <a:xfrm>
            <a:off x="4770766" y="3011303"/>
            <a:ext cx="1546591" cy="140223"/>
            <a:chOff x="427037" y="1439862"/>
            <a:chExt cx="1764948" cy="152400"/>
          </a:xfrm>
        </p:grpSpPr>
        <p:sp>
          <p:nvSpPr>
            <p:cNvPr id="346" name="Rectangle 34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7" name="Rectangle 34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8" name="Rectangle 34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9" name="Rectangle 34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0" name="Rectangle 34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1" name="Rectangle 35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2" name="Rectangle 35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3" name="Rectangle 35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4" name="Rectangle 35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5" name="Rectangle 35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4" name="Group 323"/>
          <p:cNvGrpSpPr/>
          <p:nvPr/>
        </p:nvGrpSpPr>
        <p:grpSpPr>
          <a:xfrm>
            <a:off x="4770774" y="3165067"/>
            <a:ext cx="1546591" cy="140223"/>
            <a:chOff x="427037" y="1439862"/>
            <a:chExt cx="1764948" cy="152400"/>
          </a:xfrm>
        </p:grpSpPr>
        <p:sp>
          <p:nvSpPr>
            <p:cNvPr id="336" name="Rectangle 33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7" name="Rectangle 33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8" name="Rectangle 33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9" name="Rectangle 33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0" name="Rectangle 33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1" name="Rectangle 34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2" name="Rectangle 34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3" name="Rectangle 34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4" name="Rectangle 34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5" name="Rectangle 34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5" name="Group 324"/>
          <p:cNvGrpSpPr/>
          <p:nvPr/>
        </p:nvGrpSpPr>
        <p:grpSpPr>
          <a:xfrm>
            <a:off x="4770782" y="3318831"/>
            <a:ext cx="1546591" cy="140223"/>
            <a:chOff x="427037" y="1439862"/>
            <a:chExt cx="1764948" cy="152400"/>
          </a:xfrm>
        </p:grpSpPr>
        <p:sp>
          <p:nvSpPr>
            <p:cNvPr id="326" name="Rectangle 32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27" name="Rectangle 32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28" name="Rectangle 32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29" name="Rectangle 32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0" name="Rectangle 32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1" name="Rectangle 33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2" name="Rectangle 33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3" name="Rectangle 33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4" name="Rectangle 33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5" name="Rectangle 33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26" name="Group 425"/>
          <p:cNvGrpSpPr/>
          <p:nvPr/>
        </p:nvGrpSpPr>
        <p:grpSpPr>
          <a:xfrm>
            <a:off x="4777609" y="3489068"/>
            <a:ext cx="1546661" cy="1524095"/>
            <a:chOff x="427037" y="1439862"/>
            <a:chExt cx="1765029" cy="1656444"/>
          </a:xfrm>
        </p:grpSpPr>
        <p:grpSp>
          <p:nvGrpSpPr>
            <p:cNvPr id="427" name="Group 426"/>
            <p:cNvGrpSpPr/>
            <p:nvPr/>
          </p:nvGrpSpPr>
          <p:grpSpPr>
            <a:xfrm>
              <a:off x="427037" y="1439862"/>
              <a:ext cx="1764948" cy="152400"/>
              <a:chOff x="427037" y="1439862"/>
              <a:chExt cx="1764948" cy="152400"/>
            </a:xfrm>
          </p:grpSpPr>
          <p:sp>
            <p:nvSpPr>
              <p:cNvPr id="527" name="Rectangle 52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28" name="Rectangle 52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29" name="Rectangle 52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0" name="Rectangle 52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1" name="Rectangle 53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2" name="Rectangle 53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3" name="Rectangle 53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4" name="Rectangle 53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5" name="Rectangle 53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6" name="Rectangle 53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28" name="Group 427"/>
            <p:cNvGrpSpPr/>
            <p:nvPr/>
          </p:nvGrpSpPr>
          <p:grpSpPr>
            <a:xfrm>
              <a:off x="427046" y="1606978"/>
              <a:ext cx="1764948" cy="152400"/>
              <a:chOff x="427037" y="1439862"/>
              <a:chExt cx="1764948" cy="152400"/>
            </a:xfrm>
          </p:grpSpPr>
          <p:sp>
            <p:nvSpPr>
              <p:cNvPr id="517" name="Rectangle 51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18" name="Rectangle 51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19" name="Rectangle 51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20" name="Rectangle 51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21" name="Rectangle 52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22" name="Rectangle 52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23" name="Rectangle 52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24" name="Rectangle 52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25" name="Rectangle 52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26" name="Rectangle 52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29" name="Group 428"/>
            <p:cNvGrpSpPr/>
            <p:nvPr/>
          </p:nvGrpSpPr>
          <p:grpSpPr>
            <a:xfrm>
              <a:off x="427055" y="1774094"/>
              <a:ext cx="1764948" cy="152400"/>
              <a:chOff x="427037" y="1439862"/>
              <a:chExt cx="1764948" cy="152400"/>
            </a:xfrm>
          </p:grpSpPr>
          <p:sp>
            <p:nvSpPr>
              <p:cNvPr id="507" name="Rectangle 50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08" name="Rectangle 50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09" name="Rectangle 50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10" name="Rectangle 50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11" name="Rectangle 51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12" name="Rectangle 51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13" name="Rectangle 51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14" name="Rectangle 51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15" name="Rectangle 51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16" name="Rectangle 51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0" name="Group 429"/>
            <p:cNvGrpSpPr/>
            <p:nvPr/>
          </p:nvGrpSpPr>
          <p:grpSpPr>
            <a:xfrm>
              <a:off x="427064" y="1941210"/>
              <a:ext cx="1764948" cy="152400"/>
              <a:chOff x="427037" y="1439862"/>
              <a:chExt cx="1764948" cy="152400"/>
            </a:xfrm>
          </p:grpSpPr>
          <p:sp>
            <p:nvSpPr>
              <p:cNvPr id="497" name="Rectangle 49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98" name="Rectangle 49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99" name="Rectangle 49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00" name="Rectangle 49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01" name="Rectangle 50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02" name="Rectangle 50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03" name="Rectangle 50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04" name="Rectangle 50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05" name="Rectangle 50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06" name="Rectangle 50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1" name="Group 430"/>
            <p:cNvGrpSpPr/>
            <p:nvPr/>
          </p:nvGrpSpPr>
          <p:grpSpPr>
            <a:xfrm>
              <a:off x="427073" y="2108326"/>
              <a:ext cx="1764948" cy="152400"/>
              <a:chOff x="427037" y="1439862"/>
              <a:chExt cx="1764948" cy="152400"/>
            </a:xfrm>
          </p:grpSpPr>
          <p:sp>
            <p:nvSpPr>
              <p:cNvPr id="487" name="Rectangle 48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88" name="Rectangle 48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89" name="Rectangle 48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90" name="Rectangle 48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91" name="Rectangle 49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92" name="Rectangle 49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93" name="Rectangle 49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94" name="Rectangle 49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95" name="Rectangle 49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96" name="Rectangle 49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2" name="Group 431"/>
            <p:cNvGrpSpPr/>
            <p:nvPr/>
          </p:nvGrpSpPr>
          <p:grpSpPr>
            <a:xfrm>
              <a:off x="427082" y="2275442"/>
              <a:ext cx="1764948" cy="152400"/>
              <a:chOff x="427037" y="1439862"/>
              <a:chExt cx="1764948" cy="152400"/>
            </a:xfrm>
          </p:grpSpPr>
          <p:sp>
            <p:nvSpPr>
              <p:cNvPr id="477" name="Rectangle 47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8" name="Rectangle 47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9" name="Rectangle 47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80" name="Rectangle 47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81" name="Rectangle 48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82" name="Rectangle 48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83" name="Rectangle 48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84" name="Rectangle 48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85" name="Rectangle 48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86" name="Rectangle 48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3" name="Group 432"/>
            <p:cNvGrpSpPr/>
            <p:nvPr/>
          </p:nvGrpSpPr>
          <p:grpSpPr>
            <a:xfrm>
              <a:off x="427091" y="2442558"/>
              <a:ext cx="1764948" cy="152400"/>
              <a:chOff x="427037" y="1439862"/>
              <a:chExt cx="1764948" cy="152400"/>
            </a:xfrm>
          </p:grpSpPr>
          <p:sp>
            <p:nvSpPr>
              <p:cNvPr id="467" name="Rectangle 46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8" name="Rectangle 46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9" name="Rectangle 46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0" name="Rectangle 46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1" name="Rectangle 47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2" name="Rectangle 47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3" name="Rectangle 47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4" name="Rectangle 47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5" name="Rectangle 47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6" name="Rectangle 47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4" name="Group 433"/>
            <p:cNvGrpSpPr/>
            <p:nvPr/>
          </p:nvGrpSpPr>
          <p:grpSpPr>
            <a:xfrm>
              <a:off x="427100" y="2609674"/>
              <a:ext cx="1764948" cy="152400"/>
              <a:chOff x="427037" y="1439862"/>
              <a:chExt cx="1764948" cy="152400"/>
            </a:xfrm>
          </p:grpSpPr>
          <p:sp>
            <p:nvSpPr>
              <p:cNvPr id="457" name="Rectangle 45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6" name="Rectangle 46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5" name="Group 434"/>
            <p:cNvGrpSpPr/>
            <p:nvPr/>
          </p:nvGrpSpPr>
          <p:grpSpPr>
            <a:xfrm>
              <a:off x="427109" y="2776790"/>
              <a:ext cx="1764948" cy="152400"/>
              <a:chOff x="427037" y="1439862"/>
              <a:chExt cx="1764948" cy="152400"/>
            </a:xfrm>
          </p:grpSpPr>
          <p:sp>
            <p:nvSpPr>
              <p:cNvPr id="447" name="Rectangle 44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8" name="Rectangle 44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9" name="Rectangle 44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0" name="Rectangle 44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1" name="Rectangle 45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2" name="Rectangle 45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6" name="Group 435"/>
            <p:cNvGrpSpPr/>
            <p:nvPr/>
          </p:nvGrpSpPr>
          <p:grpSpPr>
            <a:xfrm>
              <a:off x="427118" y="2943906"/>
              <a:ext cx="1764948" cy="152400"/>
              <a:chOff x="427037" y="1439862"/>
              <a:chExt cx="1764948" cy="152400"/>
            </a:xfrm>
          </p:grpSpPr>
          <p:sp>
            <p:nvSpPr>
              <p:cNvPr id="437" name="Rectangle 43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8" name="Rectangle 43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9" name="Rectangle 43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0" name="Rectangle 43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1" name="Rectangle 44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2" name="Rectangle 44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3" name="Rectangle 44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4" name="Rectangle 44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5" name="Rectangle 44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6" name="Rectangle 44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548" name="Group 547"/>
          <p:cNvGrpSpPr/>
          <p:nvPr/>
        </p:nvGrpSpPr>
        <p:grpSpPr>
          <a:xfrm>
            <a:off x="4773516" y="5034086"/>
            <a:ext cx="1546591" cy="140223"/>
            <a:chOff x="427037" y="1439862"/>
            <a:chExt cx="1764948" cy="152400"/>
          </a:xfrm>
          <a:solidFill>
            <a:srgbClr val="00B0F0"/>
          </a:solidFill>
        </p:grpSpPr>
        <p:sp>
          <p:nvSpPr>
            <p:cNvPr id="549" name="Rectangle 548"/>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0" name="Rectangle 549"/>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1" name="Rectangle 550"/>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2" name="Rectangle 551"/>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3" name="Rectangle 552"/>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4" name="Rectangle 553"/>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5" name="Rectangle 554"/>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6" name="Rectangle 555"/>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7" name="Rectangle 556"/>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8" name="Rectangle 557"/>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59" name="TextBox 558"/>
          <p:cNvSpPr txBox="1"/>
          <p:nvPr/>
        </p:nvSpPr>
        <p:spPr>
          <a:xfrm>
            <a:off x="4380587" y="5326293"/>
            <a:ext cx="2313030" cy="1022853"/>
          </a:xfrm>
          <a:prstGeom prst="rect">
            <a:avLst/>
          </a:prstGeom>
          <a:noFill/>
        </p:spPr>
        <p:txBody>
          <a:bodyPr wrap="square" lIns="179285" tIns="143428" rIns="179285" bIns="143428" rtlCol="0">
            <a:spAutoFit/>
          </a:bodyPr>
          <a:lstStyle/>
          <a:p>
            <a:pPr algn="ctr">
              <a:lnSpc>
                <a:spcPct val="90000"/>
              </a:lnSpc>
              <a:spcAft>
                <a:spcPts val="588"/>
              </a:spcAft>
            </a:pPr>
            <a:r>
              <a:rPr lang="en-US" sz="1765" dirty="0">
                <a:gradFill>
                  <a:gsLst>
                    <a:gs pos="2917">
                      <a:srgbClr val="FFFFFF"/>
                    </a:gs>
                    <a:gs pos="30000">
                      <a:srgbClr val="FFFFFF"/>
                    </a:gs>
                  </a:gsLst>
                  <a:lin ang="5400000" scaled="0"/>
                </a:gradFill>
              </a:rPr>
              <a:t>Up to 32 partitions via portal, more on request</a:t>
            </a:r>
          </a:p>
        </p:txBody>
      </p:sp>
      <p:sp>
        <p:nvSpPr>
          <p:cNvPr id="560" name="Rectangle 559"/>
          <p:cNvSpPr/>
          <p:nvPr/>
        </p:nvSpPr>
        <p:spPr>
          <a:xfrm rot="16200000">
            <a:off x="3938579" y="3237445"/>
            <a:ext cx="1191945" cy="362072"/>
          </a:xfrm>
          <a:prstGeom prst="rect">
            <a:avLst/>
          </a:prstGeom>
        </p:spPr>
        <p:txBody>
          <a:bodyPr wrap="none">
            <a:spAutoFit/>
          </a:bodyPr>
          <a:lstStyle/>
          <a:p>
            <a:r>
              <a:rPr lang="en-US" sz="1765" dirty="0">
                <a:gradFill>
                  <a:gsLst>
                    <a:gs pos="2917">
                      <a:srgbClr val="FFFFFF"/>
                    </a:gs>
                    <a:gs pos="30000">
                      <a:srgbClr val="FFFFFF"/>
                    </a:gs>
                  </a:gsLst>
                  <a:lin ang="5400000" scaled="0"/>
                </a:gradFill>
              </a:rPr>
              <a:t>Partitions </a:t>
            </a:r>
            <a:endParaRPr lang="en-US" sz="1765" dirty="0">
              <a:solidFill>
                <a:srgbClr val="FFFFFF"/>
              </a:solidFill>
            </a:endParaRPr>
          </a:p>
        </p:txBody>
      </p:sp>
      <p:cxnSp>
        <p:nvCxnSpPr>
          <p:cNvPr id="562" name="Straight Arrow Connector 561"/>
          <p:cNvCxnSpPr/>
          <p:nvPr/>
        </p:nvCxnSpPr>
        <p:spPr>
          <a:xfrm>
            <a:off x="3033215" y="2445710"/>
            <a:ext cx="162670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63" name="TextBox 562"/>
          <p:cNvSpPr txBox="1"/>
          <p:nvPr/>
        </p:nvSpPr>
        <p:spPr>
          <a:xfrm>
            <a:off x="3182620" y="2085278"/>
            <a:ext cx="870480" cy="479745"/>
          </a:xfrm>
          <a:prstGeom prst="rect">
            <a:avLst/>
          </a:prstGeom>
          <a:noFill/>
        </p:spPr>
        <p:txBody>
          <a:bodyPr wrap="none" lIns="179285" tIns="143428" rIns="179285" bIns="143428" rtlCol="0">
            <a:spAutoFit/>
          </a:bodyPr>
          <a:lstStyle/>
          <a:p>
            <a:pPr>
              <a:lnSpc>
                <a:spcPct val="90000"/>
              </a:lnSpc>
              <a:spcAft>
                <a:spcPts val="588"/>
              </a:spcAft>
            </a:pPr>
            <a:r>
              <a:rPr lang="en-US" sz="1372" dirty="0">
                <a:gradFill>
                  <a:gsLst>
                    <a:gs pos="2917">
                      <a:srgbClr val="FFFFFF"/>
                    </a:gs>
                    <a:gs pos="30000">
                      <a:srgbClr val="FFFFFF"/>
                    </a:gs>
                  </a:gsLst>
                  <a:lin ang="5400000" scaled="0"/>
                </a:gradFill>
              </a:rPr>
              <a:t>Direct </a:t>
            </a:r>
          </a:p>
        </p:txBody>
      </p:sp>
      <p:cxnSp>
        <p:nvCxnSpPr>
          <p:cNvPr id="564" name="Straight Arrow Connector 563"/>
          <p:cNvCxnSpPr/>
          <p:nvPr/>
        </p:nvCxnSpPr>
        <p:spPr>
          <a:xfrm>
            <a:off x="3033216" y="4447811"/>
            <a:ext cx="1327145"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65" name="TextBox 564"/>
          <p:cNvSpPr txBox="1"/>
          <p:nvPr/>
        </p:nvSpPr>
        <p:spPr>
          <a:xfrm>
            <a:off x="2958513" y="4087379"/>
            <a:ext cx="1295789" cy="479745"/>
          </a:xfrm>
          <a:prstGeom prst="rect">
            <a:avLst/>
          </a:prstGeom>
          <a:noFill/>
        </p:spPr>
        <p:txBody>
          <a:bodyPr wrap="none" lIns="179285" tIns="143428" rIns="179285" bIns="143428" rtlCol="0">
            <a:spAutoFit/>
          </a:bodyPr>
          <a:lstStyle/>
          <a:p>
            <a:pPr>
              <a:lnSpc>
                <a:spcPct val="90000"/>
              </a:lnSpc>
              <a:spcAft>
                <a:spcPts val="588"/>
              </a:spcAft>
            </a:pPr>
            <a:r>
              <a:rPr lang="en-US" sz="1372" dirty="0" err="1">
                <a:gradFill>
                  <a:gsLst>
                    <a:gs pos="2917">
                      <a:srgbClr val="FFFFFF"/>
                    </a:gs>
                    <a:gs pos="30000">
                      <a:srgbClr val="FFFFFF"/>
                    </a:gs>
                  </a:gsLst>
                  <a:lin ang="5400000" scaled="0"/>
                </a:gradFill>
              </a:rPr>
              <a:t>PartitionKey</a:t>
            </a:r>
            <a:endParaRPr lang="en-US" sz="1372" dirty="0">
              <a:gradFill>
                <a:gsLst>
                  <a:gs pos="2917">
                    <a:srgbClr val="FFFFFF"/>
                  </a:gs>
                  <a:gs pos="30000">
                    <a:srgbClr val="FFFFFF"/>
                  </a:gs>
                </a:gsLst>
                <a:lin ang="5400000" scaled="0"/>
              </a:gradFill>
            </a:endParaRPr>
          </a:p>
        </p:txBody>
      </p:sp>
      <p:cxnSp>
        <p:nvCxnSpPr>
          <p:cNvPr id="568" name="Straight Connector 567"/>
          <p:cNvCxnSpPr/>
          <p:nvPr/>
        </p:nvCxnSpPr>
        <p:spPr>
          <a:xfrm>
            <a:off x="4380587" y="4204559"/>
            <a:ext cx="0" cy="4822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69" name="TextBox 568"/>
          <p:cNvSpPr txBox="1"/>
          <p:nvPr/>
        </p:nvSpPr>
        <p:spPr>
          <a:xfrm>
            <a:off x="3252541" y="4313262"/>
            <a:ext cx="751802" cy="479745"/>
          </a:xfrm>
          <a:prstGeom prst="rect">
            <a:avLst/>
          </a:prstGeom>
          <a:noFill/>
        </p:spPr>
        <p:txBody>
          <a:bodyPr wrap="none" lIns="179285" tIns="143428" rIns="179285" bIns="143428" rtlCol="0">
            <a:spAutoFit/>
          </a:bodyPr>
          <a:lstStyle/>
          <a:p>
            <a:pPr>
              <a:lnSpc>
                <a:spcPct val="90000"/>
              </a:lnSpc>
              <a:spcAft>
                <a:spcPts val="588"/>
              </a:spcAft>
            </a:pPr>
            <a:r>
              <a:rPr lang="en-US" sz="1372" dirty="0">
                <a:gradFill>
                  <a:gsLst>
                    <a:gs pos="2917">
                      <a:srgbClr val="FFFFFF"/>
                    </a:gs>
                    <a:gs pos="30000">
                      <a:srgbClr val="FFFFFF"/>
                    </a:gs>
                  </a:gsLst>
                  <a:lin ang="5400000" scaled="0"/>
                </a:gradFill>
              </a:rPr>
              <a:t>Hash</a:t>
            </a:r>
          </a:p>
        </p:txBody>
      </p:sp>
      <p:cxnSp>
        <p:nvCxnSpPr>
          <p:cNvPr id="570" name="Straight Arrow Connector 569"/>
          <p:cNvCxnSpPr/>
          <p:nvPr/>
        </p:nvCxnSpPr>
        <p:spPr>
          <a:xfrm flipV="1">
            <a:off x="4463644" y="3863264"/>
            <a:ext cx="785011" cy="57070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73" name="TextBox 572"/>
          <p:cNvSpPr txBox="1"/>
          <p:nvPr/>
        </p:nvSpPr>
        <p:spPr>
          <a:xfrm>
            <a:off x="50222" y="5365822"/>
            <a:ext cx="3954120" cy="1819563"/>
          </a:xfrm>
          <a:prstGeom prst="rect">
            <a:avLst/>
          </a:prstGeom>
          <a:noFill/>
        </p:spPr>
        <p:txBody>
          <a:bodyPr wrap="square" lIns="179285" tIns="143428" rIns="179285" bIns="143428" rtlCol="0">
            <a:spAutoFit/>
          </a:bodyPr>
          <a:lstStyle/>
          <a:p>
            <a:pPr>
              <a:lnSpc>
                <a:spcPct val="90000"/>
              </a:lnSpc>
              <a:spcAft>
                <a:spcPts val="588"/>
              </a:spcAft>
            </a:pPr>
            <a:r>
              <a:rPr lang="en-US" sz="1765" dirty="0">
                <a:gradFill>
                  <a:gsLst>
                    <a:gs pos="2917">
                      <a:srgbClr val="FFFFFF"/>
                    </a:gs>
                    <a:gs pos="30000">
                      <a:srgbClr val="FFFFFF"/>
                    </a:gs>
                  </a:gsLst>
                  <a:lin ang="5400000" scaled="0"/>
                </a:gradFill>
              </a:rPr>
              <a:t>Throughput Units:</a:t>
            </a:r>
          </a:p>
          <a:p>
            <a:pPr marL="336145" indent="-336145">
              <a:lnSpc>
                <a:spcPct val="90000"/>
              </a:lnSpc>
              <a:spcAft>
                <a:spcPts val="588"/>
              </a:spcAft>
              <a:buFont typeface="Arial" panose="020B0604020202020204" pitchFamily="34" charset="0"/>
              <a:buChar char="•"/>
            </a:pPr>
            <a:r>
              <a:rPr lang="en-US" sz="1765" dirty="0">
                <a:gradFill>
                  <a:gsLst>
                    <a:gs pos="2917">
                      <a:srgbClr val="FFFFFF"/>
                    </a:gs>
                    <a:gs pos="30000">
                      <a:srgbClr val="FFFFFF"/>
                    </a:gs>
                  </a:gsLst>
                  <a:lin ang="5400000" scaled="0"/>
                </a:gradFill>
              </a:rPr>
              <a:t>1 ≤ TUs ≤ Partition Count</a:t>
            </a:r>
          </a:p>
          <a:p>
            <a:pPr marL="336145" indent="-336145">
              <a:lnSpc>
                <a:spcPct val="90000"/>
              </a:lnSpc>
              <a:spcAft>
                <a:spcPts val="588"/>
              </a:spcAft>
              <a:buFont typeface="Arial" panose="020B0604020202020204" pitchFamily="34" charset="0"/>
              <a:buChar char="•"/>
            </a:pPr>
            <a:r>
              <a:rPr lang="en-US" sz="1765" dirty="0">
                <a:gradFill>
                  <a:gsLst>
                    <a:gs pos="2917">
                      <a:srgbClr val="FFFFFF"/>
                    </a:gs>
                    <a:gs pos="30000">
                      <a:srgbClr val="FFFFFF"/>
                    </a:gs>
                  </a:gsLst>
                  <a:lin ang="5400000" scaled="0"/>
                </a:gradFill>
              </a:rPr>
              <a:t>TU: 1 MB/s writes, 2 MB/s reads</a:t>
            </a:r>
          </a:p>
          <a:p>
            <a:pPr marL="336145" indent="-336145">
              <a:lnSpc>
                <a:spcPct val="90000"/>
              </a:lnSpc>
              <a:spcAft>
                <a:spcPts val="588"/>
              </a:spcAft>
              <a:buFont typeface="Arial" panose="020B0604020202020204" pitchFamily="34" charset="0"/>
              <a:buChar char="•"/>
            </a:pPr>
            <a:endParaRPr lang="en-US" sz="1765" dirty="0">
              <a:gradFill>
                <a:gsLst>
                  <a:gs pos="2917">
                    <a:srgbClr val="FFFFFF"/>
                  </a:gs>
                  <a:gs pos="30000">
                    <a:srgbClr val="FFFFFF"/>
                  </a:gs>
                </a:gsLst>
                <a:lin ang="5400000" scaled="0"/>
              </a:gradFill>
            </a:endParaRPr>
          </a:p>
          <a:p>
            <a:pPr>
              <a:lnSpc>
                <a:spcPct val="90000"/>
              </a:lnSpc>
              <a:spcAft>
                <a:spcPts val="588"/>
              </a:spcAft>
            </a:pPr>
            <a:endParaRPr lang="en-US" sz="1765" dirty="0">
              <a:gradFill>
                <a:gsLst>
                  <a:gs pos="2917">
                    <a:srgbClr val="FFFFFF"/>
                  </a:gs>
                  <a:gs pos="30000">
                    <a:srgbClr val="FFFFFF"/>
                  </a:gs>
                </a:gsLst>
                <a:lin ang="5400000" scaled="0"/>
              </a:gradFill>
            </a:endParaRPr>
          </a:p>
        </p:txBody>
      </p:sp>
      <p:sp>
        <p:nvSpPr>
          <p:cNvPr id="575" name="Rectangle 574"/>
          <p:cNvSpPr/>
          <p:nvPr/>
        </p:nvSpPr>
        <p:spPr bwMode="auto">
          <a:xfrm>
            <a:off x="6619171" y="3046569"/>
            <a:ext cx="1493785" cy="1014907"/>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Consumer Group(s)</a:t>
            </a:r>
          </a:p>
        </p:txBody>
      </p:sp>
      <p:sp>
        <p:nvSpPr>
          <p:cNvPr id="576" name="Rectangle 575"/>
          <p:cNvSpPr/>
          <p:nvPr/>
        </p:nvSpPr>
        <p:spPr bwMode="auto">
          <a:xfrm>
            <a:off x="6619171" y="2753178"/>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77" name="Rectangle 576"/>
          <p:cNvSpPr/>
          <p:nvPr/>
        </p:nvSpPr>
        <p:spPr bwMode="auto">
          <a:xfrm>
            <a:off x="6619171" y="2529072"/>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78" name="Rectangle 577"/>
          <p:cNvSpPr/>
          <p:nvPr/>
        </p:nvSpPr>
        <p:spPr bwMode="auto">
          <a:xfrm>
            <a:off x="6619171" y="2304966"/>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80" name="Rectangle 579"/>
          <p:cNvSpPr/>
          <p:nvPr/>
        </p:nvSpPr>
        <p:spPr bwMode="auto">
          <a:xfrm>
            <a:off x="6619171" y="4213611"/>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81" name="Rectangle 580"/>
          <p:cNvSpPr/>
          <p:nvPr/>
        </p:nvSpPr>
        <p:spPr bwMode="auto">
          <a:xfrm>
            <a:off x="6619171" y="4436343"/>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cxnSp>
        <p:nvCxnSpPr>
          <p:cNvPr id="587" name="Elbow Connector 586"/>
          <p:cNvCxnSpPr/>
          <p:nvPr/>
        </p:nvCxnSpPr>
        <p:spPr>
          <a:xfrm>
            <a:off x="8112956" y="4061476"/>
            <a:ext cx="821723" cy="488055"/>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8" name="Elbow Connector 587"/>
          <p:cNvCxnSpPr/>
          <p:nvPr/>
        </p:nvCxnSpPr>
        <p:spPr>
          <a:xfrm flipV="1">
            <a:off x="8112956" y="2322403"/>
            <a:ext cx="821723" cy="724166"/>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93" name="Group 592"/>
          <p:cNvGrpSpPr/>
          <p:nvPr/>
        </p:nvGrpSpPr>
        <p:grpSpPr>
          <a:xfrm>
            <a:off x="9549116" y="2608156"/>
            <a:ext cx="1701249" cy="154246"/>
            <a:chOff x="427037" y="1439862"/>
            <a:chExt cx="1764948" cy="152400"/>
          </a:xfrm>
          <a:solidFill>
            <a:srgbClr val="FFF100"/>
          </a:solidFill>
        </p:grpSpPr>
        <p:sp>
          <p:nvSpPr>
            <p:cNvPr id="693" name="Rectangle 69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4" name="Rectangle 69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5" name="Rectangle 69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6" name="Rectangle 69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7" name="Rectangle 69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8" name="Rectangle 69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9" name="Rectangle 69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00" name="Rectangle 69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01" name="Rectangle 70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02" name="Rectangle 70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4" name="Group 593"/>
          <p:cNvGrpSpPr/>
          <p:nvPr/>
        </p:nvGrpSpPr>
        <p:grpSpPr>
          <a:xfrm>
            <a:off x="9549124" y="2777296"/>
            <a:ext cx="1701249" cy="154246"/>
            <a:chOff x="427037" y="1439862"/>
            <a:chExt cx="1764948" cy="152400"/>
          </a:xfrm>
          <a:solidFill>
            <a:srgbClr val="FFF100"/>
          </a:solidFill>
        </p:grpSpPr>
        <p:sp>
          <p:nvSpPr>
            <p:cNvPr id="683" name="Rectangle 68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84" name="Rectangle 68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85" name="Rectangle 68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86" name="Rectangle 68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87" name="Rectangle 68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88" name="Rectangle 68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89" name="Rectangle 68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0" name="Rectangle 68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1" name="Rectangle 69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92" name="Rectangle 69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5" name="Group 594"/>
          <p:cNvGrpSpPr/>
          <p:nvPr/>
        </p:nvGrpSpPr>
        <p:grpSpPr>
          <a:xfrm>
            <a:off x="9549133" y="2946436"/>
            <a:ext cx="1701249" cy="154246"/>
            <a:chOff x="427037" y="1439862"/>
            <a:chExt cx="1764948" cy="152400"/>
          </a:xfrm>
          <a:solidFill>
            <a:srgbClr val="FFF100"/>
          </a:solidFill>
        </p:grpSpPr>
        <p:sp>
          <p:nvSpPr>
            <p:cNvPr id="673" name="Rectangle 67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74" name="Rectangle 67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75" name="Rectangle 67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76" name="Rectangle 67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77" name="Rectangle 67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78" name="Rectangle 67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79" name="Rectangle 67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80" name="Rectangle 67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81" name="Rectangle 68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82" name="Rectangle 68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6" name="Group 595"/>
          <p:cNvGrpSpPr/>
          <p:nvPr/>
        </p:nvGrpSpPr>
        <p:grpSpPr>
          <a:xfrm>
            <a:off x="9549142" y="3115575"/>
            <a:ext cx="1701249" cy="154246"/>
            <a:chOff x="427037" y="1439862"/>
            <a:chExt cx="1764948" cy="152400"/>
          </a:xfrm>
          <a:solidFill>
            <a:srgbClr val="BAD80A"/>
          </a:solidFill>
        </p:grpSpPr>
        <p:sp>
          <p:nvSpPr>
            <p:cNvPr id="663" name="Rectangle 662"/>
            <p:cNvSpPr/>
            <p:nvPr/>
          </p:nvSpPr>
          <p:spPr bwMode="auto">
            <a:xfrm>
              <a:off x="427037" y="1439862"/>
              <a:ext cx="152400" cy="152400"/>
            </a:xfrm>
            <a:prstGeom prst="rect">
              <a:avLst/>
            </a:prstGeom>
            <a:solidFill>
              <a:srgbClr val="FFF100"/>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4" name="Rectangle 663"/>
            <p:cNvSpPr/>
            <p:nvPr/>
          </p:nvSpPr>
          <p:spPr bwMode="auto">
            <a:xfrm>
              <a:off x="606209" y="1439862"/>
              <a:ext cx="152400" cy="152400"/>
            </a:xfrm>
            <a:prstGeom prst="rect">
              <a:avLst/>
            </a:prstGeom>
            <a:solidFill>
              <a:srgbClr val="FFF100"/>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5" name="Rectangle 66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6" name="Rectangle 66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7" name="Rectangle 66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8" name="Rectangle 66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9" name="Rectangle 66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70" name="Rectangle 66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71" name="Rectangle 67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72" name="Rectangle 67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7" name="Group 596"/>
          <p:cNvGrpSpPr/>
          <p:nvPr/>
        </p:nvGrpSpPr>
        <p:grpSpPr>
          <a:xfrm>
            <a:off x="9549150" y="3284716"/>
            <a:ext cx="1701249" cy="154246"/>
            <a:chOff x="427037" y="1439862"/>
            <a:chExt cx="1764948" cy="152400"/>
          </a:xfrm>
          <a:solidFill>
            <a:srgbClr val="BAD80A"/>
          </a:solidFill>
        </p:grpSpPr>
        <p:sp>
          <p:nvSpPr>
            <p:cNvPr id="653" name="Rectangle 65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4" name="Rectangle 65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5" name="Rectangle 65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6" name="Rectangle 65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7" name="Rectangle 65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8" name="Rectangle 65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9" name="Rectangle 65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0" name="Rectangle 65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1" name="Rectangle 66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62" name="Rectangle 66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8" name="Group 597"/>
          <p:cNvGrpSpPr/>
          <p:nvPr/>
        </p:nvGrpSpPr>
        <p:grpSpPr>
          <a:xfrm>
            <a:off x="9549159" y="3453855"/>
            <a:ext cx="1701249" cy="154246"/>
            <a:chOff x="427037" y="1439862"/>
            <a:chExt cx="1764948" cy="152400"/>
          </a:xfrm>
          <a:solidFill>
            <a:srgbClr val="BAD80A"/>
          </a:solidFill>
        </p:grpSpPr>
        <p:sp>
          <p:nvSpPr>
            <p:cNvPr id="643" name="Rectangle 64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4" name="Rectangle 64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5" name="Rectangle 64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6" name="Rectangle 64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7" name="Rectangle 64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8" name="Rectangle 64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9" name="Rectangle 64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0" name="Rectangle 64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1" name="Rectangle 65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52" name="Rectangle 65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9" name="Group 598"/>
          <p:cNvGrpSpPr/>
          <p:nvPr/>
        </p:nvGrpSpPr>
        <p:grpSpPr>
          <a:xfrm>
            <a:off x="9549168" y="3622996"/>
            <a:ext cx="1701249" cy="154246"/>
            <a:chOff x="427037" y="1439862"/>
            <a:chExt cx="1764948" cy="152400"/>
          </a:xfrm>
          <a:solidFill>
            <a:srgbClr val="BAD80A"/>
          </a:solidFill>
        </p:grpSpPr>
        <p:sp>
          <p:nvSpPr>
            <p:cNvPr id="633" name="Rectangle 63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4" name="Rectangle 63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5" name="Rectangle 63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6" name="Rectangle 63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7" name="Rectangle 63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8" name="Rectangle 63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9" name="Rectangle 63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0" name="Rectangle 63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1" name="Rectangle 64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42" name="Rectangle 64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00" name="Group 599"/>
          <p:cNvGrpSpPr/>
          <p:nvPr/>
        </p:nvGrpSpPr>
        <p:grpSpPr>
          <a:xfrm>
            <a:off x="9549176" y="3792135"/>
            <a:ext cx="1701249" cy="154246"/>
            <a:chOff x="427037" y="1439862"/>
            <a:chExt cx="1764948" cy="152400"/>
          </a:xfrm>
          <a:solidFill>
            <a:srgbClr val="BAD80A"/>
          </a:solidFill>
        </p:grpSpPr>
        <p:sp>
          <p:nvSpPr>
            <p:cNvPr id="623" name="Rectangle 62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4" name="Rectangle 62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5" name="Rectangle 62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6" name="Rectangle 62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7" name="Rectangle 62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8" name="Rectangle 62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9" name="Rectangle 62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0" name="Rectangle 62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1" name="Rectangle 63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32" name="Rectangle 63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01" name="Group 600"/>
          <p:cNvGrpSpPr/>
          <p:nvPr/>
        </p:nvGrpSpPr>
        <p:grpSpPr>
          <a:xfrm>
            <a:off x="9549185" y="3961275"/>
            <a:ext cx="1701249" cy="154246"/>
            <a:chOff x="427037" y="1439862"/>
            <a:chExt cx="1764948" cy="152400"/>
          </a:xfrm>
          <a:solidFill>
            <a:srgbClr val="BAD80A"/>
          </a:solidFill>
        </p:grpSpPr>
        <p:sp>
          <p:nvSpPr>
            <p:cNvPr id="613" name="Rectangle 61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14" name="Rectangle 61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15" name="Rectangle 61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16" name="Rectangle 61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17" name="Rectangle 61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18" name="Rectangle 61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19" name="Rectangle 61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0" name="Rectangle 61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1" name="Rectangle 62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22" name="Rectangle 62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02" name="Group 601"/>
          <p:cNvGrpSpPr/>
          <p:nvPr/>
        </p:nvGrpSpPr>
        <p:grpSpPr>
          <a:xfrm>
            <a:off x="9549194" y="4130415"/>
            <a:ext cx="1701249" cy="154246"/>
            <a:chOff x="427037" y="1439862"/>
            <a:chExt cx="1764948" cy="152400"/>
          </a:xfrm>
          <a:solidFill>
            <a:srgbClr val="BAD80A"/>
          </a:solidFill>
        </p:grpSpPr>
        <p:sp>
          <p:nvSpPr>
            <p:cNvPr id="603" name="Rectangle 60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04" name="Rectangle 60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05" name="Rectangle 60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06" name="Rectangle 60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07" name="Rectangle 60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08" name="Rectangle 60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09" name="Rectangle 60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10" name="Rectangle 60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11" name="Rectangle 61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12" name="Rectangle 61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03" name="Rectangle 702"/>
          <p:cNvSpPr/>
          <p:nvPr/>
        </p:nvSpPr>
        <p:spPr>
          <a:xfrm>
            <a:off x="10143546" y="2119453"/>
            <a:ext cx="1106896" cy="334916"/>
          </a:xfrm>
          <a:prstGeom prst="rect">
            <a:avLst/>
          </a:prstGeom>
        </p:spPr>
        <p:txBody>
          <a:bodyPr wrap="none">
            <a:sp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Receivers</a:t>
            </a:r>
          </a:p>
        </p:txBody>
      </p:sp>
      <p:cxnSp>
        <p:nvCxnSpPr>
          <p:cNvPr id="705" name="Straight Arrow Connector 704"/>
          <p:cNvCxnSpPr>
            <a:stCxn id="693" idx="3"/>
            <a:endCxn id="416" idx="1"/>
          </p:cNvCxnSpPr>
          <p:nvPr/>
        </p:nvCxnSpPr>
        <p:spPr>
          <a:xfrm flipH="1" flipV="1">
            <a:off x="4770711" y="2005071"/>
            <a:ext cx="4925303" cy="680208"/>
          </a:xfrm>
          <a:prstGeom prst="bentConnector5">
            <a:avLst>
              <a:gd name="adj1" fmla="val 17832"/>
              <a:gd name="adj2" fmla="val -68806"/>
              <a:gd name="adj3" fmla="val 64952"/>
            </a:avLst>
          </a:prstGeom>
          <a:ln w="28575">
            <a:headEnd type="diamond" w="med" len="med"/>
            <a:tailEnd type="triangle" w="med" len="med"/>
          </a:ln>
        </p:spPr>
        <p:style>
          <a:lnRef idx="2">
            <a:schemeClr val="accent4"/>
          </a:lnRef>
          <a:fillRef idx="0">
            <a:schemeClr val="accent4"/>
          </a:fillRef>
          <a:effectRef idx="1">
            <a:schemeClr val="accent4"/>
          </a:effectRef>
          <a:fontRef idx="minor">
            <a:schemeClr val="tx1"/>
          </a:fontRef>
        </p:style>
      </p:cxnSp>
      <p:grpSp>
        <p:nvGrpSpPr>
          <p:cNvPr id="726" name="Group 725"/>
          <p:cNvGrpSpPr/>
          <p:nvPr/>
        </p:nvGrpSpPr>
        <p:grpSpPr>
          <a:xfrm>
            <a:off x="7627109" y="4859399"/>
            <a:ext cx="3603527" cy="1806798"/>
            <a:chOff x="7190652" y="4945062"/>
            <a:chExt cx="3675785" cy="1843028"/>
          </a:xfrm>
        </p:grpSpPr>
        <p:sp>
          <p:nvSpPr>
            <p:cNvPr id="711" name="Right Arrow 710"/>
            <p:cNvSpPr/>
            <p:nvPr/>
          </p:nvSpPr>
          <p:spPr bwMode="auto">
            <a:xfrm>
              <a:off x="7190652" y="4945062"/>
              <a:ext cx="3675785" cy="1843028"/>
            </a:xfrm>
            <a:prstGeom prst="rightArrow">
              <a:avLst>
                <a:gd name="adj1" fmla="val 75275"/>
                <a:gd name="adj2" fmla="val 50000"/>
              </a:avLst>
            </a:prstGeom>
            <a:noFill/>
            <a:ln>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endParaRPr lang="en-US" sz="1372" dirty="0">
                <a:gradFill>
                  <a:gsLst>
                    <a:gs pos="0">
                      <a:srgbClr val="FFFFFF"/>
                    </a:gs>
                    <a:gs pos="100000">
                      <a:srgbClr val="FFFFFF"/>
                    </a:gs>
                  </a:gsLst>
                  <a:lin ang="5400000" scaled="0"/>
                </a:gradFill>
                <a:ea typeface="Segoe UI" pitchFamily="34" charset="0"/>
                <a:cs typeface="Segoe UI" pitchFamily="34" charset="0"/>
              </a:endParaRPr>
            </a:p>
          </p:txBody>
        </p:sp>
        <p:sp>
          <p:nvSpPr>
            <p:cNvPr id="712" name="TextBox 711"/>
            <p:cNvSpPr txBox="1"/>
            <p:nvPr/>
          </p:nvSpPr>
          <p:spPr>
            <a:xfrm>
              <a:off x="7228842" y="5173662"/>
              <a:ext cx="2724144" cy="1412694"/>
            </a:xfrm>
            <a:prstGeom prst="rect">
              <a:avLst/>
            </a:prstGeom>
            <a:noFill/>
          </p:spPr>
          <p:txBody>
            <a:bodyPr wrap="none" lIns="179285" tIns="143428" rIns="179285" bIns="143428" rtlCol="0">
              <a:spAutoFit/>
            </a:bodyPr>
            <a:lstStyle/>
            <a:p>
              <a:pPr>
                <a:lnSpc>
                  <a:spcPct val="90000"/>
                </a:lnSpc>
                <a:spcAft>
                  <a:spcPts val="588"/>
                </a:spcAft>
              </a:pPr>
              <a:r>
                <a:rPr lang="en-US" sz="1568" dirty="0">
                  <a:gradFill>
                    <a:gsLst>
                      <a:gs pos="2917">
                        <a:srgbClr val="FFFFFF"/>
                      </a:gs>
                      <a:gs pos="30000">
                        <a:srgbClr val="FFFFFF"/>
                      </a:gs>
                    </a:gsLst>
                    <a:lin ang="5400000" scaled="0"/>
                  </a:gradFill>
                </a:rPr>
                <a:t>AMQP 1.0</a:t>
              </a:r>
            </a:p>
            <a:p>
              <a:pPr>
                <a:lnSpc>
                  <a:spcPct val="90000"/>
                </a:lnSpc>
                <a:spcAft>
                  <a:spcPts val="588"/>
                </a:spcAft>
              </a:pPr>
              <a:r>
                <a:rPr lang="en-US" sz="1568" dirty="0">
                  <a:gradFill>
                    <a:gsLst>
                      <a:gs pos="2917">
                        <a:srgbClr val="FFFFFF"/>
                      </a:gs>
                      <a:gs pos="30000">
                        <a:srgbClr val="FFFFFF"/>
                      </a:gs>
                    </a:gsLst>
                    <a:lin ang="5400000" scaled="0"/>
                  </a:gradFill>
                </a:rPr>
                <a:t>Credit-based flow control</a:t>
              </a:r>
            </a:p>
            <a:p>
              <a:pPr>
                <a:lnSpc>
                  <a:spcPct val="90000"/>
                </a:lnSpc>
                <a:spcAft>
                  <a:spcPts val="588"/>
                </a:spcAft>
              </a:pPr>
              <a:r>
                <a:rPr lang="en-US" sz="1568" dirty="0">
                  <a:gradFill>
                    <a:gsLst>
                      <a:gs pos="2917">
                        <a:srgbClr val="FFFFFF"/>
                      </a:gs>
                      <a:gs pos="30000">
                        <a:srgbClr val="FFFFFF"/>
                      </a:gs>
                    </a:gsLst>
                    <a:lin ang="5400000" scaled="0"/>
                  </a:gradFill>
                </a:rPr>
                <a:t>Client-side cursors</a:t>
              </a:r>
            </a:p>
            <a:p>
              <a:pPr>
                <a:lnSpc>
                  <a:spcPct val="90000"/>
                </a:lnSpc>
                <a:spcAft>
                  <a:spcPts val="588"/>
                </a:spcAft>
              </a:pPr>
              <a:r>
                <a:rPr lang="en-US" sz="1568" dirty="0">
                  <a:gradFill>
                    <a:gsLst>
                      <a:gs pos="2917">
                        <a:srgbClr val="FFFFFF"/>
                      </a:gs>
                      <a:gs pos="30000">
                        <a:srgbClr val="FFFFFF"/>
                      </a:gs>
                    </a:gsLst>
                    <a:lin ang="5400000" scaled="0"/>
                  </a:gradFill>
                </a:rPr>
                <a:t>Offset by Id or Timestamp</a:t>
              </a:r>
            </a:p>
          </p:txBody>
        </p:sp>
      </p:grpSp>
      <p:grpSp>
        <p:nvGrpSpPr>
          <p:cNvPr id="714" name="Group 713"/>
          <p:cNvGrpSpPr/>
          <p:nvPr/>
        </p:nvGrpSpPr>
        <p:grpSpPr>
          <a:xfrm>
            <a:off x="8785531" y="1068787"/>
            <a:ext cx="2838422" cy="3450607"/>
            <a:chOff x="8199699" y="1089721"/>
            <a:chExt cx="2895338" cy="3519799"/>
          </a:xfrm>
        </p:grpSpPr>
        <p:sp>
          <p:nvSpPr>
            <p:cNvPr id="709" name="Rectangle 708"/>
            <p:cNvSpPr/>
            <p:nvPr/>
          </p:nvSpPr>
          <p:spPr bwMode="auto">
            <a:xfrm>
              <a:off x="8199699" y="1089721"/>
              <a:ext cx="2895338" cy="813641"/>
            </a:xfrm>
            <a:prstGeom prst="rect">
              <a:avLst/>
            </a:prstGeom>
            <a:solidFill>
              <a:srgbClr val="F472D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dirty="0">
                  <a:gradFill>
                    <a:gsLst>
                      <a:gs pos="0">
                        <a:srgbClr val="FFFFFF"/>
                      </a:gs>
                      <a:gs pos="100000">
                        <a:srgbClr val="FFFFFF"/>
                      </a:gs>
                    </a:gsLst>
                    <a:lin ang="5400000" scaled="0"/>
                  </a:gradFill>
                  <a:ea typeface="Segoe UI" pitchFamily="34" charset="0"/>
                  <a:cs typeface="Segoe UI" pitchFamily="34" charset="0"/>
                </a:rPr>
                <a:t>Event Processor Host</a:t>
              </a:r>
            </a:p>
          </p:txBody>
        </p:sp>
        <p:sp>
          <p:nvSpPr>
            <p:cNvPr id="713" name="Rectangle 712"/>
            <p:cNvSpPr/>
            <p:nvPr/>
          </p:nvSpPr>
          <p:spPr bwMode="auto">
            <a:xfrm>
              <a:off x="10968087" y="1884168"/>
              <a:ext cx="126950" cy="2725352"/>
            </a:xfrm>
            <a:prstGeom prst="rect">
              <a:avLst/>
            </a:prstGeom>
            <a:solidFill>
              <a:srgbClr val="F472D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grpSp>
      <p:sp>
        <p:nvSpPr>
          <p:cNvPr id="710" name="Rectangle 709"/>
          <p:cNvSpPr/>
          <p:nvPr/>
        </p:nvSpPr>
        <p:spPr bwMode="auto">
          <a:xfrm>
            <a:off x="9250235" y="963832"/>
            <a:ext cx="2074910" cy="409318"/>
          </a:xfrm>
          <a:prstGeom prst="rect">
            <a:avLst/>
          </a:prstGeom>
          <a:solidFill>
            <a:srgbClr val="984B9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65" dirty="0" err="1">
                <a:gradFill>
                  <a:gsLst>
                    <a:gs pos="0">
                      <a:srgbClr val="FFFFFF"/>
                    </a:gs>
                    <a:gs pos="100000">
                      <a:srgbClr val="FFFFFF"/>
                    </a:gs>
                  </a:gsLst>
                  <a:lin ang="5400000" scaled="0"/>
                </a:gradFill>
                <a:ea typeface="Segoe UI" pitchFamily="34" charset="0"/>
                <a:cs typeface="Segoe UI" pitchFamily="34" charset="0"/>
              </a:rPr>
              <a:t>IEventProcessor</a:t>
            </a: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cxnSp>
        <p:nvCxnSpPr>
          <p:cNvPr id="722" name="Straight Arrow Connector 704"/>
          <p:cNvCxnSpPr/>
          <p:nvPr/>
        </p:nvCxnSpPr>
        <p:spPr>
          <a:xfrm flipH="1" flipV="1">
            <a:off x="4756396" y="2163289"/>
            <a:ext cx="4925303" cy="680208"/>
          </a:xfrm>
          <a:prstGeom prst="bentConnector5">
            <a:avLst>
              <a:gd name="adj1" fmla="val 15618"/>
              <a:gd name="adj2" fmla="val -68806"/>
              <a:gd name="adj3" fmla="val 66428"/>
            </a:avLst>
          </a:prstGeom>
          <a:ln w="28575">
            <a:headEnd type="diamond" w="med" len="med"/>
            <a:tailEnd type="triangle" w="med" len="med"/>
          </a:ln>
        </p:spPr>
        <p:style>
          <a:lnRef idx="2">
            <a:schemeClr val="accent4"/>
          </a:lnRef>
          <a:fillRef idx="0">
            <a:schemeClr val="accent4"/>
          </a:fillRef>
          <a:effectRef idx="1">
            <a:schemeClr val="accent4"/>
          </a:effectRef>
          <a:fontRef idx="minor">
            <a:schemeClr val="tx1"/>
          </a:fontRef>
        </p:style>
      </p:cxnSp>
      <p:sp>
        <p:nvSpPr>
          <p:cNvPr id="727" name="Rectangle 726"/>
          <p:cNvSpPr/>
          <p:nvPr/>
        </p:nvSpPr>
        <p:spPr bwMode="auto">
          <a:xfrm>
            <a:off x="6619171" y="4659075"/>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090153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BB573CB3-0A44-492C-B8B3-8DA4091642BF}" vid="{95CA4591-7E9F-43A9-8497-39E513140E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4D4F2C9FDBBBB42818F300E398E192B" ma:contentTypeVersion="2" ma:contentTypeDescription="Create a new document." ma:contentTypeScope="" ma:versionID="30f85410457d91ef8eeaf92f065e54cb">
  <xsd:schema xmlns:xsd="http://www.w3.org/2001/XMLSchema" xmlns:xs="http://www.w3.org/2001/XMLSchema" xmlns:p="http://schemas.microsoft.com/office/2006/metadata/properties" xmlns:ns2="0e6ed2f3-2003-4809-a7f1-bfb3304c948f" targetNamespace="http://schemas.microsoft.com/office/2006/metadata/properties" ma:root="true" ma:fieldsID="02a2db4a10f75046e616d491db109320" ns2:_="">
    <xsd:import namespace="0e6ed2f3-2003-4809-a7f1-bfb3304c948f"/>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6ed2f3-2003-4809-a7f1-bfb3304c948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F2048A1-EA09-4811-9D52-ABC9063A4B91}">
  <ds:schemaRefs>
    <ds:schemaRef ds:uri="http://schemas.microsoft.com/sharepoint/v3/contenttype/forms"/>
  </ds:schemaRefs>
</ds:datastoreItem>
</file>

<file path=customXml/itemProps2.xml><?xml version="1.0" encoding="utf-8"?>
<ds:datastoreItem xmlns:ds="http://schemas.openxmlformats.org/officeDocument/2006/customXml" ds:itemID="{0CD80EEA-1669-48E9-84EA-D9F730B923FD}">
  <ds:schemaRefs>
    <ds:schemaRef ds:uri="http://purl.org/dc/terms/"/>
    <ds:schemaRef ds:uri="http://schemas.microsoft.com/office/2006/documentManagement/types"/>
    <ds:schemaRef ds:uri="0e6ed2f3-2003-4809-a7f1-bfb3304c948f"/>
    <ds:schemaRef ds:uri="http://schemas.openxmlformats.org/package/2006/metadata/core-properties"/>
    <ds:schemaRef ds:uri="http://purl.org/dc/elements/1.1/"/>
    <ds:schemaRef ds:uri="http://schemas.microsoft.com/office/infopath/2007/PartnerControl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88AFB659-D2FF-469D-9BA3-DDF9E832B1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6ed2f3-2003-4809-a7f1-bfb3304c94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GSI Architect Workshop Template</Template>
  <TotalTime>2</TotalTime>
  <Words>3398</Words>
  <Application>Microsoft Office PowerPoint</Application>
  <PresentationFormat>Widescreen</PresentationFormat>
  <Paragraphs>676</Paragraphs>
  <Slides>48</Slides>
  <Notes>12</Notes>
  <HiddenSlides>10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Courier New</vt:lpstr>
      <vt:lpstr>Segoe UI</vt:lpstr>
      <vt:lpstr>Segoe UI Black</vt:lpstr>
      <vt:lpstr>Segoe UI Light</vt:lpstr>
      <vt:lpstr>Segoe UI Semibold</vt:lpstr>
      <vt:lpstr>Windows Azure</vt:lpstr>
      <vt:lpstr>PowerPoint Presentation</vt:lpstr>
      <vt:lpstr>Agenda</vt:lpstr>
      <vt:lpstr>Azure IoT Reference Architecture</vt:lpstr>
      <vt:lpstr>Azure IoT Suite Implementation</vt:lpstr>
      <vt:lpstr>Microsoft Azure IoT services portfolio</vt:lpstr>
      <vt:lpstr>Pushing and reading messages</vt:lpstr>
      <vt:lpstr>Azure Service Bus</vt:lpstr>
      <vt:lpstr>Azure Service Bus</vt:lpstr>
      <vt:lpstr>Azure Event Hubs</vt:lpstr>
      <vt:lpstr>Partitions</vt:lpstr>
      <vt:lpstr>Throughput Units</vt:lpstr>
      <vt:lpstr>Publishers</vt:lpstr>
      <vt:lpstr>Consumer Groups</vt:lpstr>
      <vt:lpstr>Consumers</vt:lpstr>
      <vt:lpstr>PowerPoint Presentation</vt:lpstr>
      <vt:lpstr>Scaling patterns</vt:lpstr>
      <vt:lpstr>Intermediaries and Brokers</vt:lpstr>
      <vt:lpstr>Push vs. Pull</vt:lpstr>
      <vt:lpstr>Ways to Pull</vt:lpstr>
      <vt:lpstr>Competing Consumer</vt:lpstr>
      <vt:lpstr>Fan-In</vt:lpstr>
      <vt:lpstr>Taps and Fan-Out</vt:lpstr>
      <vt:lpstr>Filtering</vt:lpstr>
      <vt:lpstr>Partitioning</vt:lpstr>
      <vt:lpstr>PowerPoint Presentation</vt:lpstr>
      <vt:lpstr>Event Processor Host</vt:lpstr>
      <vt:lpstr>Leases, IEventProcessor, ICheckpointManager</vt:lpstr>
      <vt:lpstr>PowerPoint Presentation</vt:lpstr>
      <vt:lpstr>Pushing and reading messages (IoT Hub)</vt:lpstr>
      <vt:lpstr>Sample scenario-Tire sensors</vt:lpstr>
      <vt:lpstr>Why IoT Hub?</vt:lpstr>
      <vt:lpstr>Azure IoT Hub</vt:lpstr>
      <vt:lpstr>PowerPoint Presentation</vt:lpstr>
      <vt:lpstr>IoT Hub Creation Blades</vt:lpstr>
      <vt:lpstr>Device-to-cloud messages</vt:lpstr>
      <vt:lpstr>Cloud-to-device messages</vt:lpstr>
      <vt:lpstr>PowerPoint Presentation</vt:lpstr>
      <vt:lpstr>PowerPoint Presentation</vt:lpstr>
      <vt:lpstr>PowerPoint Presentation</vt:lpstr>
      <vt:lpstr>IoT Hub endpoints</vt:lpstr>
      <vt:lpstr>Connect Your Devices</vt:lpstr>
      <vt:lpstr>Azure IoT Reference Architecture</vt:lpstr>
      <vt:lpstr>Azure IoT Suite SDKs</vt:lpstr>
      <vt:lpstr>Queueing</vt:lpstr>
      <vt:lpstr>Topics</vt:lpstr>
      <vt:lpstr>Relay</vt:lpstr>
      <vt:lpstr>When use Which?</vt:lpstr>
      <vt:lpstr>Pricing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Steffen Vorein</dc:creator>
  <cp:lastModifiedBy>Steffen Vorein</cp:lastModifiedBy>
  <cp:revision>1</cp:revision>
  <dcterms:created xsi:type="dcterms:W3CDTF">2016-08-02T21:57:01Z</dcterms:created>
  <dcterms:modified xsi:type="dcterms:W3CDTF">2016-08-02T21:59:48Z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0x010100D4D4F2C9FDBBBB42818F300E398E192B</vt:lpwstr>
  </property>
</Properties>
</file>