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302" r:id="rId4"/>
    <p:sldId id="303" r:id="rId5"/>
    <p:sldId id="304" r:id="rId6"/>
    <p:sldId id="312" r:id="rId7"/>
    <p:sldId id="277" r:id="rId8"/>
    <p:sldId id="287" r:id="rId9"/>
    <p:sldId id="270" r:id="rId10"/>
    <p:sldId id="272" r:id="rId11"/>
    <p:sldId id="273" r:id="rId12"/>
    <p:sldId id="274" r:id="rId13"/>
    <p:sldId id="275" r:id="rId14"/>
    <p:sldId id="276" r:id="rId15"/>
    <p:sldId id="326" r:id="rId16"/>
    <p:sldId id="325" r:id="rId17"/>
    <p:sldId id="292" r:id="rId18"/>
    <p:sldId id="293" r:id="rId19"/>
    <p:sldId id="294" r:id="rId20"/>
    <p:sldId id="281" r:id="rId21"/>
    <p:sldId id="282" r:id="rId22"/>
    <p:sldId id="283" r:id="rId23"/>
    <p:sldId id="284" r:id="rId24"/>
    <p:sldId id="285" r:id="rId25"/>
    <p:sldId id="258" r:id="rId26"/>
    <p:sldId id="279" r:id="rId27"/>
    <p:sldId id="278" r:id="rId28"/>
    <p:sldId id="291" r:id="rId29"/>
    <p:sldId id="314" r:id="rId30"/>
    <p:sldId id="311" r:id="rId31"/>
    <p:sldId id="305" r:id="rId32"/>
    <p:sldId id="306" r:id="rId33"/>
    <p:sldId id="307" r:id="rId34"/>
    <p:sldId id="308" r:id="rId35"/>
    <p:sldId id="309" r:id="rId36"/>
    <p:sldId id="310" r:id="rId37"/>
    <p:sldId id="315" r:id="rId38"/>
    <p:sldId id="301" r:id="rId39"/>
    <p:sldId id="300" r:id="rId40"/>
    <p:sldId id="316" r:id="rId41"/>
    <p:sldId id="317" r:id="rId42"/>
    <p:sldId id="318" r:id="rId43"/>
    <p:sldId id="319" r:id="rId44"/>
    <p:sldId id="320" r:id="rId45"/>
    <p:sldId id="321" r:id="rId46"/>
    <p:sldId id="322" r:id="rId47"/>
    <p:sldId id="323" r:id="rId48"/>
    <p:sldId id="32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8F8B000-7382-4BA0-BACD-FCA9D1A0DBEA}">
          <p14:sldIdLst/>
        </p14:section>
        <p14:section name="Default Section" id="{FD7ECF6B-3D6C-4C0F-92E7-816D3C0E34D7}">
          <p14:sldIdLst>
            <p14:sldId id="256"/>
            <p14:sldId id="257"/>
            <p14:sldId id="302"/>
            <p14:sldId id="303"/>
            <p14:sldId id="304"/>
          </p14:sldIdLst>
        </p14:section>
        <p14:section name="messages" id="{2AC52243-A8D8-42F9-8771-BC610990342D}">
          <p14:sldIdLst>
            <p14:sldId id="312"/>
            <p14:sldId id="277"/>
            <p14:sldId id="287"/>
            <p14:sldId id="270"/>
            <p14:sldId id="272"/>
            <p14:sldId id="273"/>
            <p14:sldId id="274"/>
            <p14:sldId id="275"/>
            <p14:sldId id="276"/>
            <p14:sldId id="326"/>
          </p14:sldIdLst>
        </p14:section>
        <p14:section name="scaling" id="{4BCA1914-25AB-44FB-96B2-7A75AEBEF285}">
          <p14:sldIdLst>
            <p14:sldId id="325"/>
            <p14:sldId id="292"/>
            <p14:sldId id="293"/>
            <p14:sldId id="294"/>
            <p14:sldId id="281"/>
            <p14:sldId id="282"/>
            <p14:sldId id="283"/>
            <p14:sldId id="284"/>
            <p14:sldId id="285"/>
            <p14:sldId id="258"/>
            <p14:sldId id="279"/>
            <p14:sldId id="278"/>
            <p14:sldId id="291"/>
          </p14:sldIdLst>
        </p14:section>
        <p14:section name="iothub" id="{BCA24058-30FD-4FE4-800E-9B6FF879A2C7}">
          <p14:sldIdLst>
            <p14:sldId id="314"/>
            <p14:sldId id="311"/>
            <p14:sldId id="305"/>
            <p14:sldId id="306"/>
            <p14:sldId id="307"/>
            <p14:sldId id="308"/>
            <p14:sldId id="309"/>
            <p14:sldId id="310"/>
            <p14:sldId id="315"/>
            <p14:sldId id="301"/>
            <p14:sldId id="300"/>
          </p14:sldIdLst>
        </p14:section>
        <p14:section name="Appendix" id="{17704448-FBBF-407D-98D3-A18150A92875}">
          <p14:sldIdLst>
            <p14:sldId id="316"/>
            <p14:sldId id="317"/>
            <p14:sldId id="318"/>
            <p14:sldId id="319"/>
            <p14:sldId id="320"/>
            <p14:sldId id="321"/>
            <p14:sldId id="322"/>
            <p14:sldId id="323"/>
            <p14:sldId id="3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628" autoAdjust="0"/>
    <p:restoredTop sz="85853" autoAdjust="0"/>
  </p:normalViewPr>
  <p:slideViewPr>
    <p:cSldViewPr snapToGrid="0" showGuides="1">
      <p:cViewPr varScale="1">
        <p:scale>
          <a:sx n="96" d="100"/>
          <a:sy n="96" d="100"/>
        </p:scale>
        <p:origin x="294" y="78"/>
      </p:cViewPr>
      <p:guideLst>
        <p:guide orient="horz" pos="2160"/>
        <p:guide pos="3840"/>
      </p:guideLst>
    </p:cSldViewPr>
  </p:slideViewPr>
  <p:notesTextViewPr>
    <p:cViewPr>
      <p:scale>
        <a:sx n="1" d="1"/>
        <a:sy n="1" d="1"/>
      </p:scale>
      <p:origin x="0" y="0"/>
    </p:cViewPr>
  </p:notesTextViewPr>
  <p:sorterViewPr>
    <p:cViewPr>
      <p:scale>
        <a:sx n="60" d="100"/>
        <a:sy n="60" d="100"/>
      </p:scale>
      <p:origin x="0" y="-175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31001-593B-4EA1-8DDD-A43AD041EAD2}"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5DE3D-E970-47E7-A47D-1D5587C488A5}" type="slidenum">
              <a:rPr lang="en-US" smtClean="0"/>
              <a:t>‹#›</a:t>
            </a:fld>
            <a:endParaRPr lang="en-US"/>
          </a:p>
        </p:txBody>
      </p:sp>
    </p:spTree>
    <p:extLst>
      <p:ext uri="{BB962C8B-B14F-4D97-AF65-F5344CB8AC3E}">
        <p14:creationId xmlns:p14="http://schemas.microsoft.com/office/powerpoint/2010/main" val="1318894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session</a:t>
            </a:r>
            <a:r>
              <a:rPr lang="en-US" baseline="0" dirty="0"/>
              <a:t> with introduce the </a:t>
            </a:r>
            <a:r>
              <a:rPr lang="en-US" baseline="0" dirty="0" err="1"/>
              <a:t>IoT</a:t>
            </a:r>
            <a:r>
              <a:rPr lang="en-US" baseline="0" dirty="0"/>
              <a:t> architecture, show samples on how to push messages to an event hub, an </a:t>
            </a:r>
            <a:r>
              <a:rPr lang="en-US" baseline="0" dirty="0" err="1"/>
              <a:t>Iot</a:t>
            </a:r>
            <a:r>
              <a:rPr lang="en-US" baseline="0" dirty="0"/>
              <a:t> hub. Show examples on how to read messages and introduce the concept of command and control.</a:t>
            </a:r>
          </a:p>
          <a:p>
            <a:endParaRPr lang="en-US" baseline="0" dirty="0"/>
          </a:p>
          <a:p>
            <a:r>
              <a:rPr lang="en-US" baseline="0" dirty="0"/>
              <a:t>We will also discuss scaling options and patterns for understanding how to architect an </a:t>
            </a:r>
            <a:r>
              <a:rPr lang="en-US" baseline="0" dirty="0" err="1"/>
              <a:t>IoT</a:t>
            </a:r>
            <a:r>
              <a:rPr lang="en-US" baseline="0" dirty="0"/>
              <a:t> solution.</a:t>
            </a:r>
            <a:endParaRPr lang="en-US" dirty="0"/>
          </a:p>
        </p:txBody>
      </p:sp>
      <p:sp>
        <p:nvSpPr>
          <p:cNvPr id="4" name="Slide Number Placeholder 3"/>
          <p:cNvSpPr>
            <a:spLocks noGrp="1"/>
          </p:cNvSpPr>
          <p:nvPr>
            <p:ph type="sldNum" sz="quarter" idx="10"/>
          </p:nvPr>
        </p:nvSpPr>
        <p:spPr/>
        <p:txBody>
          <a:bodyPr/>
          <a:lstStyle/>
          <a:p>
            <a:fld id="{82C5DE3D-E970-47E7-A47D-1D5587C488A5}" type="slidenum">
              <a:rPr lang="en-US" smtClean="0"/>
              <a:t>2</a:t>
            </a:fld>
            <a:endParaRPr lang="en-US"/>
          </a:p>
        </p:txBody>
      </p:sp>
    </p:spTree>
    <p:extLst>
      <p:ext uri="{BB962C8B-B14F-4D97-AF65-F5344CB8AC3E}">
        <p14:creationId xmlns:p14="http://schemas.microsoft.com/office/powerpoint/2010/main" val="1535568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5/31/2016 7:26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9260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5/31/2016 7:26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85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IoT Hub exposes a set of conceptual endpoints to access its functionalities.</a:t>
            </a:r>
          </a:p>
          <a:p>
            <a:endParaRPr lang="en-US" dirty="0"/>
          </a:p>
          <a:p>
            <a:r>
              <a:rPr lang="en-US" dirty="0"/>
              <a:t>There</a:t>
            </a:r>
            <a:r>
              <a:rPr lang="en-US" baseline="0" dirty="0"/>
              <a:t> are two endpoints for each device: one to send D2C </a:t>
            </a:r>
            <a:r>
              <a:rPr lang="en-US" baseline="0" dirty="0" err="1"/>
              <a:t>msgs</a:t>
            </a:r>
            <a:r>
              <a:rPr lang="en-US" baseline="0" dirty="0"/>
              <a:t>, one to receive C2D </a:t>
            </a:r>
            <a:r>
              <a:rPr lang="en-US" baseline="0" dirty="0" err="1"/>
              <a:t>msgs</a:t>
            </a:r>
            <a:r>
              <a:rPr lang="en-US" baseline="0" dirty="0"/>
              <a:t>.</a:t>
            </a:r>
          </a:p>
          <a:p>
            <a:r>
              <a:rPr lang="en-US" baseline="0" dirty="0"/>
              <a:t>Devices can connect two both endpoints over the same connection.</a:t>
            </a:r>
          </a:p>
          <a:p>
            <a:endParaRPr lang="en-US" baseline="0" dirty="0"/>
          </a:p>
          <a:p>
            <a:r>
              <a:rPr lang="en-US" baseline="0" dirty="0"/>
              <a:t>FGW and CGW are able to represent multiple devices by simultaneously connecting to D2C and C2D endpoints for many devices at the same time.</a:t>
            </a:r>
          </a:p>
          <a:p>
            <a:endParaRPr lang="en-US" baseline="0" dirty="0"/>
          </a:p>
          <a:p>
            <a:r>
              <a:rPr lang="en-US" baseline="0" dirty="0"/>
              <a:t>On the app back-end side, the D2C receive endpoint is used by the event processing pipeline (ASA, Storm, custom, …), and by the device runtime logic component, which handles requests and command responses that come from devices.</a:t>
            </a:r>
          </a:p>
          <a:p>
            <a:r>
              <a:rPr lang="en-US" baseline="0" dirty="0"/>
              <a:t>The device runtime logic component also uses the C2D send endpoint to send notifications and commands to devices.</a:t>
            </a:r>
          </a:p>
          <a:p>
            <a:r>
              <a:rPr lang="en-US" baseline="0" dirty="0"/>
              <a:t>It also uses the </a:t>
            </a:r>
            <a:r>
              <a:rPr lang="en-US" baseline="0" dirty="0" err="1"/>
              <a:t>msg</a:t>
            </a:r>
            <a:r>
              <a:rPr lang="en-US" baseline="0" dirty="0"/>
              <a:t> feedback and monitoring endpoint. This is critical for IoT solutions where devices are reachable only through IoT Hub. In these very common scenarios, any problem on the connectivity between device and IoT Hub cannot just be reported as errors back to the device, but also to the app back-end in the form of events on this feedback endpoint. This makes possible the kind of monitoring that is required to achieve high operability of an IoT solution.</a:t>
            </a:r>
          </a:p>
          <a:p>
            <a:endParaRPr lang="en-US" baseline="0" dirty="0"/>
          </a:p>
          <a:p>
            <a:r>
              <a:rPr lang="en-US" baseline="0" dirty="0"/>
              <a:t>In addition to these runtime endpoint, IoT Hub also has a device identity </a:t>
            </a:r>
            <a:r>
              <a:rPr lang="en-US" baseline="0" dirty="0" err="1"/>
              <a:t>mgmt</a:t>
            </a:r>
            <a:r>
              <a:rPr lang="en-US" baseline="0" dirty="0"/>
              <a:t> endpoint that is used by your solution’s device provisioning and </a:t>
            </a:r>
            <a:r>
              <a:rPr lang="en-US" baseline="0" dirty="0" err="1"/>
              <a:t>mgmt</a:t>
            </a:r>
            <a:r>
              <a:rPr lang="en-US" baseline="0" dirty="0"/>
              <a:t> component.</a:t>
            </a:r>
          </a:p>
          <a:p>
            <a:endParaRPr lang="en-US" baseline="0" dirty="0"/>
          </a:p>
          <a:p>
            <a:r>
              <a:rPr lang="en-US" baseline="0" dirty="0"/>
              <a:t>Finally, an IoT Hub Manage endpoint is used to set security, functional, performance parameters.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5/31/2016 7:26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423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Displayed is the </a:t>
            </a:r>
            <a:r>
              <a:rPr lang="en-US" dirty="0" err="1"/>
              <a:t>IoT</a:t>
            </a:r>
            <a:r>
              <a:rPr lang="en-US" dirty="0"/>
              <a:t> reference architecture.</a:t>
            </a:r>
            <a:r>
              <a:rPr lang="en-US" baseline="0" dirty="0"/>
              <a:t> It depicts the typical architectural components of most </a:t>
            </a:r>
            <a:r>
              <a:rPr lang="en-US" baseline="0" dirty="0" err="1"/>
              <a:t>IoT</a:t>
            </a:r>
            <a:r>
              <a:rPr lang="en-US" baseline="0" dirty="0"/>
              <a:t> solutions. </a:t>
            </a:r>
          </a:p>
          <a:p>
            <a:endParaRPr lang="en-US" baseline="0" dirty="0"/>
          </a:p>
          <a:p>
            <a:r>
              <a:rPr lang="en-US" baseline="0" dirty="0"/>
              <a:t>Highlight:</a:t>
            </a:r>
          </a:p>
          <a:p>
            <a:r>
              <a:rPr lang="en-US" baseline="0" dirty="0"/>
              <a:t>Some devices are native “internet talking devices”</a:t>
            </a:r>
          </a:p>
          <a:p>
            <a:r>
              <a:rPr lang="en-US" baseline="0" dirty="0"/>
              <a:t>Other devices may use different protocols</a:t>
            </a:r>
          </a:p>
          <a:p>
            <a:r>
              <a:rPr lang="en-US" baseline="0" dirty="0"/>
              <a:t>Some devices may require a protocol translation or may not be internet enabled</a:t>
            </a:r>
          </a:p>
          <a:p>
            <a:endParaRPr lang="en-US" baseline="0" dirty="0"/>
          </a:p>
          <a:p>
            <a:r>
              <a:rPr lang="en-US" baseline="0" dirty="0"/>
              <a:t>Major components of an </a:t>
            </a:r>
            <a:r>
              <a:rPr lang="en-US" baseline="0" dirty="0" err="1"/>
              <a:t>IoT</a:t>
            </a:r>
            <a:r>
              <a:rPr lang="en-US" baseline="0" dirty="0"/>
              <a:t> solution are the provisioning and management of the devices, storage of telemetry data and analytics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5/31/2016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36688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Azure </a:t>
            </a:r>
            <a:r>
              <a:rPr lang="en-US" dirty="0" err="1"/>
              <a:t>IoT</a:t>
            </a:r>
            <a:r>
              <a:rPr lang="en-US" dirty="0"/>
              <a:t> suite,</a:t>
            </a:r>
            <a:r>
              <a:rPr lang="en-US" baseline="0" dirty="0"/>
              <a:t> Azure provides some of the major infrastructure required to quickly get running with </a:t>
            </a:r>
            <a:r>
              <a:rPr lang="en-US" baseline="0" dirty="0" err="1"/>
              <a:t>IoT</a:t>
            </a:r>
            <a:r>
              <a:rPr lang="en-US" baseline="0" dirty="0"/>
              <a:t> solutions. </a:t>
            </a:r>
          </a:p>
          <a:p>
            <a:endParaRPr lang="en-US" baseline="0" dirty="0"/>
          </a:p>
          <a:p>
            <a:r>
              <a:rPr lang="en-US" baseline="0" dirty="0"/>
              <a:t>With every architecture however, there different points of elasticity that are required to build a scalable, available system. </a:t>
            </a:r>
          </a:p>
          <a:p>
            <a:r>
              <a:rPr lang="en-US" baseline="0" dirty="0"/>
              <a:t>These points are highlighted</a:t>
            </a:r>
          </a:p>
          <a:p>
            <a:r>
              <a:rPr lang="en-US" baseline="0" dirty="0"/>
              <a:t>&lt;&lt;click&gt;&gt;</a:t>
            </a:r>
          </a:p>
          <a:p>
            <a:r>
              <a:rPr lang="en-US" baseline="0" dirty="0"/>
              <a:t>How we </a:t>
            </a:r>
            <a:r>
              <a:rPr lang="en-US" baseline="0" dirty="0" err="1"/>
              <a:t>injest</a:t>
            </a:r>
            <a:r>
              <a:rPr lang="en-US" baseline="0" dirty="0"/>
              <a:t> data at scale</a:t>
            </a:r>
          </a:p>
          <a:p>
            <a:r>
              <a:rPr lang="en-US" baseline="0" dirty="0"/>
              <a:t>How we process the data at scale</a:t>
            </a:r>
          </a:p>
          <a:p>
            <a:r>
              <a:rPr lang="en-US" baseline="0" dirty="0"/>
              <a:t>How we manage remote monitoring and updates of the devices</a:t>
            </a:r>
          </a:p>
          <a:p>
            <a:endParaRPr lang="en-US" baseline="0" dirty="0"/>
          </a:p>
          <a:p>
            <a:r>
              <a:rPr lang="en-US" baseline="0" dirty="0"/>
              <a:t>These are all scale points we need to consider for an </a:t>
            </a:r>
            <a:r>
              <a:rPr lang="en-US" baseline="0" dirty="0" err="1"/>
              <a:t>IoT</a:t>
            </a:r>
            <a:r>
              <a:rPr lang="en-US" baseline="0" dirty="0"/>
              <a:t> solution. We will dive into these areas during this talk.</a:t>
            </a:r>
          </a:p>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5/31/2016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813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5/31/2016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049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5/31/2016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0957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The sample scenario used in the demo</a:t>
            </a:r>
            <a:r>
              <a:rPr lang="en-US" baseline="0" dirty="0"/>
              <a:t> is tires and cars. </a:t>
            </a:r>
          </a:p>
          <a:p>
            <a:endParaRPr lang="en-US" baseline="0" dirty="0"/>
          </a:p>
          <a:p>
            <a:r>
              <a:rPr lang="en-US" baseline="0" dirty="0"/>
              <a:t>Each car has 4 tires installed and each tire will maintain information about pressure, diameter, miles, etc.</a:t>
            </a:r>
          </a:p>
          <a:p>
            <a:endParaRPr lang="en-US" baseline="0" dirty="0"/>
          </a:p>
          <a:p>
            <a:r>
              <a:rPr lang="en-US" baseline="0" dirty="0"/>
              <a:t>When each car is created, it will “self-register” with the </a:t>
            </a:r>
            <a:r>
              <a:rPr lang="en-US" baseline="0" dirty="0" err="1"/>
              <a:t>IoT</a:t>
            </a:r>
            <a:r>
              <a:rPr lang="en-US" baseline="0" dirty="0"/>
              <a:t> hub.</a:t>
            </a:r>
          </a:p>
          <a:p>
            <a:r>
              <a:rPr lang="en-US" baseline="0" dirty="0"/>
              <a:t>They will emit telemetry as the car is “moving’ to the </a:t>
            </a:r>
            <a:r>
              <a:rPr lang="en-US" baseline="0" dirty="0" err="1"/>
              <a:t>IoT</a:t>
            </a:r>
            <a:r>
              <a:rPr lang="en-US" baseline="0" dirty="0"/>
              <a:t> hub.</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5/31/2016 7:26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917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 units</a:t>
            </a:r>
            <a:r>
              <a:rPr lang="en-US" baseline="0" dirty="0"/>
              <a:t> = 100k connected devices and many messages</a:t>
            </a:r>
          </a:p>
          <a:p>
            <a:endParaRPr lang="en-US" dirty="0"/>
          </a:p>
        </p:txBody>
      </p:sp>
      <p:sp>
        <p:nvSpPr>
          <p:cNvPr id="4" name="Slide Number Placeholder 3"/>
          <p:cNvSpPr>
            <a:spLocks noGrp="1"/>
          </p:cNvSpPr>
          <p:nvPr>
            <p:ph type="sldNum" sz="quarter" idx="10"/>
          </p:nvPr>
        </p:nvSpPr>
        <p:spPr/>
        <p:txBody>
          <a:bodyPr/>
          <a:lstStyle/>
          <a:p>
            <a:fld id="{82C5DE3D-E970-47E7-A47D-1D5587C488A5}" type="slidenum">
              <a:rPr lang="en-US" smtClean="0"/>
              <a:t>31</a:t>
            </a:fld>
            <a:endParaRPr lang="en-US"/>
          </a:p>
        </p:txBody>
      </p:sp>
    </p:spTree>
    <p:extLst>
      <p:ext uri="{BB962C8B-B14F-4D97-AF65-F5344CB8AC3E}">
        <p14:creationId xmlns:p14="http://schemas.microsoft.com/office/powerpoint/2010/main" val="1277148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Azure </a:t>
            </a:r>
            <a:r>
              <a:rPr lang="en-US" dirty="0" err="1"/>
              <a:t>IoT</a:t>
            </a:r>
            <a:r>
              <a:rPr lang="en-US" dirty="0"/>
              <a:t> Hub is a scalable, multi-tenant cloud platform (</a:t>
            </a:r>
            <a:r>
              <a:rPr lang="en-US" dirty="0" err="1"/>
              <a:t>IoT</a:t>
            </a:r>
            <a:r>
              <a:rPr lang="en-US" dirty="0"/>
              <a:t> PaaS) that includes an </a:t>
            </a:r>
            <a:r>
              <a:rPr lang="en-US" dirty="0" err="1"/>
              <a:t>IoT</a:t>
            </a:r>
            <a:r>
              <a:rPr lang="en-US" dirty="0"/>
              <a:t> device registry, data storage, and security. It also provides a service interface to support </a:t>
            </a:r>
            <a:r>
              <a:rPr lang="en-US" dirty="0" err="1"/>
              <a:t>IoT</a:t>
            </a:r>
            <a:r>
              <a:rPr lang="en-US" dirty="0"/>
              <a:t> application development. Learn how Azure </a:t>
            </a:r>
            <a:r>
              <a:rPr lang="en-US" dirty="0" err="1"/>
              <a:t>IoT</a:t>
            </a:r>
            <a:r>
              <a:rPr lang="en-US" dirty="0"/>
              <a:t> Suite helps you securely connect millions of Linux, iOS, Android, Windows, and real-time operating system (RTOS) devices to reliably send telemetry and receive commands from your application back-end in the cloud. </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7:26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175159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I  change</a:t>
            </a:r>
            <a:r>
              <a:rPr lang="en-US" baseline="0" dirty="0"/>
              <a:t> it later? Yes from free to paid or from S1 to S2. No path for Standard to free</a:t>
            </a:r>
          </a:p>
          <a:p>
            <a:endParaRPr lang="en-US" dirty="0"/>
          </a:p>
        </p:txBody>
      </p:sp>
      <p:sp>
        <p:nvSpPr>
          <p:cNvPr id="4" name="Slide Number Placeholder 3"/>
          <p:cNvSpPr>
            <a:spLocks noGrp="1"/>
          </p:cNvSpPr>
          <p:nvPr>
            <p:ph type="sldNum" sz="quarter" idx="10"/>
          </p:nvPr>
        </p:nvSpPr>
        <p:spPr/>
        <p:txBody>
          <a:bodyPr/>
          <a:lstStyle/>
          <a:p>
            <a:fld id="{82C5DE3D-E970-47E7-A47D-1D5587C488A5}" type="slidenum">
              <a:rPr lang="en-US" smtClean="0"/>
              <a:t>34</a:t>
            </a:fld>
            <a:endParaRPr lang="en-US"/>
          </a:p>
        </p:txBody>
      </p:sp>
    </p:spTree>
    <p:extLst>
      <p:ext uri="{BB962C8B-B14F-4D97-AF65-F5344CB8AC3E}">
        <p14:creationId xmlns:p14="http://schemas.microsoft.com/office/powerpoint/2010/main" val="1255554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01807721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894972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130413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4043979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062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452292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00898331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654224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884586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854932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2262244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4239355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emf"/><Relationship Id="rId5" Type="http://schemas.openxmlformats.org/officeDocument/2006/relationships/image" Target="../media/image7.png"/><Relationship Id="rId10" Type="http://schemas.openxmlformats.org/officeDocument/2006/relationships/image" Target="../media/image12.emf"/><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48.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image" Target="../media/image17.png"/><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notesSlide" Target="../notesSlides/notesSlide3.xml"/><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5" Type="http://schemas.openxmlformats.org/officeDocument/2006/relationships/image" Target="../media/image29.emf"/><Relationship Id="rId10" Type="http://schemas.openxmlformats.org/officeDocument/2006/relationships/image" Target="../media/image24.emf"/><Relationship Id="rId4" Type="http://schemas.openxmlformats.org/officeDocument/2006/relationships/image" Target="../media/image18.png"/><Relationship Id="rId9" Type="http://schemas.openxmlformats.org/officeDocument/2006/relationships/image" Target="../media/image23.emf"/><Relationship Id="rId14" Type="http://schemas.openxmlformats.org/officeDocument/2006/relationships/image" Target="../media/image28.emf"/></Relationships>
</file>

<file path=ppt/slides/_rels/slide40.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Layout" Target="../slideLayouts/slideLayout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image" Target="../media/image54.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image" Target="../media/image53.png"/><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21.xml"/><Relationship Id="rId7"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39.png"/><Relationship Id="rId18" Type="http://schemas.openxmlformats.org/officeDocument/2006/relationships/image" Target="../media/image43.png"/><Relationship Id="rId3" Type="http://schemas.openxmlformats.org/officeDocument/2006/relationships/image" Target="../media/image31.png"/><Relationship Id="rId21" Type="http://schemas.openxmlformats.org/officeDocument/2006/relationships/image" Target="../media/image46.png"/><Relationship Id="rId7" Type="http://schemas.openxmlformats.org/officeDocument/2006/relationships/image" Target="../media/image35.png"/><Relationship Id="rId12" Type="http://schemas.openxmlformats.org/officeDocument/2006/relationships/image" Target="../media/image38.png"/><Relationship Id="rId1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42.png"/><Relationship Id="rId20"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37.png"/><Relationship Id="rId5" Type="http://schemas.openxmlformats.org/officeDocument/2006/relationships/image" Target="../media/image33.emf"/><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4.png"/><Relationship Id="rId4" Type="http://schemas.openxmlformats.org/officeDocument/2006/relationships/image" Target="../media/image32.emf"/><Relationship Id="rId9" Type="http://schemas.openxmlformats.org/officeDocument/2006/relationships/image" Target="../media/image12.emf"/><Relationship Id="rId14" Type="http://schemas.openxmlformats.org/officeDocument/2006/relationships/image" Target="../media/image40.png"/><Relationship Id="rId22"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92519" y="3680409"/>
            <a:ext cx="11459115" cy="1514261"/>
          </a:xfrm>
        </p:spPr>
        <p:txBody>
          <a:bodyPr/>
          <a:lstStyle/>
          <a:p>
            <a:r>
              <a:rPr lang="en-US" sz="4800" dirty="0"/>
              <a:t>Processing High-Scale Messaging using Service Bus, Event Hub &amp; </a:t>
            </a:r>
            <a:r>
              <a:rPr lang="en-US" sz="4800" dirty="0" err="1"/>
              <a:t>IoT</a:t>
            </a:r>
            <a:r>
              <a:rPr lang="en-US" sz="4800" dirty="0"/>
              <a:t> Hub</a:t>
            </a:r>
          </a:p>
        </p:txBody>
      </p:sp>
      <p:sp>
        <p:nvSpPr>
          <p:cNvPr id="5" name="Text Placeholder 4"/>
          <p:cNvSpPr>
            <a:spLocks noGrp="1"/>
          </p:cNvSpPr>
          <p:nvPr>
            <p:ph type="body" sz="quarter" idx="11"/>
          </p:nvPr>
        </p:nvSpPr>
        <p:spPr/>
        <p:txBody>
          <a:bodyPr/>
          <a:lstStyle/>
          <a:p>
            <a:endParaRPr lang="en-US" dirty="0"/>
          </a:p>
        </p:txBody>
      </p:sp>
      <p:sp>
        <p:nvSpPr>
          <p:cNvPr id="6" name="Text Placeholder 5"/>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5073187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619004"/>
            <a:ext cx="9767720" cy="4187962"/>
          </a:xfrm>
        </p:spPr>
        <p:txBody>
          <a:bodyPr/>
          <a:lstStyle/>
          <a:p>
            <a:r>
              <a:rPr lang="en-US" sz="3529" dirty="0"/>
              <a:t>Segmentation of the event stream for scale-out</a:t>
            </a:r>
          </a:p>
          <a:p>
            <a:pPr lvl="1"/>
            <a:r>
              <a:rPr lang="en-US" sz="1961" dirty="0"/>
              <a:t>Parallelism for consumers pulling events for processing</a:t>
            </a:r>
          </a:p>
          <a:p>
            <a:pPr lvl="1"/>
            <a:r>
              <a:rPr lang="en-US" sz="1961" dirty="0"/>
              <a:t>Parallelism for producers submitting events</a:t>
            </a:r>
          </a:p>
          <a:p>
            <a:r>
              <a:rPr lang="en-US" sz="3529" dirty="0"/>
              <a:t>Default 16, minimum 8, self-service maximum 32</a:t>
            </a:r>
          </a:p>
          <a:p>
            <a:pPr lvl="1"/>
            <a:r>
              <a:rPr lang="en-US" sz="1961" dirty="0"/>
              <a:t>Azure Support can enable up to 1024 (or more under special conditions)</a:t>
            </a:r>
          </a:p>
          <a:p>
            <a:pPr lvl="1"/>
            <a:r>
              <a:rPr lang="en-US" sz="1961" dirty="0"/>
              <a:t>Maximum 10 Event Hubs per namespace</a:t>
            </a:r>
          </a:p>
          <a:p>
            <a:r>
              <a:rPr lang="en-US" sz="3529" dirty="0"/>
              <a:t>Sender usage of partitions</a:t>
            </a:r>
          </a:p>
          <a:p>
            <a:pPr lvl="1"/>
            <a:r>
              <a:rPr lang="en-US" sz="1961" dirty="0"/>
              <a:t>Direct targeting with partition-id allowing for sender controlled segmentation</a:t>
            </a:r>
          </a:p>
          <a:p>
            <a:pPr lvl="1"/>
            <a:r>
              <a:rPr lang="en-US" sz="1961" dirty="0"/>
              <a:t>Automatic hash-based distribution by </a:t>
            </a:r>
            <a:r>
              <a:rPr lang="en-US" sz="1961" dirty="0" err="1"/>
              <a:t>PartitionKey</a:t>
            </a:r>
            <a:r>
              <a:rPr lang="en-US" sz="1961" dirty="0"/>
              <a:t> or Publisher Identity</a:t>
            </a:r>
          </a:p>
          <a:p>
            <a:pPr lvl="1"/>
            <a:r>
              <a:rPr lang="en-US" sz="1961" dirty="0"/>
              <a:t>Automatic random distribution</a:t>
            </a:r>
          </a:p>
        </p:txBody>
      </p:sp>
      <p:sp>
        <p:nvSpPr>
          <p:cNvPr id="3" name="Title 2"/>
          <p:cNvSpPr>
            <a:spLocks noGrp="1"/>
          </p:cNvSpPr>
          <p:nvPr>
            <p:ph type="title"/>
          </p:nvPr>
        </p:nvSpPr>
        <p:spPr/>
        <p:txBody>
          <a:bodyPr/>
          <a:lstStyle/>
          <a:p>
            <a:r>
              <a:rPr lang="en-US" dirty="0"/>
              <a:t>Partitions</a:t>
            </a:r>
          </a:p>
        </p:txBody>
      </p:sp>
      <p:sp>
        <p:nvSpPr>
          <p:cNvPr id="4" name="TextBox 3"/>
          <p:cNvSpPr txBox="1"/>
          <p:nvPr/>
        </p:nvSpPr>
        <p:spPr>
          <a:xfrm>
            <a:off x="11255885" y="3318968"/>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dirty="0" err="1">
              <a:gradFill>
                <a:gsLst>
                  <a:gs pos="2917">
                    <a:srgbClr val="FFFFFF"/>
                  </a:gs>
                  <a:gs pos="30000">
                    <a:srgbClr val="FFFFFF"/>
                  </a:gs>
                </a:gsLst>
                <a:lin ang="5400000" scaled="0"/>
              </a:gradFill>
            </a:endParaRPr>
          </a:p>
        </p:txBody>
      </p:sp>
      <p:grpSp>
        <p:nvGrpSpPr>
          <p:cNvPr id="5" name="Group 4"/>
          <p:cNvGrpSpPr/>
          <p:nvPr/>
        </p:nvGrpSpPr>
        <p:grpSpPr>
          <a:xfrm>
            <a:off x="10204614" y="1841554"/>
            <a:ext cx="1546591" cy="140223"/>
            <a:chOff x="427037" y="1439862"/>
            <a:chExt cx="1764948" cy="152400"/>
          </a:xfrm>
          <a:solidFill>
            <a:srgbClr val="FCD116"/>
          </a:solidFill>
        </p:grpSpPr>
        <p:sp>
          <p:nvSpPr>
            <p:cNvPr id="6" name="Rectangle 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10204622" y="1995318"/>
            <a:ext cx="1546591" cy="140223"/>
            <a:chOff x="427037" y="1439862"/>
            <a:chExt cx="1764948" cy="152400"/>
          </a:xfrm>
          <a:solidFill>
            <a:srgbClr val="FCD116"/>
          </a:solidFill>
        </p:grpSpPr>
        <p:sp>
          <p:nvSpPr>
            <p:cNvPr id="17" name="Rectangle 16"/>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p:nvPr/>
        </p:nvGrpSpPr>
        <p:grpSpPr>
          <a:xfrm>
            <a:off x="10204630" y="2149082"/>
            <a:ext cx="1546591" cy="140223"/>
            <a:chOff x="427037" y="1439862"/>
            <a:chExt cx="1764948" cy="152400"/>
          </a:xfrm>
          <a:solidFill>
            <a:srgbClr val="FCD116"/>
          </a:solidFill>
        </p:grpSpPr>
        <p:sp>
          <p:nvSpPr>
            <p:cNvPr id="28" name="Rectangle 27"/>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10204638" y="2302844"/>
            <a:ext cx="1546591" cy="140223"/>
            <a:chOff x="427037" y="1439862"/>
            <a:chExt cx="1764948" cy="152400"/>
          </a:xfrm>
        </p:grpSpPr>
        <p:sp>
          <p:nvSpPr>
            <p:cNvPr id="39" name="Rectangle 38"/>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p:nvPr/>
        </p:nvGrpSpPr>
        <p:grpSpPr>
          <a:xfrm>
            <a:off x="10204645" y="2456608"/>
            <a:ext cx="1546591" cy="140223"/>
            <a:chOff x="427037" y="1439862"/>
            <a:chExt cx="1764948" cy="152400"/>
          </a:xfrm>
        </p:grpSpPr>
        <p:sp>
          <p:nvSpPr>
            <p:cNvPr id="50" name="Rectangle 49"/>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 name="Group 59"/>
          <p:cNvGrpSpPr/>
          <p:nvPr/>
        </p:nvGrpSpPr>
        <p:grpSpPr>
          <a:xfrm>
            <a:off x="10204653" y="2610372"/>
            <a:ext cx="1546591" cy="140223"/>
            <a:chOff x="427037" y="1439862"/>
            <a:chExt cx="1764948" cy="152400"/>
          </a:xfrm>
        </p:grpSpPr>
        <p:sp>
          <p:nvSpPr>
            <p:cNvPr id="61" name="Rectangle 60"/>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1" name="Group 70"/>
          <p:cNvGrpSpPr/>
          <p:nvPr/>
        </p:nvGrpSpPr>
        <p:grpSpPr>
          <a:xfrm>
            <a:off x="10204661" y="2764136"/>
            <a:ext cx="1546591" cy="140223"/>
            <a:chOff x="427037" y="1439862"/>
            <a:chExt cx="1764948" cy="152400"/>
          </a:xfrm>
        </p:grpSpPr>
        <p:sp>
          <p:nvSpPr>
            <p:cNvPr id="72" name="Rectangle 71"/>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p:cNvGrpSpPr/>
          <p:nvPr/>
        </p:nvGrpSpPr>
        <p:grpSpPr>
          <a:xfrm>
            <a:off x="10204669" y="2917898"/>
            <a:ext cx="1546591" cy="140223"/>
            <a:chOff x="427037" y="1439862"/>
            <a:chExt cx="1764948" cy="152400"/>
          </a:xfrm>
        </p:grpSpPr>
        <p:sp>
          <p:nvSpPr>
            <p:cNvPr id="83" name="Rectangle 82"/>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p:cNvGrpSpPr/>
          <p:nvPr/>
        </p:nvGrpSpPr>
        <p:grpSpPr>
          <a:xfrm>
            <a:off x="10204677" y="3071662"/>
            <a:ext cx="1546591" cy="140223"/>
            <a:chOff x="427037" y="1439862"/>
            <a:chExt cx="1764948" cy="152400"/>
          </a:xfrm>
        </p:grpSpPr>
        <p:sp>
          <p:nvSpPr>
            <p:cNvPr id="94" name="Rectangle 93"/>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4" name="Group 103"/>
          <p:cNvGrpSpPr/>
          <p:nvPr/>
        </p:nvGrpSpPr>
        <p:grpSpPr>
          <a:xfrm>
            <a:off x="10204685" y="3225426"/>
            <a:ext cx="1546591" cy="140223"/>
            <a:chOff x="427037" y="1439862"/>
            <a:chExt cx="1764948" cy="152400"/>
          </a:xfrm>
        </p:grpSpPr>
        <p:sp>
          <p:nvSpPr>
            <p:cNvPr id="105" name="Rectangle 104"/>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5" name="Group 114"/>
          <p:cNvGrpSpPr/>
          <p:nvPr/>
        </p:nvGrpSpPr>
        <p:grpSpPr>
          <a:xfrm>
            <a:off x="10211512" y="3395663"/>
            <a:ext cx="1546661" cy="1524095"/>
            <a:chOff x="427037" y="1439862"/>
            <a:chExt cx="1765029" cy="1656444"/>
          </a:xfrm>
        </p:grpSpPr>
        <p:grpSp>
          <p:nvGrpSpPr>
            <p:cNvPr id="116" name="Group 115"/>
            <p:cNvGrpSpPr/>
            <p:nvPr/>
          </p:nvGrpSpPr>
          <p:grpSpPr>
            <a:xfrm>
              <a:off x="427037" y="1439862"/>
              <a:ext cx="1764948" cy="152400"/>
              <a:chOff x="427037" y="1439862"/>
              <a:chExt cx="1764948" cy="152400"/>
            </a:xfrm>
          </p:grpSpPr>
          <p:sp>
            <p:nvSpPr>
              <p:cNvPr id="216" name="Rectangle 21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Rectangle 21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7" name="Group 116"/>
            <p:cNvGrpSpPr/>
            <p:nvPr/>
          </p:nvGrpSpPr>
          <p:grpSpPr>
            <a:xfrm>
              <a:off x="427046" y="1606978"/>
              <a:ext cx="1764948" cy="152400"/>
              <a:chOff x="427037" y="1439862"/>
              <a:chExt cx="1764948" cy="152400"/>
            </a:xfrm>
          </p:grpSpPr>
          <p:sp>
            <p:nvSpPr>
              <p:cNvPr id="206" name="Rectangle 20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8" name="Rectangle 20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p:cNvGrpSpPr/>
            <p:nvPr/>
          </p:nvGrpSpPr>
          <p:grpSpPr>
            <a:xfrm>
              <a:off x="427055" y="1774094"/>
              <a:ext cx="1764948" cy="152400"/>
              <a:chOff x="427037" y="1439862"/>
              <a:chExt cx="1764948" cy="152400"/>
            </a:xfrm>
          </p:grpSpPr>
          <p:sp>
            <p:nvSpPr>
              <p:cNvPr id="196" name="Rectangle 19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9" name="Rectangle 19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3" name="Rectangle 20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5" name="Rectangle 20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9" name="Group 118"/>
            <p:cNvGrpSpPr/>
            <p:nvPr/>
          </p:nvGrpSpPr>
          <p:grpSpPr>
            <a:xfrm>
              <a:off x="427064" y="1941210"/>
              <a:ext cx="1764948" cy="152400"/>
              <a:chOff x="427037" y="1439862"/>
              <a:chExt cx="1764948" cy="152400"/>
            </a:xfrm>
          </p:grpSpPr>
          <p:sp>
            <p:nvSpPr>
              <p:cNvPr id="186" name="Rectangle 18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8" name="Rectangle 1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9" name="Rectangle 1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Rectangle 1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Rectangle 1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Rectangle 1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3" name="Rectangle 1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4" name="Rectangle 1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5" name="Rectangle 1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p:cNvGrpSpPr/>
            <p:nvPr/>
          </p:nvGrpSpPr>
          <p:grpSpPr>
            <a:xfrm>
              <a:off x="427073" y="2108326"/>
              <a:ext cx="1764948" cy="152400"/>
              <a:chOff x="427037" y="1439862"/>
              <a:chExt cx="1764948" cy="152400"/>
            </a:xfrm>
          </p:grpSpPr>
          <p:sp>
            <p:nvSpPr>
              <p:cNvPr id="176" name="Rectangle 1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Rectangle 1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1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Rectangle 1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Rectangle 1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1" name="Group 120"/>
            <p:cNvGrpSpPr/>
            <p:nvPr/>
          </p:nvGrpSpPr>
          <p:grpSpPr>
            <a:xfrm>
              <a:off x="427082" y="2275442"/>
              <a:ext cx="1764948" cy="152400"/>
              <a:chOff x="427037" y="1439862"/>
              <a:chExt cx="1764948" cy="152400"/>
            </a:xfrm>
          </p:grpSpPr>
          <p:sp>
            <p:nvSpPr>
              <p:cNvPr id="166" name="Rectangle 1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9" name="Rectangle 1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1" name="Rectangle 1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3" name="Rectangle 1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1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5" name="Rectangle 1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2" name="Group 121"/>
            <p:cNvGrpSpPr/>
            <p:nvPr/>
          </p:nvGrpSpPr>
          <p:grpSpPr>
            <a:xfrm>
              <a:off x="427091" y="2442558"/>
              <a:ext cx="1764948" cy="152400"/>
              <a:chOff x="427037" y="1439862"/>
              <a:chExt cx="1764948" cy="152400"/>
            </a:xfrm>
          </p:grpSpPr>
          <p:sp>
            <p:nvSpPr>
              <p:cNvPr id="156" name="Rectangle 1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Rectangle 1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Rectangle 1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1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1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3" name="Group 122"/>
            <p:cNvGrpSpPr/>
            <p:nvPr/>
          </p:nvGrpSpPr>
          <p:grpSpPr>
            <a:xfrm>
              <a:off x="427100" y="2609674"/>
              <a:ext cx="1764948" cy="152400"/>
              <a:chOff x="427037" y="1439862"/>
              <a:chExt cx="1764948" cy="152400"/>
            </a:xfrm>
          </p:grpSpPr>
          <p:sp>
            <p:nvSpPr>
              <p:cNvPr id="146" name="Rectangle 1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1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Rectangle 1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1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Rectangle 1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4" name="Group 123"/>
            <p:cNvGrpSpPr/>
            <p:nvPr/>
          </p:nvGrpSpPr>
          <p:grpSpPr>
            <a:xfrm>
              <a:off x="427109" y="2776790"/>
              <a:ext cx="1764948" cy="152400"/>
              <a:chOff x="427037" y="1439862"/>
              <a:chExt cx="1764948" cy="152400"/>
            </a:xfrm>
          </p:grpSpPr>
          <p:sp>
            <p:nvSpPr>
              <p:cNvPr id="136" name="Rectangle 1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Rectangle 1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Rectangle 1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Rectangle 1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Rectangle 1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Rectangle 1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Rectangle 1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5" name="Group 124"/>
            <p:cNvGrpSpPr/>
            <p:nvPr/>
          </p:nvGrpSpPr>
          <p:grpSpPr>
            <a:xfrm>
              <a:off x="427118" y="2943906"/>
              <a:ext cx="1764948" cy="152400"/>
              <a:chOff x="427037" y="1439862"/>
              <a:chExt cx="1764948" cy="152400"/>
            </a:xfrm>
          </p:grpSpPr>
          <p:sp>
            <p:nvSpPr>
              <p:cNvPr id="126" name="Rectangle 1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26" name="Group 225"/>
          <p:cNvGrpSpPr/>
          <p:nvPr/>
        </p:nvGrpSpPr>
        <p:grpSpPr>
          <a:xfrm>
            <a:off x="10207419" y="4940681"/>
            <a:ext cx="1546591" cy="140223"/>
            <a:chOff x="427037" y="1439862"/>
            <a:chExt cx="1764948" cy="152400"/>
          </a:xfrm>
          <a:solidFill>
            <a:srgbClr val="00B0F0"/>
          </a:solidFill>
        </p:grpSpPr>
        <p:sp>
          <p:nvSpPr>
            <p:cNvPr id="227" name="Rectangle 226"/>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Rectangle 227"/>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5440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5287505"/>
          </a:xfrm>
        </p:spPr>
        <p:txBody>
          <a:bodyPr/>
          <a:lstStyle/>
          <a:p>
            <a:r>
              <a:rPr lang="en-US" sz="2745" dirty="0"/>
              <a:t>Throughput Unit (TU): Quota and Billing Concept</a:t>
            </a:r>
          </a:p>
          <a:p>
            <a:pPr lvl="1"/>
            <a:r>
              <a:rPr lang="en-US" sz="1765" dirty="0"/>
              <a:t>Write: Lesser of 1MByte/sec or 1000 message operations/sec (incl. management)</a:t>
            </a:r>
          </a:p>
          <a:p>
            <a:pPr lvl="1"/>
            <a:r>
              <a:rPr lang="en-US" sz="1765" dirty="0"/>
              <a:t>Read: 2MByte/sec </a:t>
            </a:r>
          </a:p>
          <a:p>
            <a:pPr lvl="1"/>
            <a:r>
              <a:rPr lang="en-US" sz="1765" dirty="0"/>
              <a:t>Included retention: 84GByte/day (24h at full ingress rate)</a:t>
            </a:r>
          </a:p>
          <a:p>
            <a:pPr lvl="2"/>
            <a:r>
              <a:rPr lang="en-US" sz="1765" dirty="0"/>
              <a:t>Retention can be expanded w/ self-service up to 7 days, via Azure support up to 30 days</a:t>
            </a:r>
          </a:p>
          <a:p>
            <a:pPr lvl="2"/>
            <a:r>
              <a:rPr lang="en-US" sz="1765" dirty="0"/>
              <a:t>Local-redundant Azure storage pricing for overages applies</a:t>
            </a:r>
          </a:p>
          <a:p>
            <a:r>
              <a:rPr lang="en-US" sz="2745" dirty="0"/>
              <a:t>Number of Partitions ≥ Throughput Units</a:t>
            </a:r>
          </a:p>
          <a:p>
            <a:pPr lvl="1"/>
            <a:r>
              <a:rPr lang="en-US" sz="1765" dirty="0"/>
              <a:t>At most one throughput unit per partition, minimum is one</a:t>
            </a:r>
          </a:p>
          <a:p>
            <a:pPr lvl="1"/>
            <a:r>
              <a:rPr lang="en-US" sz="1765" dirty="0"/>
              <a:t>10 partitions have 10 TU = 10 </a:t>
            </a:r>
            <a:r>
              <a:rPr lang="en-US" sz="1765" dirty="0" err="1"/>
              <a:t>MByte</a:t>
            </a:r>
            <a:r>
              <a:rPr lang="en-US" sz="1765" dirty="0"/>
              <a:t>/sec throughput ceiling</a:t>
            </a:r>
          </a:p>
          <a:p>
            <a:r>
              <a:rPr lang="en-US" sz="2745" dirty="0"/>
              <a:t>TUs are applied and enforced at the namespace level, i.e. across Event Hubs</a:t>
            </a:r>
          </a:p>
          <a:p>
            <a:pPr lvl="1"/>
            <a:r>
              <a:rPr lang="en-US" sz="1765" dirty="0"/>
              <a:t>Maximum of 20 TUs per account in self-service. </a:t>
            </a:r>
          </a:p>
          <a:p>
            <a:pPr lvl="1"/>
            <a:r>
              <a:rPr lang="en-US" sz="1765" dirty="0"/>
              <a:t>Further w/ commitments through Azure support (blocks of 20 up to 100, blocks of 100)</a:t>
            </a:r>
          </a:p>
          <a:p>
            <a:r>
              <a:rPr lang="en-US" sz="2745" dirty="0"/>
              <a:t>Billing</a:t>
            </a:r>
          </a:p>
          <a:p>
            <a:pPr lvl="1"/>
            <a:r>
              <a:rPr lang="en-US" sz="1765" dirty="0"/>
              <a:t>TUs are billed by the hour (!) they are applied to a namespace</a:t>
            </a:r>
            <a:endParaRPr lang="en-US" sz="2745" dirty="0"/>
          </a:p>
        </p:txBody>
      </p:sp>
      <p:sp>
        <p:nvSpPr>
          <p:cNvPr id="3" name="Title 2"/>
          <p:cNvSpPr>
            <a:spLocks noGrp="1"/>
          </p:cNvSpPr>
          <p:nvPr>
            <p:ph type="title"/>
          </p:nvPr>
        </p:nvSpPr>
        <p:spPr/>
        <p:txBody>
          <a:bodyPr/>
          <a:lstStyle/>
          <a:p>
            <a:r>
              <a:rPr lang="en-US" dirty="0"/>
              <a:t>Throughput Units</a:t>
            </a:r>
          </a:p>
        </p:txBody>
      </p:sp>
    </p:spTree>
    <p:extLst>
      <p:ext uri="{BB962C8B-B14F-4D97-AF65-F5344CB8AC3E}">
        <p14:creationId xmlns:p14="http://schemas.microsoft.com/office/powerpoint/2010/main" val="374824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66048" y="889130"/>
            <a:ext cx="6682492" cy="5624179"/>
          </a:xfrm>
        </p:spPr>
        <p:txBody>
          <a:bodyPr>
            <a:normAutofit fontScale="77500" lnSpcReduction="20000"/>
          </a:bodyPr>
          <a:lstStyle/>
          <a:p>
            <a:r>
              <a:rPr lang="en-US" dirty="0"/>
              <a:t>Very many publishers</a:t>
            </a:r>
          </a:p>
          <a:p>
            <a:pPr lvl="1"/>
            <a:r>
              <a:rPr lang="en-US" dirty="0"/>
              <a:t>Short-lived, low throughput: HTTPS</a:t>
            </a:r>
          </a:p>
          <a:p>
            <a:pPr lvl="1"/>
            <a:r>
              <a:rPr lang="en-US" dirty="0"/>
              <a:t>Long-lived, high throughput: AMQP</a:t>
            </a:r>
          </a:p>
          <a:p>
            <a:pPr lvl="2"/>
            <a:r>
              <a:rPr lang="en-US" dirty="0"/>
              <a:t>Long lived AMQP connections are billable, HTTPS requests are not; AMQP connection allowance included in tier</a:t>
            </a:r>
          </a:p>
          <a:p>
            <a:r>
              <a:rPr lang="en-US" dirty="0"/>
              <a:t>Publish to …</a:t>
            </a:r>
          </a:p>
          <a:p>
            <a:pPr lvl="1"/>
            <a:r>
              <a:rPr lang="en-US" dirty="0" err="1"/>
              <a:t>PartitionId</a:t>
            </a:r>
            <a:endParaRPr lang="en-US" dirty="0"/>
          </a:p>
          <a:p>
            <a:pPr lvl="2"/>
            <a:r>
              <a:rPr lang="en-US" dirty="0"/>
              <a:t>Direct</a:t>
            </a:r>
          </a:p>
          <a:p>
            <a:pPr lvl="1"/>
            <a:r>
              <a:rPr lang="en-US" dirty="0" err="1"/>
              <a:t>PartitionKey</a:t>
            </a:r>
            <a:endParaRPr lang="en-US" dirty="0"/>
          </a:p>
          <a:p>
            <a:pPr lvl="2"/>
            <a:r>
              <a:rPr lang="en-US" dirty="0" err="1"/>
              <a:t>PartitionKey</a:t>
            </a:r>
            <a:r>
              <a:rPr lang="en-US" dirty="0"/>
              <a:t> selecting </a:t>
            </a:r>
            <a:r>
              <a:rPr lang="en-US" dirty="0" err="1"/>
              <a:t>PartitionId</a:t>
            </a:r>
            <a:endParaRPr lang="en-US" dirty="0"/>
          </a:p>
          <a:p>
            <a:pPr lvl="1"/>
            <a:r>
              <a:rPr lang="en-US" dirty="0"/>
              <a:t>Publisher Policy (&lt;eh&gt;/publishers/&lt;name&gt;)</a:t>
            </a:r>
          </a:p>
          <a:p>
            <a:pPr lvl="2"/>
            <a:r>
              <a:rPr lang="en-US" dirty="0"/>
              <a:t>&lt;name&gt; overriding </a:t>
            </a:r>
            <a:r>
              <a:rPr lang="en-US" dirty="0" err="1"/>
              <a:t>PartitionKey</a:t>
            </a:r>
            <a:endParaRPr lang="en-US" dirty="0"/>
          </a:p>
        </p:txBody>
      </p:sp>
      <p:sp>
        <p:nvSpPr>
          <p:cNvPr id="3" name="Title 2"/>
          <p:cNvSpPr>
            <a:spLocks noGrp="1"/>
          </p:cNvSpPr>
          <p:nvPr>
            <p:ph type="title"/>
          </p:nvPr>
        </p:nvSpPr>
        <p:spPr/>
        <p:txBody>
          <a:bodyPr/>
          <a:lstStyle/>
          <a:p>
            <a:r>
              <a:rPr lang="en-US" dirty="0"/>
              <a:t>Publishers</a:t>
            </a:r>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rgbClr val="FFFFFF"/>
                </a:solidFill>
                <a:ea typeface="Segoe UI" pitchFamily="34" charset="0"/>
                <a:cs typeface="Segoe UI" pitchFamily="34" charset="0"/>
              </a:rPr>
              <a:t>Event Producers</a:t>
            </a:r>
          </a:p>
        </p:txBody>
      </p:sp>
      <p:grpSp>
        <p:nvGrpSpPr>
          <p:cNvPr id="7" name="Group 6"/>
          <p:cNvGrpSpPr/>
          <p:nvPr/>
        </p:nvGrpSpPr>
        <p:grpSpPr>
          <a:xfrm>
            <a:off x="305601" y="2607887"/>
            <a:ext cx="1546661" cy="1524095"/>
            <a:chOff x="427037" y="1439862"/>
            <a:chExt cx="1765029" cy="1656444"/>
          </a:xfrm>
          <a:solidFill>
            <a:srgbClr val="FCD116"/>
          </a:solidFill>
        </p:grpSpPr>
        <p:grpSp>
          <p:nvGrpSpPr>
            <p:cNvPr id="8" name="Group 7"/>
            <p:cNvGrpSpPr/>
            <p:nvPr/>
          </p:nvGrpSpPr>
          <p:grpSpPr>
            <a:xfrm>
              <a:off x="427037" y="1439862"/>
              <a:ext cx="1764948" cy="152400"/>
              <a:chOff x="427037" y="1439862"/>
              <a:chExt cx="1764948" cy="152400"/>
            </a:xfrm>
            <a:grpFill/>
          </p:grpSpPr>
          <p:sp>
            <p:nvSpPr>
              <p:cNvPr id="108" name="Rectangle 1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427046" y="1606978"/>
              <a:ext cx="1764948" cy="152400"/>
              <a:chOff x="427037" y="1439862"/>
              <a:chExt cx="1764948" cy="152400"/>
            </a:xfrm>
            <a:grpFill/>
          </p:grpSpPr>
          <p:sp>
            <p:nvSpPr>
              <p:cNvPr id="98" name="Rectangle 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p:nvPr/>
          </p:nvGrpSpPr>
          <p:grpSpPr>
            <a:xfrm>
              <a:off x="427055" y="1774094"/>
              <a:ext cx="1764948" cy="152400"/>
              <a:chOff x="427037" y="1439862"/>
              <a:chExt cx="1764948" cy="152400"/>
            </a:xfrm>
            <a:grpFill/>
          </p:grpSpPr>
          <p:sp>
            <p:nvSpPr>
              <p:cNvPr id="88" name="Rectangle 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427064" y="1941210"/>
              <a:ext cx="1764948" cy="152400"/>
              <a:chOff x="427037" y="1439862"/>
              <a:chExt cx="1764948" cy="152400"/>
            </a:xfrm>
            <a:grpFill/>
          </p:grpSpPr>
          <p:sp>
            <p:nvSpPr>
              <p:cNvPr id="78" name="Rectangle 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427073" y="2108326"/>
              <a:ext cx="1764948" cy="152400"/>
              <a:chOff x="427037" y="1439862"/>
              <a:chExt cx="1764948" cy="152400"/>
            </a:xfrm>
            <a:grpFill/>
          </p:grpSpPr>
          <p:sp>
            <p:nvSpPr>
              <p:cNvPr id="68" name="Rectangle 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27082" y="2275442"/>
              <a:ext cx="1764948" cy="152400"/>
              <a:chOff x="427037" y="1439862"/>
              <a:chExt cx="1764948" cy="152400"/>
            </a:xfrm>
            <a:grpFill/>
          </p:grpSpPr>
          <p:sp>
            <p:nvSpPr>
              <p:cNvPr id="58" name="Rectangle 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427091" y="2442558"/>
              <a:ext cx="1764948" cy="152400"/>
              <a:chOff x="427037" y="1439862"/>
              <a:chExt cx="1764948" cy="152400"/>
            </a:xfrm>
            <a:grpFill/>
          </p:grpSpPr>
          <p:sp>
            <p:nvSpPr>
              <p:cNvPr id="48" name="Rectangle 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427100" y="2609674"/>
              <a:ext cx="1764948" cy="152400"/>
              <a:chOff x="427037" y="1439862"/>
              <a:chExt cx="1764948" cy="152400"/>
            </a:xfrm>
            <a:grpFill/>
          </p:grpSpPr>
          <p:sp>
            <p:nvSpPr>
              <p:cNvPr id="38" name="Rectangle 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427109" y="2776790"/>
              <a:ext cx="1764948" cy="152400"/>
              <a:chOff x="427037" y="1439862"/>
              <a:chExt cx="1764948" cy="152400"/>
            </a:xfrm>
            <a:grpFill/>
          </p:grpSpPr>
          <p:sp>
            <p:nvSpPr>
              <p:cNvPr id="28" name="Rectangle 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p:nvPr/>
          </p:nvGrpSpPr>
          <p:grpSpPr>
            <a:xfrm>
              <a:off x="427118" y="2943906"/>
              <a:ext cx="1764948" cy="152400"/>
              <a:chOff x="427037" y="1439862"/>
              <a:chExt cx="1764948" cy="152400"/>
            </a:xfrm>
            <a:grpFill/>
          </p:grpSpPr>
          <p:sp>
            <p:nvSpPr>
              <p:cNvPr id="18" name="Rectangle 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8" name="Right Arrow 11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4164579" y="1252567"/>
            <a:ext cx="898152"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bwMode="auto">
          <a:xfrm>
            <a:off x="4770711" y="193495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4770719" y="2088723"/>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Rectangle 145"/>
          <p:cNvSpPr/>
          <p:nvPr/>
        </p:nvSpPr>
        <p:spPr bwMode="auto">
          <a:xfrm>
            <a:off x="4770727" y="2242487"/>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4770735" y="239624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4770743" y="255001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4770751" y="270377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Rectangle 189"/>
          <p:cNvSpPr/>
          <p:nvPr/>
        </p:nvSpPr>
        <p:spPr bwMode="auto">
          <a:xfrm>
            <a:off x="4770758" y="2857541"/>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p:cNvSpPr/>
          <p:nvPr/>
        </p:nvSpPr>
        <p:spPr bwMode="auto">
          <a:xfrm>
            <a:off x="4770766" y="301130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4770774" y="316506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4770782" y="3318831"/>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4777609" y="348906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24" name="Rectangle 323"/>
          <p:cNvSpPr/>
          <p:nvPr/>
        </p:nvSpPr>
        <p:spPr bwMode="auto">
          <a:xfrm>
            <a:off x="4777617" y="364283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Rectangle 313"/>
          <p:cNvSpPr/>
          <p:nvPr/>
        </p:nvSpPr>
        <p:spPr bwMode="auto">
          <a:xfrm>
            <a:off x="4777625" y="379659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4777633" y="395035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4777640" y="410412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4777648" y="425788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4777656" y="4411650"/>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4777664" y="456541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4777672" y="471917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4777680" y="4872941"/>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4773516" y="5034086"/>
            <a:ext cx="133545" cy="140223"/>
          </a:xfrm>
          <a:prstGeom prst="rect">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7" name="Straight Arrow Connector 356"/>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8" name="TextBox 357"/>
          <p:cNvSpPr txBox="1"/>
          <p:nvPr/>
        </p:nvSpPr>
        <p:spPr>
          <a:xfrm>
            <a:off x="3182620" y="2085278"/>
            <a:ext cx="870480"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Direct </a:t>
            </a:r>
          </a:p>
        </p:txBody>
      </p:sp>
      <p:cxnSp>
        <p:nvCxnSpPr>
          <p:cNvPr id="359" name="Straight Arrow Connector 358"/>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0" name="TextBox 359"/>
          <p:cNvSpPr txBox="1"/>
          <p:nvPr/>
        </p:nvSpPr>
        <p:spPr>
          <a:xfrm>
            <a:off x="2958513" y="4087379"/>
            <a:ext cx="1295789" cy="479745"/>
          </a:xfrm>
          <a:prstGeom prst="rect">
            <a:avLst/>
          </a:prstGeom>
          <a:noFill/>
        </p:spPr>
        <p:txBody>
          <a:bodyPr wrap="none" lIns="179285" tIns="143428" rIns="179285" bIns="143428" rtlCol="0">
            <a:spAutoFit/>
          </a:bodyPr>
          <a:lstStyle/>
          <a:p>
            <a:pPr>
              <a:lnSpc>
                <a:spcPct val="90000"/>
              </a:lnSpc>
              <a:spcAft>
                <a:spcPts val="588"/>
              </a:spcAft>
            </a:pPr>
            <a:r>
              <a:rPr lang="en-US" sz="1372" dirty="0" err="1">
                <a:gradFill>
                  <a:gsLst>
                    <a:gs pos="2917">
                      <a:srgbClr val="FFFFFF"/>
                    </a:gs>
                    <a:gs pos="30000">
                      <a:srgbClr val="FFFFFF"/>
                    </a:gs>
                  </a:gsLst>
                  <a:lin ang="5400000" scaled="0"/>
                </a:gradFill>
              </a:rPr>
              <a:t>PartitionKey</a:t>
            </a:r>
            <a:endParaRPr lang="en-US" sz="1372" dirty="0">
              <a:gradFill>
                <a:gsLst>
                  <a:gs pos="2917">
                    <a:srgbClr val="FFFFFF"/>
                  </a:gs>
                  <a:gs pos="30000">
                    <a:srgbClr val="FFFFFF"/>
                  </a:gs>
                </a:gsLst>
                <a:lin ang="5400000" scaled="0"/>
              </a:gradFill>
            </a:endParaRPr>
          </a:p>
        </p:txBody>
      </p:sp>
      <p:cxnSp>
        <p:nvCxnSpPr>
          <p:cNvPr id="361" name="Straight Connector 360"/>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2" name="TextBox 361"/>
          <p:cNvSpPr txBox="1"/>
          <p:nvPr/>
        </p:nvSpPr>
        <p:spPr>
          <a:xfrm>
            <a:off x="3252541" y="4313262"/>
            <a:ext cx="751802"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Hash</a:t>
            </a:r>
          </a:p>
        </p:txBody>
      </p:sp>
      <p:cxnSp>
        <p:nvCxnSpPr>
          <p:cNvPr id="363" name="Straight Arrow Connector 362"/>
          <p:cNvCxnSpPr>
            <a:endCxn id="304" idx="1"/>
          </p:cNvCxnSpPr>
          <p:nvPr/>
        </p:nvCxnSpPr>
        <p:spPr>
          <a:xfrm flipV="1">
            <a:off x="4463644" y="4020471"/>
            <a:ext cx="313988" cy="41350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rot="16200000">
            <a:off x="3938579" y="3022214"/>
            <a:ext cx="1191945" cy="362072"/>
          </a:xfrm>
          <a:prstGeom prst="rect">
            <a:avLst/>
          </a:prstGeom>
        </p:spPr>
        <p:txBody>
          <a:bodyPr wrap="none">
            <a:spAutoFit/>
          </a:bodyPr>
          <a:lstStyle/>
          <a:p>
            <a:r>
              <a:rPr lang="en-US" sz="1765" dirty="0">
                <a:gradFill>
                  <a:gsLst>
                    <a:gs pos="2917">
                      <a:srgbClr val="FFFFFF"/>
                    </a:gs>
                    <a:gs pos="30000">
                      <a:srgbClr val="FFFFFF"/>
                    </a:gs>
                  </a:gsLst>
                  <a:lin ang="5400000" scaled="0"/>
                </a:gradFill>
              </a:rPr>
              <a:t>Partitions </a:t>
            </a:r>
            <a:endParaRPr lang="en-US" sz="1765" dirty="0">
              <a:solidFill>
                <a:srgbClr val="FFFFFF"/>
              </a:solidFill>
            </a:endParaRPr>
          </a:p>
        </p:txBody>
      </p:sp>
    </p:spTree>
    <p:extLst>
      <p:ext uri="{BB962C8B-B14F-4D97-AF65-F5344CB8AC3E}">
        <p14:creationId xmlns:p14="http://schemas.microsoft.com/office/powerpoint/2010/main" val="298775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49550" y="1283626"/>
            <a:ext cx="7673212" cy="5310384"/>
          </a:xfrm>
        </p:spPr>
        <p:txBody>
          <a:bodyPr/>
          <a:lstStyle/>
          <a:p>
            <a:r>
              <a:rPr lang="en-US" sz="2800" dirty="0"/>
              <a:t>Views on the Event Stream </a:t>
            </a:r>
          </a:p>
          <a:p>
            <a:pPr lvl="1"/>
            <a:r>
              <a:rPr lang="en-US" sz="2800" dirty="0"/>
              <a:t>Conceptually similar to Topic subscriptions in that they are a ‘view’ on the event stream</a:t>
            </a:r>
          </a:p>
          <a:p>
            <a:pPr lvl="1"/>
            <a:r>
              <a:rPr lang="en-US" sz="2800" dirty="0"/>
              <a:t>Organizational anchor for </a:t>
            </a:r>
            <a:r>
              <a:rPr lang="en-US" sz="2800" dirty="0" err="1"/>
              <a:t>checkpointing</a:t>
            </a:r>
            <a:r>
              <a:rPr lang="en-US" sz="2800" dirty="0"/>
              <a:t> (you) </a:t>
            </a:r>
          </a:p>
          <a:p>
            <a:pPr lvl="1"/>
            <a:r>
              <a:rPr lang="en-US" sz="2800" dirty="0"/>
              <a:t>Anchor for creating per-partition receivers </a:t>
            </a:r>
          </a:p>
          <a:p>
            <a:pPr lvl="1"/>
            <a:r>
              <a:rPr lang="en-US" sz="2800" dirty="0"/>
              <a:t>Default consumer group always present</a:t>
            </a:r>
          </a:p>
          <a:p>
            <a:pPr lvl="1"/>
            <a:r>
              <a:rPr lang="en-US" sz="2800" dirty="0"/>
              <a:t>Can create up to 20 named consumer groups</a:t>
            </a:r>
          </a:p>
          <a:p>
            <a:endParaRPr lang="en-US" sz="2800" i="1" dirty="0"/>
          </a:p>
          <a:p>
            <a:pPr algn="ctr"/>
            <a:r>
              <a:rPr lang="en-US" sz="2800" i="1" dirty="0"/>
              <a:t>“Receivers read through a consumer group”</a:t>
            </a:r>
          </a:p>
          <a:p>
            <a:pPr lvl="1"/>
            <a:endParaRPr lang="en-US" sz="2800" dirty="0"/>
          </a:p>
        </p:txBody>
      </p:sp>
      <p:sp>
        <p:nvSpPr>
          <p:cNvPr id="3" name="Title 2"/>
          <p:cNvSpPr>
            <a:spLocks noGrp="1"/>
          </p:cNvSpPr>
          <p:nvPr>
            <p:ph type="title"/>
          </p:nvPr>
        </p:nvSpPr>
        <p:spPr/>
        <p:txBody>
          <a:bodyPr/>
          <a:lstStyle/>
          <a:p>
            <a:r>
              <a:rPr lang="en-US" dirty="0"/>
              <a:t>Consumer</a:t>
            </a:r>
            <a:r>
              <a:rPr lang="en-US" baseline="0" dirty="0"/>
              <a:t> Groups</a:t>
            </a:r>
            <a:endParaRPr lang="en-US" dirty="0"/>
          </a:p>
        </p:txBody>
      </p:sp>
      <p:sp>
        <p:nvSpPr>
          <p:cNvPr id="4" name="Rectangle 3"/>
          <p:cNvSpPr/>
          <p:nvPr/>
        </p:nvSpPr>
        <p:spPr bwMode="auto">
          <a:xfrm>
            <a:off x="493345" y="1300355"/>
            <a:ext cx="1050883"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p:nvCxnSpPr>
        <p:spPr>
          <a:xfrm>
            <a:off x="423697" y="1348144"/>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5665" y="3028282"/>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dirty="0" err="1">
              <a:gradFill>
                <a:gsLst>
                  <a:gs pos="2917">
                    <a:srgbClr val="FFFFFF"/>
                  </a:gs>
                  <a:gs pos="30000">
                    <a:srgbClr val="FFFFFF"/>
                  </a:gs>
                </a:gsLst>
                <a:lin ang="5400000" scaled="0"/>
              </a:gradFill>
            </a:endParaRPr>
          </a:p>
        </p:txBody>
      </p:sp>
      <p:sp>
        <p:nvSpPr>
          <p:cNvPr id="17" name="Rectangle 16"/>
          <p:cNvSpPr/>
          <p:nvPr/>
        </p:nvSpPr>
        <p:spPr bwMode="auto">
          <a:xfrm>
            <a:off x="810263" y="1982748"/>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810263" y="2136512"/>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810263" y="2290275"/>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10263" y="2444038"/>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810263" y="259780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810263" y="2751566"/>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810263" y="290532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810263" y="305909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810263" y="3212856"/>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810263" y="336661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810263" y="3536858"/>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810263" y="369062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p:cNvSpPr/>
          <p:nvPr/>
        </p:nvSpPr>
        <p:spPr bwMode="auto">
          <a:xfrm>
            <a:off x="810263" y="3844385"/>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810263" y="3998148"/>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810263" y="415191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p:cNvSpPr/>
          <p:nvPr/>
        </p:nvSpPr>
        <p:spPr bwMode="auto">
          <a:xfrm>
            <a:off x="810263" y="4305675"/>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810263" y="445943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810263" y="461320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146"/>
          <p:cNvSpPr/>
          <p:nvPr/>
        </p:nvSpPr>
        <p:spPr bwMode="auto">
          <a:xfrm>
            <a:off x="810263" y="4766966"/>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810263" y="492072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810263" y="5081875"/>
            <a:ext cx="133545" cy="140223"/>
          </a:xfrm>
          <a:prstGeom prst="rect">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245677" y="3094357"/>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244" name="Rectangle 243"/>
          <p:cNvSpPr/>
          <p:nvPr/>
        </p:nvSpPr>
        <p:spPr bwMode="auto">
          <a:xfrm>
            <a:off x="1245677" y="2800967"/>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245677" y="2576860"/>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245677" y="2352754"/>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1245677" y="4261400"/>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1245677" y="448413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1245677" y="470686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250" name="Elbow Connector 249"/>
          <p:cNvCxnSpPr/>
          <p:nvPr/>
        </p:nvCxnSpPr>
        <p:spPr>
          <a:xfrm>
            <a:off x="2677814" y="4122737"/>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p:nvPr/>
        </p:nvCxnSpPr>
        <p:spPr>
          <a:xfrm flipV="1">
            <a:off x="2677814" y="2383665"/>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Arrow Connector 704"/>
          <p:cNvCxnSpPr/>
          <p:nvPr/>
        </p:nvCxnSpPr>
        <p:spPr>
          <a:xfrm rot="10800000">
            <a:off x="941562" y="3262895"/>
            <a:ext cx="2557976" cy="8740"/>
          </a:xfrm>
          <a:prstGeom prst="bentConnector3">
            <a:avLst>
              <a:gd name="adj1" fmla="val 50000"/>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53" name="Straight Arrow Connector 704"/>
          <p:cNvCxnSpPr/>
          <p:nvPr/>
        </p:nvCxnSpPr>
        <p:spPr>
          <a:xfrm rot="10800000" flipV="1">
            <a:off x="941562" y="3421114"/>
            <a:ext cx="2557975" cy="1"/>
          </a:xfrm>
          <a:prstGeom prst="bentConnector3">
            <a:avLst>
              <a:gd name="adj1" fmla="val 50000"/>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60" name="Rectangle 259"/>
          <p:cNvSpPr/>
          <p:nvPr/>
        </p:nvSpPr>
        <p:spPr bwMode="auto">
          <a:xfrm>
            <a:off x="3556130" y="315908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3556130" y="336347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7370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6222" y="889130"/>
            <a:ext cx="7796540" cy="5594006"/>
          </a:xfrm>
        </p:spPr>
        <p:txBody>
          <a:bodyPr/>
          <a:lstStyle/>
          <a:p>
            <a:r>
              <a:rPr lang="en-US" sz="3529" dirty="0"/>
              <a:t>Receive from partitions via consumer groups</a:t>
            </a:r>
          </a:p>
          <a:p>
            <a:pPr lvl="1"/>
            <a:r>
              <a:rPr lang="en-US" sz="1961" dirty="0"/>
              <a:t>Using .NET API or using generic AMQP 1.0 client (e.g. Apache Proton-C/J)</a:t>
            </a:r>
          </a:p>
          <a:p>
            <a:r>
              <a:rPr lang="en-US" sz="3529" dirty="0"/>
              <a:t>Cursors (offsets) solely maintained by clients; not like Queue/Topic</a:t>
            </a:r>
          </a:p>
          <a:p>
            <a:pPr lvl="1"/>
            <a:r>
              <a:rPr lang="en-US" sz="1961" dirty="0"/>
              <a:t>Maximum flexibility for consumption</a:t>
            </a:r>
          </a:p>
          <a:p>
            <a:pPr lvl="1"/>
            <a:r>
              <a:rPr lang="en-US" sz="1961" dirty="0"/>
              <a:t>Can act as raw event history store for retention duration</a:t>
            </a:r>
          </a:p>
          <a:p>
            <a:pPr lvl="2"/>
            <a:r>
              <a:rPr lang="en-US" sz="1961" dirty="0"/>
              <a:t>Not an archive, but raw data value often deteriorates quickly</a:t>
            </a:r>
          </a:p>
          <a:p>
            <a:pPr lvl="1"/>
            <a:r>
              <a:rPr lang="en-US" sz="1961" dirty="0"/>
              <a:t>Can synchronize across streams by timestamp</a:t>
            </a:r>
          </a:p>
          <a:p>
            <a:pPr lvl="1"/>
            <a:r>
              <a:rPr lang="en-US" sz="1961" dirty="0"/>
              <a:t>Checkpoints must be maintained by clients</a:t>
            </a:r>
          </a:p>
          <a:p>
            <a:r>
              <a:rPr lang="en-US" sz="3529" dirty="0"/>
              <a:t>Direct support for external leader election models with epochs </a:t>
            </a:r>
          </a:p>
        </p:txBody>
      </p:sp>
      <p:sp>
        <p:nvSpPr>
          <p:cNvPr id="3" name="Title 2"/>
          <p:cNvSpPr>
            <a:spLocks noGrp="1"/>
          </p:cNvSpPr>
          <p:nvPr>
            <p:ph type="title"/>
          </p:nvPr>
        </p:nvSpPr>
        <p:spPr/>
        <p:txBody>
          <a:bodyPr/>
          <a:lstStyle/>
          <a:p>
            <a:r>
              <a:rPr lang="en-US" dirty="0"/>
              <a:t>Consumers</a:t>
            </a:r>
          </a:p>
        </p:txBody>
      </p:sp>
      <p:sp>
        <p:nvSpPr>
          <p:cNvPr id="4" name="Rectangle 3"/>
          <p:cNvSpPr/>
          <p:nvPr/>
        </p:nvSpPr>
        <p:spPr bwMode="auto">
          <a:xfrm>
            <a:off x="568047" y="1412044"/>
            <a:ext cx="2390466" cy="485563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Partition</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Event Log</a:t>
            </a:r>
          </a:p>
        </p:txBody>
      </p:sp>
      <p:sp>
        <p:nvSpPr>
          <p:cNvPr id="5" name="Rectangle 4"/>
          <p:cNvSpPr/>
          <p:nvPr/>
        </p:nvSpPr>
        <p:spPr bwMode="auto">
          <a:xfrm>
            <a:off x="717451" y="2311917"/>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6" name="Rectangle 5"/>
          <p:cNvSpPr/>
          <p:nvPr/>
        </p:nvSpPr>
        <p:spPr bwMode="auto">
          <a:xfrm>
            <a:off x="717451" y="2980788"/>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7" name="Rectangle 6"/>
          <p:cNvSpPr/>
          <p:nvPr/>
        </p:nvSpPr>
        <p:spPr bwMode="auto">
          <a:xfrm>
            <a:off x="717451" y="3649659"/>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8" name="Rectangle 7"/>
          <p:cNvSpPr/>
          <p:nvPr/>
        </p:nvSpPr>
        <p:spPr bwMode="auto">
          <a:xfrm>
            <a:off x="717451" y="4318529"/>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9" name="Rectangle 8"/>
          <p:cNvSpPr/>
          <p:nvPr/>
        </p:nvSpPr>
        <p:spPr bwMode="auto">
          <a:xfrm>
            <a:off x="717451" y="4987400"/>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cxnSp>
        <p:nvCxnSpPr>
          <p:cNvPr id="11" name="Straight Arrow Connector 10"/>
          <p:cNvCxnSpPr/>
          <p:nvPr/>
        </p:nvCxnSpPr>
        <p:spPr>
          <a:xfrm>
            <a:off x="418643" y="2311918"/>
            <a:ext cx="0" cy="36569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Left Arrow 11"/>
          <p:cNvSpPr/>
          <p:nvPr/>
        </p:nvSpPr>
        <p:spPr bwMode="auto">
          <a:xfrm>
            <a:off x="3072600" y="3110653"/>
            <a:ext cx="597616" cy="259734"/>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 Arrow 12"/>
          <p:cNvSpPr/>
          <p:nvPr/>
        </p:nvSpPr>
        <p:spPr bwMode="auto">
          <a:xfrm>
            <a:off x="3072599" y="5117266"/>
            <a:ext cx="597616" cy="259734"/>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115123" y="3279857"/>
            <a:ext cx="1011098"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Time</a:t>
            </a:r>
          </a:p>
        </p:txBody>
      </p:sp>
      <p:sp>
        <p:nvSpPr>
          <p:cNvPr id="15" name="TextBox 14"/>
          <p:cNvSpPr txBox="1"/>
          <p:nvPr/>
        </p:nvSpPr>
        <p:spPr>
          <a:xfrm>
            <a:off x="3293487" y="5340485"/>
            <a:ext cx="654369"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ID</a:t>
            </a:r>
          </a:p>
        </p:txBody>
      </p:sp>
    </p:spTree>
    <p:extLst>
      <p:ext uri="{BB962C8B-B14F-4D97-AF65-F5344CB8AC3E}">
        <p14:creationId xmlns:p14="http://schemas.microsoft.com/office/powerpoint/2010/main" val="288520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025" y="4533945"/>
            <a:ext cx="11240393" cy="683264"/>
          </a:xfrm>
        </p:spPr>
        <p:txBody>
          <a:bodyPr/>
          <a:lstStyle/>
          <a:p>
            <a:r>
              <a:rPr lang="en-US" dirty="0"/>
              <a:t>Sending events to event hub</a:t>
            </a:r>
          </a:p>
        </p:txBody>
      </p:sp>
    </p:spTree>
    <p:extLst>
      <p:ext uri="{BB962C8B-B14F-4D97-AF65-F5344CB8AC3E}">
        <p14:creationId xmlns:p14="http://schemas.microsoft.com/office/powerpoint/2010/main" val="40380440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Scaling patterns</a:t>
            </a:r>
          </a:p>
        </p:txBody>
      </p:sp>
    </p:spTree>
    <p:extLst>
      <p:ext uri="{BB962C8B-B14F-4D97-AF65-F5344CB8AC3E}">
        <p14:creationId xmlns:p14="http://schemas.microsoft.com/office/powerpoint/2010/main" val="4575136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flipH="1">
            <a:off x="1490420" y="2053694"/>
            <a:ext cx="842889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Intermediaries and Brokers</a:t>
            </a:r>
          </a:p>
        </p:txBody>
      </p:sp>
      <p:sp>
        <p:nvSpPr>
          <p:cNvPr id="4" name="Rectangle 3"/>
          <p:cNvSpPr/>
          <p:nvPr/>
        </p:nvSpPr>
        <p:spPr bwMode="auto">
          <a:xfrm>
            <a:off x="4550145" y="1699849"/>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Intermediary</a:t>
            </a:r>
          </a:p>
        </p:txBody>
      </p:sp>
      <p:sp>
        <p:nvSpPr>
          <p:cNvPr id="5" name="Oval 4"/>
          <p:cNvSpPr/>
          <p:nvPr/>
        </p:nvSpPr>
        <p:spPr bwMode="auto">
          <a:xfrm>
            <a:off x="482236" y="1764326"/>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1764325"/>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9" name="Straight Arrow Connector 8"/>
          <p:cNvCxnSpPr>
            <a:stCxn id="5" idx="6"/>
            <a:endCxn id="4" idx="1"/>
          </p:cNvCxnSpPr>
          <p:nvPr/>
        </p:nvCxnSpPr>
        <p:spPr>
          <a:xfrm>
            <a:off x="1490420" y="2227385"/>
            <a:ext cx="3059723" cy="0"/>
          </a:xfrm>
          <a:prstGeom prst="straightConnector1">
            <a:avLst/>
          </a:prstGeom>
          <a:ln w="38100">
            <a:solidFill>
              <a:schemeClr val="tx2">
                <a:alpha val="50000"/>
              </a:schemeClr>
            </a:solidFill>
            <a:tailEnd type="arrow"/>
          </a:ln>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a:stCxn id="4" idx="3"/>
            <a:endCxn id="6" idx="2"/>
          </p:cNvCxnSpPr>
          <p:nvPr/>
        </p:nvCxnSpPr>
        <p:spPr>
          <a:xfrm flipV="1">
            <a:off x="7152666" y="2227387"/>
            <a:ext cx="2766645" cy="1"/>
          </a:xfrm>
          <a:prstGeom prst="straightConnector1">
            <a:avLst/>
          </a:prstGeom>
          <a:ln w="38100">
            <a:solidFill>
              <a:schemeClr val="tx2">
                <a:alpha val="50000"/>
              </a:schemeClr>
            </a:solidFill>
            <a:tailEnd type="arrow"/>
          </a:ln>
        </p:spPr>
        <p:style>
          <a:lnRef idx="3">
            <a:schemeClr val="accent3"/>
          </a:lnRef>
          <a:fillRef idx="0">
            <a:schemeClr val="accent3"/>
          </a:fillRef>
          <a:effectRef idx="2">
            <a:schemeClr val="accent3"/>
          </a:effectRef>
          <a:fontRef idx="minor">
            <a:schemeClr val="tx1"/>
          </a:fontRef>
        </p:style>
      </p:cxnSp>
      <p:sp>
        <p:nvSpPr>
          <p:cNvPr id="16" name="Rectangle 15"/>
          <p:cNvSpPr/>
          <p:nvPr/>
        </p:nvSpPr>
        <p:spPr bwMode="auto">
          <a:xfrm>
            <a:off x="4550145" y="4138249"/>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17" name="Oval 16"/>
          <p:cNvSpPr/>
          <p:nvPr/>
        </p:nvSpPr>
        <p:spPr bwMode="auto">
          <a:xfrm>
            <a:off x="482236" y="4202726"/>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18" name="Oval 17"/>
          <p:cNvSpPr/>
          <p:nvPr/>
        </p:nvSpPr>
        <p:spPr bwMode="auto">
          <a:xfrm>
            <a:off x="9919311" y="4202725"/>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9" name="Straight Arrow Connector 18"/>
          <p:cNvCxnSpPr>
            <a:stCxn id="17" idx="6"/>
            <a:endCxn id="16" idx="1"/>
          </p:cNvCxnSpPr>
          <p:nvPr/>
        </p:nvCxnSpPr>
        <p:spPr>
          <a:xfrm>
            <a:off x="1490420" y="4665785"/>
            <a:ext cx="3059723" cy="0"/>
          </a:xfrm>
          <a:prstGeom prst="straightConnector1">
            <a:avLst/>
          </a:prstGeom>
          <a:ln w="38100">
            <a:solidFill>
              <a:schemeClr val="tx2">
                <a:alpha val="50000"/>
              </a:schemeClr>
            </a:solidFill>
            <a:tailEnd type="arrow"/>
          </a:ln>
        </p:spPr>
        <p:style>
          <a:lnRef idx="3">
            <a:schemeClr val="accent3"/>
          </a:lnRef>
          <a:fillRef idx="0">
            <a:schemeClr val="accent3"/>
          </a:fillRef>
          <a:effectRef idx="2">
            <a:schemeClr val="accent3"/>
          </a:effectRef>
          <a:fontRef idx="minor">
            <a:schemeClr val="tx1"/>
          </a:fontRef>
        </p:style>
      </p:cxnSp>
      <p:sp>
        <p:nvSpPr>
          <p:cNvPr id="21" name="Flowchart: Magnetic Disk 20"/>
          <p:cNvSpPr/>
          <p:nvPr/>
        </p:nvSpPr>
        <p:spPr bwMode="auto">
          <a:xfrm>
            <a:off x="5476264" y="5040925"/>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23" name="Straight Arrow Connector 22"/>
          <p:cNvCxnSpPr>
            <a:stCxn id="16" idx="3"/>
            <a:endCxn id="18" idx="2"/>
          </p:cNvCxnSpPr>
          <p:nvPr/>
        </p:nvCxnSpPr>
        <p:spPr>
          <a:xfrm flipV="1">
            <a:off x="7152666" y="4665787"/>
            <a:ext cx="2766645" cy="1"/>
          </a:xfrm>
          <a:prstGeom prst="straightConnector1">
            <a:avLst/>
          </a:prstGeom>
          <a:ln w="38100">
            <a:solidFill>
              <a:schemeClr val="tx2">
                <a:alpha val="50000"/>
              </a:schemeClr>
            </a:solidFill>
            <a:headEnd type="arrow"/>
            <a:tailEnd type="arrow"/>
          </a:ln>
        </p:spPr>
        <p:style>
          <a:lnRef idx="3">
            <a:schemeClr val="accent3"/>
          </a:lnRef>
          <a:fillRef idx="0">
            <a:schemeClr val="accent3"/>
          </a:fillRef>
          <a:effectRef idx="2">
            <a:schemeClr val="accent3"/>
          </a:effectRef>
          <a:fontRef idx="minor">
            <a:schemeClr val="tx1"/>
          </a:fontRef>
        </p:style>
      </p:cxnSp>
      <p:sp>
        <p:nvSpPr>
          <p:cNvPr id="26" name="TextBox 25"/>
          <p:cNvSpPr txBox="1"/>
          <p:nvPr/>
        </p:nvSpPr>
        <p:spPr>
          <a:xfrm>
            <a:off x="7492633" y="4731658"/>
            <a:ext cx="697948" cy="923331"/>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Query</a:t>
            </a:r>
          </a:p>
          <a:p>
            <a:pPr defTabSz="914287"/>
            <a:r>
              <a:rPr lang="en-US" sz="2000" dirty="0">
                <a:gradFill>
                  <a:gsLst>
                    <a:gs pos="0">
                      <a:srgbClr val="FFFFFF"/>
                    </a:gs>
                    <a:gs pos="86000">
                      <a:srgbClr val="FFFFFF"/>
                    </a:gs>
                  </a:gsLst>
                  <a:lin ang="5400000" scaled="0"/>
                </a:gradFill>
              </a:rPr>
              <a:t>Filter</a:t>
            </a:r>
          </a:p>
          <a:p>
            <a:pPr defTabSz="914287"/>
            <a:r>
              <a:rPr lang="en-US" sz="2000" dirty="0">
                <a:gradFill>
                  <a:gsLst>
                    <a:gs pos="0">
                      <a:srgbClr val="FFFFFF"/>
                    </a:gs>
                    <a:gs pos="86000">
                      <a:srgbClr val="FFFFFF"/>
                    </a:gs>
                  </a:gsLst>
                  <a:lin ang="5400000" scaled="0"/>
                </a:gradFill>
              </a:rPr>
              <a:t>Pull</a:t>
            </a:r>
          </a:p>
        </p:txBody>
      </p:sp>
      <p:sp>
        <p:nvSpPr>
          <p:cNvPr id="27" name="TextBox 26"/>
          <p:cNvSpPr txBox="1"/>
          <p:nvPr/>
        </p:nvSpPr>
        <p:spPr>
          <a:xfrm>
            <a:off x="7413290" y="2293262"/>
            <a:ext cx="662297"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Route</a:t>
            </a:r>
          </a:p>
        </p:txBody>
      </p:sp>
      <p:sp>
        <p:nvSpPr>
          <p:cNvPr id="28" name="TextBox 27"/>
          <p:cNvSpPr txBox="1"/>
          <p:nvPr/>
        </p:nvSpPr>
        <p:spPr>
          <a:xfrm>
            <a:off x="1840371" y="2909750"/>
            <a:ext cx="8524128" cy="861774"/>
          </a:xfrm>
          <a:prstGeom prst="rect">
            <a:avLst/>
          </a:prstGeom>
          <a:noFill/>
        </p:spPr>
        <p:txBody>
          <a:bodyPr wrap="none" lIns="0" tIns="0" rIns="0" bIns="0" rtlCol="0">
            <a:spAutoFit/>
          </a:bodyPr>
          <a:lstStyle/>
          <a:p>
            <a:pPr defTabSz="914287"/>
            <a:r>
              <a:rPr lang="en-US" sz="2800" dirty="0">
                <a:gradFill>
                  <a:gsLst>
                    <a:gs pos="0">
                      <a:srgbClr val="FFFFFF"/>
                    </a:gs>
                    <a:gs pos="86000">
                      <a:srgbClr val="FFFFFF"/>
                    </a:gs>
                  </a:gsLst>
                  <a:lin ang="5400000" scaled="0"/>
                </a:gradFill>
              </a:rPr>
              <a:t>Intermediaries route messages ‘straight through’ with </a:t>
            </a:r>
            <a:br>
              <a:rPr lang="en-US" sz="2800" dirty="0">
                <a:gradFill>
                  <a:gsLst>
                    <a:gs pos="0">
                      <a:srgbClr val="FFFFFF"/>
                    </a:gs>
                    <a:gs pos="86000">
                      <a:srgbClr val="FFFFFF"/>
                    </a:gs>
                  </a:gsLst>
                  <a:lin ang="5400000" scaled="0"/>
                </a:gradFill>
              </a:rPr>
            </a:br>
            <a:r>
              <a:rPr lang="en-US" sz="2800" dirty="0">
                <a:gradFill>
                  <a:gsLst>
                    <a:gs pos="0">
                      <a:srgbClr val="FFFFFF"/>
                    </a:gs>
                    <a:gs pos="86000">
                      <a:srgbClr val="FFFFFF"/>
                    </a:gs>
                  </a:gsLst>
                  <a:lin ang="5400000" scaled="0"/>
                </a:gradFill>
              </a:rPr>
              <a:t>feedback path and network backpressure into sender</a:t>
            </a:r>
          </a:p>
        </p:txBody>
      </p:sp>
      <p:sp>
        <p:nvSpPr>
          <p:cNvPr id="29" name="TextBox 28"/>
          <p:cNvSpPr txBox="1"/>
          <p:nvPr/>
        </p:nvSpPr>
        <p:spPr>
          <a:xfrm>
            <a:off x="3413003" y="1512518"/>
            <a:ext cx="981038" cy="307777"/>
          </a:xfrm>
          <a:prstGeom prst="rect">
            <a:avLst/>
          </a:prstGeom>
          <a:noFill/>
        </p:spPr>
        <p:txBody>
          <a:bodyPr wrap="none" lIns="0" tIns="0" rIns="0" bIns="0" rtlCol="0">
            <a:spAutoFit/>
          </a:bodyPr>
          <a:lstStyle/>
          <a:p>
            <a:pPr defTabSz="914287"/>
            <a:r>
              <a:rPr lang="en-US" sz="2000" dirty="0" err="1">
                <a:gradFill>
                  <a:gsLst>
                    <a:gs pos="0">
                      <a:srgbClr val="FFFFFF"/>
                    </a:gs>
                    <a:gs pos="86000">
                      <a:srgbClr val="FFFFFF"/>
                    </a:gs>
                  </a:gsLst>
                  <a:lin ang="5400000" scaled="0"/>
                </a:gradFill>
              </a:rPr>
              <a:t>AuthN</a:t>
            </a:r>
            <a:r>
              <a:rPr lang="en-US" sz="2000" dirty="0">
                <a:gradFill>
                  <a:gsLst>
                    <a:gs pos="0">
                      <a:srgbClr val="FFFFFF"/>
                    </a:gs>
                    <a:gs pos="86000">
                      <a:srgbClr val="FFFFFF"/>
                    </a:gs>
                  </a:gsLst>
                  <a:lin ang="5400000" scaled="0"/>
                </a:gradFill>
              </a:rPr>
              <a:t>/Z</a:t>
            </a:r>
          </a:p>
        </p:txBody>
      </p:sp>
      <p:sp>
        <p:nvSpPr>
          <p:cNvPr id="30" name="TextBox 29"/>
          <p:cNvSpPr txBox="1"/>
          <p:nvPr/>
        </p:nvSpPr>
        <p:spPr>
          <a:xfrm>
            <a:off x="3413003" y="4131742"/>
            <a:ext cx="981038" cy="307777"/>
          </a:xfrm>
          <a:prstGeom prst="rect">
            <a:avLst/>
          </a:prstGeom>
          <a:noFill/>
        </p:spPr>
        <p:txBody>
          <a:bodyPr wrap="none" lIns="0" tIns="0" rIns="0" bIns="0" rtlCol="0">
            <a:spAutoFit/>
          </a:bodyPr>
          <a:lstStyle/>
          <a:p>
            <a:pPr defTabSz="914287"/>
            <a:r>
              <a:rPr lang="en-US" sz="2000" dirty="0" err="1">
                <a:gradFill>
                  <a:gsLst>
                    <a:gs pos="0">
                      <a:srgbClr val="FFFFFF"/>
                    </a:gs>
                    <a:gs pos="86000">
                      <a:srgbClr val="FFFFFF"/>
                    </a:gs>
                  </a:gsLst>
                  <a:lin ang="5400000" scaled="0"/>
                </a:gradFill>
              </a:rPr>
              <a:t>AuthN</a:t>
            </a:r>
            <a:r>
              <a:rPr lang="en-US" sz="2000" dirty="0">
                <a:gradFill>
                  <a:gsLst>
                    <a:gs pos="0">
                      <a:srgbClr val="FFFFFF"/>
                    </a:gs>
                    <a:gs pos="86000">
                      <a:srgbClr val="FFFFFF"/>
                    </a:gs>
                  </a:gsLst>
                  <a:lin ang="5400000" scaled="0"/>
                </a:gradFill>
              </a:rPr>
              <a:t>/Z</a:t>
            </a:r>
          </a:p>
        </p:txBody>
      </p:sp>
      <p:sp>
        <p:nvSpPr>
          <p:cNvPr id="31" name="TextBox 30"/>
          <p:cNvSpPr txBox="1"/>
          <p:nvPr/>
        </p:nvSpPr>
        <p:spPr>
          <a:xfrm>
            <a:off x="2150481" y="5861545"/>
            <a:ext cx="7732951" cy="430887"/>
          </a:xfrm>
          <a:prstGeom prst="rect">
            <a:avLst/>
          </a:prstGeom>
          <a:noFill/>
        </p:spPr>
        <p:txBody>
          <a:bodyPr wrap="none" lIns="0" tIns="0" rIns="0" bIns="0" rtlCol="0">
            <a:spAutoFit/>
          </a:bodyPr>
          <a:lstStyle/>
          <a:p>
            <a:pPr defTabSz="914287"/>
            <a:r>
              <a:rPr lang="en-US" sz="2800" dirty="0">
                <a:gradFill>
                  <a:gsLst>
                    <a:gs pos="0">
                      <a:srgbClr val="FFFFFF"/>
                    </a:gs>
                    <a:gs pos="86000">
                      <a:srgbClr val="FFFFFF"/>
                    </a:gs>
                  </a:gsLst>
                  <a:lin ang="5400000" scaled="0"/>
                </a:gradFill>
              </a:rPr>
              <a:t>Brokers hold messages for retrieval and querying</a:t>
            </a:r>
          </a:p>
        </p:txBody>
      </p:sp>
      <p:sp>
        <p:nvSpPr>
          <p:cNvPr id="8" name="TextBox 7"/>
          <p:cNvSpPr txBox="1"/>
          <p:nvPr/>
        </p:nvSpPr>
        <p:spPr>
          <a:xfrm>
            <a:off x="8102225" y="1383252"/>
            <a:ext cx="1480790" cy="615553"/>
          </a:xfrm>
          <a:prstGeom prst="rect">
            <a:avLst/>
          </a:prstGeom>
          <a:noFill/>
        </p:spPr>
        <p:txBody>
          <a:bodyPr wrap="none" lIns="0" tIns="0" rIns="0" bIns="0" rtlCol="0">
            <a:spAutoFit/>
          </a:bodyPr>
          <a:lstStyle/>
          <a:p>
            <a:r>
              <a:rPr lang="en-US" sz="2000" dirty="0">
                <a:solidFill>
                  <a:srgbClr val="B0D685"/>
                </a:solidFill>
              </a:rPr>
              <a:t>Backpressure</a:t>
            </a:r>
            <a:br>
              <a:rPr lang="en-US" sz="2000" dirty="0">
                <a:solidFill>
                  <a:srgbClr val="B0D685"/>
                </a:solidFill>
              </a:rPr>
            </a:br>
            <a:r>
              <a:rPr lang="en-US" sz="2000" dirty="0">
                <a:solidFill>
                  <a:srgbClr val="B0D685"/>
                </a:solidFill>
              </a:rPr>
              <a:t>Feedback </a:t>
            </a:r>
          </a:p>
        </p:txBody>
      </p:sp>
    </p:spTree>
    <p:extLst>
      <p:ext uri="{BB962C8B-B14F-4D97-AF65-F5344CB8AC3E}">
        <p14:creationId xmlns:p14="http://schemas.microsoft.com/office/powerpoint/2010/main" val="39512013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vs. Pull</a:t>
            </a:r>
          </a:p>
        </p:txBody>
      </p:sp>
      <p:sp>
        <p:nvSpPr>
          <p:cNvPr id="5" name="Rectangle 4"/>
          <p:cNvSpPr/>
          <p:nvPr/>
        </p:nvSpPr>
        <p:spPr bwMode="auto">
          <a:xfrm>
            <a:off x="4550145" y="1254373"/>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a:solidFill>
                  <a:srgbClr val="FFFFFF"/>
                </a:solidFill>
              </a:rPr>
              <a:t>Intermediary</a:t>
            </a:r>
            <a:endParaRPr lang="en-US" sz="2300" dirty="0">
              <a:solidFill>
                <a:srgbClr val="FFFFFF"/>
              </a:solidFill>
            </a:endParaRPr>
          </a:p>
        </p:txBody>
      </p:sp>
      <p:sp>
        <p:nvSpPr>
          <p:cNvPr id="6" name="Oval 5"/>
          <p:cNvSpPr/>
          <p:nvPr/>
        </p:nvSpPr>
        <p:spPr bwMode="auto">
          <a:xfrm>
            <a:off x="482236" y="131885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7" name="Oval 6"/>
          <p:cNvSpPr/>
          <p:nvPr/>
        </p:nvSpPr>
        <p:spPr bwMode="auto">
          <a:xfrm>
            <a:off x="9919311" y="131885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8" name="Straight Arrow Connector 7"/>
          <p:cNvCxnSpPr>
            <a:stCxn id="6" idx="6"/>
            <a:endCxn id="5" idx="1"/>
          </p:cNvCxnSpPr>
          <p:nvPr/>
        </p:nvCxnSpPr>
        <p:spPr>
          <a:xfrm>
            <a:off x="1490420" y="1781911"/>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3"/>
            <a:endCxn id="7" idx="2"/>
          </p:cNvCxnSpPr>
          <p:nvPr/>
        </p:nvCxnSpPr>
        <p:spPr>
          <a:xfrm flipV="1">
            <a:off x="7152666" y="1781912"/>
            <a:ext cx="2766645" cy="1"/>
          </a:xfrm>
          <a:prstGeom prst="straightConnector1">
            <a:avLst/>
          </a:prstGeom>
          <a:ln w="38100">
            <a:solidFill>
              <a:schemeClr val="tx2"/>
            </a:solidFill>
            <a:tailEnd type="arrow"/>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bwMode="auto">
          <a:xfrm>
            <a:off x="4550145" y="3874481"/>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11" name="Oval 10"/>
          <p:cNvSpPr/>
          <p:nvPr/>
        </p:nvSpPr>
        <p:spPr bwMode="auto">
          <a:xfrm>
            <a:off x="482236" y="393895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12" name="Oval 11"/>
          <p:cNvSpPr/>
          <p:nvPr/>
        </p:nvSpPr>
        <p:spPr bwMode="auto">
          <a:xfrm>
            <a:off x="9919311" y="3938957"/>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3" name="Straight Arrow Connector 12"/>
          <p:cNvCxnSpPr>
            <a:stCxn id="11" idx="6"/>
            <a:endCxn id="10" idx="1"/>
          </p:cNvCxnSpPr>
          <p:nvPr/>
        </p:nvCxnSpPr>
        <p:spPr>
          <a:xfrm>
            <a:off x="1490420" y="4402017"/>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Flowchart: Magnetic Disk 13"/>
          <p:cNvSpPr/>
          <p:nvPr/>
        </p:nvSpPr>
        <p:spPr bwMode="auto">
          <a:xfrm>
            <a:off x="5476264" y="4777157"/>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15" name="Straight Arrow Connector 14"/>
          <p:cNvCxnSpPr>
            <a:stCxn id="10" idx="3"/>
            <a:endCxn id="12" idx="2"/>
          </p:cNvCxnSpPr>
          <p:nvPr/>
        </p:nvCxnSpPr>
        <p:spPr>
          <a:xfrm flipV="1">
            <a:off x="7152666" y="4402019"/>
            <a:ext cx="2766645" cy="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654513" y="2438407"/>
            <a:ext cx="10445261" cy="738664"/>
          </a:xfrm>
          <a:prstGeom prst="rect">
            <a:avLst/>
          </a:prstGeom>
          <a:noFill/>
        </p:spPr>
        <p:txBody>
          <a:bodyPr wrap="square" lIns="0" tIns="0" rIns="0" bIns="0" rtlCol="0">
            <a:spAutoFit/>
          </a:bodyPr>
          <a:lstStyle/>
          <a:p>
            <a:pPr algn="ctr" defTabSz="914287"/>
            <a:r>
              <a:rPr lang="en-US" sz="2400" dirty="0">
                <a:gradFill>
                  <a:gsLst>
                    <a:gs pos="0">
                      <a:srgbClr val="FFFFFF"/>
                    </a:gs>
                    <a:gs pos="86000">
                      <a:srgbClr val="FFFFFF"/>
                    </a:gs>
                  </a:gsLst>
                  <a:lin ang="5400000" scaled="0"/>
                </a:gradFill>
              </a:rPr>
              <a:t>‘Push’ is a sender initiated activity that results in delivery of a message to a receiver without the receiver explicitly asking for one or a particular message.</a:t>
            </a:r>
          </a:p>
        </p:txBody>
      </p:sp>
      <p:sp>
        <p:nvSpPr>
          <p:cNvPr id="19" name="TextBox 18"/>
          <p:cNvSpPr txBox="1"/>
          <p:nvPr/>
        </p:nvSpPr>
        <p:spPr>
          <a:xfrm>
            <a:off x="628009" y="5377970"/>
            <a:ext cx="10445261" cy="1107996"/>
          </a:xfrm>
          <a:prstGeom prst="rect">
            <a:avLst/>
          </a:prstGeom>
          <a:noFill/>
        </p:spPr>
        <p:txBody>
          <a:bodyPr wrap="square" lIns="0" tIns="0" rIns="0" bIns="0" rtlCol="0">
            <a:spAutoFit/>
          </a:bodyPr>
          <a:lstStyle/>
          <a:p>
            <a:pPr algn="ctr" defTabSz="914287"/>
            <a:r>
              <a:rPr lang="en-US" sz="2400" dirty="0">
                <a:gradFill>
                  <a:gsLst>
                    <a:gs pos="0">
                      <a:srgbClr val="FFFFFF"/>
                    </a:gs>
                    <a:gs pos="86000">
                      <a:srgbClr val="FFFFFF"/>
                    </a:gs>
                  </a:gsLst>
                  <a:lin ang="5400000" scaled="0"/>
                </a:gradFill>
              </a:rPr>
              <a:t>‘Pull’ is a receiver initiated activity that delivers stored messages to the receiver in a context that the receiver controls. The context is decoupled from the ‘Push’ style send operation</a:t>
            </a:r>
          </a:p>
        </p:txBody>
      </p:sp>
    </p:spTree>
    <p:extLst>
      <p:ext uri="{BB962C8B-B14F-4D97-AF65-F5344CB8AC3E}">
        <p14:creationId xmlns:p14="http://schemas.microsoft.com/office/powerpoint/2010/main" val="15772023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Pull</a:t>
            </a:r>
          </a:p>
        </p:txBody>
      </p:sp>
      <p:sp>
        <p:nvSpPr>
          <p:cNvPr id="3" name="Content Placeholder 2"/>
          <p:cNvSpPr>
            <a:spLocks noGrp="1"/>
          </p:cNvSpPr>
          <p:nvPr>
            <p:ph idx="1"/>
          </p:nvPr>
        </p:nvSpPr>
        <p:spPr>
          <a:xfrm>
            <a:off x="520704" y="1447802"/>
            <a:ext cx="4603871" cy="4887492"/>
          </a:xfrm>
        </p:spPr>
        <p:txBody>
          <a:bodyPr>
            <a:normAutofit fontScale="85000" lnSpcReduction="20000"/>
          </a:bodyPr>
          <a:lstStyle/>
          <a:p>
            <a:r>
              <a:rPr lang="en-US" dirty="0"/>
              <a:t>Receive and Delete</a:t>
            </a:r>
          </a:p>
          <a:p>
            <a:pPr lvl="1"/>
            <a:r>
              <a:rPr lang="en-US" dirty="0"/>
              <a:t>Fastest. Message lost if receiver crashes or transmission fails.</a:t>
            </a:r>
          </a:p>
          <a:p>
            <a:r>
              <a:rPr lang="en-US" dirty="0"/>
              <a:t>Peek Lock</a:t>
            </a:r>
          </a:p>
          <a:p>
            <a:pPr lvl="1"/>
            <a:r>
              <a:rPr lang="en-US" dirty="0"/>
              <a:t>Message is locked when retrieved. Reappears on broker when not deleted within lock timeout.</a:t>
            </a:r>
          </a:p>
          <a:p>
            <a:r>
              <a:rPr lang="en-US" dirty="0"/>
              <a:t>Transactional</a:t>
            </a:r>
          </a:p>
          <a:p>
            <a:pPr lvl="1"/>
            <a:r>
              <a:rPr lang="en-US" dirty="0"/>
              <a:t>Local model</a:t>
            </a:r>
          </a:p>
        </p:txBody>
      </p:sp>
      <p:sp>
        <p:nvSpPr>
          <p:cNvPr id="4" name="Rectangle 3"/>
          <p:cNvSpPr/>
          <p:nvPr/>
        </p:nvSpPr>
        <p:spPr bwMode="auto">
          <a:xfrm>
            <a:off x="5359037" y="1359880"/>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5" name="Oval 4"/>
          <p:cNvSpPr/>
          <p:nvPr/>
        </p:nvSpPr>
        <p:spPr bwMode="auto">
          <a:xfrm>
            <a:off x="10728203" y="14243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sp>
        <p:nvSpPr>
          <p:cNvPr id="6" name="Flowchart: Magnetic Disk 5"/>
          <p:cNvSpPr/>
          <p:nvPr/>
        </p:nvSpPr>
        <p:spPr bwMode="auto">
          <a:xfrm>
            <a:off x="6285155" y="2262557"/>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7" name="Straight Arrow Connector 6"/>
          <p:cNvCxnSpPr>
            <a:stCxn id="4" idx="3"/>
            <a:endCxn id="5" idx="2"/>
          </p:cNvCxnSpPr>
          <p:nvPr/>
        </p:nvCxnSpPr>
        <p:spPr>
          <a:xfrm flipV="1">
            <a:off x="7961558" y="1887419"/>
            <a:ext cx="2766645"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8301526" y="1953293"/>
            <a:ext cx="2151871"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Receive and Delete</a:t>
            </a:r>
          </a:p>
        </p:txBody>
      </p:sp>
      <p:sp>
        <p:nvSpPr>
          <p:cNvPr id="9" name="Rectangle 8"/>
          <p:cNvSpPr/>
          <p:nvPr/>
        </p:nvSpPr>
        <p:spPr bwMode="auto">
          <a:xfrm>
            <a:off x="5382484" y="3176945"/>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10" name="Oval 9"/>
          <p:cNvSpPr/>
          <p:nvPr/>
        </p:nvSpPr>
        <p:spPr bwMode="auto">
          <a:xfrm>
            <a:off x="10751650" y="3241422"/>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sp>
        <p:nvSpPr>
          <p:cNvPr id="11" name="Flowchart: Magnetic Disk 10"/>
          <p:cNvSpPr/>
          <p:nvPr/>
        </p:nvSpPr>
        <p:spPr bwMode="auto">
          <a:xfrm>
            <a:off x="6308603" y="4079621"/>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12" name="Straight Arrow Connector 11"/>
          <p:cNvCxnSpPr/>
          <p:nvPr/>
        </p:nvCxnSpPr>
        <p:spPr>
          <a:xfrm flipV="1">
            <a:off x="7985005" y="4021006"/>
            <a:ext cx="2766645"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8477371" y="4086879"/>
            <a:ext cx="1876732"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2. Delete/Unlock</a:t>
            </a:r>
          </a:p>
        </p:txBody>
      </p:sp>
      <p:sp>
        <p:nvSpPr>
          <p:cNvPr id="14" name="Rectangle 13"/>
          <p:cNvSpPr/>
          <p:nvPr/>
        </p:nvSpPr>
        <p:spPr bwMode="auto">
          <a:xfrm>
            <a:off x="5405931" y="4994012"/>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15" name="Oval 14"/>
          <p:cNvSpPr/>
          <p:nvPr/>
        </p:nvSpPr>
        <p:spPr bwMode="auto">
          <a:xfrm>
            <a:off x="10775099" y="5058486"/>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sp>
        <p:nvSpPr>
          <p:cNvPr id="16" name="Flowchart: Magnetic Disk 15"/>
          <p:cNvSpPr/>
          <p:nvPr/>
        </p:nvSpPr>
        <p:spPr bwMode="auto">
          <a:xfrm>
            <a:off x="6332050" y="5896689"/>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17" name="Straight Arrow Connector 16"/>
          <p:cNvCxnSpPr>
            <a:stCxn id="14" idx="3"/>
            <a:endCxn id="15" idx="2"/>
          </p:cNvCxnSpPr>
          <p:nvPr/>
        </p:nvCxnSpPr>
        <p:spPr>
          <a:xfrm flipV="1">
            <a:off x="8008454" y="5521551"/>
            <a:ext cx="2766645"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8852510" y="5599147"/>
            <a:ext cx="853823"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Receive</a:t>
            </a:r>
          </a:p>
        </p:txBody>
      </p:sp>
      <p:cxnSp>
        <p:nvCxnSpPr>
          <p:cNvPr id="19" name="Straight Arrow Connector 18"/>
          <p:cNvCxnSpPr/>
          <p:nvPr/>
        </p:nvCxnSpPr>
        <p:spPr>
          <a:xfrm flipV="1">
            <a:off x="8020176" y="3446579"/>
            <a:ext cx="2766645"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8512545" y="3512454"/>
            <a:ext cx="1413977"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1. Peek/Lock</a:t>
            </a:r>
          </a:p>
        </p:txBody>
      </p:sp>
      <p:sp>
        <p:nvSpPr>
          <p:cNvPr id="21" name="Rectangle 20"/>
          <p:cNvSpPr/>
          <p:nvPr/>
        </p:nvSpPr>
        <p:spPr bwMode="auto">
          <a:xfrm>
            <a:off x="5101126" y="4794742"/>
            <a:ext cx="6858000" cy="1770185"/>
          </a:xfrm>
          <a:prstGeom prst="rect">
            <a:avLst/>
          </a:prstGeom>
          <a:noFill/>
          <a:ln w="38100">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2" name="TextBox 21"/>
          <p:cNvSpPr txBox="1"/>
          <p:nvPr/>
        </p:nvSpPr>
        <p:spPr>
          <a:xfrm>
            <a:off x="11621836" y="6227701"/>
            <a:ext cx="229102" cy="307777"/>
          </a:xfrm>
          <a:prstGeom prst="rect">
            <a:avLst/>
          </a:prstGeom>
          <a:noFill/>
        </p:spPr>
        <p:txBody>
          <a:bodyPr wrap="none" lIns="0" tIns="0" rIns="0" bIns="0" rtlCol="0">
            <a:spAutoFit/>
          </a:bodyPr>
          <a:lstStyle/>
          <a:p>
            <a:pPr defTabSz="914287"/>
            <a:r>
              <a:rPr lang="en-US" sz="2000" dirty="0" err="1">
                <a:gradFill>
                  <a:gsLst>
                    <a:gs pos="0">
                      <a:srgbClr val="FFFFFF"/>
                    </a:gs>
                    <a:gs pos="86000">
                      <a:srgbClr val="FFFFFF"/>
                    </a:gs>
                  </a:gsLst>
                  <a:lin ang="5400000" scaled="0"/>
                </a:gradFill>
              </a:rPr>
              <a:t>Tx</a:t>
            </a:r>
            <a:endParaRPr lang="en-US" sz="2000" dirty="0">
              <a:gradFill>
                <a:gsLst>
                  <a:gs pos="0">
                    <a:srgbClr val="FFFFFF"/>
                  </a:gs>
                  <a:gs pos="86000">
                    <a:srgbClr val="FFFFFF"/>
                  </a:gs>
                </a:gsLst>
                <a:lin ang="5400000" scaled="0"/>
              </a:gradFill>
            </a:endParaRPr>
          </a:p>
        </p:txBody>
      </p:sp>
    </p:spTree>
    <p:extLst>
      <p:ext uri="{BB962C8B-B14F-4D97-AF65-F5344CB8AC3E}">
        <p14:creationId xmlns:p14="http://schemas.microsoft.com/office/powerpoint/2010/main" val="28622323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988784"/>
          </a:xfrm>
        </p:spPr>
        <p:txBody>
          <a:bodyPr/>
          <a:lstStyle/>
          <a:p>
            <a:r>
              <a:rPr lang="en-US" dirty="0"/>
              <a:t>Azure </a:t>
            </a:r>
            <a:r>
              <a:rPr lang="en-US" dirty="0" err="1"/>
              <a:t>IoT</a:t>
            </a:r>
            <a:r>
              <a:rPr lang="en-US" dirty="0"/>
              <a:t> reference architecture</a:t>
            </a:r>
          </a:p>
          <a:p>
            <a:r>
              <a:rPr lang="en-US" dirty="0"/>
              <a:t>Pushing and reading messages</a:t>
            </a:r>
          </a:p>
          <a:p>
            <a:pPr lvl="1"/>
            <a:r>
              <a:rPr lang="en-US" dirty="0"/>
              <a:t>Event Hub</a:t>
            </a:r>
          </a:p>
          <a:p>
            <a:pPr lvl="1"/>
            <a:r>
              <a:rPr lang="en-US" dirty="0" err="1"/>
              <a:t>IoT</a:t>
            </a:r>
            <a:r>
              <a:rPr lang="en-US" dirty="0"/>
              <a:t> Hub</a:t>
            </a:r>
          </a:p>
          <a:p>
            <a:r>
              <a:rPr lang="en-US" dirty="0"/>
              <a:t>Scaling patterns</a:t>
            </a:r>
          </a:p>
          <a:p>
            <a:r>
              <a:rPr lang="en-US" dirty="0"/>
              <a:t>Command Control Introduction</a:t>
            </a:r>
          </a:p>
        </p:txBody>
      </p:sp>
    </p:spTree>
    <p:extLst>
      <p:ext uri="{BB962C8B-B14F-4D97-AF65-F5344CB8AC3E}">
        <p14:creationId xmlns:p14="http://schemas.microsoft.com/office/powerpoint/2010/main" val="23176910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Consumer</a:t>
            </a:r>
          </a:p>
        </p:txBody>
      </p:sp>
      <p:sp>
        <p:nvSpPr>
          <p:cNvPr id="3" name="Text Placeholder 2"/>
          <p:cNvSpPr>
            <a:spLocks noGrp="1"/>
          </p:cNvSpPr>
          <p:nvPr>
            <p:ph sz="quarter" idx="4294967295"/>
          </p:nvPr>
        </p:nvSpPr>
        <p:spPr>
          <a:xfrm>
            <a:off x="274638" y="4362655"/>
            <a:ext cx="11268075" cy="2067174"/>
          </a:xfrm>
        </p:spPr>
        <p:txBody>
          <a:bodyPr>
            <a:normAutofit fontScale="70000" lnSpcReduction="20000"/>
          </a:bodyPr>
          <a:lstStyle/>
          <a:p>
            <a:r>
              <a:rPr lang="en-US" dirty="0"/>
              <a:t>Load Balancing</a:t>
            </a:r>
          </a:p>
          <a:p>
            <a:pPr lvl="1"/>
            <a:r>
              <a:rPr lang="en-US" dirty="0"/>
              <a:t>Multiple receivers compete for messages on the same queue (or subscription). Provides automatic load balancing of work to receivers volunteering for jobs.</a:t>
            </a:r>
          </a:p>
          <a:p>
            <a:pPr lvl="1"/>
            <a:r>
              <a:rPr lang="en-US" dirty="0"/>
              <a:t>Observing the queue length allows to determine whether more receivers are required. </a:t>
            </a:r>
          </a:p>
        </p:txBody>
      </p:sp>
      <p:sp>
        <p:nvSpPr>
          <p:cNvPr id="4" name="Rectangle 3"/>
          <p:cNvSpPr/>
          <p:nvPr/>
        </p:nvSpPr>
        <p:spPr bwMode="auto">
          <a:xfrm>
            <a:off x="4550145" y="1647093"/>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5" name="Oval 4"/>
          <p:cNvSpPr/>
          <p:nvPr/>
        </p:nvSpPr>
        <p:spPr bwMode="auto">
          <a:xfrm>
            <a:off x="482236" y="171157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1711569"/>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7" name="Straight Arrow Connector 6"/>
          <p:cNvCxnSpPr>
            <a:stCxn id="5" idx="6"/>
            <a:endCxn id="4" idx="1"/>
          </p:cNvCxnSpPr>
          <p:nvPr/>
        </p:nvCxnSpPr>
        <p:spPr>
          <a:xfrm>
            <a:off x="1490420" y="2174629"/>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Flowchart: Magnetic Disk 7"/>
          <p:cNvSpPr/>
          <p:nvPr/>
        </p:nvSpPr>
        <p:spPr bwMode="auto">
          <a:xfrm>
            <a:off x="5476264" y="2549769"/>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 name="Straight Arrow Connector 8"/>
          <p:cNvCxnSpPr>
            <a:stCxn id="4" idx="3"/>
            <a:endCxn id="6" idx="2"/>
          </p:cNvCxnSpPr>
          <p:nvPr/>
        </p:nvCxnSpPr>
        <p:spPr>
          <a:xfrm flipV="1">
            <a:off x="7152666" y="2174631"/>
            <a:ext cx="2766645" cy="1"/>
          </a:xfrm>
          <a:prstGeom prst="straightConnector1">
            <a:avLst/>
          </a:prstGeom>
          <a:ln w="38100">
            <a:solidFill>
              <a:schemeClr val="tx2">
                <a:alpha val="50000"/>
              </a:schemeClr>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4799257" y="2028091"/>
            <a:ext cx="204567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Queue</a:t>
            </a:r>
          </a:p>
        </p:txBody>
      </p:sp>
      <p:sp>
        <p:nvSpPr>
          <p:cNvPr id="11" name="Oval 10"/>
          <p:cNvSpPr/>
          <p:nvPr/>
        </p:nvSpPr>
        <p:spPr bwMode="auto">
          <a:xfrm>
            <a:off x="9919311" y="297179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sp>
        <p:nvSpPr>
          <p:cNvPr id="12" name="Oval 11"/>
          <p:cNvSpPr/>
          <p:nvPr/>
        </p:nvSpPr>
        <p:spPr bwMode="auto">
          <a:xfrm>
            <a:off x="9919308" y="480645"/>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3" name="Straight Arrow Connector 12"/>
          <p:cNvCxnSpPr>
            <a:stCxn id="4" idx="3"/>
            <a:endCxn id="12" idx="2"/>
          </p:cNvCxnSpPr>
          <p:nvPr/>
        </p:nvCxnSpPr>
        <p:spPr>
          <a:xfrm flipV="1">
            <a:off x="7152667" y="943705"/>
            <a:ext cx="2766643" cy="1230925"/>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4" idx="3"/>
            <a:endCxn id="11" idx="2"/>
          </p:cNvCxnSpPr>
          <p:nvPr/>
        </p:nvCxnSpPr>
        <p:spPr>
          <a:xfrm>
            <a:off x="7152666" y="2174632"/>
            <a:ext cx="2766645" cy="1260229"/>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27371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Fan-In</a:t>
            </a:r>
          </a:p>
        </p:txBody>
      </p:sp>
      <p:sp>
        <p:nvSpPr>
          <p:cNvPr id="3" name="Text Placeholder 2"/>
          <p:cNvSpPr>
            <a:spLocks noGrp="1"/>
          </p:cNvSpPr>
          <p:nvPr>
            <p:ph type="body" sz="quarter" idx="4294967295"/>
          </p:nvPr>
        </p:nvSpPr>
        <p:spPr>
          <a:xfrm>
            <a:off x="268928" y="4432935"/>
            <a:ext cx="10880085" cy="1952625"/>
          </a:xfrm>
        </p:spPr>
        <p:txBody>
          <a:bodyPr>
            <a:normAutofit fontScale="70000" lnSpcReduction="20000"/>
          </a:bodyPr>
          <a:lstStyle/>
          <a:p>
            <a:r>
              <a:rPr lang="en-US" dirty="0"/>
              <a:t>Concentrator</a:t>
            </a:r>
          </a:p>
          <a:p>
            <a:pPr lvl="1"/>
            <a:r>
              <a:rPr lang="en-US" dirty="0"/>
              <a:t>Fan information into a single queue from a range of data sources</a:t>
            </a:r>
          </a:p>
          <a:p>
            <a:r>
              <a:rPr lang="en-US" dirty="0"/>
              <a:t>Multi-Stage </a:t>
            </a:r>
            <a:r>
              <a:rPr lang="en-US" dirty="0" err="1"/>
              <a:t>Aggregration</a:t>
            </a:r>
            <a:r>
              <a:rPr lang="en-US" dirty="0"/>
              <a:t> / Rollup</a:t>
            </a:r>
          </a:p>
          <a:p>
            <a:pPr lvl="1"/>
            <a:r>
              <a:rPr lang="en-US" dirty="0"/>
              <a:t>Fan into a set of queues, perform aggregation/roll-up/reduction and fan further.</a:t>
            </a:r>
          </a:p>
        </p:txBody>
      </p:sp>
      <p:sp>
        <p:nvSpPr>
          <p:cNvPr id="4" name="Rectangle 3"/>
          <p:cNvSpPr/>
          <p:nvPr/>
        </p:nvSpPr>
        <p:spPr bwMode="auto">
          <a:xfrm>
            <a:off x="4550144" y="2100777"/>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5" name="Oval 4"/>
          <p:cNvSpPr/>
          <p:nvPr/>
        </p:nvSpPr>
        <p:spPr bwMode="auto">
          <a:xfrm>
            <a:off x="482233" y="21652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21652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7" name="Straight Arrow Connector 6"/>
          <p:cNvCxnSpPr>
            <a:stCxn id="11" idx="6"/>
            <a:endCxn id="4" idx="1"/>
          </p:cNvCxnSpPr>
          <p:nvPr/>
        </p:nvCxnSpPr>
        <p:spPr>
          <a:xfrm>
            <a:off x="1490417" y="1637715"/>
            <a:ext cx="3059724" cy="990600"/>
          </a:xfrm>
          <a:prstGeom prst="straightConnector1">
            <a:avLst/>
          </a:prstGeom>
          <a:ln w="38100">
            <a:solidFill>
              <a:schemeClr val="tx2">
                <a:alpha val="50000"/>
              </a:schemeClr>
            </a:solidFill>
            <a:tailEnd type="arrow"/>
          </a:ln>
        </p:spPr>
        <p:style>
          <a:lnRef idx="3">
            <a:schemeClr val="accent2"/>
          </a:lnRef>
          <a:fillRef idx="0">
            <a:schemeClr val="accent2"/>
          </a:fillRef>
          <a:effectRef idx="2">
            <a:schemeClr val="accent2"/>
          </a:effectRef>
          <a:fontRef idx="minor">
            <a:schemeClr val="tx1"/>
          </a:fontRef>
        </p:style>
      </p:cxnSp>
      <p:sp>
        <p:nvSpPr>
          <p:cNvPr id="8" name="Flowchart: Magnetic Disk 7"/>
          <p:cNvSpPr/>
          <p:nvPr/>
        </p:nvSpPr>
        <p:spPr bwMode="auto">
          <a:xfrm>
            <a:off x="5476262" y="3003453"/>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 name="Straight Arrow Connector 8"/>
          <p:cNvCxnSpPr>
            <a:stCxn id="4" idx="3"/>
            <a:endCxn id="6" idx="2"/>
          </p:cNvCxnSpPr>
          <p:nvPr/>
        </p:nvCxnSpPr>
        <p:spPr>
          <a:xfrm flipV="1">
            <a:off x="7152666" y="2628317"/>
            <a:ext cx="2766645" cy="1"/>
          </a:xfrm>
          <a:prstGeom prst="straightConnector1">
            <a:avLst/>
          </a:prstGeom>
          <a:ln w="38100">
            <a:solidFill>
              <a:schemeClr val="tx2">
                <a:alpha val="50000"/>
              </a:schemeClr>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4799256" y="2481776"/>
            <a:ext cx="204567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Queue</a:t>
            </a:r>
          </a:p>
        </p:txBody>
      </p:sp>
      <p:sp>
        <p:nvSpPr>
          <p:cNvPr id="11" name="Oval 10"/>
          <p:cNvSpPr/>
          <p:nvPr/>
        </p:nvSpPr>
        <p:spPr bwMode="auto">
          <a:xfrm>
            <a:off x="482232" y="11746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12" name="Oval 11"/>
          <p:cNvSpPr/>
          <p:nvPr/>
        </p:nvSpPr>
        <p:spPr bwMode="auto">
          <a:xfrm>
            <a:off x="482233" y="31558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cxnSp>
        <p:nvCxnSpPr>
          <p:cNvPr id="15" name="Straight Arrow Connector 14"/>
          <p:cNvCxnSpPr>
            <a:stCxn id="5" idx="6"/>
            <a:endCxn id="4" idx="1"/>
          </p:cNvCxnSpPr>
          <p:nvPr/>
        </p:nvCxnSpPr>
        <p:spPr>
          <a:xfrm>
            <a:off x="1490420" y="2628315"/>
            <a:ext cx="3059723" cy="0"/>
          </a:xfrm>
          <a:prstGeom prst="straightConnector1">
            <a:avLst/>
          </a:prstGeom>
          <a:ln w="38100">
            <a:solidFill>
              <a:schemeClr val="tx2">
                <a:alpha val="5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12" idx="6"/>
            <a:endCxn id="4" idx="1"/>
          </p:cNvCxnSpPr>
          <p:nvPr/>
        </p:nvCxnSpPr>
        <p:spPr>
          <a:xfrm flipV="1">
            <a:off x="1490420" y="2628318"/>
            <a:ext cx="3059723" cy="990599"/>
          </a:xfrm>
          <a:prstGeom prst="straightConnector1">
            <a:avLst/>
          </a:prstGeom>
          <a:ln w="38100">
            <a:solidFill>
              <a:schemeClr val="tx2">
                <a:alpha val="50000"/>
              </a:schemeClr>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133250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Taps and Fan-Out</a:t>
            </a:r>
          </a:p>
        </p:txBody>
      </p:sp>
      <p:sp>
        <p:nvSpPr>
          <p:cNvPr id="3" name="Text Placeholder 2"/>
          <p:cNvSpPr>
            <a:spLocks noGrp="1"/>
          </p:cNvSpPr>
          <p:nvPr>
            <p:ph type="body" sz="quarter" idx="4294967295"/>
          </p:nvPr>
        </p:nvSpPr>
        <p:spPr>
          <a:xfrm>
            <a:off x="268928" y="3511071"/>
            <a:ext cx="10880085" cy="2699229"/>
          </a:xfrm>
        </p:spPr>
        <p:txBody>
          <a:bodyPr>
            <a:normAutofit fontScale="77500" lnSpcReduction="20000"/>
          </a:bodyPr>
          <a:lstStyle/>
          <a:p>
            <a:r>
              <a:rPr lang="en-US" dirty="0"/>
              <a:t>Message Distribution</a:t>
            </a:r>
          </a:p>
          <a:p>
            <a:pPr lvl="1"/>
            <a:r>
              <a:rPr lang="en-US" dirty="0"/>
              <a:t>Each receiver gets its own copy of each message. Subscriptions are independent. Allows for many independent ‘taps’ into a message stream. Subscriber can filter down by interest. </a:t>
            </a:r>
          </a:p>
          <a:p>
            <a:r>
              <a:rPr lang="en-US" dirty="0"/>
              <a:t>Constrained Message Distribution (Partitioning)</a:t>
            </a:r>
          </a:p>
          <a:p>
            <a:pPr lvl="1"/>
            <a:r>
              <a:rPr lang="en-US" dirty="0"/>
              <a:t>Receiver get mutually exclusive slices of the message stream by creating appropriate filter expressions.</a:t>
            </a:r>
          </a:p>
        </p:txBody>
      </p:sp>
      <p:sp>
        <p:nvSpPr>
          <p:cNvPr id="5" name="Rectangle 4"/>
          <p:cNvSpPr/>
          <p:nvPr/>
        </p:nvSpPr>
        <p:spPr bwMode="auto">
          <a:xfrm>
            <a:off x="4550145" y="1606061"/>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6" name="Oval 5"/>
          <p:cNvSpPr/>
          <p:nvPr/>
        </p:nvSpPr>
        <p:spPr bwMode="auto">
          <a:xfrm>
            <a:off x="482236"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7" name="Oval 6"/>
          <p:cNvSpPr/>
          <p:nvPr/>
        </p:nvSpPr>
        <p:spPr bwMode="auto">
          <a:xfrm>
            <a:off x="9919311"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8" name="Straight Arrow Connector 7"/>
          <p:cNvCxnSpPr>
            <a:stCxn id="6" idx="6"/>
            <a:endCxn id="5" idx="1"/>
          </p:cNvCxnSpPr>
          <p:nvPr/>
        </p:nvCxnSpPr>
        <p:spPr>
          <a:xfrm>
            <a:off x="1490420" y="2133599"/>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3"/>
            <a:endCxn id="7" idx="2"/>
          </p:cNvCxnSpPr>
          <p:nvPr/>
        </p:nvCxnSpPr>
        <p:spPr>
          <a:xfrm flipV="1">
            <a:off x="7152666" y="2133602"/>
            <a:ext cx="2766645" cy="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4799258" y="1987062"/>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Topic</a:t>
            </a:r>
          </a:p>
        </p:txBody>
      </p:sp>
      <p:sp>
        <p:nvSpPr>
          <p:cNvPr id="11" name="Rounded Rectangle 10"/>
          <p:cNvSpPr/>
          <p:nvPr/>
        </p:nvSpPr>
        <p:spPr bwMode="auto">
          <a:xfrm>
            <a:off x="6027255" y="1981199"/>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2" name="Rounded Rectangle 11"/>
          <p:cNvSpPr/>
          <p:nvPr/>
        </p:nvSpPr>
        <p:spPr bwMode="auto">
          <a:xfrm>
            <a:off x="6027255" y="1617785"/>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3" name="Rounded Rectangle 12"/>
          <p:cNvSpPr/>
          <p:nvPr/>
        </p:nvSpPr>
        <p:spPr bwMode="auto">
          <a:xfrm>
            <a:off x="6027255" y="2332891"/>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4" name="Oval 13"/>
          <p:cNvSpPr/>
          <p:nvPr/>
        </p:nvSpPr>
        <p:spPr bwMode="auto">
          <a:xfrm>
            <a:off x="9919311" y="509962"/>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5" name="Straight Arrow Connector 14"/>
          <p:cNvCxnSpPr>
            <a:endCxn id="14" idx="2"/>
          </p:cNvCxnSpPr>
          <p:nvPr/>
        </p:nvCxnSpPr>
        <p:spPr>
          <a:xfrm flipV="1">
            <a:off x="7079402" y="973025"/>
            <a:ext cx="2839910" cy="79130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6" name="Oval 15"/>
          <p:cNvSpPr/>
          <p:nvPr/>
        </p:nvSpPr>
        <p:spPr bwMode="auto">
          <a:xfrm>
            <a:off x="9919311" y="290147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8" name="Straight Arrow Connector 17"/>
          <p:cNvCxnSpPr>
            <a:stCxn id="13" idx="3"/>
            <a:endCxn id="16" idx="2"/>
          </p:cNvCxnSpPr>
          <p:nvPr/>
        </p:nvCxnSpPr>
        <p:spPr>
          <a:xfrm>
            <a:off x="7079400" y="2479430"/>
            <a:ext cx="2839908" cy="885103"/>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328288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a:t>
            </a:r>
          </a:p>
        </p:txBody>
      </p:sp>
      <p:sp>
        <p:nvSpPr>
          <p:cNvPr id="3" name="Text Placeholder 2"/>
          <p:cNvSpPr>
            <a:spLocks noGrp="1"/>
          </p:cNvSpPr>
          <p:nvPr>
            <p:ph type="body" sz="quarter" idx="4294967295"/>
          </p:nvPr>
        </p:nvSpPr>
        <p:spPr>
          <a:xfrm>
            <a:off x="274638" y="4694238"/>
            <a:ext cx="10874375" cy="1575933"/>
          </a:xfrm>
        </p:spPr>
        <p:txBody>
          <a:bodyPr>
            <a:normAutofit fontScale="85000" lnSpcReduction="20000"/>
          </a:bodyPr>
          <a:lstStyle/>
          <a:p>
            <a:r>
              <a:rPr lang="en-US" dirty="0"/>
              <a:t>Up to 2000 rules per subscription</a:t>
            </a:r>
          </a:p>
          <a:p>
            <a:r>
              <a:rPr lang="en-US" dirty="0"/>
              <a:t>Each matched rule yields a message copy</a:t>
            </a:r>
          </a:p>
          <a:p>
            <a:r>
              <a:rPr lang="en-US" dirty="0"/>
              <a:t>SQL’92 expressions over message properties</a:t>
            </a:r>
          </a:p>
        </p:txBody>
      </p:sp>
      <p:sp>
        <p:nvSpPr>
          <p:cNvPr id="4" name="Rectangle 3"/>
          <p:cNvSpPr/>
          <p:nvPr/>
        </p:nvSpPr>
        <p:spPr bwMode="auto">
          <a:xfrm>
            <a:off x="4550145" y="1606061"/>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5" name="Oval 4"/>
          <p:cNvSpPr/>
          <p:nvPr/>
        </p:nvSpPr>
        <p:spPr bwMode="auto">
          <a:xfrm>
            <a:off x="482236"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7" name="Straight Arrow Connector 6"/>
          <p:cNvCxnSpPr>
            <a:stCxn id="5" idx="6"/>
            <a:endCxn id="4" idx="1"/>
          </p:cNvCxnSpPr>
          <p:nvPr/>
        </p:nvCxnSpPr>
        <p:spPr>
          <a:xfrm>
            <a:off x="1490420" y="2133599"/>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3"/>
            <a:endCxn id="6" idx="2"/>
          </p:cNvCxnSpPr>
          <p:nvPr/>
        </p:nvCxnSpPr>
        <p:spPr>
          <a:xfrm flipV="1">
            <a:off x="7152666" y="2133602"/>
            <a:ext cx="2766645" cy="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9" name="Rounded Rectangle 8"/>
          <p:cNvSpPr/>
          <p:nvPr/>
        </p:nvSpPr>
        <p:spPr bwMode="auto">
          <a:xfrm>
            <a:off x="4799258" y="1987062"/>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Topic</a:t>
            </a:r>
          </a:p>
        </p:txBody>
      </p:sp>
      <p:sp>
        <p:nvSpPr>
          <p:cNvPr id="10" name="Rounded Rectangle 9"/>
          <p:cNvSpPr/>
          <p:nvPr/>
        </p:nvSpPr>
        <p:spPr bwMode="auto">
          <a:xfrm>
            <a:off x="6027255" y="1981199"/>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1" name="Rounded Rectangle 10"/>
          <p:cNvSpPr/>
          <p:nvPr/>
        </p:nvSpPr>
        <p:spPr bwMode="auto">
          <a:xfrm>
            <a:off x="6027255" y="1617785"/>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2" name="Rounded Rectangle 11"/>
          <p:cNvSpPr/>
          <p:nvPr/>
        </p:nvSpPr>
        <p:spPr bwMode="auto">
          <a:xfrm>
            <a:off x="6027255" y="2332891"/>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3" name="Oval 12"/>
          <p:cNvSpPr/>
          <p:nvPr/>
        </p:nvSpPr>
        <p:spPr bwMode="auto">
          <a:xfrm>
            <a:off x="9919311" y="509962"/>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4" name="Straight Arrow Connector 13"/>
          <p:cNvCxnSpPr>
            <a:endCxn id="13" idx="2"/>
          </p:cNvCxnSpPr>
          <p:nvPr/>
        </p:nvCxnSpPr>
        <p:spPr>
          <a:xfrm flipV="1">
            <a:off x="7079402" y="973025"/>
            <a:ext cx="2839910" cy="79130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5" name="Oval 14"/>
          <p:cNvSpPr/>
          <p:nvPr/>
        </p:nvSpPr>
        <p:spPr bwMode="auto">
          <a:xfrm>
            <a:off x="9919311" y="290147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6" name="Straight Arrow Connector 15"/>
          <p:cNvCxnSpPr>
            <a:stCxn id="12" idx="3"/>
            <a:endCxn id="15" idx="2"/>
          </p:cNvCxnSpPr>
          <p:nvPr/>
        </p:nvCxnSpPr>
        <p:spPr>
          <a:xfrm>
            <a:off x="7079400" y="2479430"/>
            <a:ext cx="2839908" cy="885103"/>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7" name="Rectangular Callout 16"/>
          <p:cNvSpPr/>
          <p:nvPr/>
        </p:nvSpPr>
        <p:spPr bwMode="auto">
          <a:xfrm>
            <a:off x="6880617" y="3166578"/>
            <a:ext cx="1775792" cy="1322028"/>
          </a:xfrm>
          <a:prstGeom prst="wedgeRectCallout">
            <a:avLst>
              <a:gd name="adj1" fmla="val -53669"/>
              <a:gd name="adj2" fmla="val -928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chemeClr val="tx1"/>
                    </a:gs>
                    <a:gs pos="100000">
                      <a:schemeClr val="tx1"/>
                    </a:gs>
                  </a:gsLst>
                  <a:lin ang="5400000" scaled="0"/>
                </a:gradFill>
              </a:rPr>
              <a:t>Name LIKE ‘V%’</a:t>
            </a:r>
          </a:p>
        </p:txBody>
      </p:sp>
    </p:spTree>
    <p:extLst>
      <p:ext uri="{BB962C8B-B14F-4D97-AF65-F5344CB8AC3E}">
        <p14:creationId xmlns:p14="http://schemas.microsoft.com/office/powerpoint/2010/main" val="16621448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Text Placeholder 2"/>
          <p:cNvSpPr>
            <a:spLocks noGrp="1"/>
          </p:cNvSpPr>
          <p:nvPr>
            <p:ph type="body" sz="quarter" idx="4294967295"/>
          </p:nvPr>
        </p:nvSpPr>
        <p:spPr>
          <a:xfrm>
            <a:off x="268928" y="4694238"/>
            <a:ext cx="10880085" cy="1590448"/>
          </a:xfrm>
        </p:spPr>
        <p:txBody>
          <a:bodyPr>
            <a:normAutofit fontScale="85000" lnSpcReduction="20000"/>
          </a:bodyPr>
          <a:lstStyle/>
          <a:p>
            <a:r>
              <a:rPr lang="en-US" dirty="0"/>
              <a:t>Rule conditions form mutually exclusive ranges</a:t>
            </a:r>
          </a:p>
          <a:p>
            <a:r>
              <a:rPr lang="en-US" dirty="0"/>
              <a:t>Allows partitioning-aware message distribution </a:t>
            </a:r>
          </a:p>
          <a:p>
            <a:r>
              <a:rPr lang="en-US" dirty="0"/>
              <a:t>No need for sender to be aware of partitioning</a:t>
            </a:r>
          </a:p>
        </p:txBody>
      </p:sp>
      <p:sp>
        <p:nvSpPr>
          <p:cNvPr id="4" name="Rectangle 3"/>
          <p:cNvSpPr/>
          <p:nvPr/>
        </p:nvSpPr>
        <p:spPr bwMode="auto">
          <a:xfrm>
            <a:off x="4550145" y="1606061"/>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5" name="Oval 4"/>
          <p:cNvSpPr/>
          <p:nvPr/>
        </p:nvSpPr>
        <p:spPr bwMode="auto">
          <a:xfrm>
            <a:off x="482236"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7" name="Straight Arrow Connector 6"/>
          <p:cNvCxnSpPr>
            <a:stCxn id="5" idx="6"/>
            <a:endCxn id="4" idx="1"/>
          </p:cNvCxnSpPr>
          <p:nvPr/>
        </p:nvCxnSpPr>
        <p:spPr>
          <a:xfrm>
            <a:off x="1490420" y="2133599"/>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3"/>
            <a:endCxn id="6" idx="2"/>
          </p:cNvCxnSpPr>
          <p:nvPr/>
        </p:nvCxnSpPr>
        <p:spPr>
          <a:xfrm flipV="1">
            <a:off x="7152666" y="2133602"/>
            <a:ext cx="2766645" cy="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9" name="Rounded Rectangle 8"/>
          <p:cNvSpPr/>
          <p:nvPr/>
        </p:nvSpPr>
        <p:spPr bwMode="auto">
          <a:xfrm>
            <a:off x="4799258" y="1987062"/>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Topic</a:t>
            </a:r>
          </a:p>
        </p:txBody>
      </p:sp>
      <p:sp>
        <p:nvSpPr>
          <p:cNvPr id="10" name="Rounded Rectangle 9"/>
          <p:cNvSpPr/>
          <p:nvPr/>
        </p:nvSpPr>
        <p:spPr bwMode="auto">
          <a:xfrm>
            <a:off x="6027255" y="1981199"/>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1" name="Rounded Rectangle 10"/>
          <p:cNvSpPr/>
          <p:nvPr/>
        </p:nvSpPr>
        <p:spPr bwMode="auto">
          <a:xfrm>
            <a:off x="6027255" y="1617785"/>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2" name="Rounded Rectangle 11"/>
          <p:cNvSpPr/>
          <p:nvPr/>
        </p:nvSpPr>
        <p:spPr bwMode="auto">
          <a:xfrm>
            <a:off x="6027255" y="2332891"/>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3" name="Oval 12"/>
          <p:cNvSpPr/>
          <p:nvPr/>
        </p:nvSpPr>
        <p:spPr bwMode="auto">
          <a:xfrm>
            <a:off x="9919311" y="509962"/>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4" name="Straight Arrow Connector 13"/>
          <p:cNvCxnSpPr>
            <a:endCxn id="13" idx="2"/>
          </p:cNvCxnSpPr>
          <p:nvPr/>
        </p:nvCxnSpPr>
        <p:spPr>
          <a:xfrm flipV="1">
            <a:off x="7079402" y="973025"/>
            <a:ext cx="2839910" cy="79130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5" name="Oval 14"/>
          <p:cNvSpPr/>
          <p:nvPr/>
        </p:nvSpPr>
        <p:spPr bwMode="auto">
          <a:xfrm>
            <a:off x="9919311" y="290147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6" name="Straight Arrow Connector 15"/>
          <p:cNvCxnSpPr>
            <a:stCxn id="12" idx="3"/>
            <a:endCxn id="15" idx="2"/>
          </p:cNvCxnSpPr>
          <p:nvPr/>
        </p:nvCxnSpPr>
        <p:spPr>
          <a:xfrm>
            <a:off x="7079400" y="2479430"/>
            <a:ext cx="2839908" cy="885103"/>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7" name="Rectangular Callout 16"/>
          <p:cNvSpPr/>
          <p:nvPr/>
        </p:nvSpPr>
        <p:spPr bwMode="auto">
          <a:xfrm>
            <a:off x="2520327" y="1579441"/>
            <a:ext cx="2805004" cy="1322028"/>
          </a:xfrm>
          <a:prstGeom prst="wedgeRectCallout">
            <a:avLst>
              <a:gd name="adj1" fmla="val 79562"/>
              <a:gd name="adj2" fmla="val -1167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&gt; 272 AND </a:t>
            </a: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&lt;= 567</a:t>
            </a:r>
          </a:p>
        </p:txBody>
      </p:sp>
      <p:sp>
        <p:nvSpPr>
          <p:cNvPr id="18" name="Rectangular Callout 17"/>
          <p:cNvSpPr/>
          <p:nvPr/>
        </p:nvSpPr>
        <p:spPr bwMode="auto">
          <a:xfrm>
            <a:off x="3922829" y="176984"/>
            <a:ext cx="2805004" cy="1322028"/>
          </a:xfrm>
          <a:prstGeom prst="wedgeRectCallout">
            <a:avLst>
              <a:gd name="adj1" fmla="val 33262"/>
              <a:gd name="adj2" fmla="val 6951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&gt; 0 AND </a:t>
            </a: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&lt;= 272</a:t>
            </a:r>
          </a:p>
        </p:txBody>
      </p:sp>
      <p:sp>
        <p:nvSpPr>
          <p:cNvPr id="19" name="Rectangular Callout 18"/>
          <p:cNvSpPr/>
          <p:nvPr/>
        </p:nvSpPr>
        <p:spPr bwMode="auto">
          <a:xfrm>
            <a:off x="3922829" y="2994302"/>
            <a:ext cx="2805004" cy="1322028"/>
          </a:xfrm>
          <a:prstGeom prst="wedgeRectCallout">
            <a:avLst>
              <a:gd name="adj1" fmla="val 32790"/>
              <a:gd name="adj2" fmla="val -8284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&gt; 567 AND </a:t>
            </a: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&lt;= 791</a:t>
            </a:r>
          </a:p>
        </p:txBody>
      </p:sp>
    </p:spTree>
    <p:extLst>
      <p:ext uri="{BB962C8B-B14F-4D97-AF65-F5344CB8AC3E}">
        <p14:creationId xmlns:p14="http://schemas.microsoft.com/office/powerpoint/2010/main" val="23526245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025" y="4533945"/>
            <a:ext cx="11240393" cy="683264"/>
          </a:xfrm>
        </p:spPr>
        <p:txBody>
          <a:bodyPr/>
          <a:lstStyle/>
          <a:p>
            <a:r>
              <a:rPr lang="en-US" dirty="0"/>
              <a:t>Message reading with </a:t>
            </a:r>
            <a:r>
              <a:rPr lang="en-US" dirty="0" err="1"/>
              <a:t>IEventProcessor</a:t>
            </a:r>
            <a:endParaRPr lang="en-US" dirty="0"/>
          </a:p>
        </p:txBody>
      </p:sp>
    </p:spTree>
    <p:extLst>
      <p:ext uri="{BB962C8B-B14F-4D97-AF65-F5344CB8AC3E}">
        <p14:creationId xmlns:p14="http://schemas.microsoft.com/office/powerpoint/2010/main" val="26018268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412044"/>
            <a:ext cx="11653523" cy="4658556"/>
          </a:xfrm>
        </p:spPr>
        <p:txBody>
          <a:bodyPr>
            <a:normAutofit fontScale="85000" lnSpcReduction="20000"/>
          </a:bodyPr>
          <a:lstStyle/>
          <a:p>
            <a:r>
              <a:rPr lang="en-US" sz="3529" dirty="0"/>
              <a:t>NuGet package separate from SDK</a:t>
            </a:r>
          </a:p>
          <a:p>
            <a:r>
              <a:rPr lang="en-US" sz="3529" dirty="0"/>
              <a:t>Implements scale-out event processing over minimal dependencies on Azure</a:t>
            </a:r>
          </a:p>
          <a:p>
            <a:pPr lvl="1"/>
            <a:r>
              <a:rPr lang="en-US" dirty="0"/>
              <a:t>Leader election through blob leases and blob lease breaking (stealing)</a:t>
            </a:r>
          </a:p>
          <a:p>
            <a:pPr lvl="1"/>
            <a:r>
              <a:rPr lang="en-US" dirty="0" err="1"/>
              <a:t>Checkpointing</a:t>
            </a:r>
            <a:r>
              <a:rPr lang="en-US" dirty="0"/>
              <a:t> in Azure Storage Blobs</a:t>
            </a:r>
          </a:p>
          <a:p>
            <a:pPr lvl="1"/>
            <a:r>
              <a:rPr lang="en-US" dirty="0" err="1"/>
              <a:t>IEventProcessor</a:t>
            </a:r>
            <a:r>
              <a:rPr lang="en-US" dirty="0"/>
              <a:t> supplied by user application</a:t>
            </a:r>
          </a:p>
          <a:p>
            <a:r>
              <a:rPr lang="en-US" dirty="0"/>
              <a:t>Alternatives</a:t>
            </a:r>
          </a:p>
          <a:p>
            <a:pPr lvl="1"/>
            <a:r>
              <a:rPr lang="en-US" dirty="0"/>
              <a:t>Leader election via and </a:t>
            </a:r>
            <a:r>
              <a:rPr lang="en-US" dirty="0" err="1"/>
              <a:t>checkpointing</a:t>
            </a:r>
            <a:r>
              <a:rPr lang="en-US" dirty="0"/>
              <a:t> in </a:t>
            </a:r>
            <a:r>
              <a:rPr lang="en-US" dirty="0" err="1"/>
              <a:t>ZooKeeper</a:t>
            </a:r>
            <a:r>
              <a:rPr lang="en-US" dirty="0"/>
              <a:t> or DHTs</a:t>
            </a:r>
          </a:p>
          <a:p>
            <a:r>
              <a:rPr lang="en-US" dirty="0"/>
              <a:t>Coming very soon</a:t>
            </a:r>
          </a:p>
          <a:p>
            <a:pPr lvl="1"/>
            <a:r>
              <a:rPr lang="en-US" dirty="0"/>
              <a:t>Storm Spout for Java using ZK</a:t>
            </a:r>
          </a:p>
          <a:p>
            <a:pPr lvl="1"/>
            <a:endParaRPr lang="en-US" sz="1961" dirty="0"/>
          </a:p>
        </p:txBody>
      </p:sp>
      <p:sp>
        <p:nvSpPr>
          <p:cNvPr id="3" name="Title 2"/>
          <p:cNvSpPr>
            <a:spLocks noGrp="1"/>
          </p:cNvSpPr>
          <p:nvPr>
            <p:ph type="title"/>
          </p:nvPr>
        </p:nvSpPr>
        <p:spPr/>
        <p:txBody>
          <a:bodyPr/>
          <a:lstStyle/>
          <a:p>
            <a:r>
              <a:rPr lang="en-US" dirty="0"/>
              <a:t>Event Processor Host</a:t>
            </a:r>
          </a:p>
        </p:txBody>
      </p:sp>
    </p:spTree>
    <p:extLst>
      <p:ext uri="{BB962C8B-B14F-4D97-AF65-F5344CB8AC3E}">
        <p14:creationId xmlns:p14="http://schemas.microsoft.com/office/powerpoint/2010/main" val="36629864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412044"/>
            <a:ext cx="11653523" cy="5120761"/>
          </a:xfrm>
        </p:spPr>
        <p:txBody>
          <a:bodyPr/>
          <a:lstStyle/>
          <a:p>
            <a:r>
              <a:rPr lang="en-US" sz="3529" dirty="0"/>
              <a:t>.NET API abstraction (considering for other SDKs)</a:t>
            </a:r>
          </a:p>
          <a:p>
            <a:r>
              <a:rPr lang="en-US" sz="3529" dirty="0"/>
              <a:t>Lease</a:t>
            </a:r>
          </a:p>
          <a:p>
            <a:pPr lvl="1"/>
            <a:r>
              <a:rPr lang="en-US" sz="1961" dirty="0"/>
              <a:t>Partition lease abstraction for failover and scale inflate/deflate management</a:t>
            </a:r>
          </a:p>
          <a:p>
            <a:pPr lvl="1"/>
            <a:r>
              <a:rPr lang="en-US" sz="1961" dirty="0"/>
              <a:t>Base class, represents externally acquired lease on leadership for the partition</a:t>
            </a:r>
          </a:p>
          <a:p>
            <a:r>
              <a:rPr lang="en-US" sz="3529" dirty="0" err="1"/>
              <a:t>ICheckpointManager</a:t>
            </a:r>
            <a:endParaRPr lang="en-US" sz="3529" dirty="0"/>
          </a:p>
          <a:p>
            <a:pPr marL="547792" lvl="2"/>
            <a:r>
              <a:rPr lang="en-US" sz="1961" dirty="0"/>
              <a:t>Checkpoint storage abstraction for storing client offset in scale-out fabric</a:t>
            </a:r>
          </a:p>
          <a:p>
            <a:pPr lvl="1"/>
            <a:r>
              <a:rPr lang="en-US" sz="1961" dirty="0"/>
              <a:t>Stores checkpoints (offsets for consumed events) in externally supplied store</a:t>
            </a:r>
          </a:p>
          <a:p>
            <a:r>
              <a:rPr lang="en-US" sz="3529" dirty="0" err="1"/>
              <a:t>IEventProcessor</a:t>
            </a:r>
            <a:endParaRPr lang="en-US" sz="3529" dirty="0"/>
          </a:p>
          <a:p>
            <a:pPr lvl="1"/>
            <a:r>
              <a:rPr lang="en-US" sz="1961" dirty="0"/>
              <a:t>Event processor to handle batches of messages</a:t>
            </a:r>
          </a:p>
          <a:p>
            <a:pPr lvl="1"/>
            <a:r>
              <a:rPr lang="en-US" sz="1961" dirty="0" err="1"/>
              <a:t>OpenAsync</a:t>
            </a:r>
            <a:r>
              <a:rPr lang="en-US" sz="1961" dirty="0"/>
              <a:t>/</a:t>
            </a:r>
            <a:r>
              <a:rPr lang="en-US" sz="1961" dirty="0" err="1"/>
              <a:t>ProcessEventsAsync</a:t>
            </a:r>
            <a:r>
              <a:rPr lang="en-US" sz="1961" dirty="0"/>
              <a:t>/</a:t>
            </a:r>
            <a:r>
              <a:rPr lang="en-US" sz="1961" dirty="0" err="1"/>
              <a:t>CloseAsync</a:t>
            </a:r>
            <a:endParaRPr lang="en-US" sz="1961" dirty="0"/>
          </a:p>
          <a:p>
            <a:pPr lvl="1"/>
            <a:r>
              <a:rPr lang="en-US" sz="1961" dirty="0"/>
              <a:t>Registered on Consumer Group Client</a:t>
            </a:r>
          </a:p>
          <a:p>
            <a:pPr lvl="1"/>
            <a:endParaRPr lang="en-US" sz="1961" dirty="0"/>
          </a:p>
        </p:txBody>
      </p:sp>
      <p:sp>
        <p:nvSpPr>
          <p:cNvPr id="3" name="Title 2"/>
          <p:cNvSpPr>
            <a:spLocks noGrp="1"/>
          </p:cNvSpPr>
          <p:nvPr>
            <p:ph type="title"/>
          </p:nvPr>
        </p:nvSpPr>
        <p:spPr/>
        <p:txBody>
          <a:bodyPr/>
          <a:lstStyle/>
          <a:p>
            <a:r>
              <a:rPr lang="en-US" sz="4705" dirty="0"/>
              <a:t>Leases, </a:t>
            </a:r>
            <a:r>
              <a:rPr lang="en-US" sz="4705" dirty="0" err="1"/>
              <a:t>IEventProcessor</a:t>
            </a:r>
            <a:r>
              <a:rPr lang="en-US" sz="4705" dirty="0"/>
              <a:t>, </a:t>
            </a:r>
            <a:r>
              <a:rPr lang="en-US" sz="4705" dirty="0" err="1"/>
              <a:t>ICheckpointManager</a:t>
            </a:r>
            <a:endParaRPr lang="en-US" sz="4705" dirty="0"/>
          </a:p>
        </p:txBody>
      </p:sp>
    </p:spTree>
    <p:extLst>
      <p:ext uri="{BB962C8B-B14F-4D97-AF65-F5344CB8AC3E}">
        <p14:creationId xmlns:p14="http://schemas.microsoft.com/office/powerpoint/2010/main" val="356426200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025" y="4533945"/>
            <a:ext cx="11240393" cy="683264"/>
          </a:xfrm>
        </p:spPr>
        <p:txBody>
          <a:bodyPr/>
          <a:lstStyle/>
          <a:p>
            <a:r>
              <a:rPr lang="en-US" dirty="0"/>
              <a:t>Reading messages at scale</a:t>
            </a:r>
          </a:p>
        </p:txBody>
      </p:sp>
    </p:spTree>
    <p:extLst>
      <p:ext uri="{BB962C8B-B14F-4D97-AF65-F5344CB8AC3E}">
        <p14:creationId xmlns:p14="http://schemas.microsoft.com/office/powerpoint/2010/main" val="21889288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Pushing and reading messages (</a:t>
            </a:r>
            <a:r>
              <a:rPr lang="en-US" dirty="0" err="1"/>
              <a:t>IoT</a:t>
            </a:r>
            <a:r>
              <a:rPr lang="en-US" dirty="0"/>
              <a:t> Hub)</a:t>
            </a:r>
          </a:p>
        </p:txBody>
      </p:sp>
    </p:spTree>
    <p:extLst>
      <p:ext uri="{BB962C8B-B14F-4D97-AF65-F5344CB8AC3E}">
        <p14:creationId xmlns:p14="http://schemas.microsoft.com/office/powerpoint/2010/main" val="4195711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95838" y="2237778"/>
            <a:ext cx="6159840" cy="3507109"/>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p:txBody>
      </p:sp>
      <p:cxnSp>
        <p:nvCxnSpPr>
          <p:cNvPr id="13" name="Straight Arrow Connector 12"/>
          <p:cNvCxnSpPr/>
          <p:nvPr/>
        </p:nvCxnSpPr>
        <p:spPr>
          <a:xfrm>
            <a:off x="8411764" y="2894085"/>
            <a:ext cx="8204" cy="307919"/>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664744" y="2877387"/>
            <a:ext cx="2219" cy="31608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016195" y="4167310"/>
            <a:ext cx="1100833" cy="892299"/>
          </a:xfrm>
          <a:prstGeom prst="rect">
            <a:avLst/>
          </a:prstGeom>
          <a:solidFill>
            <a:srgbClr val="FFFFFF">
              <a:alpha val="50196"/>
            </a:srgbClr>
          </a:solidFill>
          <a:ln w="12700" cap="flat" cmpd="sng" algn="ctr">
            <a:solidFill>
              <a:srgbClr val="3999C6"/>
            </a:solidFill>
            <a:prstDash val="dash"/>
            <a:miter lim="800000"/>
          </a:ln>
          <a:effectLst/>
        </p:spPr>
        <p:txBody>
          <a:bodyPr rtlCol="0" anchor="ctr"/>
          <a:lstStyle/>
          <a:p>
            <a:pPr algn="ctr" defTabSz="896042">
              <a:defRPr/>
            </a:pPr>
            <a:r>
              <a:rPr lang="en-US" sz="1175" kern="0" dirty="0">
                <a:solidFill>
                  <a:srgbClr val="FFFFFF"/>
                </a:solidFill>
                <a:cs typeface="Arial" panose="020B0604020202020204" pitchFamily="34" charset="0"/>
              </a:rPr>
              <a:t>Gateway</a:t>
            </a:r>
            <a:br>
              <a:rPr lang="en-US" sz="1175" kern="0" dirty="0">
                <a:solidFill>
                  <a:srgbClr val="FFFFFF"/>
                </a:solidFill>
                <a:cs typeface="Arial" panose="020B0604020202020204" pitchFamily="34" charset="0"/>
              </a:rPr>
            </a:br>
            <a:endParaRPr lang="en-US" sz="1175" kern="0" dirty="0">
              <a:solidFill>
                <a:srgbClr val="FFFFFF"/>
              </a:solidFill>
              <a:cs typeface="Arial" panose="020B0604020202020204" pitchFamily="34" charset="0"/>
            </a:endParaRPr>
          </a:p>
        </p:txBody>
      </p:sp>
      <p:sp>
        <p:nvSpPr>
          <p:cNvPr id="103" name="TextBox 102"/>
          <p:cNvSpPr txBox="1"/>
          <p:nvPr/>
        </p:nvSpPr>
        <p:spPr>
          <a:xfrm>
            <a:off x="256862" y="2383171"/>
            <a:ext cx="1346164" cy="948194"/>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r>
              <a:rPr lang="en-US" sz="1076" dirty="0">
                <a:solidFill>
                  <a:srgbClr val="FFFFFF"/>
                </a:solidFill>
              </a:rPr>
              <a:t>IP capable devices</a:t>
            </a:r>
          </a:p>
        </p:txBody>
      </p:sp>
      <p:sp>
        <p:nvSpPr>
          <p:cNvPr id="104" name="TextBox 103"/>
          <p:cNvSpPr txBox="1"/>
          <p:nvPr/>
        </p:nvSpPr>
        <p:spPr>
          <a:xfrm>
            <a:off x="256862" y="3658192"/>
            <a:ext cx="1346164" cy="871179"/>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r>
              <a:rPr lang="en-US" sz="1076" dirty="0">
                <a:solidFill>
                  <a:srgbClr val="FFFFFF"/>
                </a:solidFill>
              </a:rPr>
              <a:t>Existing </a:t>
            </a:r>
            <a:r>
              <a:rPr lang="en-US" sz="1076" dirty="0" err="1">
                <a:solidFill>
                  <a:srgbClr val="FFFFFF"/>
                </a:solidFill>
              </a:rPr>
              <a:t>IoT</a:t>
            </a:r>
            <a:r>
              <a:rPr lang="en-US" sz="1076" dirty="0">
                <a:solidFill>
                  <a:srgbClr val="FFFFFF"/>
                </a:solidFill>
              </a:rPr>
              <a:t> devices</a:t>
            </a:r>
          </a:p>
        </p:txBody>
      </p:sp>
      <p:sp>
        <p:nvSpPr>
          <p:cNvPr id="105" name="TextBox 104"/>
          <p:cNvSpPr txBox="1"/>
          <p:nvPr/>
        </p:nvSpPr>
        <p:spPr>
          <a:xfrm>
            <a:off x="256862" y="4856199"/>
            <a:ext cx="1346164" cy="781896"/>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r>
              <a:rPr lang="en-US" sz="1076" dirty="0">
                <a:solidFill>
                  <a:srgbClr val="FFFFFF"/>
                </a:solidFill>
              </a:rPr>
              <a:t>Low power devices </a:t>
            </a:r>
          </a:p>
        </p:txBody>
      </p:sp>
      <p:sp>
        <p:nvSpPr>
          <p:cNvPr id="108" name="Rectangle 107"/>
          <p:cNvSpPr/>
          <p:nvPr/>
        </p:nvSpPr>
        <p:spPr>
          <a:xfrm>
            <a:off x="968989" y="2407464"/>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rPr>
              <a:t>Agent</a:t>
            </a:r>
          </a:p>
        </p:txBody>
      </p:sp>
      <p:sp>
        <p:nvSpPr>
          <p:cNvPr id="110" name="Rectangle 109"/>
          <p:cNvSpPr/>
          <p:nvPr/>
        </p:nvSpPr>
        <p:spPr>
          <a:xfrm>
            <a:off x="2262364" y="4782786"/>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rPr>
              <a:t>Agent</a:t>
            </a:r>
          </a:p>
        </p:txBody>
      </p:sp>
      <p:sp>
        <p:nvSpPr>
          <p:cNvPr id="124" name="Rectangle 123"/>
          <p:cNvSpPr/>
          <p:nvPr/>
        </p:nvSpPr>
        <p:spPr>
          <a:xfrm>
            <a:off x="968989" y="3682052"/>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rPr>
              <a:t>Agent</a:t>
            </a:r>
          </a:p>
        </p:txBody>
      </p:sp>
      <p:sp>
        <p:nvSpPr>
          <p:cNvPr id="8" name="Rectangle 7"/>
          <p:cNvSpPr/>
          <p:nvPr/>
        </p:nvSpPr>
        <p:spPr>
          <a:xfrm>
            <a:off x="7084081" y="2382712"/>
            <a:ext cx="2324732" cy="51137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Solution </a:t>
            </a:r>
            <a:br>
              <a:rPr lang="en-US" sz="1076" dirty="0">
                <a:solidFill>
                  <a:srgbClr val="505050"/>
                </a:solidFill>
                <a:ea typeface="Segoe UI Black" panose="020B0A02040204020203" pitchFamily="34" charset="0"/>
                <a:cs typeface="Segoe UI Black" panose="020B0A02040204020203" pitchFamily="34" charset="0"/>
              </a:rPr>
            </a:br>
            <a:r>
              <a:rPr lang="en-US" sz="1076" dirty="0">
                <a:solidFill>
                  <a:srgbClr val="505050"/>
                </a:solidFill>
                <a:ea typeface="Segoe UI Black" panose="020B0A02040204020203" pitchFamily="34" charset="0"/>
                <a:cs typeface="Segoe UI Black" panose="020B0A02040204020203" pitchFamily="34" charset="0"/>
              </a:rPr>
              <a:t>Logic &amp; UI</a:t>
            </a:r>
          </a:p>
        </p:txBody>
      </p:sp>
      <p:sp>
        <p:nvSpPr>
          <p:cNvPr id="9" name="Rectangle 8"/>
          <p:cNvSpPr/>
          <p:nvPr/>
        </p:nvSpPr>
        <p:spPr>
          <a:xfrm>
            <a:off x="4841401" y="2382712"/>
            <a:ext cx="2136897" cy="51137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Provisioning API</a:t>
            </a:r>
          </a:p>
        </p:txBody>
      </p:sp>
      <p:sp>
        <p:nvSpPr>
          <p:cNvPr id="10" name="Rectangle 9"/>
          <p:cNvSpPr/>
          <p:nvPr/>
        </p:nvSpPr>
        <p:spPr>
          <a:xfrm>
            <a:off x="4883459" y="3220192"/>
            <a:ext cx="3030692" cy="32559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Device Registry Store</a:t>
            </a:r>
          </a:p>
        </p:txBody>
      </p:sp>
      <p:cxnSp>
        <p:nvCxnSpPr>
          <p:cNvPr id="11" name="Straight Arrow Connector 10"/>
          <p:cNvCxnSpPr>
            <a:stCxn id="9" idx="2"/>
          </p:cNvCxnSpPr>
          <p:nvPr/>
        </p:nvCxnSpPr>
        <p:spPr>
          <a:xfrm>
            <a:off x="5909849" y="2894082"/>
            <a:ext cx="6555" cy="299385"/>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76738" y="4101218"/>
            <a:ext cx="4532075" cy="421188"/>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Stream </a:t>
            </a:r>
            <a:r>
              <a:rPr lang="en-US" sz="1076">
                <a:solidFill>
                  <a:srgbClr val="505050"/>
                </a:solidFill>
                <a:ea typeface="Segoe UI Black" panose="020B0A02040204020203" pitchFamily="34" charset="0"/>
                <a:cs typeface="Segoe UI Black" panose="020B0A02040204020203" pitchFamily="34" charset="0"/>
              </a:rPr>
              <a:t>Event Processing</a:t>
            </a:r>
            <a:endParaRPr lang="en-US" sz="1076" dirty="0">
              <a:solidFill>
                <a:srgbClr val="505050"/>
              </a:solidFill>
              <a:ea typeface="Segoe UI Black" panose="020B0A02040204020203" pitchFamily="34" charset="0"/>
              <a:cs typeface="Segoe UI Black" panose="020B0A02040204020203" pitchFamily="34" charset="0"/>
            </a:endParaRPr>
          </a:p>
        </p:txBody>
      </p:sp>
      <p:sp>
        <p:nvSpPr>
          <p:cNvPr id="16" name="Rectangle 15"/>
          <p:cNvSpPr/>
          <p:nvPr/>
        </p:nvSpPr>
        <p:spPr>
          <a:xfrm>
            <a:off x="8077788" y="4666310"/>
            <a:ext cx="1331024" cy="878167"/>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Analytics &amp;</a:t>
            </a:r>
            <a:br>
              <a:rPr lang="en-US" sz="1076" dirty="0">
                <a:solidFill>
                  <a:srgbClr val="505050"/>
                </a:solidFill>
                <a:ea typeface="Segoe UI Black" panose="020B0A02040204020203" pitchFamily="34" charset="0"/>
                <a:cs typeface="Segoe UI Black" panose="020B0A02040204020203" pitchFamily="34" charset="0"/>
              </a:rPr>
            </a:br>
            <a:r>
              <a:rPr lang="en-US" sz="1076" dirty="0">
                <a:solidFill>
                  <a:srgbClr val="505050"/>
                </a:solidFill>
                <a:ea typeface="Segoe UI Black" panose="020B0A02040204020203" pitchFamily="34" charset="0"/>
                <a:cs typeface="Segoe UI Black" panose="020B0A02040204020203" pitchFamily="34" charset="0"/>
              </a:rPr>
              <a:t>Machine Learning</a:t>
            </a:r>
          </a:p>
        </p:txBody>
      </p:sp>
      <p:cxnSp>
        <p:nvCxnSpPr>
          <p:cNvPr id="17" name="Straight Arrow Connector 16"/>
          <p:cNvCxnSpPr>
            <a:endCxn id="15" idx="1"/>
          </p:cNvCxnSpPr>
          <p:nvPr/>
        </p:nvCxnSpPr>
        <p:spPr>
          <a:xfrm>
            <a:off x="4513089" y="4311812"/>
            <a:ext cx="363649" cy="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L-Shape 18"/>
          <p:cNvSpPr/>
          <p:nvPr/>
        </p:nvSpPr>
        <p:spPr>
          <a:xfrm flipH="1">
            <a:off x="4876737" y="3211481"/>
            <a:ext cx="4046940" cy="672904"/>
          </a:xfrm>
          <a:prstGeom prst="corner">
            <a:avLst>
              <a:gd name="adj1" fmla="val 46089"/>
              <a:gd name="adj2" fmla="val 146666"/>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Device State Store</a:t>
            </a:r>
          </a:p>
        </p:txBody>
      </p:sp>
      <p:cxnSp>
        <p:nvCxnSpPr>
          <p:cNvPr id="24" name="Straight Arrow Connector 23"/>
          <p:cNvCxnSpPr/>
          <p:nvPr/>
        </p:nvCxnSpPr>
        <p:spPr>
          <a:xfrm flipV="1">
            <a:off x="7141829" y="3865023"/>
            <a:ext cx="0" cy="23273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3495837" y="1608718"/>
            <a:ext cx="6178685"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cs typeface="Segoe UI" panose="020B0502040204020203" pitchFamily="34" charset="0"/>
              </a:rPr>
              <a:t>Device and Event Processing</a:t>
            </a:r>
          </a:p>
          <a:p>
            <a:pPr defTabSz="932239"/>
            <a:endParaRPr lang="en-US" sz="1200" b="1" dirty="0">
              <a:solidFill>
                <a:srgbClr val="FFFFFF"/>
              </a:solidFill>
              <a:cs typeface="Segoe UI" panose="020B0502040204020203" pitchFamily="34" charset="0"/>
            </a:endParaRPr>
          </a:p>
        </p:txBody>
      </p:sp>
      <p:cxnSp>
        <p:nvCxnSpPr>
          <p:cNvPr id="33" name="Straight Arrow Connector 32"/>
          <p:cNvCxnSpPr/>
          <p:nvPr/>
        </p:nvCxnSpPr>
        <p:spPr>
          <a:xfrm>
            <a:off x="9674522" y="3951914"/>
            <a:ext cx="289797" cy="0"/>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634232" y="2363643"/>
            <a:ext cx="868846" cy="3253307"/>
          </a:xfrm>
          <a:prstGeom prst="rect">
            <a:avLst/>
          </a:prstGeom>
          <a:solidFill>
            <a:schemeClr val="tx1">
              <a:alpha val="89804"/>
            </a:scheme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Cloud Gateway</a:t>
            </a: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p:txBody>
      </p:sp>
      <p:cxnSp>
        <p:nvCxnSpPr>
          <p:cNvPr id="43" name="Straight Arrow Connector 42"/>
          <p:cNvCxnSpPr>
            <a:stCxn id="9" idx="1"/>
          </p:cNvCxnSpPr>
          <p:nvPr/>
        </p:nvCxnSpPr>
        <p:spPr>
          <a:xfrm flipH="1" flipV="1">
            <a:off x="4513089" y="2637599"/>
            <a:ext cx="328314" cy="798"/>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80507" y="2237778"/>
            <a:ext cx="2016956" cy="3507108"/>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br>
              <a:rPr lang="en-US" sz="1076" dirty="0">
                <a:solidFill>
                  <a:srgbClr val="FFFFFF"/>
                </a:solidFill>
                <a:ea typeface="Segoe UI Black" panose="020B0A02040204020203" pitchFamily="34" charset="0"/>
                <a:cs typeface="Segoe UI Black" panose="020B0A02040204020203" pitchFamily="34" charset="0"/>
              </a:rPr>
            </a:b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p:txBody>
      </p:sp>
      <p:sp>
        <p:nvSpPr>
          <p:cNvPr id="28" name="Rectangle 27"/>
          <p:cNvSpPr/>
          <p:nvPr/>
        </p:nvSpPr>
        <p:spPr bwMode="auto">
          <a:xfrm>
            <a:off x="9964320" y="1606368"/>
            <a:ext cx="2033144"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cs typeface="Segoe UI" panose="020B0502040204020203" pitchFamily="34" charset="0"/>
              </a:rPr>
              <a:t>Presentation and Business Process Integration  </a:t>
            </a:r>
          </a:p>
        </p:txBody>
      </p:sp>
      <p:grpSp>
        <p:nvGrpSpPr>
          <p:cNvPr id="153" name="Group 152"/>
          <p:cNvGrpSpPr/>
          <p:nvPr/>
        </p:nvGrpSpPr>
        <p:grpSpPr>
          <a:xfrm>
            <a:off x="10217514" y="2672311"/>
            <a:ext cx="1508041" cy="1279604"/>
            <a:chOff x="9714526" y="4295316"/>
            <a:chExt cx="1692640" cy="1497128"/>
          </a:xfrm>
        </p:grpSpPr>
        <p:sp>
          <p:nvSpPr>
            <p:cNvPr id="139" name="Rectangle 138"/>
            <p:cNvSpPr/>
            <p:nvPr/>
          </p:nvSpPr>
          <p:spPr>
            <a:xfrm>
              <a:off x="9714526" y="4585009"/>
              <a:ext cx="209924" cy="1207435"/>
            </a:xfrm>
            <a:prstGeom prst="rect">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0" name="Rectangle 139"/>
            <p:cNvSpPr/>
            <p:nvPr/>
          </p:nvSpPr>
          <p:spPr>
            <a:xfrm>
              <a:off x="10016972" y="5031066"/>
              <a:ext cx="209924" cy="761378"/>
            </a:xfrm>
            <a:prstGeom prst="rect">
              <a:avLst/>
            </a:prstGeom>
            <a:solidFill>
              <a:srgbClr val="5EB6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51" name="Freeform 150"/>
            <p:cNvSpPr/>
            <p:nvPr/>
          </p:nvSpPr>
          <p:spPr>
            <a:xfrm>
              <a:off x="10329843" y="5415483"/>
              <a:ext cx="209924" cy="376961"/>
            </a:xfrm>
            <a:custGeom>
              <a:avLst/>
              <a:gdLst>
                <a:gd name="connsiteX0" fmla="*/ 0 w 209924"/>
                <a:gd name="connsiteY0" fmla="*/ 0 h 376961"/>
                <a:gd name="connsiteX1" fmla="*/ 5872 w 209924"/>
                <a:gd name="connsiteY1" fmla="*/ 18918 h 376961"/>
                <a:gd name="connsiteX2" fmla="*/ 209367 w 209924"/>
                <a:gd name="connsiteY2" fmla="*/ 266035 h 376961"/>
                <a:gd name="connsiteX3" fmla="*/ 209924 w 209924"/>
                <a:gd name="connsiteY3" fmla="*/ 266337 h 376961"/>
                <a:gd name="connsiteX4" fmla="*/ 209924 w 209924"/>
                <a:gd name="connsiteY4" fmla="*/ 376961 h 376961"/>
                <a:gd name="connsiteX5" fmla="*/ 0 w 209924"/>
                <a:gd name="connsiteY5" fmla="*/ 376961 h 3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924" h="376961">
                  <a:moveTo>
                    <a:pt x="0" y="0"/>
                  </a:moveTo>
                  <a:lnTo>
                    <a:pt x="5872" y="18918"/>
                  </a:lnTo>
                  <a:cubicBezTo>
                    <a:pt x="48505" y="119713"/>
                    <a:pt x="119725" y="205473"/>
                    <a:pt x="209367" y="266035"/>
                  </a:cubicBezTo>
                  <a:lnTo>
                    <a:pt x="209924" y="266337"/>
                  </a:lnTo>
                  <a:lnTo>
                    <a:pt x="209924" y="376961"/>
                  </a:lnTo>
                  <a:lnTo>
                    <a:pt x="0" y="376961"/>
                  </a:lnTo>
                  <a:close/>
                </a:path>
              </a:pathLst>
            </a:custGeom>
            <a:solidFill>
              <a:srgbClr val="73C0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2" name="Freeform 141"/>
            <p:cNvSpPr/>
            <p:nvPr/>
          </p:nvSpPr>
          <p:spPr>
            <a:xfrm>
              <a:off x="10147317" y="4329404"/>
              <a:ext cx="1175658" cy="324705"/>
            </a:xfrm>
            <a:custGeom>
              <a:avLst/>
              <a:gdLst>
                <a:gd name="connsiteX0" fmla="*/ 0 w 1175658"/>
                <a:gd name="connsiteY0" fmla="*/ 324705 h 324705"/>
                <a:gd name="connsiteX1" fmla="*/ 141826 w 1175658"/>
                <a:gd name="connsiteY1" fmla="*/ 145558 h 324705"/>
                <a:gd name="connsiteX2" fmla="*/ 425476 w 1175658"/>
                <a:gd name="connsiteY2" fmla="*/ 235132 h 324705"/>
                <a:gd name="connsiteX3" fmla="*/ 660608 w 1175658"/>
                <a:gd name="connsiteY3" fmla="*/ 93306 h 324705"/>
                <a:gd name="connsiteX4" fmla="*/ 892007 w 1175658"/>
                <a:gd name="connsiteY4" fmla="*/ 190345 h 324705"/>
                <a:gd name="connsiteX5" fmla="*/ 1175658 w 1175658"/>
                <a:gd name="connsiteY5" fmla="*/ 0 h 32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658" h="324705">
                  <a:moveTo>
                    <a:pt x="0" y="324705"/>
                  </a:moveTo>
                  <a:lnTo>
                    <a:pt x="141826" y="145558"/>
                  </a:lnTo>
                  <a:lnTo>
                    <a:pt x="425476" y="235132"/>
                  </a:lnTo>
                  <a:lnTo>
                    <a:pt x="660608" y="93306"/>
                  </a:lnTo>
                  <a:lnTo>
                    <a:pt x="892007" y="190345"/>
                  </a:lnTo>
                  <a:lnTo>
                    <a:pt x="1175658" y="0"/>
                  </a:lnTo>
                </a:path>
              </a:pathLst>
            </a:custGeom>
            <a:noFill/>
            <a:ln w="38100">
              <a:solidFill>
                <a:srgbClr val="5EB6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3" name="Oval 142"/>
            <p:cNvSpPr/>
            <p:nvPr/>
          </p:nvSpPr>
          <p:spPr>
            <a:xfrm>
              <a:off x="10098503" y="4593997"/>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4" name="Oval 143"/>
            <p:cNvSpPr/>
            <p:nvPr/>
          </p:nvSpPr>
          <p:spPr>
            <a:xfrm>
              <a:off x="10517322" y="4508522"/>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5" name="Oval 144"/>
            <p:cNvSpPr/>
            <p:nvPr/>
          </p:nvSpPr>
          <p:spPr>
            <a:xfrm>
              <a:off x="10240269" y="4432036"/>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6" name="Oval 145"/>
            <p:cNvSpPr/>
            <p:nvPr/>
          </p:nvSpPr>
          <p:spPr>
            <a:xfrm>
              <a:off x="10733431" y="4388719"/>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7" name="Oval 146"/>
            <p:cNvSpPr/>
            <p:nvPr/>
          </p:nvSpPr>
          <p:spPr>
            <a:xfrm>
              <a:off x="10980012" y="4474578"/>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8" name="Oval 147"/>
            <p:cNvSpPr/>
            <p:nvPr/>
          </p:nvSpPr>
          <p:spPr>
            <a:xfrm>
              <a:off x="11278189" y="4295316"/>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9" name="Pie 148"/>
            <p:cNvSpPr/>
            <p:nvPr/>
          </p:nvSpPr>
          <p:spPr>
            <a:xfrm>
              <a:off x="10317401" y="4683571"/>
              <a:ext cx="1050970" cy="1050970"/>
            </a:xfrm>
            <a:prstGeom prst="pie">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505050"/>
                </a:solidFill>
              </a:endParaRPr>
            </a:p>
          </p:txBody>
        </p:sp>
        <p:sp>
          <p:nvSpPr>
            <p:cNvPr id="152" name="Pie 151"/>
            <p:cNvSpPr/>
            <p:nvPr/>
          </p:nvSpPr>
          <p:spPr>
            <a:xfrm>
              <a:off x="10356196" y="4650010"/>
              <a:ext cx="1050970" cy="1050970"/>
            </a:xfrm>
            <a:prstGeom prst="pie">
              <a:avLst>
                <a:gd name="adj1" fmla="val 16237876"/>
                <a:gd name="adj2" fmla="val 21543789"/>
              </a:avLst>
            </a:prstGeom>
            <a:solidFill>
              <a:srgbClr val="5EB6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505050"/>
                </a:solidFill>
              </a:endParaRPr>
            </a:p>
          </p:txBody>
        </p:sp>
      </p:grpSp>
      <p:cxnSp>
        <p:nvCxnSpPr>
          <p:cNvPr id="101" name="Straight Arrow Connector 100"/>
          <p:cNvCxnSpPr>
            <a:stCxn id="103" idx="3"/>
          </p:cNvCxnSpPr>
          <p:nvPr/>
        </p:nvCxnSpPr>
        <p:spPr>
          <a:xfrm>
            <a:off x="1603026" y="2857269"/>
            <a:ext cx="2031207" cy="1132"/>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2138837" y="1608718"/>
            <a:ext cx="1234360"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cs typeface="Segoe UI" panose="020B0502040204020203" pitchFamily="34" charset="0"/>
              </a:rPr>
              <a:t>Data Transport</a:t>
            </a:r>
          </a:p>
          <a:p>
            <a:pPr defTabSz="932239"/>
            <a:endParaRPr lang="en-US" sz="1200" dirty="0">
              <a:solidFill>
                <a:srgbClr val="FFFFFF"/>
              </a:solidFill>
              <a:cs typeface="Segoe UI" panose="020B0502040204020203" pitchFamily="34" charset="0"/>
            </a:endParaRPr>
          </a:p>
        </p:txBody>
      </p:sp>
      <p:sp>
        <p:nvSpPr>
          <p:cNvPr id="107" name="Rectangle 106"/>
          <p:cNvSpPr/>
          <p:nvPr/>
        </p:nvSpPr>
        <p:spPr bwMode="auto">
          <a:xfrm>
            <a:off x="222748" y="1608718"/>
            <a:ext cx="1793447"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cs typeface="Segoe UI" panose="020B0502040204020203" pitchFamily="34" charset="0"/>
              </a:rPr>
              <a:t>Devices and </a:t>
            </a:r>
            <a:br>
              <a:rPr lang="en-US" sz="1200" b="1" dirty="0">
                <a:solidFill>
                  <a:srgbClr val="FFFFFF"/>
                </a:solidFill>
                <a:cs typeface="Segoe UI" panose="020B0502040204020203" pitchFamily="34" charset="0"/>
              </a:rPr>
            </a:br>
            <a:r>
              <a:rPr lang="en-US" sz="1200" b="1" dirty="0">
                <a:solidFill>
                  <a:srgbClr val="FFFFFF"/>
                </a:solidFill>
                <a:cs typeface="Segoe UI" panose="020B0502040204020203" pitchFamily="34" charset="0"/>
              </a:rPr>
              <a:t>Data Sources</a:t>
            </a:r>
          </a:p>
        </p:txBody>
      </p:sp>
      <p:cxnSp>
        <p:nvCxnSpPr>
          <p:cNvPr id="111" name="Elbow Connector 110"/>
          <p:cNvCxnSpPr>
            <a:endCxn id="102" idx="1"/>
          </p:cNvCxnSpPr>
          <p:nvPr/>
        </p:nvCxnSpPr>
        <p:spPr>
          <a:xfrm flipV="1">
            <a:off x="1601407" y="4613458"/>
            <a:ext cx="414786" cy="633689"/>
          </a:xfrm>
          <a:prstGeom prst="bentConnector3">
            <a:avLst>
              <a:gd name="adj1" fmla="val 50000"/>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endCxn id="102" idx="1"/>
          </p:cNvCxnSpPr>
          <p:nvPr/>
        </p:nvCxnSpPr>
        <p:spPr>
          <a:xfrm>
            <a:off x="1601407" y="4093783"/>
            <a:ext cx="414786" cy="519676"/>
          </a:xfrm>
          <a:prstGeom prst="bentConnector3">
            <a:avLst>
              <a:gd name="adj1" fmla="val 50000"/>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2" idx="3"/>
          </p:cNvCxnSpPr>
          <p:nvPr/>
        </p:nvCxnSpPr>
        <p:spPr>
          <a:xfrm>
            <a:off x="3117028" y="4613459"/>
            <a:ext cx="517205" cy="2011"/>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6" name="Group 125"/>
          <p:cNvGrpSpPr>
            <a:grpSpLocks noChangeAspect="1"/>
          </p:cNvGrpSpPr>
          <p:nvPr/>
        </p:nvGrpSpPr>
        <p:grpSpPr>
          <a:xfrm>
            <a:off x="526159" y="2503473"/>
            <a:ext cx="306266" cy="351485"/>
            <a:chOff x="9488490" y="6863556"/>
            <a:chExt cx="366713" cy="420688"/>
          </a:xfrm>
          <a:solidFill>
            <a:schemeClr val="bg1"/>
          </a:solidFill>
        </p:grpSpPr>
        <p:sp>
          <p:nvSpPr>
            <p:cNvPr id="127" name="Freeform 344"/>
            <p:cNvSpPr>
              <a:spLocks/>
            </p:cNvSpPr>
            <p:nvPr/>
          </p:nvSpPr>
          <p:spPr bwMode="auto">
            <a:xfrm>
              <a:off x="9488490" y="7000081"/>
              <a:ext cx="230188" cy="193675"/>
            </a:xfrm>
            <a:custGeom>
              <a:avLst/>
              <a:gdLst>
                <a:gd name="T0" fmla="*/ 519 w 1012"/>
                <a:gd name="T1" fmla="*/ 837 h 851"/>
                <a:gd name="T2" fmla="*/ 519 w 1012"/>
                <a:gd name="T3" fmla="*/ 837 h 851"/>
                <a:gd name="T4" fmla="*/ 520 w 1012"/>
                <a:gd name="T5" fmla="*/ 842 h 851"/>
                <a:gd name="T6" fmla="*/ 521 w 1012"/>
                <a:gd name="T7" fmla="*/ 846 h 851"/>
                <a:gd name="T8" fmla="*/ 522 w 1012"/>
                <a:gd name="T9" fmla="*/ 848 h 851"/>
                <a:gd name="T10" fmla="*/ 525 w 1012"/>
                <a:gd name="T11" fmla="*/ 850 h 851"/>
                <a:gd name="T12" fmla="*/ 528 w 1012"/>
                <a:gd name="T13" fmla="*/ 851 h 851"/>
                <a:gd name="T14" fmla="*/ 531 w 1012"/>
                <a:gd name="T15" fmla="*/ 851 h 851"/>
                <a:gd name="T16" fmla="*/ 535 w 1012"/>
                <a:gd name="T17" fmla="*/ 849 h 851"/>
                <a:gd name="T18" fmla="*/ 539 w 1012"/>
                <a:gd name="T19" fmla="*/ 847 h 851"/>
                <a:gd name="T20" fmla="*/ 1004 w 1012"/>
                <a:gd name="T21" fmla="*/ 441 h 851"/>
                <a:gd name="T22" fmla="*/ 1004 w 1012"/>
                <a:gd name="T23" fmla="*/ 441 h 851"/>
                <a:gd name="T24" fmla="*/ 1007 w 1012"/>
                <a:gd name="T25" fmla="*/ 438 h 851"/>
                <a:gd name="T26" fmla="*/ 1010 w 1012"/>
                <a:gd name="T27" fmla="*/ 434 h 851"/>
                <a:gd name="T28" fmla="*/ 1011 w 1012"/>
                <a:gd name="T29" fmla="*/ 430 h 851"/>
                <a:gd name="T30" fmla="*/ 1012 w 1012"/>
                <a:gd name="T31" fmla="*/ 426 h 851"/>
                <a:gd name="T32" fmla="*/ 1011 w 1012"/>
                <a:gd name="T33" fmla="*/ 422 h 851"/>
                <a:gd name="T34" fmla="*/ 1010 w 1012"/>
                <a:gd name="T35" fmla="*/ 418 h 851"/>
                <a:gd name="T36" fmla="*/ 1007 w 1012"/>
                <a:gd name="T37" fmla="*/ 414 h 851"/>
                <a:gd name="T38" fmla="*/ 1004 w 1012"/>
                <a:gd name="T39" fmla="*/ 411 h 851"/>
                <a:gd name="T40" fmla="*/ 539 w 1012"/>
                <a:gd name="T41" fmla="*/ 5 h 851"/>
                <a:gd name="T42" fmla="*/ 539 w 1012"/>
                <a:gd name="T43" fmla="*/ 5 h 851"/>
                <a:gd name="T44" fmla="*/ 535 w 1012"/>
                <a:gd name="T45" fmla="*/ 2 h 851"/>
                <a:gd name="T46" fmla="*/ 531 w 1012"/>
                <a:gd name="T47" fmla="*/ 0 h 851"/>
                <a:gd name="T48" fmla="*/ 528 w 1012"/>
                <a:gd name="T49" fmla="*/ 0 h 851"/>
                <a:gd name="T50" fmla="*/ 525 w 1012"/>
                <a:gd name="T51" fmla="*/ 1 h 851"/>
                <a:gd name="T52" fmla="*/ 522 w 1012"/>
                <a:gd name="T53" fmla="*/ 4 h 851"/>
                <a:gd name="T54" fmla="*/ 521 w 1012"/>
                <a:gd name="T55" fmla="*/ 6 h 851"/>
                <a:gd name="T56" fmla="*/ 520 w 1012"/>
                <a:gd name="T57" fmla="*/ 10 h 851"/>
                <a:gd name="T58" fmla="*/ 519 w 1012"/>
                <a:gd name="T59" fmla="*/ 15 h 851"/>
                <a:gd name="T60" fmla="*/ 519 w 1012"/>
                <a:gd name="T61" fmla="*/ 220 h 851"/>
                <a:gd name="T62" fmla="*/ 25 w 1012"/>
                <a:gd name="T63" fmla="*/ 220 h 851"/>
                <a:gd name="T64" fmla="*/ 25 w 1012"/>
                <a:gd name="T65" fmla="*/ 220 h 851"/>
                <a:gd name="T66" fmla="*/ 20 w 1012"/>
                <a:gd name="T67" fmla="*/ 220 h 851"/>
                <a:gd name="T68" fmla="*/ 16 w 1012"/>
                <a:gd name="T69" fmla="*/ 222 h 851"/>
                <a:gd name="T70" fmla="*/ 11 w 1012"/>
                <a:gd name="T71" fmla="*/ 224 h 851"/>
                <a:gd name="T72" fmla="*/ 8 w 1012"/>
                <a:gd name="T73" fmla="*/ 227 h 851"/>
                <a:gd name="T74" fmla="*/ 5 w 1012"/>
                <a:gd name="T75" fmla="*/ 231 h 851"/>
                <a:gd name="T76" fmla="*/ 2 w 1012"/>
                <a:gd name="T77" fmla="*/ 235 h 851"/>
                <a:gd name="T78" fmla="*/ 1 w 1012"/>
                <a:gd name="T79" fmla="*/ 240 h 851"/>
                <a:gd name="T80" fmla="*/ 0 w 1012"/>
                <a:gd name="T81" fmla="*/ 245 h 851"/>
                <a:gd name="T82" fmla="*/ 0 w 1012"/>
                <a:gd name="T83" fmla="*/ 606 h 851"/>
                <a:gd name="T84" fmla="*/ 0 w 1012"/>
                <a:gd name="T85" fmla="*/ 606 h 851"/>
                <a:gd name="T86" fmla="*/ 1 w 1012"/>
                <a:gd name="T87" fmla="*/ 611 h 851"/>
                <a:gd name="T88" fmla="*/ 2 w 1012"/>
                <a:gd name="T89" fmla="*/ 617 h 851"/>
                <a:gd name="T90" fmla="*/ 5 w 1012"/>
                <a:gd name="T91" fmla="*/ 621 h 851"/>
                <a:gd name="T92" fmla="*/ 8 w 1012"/>
                <a:gd name="T93" fmla="*/ 625 h 851"/>
                <a:gd name="T94" fmla="*/ 11 w 1012"/>
                <a:gd name="T95" fmla="*/ 628 h 851"/>
                <a:gd name="T96" fmla="*/ 16 w 1012"/>
                <a:gd name="T97" fmla="*/ 630 h 851"/>
                <a:gd name="T98" fmla="*/ 20 w 1012"/>
                <a:gd name="T99" fmla="*/ 632 h 851"/>
                <a:gd name="T100" fmla="*/ 25 w 1012"/>
                <a:gd name="T101" fmla="*/ 632 h 851"/>
                <a:gd name="T102" fmla="*/ 519 w 1012"/>
                <a:gd name="T103" fmla="*/ 632 h 851"/>
                <a:gd name="T104" fmla="*/ 519 w 1012"/>
                <a:gd name="T105" fmla="*/ 837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851">
                  <a:moveTo>
                    <a:pt x="519" y="837"/>
                  </a:moveTo>
                  <a:lnTo>
                    <a:pt x="519" y="837"/>
                  </a:lnTo>
                  <a:lnTo>
                    <a:pt x="520" y="842"/>
                  </a:lnTo>
                  <a:lnTo>
                    <a:pt x="521" y="846"/>
                  </a:lnTo>
                  <a:lnTo>
                    <a:pt x="522" y="848"/>
                  </a:lnTo>
                  <a:lnTo>
                    <a:pt x="525" y="850"/>
                  </a:lnTo>
                  <a:lnTo>
                    <a:pt x="528" y="851"/>
                  </a:lnTo>
                  <a:lnTo>
                    <a:pt x="531" y="851"/>
                  </a:lnTo>
                  <a:lnTo>
                    <a:pt x="535" y="849"/>
                  </a:lnTo>
                  <a:lnTo>
                    <a:pt x="539" y="847"/>
                  </a:lnTo>
                  <a:lnTo>
                    <a:pt x="1004" y="441"/>
                  </a:lnTo>
                  <a:lnTo>
                    <a:pt x="1004" y="441"/>
                  </a:lnTo>
                  <a:lnTo>
                    <a:pt x="1007" y="438"/>
                  </a:lnTo>
                  <a:lnTo>
                    <a:pt x="1010" y="434"/>
                  </a:lnTo>
                  <a:lnTo>
                    <a:pt x="1011" y="430"/>
                  </a:lnTo>
                  <a:lnTo>
                    <a:pt x="1012" y="426"/>
                  </a:lnTo>
                  <a:lnTo>
                    <a:pt x="1011" y="422"/>
                  </a:lnTo>
                  <a:lnTo>
                    <a:pt x="1010" y="418"/>
                  </a:lnTo>
                  <a:lnTo>
                    <a:pt x="1007" y="414"/>
                  </a:lnTo>
                  <a:lnTo>
                    <a:pt x="1004" y="411"/>
                  </a:lnTo>
                  <a:lnTo>
                    <a:pt x="539" y="5"/>
                  </a:lnTo>
                  <a:lnTo>
                    <a:pt x="539" y="5"/>
                  </a:lnTo>
                  <a:lnTo>
                    <a:pt x="535" y="2"/>
                  </a:lnTo>
                  <a:lnTo>
                    <a:pt x="531" y="0"/>
                  </a:lnTo>
                  <a:lnTo>
                    <a:pt x="528" y="0"/>
                  </a:lnTo>
                  <a:lnTo>
                    <a:pt x="525" y="1"/>
                  </a:lnTo>
                  <a:lnTo>
                    <a:pt x="522" y="4"/>
                  </a:lnTo>
                  <a:lnTo>
                    <a:pt x="521" y="6"/>
                  </a:lnTo>
                  <a:lnTo>
                    <a:pt x="520" y="10"/>
                  </a:lnTo>
                  <a:lnTo>
                    <a:pt x="519" y="15"/>
                  </a:lnTo>
                  <a:lnTo>
                    <a:pt x="519" y="220"/>
                  </a:lnTo>
                  <a:lnTo>
                    <a:pt x="25" y="220"/>
                  </a:lnTo>
                  <a:lnTo>
                    <a:pt x="25" y="220"/>
                  </a:lnTo>
                  <a:lnTo>
                    <a:pt x="20" y="220"/>
                  </a:lnTo>
                  <a:lnTo>
                    <a:pt x="16" y="222"/>
                  </a:lnTo>
                  <a:lnTo>
                    <a:pt x="11" y="224"/>
                  </a:lnTo>
                  <a:lnTo>
                    <a:pt x="8" y="227"/>
                  </a:lnTo>
                  <a:lnTo>
                    <a:pt x="5" y="231"/>
                  </a:lnTo>
                  <a:lnTo>
                    <a:pt x="2" y="235"/>
                  </a:lnTo>
                  <a:lnTo>
                    <a:pt x="1" y="240"/>
                  </a:lnTo>
                  <a:lnTo>
                    <a:pt x="0" y="245"/>
                  </a:lnTo>
                  <a:lnTo>
                    <a:pt x="0" y="606"/>
                  </a:lnTo>
                  <a:lnTo>
                    <a:pt x="0" y="606"/>
                  </a:lnTo>
                  <a:lnTo>
                    <a:pt x="1" y="611"/>
                  </a:lnTo>
                  <a:lnTo>
                    <a:pt x="2" y="617"/>
                  </a:lnTo>
                  <a:lnTo>
                    <a:pt x="5" y="621"/>
                  </a:lnTo>
                  <a:lnTo>
                    <a:pt x="8" y="625"/>
                  </a:lnTo>
                  <a:lnTo>
                    <a:pt x="11" y="628"/>
                  </a:lnTo>
                  <a:lnTo>
                    <a:pt x="16" y="630"/>
                  </a:lnTo>
                  <a:lnTo>
                    <a:pt x="20" y="632"/>
                  </a:lnTo>
                  <a:lnTo>
                    <a:pt x="25" y="632"/>
                  </a:lnTo>
                  <a:lnTo>
                    <a:pt x="519" y="632"/>
                  </a:lnTo>
                  <a:lnTo>
                    <a:pt x="519" y="837"/>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sp>
          <p:nvSpPr>
            <p:cNvPr id="128" name="Freeform 345"/>
            <p:cNvSpPr>
              <a:spLocks/>
            </p:cNvSpPr>
            <p:nvPr/>
          </p:nvSpPr>
          <p:spPr bwMode="auto">
            <a:xfrm>
              <a:off x="9536115" y="6863556"/>
              <a:ext cx="319088" cy="420688"/>
            </a:xfrm>
            <a:custGeom>
              <a:avLst/>
              <a:gdLst>
                <a:gd name="T0" fmla="*/ 1222 w 1404"/>
                <a:gd name="T1" fmla="*/ 0 h 1852"/>
                <a:gd name="T2" fmla="*/ 1214 w 1404"/>
                <a:gd name="T3" fmla="*/ 1 h 1852"/>
                <a:gd name="T4" fmla="*/ 1197 w 1404"/>
                <a:gd name="T5" fmla="*/ 6 h 1852"/>
                <a:gd name="T6" fmla="*/ 1180 w 1404"/>
                <a:gd name="T7" fmla="*/ 14 h 1852"/>
                <a:gd name="T8" fmla="*/ 1165 w 1404"/>
                <a:gd name="T9" fmla="*/ 25 h 1852"/>
                <a:gd name="T10" fmla="*/ 961 w 1404"/>
                <a:gd name="T11" fmla="*/ 314 h 1852"/>
                <a:gd name="T12" fmla="*/ 959 w 1404"/>
                <a:gd name="T13" fmla="*/ 317 h 1852"/>
                <a:gd name="T14" fmla="*/ 125 w 1404"/>
                <a:gd name="T15" fmla="*/ 317 h 1852"/>
                <a:gd name="T16" fmla="*/ 100 w 1404"/>
                <a:gd name="T17" fmla="*/ 319 h 1852"/>
                <a:gd name="T18" fmla="*/ 76 w 1404"/>
                <a:gd name="T19" fmla="*/ 327 h 1852"/>
                <a:gd name="T20" fmla="*/ 55 w 1404"/>
                <a:gd name="T21" fmla="*/ 338 h 1852"/>
                <a:gd name="T22" fmla="*/ 36 w 1404"/>
                <a:gd name="T23" fmla="*/ 354 h 1852"/>
                <a:gd name="T24" fmla="*/ 21 w 1404"/>
                <a:gd name="T25" fmla="*/ 372 h 1852"/>
                <a:gd name="T26" fmla="*/ 9 w 1404"/>
                <a:gd name="T27" fmla="*/ 393 h 1852"/>
                <a:gd name="T28" fmla="*/ 2 w 1404"/>
                <a:gd name="T29" fmla="*/ 417 h 1852"/>
                <a:gd name="T30" fmla="*/ 0 w 1404"/>
                <a:gd name="T31" fmla="*/ 442 h 1852"/>
                <a:gd name="T32" fmla="*/ 172 w 1404"/>
                <a:gd name="T33" fmla="*/ 736 h 1852"/>
                <a:gd name="T34" fmla="*/ 918 w 1404"/>
                <a:gd name="T35" fmla="*/ 490 h 1852"/>
                <a:gd name="T36" fmla="*/ 172 w 1404"/>
                <a:gd name="T37" fmla="*/ 1570 h 1852"/>
                <a:gd name="T38" fmla="*/ 0 w 1404"/>
                <a:gd name="T39" fmla="*/ 1325 h 1852"/>
                <a:gd name="T40" fmla="*/ 0 w 1404"/>
                <a:gd name="T41" fmla="*/ 1617 h 1852"/>
                <a:gd name="T42" fmla="*/ 2 w 1404"/>
                <a:gd name="T43" fmla="*/ 1643 h 1852"/>
                <a:gd name="T44" fmla="*/ 9 w 1404"/>
                <a:gd name="T45" fmla="*/ 1666 h 1852"/>
                <a:gd name="T46" fmla="*/ 21 w 1404"/>
                <a:gd name="T47" fmla="*/ 1688 h 1852"/>
                <a:gd name="T48" fmla="*/ 36 w 1404"/>
                <a:gd name="T49" fmla="*/ 1706 h 1852"/>
                <a:gd name="T50" fmla="*/ 55 w 1404"/>
                <a:gd name="T51" fmla="*/ 1721 h 1852"/>
                <a:gd name="T52" fmla="*/ 76 w 1404"/>
                <a:gd name="T53" fmla="*/ 1734 h 1852"/>
                <a:gd name="T54" fmla="*/ 100 w 1404"/>
                <a:gd name="T55" fmla="*/ 1741 h 1852"/>
                <a:gd name="T56" fmla="*/ 125 w 1404"/>
                <a:gd name="T57" fmla="*/ 1743 h 1852"/>
                <a:gd name="T58" fmla="*/ 1149 w 1404"/>
                <a:gd name="T59" fmla="*/ 1833 h 1852"/>
                <a:gd name="T60" fmla="*/ 1156 w 1404"/>
                <a:gd name="T61" fmla="*/ 1837 h 1852"/>
                <a:gd name="T62" fmla="*/ 1185 w 1404"/>
                <a:gd name="T63" fmla="*/ 1847 h 1852"/>
                <a:gd name="T64" fmla="*/ 1214 w 1404"/>
                <a:gd name="T65" fmla="*/ 1852 h 1852"/>
                <a:gd name="T66" fmla="*/ 1364 w 1404"/>
                <a:gd name="T67" fmla="*/ 1852 h 1852"/>
                <a:gd name="T68" fmla="*/ 1372 w 1404"/>
                <a:gd name="T69" fmla="*/ 1852 h 1852"/>
                <a:gd name="T70" fmla="*/ 1387 w 1404"/>
                <a:gd name="T71" fmla="*/ 1846 h 1852"/>
                <a:gd name="T72" fmla="*/ 1397 w 1404"/>
                <a:gd name="T73" fmla="*/ 1835 h 1852"/>
                <a:gd name="T74" fmla="*/ 1403 w 1404"/>
                <a:gd name="T75" fmla="*/ 1821 h 1852"/>
                <a:gd name="T76" fmla="*/ 1404 w 1404"/>
                <a:gd name="T77" fmla="*/ 39 h 1852"/>
                <a:gd name="T78" fmla="*/ 1403 w 1404"/>
                <a:gd name="T79" fmla="*/ 32 h 1852"/>
                <a:gd name="T80" fmla="*/ 1397 w 1404"/>
                <a:gd name="T81" fmla="*/ 18 h 1852"/>
                <a:gd name="T82" fmla="*/ 1387 w 1404"/>
                <a:gd name="T83" fmla="*/ 7 h 1852"/>
                <a:gd name="T84" fmla="*/ 1372 w 1404"/>
                <a:gd name="T85" fmla="*/ 2 h 1852"/>
                <a:gd name="T86" fmla="*/ 1364 w 1404"/>
                <a:gd name="T87" fmla="*/ 1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4" h="1852">
                  <a:moveTo>
                    <a:pt x="1364" y="1"/>
                  </a:moveTo>
                  <a:lnTo>
                    <a:pt x="1222" y="0"/>
                  </a:lnTo>
                  <a:lnTo>
                    <a:pt x="1222" y="0"/>
                  </a:lnTo>
                  <a:lnTo>
                    <a:pt x="1214" y="1"/>
                  </a:lnTo>
                  <a:lnTo>
                    <a:pt x="1205" y="3"/>
                  </a:lnTo>
                  <a:lnTo>
                    <a:pt x="1197" y="6"/>
                  </a:lnTo>
                  <a:lnTo>
                    <a:pt x="1188" y="9"/>
                  </a:lnTo>
                  <a:lnTo>
                    <a:pt x="1180" y="14"/>
                  </a:lnTo>
                  <a:lnTo>
                    <a:pt x="1173" y="19"/>
                  </a:lnTo>
                  <a:lnTo>
                    <a:pt x="1165" y="25"/>
                  </a:lnTo>
                  <a:lnTo>
                    <a:pt x="1160" y="32"/>
                  </a:lnTo>
                  <a:lnTo>
                    <a:pt x="961" y="314"/>
                  </a:lnTo>
                  <a:lnTo>
                    <a:pt x="961" y="314"/>
                  </a:lnTo>
                  <a:lnTo>
                    <a:pt x="959" y="317"/>
                  </a:lnTo>
                  <a:lnTo>
                    <a:pt x="125" y="317"/>
                  </a:lnTo>
                  <a:lnTo>
                    <a:pt x="125" y="317"/>
                  </a:lnTo>
                  <a:lnTo>
                    <a:pt x="112" y="318"/>
                  </a:lnTo>
                  <a:lnTo>
                    <a:pt x="100" y="319"/>
                  </a:lnTo>
                  <a:lnTo>
                    <a:pt x="87" y="322"/>
                  </a:lnTo>
                  <a:lnTo>
                    <a:pt x="76" y="327"/>
                  </a:lnTo>
                  <a:lnTo>
                    <a:pt x="65" y="332"/>
                  </a:lnTo>
                  <a:lnTo>
                    <a:pt x="55" y="338"/>
                  </a:lnTo>
                  <a:lnTo>
                    <a:pt x="45" y="345"/>
                  </a:lnTo>
                  <a:lnTo>
                    <a:pt x="36" y="354"/>
                  </a:lnTo>
                  <a:lnTo>
                    <a:pt x="28" y="363"/>
                  </a:lnTo>
                  <a:lnTo>
                    <a:pt x="21" y="372"/>
                  </a:lnTo>
                  <a:lnTo>
                    <a:pt x="14" y="383"/>
                  </a:lnTo>
                  <a:lnTo>
                    <a:pt x="9" y="393"/>
                  </a:lnTo>
                  <a:lnTo>
                    <a:pt x="5" y="406"/>
                  </a:lnTo>
                  <a:lnTo>
                    <a:pt x="2" y="417"/>
                  </a:lnTo>
                  <a:lnTo>
                    <a:pt x="0" y="430"/>
                  </a:lnTo>
                  <a:lnTo>
                    <a:pt x="0" y="442"/>
                  </a:lnTo>
                  <a:lnTo>
                    <a:pt x="0" y="736"/>
                  </a:lnTo>
                  <a:lnTo>
                    <a:pt x="172" y="736"/>
                  </a:lnTo>
                  <a:lnTo>
                    <a:pt x="172" y="490"/>
                  </a:lnTo>
                  <a:lnTo>
                    <a:pt x="918" y="490"/>
                  </a:lnTo>
                  <a:lnTo>
                    <a:pt x="918" y="1570"/>
                  </a:lnTo>
                  <a:lnTo>
                    <a:pt x="172" y="1570"/>
                  </a:lnTo>
                  <a:lnTo>
                    <a:pt x="172" y="1325"/>
                  </a:lnTo>
                  <a:lnTo>
                    <a:pt x="0" y="1325"/>
                  </a:lnTo>
                  <a:lnTo>
                    <a:pt x="0" y="1617"/>
                  </a:lnTo>
                  <a:lnTo>
                    <a:pt x="0" y="1617"/>
                  </a:lnTo>
                  <a:lnTo>
                    <a:pt x="0" y="1630"/>
                  </a:lnTo>
                  <a:lnTo>
                    <a:pt x="2" y="1643"/>
                  </a:lnTo>
                  <a:lnTo>
                    <a:pt x="5" y="1655"/>
                  </a:lnTo>
                  <a:lnTo>
                    <a:pt x="9" y="1666"/>
                  </a:lnTo>
                  <a:lnTo>
                    <a:pt x="14" y="1678"/>
                  </a:lnTo>
                  <a:lnTo>
                    <a:pt x="21" y="1688"/>
                  </a:lnTo>
                  <a:lnTo>
                    <a:pt x="28" y="1697"/>
                  </a:lnTo>
                  <a:lnTo>
                    <a:pt x="36" y="1706"/>
                  </a:lnTo>
                  <a:lnTo>
                    <a:pt x="45" y="1714"/>
                  </a:lnTo>
                  <a:lnTo>
                    <a:pt x="55" y="1721"/>
                  </a:lnTo>
                  <a:lnTo>
                    <a:pt x="65" y="1728"/>
                  </a:lnTo>
                  <a:lnTo>
                    <a:pt x="76" y="1734"/>
                  </a:lnTo>
                  <a:lnTo>
                    <a:pt x="87" y="1738"/>
                  </a:lnTo>
                  <a:lnTo>
                    <a:pt x="100" y="1741"/>
                  </a:lnTo>
                  <a:lnTo>
                    <a:pt x="112" y="1743"/>
                  </a:lnTo>
                  <a:lnTo>
                    <a:pt x="125" y="1743"/>
                  </a:lnTo>
                  <a:lnTo>
                    <a:pt x="991" y="1743"/>
                  </a:lnTo>
                  <a:lnTo>
                    <a:pt x="1149" y="1833"/>
                  </a:lnTo>
                  <a:lnTo>
                    <a:pt x="1149" y="1833"/>
                  </a:lnTo>
                  <a:lnTo>
                    <a:pt x="1156" y="1837"/>
                  </a:lnTo>
                  <a:lnTo>
                    <a:pt x="1165" y="1841"/>
                  </a:lnTo>
                  <a:lnTo>
                    <a:pt x="1185" y="1847"/>
                  </a:lnTo>
                  <a:lnTo>
                    <a:pt x="1204" y="1851"/>
                  </a:lnTo>
                  <a:lnTo>
                    <a:pt x="1214" y="1852"/>
                  </a:lnTo>
                  <a:lnTo>
                    <a:pt x="1222" y="1852"/>
                  </a:lnTo>
                  <a:lnTo>
                    <a:pt x="1364" y="1852"/>
                  </a:lnTo>
                  <a:lnTo>
                    <a:pt x="1364" y="1852"/>
                  </a:lnTo>
                  <a:lnTo>
                    <a:pt x="1372" y="1852"/>
                  </a:lnTo>
                  <a:lnTo>
                    <a:pt x="1380" y="1849"/>
                  </a:lnTo>
                  <a:lnTo>
                    <a:pt x="1387" y="1846"/>
                  </a:lnTo>
                  <a:lnTo>
                    <a:pt x="1392" y="1841"/>
                  </a:lnTo>
                  <a:lnTo>
                    <a:pt x="1397" y="1835"/>
                  </a:lnTo>
                  <a:lnTo>
                    <a:pt x="1401" y="1828"/>
                  </a:lnTo>
                  <a:lnTo>
                    <a:pt x="1403" y="1821"/>
                  </a:lnTo>
                  <a:lnTo>
                    <a:pt x="1404" y="1813"/>
                  </a:lnTo>
                  <a:lnTo>
                    <a:pt x="1404" y="39"/>
                  </a:lnTo>
                  <a:lnTo>
                    <a:pt x="1404" y="39"/>
                  </a:lnTo>
                  <a:lnTo>
                    <a:pt x="1403" y="32"/>
                  </a:lnTo>
                  <a:lnTo>
                    <a:pt x="1401" y="24"/>
                  </a:lnTo>
                  <a:lnTo>
                    <a:pt x="1397" y="18"/>
                  </a:lnTo>
                  <a:lnTo>
                    <a:pt x="1392" y="12"/>
                  </a:lnTo>
                  <a:lnTo>
                    <a:pt x="1387" y="7"/>
                  </a:lnTo>
                  <a:lnTo>
                    <a:pt x="1380" y="4"/>
                  </a:lnTo>
                  <a:lnTo>
                    <a:pt x="1372" y="2"/>
                  </a:lnTo>
                  <a:lnTo>
                    <a:pt x="1364" y="1"/>
                  </a:lnTo>
                  <a:lnTo>
                    <a:pt x="1364" y="1"/>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grpSp>
      <p:grpSp>
        <p:nvGrpSpPr>
          <p:cNvPr id="129" name="Group 128"/>
          <p:cNvGrpSpPr>
            <a:grpSpLocks noChangeAspect="1"/>
          </p:cNvGrpSpPr>
          <p:nvPr/>
        </p:nvGrpSpPr>
        <p:grpSpPr>
          <a:xfrm>
            <a:off x="526159" y="3732372"/>
            <a:ext cx="306266" cy="351485"/>
            <a:chOff x="9488490" y="6863556"/>
            <a:chExt cx="366713" cy="420688"/>
          </a:xfrm>
          <a:solidFill>
            <a:schemeClr val="bg1"/>
          </a:solidFill>
        </p:grpSpPr>
        <p:sp>
          <p:nvSpPr>
            <p:cNvPr id="130" name="Freeform 344"/>
            <p:cNvSpPr>
              <a:spLocks/>
            </p:cNvSpPr>
            <p:nvPr/>
          </p:nvSpPr>
          <p:spPr bwMode="auto">
            <a:xfrm>
              <a:off x="9488490" y="7000081"/>
              <a:ext cx="230188" cy="193675"/>
            </a:xfrm>
            <a:custGeom>
              <a:avLst/>
              <a:gdLst>
                <a:gd name="T0" fmla="*/ 519 w 1012"/>
                <a:gd name="T1" fmla="*/ 837 h 851"/>
                <a:gd name="T2" fmla="*/ 519 w 1012"/>
                <a:gd name="T3" fmla="*/ 837 h 851"/>
                <a:gd name="T4" fmla="*/ 520 w 1012"/>
                <a:gd name="T5" fmla="*/ 842 h 851"/>
                <a:gd name="T6" fmla="*/ 521 w 1012"/>
                <a:gd name="T7" fmla="*/ 846 h 851"/>
                <a:gd name="T8" fmla="*/ 522 w 1012"/>
                <a:gd name="T9" fmla="*/ 848 h 851"/>
                <a:gd name="T10" fmla="*/ 525 w 1012"/>
                <a:gd name="T11" fmla="*/ 850 h 851"/>
                <a:gd name="T12" fmla="*/ 528 w 1012"/>
                <a:gd name="T13" fmla="*/ 851 h 851"/>
                <a:gd name="T14" fmla="*/ 531 w 1012"/>
                <a:gd name="T15" fmla="*/ 851 h 851"/>
                <a:gd name="T16" fmla="*/ 535 w 1012"/>
                <a:gd name="T17" fmla="*/ 849 h 851"/>
                <a:gd name="T18" fmla="*/ 539 w 1012"/>
                <a:gd name="T19" fmla="*/ 847 h 851"/>
                <a:gd name="T20" fmla="*/ 1004 w 1012"/>
                <a:gd name="T21" fmla="*/ 441 h 851"/>
                <a:gd name="T22" fmla="*/ 1004 w 1012"/>
                <a:gd name="T23" fmla="*/ 441 h 851"/>
                <a:gd name="T24" fmla="*/ 1007 w 1012"/>
                <a:gd name="T25" fmla="*/ 438 h 851"/>
                <a:gd name="T26" fmla="*/ 1010 w 1012"/>
                <a:gd name="T27" fmla="*/ 434 h 851"/>
                <a:gd name="T28" fmla="*/ 1011 w 1012"/>
                <a:gd name="T29" fmla="*/ 430 h 851"/>
                <a:gd name="T30" fmla="*/ 1012 w 1012"/>
                <a:gd name="T31" fmla="*/ 426 h 851"/>
                <a:gd name="T32" fmla="*/ 1011 w 1012"/>
                <a:gd name="T33" fmla="*/ 422 h 851"/>
                <a:gd name="T34" fmla="*/ 1010 w 1012"/>
                <a:gd name="T35" fmla="*/ 418 h 851"/>
                <a:gd name="T36" fmla="*/ 1007 w 1012"/>
                <a:gd name="T37" fmla="*/ 414 h 851"/>
                <a:gd name="T38" fmla="*/ 1004 w 1012"/>
                <a:gd name="T39" fmla="*/ 411 h 851"/>
                <a:gd name="T40" fmla="*/ 539 w 1012"/>
                <a:gd name="T41" fmla="*/ 5 h 851"/>
                <a:gd name="T42" fmla="*/ 539 w 1012"/>
                <a:gd name="T43" fmla="*/ 5 h 851"/>
                <a:gd name="T44" fmla="*/ 535 w 1012"/>
                <a:gd name="T45" fmla="*/ 2 h 851"/>
                <a:gd name="T46" fmla="*/ 531 w 1012"/>
                <a:gd name="T47" fmla="*/ 0 h 851"/>
                <a:gd name="T48" fmla="*/ 528 w 1012"/>
                <a:gd name="T49" fmla="*/ 0 h 851"/>
                <a:gd name="T50" fmla="*/ 525 w 1012"/>
                <a:gd name="T51" fmla="*/ 1 h 851"/>
                <a:gd name="T52" fmla="*/ 522 w 1012"/>
                <a:gd name="T53" fmla="*/ 4 h 851"/>
                <a:gd name="T54" fmla="*/ 521 w 1012"/>
                <a:gd name="T55" fmla="*/ 6 h 851"/>
                <a:gd name="T56" fmla="*/ 520 w 1012"/>
                <a:gd name="T57" fmla="*/ 10 h 851"/>
                <a:gd name="T58" fmla="*/ 519 w 1012"/>
                <a:gd name="T59" fmla="*/ 15 h 851"/>
                <a:gd name="T60" fmla="*/ 519 w 1012"/>
                <a:gd name="T61" fmla="*/ 220 h 851"/>
                <a:gd name="T62" fmla="*/ 25 w 1012"/>
                <a:gd name="T63" fmla="*/ 220 h 851"/>
                <a:gd name="T64" fmla="*/ 25 w 1012"/>
                <a:gd name="T65" fmla="*/ 220 h 851"/>
                <a:gd name="T66" fmla="*/ 20 w 1012"/>
                <a:gd name="T67" fmla="*/ 220 h 851"/>
                <a:gd name="T68" fmla="*/ 16 w 1012"/>
                <a:gd name="T69" fmla="*/ 222 h 851"/>
                <a:gd name="T70" fmla="*/ 11 w 1012"/>
                <a:gd name="T71" fmla="*/ 224 h 851"/>
                <a:gd name="T72" fmla="*/ 8 w 1012"/>
                <a:gd name="T73" fmla="*/ 227 h 851"/>
                <a:gd name="T74" fmla="*/ 5 w 1012"/>
                <a:gd name="T75" fmla="*/ 231 h 851"/>
                <a:gd name="T76" fmla="*/ 2 w 1012"/>
                <a:gd name="T77" fmla="*/ 235 h 851"/>
                <a:gd name="T78" fmla="*/ 1 w 1012"/>
                <a:gd name="T79" fmla="*/ 240 h 851"/>
                <a:gd name="T80" fmla="*/ 0 w 1012"/>
                <a:gd name="T81" fmla="*/ 245 h 851"/>
                <a:gd name="T82" fmla="*/ 0 w 1012"/>
                <a:gd name="T83" fmla="*/ 606 h 851"/>
                <a:gd name="T84" fmla="*/ 0 w 1012"/>
                <a:gd name="T85" fmla="*/ 606 h 851"/>
                <a:gd name="T86" fmla="*/ 1 w 1012"/>
                <a:gd name="T87" fmla="*/ 611 h 851"/>
                <a:gd name="T88" fmla="*/ 2 w 1012"/>
                <a:gd name="T89" fmla="*/ 617 h 851"/>
                <a:gd name="T90" fmla="*/ 5 w 1012"/>
                <a:gd name="T91" fmla="*/ 621 h 851"/>
                <a:gd name="T92" fmla="*/ 8 w 1012"/>
                <a:gd name="T93" fmla="*/ 625 h 851"/>
                <a:gd name="T94" fmla="*/ 11 w 1012"/>
                <a:gd name="T95" fmla="*/ 628 h 851"/>
                <a:gd name="T96" fmla="*/ 16 w 1012"/>
                <a:gd name="T97" fmla="*/ 630 h 851"/>
                <a:gd name="T98" fmla="*/ 20 w 1012"/>
                <a:gd name="T99" fmla="*/ 632 h 851"/>
                <a:gd name="T100" fmla="*/ 25 w 1012"/>
                <a:gd name="T101" fmla="*/ 632 h 851"/>
                <a:gd name="T102" fmla="*/ 519 w 1012"/>
                <a:gd name="T103" fmla="*/ 632 h 851"/>
                <a:gd name="T104" fmla="*/ 519 w 1012"/>
                <a:gd name="T105" fmla="*/ 837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851">
                  <a:moveTo>
                    <a:pt x="519" y="837"/>
                  </a:moveTo>
                  <a:lnTo>
                    <a:pt x="519" y="837"/>
                  </a:lnTo>
                  <a:lnTo>
                    <a:pt x="520" y="842"/>
                  </a:lnTo>
                  <a:lnTo>
                    <a:pt x="521" y="846"/>
                  </a:lnTo>
                  <a:lnTo>
                    <a:pt x="522" y="848"/>
                  </a:lnTo>
                  <a:lnTo>
                    <a:pt x="525" y="850"/>
                  </a:lnTo>
                  <a:lnTo>
                    <a:pt x="528" y="851"/>
                  </a:lnTo>
                  <a:lnTo>
                    <a:pt x="531" y="851"/>
                  </a:lnTo>
                  <a:lnTo>
                    <a:pt x="535" y="849"/>
                  </a:lnTo>
                  <a:lnTo>
                    <a:pt x="539" y="847"/>
                  </a:lnTo>
                  <a:lnTo>
                    <a:pt x="1004" y="441"/>
                  </a:lnTo>
                  <a:lnTo>
                    <a:pt x="1004" y="441"/>
                  </a:lnTo>
                  <a:lnTo>
                    <a:pt x="1007" y="438"/>
                  </a:lnTo>
                  <a:lnTo>
                    <a:pt x="1010" y="434"/>
                  </a:lnTo>
                  <a:lnTo>
                    <a:pt x="1011" y="430"/>
                  </a:lnTo>
                  <a:lnTo>
                    <a:pt x="1012" y="426"/>
                  </a:lnTo>
                  <a:lnTo>
                    <a:pt x="1011" y="422"/>
                  </a:lnTo>
                  <a:lnTo>
                    <a:pt x="1010" y="418"/>
                  </a:lnTo>
                  <a:lnTo>
                    <a:pt x="1007" y="414"/>
                  </a:lnTo>
                  <a:lnTo>
                    <a:pt x="1004" y="411"/>
                  </a:lnTo>
                  <a:lnTo>
                    <a:pt x="539" y="5"/>
                  </a:lnTo>
                  <a:lnTo>
                    <a:pt x="539" y="5"/>
                  </a:lnTo>
                  <a:lnTo>
                    <a:pt x="535" y="2"/>
                  </a:lnTo>
                  <a:lnTo>
                    <a:pt x="531" y="0"/>
                  </a:lnTo>
                  <a:lnTo>
                    <a:pt x="528" y="0"/>
                  </a:lnTo>
                  <a:lnTo>
                    <a:pt x="525" y="1"/>
                  </a:lnTo>
                  <a:lnTo>
                    <a:pt x="522" y="4"/>
                  </a:lnTo>
                  <a:lnTo>
                    <a:pt x="521" y="6"/>
                  </a:lnTo>
                  <a:lnTo>
                    <a:pt x="520" y="10"/>
                  </a:lnTo>
                  <a:lnTo>
                    <a:pt x="519" y="15"/>
                  </a:lnTo>
                  <a:lnTo>
                    <a:pt x="519" y="220"/>
                  </a:lnTo>
                  <a:lnTo>
                    <a:pt x="25" y="220"/>
                  </a:lnTo>
                  <a:lnTo>
                    <a:pt x="25" y="220"/>
                  </a:lnTo>
                  <a:lnTo>
                    <a:pt x="20" y="220"/>
                  </a:lnTo>
                  <a:lnTo>
                    <a:pt x="16" y="222"/>
                  </a:lnTo>
                  <a:lnTo>
                    <a:pt x="11" y="224"/>
                  </a:lnTo>
                  <a:lnTo>
                    <a:pt x="8" y="227"/>
                  </a:lnTo>
                  <a:lnTo>
                    <a:pt x="5" y="231"/>
                  </a:lnTo>
                  <a:lnTo>
                    <a:pt x="2" y="235"/>
                  </a:lnTo>
                  <a:lnTo>
                    <a:pt x="1" y="240"/>
                  </a:lnTo>
                  <a:lnTo>
                    <a:pt x="0" y="245"/>
                  </a:lnTo>
                  <a:lnTo>
                    <a:pt x="0" y="606"/>
                  </a:lnTo>
                  <a:lnTo>
                    <a:pt x="0" y="606"/>
                  </a:lnTo>
                  <a:lnTo>
                    <a:pt x="1" y="611"/>
                  </a:lnTo>
                  <a:lnTo>
                    <a:pt x="2" y="617"/>
                  </a:lnTo>
                  <a:lnTo>
                    <a:pt x="5" y="621"/>
                  </a:lnTo>
                  <a:lnTo>
                    <a:pt x="8" y="625"/>
                  </a:lnTo>
                  <a:lnTo>
                    <a:pt x="11" y="628"/>
                  </a:lnTo>
                  <a:lnTo>
                    <a:pt x="16" y="630"/>
                  </a:lnTo>
                  <a:lnTo>
                    <a:pt x="20" y="632"/>
                  </a:lnTo>
                  <a:lnTo>
                    <a:pt x="25" y="632"/>
                  </a:lnTo>
                  <a:lnTo>
                    <a:pt x="519" y="632"/>
                  </a:lnTo>
                  <a:lnTo>
                    <a:pt x="519" y="837"/>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sp>
          <p:nvSpPr>
            <p:cNvPr id="131" name="Freeform 345"/>
            <p:cNvSpPr>
              <a:spLocks/>
            </p:cNvSpPr>
            <p:nvPr/>
          </p:nvSpPr>
          <p:spPr bwMode="auto">
            <a:xfrm>
              <a:off x="9536115" y="6863556"/>
              <a:ext cx="319088" cy="420688"/>
            </a:xfrm>
            <a:custGeom>
              <a:avLst/>
              <a:gdLst>
                <a:gd name="T0" fmla="*/ 1222 w 1404"/>
                <a:gd name="T1" fmla="*/ 0 h 1852"/>
                <a:gd name="T2" fmla="*/ 1214 w 1404"/>
                <a:gd name="T3" fmla="*/ 1 h 1852"/>
                <a:gd name="T4" fmla="*/ 1197 w 1404"/>
                <a:gd name="T5" fmla="*/ 6 h 1852"/>
                <a:gd name="T6" fmla="*/ 1180 w 1404"/>
                <a:gd name="T7" fmla="*/ 14 h 1852"/>
                <a:gd name="T8" fmla="*/ 1165 w 1404"/>
                <a:gd name="T9" fmla="*/ 25 h 1852"/>
                <a:gd name="T10" fmla="*/ 961 w 1404"/>
                <a:gd name="T11" fmla="*/ 314 h 1852"/>
                <a:gd name="T12" fmla="*/ 959 w 1404"/>
                <a:gd name="T13" fmla="*/ 317 h 1852"/>
                <a:gd name="T14" fmla="*/ 125 w 1404"/>
                <a:gd name="T15" fmla="*/ 317 h 1852"/>
                <a:gd name="T16" fmla="*/ 100 w 1404"/>
                <a:gd name="T17" fmla="*/ 319 h 1852"/>
                <a:gd name="T18" fmla="*/ 76 w 1404"/>
                <a:gd name="T19" fmla="*/ 327 h 1852"/>
                <a:gd name="T20" fmla="*/ 55 w 1404"/>
                <a:gd name="T21" fmla="*/ 338 h 1852"/>
                <a:gd name="T22" fmla="*/ 36 w 1404"/>
                <a:gd name="T23" fmla="*/ 354 h 1852"/>
                <a:gd name="T24" fmla="*/ 21 w 1404"/>
                <a:gd name="T25" fmla="*/ 372 h 1852"/>
                <a:gd name="T26" fmla="*/ 9 w 1404"/>
                <a:gd name="T27" fmla="*/ 393 h 1852"/>
                <a:gd name="T28" fmla="*/ 2 w 1404"/>
                <a:gd name="T29" fmla="*/ 417 h 1852"/>
                <a:gd name="T30" fmla="*/ 0 w 1404"/>
                <a:gd name="T31" fmla="*/ 442 h 1852"/>
                <a:gd name="T32" fmla="*/ 172 w 1404"/>
                <a:gd name="T33" fmla="*/ 736 h 1852"/>
                <a:gd name="T34" fmla="*/ 918 w 1404"/>
                <a:gd name="T35" fmla="*/ 490 h 1852"/>
                <a:gd name="T36" fmla="*/ 172 w 1404"/>
                <a:gd name="T37" fmla="*/ 1570 h 1852"/>
                <a:gd name="T38" fmla="*/ 0 w 1404"/>
                <a:gd name="T39" fmla="*/ 1325 h 1852"/>
                <a:gd name="T40" fmla="*/ 0 w 1404"/>
                <a:gd name="T41" fmla="*/ 1617 h 1852"/>
                <a:gd name="T42" fmla="*/ 2 w 1404"/>
                <a:gd name="T43" fmla="*/ 1643 h 1852"/>
                <a:gd name="T44" fmla="*/ 9 w 1404"/>
                <a:gd name="T45" fmla="*/ 1666 h 1852"/>
                <a:gd name="T46" fmla="*/ 21 w 1404"/>
                <a:gd name="T47" fmla="*/ 1688 h 1852"/>
                <a:gd name="T48" fmla="*/ 36 w 1404"/>
                <a:gd name="T49" fmla="*/ 1706 h 1852"/>
                <a:gd name="T50" fmla="*/ 55 w 1404"/>
                <a:gd name="T51" fmla="*/ 1721 h 1852"/>
                <a:gd name="T52" fmla="*/ 76 w 1404"/>
                <a:gd name="T53" fmla="*/ 1734 h 1852"/>
                <a:gd name="T54" fmla="*/ 100 w 1404"/>
                <a:gd name="T55" fmla="*/ 1741 h 1852"/>
                <a:gd name="T56" fmla="*/ 125 w 1404"/>
                <a:gd name="T57" fmla="*/ 1743 h 1852"/>
                <a:gd name="T58" fmla="*/ 1149 w 1404"/>
                <a:gd name="T59" fmla="*/ 1833 h 1852"/>
                <a:gd name="T60" fmla="*/ 1156 w 1404"/>
                <a:gd name="T61" fmla="*/ 1837 h 1852"/>
                <a:gd name="T62" fmla="*/ 1185 w 1404"/>
                <a:gd name="T63" fmla="*/ 1847 h 1852"/>
                <a:gd name="T64" fmla="*/ 1214 w 1404"/>
                <a:gd name="T65" fmla="*/ 1852 h 1852"/>
                <a:gd name="T66" fmla="*/ 1364 w 1404"/>
                <a:gd name="T67" fmla="*/ 1852 h 1852"/>
                <a:gd name="T68" fmla="*/ 1372 w 1404"/>
                <a:gd name="T69" fmla="*/ 1852 h 1852"/>
                <a:gd name="T70" fmla="*/ 1387 w 1404"/>
                <a:gd name="T71" fmla="*/ 1846 h 1852"/>
                <a:gd name="T72" fmla="*/ 1397 w 1404"/>
                <a:gd name="T73" fmla="*/ 1835 h 1852"/>
                <a:gd name="T74" fmla="*/ 1403 w 1404"/>
                <a:gd name="T75" fmla="*/ 1821 h 1852"/>
                <a:gd name="T76" fmla="*/ 1404 w 1404"/>
                <a:gd name="T77" fmla="*/ 39 h 1852"/>
                <a:gd name="T78" fmla="*/ 1403 w 1404"/>
                <a:gd name="T79" fmla="*/ 32 h 1852"/>
                <a:gd name="T80" fmla="*/ 1397 w 1404"/>
                <a:gd name="T81" fmla="*/ 18 h 1852"/>
                <a:gd name="T82" fmla="*/ 1387 w 1404"/>
                <a:gd name="T83" fmla="*/ 7 h 1852"/>
                <a:gd name="T84" fmla="*/ 1372 w 1404"/>
                <a:gd name="T85" fmla="*/ 2 h 1852"/>
                <a:gd name="T86" fmla="*/ 1364 w 1404"/>
                <a:gd name="T87" fmla="*/ 1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4" h="1852">
                  <a:moveTo>
                    <a:pt x="1364" y="1"/>
                  </a:moveTo>
                  <a:lnTo>
                    <a:pt x="1222" y="0"/>
                  </a:lnTo>
                  <a:lnTo>
                    <a:pt x="1222" y="0"/>
                  </a:lnTo>
                  <a:lnTo>
                    <a:pt x="1214" y="1"/>
                  </a:lnTo>
                  <a:lnTo>
                    <a:pt x="1205" y="3"/>
                  </a:lnTo>
                  <a:lnTo>
                    <a:pt x="1197" y="6"/>
                  </a:lnTo>
                  <a:lnTo>
                    <a:pt x="1188" y="9"/>
                  </a:lnTo>
                  <a:lnTo>
                    <a:pt x="1180" y="14"/>
                  </a:lnTo>
                  <a:lnTo>
                    <a:pt x="1173" y="19"/>
                  </a:lnTo>
                  <a:lnTo>
                    <a:pt x="1165" y="25"/>
                  </a:lnTo>
                  <a:lnTo>
                    <a:pt x="1160" y="32"/>
                  </a:lnTo>
                  <a:lnTo>
                    <a:pt x="961" y="314"/>
                  </a:lnTo>
                  <a:lnTo>
                    <a:pt x="961" y="314"/>
                  </a:lnTo>
                  <a:lnTo>
                    <a:pt x="959" y="317"/>
                  </a:lnTo>
                  <a:lnTo>
                    <a:pt x="125" y="317"/>
                  </a:lnTo>
                  <a:lnTo>
                    <a:pt x="125" y="317"/>
                  </a:lnTo>
                  <a:lnTo>
                    <a:pt x="112" y="318"/>
                  </a:lnTo>
                  <a:lnTo>
                    <a:pt x="100" y="319"/>
                  </a:lnTo>
                  <a:lnTo>
                    <a:pt x="87" y="322"/>
                  </a:lnTo>
                  <a:lnTo>
                    <a:pt x="76" y="327"/>
                  </a:lnTo>
                  <a:lnTo>
                    <a:pt x="65" y="332"/>
                  </a:lnTo>
                  <a:lnTo>
                    <a:pt x="55" y="338"/>
                  </a:lnTo>
                  <a:lnTo>
                    <a:pt x="45" y="345"/>
                  </a:lnTo>
                  <a:lnTo>
                    <a:pt x="36" y="354"/>
                  </a:lnTo>
                  <a:lnTo>
                    <a:pt x="28" y="363"/>
                  </a:lnTo>
                  <a:lnTo>
                    <a:pt x="21" y="372"/>
                  </a:lnTo>
                  <a:lnTo>
                    <a:pt x="14" y="383"/>
                  </a:lnTo>
                  <a:lnTo>
                    <a:pt x="9" y="393"/>
                  </a:lnTo>
                  <a:lnTo>
                    <a:pt x="5" y="406"/>
                  </a:lnTo>
                  <a:lnTo>
                    <a:pt x="2" y="417"/>
                  </a:lnTo>
                  <a:lnTo>
                    <a:pt x="0" y="430"/>
                  </a:lnTo>
                  <a:lnTo>
                    <a:pt x="0" y="442"/>
                  </a:lnTo>
                  <a:lnTo>
                    <a:pt x="0" y="736"/>
                  </a:lnTo>
                  <a:lnTo>
                    <a:pt x="172" y="736"/>
                  </a:lnTo>
                  <a:lnTo>
                    <a:pt x="172" y="490"/>
                  </a:lnTo>
                  <a:lnTo>
                    <a:pt x="918" y="490"/>
                  </a:lnTo>
                  <a:lnTo>
                    <a:pt x="918" y="1570"/>
                  </a:lnTo>
                  <a:lnTo>
                    <a:pt x="172" y="1570"/>
                  </a:lnTo>
                  <a:lnTo>
                    <a:pt x="172" y="1325"/>
                  </a:lnTo>
                  <a:lnTo>
                    <a:pt x="0" y="1325"/>
                  </a:lnTo>
                  <a:lnTo>
                    <a:pt x="0" y="1617"/>
                  </a:lnTo>
                  <a:lnTo>
                    <a:pt x="0" y="1617"/>
                  </a:lnTo>
                  <a:lnTo>
                    <a:pt x="0" y="1630"/>
                  </a:lnTo>
                  <a:lnTo>
                    <a:pt x="2" y="1643"/>
                  </a:lnTo>
                  <a:lnTo>
                    <a:pt x="5" y="1655"/>
                  </a:lnTo>
                  <a:lnTo>
                    <a:pt x="9" y="1666"/>
                  </a:lnTo>
                  <a:lnTo>
                    <a:pt x="14" y="1678"/>
                  </a:lnTo>
                  <a:lnTo>
                    <a:pt x="21" y="1688"/>
                  </a:lnTo>
                  <a:lnTo>
                    <a:pt x="28" y="1697"/>
                  </a:lnTo>
                  <a:lnTo>
                    <a:pt x="36" y="1706"/>
                  </a:lnTo>
                  <a:lnTo>
                    <a:pt x="45" y="1714"/>
                  </a:lnTo>
                  <a:lnTo>
                    <a:pt x="55" y="1721"/>
                  </a:lnTo>
                  <a:lnTo>
                    <a:pt x="65" y="1728"/>
                  </a:lnTo>
                  <a:lnTo>
                    <a:pt x="76" y="1734"/>
                  </a:lnTo>
                  <a:lnTo>
                    <a:pt x="87" y="1738"/>
                  </a:lnTo>
                  <a:lnTo>
                    <a:pt x="100" y="1741"/>
                  </a:lnTo>
                  <a:lnTo>
                    <a:pt x="112" y="1743"/>
                  </a:lnTo>
                  <a:lnTo>
                    <a:pt x="125" y="1743"/>
                  </a:lnTo>
                  <a:lnTo>
                    <a:pt x="991" y="1743"/>
                  </a:lnTo>
                  <a:lnTo>
                    <a:pt x="1149" y="1833"/>
                  </a:lnTo>
                  <a:lnTo>
                    <a:pt x="1149" y="1833"/>
                  </a:lnTo>
                  <a:lnTo>
                    <a:pt x="1156" y="1837"/>
                  </a:lnTo>
                  <a:lnTo>
                    <a:pt x="1165" y="1841"/>
                  </a:lnTo>
                  <a:lnTo>
                    <a:pt x="1185" y="1847"/>
                  </a:lnTo>
                  <a:lnTo>
                    <a:pt x="1204" y="1851"/>
                  </a:lnTo>
                  <a:lnTo>
                    <a:pt x="1214" y="1852"/>
                  </a:lnTo>
                  <a:lnTo>
                    <a:pt x="1222" y="1852"/>
                  </a:lnTo>
                  <a:lnTo>
                    <a:pt x="1364" y="1852"/>
                  </a:lnTo>
                  <a:lnTo>
                    <a:pt x="1364" y="1852"/>
                  </a:lnTo>
                  <a:lnTo>
                    <a:pt x="1372" y="1852"/>
                  </a:lnTo>
                  <a:lnTo>
                    <a:pt x="1380" y="1849"/>
                  </a:lnTo>
                  <a:lnTo>
                    <a:pt x="1387" y="1846"/>
                  </a:lnTo>
                  <a:lnTo>
                    <a:pt x="1392" y="1841"/>
                  </a:lnTo>
                  <a:lnTo>
                    <a:pt x="1397" y="1835"/>
                  </a:lnTo>
                  <a:lnTo>
                    <a:pt x="1401" y="1828"/>
                  </a:lnTo>
                  <a:lnTo>
                    <a:pt x="1403" y="1821"/>
                  </a:lnTo>
                  <a:lnTo>
                    <a:pt x="1404" y="1813"/>
                  </a:lnTo>
                  <a:lnTo>
                    <a:pt x="1404" y="39"/>
                  </a:lnTo>
                  <a:lnTo>
                    <a:pt x="1404" y="39"/>
                  </a:lnTo>
                  <a:lnTo>
                    <a:pt x="1403" y="32"/>
                  </a:lnTo>
                  <a:lnTo>
                    <a:pt x="1401" y="24"/>
                  </a:lnTo>
                  <a:lnTo>
                    <a:pt x="1397" y="18"/>
                  </a:lnTo>
                  <a:lnTo>
                    <a:pt x="1392" y="12"/>
                  </a:lnTo>
                  <a:lnTo>
                    <a:pt x="1387" y="7"/>
                  </a:lnTo>
                  <a:lnTo>
                    <a:pt x="1380" y="4"/>
                  </a:lnTo>
                  <a:lnTo>
                    <a:pt x="1372" y="2"/>
                  </a:lnTo>
                  <a:lnTo>
                    <a:pt x="1364" y="1"/>
                  </a:lnTo>
                  <a:lnTo>
                    <a:pt x="1364" y="1"/>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grpSp>
      <p:sp>
        <p:nvSpPr>
          <p:cNvPr id="132" name="Freeform 131"/>
          <p:cNvSpPr/>
          <p:nvPr/>
        </p:nvSpPr>
        <p:spPr bwMode="auto">
          <a:xfrm rot="5400000">
            <a:off x="534224" y="4822460"/>
            <a:ext cx="263176" cy="449894"/>
          </a:xfrm>
          <a:custGeom>
            <a:avLst/>
            <a:gdLst>
              <a:gd name="connsiteX0" fmla="*/ 578536 w 2644078"/>
              <a:gd name="connsiteY0" fmla="*/ 4266881 h 4861988"/>
              <a:gd name="connsiteX1" fmla="*/ 578536 w 2644078"/>
              <a:gd name="connsiteY1" fmla="*/ 3729363 h 4861988"/>
              <a:gd name="connsiteX2" fmla="*/ 2065543 w 2644078"/>
              <a:gd name="connsiteY2" fmla="*/ 3729363 h 4861988"/>
              <a:gd name="connsiteX3" fmla="*/ 2065543 w 2644078"/>
              <a:gd name="connsiteY3" fmla="*/ 4266881 h 4861988"/>
              <a:gd name="connsiteX4" fmla="*/ 330510 w 2644078"/>
              <a:gd name="connsiteY4" fmla="*/ 4531478 h 4861988"/>
              <a:gd name="connsiteX5" fmla="*/ 2313568 w 2644078"/>
              <a:gd name="connsiteY5" fmla="*/ 4531478 h 4861988"/>
              <a:gd name="connsiteX6" fmla="*/ 2313568 w 2644078"/>
              <a:gd name="connsiteY6" fmla="*/ 1182277 h 4861988"/>
              <a:gd name="connsiteX7" fmla="*/ 330510 w 2644078"/>
              <a:gd name="connsiteY7" fmla="*/ 1182277 h 4861988"/>
              <a:gd name="connsiteX8" fmla="*/ 287715 w 2644078"/>
              <a:gd name="connsiteY8" fmla="*/ 630467 h 4861988"/>
              <a:gd name="connsiteX9" fmla="*/ 621175 w 2644078"/>
              <a:gd name="connsiteY9" fmla="*/ 0 h 4861988"/>
              <a:gd name="connsiteX10" fmla="*/ 2022904 w 2644078"/>
              <a:gd name="connsiteY10" fmla="*/ 0 h 4861988"/>
              <a:gd name="connsiteX11" fmla="*/ 2356364 w 2644078"/>
              <a:gd name="connsiteY11" fmla="*/ 630467 h 4861988"/>
              <a:gd name="connsiteX12" fmla="*/ 0 w 2644078"/>
              <a:gd name="connsiteY12" fmla="*/ 4861988 h 4861988"/>
              <a:gd name="connsiteX13" fmla="*/ 0 w 2644078"/>
              <a:gd name="connsiteY13" fmla="*/ 851767 h 4861988"/>
              <a:gd name="connsiteX14" fmla="*/ 2644078 w 2644078"/>
              <a:gd name="connsiteY14" fmla="*/ 851767 h 4861988"/>
              <a:gd name="connsiteX15" fmla="*/ 2644078 w 2644078"/>
              <a:gd name="connsiteY15" fmla="*/ 4861988 h 486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44078" h="4861988">
                <a:moveTo>
                  <a:pt x="578536" y="4266881"/>
                </a:moveTo>
                <a:lnTo>
                  <a:pt x="578536" y="3729363"/>
                </a:lnTo>
                <a:lnTo>
                  <a:pt x="2065543" y="3729363"/>
                </a:lnTo>
                <a:lnTo>
                  <a:pt x="2065543" y="4266881"/>
                </a:lnTo>
                <a:close/>
                <a:moveTo>
                  <a:pt x="330510" y="4531478"/>
                </a:moveTo>
                <a:lnTo>
                  <a:pt x="2313568" y="4531478"/>
                </a:lnTo>
                <a:lnTo>
                  <a:pt x="2313568" y="1182277"/>
                </a:lnTo>
                <a:lnTo>
                  <a:pt x="330510" y="1182277"/>
                </a:lnTo>
                <a:close/>
                <a:moveTo>
                  <a:pt x="287715" y="630467"/>
                </a:moveTo>
                <a:lnTo>
                  <a:pt x="621175" y="0"/>
                </a:lnTo>
                <a:lnTo>
                  <a:pt x="2022904" y="0"/>
                </a:lnTo>
                <a:lnTo>
                  <a:pt x="2356364" y="630467"/>
                </a:lnTo>
                <a:close/>
                <a:moveTo>
                  <a:pt x="0" y="4861988"/>
                </a:moveTo>
                <a:lnTo>
                  <a:pt x="0" y="851767"/>
                </a:lnTo>
                <a:lnTo>
                  <a:pt x="2644078" y="851767"/>
                </a:lnTo>
                <a:lnTo>
                  <a:pt x="2644078" y="4861988"/>
                </a:lnTo>
                <a:close/>
              </a:path>
            </a:pathLst>
          </a:custGeom>
          <a:gradFill>
            <a:gsLst>
              <a:gs pos="61000">
                <a:srgbClr val="5EB6DA"/>
              </a:gs>
              <a:gs pos="64000">
                <a:srgbClr val="3999C6"/>
              </a:gs>
            </a:gsLst>
            <a:lin ang="36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sp>
        <p:nvSpPr>
          <p:cNvPr id="3" name="Title 2"/>
          <p:cNvSpPr>
            <a:spLocks noGrp="1"/>
          </p:cNvSpPr>
          <p:nvPr>
            <p:ph type="title"/>
          </p:nvPr>
        </p:nvSpPr>
        <p:spPr/>
        <p:txBody>
          <a:bodyPr/>
          <a:lstStyle/>
          <a:p>
            <a:r>
              <a:rPr lang="en-US" dirty="0"/>
              <a:t>Azure IoT Reference Architecture</a:t>
            </a:r>
          </a:p>
        </p:txBody>
      </p:sp>
      <p:sp>
        <p:nvSpPr>
          <p:cNvPr id="55" name="Freeform 54"/>
          <p:cNvSpPr/>
          <p:nvPr/>
        </p:nvSpPr>
        <p:spPr bwMode="auto">
          <a:xfrm>
            <a:off x="4527370" y="2910914"/>
            <a:ext cx="2860904" cy="125712"/>
          </a:xfrm>
          <a:custGeom>
            <a:avLst/>
            <a:gdLst>
              <a:gd name="connsiteX0" fmla="*/ 0 w 2861310"/>
              <a:gd name="connsiteY0" fmla="*/ 125730 h 125730"/>
              <a:gd name="connsiteX1" fmla="*/ 2861310 w 2861310"/>
              <a:gd name="connsiteY1" fmla="*/ 125730 h 125730"/>
              <a:gd name="connsiteX2" fmla="*/ 2861310 w 2861310"/>
              <a:gd name="connsiteY2" fmla="*/ 0 h 125730"/>
            </a:gdLst>
            <a:ahLst/>
            <a:cxnLst>
              <a:cxn ang="0">
                <a:pos x="connsiteX0" y="connsiteY0"/>
              </a:cxn>
              <a:cxn ang="0">
                <a:pos x="connsiteX1" y="connsiteY1"/>
              </a:cxn>
              <a:cxn ang="0">
                <a:pos x="connsiteX2" y="connsiteY2"/>
              </a:cxn>
            </a:cxnLst>
            <a:rect l="l" t="t" r="r" b="b"/>
            <a:pathLst>
              <a:path w="2861310" h="125730">
                <a:moveTo>
                  <a:pt x="0" y="125730"/>
                </a:moveTo>
                <a:lnTo>
                  <a:pt x="2861310" y="125730"/>
                </a:lnTo>
                <a:lnTo>
                  <a:pt x="2861310" y="0"/>
                </a:lnTo>
              </a:path>
            </a:pathLst>
          </a:custGeom>
          <a:ln w="317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136" name="Rectangle 135"/>
          <p:cNvSpPr/>
          <p:nvPr/>
        </p:nvSpPr>
        <p:spPr>
          <a:xfrm>
            <a:off x="4883571" y="4651681"/>
            <a:ext cx="1331024" cy="878168"/>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Storage</a:t>
            </a:r>
          </a:p>
        </p:txBody>
      </p:sp>
      <p:cxnSp>
        <p:nvCxnSpPr>
          <p:cNvPr id="141" name="Straight Arrow Connector 140"/>
          <p:cNvCxnSpPr/>
          <p:nvPr/>
        </p:nvCxnSpPr>
        <p:spPr>
          <a:xfrm flipV="1">
            <a:off x="6241002" y="5247251"/>
            <a:ext cx="1829164" cy="743"/>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V="1">
            <a:off x="6228193" y="4985960"/>
            <a:ext cx="1829164" cy="743"/>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5" idx="2"/>
          </p:cNvCxnSpPr>
          <p:nvPr/>
        </p:nvCxnSpPr>
        <p:spPr>
          <a:xfrm flipV="1">
            <a:off x="7139788" y="4522406"/>
            <a:ext cx="2988" cy="463554"/>
          </a:xfrm>
          <a:prstGeom prst="straightConnector1">
            <a:avLst/>
          </a:prstGeom>
          <a:ln w="317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9152072" y="2903196"/>
            <a:ext cx="6713" cy="1198022"/>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0289149" y="3865023"/>
            <a:ext cx="1626681" cy="1809356"/>
            <a:chOff x="503237" y="4023300"/>
            <a:chExt cx="1659299" cy="1845637"/>
          </a:xfrm>
        </p:grpSpPr>
        <p:sp>
          <p:nvSpPr>
            <p:cNvPr id="66" name="Freeform 65"/>
            <p:cNvSpPr/>
            <p:nvPr/>
          </p:nvSpPr>
          <p:spPr bwMode="auto">
            <a:xfrm>
              <a:off x="648161" y="4715437"/>
              <a:ext cx="132570" cy="247638"/>
            </a:xfrm>
            <a:custGeom>
              <a:avLst/>
              <a:gdLst>
                <a:gd name="connsiteX0" fmla="*/ 1469119 w 3408136"/>
                <a:gd name="connsiteY0" fmla="*/ 5547323 h 6141667"/>
                <a:gd name="connsiteX1" fmla="*/ 1418318 w 3408136"/>
                <a:gd name="connsiteY1" fmla="*/ 5598124 h 6141667"/>
                <a:gd name="connsiteX2" fmla="*/ 1418318 w 3408136"/>
                <a:gd name="connsiteY2" fmla="*/ 5801322 h 6141667"/>
                <a:gd name="connsiteX3" fmla="*/ 1469119 w 3408136"/>
                <a:gd name="connsiteY3" fmla="*/ 5852123 h 6141667"/>
                <a:gd name="connsiteX4" fmla="*/ 1939017 w 3408136"/>
                <a:gd name="connsiteY4" fmla="*/ 5852123 h 6141667"/>
                <a:gd name="connsiteX5" fmla="*/ 1989818 w 3408136"/>
                <a:gd name="connsiteY5" fmla="*/ 5801322 h 6141667"/>
                <a:gd name="connsiteX6" fmla="*/ 1989818 w 3408136"/>
                <a:gd name="connsiteY6" fmla="*/ 5598124 h 6141667"/>
                <a:gd name="connsiteX7" fmla="*/ 1939017 w 3408136"/>
                <a:gd name="connsiteY7" fmla="*/ 5547323 h 6141667"/>
                <a:gd name="connsiteX8" fmla="*/ 241826 w 3408136"/>
                <a:gd name="connsiteY8" fmla="*/ 368599 h 6141667"/>
                <a:gd name="connsiteX9" fmla="*/ 210796 w 3408136"/>
                <a:gd name="connsiteY9" fmla="*/ 399629 h 6141667"/>
                <a:gd name="connsiteX10" fmla="*/ 210796 w 3408136"/>
                <a:gd name="connsiteY10" fmla="*/ 5376294 h 6141667"/>
                <a:gd name="connsiteX11" fmla="*/ 241826 w 3408136"/>
                <a:gd name="connsiteY11" fmla="*/ 5407324 h 6141667"/>
                <a:gd name="connsiteX12" fmla="*/ 3166310 w 3408136"/>
                <a:gd name="connsiteY12" fmla="*/ 5407324 h 6141667"/>
                <a:gd name="connsiteX13" fmla="*/ 3197340 w 3408136"/>
                <a:gd name="connsiteY13" fmla="*/ 5376294 h 6141667"/>
                <a:gd name="connsiteX14" fmla="*/ 3197340 w 3408136"/>
                <a:gd name="connsiteY14" fmla="*/ 399629 h 6141667"/>
                <a:gd name="connsiteX15" fmla="*/ 3166310 w 3408136"/>
                <a:gd name="connsiteY15" fmla="*/ 368599 h 6141667"/>
                <a:gd name="connsiteX16" fmla="*/ 1469572 w 3408136"/>
                <a:gd name="connsiteY16" fmla="*/ 159049 h 6141667"/>
                <a:gd name="connsiteX17" fmla="*/ 1456872 w 3408136"/>
                <a:gd name="connsiteY17" fmla="*/ 171749 h 6141667"/>
                <a:gd name="connsiteX18" fmla="*/ 1456872 w 3408136"/>
                <a:gd name="connsiteY18" fmla="*/ 222549 h 6141667"/>
                <a:gd name="connsiteX19" fmla="*/ 1469572 w 3408136"/>
                <a:gd name="connsiteY19" fmla="*/ 235249 h 6141667"/>
                <a:gd name="connsiteX20" fmla="*/ 1938565 w 3408136"/>
                <a:gd name="connsiteY20" fmla="*/ 235249 h 6141667"/>
                <a:gd name="connsiteX21" fmla="*/ 1951265 w 3408136"/>
                <a:gd name="connsiteY21" fmla="*/ 222549 h 6141667"/>
                <a:gd name="connsiteX22" fmla="*/ 1951265 w 3408136"/>
                <a:gd name="connsiteY22" fmla="*/ 171749 h 6141667"/>
                <a:gd name="connsiteX23" fmla="*/ 1938565 w 3408136"/>
                <a:gd name="connsiteY23" fmla="*/ 159049 h 6141667"/>
                <a:gd name="connsiteX24" fmla="*/ 2750911 w 3408136"/>
                <a:gd name="connsiteY24" fmla="*/ 111424 h 6141667"/>
                <a:gd name="connsiteX25" fmla="*/ 2674711 w 3408136"/>
                <a:gd name="connsiteY25" fmla="*/ 187624 h 6141667"/>
                <a:gd name="connsiteX26" fmla="*/ 2750911 w 3408136"/>
                <a:gd name="connsiteY26" fmla="*/ 263824 h 6141667"/>
                <a:gd name="connsiteX27" fmla="*/ 2827111 w 3408136"/>
                <a:gd name="connsiteY27" fmla="*/ 187624 h 6141667"/>
                <a:gd name="connsiteX28" fmla="*/ 2750911 w 3408136"/>
                <a:gd name="connsiteY28" fmla="*/ 111424 h 6141667"/>
                <a:gd name="connsiteX29" fmla="*/ 185710 w 3408136"/>
                <a:gd name="connsiteY29" fmla="*/ 0 h 6141667"/>
                <a:gd name="connsiteX30" fmla="*/ 3222426 w 3408136"/>
                <a:gd name="connsiteY30" fmla="*/ 0 h 6141667"/>
                <a:gd name="connsiteX31" fmla="*/ 3408136 w 3408136"/>
                <a:gd name="connsiteY31" fmla="*/ 174144 h 6141667"/>
                <a:gd name="connsiteX32" fmla="*/ 3408136 w 3408136"/>
                <a:gd name="connsiteY32" fmla="*/ 5967524 h 6141667"/>
                <a:gd name="connsiteX33" fmla="*/ 3222426 w 3408136"/>
                <a:gd name="connsiteY33" fmla="*/ 6141667 h 6141667"/>
                <a:gd name="connsiteX34" fmla="*/ 185710 w 3408136"/>
                <a:gd name="connsiteY34" fmla="*/ 6141667 h 6141667"/>
                <a:gd name="connsiteX35" fmla="*/ 0 w 3408136"/>
                <a:gd name="connsiteY35" fmla="*/ 5967524 h 6141667"/>
                <a:gd name="connsiteX36" fmla="*/ 0 w 3408136"/>
                <a:gd name="connsiteY36" fmla="*/ 174144 h 6141667"/>
                <a:gd name="connsiteX37" fmla="*/ 185710 w 3408136"/>
                <a:gd name="connsiteY37" fmla="*/ 0 h 614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08136" h="6141667">
                  <a:moveTo>
                    <a:pt x="1469119" y="5547323"/>
                  </a:moveTo>
                  <a:cubicBezTo>
                    <a:pt x="1441062" y="5547323"/>
                    <a:pt x="1418318" y="5570067"/>
                    <a:pt x="1418318" y="5598124"/>
                  </a:cubicBezTo>
                  <a:lnTo>
                    <a:pt x="1418318" y="5801322"/>
                  </a:lnTo>
                  <a:cubicBezTo>
                    <a:pt x="1418318" y="5829379"/>
                    <a:pt x="1441062" y="5852123"/>
                    <a:pt x="1469119" y="5852123"/>
                  </a:cubicBezTo>
                  <a:lnTo>
                    <a:pt x="1939017" y="5852123"/>
                  </a:lnTo>
                  <a:cubicBezTo>
                    <a:pt x="1967074" y="5852123"/>
                    <a:pt x="1989818" y="5829379"/>
                    <a:pt x="1989818" y="5801322"/>
                  </a:cubicBezTo>
                  <a:lnTo>
                    <a:pt x="1989818" y="5598124"/>
                  </a:lnTo>
                  <a:cubicBezTo>
                    <a:pt x="1989818" y="5570067"/>
                    <a:pt x="1967074" y="5547323"/>
                    <a:pt x="1939017" y="5547323"/>
                  </a:cubicBezTo>
                  <a:close/>
                  <a:moveTo>
                    <a:pt x="241826" y="368599"/>
                  </a:moveTo>
                  <a:cubicBezTo>
                    <a:pt x="224689" y="368599"/>
                    <a:pt x="210796" y="382492"/>
                    <a:pt x="210796" y="399629"/>
                  </a:cubicBezTo>
                  <a:lnTo>
                    <a:pt x="210796" y="5376294"/>
                  </a:lnTo>
                  <a:cubicBezTo>
                    <a:pt x="210796" y="5393431"/>
                    <a:pt x="224689" y="5407324"/>
                    <a:pt x="241826" y="5407324"/>
                  </a:cubicBezTo>
                  <a:lnTo>
                    <a:pt x="3166310" y="5407324"/>
                  </a:lnTo>
                  <a:cubicBezTo>
                    <a:pt x="3183447" y="5407324"/>
                    <a:pt x="3197340" y="5393431"/>
                    <a:pt x="3197340" y="5376294"/>
                  </a:cubicBezTo>
                  <a:lnTo>
                    <a:pt x="3197340" y="399629"/>
                  </a:lnTo>
                  <a:cubicBezTo>
                    <a:pt x="3197340" y="382492"/>
                    <a:pt x="3183447" y="368599"/>
                    <a:pt x="3166310" y="368599"/>
                  </a:cubicBezTo>
                  <a:close/>
                  <a:moveTo>
                    <a:pt x="1469572" y="159049"/>
                  </a:moveTo>
                  <a:cubicBezTo>
                    <a:pt x="1462558" y="159049"/>
                    <a:pt x="1456872" y="164735"/>
                    <a:pt x="1456872" y="171749"/>
                  </a:cubicBezTo>
                  <a:lnTo>
                    <a:pt x="1456872" y="222549"/>
                  </a:lnTo>
                  <a:cubicBezTo>
                    <a:pt x="1456872" y="229563"/>
                    <a:pt x="1462558" y="235249"/>
                    <a:pt x="1469572" y="235249"/>
                  </a:cubicBezTo>
                  <a:lnTo>
                    <a:pt x="1938565" y="235249"/>
                  </a:lnTo>
                  <a:cubicBezTo>
                    <a:pt x="1945579" y="235249"/>
                    <a:pt x="1951265" y="229563"/>
                    <a:pt x="1951265" y="222549"/>
                  </a:cubicBezTo>
                  <a:lnTo>
                    <a:pt x="1951265" y="171749"/>
                  </a:lnTo>
                  <a:cubicBezTo>
                    <a:pt x="1951265" y="164735"/>
                    <a:pt x="1945579" y="159049"/>
                    <a:pt x="1938565" y="159049"/>
                  </a:cubicBezTo>
                  <a:close/>
                  <a:moveTo>
                    <a:pt x="2750911" y="111424"/>
                  </a:moveTo>
                  <a:cubicBezTo>
                    <a:pt x="2708827" y="111424"/>
                    <a:pt x="2674711" y="145540"/>
                    <a:pt x="2674711" y="187624"/>
                  </a:cubicBezTo>
                  <a:cubicBezTo>
                    <a:pt x="2674711" y="229708"/>
                    <a:pt x="2708827" y="263824"/>
                    <a:pt x="2750911" y="263824"/>
                  </a:cubicBezTo>
                  <a:cubicBezTo>
                    <a:pt x="2792995" y="263824"/>
                    <a:pt x="2827111" y="229708"/>
                    <a:pt x="2827111" y="187624"/>
                  </a:cubicBezTo>
                  <a:cubicBezTo>
                    <a:pt x="2827111" y="145540"/>
                    <a:pt x="2792995" y="111424"/>
                    <a:pt x="2750911" y="111424"/>
                  </a:cubicBezTo>
                  <a:close/>
                  <a:moveTo>
                    <a:pt x="185710" y="0"/>
                  </a:moveTo>
                  <a:lnTo>
                    <a:pt x="3222426" y="0"/>
                  </a:lnTo>
                  <a:cubicBezTo>
                    <a:pt x="3324990" y="0"/>
                    <a:pt x="3408136" y="77968"/>
                    <a:pt x="3408136" y="174144"/>
                  </a:cubicBezTo>
                  <a:lnTo>
                    <a:pt x="3408136" y="5967524"/>
                  </a:lnTo>
                  <a:cubicBezTo>
                    <a:pt x="3408136" y="6063700"/>
                    <a:pt x="3324990" y="6141667"/>
                    <a:pt x="3222426" y="6141667"/>
                  </a:cubicBezTo>
                  <a:lnTo>
                    <a:pt x="185710" y="6141667"/>
                  </a:lnTo>
                  <a:cubicBezTo>
                    <a:pt x="83146" y="6141667"/>
                    <a:pt x="0" y="6063700"/>
                    <a:pt x="0" y="5967524"/>
                  </a:cubicBezTo>
                  <a:lnTo>
                    <a:pt x="0" y="174144"/>
                  </a:lnTo>
                  <a:cubicBezTo>
                    <a:pt x="0" y="77968"/>
                    <a:pt x="83146" y="0"/>
                    <a:pt x="185710" y="0"/>
                  </a:cubicBezTo>
                  <a:close/>
                </a:path>
              </a:pathLst>
            </a:custGeom>
            <a:solidFill>
              <a:schemeClr val="tx1"/>
            </a:solidFill>
            <a:ln>
              <a:solidFill>
                <a:schemeClr val="tx1"/>
              </a:solidFill>
            </a:ln>
            <a:extLst/>
          </p:spPr>
          <p:txBody>
            <a:bodyPr vert="horz" wrap="square" lIns="87868" tIns="43933" rIns="87868" bIns="43933" numCol="1" rtlCol="0" anchor="t" anchorCtr="0" compatLnSpc="1">
              <a:prstTxWarp prst="textNoShape">
                <a:avLst/>
              </a:prstTxWarp>
              <a:noAutofit/>
            </a:bodyPr>
            <a:lstStyle/>
            <a:p>
              <a:pPr algn="ctr" defTabSz="878559">
                <a:defRPr/>
              </a:pPr>
              <a:endParaRPr lang="en-US" sz="769" kern="0">
                <a:solidFill>
                  <a:srgbClr val="FFFFFF"/>
                </a:soli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54" y="4902569"/>
              <a:ext cx="447962" cy="447962"/>
            </a:xfrm>
            <a:prstGeom prst="rect">
              <a:avLst/>
            </a:prstGeom>
          </p:spPr>
        </p:pic>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860" y="4902569"/>
              <a:ext cx="447962" cy="447962"/>
            </a:xfrm>
            <a:prstGeom prst="rect">
              <a:avLst/>
            </a:prstGeom>
          </p:spPr>
        </p:pic>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284" y="4541609"/>
              <a:ext cx="647363" cy="647363"/>
            </a:xfrm>
            <a:prstGeom prst="rect">
              <a:avLst/>
            </a:prstGeom>
          </p:spPr>
        </p:pic>
        <p:pic>
          <p:nvPicPr>
            <p:cNvPr id="70" name="Picture 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0094" y="4634933"/>
              <a:ext cx="447962" cy="447962"/>
            </a:xfrm>
            <a:prstGeom prst="rect">
              <a:avLst/>
            </a:prstGeom>
          </p:spPr>
        </p:pic>
        <p:sp>
          <p:nvSpPr>
            <p:cNvPr id="71" name="Rounded Rectangle 70"/>
            <p:cNvSpPr/>
            <p:nvPr/>
          </p:nvSpPr>
          <p:spPr bwMode="auto">
            <a:xfrm>
              <a:off x="554491" y="4639269"/>
              <a:ext cx="1282566" cy="671375"/>
            </a:xfrm>
            <a:prstGeom prst="roundRect">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72" name="Picture 71"/>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1169789" y="5037565"/>
              <a:ext cx="241700" cy="241700"/>
            </a:xfrm>
            <a:prstGeom prst="rect">
              <a:avLst/>
            </a:prstGeom>
          </p:spPr>
        </p:pic>
        <p:pic>
          <p:nvPicPr>
            <p:cNvPr id="73" name="Picture 7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26498" y="4846410"/>
              <a:ext cx="586334" cy="586334"/>
            </a:xfrm>
            <a:prstGeom prst="rect">
              <a:avLst/>
            </a:prstGeom>
          </p:spPr>
        </p:pic>
        <p:pic>
          <p:nvPicPr>
            <p:cNvPr id="74" name="Picture 7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41533" y="4671931"/>
              <a:ext cx="367589" cy="367589"/>
            </a:xfrm>
            <a:prstGeom prst="rect">
              <a:avLst/>
            </a:prstGeom>
          </p:spPr>
        </p:pic>
        <p:pic>
          <p:nvPicPr>
            <p:cNvPr id="75" name="Picture 73"/>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949729" y="5393989"/>
              <a:ext cx="230495" cy="372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1"/>
            <p:cNvPicPr>
              <a:picLocks noChangeAspect="1"/>
            </p:cNvPicPr>
            <p:nvPr/>
          </p:nvPicPr>
          <p:blipFill>
            <a:blip r:embed="rId11">
              <a:biLevel thresh="25000"/>
              <a:extLst>
                <a:ext uri="{28A0092B-C50C-407E-A947-70E740481C1C}">
                  <a14:useLocalDpi xmlns:a14="http://schemas.microsoft.com/office/drawing/2010/main"/>
                </a:ext>
              </a:extLst>
            </a:blip>
            <a:srcRect/>
            <a:stretch>
              <a:fillRect/>
            </a:stretch>
          </p:blipFill>
          <p:spPr bwMode="auto">
            <a:xfrm>
              <a:off x="561490" y="5403551"/>
              <a:ext cx="356313" cy="353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6" descr="\\MAGNUM\Projects\Microsoft\Cloud Power FY12\Design\Icons\PNGs\Web Service.png"/>
            <p:cNvPicPr>
              <a:picLocks noChangeAspect="1" noChangeArrowheads="1"/>
            </p:cNvPicPr>
            <p:nvPr/>
          </p:nvPicPr>
          <p:blipFill>
            <a:blip r:embed="rId12" cstate="screen">
              <a:lum bright="100000"/>
              <a:extLst>
                <a:ext uri="{28A0092B-C50C-407E-A947-70E740481C1C}">
                  <a14:useLocalDpi xmlns:a14="http://schemas.microsoft.com/office/drawing/2010/main"/>
                </a:ext>
              </a:extLst>
            </a:blip>
            <a:srcRect/>
            <a:stretch>
              <a:fillRect/>
            </a:stretch>
          </p:blipFill>
          <p:spPr bwMode="auto">
            <a:xfrm>
              <a:off x="1449759" y="5291459"/>
              <a:ext cx="577478" cy="577478"/>
            </a:xfrm>
            <a:prstGeom prst="rect">
              <a:avLst/>
            </a:prstGeom>
            <a:noFill/>
          </p:spPr>
        </p:pic>
        <p:pic>
          <p:nvPicPr>
            <p:cNvPr id="79" name="Picture 7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12149" y="5408304"/>
              <a:ext cx="326437" cy="343787"/>
            </a:xfrm>
            <a:prstGeom prst="rect">
              <a:avLst/>
            </a:prstGeom>
          </p:spPr>
        </p:pic>
        <p:sp>
          <p:nvSpPr>
            <p:cNvPr id="80" name="Freeform 13"/>
            <p:cNvSpPr>
              <a:spLocks noChangeAspect="1" noEditPoints="1"/>
            </p:cNvSpPr>
            <p:nvPr/>
          </p:nvSpPr>
          <p:spPr bwMode="black">
            <a:xfrm>
              <a:off x="503237" y="4309027"/>
              <a:ext cx="256900" cy="257221"/>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1" name="Freeform 144"/>
            <p:cNvSpPr>
              <a:spLocks noChangeAspect="1" noEditPoints="1"/>
            </p:cNvSpPr>
            <p:nvPr/>
          </p:nvSpPr>
          <p:spPr bwMode="black">
            <a:xfrm>
              <a:off x="793277" y="4304500"/>
              <a:ext cx="241352" cy="226738"/>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2" name="Freeform 81"/>
            <p:cNvSpPr>
              <a:spLocks noChangeAspect="1"/>
            </p:cNvSpPr>
            <p:nvPr/>
          </p:nvSpPr>
          <p:spPr bwMode="black">
            <a:xfrm>
              <a:off x="1325016" y="4318556"/>
              <a:ext cx="181892" cy="218164"/>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algn="ctr"/>
              <a:endParaRPr lang="en-US" sz="1765" dirty="0">
                <a:solidFill>
                  <a:srgbClr val="FFFFFF"/>
                </a:solidFill>
              </a:endParaRPr>
            </a:p>
          </p:txBody>
        </p:sp>
        <p:sp>
          <p:nvSpPr>
            <p:cNvPr id="83" name="Freeform 17"/>
            <p:cNvSpPr>
              <a:spLocks noChangeAspect="1" noEditPoints="1"/>
            </p:cNvSpPr>
            <p:nvPr/>
          </p:nvSpPr>
          <p:spPr bwMode="black">
            <a:xfrm>
              <a:off x="1083316" y="4324363"/>
              <a:ext cx="189195" cy="235879"/>
            </a:xfrm>
            <a:custGeom>
              <a:avLst/>
              <a:gdLst>
                <a:gd name="T0" fmla="*/ 616 w 616"/>
                <a:gd name="T1" fmla="*/ 320 h 768"/>
                <a:gd name="T2" fmla="*/ 616 w 616"/>
                <a:gd name="T3" fmla="*/ 505 h 768"/>
                <a:gd name="T4" fmla="*/ 177 w 616"/>
                <a:gd name="T5" fmla="*/ 768 h 768"/>
                <a:gd name="T6" fmla="*/ 0 w 616"/>
                <a:gd name="T7" fmla="*/ 646 h 768"/>
                <a:gd name="T8" fmla="*/ 425 w 616"/>
                <a:gd name="T9" fmla="*/ 422 h 768"/>
                <a:gd name="T10" fmla="*/ 308 w 616"/>
                <a:gd name="T11" fmla="*/ 367 h 768"/>
                <a:gd name="T12" fmla="*/ 232 w 616"/>
                <a:gd name="T13" fmla="*/ 200 h 768"/>
                <a:gd name="T14" fmla="*/ 616 w 616"/>
                <a:gd name="T15" fmla="*/ 320 h 768"/>
                <a:gd name="T16" fmla="*/ 177 w 616"/>
                <a:gd name="T17" fmla="*/ 55 h 768"/>
                <a:gd name="T18" fmla="*/ 0 w 616"/>
                <a:gd name="T19" fmla="*/ 0 h 768"/>
                <a:gd name="T20" fmla="*/ 0 w 616"/>
                <a:gd name="T21" fmla="*/ 646 h 768"/>
                <a:gd name="T22" fmla="*/ 177 w 616"/>
                <a:gd name="T23" fmla="*/ 486 h 768"/>
                <a:gd name="T24" fmla="*/ 177 w 616"/>
                <a:gd name="T25" fmla="*/ 55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768">
                  <a:moveTo>
                    <a:pt x="616" y="320"/>
                  </a:moveTo>
                  <a:lnTo>
                    <a:pt x="616" y="505"/>
                  </a:lnTo>
                  <a:lnTo>
                    <a:pt x="177" y="768"/>
                  </a:lnTo>
                  <a:lnTo>
                    <a:pt x="0" y="646"/>
                  </a:lnTo>
                  <a:lnTo>
                    <a:pt x="425" y="422"/>
                  </a:lnTo>
                  <a:lnTo>
                    <a:pt x="308" y="367"/>
                  </a:lnTo>
                  <a:lnTo>
                    <a:pt x="232" y="200"/>
                  </a:lnTo>
                  <a:lnTo>
                    <a:pt x="616" y="320"/>
                  </a:lnTo>
                  <a:close/>
                  <a:moveTo>
                    <a:pt x="177" y="55"/>
                  </a:moveTo>
                  <a:lnTo>
                    <a:pt x="0" y="0"/>
                  </a:lnTo>
                  <a:lnTo>
                    <a:pt x="0" y="646"/>
                  </a:lnTo>
                  <a:lnTo>
                    <a:pt x="177" y="486"/>
                  </a:lnTo>
                  <a:lnTo>
                    <a:pt x="177" y="55"/>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pic>
          <p:nvPicPr>
            <p:cNvPr id="84" name="Picture 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41437" y="4023300"/>
              <a:ext cx="821099" cy="821099"/>
            </a:xfrm>
            <a:prstGeom prst="rect">
              <a:avLst/>
            </a:prstGeom>
          </p:spPr>
        </p:pic>
      </p:grpSp>
    </p:spTree>
    <p:extLst>
      <p:ext uri="{BB962C8B-B14F-4D97-AF65-F5344CB8AC3E}">
        <p14:creationId xmlns:p14="http://schemas.microsoft.com/office/powerpoint/2010/main" val="13300104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scenario-Tire sensors</a:t>
            </a:r>
          </a:p>
        </p:txBody>
      </p:sp>
      <p:sp>
        <p:nvSpPr>
          <p:cNvPr id="88" name="Text Placeholder 87"/>
          <p:cNvSpPr>
            <a:spLocks noGrp="1"/>
          </p:cNvSpPr>
          <p:nvPr>
            <p:ph sz="quarter" idx="10"/>
          </p:nvPr>
        </p:nvSpPr>
        <p:spPr>
          <a:xfrm>
            <a:off x="268288" y="1387776"/>
            <a:ext cx="5494536" cy="5013024"/>
          </a:xfrm>
        </p:spPr>
        <p:txBody>
          <a:bodyPr>
            <a:normAutofit fontScale="70000" lnSpcReduction="20000"/>
          </a:bodyPr>
          <a:lstStyle/>
          <a:p>
            <a:r>
              <a:rPr lang="en-US" dirty="0"/>
              <a:t>Simulated car tires</a:t>
            </a:r>
          </a:p>
          <a:p>
            <a:pPr lvl="1"/>
            <a:r>
              <a:rPr lang="en-US" dirty="0"/>
              <a:t>Emits telemetry as events happen</a:t>
            </a:r>
          </a:p>
          <a:p>
            <a:pPr lvl="1"/>
            <a:r>
              <a:rPr lang="en-US" dirty="0"/>
              <a:t>Random pressure and speed</a:t>
            </a:r>
          </a:p>
          <a:p>
            <a:pPr lvl="1"/>
            <a:r>
              <a:rPr lang="en-US" dirty="0"/>
              <a:t>Flat tires</a:t>
            </a:r>
          </a:p>
          <a:p>
            <a:r>
              <a:rPr lang="en-US" dirty="0"/>
              <a:t>Provision device</a:t>
            </a:r>
          </a:p>
          <a:p>
            <a:pPr lvl="1"/>
            <a:r>
              <a:rPr lang="en-US" dirty="0"/>
              <a:t>Device registry to query devices and track provisioning</a:t>
            </a:r>
          </a:p>
          <a:p>
            <a:pPr lvl="1"/>
            <a:r>
              <a:rPr lang="en-US" dirty="0"/>
              <a:t>Device identity and key stored in </a:t>
            </a:r>
            <a:r>
              <a:rPr lang="en-US" dirty="0" err="1"/>
              <a:t>IoT</a:t>
            </a:r>
            <a:r>
              <a:rPr lang="en-US" dirty="0"/>
              <a:t> hub</a:t>
            </a:r>
          </a:p>
          <a:p>
            <a:r>
              <a:rPr lang="en-US" dirty="0"/>
              <a:t>Device emits telemetry</a:t>
            </a:r>
          </a:p>
          <a:p>
            <a:pPr lvl="1"/>
            <a:r>
              <a:rPr lang="en-US" dirty="0"/>
              <a:t>Event processor reads and acts</a:t>
            </a:r>
          </a:p>
          <a:p>
            <a:r>
              <a:rPr lang="en-US" dirty="0"/>
              <a:t>Cloud gateway pushes messages</a:t>
            </a:r>
          </a:p>
          <a:p>
            <a:pPr lvl="1"/>
            <a:endParaRPr lang="en-US" dirty="0"/>
          </a:p>
        </p:txBody>
      </p:sp>
      <p:pic>
        <p:nvPicPr>
          <p:cNvPr id="13" name="Content Placeholder 12" descr="Tyre Free Stock Photo - Public Domain Pictures"/>
          <p:cNvPicPr>
            <a:picLocks noGrp="1" noChangeAspect="1"/>
          </p:cNvPicPr>
          <p:nvPr>
            <p:ph sz="quarter" idx="11"/>
          </p:nvPr>
        </p:nvPicPr>
        <p:blipFill rotWithShape="1">
          <a:blip r:embed="rId9" cstate="print">
            <a:extLst>
              <a:ext uri="{28A0092B-C50C-407E-A947-70E740481C1C}">
                <a14:useLocalDpi xmlns:a14="http://schemas.microsoft.com/office/drawing/2010/main" val="0"/>
              </a:ext>
            </a:extLst>
          </a:blip>
          <a:srcRect r="14541"/>
          <a:stretch/>
        </p:blipFill>
        <p:spPr>
          <a:xfrm>
            <a:off x="5530248" y="2249440"/>
            <a:ext cx="1076409" cy="1149857"/>
          </a:xfrm>
        </p:spPr>
      </p:pic>
      <p:grpSp>
        <p:nvGrpSpPr>
          <p:cNvPr id="3" name="IoT Hub"/>
          <p:cNvGrpSpPr/>
          <p:nvPr/>
        </p:nvGrpSpPr>
        <p:grpSpPr>
          <a:xfrm>
            <a:off x="7013436" y="1952878"/>
            <a:ext cx="3059971" cy="3595019"/>
            <a:chOff x="7154069" y="1991540"/>
            <a:chExt cx="3121330" cy="3667107"/>
          </a:xfrm>
        </p:grpSpPr>
        <p:sp>
          <p:nvSpPr>
            <p:cNvPr id="35" name="IoT Hub"/>
            <p:cNvSpPr/>
            <p:nvPr/>
          </p:nvSpPr>
          <p:spPr bwMode="auto">
            <a:xfrm>
              <a:off x="7154069" y="1991540"/>
              <a:ext cx="3121330" cy="3667107"/>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a:lnSpc>
                  <a:spcPct val="90000"/>
                </a:lnSpc>
              </a:pPr>
              <a:r>
                <a:rPr lang="en-US" sz="1765" dirty="0" err="1">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IoT</a:t>
              </a:r>
              <a:r>
                <a:rPr lang="en-US" sz="1765"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 Hub</a:t>
              </a:r>
            </a:p>
          </p:txBody>
        </p:sp>
        <p:grpSp>
          <p:nvGrpSpPr>
            <p:cNvPr id="36" name="Device … 1"/>
            <p:cNvGrpSpPr/>
            <p:nvPr/>
          </p:nvGrpSpPr>
          <p:grpSpPr>
            <a:xfrm>
              <a:off x="7285441" y="2540096"/>
              <a:ext cx="1371391" cy="1554243"/>
              <a:chOff x="1829165" y="3680140"/>
              <a:chExt cx="1371585" cy="1554464"/>
            </a:xfrm>
          </p:grpSpPr>
          <p:sp>
            <p:nvSpPr>
              <p:cNvPr id="37" name="Rectangle 36"/>
              <p:cNvSpPr/>
              <p:nvPr/>
            </p:nvSpPr>
            <p:spPr bwMode="auto">
              <a:xfrm>
                <a:off x="1829165" y="3680140"/>
                <a:ext cx="1371585" cy="1554464"/>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ID</a:t>
                </a:r>
              </a:p>
            </p:txBody>
          </p:sp>
          <p:sp>
            <p:nvSpPr>
              <p:cNvPr id="39" name="Rectangle 38"/>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gradFill>
                      <a:gsLst>
                        <a:gs pos="50000">
                          <a:schemeClr val="bg1"/>
                        </a:gs>
                        <a:gs pos="0">
                          <a:schemeClr val="bg1"/>
                        </a:gs>
                      </a:gsLst>
                    </a:gradFill>
                    <a:latin typeface="Segoe UI"/>
                  </a:rPr>
                  <a:t>C2D queue</a:t>
                </a:r>
              </a:p>
              <a:p>
                <a:pPr defTabSz="914367">
                  <a:defRPr/>
                </a:pPr>
                <a:r>
                  <a:rPr lang="en-US" sz="1078" dirty="0">
                    <a:gradFill>
                      <a:gsLst>
                        <a:gs pos="50000">
                          <a:schemeClr val="bg1"/>
                        </a:gs>
                        <a:gs pos="0">
                          <a:schemeClr val="bg1"/>
                        </a:gs>
                      </a:gsLst>
                    </a:gradFill>
                    <a:latin typeface="Segoe UI"/>
                  </a:rPr>
                  <a:t>endpoint</a:t>
                </a:r>
              </a:p>
            </p:txBody>
          </p:sp>
          <p:sp>
            <p:nvSpPr>
              <p:cNvPr id="40" name="Rectangle 39"/>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gradFill>
                      <a:gsLst>
                        <a:gs pos="50000">
                          <a:schemeClr val="bg1"/>
                        </a:gs>
                        <a:gs pos="0">
                          <a:schemeClr val="bg1"/>
                        </a:gs>
                      </a:gsLst>
                    </a:gradFill>
                    <a:latin typeface="Segoe UI"/>
                  </a:rPr>
                  <a:t>D2C send endpoint</a:t>
                </a:r>
              </a:p>
            </p:txBody>
          </p:sp>
        </p:grpSp>
        <p:sp>
          <p:nvSpPr>
            <p:cNvPr id="41" name="Device … 2"/>
            <p:cNvSpPr/>
            <p:nvPr/>
          </p:nvSpPr>
          <p:spPr bwMode="auto">
            <a:xfrm>
              <a:off x="7285441" y="4277191"/>
              <a:ext cx="1371391" cy="365705"/>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42" name="Device …3"/>
            <p:cNvSpPr/>
            <p:nvPr/>
          </p:nvSpPr>
          <p:spPr bwMode="auto">
            <a:xfrm>
              <a:off x="7285441" y="4759387"/>
              <a:ext cx="1371391" cy="365705"/>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43" name="Device …4"/>
            <p:cNvSpPr/>
            <p:nvPr/>
          </p:nvSpPr>
          <p:spPr bwMode="auto">
            <a:xfrm>
              <a:off x="7285438" y="5200451"/>
              <a:ext cx="1371391" cy="365705"/>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44" name="D2C receive endpoint"/>
            <p:cNvSpPr/>
            <p:nvPr/>
          </p:nvSpPr>
          <p:spPr bwMode="auto">
            <a:xfrm>
              <a:off x="8760566" y="2529309"/>
              <a:ext cx="1371391" cy="855670"/>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D2C receive endpoint</a:t>
              </a:r>
            </a:p>
          </p:txBody>
        </p:sp>
        <p:sp>
          <p:nvSpPr>
            <p:cNvPr id="45" name="C2D send endpoint"/>
            <p:cNvSpPr/>
            <p:nvPr/>
          </p:nvSpPr>
          <p:spPr bwMode="auto">
            <a:xfrm>
              <a:off x="8760566" y="3443568"/>
              <a:ext cx="1371391" cy="593382"/>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C2D send endpoint</a:t>
              </a:r>
            </a:p>
          </p:txBody>
        </p:sp>
        <p:sp>
          <p:nvSpPr>
            <p:cNvPr id="48" name="IoT Hub management"/>
            <p:cNvSpPr/>
            <p:nvPr/>
          </p:nvSpPr>
          <p:spPr bwMode="auto">
            <a:xfrm>
              <a:off x="8760563" y="4840246"/>
              <a:ext cx="1371391" cy="725910"/>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err="1">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IoT</a:t>
              </a: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 Hub management</a:t>
              </a:r>
            </a:p>
          </p:txBody>
        </p:sp>
        <p:grpSp>
          <p:nvGrpSpPr>
            <p:cNvPr id="49" name="Device … 2"/>
            <p:cNvGrpSpPr/>
            <p:nvPr/>
          </p:nvGrpSpPr>
          <p:grpSpPr>
            <a:xfrm>
              <a:off x="8333877" y="4302271"/>
              <a:ext cx="190516" cy="315544"/>
              <a:chOff x="4593735" y="4663834"/>
              <a:chExt cx="152594" cy="252735"/>
            </a:xfrm>
          </p:grpSpPr>
          <p:sp>
            <p:nvSpPr>
              <p:cNvPr id="50"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1"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52" name="Device …4"/>
            <p:cNvGrpSpPr/>
            <p:nvPr/>
          </p:nvGrpSpPr>
          <p:grpSpPr>
            <a:xfrm>
              <a:off x="8161801" y="5215651"/>
              <a:ext cx="407905" cy="337660"/>
              <a:chOff x="517516" y="3589298"/>
              <a:chExt cx="1770439" cy="1465554"/>
            </a:xfrm>
          </p:grpSpPr>
          <p:sp>
            <p:nvSpPr>
              <p:cNvPr id="53"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4"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55"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57" name="Device …3"/>
            <p:cNvGrpSpPr/>
            <p:nvPr/>
          </p:nvGrpSpPr>
          <p:grpSpPr>
            <a:xfrm>
              <a:off x="8200676" y="4822464"/>
              <a:ext cx="339700" cy="204635"/>
              <a:chOff x="1783977" y="3232718"/>
              <a:chExt cx="423736" cy="255258"/>
            </a:xfrm>
          </p:grpSpPr>
          <p:sp>
            <p:nvSpPr>
              <p:cNvPr id="58"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59"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sp>
          <p:nvSpPr>
            <p:cNvPr id="61" name="Device … 1"/>
            <p:cNvSpPr>
              <a:spLocks noEditPoints="1"/>
            </p:cNvSpPr>
            <p:nvPr/>
          </p:nvSpPr>
          <p:spPr bwMode="black">
            <a:xfrm>
              <a:off x="8226935" y="3750475"/>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62" name="IoT Hub management"/>
            <p:cNvGrpSpPr/>
            <p:nvPr/>
          </p:nvGrpSpPr>
          <p:grpSpPr>
            <a:xfrm>
              <a:off x="9578879" y="4896097"/>
              <a:ext cx="425518" cy="375193"/>
              <a:chOff x="5940450" y="5470954"/>
              <a:chExt cx="425518" cy="375193"/>
            </a:xfrm>
          </p:grpSpPr>
          <p:sp>
            <p:nvSpPr>
              <p:cNvPr id="63" name="Freeform 62"/>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63"/>
              <p:cNvGrpSpPr/>
              <p:nvPr/>
            </p:nvGrpSpPr>
            <p:grpSpPr>
              <a:xfrm>
                <a:off x="6032077" y="5601867"/>
                <a:ext cx="258584" cy="74058"/>
                <a:chOff x="5993561" y="5590711"/>
                <a:chExt cx="371622" cy="106432"/>
              </a:xfrm>
            </p:grpSpPr>
            <p:sp>
              <p:nvSpPr>
                <p:cNvPr id="69" name="Rectangle 6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Rectangle 69"/>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Rectangle 70"/>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65" name="Group 64"/>
              <p:cNvGrpSpPr/>
              <p:nvPr/>
            </p:nvGrpSpPr>
            <p:grpSpPr>
              <a:xfrm>
                <a:off x="6032077" y="5697143"/>
                <a:ext cx="258584" cy="74058"/>
                <a:chOff x="5993561" y="5590711"/>
                <a:chExt cx="371622" cy="106432"/>
              </a:xfrm>
            </p:grpSpPr>
            <p:sp>
              <p:nvSpPr>
                <p:cNvPr id="66" name="Rectangle 65"/>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Rectangle 66"/>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Rectangle 67"/>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75" name="C2D send endpoint"/>
            <p:cNvGrpSpPr>
              <a:grpSpLocks noChangeAspect="1"/>
            </p:cNvGrpSpPr>
            <p:nvPr/>
          </p:nvGrpSpPr>
          <p:grpSpPr bwMode="auto">
            <a:xfrm>
              <a:off x="9809301" y="3533289"/>
              <a:ext cx="184628" cy="186405"/>
              <a:chOff x="8096" y="-1886"/>
              <a:chExt cx="935" cy="944"/>
            </a:xfrm>
            <a:solidFill>
              <a:schemeClr val="bg1"/>
            </a:solidFill>
          </p:grpSpPr>
          <p:sp>
            <p:nvSpPr>
              <p:cNvPr id="76"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7"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8"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sp>
          <p:nvSpPr>
            <p:cNvPr id="79" name="D2C receive endpoint"/>
            <p:cNvSpPr>
              <a:spLocks noChangeAspect="1"/>
            </p:cNvSpPr>
            <p:nvPr/>
          </p:nvSpPr>
          <p:spPr>
            <a:xfrm>
              <a:off x="9700286" y="2670435"/>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grpSp>
      <p:cxnSp>
        <p:nvCxnSpPr>
          <p:cNvPr id="117" name="Straight Arrow Connector 116"/>
          <p:cNvCxnSpPr>
            <a:stCxn id="13" idx="3"/>
            <a:endCxn id="40" idx="1"/>
          </p:cNvCxnSpPr>
          <p:nvPr/>
        </p:nvCxnSpPr>
        <p:spPr>
          <a:xfrm>
            <a:off x="6606657" y="2824369"/>
            <a:ext cx="714824" cy="0"/>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9834331" y="2139840"/>
            <a:ext cx="423657" cy="0"/>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20" idx="1"/>
          </p:cNvCxnSpPr>
          <p:nvPr/>
        </p:nvCxnSpPr>
        <p:spPr>
          <a:xfrm flipH="1">
            <a:off x="9868896" y="5049210"/>
            <a:ext cx="342167" cy="0"/>
          </a:xfrm>
          <a:prstGeom prst="straightConnector1">
            <a:avLst/>
          </a:prstGeom>
          <a:ln w="38100">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120" idx="1"/>
          </p:cNvCxnSpPr>
          <p:nvPr/>
        </p:nvCxnSpPr>
        <p:spPr>
          <a:xfrm flipH="1" flipV="1">
            <a:off x="9876561" y="4014283"/>
            <a:ext cx="334503" cy="1034928"/>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1486999" y="2672474"/>
            <a:ext cx="0" cy="361455"/>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0267757" y="2672475"/>
            <a:ext cx="1372" cy="1855051"/>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0814844" y="4109042"/>
            <a:ext cx="0" cy="409854"/>
          </a:xfrm>
          <a:prstGeom prst="straightConnector1">
            <a:avLst/>
          </a:prstGeom>
          <a:ln w="38100">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V="1">
            <a:off x="11412377" y="4109044"/>
            <a:ext cx="0" cy="409852"/>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4" name="Event Processor"/>
          <p:cNvGrpSpPr/>
          <p:nvPr/>
        </p:nvGrpSpPr>
        <p:grpSpPr>
          <a:xfrm>
            <a:off x="10257988" y="1905095"/>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Event </a:t>
              </a:r>
              <a:b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b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grpSp>
        <p:nvGrpSpPr>
          <p:cNvPr id="5" name="Device registry"/>
          <p:cNvGrpSpPr/>
          <p:nvPr/>
        </p:nvGrpSpPr>
        <p:grpSpPr>
          <a:xfrm>
            <a:off x="10352825" y="3109380"/>
            <a:ext cx="732986" cy="948223"/>
            <a:chOff x="10560420" y="3171232"/>
            <a:chExt cx="747684" cy="967237"/>
          </a:xfrm>
        </p:grpSpPr>
        <p:sp>
          <p:nvSpPr>
            <p:cNvPr id="119" name="Rectangle 118"/>
            <p:cNvSpPr/>
            <p:nvPr/>
          </p:nvSpPr>
          <p:spPr>
            <a:xfrm>
              <a:off x="10560420" y="3171232"/>
              <a:ext cx="747684" cy="967237"/>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176"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registry</a:t>
              </a:r>
            </a:p>
          </p:txBody>
        </p:sp>
        <p:grpSp>
          <p:nvGrpSpPr>
            <p:cNvPr id="160" name="Group 159"/>
            <p:cNvGrpSpPr/>
            <p:nvPr/>
          </p:nvGrpSpPr>
          <p:grpSpPr>
            <a:xfrm>
              <a:off x="10802079" y="3295670"/>
              <a:ext cx="377464" cy="359180"/>
              <a:chOff x="11209667" y="1326560"/>
              <a:chExt cx="1287867" cy="1225483"/>
            </a:xfrm>
          </p:grpSpPr>
          <p:grpSp>
            <p:nvGrpSpPr>
              <p:cNvPr id="154" name="Group 153"/>
              <p:cNvGrpSpPr/>
              <p:nvPr/>
            </p:nvGrpSpPr>
            <p:grpSpPr>
              <a:xfrm>
                <a:off x="11209667" y="1326560"/>
                <a:ext cx="901749" cy="772996"/>
                <a:chOff x="11148003" y="2486796"/>
                <a:chExt cx="1527631" cy="1309513"/>
              </a:xfrm>
            </p:grpSpPr>
            <p:sp>
              <p:nvSpPr>
                <p:cNvPr id="155" name="Round Same Side Corner Rectangle 154"/>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56" name="Round Same Side Corner Rectangle 155"/>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157" name="Group 156"/>
              <p:cNvGrpSpPr/>
              <p:nvPr/>
            </p:nvGrpSpPr>
            <p:grpSpPr>
              <a:xfrm>
                <a:off x="11403194" y="1550235"/>
                <a:ext cx="900814" cy="772996"/>
                <a:chOff x="11148003" y="2486796"/>
                <a:chExt cx="1526047" cy="1309513"/>
              </a:xfrm>
            </p:grpSpPr>
            <p:sp>
              <p:nvSpPr>
                <p:cNvPr id="158" name="Round Same Side Corner Rectangle 157"/>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59" name="Round Same Side Corner Rectangle 158"/>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153" name="Group 152"/>
              <p:cNvGrpSpPr/>
              <p:nvPr/>
            </p:nvGrpSpPr>
            <p:grpSpPr>
              <a:xfrm>
                <a:off x="11595785" y="1779047"/>
                <a:ext cx="901749" cy="772996"/>
                <a:chOff x="11148003" y="2486796"/>
                <a:chExt cx="1527631" cy="1309513"/>
              </a:xfrm>
            </p:grpSpPr>
            <p:sp>
              <p:nvSpPr>
                <p:cNvPr id="151" name="Round Same Side Corner Rectangle 150"/>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52" name="Round Same Side Corner Rectangle 151"/>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grpSp>
      <p:grpSp>
        <p:nvGrpSpPr>
          <p:cNvPr id="7" name="Portal"/>
          <p:cNvGrpSpPr/>
          <p:nvPr/>
        </p:nvGrpSpPr>
        <p:grpSpPr>
          <a:xfrm>
            <a:off x="10211064" y="4575099"/>
            <a:ext cx="1781473" cy="948223"/>
            <a:chOff x="10415816" y="4666342"/>
            <a:chExt cx="1817195" cy="967237"/>
          </a:xfrm>
        </p:grpSpPr>
        <p:sp>
          <p:nvSpPr>
            <p:cNvPr id="120" name="Rectangle 119"/>
            <p:cNvSpPr/>
            <p:nvPr/>
          </p:nvSpPr>
          <p:spPr>
            <a:xfrm>
              <a:off x="10415816" y="4666342"/>
              <a:ext cx="1817195" cy="967237"/>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Portal</a:t>
              </a:r>
            </a:p>
          </p:txBody>
        </p:sp>
        <p:grpSp>
          <p:nvGrpSpPr>
            <p:cNvPr id="161" name="Group 160"/>
            <p:cNvGrpSpPr/>
            <p:nvPr/>
          </p:nvGrpSpPr>
          <p:grpSpPr>
            <a:xfrm>
              <a:off x="11167916" y="4822464"/>
              <a:ext cx="744447" cy="743692"/>
              <a:chOff x="6624319" y="2270080"/>
              <a:chExt cx="483564" cy="483072"/>
            </a:xfrm>
            <a:gradFill>
              <a:gsLst>
                <a:gs pos="41000">
                  <a:srgbClr val="5EB6DA"/>
                </a:gs>
                <a:gs pos="41000">
                  <a:srgbClr val="3999C6"/>
                </a:gs>
              </a:gsLst>
              <a:lin ang="7800000" scaled="0"/>
            </a:gradFill>
          </p:grpSpPr>
          <p:sp>
            <p:nvSpPr>
              <p:cNvPr id="162" name="Freeform 6"/>
              <p:cNvSpPr>
                <a:spLocks/>
              </p:cNvSpPr>
              <p:nvPr/>
            </p:nvSpPr>
            <p:spPr bwMode="auto">
              <a:xfrm flipH="1" flipV="1">
                <a:off x="6988651" y="2543452"/>
                <a:ext cx="105956" cy="141357"/>
              </a:xfrm>
              <a:custGeom>
                <a:avLst/>
                <a:gdLst>
                  <a:gd name="T0" fmla="*/ 495 w 861"/>
                  <a:gd name="T1" fmla="*/ 0 h 1149"/>
                  <a:gd name="T2" fmla="*/ 825 w 861"/>
                  <a:gd name="T3" fmla="*/ 72 h 1149"/>
                  <a:gd name="T4" fmla="*/ 861 w 861"/>
                  <a:gd name="T5" fmla="*/ 408 h 1149"/>
                  <a:gd name="T6" fmla="*/ 848 w 861"/>
                  <a:gd name="T7" fmla="*/ 420 h 1149"/>
                  <a:gd name="T8" fmla="*/ 801 w 861"/>
                  <a:gd name="T9" fmla="*/ 355 h 1149"/>
                  <a:gd name="T10" fmla="*/ 733 w 861"/>
                  <a:gd name="T11" fmla="*/ 428 h 1149"/>
                  <a:gd name="T12" fmla="*/ 670 w 861"/>
                  <a:gd name="T13" fmla="*/ 505 h 1149"/>
                  <a:gd name="T14" fmla="*/ 611 w 861"/>
                  <a:gd name="T15" fmla="*/ 587 h 1149"/>
                  <a:gd name="T16" fmla="*/ 558 w 861"/>
                  <a:gd name="T17" fmla="*/ 672 h 1149"/>
                  <a:gd name="T18" fmla="*/ 511 w 861"/>
                  <a:gd name="T19" fmla="*/ 761 h 1149"/>
                  <a:gd name="T20" fmla="*/ 469 w 861"/>
                  <a:gd name="T21" fmla="*/ 853 h 1149"/>
                  <a:gd name="T22" fmla="*/ 433 w 861"/>
                  <a:gd name="T23" fmla="*/ 949 h 1149"/>
                  <a:gd name="T24" fmla="*/ 403 w 861"/>
                  <a:gd name="T25" fmla="*/ 1047 h 1149"/>
                  <a:gd name="T26" fmla="*/ 380 w 861"/>
                  <a:gd name="T27" fmla="*/ 1149 h 1149"/>
                  <a:gd name="T28" fmla="*/ 207 w 861"/>
                  <a:gd name="T29" fmla="*/ 981 h 1149"/>
                  <a:gd name="T30" fmla="*/ 0 w 861"/>
                  <a:gd name="T31" fmla="*/ 1090 h 1149"/>
                  <a:gd name="T32" fmla="*/ 22 w 861"/>
                  <a:gd name="T33" fmla="*/ 983 h 1149"/>
                  <a:gd name="T34" fmla="*/ 51 w 861"/>
                  <a:gd name="T35" fmla="*/ 878 h 1149"/>
                  <a:gd name="T36" fmla="*/ 86 w 861"/>
                  <a:gd name="T37" fmla="*/ 776 h 1149"/>
                  <a:gd name="T38" fmla="*/ 125 w 861"/>
                  <a:gd name="T39" fmla="*/ 676 h 1149"/>
                  <a:gd name="T40" fmla="*/ 171 w 861"/>
                  <a:gd name="T41" fmla="*/ 579 h 1149"/>
                  <a:gd name="T42" fmla="*/ 221 w 861"/>
                  <a:gd name="T43" fmla="*/ 485 h 1149"/>
                  <a:gd name="T44" fmla="*/ 277 w 861"/>
                  <a:gd name="T45" fmla="*/ 394 h 1149"/>
                  <a:gd name="T46" fmla="*/ 337 w 861"/>
                  <a:gd name="T47" fmla="*/ 307 h 1149"/>
                  <a:gd name="T48" fmla="*/ 402 w 861"/>
                  <a:gd name="T49" fmla="*/ 224 h 1149"/>
                  <a:gd name="T50" fmla="*/ 471 w 861"/>
                  <a:gd name="T51" fmla="*/ 144 h 1149"/>
                  <a:gd name="T52" fmla="*/ 545 w 861"/>
                  <a:gd name="T53" fmla="*/ 67 h 1149"/>
                  <a:gd name="T54" fmla="*/ 482 w 861"/>
                  <a:gd name="T55" fmla="*/ 12 h 1149"/>
                  <a:gd name="T56" fmla="*/ 495 w 861"/>
                  <a:gd name="T57"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1" h="1149">
                    <a:moveTo>
                      <a:pt x="495" y="0"/>
                    </a:moveTo>
                    <a:lnTo>
                      <a:pt x="825" y="72"/>
                    </a:lnTo>
                    <a:lnTo>
                      <a:pt x="861" y="408"/>
                    </a:lnTo>
                    <a:lnTo>
                      <a:pt x="848" y="420"/>
                    </a:lnTo>
                    <a:lnTo>
                      <a:pt x="801" y="355"/>
                    </a:lnTo>
                    <a:lnTo>
                      <a:pt x="733" y="428"/>
                    </a:lnTo>
                    <a:lnTo>
                      <a:pt x="670" y="505"/>
                    </a:lnTo>
                    <a:lnTo>
                      <a:pt x="611" y="587"/>
                    </a:lnTo>
                    <a:lnTo>
                      <a:pt x="558" y="672"/>
                    </a:lnTo>
                    <a:lnTo>
                      <a:pt x="511" y="761"/>
                    </a:lnTo>
                    <a:lnTo>
                      <a:pt x="469" y="853"/>
                    </a:lnTo>
                    <a:lnTo>
                      <a:pt x="433" y="949"/>
                    </a:lnTo>
                    <a:lnTo>
                      <a:pt x="403" y="1047"/>
                    </a:lnTo>
                    <a:lnTo>
                      <a:pt x="380" y="1149"/>
                    </a:lnTo>
                    <a:lnTo>
                      <a:pt x="207" y="981"/>
                    </a:lnTo>
                    <a:lnTo>
                      <a:pt x="0" y="1090"/>
                    </a:lnTo>
                    <a:lnTo>
                      <a:pt x="22" y="983"/>
                    </a:lnTo>
                    <a:lnTo>
                      <a:pt x="51" y="878"/>
                    </a:lnTo>
                    <a:lnTo>
                      <a:pt x="86" y="776"/>
                    </a:lnTo>
                    <a:lnTo>
                      <a:pt x="125" y="676"/>
                    </a:lnTo>
                    <a:lnTo>
                      <a:pt x="171" y="579"/>
                    </a:lnTo>
                    <a:lnTo>
                      <a:pt x="221" y="485"/>
                    </a:lnTo>
                    <a:lnTo>
                      <a:pt x="277" y="394"/>
                    </a:lnTo>
                    <a:lnTo>
                      <a:pt x="337" y="307"/>
                    </a:lnTo>
                    <a:lnTo>
                      <a:pt x="402" y="224"/>
                    </a:lnTo>
                    <a:lnTo>
                      <a:pt x="471" y="144"/>
                    </a:lnTo>
                    <a:lnTo>
                      <a:pt x="545" y="67"/>
                    </a:lnTo>
                    <a:lnTo>
                      <a:pt x="482" y="12"/>
                    </a:lnTo>
                    <a:lnTo>
                      <a:pt x="49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3" name="Freeform 7"/>
              <p:cNvSpPr>
                <a:spLocks/>
              </p:cNvSpPr>
              <p:nvPr/>
            </p:nvSpPr>
            <p:spPr bwMode="auto">
              <a:xfrm flipH="1" flipV="1">
                <a:off x="6855653" y="2654325"/>
                <a:ext cx="157337" cy="98827"/>
              </a:xfrm>
              <a:custGeom>
                <a:avLst/>
                <a:gdLst>
                  <a:gd name="T0" fmla="*/ 1071 w 1279"/>
                  <a:gd name="T1" fmla="*/ 0 h 804"/>
                  <a:gd name="T2" fmla="*/ 1279 w 1279"/>
                  <a:gd name="T3" fmla="*/ 267 h 804"/>
                  <a:gd name="T4" fmla="*/ 1090 w 1279"/>
                  <a:gd name="T5" fmla="*/ 549 h 804"/>
                  <a:gd name="T6" fmla="*/ 1072 w 1279"/>
                  <a:gd name="T7" fmla="*/ 549 h 804"/>
                  <a:gd name="T8" fmla="*/ 1079 w 1279"/>
                  <a:gd name="T9" fmla="*/ 467 h 804"/>
                  <a:gd name="T10" fmla="*/ 976 w 1279"/>
                  <a:gd name="T11" fmla="*/ 480 h 804"/>
                  <a:gd name="T12" fmla="*/ 876 w 1279"/>
                  <a:gd name="T13" fmla="*/ 499 h 804"/>
                  <a:gd name="T14" fmla="*/ 779 w 1279"/>
                  <a:gd name="T15" fmla="*/ 526 h 804"/>
                  <a:gd name="T16" fmla="*/ 683 w 1279"/>
                  <a:gd name="T17" fmla="*/ 558 h 804"/>
                  <a:gd name="T18" fmla="*/ 591 w 1279"/>
                  <a:gd name="T19" fmla="*/ 596 h 804"/>
                  <a:gd name="T20" fmla="*/ 502 w 1279"/>
                  <a:gd name="T21" fmla="*/ 641 h 804"/>
                  <a:gd name="T22" fmla="*/ 416 w 1279"/>
                  <a:gd name="T23" fmla="*/ 690 h 804"/>
                  <a:gd name="T24" fmla="*/ 334 w 1279"/>
                  <a:gd name="T25" fmla="*/ 745 h 804"/>
                  <a:gd name="T26" fmla="*/ 256 w 1279"/>
                  <a:gd name="T27" fmla="*/ 804 h 804"/>
                  <a:gd name="T28" fmla="*/ 231 w 1279"/>
                  <a:gd name="T29" fmla="*/ 565 h 804"/>
                  <a:gd name="T30" fmla="*/ 0 w 1279"/>
                  <a:gd name="T31" fmla="*/ 516 h 804"/>
                  <a:gd name="T32" fmla="*/ 81 w 1279"/>
                  <a:gd name="T33" fmla="*/ 452 h 804"/>
                  <a:gd name="T34" fmla="*/ 167 w 1279"/>
                  <a:gd name="T35" fmla="*/ 392 h 804"/>
                  <a:gd name="T36" fmla="*/ 256 w 1279"/>
                  <a:gd name="T37" fmla="*/ 337 h 804"/>
                  <a:gd name="T38" fmla="*/ 348 w 1279"/>
                  <a:gd name="T39" fmla="*/ 286 h 804"/>
                  <a:gd name="T40" fmla="*/ 444 w 1279"/>
                  <a:gd name="T41" fmla="*/ 241 h 804"/>
                  <a:gd name="T42" fmla="*/ 541 w 1279"/>
                  <a:gd name="T43" fmla="*/ 200 h 804"/>
                  <a:gd name="T44" fmla="*/ 641 w 1279"/>
                  <a:gd name="T45" fmla="*/ 165 h 804"/>
                  <a:gd name="T46" fmla="*/ 744 w 1279"/>
                  <a:gd name="T47" fmla="*/ 135 h 804"/>
                  <a:gd name="T48" fmla="*/ 849 w 1279"/>
                  <a:gd name="T49" fmla="*/ 111 h 804"/>
                  <a:gd name="T50" fmla="*/ 957 w 1279"/>
                  <a:gd name="T51" fmla="*/ 93 h 804"/>
                  <a:gd name="T52" fmla="*/ 1066 w 1279"/>
                  <a:gd name="T53" fmla="*/ 81 h 804"/>
                  <a:gd name="T54" fmla="*/ 1053 w 1279"/>
                  <a:gd name="T55" fmla="*/ 0 h 804"/>
                  <a:gd name="T56" fmla="*/ 1071 w 1279"/>
                  <a:gd name="T57"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79" h="804">
                    <a:moveTo>
                      <a:pt x="1071" y="0"/>
                    </a:moveTo>
                    <a:lnTo>
                      <a:pt x="1279" y="267"/>
                    </a:lnTo>
                    <a:lnTo>
                      <a:pt x="1090" y="549"/>
                    </a:lnTo>
                    <a:lnTo>
                      <a:pt x="1072" y="549"/>
                    </a:lnTo>
                    <a:lnTo>
                      <a:pt x="1079" y="467"/>
                    </a:lnTo>
                    <a:lnTo>
                      <a:pt x="976" y="480"/>
                    </a:lnTo>
                    <a:lnTo>
                      <a:pt x="876" y="499"/>
                    </a:lnTo>
                    <a:lnTo>
                      <a:pt x="779" y="526"/>
                    </a:lnTo>
                    <a:lnTo>
                      <a:pt x="683" y="558"/>
                    </a:lnTo>
                    <a:lnTo>
                      <a:pt x="591" y="596"/>
                    </a:lnTo>
                    <a:lnTo>
                      <a:pt x="502" y="641"/>
                    </a:lnTo>
                    <a:lnTo>
                      <a:pt x="416" y="690"/>
                    </a:lnTo>
                    <a:lnTo>
                      <a:pt x="334" y="745"/>
                    </a:lnTo>
                    <a:lnTo>
                      <a:pt x="256" y="804"/>
                    </a:lnTo>
                    <a:lnTo>
                      <a:pt x="231" y="565"/>
                    </a:lnTo>
                    <a:lnTo>
                      <a:pt x="0" y="516"/>
                    </a:lnTo>
                    <a:lnTo>
                      <a:pt x="81" y="452"/>
                    </a:lnTo>
                    <a:lnTo>
                      <a:pt x="167" y="392"/>
                    </a:lnTo>
                    <a:lnTo>
                      <a:pt x="256" y="337"/>
                    </a:lnTo>
                    <a:lnTo>
                      <a:pt x="348" y="286"/>
                    </a:lnTo>
                    <a:lnTo>
                      <a:pt x="444" y="241"/>
                    </a:lnTo>
                    <a:lnTo>
                      <a:pt x="541" y="200"/>
                    </a:lnTo>
                    <a:lnTo>
                      <a:pt x="641" y="165"/>
                    </a:lnTo>
                    <a:lnTo>
                      <a:pt x="744" y="135"/>
                    </a:lnTo>
                    <a:lnTo>
                      <a:pt x="849" y="111"/>
                    </a:lnTo>
                    <a:lnTo>
                      <a:pt x="957" y="93"/>
                    </a:lnTo>
                    <a:lnTo>
                      <a:pt x="1066" y="81"/>
                    </a:lnTo>
                    <a:lnTo>
                      <a:pt x="1053" y="0"/>
                    </a:lnTo>
                    <a:lnTo>
                      <a:pt x="10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4" name="Freeform 8"/>
              <p:cNvSpPr>
                <a:spLocks/>
              </p:cNvSpPr>
              <p:nvPr/>
            </p:nvSpPr>
            <p:spPr bwMode="auto">
              <a:xfrm flipH="1" flipV="1">
                <a:off x="7027985" y="2391278"/>
                <a:ext cx="79898" cy="160532"/>
              </a:xfrm>
              <a:custGeom>
                <a:avLst/>
                <a:gdLst>
                  <a:gd name="T0" fmla="*/ 301 w 651"/>
                  <a:gd name="T1" fmla="*/ 0 h 1305"/>
                  <a:gd name="T2" fmla="*/ 546 w 651"/>
                  <a:gd name="T3" fmla="*/ 236 h 1305"/>
                  <a:gd name="T4" fmla="*/ 543 w 651"/>
                  <a:gd name="T5" fmla="*/ 254 h 1305"/>
                  <a:gd name="T6" fmla="*/ 465 w 651"/>
                  <a:gd name="T7" fmla="*/ 232 h 1305"/>
                  <a:gd name="T8" fmla="*/ 462 w 651"/>
                  <a:gd name="T9" fmla="*/ 295 h 1305"/>
                  <a:gd name="T10" fmla="*/ 461 w 651"/>
                  <a:gd name="T11" fmla="*/ 360 h 1305"/>
                  <a:gd name="T12" fmla="*/ 463 w 651"/>
                  <a:gd name="T13" fmla="*/ 461 h 1305"/>
                  <a:gd name="T14" fmla="*/ 473 w 651"/>
                  <a:gd name="T15" fmla="*/ 559 h 1305"/>
                  <a:gd name="T16" fmla="*/ 488 w 651"/>
                  <a:gd name="T17" fmla="*/ 656 h 1305"/>
                  <a:gd name="T18" fmla="*/ 510 w 651"/>
                  <a:gd name="T19" fmla="*/ 751 h 1305"/>
                  <a:gd name="T20" fmla="*/ 537 w 651"/>
                  <a:gd name="T21" fmla="*/ 843 h 1305"/>
                  <a:gd name="T22" fmla="*/ 569 w 651"/>
                  <a:gd name="T23" fmla="*/ 931 h 1305"/>
                  <a:gd name="T24" fmla="*/ 608 w 651"/>
                  <a:gd name="T25" fmla="*/ 1019 h 1305"/>
                  <a:gd name="T26" fmla="*/ 651 w 651"/>
                  <a:gd name="T27" fmla="*/ 1103 h 1305"/>
                  <a:gd name="T28" fmla="*/ 412 w 651"/>
                  <a:gd name="T29" fmla="*/ 1086 h 1305"/>
                  <a:gd name="T30" fmla="*/ 322 w 651"/>
                  <a:gd name="T31" fmla="*/ 1305 h 1305"/>
                  <a:gd name="T32" fmla="*/ 273 w 651"/>
                  <a:gd name="T33" fmla="*/ 1211 h 1305"/>
                  <a:gd name="T34" fmla="*/ 227 w 651"/>
                  <a:gd name="T35" fmla="*/ 1114 h 1305"/>
                  <a:gd name="T36" fmla="*/ 188 w 651"/>
                  <a:gd name="T37" fmla="*/ 1013 h 1305"/>
                  <a:gd name="T38" fmla="*/ 154 w 651"/>
                  <a:gd name="T39" fmla="*/ 910 h 1305"/>
                  <a:gd name="T40" fmla="*/ 127 w 651"/>
                  <a:gd name="T41" fmla="*/ 805 h 1305"/>
                  <a:gd name="T42" fmla="*/ 104 w 651"/>
                  <a:gd name="T43" fmla="*/ 696 h 1305"/>
                  <a:gd name="T44" fmla="*/ 89 w 651"/>
                  <a:gd name="T45" fmla="*/ 587 h 1305"/>
                  <a:gd name="T46" fmla="*/ 78 w 651"/>
                  <a:gd name="T47" fmla="*/ 474 h 1305"/>
                  <a:gd name="T48" fmla="*/ 75 w 651"/>
                  <a:gd name="T49" fmla="*/ 360 h 1305"/>
                  <a:gd name="T50" fmla="*/ 78 w 651"/>
                  <a:gd name="T51" fmla="*/ 268 h 1305"/>
                  <a:gd name="T52" fmla="*/ 84 w 651"/>
                  <a:gd name="T53" fmla="*/ 177 h 1305"/>
                  <a:gd name="T54" fmla="*/ 0 w 651"/>
                  <a:gd name="T55" fmla="*/ 176 h 1305"/>
                  <a:gd name="T56" fmla="*/ 2 w 651"/>
                  <a:gd name="T57" fmla="*/ 158 h 1305"/>
                  <a:gd name="T58" fmla="*/ 301 w 651"/>
                  <a:gd name="T59"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1" h="1305">
                    <a:moveTo>
                      <a:pt x="301" y="0"/>
                    </a:moveTo>
                    <a:lnTo>
                      <a:pt x="546" y="236"/>
                    </a:lnTo>
                    <a:lnTo>
                      <a:pt x="543" y="254"/>
                    </a:lnTo>
                    <a:lnTo>
                      <a:pt x="465" y="232"/>
                    </a:lnTo>
                    <a:lnTo>
                      <a:pt x="462" y="295"/>
                    </a:lnTo>
                    <a:lnTo>
                      <a:pt x="461" y="360"/>
                    </a:lnTo>
                    <a:lnTo>
                      <a:pt x="463" y="461"/>
                    </a:lnTo>
                    <a:lnTo>
                      <a:pt x="473" y="559"/>
                    </a:lnTo>
                    <a:lnTo>
                      <a:pt x="488" y="656"/>
                    </a:lnTo>
                    <a:lnTo>
                      <a:pt x="510" y="751"/>
                    </a:lnTo>
                    <a:lnTo>
                      <a:pt x="537" y="843"/>
                    </a:lnTo>
                    <a:lnTo>
                      <a:pt x="569" y="931"/>
                    </a:lnTo>
                    <a:lnTo>
                      <a:pt x="608" y="1019"/>
                    </a:lnTo>
                    <a:lnTo>
                      <a:pt x="651" y="1103"/>
                    </a:lnTo>
                    <a:lnTo>
                      <a:pt x="412" y="1086"/>
                    </a:lnTo>
                    <a:lnTo>
                      <a:pt x="322" y="1305"/>
                    </a:lnTo>
                    <a:lnTo>
                      <a:pt x="273" y="1211"/>
                    </a:lnTo>
                    <a:lnTo>
                      <a:pt x="227" y="1114"/>
                    </a:lnTo>
                    <a:lnTo>
                      <a:pt x="188" y="1013"/>
                    </a:lnTo>
                    <a:lnTo>
                      <a:pt x="154" y="910"/>
                    </a:lnTo>
                    <a:lnTo>
                      <a:pt x="127" y="805"/>
                    </a:lnTo>
                    <a:lnTo>
                      <a:pt x="104" y="696"/>
                    </a:lnTo>
                    <a:lnTo>
                      <a:pt x="89" y="587"/>
                    </a:lnTo>
                    <a:lnTo>
                      <a:pt x="78" y="474"/>
                    </a:lnTo>
                    <a:lnTo>
                      <a:pt x="75" y="360"/>
                    </a:lnTo>
                    <a:lnTo>
                      <a:pt x="78" y="268"/>
                    </a:lnTo>
                    <a:lnTo>
                      <a:pt x="84" y="177"/>
                    </a:lnTo>
                    <a:lnTo>
                      <a:pt x="0" y="176"/>
                    </a:lnTo>
                    <a:lnTo>
                      <a:pt x="2" y="158"/>
                    </a:lnTo>
                    <a:lnTo>
                      <a:pt x="30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5" name="Freeform 9"/>
              <p:cNvSpPr>
                <a:spLocks/>
              </p:cNvSpPr>
              <p:nvPr/>
            </p:nvSpPr>
            <p:spPr bwMode="auto">
              <a:xfrm flipH="1" flipV="1">
                <a:off x="6658245" y="2282372"/>
                <a:ext cx="139390" cy="126607"/>
              </a:xfrm>
              <a:custGeom>
                <a:avLst/>
                <a:gdLst>
                  <a:gd name="T0" fmla="*/ 788 w 1133"/>
                  <a:gd name="T1" fmla="*/ 0 h 1029"/>
                  <a:gd name="T2" fmla="*/ 888 w 1133"/>
                  <a:gd name="T3" fmla="*/ 206 h 1029"/>
                  <a:gd name="T4" fmla="*/ 1133 w 1133"/>
                  <a:gd name="T5" fmla="*/ 173 h 1029"/>
                  <a:gd name="T6" fmla="*/ 1076 w 1133"/>
                  <a:gd name="T7" fmla="*/ 264 h 1029"/>
                  <a:gd name="T8" fmla="*/ 1014 w 1133"/>
                  <a:gd name="T9" fmla="*/ 353 h 1029"/>
                  <a:gd name="T10" fmla="*/ 947 w 1133"/>
                  <a:gd name="T11" fmla="*/ 436 h 1029"/>
                  <a:gd name="T12" fmla="*/ 875 w 1133"/>
                  <a:gd name="T13" fmla="*/ 517 h 1029"/>
                  <a:gd name="T14" fmla="*/ 799 w 1133"/>
                  <a:gd name="T15" fmla="*/ 593 h 1029"/>
                  <a:gd name="T16" fmla="*/ 721 w 1133"/>
                  <a:gd name="T17" fmla="*/ 665 h 1029"/>
                  <a:gd name="T18" fmla="*/ 636 w 1133"/>
                  <a:gd name="T19" fmla="*/ 732 h 1029"/>
                  <a:gd name="T20" fmla="*/ 548 w 1133"/>
                  <a:gd name="T21" fmla="*/ 796 h 1029"/>
                  <a:gd name="T22" fmla="*/ 457 w 1133"/>
                  <a:gd name="T23" fmla="*/ 853 h 1029"/>
                  <a:gd name="T24" fmla="*/ 363 w 1133"/>
                  <a:gd name="T25" fmla="*/ 906 h 1029"/>
                  <a:gd name="T26" fmla="*/ 266 w 1133"/>
                  <a:gd name="T27" fmla="*/ 954 h 1029"/>
                  <a:gd name="T28" fmla="*/ 304 w 1133"/>
                  <a:gd name="T29" fmla="*/ 1022 h 1029"/>
                  <a:gd name="T30" fmla="*/ 287 w 1133"/>
                  <a:gd name="T31" fmla="*/ 1029 h 1029"/>
                  <a:gd name="T32" fmla="*/ 0 w 1133"/>
                  <a:gd name="T33" fmla="*/ 850 h 1029"/>
                  <a:gd name="T34" fmla="*/ 83 w 1133"/>
                  <a:gd name="T35" fmla="*/ 520 h 1029"/>
                  <a:gd name="T36" fmla="*/ 100 w 1133"/>
                  <a:gd name="T37" fmla="*/ 513 h 1029"/>
                  <a:gd name="T38" fmla="*/ 121 w 1133"/>
                  <a:gd name="T39" fmla="*/ 596 h 1029"/>
                  <a:gd name="T40" fmla="*/ 211 w 1133"/>
                  <a:gd name="T41" fmla="*/ 550 h 1029"/>
                  <a:gd name="T42" fmla="*/ 298 w 1133"/>
                  <a:gd name="T43" fmla="*/ 499 h 1029"/>
                  <a:gd name="T44" fmla="*/ 382 w 1133"/>
                  <a:gd name="T45" fmla="*/ 442 h 1029"/>
                  <a:gd name="T46" fmla="*/ 461 w 1133"/>
                  <a:gd name="T47" fmla="*/ 380 h 1029"/>
                  <a:gd name="T48" fmla="*/ 536 w 1133"/>
                  <a:gd name="T49" fmla="*/ 313 h 1029"/>
                  <a:gd name="T50" fmla="*/ 606 w 1133"/>
                  <a:gd name="T51" fmla="*/ 241 h 1029"/>
                  <a:gd name="T52" fmla="*/ 671 w 1133"/>
                  <a:gd name="T53" fmla="*/ 165 h 1029"/>
                  <a:gd name="T54" fmla="*/ 733 w 1133"/>
                  <a:gd name="T55" fmla="*/ 84 h 1029"/>
                  <a:gd name="T56" fmla="*/ 788 w 1133"/>
                  <a:gd name="T57"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3" h="1029">
                    <a:moveTo>
                      <a:pt x="788" y="0"/>
                    </a:moveTo>
                    <a:lnTo>
                      <a:pt x="888" y="206"/>
                    </a:lnTo>
                    <a:lnTo>
                      <a:pt x="1133" y="173"/>
                    </a:lnTo>
                    <a:lnTo>
                      <a:pt x="1076" y="264"/>
                    </a:lnTo>
                    <a:lnTo>
                      <a:pt x="1014" y="353"/>
                    </a:lnTo>
                    <a:lnTo>
                      <a:pt x="947" y="436"/>
                    </a:lnTo>
                    <a:lnTo>
                      <a:pt x="875" y="517"/>
                    </a:lnTo>
                    <a:lnTo>
                      <a:pt x="799" y="593"/>
                    </a:lnTo>
                    <a:lnTo>
                      <a:pt x="721" y="665"/>
                    </a:lnTo>
                    <a:lnTo>
                      <a:pt x="636" y="732"/>
                    </a:lnTo>
                    <a:lnTo>
                      <a:pt x="548" y="796"/>
                    </a:lnTo>
                    <a:lnTo>
                      <a:pt x="457" y="853"/>
                    </a:lnTo>
                    <a:lnTo>
                      <a:pt x="363" y="906"/>
                    </a:lnTo>
                    <a:lnTo>
                      <a:pt x="266" y="954"/>
                    </a:lnTo>
                    <a:lnTo>
                      <a:pt x="304" y="1022"/>
                    </a:lnTo>
                    <a:lnTo>
                      <a:pt x="287" y="1029"/>
                    </a:lnTo>
                    <a:lnTo>
                      <a:pt x="0" y="850"/>
                    </a:lnTo>
                    <a:lnTo>
                      <a:pt x="83" y="520"/>
                    </a:lnTo>
                    <a:lnTo>
                      <a:pt x="100" y="513"/>
                    </a:lnTo>
                    <a:lnTo>
                      <a:pt x="121" y="596"/>
                    </a:lnTo>
                    <a:lnTo>
                      <a:pt x="211" y="550"/>
                    </a:lnTo>
                    <a:lnTo>
                      <a:pt x="298" y="499"/>
                    </a:lnTo>
                    <a:lnTo>
                      <a:pt x="382" y="442"/>
                    </a:lnTo>
                    <a:lnTo>
                      <a:pt x="461" y="380"/>
                    </a:lnTo>
                    <a:lnTo>
                      <a:pt x="536" y="313"/>
                    </a:lnTo>
                    <a:lnTo>
                      <a:pt x="606" y="241"/>
                    </a:lnTo>
                    <a:lnTo>
                      <a:pt x="671" y="165"/>
                    </a:lnTo>
                    <a:lnTo>
                      <a:pt x="733" y="84"/>
                    </a:lnTo>
                    <a:lnTo>
                      <a:pt x="7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6" name="Freeform 10"/>
              <p:cNvSpPr>
                <a:spLocks/>
              </p:cNvSpPr>
              <p:nvPr/>
            </p:nvSpPr>
            <p:spPr bwMode="auto">
              <a:xfrm flipH="1" flipV="1">
                <a:off x="6626040" y="2393982"/>
                <a:ext cx="75227" cy="153403"/>
              </a:xfrm>
              <a:custGeom>
                <a:avLst/>
                <a:gdLst>
                  <a:gd name="T0" fmla="*/ 585 w 612"/>
                  <a:gd name="T1" fmla="*/ 0 h 1248"/>
                  <a:gd name="T2" fmla="*/ 601 w 612"/>
                  <a:gd name="T3" fmla="*/ 108 h 1248"/>
                  <a:gd name="T4" fmla="*/ 610 w 612"/>
                  <a:gd name="T5" fmla="*/ 216 h 1248"/>
                  <a:gd name="T6" fmla="*/ 612 w 612"/>
                  <a:gd name="T7" fmla="*/ 326 h 1248"/>
                  <a:gd name="T8" fmla="*/ 610 w 612"/>
                  <a:gd name="T9" fmla="*/ 438 h 1248"/>
                  <a:gd name="T10" fmla="*/ 601 w 612"/>
                  <a:gd name="T11" fmla="*/ 547 h 1248"/>
                  <a:gd name="T12" fmla="*/ 585 w 612"/>
                  <a:gd name="T13" fmla="*/ 654 h 1248"/>
                  <a:gd name="T14" fmla="*/ 563 w 612"/>
                  <a:gd name="T15" fmla="*/ 761 h 1248"/>
                  <a:gd name="T16" fmla="*/ 537 w 612"/>
                  <a:gd name="T17" fmla="*/ 864 h 1248"/>
                  <a:gd name="T18" fmla="*/ 504 w 612"/>
                  <a:gd name="T19" fmla="*/ 965 h 1248"/>
                  <a:gd name="T20" fmla="*/ 467 w 612"/>
                  <a:gd name="T21" fmla="*/ 1064 h 1248"/>
                  <a:gd name="T22" fmla="*/ 423 w 612"/>
                  <a:gd name="T23" fmla="*/ 1160 h 1248"/>
                  <a:gd name="T24" fmla="*/ 492 w 612"/>
                  <a:gd name="T25" fmla="*/ 1186 h 1248"/>
                  <a:gd name="T26" fmla="*/ 483 w 612"/>
                  <a:gd name="T27" fmla="*/ 1202 h 1248"/>
                  <a:gd name="T28" fmla="*/ 149 w 612"/>
                  <a:gd name="T29" fmla="*/ 1248 h 1248"/>
                  <a:gd name="T30" fmla="*/ 0 w 612"/>
                  <a:gd name="T31" fmla="*/ 943 h 1248"/>
                  <a:gd name="T32" fmla="*/ 8 w 612"/>
                  <a:gd name="T33" fmla="*/ 927 h 1248"/>
                  <a:gd name="T34" fmla="*/ 82 w 612"/>
                  <a:gd name="T35" fmla="*/ 980 h 1248"/>
                  <a:gd name="T36" fmla="*/ 120 w 612"/>
                  <a:gd name="T37" fmla="*/ 894 h 1248"/>
                  <a:gd name="T38" fmla="*/ 152 w 612"/>
                  <a:gd name="T39" fmla="*/ 804 h 1248"/>
                  <a:gd name="T40" fmla="*/ 178 w 612"/>
                  <a:gd name="T41" fmla="*/ 713 h 1248"/>
                  <a:gd name="T42" fmla="*/ 200 w 612"/>
                  <a:gd name="T43" fmla="*/ 620 h 1248"/>
                  <a:gd name="T44" fmla="*/ 215 w 612"/>
                  <a:gd name="T45" fmla="*/ 524 h 1248"/>
                  <a:gd name="T46" fmla="*/ 225 w 612"/>
                  <a:gd name="T47" fmla="*/ 426 h 1248"/>
                  <a:gd name="T48" fmla="*/ 227 w 612"/>
                  <a:gd name="T49" fmla="*/ 326 h 1248"/>
                  <a:gd name="T50" fmla="*/ 226 w 612"/>
                  <a:gd name="T51" fmla="*/ 247 h 1248"/>
                  <a:gd name="T52" fmla="*/ 220 w 612"/>
                  <a:gd name="T53" fmla="*/ 168 h 1248"/>
                  <a:gd name="T54" fmla="*/ 209 w 612"/>
                  <a:gd name="T55" fmla="*/ 91 h 1248"/>
                  <a:gd name="T56" fmla="*/ 420 w 612"/>
                  <a:gd name="T57" fmla="*/ 185 h 1248"/>
                  <a:gd name="T58" fmla="*/ 585 w 612"/>
                  <a:gd name="T59"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2" h="1248">
                    <a:moveTo>
                      <a:pt x="585" y="0"/>
                    </a:moveTo>
                    <a:lnTo>
                      <a:pt x="601" y="108"/>
                    </a:lnTo>
                    <a:lnTo>
                      <a:pt x="610" y="216"/>
                    </a:lnTo>
                    <a:lnTo>
                      <a:pt x="612" y="326"/>
                    </a:lnTo>
                    <a:lnTo>
                      <a:pt x="610" y="438"/>
                    </a:lnTo>
                    <a:lnTo>
                      <a:pt x="601" y="547"/>
                    </a:lnTo>
                    <a:lnTo>
                      <a:pt x="585" y="654"/>
                    </a:lnTo>
                    <a:lnTo>
                      <a:pt x="563" y="761"/>
                    </a:lnTo>
                    <a:lnTo>
                      <a:pt x="537" y="864"/>
                    </a:lnTo>
                    <a:lnTo>
                      <a:pt x="504" y="965"/>
                    </a:lnTo>
                    <a:lnTo>
                      <a:pt x="467" y="1064"/>
                    </a:lnTo>
                    <a:lnTo>
                      <a:pt x="423" y="1160"/>
                    </a:lnTo>
                    <a:lnTo>
                      <a:pt x="492" y="1186"/>
                    </a:lnTo>
                    <a:lnTo>
                      <a:pt x="483" y="1202"/>
                    </a:lnTo>
                    <a:lnTo>
                      <a:pt x="149" y="1248"/>
                    </a:lnTo>
                    <a:lnTo>
                      <a:pt x="0" y="943"/>
                    </a:lnTo>
                    <a:lnTo>
                      <a:pt x="8" y="927"/>
                    </a:lnTo>
                    <a:lnTo>
                      <a:pt x="82" y="980"/>
                    </a:lnTo>
                    <a:lnTo>
                      <a:pt x="120" y="894"/>
                    </a:lnTo>
                    <a:lnTo>
                      <a:pt x="152" y="804"/>
                    </a:lnTo>
                    <a:lnTo>
                      <a:pt x="178" y="713"/>
                    </a:lnTo>
                    <a:lnTo>
                      <a:pt x="200" y="620"/>
                    </a:lnTo>
                    <a:lnTo>
                      <a:pt x="215" y="524"/>
                    </a:lnTo>
                    <a:lnTo>
                      <a:pt x="225" y="426"/>
                    </a:lnTo>
                    <a:lnTo>
                      <a:pt x="227" y="326"/>
                    </a:lnTo>
                    <a:lnTo>
                      <a:pt x="226" y="247"/>
                    </a:lnTo>
                    <a:lnTo>
                      <a:pt x="220" y="168"/>
                    </a:lnTo>
                    <a:lnTo>
                      <a:pt x="209" y="91"/>
                    </a:lnTo>
                    <a:lnTo>
                      <a:pt x="420" y="185"/>
                    </a:lnTo>
                    <a:lnTo>
                      <a:pt x="58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7" name="Freeform 11"/>
              <p:cNvSpPr>
                <a:spLocks/>
              </p:cNvSpPr>
              <p:nvPr/>
            </p:nvSpPr>
            <p:spPr bwMode="auto">
              <a:xfrm flipH="1" flipV="1">
                <a:off x="6930879" y="2285814"/>
                <a:ext cx="135949" cy="122427"/>
              </a:xfrm>
              <a:custGeom>
                <a:avLst/>
                <a:gdLst>
                  <a:gd name="T0" fmla="*/ 127 w 1105"/>
                  <a:gd name="T1" fmla="*/ 0 h 996"/>
                  <a:gd name="T2" fmla="*/ 465 w 1105"/>
                  <a:gd name="T3" fmla="*/ 24 h 996"/>
                  <a:gd name="T4" fmla="*/ 475 w 1105"/>
                  <a:gd name="T5" fmla="*/ 40 h 996"/>
                  <a:gd name="T6" fmla="*/ 402 w 1105"/>
                  <a:gd name="T7" fmla="*/ 74 h 996"/>
                  <a:gd name="T8" fmla="*/ 462 w 1105"/>
                  <a:gd name="T9" fmla="*/ 154 h 996"/>
                  <a:gd name="T10" fmla="*/ 527 w 1105"/>
                  <a:gd name="T11" fmla="*/ 230 h 996"/>
                  <a:gd name="T12" fmla="*/ 598 w 1105"/>
                  <a:gd name="T13" fmla="*/ 302 h 996"/>
                  <a:gd name="T14" fmla="*/ 672 w 1105"/>
                  <a:gd name="T15" fmla="*/ 369 h 996"/>
                  <a:gd name="T16" fmla="*/ 751 w 1105"/>
                  <a:gd name="T17" fmla="*/ 433 h 996"/>
                  <a:gd name="T18" fmla="*/ 834 w 1105"/>
                  <a:gd name="T19" fmla="*/ 490 h 996"/>
                  <a:gd name="T20" fmla="*/ 921 w 1105"/>
                  <a:gd name="T21" fmla="*/ 542 h 996"/>
                  <a:gd name="T22" fmla="*/ 1011 w 1105"/>
                  <a:gd name="T23" fmla="*/ 587 h 996"/>
                  <a:gd name="T24" fmla="*/ 1105 w 1105"/>
                  <a:gd name="T25" fmla="*/ 628 h 996"/>
                  <a:gd name="T26" fmla="*/ 914 w 1105"/>
                  <a:gd name="T27" fmla="*/ 767 h 996"/>
                  <a:gd name="T28" fmla="*/ 988 w 1105"/>
                  <a:gd name="T29" fmla="*/ 996 h 996"/>
                  <a:gd name="T30" fmla="*/ 887 w 1105"/>
                  <a:gd name="T31" fmla="*/ 955 h 996"/>
                  <a:gd name="T32" fmla="*/ 789 w 1105"/>
                  <a:gd name="T33" fmla="*/ 908 h 996"/>
                  <a:gd name="T34" fmla="*/ 695 w 1105"/>
                  <a:gd name="T35" fmla="*/ 857 h 996"/>
                  <a:gd name="T36" fmla="*/ 604 w 1105"/>
                  <a:gd name="T37" fmla="*/ 799 h 996"/>
                  <a:gd name="T38" fmla="*/ 517 w 1105"/>
                  <a:gd name="T39" fmla="*/ 738 h 996"/>
                  <a:gd name="T40" fmla="*/ 433 w 1105"/>
                  <a:gd name="T41" fmla="*/ 671 h 996"/>
                  <a:gd name="T42" fmla="*/ 353 w 1105"/>
                  <a:gd name="T43" fmla="*/ 601 h 996"/>
                  <a:gd name="T44" fmla="*/ 276 w 1105"/>
                  <a:gd name="T45" fmla="*/ 526 h 996"/>
                  <a:gd name="T46" fmla="*/ 204 w 1105"/>
                  <a:gd name="T47" fmla="*/ 446 h 996"/>
                  <a:gd name="T48" fmla="*/ 137 w 1105"/>
                  <a:gd name="T49" fmla="*/ 363 h 996"/>
                  <a:gd name="T50" fmla="*/ 74 w 1105"/>
                  <a:gd name="T51" fmla="*/ 276 h 996"/>
                  <a:gd name="T52" fmla="*/ 9 w 1105"/>
                  <a:gd name="T53" fmla="*/ 330 h 996"/>
                  <a:gd name="T54" fmla="*/ 0 w 1105"/>
                  <a:gd name="T55" fmla="*/ 314 h 996"/>
                  <a:gd name="T56" fmla="*/ 127 w 1105"/>
                  <a:gd name="T57"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5" h="996">
                    <a:moveTo>
                      <a:pt x="127" y="0"/>
                    </a:moveTo>
                    <a:lnTo>
                      <a:pt x="465" y="24"/>
                    </a:lnTo>
                    <a:lnTo>
                      <a:pt x="475" y="40"/>
                    </a:lnTo>
                    <a:lnTo>
                      <a:pt x="402" y="74"/>
                    </a:lnTo>
                    <a:lnTo>
                      <a:pt x="462" y="154"/>
                    </a:lnTo>
                    <a:lnTo>
                      <a:pt x="527" y="230"/>
                    </a:lnTo>
                    <a:lnTo>
                      <a:pt x="598" y="302"/>
                    </a:lnTo>
                    <a:lnTo>
                      <a:pt x="672" y="369"/>
                    </a:lnTo>
                    <a:lnTo>
                      <a:pt x="751" y="433"/>
                    </a:lnTo>
                    <a:lnTo>
                      <a:pt x="834" y="490"/>
                    </a:lnTo>
                    <a:lnTo>
                      <a:pt x="921" y="542"/>
                    </a:lnTo>
                    <a:lnTo>
                      <a:pt x="1011" y="587"/>
                    </a:lnTo>
                    <a:lnTo>
                      <a:pt x="1105" y="628"/>
                    </a:lnTo>
                    <a:lnTo>
                      <a:pt x="914" y="767"/>
                    </a:lnTo>
                    <a:lnTo>
                      <a:pt x="988" y="996"/>
                    </a:lnTo>
                    <a:lnTo>
                      <a:pt x="887" y="955"/>
                    </a:lnTo>
                    <a:lnTo>
                      <a:pt x="789" y="908"/>
                    </a:lnTo>
                    <a:lnTo>
                      <a:pt x="695" y="857"/>
                    </a:lnTo>
                    <a:lnTo>
                      <a:pt x="604" y="799"/>
                    </a:lnTo>
                    <a:lnTo>
                      <a:pt x="517" y="738"/>
                    </a:lnTo>
                    <a:lnTo>
                      <a:pt x="433" y="671"/>
                    </a:lnTo>
                    <a:lnTo>
                      <a:pt x="353" y="601"/>
                    </a:lnTo>
                    <a:lnTo>
                      <a:pt x="276" y="526"/>
                    </a:lnTo>
                    <a:lnTo>
                      <a:pt x="204" y="446"/>
                    </a:lnTo>
                    <a:lnTo>
                      <a:pt x="137" y="363"/>
                    </a:lnTo>
                    <a:lnTo>
                      <a:pt x="74" y="276"/>
                    </a:lnTo>
                    <a:lnTo>
                      <a:pt x="9" y="330"/>
                    </a:lnTo>
                    <a:lnTo>
                      <a:pt x="0" y="314"/>
                    </a:lnTo>
                    <a:lnTo>
                      <a:pt x="12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8" name="Freeform 12"/>
              <p:cNvSpPr>
                <a:spLocks/>
              </p:cNvSpPr>
              <p:nvPr/>
            </p:nvSpPr>
            <p:spPr bwMode="auto">
              <a:xfrm flipH="1" flipV="1">
                <a:off x="6783376" y="2270080"/>
                <a:ext cx="159549" cy="64901"/>
              </a:xfrm>
              <a:custGeom>
                <a:avLst/>
                <a:gdLst>
                  <a:gd name="T0" fmla="*/ 274 w 1298"/>
                  <a:gd name="T1" fmla="*/ 0 h 527"/>
                  <a:gd name="T2" fmla="*/ 291 w 1298"/>
                  <a:gd name="T3" fmla="*/ 6 h 527"/>
                  <a:gd name="T4" fmla="*/ 255 w 1298"/>
                  <a:gd name="T5" fmla="*/ 83 h 527"/>
                  <a:gd name="T6" fmla="*/ 352 w 1298"/>
                  <a:gd name="T7" fmla="*/ 105 h 527"/>
                  <a:gd name="T8" fmla="*/ 451 w 1298"/>
                  <a:gd name="T9" fmla="*/ 122 h 527"/>
                  <a:gd name="T10" fmla="*/ 553 w 1298"/>
                  <a:gd name="T11" fmla="*/ 133 h 527"/>
                  <a:gd name="T12" fmla="*/ 656 w 1298"/>
                  <a:gd name="T13" fmla="*/ 137 h 527"/>
                  <a:gd name="T14" fmla="*/ 758 w 1298"/>
                  <a:gd name="T15" fmla="*/ 133 h 527"/>
                  <a:gd name="T16" fmla="*/ 858 w 1298"/>
                  <a:gd name="T17" fmla="*/ 123 h 527"/>
                  <a:gd name="T18" fmla="*/ 957 w 1298"/>
                  <a:gd name="T19" fmla="*/ 107 h 527"/>
                  <a:gd name="T20" fmla="*/ 1053 w 1298"/>
                  <a:gd name="T21" fmla="*/ 84 h 527"/>
                  <a:gd name="T22" fmla="*/ 1148 w 1298"/>
                  <a:gd name="T23" fmla="*/ 56 h 527"/>
                  <a:gd name="T24" fmla="*/ 1091 w 1298"/>
                  <a:gd name="T25" fmla="*/ 281 h 527"/>
                  <a:gd name="T26" fmla="*/ 1298 w 1298"/>
                  <a:gd name="T27" fmla="*/ 411 h 527"/>
                  <a:gd name="T28" fmla="*/ 1197 w 1298"/>
                  <a:gd name="T29" fmla="*/ 444 h 527"/>
                  <a:gd name="T30" fmla="*/ 1093 w 1298"/>
                  <a:gd name="T31" fmla="*/ 472 h 527"/>
                  <a:gd name="T32" fmla="*/ 986 w 1298"/>
                  <a:gd name="T33" fmla="*/ 493 h 527"/>
                  <a:gd name="T34" fmla="*/ 877 w 1298"/>
                  <a:gd name="T35" fmla="*/ 509 h 527"/>
                  <a:gd name="T36" fmla="*/ 767 w 1298"/>
                  <a:gd name="T37" fmla="*/ 519 h 527"/>
                  <a:gd name="T38" fmla="*/ 656 w 1298"/>
                  <a:gd name="T39" fmla="*/ 521 h 527"/>
                  <a:gd name="T40" fmla="*/ 548 w 1298"/>
                  <a:gd name="T41" fmla="*/ 519 h 527"/>
                  <a:gd name="T42" fmla="*/ 443 w 1298"/>
                  <a:gd name="T43" fmla="*/ 510 h 527"/>
                  <a:gd name="T44" fmla="*/ 339 w 1298"/>
                  <a:gd name="T45" fmla="*/ 495 h 527"/>
                  <a:gd name="T46" fmla="*/ 236 w 1298"/>
                  <a:gd name="T47" fmla="*/ 475 h 527"/>
                  <a:gd name="T48" fmla="*/ 137 w 1298"/>
                  <a:gd name="T49" fmla="*/ 450 h 527"/>
                  <a:gd name="T50" fmla="*/ 121 w 1298"/>
                  <a:gd name="T51" fmla="*/ 527 h 527"/>
                  <a:gd name="T52" fmla="*/ 104 w 1298"/>
                  <a:gd name="T53" fmla="*/ 522 h 527"/>
                  <a:gd name="T54" fmla="*/ 0 w 1298"/>
                  <a:gd name="T55" fmla="*/ 200 h 527"/>
                  <a:gd name="T56" fmla="*/ 274 w 1298"/>
                  <a:gd name="T57"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8" h="527">
                    <a:moveTo>
                      <a:pt x="274" y="0"/>
                    </a:moveTo>
                    <a:lnTo>
                      <a:pt x="291" y="6"/>
                    </a:lnTo>
                    <a:lnTo>
                      <a:pt x="255" y="83"/>
                    </a:lnTo>
                    <a:lnTo>
                      <a:pt x="352" y="105"/>
                    </a:lnTo>
                    <a:lnTo>
                      <a:pt x="451" y="122"/>
                    </a:lnTo>
                    <a:lnTo>
                      <a:pt x="553" y="133"/>
                    </a:lnTo>
                    <a:lnTo>
                      <a:pt x="656" y="137"/>
                    </a:lnTo>
                    <a:lnTo>
                      <a:pt x="758" y="133"/>
                    </a:lnTo>
                    <a:lnTo>
                      <a:pt x="858" y="123"/>
                    </a:lnTo>
                    <a:lnTo>
                      <a:pt x="957" y="107"/>
                    </a:lnTo>
                    <a:lnTo>
                      <a:pt x="1053" y="84"/>
                    </a:lnTo>
                    <a:lnTo>
                      <a:pt x="1148" y="56"/>
                    </a:lnTo>
                    <a:lnTo>
                      <a:pt x="1091" y="281"/>
                    </a:lnTo>
                    <a:lnTo>
                      <a:pt x="1298" y="411"/>
                    </a:lnTo>
                    <a:lnTo>
                      <a:pt x="1197" y="444"/>
                    </a:lnTo>
                    <a:lnTo>
                      <a:pt x="1093" y="472"/>
                    </a:lnTo>
                    <a:lnTo>
                      <a:pt x="986" y="493"/>
                    </a:lnTo>
                    <a:lnTo>
                      <a:pt x="877" y="509"/>
                    </a:lnTo>
                    <a:lnTo>
                      <a:pt x="767" y="519"/>
                    </a:lnTo>
                    <a:lnTo>
                      <a:pt x="656" y="521"/>
                    </a:lnTo>
                    <a:lnTo>
                      <a:pt x="548" y="519"/>
                    </a:lnTo>
                    <a:lnTo>
                      <a:pt x="443" y="510"/>
                    </a:lnTo>
                    <a:lnTo>
                      <a:pt x="339" y="495"/>
                    </a:lnTo>
                    <a:lnTo>
                      <a:pt x="236" y="475"/>
                    </a:lnTo>
                    <a:lnTo>
                      <a:pt x="137" y="450"/>
                    </a:lnTo>
                    <a:lnTo>
                      <a:pt x="121" y="527"/>
                    </a:lnTo>
                    <a:lnTo>
                      <a:pt x="104" y="522"/>
                    </a:lnTo>
                    <a:lnTo>
                      <a:pt x="0" y="200"/>
                    </a:lnTo>
                    <a:lnTo>
                      <a:pt x="27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9" name="Freeform 13"/>
              <p:cNvSpPr>
                <a:spLocks/>
              </p:cNvSpPr>
              <p:nvPr/>
            </p:nvSpPr>
            <p:spPr bwMode="auto">
              <a:xfrm flipH="1" flipV="1">
                <a:off x="6624319" y="2537060"/>
                <a:ext cx="113823" cy="150945"/>
              </a:xfrm>
              <a:custGeom>
                <a:avLst/>
                <a:gdLst>
                  <a:gd name="T0" fmla="*/ 232 w 927"/>
                  <a:gd name="T1" fmla="*/ 0 h 1229"/>
                  <a:gd name="T2" fmla="*/ 311 w 927"/>
                  <a:gd name="T3" fmla="*/ 72 h 1229"/>
                  <a:gd name="T4" fmla="*/ 386 w 927"/>
                  <a:gd name="T5" fmla="*/ 148 h 1229"/>
                  <a:gd name="T6" fmla="*/ 458 w 927"/>
                  <a:gd name="T7" fmla="*/ 227 h 1229"/>
                  <a:gd name="T8" fmla="*/ 524 w 927"/>
                  <a:gd name="T9" fmla="*/ 309 h 1229"/>
                  <a:gd name="T10" fmla="*/ 586 w 927"/>
                  <a:gd name="T11" fmla="*/ 397 h 1229"/>
                  <a:gd name="T12" fmla="*/ 643 w 927"/>
                  <a:gd name="T13" fmla="*/ 488 h 1229"/>
                  <a:gd name="T14" fmla="*/ 695 w 927"/>
                  <a:gd name="T15" fmla="*/ 581 h 1229"/>
                  <a:gd name="T16" fmla="*/ 743 w 927"/>
                  <a:gd name="T17" fmla="*/ 678 h 1229"/>
                  <a:gd name="T18" fmla="*/ 784 w 927"/>
                  <a:gd name="T19" fmla="*/ 778 h 1229"/>
                  <a:gd name="T20" fmla="*/ 820 w 927"/>
                  <a:gd name="T21" fmla="*/ 881 h 1229"/>
                  <a:gd name="T22" fmla="*/ 850 w 927"/>
                  <a:gd name="T23" fmla="*/ 985 h 1229"/>
                  <a:gd name="T24" fmla="*/ 923 w 927"/>
                  <a:gd name="T25" fmla="*/ 961 h 1229"/>
                  <a:gd name="T26" fmla="*/ 927 w 927"/>
                  <a:gd name="T27" fmla="*/ 978 h 1229"/>
                  <a:gd name="T28" fmla="*/ 700 w 927"/>
                  <a:gd name="T29" fmla="*/ 1229 h 1229"/>
                  <a:gd name="T30" fmla="*/ 391 w 927"/>
                  <a:gd name="T31" fmla="*/ 1092 h 1229"/>
                  <a:gd name="T32" fmla="*/ 387 w 927"/>
                  <a:gd name="T33" fmla="*/ 1074 h 1229"/>
                  <a:gd name="T34" fmla="*/ 473 w 927"/>
                  <a:gd name="T35" fmla="*/ 1066 h 1229"/>
                  <a:gd name="T36" fmla="*/ 444 w 927"/>
                  <a:gd name="T37" fmla="*/ 968 h 1229"/>
                  <a:gd name="T38" fmla="*/ 408 w 927"/>
                  <a:gd name="T39" fmla="*/ 874 h 1229"/>
                  <a:gd name="T40" fmla="*/ 366 w 927"/>
                  <a:gd name="T41" fmla="*/ 781 h 1229"/>
                  <a:gd name="T42" fmla="*/ 318 w 927"/>
                  <a:gd name="T43" fmla="*/ 693 h 1229"/>
                  <a:gd name="T44" fmla="*/ 264 w 927"/>
                  <a:gd name="T45" fmla="*/ 608 h 1229"/>
                  <a:gd name="T46" fmla="*/ 205 w 927"/>
                  <a:gd name="T47" fmla="*/ 527 h 1229"/>
                  <a:gd name="T48" fmla="*/ 141 w 927"/>
                  <a:gd name="T49" fmla="*/ 450 h 1229"/>
                  <a:gd name="T50" fmla="*/ 73 w 927"/>
                  <a:gd name="T51" fmla="*/ 378 h 1229"/>
                  <a:gd name="T52" fmla="*/ 0 w 927"/>
                  <a:gd name="T53" fmla="*/ 309 h 1229"/>
                  <a:gd name="T54" fmla="*/ 223 w 927"/>
                  <a:gd name="T55" fmla="*/ 245 h 1229"/>
                  <a:gd name="T56" fmla="*/ 232 w 927"/>
                  <a:gd name="T57" fmla="*/ 0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27" h="1229">
                    <a:moveTo>
                      <a:pt x="232" y="0"/>
                    </a:moveTo>
                    <a:lnTo>
                      <a:pt x="311" y="72"/>
                    </a:lnTo>
                    <a:lnTo>
                      <a:pt x="386" y="148"/>
                    </a:lnTo>
                    <a:lnTo>
                      <a:pt x="458" y="227"/>
                    </a:lnTo>
                    <a:lnTo>
                      <a:pt x="524" y="309"/>
                    </a:lnTo>
                    <a:lnTo>
                      <a:pt x="586" y="397"/>
                    </a:lnTo>
                    <a:lnTo>
                      <a:pt x="643" y="488"/>
                    </a:lnTo>
                    <a:lnTo>
                      <a:pt x="695" y="581"/>
                    </a:lnTo>
                    <a:lnTo>
                      <a:pt x="743" y="678"/>
                    </a:lnTo>
                    <a:lnTo>
                      <a:pt x="784" y="778"/>
                    </a:lnTo>
                    <a:lnTo>
                      <a:pt x="820" y="881"/>
                    </a:lnTo>
                    <a:lnTo>
                      <a:pt x="850" y="985"/>
                    </a:lnTo>
                    <a:lnTo>
                      <a:pt x="923" y="961"/>
                    </a:lnTo>
                    <a:lnTo>
                      <a:pt x="927" y="978"/>
                    </a:lnTo>
                    <a:lnTo>
                      <a:pt x="700" y="1229"/>
                    </a:lnTo>
                    <a:lnTo>
                      <a:pt x="391" y="1092"/>
                    </a:lnTo>
                    <a:lnTo>
                      <a:pt x="387" y="1074"/>
                    </a:lnTo>
                    <a:lnTo>
                      <a:pt x="473" y="1066"/>
                    </a:lnTo>
                    <a:lnTo>
                      <a:pt x="444" y="968"/>
                    </a:lnTo>
                    <a:lnTo>
                      <a:pt x="408" y="874"/>
                    </a:lnTo>
                    <a:lnTo>
                      <a:pt x="366" y="781"/>
                    </a:lnTo>
                    <a:lnTo>
                      <a:pt x="318" y="693"/>
                    </a:lnTo>
                    <a:lnTo>
                      <a:pt x="264" y="608"/>
                    </a:lnTo>
                    <a:lnTo>
                      <a:pt x="205" y="527"/>
                    </a:lnTo>
                    <a:lnTo>
                      <a:pt x="141" y="450"/>
                    </a:lnTo>
                    <a:lnTo>
                      <a:pt x="73" y="378"/>
                    </a:lnTo>
                    <a:lnTo>
                      <a:pt x="0" y="309"/>
                    </a:lnTo>
                    <a:lnTo>
                      <a:pt x="223" y="245"/>
                    </a:lnTo>
                    <a:lnTo>
                      <a:pt x="23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70" name="Freeform 14"/>
              <p:cNvSpPr>
                <a:spLocks/>
              </p:cNvSpPr>
              <p:nvPr/>
            </p:nvSpPr>
            <p:spPr bwMode="auto">
              <a:xfrm flipH="1" flipV="1">
                <a:off x="6718229" y="2653587"/>
                <a:ext cx="142832" cy="90468"/>
              </a:xfrm>
              <a:custGeom>
                <a:avLst/>
                <a:gdLst>
                  <a:gd name="T0" fmla="*/ 0 w 1162"/>
                  <a:gd name="T1" fmla="*/ 0 h 736"/>
                  <a:gd name="T2" fmla="*/ 113 w 1162"/>
                  <a:gd name="T3" fmla="*/ 4 h 736"/>
                  <a:gd name="T4" fmla="*/ 223 w 1162"/>
                  <a:gd name="T5" fmla="*/ 15 h 736"/>
                  <a:gd name="T6" fmla="*/ 331 w 1162"/>
                  <a:gd name="T7" fmla="*/ 30 h 736"/>
                  <a:gd name="T8" fmla="*/ 437 w 1162"/>
                  <a:gd name="T9" fmla="*/ 53 h 736"/>
                  <a:gd name="T10" fmla="*/ 541 w 1162"/>
                  <a:gd name="T11" fmla="*/ 81 h 736"/>
                  <a:gd name="T12" fmla="*/ 643 w 1162"/>
                  <a:gd name="T13" fmla="*/ 114 h 736"/>
                  <a:gd name="T14" fmla="*/ 741 w 1162"/>
                  <a:gd name="T15" fmla="*/ 152 h 736"/>
                  <a:gd name="T16" fmla="*/ 838 w 1162"/>
                  <a:gd name="T17" fmla="*/ 197 h 736"/>
                  <a:gd name="T18" fmla="*/ 931 w 1162"/>
                  <a:gd name="T19" fmla="*/ 246 h 736"/>
                  <a:gd name="T20" fmla="*/ 1021 w 1162"/>
                  <a:gd name="T21" fmla="*/ 300 h 736"/>
                  <a:gd name="T22" fmla="*/ 1108 w 1162"/>
                  <a:gd name="T23" fmla="*/ 360 h 736"/>
                  <a:gd name="T24" fmla="*/ 1148 w 1162"/>
                  <a:gd name="T25" fmla="*/ 293 h 736"/>
                  <a:gd name="T26" fmla="*/ 1162 w 1162"/>
                  <a:gd name="T27" fmla="*/ 303 h 736"/>
                  <a:gd name="T28" fmla="*/ 1150 w 1162"/>
                  <a:gd name="T29" fmla="*/ 642 h 736"/>
                  <a:gd name="T30" fmla="*/ 824 w 1162"/>
                  <a:gd name="T31" fmla="*/ 736 h 736"/>
                  <a:gd name="T32" fmla="*/ 810 w 1162"/>
                  <a:gd name="T33" fmla="*/ 725 h 736"/>
                  <a:gd name="T34" fmla="*/ 871 w 1162"/>
                  <a:gd name="T35" fmla="*/ 664 h 736"/>
                  <a:gd name="T36" fmla="*/ 789 w 1162"/>
                  <a:gd name="T37" fmla="*/ 609 h 736"/>
                  <a:gd name="T38" fmla="*/ 703 w 1162"/>
                  <a:gd name="T39" fmla="*/ 561 h 736"/>
                  <a:gd name="T40" fmla="*/ 612 w 1162"/>
                  <a:gd name="T41" fmla="*/ 517 h 736"/>
                  <a:gd name="T42" fmla="*/ 520 w 1162"/>
                  <a:gd name="T43" fmla="*/ 479 h 736"/>
                  <a:gd name="T44" fmla="*/ 424 w 1162"/>
                  <a:gd name="T45" fmla="*/ 448 h 736"/>
                  <a:gd name="T46" fmla="*/ 325 w 1162"/>
                  <a:gd name="T47" fmla="*/ 422 h 736"/>
                  <a:gd name="T48" fmla="*/ 224 w 1162"/>
                  <a:gd name="T49" fmla="*/ 404 h 736"/>
                  <a:gd name="T50" fmla="*/ 121 w 1162"/>
                  <a:gd name="T51" fmla="*/ 392 h 736"/>
                  <a:gd name="T52" fmla="*/ 16 w 1162"/>
                  <a:gd name="T53" fmla="*/ 386 h 736"/>
                  <a:gd name="T54" fmla="*/ 148 w 1162"/>
                  <a:gd name="T55" fmla="*/ 190 h 736"/>
                  <a:gd name="T56" fmla="*/ 0 w 1162"/>
                  <a:gd name="T5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 h="736">
                    <a:moveTo>
                      <a:pt x="0" y="0"/>
                    </a:moveTo>
                    <a:lnTo>
                      <a:pt x="113" y="4"/>
                    </a:lnTo>
                    <a:lnTo>
                      <a:pt x="223" y="15"/>
                    </a:lnTo>
                    <a:lnTo>
                      <a:pt x="331" y="30"/>
                    </a:lnTo>
                    <a:lnTo>
                      <a:pt x="437" y="53"/>
                    </a:lnTo>
                    <a:lnTo>
                      <a:pt x="541" y="81"/>
                    </a:lnTo>
                    <a:lnTo>
                      <a:pt x="643" y="114"/>
                    </a:lnTo>
                    <a:lnTo>
                      <a:pt x="741" y="152"/>
                    </a:lnTo>
                    <a:lnTo>
                      <a:pt x="838" y="197"/>
                    </a:lnTo>
                    <a:lnTo>
                      <a:pt x="931" y="246"/>
                    </a:lnTo>
                    <a:lnTo>
                      <a:pt x="1021" y="300"/>
                    </a:lnTo>
                    <a:lnTo>
                      <a:pt x="1108" y="360"/>
                    </a:lnTo>
                    <a:lnTo>
                      <a:pt x="1148" y="293"/>
                    </a:lnTo>
                    <a:lnTo>
                      <a:pt x="1162" y="303"/>
                    </a:lnTo>
                    <a:lnTo>
                      <a:pt x="1150" y="642"/>
                    </a:lnTo>
                    <a:lnTo>
                      <a:pt x="824" y="736"/>
                    </a:lnTo>
                    <a:lnTo>
                      <a:pt x="810" y="725"/>
                    </a:lnTo>
                    <a:lnTo>
                      <a:pt x="871" y="664"/>
                    </a:lnTo>
                    <a:lnTo>
                      <a:pt x="789" y="609"/>
                    </a:lnTo>
                    <a:lnTo>
                      <a:pt x="703" y="561"/>
                    </a:lnTo>
                    <a:lnTo>
                      <a:pt x="612" y="517"/>
                    </a:lnTo>
                    <a:lnTo>
                      <a:pt x="520" y="479"/>
                    </a:lnTo>
                    <a:lnTo>
                      <a:pt x="424" y="448"/>
                    </a:lnTo>
                    <a:lnTo>
                      <a:pt x="325" y="422"/>
                    </a:lnTo>
                    <a:lnTo>
                      <a:pt x="224" y="404"/>
                    </a:lnTo>
                    <a:lnTo>
                      <a:pt x="121" y="392"/>
                    </a:lnTo>
                    <a:lnTo>
                      <a:pt x="16" y="386"/>
                    </a:lnTo>
                    <a:lnTo>
                      <a:pt x="148" y="19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grpSp>
        <p:sp>
          <p:nvSpPr>
            <p:cNvPr id="171" name="Freeform 78"/>
            <p:cNvSpPr>
              <a:spLocks noEditPoints="1"/>
            </p:cNvSpPr>
            <p:nvPr/>
          </p:nvSpPr>
          <p:spPr bwMode="auto">
            <a:xfrm>
              <a:off x="11415209" y="4989023"/>
              <a:ext cx="245924" cy="338507"/>
            </a:xfrm>
            <a:custGeom>
              <a:avLst/>
              <a:gdLst>
                <a:gd name="T0" fmla="*/ 36 w 72"/>
                <a:gd name="T1" fmla="*/ 31 h 99"/>
                <a:gd name="T2" fmla="*/ 15 w 72"/>
                <a:gd name="T3" fmla="*/ 53 h 99"/>
                <a:gd name="T4" fmla="*/ 25 w 72"/>
                <a:gd name="T5" fmla="*/ 74 h 99"/>
                <a:gd name="T6" fmla="*/ 24 w 72"/>
                <a:gd name="T7" fmla="*/ 74 h 99"/>
                <a:gd name="T8" fmla="*/ 12 w 72"/>
                <a:gd name="T9" fmla="*/ 53 h 99"/>
                <a:gd name="T10" fmla="*/ 36 w 72"/>
                <a:gd name="T11" fmla="*/ 29 h 99"/>
                <a:gd name="T12" fmla="*/ 60 w 72"/>
                <a:gd name="T13" fmla="*/ 53 h 99"/>
                <a:gd name="T14" fmla="*/ 48 w 72"/>
                <a:gd name="T15" fmla="*/ 74 h 99"/>
                <a:gd name="T16" fmla="*/ 48 w 72"/>
                <a:gd name="T17" fmla="*/ 74 h 99"/>
                <a:gd name="T18" fmla="*/ 25 w 72"/>
                <a:gd name="T19" fmla="*/ 74 h 99"/>
                <a:gd name="T20" fmla="*/ 36 w 72"/>
                <a:gd name="T21" fmla="*/ 99 h 99"/>
                <a:gd name="T22" fmla="*/ 30 w 72"/>
                <a:gd name="T23" fmla="*/ 96 h 99"/>
                <a:gd name="T24" fmla="*/ 42 w 72"/>
                <a:gd name="T25" fmla="*/ 96 h 99"/>
                <a:gd name="T26" fmla="*/ 36 w 72"/>
                <a:gd name="T27" fmla="*/ 99 h 99"/>
                <a:gd name="T28" fmla="*/ 48 w 72"/>
                <a:gd name="T29" fmla="*/ 90 h 99"/>
                <a:gd name="T30" fmla="*/ 45 w 72"/>
                <a:gd name="T31" fmla="*/ 93 h 99"/>
                <a:gd name="T32" fmla="*/ 28 w 72"/>
                <a:gd name="T33" fmla="*/ 93 h 99"/>
                <a:gd name="T34" fmla="*/ 25 w 72"/>
                <a:gd name="T35" fmla="*/ 90 h 99"/>
                <a:gd name="T36" fmla="*/ 28 w 72"/>
                <a:gd name="T37" fmla="*/ 87 h 99"/>
                <a:gd name="T38" fmla="*/ 45 w 72"/>
                <a:gd name="T39" fmla="*/ 87 h 99"/>
                <a:gd name="T40" fmla="*/ 48 w 72"/>
                <a:gd name="T41" fmla="*/ 90 h 99"/>
                <a:gd name="T42" fmla="*/ 48 w 72"/>
                <a:gd name="T43" fmla="*/ 81 h 99"/>
                <a:gd name="T44" fmla="*/ 45 w 72"/>
                <a:gd name="T45" fmla="*/ 84 h 99"/>
                <a:gd name="T46" fmla="*/ 28 w 72"/>
                <a:gd name="T47" fmla="*/ 84 h 99"/>
                <a:gd name="T48" fmla="*/ 25 w 72"/>
                <a:gd name="T49" fmla="*/ 81 h 99"/>
                <a:gd name="T50" fmla="*/ 28 w 72"/>
                <a:gd name="T51" fmla="*/ 78 h 99"/>
                <a:gd name="T52" fmla="*/ 45 w 72"/>
                <a:gd name="T53" fmla="*/ 78 h 99"/>
                <a:gd name="T54" fmla="*/ 48 w 72"/>
                <a:gd name="T55" fmla="*/ 81 h 99"/>
                <a:gd name="T56" fmla="*/ 71 w 72"/>
                <a:gd name="T57" fmla="*/ 14 h 99"/>
                <a:gd name="T58" fmla="*/ 71 w 72"/>
                <a:gd name="T59" fmla="*/ 18 h 99"/>
                <a:gd name="T60" fmla="*/ 60 w 72"/>
                <a:gd name="T61" fmla="*/ 30 h 99"/>
                <a:gd name="T62" fmla="*/ 55 w 72"/>
                <a:gd name="T63" fmla="*/ 30 h 99"/>
                <a:gd name="T64" fmla="*/ 55 w 72"/>
                <a:gd name="T65" fmla="*/ 25 h 99"/>
                <a:gd name="T66" fmla="*/ 66 w 72"/>
                <a:gd name="T67" fmla="*/ 13 h 99"/>
                <a:gd name="T68" fmla="*/ 71 w 72"/>
                <a:gd name="T69" fmla="*/ 14 h 99"/>
                <a:gd name="T70" fmla="*/ 36 w 72"/>
                <a:gd name="T71" fmla="*/ 0 h 99"/>
                <a:gd name="T72" fmla="*/ 40 w 72"/>
                <a:gd name="T73" fmla="*/ 3 h 99"/>
                <a:gd name="T74" fmla="*/ 40 w 72"/>
                <a:gd name="T75" fmla="*/ 20 h 99"/>
                <a:gd name="T76" fmla="*/ 36 w 72"/>
                <a:gd name="T77" fmla="*/ 23 h 99"/>
                <a:gd name="T78" fmla="*/ 33 w 72"/>
                <a:gd name="T79" fmla="*/ 20 h 99"/>
                <a:gd name="T80" fmla="*/ 33 w 72"/>
                <a:gd name="T81" fmla="*/ 3 h 99"/>
                <a:gd name="T82" fmla="*/ 36 w 72"/>
                <a:gd name="T83" fmla="*/ 0 h 99"/>
                <a:gd name="T84" fmla="*/ 1 w 72"/>
                <a:gd name="T85" fmla="*/ 14 h 99"/>
                <a:gd name="T86" fmla="*/ 6 w 72"/>
                <a:gd name="T87" fmla="*/ 13 h 99"/>
                <a:gd name="T88" fmla="*/ 18 w 72"/>
                <a:gd name="T89" fmla="*/ 25 h 99"/>
                <a:gd name="T90" fmla="*/ 17 w 72"/>
                <a:gd name="T91" fmla="*/ 30 h 99"/>
                <a:gd name="T92" fmla="*/ 13 w 72"/>
                <a:gd name="T93" fmla="*/ 30 h 99"/>
                <a:gd name="T94" fmla="*/ 1 w 72"/>
                <a:gd name="T95" fmla="*/ 18 h 99"/>
                <a:gd name="T96" fmla="*/ 1 w 72"/>
                <a:gd name="T97" fmla="*/ 1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 h="99">
                  <a:moveTo>
                    <a:pt x="36" y="31"/>
                  </a:moveTo>
                  <a:cubicBezTo>
                    <a:pt x="24" y="31"/>
                    <a:pt x="15" y="41"/>
                    <a:pt x="15" y="53"/>
                  </a:cubicBezTo>
                  <a:moveTo>
                    <a:pt x="25" y="74"/>
                  </a:moveTo>
                  <a:cubicBezTo>
                    <a:pt x="24" y="74"/>
                    <a:pt x="24" y="74"/>
                    <a:pt x="24" y="74"/>
                  </a:cubicBezTo>
                  <a:cubicBezTo>
                    <a:pt x="17" y="70"/>
                    <a:pt x="12" y="62"/>
                    <a:pt x="12" y="53"/>
                  </a:cubicBezTo>
                  <a:cubicBezTo>
                    <a:pt x="12" y="40"/>
                    <a:pt x="23" y="29"/>
                    <a:pt x="36" y="29"/>
                  </a:cubicBezTo>
                  <a:cubicBezTo>
                    <a:pt x="50" y="29"/>
                    <a:pt x="60" y="40"/>
                    <a:pt x="60" y="53"/>
                  </a:cubicBezTo>
                  <a:cubicBezTo>
                    <a:pt x="60" y="62"/>
                    <a:pt x="56" y="70"/>
                    <a:pt x="48" y="74"/>
                  </a:cubicBezTo>
                  <a:cubicBezTo>
                    <a:pt x="48" y="74"/>
                    <a:pt x="48" y="74"/>
                    <a:pt x="48" y="74"/>
                  </a:cubicBezTo>
                  <a:lnTo>
                    <a:pt x="25" y="74"/>
                  </a:lnTo>
                  <a:close/>
                  <a:moveTo>
                    <a:pt x="36" y="99"/>
                  </a:moveTo>
                  <a:cubicBezTo>
                    <a:pt x="34" y="99"/>
                    <a:pt x="32" y="98"/>
                    <a:pt x="30" y="96"/>
                  </a:cubicBezTo>
                  <a:cubicBezTo>
                    <a:pt x="42" y="96"/>
                    <a:pt x="42" y="96"/>
                    <a:pt x="42" y="96"/>
                  </a:cubicBezTo>
                  <a:cubicBezTo>
                    <a:pt x="41" y="98"/>
                    <a:pt x="39" y="99"/>
                    <a:pt x="36" y="99"/>
                  </a:cubicBezTo>
                  <a:moveTo>
                    <a:pt x="48" y="90"/>
                  </a:moveTo>
                  <a:cubicBezTo>
                    <a:pt x="48" y="92"/>
                    <a:pt x="46" y="93"/>
                    <a:pt x="45" y="93"/>
                  </a:cubicBezTo>
                  <a:cubicBezTo>
                    <a:pt x="28" y="93"/>
                    <a:pt x="28" y="93"/>
                    <a:pt x="28" y="93"/>
                  </a:cubicBezTo>
                  <a:cubicBezTo>
                    <a:pt x="26" y="93"/>
                    <a:pt x="25" y="92"/>
                    <a:pt x="25" y="90"/>
                  </a:cubicBezTo>
                  <a:cubicBezTo>
                    <a:pt x="25" y="88"/>
                    <a:pt x="26" y="87"/>
                    <a:pt x="28" y="87"/>
                  </a:cubicBezTo>
                  <a:cubicBezTo>
                    <a:pt x="45" y="87"/>
                    <a:pt x="45" y="87"/>
                    <a:pt x="45" y="87"/>
                  </a:cubicBezTo>
                  <a:cubicBezTo>
                    <a:pt x="46" y="87"/>
                    <a:pt x="48" y="88"/>
                    <a:pt x="48" y="90"/>
                  </a:cubicBezTo>
                  <a:moveTo>
                    <a:pt x="48" y="81"/>
                  </a:moveTo>
                  <a:cubicBezTo>
                    <a:pt x="48" y="83"/>
                    <a:pt x="46" y="84"/>
                    <a:pt x="45" y="84"/>
                  </a:cubicBezTo>
                  <a:cubicBezTo>
                    <a:pt x="28" y="84"/>
                    <a:pt x="28" y="84"/>
                    <a:pt x="28" y="84"/>
                  </a:cubicBezTo>
                  <a:cubicBezTo>
                    <a:pt x="26" y="84"/>
                    <a:pt x="25" y="83"/>
                    <a:pt x="25" y="81"/>
                  </a:cubicBezTo>
                  <a:cubicBezTo>
                    <a:pt x="25" y="79"/>
                    <a:pt x="26" y="78"/>
                    <a:pt x="28" y="78"/>
                  </a:cubicBezTo>
                  <a:cubicBezTo>
                    <a:pt x="45" y="78"/>
                    <a:pt x="45" y="78"/>
                    <a:pt x="45" y="78"/>
                  </a:cubicBezTo>
                  <a:cubicBezTo>
                    <a:pt x="46" y="78"/>
                    <a:pt x="48" y="79"/>
                    <a:pt x="48" y="81"/>
                  </a:cubicBezTo>
                  <a:moveTo>
                    <a:pt x="71" y="14"/>
                  </a:moveTo>
                  <a:cubicBezTo>
                    <a:pt x="72" y="15"/>
                    <a:pt x="72" y="17"/>
                    <a:pt x="71" y="18"/>
                  </a:cubicBezTo>
                  <a:cubicBezTo>
                    <a:pt x="60" y="30"/>
                    <a:pt x="60" y="30"/>
                    <a:pt x="60" y="30"/>
                  </a:cubicBezTo>
                  <a:cubicBezTo>
                    <a:pt x="58" y="31"/>
                    <a:pt x="56" y="31"/>
                    <a:pt x="55" y="30"/>
                  </a:cubicBezTo>
                  <a:cubicBezTo>
                    <a:pt x="54" y="28"/>
                    <a:pt x="54" y="26"/>
                    <a:pt x="55" y="25"/>
                  </a:cubicBezTo>
                  <a:cubicBezTo>
                    <a:pt x="66" y="13"/>
                    <a:pt x="66" y="13"/>
                    <a:pt x="66" y="13"/>
                  </a:cubicBezTo>
                  <a:cubicBezTo>
                    <a:pt x="68" y="12"/>
                    <a:pt x="70" y="12"/>
                    <a:pt x="71" y="14"/>
                  </a:cubicBezTo>
                  <a:moveTo>
                    <a:pt x="36" y="0"/>
                  </a:moveTo>
                  <a:cubicBezTo>
                    <a:pt x="38" y="0"/>
                    <a:pt x="40" y="2"/>
                    <a:pt x="40" y="3"/>
                  </a:cubicBezTo>
                  <a:cubicBezTo>
                    <a:pt x="40" y="20"/>
                    <a:pt x="40" y="20"/>
                    <a:pt x="40" y="20"/>
                  </a:cubicBezTo>
                  <a:cubicBezTo>
                    <a:pt x="40" y="21"/>
                    <a:pt x="38" y="23"/>
                    <a:pt x="36" y="23"/>
                  </a:cubicBezTo>
                  <a:cubicBezTo>
                    <a:pt x="35" y="23"/>
                    <a:pt x="33" y="22"/>
                    <a:pt x="33" y="20"/>
                  </a:cubicBezTo>
                  <a:cubicBezTo>
                    <a:pt x="33" y="3"/>
                    <a:pt x="33" y="3"/>
                    <a:pt x="33" y="3"/>
                  </a:cubicBezTo>
                  <a:cubicBezTo>
                    <a:pt x="33" y="2"/>
                    <a:pt x="34" y="0"/>
                    <a:pt x="36" y="0"/>
                  </a:cubicBezTo>
                  <a:moveTo>
                    <a:pt x="1" y="14"/>
                  </a:moveTo>
                  <a:cubicBezTo>
                    <a:pt x="3" y="12"/>
                    <a:pt x="5" y="12"/>
                    <a:pt x="6" y="13"/>
                  </a:cubicBezTo>
                  <a:cubicBezTo>
                    <a:pt x="18" y="25"/>
                    <a:pt x="18" y="25"/>
                    <a:pt x="18" y="25"/>
                  </a:cubicBezTo>
                  <a:cubicBezTo>
                    <a:pt x="19" y="26"/>
                    <a:pt x="19" y="28"/>
                    <a:pt x="17" y="30"/>
                  </a:cubicBezTo>
                  <a:cubicBezTo>
                    <a:pt x="16" y="31"/>
                    <a:pt x="14" y="31"/>
                    <a:pt x="13" y="30"/>
                  </a:cubicBezTo>
                  <a:cubicBezTo>
                    <a:pt x="1" y="18"/>
                    <a:pt x="1" y="18"/>
                    <a:pt x="1" y="18"/>
                  </a:cubicBezTo>
                  <a:cubicBezTo>
                    <a:pt x="0" y="17"/>
                    <a:pt x="0" y="15"/>
                    <a:pt x="1" y="14"/>
                  </a:cubicBezTo>
                </a:path>
              </a:pathLst>
            </a:custGeom>
            <a:solidFill>
              <a:srgbClr val="BAD53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896386">
                <a:defRPr/>
              </a:pPr>
              <a:endParaRPr lang="en-US" sz="1765">
                <a:solidFill>
                  <a:srgbClr val="FFFFFF"/>
                </a:solidFill>
                <a:latin typeface="Segoe UI"/>
              </a:endParaRPr>
            </a:p>
          </p:txBody>
        </p:sp>
      </p:grpSp>
    </p:spTree>
    <p:extLst>
      <p:ext uri="{BB962C8B-B14F-4D97-AF65-F5344CB8AC3E}">
        <p14:creationId xmlns:p14="http://schemas.microsoft.com/office/powerpoint/2010/main" val="282833588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a:t>
            </a:r>
            <a:r>
              <a:rPr lang="en-US" dirty="0" err="1"/>
              <a:t>IoT</a:t>
            </a:r>
            <a:r>
              <a:rPr lang="en-US" dirty="0"/>
              <a:t> Hub?</a:t>
            </a:r>
          </a:p>
        </p:txBody>
      </p:sp>
      <p:sp>
        <p:nvSpPr>
          <p:cNvPr id="6" name="Content Placeholder 5"/>
          <p:cNvSpPr>
            <a:spLocks noGrp="1"/>
          </p:cNvSpPr>
          <p:nvPr>
            <p:ph sz="quarter" idx="10"/>
          </p:nvPr>
        </p:nvSpPr>
        <p:spPr>
          <a:xfrm>
            <a:off x="268288" y="1398397"/>
            <a:ext cx="11542503" cy="3853363"/>
          </a:xfrm>
        </p:spPr>
        <p:txBody>
          <a:bodyPr/>
          <a:lstStyle/>
          <a:p>
            <a:r>
              <a:rPr lang="en-US" dirty="0"/>
              <a:t>Provides common infrastructure for:</a:t>
            </a:r>
          </a:p>
          <a:p>
            <a:pPr lvl="1"/>
            <a:r>
              <a:rPr lang="en-US" dirty="0"/>
              <a:t>Device to cloud</a:t>
            </a:r>
          </a:p>
          <a:p>
            <a:pPr lvl="1"/>
            <a:r>
              <a:rPr lang="en-US" dirty="0"/>
              <a:t>Cloud to device</a:t>
            </a:r>
          </a:p>
          <a:p>
            <a:pPr lvl="1"/>
            <a:r>
              <a:rPr lang="en-US" dirty="0"/>
              <a:t>Gateways</a:t>
            </a:r>
          </a:p>
          <a:p>
            <a:r>
              <a:rPr lang="en-US" dirty="0"/>
              <a:t>Scales to millions of devices</a:t>
            </a:r>
          </a:p>
          <a:p>
            <a:pPr lvl="1"/>
            <a:r>
              <a:rPr lang="en-US" dirty="0"/>
              <a:t>Per device identity, authentication and security</a:t>
            </a:r>
          </a:p>
        </p:txBody>
      </p:sp>
    </p:spTree>
    <p:extLst>
      <p:ext uri="{BB962C8B-B14F-4D97-AF65-F5344CB8AC3E}">
        <p14:creationId xmlns:p14="http://schemas.microsoft.com/office/powerpoint/2010/main" val="298687532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Hub</a:t>
            </a:r>
          </a:p>
        </p:txBody>
      </p:sp>
      <p:sp>
        <p:nvSpPr>
          <p:cNvPr id="3" name="Text Placeholder 2"/>
          <p:cNvSpPr>
            <a:spLocks noGrp="1"/>
          </p:cNvSpPr>
          <p:nvPr>
            <p:ph sz="quarter" idx="10"/>
          </p:nvPr>
        </p:nvSpPr>
        <p:spPr>
          <a:xfrm>
            <a:off x="268288" y="1387776"/>
            <a:ext cx="5494536" cy="5051124"/>
          </a:xfrm>
        </p:spPr>
        <p:txBody>
          <a:bodyPr/>
          <a:lstStyle/>
          <a:p>
            <a:r>
              <a:rPr lang="en-US" sz="3200" dirty="0"/>
              <a:t>Designed for IoT</a:t>
            </a:r>
          </a:p>
          <a:p>
            <a:pPr lvl="1"/>
            <a:r>
              <a:rPr lang="en-US" sz="1800" dirty="0"/>
              <a:t>Connect millions of devices</a:t>
            </a:r>
          </a:p>
          <a:p>
            <a:r>
              <a:rPr lang="en-US" sz="3200" dirty="0"/>
              <a:t>Service assisted communications</a:t>
            </a:r>
          </a:p>
          <a:p>
            <a:pPr lvl="1"/>
            <a:r>
              <a:rPr lang="en-US" sz="1800" dirty="0"/>
              <a:t>Devices are not servers</a:t>
            </a:r>
          </a:p>
          <a:p>
            <a:pPr lvl="1"/>
            <a:r>
              <a:rPr lang="en-US" sz="1800" dirty="0"/>
              <a:t>Use IoT Hub to enable secure bi-directional </a:t>
            </a:r>
            <a:r>
              <a:rPr lang="en-US" sz="1800" dirty="0" err="1"/>
              <a:t>comms</a:t>
            </a:r>
            <a:endParaRPr lang="en-US" sz="1800" dirty="0"/>
          </a:p>
          <a:p>
            <a:r>
              <a:rPr lang="en-US" sz="3200" dirty="0"/>
              <a:t>Cloud-scale messaging</a:t>
            </a:r>
          </a:p>
          <a:p>
            <a:pPr lvl="1"/>
            <a:r>
              <a:rPr lang="en-US" sz="1800" dirty="0"/>
              <a:t>Device-to-cloud and Cloud-to-device</a:t>
            </a:r>
          </a:p>
          <a:p>
            <a:pPr lvl="1"/>
            <a:r>
              <a:rPr lang="en-US" sz="1800" dirty="0"/>
              <a:t>Durable messages (</a:t>
            </a:r>
            <a:r>
              <a:rPr lang="en-US" sz="1800" i="1" dirty="0"/>
              <a:t>at least once </a:t>
            </a:r>
            <a:r>
              <a:rPr lang="en-US" sz="1800" dirty="0"/>
              <a:t>semantics)</a:t>
            </a:r>
          </a:p>
          <a:p>
            <a:r>
              <a:rPr lang="en-US" sz="3200" dirty="0"/>
              <a:t>Cloud-facing feedback</a:t>
            </a:r>
          </a:p>
          <a:p>
            <a:pPr lvl="1"/>
            <a:r>
              <a:rPr lang="en-US" sz="1800" dirty="0"/>
              <a:t>Delivery receipts, expired messages</a:t>
            </a:r>
          </a:p>
          <a:p>
            <a:pPr lvl="1"/>
            <a:r>
              <a:rPr lang="en-US" sz="1800" dirty="0"/>
              <a:t>Device communication errors</a:t>
            </a:r>
          </a:p>
        </p:txBody>
      </p:sp>
      <p:sp>
        <p:nvSpPr>
          <p:cNvPr id="4" name="Text Placeholder 3"/>
          <p:cNvSpPr>
            <a:spLocks noGrp="1"/>
          </p:cNvSpPr>
          <p:nvPr>
            <p:ph sz="quarter" idx="11"/>
          </p:nvPr>
        </p:nvSpPr>
        <p:spPr>
          <a:xfrm>
            <a:off x="6432242" y="1387776"/>
            <a:ext cx="5490520" cy="5051124"/>
          </a:xfrm>
        </p:spPr>
        <p:txBody>
          <a:bodyPr>
            <a:normAutofit/>
          </a:bodyPr>
          <a:lstStyle/>
          <a:p>
            <a:r>
              <a:rPr lang="en-US" sz="3200" dirty="0"/>
              <a:t>Per-device authentication</a:t>
            </a:r>
          </a:p>
          <a:p>
            <a:pPr lvl="1"/>
            <a:r>
              <a:rPr lang="en-US" sz="1800" dirty="0"/>
              <a:t>Individual device identities and credentials</a:t>
            </a:r>
          </a:p>
          <a:p>
            <a:r>
              <a:rPr lang="en-US" sz="3200" dirty="0"/>
              <a:t>Connection multiplexing</a:t>
            </a:r>
          </a:p>
          <a:p>
            <a:pPr lvl="1"/>
            <a:r>
              <a:rPr lang="en-US" sz="1800" dirty="0"/>
              <a:t>Single device-cloud connection for all communications (C2D, D2C)</a:t>
            </a:r>
          </a:p>
          <a:p>
            <a:r>
              <a:rPr lang="en-US" sz="3200" dirty="0"/>
              <a:t>Multi-protocol</a:t>
            </a:r>
          </a:p>
          <a:p>
            <a:pPr lvl="1"/>
            <a:r>
              <a:rPr lang="en-US" sz="1800" dirty="0"/>
              <a:t>Natively supports AMQP, HTTP</a:t>
            </a:r>
          </a:p>
          <a:p>
            <a:pPr lvl="1"/>
            <a:r>
              <a:rPr lang="en-US" sz="1800" dirty="0"/>
              <a:t>Designed for extensibility to custom protocols</a:t>
            </a:r>
          </a:p>
          <a:p>
            <a:r>
              <a:rPr lang="en-US" sz="3200" dirty="0"/>
              <a:t>Multi-platform</a:t>
            </a:r>
          </a:p>
          <a:p>
            <a:pPr lvl="1"/>
            <a:r>
              <a:rPr lang="en-US" sz="1800" dirty="0"/>
              <a:t>Device SDKs available for multiple platforms (e.g. RTOS, Linux, Windows)</a:t>
            </a:r>
          </a:p>
          <a:p>
            <a:pPr lvl="1"/>
            <a:r>
              <a:rPr lang="en-US" sz="1800" dirty="0"/>
              <a:t>Multi-platform Service SDK.</a:t>
            </a:r>
          </a:p>
        </p:txBody>
      </p:sp>
    </p:spTree>
    <p:extLst>
      <p:ext uri="{BB962C8B-B14F-4D97-AF65-F5344CB8AC3E}">
        <p14:creationId xmlns:p14="http://schemas.microsoft.com/office/powerpoint/2010/main" val="42425036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err="1"/>
              <a:t>IoT</a:t>
            </a:r>
            <a:r>
              <a:rPr lang="en-US" dirty="0"/>
              <a:t> Hub Overview</a:t>
            </a:r>
          </a:p>
        </p:txBody>
      </p:sp>
    </p:spTree>
    <p:extLst>
      <p:ext uri="{BB962C8B-B14F-4D97-AF65-F5344CB8AC3E}">
        <p14:creationId xmlns:p14="http://schemas.microsoft.com/office/powerpoint/2010/main" val="300887440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IoT</a:t>
            </a:r>
            <a:r>
              <a:rPr lang="en-US" dirty="0"/>
              <a:t> Hub Creation Blades</a:t>
            </a:r>
          </a:p>
        </p:txBody>
      </p:sp>
      <p:pic>
        <p:nvPicPr>
          <p:cNvPr id="5" name="blade2"/>
          <p:cNvPicPr>
            <a:picLocks noChangeAspect="1"/>
          </p:cNvPicPr>
          <p:nvPr/>
        </p:nvPicPr>
        <p:blipFill>
          <a:blip r:embed="rId3"/>
          <a:stretch>
            <a:fillRect/>
          </a:stretch>
        </p:blipFill>
        <p:spPr>
          <a:xfrm>
            <a:off x="2468842" y="1376362"/>
            <a:ext cx="6110182" cy="4406901"/>
          </a:xfrm>
          <a:prstGeom prst="rect">
            <a:avLst/>
          </a:prstGeom>
        </p:spPr>
      </p:pic>
      <p:grpSp>
        <p:nvGrpSpPr>
          <p:cNvPr id="10" name="partdd"/>
          <p:cNvGrpSpPr/>
          <p:nvPr/>
        </p:nvGrpSpPr>
        <p:grpSpPr>
          <a:xfrm>
            <a:off x="5181600" y="2235200"/>
            <a:ext cx="2408238" cy="4064000"/>
            <a:chOff x="5181600" y="2235200"/>
            <a:chExt cx="2408238" cy="4064000"/>
          </a:xfrm>
        </p:grpSpPr>
        <p:sp>
          <p:nvSpPr>
            <p:cNvPr id="2" name="partbg"/>
            <p:cNvSpPr/>
            <p:nvPr/>
          </p:nvSpPr>
          <p:spPr bwMode="auto">
            <a:xfrm>
              <a:off x="5181600" y="2235200"/>
              <a:ext cx="2408238" cy="4064000"/>
            </a:xfrm>
            <a:prstGeom prst="wedgeRectCallout">
              <a:avLst>
                <a:gd name="adj1" fmla="val -76005"/>
                <a:gd name="adj2" fmla="val -32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artition"/>
            <p:cNvPicPr>
              <a:picLocks noChangeAspect="1"/>
            </p:cNvPicPr>
            <p:nvPr/>
          </p:nvPicPr>
          <p:blipFill>
            <a:blip r:embed="rId4"/>
            <a:stretch>
              <a:fillRect/>
            </a:stretch>
          </p:blipFill>
          <p:spPr>
            <a:xfrm>
              <a:off x="5293165" y="2311116"/>
              <a:ext cx="2250028" cy="3910013"/>
            </a:xfrm>
            <a:prstGeom prst="rect">
              <a:avLst/>
            </a:prstGeom>
          </p:spPr>
        </p:pic>
      </p:grpSp>
      <p:pic>
        <p:nvPicPr>
          <p:cNvPr id="4" name="blade1"/>
          <p:cNvPicPr>
            <a:picLocks noChangeAspect="1"/>
          </p:cNvPicPr>
          <p:nvPr/>
        </p:nvPicPr>
        <p:blipFill>
          <a:blip r:embed="rId5"/>
          <a:stretch>
            <a:fillRect/>
          </a:stretch>
        </p:blipFill>
        <p:spPr>
          <a:xfrm>
            <a:off x="268928" y="1376362"/>
            <a:ext cx="2199914" cy="4406901"/>
          </a:xfrm>
          <a:prstGeom prst="rect">
            <a:avLst/>
          </a:prstGeom>
        </p:spPr>
      </p:pic>
      <p:sp>
        <p:nvSpPr>
          <p:cNvPr id="8" name="pricing"/>
          <p:cNvSpPr/>
          <p:nvPr/>
        </p:nvSpPr>
        <p:spPr bwMode="auto">
          <a:xfrm>
            <a:off x="6039858" y="4881422"/>
            <a:ext cx="3378779" cy="1415624"/>
          </a:xfrm>
          <a:prstGeom prst="wedgeRoundRectCallout">
            <a:avLst>
              <a:gd name="adj1" fmla="val -6057"/>
              <a:gd name="adj2" fmla="val -7946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Pricing is based on #of devices and hub units (messages)</a:t>
            </a:r>
          </a:p>
        </p:txBody>
      </p:sp>
      <p:sp>
        <p:nvSpPr>
          <p:cNvPr id="9" name="partitions"/>
          <p:cNvSpPr/>
          <p:nvPr/>
        </p:nvSpPr>
        <p:spPr bwMode="auto">
          <a:xfrm>
            <a:off x="6632942" y="2125663"/>
            <a:ext cx="2440675" cy="1726122"/>
          </a:xfrm>
          <a:prstGeom prst="wedgeRoundRectCallout">
            <a:avLst>
              <a:gd name="adj1" fmla="val -66417"/>
              <a:gd name="adj2" fmla="val 38289"/>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Partitions are for event hub processing and ingest</a:t>
            </a:r>
          </a:p>
        </p:txBody>
      </p:sp>
      <p:pic>
        <p:nvPicPr>
          <p:cNvPr id="7" name="region"/>
          <p:cNvPicPr>
            <a:picLocks noChangeAspect="1"/>
          </p:cNvPicPr>
          <p:nvPr/>
        </p:nvPicPr>
        <p:blipFill>
          <a:blip r:embed="rId6"/>
          <a:stretch>
            <a:fillRect/>
          </a:stretch>
        </p:blipFill>
        <p:spPr>
          <a:xfrm>
            <a:off x="4576762" y="2735263"/>
            <a:ext cx="3038475" cy="3048000"/>
          </a:xfrm>
          <a:prstGeom prst="rect">
            <a:avLst/>
          </a:prstGeom>
        </p:spPr>
      </p:pic>
    </p:spTree>
    <p:extLst>
      <p:ext uri="{BB962C8B-B14F-4D97-AF65-F5344CB8AC3E}">
        <p14:creationId xmlns:p14="http://schemas.microsoft.com/office/powerpoint/2010/main" val="253912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Device-to-cloud messages</a:t>
            </a:r>
          </a:p>
        </p:txBody>
      </p:sp>
      <p:sp>
        <p:nvSpPr>
          <p:cNvPr id="3" name="Text Placeholder 2"/>
          <p:cNvSpPr>
            <a:spLocks noGrp="1"/>
          </p:cNvSpPr>
          <p:nvPr>
            <p:ph sz="quarter" idx="10"/>
          </p:nvPr>
        </p:nvSpPr>
        <p:spPr>
          <a:xfrm>
            <a:off x="268288" y="1387776"/>
            <a:ext cx="5494536" cy="4974924"/>
          </a:xfrm>
        </p:spPr>
        <p:txBody>
          <a:bodyPr>
            <a:normAutofit fontScale="92500" lnSpcReduction="10000"/>
          </a:bodyPr>
          <a:lstStyle/>
          <a:p>
            <a:r>
              <a:rPr lang="en-US" sz="3529" dirty="0">
                <a:solidFill>
                  <a:schemeClr val="tx1"/>
                </a:solidFill>
              </a:rPr>
              <a:t>Interface</a:t>
            </a:r>
          </a:p>
          <a:p>
            <a:pPr lvl="1"/>
            <a:r>
              <a:rPr lang="en-US" sz="1765" dirty="0">
                <a:solidFill>
                  <a:schemeClr val="tx1"/>
                </a:solidFill>
              </a:rPr>
              <a:t>AMQP and HTTPS device-side endpoint</a:t>
            </a:r>
          </a:p>
          <a:p>
            <a:pPr lvl="1"/>
            <a:r>
              <a:rPr lang="en-US" sz="1765" dirty="0">
                <a:solidFill>
                  <a:schemeClr val="tx1"/>
                </a:solidFill>
              </a:rPr>
              <a:t>AMQP service-side endpoint</a:t>
            </a:r>
          </a:p>
          <a:p>
            <a:pPr lvl="1"/>
            <a:r>
              <a:rPr lang="en-US" sz="1765" dirty="0">
                <a:solidFill>
                  <a:schemeClr val="tx1"/>
                </a:solidFill>
              </a:rPr>
              <a:t>Device and service SDKs</a:t>
            </a:r>
          </a:p>
          <a:p>
            <a:r>
              <a:rPr lang="en-US" sz="3529" dirty="0">
                <a:solidFill>
                  <a:schemeClr val="tx1"/>
                </a:solidFill>
              </a:rPr>
              <a:t>Compatible with Event Hubs</a:t>
            </a:r>
          </a:p>
          <a:p>
            <a:pPr lvl="1"/>
            <a:r>
              <a:rPr lang="en-US" sz="1765" dirty="0">
                <a:solidFill>
                  <a:schemeClr val="tx1"/>
                </a:solidFill>
              </a:rPr>
              <a:t>Partitioned receiver, client check-pointing</a:t>
            </a:r>
          </a:p>
          <a:p>
            <a:pPr lvl="1"/>
            <a:r>
              <a:rPr lang="en-US" sz="1765" dirty="0">
                <a:solidFill>
                  <a:schemeClr val="tx1"/>
                </a:solidFill>
              </a:rPr>
              <a:t>Integrations with Azure Stream Analytics, Storm, …</a:t>
            </a:r>
          </a:p>
          <a:p>
            <a:pPr lvl="1"/>
            <a:r>
              <a:rPr lang="en-US" sz="1765" dirty="0">
                <a:solidFill>
                  <a:schemeClr val="tx1"/>
                </a:solidFill>
              </a:rPr>
              <a:t>100% compatible with Event Hubs receivers</a:t>
            </a:r>
          </a:p>
          <a:p>
            <a:r>
              <a:rPr lang="en-US" sz="3529" dirty="0" err="1">
                <a:solidFill>
                  <a:schemeClr val="tx1"/>
                </a:solidFill>
              </a:rPr>
              <a:t>IoT</a:t>
            </a:r>
            <a:r>
              <a:rPr lang="en-US" sz="3529" dirty="0">
                <a:solidFill>
                  <a:schemeClr val="tx1"/>
                </a:solidFill>
              </a:rPr>
              <a:t> Hub services for D2C</a:t>
            </a:r>
          </a:p>
          <a:p>
            <a:pPr lvl="1"/>
            <a:r>
              <a:rPr lang="en-US" sz="1765" dirty="0">
                <a:solidFill>
                  <a:schemeClr val="tx1"/>
                </a:solidFill>
              </a:rPr>
              <a:t>Millions of simultaneously connected devices </a:t>
            </a:r>
          </a:p>
          <a:p>
            <a:pPr lvl="1"/>
            <a:r>
              <a:rPr lang="en-US" sz="1765" dirty="0">
                <a:solidFill>
                  <a:schemeClr val="tx1"/>
                </a:solidFill>
              </a:rPr>
              <a:t>Per-device authentication</a:t>
            </a:r>
          </a:p>
          <a:p>
            <a:pPr lvl="1"/>
            <a:r>
              <a:rPr lang="en-US" sz="1765" dirty="0">
                <a:solidFill>
                  <a:schemeClr val="tx1"/>
                </a:solidFill>
              </a:rPr>
              <a:t>Connection-multiplexing:</a:t>
            </a:r>
          </a:p>
          <a:p>
            <a:pPr lvl="1"/>
            <a:r>
              <a:rPr lang="en-US" sz="1765" dirty="0">
                <a:solidFill>
                  <a:schemeClr val="tx1"/>
                </a:solidFill>
              </a:rPr>
              <a:t>C2D and D2C traffic</a:t>
            </a:r>
          </a:p>
          <a:p>
            <a:pPr lvl="1"/>
            <a:r>
              <a:rPr lang="en-US" sz="1765" dirty="0">
                <a:solidFill>
                  <a:schemeClr val="tx1"/>
                </a:solidFill>
              </a:rPr>
              <a:t>Across multiple devices for gateway scenarios</a:t>
            </a:r>
          </a:p>
        </p:txBody>
      </p:sp>
      <p:sp>
        <p:nvSpPr>
          <p:cNvPr id="4" name="Content Placeholder 3"/>
          <p:cNvSpPr>
            <a:spLocks noGrp="1"/>
          </p:cNvSpPr>
          <p:nvPr>
            <p:ph sz="quarter" idx="11"/>
          </p:nvPr>
        </p:nvSpPr>
        <p:spPr/>
        <p:txBody>
          <a:bodyPr/>
          <a:lstStyle/>
          <a:p>
            <a:endParaRPr lang="en-US"/>
          </a:p>
        </p:txBody>
      </p:sp>
      <p:grpSp>
        <p:nvGrpSpPr>
          <p:cNvPr id="5" name="IoT Hub"/>
          <p:cNvGrpSpPr/>
          <p:nvPr/>
        </p:nvGrpSpPr>
        <p:grpSpPr>
          <a:xfrm>
            <a:off x="7010043" y="1954694"/>
            <a:ext cx="3059971" cy="3595019"/>
            <a:chOff x="8050808" y="1851360"/>
            <a:chExt cx="3121330" cy="3667107"/>
          </a:xfrm>
        </p:grpSpPr>
        <p:sp>
          <p:nvSpPr>
            <p:cNvPr id="20" name="IoT Hub"/>
            <p:cNvSpPr/>
            <p:nvPr/>
          </p:nvSpPr>
          <p:spPr bwMode="auto">
            <a:xfrm>
              <a:off x="8050808" y="1851360"/>
              <a:ext cx="3121330" cy="366710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defRPr/>
              </a:pPr>
              <a:r>
                <a:rPr lang="en-US" sz="1765" dirty="0">
                  <a:solidFill>
                    <a:srgbClr val="505050">
                      <a:lumMod val="50000"/>
                    </a:srgbClr>
                  </a:solidFill>
                  <a:latin typeface="Segoe UI Semibold" panose="020B0702040204020203" pitchFamily="34" charset="0"/>
                  <a:ea typeface="Segoe UI" pitchFamily="34" charset="0"/>
                  <a:cs typeface="Segoe UI" pitchFamily="34" charset="0"/>
                </a:rPr>
                <a:t>IoT Hub</a:t>
              </a:r>
            </a:p>
          </p:txBody>
        </p:sp>
        <p:grpSp>
          <p:nvGrpSpPr>
            <p:cNvPr id="21" name="Device … 1"/>
            <p:cNvGrpSpPr/>
            <p:nvPr/>
          </p:nvGrpSpPr>
          <p:grpSpPr>
            <a:xfrm>
              <a:off x="8182180" y="2399916"/>
              <a:ext cx="1371391" cy="1554243"/>
              <a:chOff x="1829165" y="3680140"/>
              <a:chExt cx="1371585" cy="1554464"/>
            </a:xfrm>
          </p:grpSpPr>
          <p:sp>
            <p:nvSpPr>
              <p:cNvPr id="22" name="Rectangle 21"/>
              <p:cNvSpPr/>
              <p:nvPr/>
            </p:nvSpPr>
            <p:spPr bwMode="auto">
              <a:xfrm>
                <a:off x="1829165" y="3680140"/>
                <a:ext cx="1371585" cy="15544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id</a:t>
                </a:r>
              </a:p>
            </p:txBody>
          </p:sp>
          <p:sp>
            <p:nvSpPr>
              <p:cNvPr id="23" name="Rectangle 22"/>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solidFill>
                      <a:prstClr val="white"/>
                    </a:solidFill>
                    <a:latin typeface="Segoe UI"/>
                  </a:rPr>
                  <a:t>C2D queue</a:t>
                </a:r>
              </a:p>
              <a:p>
                <a:pPr defTabSz="914367">
                  <a:defRPr/>
                </a:pPr>
                <a:r>
                  <a:rPr lang="en-US" sz="1078" dirty="0">
                    <a:solidFill>
                      <a:prstClr val="white"/>
                    </a:solidFill>
                    <a:latin typeface="Segoe UI"/>
                  </a:rPr>
                  <a:t>endpoint</a:t>
                </a:r>
              </a:p>
            </p:txBody>
          </p:sp>
          <p:sp>
            <p:nvSpPr>
              <p:cNvPr id="24" name="Rectangle 23"/>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solidFill>
                      <a:prstClr val="white"/>
                    </a:solidFill>
                    <a:latin typeface="Segoe UI"/>
                  </a:rPr>
                  <a:t>D2C send endpoint</a:t>
                </a:r>
              </a:p>
            </p:txBody>
          </p:sp>
        </p:grpSp>
        <p:sp>
          <p:nvSpPr>
            <p:cNvPr id="25" name="Device … 2"/>
            <p:cNvSpPr/>
            <p:nvPr/>
          </p:nvSpPr>
          <p:spPr bwMode="auto">
            <a:xfrm>
              <a:off x="8182180" y="4137011"/>
              <a:ext cx="1371391" cy="3657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26" name="Device …3"/>
            <p:cNvSpPr/>
            <p:nvPr/>
          </p:nvSpPr>
          <p:spPr bwMode="auto">
            <a:xfrm>
              <a:off x="8182180" y="4619207"/>
              <a:ext cx="1371391" cy="3657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27" name="Device …4"/>
            <p:cNvSpPr/>
            <p:nvPr/>
          </p:nvSpPr>
          <p:spPr bwMode="auto">
            <a:xfrm>
              <a:off x="8182177" y="5060271"/>
              <a:ext cx="1371391" cy="3657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28" name="D2C receive endpoint"/>
            <p:cNvSpPr/>
            <p:nvPr/>
          </p:nvSpPr>
          <p:spPr bwMode="auto">
            <a:xfrm>
              <a:off x="9657305" y="2389129"/>
              <a:ext cx="1371391" cy="8556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D2C receive endpoint</a:t>
              </a:r>
            </a:p>
          </p:txBody>
        </p:sp>
        <p:sp>
          <p:nvSpPr>
            <p:cNvPr id="29" name="C2D send endpoint"/>
            <p:cNvSpPr/>
            <p:nvPr/>
          </p:nvSpPr>
          <p:spPr bwMode="auto">
            <a:xfrm>
              <a:off x="9657305" y="3303388"/>
              <a:ext cx="1371391" cy="59338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C2D send endpoint</a:t>
              </a:r>
            </a:p>
          </p:txBody>
        </p:sp>
        <p:sp>
          <p:nvSpPr>
            <p:cNvPr id="30" name="IoT Hub management"/>
            <p:cNvSpPr/>
            <p:nvPr/>
          </p:nvSpPr>
          <p:spPr bwMode="auto">
            <a:xfrm>
              <a:off x="9657302" y="4700066"/>
              <a:ext cx="1371391" cy="72591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IoT Hub management</a:t>
              </a:r>
            </a:p>
          </p:txBody>
        </p:sp>
        <p:grpSp>
          <p:nvGrpSpPr>
            <p:cNvPr id="31" name="Device … 2"/>
            <p:cNvGrpSpPr/>
            <p:nvPr/>
          </p:nvGrpSpPr>
          <p:grpSpPr>
            <a:xfrm>
              <a:off x="9230616" y="4162091"/>
              <a:ext cx="190516" cy="315544"/>
              <a:chOff x="4593735" y="4663834"/>
              <a:chExt cx="152594" cy="252735"/>
            </a:xfrm>
          </p:grpSpPr>
          <p:sp>
            <p:nvSpPr>
              <p:cNvPr id="32"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33"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34" name="Device …4"/>
            <p:cNvGrpSpPr/>
            <p:nvPr/>
          </p:nvGrpSpPr>
          <p:grpSpPr>
            <a:xfrm>
              <a:off x="9058540" y="5075471"/>
              <a:ext cx="407905" cy="337660"/>
              <a:chOff x="517516" y="3589298"/>
              <a:chExt cx="1770439" cy="1465554"/>
            </a:xfrm>
          </p:grpSpPr>
          <p:sp>
            <p:nvSpPr>
              <p:cNvPr id="35"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36"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37"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8" name="Device …3"/>
            <p:cNvGrpSpPr/>
            <p:nvPr/>
          </p:nvGrpSpPr>
          <p:grpSpPr>
            <a:xfrm>
              <a:off x="9097415" y="4682284"/>
              <a:ext cx="339700" cy="204635"/>
              <a:chOff x="1783977" y="3232718"/>
              <a:chExt cx="423736" cy="255258"/>
            </a:xfrm>
          </p:grpSpPr>
          <p:sp>
            <p:nvSpPr>
              <p:cNvPr id="39"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40"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sp>
          <p:nvSpPr>
            <p:cNvPr id="41" name="Device … 1"/>
            <p:cNvSpPr>
              <a:spLocks noEditPoints="1"/>
            </p:cNvSpPr>
            <p:nvPr/>
          </p:nvSpPr>
          <p:spPr bwMode="black">
            <a:xfrm>
              <a:off x="9123674" y="3610295"/>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42" name="IoT Hub management"/>
            <p:cNvGrpSpPr/>
            <p:nvPr/>
          </p:nvGrpSpPr>
          <p:grpSpPr>
            <a:xfrm>
              <a:off x="10475618" y="4755917"/>
              <a:ext cx="425518" cy="375193"/>
              <a:chOff x="5940450" y="5470954"/>
              <a:chExt cx="425518" cy="375193"/>
            </a:xfrm>
          </p:grpSpPr>
          <p:sp>
            <p:nvSpPr>
              <p:cNvPr id="43" name="Freeform 42"/>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4" name="Group 43"/>
              <p:cNvGrpSpPr/>
              <p:nvPr/>
            </p:nvGrpSpPr>
            <p:grpSpPr>
              <a:xfrm>
                <a:off x="6032077" y="5601867"/>
                <a:ext cx="258584" cy="74058"/>
                <a:chOff x="5993561" y="5590711"/>
                <a:chExt cx="371622" cy="106432"/>
              </a:xfrm>
            </p:grpSpPr>
            <p:sp>
              <p:nvSpPr>
                <p:cNvPr id="49" name="Rectangle 4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Rectangle 49"/>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Rectangle 50"/>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5" name="Group 44"/>
              <p:cNvGrpSpPr/>
              <p:nvPr/>
            </p:nvGrpSpPr>
            <p:grpSpPr>
              <a:xfrm>
                <a:off x="6032077" y="5697143"/>
                <a:ext cx="258584" cy="74058"/>
                <a:chOff x="5993561" y="5590711"/>
                <a:chExt cx="371622" cy="106432"/>
              </a:xfrm>
            </p:grpSpPr>
            <p:sp>
              <p:nvSpPr>
                <p:cNvPr id="46" name="Rectangle 45"/>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Rectangle 46"/>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Rectangle 47"/>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52" name="C2D send endpoint"/>
            <p:cNvGrpSpPr>
              <a:grpSpLocks noChangeAspect="1"/>
            </p:cNvGrpSpPr>
            <p:nvPr/>
          </p:nvGrpSpPr>
          <p:grpSpPr bwMode="auto">
            <a:xfrm>
              <a:off x="10706040" y="3393109"/>
              <a:ext cx="184628" cy="186405"/>
              <a:chOff x="8096" y="-1886"/>
              <a:chExt cx="935" cy="944"/>
            </a:xfrm>
            <a:solidFill>
              <a:schemeClr val="bg1"/>
            </a:solidFill>
          </p:grpSpPr>
          <p:sp>
            <p:nvSpPr>
              <p:cNvPr id="53"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4"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5"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sp>
          <p:nvSpPr>
            <p:cNvPr id="56" name="D2C receive endpoint"/>
            <p:cNvSpPr>
              <a:spLocks noChangeAspect="1"/>
            </p:cNvSpPr>
            <p:nvPr/>
          </p:nvSpPr>
          <p:spPr>
            <a:xfrm>
              <a:off x="10597025" y="2530255"/>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grpSp>
      <p:cxnSp>
        <p:nvCxnSpPr>
          <p:cNvPr id="57" name="Straight Arrow Connector 56"/>
          <p:cNvCxnSpPr/>
          <p:nvPr/>
        </p:nvCxnSpPr>
        <p:spPr>
          <a:xfrm>
            <a:off x="10009794" y="3050257"/>
            <a:ext cx="931896" cy="0"/>
          </a:xfrm>
          <a:prstGeom prst="straightConnector1">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a:off x="6258889" y="2815610"/>
            <a:ext cx="931896" cy="0"/>
          </a:xfrm>
          <a:prstGeom prst="straightConnector1">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61149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250"/>
                                        <p:tgtEl>
                                          <p:spTgt spid="58"/>
                                        </p:tgtEl>
                                      </p:cBhvr>
                                    </p:animEffect>
                                  </p:childTnLst>
                                </p:cTn>
                              </p:par>
                              <p:par>
                                <p:cTn id="13" presetID="10"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250"/>
                                        <p:tgtEl>
                                          <p:spTgt spid="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250"/>
                                        <p:tgtEl>
                                          <p:spTgt spid="3">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250"/>
                                        <p:tgtEl>
                                          <p:spTgt spid="3">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5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5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5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25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25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250"/>
                                        <p:tgtEl>
                                          <p:spTgt spid="3">
                                            <p:txEl>
                                              <p:pRg st="8" end="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250"/>
                                        <p:tgtEl>
                                          <p:spTgt spid="3">
                                            <p:txEl>
                                              <p:pRg st="9" end="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250"/>
                                        <p:tgtEl>
                                          <p:spTgt spid="3">
                                            <p:txEl>
                                              <p:pRg st="10" end="1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250"/>
                                        <p:tgtEl>
                                          <p:spTgt spid="3">
                                            <p:txEl>
                                              <p:pRg st="11" end="1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fade">
                                      <p:cBhvr>
                                        <p:cTn id="60" dur="250"/>
                                        <p:tgtEl>
                                          <p:spTgt spid="3">
                                            <p:txEl>
                                              <p:pRg st="12" end="12"/>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Effect transition="in" filter="fade">
                                      <p:cBhvr>
                                        <p:cTn id="63" dur="25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Cloud-to-device messages</a:t>
            </a:r>
          </a:p>
        </p:txBody>
      </p:sp>
      <p:sp>
        <p:nvSpPr>
          <p:cNvPr id="3" name="Text Placeholder 2"/>
          <p:cNvSpPr>
            <a:spLocks noGrp="1"/>
          </p:cNvSpPr>
          <p:nvPr>
            <p:ph type="body" sz="quarter" idx="4294967295"/>
          </p:nvPr>
        </p:nvSpPr>
        <p:spPr>
          <a:xfrm>
            <a:off x="0" y="1189038"/>
            <a:ext cx="6543675" cy="5395912"/>
          </a:xfrm>
        </p:spPr>
        <p:txBody>
          <a:bodyPr>
            <a:normAutofit/>
          </a:bodyPr>
          <a:lstStyle/>
          <a:p>
            <a:r>
              <a:rPr lang="en-US" sz="3529" dirty="0">
                <a:solidFill>
                  <a:schemeClr val="tx1"/>
                </a:solidFill>
              </a:rPr>
              <a:t>Interface</a:t>
            </a:r>
          </a:p>
          <a:p>
            <a:pPr lvl="1"/>
            <a:r>
              <a:rPr lang="en-US" sz="1765" dirty="0">
                <a:solidFill>
                  <a:schemeClr val="tx1"/>
                </a:solidFill>
              </a:rPr>
              <a:t>AMQP and HTTPS device-side endpoint</a:t>
            </a:r>
          </a:p>
          <a:p>
            <a:pPr lvl="1"/>
            <a:r>
              <a:rPr lang="en-US" sz="1765" dirty="0">
                <a:solidFill>
                  <a:schemeClr val="tx1"/>
                </a:solidFill>
              </a:rPr>
              <a:t>AMQP service-side endpoint</a:t>
            </a:r>
          </a:p>
          <a:p>
            <a:r>
              <a:rPr lang="en-US" sz="3529" dirty="0">
                <a:solidFill>
                  <a:schemeClr val="tx1"/>
                </a:solidFill>
              </a:rPr>
              <a:t>At-least-once semantics</a:t>
            </a:r>
          </a:p>
          <a:p>
            <a:pPr lvl="1"/>
            <a:r>
              <a:rPr lang="en-US" sz="1765" dirty="0">
                <a:solidFill>
                  <a:schemeClr val="tx1"/>
                </a:solidFill>
              </a:rPr>
              <a:t>Durable messages</a:t>
            </a:r>
          </a:p>
          <a:p>
            <a:pPr lvl="1"/>
            <a:r>
              <a:rPr lang="en-US" sz="1765" dirty="0">
                <a:solidFill>
                  <a:schemeClr val="tx1"/>
                </a:solidFill>
              </a:rPr>
              <a:t>Device acknowledges receipt</a:t>
            </a:r>
            <a:br>
              <a:rPr lang="en-US" sz="1765" dirty="0">
                <a:solidFill>
                  <a:schemeClr val="tx1"/>
                </a:solidFill>
              </a:rPr>
            </a:br>
            <a:r>
              <a:rPr lang="en-US" sz="1765" dirty="0">
                <a:solidFill>
                  <a:schemeClr val="tx1"/>
                </a:solidFill>
              </a:rPr>
              <a:t>(Send - Receive - Abandon OR Complete)</a:t>
            </a:r>
          </a:p>
          <a:p>
            <a:r>
              <a:rPr lang="en-US" sz="3529" dirty="0">
                <a:solidFill>
                  <a:schemeClr val="tx1"/>
                </a:solidFill>
              </a:rPr>
              <a:t>TTL and receipts</a:t>
            </a:r>
          </a:p>
          <a:p>
            <a:pPr lvl="1"/>
            <a:r>
              <a:rPr lang="en-US" sz="1765" dirty="0">
                <a:solidFill>
                  <a:schemeClr val="tx1"/>
                </a:solidFill>
              </a:rPr>
              <a:t>Per-message TTL</a:t>
            </a:r>
          </a:p>
          <a:p>
            <a:pPr lvl="1"/>
            <a:r>
              <a:rPr lang="en-US" sz="1765" dirty="0">
                <a:solidFill>
                  <a:schemeClr val="tx1"/>
                </a:solidFill>
              </a:rPr>
              <a:t>Per-message positive and negative receipts</a:t>
            </a:r>
          </a:p>
          <a:p>
            <a:r>
              <a:rPr lang="en-US" sz="3529" dirty="0">
                <a:solidFill>
                  <a:schemeClr val="tx1"/>
                </a:solidFill>
              </a:rPr>
              <a:t>Command lifecycle pattern</a:t>
            </a:r>
          </a:p>
          <a:p>
            <a:pPr lvl="1"/>
            <a:r>
              <a:rPr lang="en-US" sz="1765" dirty="0">
                <a:solidFill>
                  <a:schemeClr val="tx1"/>
                </a:solidFill>
              </a:rPr>
              <a:t>Use correlated D2C for responses</a:t>
            </a:r>
          </a:p>
          <a:p>
            <a:pPr lvl="1"/>
            <a:r>
              <a:rPr lang="en-US" sz="1765" dirty="0">
                <a:solidFill>
                  <a:schemeClr val="tx1"/>
                </a:solidFill>
              </a:rPr>
              <a:t>Use feedback information to retry</a:t>
            </a:r>
          </a:p>
          <a:p>
            <a:pPr lvl="1"/>
            <a:r>
              <a:rPr lang="en-US" sz="1765" dirty="0">
                <a:solidFill>
                  <a:schemeClr val="tx1"/>
                </a:solidFill>
              </a:rPr>
              <a:t>Store command state in command registry</a:t>
            </a:r>
          </a:p>
        </p:txBody>
      </p:sp>
      <p:grpSp>
        <p:nvGrpSpPr>
          <p:cNvPr id="4" name="Group 3"/>
          <p:cNvGrpSpPr/>
          <p:nvPr/>
        </p:nvGrpSpPr>
        <p:grpSpPr>
          <a:xfrm>
            <a:off x="7069942" y="2098260"/>
            <a:ext cx="3059971" cy="3595019"/>
            <a:chOff x="8050808" y="1851360"/>
            <a:chExt cx="3121330" cy="3667107"/>
          </a:xfrm>
        </p:grpSpPr>
        <p:sp>
          <p:nvSpPr>
            <p:cNvPr id="36" name="IoT Hub"/>
            <p:cNvSpPr/>
            <p:nvPr/>
          </p:nvSpPr>
          <p:spPr bwMode="auto">
            <a:xfrm>
              <a:off x="8050808" y="1851360"/>
              <a:ext cx="3121330" cy="366710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defRPr/>
              </a:pPr>
              <a:r>
                <a:rPr lang="en-US" sz="1765" dirty="0">
                  <a:solidFill>
                    <a:srgbClr val="505050">
                      <a:lumMod val="50000"/>
                    </a:srgbClr>
                  </a:solidFill>
                  <a:latin typeface="Segoe UI Semibold" panose="020B0702040204020203" pitchFamily="34" charset="0"/>
                  <a:ea typeface="Segoe UI" pitchFamily="34" charset="0"/>
                  <a:cs typeface="Segoe UI" pitchFamily="34" charset="0"/>
                </a:rPr>
                <a:t>IoT Hub</a:t>
              </a:r>
            </a:p>
          </p:txBody>
        </p:sp>
        <p:grpSp>
          <p:nvGrpSpPr>
            <p:cNvPr id="37" name="Device … 1"/>
            <p:cNvGrpSpPr/>
            <p:nvPr/>
          </p:nvGrpSpPr>
          <p:grpSpPr>
            <a:xfrm>
              <a:off x="8182180" y="2399916"/>
              <a:ext cx="1371391" cy="1554243"/>
              <a:chOff x="1829165" y="3680140"/>
              <a:chExt cx="1371585" cy="1554464"/>
            </a:xfrm>
          </p:grpSpPr>
          <p:sp>
            <p:nvSpPr>
              <p:cNvPr id="72" name="Rectangle 71"/>
              <p:cNvSpPr/>
              <p:nvPr/>
            </p:nvSpPr>
            <p:spPr bwMode="auto">
              <a:xfrm>
                <a:off x="1829165" y="3680140"/>
                <a:ext cx="1371585" cy="155446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id</a:t>
                </a:r>
              </a:p>
            </p:txBody>
          </p:sp>
          <p:sp>
            <p:nvSpPr>
              <p:cNvPr id="73" name="Rectangle 72"/>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solidFill>
                      <a:prstClr val="white"/>
                    </a:solidFill>
                    <a:latin typeface="Segoe UI"/>
                  </a:rPr>
                  <a:t>C2D queue</a:t>
                </a:r>
              </a:p>
              <a:p>
                <a:pPr defTabSz="914367">
                  <a:defRPr/>
                </a:pPr>
                <a:r>
                  <a:rPr lang="en-US" sz="1078" dirty="0">
                    <a:solidFill>
                      <a:prstClr val="white"/>
                    </a:solidFill>
                    <a:latin typeface="Segoe UI"/>
                  </a:rPr>
                  <a:t>endpoint</a:t>
                </a:r>
              </a:p>
            </p:txBody>
          </p:sp>
          <p:sp>
            <p:nvSpPr>
              <p:cNvPr id="74" name="Rectangle 73"/>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solidFill>
                      <a:prstClr val="white"/>
                    </a:solidFill>
                    <a:latin typeface="Segoe UI"/>
                  </a:rPr>
                  <a:t>D2C send endpoint</a:t>
                </a:r>
              </a:p>
            </p:txBody>
          </p:sp>
        </p:grpSp>
        <p:sp>
          <p:nvSpPr>
            <p:cNvPr id="38" name="Device … 2"/>
            <p:cNvSpPr/>
            <p:nvPr/>
          </p:nvSpPr>
          <p:spPr bwMode="auto">
            <a:xfrm>
              <a:off x="8182180" y="4137011"/>
              <a:ext cx="1371391" cy="3657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39" name="Device …3"/>
            <p:cNvSpPr/>
            <p:nvPr/>
          </p:nvSpPr>
          <p:spPr bwMode="auto">
            <a:xfrm>
              <a:off x="8182180" y="4619207"/>
              <a:ext cx="1371391" cy="3657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40" name="Device …4"/>
            <p:cNvSpPr/>
            <p:nvPr/>
          </p:nvSpPr>
          <p:spPr bwMode="auto">
            <a:xfrm>
              <a:off x="8182177" y="5060271"/>
              <a:ext cx="1371391" cy="3657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41" name="D2C receive endpoint"/>
            <p:cNvSpPr/>
            <p:nvPr/>
          </p:nvSpPr>
          <p:spPr bwMode="auto">
            <a:xfrm>
              <a:off x="9657305" y="2389129"/>
              <a:ext cx="1371391" cy="85567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D2C receive endpoint</a:t>
              </a:r>
            </a:p>
          </p:txBody>
        </p:sp>
        <p:sp>
          <p:nvSpPr>
            <p:cNvPr id="42" name="C2D send endpoint"/>
            <p:cNvSpPr/>
            <p:nvPr/>
          </p:nvSpPr>
          <p:spPr bwMode="auto">
            <a:xfrm>
              <a:off x="9657305" y="3303388"/>
              <a:ext cx="1371391" cy="59338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C2D send endpoint</a:t>
              </a:r>
            </a:p>
          </p:txBody>
        </p:sp>
        <p:sp>
          <p:nvSpPr>
            <p:cNvPr id="43" name="IoT Hub management"/>
            <p:cNvSpPr/>
            <p:nvPr/>
          </p:nvSpPr>
          <p:spPr bwMode="auto">
            <a:xfrm>
              <a:off x="9657302" y="4700066"/>
              <a:ext cx="1371391" cy="72591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IoT Hub management</a:t>
              </a:r>
            </a:p>
          </p:txBody>
        </p:sp>
        <p:grpSp>
          <p:nvGrpSpPr>
            <p:cNvPr id="44" name="Device … 2"/>
            <p:cNvGrpSpPr/>
            <p:nvPr/>
          </p:nvGrpSpPr>
          <p:grpSpPr>
            <a:xfrm>
              <a:off x="9230616" y="4162091"/>
              <a:ext cx="190516" cy="315544"/>
              <a:chOff x="4593735" y="4663834"/>
              <a:chExt cx="152594" cy="252735"/>
            </a:xfrm>
          </p:grpSpPr>
          <p:sp>
            <p:nvSpPr>
              <p:cNvPr id="70"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1"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45" name="Device …4"/>
            <p:cNvGrpSpPr/>
            <p:nvPr/>
          </p:nvGrpSpPr>
          <p:grpSpPr>
            <a:xfrm>
              <a:off x="9058540" y="5075471"/>
              <a:ext cx="407905" cy="337660"/>
              <a:chOff x="517516" y="3589298"/>
              <a:chExt cx="1770439" cy="1465554"/>
            </a:xfrm>
          </p:grpSpPr>
          <p:sp>
            <p:nvSpPr>
              <p:cNvPr id="6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68"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69"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6" name="Device …3"/>
            <p:cNvGrpSpPr/>
            <p:nvPr/>
          </p:nvGrpSpPr>
          <p:grpSpPr>
            <a:xfrm>
              <a:off x="9097415" y="4682284"/>
              <a:ext cx="339700" cy="204635"/>
              <a:chOff x="1783977" y="3232718"/>
              <a:chExt cx="423736" cy="255258"/>
            </a:xfrm>
          </p:grpSpPr>
          <p:sp>
            <p:nvSpPr>
              <p:cNvPr id="65"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66"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sp>
          <p:nvSpPr>
            <p:cNvPr id="47" name="Device … 1"/>
            <p:cNvSpPr>
              <a:spLocks noEditPoints="1"/>
            </p:cNvSpPr>
            <p:nvPr/>
          </p:nvSpPr>
          <p:spPr bwMode="black">
            <a:xfrm>
              <a:off x="9123674" y="3610295"/>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48" name="IoT Hub management"/>
            <p:cNvGrpSpPr/>
            <p:nvPr/>
          </p:nvGrpSpPr>
          <p:grpSpPr>
            <a:xfrm>
              <a:off x="10475618" y="4755917"/>
              <a:ext cx="425518" cy="375193"/>
              <a:chOff x="5940450" y="5470954"/>
              <a:chExt cx="425518" cy="375193"/>
            </a:xfrm>
          </p:grpSpPr>
          <p:sp>
            <p:nvSpPr>
              <p:cNvPr id="56" name="Freeform 55"/>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56"/>
              <p:cNvGrpSpPr/>
              <p:nvPr/>
            </p:nvGrpSpPr>
            <p:grpSpPr>
              <a:xfrm>
                <a:off x="6032077" y="5601867"/>
                <a:ext cx="258584" cy="74058"/>
                <a:chOff x="5993561" y="5590711"/>
                <a:chExt cx="371622" cy="106432"/>
              </a:xfrm>
            </p:grpSpPr>
            <p:sp>
              <p:nvSpPr>
                <p:cNvPr id="62" name="Rectangle 61"/>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Rectangle 62"/>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Rectangle 63"/>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58" name="Group 57"/>
              <p:cNvGrpSpPr/>
              <p:nvPr/>
            </p:nvGrpSpPr>
            <p:grpSpPr>
              <a:xfrm>
                <a:off x="6032077" y="5697143"/>
                <a:ext cx="258584" cy="74058"/>
                <a:chOff x="5993561" y="5590711"/>
                <a:chExt cx="371622" cy="106432"/>
              </a:xfrm>
            </p:grpSpPr>
            <p:sp>
              <p:nvSpPr>
                <p:cNvPr id="59" name="Rectangle 58"/>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Rectangle 59"/>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Rectangle 60"/>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49" name="C2D send endpoint"/>
            <p:cNvGrpSpPr>
              <a:grpSpLocks noChangeAspect="1"/>
            </p:cNvGrpSpPr>
            <p:nvPr/>
          </p:nvGrpSpPr>
          <p:grpSpPr bwMode="auto">
            <a:xfrm>
              <a:off x="10706040" y="3393109"/>
              <a:ext cx="184628" cy="186405"/>
              <a:chOff x="8096" y="-1886"/>
              <a:chExt cx="935" cy="944"/>
            </a:xfrm>
            <a:solidFill>
              <a:schemeClr val="bg1"/>
            </a:solidFill>
          </p:grpSpPr>
          <p:sp>
            <p:nvSpPr>
              <p:cNvPr id="53"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4"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5"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sp>
          <p:nvSpPr>
            <p:cNvPr id="50" name="D2C receive endpoint"/>
            <p:cNvSpPr>
              <a:spLocks noChangeAspect="1"/>
            </p:cNvSpPr>
            <p:nvPr/>
          </p:nvSpPr>
          <p:spPr>
            <a:xfrm>
              <a:off x="10597025" y="2530255"/>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75" name="Rectangle 74"/>
            <p:cNvSpPr/>
            <p:nvPr/>
          </p:nvSpPr>
          <p:spPr bwMode="auto">
            <a:xfrm>
              <a:off x="9647342" y="3969042"/>
              <a:ext cx="1371391" cy="6743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err="1">
                  <a:solidFill>
                    <a:srgbClr val="505050">
                      <a:lumMod val="50000"/>
                    </a:srgbClr>
                  </a:solidFill>
                  <a:latin typeface="Segoe UI Semibold" panose="020B0702040204020203" pitchFamily="34" charset="0"/>
                  <a:ea typeface="Segoe UI" pitchFamily="34" charset="0"/>
                  <a:cs typeface="Segoe UI" pitchFamily="34" charset="0"/>
                </a:rPr>
                <a:t>Msg</a:t>
              </a:r>
              <a:r>
                <a:rPr lang="en-US" sz="1078" dirty="0">
                  <a:solidFill>
                    <a:srgbClr val="505050">
                      <a:lumMod val="50000"/>
                    </a:srgbClr>
                  </a:solidFill>
                  <a:latin typeface="Segoe UI Semibold" panose="020B0702040204020203" pitchFamily="34" charset="0"/>
                  <a:ea typeface="Segoe UI" pitchFamily="34" charset="0"/>
                  <a:cs typeface="Segoe UI" pitchFamily="34" charset="0"/>
                </a:rPr>
                <a:t> feedback</a:t>
              </a:r>
              <a:br>
                <a:rPr lang="en-US" sz="1078" dirty="0">
                  <a:solidFill>
                    <a:srgbClr val="505050">
                      <a:lumMod val="50000"/>
                    </a:srgbClr>
                  </a:solidFill>
                  <a:latin typeface="Segoe UI Semibold" panose="020B0702040204020203" pitchFamily="34" charset="0"/>
                  <a:ea typeface="Segoe UI" pitchFamily="34" charset="0"/>
                  <a:cs typeface="Segoe UI" pitchFamily="34" charset="0"/>
                </a:rPr>
              </a:br>
              <a:r>
                <a:rPr lang="en-US" sz="1078" dirty="0">
                  <a:solidFill>
                    <a:srgbClr val="505050">
                      <a:lumMod val="50000"/>
                    </a:srgbClr>
                  </a:solidFill>
                  <a:latin typeface="Segoe UI Semibold" panose="020B0702040204020203" pitchFamily="34" charset="0"/>
                  <a:ea typeface="Segoe UI" pitchFamily="34" charset="0"/>
                  <a:cs typeface="Segoe UI" pitchFamily="34" charset="0"/>
                </a:rPr>
                <a:t>and monitoring endpoint</a:t>
              </a:r>
            </a:p>
          </p:txBody>
        </p:sp>
        <p:grpSp>
          <p:nvGrpSpPr>
            <p:cNvPr id="76" name="Group 75"/>
            <p:cNvGrpSpPr/>
            <p:nvPr/>
          </p:nvGrpSpPr>
          <p:grpSpPr>
            <a:xfrm>
              <a:off x="10688377" y="4060625"/>
              <a:ext cx="284977" cy="271173"/>
              <a:chOff x="11209667" y="1326560"/>
              <a:chExt cx="1287867" cy="1225483"/>
            </a:xfrm>
          </p:grpSpPr>
          <p:grpSp>
            <p:nvGrpSpPr>
              <p:cNvPr id="77" name="Group 76"/>
              <p:cNvGrpSpPr/>
              <p:nvPr/>
            </p:nvGrpSpPr>
            <p:grpSpPr>
              <a:xfrm>
                <a:off x="11209667" y="1326560"/>
                <a:ext cx="901749" cy="772996"/>
                <a:chOff x="11148003" y="2486796"/>
                <a:chExt cx="1527631" cy="1309513"/>
              </a:xfrm>
            </p:grpSpPr>
            <p:sp>
              <p:nvSpPr>
                <p:cNvPr id="84" name="Round Same Side Corner Rectangle 83"/>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85" name="Round Same Side Corner Rectangle 84"/>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78" name="Group 77"/>
              <p:cNvGrpSpPr/>
              <p:nvPr/>
            </p:nvGrpSpPr>
            <p:grpSpPr>
              <a:xfrm>
                <a:off x="11403194" y="1550235"/>
                <a:ext cx="900814" cy="772996"/>
                <a:chOff x="11148003" y="2486796"/>
                <a:chExt cx="1526047" cy="1309513"/>
              </a:xfrm>
            </p:grpSpPr>
            <p:sp>
              <p:nvSpPr>
                <p:cNvPr id="82" name="Round Same Side Corner Rectangle 81"/>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83" name="Round Same Side Corner Rectangle 82"/>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79" name="Group 78"/>
              <p:cNvGrpSpPr/>
              <p:nvPr/>
            </p:nvGrpSpPr>
            <p:grpSpPr>
              <a:xfrm>
                <a:off x="11595785" y="1779047"/>
                <a:ext cx="901749" cy="772996"/>
                <a:chOff x="11148003" y="2486796"/>
                <a:chExt cx="1527631" cy="1309513"/>
              </a:xfrm>
            </p:grpSpPr>
            <p:sp>
              <p:nvSpPr>
                <p:cNvPr id="80" name="Round Same Side Corner Rectangle 79"/>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81" name="Round Same Side Corner Rectangle 80"/>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grpSp>
      <p:cxnSp>
        <p:nvCxnSpPr>
          <p:cNvPr id="86" name="Straight Arrow Connector 85"/>
          <p:cNvCxnSpPr/>
          <p:nvPr/>
        </p:nvCxnSpPr>
        <p:spPr>
          <a:xfrm flipH="1">
            <a:off x="6753951" y="3521743"/>
            <a:ext cx="581199" cy="0"/>
          </a:xfrm>
          <a:prstGeom prst="straightConnector1">
            <a:avLst/>
          </a:prstGeom>
          <a:ln w="381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0087664" y="4529937"/>
            <a:ext cx="589101" cy="0"/>
          </a:xfrm>
          <a:prstGeom prst="straightConnector1">
            <a:avLst/>
          </a:prstGeom>
          <a:ln w="381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0079679" y="3792441"/>
            <a:ext cx="581199" cy="0"/>
          </a:xfrm>
          <a:prstGeom prst="straightConnector1">
            <a:avLst/>
          </a:prstGeom>
          <a:ln w="381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79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250"/>
                                        <p:tgtEl>
                                          <p:spTgt spid="88"/>
                                        </p:tgtEl>
                                      </p:cBhvr>
                                    </p:animEffect>
                                  </p:childTnLst>
                                </p:cTn>
                              </p:par>
                              <p:par>
                                <p:cTn id="13" presetID="10" presetClass="entr" presetSubtype="0" fill="hold" nodeType="with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250"/>
                                        <p:tgtEl>
                                          <p:spTgt spid="8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250"/>
                                        <p:tgtEl>
                                          <p:spTgt spid="3">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250"/>
                                        <p:tgtEl>
                                          <p:spTgt spid="3">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5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5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5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5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25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25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250"/>
                                        <p:tgtEl>
                                          <p:spTgt spid="3">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250"/>
                                        <p:tgtEl>
                                          <p:spTgt spid="3">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250"/>
                                        <p:tgtEl>
                                          <p:spTgt spid="3">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250"/>
                                        <p:tgtEl>
                                          <p:spTgt spid="3">
                                            <p:txEl>
                                              <p:pRg st="12" end="12"/>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fade">
                                      <p:cBhvr>
                                        <p:cTn id="65"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Command Control Introduction</a:t>
            </a:r>
          </a:p>
        </p:txBody>
      </p:sp>
    </p:spTree>
    <p:extLst>
      <p:ext uri="{BB962C8B-B14F-4D97-AF65-F5344CB8AC3E}">
        <p14:creationId xmlns:p14="http://schemas.microsoft.com/office/powerpoint/2010/main" val="153147124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914926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38215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95838" y="2237778"/>
            <a:ext cx="6159840" cy="3507109"/>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p:txBody>
      </p:sp>
      <p:cxnSp>
        <p:nvCxnSpPr>
          <p:cNvPr id="13" name="Straight Arrow Connector 12"/>
          <p:cNvCxnSpPr/>
          <p:nvPr/>
        </p:nvCxnSpPr>
        <p:spPr>
          <a:xfrm>
            <a:off x="8411764" y="2894085"/>
            <a:ext cx="8204" cy="307919"/>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664744" y="2877387"/>
            <a:ext cx="2219" cy="31608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016195" y="4167310"/>
            <a:ext cx="1100833" cy="892299"/>
          </a:xfrm>
          <a:prstGeom prst="rect">
            <a:avLst/>
          </a:prstGeom>
          <a:solidFill>
            <a:srgbClr val="FFFFFF">
              <a:alpha val="50196"/>
            </a:srgbClr>
          </a:solidFill>
          <a:ln w="12700" cap="flat" cmpd="sng" algn="ctr">
            <a:solidFill>
              <a:srgbClr val="3999C6"/>
            </a:solidFill>
            <a:prstDash val="dash"/>
            <a:miter lim="800000"/>
          </a:ln>
          <a:effectLst/>
        </p:spPr>
        <p:txBody>
          <a:bodyPr rtlCol="0" anchor="ctr"/>
          <a:lstStyle/>
          <a:p>
            <a:pPr algn="ctr" defTabSz="896042">
              <a:defRPr/>
            </a:pPr>
            <a:r>
              <a:rPr lang="en-US" sz="1175" kern="0" dirty="0">
                <a:solidFill>
                  <a:srgbClr val="FFFFFF"/>
                </a:solidFill>
                <a:latin typeface="Segoe UI"/>
                <a:cs typeface="Arial" panose="020B0604020202020204" pitchFamily="34" charset="0"/>
              </a:rPr>
              <a:t>Gateway</a:t>
            </a:r>
            <a:br>
              <a:rPr lang="en-US" sz="1175" kern="0" dirty="0">
                <a:solidFill>
                  <a:srgbClr val="FFFFFF"/>
                </a:solidFill>
                <a:latin typeface="Segoe UI"/>
                <a:cs typeface="Arial" panose="020B0604020202020204" pitchFamily="34" charset="0"/>
              </a:rPr>
            </a:br>
            <a:endParaRPr lang="en-US" sz="1175" kern="0" dirty="0">
              <a:solidFill>
                <a:srgbClr val="FFFFFF"/>
              </a:solidFill>
              <a:latin typeface="Segoe UI"/>
              <a:cs typeface="Arial" panose="020B0604020202020204" pitchFamily="34" charset="0"/>
            </a:endParaRPr>
          </a:p>
        </p:txBody>
      </p:sp>
      <p:sp>
        <p:nvSpPr>
          <p:cNvPr id="103" name="TextBox 102"/>
          <p:cNvSpPr txBox="1"/>
          <p:nvPr/>
        </p:nvSpPr>
        <p:spPr>
          <a:xfrm>
            <a:off x="256862" y="2383171"/>
            <a:ext cx="1346164" cy="948194"/>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pPr defTabSz="895403"/>
            <a:r>
              <a:rPr lang="en-US" sz="1076" dirty="0">
                <a:solidFill>
                  <a:srgbClr val="FFFFFF"/>
                </a:solidFill>
                <a:latin typeface="Segoe UI"/>
              </a:rPr>
              <a:t>IP capable devices</a:t>
            </a:r>
          </a:p>
        </p:txBody>
      </p:sp>
      <p:sp>
        <p:nvSpPr>
          <p:cNvPr id="104" name="TextBox 103"/>
          <p:cNvSpPr txBox="1"/>
          <p:nvPr/>
        </p:nvSpPr>
        <p:spPr>
          <a:xfrm>
            <a:off x="256862" y="3658192"/>
            <a:ext cx="1346164" cy="871179"/>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pPr defTabSz="895403"/>
            <a:r>
              <a:rPr lang="en-US" sz="1076" dirty="0">
                <a:solidFill>
                  <a:srgbClr val="FFFFFF"/>
                </a:solidFill>
                <a:latin typeface="Segoe UI"/>
              </a:rPr>
              <a:t>Existing </a:t>
            </a:r>
            <a:r>
              <a:rPr lang="en-US" sz="1076" dirty="0" err="1">
                <a:solidFill>
                  <a:srgbClr val="FFFFFF"/>
                </a:solidFill>
                <a:latin typeface="Segoe UI"/>
              </a:rPr>
              <a:t>IoT</a:t>
            </a:r>
            <a:r>
              <a:rPr lang="en-US" sz="1076" dirty="0">
                <a:solidFill>
                  <a:srgbClr val="FFFFFF"/>
                </a:solidFill>
                <a:latin typeface="Segoe UI"/>
              </a:rPr>
              <a:t> devices</a:t>
            </a:r>
          </a:p>
        </p:txBody>
      </p:sp>
      <p:sp>
        <p:nvSpPr>
          <p:cNvPr id="105" name="TextBox 104"/>
          <p:cNvSpPr txBox="1"/>
          <p:nvPr/>
        </p:nvSpPr>
        <p:spPr>
          <a:xfrm>
            <a:off x="256862" y="4856199"/>
            <a:ext cx="1346164" cy="781896"/>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pPr defTabSz="895403"/>
            <a:r>
              <a:rPr lang="en-US" sz="1076" dirty="0">
                <a:solidFill>
                  <a:srgbClr val="FFFFFF"/>
                </a:solidFill>
                <a:latin typeface="Segoe UI"/>
              </a:rPr>
              <a:t>Low power devices </a:t>
            </a:r>
          </a:p>
        </p:txBody>
      </p:sp>
      <p:sp>
        <p:nvSpPr>
          <p:cNvPr id="108" name="Rectangle 107"/>
          <p:cNvSpPr/>
          <p:nvPr/>
        </p:nvSpPr>
        <p:spPr>
          <a:xfrm>
            <a:off x="968989" y="2407464"/>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latin typeface="Segoe UI"/>
              </a:rPr>
              <a:t>Agent</a:t>
            </a:r>
          </a:p>
        </p:txBody>
      </p:sp>
      <p:sp>
        <p:nvSpPr>
          <p:cNvPr id="110" name="Rectangle 109"/>
          <p:cNvSpPr/>
          <p:nvPr/>
        </p:nvSpPr>
        <p:spPr>
          <a:xfrm>
            <a:off x="2262364" y="4782786"/>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latin typeface="Segoe UI"/>
              </a:rPr>
              <a:t>Agent</a:t>
            </a:r>
          </a:p>
        </p:txBody>
      </p:sp>
      <p:sp>
        <p:nvSpPr>
          <p:cNvPr id="124" name="Rectangle 123"/>
          <p:cNvSpPr/>
          <p:nvPr/>
        </p:nvSpPr>
        <p:spPr>
          <a:xfrm>
            <a:off x="968989" y="3682052"/>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latin typeface="Segoe UI"/>
              </a:rPr>
              <a:t>Agent</a:t>
            </a:r>
          </a:p>
        </p:txBody>
      </p:sp>
      <p:sp>
        <p:nvSpPr>
          <p:cNvPr id="8" name="Rectangle 7"/>
          <p:cNvSpPr/>
          <p:nvPr/>
        </p:nvSpPr>
        <p:spPr>
          <a:xfrm>
            <a:off x="7084081" y="2382712"/>
            <a:ext cx="2324732" cy="51137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Solution </a:t>
            </a:r>
            <a:br>
              <a:rPr lang="en-US" sz="1076" dirty="0">
                <a:solidFill>
                  <a:srgbClr val="505050"/>
                </a:solidFill>
                <a:latin typeface="Segoe UI"/>
                <a:ea typeface="Segoe UI Black" panose="020B0A02040204020203" pitchFamily="34" charset="0"/>
                <a:cs typeface="Segoe UI Black" panose="020B0A02040204020203" pitchFamily="34" charset="0"/>
              </a:rPr>
            </a:br>
            <a:r>
              <a:rPr lang="en-US" sz="1076" dirty="0">
                <a:solidFill>
                  <a:srgbClr val="505050"/>
                </a:solidFill>
                <a:latin typeface="Segoe UI"/>
                <a:ea typeface="Segoe UI Black" panose="020B0A02040204020203" pitchFamily="34" charset="0"/>
                <a:cs typeface="Segoe UI Black" panose="020B0A02040204020203" pitchFamily="34" charset="0"/>
              </a:rPr>
              <a:t>Logic &amp; UI</a:t>
            </a:r>
          </a:p>
        </p:txBody>
      </p:sp>
      <p:sp>
        <p:nvSpPr>
          <p:cNvPr id="9" name="Rectangle 8"/>
          <p:cNvSpPr/>
          <p:nvPr/>
        </p:nvSpPr>
        <p:spPr>
          <a:xfrm>
            <a:off x="4841401" y="2382712"/>
            <a:ext cx="2136897" cy="51137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Provisioning API</a:t>
            </a:r>
          </a:p>
        </p:txBody>
      </p:sp>
      <p:sp>
        <p:nvSpPr>
          <p:cNvPr id="10" name="Rectangle 9"/>
          <p:cNvSpPr/>
          <p:nvPr/>
        </p:nvSpPr>
        <p:spPr>
          <a:xfrm>
            <a:off x="4883459" y="3220192"/>
            <a:ext cx="3030692" cy="32559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Device Registry Store</a:t>
            </a:r>
          </a:p>
        </p:txBody>
      </p:sp>
      <p:cxnSp>
        <p:nvCxnSpPr>
          <p:cNvPr id="11" name="Straight Arrow Connector 10"/>
          <p:cNvCxnSpPr>
            <a:stCxn id="9" idx="2"/>
          </p:cNvCxnSpPr>
          <p:nvPr/>
        </p:nvCxnSpPr>
        <p:spPr>
          <a:xfrm>
            <a:off x="5909849" y="2894082"/>
            <a:ext cx="6555" cy="299385"/>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76738" y="4101218"/>
            <a:ext cx="4532075" cy="421188"/>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Stream Event Processor</a:t>
            </a:r>
          </a:p>
        </p:txBody>
      </p:sp>
      <p:sp>
        <p:nvSpPr>
          <p:cNvPr id="16" name="Rectangle 15"/>
          <p:cNvSpPr/>
          <p:nvPr/>
        </p:nvSpPr>
        <p:spPr>
          <a:xfrm>
            <a:off x="8077788" y="4666310"/>
            <a:ext cx="1331024" cy="878167"/>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Analytics &amp;</a:t>
            </a:r>
            <a:br>
              <a:rPr lang="en-US" sz="1076" dirty="0">
                <a:solidFill>
                  <a:srgbClr val="505050"/>
                </a:solidFill>
                <a:latin typeface="Segoe UI"/>
                <a:ea typeface="Segoe UI Black" panose="020B0A02040204020203" pitchFamily="34" charset="0"/>
                <a:cs typeface="Segoe UI Black" panose="020B0A02040204020203" pitchFamily="34" charset="0"/>
              </a:rPr>
            </a:br>
            <a:r>
              <a:rPr lang="en-US" sz="1076" dirty="0">
                <a:solidFill>
                  <a:srgbClr val="505050"/>
                </a:solidFill>
                <a:latin typeface="Segoe UI"/>
                <a:ea typeface="Segoe UI Black" panose="020B0A02040204020203" pitchFamily="34" charset="0"/>
                <a:cs typeface="Segoe UI Black" panose="020B0A02040204020203" pitchFamily="34" charset="0"/>
              </a:rPr>
              <a:t>Machine Learning</a:t>
            </a:r>
          </a:p>
        </p:txBody>
      </p:sp>
      <p:cxnSp>
        <p:nvCxnSpPr>
          <p:cNvPr id="17" name="Straight Arrow Connector 16"/>
          <p:cNvCxnSpPr>
            <a:endCxn id="15" idx="1"/>
          </p:cNvCxnSpPr>
          <p:nvPr/>
        </p:nvCxnSpPr>
        <p:spPr>
          <a:xfrm>
            <a:off x="4513089" y="4311812"/>
            <a:ext cx="363649" cy="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L-Shape 18"/>
          <p:cNvSpPr/>
          <p:nvPr/>
        </p:nvSpPr>
        <p:spPr>
          <a:xfrm flipH="1">
            <a:off x="4876737" y="3211481"/>
            <a:ext cx="4046940" cy="672904"/>
          </a:xfrm>
          <a:prstGeom prst="corner">
            <a:avLst>
              <a:gd name="adj1" fmla="val 46089"/>
              <a:gd name="adj2" fmla="val 146666"/>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Device State Store</a:t>
            </a:r>
          </a:p>
        </p:txBody>
      </p:sp>
      <p:cxnSp>
        <p:nvCxnSpPr>
          <p:cNvPr id="24" name="Straight Arrow Connector 23"/>
          <p:cNvCxnSpPr/>
          <p:nvPr/>
        </p:nvCxnSpPr>
        <p:spPr>
          <a:xfrm flipV="1">
            <a:off x="7141829" y="3865023"/>
            <a:ext cx="0" cy="23273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3495837" y="1608718"/>
            <a:ext cx="6178685"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latin typeface="Segoe UI"/>
                <a:cs typeface="Segoe UI" panose="020B0502040204020203" pitchFamily="34" charset="0"/>
              </a:rPr>
              <a:t>Device and Event Processing</a:t>
            </a:r>
          </a:p>
          <a:p>
            <a:pPr defTabSz="932239"/>
            <a:endParaRPr lang="en-US" sz="1200" b="1" dirty="0">
              <a:solidFill>
                <a:srgbClr val="FFFFFF"/>
              </a:solidFill>
              <a:latin typeface="Segoe UI"/>
              <a:cs typeface="Segoe UI" panose="020B0502040204020203" pitchFamily="34" charset="0"/>
            </a:endParaRPr>
          </a:p>
        </p:txBody>
      </p:sp>
      <p:cxnSp>
        <p:nvCxnSpPr>
          <p:cNvPr id="33" name="Straight Arrow Connector 32"/>
          <p:cNvCxnSpPr/>
          <p:nvPr/>
        </p:nvCxnSpPr>
        <p:spPr>
          <a:xfrm>
            <a:off x="9674522" y="3951914"/>
            <a:ext cx="289797" cy="0"/>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634232" y="2363643"/>
            <a:ext cx="868846" cy="3253307"/>
          </a:xfrm>
          <a:prstGeom prst="rect">
            <a:avLst/>
          </a:prstGeom>
          <a:solidFill>
            <a:schemeClr val="tx1">
              <a:alpha val="89804"/>
            </a:scheme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Cloud Gateway</a:t>
            </a: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p:txBody>
      </p:sp>
      <p:cxnSp>
        <p:nvCxnSpPr>
          <p:cNvPr id="43" name="Straight Arrow Connector 42"/>
          <p:cNvCxnSpPr>
            <a:stCxn id="9" idx="1"/>
          </p:cNvCxnSpPr>
          <p:nvPr/>
        </p:nvCxnSpPr>
        <p:spPr>
          <a:xfrm flipH="1" flipV="1">
            <a:off x="4513089" y="2637599"/>
            <a:ext cx="328314" cy="798"/>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80508" y="2237778"/>
            <a:ext cx="1955440" cy="3507108"/>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endParaRPr lang="en-US" sz="1076" dirty="0">
              <a:solidFill>
                <a:srgbClr val="FFFFFF"/>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p:txBody>
      </p:sp>
      <p:sp>
        <p:nvSpPr>
          <p:cNvPr id="28" name="Rectangle 27"/>
          <p:cNvSpPr/>
          <p:nvPr/>
        </p:nvSpPr>
        <p:spPr bwMode="auto">
          <a:xfrm>
            <a:off x="9964320" y="1606368"/>
            <a:ext cx="1977594"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latin typeface="Segoe UI"/>
                <a:cs typeface="Segoe UI" panose="020B0502040204020203" pitchFamily="34" charset="0"/>
              </a:rPr>
              <a:t>Presentation and Business Process Integration  </a:t>
            </a:r>
          </a:p>
        </p:txBody>
      </p:sp>
      <p:cxnSp>
        <p:nvCxnSpPr>
          <p:cNvPr id="101" name="Straight Arrow Connector 100"/>
          <p:cNvCxnSpPr>
            <a:stCxn id="103" idx="3"/>
          </p:cNvCxnSpPr>
          <p:nvPr/>
        </p:nvCxnSpPr>
        <p:spPr>
          <a:xfrm>
            <a:off x="1603026" y="2857269"/>
            <a:ext cx="2031207" cy="1132"/>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2135265" y="1608718"/>
            <a:ext cx="1247565"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latin typeface="Segoe UI"/>
                <a:cs typeface="Segoe UI" panose="020B0502040204020203" pitchFamily="34" charset="0"/>
              </a:rPr>
              <a:t>Data Transport</a:t>
            </a:r>
          </a:p>
          <a:p>
            <a:pPr defTabSz="932239"/>
            <a:endParaRPr lang="en-US" sz="1200" b="1" dirty="0">
              <a:solidFill>
                <a:srgbClr val="FFFFFF"/>
              </a:solidFill>
              <a:latin typeface="Segoe UI"/>
              <a:cs typeface="Segoe UI" panose="020B0502040204020203" pitchFamily="34" charset="0"/>
            </a:endParaRPr>
          </a:p>
        </p:txBody>
      </p:sp>
      <p:sp>
        <p:nvSpPr>
          <p:cNvPr id="107" name="Rectangle 106"/>
          <p:cNvSpPr/>
          <p:nvPr/>
        </p:nvSpPr>
        <p:spPr bwMode="auto">
          <a:xfrm>
            <a:off x="222748" y="1608718"/>
            <a:ext cx="1793447"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latin typeface="Segoe UI"/>
                <a:cs typeface="Segoe UI" panose="020B0502040204020203" pitchFamily="34" charset="0"/>
              </a:rPr>
              <a:t>Devices and </a:t>
            </a:r>
            <a:br>
              <a:rPr lang="en-US" sz="1200" b="1" dirty="0">
                <a:solidFill>
                  <a:srgbClr val="FFFFFF"/>
                </a:solidFill>
                <a:latin typeface="Segoe UI"/>
                <a:cs typeface="Segoe UI" panose="020B0502040204020203" pitchFamily="34" charset="0"/>
              </a:rPr>
            </a:br>
            <a:r>
              <a:rPr lang="en-US" sz="1200" b="1" dirty="0">
                <a:solidFill>
                  <a:srgbClr val="FFFFFF"/>
                </a:solidFill>
                <a:latin typeface="Segoe UI"/>
                <a:cs typeface="Segoe UI" panose="020B0502040204020203" pitchFamily="34" charset="0"/>
              </a:rPr>
              <a:t>Data Sources	</a:t>
            </a:r>
          </a:p>
        </p:txBody>
      </p:sp>
      <p:cxnSp>
        <p:nvCxnSpPr>
          <p:cNvPr id="111" name="Elbow Connector 110"/>
          <p:cNvCxnSpPr>
            <a:endCxn id="102" idx="1"/>
          </p:cNvCxnSpPr>
          <p:nvPr/>
        </p:nvCxnSpPr>
        <p:spPr>
          <a:xfrm flipV="1">
            <a:off x="1601407" y="4613458"/>
            <a:ext cx="414786" cy="633689"/>
          </a:xfrm>
          <a:prstGeom prst="bentConnector3">
            <a:avLst>
              <a:gd name="adj1" fmla="val 50000"/>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endCxn id="102" idx="1"/>
          </p:cNvCxnSpPr>
          <p:nvPr/>
        </p:nvCxnSpPr>
        <p:spPr>
          <a:xfrm>
            <a:off x="1601407" y="4093783"/>
            <a:ext cx="414786" cy="519676"/>
          </a:xfrm>
          <a:prstGeom prst="bentConnector3">
            <a:avLst>
              <a:gd name="adj1" fmla="val 50000"/>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2" idx="3"/>
          </p:cNvCxnSpPr>
          <p:nvPr/>
        </p:nvCxnSpPr>
        <p:spPr>
          <a:xfrm>
            <a:off x="3117028" y="4613459"/>
            <a:ext cx="517205" cy="2011"/>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607259" y="3913982"/>
            <a:ext cx="2026974" cy="0"/>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6" name="Group 125"/>
          <p:cNvGrpSpPr>
            <a:grpSpLocks noChangeAspect="1"/>
          </p:cNvGrpSpPr>
          <p:nvPr/>
        </p:nvGrpSpPr>
        <p:grpSpPr>
          <a:xfrm>
            <a:off x="526159" y="2503473"/>
            <a:ext cx="306266" cy="351485"/>
            <a:chOff x="9488490" y="6863556"/>
            <a:chExt cx="366713" cy="420688"/>
          </a:xfrm>
          <a:solidFill>
            <a:schemeClr val="bg1"/>
          </a:solidFill>
        </p:grpSpPr>
        <p:sp>
          <p:nvSpPr>
            <p:cNvPr id="127" name="Freeform 344"/>
            <p:cNvSpPr>
              <a:spLocks/>
            </p:cNvSpPr>
            <p:nvPr/>
          </p:nvSpPr>
          <p:spPr bwMode="auto">
            <a:xfrm>
              <a:off x="9488490" y="7000081"/>
              <a:ext cx="230188" cy="193675"/>
            </a:xfrm>
            <a:custGeom>
              <a:avLst/>
              <a:gdLst>
                <a:gd name="T0" fmla="*/ 519 w 1012"/>
                <a:gd name="T1" fmla="*/ 837 h 851"/>
                <a:gd name="T2" fmla="*/ 519 w 1012"/>
                <a:gd name="T3" fmla="*/ 837 h 851"/>
                <a:gd name="T4" fmla="*/ 520 w 1012"/>
                <a:gd name="T5" fmla="*/ 842 h 851"/>
                <a:gd name="T6" fmla="*/ 521 w 1012"/>
                <a:gd name="T7" fmla="*/ 846 h 851"/>
                <a:gd name="T8" fmla="*/ 522 w 1012"/>
                <a:gd name="T9" fmla="*/ 848 h 851"/>
                <a:gd name="T10" fmla="*/ 525 w 1012"/>
                <a:gd name="T11" fmla="*/ 850 h 851"/>
                <a:gd name="T12" fmla="*/ 528 w 1012"/>
                <a:gd name="T13" fmla="*/ 851 h 851"/>
                <a:gd name="T14" fmla="*/ 531 w 1012"/>
                <a:gd name="T15" fmla="*/ 851 h 851"/>
                <a:gd name="T16" fmla="*/ 535 w 1012"/>
                <a:gd name="T17" fmla="*/ 849 h 851"/>
                <a:gd name="T18" fmla="*/ 539 w 1012"/>
                <a:gd name="T19" fmla="*/ 847 h 851"/>
                <a:gd name="T20" fmla="*/ 1004 w 1012"/>
                <a:gd name="T21" fmla="*/ 441 h 851"/>
                <a:gd name="T22" fmla="*/ 1004 w 1012"/>
                <a:gd name="T23" fmla="*/ 441 h 851"/>
                <a:gd name="T24" fmla="*/ 1007 w 1012"/>
                <a:gd name="T25" fmla="*/ 438 h 851"/>
                <a:gd name="T26" fmla="*/ 1010 w 1012"/>
                <a:gd name="T27" fmla="*/ 434 h 851"/>
                <a:gd name="T28" fmla="*/ 1011 w 1012"/>
                <a:gd name="T29" fmla="*/ 430 h 851"/>
                <a:gd name="T30" fmla="*/ 1012 w 1012"/>
                <a:gd name="T31" fmla="*/ 426 h 851"/>
                <a:gd name="T32" fmla="*/ 1011 w 1012"/>
                <a:gd name="T33" fmla="*/ 422 h 851"/>
                <a:gd name="T34" fmla="*/ 1010 w 1012"/>
                <a:gd name="T35" fmla="*/ 418 h 851"/>
                <a:gd name="T36" fmla="*/ 1007 w 1012"/>
                <a:gd name="T37" fmla="*/ 414 h 851"/>
                <a:gd name="T38" fmla="*/ 1004 w 1012"/>
                <a:gd name="T39" fmla="*/ 411 h 851"/>
                <a:gd name="T40" fmla="*/ 539 w 1012"/>
                <a:gd name="T41" fmla="*/ 5 h 851"/>
                <a:gd name="T42" fmla="*/ 539 w 1012"/>
                <a:gd name="T43" fmla="*/ 5 h 851"/>
                <a:gd name="T44" fmla="*/ 535 w 1012"/>
                <a:gd name="T45" fmla="*/ 2 h 851"/>
                <a:gd name="T46" fmla="*/ 531 w 1012"/>
                <a:gd name="T47" fmla="*/ 0 h 851"/>
                <a:gd name="T48" fmla="*/ 528 w 1012"/>
                <a:gd name="T49" fmla="*/ 0 h 851"/>
                <a:gd name="T50" fmla="*/ 525 w 1012"/>
                <a:gd name="T51" fmla="*/ 1 h 851"/>
                <a:gd name="T52" fmla="*/ 522 w 1012"/>
                <a:gd name="T53" fmla="*/ 4 h 851"/>
                <a:gd name="T54" fmla="*/ 521 w 1012"/>
                <a:gd name="T55" fmla="*/ 6 h 851"/>
                <a:gd name="T56" fmla="*/ 520 w 1012"/>
                <a:gd name="T57" fmla="*/ 10 h 851"/>
                <a:gd name="T58" fmla="*/ 519 w 1012"/>
                <a:gd name="T59" fmla="*/ 15 h 851"/>
                <a:gd name="T60" fmla="*/ 519 w 1012"/>
                <a:gd name="T61" fmla="*/ 220 h 851"/>
                <a:gd name="T62" fmla="*/ 25 w 1012"/>
                <a:gd name="T63" fmla="*/ 220 h 851"/>
                <a:gd name="T64" fmla="*/ 25 w 1012"/>
                <a:gd name="T65" fmla="*/ 220 h 851"/>
                <a:gd name="T66" fmla="*/ 20 w 1012"/>
                <a:gd name="T67" fmla="*/ 220 h 851"/>
                <a:gd name="T68" fmla="*/ 16 w 1012"/>
                <a:gd name="T69" fmla="*/ 222 h 851"/>
                <a:gd name="T70" fmla="*/ 11 w 1012"/>
                <a:gd name="T71" fmla="*/ 224 h 851"/>
                <a:gd name="T72" fmla="*/ 8 w 1012"/>
                <a:gd name="T73" fmla="*/ 227 h 851"/>
                <a:gd name="T74" fmla="*/ 5 w 1012"/>
                <a:gd name="T75" fmla="*/ 231 h 851"/>
                <a:gd name="T76" fmla="*/ 2 w 1012"/>
                <a:gd name="T77" fmla="*/ 235 h 851"/>
                <a:gd name="T78" fmla="*/ 1 w 1012"/>
                <a:gd name="T79" fmla="*/ 240 h 851"/>
                <a:gd name="T80" fmla="*/ 0 w 1012"/>
                <a:gd name="T81" fmla="*/ 245 h 851"/>
                <a:gd name="T82" fmla="*/ 0 w 1012"/>
                <a:gd name="T83" fmla="*/ 606 h 851"/>
                <a:gd name="T84" fmla="*/ 0 w 1012"/>
                <a:gd name="T85" fmla="*/ 606 h 851"/>
                <a:gd name="T86" fmla="*/ 1 w 1012"/>
                <a:gd name="T87" fmla="*/ 611 h 851"/>
                <a:gd name="T88" fmla="*/ 2 w 1012"/>
                <a:gd name="T89" fmla="*/ 617 h 851"/>
                <a:gd name="T90" fmla="*/ 5 w 1012"/>
                <a:gd name="T91" fmla="*/ 621 h 851"/>
                <a:gd name="T92" fmla="*/ 8 w 1012"/>
                <a:gd name="T93" fmla="*/ 625 h 851"/>
                <a:gd name="T94" fmla="*/ 11 w 1012"/>
                <a:gd name="T95" fmla="*/ 628 h 851"/>
                <a:gd name="T96" fmla="*/ 16 w 1012"/>
                <a:gd name="T97" fmla="*/ 630 h 851"/>
                <a:gd name="T98" fmla="*/ 20 w 1012"/>
                <a:gd name="T99" fmla="*/ 632 h 851"/>
                <a:gd name="T100" fmla="*/ 25 w 1012"/>
                <a:gd name="T101" fmla="*/ 632 h 851"/>
                <a:gd name="T102" fmla="*/ 519 w 1012"/>
                <a:gd name="T103" fmla="*/ 632 h 851"/>
                <a:gd name="T104" fmla="*/ 519 w 1012"/>
                <a:gd name="T105" fmla="*/ 837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851">
                  <a:moveTo>
                    <a:pt x="519" y="837"/>
                  </a:moveTo>
                  <a:lnTo>
                    <a:pt x="519" y="837"/>
                  </a:lnTo>
                  <a:lnTo>
                    <a:pt x="520" y="842"/>
                  </a:lnTo>
                  <a:lnTo>
                    <a:pt x="521" y="846"/>
                  </a:lnTo>
                  <a:lnTo>
                    <a:pt x="522" y="848"/>
                  </a:lnTo>
                  <a:lnTo>
                    <a:pt x="525" y="850"/>
                  </a:lnTo>
                  <a:lnTo>
                    <a:pt x="528" y="851"/>
                  </a:lnTo>
                  <a:lnTo>
                    <a:pt x="531" y="851"/>
                  </a:lnTo>
                  <a:lnTo>
                    <a:pt x="535" y="849"/>
                  </a:lnTo>
                  <a:lnTo>
                    <a:pt x="539" y="847"/>
                  </a:lnTo>
                  <a:lnTo>
                    <a:pt x="1004" y="441"/>
                  </a:lnTo>
                  <a:lnTo>
                    <a:pt x="1004" y="441"/>
                  </a:lnTo>
                  <a:lnTo>
                    <a:pt x="1007" y="438"/>
                  </a:lnTo>
                  <a:lnTo>
                    <a:pt x="1010" y="434"/>
                  </a:lnTo>
                  <a:lnTo>
                    <a:pt x="1011" y="430"/>
                  </a:lnTo>
                  <a:lnTo>
                    <a:pt x="1012" y="426"/>
                  </a:lnTo>
                  <a:lnTo>
                    <a:pt x="1011" y="422"/>
                  </a:lnTo>
                  <a:lnTo>
                    <a:pt x="1010" y="418"/>
                  </a:lnTo>
                  <a:lnTo>
                    <a:pt x="1007" y="414"/>
                  </a:lnTo>
                  <a:lnTo>
                    <a:pt x="1004" y="411"/>
                  </a:lnTo>
                  <a:lnTo>
                    <a:pt x="539" y="5"/>
                  </a:lnTo>
                  <a:lnTo>
                    <a:pt x="539" y="5"/>
                  </a:lnTo>
                  <a:lnTo>
                    <a:pt x="535" y="2"/>
                  </a:lnTo>
                  <a:lnTo>
                    <a:pt x="531" y="0"/>
                  </a:lnTo>
                  <a:lnTo>
                    <a:pt x="528" y="0"/>
                  </a:lnTo>
                  <a:lnTo>
                    <a:pt x="525" y="1"/>
                  </a:lnTo>
                  <a:lnTo>
                    <a:pt x="522" y="4"/>
                  </a:lnTo>
                  <a:lnTo>
                    <a:pt x="521" y="6"/>
                  </a:lnTo>
                  <a:lnTo>
                    <a:pt x="520" y="10"/>
                  </a:lnTo>
                  <a:lnTo>
                    <a:pt x="519" y="15"/>
                  </a:lnTo>
                  <a:lnTo>
                    <a:pt x="519" y="220"/>
                  </a:lnTo>
                  <a:lnTo>
                    <a:pt x="25" y="220"/>
                  </a:lnTo>
                  <a:lnTo>
                    <a:pt x="25" y="220"/>
                  </a:lnTo>
                  <a:lnTo>
                    <a:pt x="20" y="220"/>
                  </a:lnTo>
                  <a:lnTo>
                    <a:pt x="16" y="222"/>
                  </a:lnTo>
                  <a:lnTo>
                    <a:pt x="11" y="224"/>
                  </a:lnTo>
                  <a:lnTo>
                    <a:pt x="8" y="227"/>
                  </a:lnTo>
                  <a:lnTo>
                    <a:pt x="5" y="231"/>
                  </a:lnTo>
                  <a:lnTo>
                    <a:pt x="2" y="235"/>
                  </a:lnTo>
                  <a:lnTo>
                    <a:pt x="1" y="240"/>
                  </a:lnTo>
                  <a:lnTo>
                    <a:pt x="0" y="245"/>
                  </a:lnTo>
                  <a:lnTo>
                    <a:pt x="0" y="606"/>
                  </a:lnTo>
                  <a:lnTo>
                    <a:pt x="0" y="606"/>
                  </a:lnTo>
                  <a:lnTo>
                    <a:pt x="1" y="611"/>
                  </a:lnTo>
                  <a:lnTo>
                    <a:pt x="2" y="617"/>
                  </a:lnTo>
                  <a:lnTo>
                    <a:pt x="5" y="621"/>
                  </a:lnTo>
                  <a:lnTo>
                    <a:pt x="8" y="625"/>
                  </a:lnTo>
                  <a:lnTo>
                    <a:pt x="11" y="628"/>
                  </a:lnTo>
                  <a:lnTo>
                    <a:pt x="16" y="630"/>
                  </a:lnTo>
                  <a:lnTo>
                    <a:pt x="20" y="632"/>
                  </a:lnTo>
                  <a:lnTo>
                    <a:pt x="25" y="632"/>
                  </a:lnTo>
                  <a:lnTo>
                    <a:pt x="519" y="632"/>
                  </a:lnTo>
                  <a:lnTo>
                    <a:pt x="519" y="837"/>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sp>
          <p:nvSpPr>
            <p:cNvPr id="128" name="Freeform 345"/>
            <p:cNvSpPr>
              <a:spLocks/>
            </p:cNvSpPr>
            <p:nvPr/>
          </p:nvSpPr>
          <p:spPr bwMode="auto">
            <a:xfrm>
              <a:off x="9536115" y="6863556"/>
              <a:ext cx="319088" cy="420688"/>
            </a:xfrm>
            <a:custGeom>
              <a:avLst/>
              <a:gdLst>
                <a:gd name="T0" fmla="*/ 1222 w 1404"/>
                <a:gd name="T1" fmla="*/ 0 h 1852"/>
                <a:gd name="T2" fmla="*/ 1214 w 1404"/>
                <a:gd name="T3" fmla="*/ 1 h 1852"/>
                <a:gd name="T4" fmla="*/ 1197 w 1404"/>
                <a:gd name="T5" fmla="*/ 6 h 1852"/>
                <a:gd name="T6" fmla="*/ 1180 w 1404"/>
                <a:gd name="T7" fmla="*/ 14 h 1852"/>
                <a:gd name="T8" fmla="*/ 1165 w 1404"/>
                <a:gd name="T9" fmla="*/ 25 h 1852"/>
                <a:gd name="T10" fmla="*/ 961 w 1404"/>
                <a:gd name="T11" fmla="*/ 314 h 1852"/>
                <a:gd name="T12" fmla="*/ 959 w 1404"/>
                <a:gd name="T13" fmla="*/ 317 h 1852"/>
                <a:gd name="T14" fmla="*/ 125 w 1404"/>
                <a:gd name="T15" fmla="*/ 317 h 1852"/>
                <a:gd name="T16" fmla="*/ 100 w 1404"/>
                <a:gd name="T17" fmla="*/ 319 h 1852"/>
                <a:gd name="T18" fmla="*/ 76 w 1404"/>
                <a:gd name="T19" fmla="*/ 327 h 1852"/>
                <a:gd name="T20" fmla="*/ 55 w 1404"/>
                <a:gd name="T21" fmla="*/ 338 h 1852"/>
                <a:gd name="T22" fmla="*/ 36 w 1404"/>
                <a:gd name="T23" fmla="*/ 354 h 1852"/>
                <a:gd name="T24" fmla="*/ 21 w 1404"/>
                <a:gd name="T25" fmla="*/ 372 h 1852"/>
                <a:gd name="T26" fmla="*/ 9 w 1404"/>
                <a:gd name="T27" fmla="*/ 393 h 1852"/>
                <a:gd name="T28" fmla="*/ 2 w 1404"/>
                <a:gd name="T29" fmla="*/ 417 h 1852"/>
                <a:gd name="T30" fmla="*/ 0 w 1404"/>
                <a:gd name="T31" fmla="*/ 442 h 1852"/>
                <a:gd name="T32" fmla="*/ 172 w 1404"/>
                <a:gd name="T33" fmla="*/ 736 h 1852"/>
                <a:gd name="T34" fmla="*/ 918 w 1404"/>
                <a:gd name="T35" fmla="*/ 490 h 1852"/>
                <a:gd name="T36" fmla="*/ 172 w 1404"/>
                <a:gd name="T37" fmla="*/ 1570 h 1852"/>
                <a:gd name="T38" fmla="*/ 0 w 1404"/>
                <a:gd name="T39" fmla="*/ 1325 h 1852"/>
                <a:gd name="T40" fmla="*/ 0 w 1404"/>
                <a:gd name="T41" fmla="*/ 1617 h 1852"/>
                <a:gd name="T42" fmla="*/ 2 w 1404"/>
                <a:gd name="T43" fmla="*/ 1643 h 1852"/>
                <a:gd name="T44" fmla="*/ 9 w 1404"/>
                <a:gd name="T45" fmla="*/ 1666 h 1852"/>
                <a:gd name="T46" fmla="*/ 21 w 1404"/>
                <a:gd name="T47" fmla="*/ 1688 h 1852"/>
                <a:gd name="T48" fmla="*/ 36 w 1404"/>
                <a:gd name="T49" fmla="*/ 1706 h 1852"/>
                <a:gd name="T50" fmla="*/ 55 w 1404"/>
                <a:gd name="T51" fmla="*/ 1721 h 1852"/>
                <a:gd name="T52" fmla="*/ 76 w 1404"/>
                <a:gd name="T53" fmla="*/ 1734 h 1852"/>
                <a:gd name="T54" fmla="*/ 100 w 1404"/>
                <a:gd name="T55" fmla="*/ 1741 h 1852"/>
                <a:gd name="T56" fmla="*/ 125 w 1404"/>
                <a:gd name="T57" fmla="*/ 1743 h 1852"/>
                <a:gd name="T58" fmla="*/ 1149 w 1404"/>
                <a:gd name="T59" fmla="*/ 1833 h 1852"/>
                <a:gd name="T60" fmla="*/ 1156 w 1404"/>
                <a:gd name="T61" fmla="*/ 1837 h 1852"/>
                <a:gd name="T62" fmla="*/ 1185 w 1404"/>
                <a:gd name="T63" fmla="*/ 1847 h 1852"/>
                <a:gd name="T64" fmla="*/ 1214 w 1404"/>
                <a:gd name="T65" fmla="*/ 1852 h 1852"/>
                <a:gd name="T66" fmla="*/ 1364 w 1404"/>
                <a:gd name="T67" fmla="*/ 1852 h 1852"/>
                <a:gd name="T68" fmla="*/ 1372 w 1404"/>
                <a:gd name="T69" fmla="*/ 1852 h 1852"/>
                <a:gd name="T70" fmla="*/ 1387 w 1404"/>
                <a:gd name="T71" fmla="*/ 1846 h 1852"/>
                <a:gd name="T72" fmla="*/ 1397 w 1404"/>
                <a:gd name="T73" fmla="*/ 1835 h 1852"/>
                <a:gd name="T74" fmla="*/ 1403 w 1404"/>
                <a:gd name="T75" fmla="*/ 1821 h 1852"/>
                <a:gd name="T76" fmla="*/ 1404 w 1404"/>
                <a:gd name="T77" fmla="*/ 39 h 1852"/>
                <a:gd name="T78" fmla="*/ 1403 w 1404"/>
                <a:gd name="T79" fmla="*/ 32 h 1852"/>
                <a:gd name="T80" fmla="*/ 1397 w 1404"/>
                <a:gd name="T81" fmla="*/ 18 h 1852"/>
                <a:gd name="T82" fmla="*/ 1387 w 1404"/>
                <a:gd name="T83" fmla="*/ 7 h 1852"/>
                <a:gd name="T84" fmla="*/ 1372 w 1404"/>
                <a:gd name="T85" fmla="*/ 2 h 1852"/>
                <a:gd name="T86" fmla="*/ 1364 w 1404"/>
                <a:gd name="T87" fmla="*/ 1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4" h="1852">
                  <a:moveTo>
                    <a:pt x="1364" y="1"/>
                  </a:moveTo>
                  <a:lnTo>
                    <a:pt x="1222" y="0"/>
                  </a:lnTo>
                  <a:lnTo>
                    <a:pt x="1222" y="0"/>
                  </a:lnTo>
                  <a:lnTo>
                    <a:pt x="1214" y="1"/>
                  </a:lnTo>
                  <a:lnTo>
                    <a:pt x="1205" y="3"/>
                  </a:lnTo>
                  <a:lnTo>
                    <a:pt x="1197" y="6"/>
                  </a:lnTo>
                  <a:lnTo>
                    <a:pt x="1188" y="9"/>
                  </a:lnTo>
                  <a:lnTo>
                    <a:pt x="1180" y="14"/>
                  </a:lnTo>
                  <a:lnTo>
                    <a:pt x="1173" y="19"/>
                  </a:lnTo>
                  <a:lnTo>
                    <a:pt x="1165" y="25"/>
                  </a:lnTo>
                  <a:lnTo>
                    <a:pt x="1160" y="32"/>
                  </a:lnTo>
                  <a:lnTo>
                    <a:pt x="961" y="314"/>
                  </a:lnTo>
                  <a:lnTo>
                    <a:pt x="961" y="314"/>
                  </a:lnTo>
                  <a:lnTo>
                    <a:pt x="959" y="317"/>
                  </a:lnTo>
                  <a:lnTo>
                    <a:pt x="125" y="317"/>
                  </a:lnTo>
                  <a:lnTo>
                    <a:pt x="125" y="317"/>
                  </a:lnTo>
                  <a:lnTo>
                    <a:pt x="112" y="318"/>
                  </a:lnTo>
                  <a:lnTo>
                    <a:pt x="100" y="319"/>
                  </a:lnTo>
                  <a:lnTo>
                    <a:pt x="87" y="322"/>
                  </a:lnTo>
                  <a:lnTo>
                    <a:pt x="76" y="327"/>
                  </a:lnTo>
                  <a:lnTo>
                    <a:pt x="65" y="332"/>
                  </a:lnTo>
                  <a:lnTo>
                    <a:pt x="55" y="338"/>
                  </a:lnTo>
                  <a:lnTo>
                    <a:pt x="45" y="345"/>
                  </a:lnTo>
                  <a:lnTo>
                    <a:pt x="36" y="354"/>
                  </a:lnTo>
                  <a:lnTo>
                    <a:pt x="28" y="363"/>
                  </a:lnTo>
                  <a:lnTo>
                    <a:pt x="21" y="372"/>
                  </a:lnTo>
                  <a:lnTo>
                    <a:pt x="14" y="383"/>
                  </a:lnTo>
                  <a:lnTo>
                    <a:pt x="9" y="393"/>
                  </a:lnTo>
                  <a:lnTo>
                    <a:pt x="5" y="406"/>
                  </a:lnTo>
                  <a:lnTo>
                    <a:pt x="2" y="417"/>
                  </a:lnTo>
                  <a:lnTo>
                    <a:pt x="0" y="430"/>
                  </a:lnTo>
                  <a:lnTo>
                    <a:pt x="0" y="442"/>
                  </a:lnTo>
                  <a:lnTo>
                    <a:pt x="0" y="736"/>
                  </a:lnTo>
                  <a:lnTo>
                    <a:pt x="172" y="736"/>
                  </a:lnTo>
                  <a:lnTo>
                    <a:pt x="172" y="490"/>
                  </a:lnTo>
                  <a:lnTo>
                    <a:pt x="918" y="490"/>
                  </a:lnTo>
                  <a:lnTo>
                    <a:pt x="918" y="1570"/>
                  </a:lnTo>
                  <a:lnTo>
                    <a:pt x="172" y="1570"/>
                  </a:lnTo>
                  <a:lnTo>
                    <a:pt x="172" y="1325"/>
                  </a:lnTo>
                  <a:lnTo>
                    <a:pt x="0" y="1325"/>
                  </a:lnTo>
                  <a:lnTo>
                    <a:pt x="0" y="1617"/>
                  </a:lnTo>
                  <a:lnTo>
                    <a:pt x="0" y="1617"/>
                  </a:lnTo>
                  <a:lnTo>
                    <a:pt x="0" y="1630"/>
                  </a:lnTo>
                  <a:lnTo>
                    <a:pt x="2" y="1643"/>
                  </a:lnTo>
                  <a:lnTo>
                    <a:pt x="5" y="1655"/>
                  </a:lnTo>
                  <a:lnTo>
                    <a:pt x="9" y="1666"/>
                  </a:lnTo>
                  <a:lnTo>
                    <a:pt x="14" y="1678"/>
                  </a:lnTo>
                  <a:lnTo>
                    <a:pt x="21" y="1688"/>
                  </a:lnTo>
                  <a:lnTo>
                    <a:pt x="28" y="1697"/>
                  </a:lnTo>
                  <a:lnTo>
                    <a:pt x="36" y="1706"/>
                  </a:lnTo>
                  <a:lnTo>
                    <a:pt x="45" y="1714"/>
                  </a:lnTo>
                  <a:lnTo>
                    <a:pt x="55" y="1721"/>
                  </a:lnTo>
                  <a:lnTo>
                    <a:pt x="65" y="1728"/>
                  </a:lnTo>
                  <a:lnTo>
                    <a:pt x="76" y="1734"/>
                  </a:lnTo>
                  <a:lnTo>
                    <a:pt x="87" y="1738"/>
                  </a:lnTo>
                  <a:lnTo>
                    <a:pt x="100" y="1741"/>
                  </a:lnTo>
                  <a:lnTo>
                    <a:pt x="112" y="1743"/>
                  </a:lnTo>
                  <a:lnTo>
                    <a:pt x="125" y="1743"/>
                  </a:lnTo>
                  <a:lnTo>
                    <a:pt x="991" y="1743"/>
                  </a:lnTo>
                  <a:lnTo>
                    <a:pt x="1149" y="1833"/>
                  </a:lnTo>
                  <a:lnTo>
                    <a:pt x="1149" y="1833"/>
                  </a:lnTo>
                  <a:lnTo>
                    <a:pt x="1156" y="1837"/>
                  </a:lnTo>
                  <a:lnTo>
                    <a:pt x="1165" y="1841"/>
                  </a:lnTo>
                  <a:lnTo>
                    <a:pt x="1185" y="1847"/>
                  </a:lnTo>
                  <a:lnTo>
                    <a:pt x="1204" y="1851"/>
                  </a:lnTo>
                  <a:lnTo>
                    <a:pt x="1214" y="1852"/>
                  </a:lnTo>
                  <a:lnTo>
                    <a:pt x="1222" y="1852"/>
                  </a:lnTo>
                  <a:lnTo>
                    <a:pt x="1364" y="1852"/>
                  </a:lnTo>
                  <a:lnTo>
                    <a:pt x="1364" y="1852"/>
                  </a:lnTo>
                  <a:lnTo>
                    <a:pt x="1372" y="1852"/>
                  </a:lnTo>
                  <a:lnTo>
                    <a:pt x="1380" y="1849"/>
                  </a:lnTo>
                  <a:lnTo>
                    <a:pt x="1387" y="1846"/>
                  </a:lnTo>
                  <a:lnTo>
                    <a:pt x="1392" y="1841"/>
                  </a:lnTo>
                  <a:lnTo>
                    <a:pt x="1397" y="1835"/>
                  </a:lnTo>
                  <a:lnTo>
                    <a:pt x="1401" y="1828"/>
                  </a:lnTo>
                  <a:lnTo>
                    <a:pt x="1403" y="1821"/>
                  </a:lnTo>
                  <a:lnTo>
                    <a:pt x="1404" y="1813"/>
                  </a:lnTo>
                  <a:lnTo>
                    <a:pt x="1404" y="39"/>
                  </a:lnTo>
                  <a:lnTo>
                    <a:pt x="1404" y="39"/>
                  </a:lnTo>
                  <a:lnTo>
                    <a:pt x="1403" y="32"/>
                  </a:lnTo>
                  <a:lnTo>
                    <a:pt x="1401" y="24"/>
                  </a:lnTo>
                  <a:lnTo>
                    <a:pt x="1397" y="18"/>
                  </a:lnTo>
                  <a:lnTo>
                    <a:pt x="1392" y="12"/>
                  </a:lnTo>
                  <a:lnTo>
                    <a:pt x="1387" y="7"/>
                  </a:lnTo>
                  <a:lnTo>
                    <a:pt x="1380" y="4"/>
                  </a:lnTo>
                  <a:lnTo>
                    <a:pt x="1372" y="2"/>
                  </a:lnTo>
                  <a:lnTo>
                    <a:pt x="1364" y="1"/>
                  </a:lnTo>
                  <a:lnTo>
                    <a:pt x="1364" y="1"/>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grpSp>
      <p:grpSp>
        <p:nvGrpSpPr>
          <p:cNvPr id="129" name="Group 128"/>
          <p:cNvGrpSpPr>
            <a:grpSpLocks noChangeAspect="1"/>
          </p:cNvGrpSpPr>
          <p:nvPr/>
        </p:nvGrpSpPr>
        <p:grpSpPr>
          <a:xfrm>
            <a:off x="526159" y="3732372"/>
            <a:ext cx="306266" cy="351485"/>
            <a:chOff x="9488490" y="6863556"/>
            <a:chExt cx="366713" cy="420688"/>
          </a:xfrm>
          <a:solidFill>
            <a:schemeClr val="bg1"/>
          </a:solidFill>
        </p:grpSpPr>
        <p:sp>
          <p:nvSpPr>
            <p:cNvPr id="130" name="Freeform 344"/>
            <p:cNvSpPr>
              <a:spLocks/>
            </p:cNvSpPr>
            <p:nvPr/>
          </p:nvSpPr>
          <p:spPr bwMode="auto">
            <a:xfrm>
              <a:off x="9488490" y="7000081"/>
              <a:ext cx="230188" cy="193675"/>
            </a:xfrm>
            <a:custGeom>
              <a:avLst/>
              <a:gdLst>
                <a:gd name="T0" fmla="*/ 519 w 1012"/>
                <a:gd name="T1" fmla="*/ 837 h 851"/>
                <a:gd name="T2" fmla="*/ 519 w 1012"/>
                <a:gd name="T3" fmla="*/ 837 h 851"/>
                <a:gd name="T4" fmla="*/ 520 w 1012"/>
                <a:gd name="T5" fmla="*/ 842 h 851"/>
                <a:gd name="T6" fmla="*/ 521 w 1012"/>
                <a:gd name="T7" fmla="*/ 846 h 851"/>
                <a:gd name="T8" fmla="*/ 522 w 1012"/>
                <a:gd name="T9" fmla="*/ 848 h 851"/>
                <a:gd name="T10" fmla="*/ 525 w 1012"/>
                <a:gd name="T11" fmla="*/ 850 h 851"/>
                <a:gd name="T12" fmla="*/ 528 w 1012"/>
                <a:gd name="T13" fmla="*/ 851 h 851"/>
                <a:gd name="T14" fmla="*/ 531 w 1012"/>
                <a:gd name="T15" fmla="*/ 851 h 851"/>
                <a:gd name="T16" fmla="*/ 535 w 1012"/>
                <a:gd name="T17" fmla="*/ 849 h 851"/>
                <a:gd name="T18" fmla="*/ 539 w 1012"/>
                <a:gd name="T19" fmla="*/ 847 h 851"/>
                <a:gd name="T20" fmla="*/ 1004 w 1012"/>
                <a:gd name="T21" fmla="*/ 441 h 851"/>
                <a:gd name="T22" fmla="*/ 1004 w 1012"/>
                <a:gd name="T23" fmla="*/ 441 h 851"/>
                <a:gd name="T24" fmla="*/ 1007 w 1012"/>
                <a:gd name="T25" fmla="*/ 438 h 851"/>
                <a:gd name="T26" fmla="*/ 1010 w 1012"/>
                <a:gd name="T27" fmla="*/ 434 h 851"/>
                <a:gd name="T28" fmla="*/ 1011 w 1012"/>
                <a:gd name="T29" fmla="*/ 430 h 851"/>
                <a:gd name="T30" fmla="*/ 1012 w 1012"/>
                <a:gd name="T31" fmla="*/ 426 h 851"/>
                <a:gd name="T32" fmla="*/ 1011 w 1012"/>
                <a:gd name="T33" fmla="*/ 422 h 851"/>
                <a:gd name="T34" fmla="*/ 1010 w 1012"/>
                <a:gd name="T35" fmla="*/ 418 h 851"/>
                <a:gd name="T36" fmla="*/ 1007 w 1012"/>
                <a:gd name="T37" fmla="*/ 414 h 851"/>
                <a:gd name="T38" fmla="*/ 1004 w 1012"/>
                <a:gd name="T39" fmla="*/ 411 h 851"/>
                <a:gd name="T40" fmla="*/ 539 w 1012"/>
                <a:gd name="T41" fmla="*/ 5 h 851"/>
                <a:gd name="T42" fmla="*/ 539 w 1012"/>
                <a:gd name="T43" fmla="*/ 5 h 851"/>
                <a:gd name="T44" fmla="*/ 535 w 1012"/>
                <a:gd name="T45" fmla="*/ 2 h 851"/>
                <a:gd name="T46" fmla="*/ 531 w 1012"/>
                <a:gd name="T47" fmla="*/ 0 h 851"/>
                <a:gd name="T48" fmla="*/ 528 w 1012"/>
                <a:gd name="T49" fmla="*/ 0 h 851"/>
                <a:gd name="T50" fmla="*/ 525 w 1012"/>
                <a:gd name="T51" fmla="*/ 1 h 851"/>
                <a:gd name="T52" fmla="*/ 522 w 1012"/>
                <a:gd name="T53" fmla="*/ 4 h 851"/>
                <a:gd name="T54" fmla="*/ 521 w 1012"/>
                <a:gd name="T55" fmla="*/ 6 h 851"/>
                <a:gd name="T56" fmla="*/ 520 w 1012"/>
                <a:gd name="T57" fmla="*/ 10 h 851"/>
                <a:gd name="T58" fmla="*/ 519 w 1012"/>
                <a:gd name="T59" fmla="*/ 15 h 851"/>
                <a:gd name="T60" fmla="*/ 519 w 1012"/>
                <a:gd name="T61" fmla="*/ 220 h 851"/>
                <a:gd name="T62" fmla="*/ 25 w 1012"/>
                <a:gd name="T63" fmla="*/ 220 h 851"/>
                <a:gd name="T64" fmla="*/ 25 w 1012"/>
                <a:gd name="T65" fmla="*/ 220 h 851"/>
                <a:gd name="T66" fmla="*/ 20 w 1012"/>
                <a:gd name="T67" fmla="*/ 220 h 851"/>
                <a:gd name="T68" fmla="*/ 16 w 1012"/>
                <a:gd name="T69" fmla="*/ 222 h 851"/>
                <a:gd name="T70" fmla="*/ 11 w 1012"/>
                <a:gd name="T71" fmla="*/ 224 h 851"/>
                <a:gd name="T72" fmla="*/ 8 w 1012"/>
                <a:gd name="T73" fmla="*/ 227 h 851"/>
                <a:gd name="T74" fmla="*/ 5 w 1012"/>
                <a:gd name="T75" fmla="*/ 231 h 851"/>
                <a:gd name="T76" fmla="*/ 2 w 1012"/>
                <a:gd name="T77" fmla="*/ 235 h 851"/>
                <a:gd name="T78" fmla="*/ 1 w 1012"/>
                <a:gd name="T79" fmla="*/ 240 h 851"/>
                <a:gd name="T80" fmla="*/ 0 w 1012"/>
                <a:gd name="T81" fmla="*/ 245 h 851"/>
                <a:gd name="T82" fmla="*/ 0 w 1012"/>
                <a:gd name="T83" fmla="*/ 606 h 851"/>
                <a:gd name="T84" fmla="*/ 0 w 1012"/>
                <a:gd name="T85" fmla="*/ 606 h 851"/>
                <a:gd name="T86" fmla="*/ 1 w 1012"/>
                <a:gd name="T87" fmla="*/ 611 h 851"/>
                <a:gd name="T88" fmla="*/ 2 w 1012"/>
                <a:gd name="T89" fmla="*/ 617 h 851"/>
                <a:gd name="T90" fmla="*/ 5 w 1012"/>
                <a:gd name="T91" fmla="*/ 621 h 851"/>
                <a:gd name="T92" fmla="*/ 8 w 1012"/>
                <a:gd name="T93" fmla="*/ 625 h 851"/>
                <a:gd name="T94" fmla="*/ 11 w 1012"/>
                <a:gd name="T95" fmla="*/ 628 h 851"/>
                <a:gd name="T96" fmla="*/ 16 w 1012"/>
                <a:gd name="T97" fmla="*/ 630 h 851"/>
                <a:gd name="T98" fmla="*/ 20 w 1012"/>
                <a:gd name="T99" fmla="*/ 632 h 851"/>
                <a:gd name="T100" fmla="*/ 25 w 1012"/>
                <a:gd name="T101" fmla="*/ 632 h 851"/>
                <a:gd name="T102" fmla="*/ 519 w 1012"/>
                <a:gd name="T103" fmla="*/ 632 h 851"/>
                <a:gd name="T104" fmla="*/ 519 w 1012"/>
                <a:gd name="T105" fmla="*/ 837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851">
                  <a:moveTo>
                    <a:pt x="519" y="837"/>
                  </a:moveTo>
                  <a:lnTo>
                    <a:pt x="519" y="837"/>
                  </a:lnTo>
                  <a:lnTo>
                    <a:pt x="520" y="842"/>
                  </a:lnTo>
                  <a:lnTo>
                    <a:pt x="521" y="846"/>
                  </a:lnTo>
                  <a:lnTo>
                    <a:pt x="522" y="848"/>
                  </a:lnTo>
                  <a:lnTo>
                    <a:pt x="525" y="850"/>
                  </a:lnTo>
                  <a:lnTo>
                    <a:pt x="528" y="851"/>
                  </a:lnTo>
                  <a:lnTo>
                    <a:pt x="531" y="851"/>
                  </a:lnTo>
                  <a:lnTo>
                    <a:pt x="535" y="849"/>
                  </a:lnTo>
                  <a:lnTo>
                    <a:pt x="539" y="847"/>
                  </a:lnTo>
                  <a:lnTo>
                    <a:pt x="1004" y="441"/>
                  </a:lnTo>
                  <a:lnTo>
                    <a:pt x="1004" y="441"/>
                  </a:lnTo>
                  <a:lnTo>
                    <a:pt x="1007" y="438"/>
                  </a:lnTo>
                  <a:lnTo>
                    <a:pt x="1010" y="434"/>
                  </a:lnTo>
                  <a:lnTo>
                    <a:pt x="1011" y="430"/>
                  </a:lnTo>
                  <a:lnTo>
                    <a:pt x="1012" y="426"/>
                  </a:lnTo>
                  <a:lnTo>
                    <a:pt x="1011" y="422"/>
                  </a:lnTo>
                  <a:lnTo>
                    <a:pt x="1010" y="418"/>
                  </a:lnTo>
                  <a:lnTo>
                    <a:pt x="1007" y="414"/>
                  </a:lnTo>
                  <a:lnTo>
                    <a:pt x="1004" y="411"/>
                  </a:lnTo>
                  <a:lnTo>
                    <a:pt x="539" y="5"/>
                  </a:lnTo>
                  <a:lnTo>
                    <a:pt x="539" y="5"/>
                  </a:lnTo>
                  <a:lnTo>
                    <a:pt x="535" y="2"/>
                  </a:lnTo>
                  <a:lnTo>
                    <a:pt x="531" y="0"/>
                  </a:lnTo>
                  <a:lnTo>
                    <a:pt x="528" y="0"/>
                  </a:lnTo>
                  <a:lnTo>
                    <a:pt x="525" y="1"/>
                  </a:lnTo>
                  <a:lnTo>
                    <a:pt x="522" y="4"/>
                  </a:lnTo>
                  <a:lnTo>
                    <a:pt x="521" y="6"/>
                  </a:lnTo>
                  <a:lnTo>
                    <a:pt x="520" y="10"/>
                  </a:lnTo>
                  <a:lnTo>
                    <a:pt x="519" y="15"/>
                  </a:lnTo>
                  <a:lnTo>
                    <a:pt x="519" y="220"/>
                  </a:lnTo>
                  <a:lnTo>
                    <a:pt x="25" y="220"/>
                  </a:lnTo>
                  <a:lnTo>
                    <a:pt x="25" y="220"/>
                  </a:lnTo>
                  <a:lnTo>
                    <a:pt x="20" y="220"/>
                  </a:lnTo>
                  <a:lnTo>
                    <a:pt x="16" y="222"/>
                  </a:lnTo>
                  <a:lnTo>
                    <a:pt x="11" y="224"/>
                  </a:lnTo>
                  <a:lnTo>
                    <a:pt x="8" y="227"/>
                  </a:lnTo>
                  <a:lnTo>
                    <a:pt x="5" y="231"/>
                  </a:lnTo>
                  <a:lnTo>
                    <a:pt x="2" y="235"/>
                  </a:lnTo>
                  <a:lnTo>
                    <a:pt x="1" y="240"/>
                  </a:lnTo>
                  <a:lnTo>
                    <a:pt x="0" y="245"/>
                  </a:lnTo>
                  <a:lnTo>
                    <a:pt x="0" y="606"/>
                  </a:lnTo>
                  <a:lnTo>
                    <a:pt x="0" y="606"/>
                  </a:lnTo>
                  <a:lnTo>
                    <a:pt x="1" y="611"/>
                  </a:lnTo>
                  <a:lnTo>
                    <a:pt x="2" y="617"/>
                  </a:lnTo>
                  <a:lnTo>
                    <a:pt x="5" y="621"/>
                  </a:lnTo>
                  <a:lnTo>
                    <a:pt x="8" y="625"/>
                  </a:lnTo>
                  <a:lnTo>
                    <a:pt x="11" y="628"/>
                  </a:lnTo>
                  <a:lnTo>
                    <a:pt x="16" y="630"/>
                  </a:lnTo>
                  <a:lnTo>
                    <a:pt x="20" y="632"/>
                  </a:lnTo>
                  <a:lnTo>
                    <a:pt x="25" y="632"/>
                  </a:lnTo>
                  <a:lnTo>
                    <a:pt x="519" y="632"/>
                  </a:lnTo>
                  <a:lnTo>
                    <a:pt x="519" y="837"/>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sp>
          <p:nvSpPr>
            <p:cNvPr id="131" name="Freeform 345"/>
            <p:cNvSpPr>
              <a:spLocks/>
            </p:cNvSpPr>
            <p:nvPr/>
          </p:nvSpPr>
          <p:spPr bwMode="auto">
            <a:xfrm>
              <a:off x="9536115" y="6863556"/>
              <a:ext cx="319088" cy="420688"/>
            </a:xfrm>
            <a:custGeom>
              <a:avLst/>
              <a:gdLst>
                <a:gd name="T0" fmla="*/ 1222 w 1404"/>
                <a:gd name="T1" fmla="*/ 0 h 1852"/>
                <a:gd name="T2" fmla="*/ 1214 w 1404"/>
                <a:gd name="T3" fmla="*/ 1 h 1852"/>
                <a:gd name="T4" fmla="*/ 1197 w 1404"/>
                <a:gd name="T5" fmla="*/ 6 h 1852"/>
                <a:gd name="T6" fmla="*/ 1180 w 1404"/>
                <a:gd name="T7" fmla="*/ 14 h 1852"/>
                <a:gd name="T8" fmla="*/ 1165 w 1404"/>
                <a:gd name="T9" fmla="*/ 25 h 1852"/>
                <a:gd name="T10" fmla="*/ 961 w 1404"/>
                <a:gd name="T11" fmla="*/ 314 h 1852"/>
                <a:gd name="T12" fmla="*/ 959 w 1404"/>
                <a:gd name="T13" fmla="*/ 317 h 1852"/>
                <a:gd name="T14" fmla="*/ 125 w 1404"/>
                <a:gd name="T15" fmla="*/ 317 h 1852"/>
                <a:gd name="T16" fmla="*/ 100 w 1404"/>
                <a:gd name="T17" fmla="*/ 319 h 1852"/>
                <a:gd name="T18" fmla="*/ 76 w 1404"/>
                <a:gd name="T19" fmla="*/ 327 h 1852"/>
                <a:gd name="T20" fmla="*/ 55 w 1404"/>
                <a:gd name="T21" fmla="*/ 338 h 1852"/>
                <a:gd name="T22" fmla="*/ 36 w 1404"/>
                <a:gd name="T23" fmla="*/ 354 h 1852"/>
                <a:gd name="T24" fmla="*/ 21 w 1404"/>
                <a:gd name="T25" fmla="*/ 372 h 1852"/>
                <a:gd name="T26" fmla="*/ 9 w 1404"/>
                <a:gd name="T27" fmla="*/ 393 h 1852"/>
                <a:gd name="T28" fmla="*/ 2 w 1404"/>
                <a:gd name="T29" fmla="*/ 417 h 1852"/>
                <a:gd name="T30" fmla="*/ 0 w 1404"/>
                <a:gd name="T31" fmla="*/ 442 h 1852"/>
                <a:gd name="T32" fmla="*/ 172 w 1404"/>
                <a:gd name="T33" fmla="*/ 736 h 1852"/>
                <a:gd name="T34" fmla="*/ 918 w 1404"/>
                <a:gd name="T35" fmla="*/ 490 h 1852"/>
                <a:gd name="T36" fmla="*/ 172 w 1404"/>
                <a:gd name="T37" fmla="*/ 1570 h 1852"/>
                <a:gd name="T38" fmla="*/ 0 w 1404"/>
                <a:gd name="T39" fmla="*/ 1325 h 1852"/>
                <a:gd name="T40" fmla="*/ 0 w 1404"/>
                <a:gd name="T41" fmla="*/ 1617 h 1852"/>
                <a:gd name="T42" fmla="*/ 2 w 1404"/>
                <a:gd name="T43" fmla="*/ 1643 h 1852"/>
                <a:gd name="T44" fmla="*/ 9 w 1404"/>
                <a:gd name="T45" fmla="*/ 1666 h 1852"/>
                <a:gd name="T46" fmla="*/ 21 w 1404"/>
                <a:gd name="T47" fmla="*/ 1688 h 1852"/>
                <a:gd name="T48" fmla="*/ 36 w 1404"/>
                <a:gd name="T49" fmla="*/ 1706 h 1852"/>
                <a:gd name="T50" fmla="*/ 55 w 1404"/>
                <a:gd name="T51" fmla="*/ 1721 h 1852"/>
                <a:gd name="T52" fmla="*/ 76 w 1404"/>
                <a:gd name="T53" fmla="*/ 1734 h 1852"/>
                <a:gd name="T54" fmla="*/ 100 w 1404"/>
                <a:gd name="T55" fmla="*/ 1741 h 1852"/>
                <a:gd name="T56" fmla="*/ 125 w 1404"/>
                <a:gd name="T57" fmla="*/ 1743 h 1852"/>
                <a:gd name="T58" fmla="*/ 1149 w 1404"/>
                <a:gd name="T59" fmla="*/ 1833 h 1852"/>
                <a:gd name="T60" fmla="*/ 1156 w 1404"/>
                <a:gd name="T61" fmla="*/ 1837 h 1852"/>
                <a:gd name="T62" fmla="*/ 1185 w 1404"/>
                <a:gd name="T63" fmla="*/ 1847 h 1852"/>
                <a:gd name="T64" fmla="*/ 1214 w 1404"/>
                <a:gd name="T65" fmla="*/ 1852 h 1852"/>
                <a:gd name="T66" fmla="*/ 1364 w 1404"/>
                <a:gd name="T67" fmla="*/ 1852 h 1852"/>
                <a:gd name="T68" fmla="*/ 1372 w 1404"/>
                <a:gd name="T69" fmla="*/ 1852 h 1852"/>
                <a:gd name="T70" fmla="*/ 1387 w 1404"/>
                <a:gd name="T71" fmla="*/ 1846 h 1852"/>
                <a:gd name="T72" fmla="*/ 1397 w 1404"/>
                <a:gd name="T73" fmla="*/ 1835 h 1852"/>
                <a:gd name="T74" fmla="*/ 1403 w 1404"/>
                <a:gd name="T75" fmla="*/ 1821 h 1852"/>
                <a:gd name="T76" fmla="*/ 1404 w 1404"/>
                <a:gd name="T77" fmla="*/ 39 h 1852"/>
                <a:gd name="T78" fmla="*/ 1403 w 1404"/>
                <a:gd name="T79" fmla="*/ 32 h 1852"/>
                <a:gd name="T80" fmla="*/ 1397 w 1404"/>
                <a:gd name="T81" fmla="*/ 18 h 1852"/>
                <a:gd name="T82" fmla="*/ 1387 w 1404"/>
                <a:gd name="T83" fmla="*/ 7 h 1852"/>
                <a:gd name="T84" fmla="*/ 1372 w 1404"/>
                <a:gd name="T85" fmla="*/ 2 h 1852"/>
                <a:gd name="T86" fmla="*/ 1364 w 1404"/>
                <a:gd name="T87" fmla="*/ 1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4" h="1852">
                  <a:moveTo>
                    <a:pt x="1364" y="1"/>
                  </a:moveTo>
                  <a:lnTo>
                    <a:pt x="1222" y="0"/>
                  </a:lnTo>
                  <a:lnTo>
                    <a:pt x="1222" y="0"/>
                  </a:lnTo>
                  <a:lnTo>
                    <a:pt x="1214" y="1"/>
                  </a:lnTo>
                  <a:lnTo>
                    <a:pt x="1205" y="3"/>
                  </a:lnTo>
                  <a:lnTo>
                    <a:pt x="1197" y="6"/>
                  </a:lnTo>
                  <a:lnTo>
                    <a:pt x="1188" y="9"/>
                  </a:lnTo>
                  <a:lnTo>
                    <a:pt x="1180" y="14"/>
                  </a:lnTo>
                  <a:lnTo>
                    <a:pt x="1173" y="19"/>
                  </a:lnTo>
                  <a:lnTo>
                    <a:pt x="1165" y="25"/>
                  </a:lnTo>
                  <a:lnTo>
                    <a:pt x="1160" y="32"/>
                  </a:lnTo>
                  <a:lnTo>
                    <a:pt x="961" y="314"/>
                  </a:lnTo>
                  <a:lnTo>
                    <a:pt x="961" y="314"/>
                  </a:lnTo>
                  <a:lnTo>
                    <a:pt x="959" y="317"/>
                  </a:lnTo>
                  <a:lnTo>
                    <a:pt x="125" y="317"/>
                  </a:lnTo>
                  <a:lnTo>
                    <a:pt x="125" y="317"/>
                  </a:lnTo>
                  <a:lnTo>
                    <a:pt x="112" y="318"/>
                  </a:lnTo>
                  <a:lnTo>
                    <a:pt x="100" y="319"/>
                  </a:lnTo>
                  <a:lnTo>
                    <a:pt x="87" y="322"/>
                  </a:lnTo>
                  <a:lnTo>
                    <a:pt x="76" y="327"/>
                  </a:lnTo>
                  <a:lnTo>
                    <a:pt x="65" y="332"/>
                  </a:lnTo>
                  <a:lnTo>
                    <a:pt x="55" y="338"/>
                  </a:lnTo>
                  <a:lnTo>
                    <a:pt x="45" y="345"/>
                  </a:lnTo>
                  <a:lnTo>
                    <a:pt x="36" y="354"/>
                  </a:lnTo>
                  <a:lnTo>
                    <a:pt x="28" y="363"/>
                  </a:lnTo>
                  <a:lnTo>
                    <a:pt x="21" y="372"/>
                  </a:lnTo>
                  <a:lnTo>
                    <a:pt x="14" y="383"/>
                  </a:lnTo>
                  <a:lnTo>
                    <a:pt x="9" y="393"/>
                  </a:lnTo>
                  <a:lnTo>
                    <a:pt x="5" y="406"/>
                  </a:lnTo>
                  <a:lnTo>
                    <a:pt x="2" y="417"/>
                  </a:lnTo>
                  <a:lnTo>
                    <a:pt x="0" y="430"/>
                  </a:lnTo>
                  <a:lnTo>
                    <a:pt x="0" y="442"/>
                  </a:lnTo>
                  <a:lnTo>
                    <a:pt x="0" y="736"/>
                  </a:lnTo>
                  <a:lnTo>
                    <a:pt x="172" y="736"/>
                  </a:lnTo>
                  <a:lnTo>
                    <a:pt x="172" y="490"/>
                  </a:lnTo>
                  <a:lnTo>
                    <a:pt x="918" y="490"/>
                  </a:lnTo>
                  <a:lnTo>
                    <a:pt x="918" y="1570"/>
                  </a:lnTo>
                  <a:lnTo>
                    <a:pt x="172" y="1570"/>
                  </a:lnTo>
                  <a:lnTo>
                    <a:pt x="172" y="1325"/>
                  </a:lnTo>
                  <a:lnTo>
                    <a:pt x="0" y="1325"/>
                  </a:lnTo>
                  <a:lnTo>
                    <a:pt x="0" y="1617"/>
                  </a:lnTo>
                  <a:lnTo>
                    <a:pt x="0" y="1617"/>
                  </a:lnTo>
                  <a:lnTo>
                    <a:pt x="0" y="1630"/>
                  </a:lnTo>
                  <a:lnTo>
                    <a:pt x="2" y="1643"/>
                  </a:lnTo>
                  <a:lnTo>
                    <a:pt x="5" y="1655"/>
                  </a:lnTo>
                  <a:lnTo>
                    <a:pt x="9" y="1666"/>
                  </a:lnTo>
                  <a:lnTo>
                    <a:pt x="14" y="1678"/>
                  </a:lnTo>
                  <a:lnTo>
                    <a:pt x="21" y="1688"/>
                  </a:lnTo>
                  <a:lnTo>
                    <a:pt x="28" y="1697"/>
                  </a:lnTo>
                  <a:lnTo>
                    <a:pt x="36" y="1706"/>
                  </a:lnTo>
                  <a:lnTo>
                    <a:pt x="45" y="1714"/>
                  </a:lnTo>
                  <a:lnTo>
                    <a:pt x="55" y="1721"/>
                  </a:lnTo>
                  <a:lnTo>
                    <a:pt x="65" y="1728"/>
                  </a:lnTo>
                  <a:lnTo>
                    <a:pt x="76" y="1734"/>
                  </a:lnTo>
                  <a:lnTo>
                    <a:pt x="87" y="1738"/>
                  </a:lnTo>
                  <a:lnTo>
                    <a:pt x="100" y="1741"/>
                  </a:lnTo>
                  <a:lnTo>
                    <a:pt x="112" y="1743"/>
                  </a:lnTo>
                  <a:lnTo>
                    <a:pt x="125" y="1743"/>
                  </a:lnTo>
                  <a:lnTo>
                    <a:pt x="991" y="1743"/>
                  </a:lnTo>
                  <a:lnTo>
                    <a:pt x="1149" y="1833"/>
                  </a:lnTo>
                  <a:lnTo>
                    <a:pt x="1149" y="1833"/>
                  </a:lnTo>
                  <a:lnTo>
                    <a:pt x="1156" y="1837"/>
                  </a:lnTo>
                  <a:lnTo>
                    <a:pt x="1165" y="1841"/>
                  </a:lnTo>
                  <a:lnTo>
                    <a:pt x="1185" y="1847"/>
                  </a:lnTo>
                  <a:lnTo>
                    <a:pt x="1204" y="1851"/>
                  </a:lnTo>
                  <a:lnTo>
                    <a:pt x="1214" y="1852"/>
                  </a:lnTo>
                  <a:lnTo>
                    <a:pt x="1222" y="1852"/>
                  </a:lnTo>
                  <a:lnTo>
                    <a:pt x="1364" y="1852"/>
                  </a:lnTo>
                  <a:lnTo>
                    <a:pt x="1364" y="1852"/>
                  </a:lnTo>
                  <a:lnTo>
                    <a:pt x="1372" y="1852"/>
                  </a:lnTo>
                  <a:lnTo>
                    <a:pt x="1380" y="1849"/>
                  </a:lnTo>
                  <a:lnTo>
                    <a:pt x="1387" y="1846"/>
                  </a:lnTo>
                  <a:lnTo>
                    <a:pt x="1392" y="1841"/>
                  </a:lnTo>
                  <a:lnTo>
                    <a:pt x="1397" y="1835"/>
                  </a:lnTo>
                  <a:lnTo>
                    <a:pt x="1401" y="1828"/>
                  </a:lnTo>
                  <a:lnTo>
                    <a:pt x="1403" y="1821"/>
                  </a:lnTo>
                  <a:lnTo>
                    <a:pt x="1404" y="1813"/>
                  </a:lnTo>
                  <a:lnTo>
                    <a:pt x="1404" y="39"/>
                  </a:lnTo>
                  <a:lnTo>
                    <a:pt x="1404" y="39"/>
                  </a:lnTo>
                  <a:lnTo>
                    <a:pt x="1403" y="32"/>
                  </a:lnTo>
                  <a:lnTo>
                    <a:pt x="1401" y="24"/>
                  </a:lnTo>
                  <a:lnTo>
                    <a:pt x="1397" y="18"/>
                  </a:lnTo>
                  <a:lnTo>
                    <a:pt x="1392" y="12"/>
                  </a:lnTo>
                  <a:lnTo>
                    <a:pt x="1387" y="7"/>
                  </a:lnTo>
                  <a:lnTo>
                    <a:pt x="1380" y="4"/>
                  </a:lnTo>
                  <a:lnTo>
                    <a:pt x="1372" y="2"/>
                  </a:lnTo>
                  <a:lnTo>
                    <a:pt x="1364" y="1"/>
                  </a:lnTo>
                  <a:lnTo>
                    <a:pt x="1364" y="1"/>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grpSp>
      <p:sp>
        <p:nvSpPr>
          <p:cNvPr id="132" name="Freeform 131"/>
          <p:cNvSpPr/>
          <p:nvPr/>
        </p:nvSpPr>
        <p:spPr bwMode="auto">
          <a:xfrm rot="5400000">
            <a:off x="534224" y="4822460"/>
            <a:ext cx="263176" cy="449894"/>
          </a:xfrm>
          <a:custGeom>
            <a:avLst/>
            <a:gdLst>
              <a:gd name="connsiteX0" fmla="*/ 578536 w 2644078"/>
              <a:gd name="connsiteY0" fmla="*/ 4266881 h 4861988"/>
              <a:gd name="connsiteX1" fmla="*/ 578536 w 2644078"/>
              <a:gd name="connsiteY1" fmla="*/ 3729363 h 4861988"/>
              <a:gd name="connsiteX2" fmla="*/ 2065543 w 2644078"/>
              <a:gd name="connsiteY2" fmla="*/ 3729363 h 4861988"/>
              <a:gd name="connsiteX3" fmla="*/ 2065543 w 2644078"/>
              <a:gd name="connsiteY3" fmla="*/ 4266881 h 4861988"/>
              <a:gd name="connsiteX4" fmla="*/ 330510 w 2644078"/>
              <a:gd name="connsiteY4" fmla="*/ 4531478 h 4861988"/>
              <a:gd name="connsiteX5" fmla="*/ 2313568 w 2644078"/>
              <a:gd name="connsiteY5" fmla="*/ 4531478 h 4861988"/>
              <a:gd name="connsiteX6" fmla="*/ 2313568 w 2644078"/>
              <a:gd name="connsiteY6" fmla="*/ 1182277 h 4861988"/>
              <a:gd name="connsiteX7" fmla="*/ 330510 w 2644078"/>
              <a:gd name="connsiteY7" fmla="*/ 1182277 h 4861988"/>
              <a:gd name="connsiteX8" fmla="*/ 287715 w 2644078"/>
              <a:gd name="connsiteY8" fmla="*/ 630467 h 4861988"/>
              <a:gd name="connsiteX9" fmla="*/ 621175 w 2644078"/>
              <a:gd name="connsiteY9" fmla="*/ 0 h 4861988"/>
              <a:gd name="connsiteX10" fmla="*/ 2022904 w 2644078"/>
              <a:gd name="connsiteY10" fmla="*/ 0 h 4861988"/>
              <a:gd name="connsiteX11" fmla="*/ 2356364 w 2644078"/>
              <a:gd name="connsiteY11" fmla="*/ 630467 h 4861988"/>
              <a:gd name="connsiteX12" fmla="*/ 0 w 2644078"/>
              <a:gd name="connsiteY12" fmla="*/ 4861988 h 4861988"/>
              <a:gd name="connsiteX13" fmla="*/ 0 w 2644078"/>
              <a:gd name="connsiteY13" fmla="*/ 851767 h 4861988"/>
              <a:gd name="connsiteX14" fmla="*/ 2644078 w 2644078"/>
              <a:gd name="connsiteY14" fmla="*/ 851767 h 4861988"/>
              <a:gd name="connsiteX15" fmla="*/ 2644078 w 2644078"/>
              <a:gd name="connsiteY15" fmla="*/ 4861988 h 486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44078" h="4861988">
                <a:moveTo>
                  <a:pt x="578536" y="4266881"/>
                </a:moveTo>
                <a:lnTo>
                  <a:pt x="578536" y="3729363"/>
                </a:lnTo>
                <a:lnTo>
                  <a:pt x="2065543" y="3729363"/>
                </a:lnTo>
                <a:lnTo>
                  <a:pt x="2065543" y="4266881"/>
                </a:lnTo>
                <a:close/>
                <a:moveTo>
                  <a:pt x="330510" y="4531478"/>
                </a:moveTo>
                <a:lnTo>
                  <a:pt x="2313568" y="4531478"/>
                </a:lnTo>
                <a:lnTo>
                  <a:pt x="2313568" y="1182277"/>
                </a:lnTo>
                <a:lnTo>
                  <a:pt x="330510" y="1182277"/>
                </a:lnTo>
                <a:close/>
                <a:moveTo>
                  <a:pt x="287715" y="630467"/>
                </a:moveTo>
                <a:lnTo>
                  <a:pt x="621175" y="0"/>
                </a:lnTo>
                <a:lnTo>
                  <a:pt x="2022904" y="0"/>
                </a:lnTo>
                <a:lnTo>
                  <a:pt x="2356364" y="630467"/>
                </a:lnTo>
                <a:close/>
                <a:moveTo>
                  <a:pt x="0" y="4861988"/>
                </a:moveTo>
                <a:lnTo>
                  <a:pt x="0" y="851767"/>
                </a:lnTo>
                <a:lnTo>
                  <a:pt x="2644078" y="851767"/>
                </a:lnTo>
                <a:lnTo>
                  <a:pt x="2644078" y="4861988"/>
                </a:lnTo>
                <a:close/>
              </a:path>
            </a:pathLst>
          </a:custGeom>
          <a:gradFill>
            <a:gsLst>
              <a:gs pos="61000">
                <a:srgbClr val="5EB6DA"/>
              </a:gs>
              <a:gs pos="64000">
                <a:srgbClr val="3999C6"/>
              </a:gs>
            </a:gsLst>
            <a:lin ang="36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sp>
        <p:nvSpPr>
          <p:cNvPr id="3" name="Title 2"/>
          <p:cNvSpPr>
            <a:spLocks noGrp="1"/>
          </p:cNvSpPr>
          <p:nvPr>
            <p:ph type="title"/>
          </p:nvPr>
        </p:nvSpPr>
        <p:spPr/>
        <p:txBody>
          <a:bodyPr/>
          <a:lstStyle/>
          <a:p>
            <a:r>
              <a:rPr lang="en-US" dirty="0"/>
              <a:t>Azure </a:t>
            </a:r>
            <a:r>
              <a:rPr lang="en-US" dirty="0" err="1"/>
              <a:t>IoT</a:t>
            </a:r>
            <a:r>
              <a:rPr lang="en-US" dirty="0"/>
              <a:t> Suite Implementation</a:t>
            </a:r>
          </a:p>
        </p:txBody>
      </p:sp>
      <p:pic>
        <p:nvPicPr>
          <p:cNvPr id="109" name="Picture 108"/>
          <p:cNvPicPr>
            <a:picLocks noChangeAspect="1"/>
          </p:cNvPicPr>
          <p:nvPr/>
        </p:nvPicPr>
        <p:blipFill rotWithShape="1">
          <a:blip r:embed="rId3">
            <a:clrChange>
              <a:clrFrom>
                <a:srgbClr val="FFFFFF"/>
              </a:clrFrom>
              <a:clrTo>
                <a:srgbClr val="FFFFFF">
                  <a:alpha val="0"/>
                </a:srgbClr>
              </a:clrTo>
            </a:clrChange>
          </a:blip>
          <a:srcRect l="31992" t="63048" r="51258"/>
          <a:stretch/>
        </p:blipFill>
        <p:spPr>
          <a:xfrm>
            <a:off x="13176113" y="5406655"/>
            <a:ext cx="225663" cy="338457"/>
          </a:xfrm>
          <a:prstGeom prst="rect">
            <a:avLst/>
          </a:prstGeom>
        </p:spPr>
      </p:pic>
      <p:sp>
        <p:nvSpPr>
          <p:cNvPr id="55" name="Freeform 54"/>
          <p:cNvSpPr/>
          <p:nvPr/>
        </p:nvSpPr>
        <p:spPr bwMode="auto">
          <a:xfrm>
            <a:off x="4527370" y="2910914"/>
            <a:ext cx="2860904" cy="125712"/>
          </a:xfrm>
          <a:custGeom>
            <a:avLst/>
            <a:gdLst>
              <a:gd name="connsiteX0" fmla="*/ 0 w 2861310"/>
              <a:gd name="connsiteY0" fmla="*/ 125730 h 125730"/>
              <a:gd name="connsiteX1" fmla="*/ 2861310 w 2861310"/>
              <a:gd name="connsiteY1" fmla="*/ 125730 h 125730"/>
              <a:gd name="connsiteX2" fmla="*/ 2861310 w 2861310"/>
              <a:gd name="connsiteY2" fmla="*/ 0 h 125730"/>
            </a:gdLst>
            <a:ahLst/>
            <a:cxnLst>
              <a:cxn ang="0">
                <a:pos x="connsiteX0" y="connsiteY0"/>
              </a:cxn>
              <a:cxn ang="0">
                <a:pos x="connsiteX1" y="connsiteY1"/>
              </a:cxn>
              <a:cxn ang="0">
                <a:pos x="connsiteX2" y="connsiteY2"/>
              </a:cxn>
            </a:cxnLst>
            <a:rect l="l" t="t" r="r" b="b"/>
            <a:pathLst>
              <a:path w="2861310" h="125730">
                <a:moveTo>
                  <a:pt x="0" y="125730"/>
                </a:moveTo>
                <a:lnTo>
                  <a:pt x="2861310" y="125730"/>
                </a:lnTo>
                <a:lnTo>
                  <a:pt x="2861310" y="0"/>
                </a:lnTo>
              </a:path>
            </a:pathLst>
          </a:custGeom>
          <a:ln w="317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a:solidFill>
                <a:srgbClr val="FFFFFF"/>
              </a:solidFill>
              <a:latin typeface="Segoe UI"/>
            </a:endParaRPr>
          </a:p>
        </p:txBody>
      </p:sp>
      <p:sp>
        <p:nvSpPr>
          <p:cNvPr id="136" name="Rectangle 135"/>
          <p:cNvSpPr/>
          <p:nvPr/>
        </p:nvSpPr>
        <p:spPr>
          <a:xfrm>
            <a:off x="4883571" y="4651681"/>
            <a:ext cx="1331024" cy="878168"/>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Storage</a:t>
            </a:r>
          </a:p>
        </p:txBody>
      </p:sp>
      <p:cxnSp>
        <p:nvCxnSpPr>
          <p:cNvPr id="141" name="Straight Arrow Connector 140"/>
          <p:cNvCxnSpPr/>
          <p:nvPr/>
        </p:nvCxnSpPr>
        <p:spPr>
          <a:xfrm flipV="1">
            <a:off x="6241002" y="5247251"/>
            <a:ext cx="1829164" cy="743"/>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V="1">
            <a:off x="6228193" y="4985960"/>
            <a:ext cx="1829164" cy="743"/>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5" idx="2"/>
          </p:cNvCxnSpPr>
          <p:nvPr/>
        </p:nvCxnSpPr>
        <p:spPr>
          <a:xfrm flipV="1">
            <a:off x="7139788" y="4522406"/>
            <a:ext cx="2988" cy="463554"/>
          </a:xfrm>
          <a:prstGeom prst="straightConnector1">
            <a:avLst/>
          </a:prstGeom>
          <a:ln w="317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9152072" y="2903196"/>
            <a:ext cx="6713" cy="1198022"/>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019" y="2987612"/>
            <a:ext cx="441684" cy="465161"/>
          </a:xfrm>
          <a:prstGeom prst="rect">
            <a:avLst/>
          </a:prstGeom>
        </p:spPr>
      </p:pic>
      <p:pic>
        <p:nvPicPr>
          <p:cNvPr id="2" name="Picture 1"/>
          <p:cNvPicPr>
            <a:picLocks noChangeAspect="1"/>
          </p:cNvPicPr>
          <p:nvPr/>
        </p:nvPicPr>
        <p:blipFill>
          <a:blip r:embed="rId5">
            <a:biLevel thresh="25000"/>
          </a:blip>
          <a:stretch>
            <a:fillRect/>
          </a:stretch>
        </p:blipFill>
        <p:spPr>
          <a:xfrm>
            <a:off x="10992991" y="2995839"/>
            <a:ext cx="456162" cy="456934"/>
          </a:xfrm>
          <a:prstGeom prst="rect">
            <a:avLst/>
          </a:prstGeom>
        </p:spPr>
      </p:pic>
      <p:pic>
        <p:nvPicPr>
          <p:cNvPr id="4" name="Picture 3"/>
          <p:cNvPicPr>
            <a:picLocks noChangeAspect="1"/>
          </p:cNvPicPr>
          <p:nvPr/>
        </p:nvPicPr>
        <p:blipFill>
          <a:blip r:embed="rId6">
            <a:biLevel thresh="25000"/>
          </a:blip>
          <a:stretch>
            <a:fillRect/>
          </a:stretch>
        </p:blipFill>
        <p:spPr>
          <a:xfrm>
            <a:off x="10278600" y="3670626"/>
            <a:ext cx="450920" cy="451684"/>
          </a:xfrm>
          <a:prstGeom prst="rect">
            <a:avLst/>
          </a:prstGeom>
        </p:spPr>
      </p:pic>
      <p:pic>
        <p:nvPicPr>
          <p:cNvPr id="5" name="Picture 4"/>
          <p:cNvPicPr>
            <a:picLocks noChangeAspect="1"/>
          </p:cNvPicPr>
          <p:nvPr/>
        </p:nvPicPr>
        <p:blipFill>
          <a:blip r:embed="rId7">
            <a:biLevel thresh="25000"/>
          </a:blip>
          <a:stretch>
            <a:fillRect/>
          </a:stretch>
        </p:blipFill>
        <p:spPr>
          <a:xfrm>
            <a:off x="10752149" y="3429000"/>
            <a:ext cx="481871" cy="471960"/>
          </a:xfrm>
          <a:prstGeom prst="rect">
            <a:avLst/>
          </a:prstGeom>
        </p:spPr>
      </p:pic>
      <p:pic>
        <p:nvPicPr>
          <p:cNvPr id="6" name="Picture 5"/>
          <p:cNvPicPr>
            <a:picLocks noChangeAspect="1"/>
          </p:cNvPicPr>
          <p:nvPr/>
        </p:nvPicPr>
        <p:blipFill>
          <a:blip r:embed="rId8">
            <a:biLevel thresh="25000"/>
          </a:blip>
          <a:stretch>
            <a:fillRect/>
          </a:stretch>
        </p:blipFill>
        <p:spPr>
          <a:xfrm>
            <a:off x="10764827" y="3933138"/>
            <a:ext cx="406914" cy="407602"/>
          </a:xfrm>
          <a:prstGeom prst="rect">
            <a:avLst/>
          </a:prstGeom>
        </p:spPr>
      </p:pic>
      <p:pic>
        <p:nvPicPr>
          <p:cNvPr id="14" name="Picture 13"/>
          <p:cNvPicPr>
            <a:picLocks noChangeAspect="1"/>
          </p:cNvPicPr>
          <p:nvPr/>
        </p:nvPicPr>
        <p:blipFill>
          <a:blip r:embed="rId9">
            <a:biLevel thresh="25000"/>
          </a:blip>
          <a:stretch>
            <a:fillRect/>
          </a:stretch>
        </p:blipFill>
        <p:spPr>
          <a:xfrm>
            <a:off x="10510710" y="4416780"/>
            <a:ext cx="364080" cy="407602"/>
          </a:xfrm>
          <a:prstGeom prst="rect">
            <a:avLst/>
          </a:prstGeom>
        </p:spPr>
      </p:pic>
      <p:pic>
        <p:nvPicPr>
          <p:cNvPr id="20" name="Picture 19"/>
          <p:cNvPicPr>
            <a:picLocks noChangeAspect="1"/>
          </p:cNvPicPr>
          <p:nvPr/>
        </p:nvPicPr>
        <p:blipFill>
          <a:blip r:embed="rId10">
            <a:biLevel thresh="25000"/>
          </a:blip>
          <a:stretch>
            <a:fillRect/>
          </a:stretch>
        </p:blipFill>
        <p:spPr>
          <a:xfrm>
            <a:off x="11256648" y="3655494"/>
            <a:ext cx="353372" cy="407602"/>
          </a:xfrm>
          <a:prstGeom prst="rect">
            <a:avLst/>
          </a:prstGeom>
        </p:spPr>
      </p:pic>
      <p:pic>
        <p:nvPicPr>
          <p:cNvPr id="21" name="Picture 20"/>
          <p:cNvPicPr>
            <a:picLocks noChangeAspect="1"/>
          </p:cNvPicPr>
          <p:nvPr/>
        </p:nvPicPr>
        <p:blipFill>
          <a:blip r:embed="rId11">
            <a:biLevel thresh="25000"/>
          </a:blip>
          <a:stretch>
            <a:fillRect/>
          </a:stretch>
        </p:blipFill>
        <p:spPr>
          <a:xfrm>
            <a:off x="11053392" y="4409657"/>
            <a:ext cx="417622" cy="407602"/>
          </a:xfrm>
          <a:prstGeom prst="rect">
            <a:avLst/>
          </a:prstGeom>
        </p:spPr>
      </p:pic>
      <p:pic>
        <p:nvPicPr>
          <p:cNvPr id="71" name="Picture 70"/>
          <p:cNvPicPr>
            <a:picLocks noChangeAspect="1"/>
          </p:cNvPicPr>
          <p:nvPr/>
        </p:nvPicPr>
        <p:blipFill>
          <a:blip r:embed="rId9">
            <a:duotone>
              <a:schemeClr val="bg2">
                <a:shade val="45000"/>
                <a:satMod val="135000"/>
              </a:schemeClr>
              <a:prstClr val="white"/>
            </a:duotone>
          </a:blip>
          <a:stretch>
            <a:fillRect/>
          </a:stretch>
        </p:blipFill>
        <p:spPr>
          <a:xfrm>
            <a:off x="6544213" y="2470586"/>
            <a:ext cx="323349" cy="362002"/>
          </a:xfrm>
          <a:prstGeom prst="rect">
            <a:avLst/>
          </a:prstGeom>
        </p:spPr>
      </p:pic>
      <p:pic>
        <p:nvPicPr>
          <p:cNvPr id="72" name="Picture 71"/>
          <p:cNvPicPr>
            <a:picLocks noChangeAspect="1"/>
          </p:cNvPicPr>
          <p:nvPr/>
        </p:nvPicPr>
        <p:blipFill>
          <a:blip r:embed="rId5">
            <a:duotone>
              <a:schemeClr val="bg2">
                <a:shade val="45000"/>
                <a:satMod val="135000"/>
              </a:schemeClr>
              <a:prstClr val="white"/>
            </a:duotone>
          </a:blip>
          <a:stretch>
            <a:fillRect/>
          </a:stretch>
        </p:blipFill>
        <p:spPr>
          <a:xfrm>
            <a:off x="8927333" y="2446849"/>
            <a:ext cx="380856" cy="381500"/>
          </a:xfrm>
          <a:prstGeom prst="rect">
            <a:avLst/>
          </a:prstGeom>
        </p:spPr>
      </p:pic>
      <p:pic>
        <p:nvPicPr>
          <p:cNvPr id="26" name="Picture 25"/>
          <p:cNvPicPr>
            <a:picLocks noChangeAspect="1"/>
          </p:cNvPicPr>
          <p:nvPr/>
        </p:nvPicPr>
        <p:blipFill>
          <a:blip r:embed="rId12">
            <a:duotone>
              <a:schemeClr val="bg2">
                <a:shade val="45000"/>
                <a:satMod val="135000"/>
              </a:schemeClr>
              <a:prstClr val="white"/>
            </a:duotone>
          </a:blip>
          <a:stretch>
            <a:fillRect/>
          </a:stretch>
        </p:blipFill>
        <p:spPr>
          <a:xfrm>
            <a:off x="7531903" y="3266235"/>
            <a:ext cx="207542" cy="265244"/>
          </a:xfrm>
          <a:prstGeom prst="rect">
            <a:avLst/>
          </a:prstGeom>
        </p:spPr>
      </p:pic>
      <p:pic>
        <p:nvPicPr>
          <p:cNvPr id="27" name="Picture 26"/>
          <p:cNvPicPr>
            <a:picLocks noChangeAspect="1"/>
          </p:cNvPicPr>
          <p:nvPr/>
        </p:nvPicPr>
        <p:blipFill>
          <a:blip r:embed="rId13">
            <a:duotone>
              <a:schemeClr val="bg2">
                <a:shade val="45000"/>
                <a:satMod val="135000"/>
              </a:schemeClr>
              <a:prstClr val="white"/>
            </a:duotone>
          </a:blip>
          <a:stretch>
            <a:fillRect/>
          </a:stretch>
        </p:blipFill>
        <p:spPr>
          <a:xfrm>
            <a:off x="8532822" y="3569224"/>
            <a:ext cx="293422" cy="258075"/>
          </a:xfrm>
          <a:prstGeom prst="rect">
            <a:avLst/>
          </a:prstGeom>
        </p:spPr>
      </p:pic>
      <p:pic>
        <p:nvPicPr>
          <p:cNvPr id="30" name="Picture 29"/>
          <p:cNvPicPr>
            <a:picLocks noChangeAspect="1"/>
          </p:cNvPicPr>
          <p:nvPr/>
        </p:nvPicPr>
        <p:blipFill>
          <a:blip r:embed="rId14">
            <a:duotone>
              <a:schemeClr val="bg2">
                <a:shade val="45000"/>
                <a:satMod val="135000"/>
              </a:schemeClr>
              <a:prstClr val="white"/>
            </a:duotone>
          </a:blip>
          <a:stretch>
            <a:fillRect/>
          </a:stretch>
        </p:blipFill>
        <p:spPr>
          <a:xfrm>
            <a:off x="8845197" y="4183345"/>
            <a:ext cx="407928" cy="315425"/>
          </a:xfrm>
          <a:prstGeom prst="rect">
            <a:avLst/>
          </a:prstGeom>
        </p:spPr>
      </p:pic>
      <p:pic>
        <p:nvPicPr>
          <p:cNvPr id="77" name="Picture 76"/>
          <p:cNvPicPr>
            <a:picLocks noChangeAspect="1"/>
          </p:cNvPicPr>
          <p:nvPr/>
        </p:nvPicPr>
        <p:blipFill>
          <a:blip r:embed="rId13">
            <a:duotone>
              <a:schemeClr val="bg2">
                <a:shade val="45000"/>
                <a:satMod val="135000"/>
              </a:schemeClr>
              <a:prstClr val="white"/>
            </a:duotone>
          </a:blip>
          <a:stretch>
            <a:fillRect/>
          </a:stretch>
        </p:blipFill>
        <p:spPr>
          <a:xfrm>
            <a:off x="5666006" y="5042788"/>
            <a:ext cx="463429" cy="407602"/>
          </a:xfrm>
          <a:prstGeom prst="rect">
            <a:avLst/>
          </a:prstGeom>
        </p:spPr>
      </p:pic>
      <p:pic>
        <p:nvPicPr>
          <p:cNvPr id="31" name="Picture 30"/>
          <p:cNvPicPr>
            <a:picLocks noChangeAspect="1"/>
          </p:cNvPicPr>
          <p:nvPr/>
        </p:nvPicPr>
        <p:blipFill>
          <a:blip r:embed="rId15">
            <a:duotone>
              <a:schemeClr val="bg2">
                <a:shade val="45000"/>
                <a:satMod val="135000"/>
              </a:schemeClr>
              <a:prstClr val="white"/>
            </a:duotone>
          </a:blip>
          <a:stretch>
            <a:fillRect/>
          </a:stretch>
        </p:blipFill>
        <p:spPr>
          <a:xfrm>
            <a:off x="8956653" y="4874521"/>
            <a:ext cx="351536" cy="373473"/>
          </a:xfrm>
          <a:prstGeom prst="rect">
            <a:avLst/>
          </a:prstGeom>
        </p:spPr>
      </p:pic>
      <p:pic>
        <p:nvPicPr>
          <p:cNvPr id="32" name="Picture 31"/>
          <p:cNvPicPr>
            <a:picLocks noChangeAspect="1"/>
          </p:cNvPicPr>
          <p:nvPr/>
        </p:nvPicPr>
        <p:blipFill>
          <a:blip r:embed="rId1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07179" y="5078331"/>
            <a:ext cx="347883" cy="371670"/>
          </a:xfrm>
          <a:prstGeom prst="rect">
            <a:avLst/>
          </a:prstGeom>
        </p:spPr>
      </p:pic>
      <p:grpSp>
        <p:nvGrpSpPr>
          <p:cNvPr id="65" name="Scale points"/>
          <p:cNvGrpSpPr/>
          <p:nvPr/>
        </p:nvGrpSpPr>
        <p:grpSpPr>
          <a:xfrm>
            <a:off x="1871961" y="2346743"/>
            <a:ext cx="7802561" cy="3291352"/>
            <a:chOff x="1871961" y="2346743"/>
            <a:chExt cx="7802561" cy="3291352"/>
          </a:xfrm>
        </p:grpSpPr>
        <p:sp>
          <p:nvSpPr>
            <p:cNvPr id="66" name="Oval 65"/>
            <p:cNvSpPr/>
            <p:nvPr/>
          </p:nvSpPr>
          <p:spPr bwMode="auto">
            <a:xfrm>
              <a:off x="2942694" y="2440969"/>
              <a:ext cx="1244625" cy="1652813"/>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p:cNvSpPr/>
            <p:nvPr/>
          </p:nvSpPr>
          <p:spPr bwMode="auto">
            <a:xfrm>
              <a:off x="4255062" y="3959994"/>
              <a:ext cx="844384" cy="770918"/>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Oval 68"/>
            <p:cNvSpPr/>
            <p:nvPr/>
          </p:nvSpPr>
          <p:spPr bwMode="auto">
            <a:xfrm>
              <a:off x="6055589" y="4365357"/>
              <a:ext cx="2193240" cy="1272738"/>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Oval 69"/>
            <p:cNvSpPr/>
            <p:nvPr/>
          </p:nvSpPr>
          <p:spPr bwMode="auto">
            <a:xfrm>
              <a:off x="4638718" y="2346743"/>
              <a:ext cx="5035804" cy="1054726"/>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72"/>
            <p:cNvSpPr/>
            <p:nvPr/>
          </p:nvSpPr>
          <p:spPr bwMode="auto">
            <a:xfrm>
              <a:off x="1871961" y="3951914"/>
              <a:ext cx="1411680" cy="1355319"/>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5862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IoT Hub endpoints</a:t>
            </a:r>
          </a:p>
        </p:txBody>
      </p:sp>
      <p:sp>
        <p:nvSpPr>
          <p:cNvPr id="25" name="Event processing"/>
          <p:cNvSpPr/>
          <p:nvPr/>
        </p:nvSpPr>
        <p:spPr>
          <a:xfrm>
            <a:off x="8893143" y="2353455"/>
            <a:ext cx="2832625" cy="747032"/>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Event processing</a:t>
            </a:r>
          </a:p>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(hot and cold path)</a:t>
            </a:r>
          </a:p>
        </p:txBody>
      </p:sp>
      <p:sp>
        <p:nvSpPr>
          <p:cNvPr id="27" name="Device provisioning"/>
          <p:cNvSpPr/>
          <p:nvPr/>
        </p:nvSpPr>
        <p:spPr>
          <a:xfrm>
            <a:off x="8893143" y="5087131"/>
            <a:ext cx="2832625" cy="771715"/>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provisioning </a:t>
            </a:r>
            <a:b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b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and management</a:t>
            </a:r>
          </a:p>
        </p:txBody>
      </p:sp>
      <p:sp>
        <p:nvSpPr>
          <p:cNvPr id="7" name="IoT Hub"/>
          <p:cNvSpPr/>
          <p:nvPr/>
        </p:nvSpPr>
        <p:spPr bwMode="auto">
          <a:xfrm>
            <a:off x="3568429" y="2263827"/>
            <a:ext cx="4122925" cy="3595019"/>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Your IoT Hub</a:t>
            </a:r>
          </a:p>
        </p:txBody>
      </p:sp>
      <p:grpSp>
        <p:nvGrpSpPr>
          <p:cNvPr id="11" name="Device … 1"/>
          <p:cNvGrpSpPr/>
          <p:nvPr/>
        </p:nvGrpSpPr>
        <p:grpSpPr>
          <a:xfrm>
            <a:off x="3478802" y="2801599"/>
            <a:ext cx="1344432" cy="1523690"/>
            <a:chOff x="1829165" y="3680140"/>
            <a:chExt cx="1371585" cy="1554464"/>
          </a:xfrm>
        </p:grpSpPr>
        <p:sp>
          <p:nvSpPr>
            <p:cNvPr id="8" name="Rectangle 7"/>
            <p:cNvSpPr/>
            <p:nvPr/>
          </p:nvSpPr>
          <p:spPr bwMode="auto">
            <a:xfrm>
              <a:off x="1829165" y="3680140"/>
              <a:ext cx="1371585" cy="1554464"/>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ID</a:t>
              </a:r>
            </a:p>
          </p:txBody>
        </p:sp>
        <p:sp>
          <p:nvSpPr>
            <p:cNvPr id="9" name="Rectangle 8"/>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gradFill>
                    <a:gsLst>
                      <a:gs pos="50000">
                        <a:schemeClr val="bg1"/>
                      </a:gs>
                      <a:gs pos="0">
                        <a:schemeClr val="bg1"/>
                      </a:gs>
                    </a:gsLst>
                  </a:gradFill>
                  <a:latin typeface="Segoe UI"/>
                </a:rPr>
                <a:t>C2D queue</a:t>
              </a:r>
            </a:p>
            <a:p>
              <a:pPr defTabSz="914367">
                <a:defRPr/>
              </a:pPr>
              <a:r>
                <a:rPr lang="en-US" sz="1078" dirty="0">
                  <a:gradFill>
                    <a:gsLst>
                      <a:gs pos="50000">
                        <a:schemeClr val="bg1"/>
                      </a:gs>
                      <a:gs pos="0">
                        <a:schemeClr val="bg1"/>
                      </a:gs>
                    </a:gsLst>
                  </a:gradFill>
                  <a:latin typeface="Segoe UI"/>
                </a:rPr>
                <a:t>endpoint</a:t>
              </a:r>
            </a:p>
          </p:txBody>
        </p:sp>
        <p:sp>
          <p:nvSpPr>
            <p:cNvPr id="10" name="Rectangle 9"/>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gradFill>
                    <a:gsLst>
                      <a:gs pos="50000">
                        <a:schemeClr val="bg1"/>
                      </a:gs>
                      <a:gs pos="0">
                        <a:schemeClr val="bg1"/>
                      </a:gs>
                    </a:gsLst>
                  </a:gradFill>
                  <a:latin typeface="Segoe UI"/>
                </a:rPr>
                <a:t>D2C send endpoint</a:t>
              </a:r>
            </a:p>
          </p:txBody>
        </p:sp>
      </p:grpSp>
      <p:sp>
        <p:nvSpPr>
          <p:cNvPr id="12" name="Device … 2"/>
          <p:cNvSpPr/>
          <p:nvPr/>
        </p:nvSpPr>
        <p:spPr bwMode="auto">
          <a:xfrm>
            <a:off x="3478802" y="4504547"/>
            <a:ext cx="1344432" cy="358516"/>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13" name="Device …3"/>
          <p:cNvSpPr/>
          <p:nvPr/>
        </p:nvSpPr>
        <p:spPr bwMode="auto">
          <a:xfrm>
            <a:off x="3478802" y="4977264"/>
            <a:ext cx="1344432" cy="358516"/>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14" name="Device …4"/>
          <p:cNvSpPr/>
          <p:nvPr/>
        </p:nvSpPr>
        <p:spPr bwMode="auto">
          <a:xfrm>
            <a:off x="3478799" y="5409657"/>
            <a:ext cx="1344432" cy="358516"/>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15" name="D2C receive endpoint"/>
          <p:cNvSpPr/>
          <p:nvPr/>
        </p:nvSpPr>
        <p:spPr bwMode="auto">
          <a:xfrm>
            <a:off x="6436552" y="2801599"/>
            <a:ext cx="1344432" cy="838849"/>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D2C receive endpoint</a:t>
            </a:r>
          </a:p>
        </p:txBody>
      </p:sp>
      <p:sp>
        <p:nvSpPr>
          <p:cNvPr id="16" name="C2D send endpoint"/>
          <p:cNvSpPr/>
          <p:nvPr/>
        </p:nvSpPr>
        <p:spPr bwMode="auto">
          <a:xfrm>
            <a:off x="6436552" y="3697885"/>
            <a:ext cx="1344432" cy="581717"/>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C2D send endpoint</a:t>
            </a:r>
          </a:p>
        </p:txBody>
      </p:sp>
      <p:sp>
        <p:nvSpPr>
          <p:cNvPr id="17" name="Msg feedback"/>
          <p:cNvSpPr/>
          <p:nvPr/>
        </p:nvSpPr>
        <p:spPr bwMode="auto">
          <a:xfrm>
            <a:off x="6436551" y="4325290"/>
            <a:ext cx="1344432" cy="761841"/>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err="1">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Msg</a:t>
            </a: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 feedback </a:t>
            </a:r>
            <a:b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b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and monitoring endpoint</a:t>
            </a:r>
          </a:p>
        </p:txBody>
      </p:sp>
      <p:sp>
        <p:nvSpPr>
          <p:cNvPr id="28" name="Device identity management"/>
          <p:cNvSpPr/>
          <p:nvPr/>
        </p:nvSpPr>
        <p:spPr bwMode="auto">
          <a:xfrm>
            <a:off x="6436550" y="5156521"/>
            <a:ext cx="1344432" cy="629041"/>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identity management</a:t>
            </a:r>
          </a:p>
        </p:txBody>
      </p:sp>
      <p:sp>
        <p:nvSpPr>
          <p:cNvPr id="29" name="IoT Hub management"/>
          <p:cNvSpPr/>
          <p:nvPr/>
        </p:nvSpPr>
        <p:spPr bwMode="auto">
          <a:xfrm>
            <a:off x="4959851" y="5335780"/>
            <a:ext cx="1344432" cy="629041"/>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IoT Hub management</a:t>
            </a:r>
          </a:p>
        </p:txBody>
      </p:sp>
      <p:cxnSp>
        <p:nvCxnSpPr>
          <p:cNvPr id="90" name="Straight Arrow Connector 89"/>
          <p:cNvCxnSpPr/>
          <p:nvPr/>
        </p:nvCxnSpPr>
        <p:spPr>
          <a:xfrm>
            <a:off x="2388529" y="3112945"/>
            <a:ext cx="931896" cy="0"/>
          </a:xfrm>
          <a:prstGeom prst="straightConnector1">
            <a:avLst/>
          </a:prstGeom>
          <a:ln w="38100">
            <a:solidFill>
              <a:srgbClr val="777777"/>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1" name="Event processing"/>
          <p:cNvGrpSpPr/>
          <p:nvPr/>
        </p:nvGrpSpPr>
        <p:grpSpPr>
          <a:xfrm>
            <a:off x="11026284" y="2436246"/>
            <a:ext cx="537849" cy="544542"/>
            <a:chOff x="3876323" y="2412935"/>
            <a:chExt cx="981584" cy="1503227"/>
          </a:xfrm>
        </p:grpSpPr>
        <p:grpSp>
          <p:nvGrpSpPr>
            <p:cNvPr id="32" name="Group 31"/>
            <p:cNvGrpSpPr/>
            <p:nvPr/>
          </p:nvGrpSpPr>
          <p:grpSpPr>
            <a:xfrm>
              <a:off x="4075337" y="2655193"/>
              <a:ext cx="640701" cy="978962"/>
              <a:chOff x="3978978" y="2691315"/>
              <a:chExt cx="745467" cy="1374671"/>
            </a:xfrm>
          </p:grpSpPr>
          <p:sp>
            <p:nvSpPr>
              <p:cNvPr id="35" name="Rectangle 34"/>
              <p:cNvSpPr/>
              <p:nvPr>
                <p:custDataLst>
                  <p:tags r:id="rId7"/>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36" name="Rectangle 35"/>
              <p:cNvSpPr/>
              <p:nvPr>
                <p:custDataLst>
                  <p:tags r:id="rId8"/>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37" name="Rectangle 36"/>
              <p:cNvSpPr/>
              <p:nvPr>
                <p:custDataLst>
                  <p:tags r:id="rId9"/>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38" name="Rectangle 37"/>
              <p:cNvSpPr/>
              <p:nvPr>
                <p:custDataLst>
                  <p:tags r:id="rId10"/>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39" name="Rectangle 38"/>
              <p:cNvSpPr/>
              <p:nvPr>
                <p:custDataLst>
                  <p:tags r:id="rId11"/>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40" name="Rectangle 39"/>
              <p:cNvSpPr/>
              <p:nvPr>
                <p:custDataLst>
                  <p:tags r:id="rId12"/>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33" name="Freeform 32"/>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4" name="Freeform 33"/>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cxnSp>
        <p:nvCxnSpPr>
          <p:cNvPr id="53" name="Straight Arrow Connector 52"/>
          <p:cNvCxnSpPr/>
          <p:nvPr/>
        </p:nvCxnSpPr>
        <p:spPr>
          <a:xfrm>
            <a:off x="2388529" y="3640448"/>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2388529" y="4694901"/>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2388529" y="5175954"/>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2388529" y="5650299"/>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7888830" y="3070434"/>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7888830" y="3470608"/>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7888830" y="4067981"/>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7888830" y="4623584"/>
            <a:ext cx="931896"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7888830" y="5607789"/>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47" name="Device … 2"/>
          <p:cNvGrpSpPr/>
          <p:nvPr/>
        </p:nvGrpSpPr>
        <p:grpSpPr>
          <a:xfrm>
            <a:off x="4506627" y="4529133"/>
            <a:ext cx="186771" cy="309341"/>
            <a:chOff x="4593735" y="4663834"/>
            <a:chExt cx="152594" cy="252735"/>
          </a:xfrm>
        </p:grpSpPr>
        <p:sp>
          <p:nvSpPr>
            <p:cNvPr id="73"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4"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4" name="Group 3"/>
          <p:cNvGrpSpPr/>
          <p:nvPr/>
        </p:nvGrpSpPr>
        <p:grpSpPr>
          <a:xfrm>
            <a:off x="1076076" y="2873752"/>
            <a:ext cx="1314258" cy="1344604"/>
            <a:chOff x="1076076" y="2873752"/>
            <a:chExt cx="1314258" cy="1344604"/>
          </a:xfrm>
        </p:grpSpPr>
        <p:sp>
          <p:nvSpPr>
            <p:cNvPr id="19" name="device"/>
            <p:cNvSpPr/>
            <p:nvPr/>
          </p:nvSpPr>
          <p:spPr bwMode="auto">
            <a:xfrm>
              <a:off x="1076076" y="2873752"/>
              <a:ext cx="1314258" cy="1344604"/>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a:t>
              </a:r>
            </a:p>
          </p:txBody>
        </p:sp>
        <p:grpSp>
          <p:nvGrpSpPr>
            <p:cNvPr id="62" name="device"/>
            <p:cNvGrpSpPr/>
            <p:nvPr/>
          </p:nvGrpSpPr>
          <p:grpSpPr>
            <a:xfrm>
              <a:off x="1267929" y="3070434"/>
              <a:ext cx="896387" cy="860833"/>
              <a:chOff x="1293353" y="3131506"/>
              <a:chExt cx="914361" cy="878094"/>
            </a:xfrm>
          </p:grpSpPr>
          <p:grpSp>
            <p:nvGrpSpPr>
              <p:cNvPr id="67" name="Group 66"/>
              <p:cNvGrpSpPr/>
              <p:nvPr/>
            </p:nvGrpSpPr>
            <p:grpSpPr>
              <a:xfrm>
                <a:off x="1293353" y="3201595"/>
                <a:ext cx="349840" cy="579424"/>
                <a:chOff x="1763317" y="5394932"/>
                <a:chExt cx="349840" cy="579424"/>
              </a:xfrm>
            </p:grpSpPr>
            <p:sp>
              <p:nvSpPr>
                <p:cNvPr id="68" name="Freeform 13"/>
                <p:cNvSpPr>
                  <a:spLocks noEditPoints="1"/>
                </p:cNvSpPr>
                <p:nvPr/>
              </p:nvSpPr>
              <p:spPr bwMode="auto">
                <a:xfrm>
                  <a:off x="1763317" y="5394932"/>
                  <a:ext cx="294924" cy="198821"/>
                </a:xfrm>
                <a:prstGeom prst="frame">
                  <a:avLst/>
                </a:prstGeom>
                <a:solidFill>
                  <a:srgbClr val="86BE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69" name="Freeform 15"/>
                <p:cNvSpPr>
                  <a:spLocks/>
                </p:cNvSpPr>
                <p:nvPr/>
              </p:nvSpPr>
              <p:spPr bwMode="auto">
                <a:xfrm>
                  <a:off x="1763317" y="5438764"/>
                  <a:ext cx="349840" cy="535592"/>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45" name="Group 44"/>
              <p:cNvGrpSpPr/>
              <p:nvPr/>
            </p:nvGrpSpPr>
            <p:grpSpPr>
              <a:xfrm>
                <a:off x="1643194" y="3542295"/>
                <a:ext cx="564520" cy="467305"/>
                <a:chOff x="517516" y="3589298"/>
                <a:chExt cx="1770439" cy="1465554"/>
              </a:xfrm>
            </p:grpSpPr>
            <p:sp>
              <p:nvSpPr>
                <p:cNvPr id="7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8"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44"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6" name="Group 45"/>
              <p:cNvGrpSpPr/>
              <p:nvPr/>
            </p:nvGrpSpPr>
            <p:grpSpPr>
              <a:xfrm>
                <a:off x="1783977" y="3131506"/>
                <a:ext cx="423736" cy="255258"/>
                <a:chOff x="1783977" y="3232718"/>
                <a:chExt cx="423736" cy="255258"/>
              </a:xfrm>
            </p:grpSpPr>
            <p:sp>
              <p:nvSpPr>
                <p:cNvPr id="70"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84"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grpSp>
      <p:grpSp>
        <p:nvGrpSpPr>
          <p:cNvPr id="85" name="Device …4"/>
          <p:cNvGrpSpPr/>
          <p:nvPr/>
        </p:nvGrpSpPr>
        <p:grpSpPr>
          <a:xfrm>
            <a:off x="4337935" y="5424558"/>
            <a:ext cx="399886" cy="331022"/>
            <a:chOff x="517516" y="3589298"/>
            <a:chExt cx="1770439" cy="1465554"/>
          </a:xfrm>
        </p:grpSpPr>
        <p:sp>
          <p:nvSpPr>
            <p:cNvPr id="86"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87"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88"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89" name="Device …3"/>
          <p:cNvGrpSpPr/>
          <p:nvPr/>
        </p:nvGrpSpPr>
        <p:grpSpPr>
          <a:xfrm>
            <a:off x="4376045" y="5039101"/>
            <a:ext cx="333022" cy="200612"/>
            <a:chOff x="1783977" y="3232718"/>
            <a:chExt cx="423736" cy="255258"/>
          </a:xfrm>
        </p:grpSpPr>
        <p:sp>
          <p:nvSpPr>
            <p:cNvPr id="96"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97"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sp>
        <p:nvSpPr>
          <p:cNvPr id="98" name="Device … 1"/>
          <p:cNvSpPr>
            <a:spLocks noEditPoints="1"/>
          </p:cNvSpPr>
          <p:nvPr/>
        </p:nvSpPr>
        <p:spPr bwMode="black">
          <a:xfrm>
            <a:off x="4401787" y="3988184"/>
            <a:ext cx="291611" cy="29141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52" name="IoT Hub management"/>
          <p:cNvGrpSpPr/>
          <p:nvPr/>
        </p:nvGrpSpPr>
        <p:grpSpPr>
          <a:xfrm>
            <a:off x="5823674" y="5363894"/>
            <a:ext cx="417153" cy="367817"/>
            <a:chOff x="5940450" y="5470954"/>
            <a:chExt cx="425518" cy="375193"/>
          </a:xfrm>
        </p:grpSpPr>
        <p:sp>
          <p:nvSpPr>
            <p:cNvPr id="102" name="Freeform 101"/>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1" name="Group 50"/>
            <p:cNvGrpSpPr/>
            <p:nvPr/>
          </p:nvGrpSpPr>
          <p:grpSpPr>
            <a:xfrm>
              <a:off x="6032077" y="5601867"/>
              <a:ext cx="258584" cy="74058"/>
              <a:chOff x="5993561" y="5590711"/>
              <a:chExt cx="371622" cy="106432"/>
            </a:xfrm>
          </p:grpSpPr>
          <p:sp>
            <p:nvSpPr>
              <p:cNvPr id="49" name="Rectangle 4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Rectangle 103"/>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Rectangle 104"/>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06" name="Group 105"/>
            <p:cNvGrpSpPr/>
            <p:nvPr/>
          </p:nvGrpSpPr>
          <p:grpSpPr>
            <a:xfrm>
              <a:off x="6032077" y="5697143"/>
              <a:ext cx="258584" cy="74058"/>
              <a:chOff x="5993561" y="5590711"/>
              <a:chExt cx="371622" cy="106432"/>
            </a:xfrm>
          </p:grpSpPr>
          <p:sp>
            <p:nvSpPr>
              <p:cNvPr id="107" name="Rectangle 106"/>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Rectangle 107"/>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Rectangle 108"/>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110" name="Device identity management"/>
          <p:cNvSpPr>
            <a:spLocks noEditPoints="1"/>
          </p:cNvSpPr>
          <p:nvPr/>
        </p:nvSpPr>
        <p:spPr bwMode="black">
          <a:xfrm>
            <a:off x="7440638" y="5218184"/>
            <a:ext cx="291611" cy="29141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112" name="Device provisioning"/>
          <p:cNvSpPr>
            <a:spLocks noChangeAspect="1" noEditPoints="1"/>
          </p:cNvSpPr>
          <p:nvPr/>
        </p:nvSpPr>
        <p:spPr bwMode="auto">
          <a:xfrm>
            <a:off x="10907710" y="5175955"/>
            <a:ext cx="714854" cy="5796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113" name="C2D send endpoint"/>
          <p:cNvGrpSpPr>
            <a:grpSpLocks noChangeAspect="1"/>
          </p:cNvGrpSpPr>
          <p:nvPr/>
        </p:nvGrpSpPr>
        <p:grpSpPr bwMode="auto">
          <a:xfrm>
            <a:off x="7464670" y="3785843"/>
            <a:ext cx="180999" cy="182741"/>
            <a:chOff x="8096" y="-1886"/>
            <a:chExt cx="935" cy="944"/>
          </a:xfrm>
          <a:solidFill>
            <a:schemeClr val="bg1"/>
          </a:solidFill>
        </p:grpSpPr>
        <p:sp>
          <p:nvSpPr>
            <p:cNvPr id="114"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115"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116"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3" name="Group 2"/>
          <p:cNvGrpSpPr/>
          <p:nvPr/>
        </p:nvGrpSpPr>
        <p:grpSpPr>
          <a:xfrm>
            <a:off x="8893143" y="3223505"/>
            <a:ext cx="2922218" cy="1753758"/>
            <a:chOff x="9071468" y="3287646"/>
            <a:chExt cx="2980815" cy="1788925"/>
          </a:xfrm>
        </p:grpSpPr>
        <p:sp>
          <p:nvSpPr>
            <p:cNvPr id="26" name="Device business logic,"/>
            <p:cNvSpPr/>
            <p:nvPr/>
          </p:nvSpPr>
          <p:spPr>
            <a:xfrm>
              <a:off x="9071468" y="3287646"/>
              <a:ext cx="2887291" cy="1788925"/>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business logic,</a:t>
              </a:r>
            </a:p>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connectivity monitoring</a:t>
              </a:r>
            </a:p>
          </p:txBody>
        </p:sp>
        <p:pic>
          <p:nvPicPr>
            <p:cNvPr id="117" name="Device business logic,"/>
            <p:cNvPicPr>
              <a:picLocks noChangeAspect="1"/>
            </p:cNvPicPr>
            <p:nvPr/>
          </p:nvPicPr>
          <p:blipFill>
            <a:blip r:embed="rId15">
              <a:clrChange>
                <a:clrFrom>
                  <a:srgbClr val="FFFFFF"/>
                </a:clrFrom>
                <a:clrTo>
                  <a:srgbClr val="FFFFFF">
                    <a:alpha val="0"/>
                  </a:srgbClr>
                </a:clrTo>
              </a:clrChange>
            </a:blip>
            <a:stretch>
              <a:fillRect/>
            </a:stretch>
          </p:blipFill>
          <p:spPr>
            <a:xfrm>
              <a:off x="10565322" y="3531429"/>
              <a:ext cx="1486961" cy="771017"/>
            </a:xfrm>
            <a:prstGeom prst="rect">
              <a:avLst/>
            </a:prstGeom>
          </p:spPr>
        </p:pic>
      </p:grpSp>
      <p:sp>
        <p:nvSpPr>
          <p:cNvPr id="118" name="D2C receive endpoint"/>
          <p:cNvSpPr>
            <a:spLocks noChangeAspect="1"/>
          </p:cNvSpPr>
          <p:nvPr/>
        </p:nvSpPr>
        <p:spPr>
          <a:xfrm>
            <a:off x="7357799" y="2939951"/>
            <a:ext cx="342433" cy="195367"/>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grpSp>
        <p:nvGrpSpPr>
          <p:cNvPr id="120" name="feedback icon"/>
          <p:cNvGrpSpPr/>
          <p:nvPr/>
        </p:nvGrpSpPr>
        <p:grpSpPr>
          <a:xfrm>
            <a:off x="7431566" y="4381495"/>
            <a:ext cx="279375" cy="265842"/>
            <a:chOff x="11209667" y="1326560"/>
            <a:chExt cx="1287867" cy="1225483"/>
          </a:xfrm>
        </p:grpSpPr>
        <p:grpSp>
          <p:nvGrpSpPr>
            <p:cNvPr id="121" name="Group 120"/>
            <p:cNvGrpSpPr/>
            <p:nvPr/>
          </p:nvGrpSpPr>
          <p:grpSpPr>
            <a:xfrm>
              <a:off x="11209667" y="1326560"/>
              <a:ext cx="901749" cy="772996"/>
              <a:chOff x="11148003" y="2486796"/>
              <a:chExt cx="1527631" cy="1309513"/>
            </a:xfrm>
          </p:grpSpPr>
          <p:sp>
            <p:nvSpPr>
              <p:cNvPr id="128" name="Round Same Side Corner Rectangle 127"/>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29" name="Round Same Side Corner Rectangle 128"/>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122" name="Group 121"/>
            <p:cNvGrpSpPr/>
            <p:nvPr/>
          </p:nvGrpSpPr>
          <p:grpSpPr>
            <a:xfrm>
              <a:off x="11403194" y="1550235"/>
              <a:ext cx="900814" cy="772996"/>
              <a:chOff x="11148003" y="2486796"/>
              <a:chExt cx="1526047" cy="1309513"/>
            </a:xfrm>
          </p:grpSpPr>
          <p:sp>
            <p:nvSpPr>
              <p:cNvPr id="126" name="Round Same Side Corner Rectangle 125"/>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27" name="Round Same Side Corner Rectangle 126"/>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123" name="Group 122"/>
            <p:cNvGrpSpPr/>
            <p:nvPr/>
          </p:nvGrpSpPr>
          <p:grpSpPr>
            <a:xfrm>
              <a:off x="11595785" y="1779047"/>
              <a:ext cx="901749" cy="772996"/>
              <a:chOff x="11148003" y="2486796"/>
              <a:chExt cx="1527631" cy="1309513"/>
            </a:xfrm>
          </p:grpSpPr>
          <p:sp>
            <p:nvSpPr>
              <p:cNvPr id="124" name="Round Same Side Corner Rectangle 123"/>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25" name="Round Same Side Corner Rectangle 124"/>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grpSp>
        <p:nvGrpSpPr>
          <p:cNvPr id="2" name="Group 1"/>
          <p:cNvGrpSpPr/>
          <p:nvPr/>
        </p:nvGrpSpPr>
        <p:grpSpPr>
          <a:xfrm>
            <a:off x="1076753" y="4334984"/>
            <a:ext cx="1311777" cy="1523861"/>
            <a:chOff x="1098343" y="4421413"/>
            <a:chExt cx="1338081" cy="1554418"/>
          </a:xfrm>
        </p:grpSpPr>
        <p:sp>
          <p:nvSpPr>
            <p:cNvPr id="92" name="Field GW /"/>
            <p:cNvSpPr/>
            <p:nvPr/>
          </p:nvSpPr>
          <p:spPr bwMode="auto">
            <a:xfrm>
              <a:off x="1098343" y="4421413"/>
              <a:ext cx="1338081" cy="1554418"/>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Field GW/</a:t>
              </a:r>
            </a:p>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Cloud GW</a:t>
              </a:r>
            </a:p>
          </p:txBody>
        </p:sp>
        <p:grpSp>
          <p:nvGrpSpPr>
            <p:cNvPr id="99" name="Group 98"/>
            <p:cNvGrpSpPr/>
            <p:nvPr/>
          </p:nvGrpSpPr>
          <p:grpSpPr>
            <a:xfrm>
              <a:off x="1145995" y="4483229"/>
              <a:ext cx="782946" cy="489587"/>
              <a:chOff x="7966852" y="2699664"/>
              <a:chExt cx="782946" cy="489587"/>
            </a:xfrm>
          </p:grpSpPr>
          <p:sp>
            <p:nvSpPr>
              <p:cNvPr id="100" name="Freeform 99"/>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782" rtlCol="0" anchor="ctr"/>
              <a:lstStyle/>
              <a:p>
                <a:pPr algn="ctr" defTabSz="914367">
                  <a:lnSpc>
                    <a:spcPct val="80000"/>
                  </a:lnSpc>
                  <a:defRPr/>
                </a:pPr>
                <a:endParaRPr lang="en-US" sz="4313" spc="-147">
                  <a:solidFill>
                    <a:srgbClr val="FFFFFF"/>
                  </a:solidFill>
                  <a:latin typeface="Segoe UI Light"/>
                </a:endParaRPr>
              </a:p>
            </p:txBody>
          </p:sp>
          <p:grpSp>
            <p:nvGrpSpPr>
              <p:cNvPr id="101" name="Group 100"/>
              <p:cNvGrpSpPr/>
              <p:nvPr/>
            </p:nvGrpSpPr>
            <p:grpSpPr>
              <a:xfrm>
                <a:off x="8188271" y="2851116"/>
                <a:ext cx="257445" cy="288170"/>
                <a:chOff x="3876323" y="2412935"/>
                <a:chExt cx="981584" cy="1503227"/>
              </a:xfrm>
            </p:grpSpPr>
            <p:grpSp>
              <p:nvGrpSpPr>
                <p:cNvPr id="103" name="Group 102"/>
                <p:cNvGrpSpPr/>
                <p:nvPr/>
              </p:nvGrpSpPr>
              <p:grpSpPr>
                <a:xfrm>
                  <a:off x="4075337" y="2655193"/>
                  <a:ext cx="640701" cy="978962"/>
                  <a:chOff x="3978978" y="2691315"/>
                  <a:chExt cx="745467" cy="1374671"/>
                </a:xfrm>
              </p:grpSpPr>
              <p:sp>
                <p:nvSpPr>
                  <p:cNvPr id="131" name="Rectangle 130"/>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2" name="Rectangle 131"/>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3" name="Rectangle 132"/>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19" name="Freeform 118"/>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130" name="Freeform 129"/>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grpSp>
          <p:nvGrpSpPr>
            <p:cNvPr id="79" name="Field GW /"/>
            <p:cNvGrpSpPr/>
            <p:nvPr/>
          </p:nvGrpSpPr>
          <p:grpSpPr>
            <a:xfrm>
              <a:off x="1473310" y="4886209"/>
              <a:ext cx="839338" cy="496998"/>
              <a:chOff x="1263807" y="4532991"/>
              <a:chExt cx="987273" cy="617355"/>
            </a:xfrm>
          </p:grpSpPr>
          <p:sp>
            <p:nvSpPr>
              <p:cNvPr id="43" name="Freeform 42"/>
              <p:cNvSpPr>
                <a:spLocks noChangeAspect="1"/>
              </p:cNvSpPr>
              <p:nvPr/>
            </p:nvSpPr>
            <p:spPr bwMode="auto">
              <a:xfrm>
                <a:off x="1263807" y="4532991"/>
                <a:ext cx="987273" cy="617355"/>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782" rtlCol="0" anchor="ctr"/>
              <a:lstStyle/>
              <a:p>
                <a:pPr algn="ctr" defTabSz="914367">
                  <a:lnSpc>
                    <a:spcPct val="80000"/>
                  </a:lnSpc>
                  <a:defRPr/>
                </a:pPr>
                <a:endParaRPr lang="en-US" sz="4313" spc="-147">
                  <a:solidFill>
                    <a:srgbClr val="FFFFFF"/>
                  </a:solidFill>
                  <a:latin typeface="Segoe UI Light"/>
                </a:endParaRPr>
              </a:p>
            </p:txBody>
          </p:sp>
          <p:sp>
            <p:nvSpPr>
              <p:cNvPr id="41" name="Frame 5"/>
              <p:cNvSpPr>
                <a:spLocks noChangeAspect="1"/>
              </p:cNvSpPr>
              <p:nvPr/>
            </p:nvSpPr>
            <p:spPr bwMode="auto">
              <a:xfrm>
                <a:off x="1614525" y="4728221"/>
                <a:ext cx="305716" cy="305634"/>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pic>
        <p:nvPicPr>
          <p:cNvPr id="187" name="Group 52"/>
          <p:cNvPicPr>
            <a:picLocks noChangeArrowheads="1"/>
          </p:cNvPicPr>
          <p:nvPr/>
        </p:nvPicPr>
        <p:blipFill>
          <a:blip r:embed="rId16">
            <a:biLevel thresh="25000"/>
            <a:extLst>
              <a:ext uri="{28A0092B-C50C-407E-A947-70E740481C1C}">
                <a14:useLocalDpi xmlns:a14="http://schemas.microsoft.com/office/drawing/2010/main" val="0"/>
              </a:ext>
            </a:extLst>
          </a:blip>
          <a:srcRect r="-632"/>
          <a:stretch>
            <a:fillRect/>
          </a:stretch>
        </p:blipFill>
        <p:spPr bwMode="auto">
          <a:xfrm>
            <a:off x="5344965" y="3821396"/>
            <a:ext cx="490693" cy="49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056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500"/>
                                        <p:tgtEl>
                                          <p:spTgt spid="8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par>
                                <p:cTn id="43" presetID="10"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fade">
                                      <p:cBhvr>
                                        <p:cTn id="59" dur="500"/>
                                        <p:tgtEl>
                                          <p:spTgt spid="118"/>
                                        </p:tgtEl>
                                      </p:cBhvr>
                                    </p:animEffect>
                                  </p:childTnLst>
                                </p:cTn>
                              </p:par>
                              <p:par>
                                <p:cTn id="60" presetID="10" presetClass="entr" presetSubtype="0"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par>
                                <p:cTn id="80" presetID="10" presetClass="entr" presetSubtype="0" fill="hold"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fade">
                                      <p:cBhvr>
                                        <p:cTn id="82" dur="500"/>
                                        <p:tgtEl>
                                          <p:spTgt spid="11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childTnLst>
                                </p:cTn>
                              </p:par>
                              <p:par>
                                <p:cTn id="88" presetID="10" presetClass="entr" presetSubtype="0" fill="hold" nodeType="withEffect">
                                  <p:stCondLst>
                                    <p:cond delay="0"/>
                                  </p:stCondLst>
                                  <p:childTnLst>
                                    <p:set>
                                      <p:cBhvr>
                                        <p:cTn id="89" dur="1" fill="hold">
                                          <p:stCondLst>
                                            <p:cond delay="0"/>
                                          </p:stCondLst>
                                        </p:cTn>
                                        <p:tgtEl>
                                          <p:spTgt spid="120"/>
                                        </p:tgtEl>
                                        <p:attrNameLst>
                                          <p:attrName>style.visibility</p:attrName>
                                        </p:attrNameLst>
                                      </p:cBhvr>
                                      <p:to>
                                        <p:strVal val="visible"/>
                                      </p:to>
                                    </p:set>
                                    <p:animEffect transition="in" filter="fade">
                                      <p:cBhvr>
                                        <p:cTn id="90" dur="500"/>
                                        <p:tgtEl>
                                          <p:spTgt spid="120"/>
                                        </p:tgtEl>
                                      </p:cBhvr>
                                    </p:animEffect>
                                  </p:childTnLst>
                                </p:cTn>
                              </p:par>
                              <p:par>
                                <p:cTn id="91" presetID="10" presetClass="entr" presetSubtype="0" fill="hold"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500"/>
                                        <p:tgtEl>
                                          <p:spTgt spid="6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12"/>
                                        </p:tgtEl>
                                        <p:attrNameLst>
                                          <p:attrName>style.visibility</p:attrName>
                                        </p:attrNameLst>
                                      </p:cBhvr>
                                      <p:to>
                                        <p:strVal val="visible"/>
                                      </p:to>
                                    </p:set>
                                    <p:animEffect transition="in" filter="fade">
                                      <p:cBhvr>
                                        <p:cTn id="101" dur="500"/>
                                        <p:tgtEl>
                                          <p:spTgt spid="11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10"/>
                                        </p:tgtEl>
                                        <p:attrNameLst>
                                          <p:attrName>style.visibility</p:attrName>
                                        </p:attrNameLst>
                                      </p:cBhvr>
                                      <p:to>
                                        <p:strVal val="visible"/>
                                      </p:to>
                                    </p:set>
                                    <p:animEffect transition="in" filter="fade">
                                      <p:cBhvr>
                                        <p:cTn id="107" dur="500"/>
                                        <p:tgtEl>
                                          <p:spTgt spid="110"/>
                                        </p:tgtEl>
                                      </p:cBhvr>
                                    </p:animEffect>
                                  </p:childTnLst>
                                </p:cTn>
                              </p:par>
                              <p:par>
                                <p:cTn id="108" presetID="10" presetClass="entr" presetSubtype="0" fill="hold" nodeType="withEffect">
                                  <p:stCondLst>
                                    <p:cond delay="0"/>
                                  </p:stCondLst>
                                  <p:childTnLst>
                                    <p:set>
                                      <p:cBhvr>
                                        <p:cTn id="109" dur="1" fill="hold">
                                          <p:stCondLst>
                                            <p:cond delay="0"/>
                                          </p:stCondLst>
                                        </p:cTn>
                                        <p:tgtEl>
                                          <p:spTgt spid="61"/>
                                        </p:tgtEl>
                                        <p:attrNameLst>
                                          <p:attrName>style.visibility</p:attrName>
                                        </p:attrNameLst>
                                      </p:cBhvr>
                                      <p:to>
                                        <p:strVal val="visible"/>
                                      </p:to>
                                    </p:set>
                                    <p:animEffect transition="in" filter="fade">
                                      <p:cBhvr>
                                        <p:cTn id="110" dur="500"/>
                                        <p:tgtEl>
                                          <p:spTgt spid="6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fade">
                                      <p:cBhvr>
                                        <p:cTn id="115" dur="500"/>
                                        <p:tgtEl>
                                          <p:spTgt spid="29"/>
                                        </p:tgtEl>
                                      </p:cBhvr>
                                    </p:animEffect>
                                  </p:childTnLst>
                                </p:cTn>
                              </p:par>
                              <p:par>
                                <p:cTn id="116" presetID="10" presetClass="entr" presetSubtype="0"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12" grpId="0" animBg="1"/>
      <p:bldP spid="13" grpId="0" animBg="1"/>
      <p:bldP spid="14" grpId="0" animBg="1"/>
      <p:bldP spid="15" grpId="0" animBg="1"/>
      <p:bldP spid="16" grpId="0" animBg="1"/>
      <p:bldP spid="17" grpId="0" animBg="1"/>
      <p:bldP spid="28" grpId="0" animBg="1"/>
      <p:bldP spid="29" grpId="0" animBg="1"/>
      <p:bldP spid="98" grpId="0" animBg="1"/>
      <p:bldP spid="110" grpId="0" animBg="1"/>
      <p:bldP spid="112" grpId="0" animBg="1"/>
      <p:bldP spid="11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Connect Your Devices</a:t>
            </a:r>
          </a:p>
        </p:txBody>
      </p:sp>
      <p:sp>
        <p:nvSpPr>
          <p:cNvPr id="7" name="Rectangle 6"/>
          <p:cNvSpPr/>
          <p:nvPr/>
        </p:nvSpPr>
        <p:spPr bwMode="auto">
          <a:xfrm>
            <a:off x="1258183" y="1649102"/>
            <a:ext cx="7404864" cy="3879632"/>
          </a:xfrm>
          <a:prstGeom prst="rect">
            <a:avLst/>
          </a:prstGeom>
          <a:noFill/>
          <a:ln w="28575">
            <a:solidFill>
              <a:schemeClr val="accent5"/>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endParaRPr lang="en-US" sz="1961" dirty="0">
              <a:gradFill>
                <a:gsLst>
                  <a:gs pos="16814">
                    <a:srgbClr val="FFFFFF"/>
                  </a:gs>
                  <a:gs pos="46000">
                    <a:srgbClr val="FFFFFF"/>
                  </a:gs>
                </a:gsLst>
                <a:lin ang="5400000" scaled="0"/>
              </a:gradFill>
              <a:latin typeface="Segoe UI"/>
            </a:endParaRPr>
          </a:p>
        </p:txBody>
      </p:sp>
      <p:sp>
        <p:nvSpPr>
          <p:cNvPr id="8" name="Field gateway"/>
          <p:cNvSpPr/>
          <p:nvPr/>
        </p:nvSpPr>
        <p:spPr>
          <a:xfrm>
            <a:off x="2312425" y="3267814"/>
            <a:ext cx="942860" cy="15015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659297" y="2400690"/>
            <a:ext cx="957410" cy="15015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Cloud protocol</a:t>
            </a:r>
          </a:p>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303330" y="1967416"/>
            <a:ext cx="307313" cy="307916"/>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ndParaRPr>
            </a:p>
          </p:txBody>
        </p:sp>
      </p:grpSp>
      <p:cxnSp>
        <p:nvCxnSpPr>
          <p:cNvPr id="13" name="Straight Arrow Connector 12"/>
          <p:cNvCxnSpPr/>
          <p:nvPr/>
        </p:nvCxnSpPr>
        <p:spPr>
          <a:xfrm flipV="1">
            <a:off x="1630865" y="2101231"/>
            <a:ext cx="3500195" cy="10834"/>
          </a:xfrm>
          <a:prstGeom prst="straightConnector1">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630865" y="2867637"/>
            <a:ext cx="2028433" cy="1366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618396" y="3136914"/>
            <a:ext cx="525263"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630865" y="3613241"/>
            <a:ext cx="688083" cy="1001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255529" y="3623262"/>
            <a:ext cx="415505" cy="50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636360" y="4378832"/>
            <a:ext cx="682074"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262458" y="4378830"/>
            <a:ext cx="1868601" cy="1168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490532" y="2311630"/>
            <a:ext cx="1133996" cy="338378"/>
          </a:xfrm>
          <a:prstGeom prst="rect">
            <a:avLst/>
          </a:prstGeom>
          <a:noFill/>
        </p:spPr>
        <p:txBody>
          <a:bodyPr wrap="none" rtlCol="0">
            <a:spAutoFit/>
          </a:bodyPr>
          <a:lstStyle/>
          <a:p>
            <a:pPr defTabSz="914367">
              <a:defRPr/>
            </a:pPr>
            <a:r>
              <a:rPr lang="en-US" sz="1567" dirty="0">
                <a:latin typeface="Segoe UI"/>
              </a:rPr>
              <a:t>IP-capable</a:t>
            </a:r>
          </a:p>
        </p:txBody>
      </p:sp>
      <p:sp>
        <p:nvSpPr>
          <p:cNvPr id="21" name="TextBox 20"/>
          <p:cNvSpPr txBox="1"/>
          <p:nvPr/>
        </p:nvSpPr>
        <p:spPr>
          <a:xfrm rot="16200000">
            <a:off x="389093" y="3849420"/>
            <a:ext cx="1316393" cy="338378"/>
          </a:xfrm>
          <a:prstGeom prst="rect">
            <a:avLst/>
          </a:prstGeom>
          <a:noFill/>
        </p:spPr>
        <p:txBody>
          <a:bodyPr wrap="none" rtlCol="0">
            <a:spAutoFit/>
          </a:bodyPr>
          <a:lstStyle/>
          <a:p>
            <a:pPr defTabSz="914367">
              <a:defRPr/>
            </a:pPr>
            <a:r>
              <a:rPr lang="en-US" sz="1567" dirty="0">
                <a:latin typeface="Segoe UI"/>
              </a:rPr>
              <a:t>PAN-devices</a:t>
            </a:r>
          </a:p>
        </p:txBody>
      </p:sp>
      <p:sp>
        <p:nvSpPr>
          <p:cNvPr id="22" name="Rectangle 21"/>
          <p:cNvSpPr/>
          <p:nvPr/>
        </p:nvSpPr>
        <p:spPr>
          <a:xfrm>
            <a:off x="7894090" y="1861349"/>
            <a:ext cx="3054998" cy="114984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Event processing and insight</a:t>
            </a:r>
          </a:p>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(e.g. hot and cold paths)</a:t>
            </a:r>
          </a:p>
        </p:txBody>
      </p:sp>
      <p:sp>
        <p:nvSpPr>
          <p:cNvPr id="23" name="Left-Right Arrow 22"/>
          <p:cNvSpPr/>
          <p:nvPr/>
        </p:nvSpPr>
        <p:spPr>
          <a:xfrm>
            <a:off x="7229159" y="3440806"/>
            <a:ext cx="581359" cy="442996"/>
          </a:xfrm>
          <a:prstGeom prst="leftRightArrow">
            <a:avLst>
              <a:gd name="adj1" fmla="val 37549"/>
              <a:gd name="adj2" fmla="val 31899"/>
            </a:avLst>
          </a:prstGeom>
          <a:gradFill flip="none" rotWithShape="1">
            <a:gsLst>
              <a:gs pos="47000">
                <a:schemeClr val="accent5"/>
              </a:gs>
              <a:gs pos="46000">
                <a:schemeClr val="accent6"/>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4" fontAlgn="base">
              <a:spcBef>
                <a:spcPct val="0"/>
              </a:spcBef>
              <a:spcAft>
                <a:spcPct val="0"/>
              </a:spcAft>
              <a:defRPr/>
            </a:pPr>
            <a:endParaRPr lang="en-US" sz="1400" b="1" spc="-5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Rectangle 23"/>
          <p:cNvSpPr/>
          <p:nvPr/>
        </p:nvSpPr>
        <p:spPr>
          <a:xfrm>
            <a:off x="7879934" y="3203759"/>
            <a:ext cx="3054997" cy="9482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business logic,</a:t>
            </a:r>
          </a:p>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Connectivity monitoring</a:t>
            </a:r>
          </a:p>
        </p:txBody>
      </p:sp>
      <p:sp>
        <p:nvSpPr>
          <p:cNvPr id="25" name="Rectangle 24"/>
          <p:cNvSpPr/>
          <p:nvPr/>
        </p:nvSpPr>
        <p:spPr>
          <a:xfrm>
            <a:off x="7894089" y="4487305"/>
            <a:ext cx="3054997" cy="9482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Application</a:t>
            </a:r>
          </a:p>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provisioning and management</a:t>
            </a:r>
          </a:p>
        </p:txBody>
      </p:sp>
      <p:cxnSp>
        <p:nvCxnSpPr>
          <p:cNvPr id="26" name="Straight Connector 25"/>
          <p:cNvCxnSpPr/>
          <p:nvPr/>
        </p:nvCxnSpPr>
        <p:spPr>
          <a:xfrm>
            <a:off x="3419608" y="1752998"/>
            <a:ext cx="0" cy="4033296"/>
          </a:xfrm>
          <a:prstGeom prst="line">
            <a:avLst/>
          </a:prstGeom>
          <a:ln w="2857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19609" y="5439747"/>
            <a:ext cx="862086" cy="511055"/>
          </a:xfrm>
          <a:prstGeom prst="rect">
            <a:avLst/>
          </a:prstGeom>
          <a:noFill/>
        </p:spPr>
        <p:txBody>
          <a:bodyPr wrap="none" lIns="179259" tIns="143407" rIns="179259" bIns="143407" rtlCol="0">
            <a:spAutoFit/>
          </a:bodyPr>
          <a:lstStyle/>
          <a:p>
            <a:pPr defTabSz="914367">
              <a:lnSpc>
                <a:spcPct val="90000"/>
              </a:lnSpc>
              <a:spcAft>
                <a:spcPts val="588"/>
              </a:spcAft>
              <a:defRPr/>
            </a:pPr>
            <a:r>
              <a:rPr lang="en-US" sz="1567" dirty="0">
                <a:latin typeface="Segoe UI"/>
              </a:rPr>
              <a:t>cloud</a:t>
            </a:r>
          </a:p>
        </p:txBody>
      </p:sp>
      <p:sp>
        <p:nvSpPr>
          <p:cNvPr id="28" name="TextBox 27"/>
          <p:cNvSpPr txBox="1"/>
          <p:nvPr/>
        </p:nvSpPr>
        <p:spPr>
          <a:xfrm>
            <a:off x="2584569" y="5427779"/>
            <a:ext cx="753097" cy="511055"/>
          </a:xfrm>
          <a:prstGeom prst="rect">
            <a:avLst/>
          </a:prstGeom>
          <a:noFill/>
        </p:spPr>
        <p:txBody>
          <a:bodyPr wrap="none" lIns="179259" tIns="143407" rIns="179259" bIns="143407" rtlCol="0">
            <a:spAutoFit/>
          </a:bodyPr>
          <a:lstStyle/>
          <a:p>
            <a:pPr defTabSz="914367">
              <a:lnSpc>
                <a:spcPct val="90000"/>
              </a:lnSpc>
              <a:spcAft>
                <a:spcPts val="588"/>
              </a:spcAft>
              <a:defRPr/>
            </a:pPr>
            <a:r>
              <a:rPr lang="en-US" sz="1567" dirty="0">
                <a:latin typeface="Segoe UI"/>
              </a:rPr>
              <a:t>field</a:t>
            </a:r>
          </a:p>
        </p:txBody>
      </p:sp>
      <p:grpSp>
        <p:nvGrpSpPr>
          <p:cNvPr id="29" name="Group 28"/>
          <p:cNvGrpSpPr/>
          <p:nvPr/>
        </p:nvGrpSpPr>
        <p:grpSpPr>
          <a:xfrm>
            <a:off x="1303330" y="2713942"/>
            <a:ext cx="307313" cy="307916"/>
            <a:chOff x="609600" y="502508"/>
            <a:chExt cx="395416" cy="395416"/>
          </a:xfrm>
        </p:grpSpPr>
        <p:sp>
          <p:nvSpPr>
            <p:cNvPr id="30" name="Rectangle 29"/>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31"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ndParaRPr>
            </a:p>
          </p:txBody>
        </p:sp>
      </p:grpSp>
      <p:grpSp>
        <p:nvGrpSpPr>
          <p:cNvPr id="32" name="Group 31"/>
          <p:cNvGrpSpPr/>
          <p:nvPr/>
        </p:nvGrpSpPr>
        <p:grpSpPr>
          <a:xfrm>
            <a:off x="1296933" y="3459163"/>
            <a:ext cx="307313" cy="307916"/>
            <a:chOff x="609600" y="502508"/>
            <a:chExt cx="395416" cy="395416"/>
          </a:xfrm>
        </p:grpSpPr>
        <p:sp>
          <p:nvSpPr>
            <p:cNvPr id="33" name="Rectangle 32"/>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34"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ndParaRPr>
            </a:p>
          </p:txBody>
        </p:sp>
      </p:grpSp>
      <p:grpSp>
        <p:nvGrpSpPr>
          <p:cNvPr id="35" name="Group 34"/>
          <p:cNvGrpSpPr/>
          <p:nvPr/>
        </p:nvGrpSpPr>
        <p:grpSpPr>
          <a:xfrm>
            <a:off x="1294401" y="4236560"/>
            <a:ext cx="307313" cy="307916"/>
            <a:chOff x="609600" y="502508"/>
            <a:chExt cx="395416" cy="395416"/>
          </a:xfrm>
        </p:grpSpPr>
        <p:sp>
          <p:nvSpPr>
            <p:cNvPr id="36" name="Rectangle 35"/>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37"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ndParaRPr>
            </a:p>
          </p:txBody>
        </p:sp>
      </p:grpSp>
      <p:sp>
        <p:nvSpPr>
          <p:cNvPr id="38" name="Left-Right Arrow 37"/>
          <p:cNvSpPr/>
          <p:nvPr/>
        </p:nvSpPr>
        <p:spPr>
          <a:xfrm>
            <a:off x="7243969" y="4663867"/>
            <a:ext cx="581359" cy="442996"/>
          </a:xfrm>
          <a:prstGeom prst="leftRightArrow">
            <a:avLst>
              <a:gd name="adj1" fmla="val 37549"/>
              <a:gd name="adj2" fmla="val 31899"/>
            </a:avLst>
          </a:prstGeom>
          <a:gradFill flip="none" rotWithShape="1">
            <a:gsLst>
              <a:gs pos="47000">
                <a:schemeClr val="accent5"/>
              </a:gs>
              <a:gs pos="46000">
                <a:schemeClr val="accent6"/>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4" fontAlgn="base">
              <a:spcBef>
                <a:spcPct val="0"/>
              </a:spcBef>
              <a:spcAft>
                <a:spcPct val="0"/>
              </a:spcAft>
              <a:defRPr/>
            </a:pPr>
            <a:endParaRPr lang="en-US" sz="1400" b="1" spc="-5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Left-Right Arrow 38"/>
          <p:cNvSpPr/>
          <p:nvPr/>
        </p:nvSpPr>
        <p:spPr>
          <a:xfrm>
            <a:off x="7243968" y="2214284"/>
            <a:ext cx="581359" cy="442996"/>
          </a:xfrm>
          <a:prstGeom prst="leftRightArrow">
            <a:avLst>
              <a:gd name="adj1" fmla="val 37549"/>
              <a:gd name="adj2" fmla="val 31899"/>
            </a:avLst>
          </a:prstGeom>
          <a:gradFill flip="none" rotWithShape="1">
            <a:gsLst>
              <a:gs pos="47000">
                <a:schemeClr val="accent5"/>
              </a:gs>
              <a:gs pos="46000">
                <a:schemeClr val="accent6"/>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4" fontAlgn="base">
              <a:spcBef>
                <a:spcPct val="0"/>
              </a:spcBef>
              <a:spcAft>
                <a:spcPct val="0"/>
              </a:spcAft>
              <a:defRPr/>
            </a:pPr>
            <a:endParaRPr lang="en-US" sz="1400" b="1" spc="-5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Frame 5"/>
          <p:cNvSpPr>
            <a:spLocks noChangeAspect="1"/>
          </p:cNvSpPr>
          <p:nvPr/>
        </p:nvSpPr>
        <p:spPr bwMode="auto">
          <a:xfrm>
            <a:off x="2514602" y="3408082"/>
            <a:ext cx="487556" cy="487425"/>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1" name="Picture 40"/>
          <p:cNvPicPr>
            <a:picLocks noChangeAspect="1"/>
          </p:cNvPicPr>
          <p:nvPr/>
        </p:nvPicPr>
        <p:blipFill>
          <a:blip r:embed="rId8">
            <a:clrChange>
              <a:clrFrom>
                <a:srgbClr val="FFFFFF"/>
              </a:clrFrom>
              <a:clrTo>
                <a:srgbClr val="FFFFFF">
                  <a:alpha val="0"/>
                </a:srgbClr>
              </a:clrTo>
            </a:clrChange>
          </a:blip>
          <a:stretch>
            <a:fillRect/>
          </a:stretch>
        </p:blipFill>
        <p:spPr>
          <a:xfrm>
            <a:off x="9739502" y="2053080"/>
            <a:ext cx="1171302" cy="607341"/>
          </a:xfrm>
          <a:prstGeom prst="rect">
            <a:avLst/>
          </a:prstGeom>
        </p:spPr>
      </p:pic>
      <p:grpSp>
        <p:nvGrpSpPr>
          <p:cNvPr id="42" name="Group 41"/>
          <p:cNvGrpSpPr/>
          <p:nvPr/>
        </p:nvGrpSpPr>
        <p:grpSpPr>
          <a:xfrm>
            <a:off x="10229742" y="4609358"/>
            <a:ext cx="417153" cy="414539"/>
            <a:chOff x="13858399" y="2733933"/>
            <a:chExt cx="425518" cy="422851"/>
          </a:xfrm>
        </p:grpSpPr>
        <p:grpSp>
          <p:nvGrpSpPr>
            <p:cNvPr id="43" name="Group 42"/>
            <p:cNvGrpSpPr/>
            <p:nvPr/>
          </p:nvGrpSpPr>
          <p:grpSpPr>
            <a:xfrm>
              <a:off x="13858399" y="2733933"/>
              <a:ext cx="425518" cy="422851"/>
              <a:chOff x="7536568" y="3223995"/>
              <a:chExt cx="617962" cy="614088"/>
            </a:xfrm>
          </p:grpSpPr>
          <p:sp>
            <p:nvSpPr>
              <p:cNvPr id="45" name="Freeform 44"/>
              <p:cNvSpPr/>
              <p:nvPr/>
            </p:nvSpPr>
            <p:spPr bwMode="auto">
              <a:xfrm>
                <a:off x="7536568" y="3293206"/>
                <a:ext cx="617962" cy="544877"/>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Freeform 45"/>
              <p:cNvSpPr/>
              <p:nvPr/>
            </p:nvSpPr>
            <p:spPr bwMode="auto">
              <a:xfrm>
                <a:off x="7903231" y="3223995"/>
                <a:ext cx="205183" cy="29439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83" h="294392">
                    <a:moveTo>
                      <a:pt x="98131" y="0"/>
                    </a:moveTo>
                    <a:lnTo>
                      <a:pt x="0" y="165038"/>
                    </a:lnTo>
                    <a:lnTo>
                      <a:pt x="93671" y="165038"/>
                    </a:lnTo>
                    <a:lnTo>
                      <a:pt x="17842" y="294392"/>
                    </a:lnTo>
                    <a:lnTo>
                      <a:pt x="205183" y="120433"/>
                    </a:lnTo>
                    <a:lnTo>
                      <a:pt x="124894" y="115972"/>
                    </a:lnTo>
                    <a:lnTo>
                      <a:pt x="196262" y="13381"/>
                    </a:lnTo>
                    <a:lnTo>
                      <a:pt x="98131"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44" name="Freeform 43"/>
            <p:cNvSpPr/>
            <p:nvPr/>
          </p:nvSpPr>
          <p:spPr bwMode="auto">
            <a:xfrm>
              <a:off x="14119326" y="2749359"/>
              <a:ext cx="122921" cy="17171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 name="connsiteX0" fmla="*/ 98131 w 223336"/>
                <a:gd name="connsiteY0" fmla="*/ 0 h 294392"/>
                <a:gd name="connsiteX1" fmla="*/ 0 w 223336"/>
                <a:gd name="connsiteY1" fmla="*/ 165038 h 294392"/>
                <a:gd name="connsiteX2" fmla="*/ 93671 w 223336"/>
                <a:gd name="connsiteY2" fmla="*/ 165038 h 294392"/>
                <a:gd name="connsiteX3" fmla="*/ 17842 w 223336"/>
                <a:gd name="connsiteY3" fmla="*/ 294392 h 294392"/>
                <a:gd name="connsiteX4" fmla="*/ 223336 w 223336"/>
                <a:gd name="connsiteY4" fmla="*/ 123197 h 294392"/>
                <a:gd name="connsiteX5" fmla="*/ 124894 w 223336"/>
                <a:gd name="connsiteY5" fmla="*/ 115972 h 294392"/>
                <a:gd name="connsiteX6" fmla="*/ 196262 w 223336"/>
                <a:gd name="connsiteY6" fmla="*/ 13381 h 294392"/>
                <a:gd name="connsiteX7" fmla="*/ 98131 w 223336"/>
                <a:gd name="connsiteY7" fmla="*/ 0 h 294392"/>
                <a:gd name="connsiteX0" fmla="*/ 98131 w 223336"/>
                <a:gd name="connsiteY0" fmla="*/ 0 h 298077"/>
                <a:gd name="connsiteX1" fmla="*/ 0 w 223336"/>
                <a:gd name="connsiteY1" fmla="*/ 165038 h 298077"/>
                <a:gd name="connsiteX2" fmla="*/ 93671 w 223336"/>
                <a:gd name="connsiteY2" fmla="*/ 165038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09912 w 223336"/>
                <a:gd name="connsiteY2" fmla="*/ 163196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19466 w 223336"/>
                <a:gd name="connsiteY2" fmla="*/ 165039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4 w 223336"/>
                <a:gd name="connsiteY5" fmla="*/ 115972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3 w 223336"/>
                <a:gd name="connsiteY5" fmla="*/ 117815 h 300841"/>
                <a:gd name="connsiteX6" fmla="*/ 196262 w 223336"/>
                <a:gd name="connsiteY6" fmla="*/ 13381 h 300841"/>
                <a:gd name="connsiteX7" fmla="*/ 98131 w 223336"/>
                <a:gd name="connsiteY7" fmla="*/ 0 h 3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336" h="300841">
                  <a:moveTo>
                    <a:pt x="98131" y="0"/>
                  </a:moveTo>
                  <a:lnTo>
                    <a:pt x="0" y="165038"/>
                  </a:lnTo>
                  <a:lnTo>
                    <a:pt x="119466" y="165039"/>
                  </a:lnTo>
                  <a:lnTo>
                    <a:pt x="28351" y="300841"/>
                  </a:lnTo>
                  <a:lnTo>
                    <a:pt x="223336" y="123197"/>
                  </a:lnTo>
                  <a:lnTo>
                    <a:pt x="124893" y="117815"/>
                  </a:lnTo>
                  <a:lnTo>
                    <a:pt x="196262" y="13381"/>
                  </a:lnTo>
                  <a:lnTo>
                    <a:pt x="98131" y="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7" name="Group 46"/>
          <p:cNvGrpSpPr/>
          <p:nvPr/>
        </p:nvGrpSpPr>
        <p:grpSpPr>
          <a:xfrm>
            <a:off x="10073416" y="3314284"/>
            <a:ext cx="652771" cy="569163"/>
            <a:chOff x="10444863" y="4012100"/>
            <a:chExt cx="665860" cy="580576"/>
          </a:xfrm>
        </p:grpSpPr>
        <p:sp>
          <p:nvSpPr>
            <p:cNvPr id="48" name="Freeform 47"/>
            <p:cNvSpPr>
              <a:spLocks noEditPoints="1"/>
            </p:cNvSpPr>
            <p:nvPr/>
          </p:nvSpPr>
          <p:spPr bwMode="auto">
            <a:xfrm>
              <a:off x="10444863" y="4012100"/>
              <a:ext cx="428972" cy="43100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Freeform 48"/>
            <p:cNvSpPr>
              <a:spLocks noEditPoints="1"/>
            </p:cNvSpPr>
            <p:nvPr/>
          </p:nvSpPr>
          <p:spPr bwMode="auto">
            <a:xfrm>
              <a:off x="10848628" y="4056299"/>
              <a:ext cx="262095" cy="26333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Freeform 49"/>
            <p:cNvSpPr>
              <a:spLocks noEditPoints="1"/>
            </p:cNvSpPr>
            <p:nvPr/>
          </p:nvSpPr>
          <p:spPr bwMode="auto">
            <a:xfrm>
              <a:off x="10744655" y="4276436"/>
              <a:ext cx="314749" cy="31624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51" name="Group 50"/>
          <p:cNvGrpSpPr/>
          <p:nvPr/>
        </p:nvGrpSpPr>
        <p:grpSpPr>
          <a:xfrm>
            <a:off x="3756230" y="2460297"/>
            <a:ext cx="767555" cy="479963"/>
            <a:chOff x="7966852" y="2699664"/>
            <a:chExt cx="782946" cy="489587"/>
          </a:xfrm>
        </p:grpSpPr>
        <p:sp>
          <p:nvSpPr>
            <p:cNvPr id="52" name="Freeform 5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no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782" rtlCol="0" anchor="ctr"/>
            <a:lstStyle/>
            <a:p>
              <a:pPr algn="ctr" defTabSz="914367">
                <a:lnSpc>
                  <a:spcPct val="80000"/>
                </a:lnSpc>
                <a:defRPr/>
              </a:pPr>
              <a:endParaRPr lang="en-US" sz="4313" spc="-147">
                <a:solidFill>
                  <a:srgbClr val="FFFFFF"/>
                </a:solidFill>
                <a:latin typeface="Segoe UI Light"/>
              </a:endParaRPr>
            </a:p>
          </p:txBody>
        </p:sp>
        <p:grpSp>
          <p:nvGrpSpPr>
            <p:cNvPr id="53" name="Group 52"/>
            <p:cNvGrpSpPr/>
            <p:nvPr/>
          </p:nvGrpSpPr>
          <p:grpSpPr>
            <a:xfrm>
              <a:off x="8188271" y="2851116"/>
              <a:ext cx="257445" cy="288170"/>
              <a:chOff x="3876323" y="2412935"/>
              <a:chExt cx="981584" cy="1503227"/>
            </a:xfrm>
          </p:grpSpPr>
          <p:grpSp>
            <p:nvGrpSpPr>
              <p:cNvPr id="54" name="Group 53"/>
              <p:cNvGrpSpPr/>
              <p:nvPr/>
            </p:nvGrpSpPr>
            <p:grpSpPr>
              <a:xfrm>
                <a:off x="4075337" y="2655193"/>
                <a:ext cx="640701" cy="978962"/>
                <a:chOff x="3978978" y="2691315"/>
                <a:chExt cx="745467" cy="1374671"/>
              </a:xfrm>
            </p:grpSpPr>
            <p:sp>
              <p:nvSpPr>
                <p:cNvPr id="57" name="Rectangle 5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58" name="Rectangle 5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59" name="Rectangle 5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60" name="Rectangle 59"/>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61" name="Rectangle 60"/>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62" name="Rectangle 61"/>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55" name="Freeform 5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56" name="Freeform 5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sp>
        <p:nvSpPr>
          <p:cNvPr id="63" name="IoT"/>
          <p:cNvSpPr/>
          <p:nvPr/>
        </p:nvSpPr>
        <p:spPr>
          <a:xfrm>
            <a:off x="5151188" y="1762345"/>
            <a:ext cx="1747279" cy="36531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defRPr/>
            </a:pPr>
            <a:r>
              <a:rPr lang="en-US" sz="1765" dirty="0">
                <a:solidFill>
                  <a:srgbClr val="505050">
                    <a:lumMod val="50000"/>
                  </a:srgbClr>
                </a:solidFill>
                <a:latin typeface="Segoe UI Semibold" panose="020B0702040204020203" pitchFamily="34" charset="0"/>
                <a:ea typeface="Segoe UI" pitchFamily="34" charset="0"/>
                <a:cs typeface="Segoe UI" pitchFamily="34" charset="0"/>
              </a:rPr>
              <a:t>Event Hub</a:t>
            </a:r>
          </a:p>
        </p:txBody>
      </p:sp>
      <p:pic>
        <p:nvPicPr>
          <p:cNvPr id="64" name="Group 52"/>
          <p:cNvPicPr>
            <a:picLocks noChangeArrowheads="1"/>
          </p:cNvPicPr>
          <p:nvPr/>
        </p:nvPicPr>
        <p:blipFill>
          <a:blip r:embed="rId9">
            <a:extLst>
              <a:ext uri="{28A0092B-C50C-407E-A947-70E740481C1C}">
                <a14:useLocalDpi xmlns:a14="http://schemas.microsoft.com/office/drawing/2010/main" val="0"/>
              </a:ext>
            </a:extLst>
          </a:blip>
          <a:srcRect r="-632"/>
          <a:stretch>
            <a:fillRect/>
          </a:stretch>
        </p:blipFill>
        <p:spPr bwMode="auto">
          <a:xfrm>
            <a:off x="5777577" y="3314285"/>
            <a:ext cx="490693" cy="49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791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5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25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5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25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250"/>
                                        <p:tgtEl>
                                          <p:spTgt spid="51"/>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5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5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5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5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25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25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250"/>
                                        <p:tgtEl>
                                          <p:spTgt spid="40"/>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250"/>
                                        <p:tgtEl>
                                          <p:spTgt spid="17"/>
                                        </p:tgtEl>
                                      </p:cBhvr>
                                    </p:animEffect>
                                  </p:childTnLst>
                                </p:cTn>
                              </p:par>
                              <p:par>
                                <p:cTn id="66" presetID="10" presetClass="entr" presetSubtype="0"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25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250"/>
                                        <p:tgtEl>
                                          <p:spTgt spid="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250"/>
                                        <p:tgtEl>
                                          <p:spTgt spid="22"/>
                                        </p:tgtEl>
                                      </p:cBhvr>
                                    </p:animEffect>
                                  </p:childTnLst>
                                </p:cTn>
                              </p:par>
                              <p:par>
                                <p:cTn id="77" presetID="10"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250"/>
                                        <p:tgtEl>
                                          <p:spTgt spid="4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25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250"/>
                                        <p:tgtEl>
                                          <p:spTgt spid="24"/>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250"/>
                                        <p:tgtEl>
                                          <p:spTgt spid="4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25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250"/>
                                        <p:tgtEl>
                                          <p:spTgt spid="25"/>
                                        </p:tgtEl>
                                      </p:cBhvr>
                                    </p:animEffect>
                                  </p:childTnLst>
                                </p:cTn>
                              </p:par>
                              <p:par>
                                <p:cTn id="99" presetID="10"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25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fade">
                                      <p:cBhvr>
                                        <p:cTn id="106"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0" grpId="0"/>
      <p:bldP spid="21" grpId="0"/>
      <p:bldP spid="22" grpId="0" animBg="1"/>
      <p:bldP spid="23" grpId="0" animBg="1"/>
      <p:bldP spid="24" grpId="0" animBg="1"/>
      <p:bldP spid="25" grpId="0" animBg="1"/>
      <p:bldP spid="27" grpId="0"/>
      <p:bldP spid="28" grpId="0"/>
      <p:bldP spid="38" grpId="0" animBg="1"/>
      <p:bldP spid="39" grpId="0" animBg="1"/>
      <p:bldP spid="4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IoT Reference Architecture</a:t>
            </a:r>
          </a:p>
        </p:txBody>
      </p:sp>
      <p:cxnSp>
        <p:nvCxnSpPr>
          <p:cNvPr id="4" name="Straight Arrow Connector 3"/>
          <p:cNvCxnSpPr/>
          <p:nvPr/>
        </p:nvCxnSpPr>
        <p:spPr>
          <a:xfrm flipV="1">
            <a:off x="2234459" y="3344424"/>
            <a:ext cx="1829424" cy="743"/>
          </a:xfrm>
          <a:prstGeom prst="straightConnector1">
            <a:avLst/>
          </a:prstGeom>
          <a:noFill/>
          <a:ln w="38100" cap="flat" cmpd="sng" algn="ctr">
            <a:solidFill>
              <a:schemeClr val="tx1"/>
            </a:solidFill>
            <a:prstDash val="solid"/>
            <a:miter lim="800000"/>
            <a:headEnd type="triangle" w="med" len="med"/>
            <a:tailEnd type="triangle" w="med" len="med"/>
          </a:ln>
          <a:effectLst/>
        </p:spPr>
      </p:cxnSp>
      <p:sp>
        <p:nvSpPr>
          <p:cNvPr id="5" name="Oval 4"/>
          <p:cNvSpPr/>
          <p:nvPr/>
        </p:nvSpPr>
        <p:spPr>
          <a:xfrm>
            <a:off x="8614369" y="3799424"/>
            <a:ext cx="203684" cy="199405"/>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96214">
              <a:defRPr/>
            </a:pPr>
            <a:endParaRPr lang="en-US" sz="1077" kern="0">
              <a:solidFill>
                <a:prstClr val="white"/>
              </a:solidFill>
              <a:cs typeface="Arial" panose="020B0604020202020204" pitchFamily="34" charset="0"/>
            </a:endParaRPr>
          </a:p>
        </p:txBody>
      </p:sp>
      <p:sp>
        <p:nvSpPr>
          <p:cNvPr id="6" name="Oval 5"/>
          <p:cNvSpPr/>
          <p:nvPr/>
        </p:nvSpPr>
        <p:spPr>
          <a:xfrm>
            <a:off x="8614369" y="3799424"/>
            <a:ext cx="203684" cy="199405"/>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algn="ctr" defTabSz="896214">
              <a:defRPr/>
            </a:pPr>
            <a:endParaRPr lang="en-US" sz="1077" kern="0">
              <a:solidFill>
                <a:prstClr val="white"/>
              </a:solidFill>
              <a:cs typeface="Arial" panose="020B0604020202020204" pitchFamily="34" charset="0"/>
            </a:endParaRPr>
          </a:p>
        </p:txBody>
      </p:sp>
      <p:sp>
        <p:nvSpPr>
          <p:cNvPr id="7" name="Rectangle 6"/>
          <p:cNvSpPr/>
          <p:nvPr/>
        </p:nvSpPr>
        <p:spPr>
          <a:xfrm>
            <a:off x="4111479" y="2587232"/>
            <a:ext cx="5343514" cy="3042334"/>
          </a:xfrm>
          <a:prstGeom prst="rect">
            <a:avLst/>
          </a:prstGeom>
          <a:noFill/>
          <a:ln w="12700">
            <a:solidFill>
              <a:schemeClr val="tx1"/>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defTabSz="896214">
              <a:defRPr/>
            </a:pPr>
            <a:endParaRPr lang="en-US" sz="1077" kern="0" dirty="0">
              <a:solidFill>
                <a:prstClr val="black"/>
              </a:solidFill>
              <a:cs typeface="Arial" panose="020B0604020202020204" pitchFamily="34" charset="0"/>
            </a:endParaRPr>
          </a:p>
        </p:txBody>
      </p:sp>
      <p:sp>
        <p:nvSpPr>
          <p:cNvPr id="8" name="Rectangle 7"/>
          <p:cNvSpPr/>
          <p:nvPr/>
        </p:nvSpPr>
        <p:spPr>
          <a:xfrm>
            <a:off x="7193542" y="2769525"/>
            <a:ext cx="2016650" cy="3870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Solution Portal</a:t>
            </a:r>
          </a:p>
        </p:txBody>
      </p:sp>
      <p:sp>
        <p:nvSpPr>
          <p:cNvPr id="9" name="Rectangle 8"/>
          <p:cNvSpPr/>
          <p:nvPr/>
        </p:nvSpPr>
        <p:spPr>
          <a:xfrm>
            <a:off x="5278724" y="2769525"/>
            <a:ext cx="1853707" cy="3870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Provisioning API</a:t>
            </a:r>
          </a:p>
        </p:txBody>
      </p:sp>
      <p:sp>
        <p:nvSpPr>
          <p:cNvPr id="10" name="Rectangle 9"/>
          <p:cNvSpPr/>
          <p:nvPr/>
        </p:nvSpPr>
        <p:spPr>
          <a:xfrm>
            <a:off x="5278726" y="3400503"/>
            <a:ext cx="3014799" cy="29027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Device Registry Store</a:t>
            </a:r>
          </a:p>
        </p:txBody>
      </p:sp>
      <p:cxnSp>
        <p:nvCxnSpPr>
          <p:cNvPr id="11" name="Straight Arrow Connector 10"/>
          <p:cNvCxnSpPr>
            <a:stCxn id="9" idx="2"/>
          </p:cNvCxnSpPr>
          <p:nvPr/>
        </p:nvCxnSpPr>
        <p:spPr>
          <a:xfrm flipH="1">
            <a:off x="6205558" y="3156564"/>
            <a:ext cx="20" cy="243939"/>
          </a:xfrm>
          <a:prstGeom prst="straightConnector1">
            <a:avLst/>
          </a:prstGeom>
          <a:noFill/>
          <a:ln w="19050" cap="flat" cmpd="sng" algn="ctr">
            <a:solidFill>
              <a:schemeClr val="tx1"/>
            </a:solidFill>
            <a:prstDash val="solid"/>
            <a:miter lim="800000"/>
            <a:tailEnd type="triangle"/>
          </a:ln>
          <a:effectLst/>
        </p:spPr>
      </p:cxnSp>
      <p:cxnSp>
        <p:nvCxnSpPr>
          <p:cNvPr id="12" name="Straight Arrow Connector 11"/>
          <p:cNvCxnSpPr/>
          <p:nvPr/>
        </p:nvCxnSpPr>
        <p:spPr>
          <a:xfrm flipH="1">
            <a:off x="7658283" y="3142078"/>
            <a:ext cx="20" cy="243939"/>
          </a:xfrm>
          <a:prstGeom prst="straightConnector1">
            <a:avLst/>
          </a:prstGeom>
          <a:noFill/>
          <a:ln w="19050" cap="flat" cmpd="sng" algn="ctr">
            <a:solidFill>
              <a:schemeClr val="tx1"/>
            </a:solidFill>
            <a:prstDash val="solid"/>
            <a:miter lim="800000"/>
            <a:tailEnd type="triangle"/>
          </a:ln>
          <a:effectLst/>
        </p:spPr>
      </p:cxnSp>
      <p:cxnSp>
        <p:nvCxnSpPr>
          <p:cNvPr id="13" name="Straight Arrow Connector 12"/>
          <p:cNvCxnSpPr/>
          <p:nvPr/>
        </p:nvCxnSpPr>
        <p:spPr>
          <a:xfrm flipH="1">
            <a:off x="8757399" y="3156564"/>
            <a:ext cx="20" cy="243939"/>
          </a:xfrm>
          <a:prstGeom prst="straightConnector1">
            <a:avLst/>
          </a:prstGeom>
          <a:noFill/>
          <a:ln w="19050" cap="flat" cmpd="sng" algn="ctr">
            <a:solidFill>
              <a:schemeClr val="tx1"/>
            </a:solidFill>
            <a:prstDash val="solid"/>
            <a:miter lim="800000"/>
            <a:tailEnd type="triangle"/>
          </a:ln>
          <a:effectLst/>
        </p:spPr>
      </p:cxnSp>
      <p:sp>
        <p:nvSpPr>
          <p:cNvPr id="14" name="Oval 13"/>
          <p:cNvSpPr/>
          <p:nvPr/>
        </p:nvSpPr>
        <p:spPr>
          <a:xfrm>
            <a:off x="8614369" y="3799424"/>
            <a:ext cx="203684" cy="199405"/>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96214">
              <a:defRPr/>
            </a:pPr>
            <a:endParaRPr lang="en-US" sz="1077" kern="0">
              <a:solidFill>
                <a:prstClr val="white"/>
              </a:solidFill>
              <a:cs typeface="Arial" panose="020B0604020202020204" pitchFamily="34" charset="0"/>
            </a:endParaRPr>
          </a:p>
        </p:txBody>
      </p:sp>
      <p:sp>
        <p:nvSpPr>
          <p:cNvPr id="15" name="Rectangle 14"/>
          <p:cNvSpPr/>
          <p:nvPr/>
        </p:nvSpPr>
        <p:spPr>
          <a:xfrm>
            <a:off x="5278725" y="4203722"/>
            <a:ext cx="3931467" cy="36537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defRPr/>
            </a:pPr>
            <a:r>
              <a:rPr lang="en-US" sz="1176" kern="0" dirty="0">
                <a:solidFill>
                  <a:prstClr val="white"/>
                </a:solidFill>
                <a:cs typeface="Arial" panose="020B0604020202020204" pitchFamily="34" charset="0"/>
              </a:rPr>
              <a:t>Stream Event Processor</a:t>
            </a:r>
          </a:p>
        </p:txBody>
      </p:sp>
      <p:sp>
        <p:nvSpPr>
          <p:cNvPr id="16" name="Rectangle 15"/>
          <p:cNvSpPr/>
          <p:nvPr/>
        </p:nvSpPr>
        <p:spPr>
          <a:xfrm>
            <a:off x="8322138" y="4715145"/>
            <a:ext cx="841752" cy="76178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Analytics/ Machine Learning</a:t>
            </a:r>
          </a:p>
        </p:txBody>
      </p:sp>
      <p:cxnSp>
        <p:nvCxnSpPr>
          <p:cNvPr id="17" name="Straight Arrow Connector 16"/>
          <p:cNvCxnSpPr>
            <a:endCxn id="15" idx="1"/>
          </p:cNvCxnSpPr>
          <p:nvPr/>
        </p:nvCxnSpPr>
        <p:spPr>
          <a:xfrm>
            <a:off x="4729044" y="4386408"/>
            <a:ext cx="549681" cy="0"/>
          </a:xfrm>
          <a:prstGeom prst="straightConnector1">
            <a:avLst/>
          </a:prstGeom>
          <a:noFill/>
          <a:ln w="19050" cap="flat" cmpd="sng" algn="ctr">
            <a:solidFill>
              <a:srgbClr val="4472C4"/>
            </a:solidFill>
            <a:prstDash val="solid"/>
            <a:miter lim="800000"/>
            <a:tailEnd type="triangle"/>
          </a:ln>
          <a:effectLst/>
        </p:spPr>
      </p:cxnSp>
      <p:sp>
        <p:nvSpPr>
          <p:cNvPr id="18" name="Rectangle 17"/>
          <p:cNvSpPr/>
          <p:nvPr/>
        </p:nvSpPr>
        <p:spPr>
          <a:xfrm>
            <a:off x="9960356" y="2587232"/>
            <a:ext cx="1422301" cy="304233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214">
              <a:defRPr/>
            </a:pPr>
            <a:r>
              <a:rPr lang="en-US" sz="1176" kern="0" dirty="0">
                <a:solidFill>
                  <a:schemeClr val="tx1"/>
                </a:solidFill>
                <a:cs typeface="Arial" panose="020B0604020202020204" pitchFamily="34" charset="0"/>
              </a:rPr>
              <a:t>Data Visualization &amp; Presentation</a:t>
            </a:r>
          </a:p>
        </p:txBody>
      </p:sp>
      <p:sp>
        <p:nvSpPr>
          <p:cNvPr id="19" name="L-Shape 18"/>
          <p:cNvSpPr/>
          <p:nvPr/>
        </p:nvSpPr>
        <p:spPr>
          <a:xfrm flipH="1">
            <a:off x="5278726" y="3400502"/>
            <a:ext cx="3931467" cy="598328"/>
          </a:xfrm>
          <a:prstGeom prst="corner">
            <a:avLst>
              <a:gd name="adj1" fmla="val 46089"/>
              <a:gd name="adj2" fmla="val 146666"/>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Device State Store</a:t>
            </a:r>
          </a:p>
        </p:txBody>
      </p:sp>
      <p:sp>
        <p:nvSpPr>
          <p:cNvPr id="20" name="Rectangle 19"/>
          <p:cNvSpPr/>
          <p:nvPr/>
        </p:nvSpPr>
        <p:spPr>
          <a:xfrm>
            <a:off x="2592854" y="4616138"/>
            <a:ext cx="1100989" cy="892425"/>
          </a:xfrm>
          <a:prstGeom prst="rect">
            <a:avLst/>
          </a:prstGeom>
          <a:noFill/>
          <a:ln w="12700" cap="flat" cmpd="sng" algn="ctr">
            <a:solidFill>
              <a:schemeClr val="tx1"/>
            </a:solidFill>
            <a:prstDash val="dash"/>
            <a:miter lim="800000"/>
          </a:ln>
          <a:effectLst/>
        </p:spPr>
        <p:txBody>
          <a:bodyPr rtlCol="0" anchor="ctr"/>
          <a:lstStyle/>
          <a:p>
            <a:pPr algn="ctr" defTabSz="896214">
              <a:defRPr/>
            </a:pPr>
            <a:r>
              <a:rPr lang="en-US" sz="1176" kern="0" dirty="0">
                <a:cs typeface="Arial" panose="020B0604020202020204" pitchFamily="34" charset="0"/>
              </a:rPr>
              <a:t>Gateway</a:t>
            </a:r>
            <a:br>
              <a:rPr lang="en-US" sz="1176" kern="0" dirty="0">
                <a:cs typeface="Arial" panose="020B0604020202020204" pitchFamily="34" charset="0"/>
              </a:rPr>
            </a:br>
            <a:endParaRPr lang="en-US" sz="1176" kern="0" dirty="0">
              <a:cs typeface="Arial" panose="020B0604020202020204" pitchFamily="34" charset="0"/>
            </a:endParaRPr>
          </a:p>
        </p:txBody>
      </p:sp>
      <p:sp>
        <p:nvSpPr>
          <p:cNvPr id="22" name="Rectangle 21"/>
          <p:cNvSpPr/>
          <p:nvPr/>
        </p:nvSpPr>
        <p:spPr>
          <a:xfrm>
            <a:off x="5278725" y="4715145"/>
            <a:ext cx="841752" cy="76178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Storage</a:t>
            </a:r>
          </a:p>
        </p:txBody>
      </p:sp>
      <p:cxnSp>
        <p:nvCxnSpPr>
          <p:cNvPr id="23" name="Straight Arrow Connector 22"/>
          <p:cNvCxnSpPr/>
          <p:nvPr/>
        </p:nvCxnSpPr>
        <p:spPr>
          <a:xfrm flipH="1">
            <a:off x="6120477" y="5143658"/>
            <a:ext cx="2201661"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716210" y="3998830"/>
            <a:ext cx="0" cy="296679"/>
          </a:xfrm>
          <a:prstGeom prst="straightConnector1">
            <a:avLst/>
          </a:prstGeom>
          <a:noFill/>
          <a:ln w="19050" cap="flat" cmpd="sng" algn="ctr">
            <a:solidFill>
              <a:schemeClr val="tx1"/>
            </a:solidFill>
            <a:prstDash val="solid"/>
            <a:miter lim="800000"/>
            <a:tailEnd type="triangle"/>
          </a:ln>
          <a:effectLst/>
        </p:spPr>
      </p:cxnSp>
      <p:sp>
        <p:nvSpPr>
          <p:cNvPr id="25" name="TextBox 24"/>
          <p:cNvSpPr txBox="1"/>
          <p:nvPr/>
        </p:nvSpPr>
        <p:spPr>
          <a:xfrm>
            <a:off x="831653" y="2831747"/>
            <a:ext cx="1346355" cy="948328"/>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76" dirty="0"/>
              <a:t>IP capable devices</a:t>
            </a:r>
            <a:br>
              <a:rPr lang="en-US" sz="1176" dirty="0"/>
            </a:br>
            <a:endParaRPr lang="en-US" sz="1077" dirty="0"/>
          </a:p>
        </p:txBody>
      </p:sp>
      <p:sp>
        <p:nvSpPr>
          <p:cNvPr id="26" name="TextBox 25"/>
          <p:cNvSpPr txBox="1"/>
          <p:nvPr/>
        </p:nvSpPr>
        <p:spPr>
          <a:xfrm>
            <a:off x="831653" y="4106949"/>
            <a:ext cx="1346355" cy="87130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76" dirty="0"/>
              <a:t>Existing IoT devices</a:t>
            </a:r>
          </a:p>
          <a:p>
            <a:endParaRPr lang="en-US" sz="1176" dirty="0"/>
          </a:p>
        </p:txBody>
      </p:sp>
      <p:sp>
        <p:nvSpPr>
          <p:cNvPr id="27" name="TextBox 26"/>
          <p:cNvSpPr txBox="1"/>
          <p:nvPr/>
        </p:nvSpPr>
        <p:spPr>
          <a:xfrm>
            <a:off x="831653" y="5305127"/>
            <a:ext cx="1346355" cy="782007"/>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76" dirty="0"/>
              <a:t>Low power devices </a:t>
            </a:r>
          </a:p>
        </p:txBody>
      </p:sp>
      <p:sp>
        <p:nvSpPr>
          <p:cNvPr id="28" name="Rectangle 27"/>
          <p:cNvSpPr/>
          <p:nvPr/>
        </p:nvSpPr>
        <p:spPr bwMode="auto">
          <a:xfrm>
            <a:off x="9966043" y="1667012"/>
            <a:ext cx="1421872" cy="7185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lnSpc>
                <a:spcPct val="90000"/>
              </a:lnSpc>
              <a:spcBef>
                <a:spcPct val="0"/>
              </a:spcBef>
              <a:spcAft>
                <a:spcPct val="0"/>
              </a:spcAft>
            </a:pPr>
            <a:r>
              <a:rPr lang="en-US" sz="1372" kern="0" dirty="0">
                <a:solidFill>
                  <a:schemeClr val="tx1"/>
                </a:solidFill>
              </a:rPr>
              <a:t>Presentation </a:t>
            </a:r>
            <a:endParaRPr lang="en-US" sz="1100" kern="0" dirty="0">
              <a:solidFill>
                <a:schemeClr val="tx1"/>
              </a:solidFill>
            </a:endParaRPr>
          </a:p>
        </p:txBody>
      </p:sp>
      <p:sp>
        <p:nvSpPr>
          <p:cNvPr id="29" name="Rectangle 28"/>
          <p:cNvSpPr/>
          <p:nvPr/>
        </p:nvSpPr>
        <p:spPr bwMode="auto">
          <a:xfrm>
            <a:off x="4116738" y="1667011"/>
            <a:ext cx="5343514" cy="71852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lnSpc>
                <a:spcPct val="90000"/>
              </a:lnSpc>
              <a:spcBef>
                <a:spcPct val="0"/>
              </a:spcBef>
              <a:spcAft>
                <a:spcPct val="0"/>
              </a:spcAft>
              <a:defRPr/>
            </a:pPr>
            <a:r>
              <a:rPr lang="en-US" sz="1372" kern="0" dirty="0">
                <a:solidFill>
                  <a:schemeClr val="tx1"/>
                </a:solidFill>
              </a:rPr>
              <a:t>Device and Event Processing</a:t>
            </a:r>
          </a:p>
        </p:txBody>
      </p:sp>
      <p:sp>
        <p:nvSpPr>
          <p:cNvPr id="30" name="Rectangle 29"/>
          <p:cNvSpPr/>
          <p:nvPr/>
        </p:nvSpPr>
        <p:spPr bwMode="auto">
          <a:xfrm>
            <a:off x="2437669" y="1667012"/>
            <a:ext cx="1421872" cy="7185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lnSpc>
                <a:spcPct val="90000"/>
              </a:lnSpc>
              <a:spcBef>
                <a:spcPct val="0"/>
              </a:spcBef>
              <a:spcAft>
                <a:spcPct val="0"/>
              </a:spcAft>
              <a:defRPr/>
            </a:pPr>
            <a:r>
              <a:rPr lang="en-US" sz="1372" kern="0" dirty="0">
                <a:solidFill>
                  <a:schemeClr val="tx1"/>
                </a:solidFill>
              </a:rPr>
              <a:t>Data Transport</a:t>
            </a:r>
          </a:p>
        </p:txBody>
      </p:sp>
      <p:sp>
        <p:nvSpPr>
          <p:cNvPr id="31" name="Rectangle 30"/>
          <p:cNvSpPr/>
          <p:nvPr/>
        </p:nvSpPr>
        <p:spPr bwMode="auto">
          <a:xfrm>
            <a:off x="799153" y="1667012"/>
            <a:ext cx="1421872" cy="7185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spcBef>
                <a:spcPct val="0"/>
              </a:spcBef>
              <a:spcAft>
                <a:spcPct val="0"/>
              </a:spcAft>
              <a:defRPr/>
            </a:pPr>
            <a:r>
              <a:rPr lang="en-US" sz="1372" kern="0" dirty="0">
                <a:solidFill>
                  <a:schemeClr val="tx1"/>
                </a:solidFill>
              </a:rPr>
              <a:t>Devices and Data Sources</a:t>
            </a:r>
          </a:p>
        </p:txBody>
      </p:sp>
      <p:cxnSp>
        <p:nvCxnSpPr>
          <p:cNvPr id="32" name="Elbow Connector 31"/>
          <p:cNvCxnSpPr>
            <a:stCxn id="15" idx="2"/>
          </p:cNvCxnSpPr>
          <p:nvPr/>
        </p:nvCxnSpPr>
        <p:spPr>
          <a:xfrm rot="5400000">
            <a:off x="6483032" y="4206540"/>
            <a:ext cx="398875" cy="112398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9503678" y="4496466"/>
            <a:ext cx="439483" cy="1486"/>
          </a:xfrm>
          <a:prstGeom prst="straightConnector1">
            <a:avLst/>
          </a:prstGeom>
          <a:noFill/>
          <a:ln w="38100" cap="flat" cmpd="sng" algn="ctr">
            <a:solidFill>
              <a:schemeClr val="tx1"/>
            </a:solidFill>
            <a:prstDash val="solid"/>
            <a:miter lim="800000"/>
            <a:headEnd type="triangle" w="med" len="med"/>
            <a:tailEnd type="triangle" w="med" len="med"/>
          </a:ln>
          <a:effectLst/>
        </p:spPr>
      </p:cxnSp>
      <p:cxnSp>
        <p:nvCxnSpPr>
          <p:cNvPr id="34" name="Elbow Connector 33"/>
          <p:cNvCxnSpPr/>
          <p:nvPr/>
        </p:nvCxnSpPr>
        <p:spPr>
          <a:xfrm>
            <a:off x="7244459" y="4569092"/>
            <a:ext cx="1077678" cy="398876"/>
          </a:xfrm>
          <a:prstGeom prst="bentConnector3">
            <a:avLst>
              <a:gd name="adj1" fmla="val 54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31533" y="2696419"/>
            <a:ext cx="753703" cy="282216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defRPr/>
            </a:pPr>
            <a:r>
              <a:rPr lang="en-US" sz="1176" kern="0" dirty="0">
                <a:solidFill>
                  <a:prstClr val="white"/>
                </a:solidFill>
                <a:cs typeface="Arial" panose="020B0604020202020204" pitchFamily="34" charset="0"/>
              </a:rPr>
              <a:t>Azure IoT Hub</a:t>
            </a:r>
          </a:p>
        </p:txBody>
      </p:sp>
      <p:sp>
        <p:nvSpPr>
          <p:cNvPr id="36" name="Rectangle 35"/>
          <p:cNvSpPr/>
          <p:nvPr/>
        </p:nvSpPr>
        <p:spPr>
          <a:xfrm>
            <a:off x="1200540" y="3472717"/>
            <a:ext cx="608581" cy="264658"/>
          </a:xfrm>
          <a:prstGeom prst="rect">
            <a:avLst/>
          </a:prstGeom>
          <a:solidFill>
            <a:srgbClr val="5A80CB"/>
          </a:solidFill>
          <a:ln w="6350" cap="flat" cmpd="sng" algn="ctr">
            <a:solidFill>
              <a:srgbClr val="4472C4"/>
            </a:solidFill>
            <a:prstDash val="solid"/>
            <a:miter lim="800000"/>
          </a:ln>
          <a:effectLst/>
        </p:spPr>
        <p:txBody>
          <a:bodyPr rtlCol="0" anchor="ctr"/>
          <a:lstStyle/>
          <a:p>
            <a:pPr algn="ctr" defTabSz="896214"/>
            <a:r>
              <a:rPr lang="en-US" sz="1176" kern="0" dirty="0">
                <a:solidFill>
                  <a:prstClr val="white"/>
                </a:solidFill>
                <a:cs typeface="Arial" panose="020B0604020202020204" pitchFamily="34" charset="0"/>
              </a:rPr>
              <a:t>Agent</a:t>
            </a:r>
          </a:p>
        </p:txBody>
      </p:sp>
      <p:sp>
        <p:nvSpPr>
          <p:cNvPr id="37" name="Rectangle 36"/>
          <p:cNvSpPr/>
          <p:nvPr/>
        </p:nvSpPr>
        <p:spPr>
          <a:xfrm>
            <a:off x="2839058" y="5231703"/>
            <a:ext cx="608581" cy="264658"/>
          </a:xfrm>
          <a:prstGeom prst="rect">
            <a:avLst/>
          </a:prstGeom>
          <a:solidFill>
            <a:srgbClr val="5A80CB"/>
          </a:solidFill>
          <a:ln w="6350" cap="flat" cmpd="sng" algn="ctr">
            <a:solidFill>
              <a:srgbClr val="4472C4"/>
            </a:solidFill>
            <a:prstDash val="solid"/>
            <a:miter lim="800000"/>
          </a:ln>
          <a:effectLst/>
        </p:spPr>
        <p:txBody>
          <a:bodyPr rtlCol="0" anchor="ctr"/>
          <a:lstStyle/>
          <a:p>
            <a:pPr algn="ctr" defTabSz="896214"/>
            <a:r>
              <a:rPr lang="en-US" sz="1176" kern="0" dirty="0">
                <a:solidFill>
                  <a:prstClr val="white"/>
                </a:solidFill>
                <a:cs typeface="Arial" panose="020B0604020202020204" pitchFamily="34" charset="0"/>
              </a:rPr>
              <a:t>Agent</a:t>
            </a:r>
          </a:p>
        </p:txBody>
      </p:sp>
      <p:cxnSp>
        <p:nvCxnSpPr>
          <p:cNvPr id="38" name="Elbow Connector 37"/>
          <p:cNvCxnSpPr>
            <a:stCxn id="27" idx="3"/>
            <a:endCxn id="20" idx="1"/>
          </p:cNvCxnSpPr>
          <p:nvPr/>
        </p:nvCxnSpPr>
        <p:spPr>
          <a:xfrm flipV="1">
            <a:off x="2178008" y="5062351"/>
            <a:ext cx="414845" cy="633779"/>
          </a:xfrm>
          <a:prstGeom prst="bentConnector3">
            <a:avLst>
              <a:gd name="adj1" fmla="val 5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6" idx="3"/>
            <a:endCxn id="20" idx="1"/>
          </p:cNvCxnSpPr>
          <p:nvPr/>
        </p:nvCxnSpPr>
        <p:spPr>
          <a:xfrm>
            <a:off x="2178008" y="4542601"/>
            <a:ext cx="414845" cy="519750"/>
          </a:xfrm>
          <a:prstGeom prst="bentConnector3">
            <a:avLst>
              <a:gd name="adj1" fmla="val 5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47262" y="5064364"/>
            <a:ext cx="310798" cy="0"/>
          </a:xfrm>
          <a:prstGeom prst="straightConnector1">
            <a:avLst/>
          </a:prstGeom>
          <a:noFill/>
          <a:ln w="38100" cap="flat" cmpd="sng" algn="ctr">
            <a:solidFill>
              <a:schemeClr val="tx1"/>
            </a:solidFill>
            <a:prstDash val="solid"/>
            <a:miter lim="800000"/>
            <a:headEnd type="triangle" w="med" len="med"/>
            <a:tailEnd type="triangle" w="med" len="med"/>
          </a:ln>
          <a:effectLst/>
        </p:spPr>
      </p:cxnSp>
      <p:cxnSp>
        <p:nvCxnSpPr>
          <p:cNvPr id="41" name="Straight Arrow Connector 40"/>
          <p:cNvCxnSpPr/>
          <p:nvPr/>
        </p:nvCxnSpPr>
        <p:spPr>
          <a:xfrm flipV="1">
            <a:off x="2234459" y="4362033"/>
            <a:ext cx="1829424" cy="743"/>
          </a:xfrm>
          <a:prstGeom prst="straightConnector1">
            <a:avLst/>
          </a:prstGeom>
          <a:noFill/>
          <a:ln w="38100" cap="flat" cmpd="sng" algn="ctr">
            <a:solidFill>
              <a:schemeClr val="tx1"/>
            </a:solidFill>
            <a:prstDash val="solid"/>
            <a:miter lim="800000"/>
            <a:headEnd type="triangle" w="med" len="med"/>
            <a:tailEnd type="triangle" w="med" len="med"/>
          </a:ln>
          <a:effectLst/>
        </p:spPr>
      </p:cxnSp>
      <p:sp>
        <p:nvSpPr>
          <p:cNvPr id="42" name="Rectangle 41"/>
          <p:cNvSpPr/>
          <p:nvPr/>
        </p:nvSpPr>
        <p:spPr>
          <a:xfrm>
            <a:off x="1200540" y="4674328"/>
            <a:ext cx="608581" cy="264658"/>
          </a:xfrm>
          <a:prstGeom prst="rect">
            <a:avLst/>
          </a:prstGeom>
          <a:solidFill>
            <a:srgbClr val="5A80CB"/>
          </a:solidFill>
          <a:ln w="6350" cap="flat" cmpd="sng" algn="ctr">
            <a:solidFill>
              <a:srgbClr val="4472C4"/>
            </a:solidFill>
            <a:prstDash val="solid"/>
            <a:miter lim="800000"/>
          </a:ln>
          <a:effectLst/>
        </p:spPr>
        <p:txBody>
          <a:bodyPr rtlCol="0" anchor="ctr"/>
          <a:lstStyle/>
          <a:p>
            <a:pPr algn="ctr" defTabSz="896214"/>
            <a:r>
              <a:rPr lang="en-US" sz="1176" kern="0" dirty="0">
                <a:solidFill>
                  <a:prstClr val="white"/>
                </a:solidFill>
                <a:cs typeface="Arial" panose="020B0604020202020204" pitchFamily="34" charset="0"/>
              </a:rPr>
              <a:t>Agent</a:t>
            </a:r>
            <a:endParaRPr lang="en-US" sz="1077" kern="0" dirty="0">
              <a:solidFill>
                <a:prstClr val="white"/>
              </a:solidFill>
              <a:cs typeface="Arial" panose="020B0604020202020204" pitchFamily="34" charset="0"/>
            </a:endParaRPr>
          </a:p>
        </p:txBody>
      </p:sp>
      <p:cxnSp>
        <p:nvCxnSpPr>
          <p:cNvPr id="43" name="Straight Arrow Connector 42"/>
          <p:cNvCxnSpPr>
            <a:stCxn id="9" idx="1"/>
          </p:cNvCxnSpPr>
          <p:nvPr/>
        </p:nvCxnSpPr>
        <p:spPr>
          <a:xfrm flipH="1">
            <a:off x="4985237" y="2963043"/>
            <a:ext cx="293488" cy="0"/>
          </a:xfrm>
          <a:prstGeom prst="straightConnector1">
            <a:avLst/>
          </a:prstGeom>
          <a:noFill/>
          <a:ln w="19050" cap="flat" cmpd="sng" algn="ctr">
            <a:solidFill>
              <a:schemeClr val="tx1"/>
            </a:solidFill>
            <a:prstDash val="solid"/>
            <a:miter lim="800000"/>
            <a:tailEnd type="triangle"/>
          </a:ln>
          <a:effectLst/>
        </p:spPr>
      </p:cxnSp>
      <p:cxnSp>
        <p:nvCxnSpPr>
          <p:cNvPr id="44" name="Elbow Connector 43"/>
          <p:cNvCxnSpPr>
            <a:stCxn id="8" idx="2"/>
          </p:cNvCxnSpPr>
          <p:nvPr/>
        </p:nvCxnSpPr>
        <p:spPr>
          <a:xfrm rot="5400000">
            <a:off x="6550711" y="1591088"/>
            <a:ext cx="85682" cy="321663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588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IoT Suite SDKs</a:t>
            </a:r>
            <a:endParaRPr lang="en-US" dirty="0"/>
          </a:p>
        </p:txBody>
      </p:sp>
      <p:sp>
        <p:nvSpPr>
          <p:cNvPr id="4" name="Text Placeholder 3"/>
          <p:cNvSpPr>
            <a:spLocks noGrp="1"/>
          </p:cNvSpPr>
          <p:nvPr>
            <p:ph sz="quarter" idx="10"/>
          </p:nvPr>
        </p:nvSpPr>
        <p:spPr>
          <a:xfrm>
            <a:off x="268288" y="1387775"/>
            <a:ext cx="5494536" cy="4748329"/>
          </a:xfrm>
        </p:spPr>
        <p:txBody>
          <a:bodyPr vert="horz" wrap="square" lIns="146304" tIns="179285" rIns="146304" bIns="91440" rtlCol="0">
            <a:normAutofit fontScale="62500" lnSpcReduction="20000"/>
          </a:bodyPr>
          <a:lstStyle/>
          <a:p>
            <a:r>
              <a:rPr lang="en-US" dirty="0"/>
              <a:t>Device-facing</a:t>
            </a:r>
          </a:p>
          <a:p>
            <a:pPr lvl="1"/>
            <a:r>
              <a:rPr lang="en-US" dirty="0"/>
              <a:t>For devices and field gateway</a:t>
            </a:r>
          </a:p>
          <a:p>
            <a:r>
              <a:rPr lang="en-US" dirty="0"/>
              <a:t>Platforms</a:t>
            </a:r>
          </a:p>
          <a:p>
            <a:pPr lvl="1"/>
            <a:r>
              <a:rPr lang="en-US" dirty="0"/>
              <a:t>RTOS (</a:t>
            </a:r>
            <a:r>
              <a:rPr lang="en-US" dirty="0" err="1"/>
              <a:t>FreeRTOS</a:t>
            </a:r>
            <a:r>
              <a:rPr lang="en-US" dirty="0"/>
              <a:t>)</a:t>
            </a:r>
          </a:p>
          <a:p>
            <a:pPr lvl="1"/>
            <a:r>
              <a:rPr lang="en-US" dirty="0"/>
              <a:t>Linux</a:t>
            </a:r>
            <a:br>
              <a:rPr lang="en-US" dirty="0"/>
            </a:br>
            <a:r>
              <a:rPr lang="en-US" dirty="0"/>
              <a:t>(Ubuntu, </a:t>
            </a:r>
            <a:r>
              <a:rPr lang="en-US" dirty="0" err="1"/>
              <a:t>Debian</a:t>
            </a:r>
            <a:r>
              <a:rPr lang="en-US" dirty="0"/>
              <a:t>, Fedora, </a:t>
            </a:r>
            <a:r>
              <a:rPr lang="en-US" dirty="0" err="1"/>
              <a:t>Raspbian</a:t>
            </a:r>
            <a:r>
              <a:rPr lang="en-US" dirty="0"/>
              <a:t>, Angstrom)</a:t>
            </a:r>
          </a:p>
          <a:p>
            <a:pPr lvl="1"/>
            <a:r>
              <a:rPr lang="en-US" dirty="0"/>
              <a:t>Windows 7/8/10</a:t>
            </a:r>
          </a:p>
          <a:p>
            <a:pPr lvl="1"/>
            <a:r>
              <a:rPr lang="en-US" dirty="0"/>
              <a:t>ARM </a:t>
            </a:r>
            <a:r>
              <a:rPr lang="en-US" dirty="0" err="1"/>
              <a:t>mbed</a:t>
            </a:r>
            <a:endParaRPr lang="en-US" dirty="0"/>
          </a:p>
          <a:p>
            <a:pPr lvl="1"/>
            <a:r>
              <a:rPr lang="en-US" dirty="0"/>
              <a:t>Android</a:t>
            </a:r>
          </a:p>
          <a:p>
            <a:pPr lvl="1"/>
            <a:r>
              <a:rPr lang="en-US" dirty="0"/>
              <a:t>iOS</a:t>
            </a:r>
          </a:p>
          <a:p>
            <a:pPr lvl="1"/>
            <a:r>
              <a:rPr lang="en-US" dirty="0"/>
              <a:t>…</a:t>
            </a:r>
          </a:p>
          <a:p>
            <a:r>
              <a:rPr lang="en-US" dirty="0"/>
              <a:t>Languages</a:t>
            </a:r>
          </a:p>
          <a:p>
            <a:pPr lvl="1"/>
            <a:r>
              <a:rPr lang="en-US" dirty="0"/>
              <a:t>C, Java, C#, </a:t>
            </a:r>
            <a:r>
              <a:rPr lang="en-US" dirty="0" err="1"/>
              <a:t>Javascript</a:t>
            </a:r>
            <a:endParaRPr lang="en-US" dirty="0"/>
          </a:p>
        </p:txBody>
      </p:sp>
      <p:sp>
        <p:nvSpPr>
          <p:cNvPr id="5" name="Text Placeholder 4"/>
          <p:cNvSpPr>
            <a:spLocks noGrp="1"/>
          </p:cNvSpPr>
          <p:nvPr>
            <p:ph sz="quarter" idx="11"/>
          </p:nvPr>
        </p:nvSpPr>
        <p:spPr>
          <a:xfrm>
            <a:off x="6432242" y="1387775"/>
            <a:ext cx="5490520" cy="4748329"/>
          </a:xfrm>
        </p:spPr>
        <p:txBody>
          <a:bodyPr vert="horz" wrap="square" lIns="146304" tIns="179285" rIns="146304" bIns="91440" rtlCol="0">
            <a:normAutofit/>
          </a:bodyPr>
          <a:lstStyle/>
          <a:p>
            <a:r>
              <a:rPr lang="en-US" dirty="0"/>
              <a:t>Service-facing</a:t>
            </a:r>
          </a:p>
          <a:p>
            <a:pPr lvl="1"/>
            <a:r>
              <a:rPr lang="en-US" dirty="0"/>
              <a:t>For back-ends and cloud gateway</a:t>
            </a:r>
          </a:p>
          <a:p>
            <a:r>
              <a:rPr lang="en-US" dirty="0"/>
              <a:t>Languages</a:t>
            </a:r>
          </a:p>
          <a:p>
            <a:pPr lvl="1"/>
            <a:r>
              <a:rPr lang="en-US" dirty="0"/>
              <a:t>.NET C#</a:t>
            </a:r>
          </a:p>
          <a:p>
            <a:pPr lvl="1"/>
            <a:r>
              <a:rPr lang="en-US" dirty="0"/>
              <a:t>Java</a:t>
            </a:r>
          </a:p>
          <a:p>
            <a:pPr lvl="1"/>
            <a:r>
              <a:rPr lang="en-US" dirty="0"/>
              <a:t>Node</a:t>
            </a:r>
          </a:p>
        </p:txBody>
      </p:sp>
    </p:spTree>
    <p:extLst>
      <p:ext uri="{BB962C8B-B14F-4D97-AF65-F5344CB8AC3E}">
        <p14:creationId xmlns:p14="http://schemas.microsoft.com/office/powerpoint/2010/main" val="38201146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Queueing</a:t>
            </a:r>
            <a:endParaRPr lang="en-US" dirty="0"/>
          </a:p>
        </p:txBody>
      </p:sp>
      <p:sp>
        <p:nvSpPr>
          <p:cNvPr id="3" name="Content Placeholder 2"/>
          <p:cNvSpPr>
            <a:spLocks noGrp="1"/>
          </p:cNvSpPr>
          <p:nvPr>
            <p:ph sz="quarter" idx="10"/>
          </p:nvPr>
        </p:nvSpPr>
        <p:spPr>
          <a:xfrm>
            <a:off x="268288" y="1387776"/>
            <a:ext cx="5494536" cy="4803474"/>
          </a:xfrm>
        </p:spPr>
        <p:txBody>
          <a:bodyPr>
            <a:normAutofit fontScale="85000" lnSpcReduction="20000"/>
          </a:bodyPr>
          <a:lstStyle/>
          <a:p>
            <a:r>
              <a:rPr lang="en-US" dirty="0"/>
              <a:t>Sender sends message to the queue, then receiver can pull off the queue</a:t>
            </a:r>
          </a:p>
          <a:p>
            <a:r>
              <a:rPr lang="en-US" dirty="0"/>
              <a:t>First In First Out (FIFO) message delivery</a:t>
            </a:r>
          </a:p>
          <a:p>
            <a:r>
              <a:rPr lang="en-US" dirty="0"/>
              <a:t>One-Way message</a:t>
            </a:r>
          </a:p>
          <a:p>
            <a:r>
              <a:rPr lang="en-US" dirty="0"/>
              <a:t>To imitate, Request/Reply pattern, a return queue needs to be created the sender will then for the responses</a:t>
            </a:r>
          </a:p>
          <a:p>
            <a:endParaRPr lang="en-US" dirty="0"/>
          </a:p>
        </p:txBody>
      </p:sp>
      <p:sp>
        <p:nvSpPr>
          <p:cNvPr id="6" name="Content Placeholder 5"/>
          <p:cNvSpPr>
            <a:spLocks noGrp="1"/>
          </p:cNvSpPr>
          <p:nvPr>
            <p:ph sz="quarter" idx="11"/>
          </p:nvPr>
        </p:nvSpPr>
        <p:spPr/>
        <p:txBody>
          <a:bodyPr/>
          <a:lstStyle/>
          <a:p>
            <a:endParaRPr lang="en-US"/>
          </a:p>
        </p:txBody>
      </p:sp>
      <p:pic>
        <p:nvPicPr>
          <p:cNvPr id="6146" name="Picture 2" descr="Queue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796" y="1815453"/>
            <a:ext cx="5574447" cy="274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233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a:t>
            </a:r>
            <a:endParaRPr lang="en-US" dirty="0"/>
          </a:p>
        </p:txBody>
      </p:sp>
      <p:sp>
        <p:nvSpPr>
          <p:cNvPr id="3" name="Content Placeholder 2"/>
          <p:cNvSpPr>
            <a:spLocks noGrp="1"/>
          </p:cNvSpPr>
          <p:nvPr>
            <p:ph sz="quarter" idx="10"/>
          </p:nvPr>
        </p:nvSpPr>
        <p:spPr>
          <a:xfrm>
            <a:off x="268288" y="1387776"/>
            <a:ext cx="5494536" cy="4993974"/>
          </a:xfrm>
        </p:spPr>
        <p:txBody>
          <a:bodyPr>
            <a:normAutofit fontScale="85000" lnSpcReduction="10000"/>
          </a:bodyPr>
          <a:lstStyle/>
          <a:p>
            <a:r>
              <a:rPr lang="en-US" dirty="0"/>
              <a:t>Senders send messages to the SB that are then distributed to multiple subscribers.</a:t>
            </a:r>
          </a:p>
          <a:p>
            <a:r>
              <a:rPr lang="en-US" dirty="0"/>
              <a:t>Each subscriber has their own independent queue</a:t>
            </a:r>
          </a:p>
          <a:p>
            <a:r>
              <a:rPr lang="en-US" dirty="0"/>
              <a:t>TIP: Remember to allocate the right amount of space utilized for your queues or messages will bounce off SB.</a:t>
            </a:r>
          </a:p>
        </p:txBody>
      </p:sp>
      <p:sp>
        <p:nvSpPr>
          <p:cNvPr id="6" name="Content Placeholder 5"/>
          <p:cNvSpPr>
            <a:spLocks noGrp="1"/>
          </p:cNvSpPr>
          <p:nvPr>
            <p:ph sz="quarter" idx="11"/>
          </p:nvPr>
        </p:nvSpPr>
        <p:spPr/>
        <p:txBody>
          <a:bodyPr/>
          <a:lstStyle/>
          <a:p>
            <a:endParaRPr lang="en-US"/>
          </a:p>
        </p:txBody>
      </p:sp>
      <p:pic>
        <p:nvPicPr>
          <p:cNvPr id="7170" name="Picture 2" descr="Topic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692" y="1725812"/>
            <a:ext cx="5906508" cy="290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58301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Relay</a:t>
            </a:r>
            <a:endParaRPr lang="en-US" dirty="0"/>
          </a:p>
        </p:txBody>
      </p:sp>
      <p:sp>
        <p:nvSpPr>
          <p:cNvPr id="3" name="Content Placeholder 2"/>
          <p:cNvSpPr>
            <a:spLocks noGrp="1"/>
          </p:cNvSpPr>
          <p:nvPr>
            <p:ph sz="quarter" idx="10"/>
          </p:nvPr>
        </p:nvSpPr>
        <p:spPr>
          <a:xfrm>
            <a:off x="268288" y="1387775"/>
            <a:ext cx="5494536" cy="4946349"/>
          </a:xfrm>
        </p:spPr>
        <p:txBody>
          <a:bodyPr/>
          <a:lstStyle/>
          <a:p>
            <a:r>
              <a:rPr lang="en-US" dirty="0"/>
              <a:t>Exposes an endpoint for clients outside the network to gain access to internal systems </a:t>
            </a:r>
          </a:p>
          <a:p>
            <a:endParaRPr lang="en-US" dirty="0"/>
          </a:p>
        </p:txBody>
      </p:sp>
      <p:sp>
        <p:nvSpPr>
          <p:cNvPr id="6" name="Content Placeholder 5"/>
          <p:cNvSpPr>
            <a:spLocks noGrp="1"/>
          </p:cNvSpPr>
          <p:nvPr>
            <p:ph sz="quarter" idx="11"/>
          </p:nvPr>
        </p:nvSpPr>
        <p:spPr/>
        <p:txBody>
          <a:bodyPr/>
          <a:lstStyle/>
          <a:p>
            <a:endParaRPr lang="en-US"/>
          </a:p>
        </p:txBody>
      </p:sp>
      <p:pic>
        <p:nvPicPr>
          <p:cNvPr id="5122" name="Picture 2" descr="Relay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572" y="1387775"/>
            <a:ext cx="5714190" cy="286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68630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use Which?</a:t>
            </a:r>
            <a:endParaRPr lang="en-US" dirty="0"/>
          </a:p>
        </p:txBody>
      </p:sp>
      <p:sp>
        <p:nvSpPr>
          <p:cNvPr id="3" name="Content Placeholder 2"/>
          <p:cNvSpPr>
            <a:spLocks noGrp="1"/>
          </p:cNvSpPr>
          <p:nvPr>
            <p:ph idx="1"/>
          </p:nvPr>
        </p:nvSpPr>
        <p:spPr>
          <a:xfrm>
            <a:off x="520701" y="1447800"/>
            <a:ext cx="11149013" cy="4792980"/>
          </a:xfrm>
        </p:spPr>
        <p:txBody>
          <a:bodyPr>
            <a:normAutofit fontScale="85000" lnSpcReduction="20000"/>
          </a:bodyPr>
          <a:lstStyle/>
          <a:p>
            <a:r>
              <a:rPr lang="en-US" dirty="0"/>
              <a:t>Message Correlation (Queues)</a:t>
            </a:r>
          </a:p>
          <a:p>
            <a:pPr lvl="1"/>
            <a:r>
              <a:rPr lang="en-US" dirty="0"/>
              <a:t>High throughput needs; work usually completes in minimal time</a:t>
            </a:r>
          </a:p>
          <a:p>
            <a:pPr lvl="1"/>
            <a:r>
              <a:rPr lang="en-US" dirty="0"/>
              <a:t>It’s ok for the replying party to directly know of the reply destination </a:t>
            </a:r>
          </a:p>
          <a:p>
            <a:r>
              <a:rPr lang="en-US" dirty="0"/>
              <a:t>Subscription Correlation (Topics)</a:t>
            </a:r>
          </a:p>
          <a:p>
            <a:pPr lvl="1"/>
            <a:r>
              <a:rPr lang="en-US" dirty="0"/>
              <a:t>Decoupling of replying party and destination </a:t>
            </a:r>
          </a:p>
          <a:p>
            <a:pPr lvl="1"/>
            <a:r>
              <a:rPr lang="en-US" dirty="0"/>
              <a:t>Longer lived jobs that may require moving handling between subscriptions by ways of moving rules</a:t>
            </a:r>
          </a:p>
          <a:p>
            <a:r>
              <a:rPr lang="en-US" dirty="0"/>
              <a:t>Session Correlation</a:t>
            </a:r>
          </a:p>
          <a:p>
            <a:pPr lvl="1"/>
            <a:r>
              <a:rPr lang="en-US" dirty="0"/>
              <a:t>Reliable multiplexed duplex communication</a:t>
            </a:r>
          </a:p>
        </p:txBody>
      </p:sp>
    </p:spTree>
    <p:extLst>
      <p:ext uri="{BB962C8B-B14F-4D97-AF65-F5344CB8AC3E}">
        <p14:creationId xmlns:p14="http://schemas.microsoft.com/office/powerpoint/2010/main" val="374660859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Pricing</a:t>
            </a:r>
          </a:p>
        </p:txBody>
      </p:sp>
      <p:graphicFrame>
        <p:nvGraphicFramePr>
          <p:cNvPr id="8" name="Table 7"/>
          <p:cNvGraphicFramePr>
            <a:graphicFrameLocks noGrp="1"/>
          </p:cNvGraphicFramePr>
          <p:nvPr>
            <p:extLst/>
          </p:nvPr>
        </p:nvGraphicFramePr>
        <p:xfrm>
          <a:off x="642749" y="1189494"/>
          <a:ext cx="10918544" cy="4967466"/>
        </p:xfrm>
        <a:graphic>
          <a:graphicData uri="http://schemas.openxmlformats.org/drawingml/2006/table">
            <a:tbl>
              <a:tblPr firstRow="1" bandCol="1">
                <a:tableStyleId>{B301B821-A1FF-4177-AEE7-76D212191A09}</a:tableStyleId>
              </a:tblPr>
              <a:tblGrid>
                <a:gridCol w="5453251">
                  <a:extLst>
                    <a:ext uri="{9D8B030D-6E8A-4147-A177-3AD203B41FA5}">
                      <a16:colId xmlns:a16="http://schemas.microsoft.com/office/drawing/2014/main" val="20000"/>
                    </a:ext>
                  </a:extLst>
                </a:gridCol>
                <a:gridCol w="1954299">
                  <a:extLst>
                    <a:ext uri="{9D8B030D-6E8A-4147-A177-3AD203B41FA5}">
                      <a16:colId xmlns:a16="http://schemas.microsoft.com/office/drawing/2014/main" val="20001"/>
                    </a:ext>
                  </a:extLst>
                </a:gridCol>
                <a:gridCol w="3510994">
                  <a:extLst>
                    <a:ext uri="{9D8B030D-6E8A-4147-A177-3AD203B41FA5}">
                      <a16:colId xmlns:a16="http://schemas.microsoft.com/office/drawing/2014/main" val="20002"/>
                    </a:ext>
                  </a:extLst>
                </a:gridCol>
              </a:tblGrid>
              <a:tr h="1019314">
                <a:tc>
                  <a:txBody>
                    <a:bodyPr/>
                    <a:lstStyle/>
                    <a:p>
                      <a:pPr algn="l" fontAlgn="ctr"/>
                      <a:r>
                        <a:rPr lang="en-US" sz="2400" b="0" i="0" u="none" strike="noStrike" dirty="0">
                          <a:solidFill>
                            <a:schemeClr val="tx1"/>
                          </a:solidFill>
                          <a:effectLst/>
                          <a:latin typeface="Calibri" panose="020F0502020204030204" pitchFamily="34" charset="0"/>
                        </a:rPr>
                        <a:t>Basic: Up to 100 connections, no extension</a:t>
                      </a:r>
                      <a:br>
                        <a:rPr lang="en-US" sz="2400" b="0" i="0" u="none" strike="noStrike" dirty="0">
                          <a:solidFill>
                            <a:schemeClr val="tx1"/>
                          </a:solidFill>
                          <a:effectLst/>
                          <a:latin typeface="Calibri" panose="020F0502020204030204" pitchFamily="34" charset="0"/>
                        </a:rPr>
                      </a:br>
                      <a:r>
                        <a:rPr lang="en-US" sz="2400" b="0" i="0" u="none" strike="noStrike" dirty="0">
                          <a:solidFill>
                            <a:schemeClr val="tx1"/>
                          </a:solidFill>
                          <a:effectLst/>
                          <a:latin typeface="Calibri" panose="020F0502020204030204" pitchFamily="34" charset="0"/>
                        </a:rPr>
                        <a:t>Standard:</a:t>
                      </a:r>
                      <a:r>
                        <a:rPr lang="en-US" sz="2400" b="0" i="0" u="none" strike="noStrike" baseline="0" dirty="0">
                          <a:solidFill>
                            <a:schemeClr val="tx1"/>
                          </a:solidFill>
                          <a:effectLst/>
                          <a:latin typeface="Calibri" panose="020F0502020204030204" pitchFamily="34" charset="0"/>
                        </a:rPr>
                        <a:t> 1000 connections incl.</a:t>
                      </a:r>
                      <a:endParaRPr lang="en-US" sz="2400" b="0" i="0" u="none" strike="noStrike" dirty="0">
                        <a:solidFill>
                          <a:schemeClr val="tx1"/>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Price </a:t>
                      </a:r>
                      <a:br>
                        <a:rPr lang="en-US" sz="2400" u="none" strike="noStrike" dirty="0">
                          <a:effectLst/>
                        </a:rPr>
                      </a:br>
                      <a:r>
                        <a:rPr lang="en-US" sz="2400" u="none" strike="noStrike" dirty="0">
                          <a:effectLst/>
                        </a:rPr>
                        <a:t>(US Dollars)</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0"/>
                  </a:ext>
                </a:extLst>
              </a:tr>
              <a:tr h="464220">
                <a:tc>
                  <a:txBody>
                    <a:bodyPr/>
                    <a:lstStyle/>
                    <a:p>
                      <a:pPr algn="l" fontAlgn="ctr"/>
                      <a:r>
                        <a:rPr lang="en-US" sz="2400" u="none" strike="noStrike" dirty="0">
                          <a:effectLst/>
                        </a:rPr>
                        <a:t>Throughput Unit Hour (Basic)</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0.015</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TU per 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1"/>
                  </a:ext>
                </a:extLst>
              </a:tr>
              <a:tr h="464220">
                <a:tc>
                  <a:txBody>
                    <a:bodyPr/>
                    <a:lstStyle/>
                    <a:p>
                      <a:pPr algn="l" fontAlgn="ctr"/>
                      <a:r>
                        <a:rPr lang="en-US" sz="2400" u="none" strike="noStrike" dirty="0">
                          <a:effectLst/>
                        </a:rPr>
                        <a:t>Throughput Unit Hour (Standard)</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a:effectLst/>
                        </a:rPr>
                        <a:t>0.03</a:t>
                      </a:r>
                      <a:endParaRPr lang="en-US" sz="2400" b="0" i="0" u="none" strike="noStrike">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TU per 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2"/>
                  </a:ext>
                </a:extLst>
              </a:tr>
              <a:tr h="464220">
                <a:tc>
                  <a:txBody>
                    <a:bodyPr/>
                    <a:lstStyle/>
                    <a:p>
                      <a:pPr algn="l" fontAlgn="ctr"/>
                      <a:r>
                        <a:rPr lang="en-US" sz="2400" u="none" strike="noStrike" dirty="0">
                          <a:effectLst/>
                        </a:rPr>
                        <a:t>Ingress Events</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0.028</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per 1,000,000 events</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3"/>
                  </a:ext>
                </a:extLst>
              </a:tr>
              <a:tr h="464220">
                <a:tc>
                  <a:txBody>
                    <a:bodyPr/>
                    <a:lstStyle/>
                    <a:p>
                      <a:pPr algn="l" fontAlgn="ctr"/>
                      <a:r>
                        <a:rPr lang="en-US" sz="2400" u="none" strike="noStrike" dirty="0">
                          <a:effectLst/>
                        </a:rPr>
                        <a:t>Cost Brokered Connections (1k-100k)</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0.00004</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connection/hour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4"/>
                  </a:ext>
                </a:extLst>
              </a:tr>
              <a:tr h="705204">
                <a:tc>
                  <a:txBody>
                    <a:bodyPr/>
                    <a:lstStyle/>
                    <a:p>
                      <a:pPr algn="l" fontAlgn="ctr"/>
                      <a:r>
                        <a:rPr lang="en-US" sz="2400" u="none" strike="noStrike" dirty="0">
                          <a:effectLst/>
                        </a:rPr>
                        <a:t>Cost Brokered Connections (100k-500k)</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0.00003</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connection/hour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5"/>
                  </a:ext>
                </a:extLst>
              </a:tr>
              <a:tr h="464220">
                <a:tc>
                  <a:txBody>
                    <a:bodyPr/>
                    <a:lstStyle/>
                    <a:p>
                      <a:pPr algn="l" fontAlgn="ctr"/>
                      <a:r>
                        <a:rPr lang="en-US" sz="2400" u="none" strike="noStrike" dirty="0">
                          <a:effectLst/>
                        </a:rPr>
                        <a:t>Cost Brokered Connections (500k+)</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0.00002</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connection/hour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6"/>
                  </a:ext>
                </a:extLst>
              </a:tr>
              <a:tr h="548149">
                <a:tc>
                  <a:txBody>
                    <a:bodyPr/>
                    <a:lstStyle/>
                    <a:p>
                      <a:pPr algn="l" fontAlgn="ctr"/>
                      <a:r>
                        <a:rPr lang="en-US" sz="2400" u="none" strike="noStrike" dirty="0">
                          <a:effectLst/>
                        </a:rPr>
                        <a:t>Storage Overage &gt;TUs*84GB</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marL="0" marR="0" indent="0" algn="l" defTabSz="932742" rtl="0" eaLnBrk="1" fontAlgn="ctr" latinLnBrk="0" hangingPunct="1">
                        <a:lnSpc>
                          <a:spcPct val="100000"/>
                        </a:lnSpc>
                        <a:spcBef>
                          <a:spcPts val="0"/>
                        </a:spcBef>
                        <a:spcAft>
                          <a:spcPts val="0"/>
                        </a:spcAft>
                        <a:buClrTx/>
                        <a:buSzTx/>
                        <a:buFontTx/>
                        <a:buNone/>
                        <a:tabLst/>
                        <a:defRPr/>
                      </a:pPr>
                      <a:r>
                        <a:rPr lang="en-US" sz="1800" u="none" strike="noStrike" dirty="0">
                          <a:effectLst/>
                        </a:rPr>
                        <a:t>local-redundant</a:t>
                      </a:r>
                      <a:r>
                        <a:rPr lang="en-US" sz="1800" u="none" strike="noStrike" baseline="0" dirty="0">
                          <a:effectLst/>
                        </a:rPr>
                        <a:t> Azure storage charge-through</a:t>
                      </a:r>
                      <a:endParaRPr lang="en-US" sz="18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530208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IoT services portfolio</a:t>
            </a:r>
          </a:p>
        </p:txBody>
      </p:sp>
      <p:graphicFrame>
        <p:nvGraphicFramePr>
          <p:cNvPr id="54" name="Table 53"/>
          <p:cNvGraphicFramePr>
            <a:graphicFrameLocks noGrp="1"/>
          </p:cNvGraphicFramePr>
          <p:nvPr>
            <p:extLst>
              <p:ext uri="{D42A27DB-BD31-4B8C-83A1-F6EECF244321}">
                <p14:modId xmlns:p14="http://schemas.microsoft.com/office/powerpoint/2010/main" val="3444896132"/>
              </p:ext>
            </p:extLst>
          </p:nvPr>
        </p:nvGraphicFramePr>
        <p:xfrm>
          <a:off x="706818" y="1625901"/>
          <a:ext cx="10778366" cy="4709898"/>
        </p:xfrm>
        <a:graphic>
          <a:graphicData uri="http://schemas.openxmlformats.org/drawingml/2006/table">
            <a:tbl>
              <a:tblPr firstRow="1" bandRow="1">
                <a:tableStyleId>{5C22544A-7EE6-4342-B048-85BDC9FD1C3A}</a:tableStyleId>
              </a:tblPr>
              <a:tblGrid>
                <a:gridCol w="1507270">
                  <a:extLst>
                    <a:ext uri="{9D8B030D-6E8A-4147-A177-3AD203B41FA5}">
                      <a16:colId xmlns:a16="http://schemas.microsoft.com/office/drawing/2014/main" val="20000"/>
                    </a:ext>
                  </a:extLst>
                </a:gridCol>
                <a:gridCol w="2317774">
                  <a:extLst>
                    <a:ext uri="{9D8B030D-6E8A-4147-A177-3AD203B41FA5}">
                      <a16:colId xmlns:a16="http://schemas.microsoft.com/office/drawing/2014/main" val="20001"/>
                    </a:ext>
                  </a:extLst>
                </a:gridCol>
                <a:gridCol w="2317774">
                  <a:extLst>
                    <a:ext uri="{9D8B030D-6E8A-4147-A177-3AD203B41FA5}">
                      <a16:colId xmlns:a16="http://schemas.microsoft.com/office/drawing/2014/main" val="20002"/>
                    </a:ext>
                  </a:extLst>
                </a:gridCol>
                <a:gridCol w="2317774">
                  <a:extLst>
                    <a:ext uri="{9D8B030D-6E8A-4147-A177-3AD203B41FA5}">
                      <a16:colId xmlns:a16="http://schemas.microsoft.com/office/drawing/2014/main" val="20003"/>
                    </a:ext>
                  </a:extLst>
                </a:gridCol>
                <a:gridCol w="2317774">
                  <a:extLst>
                    <a:ext uri="{9D8B030D-6E8A-4147-A177-3AD203B41FA5}">
                      <a16:colId xmlns:a16="http://schemas.microsoft.com/office/drawing/2014/main" val="20004"/>
                    </a:ext>
                  </a:extLst>
                </a:gridCol>
              </a:tblGrid>
              <a:tr h="470127">
                <a:tc>
                  <a:txBody>
                    <a:bodyPr/>
                    <a:lstStyle/>
                    <a:p>
                      <a:pPr algn="ctr"/>
                      <a:r>
                        <a:rPr lang="en-GB" sz="1600" b="0" dirty="0">
                          <a:solidFill>
                            <a:srgbClr val="FFFFFF"/>
                          </a:solidFill>
                          <a:latin typeface="Segoe UI Semibold" panose="020B0702040204020203" pitchFamily="34" charset="0"/>
                        </a:rPr>
                        <a:t>Devices</a:t>
                      </a:r>
                      <a:endParaRPr lang="en-US" sz="1600" b="0" dirty="0">
                        <a:solidFill>
                          <a:srgbClr val="FFFFFF"/>
                        </a:solidFill>
                        <a:latin typeface="Segoe UI Semibold" panose="020B0702040204020203" pitchFamily="34" charset="0"/>
                      </a:endParaRPr>
                    </a:p>
                  </a:txBody>
                  <a:tcPr marL="84471" marR="84471" marT="42236" marB="42236"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baseline="0" dirty="0">
                          <a:solidFill>
                            <a:srgbClr val="FFFFFF"/>
                          </a:solidFill>
                          <a:latin typeface="Segoe UI Semibold" panose="020B0702040204020203" pitchFamily="34" charset="0"/>
                        </a:rPr>
                        <a:t>Device Connectivity</a:t>
                      </a:r>
                      <a:endParaRPr lang="en-GB" sz="1600" b="0" dirty="0">
                        <a:solidFill>
                          <a:srgbClr val="FFFFFF"/>
                        </a:solidFill>
                        <a:latin typeface="Segoe UI Semibold" panose="020B0702040204020203" pitchFamily="34" charset="0"/>
                      </a:endParaRPr>
                    </a:p>
                  </a:txBody>
                  <a:tcPr marL="84471" marR="84471"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algn="ctr"/>
                      <a:r>
                        <a:rPr lang="en-GB" sz="1600" b="0" dirty="0">
                          <a:solidFill>
                            <a:srgbClr val="FFFFFF"/>
                          </a:solidFill>
                          <a:latin typeface="Segoe UI Semibold" panose="020B0702040204020203" pitchFamily="34" charset="0"/>
                        </a:rPr>
                        <a:t>Storage</a:t>
                      </a:r>
                      <a:endParaRPr lang="en-US" sz="1600" b="0" dirty="0">
                        <a:solidFill>
                          <a:srgbClr val="FFFFFF"/>
                        </a:solidFill>
                        <a:latin typeface="Segoe UI Semibold" panose="020B0702040204020203" pitchFamily="34" charset="0"/>
                      </a:endParaRPr>
                    </a:p>
                  </a:txBody>
                  <a:tcPr marL="84471" marR="84471"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algn="ctr"/>
                      <a:r>
                        <a:rPr lang="en-GB" sz="1600" b="0" dirty="0">
                          <a:solidFill>
                            <a:srgbClr val="FFFFFF"/>
                          </a:solidFill>
                          <a:latin typeface="Segoe UI Semibold" panose="020B0702040204020203" pitchFamily="34" charset="0"/>
                        </a:rPr>
                        <a:t>Analytics</a:t>
                      </a:r>
                      <a:endParaRPr lang="en-US" sz="1600" b="0" dirty="0">
                        <a:solidFill>
                          <a:srgbClr val="FFFFFF"/>
                        </a:solidFill>
                        <a:latin typeface="Segoe UI Semibold" panose="020B0702040204020203" pitchFamily="34" charset="0"/>
                      </a:endParaRPr>
                    </a:p>
                  </a:txBody>
                  <a:tcPr marL="84471" marR="84471"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rgbClr val="FFFFFF"/>
                          </a:solidFill>
                          <a:latin typeface="Segoe UI Semibold" panose="020B0702040204020203" pitchFamily="34" charset="0"/>
                          <a:ea typeface="+mn-ea"/>
                          <a:cs typeface="+mn-cs"/>
                        </a:rPr>
                        <a:t>Presentation &amp; Action</a:t>
                      </a:r>
                    </a:p>
                  </a:txBody>
                  <a:tcPr marL="84471" marR="84471"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extLst>
                  <a:ext uri="{0D108BD9-81ED-4DB2-BD59-A6C34878D82A}">
                    <a16:rowId xmlns:a16="http://schemas.microsoft.com/office/drawing/2014/main" val="10000"/>
                  </a:ext>
                </a:extLst>
              </a:tr>
              <a:tr h="825201">
                <a:tc>
                  <a:txBody>
                    <a:bodyPr/>
                    <a:lstStyle/>
                    <a:p>
                      <a:r>
                        <a:rPr lang="en-US" sz="1200" dirty="0"/>
                        <a:t>`</a:t>
                      </a:r>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1"/>
                  </a:ext>
                </a:extLst>
              </a:tr>
              <a:tr h="825201">
                <a:tc>
                  <a:txBody>
                    <a:bodyPr/>
                    <a:lstStyle/>
                    <a:p>
                      <a:endParaRPr lang="en-US" sz="1200" dirty="0"/>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IoT</a:t>
                      </a:r>
                      <a:r>
                        <a:rPr lang="en-US" sz="1600" kern="0" dirty="0">
                          <a:solidFill>
                            <a:srgbClr val="FFFFFF"/>
                          </a:solidFill>
                        </a:rPr>
                        <a:t> Hub</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2"/>
                  </a:ext>
                </a:extLst>
              </a:tr>
              <a:tr h="825201">
                <a:tc>
                  <a:txBody>
                    <a:bodyPr/>
                    <a:lstStyle/>
                    <a:p>
                      <a:endParaRPr lang="en-US" sz="1200" dirty="0"/>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dirty="0">
                          <a:solidFill>
                            <a:schemeClr val="tx1"/>
                          </a:solidFill>
                        </a:rPr>
                        <a:t>Service Bus</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HDInsight</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3"/>
                  </a:ext>
                </a:extLst>
              </a:tr>
              <a:tr h="938967">
                <a:tc>
                  <a:txBody>
                    <a:bodyPr/>
                    <a:lstStyle/>
                    <a:p>
                      <a:endParaRPr lang="en-US" sz="1200" dirty="0"/>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3</a:t>
                      </a:r>
                      <a:r>
                        <a:rPr lang="en-US" sz="1600" kern="0" baseline="30000" dirty="0">
                          <a:solidFill>
                            <a:srgbClr val="FFFFFF"/>
                          </a:solidFill>
                        </a:rPr>
                        <a:t>rd</a:t>
                      </a:r>
                      <a:r>
                        <a:rPr lang="en-US" sz="1600" kern="0" dirty="0">
                          <a:solidFill>
                            <a:srgbClr val="FFFFFF"/>
                          </a:solidFill>
                        </a:rPr>
                        <a:t> party Databases</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4"/>
                  </a:ext>
                </a:extLst>
              </a:tr>
              <a:tr h="825201">
                <a:tc>
                  <a:txBody>
                    <a:bodyPr/>
                    <a:lstStyle/>
                    <a:p>
                      <a:endParaRPr lang="en-US" sz="1200" dirty="0"/>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Data Lake</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5"/>
                  </a:ext>
                </a:extLst>
              </a:tr>
            </a:tbl>
          </a:graphicData>
        </a:graphic>
      </p:graphicFrame>
      <p:pic>
        <p:nvPicPr>
          <p:cNvPr id="76" name="Picture 2" descr="C:\Users\mitchellg\AppData\Local\Microsoft\Windows\Temporary Internet Files\Content.Outlook\DRES7FCJ\Storage_white (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2330288" y="4750641"/>
            <a:ext cx="463145" cy="463145"/>
          </a:xfrm>
          <a:prstGeom prst="rect">
            <a:avLst/>
          </a:prstGeom>
          <a:noFill/>
        </p:spPr>
      </p:pic>
      <p:pic>
        <p:nvPicPr>
          <p:cNvPr id="77" name="Picture 3"/>
          <p:cNvPicPr>
            <a:picLocks noChangeAspect="1"/>
          </p:cNvPicPr>
          <p:nvPr/>
        </p:nvPicPr>
        <p:blipFill>
          <a:blip r:embed="rId4">
            <a:biLevel thresh="25000"/>
            <a:extLst>
              <a:ext uri="{28A0092B-C50C-407E-A947-70E740481C1C}">
                <a14:useLocalDpi xmlns:a14="http://schemas.microsoft.com/office/drawing/2010/main"/>
              </a:ext>
            </a:extLst>
          </a:blip>
          <a:srcRect/>
          <a:stretch>
            <a:fillRect/>
          </a:stretch>
        </p:blipFill>
        <p:spPr bwMode="auto">
          <a:xfrm>
            <a:off x="4661063" y="2347028"/>
            <a:ext cx="415409" cy="43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6"/>
          <p:cNvPicPr>
            <a:picLocks noChangeAspect="1"/>
          </p:cNvPicPr>
          <p:nvPr/>
        </p:nvPicPr>
        <p:blipFill>
          <a:blip r:embed="rId5">
            <a:biLevel thresh="25000"/>
            <a:extLst>
              <a:ext uri="{28A0092B-C50C-407E-A947-70E740481C1C}">
                <a14:useLocalDpi xmlns:a14="http://schemas.microsoft.com/office/drawing/2010/main"/>
              </a:ext>
            </a:extLst>
          </a:blip>
          <a:srcRect/>
          <a:stretch>
            <a:fillRect/>
          </a:stretch>
        </p:blipFill>
        <p:spPr bwMode="auto">
          <a:xfrm>
            <a:off x="4647377" y="3179705"/>
            <a:ext cx="442786" cy="38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80393" y="3807195"/>
            <a:ext cx="776750" cy="776750"/>
          </a:xfrm>
          <a:prstGeom prst="rect">
            <a:avLst/>
          </a:prstGeom>
        </p:spPr>
      </p:pic>
      <p:sp>
        <p:nvSpPr>
          <p:cNvPr id="80" name="TextBox 79"/>
          <p:cNvSpPr txBox="1"/>
          <p:nvPr/>
        </p:nvSpPr>
        <p:spPr>
          <a:xfrm>
            <a:off x="4701454" y="4109629"/>
            <a:ext cx="357676" cy="230832"/>
          </a:xfrm>
          <a:prstGeom prst="rect">
            <a:avLst/>
          </a:prstGeom>
          <a:noFill/>
          <a:ln>
            <a:noFill/>
            <a:headEnd type="none" w="med" len="med"/>
            <a:tailEnd type="none" w="med" len="med"/>
          </a:ln>
        </p:spPr>
        <p:txBody>
          <a:bodyPr wrap="square" lIns="0" tIns="0" rIns="0" bIns="0" rtlCol="0">
            <a:spAutoFit/>
          </a:bodyPr>
          <a:lstStyle/>
          <a:p>
            <a:pPr algn="ctr" defTabSz="685607"/>
            <a:r>
              <a:rPr lang="en-US" sz="1500" spc="-29" dirty="0">
                <a:solidFill>
                  <a:srgbClr val="4668C5"/>
                </a:solidFill>
                <a:latin typeface="Segoe UI"/>
                <a:ea typeface="Segoe UI" pitchFamily="34" charset="0"/>
                <a:cs typeface="Segoe UI" pitchFamily="34" charset="0"/>
              </a:rPr>
              <a:t>{  }</a:t>
            </a:r>
          </a:p>
        </p:txBody>
      </p:sp>
      <p:pic>
        <p:nvPicPr>
          <p:cNvPr id="81" name="Picture 2" descr="C:\Users\mitchellg\AppData\Local\Microsoft\Windows\Temporary Internet Files\Content.Outlook\DRES7FCJ\Storage_white (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4673618" y="4750641"/>
            <a:ext cx="463145" cy="463145"/>
          </a:xfrm>
          <a:prstGeom prst="rect">
            <a:avLst/>
          </a:prstGeom>
          <a:noFill/>
        </p:spPr>
      </p:pic>
      <p:pic>
        <p:nvPicPr>
          <p:cNvPr id="82" name="Picture 8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851010" y="2185441"/>
            <a:ext cx="739031" cy="739031"/>
          </a:xfrm>
          <a:prstGeom prst="rect">
            <a:avLst/>
          </a:prstGeom>
        </p:spPr>
      </p:pic>
      <p:pic>
        <p:nvPicPr>
          <p:cNvPr id="83" name="Picture 11"/>
          <p:cNvPicPr>
            <a:picLocks noChangeAspect="1"/>
          </p:cNvPicPr>
          <p:nvPr/>
        </p:nvPicPr>
        <p:blipFill>
          <a:blip r:embed="rId8">
            <a:biLevel thresh="25000"/>
            <a:extLst>
              <a:ext uri="{28A0092B-C50C-407E-A947-70E740481C1C}">
                <a14:useLocalDpi xmlns:a14="http://schemas.microsoft.com/office/drawing/2010/main"/>
              </a:ext>
            </a:extLst>
          </a:blip>
          <a:srcRect/>
          <a:stretch>
            <a:fillRect/>
          </a:stretch>
        </p:blipFill>
        <p:spPr bwMode="auto">
          <a:xfrm>
            <a:off x="9348003" y="2357146"/>
            <a:ext cx="421361" cy="417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73"/>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9412736" y="4793251"/>
            <a:ext cx="272575" cy="44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4"/>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9386942" y="3986478"/>
            <a:ext cx="366526" cy="366526"/>
          </a:xfrm>
          <a:prstGeom prst="rect">
            <a:avLst/>
          </a:prstGeom>
        </p:spPr>
      </p:pic>
      <p:pic>
        <p:nvPicPr>
          <p:cNvPr id="86" name="Picture 85"/>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6985479" y="4793252"/>
            <a:ext cx="470095" cy="470095"/>
          </a:xfrm>
          <a:prstGeom prst="rect">
            <a:avLst/>
          </a:prstGeom>
        </p:spPr>
      </p:pic>
      <p:pic>
        <p:nvPicPr>
          <p:cNvPr id="87" name="Picture 86"/>
          <p:cNvPicPr>
            <a:picLocks noChangeAspect="1"/>
          </p:cNvPicPr>
          <p:nvPr/>
        </p:nvPicPr>
        <p:blipFill>
          <a:blip r:embed="rId12" cstate="screen">
            <a:biLevel thresh="25000"/>
            <a:extLst>
              <a:ext uri="{28A0092B-C50C-407E-A947-70E740481C1C}">
                <a14:useLocalDpi xmlns:a14="http://schemas.microsoft.com/office/drawing/2010/main"/>
              </a:ext>
            </a:extLst>
          </a:blip>
          <a:stretch>
            <a:fillRect/>
          </a:stretch>
        </p:blipFill>
        <p:spPr>
          <a:xfrm>
            <a:off x="2362470" y="3946262"/>
            <a:ext cx="398782" cy="398782"/>
          </a:xfrm>
          <a:prstGeom prst="rect">
            <a:avLst/>
          </a:prstGeom>
        </p:spPr>
      </p:pic>
      <p:pic>
        <p:nvPicPr>
          <p:cNvPr id="88" name="Picture 87"/>
          <p:cNvPicPr>
            <a:picLocks noChangeAspect="1"/>
          </p:cNvPicPr>
          <p:nvPr/>
        </p:nvPicPr>
        <p:blipFill>
          <a:blip r:embed="rId13" cstate="screen">
            <a:biLevel thresh="25000"/>
            <a:extLst>
              <a:ext uri="{28A0092B-C50C-407E-A947-70E740481C1C}">
                <a14:useLocalDpi xmlns:a14="http://schemas.microsoft.com/office/drawing/2010/main"/>
              </a:ext>
            </a:extLst>
          </a:blip>
          <a:stretch>
            <a:fillRect/>
          </a:stretch>
        </p:blipFill>
        <p:spPr>
          <a:xfrm>
            <a:off x="9348002" y="5659430"/>
            <a:ext cx="478444" cy="478444"/>
          </a:xfrm>
          <a:prstGeom prst="rect">
            <a:avLst/>
          </a:prstGeom>
        </p:spPr>
      </p:pic>
      <p:pic>
        <p:nvPicPr>
          <p:cNvPr id="89" name="Picture 88"/>
          <p:cNvPicPr>
            <a:picLocks noChangeAspect="1"/>
          </p:cNvPicPr>
          <p:nvPr/>
        </p:nvPicPr>
        <p:blipFill>
          <a:blip r:embed="rId14"/>
          <a:stretch>
            <a:fillRect/>
          </a:stretch>
        </p:blipFill>
        <p:spPr>
          <a:xfrm>
            <a:off x="6960825" y="3126634"/>
            <a:ext cx="519404" cy="519404"/>
          </a:xfrm>
          <a:prstGeom prst="rect">
            <a:avLst/>
          </a:prstGeom>
        </p:spPr>
      </p:pic>
      <p:pic>
        <p:nvPicPr>
          <p:cNvPr id="90" name="Picture 89"/>
          <p:cNvPicPr>
            <a:picLocks noChangeAspect="1"/>
          </p:cNvPicPr>
          <p:nvPr/>
        </p:nvPicPr>
        <p:blipFill>
          <a:blip r:embed="rId15"/>
          <a:stretch>
            <a:fillRect/>
          </a:stretch>
        </p:blipFill>
        <p:spPr>
          <a:xfrm>
            <a:off x="2288706" y="2337863"/>
            <a:ext cx="546312" cy="546312"/>
          </a:xfrm>
          <a:prstGeom prst="rect">
            <a:avLst/>
          </a:prstGeom>
        </p:spPr>
      </p:pic>
      <p:pic>
        <p:nvPicPr>
          <p:cNvPr id="91" name="Picture 90"/>
          <p:cNvPicPr>
            <a:picLocks noChangeAspect="1"/>
          </p:cNvPicPr>
          <p:nvPr/>
        </p:nvPicPr>
        <p:blipFill>
          <a:blip r:embed="rId16"/>
          <a:stretch>
            <a:fillRect/>
          </a:stretch>
        </p:blipFill>
        <p:spPr>
          <a:xfrm>
            <a:off x="6921222" y="3891584"/>
            <a:ext cx="598607" cy="598607"/>
          </a:xfrm>
          <a:prstGeom prst="rect">
            <a:avLst/>
          </a:prstGeom>
        </p:spPr>
      </p:pic>
      <p:pic>
        <p:nvPicPr>
          <p:cNvPr id="92" name="Picture 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2323364" y="3096298"/>
            <a:ext cx="476996" cy="509611"/>
          </a:xfrm>
          <a:prstGeom prst="rect">
            <a:avLst/>
          </a:prstGeom>
        </p:spPr>
      </p:pic>
      <p:pic>
        <p:nvPicPr>
          <p:cNvPr id="93" name="Picture 9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349637" y="3096298"/>
            <a:ext cx="419728" cy="442036"/>
          </a:xfrm>
          <a:prstGeom prst="rect">
            <a:avLst/>
          </a:prstGeom>
        </p:spPr>
      </p:pic>
      <p:grpSp>
        <p:nvGrpSpPr>
          <p:cNvPr id="45" name="Group 44"/>
          <p:cNvGrpSpPr/>
          <p:nvPr/>
        </p:nvGrpSpPr>
        <p:grpSpPr>
          <a:xfrm>
            <a:off x="1120661" y="4030526"/>
            <a:ext cx="707525" cy="430038"/>
            <a:chOff x="2012636" y="-279971"/>
            <a:chExt cx="734842" cy="447764"/>
          </a:xfrm>
        </p:grpSpPr>
        <p:sp>
          <p:nvSpPr>
            <p:cNvPr id="46" name="Donut 100"/>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87820" tIns="43910" rIns="43910" bIns="87820" numCol="1" spcCol="0" rtlCol="0" fromWordArt="0" anchor="b" anchorCtr="0" forceAA="0" compatLnSpc="1">
              <a:prstTxWarp prst="textNoShape">
                <a:avLst/>
              </a:prstTxWarp>
              <a:noAutofit/>
            </a:bodyPr>
            <a:lstStyle/>
            <a:p>
              <a:pPr algn="ctr" defTabSz="877151" fontAlgn="base">
                <a:spcBef>
                  <a:spcPct val="0"/>
                </a:spcBef>
                <a:spcAft>
                  <a:spcPct val="0"/>
                </a:spcAft>
                <a:defRPr/>
              </a:pPr>
              <a:endParaRPr lang="en-US" sz="1729" kern="0" spc="-48" dirty="0" err="1">
                <a:solidFill>
                  <a:srgbClr val="000000"/>
                </a:solidFill>
                <a:latin typeface="Segoe UI"/>
                <a:ea typeface="Segoe UI" pitchFamily="34" charset="0"/>
                <a:cs typeface="Segoe UI" pitchFamily="34" charset="0"/>
              </a:endParaRPr>
            </a:p>
          </p:txBody>
        </p:sp>
        <p:sp>
          <p:nvSpPr>
            <p:cNvPr id="47" name="Frame 5"/>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5384" tIns="52692" rIns="52692" bIns="105384" numCol="1" spcCol="0" rtlCol="0" fromWordArt="0" anchor="b" anchorCtr="0" forceAA="0" compatLnSpc="1">
              <a:prstTxWarp prst="textNoShape">
                <a:avLst/>
              </a:prstTxWarp>
              <a:noAutofit/>
            </a:bodyPr>
            <a:lstStyle/>
            <a:p>
              <a:pPr algn="ctr" defTabSz="1052585" fontAlgn="base">
                <a:spcBef>
                  <a:spcPct val="0"/>
                </a:spcBef>
                <a:spcAft>
                  <a:spcPct val="0"/>
                </a:spcAft>
                <a:defRPr/>
              </a:pPr>
              <a:endParaRPr lang="en-US" sz="2306" kern="0" spc="-58" dirty="0" err="1">
                <a:solidFill>
                  <a:srgbClr val="000000"/>
                </a:solidFill>
                <a:latin typeface="Segoe UI"/>
                <a:ea typeface="Segoe UI" pitchFamily="34" charset="0"/>
                <a:cs typeface="Segoe UI" pitchFamily="34" charset="0"/>
              </a:endParaRPr>
            </a:p>
          </p:txBody>
        </p:sp>
      </p:grpSp>
      <p:grpSp>
        <p:nvGrpSpPr>
          <p:cNvPr id="48" name="Group 47"/>
          <p:cNvGrpSpPr>
            <a:grpSpLocks noChangeAspect="1"/>
          </p:cNvGrpSpPr>
          <p:nvPr/>
        </p:nvGrpSpPr>
        <p:grpSpPr>
          <a:xfrm>
            <a:off x="1034392" y="2223517"/>
            <a:ext cx="878292" cy="634320"/>
            <a:chOff x="5893817" y="-2363993"/>
            <a:chExt cx="1589176" cy="1147736"/>
          </a:xfrm>
        </p:grpSpPr>
        <p:pic>
          <p:nvPicPr>
            <p:cNvPr id="49" name="Picture 4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50" name="Group 49"/>
            <p:cNvGrpSpPr>
              <a:grpSpLocks noChangeAspect="1"/>
            </p:cNvGrpSpPr>
            <p:nvPr/>
          </p:nvGrpSpPr>
          <p:grpSpPr>
            <a:xfrm>
              <a:off x="6051365" y="-2363988"/>
              <a:ext cx="1149652" cy="1147731"/>
              <a:chOff x="2475317" y="-6877877"/>
              <a:chExt cx="1493848" cy="1490961"/>
            </a:xfrm>
          </p:grpSpPr>
          <p:sp>
            <p:nvSpPr>
              <p:cNvPr id="97" name="Round Same Side Corner Rectangle 11"/>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895076">
                  <a:defRPr/>
                </a:pPr>
                <a:endParaRPr lang="en-US" sz="1151" kern="0">
                  <a:solidFill>
                    <a:srgbClr val="000000"/>
                  </a:solidFill>
                  <a:latin typeface="Segoe UI"/>
                  <a:sym typeface="Segoe UI" panose="020B0502040204020203" pitchFamily="34" charset="0"/>
                </a:endParaRPr>
              </a:p>
            </p:txBody>
          </p:sp>
          <p:sp>
            <p:nvSpPr>
              <p:cNvPr id="98" name="Trapezoid 12"/>
              <p:cNvSpPr/>
              <p:nvPr/>
            </p:nvSpPr>
            <p:spPr>
              <a:xfrm>
                <a:off x="3302774" y="-5591537"/>
                <a:ext cx="666391" cy="84126"/>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895076">
                  <a:defRPr/>
                </a:pPr>
                <a:endParaRPr lang="en-US" sz="1151" kern="0">
                  <a:solidFill>
                    <a:srgbClr val="000000"/>
                  </a:solidFill>
                  <a:latin typeface="Segoe UI"/>
                  <a:sym typeface="Segoe UI" panose="020B0502040204020203" pitchFamily="34" charset="0"/>
                </a:endParaRPr>
              </a:p>
            </p:txBody>
          </p:sp>
          <p:sp>
            <p:nvSpPr>
              <p:cNvPr id="99" name="Rectangle 98"/>
              <p:cNvSpPr/>
              <p:nvPr/>
            </p:nvSpPr>
            <p:spPr>
              <a:xfrm>
                <a:off x="3265064" y="-5414348"/>
                <a:ext cx="665797" cy="27432"/>
              </a:xfrm>
              <a:prstGeom prst="rect">
                <a:avLst/>
              </a:prstGeom>
              <a:solidFill>
                <a:srgbClr val="FFFFFF"/>
              </a:solidFill>
              <a:ln w="25400" cap="flat" cmpd="sng" algn="ctr">
                <a:noFill/>
                <a:prstDash val="solid"/>
              </a:ln>
              <a:effectLst/>
            </p:spPr>
            <p:txBody>
              <a:bodyPr rtlCol="0" anchor="ctr"/>
              <a:lstStyle/>
              <a:p>
                <a:pPr algn="ctr" defTabSz="895076">
                  <a:defRPr/>
                </a:pPr>
                <a:endParaRPr lang="en-US" sz="1151" kern="0">
                  <a:solidFill>
                    <a:srgbClr val="000000"/>
                  </a:solidFill>
                  <a:latin typeface="Segoe UI"/>
                  <a:sym typeface="Segoe UI" panose="020B0502040204020203" pitchFamily="34" charset="0"/>
                </a:endParaRPr>
              </a:p>
            </p:txBody>
          </p:sp>
        </p:grpSp>
        <p:sp>
          <p:nvSpPr>
            <p:cNvPr id="51" name="Rounded Rectangle 6"/>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87816" tIns="43908" rIns="87816" bIns="43908" numCol="1" rtlCol="0" anchor="ctr" anchorCtr="0" compatLnSpc="1">
              <a:prstTxWarp prst="textNoShape">
                <a:avLst/>
              </a:prstTxWarp>
            </a:bodyPr>
            <a:lstStyle/>
            <a:p>
              <a:pPr algn="ctr" defTabSz="789692">
                <a:defRPr/>
              </a:pPr>
              <a:endParaRPr lang="en-US" sz="1729" kern="0" dirty="0">
                <a:solidFill>
                  <a:srgbClr val="000000"/>
                </a:solidFill>
                <a:latin typeface="Segoe UI Light" panose="020B0502040204020203" pitchFamily="34" charset="0"/>
                <a:sym typeface="Segoe UI Light" panose="020B0502040204020203" pitchFamily="34" charset="0"/>
              </a:endParaRPr>
            </a:p>
          </p:txBody>
        </p:sp>
        <p:pic>
          <p:nvPicPr>
            <p:cNvPr id="52" name="Picture 2" descr="\\MAGNUM\Projects\Microsoft\Cloud Power FY12\Design\ICONS_PNG\Next_Gen_Application.png"/>
            <p:cNvPicPr>
              <a:picLocks noChangeAspect="1" noChangeArrowheads="1"/>
            </p:cNvPicPr>
            <p:nvPr/>
          </p:nvPicPr>
          <p:blipFill>
            <a:blip r:embed="rId20"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53" name="Picture 24" descr="E:\Eric Suchiang FD\Icons\Metro Icon\Metro icons ALL WHITE\cctv.png"/>
            <p:cNvPicPr>
              <a:picLocks noChangeAspect="1" noChangeArrowheads="1"/>
            </p:cNvPicPr>
            <p:nvPr/>
          </p:nvPicPr>
          <p:blipFill rotWithShape="1">
            <a:blip r:embed="rId21"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96" name="Freeform 95"/>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86090" tIns="43045" rIns="86090" bIns="43045" numCol="1" rtlCol="0" anchor="ctr" anchorCtr="0" compatLnSpc="1">
              <a:prstTxWarp prst="textNoShape">
                <a:avLst/>
              </a:prstTxWarp>
            </a:bodyPr>
            <a:lstStyle/>
            <a:p>
              <a:pPr algn="ctr" defTabSz="859874" fontAlgn="base">
                <a:spcBef>
                  <a:spcPct val="0"/>
                </a:spcBef>
                <a:spcAft>
                  <a:spcPct val="0"/>
                </a:spcAft>
                <a:defRPr/>
              </a:pPr>
              <a:endParaRPr lang="en-US" sz="1633" kern="0" dirty="0">
                <a:solidFill>
                  <a:srgbClr val="000000"/>
                </a:solidFill>
                <a:latin typeface="Segoe UI"/>
              </a:endParaRPr>
            </a:p>
          </p:txBody>
        </p:sp>
      </p:grpSp>
      <p:grpSp>
        <p:nvGrpSpPr>
          <p:cNvPr id="100" name="Group 99"/>
          <p:cNvGrpSpPr>
            <a:grpSpLocks noChangeAspect="1"/>
          </p:cNvGrpSpPr>
          <p:nvPr/>
        </p:nvGrpSpPr>
        <p:grpSpPr>
          <a:xfrm>
            <a:off x="1118891" y="3098012"/>
            <a:ext cx="709298" cy="526917"/>
            <a:chOff x="5630249" y="-855090"/>
            <a:chExt cx="1258953" cy="935238"/>
          </a:xfrm>
        </p:grpSpPr>
        <p:sp>
          <p:nvSpPr>
            <p:cNvPr id="101" name="Freeform 239"/>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solidFill>
              <a:srgbClr val="FFFFFF"/>
            </a:solidFill>
            <a:ln>
              <a:noFill/>
            </a:ln>
            <a:extLst/>
          </p:spPr>
          <p:txBody>
            <a:bodyPr vert="horz" wrap="square" lIns="87820" tIns="43910" rIns="87820" bIns="43910" numCol="1" anchor="t" anchorCtr="0" compatLnSpc="1">
              <a:prstTxWarp prst="textNoShape">
                <a:avLst/>
              </a:prstTxWarp>
            </a:bodyPr>
            <a:lstStyle/>
            <a:p>
              <a:pPr algn="ctr" defTabSz="895076">
                <a:defRPr/>
              </a:pPr>
              <a:endParaRPr lang="en-US" sz="1729" kern="0" dirty="0">
                <a:solidFill>
                  <a:srgbClr val="000000"/>
                </a:solidFill>
                <a:latin typeface="Segoe UI"/>
              </a:endParaRPr>
            </a:p>
          </p:txBody>
        </p:sp>
        <p:sp>
          <p:nvSpPr>
            <p:cNvPr id="102" name="Round Same Side Corner Rectangle 26"/>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7820" tIns="43910" rIns="43910" bIns="87820" numCol="1" spcCol="0" rtlCol="0" fromWordArt="0" anchor="b" anchorCtr="0" forceAA="0" compatLnSpc="1">
              <a:prstTxWarp prst="textNoShape">
                <a:avLst/>
              </a:prstTxWarp>
              <a:noAutofit/>
            </a:bodyPr>
            <a:lstStyle/>
            <a:p>
              <a:pPr algn="ctr" defTabSz="877151" fontAlgn="base">
                <a:spcBef>
                  <a:spcPct val="0"/>
                </a:spcBef>
                <a:spcAft>
                  <a:spcPct val="0"/>
                </a:spcAft>
                <a:defRPr/>
              </a:pPr>
              <a:endParaRPr lang="en-US" sz="961" kern="0" dirty="0" err="1">
                <a:solidFill>
                  <a:srgbClr val="000000"/>
                </a:solidFill>
                <a:latin typeface="Segoe UI"/>
                <a:ea typeface="Segoe UI" pitchFamily="34" charset="0"/>
                <a:cs typeface="Segoe UI" pitchFamily="34" charset="0"/>
              </a:endParaRPr>
            </a:p>
          </p:txBody>
        </p:sp>
        <p:pic>
          <p:nvPicPr>
            <p:cNvPr id="103" name="Picture 3" descr="C:\Users\chrisw\Desktop\Kinect Hand.png"/>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noFill/>
            <a:extLst>
              <a:ext uri="{909E8E84-426E-40DD-AFC4-6F175D3DCCD1}">
                <a14:hiddenFill xmlns:a14="http://schemas.microsoft.com/office/drawing/2010/main">
                  <a:solidFill>
                    <a:srgbClr val="FFFFFF"/>
                  </a:solidFill>
                </a14:hiddenFill>
              </a:ext>
            </a:extLst>
          </p:spPr>
        </p:pic>
        <p:sp>
          <p:nvSpPr>
            <p:cNvPr id="104" name="Freeform 362"/>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tx1"/>
            </a:solidFill>
            <a:ln w="0">
              <a:noFill/>
              <a:prstDash val="solid"/>
              <a:round/>
              <a:headEnd/>
              <a:tailEnd/>
            </a:ln>
          </p:spPr>
          <p:txBody>
            <a:bodyPr vert="horz" wrap="square" lIns="86093" tIns="43047" rIns="86093" bIns="43047" numCol="1" anchor="t" anchorCtr="0" compatLnSpc="1">
              <a:prstTxWarp prst="textNoShape">
                <a:avLst/>
              </a:prstTxWarp>
            </a:bodyPr>
            <a:lstStyle/>
            <a:p>
              <a:pPr algn="ctr" defTabSz="860156">
                <a:defRPr/>
              </a:pPr>
              <a:endParaRPr lang="en-US" sz="1633" kern="0">
                <a:solidFill>
                  <a:srgbClr val="000000"/>
                </a:solidFill>
                <a:latin typeface="Segoe UI"/>
              </a:endParaRPr>
            </a:p>
          </p:txBody>
        </p:sp>
        <p:sp>
          <p:nvSpPr>
            <p:cNvPr id="105" name="handheld"/>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7820" tIns="43910" rIns="1053842" bIns="43910" numCol="1" spcCol="0" rtlCol="0" fromWordArt="0" anchor="b" anchorCtr="0" forceAA="0" compatLnSpc="1">
              <a:prstTxWarp prst="textNoShape">
                <a:avLst/>
              </a:prstTxWarp>
              <a:noAutofit/>
            </a:bodyPr>
            <a:lstStyle/>
            <a:p>
              <a:pPr defTabSz="877151" fontAlgn="base">
                <a:spcBef>
                  <a:spcPct val="0"/>
                </a:spcBef>
                <a:spcAft>
                  <a:spcPct val="0"/>
                </a:spcAft>
                <a:defRPr/>
              </a:pPr>
              <a:endParaRPr lang="en-US" sz="2114" kern="0" spc="-48" dirty="0" err="1">
                <a:solidFill>
                  <a:srgbClr val="000000"/>
                </a:solidFill>
                <a:latin typeface="Segoe UI Light"/>
                <a:ea typeface="Segoe UI" pitchFamily="34" charset="0"/>
                <a:cs typeface="Segoe UI" pitchFamily="34" charset="0"/>
              </a:endParaRPr>
            </a:p>
          </p:txBody>
        </p:sp>
        <p:sp>
          <p:nvSpPr>
            <p:cNvPr id="106" name="Freeform 86"/>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0" tIns="43910" rIns="87820" bIns="43910" numCol="1" anchor="t" anchorCtr="0" compatLnSpc="1">
              <a:prstTxWarp prst="textNoShape">
                <a:avLst/>
              </a:prstTxWarp>
            </a:bodyPr>
            <a:lstStyle/>
            <a:p>
              <a:pPr defTabSz="895041"/>
              <a:endParaRPr lang="en-US" sz="2017">
                <a:solidFill>
                  <a:srgbClr val="000000"/>
                </a:solidFill>
                <a:latin typeface="Segoe UI"/>
              </a:endParaRPr>
            </a:p>
          </p:txBody>
        </p:sp>
      </p:grpSp>
      <p:grpSp>
        <p:nvGrpSpPr>
          <p:cNvPr id="6" name="Group 5"/>
          <p:cNvGrpSpPr/>
          <p:nvPr/>
        </p:nvGrpSpPr>
        <p:grpSpPr>
          <a:xfrm>
            <a:off x="6937822" y="5659812"/>
            <a:ext cx="565409" cy="531249"/>
            <a:chOff x="3246437" y="6139106"/>
            <a:chExt cx="610511" cy="591052"/>
          </a:xfrm>
        </p:grpSpPr>
        <p:sp>
          <p:nvSpPr>
            <p:cNvPr id="2" name="Rounded Rectangle 1"/>
            <p:cNvSpPr/>
            <p:nvPr/>
          </p:nvSpPr>
          <p:spPr bwMode="auto">
            <a:xfrm>
              <a:off x="3246437" y="6139106"/>
              <a:ext cx="610511" cy="591052"/>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5" name="Oval 4"/>
            <p:cNvSpPr/>
            <p:nvPr/>
          </p:nvSpPr>
          <p:spPr bwMode="auto">
            <a:xfrm>
              <a:off x="3300453" y="6180426"/>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55" name="Rectangle 54"/>
            <p:cNvSpPr/>
            <p:nvPr/>
          </p:nvSpPr>
          <p:spPr bwMode="auto">
            <a:xfrm>
              <a:off x="3430968" y="6180426"/>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5" name="Oval 64"/>
            <p:cNvSpPr/>
            <p:nvPr/>
          </p:nvSpPr>
          <p:spPr bwMode="auto">
            <a:xfrm>
              <a:off x="3566682" y="6180426"/>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6" name="Rectangle 65"/>
            <p:cNvSpPr/>
            <p:nvPr/>
          </p:nvSpPr>
          <p:spPr bwMode="auto">
            <a:xfrm>
              <a:off x="3691896" y="6180426"/>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7" name="Oval 66"/>
            <p:cNvSpPr/>
            <p:nvPr/>
          </p:nvSpPr>
          <p:spPr bwMode="auto">
            <a:xfrm>
              <a:off x="3433593" y="6309873"/>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8" name="Rectangle 67"/>
            <p:cNvSpPr/>
            <p:nvPr/>
          </p:nvSpPr>
          <p:spPr bwMode="auto">
            <a:xfrm>
              <a:off x="3564057" y="6309873"/>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9" name="Oval 68"/>
            <p:cNvSpPr/>
            <p:nvPr/>
          </p:nvSpPr>
          <p:spPr bwMode="auto">
            <a:xfrm>
              <a:off x="3300453" y="6449822"/>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0" name="Rectangle 69"/>
            <p:cNvSpPr/>
            <p:nvPr/>
          </p:nvSpPr>
          <p:spPr bwMode="auto">
            <a:xfrm>
              <a:off x="3430968" y="6449822"/>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1" name="Oval 70"/>
            <p:cNvSpPr/>
            <p:nvPr/>
          </p:nvSpPr>
          <p:spPr bwMode="auto">
            <a:xfrm>
              <a:off x="3566682" y="6449822"/>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2" name="Rectangle 71"/>
            <p:cNvSpPr/>
            <p:nvPr/>
          </p:nvSpPr>
          <p:spPr bwMode="auto">
            <a:xfrm>
              <a:off x="3691896" y="6449822"/>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3" name="Oval 72"/>
            <p:cNvSpPr/>
            <p:nvPr/>
          </p:nvSpPr>
          <p:spPr bwMode="auto">
            <a:xfrm>
              <a:off x="3433593" y="6588390"/>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4" name="Rectangle 73"/>
            <p:cNvSpPr/>
            <p:nvPr/>
          </p:nvSpPr>
          <p:spPr bwMode="auto">
            <a:xfrm>
              <a:off x="3564057" y="6588390"/>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5" name="Rectangle 74"/>
            <p:cNvSpPr/>
            <p:nvPr/>
          </p:nvSpPr>
          <p:spPr bwMode="auto">
            <a:xfrm>
              <a:off x="3297828" y="6309873"/>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107" name="Rectangle 106"/>
            <p:cNvSpPr/>
            <p:nvPr/>
          </p:nvSpPr>
          <p:spPr bwMode="auto">
            <a:xfrm>
              <a:off x="3297828" y="6588390"/>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108" name="Oval 107"/>
            <p:cNvSpPr/>
            <p:nvPr/>
          </p:nvSpPr>
          <p:spPr bwMode="auto">
            <a:xfrm>
              <a:off x="3694521" y="6309873"/>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109" name="Oval 108"/>
            <p:cNvSpPr/>
            <p:nvPr/>
          </p:nvSpPr>
          <p:spPr bwMode="auto">
            <a:xfrm>
              <a:off x="3694521" y="6588390"/>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grpSp>
    </p:spTree>
    <p:extLst>
      <p:ext uri="{BB962C8B-B14F-4D97-AF65-F5344CB8AC3E}">
        <p14:creationId xmlns:p14="http://schemas.microsoft.com/office/powerpoint/2010/main" val="3654905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Pushing and reading messages</a:t>
            </a:r>
          </a:p>
        </p:txBody>
      </p:sp>
    </p:spTree>
    <p:extLst>
      <p:ext uri="{BB962C8B-B14F-4D97-AF65-F5344CB8AC3E}">
        <p14:creationId xmlns:p14="http://schemas.microsoft.com/office/powerpoint/2010/main" val="33307326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Service Bus</a:t>
            </a:r>
          </a:p>
        </p:txBody>
      </p:sp>
      <p:sp>
        <p:nvSpPr>
          <p:cNvPr id="4" name="Rectangle 3"/>
          <p:cNvSpPr/>
          <p:nvPr/>
        </p:nvSpPr>
        <p:spPr bwMode="auto">
          <a:xfrm>
            <a:off x="2645744" y="1225653"/>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Service Bus</a:t>
            </a:r>
          </a:p>
        </p:txBody>
      </p:sp>
      <p:sp>
        <p:nvSpPr>
          <p:cNvPr id="5" name="Rectangle 4"/>
          <p:cNvSpPr/>
          <p:nvPr/>
        </p:nvSpPr>
        <p:spPr bwMode="auto">
          <a:xfrm>
            <a:off x="2830818" y="1851517"/>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Relay</a:t>
            </a:r>
          </a:p>
        </p:txBody>
      </p:sp>
      <p:sp>
        <p:nvSpPr>
          <p:cNvPr id="6" name="Rectangle 5"/>
          <p:cNvSpPr/>
          <p:nvPr/>
        </p:nvSpPr>
        <p:spPr bwMode="auto">
          <a:xfrm>
            <a:off x="2830818" y="2787288"/>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Queue</a:t>
            </a:r>
          </a:p>
        </p:txBody>
      </p:sp>
      <p:sp>
        <p:nvSpPr>
          <p:cNvPr id="7" name="Rectangle 6"/>
          <p:cNvSpPr/>
          <p:nvPr/>
        </p:nvSpPr>
        <p:spPr bwMode="auto">
          <a:xfrm>
            <a:off x="2830818" y="3695667"/>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Topic</a:t>
            </a:r>
          </a:p>
        </p:txBody>
      </p:sp>
      <p:sp>
        <p:nvSpPr>
          <p:cNvPr id="8" name="Rectangle 7"/>
          <p:cNvSpPr/>
          <p:nvPr/>
        </p:nvSpPr>
        <p:spPr bwMode="auto">
          <a:xfrm>
            <a:off x="2830818" y="4558387"/>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Notification Hub</a:t>
            </a:r>
          </a:p>
        </p:txBody>
      </p:sp>
      <p:sp>
        <p:nvSpPr>
          <p:cNvPr id="12" name="Rectangle 11"/>
          <p:cNvSpPr/>
          <p:nvPr/>
        </p:nvSpPr>
        <p:spPr bwMode="auto">
          <a:xfrm>
            <a:off x="6817819" y="2652708"/>
            <a:ext cx="833094" cy="834384"/>
          </a:xfrm>
          <a:prstGeom prst="rect">
            <a:avLst/>
          </a:prstGeom>
          <a:solidFill>
            <a:schemeClr val="tx2"/>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p:cNvGrpSpPr/>
          <p:nvPr/>
        </p:nvGrpSpPr>
        <p:grpSpPr>
          <a:xfrm>
            <a:off x="6803987" y="4543113"/>
            <a:ext cx="860756" cy="817329"/>
            <a:chOff x="8149037" y="2613179"/>
            <a:chExt cx="1577675" cy="1554656"/>
          </a:xfrm>
          <a:solidFill>
            <a:schemeClr val="tx2"/>
          </a:solidFill>
        </p:grpSpPr>
        <p:sp>
          <p:nvSpPr>
            <p:cNvPr id="140" name="Rectangle 139"/>
            <p:cNvSpPr/>
            <p:nvPr/>
          </p:nvSpPr>
          <p:spPr bwMode="auto">
            <a:xfrm>
              <a:off x="814903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bwMode="auto">
            <a:xfrm>
              <a:off x="830919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Rectangle 141"/>
            <p:cNvSpPr/>
            <p:nvPr/>
          </p:nvSpPr>
          <p:spPr bwMode="auto">
            <a:xfrm>
              <a:off x="846934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Rectangle 142"/>
            <p:cNvSpPr/>
            <p:nvPr/>
          </p:nvSpPr>
          <p:spPr bwMode="auto">
            <a:xfrm>
              <a:off x="862949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Rectangle 143"/>
            <p:cNvSpPr/>
            <p:nvPr/>
          </p:nvSpPr>
          <p:spPr bwMode="auto">
            <a:xfrm>
              <a:off x="878965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Rectangle 144"/>
            <p:cNvSpPr/>
            <p:nvPr/>
          </p:nvSpPr>
          <p:spPr bwMode="auto">
            <a:xfrm>
              <a:off x="894980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Rectangle 145"/>
            <p:cNvSpPr/>
            <p:nvPr/>
          </p:nvSpPr>
          <p:spPr bwMode="auto">
            <a:xfrm>
              <a:off x="910995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146"/>
            <p:cNvSpPr/>
            <p:nvPr/>
          </p:nvSpPr>
          <p:spPr bwMode="auto">
            <a:xfrm>
              <a:off x="927011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Rectangle 147"/>
            <p:cNvSpPr/>
            <p:nvPr/>
          </p:nvSpPr>
          <p:spPr bwMode="auto">
            <a:xfrm>
              <a:off x="943026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148"/>
            <p:cNvSpPr/>
            <p:nvPr/>
          </p:nvSpPr>
          <p:spPr bwMode="auto">
            <a:xfrm>
              <a:off x="959041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bwMode="auto">
            <a:xfrm>
              <a:off x="814904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p:nvSpPr>
          <p:spPr bwMode="auto">
            <a:xfrm>
              <a:off x="830919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bwMode="auto">
            <a:xfrm>
              <a:off x="846935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bwMode="auto">
            <a:xfrm>
              <a:off x="862950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bwMode="auto">
            <a:xfrm>
              <a:off x="878965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894981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p:cNvSpPr/>
            <p:nvPr/>
          </p:nvSpPr>
          <p:spPr bwMode="auto">
            <a:xfrm>
              <a:off x="910996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927011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bwMode="auto">
            <a:xfrm>
              <a:off x="943027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Rectangle 138"/>
            <p:cNvSpPr/>
            <p:nvPr/>
          </p:nvSpPr>
          <p:spPr bwMode="auto">
            <a:xfrm>
              <a:off x="959042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814905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830920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846936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862951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878966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894982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910997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927012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p:cNvSpPr/>
            <p:nvPr/>
          </p:nvSpPr>
          <p:spPr bwMode="auto">
            <a:xfrm>
              <a:off x="943028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959043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814906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830921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846936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862952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878967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894982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910998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927013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943028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959044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814906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830922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846937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862952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878968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894983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910998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927014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943029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959044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814907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830923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846938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862953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878969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894984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910999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927015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943030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59045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814908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830923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p:nvSpPr>
          <p:spPr bwMode="auto">
            <a:xfrm>
              <a:off x="846939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862954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878969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894985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911000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927015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943031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959046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814909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830924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846940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862955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78970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894986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911001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27016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943032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959047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814910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830925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846940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862956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878971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894986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911002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927017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943032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959048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14910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0926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846941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862956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878972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894987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911002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927018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943033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959048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6" name="Group 165"/>
          <p:cNvGrpSpPr/>
          <p:nvPr/>
        </p:nvGrpSpPr>
        <p:grpSpPr>
          <a:xfrm>
            <a:off x="6816015" y="3597653"/>
            <a:ext cx="836700" cy="819366"/>
            <a:chOff x="8301437" y="2765579"/>
            <a:chExt cx="616707" cy="613575"/>
          </a:xfrm>
          <a:solidFill>
            <a:schemeClr val="tx2"/>
          </a:solidFill>
        </p:grpSpPr>
        <p:sp>
          <p:nvSpPr>
            <p:cNvPr id="150" name="Rectangle 149"/>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Rectangle 152"/>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6" name="Rectangle 155"/>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Rectangle 157"/>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Rectangle 158"/>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159"/>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160"/>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69" name="Rectangle 168"/>
          <p:cNvSpPr/>
          <p:nvPr/>
        </p:nvSpPr>
        <p:spPr bwMode="auto">
          <a:xfrm>
            <a:off x="6817819" y="1708015"/>
            <a:ext cx="833094" cy="834384"/>
          </a:xfrm>
          <a:prstGeom prst="rect">
            <a:avLst/>
          </a:prstGeom>
          <a:solidFill>
            <a:schemeClr val="tx2"/>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0" name="Group 169"/>
          <p:cNvGrpSpPr/>
          <p:nvPr/>
        </p:nvGrpSpPr>
        <p:grpSpPr>
          <a:xfrm>
            <a:off x="6816015" y="5474394"/>
            <a:ext cx="836700" cy="819366"/>
            <a:chOff x="8301437" y="2765579"/>
            <a:chExt cx="616707" cy="613575"/>
          </a:xfrm>
          <a:solidFill>
            <a:schemeClr val="tx2"/>
          </a:solidFill>
        </p:grpSpPr>
        <p:sp>
          <p:nvSpPr>
            <p:cNvPr id="171" name="Rectangle 170"/>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3" name="Rectangle 172"/>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173"/>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5" name="Rectangle 174"/>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6" name="Rectangle 175"/>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Rectangle 177"/>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180"/>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Rectangle 182"/>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Rectangle 183"/>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8" name="Group 187"/>
          <p:cNvGrpSpPr/>
          <p:nvPr/>
        </p:nvGrpSpPr>
        <p:grpSpPr>
          <a:xfrm>
            <a:off x="569194" y="5475413"/>
            <a:ext cx="860756" cy="817329"/>
            <a:chOff x="8149037" y="2613179"/>
            <a:chExt cx="1577675" cy="1554656"/>
          </a:xfrm>
          <a:solidFill>
            <a:schemeClr val="tx2"/>
          </a:solidFill>
        </p:grpSpPr>
        <p:sp>
          <p:nvSpPr>
            <p:cNvPr id="189" name="Rectangle 188"/>
            <p:cNvSpPr/>
            <p:nvPr/>
          </p:nvSpPr>
          <p:spPr bwMode="auto">
            <a:xfrm>
              <a:off x="814903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Rectangle 189"/>
            <p:cNvSpPr/>
            <p:nvPr/>
          </p:nvSpPr>
          <p:spPr bwMode="auto">
            <a:xfrm>
              <a:off x="830919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Rectangle 190"/>
            <p:cNvSpPr/>
            <p:nvPr/>
          </p:nvSpPr>
          <p:spPr bwMode="auto">
            <a:xfrm>
              <a:off x="846934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Rectangle 191"/>
            <p:cNvSpPr/>
            <p:nvPr/>
          </p:nvSpPr>
          <p:spPr bwMode="auto">
            <a:xfrm>
              <a:off x="862949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3" name="Rectangle 192"/>
            <p:cNvSpPr/>
            <p:nvPr/>
          </p:nvSpPr>
          <p:spPr bwMode="auto">
            <a:xfrm>
              <a:off x="878965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4" name="Rectangle 193"/>
            <p:cNvSpPr/>
            <p:nvPr/>
          </p:nvSpPr>
          <p:spPr bwMode="auto">
            <a:xfrm>
              <a:off x="894980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5" name="Rectangle 194"/>
            <p:cNvSpPr/>
            <p:nvPr/>
          </p:nvSpPr>
          <p:spPr bwMode="auto">
            <a:xfrm>
              <a:off x="910995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6" name="Rectangle 195"/>
            <p:cNvSpPr/>
            <p:nvPr/>
          </p:nvSpPr>
          <p:spPr bwMode="auto">
            <a:xfrm>
              <a:off x="927011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943026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p:cNvSpPr/>
            <p:nvPr/>
          </p:nvSpPr>
          <p:spPr bwMode="auto">
            <a:xfrm>
              <a:off x="959041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9" name="Rectangle 198"/>
            <p:cNvSpPr/>
            <p:nvPr/>
          </p:nvSpPr>
          <p:spPr bwMode="auto">
            <a:xfrm>
              <a:off x="814904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p:cNvSpPr/>
            <p:nvPr/>
          </p:nvSpPr>
          <p:spPr bwMode="auto">
            <a:xfrm>
              <a:off x="830919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p:cNvSpPr/>
            <p:nvPr/>
          </p:nvSpPr>
          <p:spPr bwMode="auto">
            <a:xfrm>
              <a:off x="846935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p:cNvSpPr/>
            <p:nvPr/>
          </p:nvSpPr>
          <p:spPr bwMode="auto">
            <a:xfrm>
              <a:off x="862950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3" name="Rectangle 202"/>
            <p:cNvSpPr/>
            <p:nvPr/>
          </p:nvSpPr>
          <p:spPr bwMode="auto">
            <a:xfrm>
              <a:off x="878965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p:cNvSpPr/>
            <p:nvPr/>
          </p:nvSpPr>
          <p:spPr bwMode="auto">
            <a:xfrm>
              <a:off x="894981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5" name="Rectangle 204"/>
            <p:cNvSpPr/>
            <p:nvPr/>
          </p:nvSpPr>
          <p:spPr bwMode="auto">
            <a:xfrm>
              <a:off x="910996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6" name="Rectangle 205"/>
            <p:cNvSpPr/>
            <p:nvPr/>
          </p:nvSpPr>
          <p:spPr bwMode="auto">
            <a:xfrm>
              <a:off x="927011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p:cNvSpPr/>
            <p:nvPr/>
          </p:nvSpPr>
          <p:spPr bwMode="auto">
            <a:xfrm>
              <a:off x="943027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8" name="Rectangle 207"/>
            <p:cNvSpPr/>
            <p:nvPr/>
          </p:nvSpPr>
          <p:spPr bwMode="auto">
            <a:xfrm>
              <a:off x="959042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814905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830920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846936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862951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878966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894982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910997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927012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943028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Rectangle 217"/>
            <p:cNvSpPr/>
            <p:nvPr/>
          </p:nvSpPr>
          <p:spPr bwMode="auto">
            <a:xfrm>
              <a:off x="959043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814906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830921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846936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862952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878967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894982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910998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927013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943028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Rectangle 227"/>
            <p:cNvSpPr/>
            <p:nvPr/>
          </p:nvSpPr>
          <p:spPr bwMode="auto">
            <a:xfrm>
              <a:off x="959044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814906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830922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846937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862952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878968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894983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910998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927014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943029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959044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814907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830923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846938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862953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878969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894984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910999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927015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943030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959045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814908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830923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846939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862954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878969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894985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911000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927015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943031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8" name="Rectangle 257"/>
            <p:cNvSpPr/>
            <p:nvPr/>
          </p:nvSpPr>
          <p:spPr bwMode="auto">
            <a:xfrm>
              <a:off x="959046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814909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830924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846940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862955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878970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894986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911001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927016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943032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p:cNvSpPr/>
            <p:nvPr/>
          </p:nvSpPr>
          <p:spPr bwMode="auto">
            <a:xfrm>
              <a:off x="959047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814910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830925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846940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862956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878971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894986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911002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927017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943032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8" name="Rectangle 277"/>
            <p:cNvSpPr/>
            <p:nvPr/>
          </p:nvSpPr>
          <p:spPr bwMode="auto">
            <a:xfrm>
              <a:off x="959048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814910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830926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846941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862956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878972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894987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911002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927018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943033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8" name="Rectangle 287"/>
            <p:cNvSpPr/>
            <p:nvPr/>
          </p:nvSpPr>
          <p:spPr bwMode="auto">
            <a:xfrm>
              <a:off x="959048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07" name="Group 306"/>
          <p:cNvGrpSpPr/>
          <p:nvPr/>
        </p:nvGrpSpPr>
        <p:grpSpPr>
          <a:xfrm>
            <a:off x="581222" y="2645026"/>
            <a:ext cx="836700" cy="819366"/>
            <a:chOff x="8301437" y="2765579"/>
            <a:chExt cx="616707" cy="613575"/>
          </a:xfrm>
          <a:solidFill>
            <a:schemeClr val="tx2"/>
          </a:solidFill>
        </p:grpSpPr>
        <p:sp>
          <p:nvSpPr>
            <p:cNvPr id="308" name="Rectangle 307"/>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0" name="Rectangle 309"/>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1" name="Rectangle 310"/>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2" name="Rectangle 311"/>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3" name="Rectangle 312"/>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Rectangle 313"/>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5" name="Rectangle 314"/>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Rectangle 315"/>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7" name="Rectangle 316"/>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8" name="Rectangle 317"/>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9" name="Rectangle 318"/>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0" name="Rectangle 319"/>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1" name="Rectangle 320"/>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2" name="Rectangle 321"/>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3" name="Rectangle 322"/>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581222" y="3583483"/>
            <a:ext cx="836700" cy="819366"/>
            <a:chOff x="8301437" y="2765579"/>
            <a:chExt cx="616707" cy="613575"/>
          </a:xfrm>
          <a:solidFill>
            <a:schemeClr val="tx2"/>
          </a:solidFill>
        </p:grpSpPr>
        <p:sp>
          <p:nvSpPr>
            <p:cNvPr id="325" name="Rectangle 324"/>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6" name="Rectangle 325"/>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Rectangle 335"/>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41" name="Group 340"/>
          <p:cNvGrpSpPr/>
          <p:nvPr/>
        </p:nvGrpSpPr>
        <p:grpSpPr>
          <a:xfrm>
            <a:off x="581222" y="1706569"/>
            <a:ext cx="836700" cy="819366"/>
            <a:chOff x="8301437" y="2765579"/>
            <a:chExt cx="616707" cy="613575"/>
          </a:xfrm>
          <a:solidFill>
            <a:schemeClr val="tx2"/>
          </a:solidFill>
        </p:grpSpPr>
        <p:sp>
          <p:nvSpPr>
            <p:cNvPr id="342" name="Rectangle 341"/>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6" name="Rectangle 345"/>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6" name="Rectangle 355"/>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58" name="Rectangle 357"/>
          <p:cNvSpPr/>
          <p:nvPr/>
        </p:nvSpPr>
        <p:spPr bwMode="auto">
          <a:xfrm>
            <a:off x="583026" y="4521940"/>
            <a:ext cx="833094" cy="834384"/>
          </a:xfrm>
          <a:prstGeom prst="rect">
            <a:avLst/>
          </a:prstGeom>
          <a:solidFill>
            <a:schemeClr val="tx2"/>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9" name="Left Arrow 358"/>
          <p:cNvSpPr/>
          <p:nvPr/>
        </p:nvSpPr>
        <p:spPr bwMode="auto">
          <a:xfrm>
            <a:off x="5239756" y="1726605"/>
            <a:ext cx="1453861" cy="779295"/>
          </a:xfrm>
          <a:prstGeom prst="leftArrow">
            <a:avLst>
              <a:gd name="adj1" fmla="val 81855"/>
              <a:gd name="adj2" fmla="val 50000"/>
            </a:avLst>
          </a:prstGeom>
          <a:no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61" name="Straight Arrow Connector 360"/>
          <p:cNvCxnSpPr/>
          <p:nvPr/>
        </p:nvCxnSpPr>
        <p:spPr>
          <a:xfrm flipV="1">
            <a:off x="1501933" y="2153433"/>
            <a:ext cx="1354827" cy="7597"/>
          </a:xfrm>
          <a:prstGeom prst="straightConnector1">
            <a:avLst/>
          </a:prstGeom>
          <a:ln w="571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p:cNvCxnSpPr/>
          <p:nvPr/>
        </p:nvCxnSpPr>
        <p:spPr>
          <a:xfrm flipV="1">
            <a:off x="5439273" y="2113238"/>
            <a:ext cx="1294524" cy="6029"/>
          </a:xfrm>
          <a:prstGeom prst="straightConnector1">
            <a:avLst/>
          </a:prstGeom>
          <a:ln w="571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6" name="Rectangle 365"/>
          <p:cNvSpPr/>
          <p:nvPr/>
        </p:nvSpPr>
        <p:spPr>
          <a:xfrm>
            <a:off x="7987712" y="1717877"/>
            <a:ext cx="3175105" cy="814661"/>
          </a:xfrm>
          <a:prstGeom prst="rect">
            <a:avLst/>
          </a:prstGeom>
        </p:spPr>
        <p:txBody>
          <a:bodyPr wrap="none">
            <a:spAutoFit/>
          </a:bodyPr>
          <a:lstStyle/>
          <a:p>
            <a:r>
              <a:rPr lang="en-US" sz="1568" dirty="0">
                <a:gradFill>
                  <a:gsLst>
                    <a:gs pos="0">
                      <a:srgbClr val="FFFFFF"/>
                    </a:gs>
                    <a:gs pos="100000">
                      <a:srgbClr val="FFFFFF"/>
                    </a:gs>
                  </a:gsLst>
                  <a:lin ang="5400000" scaled="0"/>
                </a:gradFill>
                <a:cs typeface="Segoe UI" pitchFamily="34" charset="0"/>
              </a:rPr>
              <a:t>NAT and Firewall Traversal Service</a:t>
            </a:r>
            <a:br>
              <a:rPr lang="en-US" sz="1568" dirty="0">
                <a:gradFill>
                  <a:gsLst>
                    <a:gs pos="0">
                      <a:srgbClr val="FFFFFF"/>
                    </a:gs>
                    <a:gs pos="100000">
                      <a:srgbClr val="FFFFFF"/>
                    </a:gs>
                  </a:gsLst>
                  <a:lin ang="5400000" scaled="0"/>
                </a:gradFill>
                <a:cs typeface="Segoe UI" pitchFamily="34" charset="0"/>
              </a:rPr>
            </a:br>
            <a:r>
              <a:rPr lang="en-US" sz="1568" dirty="0">
                <a:gradFill>
                  <a:gsLst>
                    <a:gs pos="0">
                      <a:srgbClr val="FFFFFF"/>
                    </a:gs>
                    <a:gs pos="100000">
                      <a:srgbClr val="FFFFFF"/>
                    </a:gs>
                  </a:gsLst>
                  <a:lin ang="5400000" scaled="0"/>
                </a:gradFill>
                <a:cs typeface="Segoe UI" pitchFamily="34" charset="0"/>
              </a:rPr>
              <a:t>Request/Response Services</a:t>
            </a:r>
            <a:br>
              <a:rPr lang="en-US" sz="1568" dirty="0">
                <a:gradFill>
                  <a:gsLst>
                    <a:gs pos="0">
                      <a:srgbClr val="FFFFFF"/>
                    </a:gs>
                    <a:gs pos="100000">
                      <a:srgbClr val="FFFFFF"/>
                    </a:gs>
                  </a:gsLst>
                  <a:lin ang="5400000" scaled="0"/>
                </a:gradFill>
                <a:cs typeface="Segoe UI" pitchFamily="34" charset="0"/>
              </a:rPr>
            </a:br>
            <a:r>
              <a:rPr lang="en-US" sz="1568" dirty="0" err="1">
                <a:gradFill>
                  <a:gsLst>
                    <a:gs pos="0">
                      <a:srgbClr val="FFFFFF"/>
                    </a:gs>
                    <a:gs pos="100000">
                      <a:srgbClr val="FFFFFF"/>
                    </a:gs>
                  </a:gsLst>
                  <a:lin ang="5400000" scaled="0"/>
                </a:gradFill>
                <a:cs typeface="Segoe UI" pitchFamily="34" charset="0"/>
              </a:rPr>
              <a:t>Unbuffered</a:t>
            </a:r>
            <a:r>
              <a:rPr lang="en-US" sz="1568" dirty="0">
                <a:gradFill>
                  <a:gsLst>
                    <a:gs pos="0">
                      <a:srgbClr val="FFFFFF"/>
                    </a:gs>
                    <a:gs pos="100000">
                      <a:srgbClr val="FFFFFF"/>
                    </a:gs>
                  </a:gsLst>
                  <a:lin ang="5400000" scaled="0"/>
                </a:gradFill>
                <a:cs typeface="Segoe UI" pitchFamily="34" charset="0"/>
              </a:rPr>
              <a:t> with TCP Throttling</a:t>
            </a:r>
            <a:endParaRPr lang="en-US" sz="1568" dirty="0">
              <a:solidFill>
                <a:srgbClr val="FFFFFF"/>
              </a:solidFill>
            </a:endParaRPr>
          </a:p>
        </p:txBody>
      </p:sp>
      <p:cxnSp>
        <p:nvCxnSpPr>
          <p:cNvPr id="367" name="Straight Arrow Connector 366"/>
          <p:cNvCxnSpPr/>
          <p:nvPr/>
        </p:nvCxnSpPr>
        <p:spPr>
          <a:xfrm flipV="1">
            <a:off x="1487116" y="3031106"/>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9" name="U-Turn Arrow 368"/>
          <p:cNvSpPr/>
          <p:nvPr/>
        </p:nvSpPr>
        <p:spPr bwMode="auto">
          <a:xfrm rot="16200000" flipH="1">
            <a:off x="5997039" y="2401471"/>
            <a:ext cx="241455" cy="1301105"/>
          </a:xfrm>
          <a:prstGeom prst="uturn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U-Turn Arrow 369"/>
          <p:cNvSpPr/>
          <p:nvPr/>
        </p:nvSpPr>
        <p:spPr bwMode="auto">
          <a:xfrm rot="16200000" flipH="1">
            <a:off x="6028209" y="3309850"/>
            <a:ext cx="241455" cy="1301105"/>
          </a:xfrm>
          <a:prstGeom prst="uturn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71" name="Straight Arrow Connector 370"/>
          <p:cNvCxnSpPr/>
          <p:nvPr/>
        </p:nvCxnSpPr>
        <p:spPr>
          <a:xfrm flipV="1">
            <a:off x="1472137" y="3912985"/>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2" name="Rectangle 371"/>
          <p:cNvSpPr/>
          <p:nvPr/>
        </p:nvSpPr>
        <p:spPr>
          <a:xfrm>
            <a:off x="8002963" y="2662570"/>
            <a:ext cx="3718589" cy="814661"/>
          </a:xfrm>
          <a:prstGeom prst="rect">
            <a:avLst/>
          </a:prstGeom>
        </p:spPr>
        <p:txBody>
          <a:bodyPr wrap="none">
            <a:spAutoFit/>
          </a:bodyPr>
          <a:lstStyle/>
          <a:p>
            <a:r>
              <a:rPr lang="en-US" sz="1568" dirty="0">
                <a:gradFill>
                  <a:gsLst>
                    <a:gs pos="0">
                      <a:srgbClr val="FFFFFF"/>
                    </a:gs>
                    <a:gs pos="100000">
                      <a:srgbClr val="FFFFFF"/>
                    </a:gs>
                  </a:gsLst>
                  <a:lin ang="5400000" scaled="0"/>
                </a:gradFill>
                <a:cs typeface="Segoe UI" pitchFamily="34" charset="0"/>
              </a:rPr>
              <a:t>Transactional Cloud AMQP/HTTP Broker</a:t>
            </a:r>
            <a:br>
              <a:rPr lang="en-US" sz="1568" dirty="0">
                <a:gradFill>
                  <a:gsLst>
                    <a:gs pos="0">
                      <a:srgbClr val="FFFFFF"/>
                    </a:gs>
                    <a:gs pos="100000">
                      <a:srgbClr val="FFFFFF"/>
                    </a:gs>
                  </a:gsLst>
                  <a:lin ang="5400000" scaled="0"/>
                </a:gradFill>
                <a:cs typeface="Segoe UI" pitchFamily="34" charset="0"/>
              </a:rPr>
            </a:br>
            <a:r>
              <a:rPr lang="en-US" sz="1568" dirty="0">
                <a:gradFill>
                  <a:gsLst>
                    <a:gs pos="0">
                      <a:srgbClr val="FFFFFF"/>
                    </a:gs>
                    <a:gs pos="100000">
                      <a:srgbClr val="FFFFFF"/>
                    </a:gs>
                  </a:gsLst>
                  <a:lin ang="5400000" scaled="0"/>
                </a:gradFill>
                <a:cs typeface="Segoe UI" pitchFamily="34" charset="0"/>
              </a:rPr>
              <a:t>High-Scale, High-Reliability Messaging</a:t>
            </a:r>
            <a:br>
              <a:rPr lang="en-US" sz="1568" dirty="0">
                <a:gradFill>
                  <a:gsLst>
                    <a:gs pos="0">
                      <a:srgbClr val="FFFFFF"/>
                    </a:gs>
                    <a:gs pos="100000">
                      <a:srgbClr val="FFFFFF"/>
                    </a:gs>
                  </a:gsLst>
                  <a:lin ang="5400000" scaled="0"/>
                </a:gradFill>
                <a:cs typeface="Segoe UI" pitchFamily="34" charset="0"/>
              </a:rPr>
            </a:br>
            <a:r>
              <a:rPr lang="en-US" sz="1568" dirty="0">
                <a:gradFill>
                  <a:gsLst>
                    <a:gs pos="0">
                      <a:srgbClr val="FFFFFF"/>
                    </a:gs>
                    <a:gs pos="100000">
                      <a:srgbClr val="FFFFFF"/>
                    </a:gs>
                  </a:gsLst>
                  <a:lin ang="5400000" scaled="0"/>
                </a:gradFill>
                <a:cs typeface="Segoe UI" pitchFamily="34" charset="0"/>
              </a:rPr>
              <a:t>Sessions, Scheduled Delivery, etc.</a:t>
            </a:r>
            <a:endParaRPr lang="en-US" sz="1568" dirty="0">
              <a:solidFill>
                <a:srgbClr val="FFFFFF"/>
              </a:solidFill>
            </a:endParaRPr>
          </a:p>
        </p:txBody>
      </p:sp>
      <p:sp>
        <p:nvSpPr>
          <p:cNvPr id="373" name="Rectangle 372"/>
          <p:cNvSpPr/>
          <p:nvPr/>
        </p:nvSpPr>
        <p:spPr>
          <a:xfrm>
            <a:off x="8018215" y="3600006"/>
            <a:ext cx="3892898" cy="814661"/>
          </a:xfrm>
          <a:prstGeom prst="rect">
            <a:avLst/>
          </a:prstGeom>
        </p:spPr>
        <p:txBody>
          <a:bodyPr wrap="none">
            <a:spAutoFit/>
          </a:bodyPr>
          <a:lstStyle/>
          <a:p>
            <a:r>
              <a:rPr lang="en-US" sz="1568" dirty="0">
                <a:gradFill>
                  <a:gsLst>
                    <a:gs pos="0">
                      <a:srgbClr val="FFFFFF"/>
                    </a:gs>
                    <a:gs pos="100000">
                      <a:srgbClr val="FFFFFF"/>
                    </a:gs>
                  </a:gsLst>
                  <a:lin ang="5400000" scaled="0"/>
                </a:gradFill>
                <a:cs typeface="Segoe UI" pitchFamily="34" charset="0"/>
              </a:rPr>
              <a:t>Transactional Message Distribution</a:t>
            </a:r>
          </a:p>
          <a:p>
            <a:r>
              <a:rPr lang="en-US" sz="1568" dirty="0">
                <a:gradFill>
                  <a:gsLst>
                    <a:gs pos="0">
                      <a:srgbClr val="FFFFFF"/>
                    </a:gs>
                    <a:gs pos="100000">
                      <a:srgbClr val="FFFFFF"/>
                    </a:gs>
                  </a:gsLst>
                  <a:lin ang="5400000" scaled="0"/>
                </a:gradFill>
                <a:cs typeface="Segoe UI" pitchFamily="34" charset="0"/>
              </a:rPr>
              <a:t>Up to 2000 subscriptions per Topic</a:t>
            </a:r>
          </a:p>
          <a:p>
            <a:r>
              <a:rPr lang="en-US" sz="1568" dirty="0">
                <a:gradFill>
                  <a:gsLst>
                    <a:gs pos="0">
                      <a:srgbClr val="FFFFFF"/>
                    </a:gs>
                    <a:gs pos="100000">
                      <a:srgbClr val="FFFFFF"/>
                    </a:gs>
                  </a:gsLst>
                  <a:lin ang="5400000" scaled="0"/>
                </a:gradFill>
                <a:cs typeface="Segoe UI" pitchFamily="34" charset="0"/>
              </a:rPr>
              <a:t>Up to 2K/100K filter rules per subscription</a:t>
            </a:r>
            <a:endParaRPr lang="en-US" sz="1568" dirty="0">
              <a:solidFill>
                <a:srgbClr val="FFFFFF"/>
              </a:solidFill>
            </a:endParaRPr>
          </a:p>
        </p:txBody>
      </p:sp>
      <p:sp>
        <p:nvSpPr>
          <p:cNvPr id="374" name="Rectangle 373"/>
          <p:cNvSpPr/>
          <p:nvPr/>
        </p:nvSpPr>
        <p:spPr>
          <a:xfrm>
            <a:off x="8033466" y="4544447"/>
            <a:ext cx="3589789" cy="814661"/>
          </a:xfrm>
          <a:prstGeom prst="rect">
            <a:avLst/>
          </a:prstGeom>
        </p:spPr>
        <p:txBody>
          <a:bodyPr wrap="none">
            <a:spAutoFit/>
          </a:bodyPr>
          <a:lstStyle/>
          <a:p>
            <a:r>
              <a:rPr lang="en-US" sz="1568" dirty="0">
                <a:gradFill>
                  <a:gsLst>
                    <a:gs pos="0">
                      <a:srgbClr val="FFFFFF"/>
                    </a:gs>
                    <a:gs pos="100000">
                      <a:srgbClr val="FFFFFF"/>
                    </a:gs>
                  </a:gsLst>
                  <a:lin ang="5400000" scaled="0"/>
                </a:gradFill>
                <a:cs typeface="Segoe UI" pitchFamily="34" charset="0"/>
              </a:rPr>
              <a:t>High-scale notification distribution</a:t>
            </a:r>
          </a:p>
          <a:p>
            <a:r>
              <a:rPr lang="en-US" sz="1568" dirty="0">
                <a:gradFill>
                  <a:gsLst>
                    <a:gs pos="0">
                      <a:srgbClr val="FFFFFF"/>
                    </a:gs>
                    <a:gs pos="100000">
                      <a:srgbClr val="FFFFFF"/>
                    </a:gs>
                  </a:gsLst>
                  <a:lin ang="5400000" scaled="0"/>
                </a:gradFill>
                <a:cs typeface="Segoe UI" pitchFamily="34" charset="0"/>
              </a:rPr>
              <a:t>Most mobile push notification services</a:t>
            </a:r>
          </a:p>
          <a:p>
            <a:r>
              <a:rPr lang="en-US" sz="1568" i="1" dirty="0">
                <a:gradFill>
                  <a:gsLst>
                    <a:gs pos="0">
                      <a:srgbClr val="FFFFFF"/>
                    </a:gs>
                    <a:gs pos="100000">
                      <a:srgbClr val="FFFFFF"/>
                    </a:gs>
                  </a:gsLst>
                  <a:lin ang="5400000" scaled="0"/>
                </a:gradFill>
                <a:cs typeface="Segoe UI" pitchFamily="34" charset="0"/>
              </a:rPr>
              <a:t>Millions</a:t>
            </a:r>
            <a:r>
              <a:rPr lang="en-US" sz="1568" dirty="0">
                <a:gradFill>
                  <a:gsLst>
                    <a:gs pos="0">
                      <a:srgbClr val="FFFFFF"/>
                    </a:gs>
                    <a:gs pos="100000">
                      <a:srgbClr val="FFFFFF"/>
                    </a:gs>
                  </a:gsLst>
                  <a:lin ang="5400000" scaled="0"/>
                </a:gradFill>
                <a:cs typeface="Segoe UI" pitchFamily="34" charset="0"/>
              </a:rPr>
              <a:t> of notification targets</a:t>
            </a:r>
            <a:endParaRPr lang="en-US" sz="1568" dirty="0">
              <a:solidFill>
                <a:srgbClr val="FFFFFF"/>
              </a:solidFill>
            </a:endParaRPr>
          </a:p>
        </p:txBody>
      </p:sp>
      <p:cxnSp>
        <p:nvCxnSpPr>
          <p:cNvPr id="375" name="Straight Arrow Connector 374"/>
          <p:cNvCxnSpPr/>
          <p:nvPr/>
        </p:nvCxnSpPr>
        <p:spPr>
          <a:xfrm flipV="1">
            <a:off x="1470611" y="4840852"/>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p:nvPr/>
        </p:nvCxnSpPr>
        <p:spPr>
          <a:xfrm flipV="1">
            <a:off x="5384044" y="4991287"/>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p:nvPr/>
        </p:nvCxnSpPr>
        <p:spPr>
          <a:xfrm flipV="1">
            <a:off x="1513049" y="5853295"/>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p:nvPr/>
        </p:nvCxnSpPr>
        <p:spPr>
          <a:xfrm flipV="1">
            <a:off x="5348818" y="5878489"/>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9" name="Rectangle 378"/>
          <p:cNvSpPr/>
          <p:nvPr/>
        </p:nvSpPr>
        <p:spPr>
          <a:xfrm>
            <a:off x="8033466" y="5597437"/>
            <a:ext cx="3020721" cy="573280"/>
          </a:xfrm>
          <a:prstGeom prst="rect">
            <a:avLst/>
          </a:prstGeom>
        </p:spPr>
        <p:txBody>
          <a:bodyPr wrap="none">
            <a:spAutoFit/>
          </a:bodyPr>
          <a:lstStyle/>
          <a:p>
            <a:r>
              <a:rPr lang="en-US" sz="3137" dirty="0">
                <a:gradFill>
                  <a:gsLst>
                    <a:gs pos="0">
                      <a:srgbClr val="FFFFFF"/>
                    </a:gs>
                    <a:gs pos="100000">
                      <a:srgbClr val="FFFFFF"/>
                    </a:gs>
                  </a:gsLst>
                  <a:lin ang="5400000" scaled="0"/>
                </a:gradFill>
                <a:cs typeface="Segoe UI" pitchFamily="34" charset="0"/>
              </a:rPr>
              <a:t>… this session …</a:t>
            </a:r>
            <a:endParaRPr lang="en-US" sz="3137" dirty="0">
              <a:solidFill>
                <a:srgbClr val="FFFFFF"/>
              </a:solidFill>
            </a:endParaRPr>
          </a:p>
        </p:txBody>
      </p:sp>
      <p:sp>
        <p:nvSpPr>
          <p:cNvPr id="9" name="Rectangle 8"/>
          <p:cNvSpPr/>
          <p:nvPr/>
        </p:nvSpPr>
        <p:spPr bwMode="auto">
          <a:xfrm>
            <a:off x="2830818" y="5342388"/>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Event Hub</a:t>
            </a:r>
          </a:p>
        </p:txBody>
      </p:sp>
      <p:sp>
        <p:nvSpPr>
          <p:cNvPr id="360" name="Rectangle 359"/>
          <p:cNvSpPr/>
          <p:nvPr/>
        </p:nvSpPr>
        <p:spPr bwMode="auto">
          <a:xfrm>
            <a:off x="2830818" y="5896296"/>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err="1">
                <a:solidFill>
                  <a:srgbClr val="505050">
                    <a:lumMod val="50000"/>
                  </a:srgbClr>
                </a:solidFill>
                <a:ea typeface="Segoe UI" pitchFamily="34" charset="0"/>
                <a:cs typeface="Segoe UI" pitchFamily="34" charset="0"/>
              </a:rPr>
              <a:t>IoT</a:t>
            </a:r>
            <a:r>
              <a:rPr lang="en-US" sz="1961" dirty="0">
                <a:solidFill>
                  <a:srgbClr val="505050">
                    <a:lumMod val="50000"/>
                  </a:srgbClr>
                </a:solidFill>
                <a:ea typeface="Segoe UI" pitchFamily="34" charset="0"/>
                <a:cs typeface="Segoe UI" pitchFamily="34" charset="0"/>
              </a:rPr>
              <a:t>  Hub</a:t>
            </a:r>
          </a:p>
        </p:txBody>
      </p:sp>
    </p:spTree>
    <p:extLst>
      <p:ext uri="{BB962C8B-B14F-4D97-AF65-F5344CB8AC3E}">
        <p14:creationId xmlns:p14="http://schemas.microsoft.com/office/powerpoint/2010/main" val="2633213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par>
                                <p:cTn id="7" presetID="30" presetClass="emph" presetSubtype="0" fill="hold" grpId="0" nodeType="withEffect">
                                  <p:stCondLst>
                                    <p:cond delay="0"/>
                                  </p:stCondLst>
                                  <p:childTnLst>
                                    <p:animClr clrSpc="hsl" dir="cw">
                                      <p:cBhvr override="childStyle">
                                        <p:cTn id="8" dur="500" fill="hold"/>
                                        <p:tgtEl>
                                          <p:spTgt spid="9"/>
                                        </p:tgtEl>
                                        <p:attrNameLst>
                                          <p:attrName>style.color</p:attrName>
                                        </p:attrNameLst>
                                      </p:cBhvr>
                                      <p:by>
                                        <p:hsl h="0" s="12549" l="25098"/>
                                      </p:by>
                                    </p:animClr>
                                    <p:animClr clrSpc="hsl" dir="cw">
                                      <p:cBhvr>
                                        <p:cTn id="9" dur="500" fill="hold"/>
                                        <p:tgtEl>
                                          <p:spTgt spid="9"/>
                                        </p:tgtEl>
                                        <p:attrNameLst>
                                          <p:attrName>fillcolor</p:attrName>
                                        </p:attrNameLst>
                                      </p:cBhvr>
                                      <p:by>
                                        <p:hsl h="0" s="12549" l="25098"/>
                                      </p:by>
                                    </p:animClr>
                                    <p:animClr clrSpc="hsl" dir="cw">
                                      <p:cBhvr>
                                        <p:cTn id="10" dur="500" fill="hold"/>
                                        <p:tgtEl>
                                          <p:spTgt spid="9"/>
                                        </p:tgtEl>
                                        <p:attrNameLst>
                                          <p:attrName>stroke.color</p:attrName>
                                        </p:attrNameLst>
                                      </p:cBhvr>
                                      <p:by>
                                        <p:hsl h="0" s="12549" l="25098"/>
                                      </p:by>
                                    </p:animClr>
                                    <p:set>
                                      <p:cBhvr>
                                        <p:cTn id="11" dur="500" fill="hold"/>
                                        <p:tgtEl>
                                          <p:spTgt spid="9"/>
                                        </p:tgtEl>
                                        <p:attrNameLst>
                                          <p:attrName>fill.type</p:attrName>
                                        </p:attrNameLst>
                                      </p:cBhvr>
                                      <p:to>
                                        <p:strVal val="solid"/>
                                      </p:to>
                                    </p:set>
                                  </p:childTnLst>
                                </p:cTn>
                              </p:par>
                              <p:par>
                                <p:cTn id="12" presetID="30" presetClass="emph" presetSubtype="0" fill="hold" grpId="0" nodeType="withEffect">
                                  <p:stCondLst>
                                    <p:cond delay="0"/>
                                  </p:stCondLst>
                                  <p:childTnLst>
                                    <p:animClr clrSpc="hsl" dir="cw">
                                      <p:cBhvr override="childStyle">
                                        <p:cTn id="13" dur="500" fill="hold"/>
                                        <p:tgtEl>
                                          <p:spTgt spid="360"/>
                                        </p:tgtEl>
                                        <p:attrNameLst>
                                          <p:attrName>style.color</p:attrName>
                                        </p:attrNameLst>
                                      </p:cBhvr>
                                      <p:by>
                                        <p:hsl h="0" s="12549" l="25098"/>
                                      </p:by>
                                    </p:animClr>
                                    <p:animClr clrSpc="hsl" dir="cw">
                                      <p:cBhvr>
                                        <p:cTn id="14" dur="500" fill="hold"/>
                                        <p:tgtEl>
                                          <p:spTgt spid="360"/>
                                        </p:tgtEl>
                                        <p:attrNameLst>
                                          <p:attrName>fillcolor</p:attrName>
                                        </p:attrNameLst>
                                      </p:cBhvr>
                                      <p:by>
                                        <p:hsl h="0" s="12549" l="25098"/>
                                      </p:by>
                                    </p:animClr>
                                    <p:animClr clrSpc="hsl" dir="cw">
                                      <p:cBhvr>
                                        <p:cTn id="15" dur="500" fill="hold"/>
                                        <p:tgtEl>
                                          <p:spTgt spid="360"/>
                                        </p:tgtEl>
                                        <p:attrNameLst>
                                          <p:attrName>stroke.color</p:attrName>
                                        </p:attrNameLst>
                                      </p:cBhvr>
                                      <p:by>
                                        <p:hsl h="0" s="12549" l="25098"/>
                                      </p:by>
                                    </p:animClr>
                                    <p:set>
                                      <p:cBhvr>
                                        <p:cTn id="16" dur="500" fill="hold"/>
                                        <p:tgtEl>
                                          <p:spTgt spid="36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p:bldP spid="9" grpId="0" animBg="1"/>
      <p:bldP spid="36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Service Bus</a:t>
            </a:r>
            <a:endParaRPr lang="en-US" dirty="0"/>
          </a:p>
        </p:txBody>
      </p:sp>
      <p:sp>
        <p:nvSpPr>
          <p:cNvPr id="4" name="Tijdelijke aanduiding voor tekst 3"/>
          <p:cNvSpPr>
            <a:spLocks noGrp="1"/>
          </p:cNvSpPr>
          <p:nvPr>
            <p:ph sz="quarter" idx="10"/>
          </p:nvPr>
        </p:nvSpPr>
        <p:spPr/>
        <p:txBody>
          <a:bodyPr>
            <a:normAutofit fontScale="77500" lnSpcReduction="20000"/>
          </a:bodyPr>
          <a:lstStyle/>
          <a:p>
            <a:r>
              <a:rPr lang="en-US" dirty="0"/>
              <a:t>Architecture pattern and middleware designed to make business processes more loosely-coupled and have better interconnectivity between other business processes</a:t>
            </a:r>
          </a:p>
          <a:p>
            <a:r>
              <a:rPr lang="en-US" dirty="0"/>
              <a:t>Abstracting direct connections to other processes</a:t>
            </a:r>
          </a:p>
          <a:p>
            <a:r>
              <a:rPr lang="en-US" dirty="0"/>
              <a:t>Messaging</a:t>
            </a:r>
          </a:p>
          <a:p>
            <a:endParaRPr lang="en-US" dirty="0"/>
          </a:p>
          <a:p>
            <a:r>
              <a:rPr lang="en-US" dirty="0"/>
              <a:t>Contains</a:t>
            </a:r>
          </a:p>
          <a:p>
            <a:pPr lvl="1"/>
            <a:r>
              <a:rPr lang="en-US" dirty="0"/>
              <a:t>Queues / Topics</a:t>
            </a:r>
          </a:p>
          <a:p>
            <a:pPr lvl="1"/>
            <a:r>
              <a:rPr lang="en-US" dirty="0"/>
              <a:t>Relay</a:t>
            </a:r>
          </a:p>
          <a:p>
            <a:pPr lvl="1"/>
            <a:r>
              <a:rPr lang="en-US" dirty="0"/>
              <a:t>Notification Hub</a:t>
            </a:r>
          </a:p>
          <a:p>
            <a:pPr lvl="1"/>
            <a:r>
              <a:rPr lang="en-US" dirty="0"/>
              <a:t>Event Hub</a:t>
            </a:r>
          </a:p>
        </p:txBody>
      </p:sp>
    </p:spTree>
    <p:extLst>
      <p:ext uri="{BB962C8B-B14F-4D97-AF65-F5344CB8AC3E}">
        <p14:creationId xmlns:p14="http://schemas.microsoft.com/office/powerpoint/2010/main" val="12136612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aseline="0" dirty="0"/>
              <a:t>Azure Event Hubs</a:t>
            </a:r>
            <a:endParaRPr lang="en-US" dirty="0"/>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chemeClr val="accent2"/>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dirty="0"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dirty="0">
                <a:gradFill>
                  <a:gsLst>
                    <a:gs pos="2917">
                      <a:srgbClr val="FFFFFF"/>
                    </a:gs>
                    <a:gs pos="30000">
                      <a:srgbClr val="FFFFFF"/>
                    </a:gs>
                  </a:gsLst>
                  <a:lin ang="5400000" scaled="0"/>
                </a:gradFill>
              </a:rPr>
              <a:t>&gt; 1M Producers</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&gt; 1GB/sec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    Aggregate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dirty="0">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38579" y="3237445"/>
            <a:ext cx="1191945" cy="362072"/>
          </a:xfrm>
          <a:prstGeom prst="rect">
            <a:avLst/>
          </a:prstGeom>
        </p:spPr>
        <p:txBody>
          <a:bodyPr wrap="none">
            <a:spAutoFit/>
          </a:bodyPr>
          <a:lstStyle/>
          <a:p>
            <a:r>
              <a:rPr lang="en-US" sz="1765" dirty="0">
                <a:gradFill>
                  <a:gsLst>
                    <a:gs pos="2917">
                      <a:srgbClr val="FFFFFF"/>
                    </a:gs>
                    <a:gs pos="30000">
                      <a:srgbClr val="FFFFFF"/>
                    </a:gs>
                  </a:gsLst>
                  <a:lin ang="5400000" scaled="0"/>
                </a:gradFill>
              </a:rPr>
              <a:t>Partitions </a:t>
            </a:r>
            <a:endParaRPr lang="en-US" sz="1765" dirty="0">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20" y="2085278"/>
            <a:ext cx="870480"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9"/>
            <a:ext cx="1295789" cy="479745"/>
          </a:xfrm>
          <a:prstGeom prst="rect">
            <a:avLst/>
          </a:prstGeom>
          <a:noFill/>
        </p:spPr>
        <p:txBody>
          <a:bodyPr wrap="none" lIns="179285" tIns="143428" rIns="179285" bIns="143428" rtlCol="0">
            <a:spAutoFit/>
          </a:bodyPr>
          <a:lstStyle/>
          <a:p>
            <a:pPr>
              <a:lnSpc>
                <a:spcPct val="90000"/>
              </a:lnSpc>
              <a:spcAft>
                <a:spcPts val="588"/>
              </a:spcAft>
            </a:pPr>
            <a:r>
              <a:rPr lang="en-US" sz="1372" dirty="0" err="1">
                <a:gradFill>
                  <a:gsLst>
                    <a:gs pos="2917">
                      <a:srgbClr val="FFFFFF"/>
                    </a:gs>
                    <a:gs pos="30000">
                      <a:srgbClr val="FFFFFF"/>
                    </a:gs>
                  </a:gsLst>
                  <a:lin ang="5400000" scaled="0"/>
                </a:gradFill>
              </a:rPr>
              <a:t>PartitionKey</a:t>
            </a:r>
            <a:endParaRPr lang="en-US" sz="1372" dirty="0">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51802"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dirty="0">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dirty="0">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dirty="0">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dirty="0">
              <a:gradFill>
                <a:gsLst>
                  <a:gs pos="2917">
                    <a:srgbClr val="FFFFFF"/>
                  </a:gs>
                  <a:gs pos="30000">
                    <a:srgbClr val="FFFFFF"/>
                  </a:gs>
                </a:gsLst>
                <a:lin ang="5400000" scaled="0"/>
              </a:gradFill>
            </a:endParaRPr>
          </a:p>
          <a:p>
            <a:pPr>
              <a:lnSpc>
                <a:spcPct val="90000"/>
              </a:lnSpc>
              <a:spcAft>
                <a:spcPts val="588"/>
              </a:spcAft>
            </a:pPr>
            <a:endParaRPr lang="en-US" sz="1765" dirty="0">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43546" y="2119453"/>
            <a:ext cx="1106896" cy="334916"/>
          </a:xfrm>
          <a:prstGeom prst="rect">
            <a:avLst/>
          </a:prstGeom>
        </p:spPr>
        <p:txBody>
          <a:bodyPr wrap="none">
            <a:sp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724144" cy="1412694"/>
            </a:xfrm>
            <a:prstGeom prst="rect">
              <a:avLst/>
            </a:prstGeom>
            <a:noFill/>
          </p:spPr>
          <p:txBody>
            <a:bodyPr wrap="non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AMQP 1.0</a:t>
              </a:r>
            </a:p>
            <a:p>
              <a:pPr>
                <a:lnSpc>
                  <a:spcPct val="90000"/>
                </a:lnSpc>
                <a:spcAft>
                  <a:spcPts val="588"/>
                </a:spcAft>
              </a:pPr>
              <a:r>
                <a:rPr lang="en-US" sz="1568" dirty="0">
                  <a:gradFill>
                    <a:gsLst>
                      <a:gs pos="2917">
                        <a:srgbClr val="FFFFFF"/>
                      </a:gs>
                      <a:gs pos="30000">
                        <a:srgbClr val="FFFFFF"/>
                      </a:gs>
                    </a:gsLst>
                    <a:lin ang="5400000" scaled="0"/>
                  </a:gradFill>
                </a:rPr>
                <a:t>Credit-based flow control</a:t>
              </a:r>
            </a:p>
            <a:p>
              <a:pPr>
                <a:lnSpc>
                  <a:spcPct val="90000"/>
                </a:lnSpc>
                <a:spcAft>
                  <a:spcPts val="588"/>
                </a:spcAft>
              </a:pPr>
              <a:r>
                <a:rPr lang="en-US" sz="1568" dirty="0">
                  <a:gradFill>
                    <a:gsLst>
                      <a:gs pos="2917">
                        <a:srgbClr val="FFFFFF"/>
                      </a:gs>
                      <a:gs pos="30000">
                        <a:srgbClr val="FFFFFF"/>
                      </a:gs>
                    </a:gsLst>
                    <a:lin ang="5400000" scaled="0"/>
                  </a:gradFill>
                </a:rPr>
                <a:t>Client-side cursors</a:t>
              </a:r>
            </a:p>
            <a:p>
              <a:pPr>
                <a:lnSpc>
                  <a:spcPct val="90000"/>
                </a:lnSpc>
                <a:spcAft>
                  <a:spcPts val="588"/>
                </a:spcAft>
              </a:pPr>
              <a:r>
                <a:rPr lang="en-US" sz="1568" dirty="0">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IEventProcessor</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19437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808</TotalTime>
  <Words>3398</Words>
  <Application>Microsoft Office PowerPoint</Application>
  <PresentationFormat>Widescreen</PresentationFormat>
  <Paragraphs>676</Paragraphs>
  <Slides>48</Slides>
  <Notes>12</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Courier New</vt:lpstr>
      <vt:lpstr>Segoe UI</vt:lpstr>
      <vt:lpstr>Segoe UI Black</vt:lpstr>
      <vt:lpstr>Segoe UI Light</vt:lpstr>
      <vt:lpstr>Segoe UI Semibold</vt:lpstr>
      <vt:lpstr>Windows Azure</vt:lpstr>
      <vt:lpstr>PowerPoint Presentation</vt:lpstr>
      <vt:lpstr>Agenda</vt:lpstr>
      <vt:lpstr>Azure IoT Reference Architecture</vt:lpstr>
      <vt:lpstr>Azure IoT Suite Implementation</vt:lpstr>
      <vt:lpstr>Microsoft Azure IoT services portfolio</vt:lpstr>
      <vt:lpstr>Pushing and reading messages</vt:lpstr>
      <vt:lpstr>Azure Service Bus</vt:lpstr>
      <vt:lpstr>Azure Service Bus</vt:lpstr>
      <vt:lpstr>Azure Event Hubs</vt:lpstr>
      <vt:lpstr>Partitions</vt:lpstr>
      <vt:lpstr>Throughput Units</vt:lpstr>
      <vt:lpstr>Publishers</vt:lpstr>
      <vt:lpstr>Consumer Groups</vt:lpstr>
      <vt:lpstr>Consumers</vt:lpstr>
      <vt:lpstr>PowerPoint Presentation</vt:lpstr>
      <vt:lpstr>Scaling patterns</vt:lpstr>
      <vt:lpstr>Intermediaries and Brokers</vt:lpstr>
      <vt:lpstr>Push vs. Pull</vt:lpstr>
      <vt:lpstr>Ways to Pull</vt:lpstr>
      <vt:lpstr>Competing Consumer</vt:lpstr>
      <vt:lpstr>Fan-In</vt:lpstr>
      <vt:lpstr>Taps and Fan-Out</vt:lpstr>
      <vt:lpstr>Filtering</vt:lpstr>
      <vt:lpstr>Partitioning</vt:lpstr>
      <vt:lpstr>PowerPoint Presentation</vt:lpstr>
      <vt:lpstr>Event Processor Host</vt:lpstr>
      <vt:lpstr>Leases, IEventProcessor, ICheckpointManager</vt:lpstr>
      <vt:lpstr>PowerPoint Presentation</vt:lpstr>
      <vt:lpstr>Pushing and reading messages (IoT Hub)</vt:lpstr>
      <vt:lpstr>Sample scenario-Tire sensors</vt:lpstr>
      <vt:lpstr>Why IoT Hub?</vt:lpstr>
      <vt:lpstr>Azure IoT Hub</vt:lpstr>
      <vt:lpstr>PowerPoint Presentation</vt:lpstr>
      <vt:lpstr>IoT Hub Creation Blades</vt:lpstr>
      <vt:lpstr>Device-to-cloud messages</vt:lpstr>
      <vt:lpstr>Cloud-to-device messages</vt:lpstr>
      <vt:lpstr>PowerPoint Presentation</vt:lpstr>
      <vt:lpstr>PowerPoint Presentation</vt:lpstr>
      <vt:lpstr>PowerPoint Presentation</vt:lpstr>
      <vt:lpstr>IoT Hub endpoints</vt:lpstr>
      <vt:lpstr>Connect Your Devices</vt:lpstr>
      <vt:lpstr>Azure IoT Reference Architecture</vt:lpstr>
      <vt:lpstr>Azure IoT Suite SDKs</vt:lpstr>
      <vt:lpstr>Queueing</vt:lpstr>
      <vt:lpstr>Topics</vt:lpstr>
      <vt:lpstr>Relay</vt:lpstr>
      <vt:lpstr>When use Which?</vt:lpstr>
      <vt:lpstr>Pricing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Israel Vega Jr</dc:creator>
  <cp:lastModifiedBy>Israel Vega Jr</cp:lastModifiedBy>
  <cp:revision>33</cp:revision>
  <dcterms:created xsi:type="dcterms:W3CDTF">2015-11-10T19:49:55Z</dcterms:created>
  <dcterms:modified xsi:type="dcterms:W3CDTF">2016-05-31T23:28:00Z</dcterms:modified>
</cp:coreProperties>
</file>