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30"/>
  </p:notesMasterIdLst>
  <p:sldIdLst>
    <p:sldId id="282" r:id="rId5"/>
    <p:sldId id="258" r:id="rId6"/>
    <p:sldId id="259" r:id="rId7"/>
    <p:sldId id="260" r:id="rId8"/>
    <p:sldId id="261" r:id="rId9"/>
    <p:sldId id="283" r:id="rId10"/>
    <p:sldId id="262" r:id="rId11"/>
    <p:sldId id="267" r:id="rId12"/>
    <p:sldId id="277" r:id="rId13"/>
    <p:sldId id="291" r:id="rId14"/>
    <p:sldId id="276" r:id="rId15"/>
    <p:sldId id="266" r:id="rId16"/>
    <p:sldId id="278" r:id="rId17"/>
    <p:sldId id="285" r:id="rId18"/>
    <p:sldId id="286" r:id="rId19"/>
    <p:sldId id="288" r:id="rId20"/>
    <p:sldId id="289" r:id="rId21"/>
    <p:sldId id="281" r:id="rId22"/>
    <p:sldId id="271" r:id="rId23"/>
    <p:sldId id="272" r:id="rId24"/>
    <p:sldId id="273" r:id="rId25"/>
    <p:sldId id="274" r:id="rId26"/>
    <p:sldId id="275" r:id="rId27"/>
    <p:sldId id="280" r:id="rId28"/>
    <p:sldId id="29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04" autoAdjust="0"/>
    <p:restoredTop sz="89152" autoAdjust="0"/>
  </p:normalViewPr>
  <p:slideViewPr>
    <p:cSldViewPr snapToGrid="0">
      <p:cViewPr varScale="1">
        <p:scale>
          <a:sx n="102" d="100"/>
          <a:sy n="102" d="100"/>
        </p:scale>
        <p:origin x="102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A4C3D-CC51-4C7B-A7B2-6DCB884C6BAD}" type="datetimeFigureOut">
              <a:rPr lang="en-US" smtClean="0"/>
              <a:t>5/31/2016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C18C75-F96B-4B0C-B6F0-D6D64ACE7E06}" type="slidenum">
              <a:rPr lang="en-US" smtClean="0"/>
              <a:t>‹#›</a:t>
            </a:fld>
            <a:endParaRPr lang="en-US"/>
          </a:p>
        </p:txBody>
      </p:sp>
    </p:spTree>
    <p:extLst>
      <p:ext uri="{BB962C8B-B14F-4D97-AF65-F5344CB8AC3E}">
        <p14:creationId xmlns:p14="http://schemas.microsoft.com/office/powerpoint/2010/main" val="3916738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infopedia/docstore/pages/KCDoc.aspx?DocId=201312"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microsoft.sharepoint.com/teams/MTC_Portal/_layouts/15/start.aspx" TargetMode="External"/><Relationship Id="rId5" Type="http://schemas.openxmlformats.org/officeDocument/2006/relationships/hyperlink" Target="http://www.windowsazure.com/en-us/support/trust-center/" TargetMode="External"/><Relationship Id="rId4" Type="http://schemas.openxmlformats.org/officeDocument/2006/relationships/hyperlink" Target="http://www.windowsazure.com/en-us/services/virtual-network/"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workshop uses SAP as a sample application because it is</a:t>
            </a:r>
            <a:r>
              <a:rPr lang="en-US" baseline="0" dirty="0"/>
              <a:t> in some ways a typical multi-tier application that uses SQL Server as the data layer.  There are very few SAP specific requirements, but some students with SAP implementation backgrounds may want to add these specifics to their solution.  That is acceptable as long as it doesn’t take too much time because the time is limited already.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5/31/2016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803104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this is a very specific requirement for </a:t>
            </a:r>
            <a:r>
              <a:rPr lang="en-US" dirty="0" err="1"/>
              <a:t>NetWeaver</a:t>
            </a:r>
            <a:r>
              <a:rPr lang="en-US" dirty="0"/>
              <a:t>.</a:t>
            </a:r>
          </a:p>
        </p:txBody>
      </p:sp>
      <p:sp>
        <p:nvSpPr>
          <p:cNvPr id="4" name="Slide Number Placeholder 3"/>
          <p:cNvSpPr>
            <a:spLocks noGrp="1"/>
          </p:cNvSpPr>
          <p:nvPr>
            <p:ph type="sldNum" sz="quarter" idx="10"/>
          </p:nvPr>
        </p:nvSpPr>
        <p:spPr/>
        <p:txBody>
          <a:bodyPr/>
          <a:lstStyle/>
          <a:p>
            <a:fld id="{E4C18C75-F96B-4B0C-B6F0-D6D64ACE7E06}" type="slidenum">
              <a:rPr lang="en-US" smtClean="0"/>
              <a:t>19</a:t>
            </a:fld>
            <a:endParaRPr lang="en-US"/>
          </a:p>
        </p:txBody>
      </p:sp>
    </p:spTree>
    <p:extLst>
      <p:ext uri="{BB962C8B-B14F-4D97-AF65-F5344CB8AC3E}">
        <p14:creationId xmlns:p14="http://schemas.microsoft.com/office/powerpoint/2010/main" val="910578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base"/>
            <a:r>
              <a:rPr lang="en-US" sz="1200" b="1" u="none" strike="noStrike" kern="1200" dirty="0">
                <a:solidFill>
                  <a:schemeClr val="tx1"/>
                </a:solidFill>
                <a:effectLst/>
                <a:latin typeface="+mn-lt"/>
                <a:ea typeface="+mn-ea"/>
                <a:cs typeface="+mn-cs"/>
              </a:rPr>
              <a:t>Why should I choose Microsoft Azure over AWS for my scenario? </a:t>
            </a:r>
            <a:endParaRPr lang="en-US" sz="1200" u="none" strike="noStrike" kern="1200" dirty="0">
              <a:solidFill>
                <a:schemeClr val="tx1"/>
              </a:solidFill>
              <a:effectLst/>
              <a:latin typeface="+mn-lt"/>
              <a:ea typeface="+mn-ea"/>
              <a:cs typeface="+mn-cs"/>
            </a:endParaRPr>
          </a:p>
          <a:p>
            <a:pPr lvl="1" fontAlgn="base"/>
            <a:r>
              <a:rPr lang="en-US" sz="1200" u="none" strike="noStrike" kern="1200" dirty="0">
                <a:solidFill>
                  <a:schemeClr val="tx1"/>
                </a:solidFill>
                <a:effectLst/>
                <a:latin typeface="+mn-lt"/>
                <a:ea typeface="+mn-ea"/>
                <a:cs typeface="+mn-cs"/>
              </a:rPr>
              <a:t>VHD VMs can be moved back and forth between Azure and on-premises, allowing SAP </a:t>
            </a:r>
            <a:r>
              <a:rPr lang="en-US" sz="1200" u="none" strike="noStrike" kern="1200" dirty="0" err="1">
                <a:solidFill>
                  <a:schemeClr val="tx1"/>
                </a:solidFill>
                <a:effectLst/>
                <a:latin typeface="+mn-lt"/>
                <a:ea typeface="+mn-ea"/>
                <a:cs typeface="+mn-cs"/>
              </a:rPr>
              <a:t>dev</a:t>
            </a:r>
            <a:r>
              <a:rPr lang="en-US" sz="1200" u="none" strike="noStrike" kern="1200" dirty="0">
                <a:solidFill>
                  <a:schemeClr val="tx1"/>
                </a:solidFill>
                <a:effectLst/>
                <a:latin typeface="+mn-lt"/>
                <a:ea typeface="+mn-ea"/>
                <a:cs typeface="+mn-cs"/>
              </a:rPr>
              <a:t>/test on Azure and production on-premises; AWS locks customers into proprietary </a:t>
            </a:r>
          </a:p>
          <a:p>
            <a:r>
              <a:rPr lang="en-US" sz="1200" kern="1200" dirty="0">
                <a:solidFill>
                  <a:schemeClr val="tx1"/>
                </a:solidFill>
                <a:effectLst/>
                <a:latin typeface="+mn-lt"/>
                <a:ea typeface="+mn-ea"/>
                <a:cs typeface="+mn-cs"/>
              </a:rPr>
              <a:t>AMI format </a:t>
            </a:r>
          </a:p>
          <a:p>
            <a:pPr lvl="1" fontAlgn="base"/>
            <a:r>
              <a:rPr lang="en-US" sz="1200" u="none" strike="noStrike" kern="1200" dirty="0">
                <a:solidFill>
                  <a:schemeClr val="tx1"/>
                </a:solidFill>
                <a:effectLst/>
                <a:latin typeface="+mn-lt"/>
                <a:ea typeface="+mn-ea"/>
                <a:cs typeface="+mn-cs"/>
              </a:rPr>
              <a:t>Common Engineering criteria used by Microsoft Engineering teams ensures that Azure is the best platform for SQL Server, and consequently SAP on SQL Server; Microsoft does not support SharePoint and SQL Server on AWS </a:t>
            </a:r>
          </a:p>
          <a:p>
            <a:pPr lvl="1" fontAlgn="base"/>
            <a:r>
              <a:rPr lang="en-US" sz="1200" u="none" strike="noStrike" kern="1200" dirty="0">
                <a:solidFill>
                  <a:schemeClr val="tx1"/>
                </a:solidFill>
                <a:effectLst/>
                <a:latin typeface="+mn-lt"/>
                <a:ea typeface="+mn-ea"/>
                <a:cs typeface="+mn-cs"/>
              </a:rPr>
              <a:t>With Microsoft, customers get one point of support for SQL Server, SharePoint, AD, Windows Server and Azure; well-defined hand-off process to SAP for application level issues </a:t>
            </a:r>
          </a:p>
          <a:p>
            <a:pPr lvl="1" fontAlgn="base"/>
            <a:r>
              <a:rPr lang="en-US" sz="1200" u="none" strike="noStrike" kern="1200" dirty="0">
                <a:solidFill>
                  <a:schemeClr val="tx1"/>
                </a:solidFill>
                <a:effectLst/>
                <a:latin typeface="+mn-lt"/>
                <a:ea typeface="+mn-ea"/>
                <a:cs typeface="+mn-cs"/>
              </a:rPr>
              <a:t>SAP and Microsoft have had a 20-year long partnership and have jointly served enterprise customers around the world </a:t>
            </a:r>
          </a:p>
          <a:p>
            <a:pPr lvl="0" fontAlgn="base"/>
            <a:r>
              <a:rPr lang="en-US" sz="1200" b="1" u="none" strike="noStrike" kern="1200" dirty="0">
                <a:solidFill>
                  <a:schemeClr val="tx1"/>
                </a:solidFill>
                <a:effectLst/>
                <a:latin typeface="+mn-lt"/>
                <a:ea typeface="+mn-ea"/>
                <a:cs typeface="+mn-cs"/>
              </a:rPr>
              <a:t>If I have already paid for my hardware to run my </a:t>
            </a:r>
            <a:r>
              <a:rPr lang="en-US" sz="1200" b="1" u="none" strike="noStrike" kern="1200" dirty="0" err="1">
                <a:solidFill>
                  <a:schemeClr val="tx1"/>
                </a:solidFill>
                <a:effectLst/>
                <a:latin typeface="+mn-lt"/>
                <a:ea typeface="+mn-ea"/>
                <a:cs typeface="+mn-cs"/>
              </a:rPr>
              <a:t>dev</a:t>
            </a:r>
            <a:r>
              <a:rPr lang="en-US" sz="1200" b="1" u="none" strike="noStrike" kern="1200" dirty="0">
                <a:solidFill>
                  <a:schemeClr val="tx1"/>
                </a:solidFill>
                <a:effectLst/>
                <a:latin typeface="+mn-lt"/>
                <a:ea typeface="+mn-ea"/>
                <a:cs typeface="+mn-cs"/>
              </a:rPr>
              <a:t>/test environment, how am I getting any cost savings by moving it to Azure? </a:t>
            </a:r>
            <a:endParaRPr lang="en-US" sz="1200" u="none" strike="noStrike" kern="1200" dirty="0">
              <a:solidFill>
                <a:schemeClr val="tx1"/>
              </a:solidFill>
              <a:effectLst/>
              <a:latin typeface="+mn-lt"/>
              <a:ea typeface="+mn-ea"/>
              <a:cs typeface="+mn-cs"/>
            </a:endParaRPr>
          </a:p>
          <a:p>
            <a:pPr lvl="1" fontAlgn="base"/>
            <a:r>
              <a:rPr lang="en-US" sz="1200" u="none" strike="noStrike" kern="1200" dirty="0">
                <a:solidFill>
                  <a:schemeClr val="tx1"/>
                </a:solidFill>
                <a:effectLst/>
                <a:latin typeface="+mn-lt"/>
                <a:ea typeface="+mn-ea"/>
                <a:cs typeface="+mn-cs"/>
              </a:rPr>
              <a:t>A Global audit, tax and consulting company reduced TCO by 40-75% by hosting SAP systems on Azure and turning off unused resources; A global snack food company reduced TCO by 40-75% by moving 126 historic SAP systems on Azure; A medical supply company reduced TCO by 50% by moving SAP training environment to Azure </a:t>
            </a:r>
          </a:p>
          <a:p>
            <a:pPr lvl="1" fontAlgn="base"/>
            <a:r>
              <a:rPr lang="en-US" sz="1200" u="none" strike="noStrike" kern="1200" dirty="0">
                <a:solidFill>
                  <a:schemeClr val="tx1"/>
                </a:solidFill>
                <a:effectLst/>
                <a:latin typeface="+mn-lt"/>
                <a:ea typeface="+mn-ea"/>
                <a:cs typeface="+mn-cs"/>
              </a:rPr>
              <a:t>Use the </a:t>
            </a:r>
            <a:r>
              <a:rPr lang="en-US" sz="1200" u="none" strike="noStrike" kern="1200" dirty="0">
                <a:solidFill>
                  <a:schemeClr val="tx1"/>
                </a:solidFill>
                <a:effectLst/>
                <a:latin typeface="+mn-lt"/>
                <a:ea typeface="+mn-ea"/>
                <a:cs typeface="+mn-cs"/>
                <a:hlinkClick r:id="rId3"/>
              </a:rPr>
              <a:t>TCO tool (</a:t>
            </a:r>
            <a:r>
              <a:rPr lang="en-US" sz="1200" u="none" strike="noStrike" kern="1200" dirty="0">
                <a:solidFill>
                  <a:schemeClr val="tx1"/>
                </a:solidFill>
                <a:effectLst/>
                <a:latin typeface="+mn-lt"/>
                <a:ea typeface="+mn-ea"/>
                <a:cs typeface="+mn-cs"/>
              </a:rPr>
              <a:t>http://aka.ms/azuretco) to uncover all categories of potential cost savings (e.g., hardware, software, maintenance, admin, power, facility) </a:t>
            </a:r>
          </a:p>
          <a:p>
            <a:pPr lvl="1" fontAlgn="base"/>
            <a:r>
              <a:rPr lang="en-US" sz="1200" u="none" strike="noStrike" kern="1200" dirty="0">
                <a:solidFill>
                  <a:schemeClr val="tx1"/>
                </a:solidFill>
                <a:effectLst/>
                <a:latin typeface="+mn-lt"/>
                <a:ea typeface="+mn-ea"/>
                <a:cs typeface="+mn-cs"/>
              </a:rPr>
              <a:t>Because of the large scale of Microsoft’s datacenters, we realize ongoing cost efficiencies that we have been passing to customers in the form of price cuts </a:t>
            </a:r>
          </a:p>
          <a:p>
            <a:pPr lvl="1" fontAlgn="base"/>
            <a:r>
              <a:rPr lang="en-US" sz="1200" u="none" strike="noStrike" kern="1200" dirty="0">
                <a:solidFill>
                  <a:schemeClr val="tx1"/>
                </a:solidFill>
                <a:effectLst/>
                <a:latin typeface="+mn-lt"/>
                <a:ea typeface="+mn-ea"/>
                <a:cs typeface="+mn-cs"/>
              </a:rPr>
              <a:t>For very large customers, highlight other benefits (e.g., agility, focus) of using Azure </a:t>
            </a:r>
          </a:p>
          <a:p>
            <a:pPr lvl="0" fontAlgn="base"/>
            <a:r>
              <a:rPr lang="en-US" sz="1200" b="1" u="none" strike="noStrike" kern="1200" dirty="0">
                <a:solidFill>
                  <a:schemeClr val="tx1"/>
                </a:solidFill>
                <a:effectLst/>
                <a:latin typeface="+mn-lt"/>
                <a:ea typeface="+mn-ea"/>
                <a:cs typeface="+mn-cs"/>
              </a:rPr>
              <a:t>What if I need my </a:t>
            </a:r>
            <a:r>
              <a:rPr lang="en-US" sz="1200" b="1" u="none" strike="noStrike" kern="1200" dirty="0" err="1">
                <a:solidFill>
                  <a:schemeClr val="tx1"/>
                </a:solidFill>
                <a:effectLst/>
                <a:latin typeface="+mn-lt"/>
                <a:ea typeface="+mn-ea"/>
                <a:cs typeface="+mn-cs"/>
              </a:rPr>
              <a:t>dev</a:t>
            </a:r>
            <a:r>
              <a:rPr lang="en-US" sz="1200" b="1" u="none" strike="noStrike" kern="1200" dirty="0">
                <a:solidFill>
                  <a:schemeClr val="tx1"/>
                </a:solidFill>
                <a:effectLst/>
                <a:latin typeface="+mn-lt"/>
                <a:ea typeface="+mn-ea"/>
                <a:cs typeface="+mn-cs"/>
              </a:rPr>
              <a:t>/test environment to access on-premises resources? </a:t>
            </a:r>
            <a:endParaRPr lang="en-US" sz="1200" u="none" strike="noStrike" kern="1200" dirty="0">
              <a:solidFill>
                <a:schemeClr val="tx1"/>
              </a:solidFill>
              <a:effectLst/>
              <a:latin typeface="+mn-lt"/>
              <a:ea typeface="+mn-ea"/>
              <a:cs typeface="+mn-cs"/>
            </a:endParaRPr>
          </a:p>
          <a:p>
            <a:pPr lvl="1" fontAlgn="base"/>
            <a:r>
              <a:rPr lang="en-US" sz="1200" u="none" strike="noStrike" kern="1200" dirty="0">
                <a:solidFill>
                  <a:schemeClr val="tx1"/>
                </a:solidFill>
                <a:effectLst/>
                <a:latin typeface="+mn-lt"/>
                <a:ea typeface="+mn-ea"/>
                <a:cs typeface="+mn-cs"/>
              </a:rPr>
              <a:t>Microsoft supports a hybrid solution, with symmetry between on-premises applications and those on the public cloud.  </a:t>
            </a:r>
          </a:p>
          <a:p>
            <a:pPr lvl="1" fontAlgn="base"/>
            <a:r>
              <a:rPr lang="en-US" sz="1200" u="none" strike="noStrike" kern="1200" dirty="0">
                <a:solidFill>
                  <a:schemeClr val="tx1"/>
                </a:solidFill>
                <a:effectLst/>
                <a:latin typeface="+mn-lt"/>
                <a:ea typeface="+mn-ea"/>
                <a:cs typeface="+mn-cs"/>
                <a:hlinkClick r:id="rId4"/>
              </a:rPr>
              <a:t>Windows Azure Virtual Network  </a:t>
            </a:r>
            <a:r>
              <a:rPr lang="en-US" sz="1200" u="none" strike="noStrike" kern="1200" dirty="0">
                <a:solidFill>
                  <a:schemeClr val="tx1"/>
                </a:solidFill>
                <a:effectLst/>
                <a:latin typeface="+mn-lt"/>
                <a:ea typeface="+mn-ea"/>
                <a:cs typeface="+mn-cs"/>
              </a:rPr>
              <a:t>allows them to create a logically isolated section in </a:t>
            </a:r>
          </a:p>
          <a:p>
            <a:r>
              <a:rPr lang="en-US" sz="1200" kern="1200" dirty="0">
                <a:solidFill>
                  <a:schemeClr val="tx1"/>
                </a:solidFill>
                <a:effectLst/>
                <a:latin typeface="+mn-lt"/>
                <a:ea typeface="+mn-ea"/>
                <a:cs typeface="+mn-cs"/>
              </a:rPr>
              <a:t>Azure and securely connect it to their on-premises datacenter;  </a:t>
            </a:r>
          </a:p>
          <a:p>
            <a:pPr lvl="0"/>
            <a:r>
              <a:rPr lang="en-US" sz="1200" kern="1200" dirty="0">
                <a:solidFill>
                  <a:schemeClr val="tx1"/>
                </a:solidFill>
                <a:effectLst/>
                <a:latin typeface="+mn-lt"/>
                <a:ea typeface="+mn-ea"/>
                <a:cs typeface="+mn-cs"/>
              </a:rPr>
              <a:t>If customer needs dedicated connectivity, talk to them about ExpressRoute </a:t>
            </a:r>
          </a:p>
          <a:p>
            <a:pPr lvl="0" fontAlgn="base"/>
            <a:r>
              <a:rPr lang="en-US" sz="1200" b="1" u="none" strike="noStrike" kern="1200" dirty="0">
                <a:solidFill>
                  <a:schemeClr val="tx1"/>
                </a:solidFill>
                <a:effectLst/>
                <a:latin typeface="+mn-lt"/>
                <a:ea typeface="+mn-ea"/>
                <a:cs typeface="+mn-cs"/>
              </a:rPr>
              <a:t>Will Azure meet our security and compliance requirements? </a:t>
            </a:r>
            <a:endParaRPr lang="en-US" sz="1200" u="none" strike="noStrike" kern="1200" dirty="0">
              <a:solidFill>
                <a:schemeClr val="tx1"/>
              </a:solidFill>
              <a:effectLst/>
              <a:latin typeface="+mn-lt"/>
              <a:ea typeface="+mn-ea"/>
              <a:cs typeface="+mn-cs"/>
            </a:endParaRPr>
          </a:p>
          <a:p>
            <a:pPr lvl="1" fontAlgn="base"/>
            <a:r>
              <a:rPr lang="en-US" sz="1200" u="none" strike="noStrike" kern="1200" dirty="0">
                <a:solidFill>
                  <a:schemeClr val="tx1"/>
                </a:solidFill>
                <a:effectLst/>
                <a:latin typeface="+mn-lt"/>
                <a:ea typeface="+mn-ea"/>
                <a:cs typeface="+mn-cs"/>
              </a:rPr>
              <a:t>Microsoft policy is to be the most transparent about security and compliance policies, procedures, and certifications on the public facing </a:t>
            </a:r>
            <a:r>
              <a:rPr lang="en-US" sz="1200" u="none" strike="noStrike" kern="1200" dirty="0">
                <a:solidFill>
                  <a:schemeClr val="tx1"/>
                </a:solidFill>
                <a:effectLst/>
                <a:latin typeface="+mn-lt"/>
                <a:ea typeface="+mn-ea"/>
                <a:cs typeface="+mn-cs"/>
                <a:hlinkClick r:id="rId5"/>
              </a:rPr>
              <a:t>Azure Trust Center </a:t>
            </a:r>
            <a:endParaRPr lang="en-US" sz="1200" u="none" strike="noStrike" kern="1200" dirty="0">
              <a:solidFill>
                <a:schemeClr val="tx1"/>
              </a:solidFill>
              <a:effectLst/>
              <a:latin typeface="+mn-lt"/>
              <a:ea typeface="+mn-ea"/>
              <a:cs typeface="+mn-cs"/>
            </a:endParaRPr>
          </a:p>
          <a:p>
            <a:pPr lvl="1" fontAlgn="base"/>
            <a:r>
              <a:rPr lang="en-US" sz="1200" u="none" strike="noStrike" kern="1200" dirty="0">
                <a:solidFill>
                  <a:schemeClr val="tx1"/>
                </a:solidFill>
                <a:effectLst/>
                <a:latin typeface="+mn-lt"/>
                <a:ea typeface="+mn-ea"/>
                <a:cs typeface="+mn-cs"/>
              </a:rPr>
              <a:t>Dev/Test workload usually has limited security/compliance requirements </a:t>
            </a:r>
          </a:p>
          <a:p>
            <a:pPr lvl="1" fontAlgn="base"/>
            <a:r>
              <a:rPr lang="en-US" sz="1200" u="none" strike="noStrike" kern="1200" dirty="0">
                <a:solidFill>
                  <a:schemeClr val="tx1"/>
                </a:solidFill>
                <a:effectLst/>
                <a:latin typeface="+mn-lt"/>
                <a:ea typeface="+mn-ea"/>
                <a:cs typeface="+mn-cs"/>
              </a:rPr>
              <a:t>Encourage the customer to </a:t>
            </a:r>
            <a:r>
              <a:rPr lang="en-US" sz="1200" u="none" strike="noStrike" kern="1200" dirty="0">
                <a:solidFill>
                  <a:schemeClr val="tx1"/>
                </a:solidFill>
                <a:effectLst/>
                <a:latin typeface="+mn-lt"/>
                <a:ea typeface="+mn-ea"/>
                <a:cs typeface="+mn-cs"/>
                <a:hlinkClick r:id="rId6"/>
              </a:rPr>
              <a:t>visit our Azure data centers.</a:t>
            </a:r>
            <a:r>
              <a:rPr lang="en-US" sz="1200" u="none" strike="noStrike" kern="1200" dirty="0">
                <a:solidFill>
                  <a:schemeClr val="tx1"/>
                </a:solidFill>
                <a:effectLst/>
                <a:latin typeface="+mn-lt"/>
                <a:ea typeface="+mn-ea"/>
                <a:cs typeface="+mn-cs"/>
              </a:rPr>
              <a:t> </a:t>
            </a:r>
          </a:p>
          <a:p>
            <a:pPr lvl="0" fontAlgn="base"/>
            <a:r>
              <a:rPr lang="en-US" sz="1200" b="1" u="none" strike="noStrike" kern="1200" dirty="0">
                <a:solidFill>
                  <a:schemeClr val="tx1"/>
                </a:solidFill>
                <a:effectLst/>
                <a:latin typeface="+mn-lt"/>
                <a:ea typeface="+mn-ea"/>
                <a:cs typeface="+mn-cs"/>
              </a:rPr>
              <a:t>How do you handle features that may not work on Azure? </a:t>
            </a:r>
            <a:endParaRPr lang="en-US" sz="1200" u="none" strike="noStrike" kern="1200" dirty="0">
              <a:solidFill>
                <a:schemeClr val="tx1"/>
              </a:solidFill>
              <a:effectLst/>
              <a:latin typeface="+mn-lt"/>
              <a:ea typeface="+mn-ea"/>
              <a:cs typeface="+mn-cs"/>
            </a:endParaRPr>
          </a:p>
          <a:p>
            <a:pPr lvl="1" fontAlgn="base"/>
            <a:r>
              <a:rPr lang="en-US" sz="1200" u="none" strike="noStrike" kern="1200" dirty="0">
                <a:solidFill>
                  <a:schemeClr val="tx1"/>
                </a:solidFill>
                <a:effectLst/>
                <a:latin typeface="+mn-lt"/>
                <a:ea typeface="+mn-ea"/>
                <a:cs typeface="+mn-cs"/>
              </a:rPr>
              <a:t>Email your issue to winazrtt@microsoft.com  </a:t>
            </a:r>
          </a:p>
          <a:p>
            <a:pPr lvl="1" fontAlgn="base"/>
            <a:r>
              <a:rPr lang="en-US" sz="1200" u="none" strike="noStrike" kern="1200" dirty="0">
                <a:solidFill>
                  <a:schemeClr val="tx1"/>
                </a:solidFill>
                <a:effectLst/>
                <a:latin typeface="+mn-lt"/>
                <a:ea typeface="+mn-ea"/>
                <a:cs typeface="+mn-cs"/>
              </a:rPr>
              <a:t>Share NDA Roadmap</a:t>
            </a:r>
          </a:p>
          <a:p>
            <a:pPr lvl="1" fontAlgn="base"/>
            <a:r>
              <a:rPr lang="en-US" sz="1200" u="none" strike="noStrike" kern="1200" dirty="0">
                <a:solidFill>
                  <a:schemeClr val="tx1"/>
                </a:solidFill>
                <a:effectLst/>
                <a:latin typeface="+mn-lt"/>
                <a:ea typeface="+mn-ea"/>
                <a:cs typeface="+mn-cs"/>
              </a:rPr>
              <a:t>Engage your local STU to evaluate a POC,</a:t>
            </a:r>
            <a:r>
              <a:rPr lang="en-US" sz="1200" u="none" strike="noStrike" kern="1200" baseline="0" dirty="0">
                <a:solidFill>
                  <a:schemeClr val="tx1"/>
                </a:solidFill>
                <a:effectLst/>
                <a:latin typeface="+mn-lt"/>
                <a:ea typeface="+mn-ea"/>
                <a:cs typeface="+mn-cs"/>
              </a:rPr>
              <a:t> there are many workaround solutions.</a:t>
            </a:r>
            <a:endParaRPr lang="en-US" sz="1200" u="none" strike="noStrike" kern="1200" dirty="0">
              <a:solidFill>
                <a:schemeClr val="tx1"/>
              </a:solidFill>
              <a:effectLst/>
              <a:latin typeface="+mn-lt"/>
              <a:ea typeface="+mn-ea"/>
              <a:cs typeface="+mn-cs"/>
            </a:endParaRPr>
          </a:p>
          <a:p>
            <a:endParaRPr lang="en-US" dirty="0"/>
          </a:p>
          <a:p>
            <a:pPr>
              <a:spcAft>
                <a:spcPts val="1177"/>
              </a:spcAft>
            </a:pPr>
            <a:r>
              <a:rPr lang="en-US" sz="1200" b="1" dirty="0">
                <a:solidFill>
                  <a:schemeClr val="bg1"/>
                </a:solidFill>
              </a:rPr>
              <a:t>Do I have to pay for resources when they are stopped?</a:t>
            </a:r>
          </a:p>
          <a:p>
            <a:pPr marL="171450" indent="-171450">
              <a:spcAft>
                <a:spcPts val="1177"/>
              </a:spcAft>
              <a:buFont typeface="Arial" panose="020B0604020202020204" pitchFamily="34" charset="0"/>
              <a:buChar char="•"/>
            </a:pPr>
            <a:r>
              <a:rPr lang="en-US" sz="1200" b="0" dirty="0">
                <a:solidFill>
                  <a:schemeClr val="bg1"/>
                </a:solidFill>
              </a:rPr>
              <a:t>Yes,</a:t>
            </a:r>
            <a:r>
              <a:rPr lang="en-US" sz="1200" b="0" baseline="0" dirty="0">
                <a:solidFill>
                  <a:schemeClr val="bg1"/>
                </a:solidFill>
              </a:rPr>
              <a:t> the VM must be </a:t>
            </a:r>
            <a:r>
              <a:rPr lang="en-US" sz="1200" b="0" baseline="0" dirty="0" err="1">
                <a:solidFill>
                  <a:schemeClr val="bg1"/>
                </a:solidFill>
              </a:rPr>
              <a:t>deallocated</a:t>
            </a:r>
            <a:r>
              <a:rPr lang="en-US" sz="1200" b="0" baseline="0" dirty="0">
                <a:solidFill>
                  <a:schemeClr val="bg1"/>
                </a:solidFill>
              </a:rPr>
              <a:t> before the charges cease.  If the VM is stopped it will continue to incur charges.  </a:t>
            </a:r>
          </a:p>
          <a:p>
            <a:pPr marL="171450" indent="-171450">
              <a:spcAft>
                <a:spcPts val="1177"/>
              </a:spcAft>
              <a:buFont typeface="Arial" panose="020B0604020202020204" pitchFamily="34" charset="0"/>
              <a:buChar char="•"/>
            </a:pPr>
            <a:r>
              <a:rPr lang="en-US" sz="1200" b="0" baseline="0" dirty="0" err="1">
                <a:solidFill>
                  <a:schemeClr val="bg1"/>
                </a:solidFill>
              </a:rPr>
              <a:t>Deallocating</a:t>
            </a:r>
            <a:r>
              <a:rPr lang="en-US" sz="1200" b="0" baseline="0" dirty="0">
                <a:solidFill>
                  <a:schemeClr val="bg1"/>
                </a:solidFill>
              </a:rPr>
              <a:t> does not mean deleting the VM as it still exists in storage.  </a:t>
            </a:r>
          </a:p>
          <a:p>
            <a:pPr marL="171450" indent="-171450">
              <a:spcAft>
                <a:spcPts val="1177"/>
              </a:spcAft>
              <a:buFont typeface="Arial" panose="020B0604020202020204" pitchFamily="34" charset="0"/>
              <a:buChar char="•"/>
            </a:pPr>
            <a:r>
              <a:rPr lang="en-US" sz="1200" b="0" baseline="0" dirty="0">
                <a:solidFill>
                  <a:schemeClr val="bg1"/>
                </a:solidFill>
              </a:rPr>
              <a:t>You will still </a:t>
            </a:r>
            <a:r>
              <a:rPr lang="en-US" sz="1200" b="0" baseline="0">
                <a:solidFill>
                  <a:schemeClr val="bg1"/>
                </a:solidFill>
              </a:rPr>
              <a:t>incur storage </a:t>
            </a:r>
            <a:r>
              <a:rPr lang="en-US" sz="1200" b="0" baseline="0" dirty="0">
                <a:solidFill>
                  <a:schemeClr val="bg1"/>
                </a:solidFill>
              </a:rPr>
              <a:t>charge even </a:t>
            </a:r>
            <a:r>
              <a:rPr lang="en-US" sz="1200" b="0" baseline="0">
                <a:solidFill>
                  <a:schemeClr val="bg1"/>
                </a:solidFill>
              </a:rPr>
              <a:t>if the VM is </a:t>
            </a:r>
            <a:r>
              <a:rPr lang="en-US" sz="1200" b="0" baseline="0" dirty="0" err="1">
                <a:solidFill>
                  <a:schemeClr val="bg1"/>
                </a:solidFill>
              </a:rPr>
              <a:t>deallocated</a:t>
            </a:r>
            <a:r>
              <a:rPr lang="en-US" sz="1200" b="0" baseline="0" dirty="0">
                <a:solidFill>
                  <a:schemeClr val="bg1"/>
                </a:solidFill>
              </a:rPr>
              <a:t>.</a:t>
            </a:r>
            <a:endParaRPr lang="en-US" sz="1200" b="0" dirty="0">
              <a:solidFill>
                <a:schemeClr val="bg1"/>
              </a:solidFill>
            </a:endParaRPr>
          </a:p>
          <a:p>
            <a:pPr>
              <a:spcAft>
                <a:spcPts val="1177"/>
              </a:spcAft>
            </a:pPr>
            <a:r>
              <a:rPr lang="en-US" sz="1200" b="1" dirty="0">
                <a:solidFill>
                  <a:schemeClr val="bg1"/>
                </a:solidFill>
              </a:rPr>
              <a:t>Can I automate the shut down at periodic times of day?</a:t>
            </a:r>
          </a:p>
          <a:p>
            <a:pPr marL="171450" indent="-171450">
              <a:buFont typeface="Arial" panose="020B0604020202020204" pitchFamily="34" charset="0"/>
              <a:buChar char="•"/>
            </a:pPr>
            <a:r>
              <a:rPr lang="en-US" b="0" dirty="0"/>
              <a:t>Yes,</a:t>
            </a:r>
            <a:r>
              <a:rPr lang="en-US" b="0" baseline="0" dirty="0"/>
              <a:t> </a:t>
            </a:r>
            <a:r>
              <a:rPr lang="en-US" b="0" baseline="0" dirty="0" err="1"/>
              <a:t>Powershell</a:t>
            </a:r>
            <a:r>
              <a:rPr lang="en-US" b="0" baseline="0" dirty="0"/>
              <a:t> or CLI or other scripting tools can be used to stop and </a:t>
            </a:r>
            <a:r>
              <a:rPr lang="en-US" b="0" baseline="0" dirty="0" err="1"/>
              <a:t>deallocate</a:t>
            </a:r>
            <a:r>
              <a:rPr lang="en-US" b="0" baseline="0" dirty="0"/>
              <a:t> any instance.</a:t>
            </a:r>
          </a:p>
          <a:p>
            <a:pPr marL="171450" indent="-171450">
              <a:buFont typeface="Arial" panose="020B0604020202020204" pitchFamily="34" charset="0"/>
              <a:buChar char="•"/>
            </a:pPr>
            <a:r>
              <a:rPr lang="en-US" b="0" baseline="0" dirty="0"/>
              <a:t>Same tools can be used to start the instance on a scheduled time.</a:t>
            </a:r>
          </a:p>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E4C18C75-F96B-4B0C-B6F0-D6D64ACE7E06}" type="slidenum">
              <a:rPr lang="en-US" smtClean="0"/>
              <a:t>21</a:t>
            </a:fld>
            <a:endParaRPr lang="en-US"/>
          </a:p>
        </p:txBody>
      </p:sp>
    </p:spTree>
    <p:extLst>
      <p:ext uri="{BB962C8B-B14F-4D97-AF65-F5344CB8AC3E}">
        <p14:creationId xmlns:p14="http://schemas.microsoft.com/office/powerpoint/2010/main" val="4185049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Azure Migration Accelerator is likely going to have a major overhaul soon and will probably be called something else.  (4/23/2015).  Give</a:t>
            </a:r>
            <a:r>
              <a:rPr lang="en-US" baseline="0" dirty="0"/>
              <a:t> a strong recommendation that these partners develop in-house expertise in the Migration Accelerator (and it’s successors).  There is actually very little expertise on this inside Microsoft except for the product team.  Microsoft will rely heavily on </a:t>
            </a:r>
            <a:r>
              <a:rPr lang="en-US" baseline="0"/>
              <a:t>our partners.  </a:t>
            </a:r>
            <a:endParaRPr lang="en-US"/>
          </a:p>
        </p:txBody>
      </p:sp>
      <p:sp>
        <p:nvSpPr>
          <p:cNvPr id="4" name="Slide Number Placeholder 3"/>
          <p:cNvSpPr>
            <a:spLocks noGrp="1"/>
          </p:cNvSpPr>
          <p:nvPr>
            <p:ph type="sldNum" sz="quarter" idx="10"/>
          </p:nvPr>
        </p:nvSpPr>
        <p:spPr/>
        <p:txBody>
          <a:bodyPr/>
          <a:lstStyle/>
          <a:p>
            <a:fld id="{E4C18C75-F96B-4B0C-B6F0-D6D64ACE7E06}" type="slidenum">
              <a:rPr lang="en-US" smtClean="0"/>
              <a:t>24</a:t>
            </a:fld>
            <a:endParaRPr lang="en-US"/>
          </a:p>
        </p:txBody>
      </p:sp>
    </p:spTree>
    <p:extLst>
      <p:ext uri="{BB962C8B-B14F-4D97-AF65-F5344CB8AC3E}">
        <p14:creationId xmlns:p14="http://schemas.microsoft.com/office/powerpoint/2010/main" val="2413948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75AD18-5B56-4775-A2E4-ECEF0ABB851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3696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18C75-F96B-4B0C-B6F0-D6D64ACE7E06}" type="slidenum">
              <a:rPr lang="en-US" smtClean="0"/>
              <a:t>2</a:t>
            </a:fld>
            <a:endParaRPr lang="en-US"/>
          </a:p>
        </p:txBody>
      </p:sp>
    </p:spTree>
    <p:extLst>
      <p:ext uri="{BB962C8B-B14F-4D97-AF65-F5344CB8AC3E}">
        <p14:creationId xmlns:p14="http://schemas.microsoft.com/office/powerpoint/2010/main" val="592547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18C75-F96B-4B0C-B6F0-D6D64ACE7E06}" type="slidenum">
              <a:rPr lang="en-US" smtClean="0"/>
              <a:t>5</a:t>
            </a:fld>
            <a:endParaRPr lang="en-US"/>
          </a:p>
        </p:txBody>
      </p:sp>
    </p:spTree>
    <p:extLst>
      <p:ext uri="{BB962C8B-B14F-4D97-AF65-F5344CB8AC3E}">
        <p14:creationId xmlns:p14="http://schemas.microsoft.com/office/powerpoint/2010/main" val="3523458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the students need a hint on the VM sizes, show them the Azure Pricing Page.</a:t>
            </a:r>
            <a:endParaRPr lang="en-US" dirty="0"/>
          </a:p>
        </p:txBody>
      </p:sp>
      <p:sp>
        <p:nvSpPr>
          <p:cNvPr id="4" name="Slide Number Placeholder 3"/>
          <p:cNvSpPr>
            <a:spLocks noGrp="1"/>
          </p:cNvSpPr>
          <p:nvPr>
            <p:ph type="sldNum" sz="quarter" idx="10"/>
          </p:nvPr>
        </p:nvSpPr>
        <p:spPr/>
        <p:txBody>
          <a:bodyPr/>
          <a:lstStyle/>
          <a:p>
            <a:fld id="{E4C18C75-F96B-4B0C-B6F0-D6D64ACE7E06}" type="slidenum">
              <a:rPr lang="en-US" smtClean="0"/>
              <a:t>6</a:t>
            </a:fld>
            <a:endParaRPr lang="en-US"/>
          </a:p>
        </p:txBody>
      </p:sp>
    </p:spTree>
    <p:extLst>
      <p:ext uri="{BB962C8B-B14F-4D97-AF65-F5344CB8AC3E}">
        <p14:creationId xmlns:p14="http://schemas.microsoft.com/office/powerpoint/2010/main" val="584946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Suggested</a:t>
            </a:r>
            <a:r>
              <a:rPr lang="en-US" baseline="0" dirty="0"/>
              <a:t> answers </a:t>
            </a:r>
            <a:r>
              <a:rPr lang="en-US" dirty="0"/>
              <a:t>are in the proctor guide.  Note</a:t>
            </a:r>
            <a:r>
              <a:rPr lang="en-US" baseline="0" dirty="0"/>
              <a:t> to the proctor:  if the students give great answers, please update the proctor guide.</a:t>
            </a:r>
            <a:endParaRPr lang="en-US" dirty="0"/>
          </a:p>
        </p:txBody>
      </p:sp>
      <p:sp>
        <p:nvSpPr>
          <p:cNvPr id="4" name="Slide Number Placeholder 3"/>
          <p:cNvSpPr>
            <a:spLocks noGrp="1"/>
          </p:cNvSpPr>
          <p:nvPr>
            <p:ph type="sldNum" sz="quarter" idx="10"/>
          </p:nvPr>
        </p:nvSpPr>
        <p:spPr/>
        <p:txBody>
          <a:bodyPr/>
          <a:lstStyle/>
          <a:p>
            <a:fld id="{E4C18C75-F96B-4B0C-B6F0-D6D64ACE7E06}" type="slidenum">
              <a:rPr lang="en-US" smtClean="0"/>
              <a:t>7</a:t>
            </a:fld>
            <a:endParaRPr lang="en-US"/>
          </a:p>
        </p:txBody>
      </p:sp>
    </p:spTree>
    <p:extLst>
      <p:ext uri="{BB962C8B-B14F-4D97-AF65-F5344CB8AC3E}">
        <p14:creationId xmlns:p14="http://schemas.microsoft.com/office/powerpoint/2010/main" val="1281288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student’s final presentation should be geared to this audience.</a:t>
            </a:r>
          </a:p>
        </p:txBody>
      </p:sp>
      <p:sp>
        <p:nvSpPr>
          <p:cNvPr id="4" name="Slide Number Placeholder 3"/>
          <p:cNvSpPr>
            <a:spLocks noGrp="1"/>
          </p:cNvSpPr>
          <p:nvPr>
            <p:ph type="sldNum" sz="quarter" idx="10"/>
          </p:nvPr>
        </p:nvSpPr>
        <p:spPr/>
        <p:txBody>
          <a:bodyPr/>
          <a:lstStyle/>
          <a:p>
            <a:fld id="{E4C18C75-F96B-4B0C-B6F0-D6D64ACE7E06}" type="slidenum">
              <a:rPr lang="en-US" smtClean="0"/>
              <a:t>8</a:t>
            </a:fld>
            <a:endParaRPr lang="en-US"/>
          </a:p>
        </p:txBody>
      </p:sp>
    </p:spTree>
    <p:extLst>
      <p:ext uri="{BB962C8B-B14F-4D97-AF65-F5344CB8AC3E}">
        <p14:creationId xmlns:p14="http://schemas.microsoft.com/office/powerpoint/2010/main" val="2666953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a:t>
            </a:r>
            <a:r>
              <a:rPr lang="en-US" baseline="0" dirty="0"/>
              <a:t> Site Recovery doesn’t support Azure to Azure replication yet as of 2/2/2016.  We have a TAP program started recently.  So to provide DR for Azure VMs, part of them need to be replicated by batch jobs.  </a:t>
            </a:r>
          </a:p>
          <a:p>
            <a:r>
              <a:rPr lang="en-US" baseline="0" dirty="0"/>
              <a:t>The AlwaysOn Availability Group replica is a feature of SQL Server.  </a:t>
            </a:r>
          </a:p>
          <a:p>
            <a:endParaRPr lang="en-US" baseline="0" dirty="0"/>
          </a:p>
          <a:p>
            <a:r>
              <a:rPr lang="en-US" baseline="0" dirty="0"/>
              <a:t>For production systems running on-premises, ASR can be used to replicate App Servers, and to support SQL Server </a:t>
            </a:r>
            <a:r>
              <a:rPr lang="en-US" baseline="0" dirty="0" err="1"/>
              <a:t>Alwayson</a:t>
            </a:r>
            <a:r>
              <a:rPr lang="en-US" baseline="0" dirty="0"/>
              <a:t> DR orchestration.  The SCS still needs to be replicated by batch jobs if the on-</a:t>
            </a:r>
            <a:r>
              <a:rPr lang="en-US" baseline="0" dirty="0" err="1"/>
              <a:t>prem</a:t>
            </a:r>
            <a:r>
              <a:rPr lang="en-US" baseline="0" dirty="0"/>
              <a:t> SCS nodes are clustered with shared disks because Azure doesn’t support shared disks.  </a:t>
            </a:r>
          </a:p>
          <a:p>
            <a:endParaRPr lang="en-US" baseline="0" dirty="0"/>
          </a:p>
          <a:p>
            <a:r>
              <a:rPr lang="en-US" baseline="0" dirty="0"/>
              <a:t>Talking points:</a:t>
            </a:r>
          </a:p>
          <a:p>
            <a:pPr marL="171450" indent="-171450">
              <a:buFont typeface="Arial" panose="020B0604020202020204" pitchFamily="34" charset="0"/>
              <a:buChar char="•"/>
            </a:pPr>
            <a:r>
              <a:rPr lang="en-US" baseline="0" dirty="0"/>
              <a:t>Locally Redundant</a:t>
            </a:r>
          </a:p>
          <a:p>
            <a:pPr marL="171450" indent="-171450">
              <a:buFont typeface="Arial" panose="020B0604020202020204" pitchFamily="34" charset="0"/>
              <a:buChar char="•"/>
            </a:pPr>
            <a:r>
              <a:rPr lang="en-US" baseline="0" dirty="0"/>
              <a:t>DR solutions – stick with SQL Always On or other SQL solutions</a:t>
            </a:r>
          </a:p>
          <a:p>
            <a:pPr marL="171450" indent="-171450">
              <a:buFont typeface="Arial" panose="020B0604020202020204" pitchFamily="34" charset="0"/>
              <a:buChar char="•"/>
            </a:pPr>
            <a:r>
              <a:rPr lang="en-US" baseline="0" dirty="0"/>
              <a:t>Start up and shut down, if you shut down more than 4 weeks, you have to join the domain again.  It is the default setting.  No different than on-premises.  You can change.</a:t>
            </a:r>
          </a:p>
          <a:p>
            <a:pPr marL="171450" indent="-171450">
              <a:buFont typeface="Arial" panose="020B0604020202020204" pitchFamily="34" charset="0"/>
              <a:buChar char="•"/>
            </a:pPr>
            <a:r>
              <a:rPr lang="en-US" baseline="0" dirty="0"/>
              <a:t>Can use automation to start and stop instances at scheduled times.</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SAP Deployment Guide</a:t>
            </a:r>
          </a:p>
          <a:p>
            <a:pPr marL="0" indent="0">
              <a:buFont typeface="Arial" panose="020B0604020202020204" pitchFamily="34" charset="0"/>
              <a:buNone/>
            </a:pPr>
            <a:r>
              <a:rPr lang="en-US" baseline="0" dirty="0"/>
              <a:t>https://msdn.microsoft.com/en-us/library/azure/dn745892.aspx</a:t>
            </a:r>
          </a:p>
          <a:p>
            <a:pPr marL="0" indent="0">
              <a:buFont typeface="Arial" panose="020B0604020202020204" pitchFamily="34" charset="0"/>
              <a:buNone/>
            </a:pPr>
            <a:endParaRPr lang="en-US" baseline="0" dirty="0"/>
          </a:p>
          <a:p>
            <a:pPr marL="171450" indent="-171450">
              <a:buFont typeface="Arial" panose="020B0604020202020204" pitchFamily="34" charset="0"/>
              <a:buChar char="•"/>
            </a:pPr>
            <a:r>
              <a:rPr lang="en-US" baseline="0" dirty="0"/>
              <a:t>Note: for dev/test environment, Premium Storage is usually not needed.  The above suggested disk volumes are for standard storage.</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SAPNOTE: 1612283</a:t>
            </a:r>
          </a:p>
          <a:p>
            <a:pPr marL="0" indent="0">
              <a:buFont typeface="Arial" panose="020B0604020202020204" pitchFamily="34" charset="0"/>
              <a:buNone/>
            </a:pPr>
            <a:r>
              <a:rPr lang="en-US" baseline="0" dirty="0"/>
              <a:t>SAP Software on Windows Hardware Configuration for Optimal Performance</a:t>
            </a:r>
          </a:p>
          <a:p>
            <a:pPr marL="0" indent="0">
              <a:buFont typeface="Arial" panose="020B0604020202020204" pitchFamily="34" charset="0"/>
              <a:buNone/>
            </a:pPr>
            <a:r>
              <a:rPr lang="en-US" baseline="0" dirty="0"/>
              <a:t>-Recommends multiple smaller machines rather than 1 large machine.</a:t>
            </a:r>
          </a:p>
          <a:p>
            <a:pPr marL="0" indent="0">
              <a:buFont typeface="Arial" panose="020B0604020202020204" pitchFamily="34" charset="0"/>
              <a:buNone/>
            </a:pPr>
            <a:endParaRPr lang="en-US" baseline="0" dirty="0"/>
          </a:p>
          <a:p>
            <a:endParaRPr lang="en-US" dirty="0"/>
          </a:p>
        </p:txBody>
      </p:sp>
      <p:sp>
        <p:nvSpPr>
          <p:cNvPr id="4" name="Slide Number Placeholder 3"/>
          <p:cNvSpPr>
            <a:spLocks noGrp="1"/>
          </p:cNvSpPr>
          <p:nvPr>
            <p:ph type="sldNum" sz="quarter" idx="10"/>
          </p:nvPr>
        </p:nvSpPr>
        <p:spPr/>
        <p:txBody>
          <a:bodyPr/>
          <a:lstStyle/>
          <a:p>
            <a:fld id="{E4C18C75-F96B-4B0C-B6F0-D6D64ACE7E06}" type="slidenum">
              <a:rPr lang="en-US" smtClean="0"/>
              <a:t>16</a:t>
            </a:fld>
            <a:endParaRPr lang="en-US"/>
          </a:p>
        </p:txBody>
      </p:sp>
    </p:spTree>
    <p:extLst>
      <p:ext uri="{BB962C8B-B14F-4D97-AF65-F5344CB8AC3E}">
        <p14:creationId xmlns:p14="http://schemas.microsoft.com/office/powerpoint/2010/main" val="162434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C18C75-F96B-4B0C-B6F0-D6D64ACE7E06}" type="slidenum">
              <a:rPr lang="en-US" smtClean="0"/>
              <a:t>17</a:t>
            </a:fld>
            <a:endParaRPr lang="en-US"/>
          </a:p>
        </p:txBody>
      </p:sp>
    </p:spTree>
    <p:extLst>
      <p:ext uri="{BB962C8B-B14F-4D97-AF65-F5344CB8AC3E}">
        <p14:creationId xmlns:p14="http://schemas.microsoft.com/office/powerpoint/2010/main" val="3176226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Geo-Bubble refers to different data centers at least 400 miles apart.  Usually in the same continent.</a:t>
            </a:r>
          </a:p>
          <a:p>
            <a:endParaRPr lang="en-US" dirty="0"/>
          </a:p>
          <a:p>
            <a:r>
              <a:rPr lang="en-US"/>
              <a:t>https://msdn.microsoft.com/en-us/library/ms190202.aspx</a:t>
            </a:r>
          </a:p>
          <a:p>
            <a:endParaRPr lang="en-US" dirty="0"/>
          </a:p>
        </p:txBody>
      </p:sp>
      <p:sp>
        <p:nvSpPr>
          <p:cNvPr id="4" name="Slide Number Placeholder 3"/>
          <p:cNvSpPr>
            <a:spLocks noGrp="1"/>
          </p:cNvSpPr>
          <p:nvPr>
            <p:ph type="sldNum" sz="quarter" idx="10"/>
          </p:nvPr>
        </p:nvSpPr>
        <p:spPr/>
        <p:txBody>
          <a:bodyPr/>
          <a:lstStyle/>
          <a:p>
            <a:fld id="{E4C18C75-F96B-4B0C-B6F0-D6D64ACE7E06}" type="slidenum">
              <a:rPr lang="en-US" smtClean="0"/>
              <a:t>18</a:t>
            </a:fld>
            <a:endParaRPr lang="en-US"/>
          </a:p>
        </p:txBody>
      </p:sp>
    </p:spTree>
    <p:extLst>
      <p:ext uri="{BB962C8B-B14F-4D97-AF65-F5344CB8AC3E}">
        <p14:creationId xmlns:p14="http://schemas.microsoft.com/office/powerpoint/2010/main" val="2273259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628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5/31/2016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2788895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5/31/2016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136559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1">
    <p:bg>
      <p:bgPr>
        <a:solidFill>
          <a:srgbClr val="0070C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a:xfrm>
            <a:off x="4038600" y="6356350"/>
            <a:ext cx="4114800" cy="365125"/>
          </a:xfrm>
          <a:prstGeom prst="rect">
            <a:avLst/>
          </a:prstGeom>
        </p:spPr>
        <p:txBody>
          <a:bodyPr/>
          <a:lstStyle/>
          <a:p>
            <a:r>
              <a:rPr lang="en-US"/>
              <a:t>Microsoft Confidential</a:t>
            </a:r>
          </a:p>
        </p:txBody>
      </p:sp>
      <p:sp>
        <p:nvSpPr>
          <p:cNvPr id="3" name="Slide Number Placeholder 2"/>
          <p:cNvSpPr>
            <a:spLocks noGrp="1"/>
          </p:cNvSpPr>
          <p:nvPr>
            <p:ph type="sldNum" sz="quarter" idx="14"/>
          </p:nvPr>
        </p:nvSpPr>
        <p:spPr>
          <a:xfrm>
            <a:off x="8610600" y="6356350"/>
            <a:ext cx="2743200" cy="365125"/>
          </a:xfrm>
          <a:prstGeom prst="rect">
            <a:avLst/>
          </a:prstGeom>
        </p:spPr>
        <p:txBody>
          <a:bodyPr/>
          <a:lstStyle/>
          <a:p>
            <a:fld id="{27258FFF-F925-446B-8502-81C933981705}" type="slidenum">
              <a:rPr lang="en-US" smtClean="0"/>
              <a:pPr/>
              <a:t>‹#›</a:t>
            </a:fld>
            <a:endParaRPr lang="en-US"/>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42332024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656539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5/31/2016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4259368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5/31/2016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2537834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5/31/2016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2613767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5/31/2016</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1063938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5/31/2016</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4099330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5/31/2016</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2748256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5/31/2016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100767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5/31/2016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236640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8761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811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p:cNvSpPr txBox="1"/>
          <p:nvPr userDrawn="1"/>
        </p:nvSpPr>
        <p:spPr>
          <a:xfrm>
            <a:off x="5035293" y="6410185"/>
            <a:ext cx="2121415" cy="447815"/>
          </a:xfrm>
          <a:prstGeom prst="rect">
            <a:avLst/>
          </a:prstGeom>
          <a:noFill/>
        </p:spPr>
        <p:txBody>
          <a:bodyPr wrap="none" lIns="182880" tIns="146304" rIns="182880" bIns="146304" rtlCol="0" anchor="ctr">
            <a:spAutoFit/>
          </a:bodyPr>
          <a:lstStyle/>
          <a:p>
            <a:pPr algn="ctr" defTabSz="932742">
              <a:lnSpc>
                <a:spcPct val="90000"/>
              </a:lnSpc>
              <a:spcAft>
                <a:spcPts val="600"/>
              </a:spcAft>
            </a:pPr>
            <a:r>
              <a:rPr lang="en-US" sz="1100" dirty="0">
                <a:solidFill>
                  <a:srgbClr val="FFFFFF"/>
                </a:solidFill>
                <a:latin typeface="Segoe UI"/>
              </a:rPr>
              <a:t>MICROSOFT CONFIDENTIAL</a:t>
            </a:r>
          </a:p>
        </p:txBody>
      </p:sp>
      <p:pic>
        <p:nvPicPr>
          <p:cNvPr id="14" name="Picture 13"/>
          <p:cNvPicPr>
            <a:picLocks noChangeAspect="1"/>
          </p:cNvPicPr>
          <p:nvPr userDrawn="1"/>
        </p:nvPicPr>
        <p:blipFill>
          <a:blip r:embed="rId15" cstate="screen">
            <a:extLst>
              <a:ext uri="{28A0092B-C50C-407E-A947-70E740481C1C}">
                <a14:useLocalDpi xmlns:a14="http://schemas.microsoft.com/office/drawing/2010/main" val="0"/>
              </a:ext>
            </a:extLst>
          </a:blip>
          <a:stretch>
            <a:fillRect/>
          </a:stretch>
        </p:blipFill>
        <p:spPr bwMode="invGray">
          <a:xfrm>
            <a:off x="10384399" y="6334385"/>
            <a:ext cx="1639084" cy="359162"/>
          </a:xfrm>
          <a:prstGeom prst="rect">
            <a:avLst/>
          </a:prstGeom>
        </p:spPr>
      </p:pic>
    </p:spTree>
    <p:extLst>
      <p:ext uri="{BB962C8B-B14F-4D97-AF65-F5344CB8AC3E}">
        <p14:creationId xmlns:p14="http://schemas.microsoft.com/office/powerpoint/2010/main" val="1516070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emf"/><Relationship Id="rId4" Type="http://schemas.openxmlformats.org/officeDocument/2006/relationships/image" Target="../media/image5.png"/><Relationship Id="rId9"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hyperlink" Target="http://blogs.msdn.com/b/saponsqlserver/" TargetMode="External"/><Relationship Id="rId3" Type="http://schemas.openxmlformats.org/officeDocument/2006/relationships/hyperlink" Target="http://azure.microsoft.com/en-us/case-studies/" TargetMode="External"/><Relationship Id="rId7" Type="http://schemas.openxmlformats.org/officeDocument/2006/relationships/hyperlink" Target="http://go.microsoft.com/fwlink/p/?LinkId=397566"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hyperlink" Target="https://github.com/persistentsystems/adcms" TargetMode="External"/><Relationship Id="rId5" Type="http://schemas.openxmlformats.org/officeDocument/2006/relationships/hyperlink" Target="http://azure.microsoft.com/blog/2014/09/04/introducing-microsoft-migration-accelerator/" TargetMode="External"/><Relationship Id="rId4" Type="http://schemas.openxmlformats.org/officeDocument/2006/relationships/hyperlink" Target="http://www.microsoft.com/enterprise/microsoftcloud/platform/default.aspx?WT.mc_id=Search_bing_OneCom__cloud%20migration&amp;OCID=COM_SEM_bing_#fbid=Z8GQ6fU0RjV"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bit.ly/SAPRedmondDay2"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269303" y="2084379"/>
            <a:ext cx="6959160" cy="2796643"/>
          </a:xfrm>
        </p:spPr>
        <p:txBody>
          <a:bodyPr/>
          <a:lstStyle/>
          <a:p>
            <a:r>
              <a:rPr lang="en-US" sz="4705" dirty="0"/>
              <a:t>Azure Architect Workshop</a:t>
            </a:r>
            <a:endParaRPr lang="en-US" dirty="0"/>
          </a:p>
        </p:txBody>
      </p:sp>
      <p:sp>
        <p:nvSpPr>
          <p:cNvPr id="9" name="Text Placeholder 4"/>
          <p:cNvSpPr>
            <a:spLocks noGrp="1"/>
          </p:cNvSpPr>
          <p:nvPr>
            <p:ph type="body" sz="quarter" idx="12"/>
          </p:nvPr>
        </p:nvSpPr>
        <p:spPr>
          <a:xfrm>
            <a:off x="269301" y="3088950"/>
            <a:ext cx="5837593" cy="1792072"/>
          </a:xfrm>
        </p:spPr>
        <p:txBody>
          <a:bodyPr/>
          <a:lstStyle/>
          <a:p>
            <a:endParaRPr lang="en-US" sz="3600" b="1" dirty="0"/>
          </a:p>
          <a:p>
            <a:r>
              <a:rPr lang="en-US" sz="3600" b="1" dirty="0"/>
              <a:t>Lift &amp; Shift Case Study</a:t>
            </a:r>
          </a:p>
          <a:p>
            <a:r>
              <a:rPr lang="en-US" sz="3600" b="1"/>
              <a:t>SAP Netweaver workload</a:t>
            </a:r>
            <a:endParaRPr lang="en-US" sz="3600" b="1" dirty="0"/>
          </a:p>
        </p:txBody>
      </p:sp>
      <p:sp>
        <p:nvSpPr>
          <p:cNvPr id="5" name="Freeform 4"/>
          <p:cNvSpPr>
            <a:spLocks noChangeAspect="1"/>
          </p:cNvSpPr>
          <p:nvPr/>
        </p:nvSpPr>
        <p:spPr bwMode="black">
          <a:xfrm>
            <a:off x="6441471" y="2092946"/>
            <a:ext cx="4954989" cy="253579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89642" tIns="44821" rIns="89642" bIns="44821"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a:defRPr/>
            </a:pPr>
            <a:endParaRPr lang="en-US" sz="1765" dirty="0">
              <a:solidFill>
                <a:srgbClr val="505050"/>
              </a:solidFill>
            </a:endParaRPr>
          </a:p>
        </p:txBody>
      </p:sp>
    </p:spTree>
    <p:extLst>
      <p:ext uri="{BB962C8B-B14F-4D97-AF65-F5344CB8AC3E}">
        <p14:creationId xmlns:p14="http://schemas.microsoft.com/office/powerpoint/2010/main" val="3917268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chemeClr val="bg1"/>
                </a:solidFill>
              </a:rPr>
              <a:t>Design Flow</a:t>
            </a:r>
            <a:endParaRPr lang="en-US" dirty="0">
              <a:solidFill>
                <a:schemeClr val="bg1"/>
              </a:solidFill>
            </a:endParaRPr>
          </a:p>
        </p:txBody>
      </p:sp>
      <p:sp>
        <p:nvSpPr>
          <p:cNvPr id="8" name="Freeform 7"/>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latin typeface="Segoe UI"/>
            </a:endParaRPr>
          </a:p>
        </p:txBody>
      </p:sp>
      <p:sp>
        <p:nvSpPr>
          <p:cNvPr id="11" name="Rectangle 10"/>
          <p:cNvSpPr/>
          <p:nvPr/>
        </p:nvSpPr>
        <p:spPr>
          <a:xfrm>
            <a:off x="8235776" y="938906"/>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
        <p:nvSpPr>
          <p:cNvPr id="6" name="TextBox 5"/>
          <p:cNvSpPr txBox="1"/>
          <p:nvPr/>
        </p:nvSpPr>
        <p:spPr>
          <a:xfrm>
            <a:off x="358218" y="1373393"/>
            <a:ext cx="9181708" cy="4832092"/>
          </a:xfrm>
          <a:prstGeom prst="rect">
            <a:avLst/>
          </a:prstGeom>
          <a:noFill/>
        </p:spPr>
        <p:txBody>
          <a:bodyPr wrap="square" rtlCol="0">
            <a:spAutoFit/>
          </a:bodyPr>
          <a:lstStyle/>
          <a:p>
            <a:pPr marL="342900" indent="-342900">
              <a:buFont typeface="+mj-lt"/>
              <a:buAutoNum type="arabicPeriod"/>
            </a:pPr>
            <a:r>
              <a:rPr lang="en-US" sz="2800">
                <a:solidFill>
                  <a:schemeClr val="bg1"/>
                </a:solidFill>
              </a:rPr>
              <a:t>Know all technical requirements</a:t>
            </a:r>
          </a:p>
          <a:p>
            <a:pPr marL="342900" indent="-342900">
              <a:buFont typeface="+mj-lt"/>
              <a:buAutoNum type="arabicPeriod"/>
            </a:pPr>
            <a:r>
              <a:rPr lang="en-US" sz="2800">
                <a:solidFill>
                  <a:schemeClr val="bg1"/>
                </a:solidFill>
              </a:rPr>
              <a:t>Evaluate datacenter locations</a:t>
            </a:r>
          </a:p>
          <a:p>
            <a:pPr marL="342900" indent="-342900">
              <a:buFont typeface="+mj-lt"/>
              <a:buAutoNum type="arabicPeriod"/>
            </a:pPr>
            <a:r>
              <a:rPr lang="en-US" sz="2800">
                <a:solidFill>
                  <a:schemeClr val="bg1"/>
                </a:solidFill>
              </a:rPr>
              <a:t>Know SAPS # for app and db and decide if you need a 2 or 3 tier solution architecture</a:t>
            </a:r>
          </a:p>
          <a:p>
            <a:pPr marL="342900" indent="-342900">
              <a:buFont typeface="+mj-lt"/>
              <a:buAutoNum type="arabicPeriod"/>
            </a:pPr>
            <a:r>
              <a:rPr lang="en-US" sz="2800">
                <a:solidFill>
                  <a:schemeClr val="bg1"/>
                </a:solidFill>
              </a:rPr>
              <a:t>Download SAP note 1928533</a:t>
            </a:r>
          </a:p>
          <a:p>
            <a:pPr marL="342900" indent="-342900">
              <a:buFont typeface="+mj-lt"/>
              <a:buAutoNum type="arabicPeriod"/>
            </a:pPr>
            <a:r>
              <a:rPr lang="en-US" sz="2800">
                <a:solidFill>
                  <a:schemeClr val="bg1"/>
                </a:solidFill>
              </a:rPr>
              <a:t>Review your sizing scenarios from the presentation</a:t>
            </a:r>
          </a:p>
          <a:p>
            <a:pPr marL="342900" indent="-342900">
              <a:buFont typeface="+mj-lt"/>
              <a:buAutoNum type="arabicPeriod"/>
            </a:pPr>
            <a:r>
              <a:rPr lang="en-US" sz="2800">
                <a:solidFill>
                  <a:schemeClr val="bg1"/>
                </a:solidFill>
              </a:rPr>
              <a:t>Draw solution on flip chart</a:t>
            </a:r>
          </a:p>
          <a:p>
            <a:pPr marL="342900" indent="-342900">
              <a:buFont typeface="+mj-lt"/>
              <a:buAutoNum type="arabicPeriod"/>
            </a:pPr>
            <a:r>
              <a:rPr lang="en-US" sz="2800">
                <a:solidFill>
                  <a:schemeClr val="bg1"/>
                </a:solidFill>
              </a:rPr>
              <a:t>Ask if your solution meet SAPS, IOPS, and SLA </a:t>
            </a:r>
          </a:p>
          <a:p>
            <a:pPr marL="342900" indent="-342900">
              <a:buFont typeface="+mj-lt"/>
              <a:buAutoNum type="arabicPeriod"/>
            </a:pPr>
            <a:r>
              <a:rPr lang="en-US" sz="2800">
                <a:solidFill>
                  <a:schemeClr val="bg1"/>
                </a:solidFill>
              </a:rPr>
              <a:t>Evaluate components options for a lowest cost solution</a:t>
            </a:r>
          </a:p>
          <a:p>
            <a:pPr marL="342900" indent="-342900">
              <a:buFont typeface="+mj-lt"/>
              <a:buAutoNum type="arabicPeriod"/>
            </a:pPr>
            <a:r>
              <a:rPr lang="en-US" sz="2800">
                <a:solidFill>
                  <a:schemeClr val="bg1"/>
                </a:solidFill>
              </a:rPr>
              <a:t>Itemize all components on an Excel sheet</a:t>
            </a:r>
          </a:p>
          <a:p>
            <a:pPr marL="342900" indent="-342900">
              <a:buFont typeface="+mj-lt"/>
              <a:buAutoNum type="arabicPeriod"/>
            </a:pPr>
            <a:r>
              <a:rPr lang="en-US" sz="2800">
                <a:solidFill>
                  <a:schemeClr val="bg1"/>
                </a:solidFill>
              </a:rPr>
              <a:t>Present and defend your design</a:t>
            </a:r>
            <a:endParaRPr lang="en-US" sz="2800">
              <a:solidFill>
                <a:schemeClr val="bg1"/>
              </a:solidFill>
            </a:endParaRPr>
          </a:p>
        </p:txBody>
      </p:sp>
    </p:spTree>
    <p:extLst>
      <p:ext uri="{BB962C8B-B14F-4D97-AF65-F5344CB8AC3E}">
        <p14:creationId xmlns:p14="http://schemas.microsoft.com/office/powerpoint/2010/main" val="518626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Step 3:</a:t>
            </a:r>
            <a:br>
              <a:rPr lang="en-US" dirty="0">
                <a:solidFill>
                  <a:schemeClr val="bg1"/>
                </a:solidFill>
              </a:rPr>
            </a:br>
            <a:r>
              <a:rPr lang="en-US" sz="3138" i="1" dirty="0">
                <a:solidFill>
                  <a:schemeClr val="bg1"/>
                </a:solidFill>
              </a:rPr>
              <a:t>Call to action – Present the solution</a:t>
            </a:r>
            <a:endParaRPr lang="en-US" sz="3138" dirty="0">
              <a:solidFill>
                <a:schemeClr val="bg1"/>
              </a:solidFill>
            </a:endParaRPr>
          </a:p>
        </p:txBody>
      </p:sp>
      <p:sp>
        <p:nvSpPr>
          <p:cNvPr id="3" name="Content Placeholder 2"/>
          <p:cNvSpPr>
            <a:spLocks noGrp="1"/>
          </p:cNvSpPr>
          <p:nvPr>
            <p:ph sz="quarter" idx="10"/>
          </p:nvPr>
        </p:nvSpPr>
        <p:spPr>
          <a:xfrm>
            <a:off x="439260" y="1666516"/>
            <a:ext cx="11324356" cy="3261348"/>
          </a:xfrm>
        </p:spPr>
        <p:txBody>
          <a:bodyPr>
            <a:noAutofit/>
          </a:bodyPr>
          <a:lstStyle/>
          <a:p>
            <a:pPr marL="0" indent="0">
              <a:buNone/>
            </a:pPr>
            <a:r>
              <a:rPr lang="en-US" sz="3200" b="1" dirty="0">
                <a:solidFill>
                  <a:schemeClr val="bg1"/>
                </a:solidFill>
              </a:rPr>
              <a:t>Outcome</a:t>
            </a:r>
            <a:r>
              <a:rPr lang="en-US" sz="3200" dirty="0">
                <a:solidFill>
                  <a:schemeClr val="bg1"/>
                </a:solidFill>
              </a:rPr>
              <a:t>  </a:t>
            </a:r>
            <a:br>
              <a:rPr lang="en-US" sz="3200" dirty="0">
                <a:solidFill>
                  <a:schemeClr val="bg1"/>
                </a:solidFill>
              </a:rPr>
            </a:br>
            <a:r>
              <a:rPr lang="en-US" sz="2400" dirty="0">
                <a:solidFill>
                  <a:schemeClr val="bg1"/>
                </a:solidFill>
              </a:rPr>
              <a:t>Present a solution</a:t>
            </a:r>
            <a:endParaRPr lang="en-US" sz="3200" dirty="0">
              <a:solidFill>
                <a:schemeClr val="bg1"/>
              </a:solidFill>
            </a:endParaRPr>
          </a:p>
          <a:p>
            <a:pPr marL="0" indent="0">
              <a:buNone/>
            </a:pPr>
            <a:r>
              <a:rPr lang="en-US" sz="3200" b="1" dirty="0">
                <a:solidFill>
                  <a:schemeClr val="bg1"/>
                </a:solidFill>
              </a:rPr>
              <a:t>Timeframe</a:t>
            </a:r>
            <a:endParaRPr lang="en-US" sz="3200" dirty="0">
              <a:solidFill>
                <a:schemeClr val="bg1"/>
              </a:solidFill>
            </a:endParaRPr>
          </a:p>
          <a:p>
            <a:pPr marL="0" indent="0">
              <a:buNone/>
            </a:pPr>
            <a:r>
              <a:rPr lang="en-US" sz="2400" dirty="0">
                <a:solidFill>
                  <a:schemeClr val="bg1"/>
                </a:solidFill>
              </a:rPr>
              <a:t>10 minutes</a:t>
            </a:r>
          </a:p>
          <a:p>
            <a:pPr marL="0" indent="0">
              <a:buNone/>
            </a:pPr>
            <a:r>
              <a:rPr lang="en-US" sz="3200" b="1" dirty="0">
                <a:solidFill>
                  <a:schemeClr val="bg1"/>
                </a:solidFill>
              </a:rPr>
              <a:t>Directions</a:t>
            </a:r>
            <a:endParaRPr lang="en-US" sz="3200" dirty="0">
              <a:solidFill>
                <a:schemeClr val="bg1"/>
              </a:solidFill>
            </a:endParaRPr>
          </a:p>
          <a:p>
            <a:pPr lvl="0"/>
            <a:r>
              <a:rPr lang="en-US" sz="2400" dirty="0">
                <a:solidFill>
                  <a:schemeClr val="bg1"/>
                </a:solidFill>
              </a:rPr>
              <a:t>Switch proctors and two members of your team with another table</a:t>
            </a:r>
          </a:p>
          <a:p>
            <a:pPr lvl="0"/>
            <a:r>
              <a:rPr lang="en-US" sz="2400" dirty="0">
                <a:solidFill>
                  <a:schemeClr val="bg1"/>
                </a:solidFill>
              </a:rPr>
              <a:t>Present proposed solution to the customer</a:t>
            </a:r>
          </a:p>
          <a:p>
            <a:pPr lvl="0"/>
            <a:r>
              <a:rPr lang="en-US" sz="2400" dirty="0">
                <a:solidFill>
                  <a:schemeClr val="bg1"/>
                </a:solidFill>
              </a:rPr>
              <a:t>The customer asks one of the objections from the list of objections in the case-study</a:t>
            </a:r>
          </a:p>
        </p:txBody>
      </p:sp>
      <p:sp>
        <p:nvSpPr>
          <p:cNvPr id="11" name="Freeform 10"/>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latin typeface="Segoe UI"/>
            </a:endParaRPr>
          </a:p>
        </p:txBody>
      </p:sp>
      <p:sp>
        <p:nvSpPr>
          <p:cNvPr id="12" name="Rectangle 11"/>
          <p:cNvSpPr/>
          <p:nvPr/>
        </p:nvSpPr>
        <p:spPr>
          <a:xfrm>
            <a:off x="8235776" y="938906"/>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1926451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183" y="1697930"/>
            <a:ext cx="7216348" cy="1344703"/>
          </a:xfrm>
        </p:spPr>
        <p:txBody>
          <a:bodyPr>
            <a:normAutofit/>
          </a:bodyPr>
          <a:lstStyle/>
          <a:p>
            <a:pPr>
              <a:buSzPct val="90000"/>
            </a:pPr>
            <a:r>
              <a:rPr lang="en-US" sz="4400" dirty="0">
                <a:solidFill>
                  <a:schemeClr val="tx1"/>
                </a:solidFill>
              </a:rPr>
              <a:t>Wrap-Up</a:t>
            </a:r>
            <a:endParaRPr lang="en-US" sz="4800" b="1" dirty="0">
              <a:solidFill>
                <a:schemeClr val="tx1"/>
              </a:solidFill>
            </a:endParaRPr>
          </a:p>
        </p:txBody>
      </p:sp>
      <p:sp>
        <p:nvSpPr>
          <p:cNvPr id="10" name="Freeform 9"/>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8" name="Rectangle 7"/>
          <p:cNvSpPr/>
          <p:nvPr/>
        </p:nvSpPr>
        <p:spPr>
          <a:xfrm>
            <a:off x="8136159" y="1012162"/>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
        <p:nvSpPr>
          <p:cNvPr id="12" name="Text Placeholder 6"/>
          <p:cNvSpPr txBox="1">
            <a:spLocks/>
          </p:cNvSpPr>
          <p:nvPr/>
        </p:nvSpPr>
        <p:spPr>
          <a:xfrm>
            <a:off x="781183" y="2538182"/>
            <a:ext cx="6723522" cy="1792326"/>
          </a:xfrm>
          <a:prstGeom prst="rect">
            <a:avLst/>
          </a:prstGeom>
          <a:noFill/>
        </p:spPr>
        <p:txBody>
          <a:bodyPr vert="horz" wrap="square" lIns="179310" tIns="143448" rIns="179310" bIns="143448" rtlCol="0">
            <a:noAutofit/>
          </a:bodyPr>
          <a:lstStyle>
            <a:lvl1pPr marL="0" marR="0" indent="0" algn="l" defTabSz="699347" rtl="0" eaLnBrk="1" fontAlgn="auto" latinLnBrk="0" hangingPunct="1">
              <a:lnSpc>
                <a:spcPct val="90000"/>
              </a:lnSpc>
              <a:spcBef>
                <a:spcPts val="0"/>
              </a:spcBef>
              <a:spcAft>
                <a:spcPts val="0"/>
              </a:spcAft>
              <a:buClrTx/>
              <a:buSzPct val="90000"/>
              <a:buFont typeface="Arial" pitchFamily="34" charset="0"/>
              <a:buNone/>
              <a:tabLst/>
              <a:defRPr sz="2700" kern="1200" spc="0" baseline="0">
                <a:gradFill>
                  <a:gsLst>
                    <a:gs pos="5833">
                      <a:schemeClr val="tx1"/>
                    </a:gs>
                    <a:gs pos="53000">
                      <a:schemeClr val="tx1"/>
                    </a:gs>
                  </a:gsLst>
                  <a:lin ang="5400000" scaled="0"/>
                </a:gradFill>
                <a:latin typeface="+mj-lt"/>
                <a:ea typeface="+mn-ea"/>
                <a:cs typeface="+mn-cs"/>
              </a:defRPr>
            </a:lvl1pPr>
            <a:lvl2pPr marL="438020" marR="0" indent="-180921" algn="l" defTabSz="69934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99895"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771294"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4pPr>
            <a:lvl5pPr marL="942693"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5pPr>
            <a:lvl6pPr marL="1923203"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2878"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550"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224"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2800" b="1" dirty="0">
                <a:solidFill>
                  <a:srgbClr val="FFFFFF"/>
                </a:solidFill>
                <a:latin typeface="Segoe UI"/>
              </a:rPr>
              <a:t>Outcomes</a:t>
            </a:r>
            <a:endParaRPr lang="en-US" sz="2800" dirty="0">
              <a:solidFill>
                <a:srgbClr val="FFFFFF"/>
              </a:solidFill>
              <a:latin typeface="Segoe UI"/>
            </a:endParaRPr>
          </a:p>
          <a:p>
            <a:pPr marL="280178" indent="-280178">
              <a:spcBef>
                <a:spcPct val="20000"/>
              </a:spcBef>
              <a:buFont typeface="Arial" pitchFamily="34" charset="0"/>
              <a:buChar char="•"/>
            </a:pPr>
            <a:r>
              <a:rPr lang="en-US" sz="2000" dirty="0">
                <a:solidFill>
                  <a:srgbClr val="FFFFFF"/>
                </a:solidFill>
                <a:latin typeface="Segoe UI"/>
              </a:rPr>
              <a:t>Identify the potential solution for the case-study</a:t>
            </a:r>
          </a:p>
          <a:p>
            <a:pPr marL="280178" indent="-280178">
              <a:spcBef>
                <a:spcPct val="20000"/>
              </a:spcBef>
              <a:buFont typeface="Arial" pitchFamily="34" charset="0"/>
              <a:buChar char="•"/>
            </a:pPr>
            <a:r>
              <a:rPr lang="en-US" sz="2000" dirty="0">
                <a:solidFill>
                  <a:srgbClr val="FFFFFF"/>
                </a:solidFill>
                <a:latin typeface="Segoe UI"/>
              </a:rPr>
              <a:t>Identify solutions designed by </a:t>
            </a:r>
            <a:r>
              <a:rPr lang="en-US" sz="2000">
                <a:solidFill>
                  <a:srgbClr val="FFFFFF"/>
                </a:solidFill>
                <a:latin typeface="Segoe UI"/>
              </a:rPr>
              <a:t>other teams </a:t>
            </a:r>
            <a:endParaRPr lang="en-US" sz="2000" dirty="0">
              <a:solidFill>
                <a:srgbClr val="FFFFFF"/>
              </a:solidFill>
              <a:latin typeface="Segoe UI"/>
            </a:endParaRPr>
          </a:p>
          <a:p>
            <a:pPr>
              <a:spcBef>
                <a:spcPct val="20000"/>
              </a:spcBef>
            </a:pPr>
            <a:endParaRPr lang="en-US" sz="2800" b="1" dirty="0">
              <a:solidFill>
                <a:srgbClr val="FFFFFF"/>
              </a:solidFill>
              <a:latin typeface="Segoe UI"/>
            </a:endParaRPr>
          </a:p>
          <a:p>
            <a:pPr>
              <a:spcBef>
                <a:spcPct val="20000"/>
              </a:spcBef>
            </a:pPr>
            <a:r>
              <a:rPr lang="en-US" sz="2800" b="1" dirty="0">
                <a:solidFill>
                  <a:srgbClr val="FFFFFF"/>
                </a:solidFill>
                <a:latin typeface="Segoe UI"/>
              </a:rPr>
              <a:t>Timeframe</a:t>
            </a:r>
            <a:endParaRPr lang="en-US" sz="2800" dirty="0">
              <a:solidFill>
                <a:srgbClr val="FFFFFF"/>
              </a:solidFill>
              <a:latin typeface="Segoe UI"/>
            </a:endParaRPr>
          </a:p>
          <a:p>
            <a:pPr>
              <a:spcBef>
                <a:spcPct val="20000"/>
              </a:spcBef>
            </a:pPr>
            <a:r>
              <a:rPr lang="en-US" sz="2000" dirty="0">
                <a:solidFill>
                  <a:srgbClr val="FFFFFF"/>
                </a:solidFill>
                <a:latin typeface="Segoe UI"/>
              </a:rPr>
              <a:t>10 minutes</a:t>
            </a:r>
            <a:endParaRPr lang="en-US" sz="3600" dirty="0">
              <a:gradFill>
                <a:gsLst>
                  <a:gs pos="5833">
                    <a:srgbClr val="FFFFFF"/>
                  </a:gs>
                  <a:gs pos="53000">
                    <a:srgbClr val="FFFFFF"/>
                  </a:gs>
                </a:gsLst>
                <a:lin ang="5400000" scaled="0"/>
              </a:gradFill>
            </a:endParaRPr>
          </a:p>
        </p:txBody>
      </p:sp>
    </p:spTree>
    <p:extLst>
      <p:ext uri="{BB962C8B-B14F-4D97-AF65-F5344CB8AC3E}">
        <p14:creationId xmlns:p14="http://schemas.microsoft.com/office/powerpoint/2010/main" val="3335588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Requirements Recap</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554245951"/>
              </p:ext>
            </p:extLst>
          </p:nvPr>
        </p:nvGraphicFramePr>
        <p:xfrm>
          <a:off x="428989" y="1187630"/>
          <a:ext cx="7307105" cy="4039337"/>
        </p:xfrm>
        <a:graphic>
          <a:graphicData uri="http://schemas.openxmlformats.org/drawingml/2006/table">
            <a:tbl>
              <a:tblPr firstRow="1" bandRow="1">
                <a:tableStyleId>{5C22544A-7EE6-4342-B048-85BDC9FD1C3A}</a:tableStyleId>
              </a:tblPr>
              <a:tblGrid>
                <a:gridCol w="5236013">
                  <a:extLst>
                    <a:ext uri="{9D8B030D-6E8A-4147-A177-3AD203B41FA5}">
                      <a16:colId xmlns:a16="http://schemas.microsoft.com/office/drawing/2014/main" val="3105153868"/>
                    </a:ext>
                  </a:extLst>
                </a:gridCol>
                <a:gridCol w="2071092">
                  <a:extLst>
                    <a:ext uri="{9D8B030D-6E8A-4147-A177-3AD203B41FA5}">
                      <a16:colId xmlns:a16="http://schemas.microsoft.com/office/drawing/2014/main" val="3656178038"/>
                    </a:ext>
                  </a:extLst>
                </a:gridCol>
              </a:tblGrid>
              <a:tr h="363602">
                <a:tc>
                  <a:txBody>
                    <a:bodyPr/>
                    <a:lstStyle/>
                    <a:p>
                      <a:r>
                        <a:rPr lang="en-US" sz="1800" dirty="0"/>
                        <a:t>Requirement</a:t>
                      </a:r>
                    </a:p>
                  </a:txBody>
                  <a:tcPr marL="89655" marR="89655" marT="44828" marB="44828"/>
                </a:tc>
                <a:tc>
                  <a:txBody>
                    <a:bodyPr/>
                    <a:lstStyle/>
                    <a:p>
                      <a:pPr algn="l"/>
                      <a:r>
                        <a:rPr lang="en-US" sz="1800" dirty="0"/>
                        <a:t>(Y/N)</a:t>
                      </a:r>
                    </a:p>
                  </a:txBody>
                  <a:tcPr marL="89655" marR="89655" marT="44828" marB="44828"/>
                </a:tc>
                <a:extLst>
                  <a:ext uri="{0D108BD9-81ED-4DB2-BD59-A6C34878D82A}">
                    <a16:rowId xmlns:a16="http://schemas.microsoft.com/office/drawing/2014/main" val="1867167183"/>
                  </a:ext>
                </a:extLst>
              </a:tr>
              <a:tr h="348058">
                <a:tc>
                  <a:txBody>
                    <a:bodyPr/>
                    <a:lstStyle/>
                    <a:p>
                      <a:r>
                        <a:rPr lang="en-US" sz="1800" dirty="0"/>
                        <a:t>Windows based</a:t>
                      </a:r>
                    </a:p>
                  </a:txBody>
                  <a:tcPr marL="89655" marR="89655" marT="44828" marB="44828"/>
                </a:tc>
                <a:tc>
                  <a:txBody>
                    <a:bodyPr/>
                    <a:lstStyle/>
                    <a:p>
                      <a:r>
                        <a:rPr lang="en-US" sz="1800" dirty="0"/>
                        <a:t>Yes, </a:t>
                      </a:r>
                      <a:r>
                        <a:rPr lang="en-US" sz="1800"/>
                        <a:t>Window 2012 R2</a:t>
                      </a:r>
                      <a:endParaRPr lang="en-US" sz="1800" dirty="0"/>
                    </a:p>
                  </a:txBody>
                  <a:tcPr marL="89655" marR="89655" marT="44828" marB="44828"/>
                </a:tc>
                <a:extLst>
                  <a:ext uri="{0D108BD9-81ED-4DB2-BD59-A6C34878D82A}">
                    <a16:rowId xmlns:a16="http://schemas.microsoft.com/office/drawing/2014/main" val="1368216347"/>
                  </a:ext>
                </a:extLst>
              </a:tr>
              <a:tr h="363602">
                <a:tc>
                  <a:txBody>
                    <a:bodyPr/>
                    <a:lstStyle/>
                    <a:p>
                      <a:r>
                        <a:rPr lang="en-US" sz="1800" dirty="0"/>
                        <a:t>Load </a:t>
                      </a:r>
                      <a:r>
                        <a:rPr lang="en-US" sz="1800"/>
                        <a:t>balanced front-end for ABAP only</a:t>
                      </a:r>
                      <a:endParaRPr lang="en-US" sz="1800" dirty="0"/>
                    </a:p>
                  </a:txBody>
                  <a:tcPr marL="89655" marR="89655" marT="44828" marB="44828"/>
                </a:tc>
                <a:tc>
                  <a:txBody>
                    <a:bodyPr/>
                    <a:lstStyle/>
                    <a:p>
                      <a:r>
                        <a:rPr lang="en-US" sz="1800" dirty="0"/>
                        <a:t>Yes</a:t>
                      </a:r>
                    </a:p>
                  </a:txBody>
                  <a:tcPr marL="89655" marR="89655" marT="44828" marB="44828"/>
                </a:tc>
                <a:extLst>
                  <a:ext uri="{0D108BD9-81ED-4DB2-BD59-A6C34878D82A}">
                    <a16:rowId xmlns:a16="http://schemas.microsoft.com/office/drawing/2014/main" val="1492968829"/>
                  </a:ext>
                </a:extLst>
              </a:tr>
              <a:tr h="343674">
                <a:tc>
                  <a:txBody>
                    <a:bodyPr/>
                    <a:lstStyle/>
                    <a:p>
                      <a:r>
                        <a:rPr lang="en-US" sz="1800"/>
                        <a:t>Need HA/DR configuration?</a:t>
                      </a:r>
                      <a:endParaRPr lang="en-US" sz="1800" dirty="0"/>
                    </a:p>
                  </a:txBody>
                  <a:tcPr marL="89655" marR="89655" marT="44828" marB="44828"/>
                </a:tc>
                <a:tc>
                  <a:txBody>
                    <a:bodyPr/>
                    <a:lstStyle/>
                    <a:p>
                      <a:r>
                        <a:rPr lang="en-US" sz="1800" dirty="0"/>
                        <a:t>Yes</a:t>
                      </a:r>
                    </a:p>
                  </a:txBody>
                  <a:tcPr marL="89655" marR="89655" marT="44828" marB="44828"/>
                </a:tc>
                <a:extLst>
                  <a:ext uri="{0D108BD9-81ED-4DB2-BD59-A6C34878D82A}">
                    <a16:rowId xmlns:a16="http://schemas.microsoft.com/office/drawing/2014/main" val="2919029408"/>
                  </a:ext>
                </a:extLst>
              </a:tr>
              <a:tr h="338205">
                <a:tc>
                  <a:txBody>
                    <a:bodyPr/>
                    <a:lstStyle/>
                    <a:p>
                      <a:r>
                        <a:rPr lang="en-US" sz="1800" dirty="0"/>
                        <a:t>Caching layer for session management</a:t>
                      </a:r>
                    </a:p>
                  </a:txBody>
                  <a:tcPr marL="89655" marR="89655" marT="44828" marB="44828"/>
                </a:tc>
                <a:tc>
                  <a:txBody>
                    <a:bodyPr/>
                    <a:lstStyle/>
                    <a:p>
                      <a:r>
                        <a:rPr lang="en-US" sz="1800" dirty="0"/>
                        <a:t>No</a:t>
                      </a:r>
                    </a:p>
                  </a:txBody>
                  <a:tcPr marL="89655" marR="89655" marT="44828" marB="44828"/>
                </a:tc>
                <a:extLst>
                  <a:ext uri="{0D108BD9-81ED-4DB2-BD59-A6C34878D82A}">
                    <a16:rowId xmlns:a16="http://schemas.microsoft.com/office/drawing/2014/main" val="3406843779"/>
                  </a:ext>
                </a:extLst>
              </a:tr>
              <a:tr h="363602">
                <a:tc>
                  <a:txBody>
                    <a:bodyPr/>
                    <a:lstStyle/>
                    <a:p>
                      <a:r>
                        <a:rPr lang="en-US" sz="1800"/>
                        <a:t>Secure on-premises </a:t>
                      </a:r>
                      <a:r>
                        <a:rPr lang="en-US" sz="1800" dirty="0"/>
                        <a:t>connectivity</a:t>
                      </a:r>
                    </a:p>
                  </a:txBody>
                  <a:tcPr marL="89655" marR="89655" marT="44828" marB="44828"/>
                </a:tc>
                <a:tc>
                  <a:txBody>
                    <a:bodyPr/>
                    <a:lstStyle/>
                    <a:p>
                      <a:r>
                        <a:rPr lang="en-US" sz="1800" dirty="0"/>
                        <a:t>Yes</a:t>
                      </a:r>
                    </a:p>
                  </a:txBody>
                  <a:tcPr marL="89655" marR="89655" marT="44828" marB="44828"/>
                </a:tc>
                <a:extLst>
                  <a:ext uri="{0D108BD9-81ED-4DB2-BD59-A6C34878D82A}">
                    <a16:rowId xmlns:a16="http://schemas.microsoft.com/office/drawing/2014/main" val="1275769376"/>
                  </a:ext>
                </a:extLst>
              </a:tr>
              <a:tr h="363602">
                <a:tc>
                  <a:txBody>
                    <a:bodyPr/>
                    <a:lstStyle/>
                    <a:p>
                      <a:r>
                        <a:rPr lang="en-US" sz="1800" dirty="0"/>
                        <a:t>Large volume of static content hosting</a:t>
                      </a:r>
                    </a:p>
                  </a:txBody>
                  <a:tcPr marL="89655" marR="89655" marT="44828" marB="44828"/>
                </a:tc>
                <a:tc>
                  <a:txBody>
                    <a:bodyPr/>
                    <a:lstStyle/>
                    <a:p>
                      <a:r>
                        <a:rPr lang="en-US" sz="1800" dirty="0"/>
                        <a:t>No</a:t>
                      </a:r>
                    </a:p>
                  </a:txBody>
                  <a:tcPr marL="89655" marR="89655" marT="44828" marB="44828"/>
                </a:tc>
                <a:extLst>
                  <a:ext uri="{0D108BD9-81ED-4DB2-BD59-A6C34878D82A}">
                    <a16:rowId xmlns:a16="http://schemas.microsoft.com/office/drawing/2014/main" val="1223038315"/>
                  </a:ext>
                </a:extLst>
              </a:tr>
              <a:tr h="467950">
                <a:tc>
                  <a:txBody>
                    <a:bodyPr/>
                    <a:lstStyle/>
                    <a:p>
                      <a:r>
                        <a:rPr lang="en-US" sz="1800"/>
                        <a:t>Need cost figure?</a:t>
                      </a:r>
                      <a:endParaRPr lang="en-US" sz="1800" dirty="0"/>
                    </a:p>
                  </a:txBody>
                  <a:tcPr marL="89655" marR="89655" marT="44828" marB="44828"/>
                </a:tc>
                <a:tc>
                  <a:txBody>
                    <a:bodyPr/>
                    <a:lstStyle/>
                    <a:p>
                      <a:r>
                        <a:rPr lang="en-US" sz="1800"/>
                        <a:t>Yes</a:t>
                      </a:r>
                      <a:endParaRPr lang="en-US" sz="1800" dirty="0"/>
                    </a:p>
                  </a:txBody>
                  <a:tcPr marL="89655" marR="89655" marT="44828" marB="44828"/>
                </a:tc>
                <a:extLst>
                  <a:ext uri="{0D108BD9-81ED-4DB2-BD59-A6C34878D82A}">
                    <a16:rowId xmlns:a16="http://schemas.microsoft.com/office/drawing/2014/main" val="820309529"/>
                  </a:ext>
                </a:extLst>
              </a:tr>
              <a:tr h="385259">
                <a:tc>
                  <a:txBody>
                    <a:bodyPr/>
                    <a:lstStyle/>
                    <a:p>
                      <a:r>
                        <a:rPr lang="en-US" sz="1800" dirty="0"/>
                        <a:t>Specific IO requirements?</a:t>
                      </a:r>
                    </a:p>
                  </a:txBody>
                  <a:tcPr marL="89655" marR="89655" marT="44828" marB="44828"/>
                </a:tc>
                <a:tc>
                  <a:txBody>
                    <a:bodyPr/>
                    <a:lstStyle/>
                    <a:p>
                      <a:r>
                        <a:rPr lang="en-US" sz="1800" dirty="0"/>
                        <a:t>Yes</a:t>
                      </a:r>
                    </a:p>
                  </a:txBody>
                  <a:tcPr marL="89655" marR="89655" marT="44828" marB="44828"/>
                </a:tc>
                <a:extLst>
                  <a:ext uri="{0D108BD9-81ED-4DB2-BD59-A6C34878D82A}">
                    <a16:rowId xmlns:a16="http://schemas.microsoft.com/office/drawing/2014/main" val="3533228120"/>
                  </a:ext>
                </a:extLst>
              </a:tr>
              <a:tr h="363602">
                <a:tc>
                  <a:txBody>
                    <a:bodyPr/>
                    <a:lstStyle/>
                    <a:p>
                      <a:r>
                        <a:rPr lang="en-US" sz="1800" dirty="0"/>
                        <a:t>Password-less SSH setup</a:t>
                      </a:r>
                    </a:p>
                  </a:txBody>
                  <a:tcPr marL="89655" marR="89655" marT="44828" marB="44828"/>
                </a:tc>
                <a:tc>
                  <a:txBody>
                    <a:bodyPr/>
                    <a:lstStyle/>
                    <a:p>
                      <a:r>
                        <a:rPr lang="en-US" sz="1800" dirty="0"/>
                        <a:t>No</a:t>
                      </a:r>
                    </a:p>
                  </a:txBody>
                  <a:tcPr marL="89655" marR="89655" marT="44828" marB="44828"/>
                </a:tc>
                <a:extLst>
                  <a:ext uri="{0D108BD9-81ED-4DB2-BD59-A6C34878D82A}">
                    <a16:rowId xmlns:a16="http://schemas.microsoft.com/office/drawing/2014/main" val="1662058523"/>
                  </a:ext>
                </a:extLst>
              </a:tr>
            </a:tbl>
          </a:graphicData>
        </a:graphic>
      </p:graphicFrame>
      <p:sp>
        <p:nvSpPr>
          <p:cNvPr id="9" name="Freeform 8"/>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latin typeface="Segoe UI"/>
            </a:endParaRPr>
          </a:p>
        </p:txBody>
      </p:sp>
      <p:sp>
        <p:nvSpPr>
          <p:cNvPr id="10" name="Rectangle 9"/>
          <p:cNvSpPr/>
          <p:nvPr/>
        </p:nvSpPr>
        <p:spPr>
          <a:xfrm>
            <a:off x="8235776" y="938906"/>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781831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Did you “</a:t>
            </a:r>
            <a:r>
              <a:rPr lang="en-US" dirty="0" err="1">
                <a:solidFill>
                  <a:schemeClr val="bg1"/>
                </a:solidFill>
              </a:rPr>
              <a:t>bing</a:t>
            </a:r>
            <a:r>
              <a:rPr lang="en-US" dirty="0">
                <a:solidFill>
                  <a:schemeClr val="bg1"/>
                </a:solidFill>
              </a:rPr>
              <a:t>” it?</a:t>
            </a:r>
          </a:p>
        </p:txBody>
      </p:sp>
      <p:sp>
        <p:nvSpPr>
          <p:cNvPr id="9" name="Freeform 8"/>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latin typeface="Segoe UI"/>
            </a:endParaRPr>
          </a:p>
        </p:txBody>
      </p:sp>
      <p:sp>
        <p:nvSpPr>
          <p:cNvPr id="10" name="Rectangle 9"/>
          <p:cNvSpPr/>
          <p:nvPr/>
        </p:nvSpPr>
        <p:spPr>
          <a:xfrm>
            <a:off x="8235776" y="938906"/>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pic>
        <p:nvPicPr>
          <p:cNvPr id="7" name="Picture 6"/>
          <p:cNvPicPr>
            <a:picLocks noChangeAspect="1"/>
          </p:cNvPicPr>
          <p:nvPr/>
        </p:nvPicPr>
        <p:blipFill>
          <a:blip r:embed="rId2"/>
          <a:stretch>
            <a:fillRect/>
          </a:stretch>
        </p:blipFill>
        <p:spPr>
          <a:xfrm>
            <a:off x="415320" y="1800141"/>
            <a:ext cx="11348296" cy="3912213"/>
          </a:xfrm>
          <a:prstGeom prst="rect">
            <a:avLst/>
          </a:prstGeom>
        </p:spPr>
      </p:pic>
      <p:sp>
        <p:nvSpPr>
          <p:cNvPr id="8" name="Rectangle 7"/>
          <p:cNvSpPr/>
          <p:nvPr/>
        </p:nvSpPr>
        <p:spPr>
          <a:xfrm>
            <a:off x="415320" y="5814565"/>
            <a:ext cx="9030031" cy="461665"/>
          </a:xfrm>
          <a:prstGeom prst="rect">
            <a:avLst/>
          </a:prstGeom>
        </p:spPr>
        <p:txBody>
          <a:bodyPr wrap="square">
            <a:spAutoFit/>
          </a:bodyPr>
          <a:lstStyle/>
          <a:p>
            <a:r>
              <a:rPr lang="en-US" sz="2400" dirty="0">
                <a:solidFill>
                  <a:schemeClr val="bg2"/>
                </a:solidFill>
              </a:rPr>
              <a:t>https://msdn.microsoft.com/en-us/library/azure/dn745892.aspx</a:t>
            </a:r>
          </a:p>
        </p:txBody>
      </p:sp>
    </p:spTree>
    <p:extLst>
      <p:ext uri="{BB962C8B-B14F-4D97-AF65-F5344CB8AC3E}">
        <p14:creationId xmlns:p14="http://schemas.microsoft.com/office/powerpoint/2010/main" val="3836863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Did you “</a:t>
            </a:r>
            <a:r>
              <a:rPr lang="en-US" dirty="0" err="1">
                <a:solidFill>
                  <a:schemeClr val="bg1"/>
                </a:solidFill>
              </a:rPr>
              <a:t>bing</a:t>
            </a:r>
            <a:r>
              <a:rPr lang="en-US" dirty="0">
                <a:solidFill>
                  <a:schemeClr val="bg1"/>
                </a:solidFill>
              </a:rPr>
              <a:t>” it?</a:t>
            </a:r>
          </a:p>
        </p:txBody>
      </p:sp>
      <p:sp>
        <p:nvSpPr>
          <p:cNvPr id="9" name="Freeform 8"/>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latin typeface="Segoe UI"/>
            </a:endParaRPr>
          </a:p>
        </p:txBody>
      </p:sp>
      <p:sp>
        <p:nvSpPr>
          <p:cNvPr id="10" name="Rectangle 9"/>
          <p:cNvSpPr/>
          <p:nvPr/>
        </p:nvSpPr>
        <p:spPr>
          <a:xfrm>
            <a:off x="8235776" y="938906"/>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pic>
        <p:nvPicPr>
          <p:cNvPr id="3" name="Picture 2"/>
          <p:cNvPicPr>
            <a:picLocks noChangeAspect="1"/>
          </p:cNvPicPr>
          <p:nvPr/>
        </p:nvPicPr>
        <p:blipFill>
          <a:blip r:embed="rId2"/>
          <a:stretch>
            <a:fillRect/>
          </a:stretch>
        </p:blipFill>
        <p:spPr>
          <a:xfrm>
            <a:off x="268934" y="1800141"/>
            <a:ext cx="11725361" cy="3910041"/>
          </a:xfrm>
          <a:prstGeom prst="rect">
            <a:avLst/>
          </a:prstGeom>
        </p:spPr>
      </p:pic>
      <p:sp>
        <p:nvSpPr>
          <p:cNvPr id="4" name="Rectangle 3"/>
          <p:cNvSpPr/>
          <p:nvPr/>
        </p:nvSpPr>
        <p:spPr>
          <a:xfrm>
            <a:off x="268934" y="5812393"/>
            <a:ext cx="7485639" cy="461665"/>
          </a:xfrm>
          <a:prstGeom prst="rect">
            <a:avLst/>
          </a:prstGeom>
        </p:spPr>
        <p:txBody>
          <a:bodyPr wrap="none">
            <a:spAutoFit/>
          </a:bodyPr>
          <a:lstStyle/>
          <a:p>
            <a:r>
              <a:rPr lang="en-US" sz="2400" dirty="0">
                <a:solidFill>
                  <a:schemeClr val="bg2"/>
                </a:solidFill>
              </a:rPr>
              <a:t>https://msdn.microsoft.com/en-us/library/ms190202.aspx</a:t>
            </a:r>
          </a:p>
        </p:txBody>
      </p:sp>
    </p:spTree>
    <p:extLst>
      <p:ext uri="{BB962C8B-B14F-4D97-AF65-F5344CB8AC3E}">
        <p14:creationId xmlns:p14="http://schemas.microsoft.com/office/powerpoint/2010/main" val="3074501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6459" y="1713173"/>
            <a:ext cx="11308391" cy="37189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ounded Rectangle 119"/>
          <p:cNvSpPr/>
          <p:nvPr/>
        </p:nvSpPr>
        <p:spPr>
          <a:xfrm>
            <a:off x="7881141" y="4267732"/>
            <a:ext cx="432750" cy="289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lstStyle/>
          <a:p>
            <a:r>
              <a:rPr lang="en-US"/>
              <a:t>Potential Solution</a:t>
            </a:r>
          </a:p>
        </p:txBody>
      </p:sp>
      <p:pic>
        <p:nvPicPr>
          <p:cNvPr id="9" name="Picture 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40572" y="2548201"/>
            <a:ext cx="423341" cy="423341"/>
          </a:xfrm>
          <a:prstGeom prst="rect">
            <a:avLst/>
          </a:prstGeom>
        </p:spPr>
      </p:pic>
      <p:pic>
        <p:nvPicPr>
          <p:cNvPr id="10" name="Picture 9"/>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696148" y="3795989"/>
            <a:ext cx="289715" cy="289715"/>
          </a:xfrm>
          <a:prstGeom prst="rect">
            <a:avLst/>
          </a:prstGeom>
        </p:spPr>
      </p:pic>
      <p:pic>
        <p:nvPicPr>
          <p:cNvPr id="12" name="Picture 11"/>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583586" y="1832533"/>
            <a:ext cx="555371" cy="555371"/>
          </a:xfrm>
          <a:prstGeom prst="rect">
            <a:avLst/>
          </a:prstGeom>
        </p:spPr>
      </p:pic>
      <p:sp>
        <p:nvSpPr>
          <p:cNvPr id="13" name="Rounded Rectangle 12"/>
          <p:cNvSpPr/>
          <p:nvPr/>
        </p:nvSpPr>
        <p:spPr>
          <a:xfrm>
            <a:off x="645842" y="2136754"/>
            <a:ext cx="1446806" cy="2174693"/>
          </a:xfrm>
          <a:prstGeom prst="roundRect">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594361" y="2034712"/>
            <a:ext cx="7026384" cy="3224344"/>
          </a:xfrm>
          <a:prstGeom prst="roundRect">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2616836" y="1753707"/>
            <a:ext cx="609692" cy="609692"/>
          </a:xfrm>
          <a:prstGeom prst="rect">
            <a:avLst/>
          </a:prstGeom>
        </p:spPr>
      </p:pic>
      <p:pic>
        <p:nvPicPr>
          <p:cNvPr id="16" name="Picture 15"/>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508768" y="4121324"/>
            <a:ext cx="380245" cy="380245"/>
          </a:xfrm>
          <a:prstGeom prst="rect">
            <a:avLst/>
          </a:prstGeom>
        </p:spPr>
      </p:pic>
      <p:pic>
        <p:nvPicPr>
          <p:cNvPr id="21" name="Picture 20"/>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7850840" y="2873314"/>
            <a:ext cx="306827" cy="306827"/>
          </a:xfrm>
          <a:prstGeom prst="rect">
            <a:avLst/>
          </a:prstGeom>
        </p:spPr>
      </p:pic>
      <p:pic>
        <p:nvPicPr>
          <p:cNvPr id="22" name="Picture 21"/>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2699219" y="3831573"/>
            <a:ext cx="283269" cy="283269"/>
          </a:xfrm>
          <a:prstGeom prst="rect">
            <a:avLst/>
          </a:prstGeom>
        </p:spPr>
      </p:pic>
      <p:pic>
        <p:nvPicPr>
          <p:cNvPr id="23" name="Picture 22"/>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508767" y="3696461"/>
            <a:ext cx="380245" cy="380245"/>
          </a:xfrm>
          <a:prstGeom prst="rect">
            <a:avLst/>
          </a:prstGeom>
        </p:spPr>
      </p:pic>
      <p:pic>
        <p:nvPicPr>
          <p:cNvPr id="24" name="Picture 23"/>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3688054" y="2765498"/>
            <a:ext cx="379361" cy="379361"/>
          </a:xfrm>
          <a:prstGeom prst="rect">
            <a:avLst/>
          </a:prstGeom>
        </p:spPr>
      </p:pic>
      <p:pic>
        <p:nvPicPr>
          <p:cNvPr id="25" name="Picture 24"/>
          <p:cNvPicPr>
            <a:picLocks noChangeAspect="1"/>
          </p:cNvPicPr>
          <p:nvPr/>
        </p:nvPicPr>
        <p:blipFill>
          <a:blip r:embed="rId10"/>
          <a:stretch>
            <a:fillRect/>
          </a:stretch>
        </p:blipFill>
        <p:spPr>
          <a:xfrm>
            <a:off x="3889013" y="3701539"/>
            <a:ext cx="356806" cy="293032"/>
          </a:xfrm>
          <a:prstGeom prst="rect">
            <a:avLst/>
          </a:prstGeom>
        </p:spPr>
      </p:pic>
      <p:pic>
        <p:nvPicPr>
          <p:cNvPr id="26" name="Picture 25"/>
          <p:cNvPicPr>
            <a:picLocks noChangeAspect="1"/>
          </p:cNvPicPr>
          <p:nvPr/>
        </p:nvPicPr>
        <p:blipFill>
          <a:blip r:embed="rId10"/>
          <a:stretch>
            <a:fillRect/>
          </a:stretch>
        </p:blipFill>
        <p:spPr>
          <a:xfrm>
            <a:off x="3889012" y="4121324"/>
            <a:ext cx="356806" cy="293032"/>
          </a:xfrm>
          <a:prstGeom prst="rect">
            <a:avLst/>
          </a:prstGeom>
        </p:spPr>
      </p:pic>
      <p:sp>
        <p:nvSpPr>
          <p:cNvPr id="27" name="TextBox 26"/>
          <p:cNvSpPr txBox="1"/>
          <p:nvPr/>
        </p:nvSpPr>
        <p:spPr>
          <a:xfrm>
            <a:off x="740572" y="3014054"/>
            <a:ext cx="346570" cy="261610"/>
          </a:xfrm>
          <a:prstGeom prst="rect">
            <a:avLst/>
          </a:prstGeom>
          <a:noFill/>
        </p:spPr>
        <p:txBody>
          <a:bodyPr wrap="none" rtlCol="0">
            <a:spAutoFit/>
          </a:bodyPr>
          <a:lstStyle/>
          <a:p>
            <a:r>
              <a:rPr lang="en-US" sz="1050">
                <a:solidFill>
                  <a:schemeClr val="bg1"/>
                </a:solidFill>
              </a:rPr>
              <a:t>DC</a:t>
            </a:r>
          </a:p>
        </p:txBody>
      </p:sp>
      <p:sp>
        <p:nvSpPr>
          <p:cNvPr id="28" name="TextBox 27"/>
          <p:cNvSpPr txBox="1"/>
          <p:nvPr/>
        </p:nvSpPr>
        <p:spPr>
          <a:xfrm>
            <a:off x="923796" y="3754151"/>
            <a:ext cx="691215" cy="430887"/>
          </a:xfrm>
          <a:prstGeom prst="rect">
            <a:avLst/>
          </a:prstGeom>
          <a:noFill/>
        </p:spPr>
        <p:txBody>
          <a:bodyPr wrap="none" rtlCol="0">
            <a:spAutoFit/>
          </a:bodyPr>
          <a:lstStyle/>
          <a:p>
            <a:pPr algn="ctr"/>
            <a:r>
              <a:rPr lang="en-US" sz="1100">
                <a:solidFill>
                  <a:schemeClr val="bg1"/>
                </a:solidFill>
              </a:rPr>
              <a:t>VPN </a:t>
            </a:r>
          </a:p>
          <a:p>
            <a:pPr algn="ctr"/>
            <a:r>
              <a:rPr lang="en-US" sz="1100">
                <a:solidFill>
                  <a:schemeClr val="bg1"/>
                </a:solidFill>
              </a:rPr>
              <a:t>Gateway</a:t>
            </a:r>
          </a:p>
        </p:txBody>
      </p:sp>
      <p:sp>
        <p:nvSpPr>
          <p:cNvPr id="30" name="TextBox 29"/>
          <p:cNvSpPr txBox="1"/>
          <p:nvPr/>
        </p:nvSpPr>
        <p:spPr>
          <a:xfrm>
            <a:off x="2535313" y="4185038"/>
            <a:ext cx="691215" cy="430887"/>
          </a:xfrm>
          <a:prstGeom prst="rect">
            <a:avLst/>
          </a:prstGeom>
          <a:noFill/>
        </p:spPr>
        <p:txBody>
          <a:bodyPr wrap="none" rtlCol="0">
            <a:spAutoFit/>
          </a:bodyPr>
          <a:lstStyle/>
          <a:p>
            <a:pPr algn="ctr"/>
            <a:r>
              <a:rPr lang="en-US" sz="1100">
                <a:solidFill>
                  <a:schemeClr val="bg1"/>
                </a:solidFill>
              </a:rPr>
              <a:t>VPN </a:t>
            </a:r>
          </a:p>
          <a:p>
            <a:pPr algn="ctr"/>
            <a:r>
              <a:rPr lang="en-US" sz="1100">
                <a:solidFill>
                  <a:schemeClr val="bg1"/>
                </a:solidFill>
              </a:rPr>
              <a:t>Gateway</a:t>
            </a:r>
          </a:p>
        </p:txBody>
      </p:sp>
      <p:cxnSp>
        <p:nvCxnSpPr>
          <p:cNvPr id="32" name="Straight Arrow Connector 31"/>
          <p:cNvCxnSpPr/>
          <p:nvPr/>
        </p:nvCxnSpPr>
        <p:spPr>
          <a:xfrm>
            <a:off x="2092648" y="3969594"/>
            <a:ext cx="501713" cy="0"/>
          </a:xfrm>
          <a:prstGeom prst="straightConnector1">
            <a:avLst/>
          </a:prstGeom>
          <a:ln w="22225">
            <a:solidFill>
              <a:schemeClr val="bg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490505" y="4754066"/>
            <a:ext cx="797013" cy="400110"/>
          </a:xfrm>
          <a:prstGeom prst="rect">
            <a:avLst/>
          </a:prstGeom>
          <a:noFill/>
        </p:spPr>
        <p:txBody>
          <a:bodyPr wrap="none" rtlCol="0">
            <a:spAutoFit/>
          </a:bodyPr>
          <a:lstStyle/>
          <a:p>
            <a:pPr algn="ctr"/>
            <a:r>
              <a:rPr lang="en-US" sz="1000">
                <a:solidFill>
                  <a:schemeClr val="bg1"/>
                </a:solidFill>
              </a:rPr>
              <a:t>SCS Cluster </a:t>
            </a:r>
          </a:p>
          <a:p>
            <a:pPr algn="ctr"/>
            <a:r>
              <a:rPr lang="en-US" sz="1000">
                <a:solidFill>
                  <a:schemeClr val="bg1"/>
                </a:solidFill>
              </a:rPr>
              <a:t>w. SIOS</a:t>
            </a:r>
          </a:p>
        </p:txBody>
      </p:sp>
      <p:sp>
        <p:nvSpPr>
          <p:cNvPr id="34" name="TextBox 33"/>
          <p:cNvSpPr txBox="1"/>
          <p:nvPr/>
        </p:nvSpPr>
        <p:spPr>
          <a:xfrm>
            <a:off x="3567449" y="3067802"/>
            <a:ext cx="720069" cy="261610"/>
          </a:xfrm>
          <a:prstGeom prst="rect">
            <a:avLst/>
          </a:prstGeom>
          <a:noFill/>
        </p:spPr>
        <p:txBody>
          <a:bodyPr wrap="none" rtlCol="0">
            <a:spAutoFit/>
          </a:bodyPr>
          <a:lstStyle/>
          <a:p>
            <a:r>
              <a:rPr lang="en-US" sz="1050">
                <a:solidFill>
                  <a:schemeClr val="bg1"/>
                </a:solidFill>
              </a:rPr>
              <a:t>Azure ILB</a:t>
            </a:r>
          </a:p>
        </p:txBody>
      </p:sp>
      <p:sp>
        <p:nvSpPr>
          <p:cNvPr id="37" name="TextBox 36"/>
          <p:cNvSpPr txBox="1"/>
          <p:nvPr/>
        </p:nvSpPr>
        <p:spPr>
          <a:xfrm>
            <a:off x="3214484" y="2257206"/>
            <a:ext cx="1326499" cy="577081"/>
          </a:xfrm>
          <a:prstGeom prst="rect">
            <a:avLst/>
          </a:prstGeom>
          <a:noFill/>
        </p:spPr>
        <p:txBody>
          <a:bodyPr wrap="square" rtlCol="0">
            <a:spAutoFit/>
          </a:bodyPr>
          <a:lstStyle/>
          <a:p>
            <a:pPr algn="ctr"/>
            <a:r>
              <a:rPr lang="en-US" sz="1050">
                <a:solidFill>
                  <a:schemeClr val="bg1"/>
                </a:solidFill>
              </a:rPr>
              <a:t>SAP clients, app servers connection endpoint</a:t>
            </a:r>
          </a:p>
        </p:txBody>
      </p:sp>
      <p:pic>
        <p:nvPicPr>
          <p:cNvPr id="38" name="Picture 37"/>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4321964" y="3717921"/>
            <a:ext cx="276650" cy="276650"/>
          </a:xfrm>
          <a:prstGeom prst="rect">
            <a:avLst/>
          </a:prstGeom>
        </p:spPr>
      </p:pic>
      <p:pic>
        <p:nvPicPr>
          <p:cNvPr id="39" name="Picture 38"/>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4321964" y="4121324"/>
            <a:ext cx="276650" cy="276650"/>
          </a:xfrm>
          <a:prstGeom prst="rect">
            <a:avLst/>
          </a:prstGeom>
        </p:spPr>
      </p:pic>
      <p:sp>
        <p:nvSpPr>
          <p:cNvPr id="40" name="TextBox 39"/>
          <p:cNvSpPr txBox="1"/>
          <p:nvPr/>
        </p:nvSpPr>
        <p:spPr>
          <a:xfrm>
            <a:off x="4067415" y="3466987"/>
            <a:ext cx="772969" cy="246221"/>
          </a:xfrm>
          <a:prstGeom prst="rect">
            <a:avLst/>
          </a:prstGeom>
          <a:noFill/>
        </p:spPr>
        <p:txBody>
          <a:bodyPr wrap="none" rtlCol="0">
            <a:spAutoFit/>
          </a:bodyPr>
          <a:lstStyle/>
          <a:p>
            <a:r>
              <a:rPr lang="en-US" sz="1000">
                <a:solidFill>
                  <a:schemeClr val="bg1"/>
                </a:solidFill>
              </a:rPr>
              <a:t>C:\ OS+SAP</a:t>
            </a:r>
          </a:p>
        </p:txBody>
      </p:sp>
      <p:sp>
        <p:nvSpPr>
          <p:cNvPr id="41" name="TextBox 40"/>
          <p:cNvSpPr txBox="1"/>
          <p:nvPr/>
        </p:nvSpPr>
        <p:spPr>
          <a:xfrm>
            <a:off x="4081185" y="4397974"/>
            <a:ext cx="772969" cy="246221"/>
          </a:xfrm>
          <a:prstGeom prst="rect">
            <a:avLst/>
          </a:prstGeom>
          <a:noFill/>
        </p:spPr>
        <p:txBody>
          <a:bodyPr wrap="none" rtlCol="0">
            <a:spAutoFit/>
          </a:bodyPr>
          <a:lstStyle/>
          <a:p>
            <a:r>
              <a:rPr lang="en-US" sz="1000">
                <a:solidFill>
                  <a:schemeClr val="bg1"/>
                </a:solidFill>
              </a:rPr>
              <a:t>C:\ OS+SAP</a:t>
            </a:r>
          </a:p>
        </p:txBody>
      </p:sp>
      <p:sp>
        <p:nvSpPr>
          <p:cNvPr id="42" name="TextBox 41"/>
          <p:cNvSpPr txBox="1"/>
          <p:nvPr/>
        </p:nvSpPr>
        <p:spPr>
          <a:xfrm>
            <a:off x="3444092" y="3480894"/>
            <a:ext cx="787395" cy="246221"/>
          </a:xfrm>
          <a:prstGeom prst="rect">
            <a:avLst/>
          </a:prstGeom>
          <a:noFill/>
        </p:spPr>
        <p:txBody>
          <a:bodyPr wrap="none" rtlCol="0">
            <a:spAutoFit/>
          </a:bodyPr>
          <a:lstStyle/>
          <a:p>
            <a:r>
              <a:rPr lang="en-US" sz="1000">
                <a:solidFill>
                  <a:schemeClr val="bg1"/>
                </a:solidFill>
              </a:rPr>
              <a:t>DS11v2 </a:t>
            </a:r>
            <a:r>
              <a:rPr lang="en-US" sz="1000" dirty="0">
                <a:solidFill>
                  <a:schemeClr val="bg1"/>
                </a:solidFill>
              </a:rPr>
              <a:t>VM</a:t>
            </a:r>
          </a:p>
        </p:txBody>
      </p:sp>
      <p:sp>
        <p:nvSpPr>
          <p:cNvPr id="44" name="TextBox 43"/>
          <p:cNvSpPr txBox="1"/>
          <p:nvPr/>
        </p:nvSpPr>
        <p:spPr>
          <a:xfrm>
            <a:off x="3418700" y="4458758"/>
            <a:ext cx="787395" cy="246221"/>
          </a:xfrm>
          <a:prstGeom prst="rect">
            <a:avLst/>
          </a:prstGeom>
          <a:noFill/>
        </p:spPr>
        <p:txBody>
          <a:bodyPr wrap="none" rtlCol="0">
            <a:spAutoFit/>
          </a:bodyPr>
          <a:lstStyle/>
          <a:p>
            <a:r>
              <a:rPr lang="en-US" sz="1000">
                <a:solidFill>
                  <a:schemeClr val="bg1"/>
                </a:solidFill>
              </a:rPr>
              <a:t>DS11v2 </a:t>
            </a:r>
            <a:r>
              <a:rPr lang="en-US" sz="1000" dirty="0">
                <a:solidFill>
                  <a:schemeClr val="bg1"/>
                </a:solidFill>
              </a:rPr>
              <a:t>VM</a:t>
            </a:r>
          </a:p>
        </p:txBody>
      </p:sp>
      <p:pic>
        <p:nvPicPr>
          <p:cNvPr id="45" name="Picture 4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5137262" y="3612617"/>
            <a:ext cx="380245" cy="380245"/>
          </a:xfrm>
          <a:prstGeom prst="rect">
            <a:avLst/>
          </a:prstGeom>
        </p:spPr>
      </p:pic>
      <p:pic>
        <p:nvPicPr>
          <p:cNvPr id="46" name="Picture 45"/>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5134601" y="4294597"/>
            <a:ext cx="380245" cy="380245"/>
          </a:xfrm>
          <a:prstGeom prst="rect">
            <a:avLst/>
          </a:prstGeom>
        </p:spPr>
      </p:pic>
      <p:cxnSp>
        <p:nvCxnSpPr>
          <p:cNvPr id="48" name="Straight Connector 47"/>
          <p:cNvCxnSpPr/>
          <p:nvPr/>
        </p:nvCxnSpPr>
        <p:spPr>
          <a:xfrm flipH="1">
            <a:off x="5525025" y="4043539"/>
            <a:ext cx="2662" cy="192176"/>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388473" y="3910185"/>
            <a:ext cx="1037483" cy="400110"/>
          </a:xfrm>
          <a:prstGeom prst="rect">
            <a:avLst/>
          </a:prstGeom>
          <a:noFill/>
        </p:spPr>
        <p:txBody>
          <a:bodyPr wrap="square" rtlCol="0">
            <a:spAutoFit/>
          </a:bodyPr>
          <a:lstStyle/>
          <a:p>
            <a:r>
              <a:rPr lang="en-US" sz="1000">
                <a:solidFill>
                  <a:schemeClr val="bg1"/>
                </a:solidFill>
              </a:rPr>
              <a:t>2X DS13v2 </a:t>
            </a:r>
            <a:r>
              <a:rPr lang="en-US" sz="1000" dirty="0">
                <a:solidFill>
                  <a:schemeClr val="bg1"/>
                </a:solidFill>
              </a:rPr>
              <a:t>VM</a:t>
            </a:r>
          </a:p>
          <a:p>
            <a:r>
              <a:rPr lang="en-US" sz="1000">
                <a:solidFill>
                  <a:schemeClr val="bg1"/>
                </a:solidFill>
              </a:rPr>
              <a:t>@24600 </a:t>
            </a:r>
            <a:r>
              <a:rPr lang="en-US" sz="1000" dirty="0">
                <a:solidFill>
                  <a:schemeClr val="bg1"/>
                </a:solidFill>
              </a:rPr>
              <a:t>SAPS</a:t>
            </a:r>
          </a:p>
        </p:txBody>
      </p:sp>
      <p:sp>
        <p:nvSpPr>
          <p:cNvPr id="50" name="TextBox 49"/>
          <p:cNvSpPr txBox="1"/>
          <p:nvPr/>
        </p:nvSpPr>
        <p:spPr>
          <a:xfrm>
            <a:off x="5198018" y="4835312"/>
            <a:ext cx="1034259" cy="246221"/>
          </a:xfrm>
          <a:prstGeom prst="rect">
            <a:avLst/>
          </a:prstGeom>
          <a:noFill/>
        </p:spPr>
        <p:txBody>
          <a:bodyPr wrap="none" rtlCol="0">
            <a:spAutoFit/>
          </a:bodyPr>
          <a:lstStyle/>
          <a:p>
            <a:pPr algn="ctr"/>
            <a:r>
              <a:rPr lang="en-US" sz="1000">
                <a:solidFill>
                  <a:schemeClr val="bg1"/>
                </a:solidFill>
              </a:rPr>
              <a:t>SAP App Servers</a:t>
            </a:r>
          </a:p>
        </p:txBody>
      </p:sp>
      <p:pic>
        <p:nvPicPr>
          <p:cNvPr id="51" name="Picture 50"/>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5568207" y="3622000"/>
            <a:ext cx="276650" cy="276650"/>
          </a:xfrm>
          <a:prstGeom prst="rect">
            <a:avLst/>
          </a:prstGeom>
        </p:spPr>
      </p:pic>
      <p:pic>
        <p:nvPicPr>
          <p:cNvPr id="52" name="Picture 51"/>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5568207" y="4311446"/>
            <a:ext cx="276650" cy="276650"/>
          </a:xfrm>
          <a:prstGeom prst="rect">
            <a:avLst/>
          </a:prstGeom>
        </p:spPr>
      </p:pic>
      <p:sp>
        <p:nvSpPr>
          <p:cNvPr id="53" name="TextBox 52"/>
          <p:cNvSpPr txBox="1"/>
          <p:nvPr/>
        </p:nvSpPr>
        <p:spPr>
          <a:xfrm>
            <a:off x="5410355" y="3406249"/>
            <a:ext cx="772969" cy="246221"/>
          </a:xfrm>
          <a:prstGeom prst="rect">
            <a:avLst/>
          </a:prstGeom>
          <a:noFill/>
        </p:spPr>
        <p:txBody>
          <a:bodyPr wrap="none" rtlCol="0">
            <a:spAutoFit/>
          </a:bodyPr>
          <a:lstStyle/>
          <a:p>
            <a:r>
              <a:rPr lang="en-US" sz="1000">
                <a:solidFill>
                  <a:schemeClr val="bg1"/>
                </a:solidFill>
              </a:rPr>
              <a:t>C:\ OS+SAP</a:t>
            </a:r>
          </a:p>
        </p:txBody>
      </p:sp>
      <p:sp>
        <p:nvSpPr>
          <p:cNvPr id="54" name="TextBox 53"/>
          <p:cNvSpPr txBox="1"/>
          <p:nvPr/>
        </p:nvSpPr>
        <p:spPr>
          <a:xfrm>
            <a:off x="5418824" y="4570544"/>
            <a:ext cx="772969" cy="246221"/>
          </a:xfrm>
          <a:prstGeom prst="rect">
            <a:avLst/>
          </a:prstGeom>
          <a:noFill/>
        </p:spPr>
        <p:txBody>
          <a:bodyPr wrap="none" rtlCol="0">
            <a:spAutoFit/>
          </a:bodyPr>
          <a:lstStyle/>
          <a:p>
            <a:r>
              <a:rPr lang="en-US" sz="1000">
                <a:solidFill>
                  <a:schemeClr val="bg1"/>
                </a:solidFill>
              </a:rPr>
              <a:t>C:\ OS+SAP</a:t>
            </a:r>
          </a:p>
        </p:txBody>
      </p:sp>
      <p:pic>
        <p:nvPicPr>
          <p:cNvPr id="55" name="Picture 5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896731" y="3756660"/>
            <a:ext cx="380245" cy="380245"/>
          </a:xfrm>
          <a:prstGeom prst="rect">
            <a:avLst/>
          </a:prstGeom>
        </p:spPr>
      </p:pic>
      <p:pic>
        <p:nvPicPr>
          <p:cNvPr id="56" name="Picture 55"/>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896732" y="4231375"/>
            <a:ext cx="380245" cy="380245"/>
          </a:xfrm>
          <a:prstGeom prst="rect">
            <a:avLst/>
          </a:prstGeom>
        </p:spPr>
      </p:pic>
      <p:pic>
        <p:nvPicPr>
          <p:cNvPr id="57" name="Picture 56"/>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865665" y="2798602"/>
            <a:ext cx="379361" cy="379361"/>
          </a:xfrm>
          <a:prstGeom prst="rect">
            <a:avLst/>
          </a:prstGeom>
        </p:spPr>
      </p:pic>
      <p:sp>
        <p:nvSpPr>
          <p:cNvPr id="58" name="TextBox 57"/>
          <p:cNvSpPr txBox="1"/>
          <p:nvPr/>
        </p:nvSpPr>
        <p:spPr>
          <a:xfrm>
            <a:off x="6745060" y="3100906"/>
            <a:ext cx="720069" cy="261610"/>
          </a:xfrm>
          <a:prstGeom prst="rect">
            <a:avLst/>
          </a:prstGeom>
          <a:noFill/>
        </p:spPr>
        <p:txBody>
          <a:bodyPr wrap="none" rtlCol="0">
            <a:spAutoFit/>
          </a:bodyPr>
          <a:lstStyle/>
          <a:p>
            <a:r>
              <a:rPr lang="en-US" sz="1050">
                <a:solidFill>
                  <a:schemeClr val="bg1"/>
                </a:solidFill>
              </a:rPr>
              <a:t>Azure ILB</a:t>
            </a:r>
          </a:p>
        </p:txBody>
      </p:sp>
      <p:sp>
        <p:nvSpPr>
          <p:cNvPr id="59" name="TextBox 58"/>
          <p:cNvSpPr txBox="1"/>
          <p:nvPr/>
        </p:nvSpPr>
        <p:spPr>
          <a:xfrm>
            <a:off x="6392095" y="2534132"/>
            <a:ext cx="1326499" cy="253916"/>
          </a:xfrm>
          <a:prstGeom prst="rect">
            <a:avLst/>
          </a:prstGeom>
          <a:noFill/>
        </p:spPr>
        <p:txBody>
          <a:bodyPr wrap="square" rtlCol="0">
            <a:spAutoFit/>
          </a:bodyPr>
          <a:lstStyle/>
          <a:p>
            <a:pPr algn="ctr"/>
            <a:r>
              <a:rPr lang="en-US" sz="1050">
                <a:solidFill>
                  <a:schemeClr val="bg1"/>
                </a:solidFill>
              </a:rPr>
              <a:t>SQL listener</a:t>
            </a:r>
          </a:p>
        </p:txBody>
      </p:sp>
      <p:sp>
        <p:nvSpPr>
          <p:cNvPr id="60" name="Rounded Rectangle 59"/>
          <p:cNvSpPr/>
          <p:nvPr/>
        </p:nvSpPr>
        <p:spPr>
          <a:xfrm>
            <a:off x="7877751" y="3802739"/>
            <a:ext cx="432750" cy="289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7916147" y="3860772"/>
            <a:ext cx="184553" cy="184553"/>
          </a:xfrm>
          <a:prstGeom prst="rect">
            <a:avLst/>
          </a:prstGeom>
        </p:spPr>
      </p:pic>
      <p:pic>
        <p:nvPicPr>
          <p:cNvPr id="62" name="Picture 61"/>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8078863" y="3860771"/>
            <a:ext cx="184553" cy="184553"/>
          </a:xfrm>
          <a:prstGeom prst="rect">
            <a:avLst/>
          </a:prstGeom>
        </p:spPr>
      </p:pic>
      <p:sp>
        <p:nvSpPr>
          <p:cNvPr id="82" name="TextBox 81"/>
          <p:cNvSpPr txBox="1"/>
          <p:nvPr/>
        </p:nvSpPr>
        <p:spPr>
          <a:xfrm>
            <a:off x="6677520" y="3506107"/>
            <a:ext cx="787395" cy="246221"/>
          </a:xfrm>
          <a:prstGeom prst="rect">
            <a:avLst/>
          </a:prstGeom>
          <a:noFill/>
        </p:spPr>
        <p:txBody>
          <a:bodyPr wrap="none" rtlCol="0">
            <a:spAutoFit/>
          </a:bodyPr>
          <a:lstStyle/>
          <a:p>
            <a:r>
              <a:rPr lang="en-US" sz="1000">
                <a:solidFill>
                  <a:schemeClr val="bg1"/>
                </a:solidFill>
              </a:rPr>
              <a:t>DS12v2 VM</a:t>
            </a:r>
          </a:p>
        </p:txBody>
      </p:sp>
      <p:sp>
        <p:nvSpPr>
          <p:cNvPr id="83" name="TextBox 82"/>
          <p:cNvSpPr txBox="1"/>
          <p:nvPr/>
        </p:nvSpPr>
        <p:spPr>
          <a:xfrm>
            <a:off x="6702140" y="4574870"/>
            <a:ext cx="787395" cy="246221"/>
          </a:xfrm>
          <a:prstGeom prst="rect">
            <a:avLst/>
          </a:prstGeom>
          <a:noFill/>
        </p:spPr>
        <p:txBody>
          <a:bodyPr wrap="none" rtlCol="0">
            <a:spAutoFit/>
          </a:bodyPr>
          <a:lstStyle/>
          <a:p>
            <a:r>
              <a:rPr lang="en-US" sz="1000">
                <a:solidFill>
                  <a:schemeClr val="bg1"/>
                </a:solidFill>
              </a:rPr>
              <a:t>DS12v2 VM</a:t>
            </a:r>
          </a:p>
        </p:txBody>
      </p:sp>
      <p:sp>
        <p:nvSpPr>
          <p:cNvPr id="84" name="TextBox 83"/>
          <p:cNvSpPr txBox="1"/>
          <p:nvPr/>
        </p:nvSpPr>
        <p:spPr>
          <a:xfrm>
            <a:off x="6675012" y="4798576"/>
            <a:ext cx="955835" cy="400110"/>
          </a:xfrm>
          <a:prstGeom prst="rect">
            <a:avLst/>
          </a:prstGeom>
          <a:noFill/>
        </p:spPr>
        <p:txBody>
          <a:bodyPr wrap="square" rtlCol="0">
            <a:spAutoFit/>
          </a:bodyPr>
          <a:lstStyle/>
          <a:p>
            <a:pPr algn="ctr"/>
            <a:r>
              <a:rPr lang="en-US" sz="1000">
                <a:solidFill>
                  <a:schemeClr val="bg1"/>
                </a:solidFill>
              </a:rPr>
              <a:t>SQL AlwaysOn Cluster</a:t>
            </a:r>
          </a:p>
        </p:txBody>
      </p:sp>
      <p:sp>
        <p:nvSpPr>
          <p:cNvPr id="85" name="TextBox 84"/>
          <p:cNvSpPr txBox="1"/>
          <p:nvPr/>
        </p:nvSpPr>
        <p:spPr>
          <a:xfrm>
            <a:off x="7796285" y="3267075"/>
            <a:ext cx="1094490" cy="553998"/>
          </a:xfrm>
          <a:prstGeom prst="rect">
            <a:avLst/>
          </a:prstGeom>
          <a:noFill/>
        </p:spPr>
        <p:txBody>
          <a:bodyPr wrap="square" rtlCol="0">
            <a:spAutoFit/>
          </a:bodyPr>
          <a:lstStyle/>
          <a:p>
            <a:r>
              <a:rPr lang="en-US" sz="1000">
                <a:solidFill>
                  <a:schemeClr val="bg1"/>
                </a:solidFill>
              </a:rPr>
              <a:t>F: Storage pool SQL logs, tempdb, datafiles</a:t>
            </a:r>
          </a:p>
        </p:txBody>
      </p:sp>
      <p:sp>
        <p:nvSpPr>
          <p:cNvPr id="87" name="TextBox 86"/>
          <p:cNvSpPr txBox="1"/>
          <p:nvPr/>
        </p:nvSpPr>
        <p:spPr>
          <a:xfrm>
            <a:off x="8398768" y="3905460"/>
            <a:ext cx="547724" cy="553998"/>
          </a:xfrm>
          <a:prstGeom prst="rect">
            <a:avLst/>
          </a:prstGeom>
          <a:noFill/>
        </p:spPr>
        <p:txBody>
          <a:bodyPr wrap="square" rtlCol="0">
            <a:spAutoFit/>
          </a:bodyPr>
          <a:lstStyle/>
          <a:p>
            <a:r>
              <a:rPr lang="en-US" sz="1000">
                <a:solidFill>
                  <a:schemeClr val="bg1"/>
                </a:solidFill>
              </a:rPr>
              <a:t>Prem strg 3xP30</a:t>
            </a:r>
          </a:p>
        </p:txBody>
      </p:sp>
      <p:sp>
        <p:nvSpPr>
          <p:cNvPr id="89" name="TextBox 88"/>
          <p:cNvSpPr txBox="1"/>
          <p:nvPr/>
        </p:nvSpPr>
        <p:spPr>
          <a:xfrm>
            <a:off x="7715024" y="4055431"/>
            <a:ext cx="784189" cy="246221"/>
          </a:xfrm>
          <a:prstGeom prst="rect">
            <a:avLst/>
          </a:prstGeom>
          <a:noFill/>
        </p:spPr>
        <p:txBody>
          <a:bodyPr wrap="none" rtlCol="0">
            <a:spAutoFit/>
          </a:bodyPr>
          <a:lstStyle/>
          <a:p>
            <a:r>
              <a:rPr lang="en-US" sz="1000">
                <a:solidFill>
                  <a:schemeClr val="bg1"/>
                </a:solidFill>
              </a:rPr>
              <a:t>10000 IOPS</a:t>
            </a:r>
          </a:p>
        </p:txBody>
      </p:sp>
      <p:sp>
        <p:nvSpPr>
          <p:cNvPr id="91" name="TextBox 90"/>
          <p:cNvSpPr txBox="1"/>
          <p:nvPr/>
        </p:nvSpPr>
        <p:spPr>
          <a:xfrm>
            <a:off x="7743305" y="4588833"/>
            <a:ext cx="718466" cy="246221"/>
          </a:xfrm>
          <a:prstGeom prst="rect">
            <a:avLst/>
          </a:prstGeom>
          <a:noFill/>
        </p:spPr>
        <p:txBody>
          <a:bodyPr wrap="none" rtlCol="0">
            <a:spAutoFit/>
          </a:bodyPr>
          <a:lstStyle/>
          <a:p>
            <a:r>
              <a:rPr lang="en-US" sz="1000">
                <a:solidFill>
                  <a:schemeClr val="bg1"/>
                </a:solidFill>
              </a:rPr>
              <a:t>5000 IOPS</a:t>
            </a:r>
          </a:p>
        </p:txBody>
      </p:sp>
      <p:sp>
        <p:nvSpPr>
          <p:cNvPr id="92" name="TextBox 91"/>
          <p:cNvSpPr txBox="1"/>
          <p:nvPr/>
        </p:nvSpPr>
        <p:spPr>
          <a:xfrm>
            <a:off x="7708200" y="2506838"/>
            <a:ext cx="695249" cy="400110"/>
          </a:xfrm>
          <a:prstGeom prst="rect">
            <a:avLst/>
          </a:prstGeom>
          <a:noFill/>
        </p:spPr>
        <p:txBody>
          <a:bodyPr wrap="square" rtlCol="0">
            <a:spAutoFit/>
          </a:bodyPr>
          <a:lstStyle/>
          <a:p>
            <a:r>
              <a:rPr lang="en-US" sz="1000">
                <a:solidFill>
                  <a:schemeClr val="bg1"/>
                </a:solidFill>
              </a:rPr>
              <a:t>Fileshare Witness</a:t>
            </a:r>
          </a:p>
        </p:txBody>
      </p:sp>
      <p:sp>
        <p:nvSpPr>
          <p:cNvPr id="93" name="Rounded Rectangle 92"/>
          <p:cNvSpPr/>
          <p:nvPr/>
        </p:nvSpPr>
        <p:spPr>
          <a:xfrm>
            <a:off x="3226528" y="3406249"/>
            <a:ext cx="1702506" cy="1347817"/>
          </a:xfrm>
          <a:prstGeom prst="roundRect">
            <a:avLst/>
          </a:prstGeom>
          <a:noFill/>
          <a:ln w="6350">
            <a:solidFill>
              <a:schemeClr val="accent4">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4325030" y="3206301"/>
            <a:ext cx="543739" cy="246221"/>
          </a:xfrm>
          <a:prstGeom prst="rect">
            <a:avLst/>
          </a:prstGeom>
          <a:noFill/>
        </p:spPr>
        <p:txBody>
          <a:bodyPr wrap="none" rtlCol="0">
            <a:spAutoFit/>
          </a:bodyPr>
          <a:lstStyle/>
          <a:p>
            <a:r>
              <a:rPr lang="en-US" sz="1000">
                <a:solidFill>
                  <a:schemeClr val="bg1"/>
                </a:solidFill>
              </a:rPr>
              <a:t>Av. Set</a:t>
            </a:r>
          </a:p>
        </p:txBody>
      </p:sp>
      <p:sp>
        <p:nvSpPr>
          <p:cNvPr id="95" name="Rounded Rectangle 94"/>
          <p:cNvSpPr/>
          <p:nvPr/>
        </p:nvSpPr>
        <p:spPr>
          <a:xfrm>
            <a:off x="4992116" y="3441485"/>
            <a:ext cx="1317347" cy="1347817"/>
          </a:xfrm>
          <a:prstGeom prst="roundRect">
            <a:avLst/>
          </a:prstGeom>
          <a:noFill/>
          <a:ln w="6350">
            <a:solidFill>
              <a:schemeClr val="accent4">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5734260" y="3237128"/>
            <a:ext cx="543739" cy="246221"/>
          </a:xfrm>
          <a:prstGeom prst="rect">
            <a:avLst/>
          </a:prstGeom>
          <a:noFill/>
        </p:spPr>
        <p:txBody>
          <a:bodyPr wrap="none" rtlCol="0">
            <a:spAutoFit/>
          </a:bodyPr>
          <a:lstStyle/>
          <a:p>
            <a:r>
              <a:rPr lang="en-US" sz="1000">
                <a:solidFill>
                  <a:schemeClr val="bg1"/>
                </a:solidFill>
              </a:rPr>
              <a:t>Av. Set</a:t>
            </a:r>
          </a:p>
        </p:txBody>
      </p:sp>
      <p:sp>
        <p:nvSpPr>
          <p:cNvPr id="97" name="Rounded Rectangle 96"/>
          <p:cNvSpPr/>
          <p:nvPr/>
        </p:nvSpPr>
        <p:spPr>
          <a:xfrm>
            <a:off x="6392096" y="3462996"/>
            <a:ext cx="2999554" cy="1347817"/>
          </a:xfrm>
          <a:prstGeom prst="roundRect">
            <a:avLst/>
          </a:prstGeom>
          <a:noFill/>
          <a:ln w="6350">
            <a:solidFill>
              <a:schemeClr val="accent4">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8817423" y="3257734"/>
            <a:ext cx="543739" cy="246221"/>
          </a:xfrm>
          <a:prstGeom prst="rect">
            <a:avLst/>
          </a:prstGeom>
          <a:noFill/>
        </p:spPr>
        <p:txBody>
          <a:bodyPr wrap="none" rtlCol="0">
            <a:spAutoFit/>
          </a:bodyPr>
          <a:lstStyle/>
          <a:p>
            <a:r>
              <a:rPr lang="en-US" sz="1000">
                <a:solidFill>
                  <a:schemeClr val="bg1"/>
                </a:solidFill>
              </a:rPr>
              <a:t>Av. Set</a:t>
            </a:r>
          </a:p>
        </p:txBody>
      </p:sp>
      <p:sp>
        <p:nvSpPr>
          <p:cNvPr id="99" name="TextBox 98"/>
          <p:cNvSpPr txBox="1"/>
          <p:nvPr/>
        </p:nvSpPr>
        <p:spPr>
          <a:xfrm>
            <a:off x="6426263" y="3734547"/>
            <a:ext cx="446658" cy="400110"/>
          </a:xfrm>
          <a:prstGeom prst="rect">
            <a:avLst/>
          </a:prstGeom>
          <a:noFill/>
        </p:spPr>
        <p:txBody>
          <a:bodyPr wrap="square" rtlCol="0">
            <a:spAutoFit/>
          </a:bodyPr>
          <a:lstStyle/>
          <a:p>
            <a:r>
              <a:rPr lang="en-US" sz="1000">
                <a:solidFill>
                  <a:schemeClr val="bg1"/>
                </a:solidFill>
              </a:rPr>
              <a:t>6680 SAPS</a:t>
            </a:r>
          </a:p>
        </p:txBody>
      </p:sp>
      <p:sp>
        <p:nvSpPr>
          <p:cNvPr id="100" name="TextBox 99"/>
          <p:cNvSpPr txBox="1"/>
          <p:nvPr/>
        </p:nvSpPr>
        <p:spPr>
          <a:xfrm>
            <a:off x="6414135" y="4200426"/>
            <a:ext cx="446658" cy="400110"/>
          </a:xfrm>
          <a:prstGeom prst="rect">
            <a:avLst/>
          </a:prstGeom>
          <a:noFill/>
        </p:spPr>
        <p:txBody>
          <a:bodyPr wrap="square" rtlCol="0">
            <a:spAutoFit/>
          </a:bodyPr>
          <a:lstStyle/>
          <a:p>
            <a:r>
              <a:rPr lang="en-US" sz="1000">
                <a:solidFill>
                  <a:schemeClr val="bg1"/>
                </a:solidFill>
              </a:rPr>
              <a:t>6680 SAPS</a:t>
            </a:r>
          </a:p>
        </p:txBody>
      </p:sp>
      <p:pic>
        <p:nvPicPr>
          <p:cNvPr id="101" name="Picture 10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113052" y="2613487"/>
            <a:ext cx="423341" cy="423341"/>
          </a:xfrm>
          <a:prstGeom prst="rect">
            <a:avLst/>
          </a:prstGeom>
        </p:spPr>
      </p:pic>
      <p:sp>
        <p:nvSpPr>
          <p:cNvPr id="102" name="TextBox 101"/>
          <p:cNvSpPr txBox="1"/>
          <p:nvPr/>
        </p:nvSpPr>
        <p:spPr>
          <a:xfrm>
            <a:off x="5025659" y="3024836"/>
            <a:ext cx="941611" cy="415498"/>
          </a:xfrm>
          <a:prstGeom prst="rect">
            <a:avLst/>
          </a:prstGeom>
          <a:noFill/>
        </p:spPr>
        <p:txBody>
          <a:bodyPr wrap="square" rtlCol="0">
            <a:spAutoFit/>
          </a:bodyPr>
          <a:lstStyle/>
          <a:p>
            <a:pPr algn="ctr"/>
            <a:r>
              <a:rPr lang="en-US" sz="1050">
                <a:solidFill>
                  <a:schemeClr val="bg1"/>
                </a:solidFill>
              </a:rPr>
              <a:t>Replicated </a:t>
            </a:r>
          </a:p>
          <a:p>
            <a:pPr algn="ctr"/>
            <a:r>
              <a:rPr lang="en-US" sz="1050">
                <a:solidFill>
                  <a:schemeClr val="bg1"/>
                </a:solidFill>
              </a:rPr>
              <a:t>DC</a:t>
            </a:r>
          </a:p>
        </p:txBody>
      </p:sp>
      <p:sp>
        <p:nvSpPr>
          <p:cNvPr id="103" name="Rounded Rectangle 102"/>
          <p:cNvSpPr/>
          <p:nvPr/>
        </p:nvSpPr>
        <p:spPr>
          <a:xfrm>
            <a:off x="10068024" y="2021338"/>
            <a:ext cx="1446806" cy="2174693"/>
          </a:xfrm>
          <a:prstGeom prst="roundRect">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103"/>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0297560" y="2969808"/>
            <a:ext cx="380245" cy="380245"/>
          </a:xfrm>
          <a:prstGeom prst="rect">
            <a:avLst/>
          </a:prstGeom>
        </p:spPr>
      </p:pic>
      <p:pic>
        <p:nvPicPr>
          <p:cNvPr id="105" name="Picture 10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0297560" y="3422494"/>
            <a:ext cx="380245" cy="380245"/>
          </a:xfrm>
          <a:prstGeom prst="rect">
            <a:avLst/>
          </a:prstGeom>
        </p:spPr>
      </p:pic>
      <p:pic>
        <p:nvPicPr>
          <p:cNvPr id="106" name="Picture 105"/>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0298066" y="2517122"/>
            <a:ext cx="380245" cy="380245"/>
          </a:xfrm>
          <a:prstGeom prst="rect">
            <a:avLst/>
          </a:prstGeom>
        </p:spPr>
      </p:pic>
      <p:sp>
        <p:nvSpPr>
          <p:cNvPr id="107" name="TextBox 106"/>
          <p:cNvSpPr txBox="1"/>
          <p:nvPr/>
        </p:nvSpPr>
        <p:spPr>
          <a:xfrm>
            <a:off x="10717941" y="2473062"/>
            <a:ext cx="750317" cy="400110"/>
          </a:xfrm>
          <a:prstGeom prst="rect">
            <a:avLst/>
          </a:prstGeom>
          <a:noFill/>
        </p:spPr>
        <p:txBody>
          <a:bodyPr wrap="square" rtlCol="0">
            <a:spAutoFit/>
          </a:bodyPr>
          <a:lstStyle/>
          <a:p>
            <a:r>
              <a:rPr lang="en-US" sz="1000">
                <a:solidFill>
                  <a:schemeClr val="bg1"/>
                </a:solidFill>
              </a:rPr>
              <a:t>Replicated SCS </a:t>
            </a:r>
          </a:p>
        </p:txBody>
      </p:sp>
      <p:sp>
        <p:nvSpPr>
          <p:cNvPr id="108" name="TextBox 107"/>
          <p:cNvSpPr txBox="1"/>
          <p:nvPr/>
        </p:nvSpPr>
        <p:spPr>
          <a:xfrm>
            <a:off x="10717940" y="2923596"/>
            <a:ext cx="750317" cy="400110"/>
          </a:xfrm>
          <a:prstGeom prst="rect">
            <a:avLst/>
          </a:prstGeom>
          <a:noFill/>
        </p:spPr>
        <p:txBody>
          <a:bodyPr wrap="square" rtlCol="0">
            <a:spAutoFit/>
          </a:bodyPr>
          <a:lstStyle/>
          <a:p>
            <a:r>
              <a:rPr lang="en-US" sz="1000">
                <a:solidFill>
                  <a:schemeClr val="bg1"/>
                </a:solidFill>
              </a:rPr>
              <a:t>Replicated App Server </a:t>
            </a:r>
          </a:p>
        </p:txBody>
      </p:sp>
      <p:sp>
        <p:nvSpPr>
          <p:cNvPr id="109" name="TextBox 108"/>
          <p:cNvSpPr txBox="1"/>
          <p:nvPr/>
        </p:nvSpPr>
        <p:spPr>
          <a:xfrm>
            <a:off x="10730508" y="3390042"/>
            <a:ext cx="750317" cy="553998"/>
          </a:xfrm>
          <a:prstGeom prst="rect">
            <a:avLst/>
          </a:prstGeom>
          <a:noFill/>
        </p:spPr>
        <p:txBody>
          <a:bodyPr wrap="square" rtlCol="0">
            <a:spAutoFit/>
          </a:bodyPr>
          <a:lstStyle/>
          <a:p>
            <a:r>
              <a:rPr lang="en-US" sz="1000">
                <a:solidFill>
                  <a:schemeClr val="bg1"/>
                </a:solidFill>
              </a:rPr>
              <a:t>Secondary Alwayson replica</a:t>
            </a:r>
          </a:p>
        </p:txBody>
      </p:sp>
      <p:pic>
        <p:nvPicPr>
          <p:cNvPr id="110" name="Picture 109"/>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9180435" y="2197452"/>
            <a:ext cx="289715" cy="289715"/>
          </a:xfrm>
          <a:prstGeom prst="rect">
            <a:avLst/>
          </a:prstGeom>
        </p:spPr>
      </p:pic>
      <p:pic>
        <p:nvPicPr>
          <p:cNvPr id="111" name="Picture 110"/>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0105527" y="2183454"/>
            <a:ext cx="283269" cy="283269"/>
          </a:xfrm>
          <a:prstGeom prst="rect">
            <a:avLst/>
          </a:prstGeom>
        </p:spPr>
      </p:pic>
      <p:cxnSp>
        <p:nvCxnSpPr>
          <p:cNvPr id="112" name="Straight Arrow Connector 111"/>
          <p:cNvCxnSpPr/>
          <p:nvPr/>
        </p:nvCxnSpPr>
        <p:spPr>
          <a:xfrm>
            <a:off x="9556786" y="2342310"/>
            <a:ext cx="501713" cy="0"/>
          </a:xfrm>
          <a:prstGeom prst="straightConnector1">
            <a:avLst/>
          </a:prstGeom>
          <a:ln w="22225">
            <a:solidFill>
              <a:schemeClr val="bg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5" name="Picture 114"/>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10873578" y="1732617"/>
            <a:ext cx="609692" cy="609692"/>
          </a:xfrm>
          <a:prstGeom prst="rect">
            <a:avLst/>
          </a:prstGeom>
        </p:spPr>
      </p:pic>
      <p:sp>
        <p:nvSpPr>
          <p:cNvPr id="116" name="TextBox 115"/>
          <p:cNvSpPr txBox="1"/>
          <p:nvPr/>
        </p:nvSpPr>
        <p:spPr>
          <a:xfrm>
            <a:off x="10152727" y="4437775"/>
            <a:ext cx="1572123" cy="861774"/>
          </a:xfrm>
          <a:prstGeom prst="rect">
            <a:avLst/>
          </a:prstGeom>
          <a:noFill/>
        </p:spPr>
        <p:txBody>
          <a:bodyPr wrap="square" rtlCol="0">
            <a:spAutoFit/>
          </a:bodyPr>
          <a:lstStyle/>
          <a:p>
            <a:r>
              <a:rPr lang="en-US" sz="1000">
                <a:solidFill>
                  <a:schemeClr val="bg1"/>
                </a:solidFill>
              </a:rPr>
              <a:t>* (A)SCS replicated via batch job to copy the /sapmnt share. App Servers replicated with ASR</a:t>
            </a:r>
          </a:p>
        </p:txBody>
      </p:sp>
      <p:pic>
        <p:nvPicPr>
          <p:cNvPr id="118" name="Picture 117"/>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7922402" y="4332601"/>
            <a:ext cx="184553" cy="184553"/>
          </a:xfrm>
          <a:prstGeom prst="rect">
            <a:avLst/>
          </a:prstGeom>
        </p:spPr>
      </p:pic>
      <p:pic>
        <p:nvPicPr>
          <p:cNvPr id="113" name="Picture 112"/>
          <p:cNvPicPr>
            <a:picLocks noChangeAspect="1"/>
          </p:cNvPicPr>
          <p:nvPr/>
        </p:nvPicPr>
        <p:blipFill>
          <a:blip r:embed="rId12" cstate="print">
            <a:lum bright="70000" contrast="-70000"/>
            <a:extLst>
              <a:ext uri="{28A0092B-C50C-407E-A947-70E740481C1C}">
                <a14:useLocalDpi xmlns:a14="http://schemas.microsoft.com/office/drawing/2010/main" val="0"/>
              </a:ext>
            </a:extLst>
          </a:blip>
          <a:stretch>
            <a:fillRect/>
          </a:stretch>
        </p:blipFill>
        <p:spPr>
          <a:xfrm>
            <a:off x="1321806" y="2527321"/>
            <a:ext cx="414176" cy="414176"/>
          </a:xfrm>
          <a:prstGeom prst="rect">
            <a:avLst/>
          </a:prstGeom>
        </p:spPr>
      </p:pic>
      <p:sp>
        <p:nvSpPr>
          <p:cNvPr id="114" name="TextBox 113"/>
          <p:cNvSpPr txBox="1"/>
          <p:nvPr/>
        </p:nvSpPr>
        <p:spPr>
          <a:xfrm>
            <a:off x="1218634" y="2944433"/>
            <a:ext cx="883539" cy="400110"/>
          </a:xfrm>
          <a:prstGeom prst="rect">
            <a:avLst/>
          </a:prstGeom>
          <a:noFill/>
        </p:spPr>
        <p:txBody>
          <a:bodyPr wrap="square" rtlCol="0">
            <a:spAutoFit/>
          </a:bodyPr>
          <a:lstStyle/>
          <a:p>
            <a:r>
              <a:rPr lang="en-US" sz="1000">
                <a:solidFill>
                  <a:schemeClr val="bg1"/>
                </a:solidFill>
              </a:rPr>
              <a:t>PRD Shop-floor Systems</a:t>
            </a:r>
          </a:p>
        </p:txBody>
      </p:sp>
      <p:sp>
        <p:nvSpPr>
          <p:cNvPr id="121" name="TextBox 120"/>
          <p:cNvSpPr txBox="1"/>
          <p:nvPr/>
        </p:nvSpPr>
        <p:spPr>
          <a:xfrm>
            <a:off x="5612689" y="2012155"/>
            <a:ext cx="588751" cy="276999"/>
          </a:xfrm>
          <a:prstGeom prst="rect">
            <a:avLst/>
          </a:prstGeom>
          <a:noFill/>
        </p:spPr>
        <p:txBody>
          <a:bodyPr wrap="none" rtlCol="0">
            <a:spAutoFit/>
          </a:bodyPr>
          <a:lstStyle/>
          <a:p>
            <a:r>
              <a:rPr lang="en-US" sz="1200" b="1">
                <a:solidFill>
                  <a:schemeClr val="bg1"/>
                </a:solidFill>
              </a:rPr>
              <a:t>PROD </a:t>
            </a:r>
          </a:p>
        </p:txBody>
      </p:sp>
      <p:sp>
        <p:nvSpPr>
          <p:cNvPr id="122" name="TextBox 121"/>
          <p:cNvSpPr txBox="1"/>
          <p:nvPr/>
        </p:nvSpPr>
        <p:spPr>
          <a:xfrm>
            <a:off x="10484878" y="2010985"/>
            <a:ext cx="369012" cy="276999"/>
          </a:xfrm>
          <a:prstGeom prst="rect">
            <a:avLst/>
          </a:prstGeom>
          <a:noFill/>
        </p:spPr>
        <p:txBody>
          <a:bodyPr wrap="none" rtlCol="0">
            <a:spAutoFit/>
          </a:bodyPr>
          <a:lstStyle/>
          <a:p>
            <a:r>
              <a:rPr lang="en-US" sz="1200" b="1">
                <a:solidFill>
                  <a:schemeClr val="bg1"/>
                </a:solidFill>
              </a:rPr>
              <a:t>DR</a:t>
            </a:r>
            <a:endParaRPr lang="en-US" sz="1000" b="1">
              <a:solidFill>
                <a:schemeClr val="bg1"/>
              </a:solidFill>
            </a:endParaRPr>
          </a:p>
        </p:txBody>
      </p:sp>
      <p:sp>
        <p:nvSpPr>
          <p:cNvPr id="123" name="TextBox 122"/>
          <p:cNvSpPr txBox="1"/>
          <p:nvPr/>
        </p:nvSpPr>
        <p:spPr>
          <a:xfrm>
            <a:off x="5104555" y="2364472"/>
            <a:ext cx="655949" cy="246221"/>
          </a:xfrm>
          <a:prstGeom prst="rect">
            <a:avLst/>
          </a:prstGeom>
          <a:noFill/>
        </p:spPr>
        <p:txBody>
          <a:bodyPr wrap="none" rtlCol="0">
            <a:spAutoFit/>
          </a:bodyPr>
          <a:lstStyle/>
          <a:p>
            <a:r>
              <a:rPr lang="en-US" sz="1000">
                <a:solidFill>
                  <a:schemeClr val="bg1"/>
                </a:solidFill>
              </a:rPr>
              <a:t>2xA3 VM</a:t>
            </a:r>
          </a:p>
        </p:txBody>
      </p:sp>
      <p:pic>
        <p:nvPicPr>
          <p:cNvPr id="124" name="Picture 123"/>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7578305" y="3841142"/>
            <a:ext cx="216299" cy="216299"/>
          </a:xfrm>
          <a:prstGeom prst="rect">
            <a:avLst/>
          </a:prstGeom>
        </p:spPr>
      </p:pic>
      <p:pic>
        <p:nvPicPr>
          <p:cNvPr id="125" name="Picture 124"/>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7578874" y="4317309"/>
            <a:ext cx="210204" cy="210204"/>
          </a:xfrm>
          <a:prstGeom prst="rect">
            <a:avLst/>
          </a:prstGeom>
        </p:spPr>
      </p:pic>
      <p:sp>
        <p:nvSpPr>
          <p:cNvPr id="126" name="TextBox 125"/>
          <p:cNvSpPr txBox="1"/>
          <p:nvPr/>
        </p:nvSpPr>
        <p:spPr>
          <a:xfrm>
            <a:off x="7371138" y="3570680"/>
            <a:ext cx="510076" cy="246221"/>
          </a:xfrm>
          <a:prstGeom prst="rect">
            <a:avLst/>
          </a:prstGeom>
          <a:noFill/>
        </p:spPr>
        <p:txBody>
          <a:bodyPr wrap="none" rtlCol="0">
            <a:spAutoFit/>
          </a:bodyPr>
          <a:lstStyle/>
          <a:p>
            <a:r>
              <a:rPr lang="en-US" sz="1000">
                <a:solidFill>
                  <a:schemeClr val="bg1"/>
                </a:solidFill>
              </a:rPr>
              <a:t>C:\ OS</a:t>
            </a:r>
          </a:p>
        </p:txBody>
      </p:sp>
      <p:sp>
        <p:nvSpPr>
          <p:cNvPr id="127" name="TextBox 126"/>
          <p:cNvSpPr txBox="1"/>
          <p:nvPr/>
        </p:nvSpPr>
        <p:spPr>
          <a:xfrm>
            <a:off x="7342603" y="4112061"/>
            <a:ext cx="510076" cy="246221"/>
          </a:xfrm>
          <a:prstGeom prst="rect">
            <a:avLst/>
          </a:prstGeom>
          <a:noFill/>
        </p:spPr>
        <p:txBody>
          <a:bodyPr wrap="none" rtlCol="0">
            <a:spAutoFit/>
          </a:bodyPr>
          <a:lstStyle/>
          <a:p>
            <a:r>
              <a:rPr lang="en-US" sz="1000">
                <a:solidFill>
                  <a:schemeClr val="bg1"/>
                </a:solidFill>
              </a:rPr>
              <a:t>C:\ OS</a:t>
            </a:r>
          </a:p>
        </p:txBody>
      </p:sp>
      <p:sp>
        <p:nvSpPr>
          <p:cNvPr id="4" name="TextBox 3"/>
          <p:cNvSpPr txBox="1"/>
          <p:nvPr/>
        </p:nvSpPr>
        <p:spPr>
          <a:xfrm>
            <a:off x="9005180" y="5710780"/>
            <a:ext cx="2767232" cy="276999"/>
          </a:xfrm>
          <a:prstGeom prst="rect">
            <a:avLst/>
          </a:prstGeom>
          <a:noFill/>
        </p:spPr>
        <p:txBody>
          <a:bodyPr wrap="none" rtlCol="0">
            <a:spAutoFit/>
          </a:bodyPr>
          <a:lstStyle/>
          <a:p>
            <a:r>
              <a:rPr lang="en-US" sz="1200">
                <a:solidFill>
                  <a:schemeClr val="bg1"/>
                </a:solidFill>
              </a:rPr>
              <a:t>Azure to Azure ASR GA expected Q3 FY16</a:t>
            </a:r>
          </a:p>
        </p:txBody>
      </p:sp>
      <p:pic>
        <p:nvPicPr>
          <p:cNvPr id="90" name="Picture 8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463414" y="2615058"/>
            <a:ext cx="423341" cy="423341"/>
          </a:xfrm>
          <a:prstGeom prst="rect">
            <a:avLst/>
          </a:prstGeom>
        </p:spPr>
      </p:pic>
    </p:spTree>
    <p:extLst>
      <p:ext uri="{BB962C8B-B14F-4D97-AF65-F5344CB8AC3E}">
        <p14:creationId xmlns:p14="http://schemas.microsoft.com/office/powerpoint/2010/main" val="1127928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Cost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26408958"/>
              </p:ext>
            </p:extLst>
          </p:nvPr>
        </p:nvGraphicFramePr>
        <p:xfrm>
          <a:off x="838197" y="1847850"/>
          <a:ext cx="9634982" cy="3977640"/>
        </p:xfrm>
        <a:graphic>
          <a:graphicData uri="http://schemas.openxmlformats.org/drawingml/2006/table">
            <a:tbl>
              <a:tblPr firstRow="1" bandRow="1">
                <a:tableStyleId>{5C22544A-7EE6-4342-B048-85BDC9FD1C3A}</a:tableStyleId>
              </a:tblPr>
              <a:tblGrid>
                <a:gridCol w="2519701">
                  <a:extLst>
                    <a:ext uri="{9D8B030D-6E8A-4147-A177-3AD203B41FA5}">
                      <a16:colId xmlns:a16="http://schemas.microsoft.com/office/drawing/2014/main" val="4165350483"/>
                    </a:ext>
                  </a:extLst>
                </a:gridCol>
                <a:gridCol w="1082127">
                  <a:extLst>
                    <a:ext uri="{9D8B030D-6E8A-4147-A177-3AD203B41FA5}">
                      <a16:colId xmlns:a16="http://schemas.microsoft.com/office/drawing/2014/main" val="2319678795"/>
                    </a:ext>
                  </a:extLst>
                </a:gridCol>
                <a:gridCol w="1866507">
                  <a:extLst>
                    <a:ext uri="{9D8B030D-6E8A-4147-A177-3AD203B41FA5}">
                      <a16:colId xmlns:a16="http://schemas.microsoft.com/office/drawing/2014/main" val="3617475584"/>
                    </a:ext>
                  </a:extLst>
                </a:gridCol>
                <a:gridCol w="2479249">
                  <a:extLst>
                    <a:ext uri="{9D8B030D-6E8A-4147-A177-3AD203B41FA5}">
                      <a16:colId xmlns:a16="http://schemas.microsoft.com/office/drawing/2014/main" val="1230809549"/>
                    </a:ext>
                  </a:extLst>
                </a:gridCol>
                <a:gridCol w="1687398">
                  <a:extLst>
                    <a:ext uri="{9D8B030D-6E8A-4147-A177-3AD203B41FA5}">
                      <a16:colId xmlns:a16="http://schemas.microsoft.com/office/drawing/2014/main" val="3080076561"/>
                    </a:ext>
                  </a:extLst>
                </a:gridCol>
              </a:tblGrid>
              <a:tr h="370840">
                <a:tc>
                  <a:txBody>
                    <a:bodyPr/>
                    <a:lstStyle/>
                    <a:p>
                      <a:r>
                        <a:rPr lang="en-US"/>
                        <a:t>Component</a:t>
                      </a:r>
                    </a:p>
                  </a:txBody>
                  <a:tcPr/>
                </a:tc>
                <a:tc>
                  <a:txBody>
                    <a:bodyPr/>
                    <a:lstStyle/>
                    <a:p>
                      <a:r>
                        <a:rPr lang="en-US"/>
                        <a:t>Quantity</a:t>
                      </a:r>
                    </a:p>
                  </a:txBody>
                  <a:tcPr/>
                </a:tc>
                <a:tc>
                  <a:txBody>
                    <a:bodyPr/>
                    <a:lstStyle/>
                    <a:p>
                      <a:r>
                        <a:rPr lang="en-US"/>
                        <a:t>Op.</a:t>
                      </a:r>
                      <a:r>
                        <a:rPr lang="en-US" baseline="0"/>
                        <a:t> hrs/month</a:t>
                      </a:r>
                      <a:endParaRPr lang="en-US"/>
                    </a:p>
                  </a:txBody>
                  <a:tcPr/>
                </a:tc>
                <a:tc>
                  <a:txBody>
                    <a:bodyPr/>
                    <a:lstStyle/>
                    <a:p>
                      <a:r>
                        <a:rPr lang="en-US"/>
                        <a:t>Unit cost/mo.</a:t>
                      </a:r>
                    </a:p>
                  </a:txBody>
                  <a:tcPr/>
                </a:tc>
                <a:tc>
                  <a:txBody>
                    <a:bodyPr/>
                    <a:lstStyle/>
                    <a:p>
                      <a:r>
                        <a:rPr lang="en-US"/>
                        <a:t>Ext. cost/mo.</a:t>
                      </a:r>
                    </a:p>
                  </a:txBody>
                  <a:tcPr/>
                </a:tc>
                <a:extLst>
                  <a:ext uri="{0D108BD9-81ED-4DB2-BD59-A6C34878D82A}">
                    <a16:rowId xmlns:a16="http://schemas.microsoft.com/office/drawing/2014/main" val="587583526"/>
                  </a:ext>
                </a:extLst>
              </a:tr>
              <a:tr h="370840">
                <a:tc>
                  <a:txBody>
                    <a:bodyPr/>
                    <a:lstStyle/>
                    <a:p>
                      <a:r>
                        <a:rPr lang="en-US"/>
                        <a:t>VM – DS1v2</a:t>
                      </a:r>
                      <a:endParaRPr lang="en-US" dirty="0"/>
                    </a:p>
                  </a:txBody>
                  <a:tcPr/>
                </a:tc>
                <a:tc>
                  <a:txBody>
                    <a:bodyPr/>
                    <a:lstStyle/>
                    <a:p>
                      <a:r>
                        <a:rPr lang="en-US"/>
                        <a:t>2</a:t>
                      </a:r>
                    </a:p>
                  </a:txBody>
                  <a:tcPr/>
                </a:tc>
                <a:tc>
                  <a:txBody>
                    <a:bodyPr/>
                    <a:lstStyle/>
                    <a:p>
                      <a:r>
                        <a:rPr lang="en-US"/>
                        <a:t>744</a:t>
                      </a:r>
                    </a:p>
                  </a:txBody>
                  <a:tcPr/>
                </a:tc>
                <a:tc>
                  <a:txBody>
                    <a:bodyPr/>
                    <a:lstStyle/>
                    <a:p>
                      <a:pPr lvl="1" algn="ctr"/>
                      <a:r>
                        <a:rPr lang="en-US"/>
                        <a:t>54.31</a:t>
                      </a:r>
                    </a:p>
                  </a:txBody>
                  <a:tcPr/>
                </a:tc>
                <a:tc>
                  <a:txBody>
                    <a:bodyPr/>
                    <a:lstStyle/>
                    <a:p>
                      <a:pPr lvl="1" algn="ctr"/>
                      <a:r>
                        <a:rPr lang="en-US"/>
                        <a:t>108.62</a:t>
                      </a:r>
                    </a:p>
                  </a:txBody>
                  <a:tcPr/>
                </a:tc>
                <a:extLst>
                  <a:ext uri="{0D108BD9-81ED-4DB2-BD59-A6C34878D82A}">
                    <a16:rowId xmlns:a16="http://schemas.microsoft.com/office/drawing/2014/main" val="10492626"/>
                  </a:ext>
                </a:extLst>
              </a:tr>
              <a:tr h="370840">
                <a:tc>
                  <a:txBody>
                    <a:bodyPr/>
                    <a:lstStyle/>
                    <a:p>
                      <a:r>
                        <a:rPr lang="en-US" dirty="0"/>
                        <a:t>VM</a:t>
                      </a:r>
                      <a:r>
                        <a:rPr lang="en-US" baseline="0" dirty="0"/>
                        <a:t> </a:t>
                      </a:r>
                      <a:r>
                        <a:rPr lang="en-US" baseline="0"/>
                        <a:t>– DS11v2</a:t>
                      </a:r>
                      <a:endParaRPr lang="en-US" dirty="0"/>
                    </a:p>
                  </a:txBody>
                  <a:tcPr/>
                </a:tc>
                <a:tc>
                  <a:txBody>
                    <a:bodyPr/>
                    <a:lstStyle/>
                    <a:p>
                      <a:r>
                        <a:rPr lang="en-US"/>
                        <a:t>2</a:t>
                      </a:r>
                    </a:p>
                  </a:txBody>
                  <a:tcPr/>
                </a:tc>
                <a:tc>
                  <a:txBody>
                    <a:bodyPr/>
                    <a:lstStyle/>
                    <a:p>
                      <a:r>
                        <a:rPr lang="en-US"/>
                        <a:t>744</a:t>
                      </a:r>
                    </a:p>
                  </a:txBody>
                  <a:tcPr/>
                </a:tc>
                <a:tc>
                  <a:txBody>
                    <a:bodyPr/>
                    <a:lstStyle/>
                    <a:p>
                      <a:pPr lvl="1" algn="ctr"/>
                      <a:r>
                        <a:rPr lang="en-US"/>
                        <a:t>137.64</a:t>
                      </a:r>
                    </a:p>
                  </a:txBody>
                  <a:tcPr/>
                </a:tc>
                <a:tc>
                  <a:txBody>
                    <a:bodyPr/>
                    <a:lstStyle/>
                    <a:p>
                      <a:pPr lvl="1" algn="ctr"/>
                      <a:r>
                        <a:rPr lang="en-US"/>
                        <a:t>275.28</a:t>
                      </a:r>
                    </a:p>
                  </a:txBody>
                  <a:tcPr/>
                </a:tc>
                <a:extLst>
                  <a:ext uri="{0D108BD9-81ED-4DB2-BD59-A6C34878D82A}">
                    <a16:rowId xmlns:a16="http://schemas.microsoft.com/office/drawing/2014/main" val="2537874685"/>
                  </a:ext>
                </a:extLst>
              </a:tr>
              <a:tr h="370840">
                <a:tc>
                  <a:txBody>
                    <a:bodyPr/>
                    <a:lstStyle/>
                    <a:p>
                      <a:r>
                        <a:rPr lang="en-US" dirty="0"/>
                        <a:t>VM</a:t>
                      </a:r>
                      <a:r>
                        <a:rPr lang="en-US" baseline="0" dirty="0"/>
                        <a:t> </a:t>
                      </a:r>
                      <a:r>
                        <a:rPr lang="en-US" baseline="0"/>
                        <a:t>– DS12v2</a:t>
                      </a:r>
                      <a:endParaRPr lang="en-US" dirty="0"/>
                    </a:p>
                  </a:txBody>
                  <a:tcPr/>
                </a:tc>
                <a:tc>
                  <a:txBody>
                    <a:bodyPr/>
                    <a:lstStyle/>
                    <a:p>
                      <a:r>
                        <a:rPr lang="en-US"/>
                        <a:t>2</a:t>
                      </a:r>
                    </a:p>
                  </a:txBody>
                  <a:tcPr/>
                </a:tc>
                <a:tc>
                  <a:txBody>
                    <a:bodyPr/>
                    <a:lstStyle/>
                    <a:p>
                      <a:r>
                        <a:rPr lang="en-US"/>
                        <a:t>744</a:t>
                      </a:r>
                    </a:p>
                  </a:txBody>
                  <a:tcPr/>
                </a:tc>
                <a:tc>
                  <a:txBody>
                    <a:bodyPr/>
                    <a:lstStyle/>
                    <a:p>
                      <a:pPr lvl="1" algn="ctr"/>
                      <a:r>
                        <a:rPr lang="en-US"/>
                        <a:t>276.02</a:t>
                      </a:r>
                    </a:p>
                  </a:txBody>
                  <a:tcPr/>
                </a:tc>
                <a:tc>
                  <a:txBody>
                    <a:bodyPr/>
                    <a:lstStyle/>
                    <a:p>
                      <a:pPr lvl="1" algn="ctr"/>
                      <a:r>
                        <a:rPr lang="en-US"/>
                        <a:t>552.04</a:t>
                      </a:r>
                    </a:p>
                  </a:txBody>
                  <a:tcPr/>
                </a:tc>
                <a:extLst>
                  <a:ext uri="{0D108BD9-81ED-4DB2-BD59-A6C34878D82A}">
                    <a16:rowId xmlns:a16="http://schemas.microsoft.com/office/drawing/2014/main" val="3472606625"/>
                  </a:ext>
                </a:extLst>
              </a:tr>
              <a:tr h="370840">
                <a:tc>
                  <a:txBody>
                    <a:bodyPr/>
                    <a:lstStyle/>
                    <a:p>
                      <a:r>
                        <a:rPr lang="en-US"/>
                        <a:t>VM – DS13v2</a:t>
                      </a:r>
                    </a:p>
                  </a:txBody>
                  <a:tcPr/>
                </a:tc>
                <a:tc>
                  <a:txBody>
                    <a:bodyPr/>
                    <a:lstStyle/>
                    <a:p>
                      <a:r>
                        <a:rPr lang="en-US"/>
                        <a:t>2</a:t>
                      </a:r>
                    </a:p>
                  </a:txBody>
                  <a:tcPr/>
                </a:tc>
                <a:tc>
                  <a:txBody>
                    <a:bodyPr/>
                    <a:lstStyle/>
                    <a:p>
                      <a:r>
                        <a:rPr lang="en-US"/>
                        <a:t>744</a:t>
                      </a:r>
                    </a:p>
                  </a:txBody>
                  <a:tcPr/>
                </a:tc>
                <a:tc>
                  <a:txBody>
                    <a:bodyPr/>
                    <a:lstStyle/>
                    <a:p>
                      <a:pPr lvl="1" algn="ctr"/>
                      <a:r>
                        <a:rPr lang="en-US"/>
                        <a:t>551.30</a:t>
                      </a:r>
                    </a:p>
                  </a:txBody>
                  <a:tcPr/>
                </a:tc>
                <a:tc>
                  <a:txBody>
                    <a:bodyPr/>
                    <a:lstStyle/>
                    <a:p>
                      <a:pPr lvl="1" algn="ctr"/>
                      <a:r>
                        <a:rPr lang="en-US"/>
                        <a:t>1102.60</a:t>
                      </a:r>
                    </a:p>
                  </a:txBody>
                  <a:tcPr/>
                </a:tc>
                <a:extLst>
                  <a:ext uri="{0D108BD9-81ED-4DB2-BD59-A6C34878D82A}">
                    <a16:rowId xmlns:a16="http://schemas.microsoft.com/office/drawing/2014/main" val="3061102922"/>
                  </a:ext>
                </a:extLst>
              </a:tr>
              <a:tr h="370840">
                <a:tc>
                  <a:txBody>
                    <a:bodyPr/>
                    <a:lstStyle/>
                    <a:p>
                      <a:r>
                        <a:rPr lang="en-US"/>
                        <a:t>Data</a:t>
                      </a:r>
                      <a:r>
                        <a:rPr lang="en-US" baseline="0"/>
                        <a:t> disks SSD P30</a:t>
                      </a:r>
                      <a:endParaRPr lang="en-US"/>
                    </a:p>
                  </a:txBody>
                  <a:tcPr/>
                </a:tc>
                <a:tc>
                  <a:txBody>
                    <a:bodyPr/>
                    <a:lstStyle/>
                    <a:p>
                      <a:r>
                        <a:rPr lang="en-US"/>
                        <a:t>3</a:t>
                      </a:r>
                    </a:p>
                  </a:txBody>
                  <a:tcPr/>
                </a:tc>
                <a:tc>
                  <a:txBody>
                    <a:bodyPr/>
                    <a:lstStyle/>
                    <a:p>
                      <a:endParaRPr lang="en-US"/>
                    </a:p>
                  </a:txBody>
                  <a:tcPr/>
                </a:tc>
                <a:tc>
                  <a:txBody>
                    <a:bodyPr/>
                    <a:lstStyle/>
                    <a:p>
                      <a:pPr lvl="1" algn="ctr"/>
                      <a:r>
                        <a:rPr lang="en-US"/>
                        <a:t>135.17</a:t>
                      </a:r>
                    </a:p>
                  </a:txBody>
                  <a:tcPr/>
                </a:tc>
                <a:tc>
                  <a:txBody>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lang="en-US"/>
                        <a:t>405.51</a:t>
                      </a:r>
                    </a:p>
                  </a:txBody>
                  <a:tcPr/>
                </a:tc>
                <a:extLst>
                  <a:ext uri="{0D108BD9-81ED-4DB2-BD59-A6C34878D82A}">
                    <a16:rowId xmlns:a16="http://schemas.microsoft.com/office/drawing/2014/main" val="4180315730"/>
                  </a:ext>
                </a:extLst>
              </a:tr>
              <a:tr h="370840">
                <a:tc>
                  <a:txBody>
                    <a:bodyPr/>
                    <a:lstStyle/>
                    <a:p>
                      <a:r>
                        <a:rPr lang="en-US"/>
                        <a:t>OS disk HDD LRS </a:t>
                      </a:r>
                    </a:p>
                  </a:txBody>
                  <a:tcPr/>
                </a:tc>
                <a:tc>
                  <a:txBody>
                    <a:bodyPr/>
                    <a:lstStyle/>
                    <a:p>
                      <a:r>
                        <a:rPr lang="en-US"/>
                        <a:t>6</a:t>
                      </a:r>
                    </a:p>
                  </a:txBody>
                  <a:tcPr/>
                </a:tc>
                <a:tc>
                  <a:txBody>
                    <a:bodyPr/>
                    <a:lstStyle/>
                    <a:p>
                      <a:r>
                        <a:rPr lang="en-US"/>
                        <a:t>~100GB used ea. VM</a:t>
                      </a:r>
                    </a:p>
                  </a:txBody>
                  <a:tcPr/>
                </a:tc>
                <a:tc>
                  <a:txBody>
                    <a:bodyPr/>
                    <a:lstStyle/>
                    <a:p>
                      <a:pPr lvl="1" algn="ctr"/>
                      <a:r>
                        <a:rPr lang="en-US"/>
                        <a:t>0.050/GB</a:t>
                      </a:r>
                    </a:p>
                  </a:txBody>
                  <a:tcPr/>
                </a:tc>
                <a:tc>
                  <a:txBody>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lang="en-US"/>
                        <a:t>30.00</a:t>
                      </a:r>
                    </a:p>
                  </a:txBody>
                  <a:tcPr/>
                </a:tc>
                <a:extLst>
                  <a:ext uri="{0D108BD9-81ED-4DB2-BD59-A6C34878D82A}">
                    <a16:rowId xmlns:a16="http://schemas.microsoft.com/office/drawing/2014/main" val="2411820613"/>
                  </a:ext>
                </a:extLst>
              </a:tr>
              <a:tr h="370840">
                <a:tc>
                  <a:txBody>
                    <a:bodyPr/>
                    <a:lstStyle/>
                    <a:p>
                      <a:r>
                        <a:rPr lang="en-US"/>
                        <a:t>Azure</a:t>
                      </a:r>
                      <a:r>
                        <a:rPr lang="en-US" baseline="0"/>
                        <a:t> Site Recovery</a:t>
                      </a:r>
                      <a:endParaRPr lang="en-US"/>
                    </a:p>
                  </a:txBody>
                  <a:tcPr/>
                </a:tc>
                <a:tc>
                  <a:txBody>
                    <a:bodyPr/>
                    <a:lstStyle/>
                    <a:p>
                      <a:endParaRPr lang="en-US"/>
                    </a:p>
                  </a:txBody>
                  <a:tcPr/>
                </a:tc>
                <a:tc>
                  <a:txBody>
                    <a:bodyPr/>
                    <a:lstStyle/>
                    <a:p>
                      <a:endParaRPr lang="en-US"/>
                    </a:p>
                  </a:txBody>
                  <a:tcPr/>
                </a:tc>
                <a:tc>
                  <a:txBody>
                    <a:bodyPr/>
                    <a:lstStyle/>
                    <a:p>
                      <a:pPr lvl="1" algn="ctr"/>
                      <a:endParaRPr lang="en-US"/>
                    </a:p>
                  </a:txBody>
                  <a:tcPr/>
                </a:tc>
                <a:tc>
                  <a:txBody>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endParaRPr lang="en-US"/>
                    </a:p>
                  </a:txBody>
                  <a:tcPr/>
                </a:tc>
                <a:extLst>
                  <a:ext uri="{0D108BD9-81ED-4DB2-BD59-A6C34878D82A}">
                    <a16:rowId xmlns:a16="http://schemas.microsoft.com/office/drawing/2014/main" val="2203083961"/>
                  </a:ext>
                </a:extLst>
              </a:tr>
              <a:tr h="370840">
                <a:tc>
                  <a:txBody>
                    <a:bodyPr/>
                    <a:lstStyle/>
                    <a:p>
                      <a:r>
                        <a:rPr lang="en-US"/>
                        <a:t>Azure Backup up</a:t>
                      </a:r>
                    </a:p>
                  </a:txBody>
                  <a:tcPr/>
                </a:tc>
                <a:tc>
                  <a:txBody>
                    <a:bodyPr/>
                    <a:lstStyle/>
                    <a:p>
                      <a:endParaRPr lang="en-US"/>
                    </a:p>
                  </a:txBody>
                  <a:tcPr/>
                </a:tc>
                <a:tc>
                  <a:txBody>
                    <a:bodyPr/>
                    <a:lstStyle/>
                    <a:p>
                      <a:endParaRPr lang="en-US"/>
                    </a:p>
                  </a:txBody>
                  <a:tcPr/>
                </a:tc>
                <a:tc>
                  <a:txBody>
                    <a:bodyPr/>
                    <a:lstStyle/>
                    <a:p>
                      <a:pPr lvl="1" algn="ctr"/>
                      <a:endParaRPr lang="en-US"/>
                    </a:p>
                  </a:txBody>
                  <a:tcPr/>
                </a:tc>
                <a:tc>
                  <a:txBody>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endParaRPr lang="en-US"/>
                    </a:p>
                  </a:txBody>
                  <a:tcPr/>
                </a:tc>
                <a:extLst>
                  <a:ext uri="{0D108BD9-81ED-4DB2-BD59-A6C34878D82A}">
                    <a16:rowId xmlns:a16="http://schemas.microsoft.com/office/drawing/2014/main" val="2109566600"/>
                  </a:ext>
                </a:extLst>
              </a:tr>
              <a:tr h="370840">
                <a:tc>
                  <a:txBody>
                    <a:bodyPr/>
                    <a:lstStyle/>
                    <a:p>
                      <a:r>
                        <a:rPr lang="en-US"/>
                        <a:t>Total cost</a:t>
                      </a:r>
                    </a:p>
                  </a:txBody>
                  <a:tcPr/>
                </a:tc>
                <a:tc>
                  <a:txBody>
                    <a:bodyPr/>
                    <a:lstStyle/>
                    <a:p>
                      <a:endParaRPr lang="en-US"/>
                    </a:p>
                  </a:txBody>
                  <a:tcPr/>
                </a:tc>
                <a:tc>
                  <a:txBody>
                    <a:bodyPr/>
                    <a:lstStyle/>
                    <a:p>
                      <a:endParaRPr lang="en-US"/>
                    </a:p>
                  </a:txBody>
                  <a:tcPr/>
                </a:tc>
                <a:tc>
                  <a:txBody>
                    <a:bodyPr/>
                    <a:lstStyle/>
                    <a:p>
                      <a:pPr lvl="1" algn="ctr"/>
                      <a:endParaRPr lang="en-US"/>
                    </a:p>
                  </a:txBody>
                  <a:tcPr/>
                </a:tc>
                <a:tc>
                  <a:txBody>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lang="en-US"/>
                        <a:t>$2,474.05</a:t>
                      </a:r>
                      <a:endParaRPr lang="en-US" dirty="0"/>
                    </a:p>
                  </a:txBody>
                  <a:tcPr/>
                </a:tc>
                <a:extLst>
                  <a:ext uri="{0D108BD9-81ED-4DB2-BD59-A6C34878D82A}">
                    <a16:rowId xmlns:a16="http://schemas.microsoft.com/office/drawing/2014/main" val="3006114731"/>
                  </a:ext>
                </a:extLst>
              </a:tr>
            </a:tbl>
          </a:graphicData>
        </a:graphic>
      </p:graphicFrame>
      <p:sp>
        <p:nvSpPr>
          <p:cNvPr id="6" name="TextBox 5"/>
          <p:cNvSpPr txBox="1"/>
          <p:nvPr/>
        </p:nvSpPr>
        <p:spPr>
          <a:xfrm>
            <a:off x="838200" y="5858567"/>
            <a:ext cx="9275360" cy="369332"/>
          </a:xfrm>
          <a:prstGeom prst="rect">
            <a:avLst/>
          </a:prstGeom>
          <a:noFill/>
        </p:spPr>
        <p:txBody>
          <a:bodyPr wrap="none" rtlCol="0">
            <a:spAutoFit/>
          </a:bodyPr>
          <a:lstStyle/>
          <a:p>
            <a:r>
              <a:rPr lang="en-US">
                <a:solidFill>
                  <a:schemeClr val="bg1"/>
                </a:solidFill>
              </a:rPr>
              <a:t>This sample doesn’t include software </a:t>
            </a:r>
            <a:r>
              <a:rPr lang="en-US">
                <a:solidFill>
                  <a:schemeClr val="bg1"/>
                </a:solidFill>
              </a:rPr>
              <a:t>licensing (SIOS, SQL, SAP, </a:t>
            </a:r>
            <a:r>
              <a:rPr lang="en-US">
                <a:solidFill>
                  <a:schemeClr val="bg1"/>
                </a:solidFill>
              </a:rPr>
              <a:t>ASR), data egress, backup</a:t>
            </a:r>
            <a:r>
              <a:rPr lang="en-US">
                <a:solidFill>
                  <a:schemeClr val="bg1"/>
                </a:solidFill>
              </a:rPr>
              <a:t>, and DR</a:t>
            </a:r>
            <a:endParaRPr lang="en-US">
              <a:solidFill>
                <a:schemeClr val="bg1"/>
              </a:solidFill>
            </a:endParaRPr>
          </a:p>
        </p:txBody>
      </p:sp>
    </p:spTree>
    <p:extLst>
      <p:ext uri="{BB962C8B-B14F-4D97-AF65-F5344CB8AC3E}">
        <p14:creationId xmlns:p14="http://schemas.microsoft.com/office/powerpoint/2010/main" val="3317786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 DR Solution</a:t>
            </a:r>
          </a:p>
        </p:txBody>
      </p:sp>
      <p:sp>
        <p:nvSpPr>
          <p:cNvPr id="3" name="Content Placeholder 2"/>
          <p:cNvSpPr>
            <a:spLocks noGrp="1"/>
          </p:cNvSpPr>
          <p:nvPr>
            <p:ph sz="half" idx="1"/>
          </p:nvPr>
        </p:nvSpPr>
        <p:spPr>
          <a:xfrm>
            <a:off x="838199" y="1825625"/>
            <a:ext cx="10123311" cy="4351338"/>
          </a:xfrm>
        </p:spPr>
        <p:txBody>
          <a:bodyPr>
            <a:normAutofit/>
          </a:bodyPr>
          <a:lstStyle/>
          <a:p>
            <a:r>
              <a:rPr lang="en-US" dirty="0"/>
              <a:t>For best performance, choose alternate site in same geo-bubble</a:t>
            </a:r>
          </a:p>
          <a:p>
            <a:r>
              <a:rPr lang="en-US"/>
              <a:t>For DB, use </a:t>
            </a:r>
            <a:r>
              <a:rPr lang="en-US" dirty="0"/>
              <a:t>the database specific DR solution, not Azure Geo-DR</a:t>
            </a:r>
          </a:p>
          <a:p>
            <a:r>
              <a:rPr lang="en-US" dirty="0"/>
              <a:t>SQL Server</a:t>
            </a:r>
          </a:p>
          <a:p>
            <a:pPr lvl="1"/>
            <a:r>
              <a:rPr lang="en-US" dirty="0"/>
              <a:t>Always On</a:t>
            </a:r>
          </a:p>
          <a:p>
            <a:pPr lvl="1"/>
            <a:r>
              <a:rPr lang="en-US" dirty="0"/>
              <a:t>Log Shipping</a:t>
            </a:r>
          </a:p>
          <a:p>
            <a:pPr lvl="1"/>
            <a:r>
              <a:rPr lang="en-US" dirty="0"/>
              <a:t>Mirroring</a:t>
            </a:r>
          </a:p>
          <a:p>
            <a:pPr lvl="1"/>
            <a:r>
              <a:rPr lang="en-US" dirty="0"/>
              <a:t>Replication</a:t>
            </a:r>
          </a:p>
          <a:p>
            <a:pPr lvl="1"/>
            <a:r>
              <a:rPr lang="en-US" dirty="0"/>
              <a:t>Backup/Restore</a:t>
            </a:r>
          </a:p>
        </p:txBody>
      </p:sp>
    </p:spTree>
    <p:extLst>
      <p:ext uri="{BB962C8B-B14F-4D97-AF65-F5344CB8AC3E}">
        <p14:creationId xmlns:p14="http://schemas.microsoft.com/office/powerpoint/2010/main" val="3086245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Sample Solution  - specific port </a:t>
            </a:r>
            <a:r>
              <a:rPr lang="en-US" dirty="0" err="1">
                <a:solidFill>
                  <a:schemeClr val="bg1"/>
                </a:solidFill>
              </a:rPr>
              <a:t>config</a:t>
            </a:r>
            <a:br>
              <a:rPr lang="en-US" dirty="0">
                <a:solidFill>
                  <a:schemeClr val="bg1"/>
                </a:solidFill>
              </a:rPr>
            </a:br>
            <a:endParaRPr lang="en-US" sz="3236" dirty="0">
              <a:solidFill>
                <a:schemeClr val="bg1"/>
              </a:solidFill>
            </a:endParaRPr>
          </a:p>
        </p:txBody>
      </p:sp>
      <p:sp>
        <p:nvSpPr>
          <p:cNvPr id="3" name="Rectangle 2"/>
          <p:cNvSpPr>
            <a:spLocks noChangeArrowheads="1"/>
          </p:cNvSpPr>
          <p:nvPr/>
        </p:nvSpPr>
        <p:spPr bwMode="auto">
          <a:xfrm>
            <a:off x="3414749" y="1780443"/>
            <a:ext cx="135848" cy="271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7236" tIns="33618" rIns="67236" bIns="33618" numCol="1" anchor="ctr" anchorCtr="0" compatLnSpc="1">
            <a:prstTxWarp prst="textNoShape">
              <a:avLst/>
            </a:prstTxWarp>
            <a:spAutoFit/>
          </a:bodyPr>
          <a:lstStyle/>
          <a:p>
            <a:endParaRPr lang="en-US" sz="1324">
              <a:solidFill>
                <a:srgbClr val="505050"/>
              </a:solidFill>
            </a:endParaRPr>
          </a:p>
        </p:txBody>
      </p:sp>
      <p:pic>
        <p:nvPicPr>
          <p:cNvPr id="7" name="Picture 6"/>
          <p:cNvPicPr/>
          <p:nvPr/>
        </p:nvPicPr>
        <p:blipFill>
          <a:blip r:embed="rId3"/>
          <a:stretch>
            <a:fillRect/>
          </a:stretch>
        </p:blipFill>
        <p:spPr>
          <a:xfrm>
            <a:off x="1493249" y="1697930"/>
            <a:ext cx="8110544" cy="4021478"/>
          </a:xfrm>
          <a:prstGeom prst="rect">
            <a:avLst/>
          </a:prstGeom>
        </p:spPr>
      </p:pic>
      <p:sp>
        <p:nvSpPr>
          <p:cNvPr id="12" name="Freeform 11"/>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13" name="Rectangle 12"/>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2020677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9" name="Rectangle 8"/>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
        <p:nvSpPr>
          <p:cNvPr id="12" name="Title 1"/>
          <p:cNvSpPr txBox="1">
            <a:spLocks/>
          </p:cNvSpPr>
          <p:nvPr/>
        </p:nvSpPr>
        <p:spPr>
          <a:xfrm>
            <a:off x="274701" y="2500560"/>
            <a:ext cx="7123807" cy="1371473"/>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6000" b="0" kern="1200" cap="none" spc="-100" baseline="0">
                <a:ln w="3175">
                  <a:noFill/>
                </a:ln>
                <a:gradFill>
                  <a:gsLst>
                    <a:gs pos="5833">
                      <a:schemeClr val="tx1"/>
                    </a:gs>
                    <a:gs pos="53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0" normalizeH="0" baseline="0" noProof="0">
                <a:ln w="3175">
                  <a:noFill/>
                </a:ln>
                <a:solidFill>
                  <a:srgbClr val="FFFFFF"/>
                </a:solidFill>
                <a:effectLst/>
                <a:uLnTx/>
                <a:uFillTx/>
                <a:latin typeface="Segoe UI Light"/>
                <a:ea typeface="+mn-ea"/>
                <a:cs typeface="Segoe UI" pitchFamily="34" charset="0"/>
              </a:rPr>
              <a:t>Step 1: </a:t>
            </a:r>
            <a:br>
              <a:rPr kumimoji="0" lang="en-US" sz="3600" b="0" i="0" u="none" strike="noStrike" kern="1200" cap="none" spc="-100" normalizeH="0" baseline="0" noProof="0">
                <a:ln w="3175">
                  <a:noFill/>
                </a:ln>
                <a:solidFill>
                  <a:srgbClr val="FFFFFF"/>
                </a:solidFill>
                <a:effectLst/>
                <a:uLnTx/>
                <a:uFillTx/>
                <a:latin typeface="Segoe UI Light"/>
                <a:ea typeface="+mn-ea"/>
                <a:cs typeface="Segoe UI" pitchFamily="34" charset="0"/>
              </a:rPr>
            </a:br>
            <a:r>
              <a:rPr kumimoji="0" lang="en-US" sz="3600" b="0" i="0" u="none" strike="noStrike" kern="1200" cap="none" spc="-100" normalizeH="0" baseline="0" noProof="0">
                <a:ln w="3175">
                  <a:noFill/>
                </a:ln>
                <a:solidFill>
                  <a:srgbClr val="FFFFFF"/>
                </a:solidFill>
                <a:effectLst/>
                <a:uLnTx/>
                <a:uFillTx/>
                <a:latin typeface="Segoe UI Light"/>
                <a:ea typeface="+mn-ea"/>
                <a:cs typeface="Segoe UI" pitchFamily="34" charset="0"/>
              </a:rPr>
              <a:t>Review the Customer Case Study</a:t>
            </a:r>
            <a:endParaRPr kumimoji="0" lang="en-US" sz="3600" b="1" i="0" u="none" strike="noStrike" kern="1200" cap="none" spc="-100" normalizeH="0" baseline="0" noProof="0" dirty="0">
              <a:ln w="3175">
                <a:noFill/>
              </a:ln>
              <a:solidFill>
                <a:srgbClr val="FFFFFF"/>
              </a:solidFill>
              <a:effectLst/>
              <a:uLnTx/>
              <a:uFillTx/>
              <a:latin typeface="Segoe UI Light"/>
              <a:ea typeface="+mn-ea"/>
              <a:cs typeface="Segoe UI" pitchFamily="34" charset="0"/>
            </a:endParaRPr>
          </a:p>
        </p:txBody>
      </p:sp>
      <p:sp>
        <p:nvSpPr>
          <p:cNvPr id="13" name="Text Placeholder 6"/>
          <p:cNvSpPr txBox="1">
            <a:spLocks/>
          </p:cNvSpPr>
          <p:nvPr/>
        </p:nvSpPr>
        <p:spPr>
          <a:xfrm>
            <a:off x="274701" y="3955786"/>
            <a:ext cx="9143937" cy="1828007"/>
          </a:xfrm>
          <a:prstGeom prst="rect">
            <a:avLst/>
          </a:prstGeom>
          <a:noFill/>
        </p:spPr>
        <p:txBody>
          <a:bodyPr vert="horz" wrap="square" lIns="182880" tIns="146304" rIns="182880" bIns="146304"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600" kern="1200" spc="0" baseline="0">
                <a:gradFill>
                  <a:gsLst>
                    <a:gs pos="5833">
                      <a:schemeClr val="tx1"/>
                    </a:gs>
                    <a:gs pos="53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r>
              <a:rPr kumimoji="0" lang="en-US" sz="2400" b="1" i="0" u="none" strike="noStrike" kern="1200" cap="none" spc="0" normalizeH="0" baseline="0" noProof="0">
                <a:ln>
                  <a:noFill/>
                </a:ln>
                <a:solidFill>
                  <a:srgbClr val="FFFFFF"/>
                </a:solidFill>
                <a:effectLst/>
                <a:uLnTx/>
                <a:uFillTx/>
                <a:latin typeface="Segoe UI"/>
                <a:ea typeface="+mn-ea"/>
                <a:cs typeface="+mn-cs"/>
              </a:rPr>
              <a:t>Outcome</a:t>
            </a:r>
            <a:endParaRPr kumimoji="0" lang="en-US" sz="2400"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r>
              <a:rPr kumimoji="0" lang="en-US" sz="1800" b="0" i="0" u="none" strike="noStrike" kern="1200" cap="none" spc="0" normalizeH="0" baseline="0" noProof="0">
                <a:ln>
                  <a:noFill/>
                </a:ln>
                <a:solidFill>
                  <a:srgbClr val="FFFFFF"/>
                </a:solidFill>
                <a:effectLst/>
                <a:uLnTx/>
                <a:uFillTx/>
                <a:latin typeface="Segoe UI"/>
                <a:ea typeface="+mn-ea"/>
                <a:cs typeface="+mn-cs"/>
              </a:rPr>
              <a:t>Analyze your customer’s needs</a:t>
            </a:r>
          </a:p>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r>
              <a:rPr kumimoji="0" lang="en-US" sz="2400" b="1" i="0" u="none" strike="noStrike" kern="1200" cap="none" spc="0" normalizeH="0" baseline="0" noProof="0">
                <a:ln>
                  <a:noFill/>
                </a:ln>
                <a:solidFill>
                  <a:srgbClr val="FFFFFF"/>
                </a:solidFill>
                <a:effectLst/>
                <a:uLnTx/>
                <a:uFillTx/>
                <a:latin typeface="Segoe UI"/>
                <a:ea typeface="+mn-ea"/>
                <a:cs typeface="+mn-cs"/>
              </a:rPr>
              <a:t>Timeframe</a:t>
            </a:r>
            <a:endParaRPr kumimoji="0" lang="en-US" sz="2400"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1800" b="0" i="0" u="none" strike="noStrike" kern="1200" cap="none" spc="0" normalizeH="0" baseline="0" noProof="0">
                <a:ln>
                  <a:noFill/>
                </a:ln>
                <a:solidFill>
                  <a:srgbClr val="FFFFFF"/>
                </a:solidFill>
                <a:effectLst/>
                <a:uLnTx/>
                <a:uFillTx/>
                <a:latin typeface="Segoe UI"/>
                <a:ea typeface="+mn-ea"/>
                <a:cs typeface="+mn-cs"/>
              </a:rPr>
              <a:t>10 minutes</a:t>
            </a:r>
            <a:endParaRPr kumimoji="0" lang="en-US" sz="4400" b="0" i="0" u="none" strike="noStrike" kern="1200" cap="none" spc="0" normalizeH="0" baseline="0" noProof="0" dirty="0">
              <a:ln>
                <a:noFill/>
              </a:ln>
              <a:gradFill>
                <a:gsLst>
                  <a:gs pos="5833">
                    <a:srgbClr val="FFFFFF"/>
                  </a:gs>
                  <a:gs pos="53000">
                    <a:srgbClr val="FFFFFF"/>
                  </a:gs>
                </a:gsLst>
                <a:lin ang="5400000" scaled="0"/>
              </a:gradFill>
              <a:effectLst/>
              <a:uLnTx/>
              <a:uFillTx/>
              <a:latin typeface="Segoe UI Light"/>
              <a:ea typeface="+mn-ea"/>
              <a:cs typeface="+mn-cs"/>
            </a:endParaRPr>
          </a:p>
        </p:txBody>
      </p:sp>
    </p:spTree>
    <p:extLst>
      <p:ext uri="{BB962C8B-B14F-4D97-AF65-F5344CB8AC3E}">
        <p14:creationId xmlns:p14="http://schemas.microsoft.com/office/powerpoint/2010/main" val="3558995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65" dirty="0">
                <a:solidFill>
                  <a:schemeClr val="bg1"/>
                </a:solidFill>
              </a:rPr>
              <a:t>Benefits </a:t>
            </a:r>
          </a:p>
        </p:txBody>
      </p:sp>
      <p:sp>
        <p:nvSpPr>
          <p:cNvPr id="8" name="TextBox 7"/>
          <p:cNvSpPr txBox="1"/>
          <p:nvPr/>
        </p:nvSpPr>
        <p:spPr>
          <a:xfrm>
            <a:off x="486573" y="1848211"/>
            <a:ext cx="11277043" cy="2156247"/>
          </a:xfrm>
          <a:prstGeom prst="rect">
            <a:avLst/>
          </a:prstGeom>
          <a:noFill/>
        </p:spPr>
        <p:txBody>
          <a:bodyPr wrap="square" lIns="134471" tIns="107577" rIns="134471" bIns="107577" rtlCol="0">
            <a:spAutoFit/>
          </a:bodyPr>
          <a:lstStyle/>
          <a:p>
            <a:pPr marL="252086" indent="-252086">
              <a:spcAft>
                <a:spcPts val="1177"/>
              </a:spcAft>
              <a:buFont typeface="Arial" panose="020B0604020202020204" pitchFamily="34" charset="0"/>
              <a:buChar char="•"/>
            </a:pPr>
            <a:r>
              <a:rPr lang="en-US" sz="2400" dirty="0">
                <a:solidFill>
                  <a:srgbClr val="FFFFFF"/>
                </a:solidFill>
              </a:rPr>
              <a:t>Reduce time to deploy new business processes to have competitive customer offers</a:t>
            </a:r>
          </a:p>
          <a:p>
            <a:pPr marL="252086" indent="-252086">
              <a:spcAft>
                <a:spcPts val="1177"/>
              </a:spcAft>
              <a:buFont typeface="Arial" panose="020B0604020202020204" pitchFamily="34" charset="0"/>
              <a:buChar char="•"/>
            </a:pPr>
            <a:r>
              <a:rPr lang="en-US" sz="2400" dirty="0">
                <a:solidFill>
                  <a:srgbClr val="FFFFFF"/>
                </a:solidFill>
              </a:rPr>
              <a:t>Reduce time required to provision development and test environments</a:t>
            </a:r>
          </a:p>
          <a:p>
            <a:pPr marL="252086" indent="-252086">
              <a:spcAft>
                <a:spcPts val="1177"/>
              </a:spcAft>
              <a:buFont typeface="Arial" panose="020B0604020202020204" pitchFamily="34" charset="0"/>
              <a:buChar char="•"/>
            </a:pPr>
            <a:r>
              <a:rPr lang="en-US" sz="2400" dirty="0">
                <a:solidFill>
                  <a:srgbClr val="FFFFFF"/>
                </a:solidFill>
              </a:rPr>
              <a:t>Manage costs incurred by the development and test environments</a:t>
            </a:r>
          </a:p>
          <a:p>
            <a:pPr marL="252086" indent="-252086">
              <a:spcAft>
                <a:spcPts val="1177"/>
              </a:spcAft>
              <a:buFont typeface="Arial" panose="020B0604020202020204" pitchFamily="34" charset="0"/>
              <a:buChar char="•"/>
            </a:pPr>
            <a:r>
              <a:rPr lang="en-US" sz="2400" dirty="0">
                <a:solidFill>
                  <a:srgbClr val="FFFFFF"/>
                </a:solidFill>
              </a:rPr>
              <a:t>Lower production environment cost</a:t>
            </a:r>
          </a:p>
        </p:txBody>
      </p:sp>
      <p:sp>
        <p:nvSpPr>
          <p:cNvPr id="13" name="Freeform 12"/>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14" name="Rectangle 13"/>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2833651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118" dirty="0">
                <a:solidFill>
                  <a:schemeClr val="bg1"/>
                </a:solidFill>
              </a:rPr>
              <a:t>Handling Customer Questions</a:t>
            </a:r>
          </a:p>
        </p:txBody>
      </p:sp>
      <p:sp>
        <p:nvSpPr>
          <p:cNvPr id="8" name="TextBox 7"/>
          <p:cNvSpPr txBox="1"/>
          <p:nvPr/>
        </p:nvSpPr>
        <p:spPr>
          <a:xfrm>
            <a:off x="268934" y="2021413"/>
            <a:ext cx="11336912" cy="4146536"/>
          </a:xfrm>
          <a:prstGeom prst="rect">
            <a:avLst/>
          </a:prstGeom>
          <a:noFill/>
        </p:spPr>
        <p:txBody>
          <a:bodyPr wrap="square" lIns="134471" tIns="107577" rIns="134471" bIns="107577" rtlCol="0">
            <a:spAutoFit/>
          </a:bodyPr>
          <a:lstStyle/>
          <a:p>
            <a:pPr marL="252086" indent="-252086">
              <a:spcBef>
                <a:spcPts val="353"/>
              </a:spcBef>
              <a:spcAft>
                <a:spcPts val="882"/>
              </a:spcAft>
              <a:buFont typeface="Arial" panose="020B0604020202020204" pitchFamily="34" charset="0"/>
              <a:buChar char="•"/>
            </a:pPr>
            <a:r>
              <a:rPr lang="en-US" sz="2400" dirty="0">
                <a:solidFill>
                  <a:srgbClr val="FFFFFF"/>
                </a:solidFill>
              </a:rPr>
              <a:t>If I have already paid for my hardware to run my </a:t>
            </a:r>
            <a:r>
              <a:rPr lang="en-US" sz="2400" dirty="0" err="1">
                <a:solidFill>
                  <a:srgbClr val="FFFFFF"/>
                </a:solidFill>
              </a:rPr>
              <a:t>dev</a:t>
            </a:r>
            <a:r>
              <a:rPr lang="en-US" sz="2400" dirty="0">
                <a:solidFill>
                  <a:srgbClr val="FFFFFF"/>
                </a:solidFill>
              </a:rPr>
              <a:t>/test environment, how am I getting any cost savings by moving it to Azure?</a:t>
            </a:r>
          </a:p>
          <a:p>
            <a:pPr marL="252086" indent="-252086">
              <a:spcBef>
                <a:spcPts val="353"/>
              </a:spcBef>
              <a:spcAft>
                <a:spcPts val="882"/>
              </a:spcAft>
              <a:buFont typeface="Arial" panose="020B0604020202020204" pitchFamily="34" charset="0"/>
              <a:buChar char="•"/>
            </a:pPr>
            <a:r>
              <a:rPr lang="en-US" sz="2400" dirty="0">
                <a:solidFill>
                  <a:srgbClr val="FFFFFF"/>
                </a:solidFill>
              </a:rPr>
              <a:t>What if I need my cloud resources to access on-premises resources?</a:t>
            </a:r>
          </a:p>
          <a:p>
            <a:pPr marL="252086" indent="-252086">
              <a:spcBef>
                <a:spcPts val="353"/>
              </a:spcBef>
              <a:spcAft>
                <a:spcPts val="882"/>
              </a:spcAft>
              <a:buFont typeface="Arial" panose="020B0604020202020204" pitchFamily="34" charset="0"/>
              <a:buChar char="•"/>
            </a:pPr>
            <a:r>
              <a:rPr lang="en-US" sz="2400" dirty="0">
                <a:solidFill>
                  <a:srgbClr val="FFFFFF"/>
                </a:solidFill>
              </a:rPr>
              <a:t>Will Azure meet our security and compliance requirements?</a:t>
            </a:r>
          </a:p>
          <a:p>
            <a:pPr marL="252086" indent="-252086">
              <a:spcBef>
                <a:spcPts val="353"/>
              </a:spcBef>
              <a:spcAft>
                <a:spcPts val="882"/>
              </a:spcAft>
              <a:buFont typeface="Arial" panose="020B0604020202020204" pitchFamily="34" charset="0"/>
              <a:buChar char="•"/>
            </a:pPr>
            <a:r>
              <a:rPr lang="en-US" sz="2400" dirty="0">
                <a:solidFill>
                  <a:srgbClr val="FFFFFF"/>
                </a:solidFill>
              </a:rPr>
              <a:t>How do you handle features that may not work on Azure?</a:t>
            </a:r>
          </a:p>
          <a:p>
            <a:pPr marL="285750" indent="-285750">
              <a:spcAft>
                <a:spcPts val="1177"/>
              </a:spcAft>
              <a:buFont typeface="Arial" panose="020B0604020202020204" pitchFamily="34" charset="0"/>
              <a:buChar char="•"/>
            </a:pPr>
            <a:r>
              <a:rPr lang="en-US" sz="2400" dirty="0">
                <a:solidFill>
                  <a:schemeClr val="bg1"/>
                </a:solidFill>
              </a:rPr>
              <a:t>Do I have to pay for resources when they are stopped?</a:t>
            </a:r>
          </a:p>
          <a:p>
            <a:pPr marL="285750" indent="-285750">
              <a:spcAft>
                <a:spcPts val="1177"/>
              </a:spcAft>
              <a:buFont typeface="Arial" panose="020B0604020202020204" pitchFamily="34" charset="0"/>
              <a:buChar char="•"/>
            </a:pPr>
            <a:r>
              <a:rPr lang="en-US" sz="2400" dirty="0">
                <a:solidFill>
                  <a:schemeClr val="bg1"/>
                </a:solidFill>
              </a:rPr>
              <a:t>Can I automate the shut down at periodic times of day?</a:t>
            </a:r>
          </a:p>
          <a:p>
            <a:pPr marL="252086" indent="-252086">
              <a:spcBef>
                <a:spcPts val="353"/>
              </a:spcBef>
              <a:spcAft>
                <a:spcPts val="882"/>
              </a:spcAft>
              <a:buFont typeface="Arial" panose="020B0604020202020204" pitchFamily="34" charset="0"/>
              <a:buChar char="•"/>
            </a:pPr>
            <a:endParaRPr lang="en-US" sz="2400" dirty="0">
              <a:solidFill>
                <a:srgbClr val="FFFFFF"/>
              </a:solidFill>
            </a:endParaRPr>
          </a:p>
        </p:txBody>
      </p:sp>
      <p:sp>
        <p:nvSpPr>
          <p:cNvPr id="13" name="Freeform 12"/>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14" name="Rectangle 13"/>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1676407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Customer Quote</a:t>
            </a:r>
          </a:p>
        </p:txBody>
      </p:sp>
      <p:sp>
        <p:nvSpPr>
          <p:cNvPr id="8" name="TextBox 7"/>
          <p:cNvSpPr txBox="1"/>
          <p:nvPr/>
        </p:nvSpPr>
        <p:spPr>
          <a:xfrm>
            <a:off x="1922175" y="2339145"/>
            <a:ext cx="6972588" cy="768990"/>
          </a:xfrm>
          <a:prstGeom prst="rect">
            <a:avLst/>
          </a:prstGeom>
          <a:noFill/>
        </p:spPr>
        <p:txBody>
          <a:bodyPr wrap="square" lIns="134471" tIns="107577" rIns="134471" bIns="107577" rtlCol="0">
            <a:spAutoFit/>
          </a:bodyPr>
          <a:lstStyle/>
          <a:p>
            <a:pPr>
              <a:lnSpc>
                <a:spcPct val="90000"/>
              </a:lnSpc>
              <a:spcAft>
                <a:spcPts val="441"/>
              </a:spcAft>
            </a:pPr>
            <a:endParaRPr lang="en-US" sz="1765" dirty="0">
              <a:solidFill>
                <a:srgbClr val="FFFFFF"/>
              </a:solidFill>
            </a:endParaRPr>
          </a:p>
          <a:p>
            <a:pPr>
              <a:lnSpc>
                <a:spcPct val="90000"/>
              </a:lnSpc>
              <a:spcAft>
                <a:spcPts val="441"/>
              </a:spcAft>
            </a:pPr>
            <a:endParaRPr lang="en-US" sz="1765" dirty="0">
              <a:gradFill>
                <a:gsLst>
                  <a:gs pos="2917">
                    <a:srgbClr val="505050"/>
                  </a:gs>
                  <a:gs pos="30000">
                    <a:srgbClr val="505050"/>
                  </a:gs>
                </a:gsLst>
                <a:lin ang="5400000" scaled="0"/>
              </a:gradFill>
            </a:endParaRPr>
          </a:p>
        </p:txBody>
      </p:sp>
      <p:sp>
        <p:nvSpPr>
          <p:cNvPr id="3" name="TextBox 2"/>
          <p:cNvSpPr txBox="1"/>
          <p:nvPr/>
        </p:nvSpPr>
        <p:spPr>
          <a:xfrm>
            <a:off x="526766" y="1880735"/>
            <a:ext cx="11119273" cy="2115211"/>
          </a:xfrm>
          <a:prstGeom prst="rect">
            <a:avLst/>
          </a:prstGeom>
          <a:noFill/>
        </p:spPr>
        <p:txBody>
          <a:bodyPr wrap="square" lIns="134471" tIns="107577" rIns="134471" bIns="107577" rtlCol="0">
            <a:spAutoFit/>
          </a:bodyPr>
          <a:lstStyle/>
          <a:p>
            <a:r>
              <a:rPr lang="en-US" sz="2400" i="1" dirty="0">
                <a:solidFill>
                  <a:srgbClr val="FFFFFF"/>
                </a:solidFill>
              </a:rPr>
              <a:t>“Azure has untied our hands with regards to quickly provisioning development and user acceptance testing environments for our various SAP workloads.”</a:t>
            </a:r>
          </a:p>
          <a:p>
            <a:endParaRPr lang="en-US" sz="2400" i="1" dirty="0">
              <a:solidFill>
                <a:srgbClr val="FFFFFF"/>
              </a:solidFill>
            </a:endParaRPr>
          </a:p>
          <a:p>
            <a:r>
              <a:rPr lang="en-US" sz="2400" i="1" dirty="0">
                <a:solidFill>
                  <a:srgbClr val="FFFFFF"/>
                </a:solidFill>
              </a:rPr>
              <a:t>VP of IT Operations</a:t>
            </a:r>
            <a:r>
              <a:rPr lang="en-US" sz="2400" i="1">
                <a:solidFill>
                  <a:srgbClr val="FFFFFF"/>
                </a:solidFill>
              </a:rPr>
              <a:t>, </a:t>
            </a:r>
            <a:r>
              <a:rPr lang="en-US" sz="2400" i="1">
                <a:solidFill>
                  <a:schemeClr val="bg1"/>
                </a:solidFill>
              </a:rPr>
              <a:t>Duwamish Group </a:t>
            </a:r>
            <a:endParaRPr lang="en-US" sz="2400" i="1" dirty="0">
              <a:solidFill>
                <a:srgbClr val="FFFFFF"/>
              </a:solidFill>
            </a:endParaRPr>
          </a:p>
          <a:p>
            <a:pPr>
              <a:spcBef>
                <a:spcPts val="353"/>
              </a:spcBef>
              <a:spcAft>
                <a:spcPts val="882"/>
              </a:spcAft>
            </a:pPr>
            <a:endParaRPr lang="en-US" sz="2400" dirty="0">
              <a:solidFill>
                <a:srgbClr val="FFFFFF"/>
              </a:solidFill>
            </a:endParaRPr>
          </a:p>
        </p:txBody>
      </p:sp>
      <p:sp>
        <p:nvSpPr>
          <p:cNvPr id="14" name="Freeform 13"/>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15" name="Rectangle 14"/>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2228002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Gallery of Solutions</a:t>
            </a:r>
          </a:p>
        </p:txBody>
      </p:sp>
      <p:sp>
        <p:nvSpPr>
          <p:cNvPr id="8" name="TextBox 7"/>
          <p:cNvSpPr txBox="1"/>
          <p:nvPr/>
        </p:nvSpPr>
        <p:spPr>
          <a:xfrm>
            <a:off x="1164157" y="1964712"/>
            <a:ext cx="6972588" cy="768990"/>
          </a:xfrm>
          <a:prstGeom prst="rect">
            <a:avLst/>
          </a:prstGeom>
          <a:noFill/>
        </p:spPr>
        <p:txBody>
          <a:bodyPr wrap="square" lIns="134471" tIns="107577" rIns="134471" bIns="107577" rtlCol="0">
            <a:spAutoFit/>
          </a:bodyPr>
          <a:lstStyle/>
          <a:p>
            <a:pPr>
              <a:lnSpc>
                <a:spcPct val="90000"/>
              </a:lnSpc>
              <a:spcAft>
                <a:spcPts val="441"/>
              </a:spcAft>
            </a:pPr>
            <a:endParaRPr lang="en-US" sz="1765" dirty="0">
              <a:solidFill>
                <a:srgbClr val="FFFFFF"/>
              </a:solidFill>
            </a:endParaRPr>
          </a:p>
          <a:p>
            <a:pPr>
              <a:lnSpc>
                <a:spcPct val="90000"/>
              </a:lnSpc>
              <a:spcAft>
                <a:spcPts val="441"/>
              </a:spcAft>
            </a:pPr>
            <a:endParaRPr lang="en-US" sz="1765" dirty="0">
              <a:gradFill>
                <a:gsLst>
                  <a:gs pos="2917">
                    <a:srgbClr val="505050"/>
                  </a:gs>
                  <a:gs pos="30000">
                    <a:srgbClr val="505050"/>
                  </a:gs>
                </a:gsLst>
                <a:lin ang="5400000" scaled="0"/>
              </a:gradFill>
            </a:endParaRPr>
          </a:p>
        </p:txBody>
      </p:sp>
      <p:sp>
        <p:nvSpPr>
          <p:cNvPr id="3" name="TextBox 2"/>
          <p:cNvSpPr txBox="1"/>
          <p:nvPr/>
        </p:nvSpPr>
        <p:spPr>
          <a:xfrm>
            <a:off x="436330" y="1697930"/>
            <a:ext cx="11327286" cy="1325251"/>
          </a:xfrm>
          <a:prstGeom prst="rect">
            <a:avLst/>
          </a:prstGeom>
          <a:noFill/>
        </p:spPr>
        <p:txBody>
          <a:bodyPr wrap="square" lIns="134471" tIns="107577" rIns="134471" bIns="107577" rtlCol="0">
            <a:spAutoFit/>
          </a:bodyPr>
          <a:lstStyle/>
          <a:p>
            <a:r>
              <a:rPr lang="en-US" sz="2400" b="1" dirty="0">
                <a:solidFill>
                  <a:srgbClr val="FFFFFF"/>
                </a:solidFill>
              </a:rPr>
              <a:t>Directions</a:t>
            </a:r>
            <a:r>
              <a:rPr lang="en-US" sz="2400" dirty="0">
                <a:solidFill>
                  <a:srgbClr val="FFFFFF"/>
                </a:solidFill>
              </a:rPr>
              <a:t>  </a:t>
            </a:r>
            <a:br>
              <a:rPr lang="en-US" sz="2400" dirty="0">
                <a:solidFill>
                  <a:srgbClr val="FFFFFF"/>
                </a:solidFill>
              </a:rPr>
            </a:br>
            <a:r>
              <a:rPr lang="en-US" sz="2400" dirty="0">
                <a:solidFill>
                  <a:srgbClr val="FFFFFF"/>
                </a:solidFill>
              </a:rPr>
              <a:t>Upon completion of the workshop, post the flipchart page showing your team’s solution on the gallery wall. </a:t>
            </a:r>
            <a:endParaRPr lang="en-US" sz="2400" dirty="0">
              <a:solidFill>
                <a:srgbClr val="505050"/>
              </a:solidFill>
            </a:endParaRPr>
          </a:p>
        </p:txBody>
      </p:sp>
      <p:sp>
        <p:nvSpPr>
          <p:cNvPr id="12" name="Freeform 11"/>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9" name="Rectangle 8"/>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2001315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References</a:t>
            </a:r>
          </a:p>
        </p:txBody>
      </p:sp>
      <p:sp>
        <p:nvSpPr>
          <p:cNvPr id="3" name="Content Placeholder 2"/>
          <p:cNvSpPr>
            <a:spLocks noGrp="1"/>
          </p:cNvSpPr>
          <p:nvPr>
            <p:ph sz="quarter" idx="10"/>
          </p:nvPr>
        </p:nvSpPr>
        <p:spPr>
          <a:xfrm>
            <a:off x="268934" y="1076924"/>
            <a:ext cx="10757098" cy="3291876"/>
          </a:xfrm>
        </p:spPr>
        <p:txBody>
          <a:bodyPr>
            <a:noAutofit/>
          </a:bodyPr>
          <a:lstStyle/>
          <a:p>
            <a:r>
              <a:rPr lang="en-US" sz="2400" dirty="0">
                <a:solidFill>
                  <a:schemeClr val="bg1"/>
                </a:solidFill>
              </a:rPr>
              <a:t>Azure References</a:t>
            </a:r>
          </a:p>
          <a:p>
            <a:pPr lvl="1"/>
            <a:r>
              <a:rPr lang="en-US" sz="2000" dirty="0"/>
              <a:t>Case Studies: </a:t>
            </a:r>
            <a:r>
              <a:rPr lang="en-US" sz="2000" dirty="0">
                <a:hlinkClick r:id="rId3"/>
              </a:rPr>
              <a:t>http://azure.microsoft.com/en-us/case-studies/</a:t>
            </a:r>
            <a:endParaRPr lang="en-US" sz="2000" dirty="0"/>
          </a:p>
          <a:p>
            <a:pPr lvl="1"/>
            <a:r>
              <a:rPr lang="en-US" sz="2000" dirty="0"/>
              <a:t>Microsoft Cloud Strategy Site: </a:t>
            </a:r>
            <a:r>
              <a:rPr lang="en-US" sz="2000" dirty="0">
                <a:hlinkClick r:id="rId4"/>
              </a:rPr>
              <a:t>http://www.microsoft.com/enterprise/microsoftcloud/platform/default.aspx?WT.mc_id=Search_bing_OneCom__cloud%20migration&amp;OCID=COM_SEM_bing_#fbid=Z8GQ6fU0RjV</a:t>
            </a:r>
            <a:endParaRPr lang="en-US" sz="2000" dirty="0"/>
          </a:p>
          <a:p>
            <a:pPr lvl="1"/>
            <a:r>
              <a:rPr lang="en-US" sz="2000" dirty="0"/>
              <a:t>Azure Migration Accelerator (formerly </a:t>
            </a:r>
            <a:r>
              <a:rPr lang="en-US" sz="2000" dirty="0" err="1"/>
              <a:t>InMage</a:t>
            </a:r>
            <a:r>
              <a:rPr lang="en-US" sz="2000" dirty="0"/>
              <a:t>): </a:t>
            </a:r>
            <a:r>
              <a:rPr lang="en-US" sz="2000" dirty="0">
                <a:hlinkClick r:id="rId5"/>
              </a:rPr>
              <a:t>http://azure.microsoft.com/blog/2014/09/04/introducing-microsoft-migration-accelerator/</a:t>
            </a:r>
            <a:r>
              <a:rPr lang="en-US" sz="2000" dirty="0"/>
              <a:t> </a:t>
            </a:r>
          </a:p>
          <a:p>
            <a:pPr lvl="1"/>
            <a:r>
              <a:rPr lang="en-US" sz="2000" dirty="0"/>
              <a:t>Azure Data Center Migration Solution: </a:t>
            </a:r>
            <a:r>
              <a:rPr lang="en-US" sz="2000" dirty="0">
                <a:hlinkClick r:id="rId6"/>
              </a:rPr>
              <a:t>https://github.com/persistentsystems/adcms</a:t>
            </a:r>
            <a:endParaRPr lang="en-US" sz="2000" dirty="0"/>
          </a:p>
          <a:p>
            <a:r>
              <a:rPr lang="en-US" sz="2400" dirty="0">
                <a:solidFill>
                  <a:schemeClr val="bg1"/>
                </a:solidFill>
              </a:rPr>
              <a:t>SAP Specific References</a:t>
            </a:r>
          </a:p>
          <a:p>
            <a:endParaRPr lang="en-US" sz="24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229665289"/>
              </p:ext>
            </p:extLst>
          </p:nvPr>
        </p:nvGraphicFramePr>
        <p:xfrm>
          <a:off x="569605" y="4368800"/>
          <a:ext cx="10634132" cy="1772162"/>
        </p:xfrm>
        <a:graphic>
          <a:graphicData uri="http://schemas.openxmlformats.org/drawingml/2006/table">
            <a:tbl>
              <a:tblPr firstRow="1" firstCol="1" bandRow="1"/>
              <a:tblGrid>
                <a:gridCol w="1975555">
                  <a:extLst>
                    <a:ext uri="{9D8B030D-6E8A-4147-A177-3AD203B41FA5}">
                      <a16:colId xmlns:a16="http://schemas.microsoft.com/office/drawing/2014/main" val="12332565"/>
                    </a:ext>
                  </a:extLst>
                </a:gridCol>
                <a:gridCol w="3770489">
                  <a:extLst>
                    <a:ext uri="{9D8B030D-6E8A-4147-A177-3AD203B41FA5}">
                      <a16:colId xmlns:a16="http://schemas.microsoft.com/office/drawing/2014/main" val="2232416271"/>
                    </a:ext>
                  </a:extLst>
                </a:gridCol>
                <a:gridCol w="4888088">
                  <a:extLst>
                    <a:ext uri="{9D8B030D-6E8A-4147-A177-3AD203B41FA5}">
                      <a16:colId xmlns:a16="http://schemas.microsoft.com/office/drawing/2014/main" val="4180369270"/>
                    </a:ext>
                  </a:extLst>
                </a:gridCol>
              </a:tblGrid>
              <a:tr h="1020796">
                <a:tc>
                  <a:txBody>
                    <a:bodyPr/>
                    <a:lstStyle/>
                    <a:p>
                      <a:pPr marL="0" marR="0" indent="0">
                        <a:lnSpc>
                          <a:spcPct val="110000"/>
                        </a:lnSpc>
                        <a:spcBef>
                          <a:spcPts val="0"/>
                        </a:spcBef>
                        <a:spcAft>
                          <a:spcPts val="140"/>
                        </a:spcAft>
                      </a:pPr>
                      <a:r>
                        <a:rPr lang="en-US" sz="1600" dirty="0">
                          <a:solidFill>
                            <a:schemeClr val="bg1"/>
                          </a:solidFill>
                          <a:effectLst/>
                          <a:latin typeface="Segoe UI" panose="020B0502040204020203" pitchFamily="34" charset="0"/>
                          <a:ea typeface="Segoe UI" panose="020B0502040204020203" pitchFamily="34" charset="0"/>
                        </a:rPr>
                        <a:t>SAP on Azure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nSpc>
                          <a:spcPct val="110000"/>
                        </a:lnSpc>
                        <a:spcBef>
                          <a:spcPts val="0"/>
                        </a:spcBef>
                        <a:spcAft>
                          <a:spcPts val="140"/>
                        </a:spcAft>
                      </a:pPr>
                      <a:r>
                        <a:rPr lang="en-US" sz="1600" dirty="0">
                          <a:solidFill>
                            <a:schemeClr val="bg1"/>
                          </a:solidFill>
                          <a:effectLst/>
                          <a:latin typeface="Segoe UI" panose="020B0502040204020203" pitchFamily="34" charset="0"/>
                          <a:ea typeface="Segoe UI" panose="020B0502040204020203" pitchFamily="34" charset="0"/>
                        </a:rPr>
                        <a:t>Guides for using SAP on Azure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nSpc>
                          <a:spcPct val="110000"/>
                        </a:lnSpc>
                        <a:spcBef>
                          <a:spcPts val="0"/>
                        </a:spcBef>
                        <a:spcAft>
                          <a:spcPts val="140"/>
                        </a:spcAft>
                      </a:pPr>
                      <a:r>
                        <a:rPr lang="en-US" sz="1600" u="sng" dirty="0">
                          <a:solidFill>
                            <a:schemeClr val="bg1"/>
                          </a:solidFill>
                          <a:effectLst/>
                          <a:latin typeface="Segoe UI" panose="020B0502040204020203" pitchFamily="34" charset="0"/>
                          <a:ea typeface="Segoe UI" panose="020B0502040204020203" pitchFamily="34" charset="0"/>
                          <a:hlinkClick r:id="rId7"/>
                        </a:rPr>
                        <a:t>http://go.microsoft.com/fwlink/p/?LinkId=397566</a:t>
                      </a:r>
                      <a:r>
                        <a:rPr lang="en-US" sz="1600" dirty="0">
                          <a:solidFill>
                            <a:schemeClr val="bg1"/>
                          </a:solidFill>
                          <a:effectLst/>
                          <a:latin typeface="Segoe UI" panose="020B0502040204020203" pitchFamily="34" charset="0"/>
                          <a:ea typeface="Segoe UI" panose="020B0502040204020203" pitchFamily="34" charset="0"/>
                        </a:rPr>
                        <a:t> </a:t>
                      </a:r>
                    </a:p>
                    <a:p>
                      <a:pPr marL="0" marR="0" indent="0">
                        <a:lnSpc>
                          <a:spcPct val="110000"/>
                        </a:lnSpc>
                        <a:spcBef>
                          <a:spcPts val="0"/>
                        </a:spcBef>
                        <a:spcAft>
                          <a:spcPts val="140"/>
                        </a:spcAft>
                      </a:pPr>
                      <a:r>
                        <a:rPr lang="en-US" sz="1600" dirty="0">
                          <a:solidFill>
                            <a:schemeClr val="bg1"/>
                          </a:solidFill>
                          <a:effectLst/>
                          <a:latin typeface="Segoe UI" panose="020B0502040204020203" pitchFamily="34" charset="0"/>
                          <a:ea typeface="Segoe UI" panose="020B0502040204020203" pitchFamily="34"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2167834"/>
                  </a:ext>
                </a:extLst>
              </a:tr>
              <a:tr h="751366">
                <a:tc>
                  <a:txBody>
                    <a:bodyPr/>
                    <a:lstStyle/>
                    <a:p>
                      <a:pPr marL="0" marR="0" indent="0">
                        <a:lnSpc>
                          <a:spcPct val="110000"/>
                        </a:lnSpc>
                        <a:spcBef>
                          <a:spcPts val="0"/>
                        </a:spcBef>
                        <a:spcAft>
                          <a:spcPts val="140"/>
                        </a:spcAft>
                      </a:pPr>
                      <a:r>
                        <a:rPr lang="en-US" sz="1600" dirty="0">
                          <a:solidFill>
                            <a:schemeClr val="bg1"/>
                          </a:solidFill>
                          <a:effectLst/>
                          <a:latin typeface="Segoe UI" panose="020B0502040204020203" pitchFamily="34" charset="0"/>
                          <a:ea typeface="Segoe UI" panose="020B0502040204020203" pitchFamily="34" charset="0"/>
                        </a:rPr>
                        <a:t>Blog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nSpc>
                          <a:spcPct val="110000"/>
                        </a:lnSpc>
                        <a:spcBef>
                          <a:spcPts val="0"/>
                        </a:spcBef>
                        <a:spcAft>
                          <a:spcPts val="140"/>
                        </a:spcAft>
                      </a:pPr>
                      <a:r>
                        <a:rPr lang="en-US" sz="1600" dirty="0">
                          <a:solidFill>
                            <a:schemeClr val="bg1"/>
                          </a:solidFill>
                          <a:effectLst/>
                          <a:latin typeface="Segoe UI" panose="020B0502040204020203" pitchFamily="34" charset="0"/>
                          <a:ea typeface="Segoe UI" panose="020B0502040204020203" pitchFamily="34" charset="0"/>
                        </a:rPr>
                        <a:t>Running SAP applications on the Microsoft Platform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nSpc>
                          <a:spcPct val="110000"/>
                        </a:lnSpc>
                        <a:spcBef>
                          <a:spcPts val="0"/>
                        </a:spcBef>
                        <a:spcAft>
                          <a:spcPts val="140"/>
                        </a:spcAft>
                      </a:pPr>
                      <a:r>
                        <a:rPr lang="en-US" sz="1600" u="sng" dirty="0">
                          <a:solidFill>
                            <a:schemeClr val="bg1"/>
                          </a:solidFill>
                          <a:effectLst/>
                          <a:latin typeface="Segoe UI" panose="020B0502040204020203" pitchFamily="34" charset="0"/>
                          <a:ea typeface="Segoe UI" panose="020B0502040204020203" pitchFamily="34" charset="0"/>
                          <a:hlinkClick r:id="rId8"/>
                        </a:rPr>
                        <a:t>http://blogs.msdn.com/b/saponsqlserver/</a:t>
                      </a:r>
                      <a:r>
                        <a:rPr lang="en-US" sz="1600" dirty="0">
                          <a:solidFill>
                            <a:schemeClr val="bg1"/>
                          </a:solidFill>
                          <a:effectLst/>
                          <a:latin typeface="Segoe UI" panose="020B0502040204020203" pitchFamily="34" charset="0"/>
                          <a:ea typeface="Segoe UI" panose="020B0502040204020203" pitchFamily="34"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8057326"/>
                  </a:ext>
                </a:extLst>
              </a:tr>
            </a:tbl>
          </a:graphicData>
        </a:graphic>
      </p:graphicFrame>
    </p:spTree>
    <p:extLst>
      <p:ext uri="{BB962C8B-B14F-4D97-AF65-F5344CB8AC3E}">
        <p14:creationId xmlns:p14="http://schemas.microsoft.com/office/powerpoint/2010/main" val="59721639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638" y="4114800"/>
            <a:ext cx="11703304" cy="1311128"/>
          </a:xfrm>
          <a:prstGeom prst="rect">
            <a:avLst/>
          </a:prstGeom>
          <a:noFill/>
        </p:spPr>
        <p:txBody>
          <a:bodyPr wrap="square" lIns="182880" tIns="146304" rIns="182880" bIns="146304" rtlCol="0">
            <a:spAutoFit/>
          </a:bodyPr>
          <a:lstStyle/>
          <a:p>
            <a:r>
              <a:rPr lang="en-US" sz="6600" u="sng">
                <a:solidFill>
                  <a:srgbClr val="1F497D"/>
                </a:solidFill>
                <a:latin typeface="Calibri" panose="020F0502020204030204" pitchFamily="34" charset="0"/>
                <a:ea typeface="SimSun" panose="02010600030101010101" pitchFamily="2" charset="-122"/>
                <a:cs typeface="Times New Roman" panose="02020603050405020304" pitchFamily="18" charset="0"/>
                <a:hlinkClick r:id="rId3"/>
              </a:rPr>
              <a:t>http://bit.ly/SAPRedmondDay2</a:t>
            </a:r>
            <a:endParaRPr lang="en-US" sz="660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5" name="TextBox 4"/>
          <p:cNvSpPr txBox="1"/>
          <p:nvPr/>
        </p:nvSpPr>
        <p:spPr>
          <a:xfrm>
            <a:off x="393972" y="330741"/>
            <a:ext cx="11391089" cy="266534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6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Thank you!</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6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Please rate this session at the end of the day.</a:t>
            </a:r>
          </a:p>
        </p:txBody>
      </p:sp>
    </p:spTree>
    <p:extLst>
      <p:ext uri="{BB962C8B-B14F-4D97-AF65-F5344CB8AC3E}">
        <p14:creationId xmlns:p14="http://schemas.microsoft.com/office/powerpoint/2010/main" val="981294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r>
              <a:rPr lang="en-US" sz="5800" spc="-102" dirty="0">
                <a:ln w="3175">
                  <a:noFill/>
                </a:ln>
                <a:solidFill>
                  <a:schemeClr val="bg1"/>
                </a:solidFill>
                <a:ea typeface="+mn-ea"/>
                <a:cs typeface="Segoe UI" pitchFamily="34" charset="0"/>
              </a:rPr>
              <a:t>Customer Situation</a:t>
            </a:r>
            <a:br>
              <a:rPr lang="en-US" sz="6000" dirty="0">
                <a:solidFill>
                  <a:schemeClr val="bg1"/>
                </a:solidFill>
              </a:rPr>
            </a:br>
            <a:r>
              <a:rPr lang="en-US" sz="3600" i="1" dirty="0">
                <a:solidFill>
                  <a:schemeClr val="bg1"/>
                </a:solidFill>
              </a:rPr>
              <a:t>Duwamish</a:t>
            </a:r>
            <a:r>
              <a:rPr lang="en-US" sz="2800" dirty="0">
                <a:solidFill>
                  <a:schemeClr val="bg1"/>
                </a:solidFill>
              </a:rPr>
              <a:t> </a:t>
            </a:r>
            <a:r>
              <a:rPr lang="en-US" sz="3600" i="1" dirty="0">
                <a:solidFill>
                  <a:schemeClr val="bg1"/>
                </a:solidFill>
              </a:rPr>
              <a:t>Group</a:t>
            </a:r>
            <a:endParaRPr lang="en-US" sz="4800" i="1" dirty="0">
              <a:solidFill>
                <a:schemeClr val="bg1"/>
              </a:solidFill>
            </a:endParaRPr>
          </a:p>
        </p:txBody>
      </p:sp>
      <p:sp>
        <p:nvSpPr>
          <p:cNvPr id="3" name="Content Placeholder 2"/>
          <p:cNvSpPr>
            <a:spLocks noGrp="1"/>
          </p:cNvSpPr>
          <p:nvPr>
            <p:ph sz="quarter" idx="10"/>
          </p:nvPr>
        </p:nvSpPr>
        <p:spPr>
          <a:xfrm>
            <a:off x="567203" y="2081322"/>
            <a:ext cx="11196413" cy="4391371"/>
          </a:xfrm>
        </p:spPr>
        <p:txBody>
          <a:bodyPr>
            <a:normAutofit/>
          </a:bodyPr>
          <a:lstStyle/>
          <a:p>
            <a:pPr marL="0" indent="0">
              <a:spcAft>
                <a:spcPts val="1177"/>
              </a:spcAft>
              <a:buNone/>
            </a:pPr>
            <a:r>
              <a:rPr lang="en-US" sz="2400" dirty="0">
                <a:solidFill>
                  <a:schemeClr val="bg1"/>
                </a:solidFill>
              </a:rPr>
              <a:t>The Duwamish Group is a Spanish telecommunications company with worldwide operations serving almost 150 million mobile subscribers. </a:t>
            </a:r>
          </a:p>
          <a:p>
            <a:pPr marL="0" indent="0">
              <a:spcAft>
                <a:spcPts val="1177"/>
              </a:spcAft>
              <a:buNone/>
            </a:pPr>
            <a:r>
              <a:rPr lang="en-US" sz="2400" dirty="0">
                <a:solidFill>
                  <a:schemeClr val="bg1"/>
                </a:solidFill>
              </a:rPr>
              <a:t>It has made large investments using SAP Business Suite on Windows Server 2012 R2 with a SQL Server 2014 Database, but its development and production organizations are struggling to keep up with the pace of business because of the time it takes for them to </a:t>
            </a:r>
            <a:r>
              <a:rPr lang="en-US" sz="2400">
                <a:solidFill>
                  <a:schemeClr val="bg1"/>
                </a:solidFill>
              </a:rPr>
              <a:t>move through </a:t>
            </a:r>
            <a:r>
              <a:rPr lang="en-US" sz="2400" dirty="0">
                <a:solidFill>
                  <a:schemeClr val="bg1"/>
                </a:solidFill>
              </a:rPr>
              <a:t>development and testing phases of feature development and finally to put new business process in production. </a:t>
            </a:r>
          </a:p>
          <a:p>
            <a:pPr marL="0" indent="0">
              <a:buNone/>
            </a:pPr>
            <a:endParaRPr lang="en-US" sz="2400" dirty="0">
              <a:solidFill>
                <a:schemeClr val="bg1"/>
              </a:solidFill>
            </a:endParaRPr>
          </a:p>
          <a:p>
            <a:pPr marL="0" indent="0">
              <a:spcAft>
                <a:spcPts val="882"/>
              </a:spcAft>
              <a:buNone/>
            </a:pPr>
            <a:endParaRPr lang="en-US" sz="2400" dirty="0">
              <a:solidFill>
                <a:schemeClr val="bg1"/>
              </a:solidFill>
            </a:endParaRPr>
          </a:p>
        </p:txBody>
      </p:sp>
      <p:sp>
        <p:nvSpPr>
          <p:cNvPr id="12" name="Freeform 11"/>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13" name="Rectangle 12"/>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1939822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rPr>
              <a:t>Customer Situation</a:t>
            </a:r>
            <a:endParaRPr lang="en-US" sz="3236" b="1" dirty="0">
              <a:solidFill>
                <a:schemeClr val="bg1"/>
              </a:solidFill>
            </a:endParaRPr>
          </a:p>
        </p:txBody>
      </p:sp>
      <p:sp>
        <p:nvSpPr>
          <p:cNvPr id="3" name="Content Placeholder 2"/>
          <p:cNvSpPr>
            <a:spLocks noGrp="1"/>
          </p:cNvSpPr>
          <p:nvPr>
            <p:ph sz="quarter" idx="10"/>
          </p:nvPr>
        </p:nvSpPr>
        <p:spPr>
          <a:xfrm>
            <a:off x="556124" y="2118492"/>
            <a:ext cx="11197444" cy="3538728"/>
          </a:xfrm>
        </p:spPr>
        <p:txBody>
          <a:bodyPr>
            <a:normAutofit/>
          </a:bodyPr>
          <a:lstStyle/>
          <a:p>
            <a:pPr>
              <a:spcAft>
                <a:spcPts val="882"/>
              </a:spcAft>
            </a:pPr>
            <a:r>
              <a:rPr lang="en-US" sz="2400" dirty="0">
                <a:solidFill>
                  <a:schemeClr val="bg1"/>
                </a:solidFill>
              </a:rPr>
              <a:t>Agility of the organization is hampered by time to acquire and provision project-related SAP development and testing environments</a:t>
            </a:r>
          </a:p>
          <a:p>
            <a:pPr>
              <a:spcAft>
                <a:spcPts val="882"/>
              </a:spcAft>
            </a:pPr>
            <a:r>
              <a:rPr lang="en-US" sz="2400" dirty="0">
                <a:solidFill>
                  <a:schemeClr val="bg1"/>
                </a:solidFill>
              </a:rPr>
              <a:t>Concerned about managing test/dev infrastructure costs </a:t>
            </a:r>
          </a:p>
          <a:p>
            <a:pPr>
              <a:spcAft>
                <a:spcPts val="882"/>
              </a:spcAft>
            </a:pPr>
            <a:r>
              <a:rPr lang="en-US" sz="2400" dirty="0">
                <a:solidFill>
                  <a:schemeClr val="bg1"/>
                </a:solidFill>
              </a:rPr>
              <a:t>Concern about aging data center and hardware from dev/</a:t>
            </a:r>
            <a:r>
              <a:rPr lang="en-US" sz="2400" dirty="0" err="1">
                <a:solidFill>
                  <a:schemeClr val="bg1"/>
                </a:solidFill>
              </a:rPr>
              <a:t>tst</a:t>
            </a:r>
            <a:r>
              <a:rPr lang="en-US" sz="2400" dirty="0">
                <a:solidFill>
                  <a:schemeClr val="bg1"/>
                </a:solidFill>
              </a:rPr>
              <a:t> </a:t>
            </a:r>
            <a:r>
              <a:rPr lang="en-US" sz="2400">
                <a:solidFill>
                  <a:schemeClr val="bg1"/>
                </a:solidFill>
              </a:rPr>
              <a:t>to production</a:t>
            </a:r>
          </a:p>
          <a:p>
            <a:pPr>
              <a:spcAft>
                <a:spcPts val="882"/>
              </a:spcAft>
            </a:pPr>
            <a:r>
              <a:rPr lang="en-US" sz="2400">
                <a:solidFill>
                  <a:schemeClr val="bg1"/>
                </a:solidFill>
              </a:rPr>
              <a:t>Would like to lower TCO for the SAP landscape, start with just production ECC</a:t>
            </a:r>
            <a:endParaRPr lang="en-US" sz="2400" dirty="0">
              <a:solidFill>
                <a:schemeClr val="bg1"/>
              </a:solidFill>
            </a:endParaRPr>
          </a:p>
          <a:p>
            <a:pPr marL="0" indent="0">
              <a:buNone/>
            </a:pPr>
            <a:endParaRPr lang="en-US" sz="2400" dirty="0">
              <a:solidFill>
                <a:schemeClr val="bg1"/>
              </a:solidFill>
            </a:endParaRPr>
          </a:p>
          <a:p>
            <a:pPr marL="0" indent="0">
              <a:spcAft>
                <a:spcPts val="882"/>
              </a:spcAft>
              <a:buNone/>
            </a:pPr>
            <a:endParaRPr lang="en-US" sz="2400" dirty="0">
              <a:solidFill>
                <a:schemeClr val="bg1"/>
              </a:solidFill>
            </a:endParaRPr>
          </a:p>
        </p:txBody>
      </p:sp>
      <p:sp>
        <p:nvSpPr>
          <p:cNvPr id="15" name="Freeform 14"/>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16" name="Rectangle 15"/>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2773139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Customer Requirements</a:t>
            </a:r>
          </a:p>
        </p:txBody>
      </p:sp>
      <p:sp>
        <p:nvSpPr>
          <p:cNvPr id="3" name="Content Placeholder 2"/>
          <p:cNvSpPr>
            <a:spLocks noGrp="1"/>
          </p:cNvSpPr>
          <p:nvPr>
            <p:ph sz="quarter" idx="10"/>
          </p:nvPr>
        </p:nvSpPr>
        <p:spPr>
          <a:xfrm>
            <a:off x="460126" y="1905758"/>
            <a:ext cx="11303489" cy="4097326"/>
          </a:xfrm>
        </p:spPr>
        <p:txBody>
          <a:bodyPr>
            <a:normAutofit/>
          </a:bodyPr>
          <a:lstStyle/>
          <a:p>
            <a:pPr>
              <a:spcAft>
                <a:spcPts val="1177"/>
              </a:spcAft>
            </a:pPr>
            <a:r>
              <a:rPr lang="en-US" sz="2400" dirty="0">
                <a:solidFill>
                  <a:schemeClr val="bg1"/>
                </a:solidFill>
              </a:rPr>
              <a:t>Reduce time to deploy new business processes to have competitive customer offers</a:t>
            </a:r>
          </a:p>
          <a:p>
            <a:pPr>
              <a:spcAft>
                <a:spcPts val="1177"/>
              </a:spcAft>
            </a:pPr>
            <a:r>
              <a:rPr lang="en-US" sz="2400" dirty="0">
                <a:solidFill>
                  <a:schemeClr val="bg1"/>
                </a:solidFill>
              </a:rPr>
              <a:t>Reduce time required to provision development and test environments</a:t>
            </a:r>
          </a:p>
          <a:p>
            <a:pPr>
              <a:spcAft>
                <a:spcPts val="1177"/>
              </a:spcAft>
            </a:pPr>
            <a:r>
              <a:rPr lang="en-US" sz="2400" dirty="0">
                <a:solidFill>
                  <a:schemeClr val="bg1"/>
                </a:solidFill>
              </a:rPr>
              <a:t>Manage costs incurred by the development, test, and </a:t>
            </a:r>
            <a:r>
              <a:rPr lang="en-US" sz="2400">
                <a:solidFill>
                  <a:schemeClr val="bg1"/>
                </a:solidFill>
              </a:rPr>
              <a:t>production environments</a:t>
            </a:r>
          </a:p>
          <a:p>
            <a:pPr>
              <a:spcAft>
                <a:spcPts val="1177"/>
              </a:spcAft>
            </a:pPr>
            <a:r>
              <a:rPr lang="en-US" sz="2400">
                <a:solidFill>
                  <a:schemeClr val="bg1"/>
                </a:solidFill>
              </a:rPr>
              <a:t>Need to know the monthly infrastructure cost for operating your solution</a:t>
            </a:r>
            <a:endParaRPr lang="en-US" sz="2400" dirty="0">
              <a:solidFill>
                <a:schemeClr val="bg1"/>
              </a:solidFill>
            </a:endParaRPr>
          </a:p>
          <a:p>
            <a:pPr marL="0" indent="0">
              <a:spcAft>
                <a:spcPts val="882"/>
              </a:spcAft>
              <a:buNone/>
            </a:pPr>
            <a:endParaRPr lang="en-US" sz="2400" dirty="0">
              <a:solidFill>
                <a:schemeClr val="bg1"/>
              </a:solidFill>
            </a:endParaRPr>
          </a:p>
        </p:txBody>
      </p:sp>
      <p:sp>
        <p:nvSpPr>
          <p:cNvPr id="12" name="Freeform 11"/>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13" name="Rectangle 12"/>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1593976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34" y="169404"/>
            <a:ext cx="11494682" cy="896518"/>
          </a:xfrm>
        </p:spPr>
        <p:txBody>
          <a:bodyPr/>
          <a:lstStyle/>
          <a:p>
            <a:r>
              <a:rPr lang="en-US" dirty="0">
                <a:solidFill>
                  <a:schemeClr val="bg1"/>
                </a:solidFill>
              </a:rPr>
              <a:t>Technical Requirements</a:t>
            </a:r>
          </a:p>
        </p:txBody>
      </p:sp>
      <p:sp>
        <p:nvSpPr>
          <p:cNvPr id="3" name="Content Placeholder 2"/>
          <p:cNvSpPr>
            <a:spLocks noGrp="1"/>
          </p:cNvSpPr>
          <p:nvPr>
            <p:ph sz="quarter" idx="10"/>
          </p:nvPr>
        </p:nvSpPr>
        <p:spPr>
          <a:xfrm>
            <a:off x="361455" y="1065922"/>
            <a:ext cx="8169103" cy="5357737"/>
          </a:xfrm>
        </p:spPr>
        <p:txBody>
          <a:bodyPr>
            <a:noAutofit/>
          </a:bodyPr>
          <a:lstStyle/>
          <a:p>
            <a:pPr>
              <a:lnSpc>
                <a:spcPct val="100000"/>
              </a:lnSpc>
            </a:pPr>
            <a:r>
              <a:rPr lang="en-US" sz="2000">
                <a:solidFill>
                  <a:schemeClr val="bg1"/>
                </a:solidFill>
              </a:rPr>
              <a:t>SAP ECC NetWeaver </a:t>
            </a:r>
            <a:r>
              <a:rPr lang="en-US" sz="2000" dirty="0">
                <a:solidFill>
                  <a:schemeClr val="bg1"/>
                </a:solidFill>
              </a:rPr>
              <a:t>(app server) is the application tier</a:t>
            </a:r>
          </a:p>
          <a:p>
            <a:pPr>
              <a:lnSpc>
                <a:spcPct val="100000"/>
              </a:lnSpc>
            </a:pPr>
            <a:r>
              <a:rPr lang="en-US" sz="2000" dirty="0">
                <a:solidFill>
                  <a:schemeClr val="bg1"/>
                </a:solidFill>
              </a:rPr>
              <a:t>SQL Server </a:t>
            </a:r>
            <a:r>
              <a:rPr lang="en-US" sz="2000">
                <a:solidFill>
                  <a:schemeClr val="bg1"/>
                </a:solidFill>
              </a:rPr>
              <a:t>is the data </a:t>
            </a:r>
            <a:r>
              <a:rPr lang="en-US" sz="2000" dirty="0">
                <a:solidFill>
                  <a:schemeClr val="bg1"/>
                </a:solidFill>
              </a:rPr>
              <a:t>tier</a:t>
            </a:r>
          </a:p>
          <a:p>
            <a:pPr>
              <a:lnSpc>
                <a:spcPct val="100000"/>
              </a:lnSpc>
            </a:pPr>
            <a:r>
              <a:rPr lang="en-US" sz="2000" dirty="0">
                <a:solidFill>
                  <a:schemeClr val="bg1"/>
                </a:solidFill>
              </a:rPr>
              <a:t>Need port 32xx open for SAP NetWeaver</a:t>
            </a:r>
          </a:p>
          <a:p>
            <a:pPr>
              <a:lnSpc>
                <a:spcPct val="100000"/>
              </a:lnSpc>
            </a:pPr>
            <a:r>
              <a:rPr lang="en-US" sz="2000" dirty="0">
                <a:solidFill>
                  <a:schemeClr val="bg1"/>
                </a:solidFill>
              </a:rPr>
              <a:t>Primary network access is through Site to Site VPN</a:t>
            </a:r>
          </a:p>
          <a:p>
            <a:pPr>
              <a:lnSpc>
                <a:spcPct val="100000"/>
              </a:lnSpc>
            </a:pPr>
            <a:r>
              <a:rPr lang="en-US" sz="2000" dirty="0">
                <a:solidFill>
                  <a:schemeClr val="bg1"/>
                </a:solidFill>
              </a:rPr>
              <a:t>SAP requires SQL Server collation SQL_Latin1_General_Cp850_BIN2</a:t>
            </a:r>
          </a:p>
          <a:p>
            <a:pPr>
              <a:lnSpc>
                <a:spcPct val="100000"/>
              </a:lnSpc>
            </a:pPr>
            <a:r>
              <a:rPr lang="en-US" sz="2000" dirty="0">
                <a:solidFill>
                  <a:schemeClr val="bg1"/>
                </a:solidFill>
              </a:rPr>
              <a:t>Application tier requires 21,000 SAPS, Database tier needs 6000 SAPS</a:t>
            </a:r>
          </a:p>
          <a:p>
            <a:pPr>
              <a:lnSpc>
                <a:spcPct val="100000"/>
              </a:lnSpc>
            </a:pPr>
            <a:r>
              <a:rPr lang="en-US" sz="2000" dirty="0">
                <a:solidFill>
                  <a:schemeClr val="bg1"/>
                </a:solidFill>
              </a:rPr>
              <a:t>Specific IO requirements</a:t>
            </a:r>
          </a:p>
          <a:p>
            <a:pPr lvl="1">
              <a:lnSpc>
                <a:spcPct val="100000"/>
              </a:lnSpc>
            </a:pPr>
            <a:r>
              <a:rPr lang="en-US" sz="2000" dirty="0"/>
              <a:t>PROD</a:t>
            </a:r>
            <a:r>
              <a:rPr lang="en-US" sz="2000" dirty="0">
                <a:solidFill>
                  <a:schemeClr val="bg1"/>
                </a:solidFill>
              </a:rPr>
              <a:t> servers need SQL Server with:</a:t>
            </a:r>
          </a:p>
          <a:p>
            <a:pPr lvl="2">
              <a:lnSpc>
                <a:spcPct val="100000"/>
              </a:lnSpc>
            </a:pPr>
            <a:r>
              <a:rPr lang="en-US" sz="2000" dirty="0"/>
              <a:t>400</a:t>
            </a:r>
            <a:r>
              <a:rPr lang="en-US" sz="2000" dirty="0">
                <a:solidFill>
                  <a:schemeClr val="bg1"/>
                </a:solidFill>
              </a:rPr>
              <a:t> MB/sec throughput on transaction logs</a:t>
            </a:r>
          </a:p>
          <a:p>
            <a:pPr lvl="2">
              <a:lnSpc>
                <a:spcPct val="100000"/>
              </a:lnSpc>
            </a:pPr>
            <a:r>
              <a:rPr lang="en-US" sz="2000" dirty="0"/>
              <a:t>6</a:t>
            </a:r>
            <a:r>
              <a:rPr lang="en-US" sz="2000" dirty="0">
                <a:solidFill>
                  <a:schemeClr val="bg1"/>
                </a:solidFill>
              </a:rPr>
              <a:t>000 IOPs on </a:t>
            </a:r>
            <a:r>
              <a:rPr lang="en-US" sz="2000">
                <a:solidFill>
                  <a:schemeClr val="bg1"/>
                </a:solidFill>
              </a:rPr>
              <a:t>data drives</a:t>
            </a:r>
          </a:p>
          <a:p>
            <a:pPr lvl="2">
              <a:lnSpc>
                <a:spcPct val="100000"/>
              </a:lnSpc>
            </a:pPr>
            <a:r>
              <a:rPr lang="en-US" sz="2000"/>
              <a:t>2 TB capacity with max growth to 3 TB</a:t>
            </a:r>
            <a:endParaRPr lang="en-US" sz="2000" dirty="0">
              <a:solidFill>
                <a:schemeClr val="bg1"/>
              </a:solidFill>
            </a:endParaRPr>
          </a:p>
          <a:p>
            <a:pPr>
              <a:lnSpc>
                <a:spcPct val="100000"/>
              </a:lnSpc>
            </a:pPr>
            <a:r>
              <a:rPr lang="en-US" sz="2000">
                <a:solidFill>
                  <a:schemeClr val="bg1"/>
                </a:solidFill>
              </a:rPr>
              <a:t>SLA (Availability=99.9%, RPO=15 min, RTO=2 hour)</a:t>
            </a:r>
            <a:endParaRPr lang="en-US" sz="2000" dirty="0">
              <a:solidFill>
                <a:schemeClr val="bg1"/>
              </a:solidFill>
            </a:endParaRPr>
          </a:p>
          <a:p>
            <a:pPr>
              <a:lnSpc>
                <a:spcPct val="100000"/>
              </a:lnSpc>
            </a:pPr>
            <a:r>
              <a:rPr lang="en-US" sz="2000" dirty="0">
                <a:solidFill>
                  <a:schemeClr val="bg1"/>
                </a:solidFill>
              </a:rPr>
              <a:t>FEEL FREE TO BING!</a:t>
            </a:r>
          </a:p>
        </p:txBody>
      </p:sp>
      <p:graphicFrame>
        <p:nvGraphicFramePr>
          <p:cNvPr id="7" name="Table 6"/>
          <p:cNvGraphicFramePr>
            <a:graphicFrameLocks noGrp="1"/>
          </p:cNvGraphicFramePr>
          <p:nvPr>
            <p:extLst>
              <p:ext uri="{D42A27DB-BD31-4B8C-83A1-F6EECF244321}">
                <p14:modId xmlns:p14="http://schemas.microsoft.com/office/powerpoint/2010/main" val="2174517968"/>
              </p:ext>
            </p:extLst>
          </p:nvPr>
        </p:nvGraphicFramePr>
        <p:xfrm>
          <a:off x="8001000" y="355678"/>
          <a:ext cx="3855136" cy="4182960"/>
        </p:xfrm>
        <a:graphic>
          <a:graphicData uri="http://schemas.openxmlformats.org/drawingml/2006/table">
            <a:tbl>
              <a:tblPr>
                <a:tableStyleId>{5C22544A-7EE6-4342-B048-85BDC9FD1C3A}</a:tableStyleId>
              </a:tblPr>
              <a:tblGrid>
                <a:gridCol w="1064598">
                  <a:extLst>
                    <a:ext uri="{9D8B030D-6E8A-4147-A177-3AD203B41FA5}">
                      <a16:colId xmlns:a16="http://schemas.microsoft.com/office/drawing/2014/main" val="1063933673"/>
                    </a:ext>
                  </a:extLst>
                </a:gridCol>
                <a:gridCol w="1242032">
                  <a:extLst>
                    <a:ext uri="{9D8B030D-6E8A-4147-A177-3AD203B41FA5}">
                      <a16:colId xmlns:a16="http://schemas.microsoft.com/office/drawing/2014/main" val="4104877471"/>
                    </a:ext>
                  </a:extLst>
                </a:gridCol>
                <a:gridCol w="774253">
                  <a:extLst>
                    <a:ext uri="{9D8B030D-6E8A-4147-A177-3AD203B41FA5}">
                      <a16:colId xmlns:a16="http://schemas.microsoft.com/office/drawing/2014/main" val="3964312193"/>
                    </a:ext>
                  </a:extLst>
                </a:gridCol>
                <a:gridCol w="774253">
                  <a:extLst>
                    <a:ext uri="{9D8B030D-6E8A-4147-A177-3AD203B41FA5}">
                      <a16:colId xmlns:a16="http://schemas.microsoft.com/office/drawing/2014/main" val="2281799138"/>
                    </a:ext>
                  </a:extLst>
                </a:gridCol>
              </a:tblGrid>
              <a:tr h="348580">
                <a:tc>
                  <a:txBody>
                    <a:bodyPr/>
                    <a:lstStyle/>
                    <a:p>
                      <a:pPr algn="l" fontAlgn="ctr"/>
                      <a:r>
                        <a:rPr lang="en-US" sz="1050" b="1" u="none" strike="noStrike" dirty="0">
                          <a:effectLst/>
                        </a:rPr>
                        <a:t>VM </a:t>
                      </a:r>
                      <a:r>
                        <a:rPr lang="en-US" sz="1050" b="1" u="none" strike="noStrike" dirty="0" err="1">
                          <a:effectLst/>
                        </a:rPr>
                        <a:t>TypeD</a:t>
                      </a:r>
                      <a:endParaRPr lang="en-US" sz="105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b="1" u="none" strike="noStrike" dirty="0">
                          <a:effectLst/>
                        </a:rPr>
                        <a:t>   VM Size</a:t>
                      </a:r>
                      <a:endParaRPr lang="en-US" sz="105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b="1" u="none" strike="noStrike">
                          <a:effectLst/>
                        </a:rPr>
                        <a:t>2-tier SAPS</a:t>
                      </a:r>
                      <a:endParaRPr lang="en-US" sz="105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b="1" i="0" u="none" strike="noStrike">
                          <a:solidFill>
                            <a:srgbClr val="000000"/>
                          </a:solidFill>
                          <a:effectLst/>
                          <a:latin typeface="Calibri" panose="020F0502020204030204" pitchFamily="34" charset="0"/>
                        </a:rPr>
                        <a:t>3-tier SAPS</a:t>
                      </a:r>
                      <a:endParaRPr lang="en-US" sz="105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13991034"/>
                  </a:ext>
                </a:extLst>
              </a:tr>
              <a:tr h="348580">
                <a:tc>
                  <a:txBody>
                    <a:bodyPr/>
                    <a:lstStyle/>
                    <a:p>
                      <a:pPr algn="l" fontAlgn="ctr"/>
                      <a:r>
                        <a:rPr lang="en-US" sz="1050" u="none" strike="noStrike" dirty="0">
                          <a:effectLst/>
                        </a:rPr>
                        <a:t>   A5</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u="none" strike="noStrike" dirty="0">
                          <a:effectLst/>
                        </a:rPr>
                        <a:t>2 CPU,  14 GB</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u="none" strike="noStrike" dirty="0">
                          <a:effectLst/>
                        </a:rPr>
                        <a:t>   1,500</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b="0" i="0" u="none" strike="noStrike">
                          <a:solidFill>
                            <a:srgbClr val="000000"/>
                          </a:solidFill>
                          <a:effectLst/>
                          <a:latin typeface="Calibri" panose="020F0502020204030204" pitchFamily="34" charset="0"/>
                        </a:rPr>
                        <a:t>12,000</a:t>
                      </a:r>
                      <a:endParaRPr lang="en-US"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05360970"/>
                  </a:ext>
                </a:extLst>
              </a:tr>
              <a:tr h="348580">
                <a:tc>
                  <a:txBody>
                    <a:bodyPr/>
                    <a:lstStyle/>
                    <a:p>
                      <a:pPr algn="l" fontAlgn="ctr"/>
                      <a:r>
                        <a:rPr lang="en-US" sz="1050" b="0" i="0" u="none" strike="noStrike" dirty="0">
                          <a:solidFill>
                            <a:srgbClr val="000000"/>
                          </a:solidFill>
                          <a:effectLst/>
                          <a:latin typeface="Calibri" panose="020F0502020204030204" pitchFamily="34" charset="0"/>
                        </a:rPr>
                        <a:t>A8/A10</a:t>
                      </a: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050" u="none" strike="noStrike" dirty="0">
                          <a:effectLst/>
                        </a:rPr>
                        <a:t> 8 CPU,  56 GB</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b="0" i="0" u="none" strike="noStrike" dirty="0">
                          <a:solidFill>
                            <a:srgbClr val="000000"/>
                          </a:solidFill>
                          <a:effectLst/>
                          <a:latin typeface="Calibri" panose="020F0502020204030204" pitchFamily="34" charset="0"/>
                        </a:rPr>
                        <a:t>11,000</a:t>
                      </a:r>
                    </a:p>
                  </a:txBody>
                  <a:tcPr marL="9525" marR="9525" marT="9525" marB="0" anchor="ctr"/>
                </a:tc>
                <a:tc>
                  <a:txBody>
                    <a:bodyPr/>
                    <a:lstStyle/>
                    <a:p>
                      <a:pPr algn="l" fontAlgn="ctr"/>
                      <a:endParaRPr lang="en-US"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90029083"/>
                  </a:ext>
                </a:extLst>
              </a:tr>
              <a:tr h="348580">
                <a:tc>
                  <a:txBody>
                    <a:bodyPr/>
                    <a:lstStyle/>
                    <a:p>
                      <a:pPr algn="l" fontAlgn="ctr"/>
                      <a:r>
                        <a:rPr lang="en-US" sz="1050" b="0" i="0" u="none" strike="noStrike" dirty="0">
                          <a:solidFill>
                            <a:srgbClr val="000000"/>
                          </a:solidFill>
                          <a:effectLst/>
                          <a:latin typeface="Calibri" panose="020F0502020204030204" pitchFamily="34" charset="0"/>
                        </a:rPr>
                        <a:t>A9/A11</a:t>
                      </a:r>
                    </a:p>
                  </a:txBody>
                  <a:tcPr marL="9525" marR="9525" marT="9525" marB="0" anchor="ctr"/>
                </a:tc>
                <a:tc>
                  <a:txBody>
                    <a:bodyPr/>
                    <a:lstStyle/>
                    <a:p>
                      <a:pPr algn="l" fontAlgn="ctr"/>
                      <a:r>
                        <a:rPr lang="en-US" sz="1050" b="0" i="0" u="none" strike="noStrike" dirty="0">
                          <a:solidFill>
                            <a:srgbClr val="000000"/>
                          </a:solidFill>
                          <a:effectLst/>
                          <a:latin typeface="Calibri" panose="020F0502020204030204" pitchFamily="34" charset="0"/>
                        </a:rPr>
                        <a:t>16 CPU, 112 GB</a:t>
                      </a:r>
                    </a:p>
                  </a:txBody>
                  <a:tcPr marL="9525" marR="9525" marT="9525" marB="0" anchor="ctr"/>
                </a:tc>
                <a:tc>
                  <a:txBody>
                    <a:bodyPr/>
                    <a:lstStyle/>
                    <a:p>
                      <a:pPr algn="l" fontAlgn="ctr"/>
                      <a:r>
                        <a:rPr lang="en-US" sz="1050" b="0" i="0" u="none" strike="noStrike" dirty="0">
                          <a:solidFill>
                            <a:srgbClr val="000000"/>
                          </a:solidFill>
                          <a:effectLst/>
                          <a:latin typeface="Calibri" panose="020F0502020204030204" pitchFamily="34" charset="0"/>
                        </a:rPr>
                        <a:t>22,000</a:t>
                      </a:r>
                    </a:p>
                  </a:txBody>
                  <a:tcPr marL="9525" marR="9525" marT="9525" marB="0" anchor="ctr"/>
                </a:tc>
                <a:tc>
                  <a:txBody>
                    <a:bodyPr/>
                    <a:lstStyle/>
                    <a:p>
                      <a:pPr algn="l" fontAlgn="ctr"/>
                      <a:endParaRPr lang="en-US"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46029245"/>
                  </a:ext>
                </a:extLst>
              </a:tr>
              <a:tr h="348580">
                <a:tc>
                  <a:txBody>
                    <a:bodyPr/>
                    <a:lstStyle/>
                    <a:p>
                      <a:pPr algn="l" fontAlgn="ctr"/>
                      <a:r>
                        <a:rPr lang="en-US" sz="1050" u="none" strike="noStrike" dirty="0">
                          <a:effectLst/>
                        </a:rPr>
                        <a:t> D12/DS13</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u="none" strike="noStrike" dirty="0">
                          <a:effectLst/>
                        </a:rPr>
                        <a:t> 4 CPU,  28 GB</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u="none" strike="noStrike" dirty="0">
                          <a:effectLst/>
                        </a:rPr>
                        <a:t> 4,650</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endParaRPr lang="en-US"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0615458"/>
                  </a:ext>
                </a:extLst>
              </a:tr>
              <a:tr h="348580">
                <a:tc>
                  <a:txBody>
                    <a:bodyPr/>
                    <a:lstStyle/>
                    <a:p>
                      <a:pPr algn="l" fontAlgn="ctr"/>
                      <a:r>
                        <a:rPr lang="en-US" sz="1050" b="0" i="0" u="none" strike="noStrike" dirty="0">
                          <a:solidFill>
                            <a:srgbClr val="000000"/>
                          </a:solidFill>
                          <a:effectLst/>
                          <a:latin typeface="Calibri" panose="020F0502020204030204" pitchFamily="34" charset="0"/>
                        </a:rPr>
                        <a:t>D14/DS14</a:t>
                      </a:r>
                    </a:p>
                  </a:txBody>
                  <a:tcPr marL="9525" marR="9525" marT="9525" marB="0" anchor="ctr"/>
                </a:tc>
                <a:tc>
                  <a:txBody>
                    <a:bodyPr/>
                    <a:lstStyle/>
                    <a:p>
                      <a:pPr algn="l" fontAlgn="ctr"/>
                      <a:r>
                        <a:rPr lang="en-US" sz="1050" b="0" i="0" u="none" strike="noStrike" dirty="0">
                          <a:solidFill>
                            <a:srgbClr val="000000"/>
                          </a:solidFill>
                          <a:effectLst/>
                          <a:latin typeface="Calibri" panose="020F0502020204030204" pitchFamily="34" charset="0"/>
                        </a:rPr>
                        <a:t>16 CPU, 112 GB</a:t>
                      </a:r>
                    </a:p>
                  </a:txBody>
                  <a:tcPr marL="9525" marR="9525" marT="9525" marB="0" anchor="ctr"/>
                </a:tc>
                <a:tc>
                  <a:txBody>
                    <a:bodyPr/>
                    <a:lstStyle/>
                    <a:p>
                      <a:pPr algn="l" fontAlgn="ctr"/>
                      <a:r>
                        <a:rPr lang="en-US" sz="1050" b="0" i="0" u="none" strike="noStrike" dirty="0">
                          <a:solidFill>
                            <a:srgbClr val="000000"/>
                          </a:solidFill>
                          <a:effectLst/>
                          <a:latin typeface="Calibri" panose="020F0502020204030204" pitchFamily="34" charset="0"/>
                        </a:rPr>
                        <a:t>18,600</a:t>
                      </a:r>
                    </a:p>
                  </a:txBody>
                  <a:tcPr marL="9525" marR="9525" marT="9525" marB="0" anchor="ctr"/>
                </a:tc>
                <a:tc>
                  <a:txBody>
                    <a:bodyPr/>
                    <a:lstStyle/>
                    <a:p>
                      <a:pPr algn="l" fontAlgn="ctr"/>
                      <a:endParaRPr lang="en-US"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49987971"/>
                  </a:ext>
                </a:extLst>
              </a:tr>
              <a:tr h="348580">
                <a:tc>
                  <a:txBody>
                    <a:bodyPr/>
                    <a:lstStyle/>
                    <a:p>
                      <a:pPr marL="0" algn="l" defTabSz="914400" rtl="0" eaLnBrk="1" fontAlgn="ctr" latinLnBrk="0" hangingPunct="1"/>
                      <a:r>
                        <a:rPr lang="en-US" sz="1050" b="0" i="0" u="none" strike="noStrike" kern="1200">
                          <a:solidFill>
                            <a:srgbClr val="000000"/>
                          </a:solidFill>
                          <a:effectLst/>
                          <a:latin typeface="Calibri" panose="020F0502020204030204" pitchFamily="34" charset="0"/>
                          <a:ea typeface="+mn-ea"/>
                          <a:cs typeface="+mn-cs"/>
                        </a:rPr>
                        <a:t>DS12v2</a:t>
                      </a:r>
                    </a:p>
                  </a:txBody>
                  <a:tcPr marL="9525" marR="9525" marT="9525" marB="0" anchor="ctr"/>
                </a:tc>
                <a:tc>
                  <a:txBody>
                    <a:bodyPr/>
                    <a:lstStyle/>
                    <a:p>
                      <a:pPr marL="0" algn="l" defTabSz="914400" rtl="0" eaLnBrk="1" fontAlgn="ctr" latinLnBrk="0" hangingPunct="1"/>
                      <a:r>
                        <a:rPr lang="en-US" sz="1050" b="0" i="0" u="none" strike="noStrike" kern="1200">
                          <a:solidFill>
                            <a:srgbClr val="000000"/>
                          </a:solidFill>
                          <a:effectLst/>
                          <a:latin typeface="Calibri" panose="020F0502020204030204" pitchFamily="34" charset="0"/>
                          <a:ea typeface="+mn-ea"/>
                          <a:cs typeface="+mn-cs"/>
                        </a:rPr>
                        <a:t>4 CPU, 28 GB</a:t>
                      </a:r>
                    </a:p>
                  </a:txBody>
                  <a:tcPr marL="9525" marR="9525" marT="9525" marB="0" anchor="ctr"/>
                </a:tc>
                <a:tc>
                  <a:txBody>
                    <a:bodyPr/>
                    <a:lstStyle/>
                    <a:p>
                      <a:pPr marL="0" algn="l" defTabSz="914400" rtl="0" eaLnBrk="1" fontAlgn="ctr" latinLnBrk="0" hangingPunct="1"/>
                      <a:r>
                        <a:rPr lang="en-US" sz="1050" b="0" i="0" u="none" strike="noStrike" kern="1200">
                          <a:solidFill>
                            <a:srgbClr val="000000"/>
                          </a:solidFill>
                          <a:effectLst/>
                          <a:latin typeface="Calibri" panose="020F0502020204030204" pitchFamily="34" charset="0"/>
                          <a:ea typeface="+mn-ea"/>
                          <a:cs typeface="+mn-cs"/>
                        </a:rPr>
                        <a:t>6,680</a:t>
                      </a:r>
                    </a:p>
                  </a:txBody>
                  <a:tcPr marL="9525" marR="9525" marT="9525" marB="0" anchor="ctr"/>
                </a:tc>
                <a:tc>
                  <a:txBody>
                    <a:bodyPr/>
                    <a:lstStyle/>
                    <a:p>
                      <a:pPr marL="0" algn="l" defTabSz="914400" rtl="0" eaLnBrk="1" fontAlgn="ctr" latinLnBrk="0" hangingPunct="1"/>
                      <a:endParaRPr lang="en-US" sz="1050" b="0" i="0" u="none" strike="noStrike" kern="1200" dirty="0">
                        <a:solidFill>
                          <a:srgbClr val="000000"/>
                        </a:solidFill>
                        <a:effectLst/>
                        <a:latin typeface="Calibri" panose="020F0502020204030204" pitchFamily="34" charset="0"/>
                        <a:ea typeface="+mn-ea"/>
                        <a:cs typeface="+mn-cs"/>
                      </a:endParaRPr>
                    </a:p>
                  </a:txBody>
                  <a:tcPr marL="9525" marR="9525" marT="9525" marB="0" anchor="ctr"/>
                </a:tc>
                <a:extLst>
                  <a:ext uri="{0D108BD9-81ED-4DB2-BD59-A6C34878D82A}">
                    <a16:rowId xmlns:a16="http://schemas.microsoft.com/office/drawing/2014/main" val="460374398"/>
                  </a:ext>
                </a:extLst>
              </a:tr>
              <a:tr h="348580">
                <a:tc>
                  <a:txBody>
                    <a:bodyPr/>
                    <a:lstStyle/>
                    <a:p>
                      <a:pPr marL="0" algn="l" defTabSz="914400" rtl="0" eaLnBrk="1" fontAlgn="ctr" latinLnBrk="0" hangingPunct="1"/>
                      <a:r>
                        <a:rPr lang="en-US" sz="1050" b="0" i="0" u="none" strike="noStrike" kern="1200">
                          <a:solidFill>
                            <a:srgbClr val="000000"/>
                          </a:solidFill>
                          <a:effectLst/>
                          <a:latin typeface="Calibri" panose="020F0502020204030204" pitchFamily="34" charset="0"/>
                          <a:ea typeface="+mn-ea"/>
                          <a:cs typeface="+mn-cs"/>
                        </a:rPr>
                        <a:t>DS14v2</a:t>
                      </a:r>
                    </a:p>
                  </a:txBody>
                  <a:tcPr marL="9525" marR="9525" marT="9525" marB="0" anchor="ctr"/>
                </a:tc>
                <a:tc>
                  <a:txBody>
                    <a:bodyPr/>
                    <a:lstStyle/>
                    <a:p>
                      <a:pPr marL="0" algn="l" defTabSz="914400" rtl="0" eaLnBrk="1" fontAlgn="ctr" latinLnBrk="0" hangingPunct="1"/>
                      <a:r>
                        <a:rPr lang="en-US" sz="1050" b="0" i="0" u="none" strike="noStrike" kern="1200">
                          <a:solidFill>
                            <a:srgbClr val="000000"/>
                          </a:solidFill>
                          <a:effectLst/>
                          <a:latin typeface="Calibri" panose="020F0502020204030204" pitchFamily="34" charset="0"/>
                          <a:ea typeface="+mn-ea"/>
                          <a:cs typeface="+mn-cs"/>
                        </a:rPr>
                        <a:t>16 CPU, 112 GB</a:t>
                      </a:r>
                    </a:p>
                  </a:txBody>
                  <a:tcPr marL="9525" marR="9525" marT="9525" marB="0" anchor="ctr"/>
                </a:tc>
                <a:tc>
                  <a:txBody>
                    <a:bodyPr/>
                    <a:lstStyle/>
                    <a:p>
                      <a:pPr marL="0" algn="l" defTabSz="914400" rtl="0" eaLnBrk="1" fontAlgn="ctr" latinLnBrk="0" hangingPunct="1"/>
                      <a:r>
                        <a:rPr lang="en-US" sz="1050" b="0" i="0" u="none" strike="noStrike" kern="1200">
                          <a:solidFill>
                            <a:srgbClr val="000000"/>
                          </a:solidFill>
                          <a:effectLst/>
                          <a:latin typeface="Calibri" panose="020F0502020204030204" pitchFamily="34" charset="0"/>
                          <a:ea typeface="+mn-ea"/>
                          <a:cs typeface="+mn-cs"/>
                        </a:rPr>
                        <a:t>24,180</a:t>
                      </a:r>
                    </a:p>
                  </a:txBody>
                  <a:tcPr marL="9525" marR="9525" marT="9525" marB="0" anchor="ctr"/>
                </a:tc>
                <a:tc>
                  <a:txBody>
                    <a:bodyPr/>
                    <a:lstStyle/>
                    <a:p>
                      <a:pPr marL="0" algn="l" defTabSz="914400" rtl="0" eaLnBrk="1" fontAlgn="ctr" latinLnBrk="0" hangingPunct="1"/>
                      <a:endParaRPr lang="en-US" sz="1050" b="0" i="0" u="none" strike="noStrike" kern="1200" dirty="0">
                        <a:solidFill>
                          <a:srgbClr val="000000"/>
                        </a:solidFill>
                        <a:effectLst/>
                        <a:latin typeface="Calibri" panose="020F0502020204030204" pitchFamily="34" charset="0"/>
                        <a:ea typeface="+mn-ea"/>
                        <a:cs typeface="+mn-cs"/>
                      </a:endParaRPr>
                    </a:p>
                  </a:txBody>
                  <a:tcPr marL="9525" marR="9525" marT="9525" marB="0" anchor="ctr"/>
                </a:tc>
                <a:extLst>
                  <a:ext uri="{0D108BD9-81ED-4DB2-BD59-A6C34878D82A}">
                    <a16:rowId xmlns:a16="http://schemas.microsoft.com/office/drawing/2014/main" val="2502821055"/>
                  </a:ext>
                </a:extLst>
              </a:tr>
              <a:tr h="348580">
                <a:tc>
                  <a:txBody>
                    <a:bodyPr/>
                    <a:lstStyle/>
                    <a:p>
                      <a:r>
                        <a:rPr lang="en-US" sz="1050" u="none" strike="noStrike" dirty="0">
                          <a:effectLst/>
                        </a:rPr>
                        <a:t>GS1**</a:t>
                      </a:r>
                      <a:endParaRPr lang="en-US" sz="1400" dirty="0"/>
                    </a:p>
                  </a:txBody>
                  <a:tcPr marL="9525" marR="9525" marT="9525" marB="0" anchor="ctr"/>
                </a:tc>
                <a:tc>
                  <a:txBody>
                    <a:bodyPr/>
                    <a:lstStyle/>
                    <a:p>
                      <a:r>
                        <a:rPr lang="en-US" sz="1100" dirty="0"/>
                        <a:t>2 CPU, 28 GB</a:t>
                      </a:r>
                      <a:endParaRPr lang="en-US" sz="1600" dirty="0"/>
                    </a:p>
                  </a:txBody>
                  <a:tcPr marL="9525" marR="9525" marT="9525" marB="0" anchor="ctr"/>
                </a:tc>
                <a:tc>
                  <a:txBody>
                    <a:bodyPr/>
                    <a:lstStyle/>
                    <a:p>
                      <a:pPr algn="l" fontAlgn="ctr"/>
                      <a:r>
                        <a:rPr lang="en-US" sz="1050" u="none" strike="noStrike" dirty="0">
                          <a:effectLst/>
                        </a:rPr>
                        <a:t>   3,580</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b="0" i="0" u="none" strike="noStrike">
                          <a:solidFill>
                            <a:srgbClr val="000000"/>
                          </a:solidFill>
                          <a:effectLst/>
                          <a:latin typeface="Calibri" panose="020F0502020204030204" pitchFamily="34" charset="0"/>
                        </a:rPr>
                        <a:t>34,415</a:t>
                      </a:r>
                      <a:endParaRPr lang="en-US"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49479460"/>
                  </a:ext>
                </a:extLst>
              </a:tr>
              <a:tr h="348580">
                <a:tc>
                  <a:txBody>
                    <a:bodyPr/>
                    <a:lstStyle/>
                    <a:p>
                      <a:pPr algn="l" fontAlgn="ctr"/>
                      <a:r>
                        <a:rPr lang="en-US" sz="1050" u="none" strike="noStrike">
                          <a:effectLst/>
                        </a:rPr>
                        <a:t> GS3**</a:t>
                      </a:r>
                      <a:endParaRPr lang="en-US" sz="105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u="none" strike="noStrike" dirty="0">
                          <a:effectLst/>
                        </a:rPr>
                        <a:t> 8 CPU, 112 GB</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u="none" strike="noStrike" dirty="0">
                          <a:effectLst/>
                        </a:rPr>
                        <a:t> 11,870</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b="0" i="0" u="none" strike="noStrike">
                          <a:solidFill>
                            <a:srgbClr val="000000"/>
                          </a:solidFill>
                          <a:effectLst/>
                          <a:latin typeface="Calibri" panose="020F0502020204030204" pitchFamily="34" charset="0"/>
                        </a:rPr>
                        <a:t>137,520</a:t>
                      </a:r>
                      <a:endParaRPr lang="en-US"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99285967"/>
                  </a:ext>
                </a:extLst>
              </a:tr>
              <a:tr h="348580">
                <a:tc>
                  <a:txBody>
                    <a:bodyPr/>
                    <a:lstStyle/>
                    <a:p>
                      <a:pPr algn="l" fontAlgn="ctr"/>
                      <a:r>
                        <a:rPr lang="en-US" sz="1050" u="none" strike="noStrike" dirty="0">
                          <a:effectLst/>
                        </a:rPr>
                        <a:t> GS4**</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u="none" strike="noStrike" dirty="0">
                          <a:effectLst/>
                        </a:rPr>
                        <a:t> 16 CPU, 224 GB</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u="none" strike="noStrike" dirty="0">
                          <a:effectLst/>
                        </a:rPr>
                        <a:t> 11,270</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b="0" i="0" u="none" strike="noStrike">
                          <a:solidFill>
                            <a:srgbClr val="000000"/>
                          </a:solidFill>
                          <a:effectLst/>
                          <a:latin typeface="Calibri" panose="020F0502020204030204" pitchFamily="34" charset="0"/>
                        </a:rPr>
                        <a:t>247,880</a:t>
                      </a:r>
                      <a:endParaRPr lang="en-US"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11203038"/>
                  </a:ext>
                </a:extLst>
              </a:tr>
              <a:tr h="34858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050" b="0" i="0" u="none" strike="noStrike" dirty="0">
                          <a:solidFill>
                            <a:srgbClr val="000000"/>
                          </a:solidFill>
                          <a:effectLst/>
                          <a:latin typeface="Calibri" panose="020F0502020204030204" pitchFamily="34" charset="0"/>
                        </a:rPr>
                        <a:t>GS5 </a:t>
                      </a:r>
                      <a:r>
                        <a:rPr lang="en-US" sz="1050" u="none" strike="noStrike" dirty="0">
                          <a:effectLst/>
                        </a:rPr>
                        <a:t>**</a:t>
                      </a:r>
                      <a:endParaRPr lang="en-US" sz="1050" b="0" i="0" u="none" strike="noStrike" dirty="0">
                        <a:solidFill>
                          <a:srgbClr val="000000"/>
                        </a:solidFill>
                        <a:effectLst/>
                        <a:latin typeface="Calibri" panose="020F0502020204030204" pitchFamily="34" charset="0"/>
                      </a:endParaRPr>
                    </a:p>
                    <a:p>
                      <a:pPr algn="l" fontAlgn="ct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b="0" i="0" u="none" strike="noStrike" dirty="0">
                          <a:solidFill>
                            <a:srgbClr val="000000"/>
                          </a:solidFill>
                          <a:effectLst/>
                          <a:latin typeface="Calibri" panose="020F0502020204030204" pitchFamily="34" charset="0"/>
                        </a:rPr>
                        <a:t>32 CPU,</a:t>
                      </a:r>
                      <a:r>
                        <a:rPr lang="en-US" sz="1050" b="0" i="0" u="none" strike="noStrike" baseline="0" dirty="0">
                          <a:solidFill>
                            <a:srgbClr val="000000"/>
                          </a:solidFill>
                          <a:effectLst/>
                          <a:latin typeface="Calibri" panose="020F0502020204030204" pitchFamily="34" charset="0"/>
                        </a:rPr>
                        <a:t> 448 GB</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b="0" i="0" u="none" strike="noStrike" dirty="0">
                          <a:solidFill>
                            <a:srgbClr val="000000"/>
                          </a:solidFill>
                          <a:effectLst/>
                          <a:latin typeface="Calibri" panose="020F0502020204030204" pitchFamily="34" charset="0"/>
                        </a:rPr>
                        <a:t>41,670</a:t>
                      </a:r>
                    </a:p>
                  </a:txBody>
                  <a:tcPr marL="9525" marR="9525" marT="9525" marB="0" anchor="ctr"/>
                </a:tc>
                <a:tc>
                  <a:txBody>
                    <a:bodyPr/>
                    <a:lstStyle/>
                    <a:p>
                      <a:pPr algn="l" fontAlgn="ctr"/>
                      <a:endParaRPr lang="en-US"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48209718"/>
                  </a:ext>
                </a:extLst>
              </a:tr>
            </a:tbl>
          </a:graphicData>
        </a:graphic>
      </p:graphicFrame>
      <p:sp>
        <p:nvSpPr>
          <p:cNvPr id="8" name="TextBox 7"/>
          <p:cNvSpPr txBox="1"/>
          <p:nvPr/>
        </p:nvSpPr>
        <p:spPr>
          <a:xfrm>
            <a:off x="7877131" y="5584378"/>
            <a:ext cx="3512245" cy="954107"/>
          </a:xfrm>
          <a:prstGeom prst="rect">
            <a:avLst/>
          </a:prstGeom>
          <a:noFill/>
        </p:spPr>
        <p:txBody>
          <a:bodyPr wrap="square" rtlCol="0">
            <a:spAutoFit/>
          </a:bodyPr>
          <a:lstStyle/>
          <a:p>
            <a:r>
              <a:rPr lang="en-US" sz="1400" dirty="0">
                <a:solidFill>
                  <a:schemeClr val="bg1"/>
                </a:solidFill>
              </a:rPr>
              <a:t>** The GS series (2-tier and 3-tier) is only supported with DB data files and DB transaction log files placed on Azure Premium Storage</a:t>
            </a:r>
          </a:p>
        </p:txBody>
      </p:sp>
      <p:sp>
        <p:nvSpPr>
          <p:cNvPr id="9" name="TextBox 8"/>
          <p:cNvSpPr txBox="1"/>
          <p:nvPr/>
        </p:nvSpPr>
        <p:spPr>
          <a:xfrm>
            <a:off x="7877131" y="66305"/>
            <a:ext cx="2853858" cy="338554"/>
          </a:xfrm>
          <a:prstGeom prst="rect">
            <a:avLst/>
          </a:prstGeom>
          <a:noFill/>
        </p:spPr>
        <p:txBody>
          <a:bodyPr wrap="none" rtlCol="0">
            <a:spAutoFit/>
          </a:bodyPr>
          <a:lstStyle/>
          <a:p>
            <a:r>
              <a:rPr lang="en-US" sz="1600" b="1" dirty="0">
                <a:solidFill>
                  <a:schemeClr val="bg1"/>
                </a:solidFill>
              </a:rPr>
              <a:t>2-tier configuration throughput</a:t>
            </a:r>
          </a:p>
        </p:txBody>
      </p:sp>
    </p:spTree>
    <p:extLst>
      <p:ext uri="{BB962C8B-B14F-4D97-AF65-F5344CB8AC3E}">
        <p14:creationId xmlns:p14="http://schemas.microsoft.com/office/powerpoint/2010/main" val="1422656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Potential </a:t>
            </a:r>
            <a:r>
              <a:rPr lang="en-US">
                <a:solidFill>
                  <a:schemeClr val="bg1"/>
                </a:solidFill>
              </a:rPr>
              <a:t>Customer Q’s</a:t>
            </a:r>
            <a:endParaRPr lang="en-US" dirty="0">
              <a:solidFill>
                <a:schemeClr val="bg1"/>
              </a:solidFill>
            </a:endParaRPr>
          </a:p>
        </p:txBody>
      </p:sp>
      <p:sp>
        <p:nvSpPr>
          <p:cNvPr id="3" name="Content Placeholder 2"/>
          <p:cNvSpPr>
            <a:spLocks noGrp="1"/>
          </p:cNvSpPr>
          <p:nvPr>
            <p:ph sz="quarter" idx="10"/>
          </p:nvPr>
        </p:nvSpPr>
        <p:spPr>
          <a:xfrm>
            <a:off x="422031" y="1889089"/>
            <a:ext cx="11341585" cy="4161755"/>
          </a:xfrm>
        </p:spPr>
        <p:txBody>
          <a:bodyPr>
            <a:normAutofit/>
          </a:bodyPr>
          <a:lstStyle/>
          <a:p>
            <a:pPr>
              <a:spcAft>
                <a:spcPts val="1177"/>
              </a:spcAft>
            </a:pPr>
            <a:r>
              <a:rPr lang="en-US" sz="2400" dirty="0">
                <a:solidFill>
                  <a:schemeClr val="bg1"/>
                </a:solidFill>
              </a:rPr>
              <a:t>If I have already paid for my hardware to run my </a:t>
            </a:r>
            <a:r>
              <a:rPr lang="en-US" sz="2400" dirty="0" err="1">
                <a:solidFill>
                  <a:schemeClr val="bg1"/>
                </a:solidFill>
              </a:rPr>
              <a:t>dev</a:t>
            </a:r>
            <a:r>
              <a:rPr lang="en-US" sz="2400" dirty="0">
                <a:solidFill>
                  <a:schemeClr val="bg1"/>
                </a:solidFill>
              </a:rPr>
              <a:t>/test environment, how am I getting any cost savings by moving it to </a:t>
            </a:r>
            <a:r>
              <a:rPr lang="en-US" sz="2400">
                <a:solidFill>
                  <a:schemeClr val="bg1"/>
                </a:solidFill>
              </a:rPr>
              <a:t>Azure?  How much more is your cloud solution costing me?</a:t>
            </a:r>
            <a:endParaRPr lang="en-US" sz="2400" dirty="0">
              <a:solidFill>
                <a:schemeClr val="bg1"/>
              </a:solidFill>
            </a:endParaRPr>
          </a:p>
          <a:p>
            <a:pPr>
              <a:spcAft>
                <a:spcPts val="1177"/>
              </a:spcAft>
            </a:pPr>
            <a:r>
              <a:rPr lang="en-US" sz="2400" dirty="0">
                <a:solidFill>
                  <a:schemeClr val="bg1"/>
                </a:solidFill>
              </a:rPr>
              <a:t>What if I need my cloud resources to access on-premises resources?</a:t>
            </a:r>
          </a:p>
          <a:p>
            <a:pPr>
              <a:spcAft>
                <a:spcPts val="1177"/>
              </a:spcAft>
            </a:pPr>
            <a:r>
              <a:rPr lang="en-US" sz="2400" dirty="0">
                <a:solidFill>
                  <a:schemeClr val="bg1"/>
                </a:solidFill>
              </a:rPr>
              <a:t>Will Azure meet our security and compliance requirements?</a:t>
            </a:r>
          </a:p>
          <a:p>
            <a:pPr>
              <a:spcAft>
                <a:spcPts val="1177"/>
              </a:spcAft>
            </a:pPr>
            <a:r>
              <a:rPr lang="en-US" sz="2400" dirty="0">
                <a:solidFill>
                  <a:schemeClr val="bg1"/>
                </a:solidFill>
              </a:rPr>
              <a:t>How do you handle features that may not work on Azure?</a:t>
            </a:r>
          </a:p>
          <a:p>
            <a:pPr>
              <a:spcAft>
                <a:spcPts val="1177"/>
              </a:spcAft>
            </a:pPr>
            <a:r>
              <a:rPr lang="en-US" sz="2400" dirty="0">
                <a:solidFill>
                  <a:schemeClr val="bg1"/>
                </a:solidFill>
              </a:rPr>
              <a:t>Do I have to pay for resources when they are stopped?</a:t>
            </a:r>
          </a:p>
          <a:p>
            <a:pPr>
              <a:spcAft>
                <a:spcPts val="1177"/>
              </a:spcAft>
            </a:pPr>
            <a:r>
              <a:rPr lang="en-US" sz="2400">
                <a:solidFill>
                  <a:schemeClr val="bg1"/>
                </a:solidFill>
              </a:rPr>
              <a:t>For my DEV environment, can </a:t>
            </a:r>
            <a:r>
              <a:rPr lang="en-US" sz="2400" dirty="0">
                <a:solidFill>
                  <a:schemeClr val="bg1"/>
                </a:solidFill>
              </a:rPr>
              <a:t>I automate the shut down at periodic times of day?</a:t>
            </a:r>
          </a:p>
        </p:txBody>
      </p:sp>
      <p:sp>
        <p:nvSpPr>
          <p:cNvPr id="15" name="Freeform 14"/>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16" name="Rectangle 15"/>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2627855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Preferred Target Audience</a:t>
            </a:r>
          </a:p>
        </p:txBody>
      </p:sp>
      <p:sp>
        <p:nvSpPr>
          <p:cNvPr id="3" name="TextBox 2"/>
          <p:cNvSpPr txBox="1"/>
          <p:nvPr/>
        </p:nvSpPr>
        <p:spPr>
          <a:xfrm>
            <a:off x="268934" y="1920755"/>
            <a:ext cx="11494682" cy="3849019"/>
          </a:xfrm>
          <a:prstGeom prst="rect">
            <a:avLst/>
          </a:prstGeom>
          <a:noFill/>
        </p:spPr>
        <p:txBody>
          <a:bodyPr wrap="square" lIns="134471" tIns="107577" rIns="134471" bIns="107577" rtlCol="0">
            <a:spAutoFit/>
          </a:bodyPr>
          <a:lstStyle/>
          <a:p>
            <a:pPr marL="252086" indent="-252086">
              <a:buFont typeface="Arial" panose="020B0604020202020204" pitchFamily="34" charset="0"/>
              <a:buChar char="•"/>
            </a:pPr>
            <a:r>
              <a:rPr lang="en-US" sz="2400" dirty="0">
                <a:solidFill>
                  <a:srgbClr val="FFFFFF"/>
                </a:solidFill>
              </a:rPr>
              <a:t>BDM or Application Sponsor (CFO) - Funds projects &amp; apps</a:t>
            </a:r>
          </a:p>
          <a:p>
            <a:pPr marL="594938" lvl="1" indent="-252086">
              <a:buFont typeface="Wingdings" panose="05000000000000000000" pitchFamily="2" charset="2"/>
              <a:buChar char="§"/>
            </a:pPr>
            <a:r>
              <a:rPr lang="en-US" sz="2400" dirty="0">
                <a:solidFill>
                  <a:srgbClr val="FFFFFF"/>
                </a:solidFill>
              </a:rPr>
              <a:t>Most interested in public cloud</a:t>
            </a:r>
          </a:p>
          <a:p>
            <a:pPr marL="252086" indent="-252086">
              <a:spcBef>
                <a:spcPts val="1177"/>
              </a:spcBef>
              <a:buFont typeface="Arial" panose="020B0604020202020204" pitchFamily="34" charset="0"/>
              <a:buChar char="•"/>
            </a:pPr>
            <a:r>
              <a:rPr lang="en-US" sz="2400" dirty="0">
                <a:solidFill>
                  <a:srgbClr val="FFFFFF"/>
                </a:solidFill>
              </a:rPr>
              <a:t>BUIT / Developers (Director of SAP Business Analysts, Director of SAP Operations)</a:t>
            </a:r>
          </a:p>
          <a:p>
            <a:pPr marL="594938" lvl="1" indent="-252086">
              <a:buFont typeface="Wingdings" panose="05000000000000000000" pitchFamily="2" charset="2"/>
              <a:buChar char="§"/>
            </a:pPr>
            <a:r>
              <a:rPr lang="en-US" sz="2400" dirty="0">
                <a:solidFill>
                  <a:srgbClr val="FFFFFF"/>
                </a:solidFill>
              </a:rPr>
              <a:t>Reports to BDM and is responsible for coding and testing apps</a:t>
            </a:r>
          </a:p>
          <a:p>
            <a:pPr marL="594938" lvl="1" indent="-252086">
              <a:buFont typeface="Wingdings" panose="05000000000000000000" pitchFamily="2" charset="2"/>
              <a:buChar char="§"/>
            </a:pPr>
            <a:r>
              <a:rPr lang="en-US" sz="2400" dirty="0">
                <a:solidFill>
                  <a:srgbClr val="FFFFFF"/>
                </a:solidFill>
              </a:rPr>
              <a:t>Big influencer of public cloud strategy</a:t>
            </a:r>
          </a:p>
          <a:p>
            <a:pPr marL="252086" indent="-252086">
              <a:spcBef>
                <a:spcPts val="1177"/>
              </a:spcBef>
              <a:buFont typeface="Arial" panose="020B0604020202020204" pitchFamily="34" charset="0"/>
              <a:buChar char="•"/>
            </a:pPr>
            <a:r>
              <a:rPr lang="en-US" sz="2400" dirty="0">
                <a:solidFill>
                  <a:srgbClr val="FFFFFF"/>
                </a:solidFill>
              </a:rPr>
              <a:t>Central IT (VP of IT Operations)</a:t>
            </a:r>
          </a:p>
          <a:p>
            <a:pPr marL="594938" lvl="1" indent="-252086">
              <a:buFont typeface="Wingdings" panose="05000000000000000000" pitchFamily="2" charset="2"/>
              <a:buChar char="§"/>
            </a:pPr>
            <a:r>
              <a:rPr lang="en-US" sz="2400" dirty="0">
                <a:solidFill>
                  <a:srgbClr val="FFFFFF"/>
                </a:solidFill>
              </a:rPr>
              <a:t>Reports into CIO and responsible for operating datacenter</a:t>
            </a:r>
          </a:p>
          <a:p>
            <a:pPr marL="594938" lvl="1" indent="-252086">
              <a:buFont typeface="Wingdings" panose="05000000000000000000" pitchFamily="2" charset="2"/>
              <a:buChar char="§"/>
            </a:pPr>
            <a:r>
              <a:rPr lang="en-US" sz="2400" dirty="0">
                <a:solidFill>
                  <a:srgbClr val="FFFFFF"/>
                </a:solidFill>
              </a:rPr>
              <a:t>Concerned about shadow IT created issues: security/compliance, server sprawl, and lack of control</a:t>
            </a:r>
          </a:p>
        </p:txBody>
      </p:sp>
      <p:sp>
        <p:nvSpPr>
          <p:cNvPr id="12" name="Freeform 11"/>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13" name="Rectangle 12"/>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419159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Step 2:</a:t>
            </a:r>
            <a:br>
              <a:rPr lang="en-US" dirty="0">
                <a:solidFill>
                  <a:schemeClr val="bg1"/>
                </a:solidFill>
              </a:rPr>
            </a:br>
            <a:r>
              <a:rPr lang="en-US" sz="3138" i="1" dirty="0">
                <a:solidFill>
                  <a:schemeClr val="bg1"/>
                </a:solidFill>
              </a:rPr>
              <a:t>Call to action – Design the solution</a:t>
            </a:r>
          </a:p>
        </p:txBody>
      </p:sp>
      <p:sp>
        <p:nvSpPr>
          <p:cNvPr id="3" name="Content Placeholder 2"/>
          <p:cNvSpPr>
            <a:spLocks noGrp="1"/>
          </p:cNvSpPr>
          <p:nvPr>
            <p:ph sz="quarter" idx="10"/>
          </p:nvPr>
        </p:nvSpPr>
        <p:spPr>
          <a:xfrm>
            <a:off x="703385" y="1504451"/>
            <a:ext cx="10842171" cy="2318341"/>
          </a:xfrm>
        </p:spPr>
        <p:txBody>
          <a:bodyPr>
            <a:normAutofit/>
          </a:bodyPr>
          <a:lstStyle/>
          <a:p>
            <a:pPr marL="0" indent="0">
              <a:buNone/>
            </a:pPr>
            <a:r>
              <a:rPr lang="en-US" sz="3200" b="1" dirty="0">
                <a:solidFill>
                  <a:schemeClr val="bg1"/>
                </a:solidFill>
              </a:rPr>
              <a:t>Outcome</a:t>
            </a:r>
            <a:endParaRPr lang="en-US" sz="3200" dirty="0">
              <a:solidFill>
                <a:schemeClr val="bg1"/>
              </a:solidFill>
            </a:endParaRPr>
          </a:p>
          <a:p>
            <a:pPr marL="0" indent="0">
              <a:buNone/>
            </a:pPr>
            <a:r>
              <a:rPr lang="en-US" sz="2000" dirty="0">
                <a:solidFill>
                  <a:schemeClr val="bg1"/>
                </a:solidFill>
              </a:rPr>
              <a:t>Design a solution and prepare to present the solution to the target customer a 10-minute chalk-talk format.</a:t>
            </a:r>
          </a:p>
          <a:p>
            <a:pPr marL="0" indent="0">
              <a:buNone/>
            </a:pPr>
            <a:r>
              <a:rPr lang="en-US" sz="3200" b="1" dirty="0">
                <a:solidFill>
                  <a:schemeClr val="bg1"/>
                </a:solidFill>
              </a:rPr>
              <a:t>Timeframe</a:t>
            </a:r>
            <a:endParaRPr lang="en-US" sz="3200" dirty="0">
              <a:solidFill>
                <a:schemeClr val="bg1"/>
              </a:solidFill>
            </a:endParaRPr>
          </a:p>
          <a:p>
            <a:pPr marL="0" indent="0">
              <a:buNone/>
            </a:pPr>
            <a:r>
              <a:rPr lang="en-US" sz="2000">
                <a:solidFill>
                  <a:schemeClr val="bg1"/>
                </a:solidFill>
              </a:rPr>
              <a:t>5</a:t>
            </a:r>
            <a:r>
              <a:rPr lang="en-US" sz="2000">
                <a:solidFill>
                  <a:schemeClr val="bg1"/>
                </a:solidFill>
              </a:rPr>
              <a:t>0 </a:t>
            </a:r>
            <a:r>
              <a:rPr lang="en-US" sz="2000" dirty="0">
                <a:solidFill>
                  <a:schemeClr val="bg1"/>
                </a:solidFill>
              </a:rPr>
              <a:t>minutes</a:t>
            </a:r>
          </a:p>
          <a:p>
            <a:pPr marL="0" indent="0">
              <a:buNone/>
            </a:pPr>
            <a:endParaRPr lang="en-US" sz="3200" dirty="0">
              <a:solidFill>
                <a:schemeClr val="bg1"/>
              </a:solidFill>
            </a:endParaRPr>
          </a:p>
          <a:p>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3884541680"/>
              </p:ext>
            </p:extLst>
          </p:nvPr>
        </p:nvGraphicFramePr>
        <p:xfrm>
          <a:off x="788843" y="3756613"/>
          <a:ext cx="9337923" cy="2305218"/>
        </p:xfrm>
        <a:graphic>
          <a:graphicData uri="http://schemas.openxmlformats.org/drawingml/2006/table">
            <a:tbl>
              <a:tblPr firstRow="1" bandRow="1">
                <a:tableStyleId>{69CF1AB2-1976-4502-BF36-3FF5EA218861}</a:tableStyleId>
              </a:tblPr>
              <a:tblGrid>
                <a:gridCol w="2287862">
                  <a:extLst>
                    <a:ext uri="{9D8B030D-6E8A-4147-A177-3AD203B41FA5}">
                      <a16:colId xmlns:a16="http://schemas.microsoft.com/office/drawing/2014/main" val="2457102107"/>
                    </a:ext>
                  </a:extLst>
                </a:gridCol>
                <a:gridCol w="7050061">
                  <a:extLst>
                    <a:ext uri="{9D8B030D-6E8A-4147-A177-3AD203B41FA5}">
                      <a16:colId xmlns:a16="http://schemas.microsoft.com/office/drawing/2014/main" val="907452746"/>
                    </a:ext>
                  </a:extLst>
                </a:gridCol>
              </a:tblGrid>
              <a:tr h="592475">
                <a:tc>
                  <a:txBody>
                    <a:bodyPr/>
                    <a:lstStyle/>
                    <a:p>
                      <a:r>
                        <a:rPr lang="en-US" sz="1600" b="1" i="1" dirty="0"/>
                        <a:t>Business Needs</a:t>
                      </a:r>
                    </a:p>
                    <a:p>
                      <a:r>
                        <a:rPr lang="en-US" sz="1600" b="0" i="0"/>
                        <a:t>(10 </a:t>
                      </a:r>
                      <a:r>
                        <a:rPr lang="en-US" sz="1600" b="0" i="0" dirty="0"/>
                        <a:t>minutes)</a:t>
                      </a:r>
                    </a:p>
                  </a:txBody>
                  <a:tcPr marL="67236" marR="67236" marT="33618" marB="33618"/>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dirty="0">
                          <a:solidFill>
                            <a:schemeClr val="tx1"/>
                          </a:solidFill>
                        </a:rPr>
                        <a:t>Respond to questions outlined in your guide and list the answers on </a:t>
                      </a:r>
                      <a:r>
                        <a:rPr lang="en-US" sz="1600" b="0">
                          <a:solidFill>
                            <a:schemeClr val="tx1"/>
                          </a:solidFill>
                        </a:rPr>
                        <a:t>a flipchart</a:t>
                      </a:r>
                      <a:endParaRPr lang="en-US" sz="1600" b="0" dirty="0">
                        <a:solidFill>
                          <a:schemeClr val="tx1"/>
                        </a:solidFill>
                      </a:endParaRPr>
                    </a:p>
                  </a:txBody>
                  <a:tcPr marL="67236" marR="67236" marT="33618" marB="33618"/>
                </a:tc>
                <a:extLst>
                  <a:ext uri="{0D108BD9-81ED-4DB2-BD59-A6C34878D82A}">
                    <a16:rowId xmlns:a16="http://schemas.microsoft.com/office/drawing/2014/main" val="2812711017"/>
                  </a:ext>
                </a:extLst>
              </a:tr>
              <a:tr h="592475">
                <a:tc>
                  <a:txBody>
                    <a:bodyPr/>
                    <a:lstStyle/>
                    <a:p>
                      <a:r>
                        <a:rPr lang="en-US" sz="1600" b="1" i="1" dirty="0"/>
                        <a:t>Design</a:t>
                      </a:r>
                    </a:p>
                    <a:p>
                      <a:pPr marL="0" algn="l" defTabSz="932742" rtl="0" eaLnBrk="1" latinLnBrk="0" hangingPunct="1"/>
                      <a:r>
                        <a:rPr lang="en-US" sz="1600" b="0" i="0" kern="1200" dirty="0">
                          <a:solidFill>
                            <a:schemeClr val="dk1"/>
                          </a:solidFill>
                          <a:latin typeface="+mn-lt"/>
                          <a:ea typeface="+mn-ea"/>
                          <a:cs typeface="+mn-cs"/>
                        </a:rPr>
                        <a:t>(30 minutes)</a:t>
                      </a:r>
                    </a:p>
                  </a:txBody>
                  <a:tcPr marL="67236" marR="67236" marT="33618" marB="33618"/>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baseline="0" dirty="0">
                          <a:solidFill>
                            <a:schemeClr val="tx1"/>
                          </a:solidFill>
                          <a:latin typeface="+mn-lt"/>
                          <a:ea typeface="+mn-ea"/>
                          <a:cs typeface="+mn-cs"/>
                        </a:rPr>
                        <a:t>Design a solution for as many of the stated requirements as time allows. Show the solution on </a:t>
                      </a:r>
                      <a:r>
                        <a:rPr lang="en-US" sz="1600" kern="1200" baseline="0">
                          <a:solidFill>
                            <a:schemeClr val="tx1"/>
                          </a:solidFill>
                          <a:latin typeface="+mn-lt"/>
                          <a:ea typeface="+mn-ea"/>
                          <a:cs typeface="+mn-cs"/>
                        </a:rPr>
                        <a:t>a flipchart. Estimate the cost</a:t>
                      </a:r>
                      <a:endParaRPr lang="en-US" sz="1600" kern="1200" baseline="0" dirty="0">
                        <a:solidFill>
                          <a:schemeClr val="tx1"/>
                        </a:solidFill>
                        <a:latin typeface="+mn-lt"/>
                        <a:ea typeface="+mn-ea"/>
                        <a:cs typeface="+mn-cs"/>
                      </a:endParaRPr>
                    </a:p>
                  </a:txBody>
                  <a:tcPr marL="67236" marR="67236" marT="33618" marB="33618"/>
                </a:tc>
                <a:extLst>
                  <a:ext uri="{0D108BD9-81ED-4DB2-BD59-A6C34878D82A}">
                    <a16:rowId xmlns:a16="http://schemas.microsoft.com/office/drawing/2014/main" val="803506007"/>
                  </a:ext>
                </a:extLst>
              </a:tr>
              <a:tr h="1120268">
                <a:tc>
                  <a:txBody>
                    <a:bodyPr/>
                    <a:lstStyle/>
                    <a:p>
                      <a:r>
                        <a:rPr lang="en-US" sz="1600" b="1" i="1" dirty="0"/>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600" b="0" i="0" kern="1200">
                          <a:solidFill>
                            <a:schemeClr val="dk1"/>
                          </a:solidFill>
                          <a:latin typeface="+mn-lt"/>
                          <a:ea typeface="+mn-ea"/>
                          <a:cs typeface="+mn-cs"/>
                        </a:rPr>
                        <a:t>(10</a:t>
                      </a:r>
                      <a:r>
                        <a:rPr lang="en-US" sz="1600" b="0" i="0" kern="1200" baseline="0">
                          <a:solidFill>
                            <a:schemeClr val="dk1"/>
                          </a:solidFill>
                          <a:latin typeface="+mn-lt"/>
                          <a:ea typeface="+mn-ea"/>
                          <a:cs typeface="+mn-cs"/>
                        </a:rPr>
                        <a:t> </a:t>
                      </a:r>
                      <a:r>
                        <a:rPr lang="en-US" sz="1600" b="0" i="0" kern="1200" dirty="0">
                          <a:solidFill>
                            <a:schemeClr val="dk1"/>
                          </a:solidFill>
                          <a:latin typeface="+mn-lt"/>
                          <a:ea typeface="+mn-ea"/>
                          <a:cs typeface="+mn-cs"/>
                        </a:rPr>
                        <a:t>minutes)</a:t>
                      </a:r>
                    </a:p>
                    <a:p>
                      <a:endParaRPr lang="en-US" sz="1600" b="1" i="1" dirty="0"/>
                    </a:p>
                  </a:txBody>
                  <a:tcPr marL="67236" marR="67236" marT="33618" marB="33618"/>
                </a:tc>
                <a:tc>
                  <a:txBody>
                    <a:bodyPr/>
                    <a:lstStyle/>
                    <a:p>
                      <a:pPr marL="285750" lvl="0" indent="-285750">
                        <a:buFont typeface="Arial" panose="020B0604020202020204" pitchFamily="34" charset="0"/>
                        <a:buChar char="•"/>
                      </a:pPr>
                      <a:r>
                        <a:rPr lang="en-US" sz="1600" dirty="0"/>
                        <a:t>Identify any customer needs that are not addressed with the </a:t>
                      </a:r>
                      <a:r>
                        <a:rPr lang="en-US" sz="1600"/>
                        <a:t>proposed solution</a:t>
                      </a:r>
                      <a:endParaRPr lang="en-US" sz="1600" dirty="0"/>
                    </a:p>
                    <a:p>
                      <a:pPr marL="285750" lvl="0" indent="-285750">
                        <a:buFont typeface="Arial" panose="020B0604020202020204" pitchFamily="34" charset="0"/>
                        <a:buChar char="•"/>
                      </a:pPr>
                      <a:r>
                        <a:rPr lang="en-US" sz="1600" dirty="0"/>
                        <a:t>Identify the benefits of </a:t>
                      </a:r>
                      <a:r>
                        <a:rPr lang="en-US" sz="1600"/>
                        <a:t>your solution</a:t>
                      </a:r>
                      <a:endParaRPr lang="en-US" sz="1600" dirty="0"/>
                    </a:p>
                    <a:p>
                      <a:pPr marL="285750" lvl="0" indent="-285750">
                        <a:buFont typeface="Arial" panose="020B0604020202020204" pitchFamily="34" charset="0"/>
                        <a:buChar char="•"/>
                      </a:pPr>
                      <a:r>
                        <a:rPr lang="en-US" sz="1600" dirty="0"/>
                        <a:t>Determine how you will respond to the </a:t>
                      </a:r>
                      <a:r>
                        <a:rPr lang="en-US" sz="1600"/>
                        <a:t>customer’s objections</a:t>
                      </a:r>
                      <a:endParaRPr lang="en-US" sz="1600" dirty="0"/>
                    </a:p>
                    <a:p>
                      <a:pPr marL="285750" lvl="0" indent="-285750">
                        <a:buFont typeface="Arial" panose="020B0604020202020204" pitchFamily="34" charset="0"/>
                        <a:buChar char="•"/>
                      </a:pPr>
                      <a:r>
                        <a:rPr lang="en-US" sz="1600" dirty="0"/>
                        <a:t>Prepare to verbally brief presentation to </a:t>
                      </a:r>
                      <a:r>
                        <a:rPr lang="en-US" sz="1600"/>
                        <a:t>the customer</a:t>
                      </a:r>
                      <a:endParaRPr lang="en-US" sz="1600" dirty="0"/>
                    </a:p>
                  </a:txBody>
                  <a:tcPr marL="67236" marR="67236" marT="33618" marB="33618"/>
                </a:tc>
                <a:extLst>
                  <a:ext uri="{0D108BD9-81ED-4DB2-BD59-A6C34878D82A}">
                    <a16:rowId xmlns:a16="http://schemas.microsoft.com/office/drawing/2014/main" val="4132286845"/>
                  </a:ext>
                </a:extLst>
              </a:tr>
            </a:tbl>
          </a:graphicData>
        </a:graphic>
      </p:graphicFrame>
      <p:sp>
        <p:nvSpPr>
          <p:cNvPr id="8" name="Freeform 7"/>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latin typeface="Segoe UI"/>
            </a:endParaRPr>
          </a:p>
        </p:txBody>
      </p:sp>
      <p:sp>
        <p:nvSpPr>
          <p:cNvPr id="11" name="Rectangle 10"/>
          <p:cNvSpPr/>
          <p:nvPr/>
        </p:nvSpPr>
        <p:spPr>
          <a:xfrm>
            <a:off x="8235776" y="938906"/>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316123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Custom 10">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A5649F74BD2D246865E92DF86A5DAAB" ma:contentTypeVersion="2" ma:contentTypeDescription="Create a new document." ma:contentTypeScope="" ma:versionID="b9d28c9039ca96ecdb49801add257d98">
  <xsd:schema xmlns:xsd="http://www.w3.org/2001/XMLSchema" xmlns:xs="http://www.w3.org/2001/XMLSchema" xmlns:p="http://schemas.microsoft.com/office/2006/metadata/properties" xmlns:ns2="c58f79d2-8dd2-43f0-9a03-e1b9f874d667" targetNamespace="http://schemas.microsoft.com/office/2006/metadata/properties" ma:root="true" ma:fieldsID="e910adad04a1469dda5243167a9f10b1"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0AEEA2-3FF0-4574-ADD6-138A16464064}">
  <ds:schemaRefs>
    <ds:schemaRef ds:uri="http://purl.org/dc/terms/"/>
    <ds:schemaRef ds:uri="http://schemas.openxmlformats.org/package/2006/metadata/core-properties"/>
    <ds:schemaRef ds:uri="http://schemas.microsoft.com/office/2006/documentManagement/types"/>
    <ds:schemaRef ds:uri="c58f79d2-8dd2-43f0-9a03-e1b9f874d667"/>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985E9D23-D60E-45B4-B1B0-1C23F81FABFB}">
  <ds:schemaRefs>
    <ds:schemaRef ds:uri="http://schemas.microsoft.com/sharepoint/v3/contenttype/forms"/>
  </ds:schemaRefs>
</ds:datastoreItem>
</file>

<file path=customXml/itemProps3.xml><?xml version="1.0" encoding="utf-8"?>
<ds:datastoreItem xmlns:ds="http://schemas.openxmlformats.org/officeDocument/2006/customXml" ds:itemID="{A21C93D0-F99C-4667-876E-8FE2A27608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4213</TotalTime>
  <Words>2503</Words>
  <Application>Microsoft Office PowerPoint</Application>
  <PresentationFormat>Widescreen</PresentationFormat>
  <Paragraphs>390</Paragraphs>
  <Slides>25</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SimSun</vt:lpstr>
      <vt:lpstr>Arial</vt:lpstr>
      <vt:lpstr>Calibri</vt:lpstr>
      <vt:lpstr>Calibri Light</vt:lpstr>
      <vt:lpstr>Segoe UI</vt:lpstr>
      <vt:lpstr>Segoe UI Light</vt:lpstr>
      <vt:lpstr>Times New Roman</vt:lpstr>
      <vt:lpstr>Wingdings</vt:lpstr>
      <vt:lpstr>Office Theme</vt:lpstr>
      <vt:lpstr>Azure Architect Workshop</vt:lpstr>
      <vt:lpstr>PowerPoint Presentation</vt:lpstr>
      <vt:lpstr>Customer Situation Duwamish Group</vt:lpstr>
      <vt:lpstr>Customer Situation</vt:lpstr>
      <vt:lpstr>Customer Requirements</vt:lpstr>
      <vt:lpstr>Technical Requirements</vt:lpstr>
      <vt:lpstr>Potential Customer Q’s</vt:lpstr>
      <vt:lpstr>Preferred Target Audience</vt:lpstr>
      <vt:lpstr>Step 2: Call to action – Design the solution</vt:lpstr>
      <vt:lpstr>Design Flow</vt:lpstr>
      <vt:lpstr>Step 3: Call to action – Present the solution</vt:lpstr>
      <vt:lpstr>Wrap-Up</vt:lpstr>
      <vt:lpstr>Requirements Recap</vt:lpstr>
      <vt:lpstr>Did you “bing” it?</vt:lpstr>
      <vt:lpstr>Did you “bing” it?</vt:lpstr>
      <vt:lpstr>Potential Solution</vt:lpstr>
      <vt:lpstr>Solution Cost</vt:lpstr>
      <vt:lpstr>GEO DR Solution</vt:lpstr>
      <vt:lpstr>Sample Solution  - specific port config </vt:lpstr>
      <vt:lpstr>Benefits </vt:lpstr>
      <vt:lpstr>Handling Customer Questions</vt:lpstr>
      <vt:lpstr>Customer Quote</vt:lpstr>
      <vt:lpstr>Gallery of Solutions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Cox</dc:creator>
  <cp:lastModifiedBy>Ben Trinh</cp:lastModifiedBy>
  <cp:revision>162</cp:revision>
  <dcterms:created xsi:type="dcterms:W3CDTF">2015-01-27T02:47:07Z</dcterms:created>
  <dcterms:modified xsi:type="dcterms:W3CDTF">2016-06-01T05:16:48Z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0x0101007A5649F74BD2D246865E92DF86A5DAAB</vt:lpwstr>
  </property>
</Properties>
</file>