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51"/>
  </p:notesMasterIdLst>
  <p:sldIdLst>
    <p:sldId id="561" r:id="rId5"/>
    <p:sldId id="646" r:id="rId6"/>
    <p:sldId id="585" r:id="rId7"/>
    <p:sldId id="614" r:id="rId8"/>
    <p:sldId id="591" r:id="rId9"/>
    <p:sldId id="670" r:id="rId10"/>
    <p:sldId id="672" r:id="rId11"/>
    <p:sldId id="624" r:id="rId12"/>
    <p:sldId id="677" r:id="rId13"/>
    <p:sldId id="626" r:id="rId14"/>
    <p:sldId id="680" r:id="rId15"/>
    <p:sldId id="588" r:id="rId16"/>
    <p:sldId id="583" r:id="rId17"/>
    <p:sldId id="629" r:id="rId18"/>
    <p:sldId id="630" r:id="rId19"/>
    <p:sldId id="631" r:id="rId20"/>
    <p:sldId id="640" r:id="rId21"/>
    <p:sldId id="632" r:id="rId22"/>
    <p:sldId id="671" r:id="rId23"/>
    <p:sldId id="633" r:id="rId24"/>
    <p:sldId id="635" r:id="rId25"/>
    <p:sldId id="639" r:id="rId26"/>
    <p:sldId id="641" r:id="rId27"/>
    <p:sldId id="642" r:id="rId28"/>
    <p:sldId id="643" r:id="rId29"/>
    <p:sldId id="650" r:id="rId30"/>
    <p:sldId id="673" r:id="rId31"/>
    <p:sldId id="651" r:id="rId32"/>
    <p:sldId id="652" r:id="rId33"/>
    <p:sldId id="653" r:id="rId34"/>
    <p:sldId id="674" r:id="rId35"/>
    <p:sldId id="668" r:id="rId36"/>
    <p:sldId id="669" r:id="rId37"/>
    <p:sldId id="658" r:id="rId38"/>
    <p:sldId id="660" r:id="rId39"/>
    <p:sldId id="661" r:id="rId40"/>
    <p:sldId id="662" r:id="rId41"/>
    <p:sldId id="663" r:id="rId42"/>
    <p:sldId id="667" r:id="rId43"/>
    <p:sldId id="664" r:id="rId44"/>
    <p:sldId id="676" r:id="rId45"/>
    <p:sldId id="675" r:id="rId46"/>
    <p:sldId id="678" r:id="rId47"/>
    <p:sldId id="679" r:id="rId48"/>
    <p:sldId id="681" r:id="rId49"/>
    <p:sldId id="54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4 mins" id="{06140B23-B722-4124-88F3-762705C4A962}">
          <p14:sldIdLst>
            <p14:sldId id="561"/>
            <p14:sldId id="646"/>
          </p14:sldIdLst>
        </p14:section>
        <p14:section name="Virtual Machines - 20 mins" id="{A9E376A6-B144-4EF3-B283-2CD5CCFC7874}">
          <p14:sldIdLst>
            <p14:sldId id="585"/>
            <p14:sldId id="614"/>
            <p14:sldId id="591"/>
            <p14:sldId id="670"/>
            <p14:sldId id="672"/>
            <p14:sldId id="624"/>
            <p14:sldId id="677"/>
            <p14:sldId id="626"/>
            <p14:sldId id="680"/>
            <p14:sldId id="588"/>
            <p14:sldId id="583"/>
          </p14:sldIdLst>
        </p14:section>
        <p14:section name="Azure Storage" id="{44012702-001F-4C6D-BDA5-E593869B5655}">
          <p14:sldIdLst>
            <p14:sldId id="629"/>
            <p14:sldId id="630"/>
            <p14:sldId id="631"/>
            <p14:sldId id="640"/>
            <p14:sldId id="632"/>
            <p14:sldId id="671"/>
            <p14:sldId id="633"/>
            <p14:sldId id="635"/>
            <p14:sldId id="639"/>
            <p14:sldId id="641"/>
            <p14:sldId id="642"/>
            <p14:sldId id="643"/>
            <p14:sldId id="650"/>
            <p14:sldId id="673"/>
            <p14:sldId id="651"/>
          </p14:sldIdLst>
        </p14:section>
        <p14:section name="Azure Networking" id="{C3B66B9F-6B17-4EFC-B2B4-4F95078D155B}">
          <p14:sldIdLst>
            <p14:sldId id="652"/>
            <p14:sldId id="653"/>
            <p14:sldId id="674"/>
            <p14:sldId id="668"/>
            <p14:sldId id="669"/>
            <p14:sldId id="658"/>
            <p14:sldId id="660"/>
            <p14:sldId id="661"/>
            <p14:sldId id="662"/>
            <p14:sldId id="663"/>
            <p14:sldId id="667"/>
            <p14:sldId id="664"/>
            <p14:sldId id="676"/>
            <p14:sldId id="675"/>
            <p14:sldId id="678"/>
          </p14:sldIdLst>
        </p14:section>
        <p14:section name="Conclusion" id="{B1674B86-4BFD-4C59-9E48-6ACEF0D79603}">
          <p14:sldIdLst>
            <p14:sldId id="679"/>
            <p14:sldId id="681"/>
            <p14:sldId id="54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hidhar Kommineni" initials="VK" lastIdx="9" clrIdx="0">
    <p:extLst>
      <p:ext uri="{19B8F6BF-5375-455C-9EA6-DF929625EA0E}">
        <p15:presenceInfo xmlns:p15="http://schemas.microsoft.com/office/powerpoint/2012/main" userId="cbcfb15bd2dd2d7c" providerId="Windows Live"/>
      </p:ext>
    </p:extLst>
  </p:cmAuthor>
  <p:cmAuthor id="3" name="Ben Trinh" initials="BT" lastIdx="1" clrIdx="1">
    <p:extLst>
      <p:ext uri="{19B8F6BF-5375-455C-9EA6-DF929625EA0E}">
        <p15:presenceInfo xmlns:p15="http://schemas.microsoft.com/office/powerpoint/2012/main" userId="S-1-5-21-124525095-708259637-1543119021-1071047" providerId="AD"/>
      </p:ext>
    </p:extLst>
  </p:cmAuthor>
  <p:cmAuthor id="4" name="Steffen Vorein" initials="SV" lastIdx="4" clrIdx="2">
    <p:extLst>
      <p:ext uri="{19B8F6BF-5375-455C-9EA6-DF929625EA0E}">
        <p15:presenceInfo xmlns:p15="http://schemas.microsoft.com/office/powerpoint/2012/main" userId="S-1-12-1-486892264-1214695552-2795370130-21046682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6"/>
    <a:srgbClr val="75418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6" autoAdjust="0"/>
    <p:restoredTop sz="94325" autoAdjust="0"/>
  </p:normalViewPr>
  <p:slideViewPr>
    <p:cSldViewPr snapToGrid="0">
      <p:cViewPr varScale="1">
        <p:scale>
          <a:sx n="94" d="100"/>
          <a:sy n="94" d="100"/>
        </p:scale>
        <p:origin x="120" y="269"/>
      </p:cViewPr>
      <p:guideLst/>
    </p:cSldViewPr>
  </p:slideViewPr>
  <p:notesTextViewPr>
    <p:cViewPr>
      <p:scale>
        <a:sx n="1" d="1"/>
        <a:sy n="1" d="1"/>
      </p:scale>
      <p:origin x="0" y="0"/>
    </p:cViewPr>
  </p:notesTextViewPr>
  <p:sorterViewPr>
    <p:cViewPr varScale="1">
      <p:scale>
        <a:sx n="100" d="100"/>
        <a:sy n="100" d="100"/>
      </p:scale>
      <p:origin x="0" y="-96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5-12-18T18:27:25.989" idx="1">
    <p:pos x="5673" y="372"/>
    <p:text>How can SAP make use of SAS?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D4504-BC21-4611-9676-E94B5D4A09E1}" type="datetimeFigureOut">
              <a:rPr lang="en-US" smtClean="0"/>
              <a:t>06/22/2017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5AD18-5B56-4775-A2E4-ECEF0ABB851C}" type="slidenum">
              <a:rPr lang="en-US" smtClean="0"/>
              <a:t>‹#›</a:t>
            </a:fld>
            <a:endParaRPr lang="en-US"/>
          </a:p>
        </p:txBody>
      </p:sp>
    </p:spTree>
    <p:extLst>
      <p:ext uri="{BB962C8B-B14F-4D97-AF65-F5344CB8AC3E}">
        <p14:creationId xmlns:p14="http://schemas.microsoft.com/office/powerpoint/2010/main" val="162617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sdn.microsoft.com/en-us/library/azure/mt427365.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azure.microsoft.com/blog/2014/09/02/windows-azure-virtual-machine-monitoring-with-wad-extension/" TargetMode="External"/><Relationship Id="rId4" Type="http://schemas.openxmlformats.org/officeDocument/2006/relationships/hyperlink" Target="http://linux.die.net/man/1/iostat"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a:t>
            </a:fld>
            <a:endParaRPr lang="en-US"/>
          </a:p>
        </p:txBody>
      </p:sp>
    </p:spTree>
    <p:extLst>
      <p:ext uri="{BB962C8B-B14F-4D97-AF65-F5344CB8AC3E}">
        <p14:creationId xmlns:p14="http://schemas.microsoft.com/office/powerpoint/2010/main" val="3124305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sizes are grouped</a:t>
            </a:r>
            <a:r>
              <a:rPr lang="en-US" baseline="0" dirty="0"/>
              <a:t> into two tiers; Standard and Basic Tier VM’s.</a:t>
            </a:r>
          </a:p>
          <a:p>
            <a:endParaRPr lang="en-US" baseline="0" dirty="0"/>
          </a:p>
          <a:p>
            <a:r>
              <a:rPr lang="en-US" baseline="0" dirty="0"/>
              <a:t>The Standard Tier VM’s are most common for production workloads.  Within the standard tier, there are multiple series (or classes) of VM’s available that offer increasing compute capacity across the tiers.  The Standard Tier VM’s is feature rich as well, providing support for load-balancing and high-memory workloads.</a:t>
            </a:r>
          </a:p>
          <a:p>
            <a:endParaRPr lang="en-US" baseline="0" dirty="0"/>
          </a:p>
          <a:p>
            <a:r>
              <a:rPr lang="en-US" baseline="0" dirty="0"/>
              <a:t>The Basic tier offers more affordable general compute options, but without the features that a production environment typically require.  These are ideal for Dev/Test scenarios or small workloads that don’t require features such as </a:t>
            </a:r>
            <a:r>
              <a:rPr lang="en-US" baseline="0"/>
              <a:t>load-balancing.</a:t>
            </a:r>
          </a:p>
          <a:p>
            <a:endParaRPr lang="en-US" baseline="0"/>
          </a:p>
          <a:p>
            <a:r>
              <a:rPr lang="en-US" baseline="0"/>
              <a:t>For </a:t>
            </a:r>
            <a:r>
              <a:rPr lang="en-US" b="1" baseline="0"/>
              <a:t>SAP Database Servers workload, we recommend using the DS and GS series </a:t>
            </a:r>
            <a:r>
              <a:rPr lang="en-US" baseline="0"/>
              <a:t>VMs to take advantage of the premium storage.</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10</a:t>
            </a:fld>
            <a:endParaRPr lang="en-US"/>
          </a:p>
        </p:txBody>
      </p:sp>
    </p:spTree>
    <p:extLst>
      <p:ext uri="{BB962C8B-B14F-4D97-AF65-F5344CB8AC3E}">
        <p14:creationId xmlns:p14="http://schemas.microsoft.com/office/powerpoint/2010/main" val="3639278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11</a:t>
            </a:fld>
            <a:endParaRPr lang="en-US"/>
          </a:p>
        </p:txBody>
      </p:sp>
    </p:spTree>
    <p:extLst>
      <p:ext uri="{BB962C8B-B14F-4D97-AF65-F5344CB8AC3E}">
        <p14:creationId xmlns:p14="http://schemas.microsoft.com/office/powerpoint/2010/main" val="428396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When deploying virtual machines where more than one VM will service a workload such as a set of web servers or domain controllers it is highly recommended to create them in an availability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By</a:t>
            </a:r>
            <a:r>
              <a:rPr lang="en-US" sz="1200" kern="1200" baseline="0" dirty="0">
                <a:solidFill>
                  <a:schemeClr val="tx1"/>
                </a:solidFill>
                <a:effectLst/>
                <a:latin typeface="Segoe UI" pitchFamily="34" charset="0"/>
                <a:ea typeface="+mn-ea"/>
                <a:cs typeface="+mn-cs"/>
              </a:rPr>
              <a:t> doing so, </a:t>
            </a:r>
            <a:r>
              <a:rPr lang="en-US" sz="1200" kern="1200" dirty="0">
                <a:solidFill>
                  <a:schemeClr val="tx1"/>
                </a:solidFill>
                <a:effectLst/>
                <a:latin typeface="Segoe UI" pitchFamily="34" charset="0"/>
                <a:ea typeface="+mn-ea"/>
                <a:cs typeface="+mn-cs"/>
              </a:rPr>
              <a:t>Azure has some basic knowledge about the structure of your application topology.</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When updating the underlying host,</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Azure will perform</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rolling updates</a:t>
            </a:r>
            <a:r>
              <a:rPr lang="en-US" sz="1200" kern="1200" baseline="0" dirty="0">
                <a:solidFill>
                  <a:schemeClr val="tx1"/>
                </a:solidFill>
                <a:effectLst/>
                <a:latin typeface="Segoe UI" pitchFamily="34" charset="0"/>
                <a:ea typeface="+mn-ea"/>
                <a:cs typeface="+mn-cs"/>
              </a:rPr>
              <a:t> across the instances in the available set, taking down only </a:t>
            </a:r>
            <a:r>
              <a:rPr lang="en-US" sz="1200" kern="1200" dirty="0">
                <a:solidFill>
                  <a:schemeClr val="tx1"/>
                </a:solidFill>
                <a:effectLst/>
                <a:latin typeface="Segoe UI" pitchFamily="34" charset="0"/>
                <a:ea typeface="+mn-ea"/>
                <a:cs typeface="+mn-cs"/>
              </a:rPr>
              <a:t>a portion of your servers for the actual update.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&lt;click&gt;</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Putting VMs in an availability also tells Azure to provision</a:t>
            </a:r>
            <a:r>
              <a:rPr lang="en-US" sz="1200" kern="1200" baseline="0" dirty="0">
                <a:solidFill>
                  <a:schemeClr val="tx1"/>
                </a:solidFill>
                <a:effectLst/>
                <a:latin typeface="Segoe UI" pitchFamily="34" charset="0"/>
                <a:ea typeface="+mn-ea"/>
                <a:cs typeface="+mn-cs"/>
              </a:rPr>
              <a:t> the VM’s</a:t>
            </a:r>
            <a:r>
              <a:rPr lang="en-US" sz="1200" kern="1200" dirty="0">
                <a:solidFill>
                  <a:schemeClr val="tx1"/>
                </a:solidFill>
                <a:effectLst/>
                <a:latin typeface="Segoe UI" pitchFamily="34" charset="0"/>
                <a:ea typeface="+mn-ea"/>
                <a:cs typeface="+mn-cs"/>
              </a:rPr>
              <a:t> on separate physical racks in the data center so your servers have physical redundancy at the server, power and network level.  If a failure even at the rack level occurs,</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 minimum of half of your applications servers will still be available on separate physical hardware.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Shown</a:t>
            </a:r>
            <a:r>
              <a:rPr lang="en-US" sz="1200" kern="1200" baseline="0" dirty="0">
                <a:solidFill>
                  <a:schemeClr val="tx1"/>
                </a:solidFill>
                <a:effectLst/>
                <a:latin typeface="Segoe UI" pitchFamily="34" charset="0"/>
                <a:ea typeface="+mn-ea"/>
                <a:cs typeface="+mn-cs"/>
              </a:rPr>
              <a:t> here is what we call a Fault Domain in Azure.  A Fault Domain isolates virtual machine instances for faults.</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To achieve the 99.95% SLA Availability Sets are required.</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12</a:t>
            </a:fld>
            <a:endParaRPr lang="en-US"/>
          </a:p>
        </p:txBody>
      </p:sp>
    </p:spTree>
    <p:extLst>
      <p:ext uri="{BB962C8B-B14F-4D97-AF65-F5344CB8AC3E}">
        <p14:creationId xmlns:p14="http://schemas.microsoft.com/office/powerpoint/2010/main" val="320263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1_Virtual</a:t>
            </a:r>
            <a:r>
              <a:rPr lang="en-US" baseline="0" dirty="0"/>
              <a:t>_Machines.docx</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13</a:t>
            </a:fld>
            <a:endParaRPr lang="en-US"/>
          </a:p>
        </p:txBody>
      </p:sp>
    </p:spTree>
    <p:extLst>
      <p:ext uri="{BB962C8B-B14F-4D97-AF65-F5344CB8AC3E}">
        <p14:creationId xmlns:p14="http://schemas.microsoft.com/office/powerpoint/2010/main" val="577202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section</a:t>
            </a:r>
            <a:r>
              <a:rPr lang="en-US" baseline="0" dirty="0"/>
              <a:t> will be a very brief introduction of the </a:t>
            </a:r>
            <a:r>
              <a:rPr lang="en-US" b="1" baseline="0" dirty="0"/>
              <a:t>core</a:t>
            </a:r>
            <a:r>
              <a:rPr lang="en-US" baseline="0" dirty="0"/>
              <a:t> services offered in Azure Storage. </a:t>
            </a:r>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14</a:t>
            </a:fld>
            <a:endParaRPr lang="en-US"/>
          </a:p>
        </p:txBody>
      </p:sp>
    </p:spTree>
    <p:extLst>
      <p:ext uri="{BB962C8B-B14F-4D97-AF65-F5344CB8AC3E}">
        <p14:creationId xmlns:p14="http://schemas.microsoft.com/office/powerpoint/2010/main" val="420555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Azure subscription provides capacity for up to 100 storage accounts, each of which can store up to 500TB.  So, you have basically 50 Petabytes of storage in a single subscription.</a:t>
            </a:r>
          </a:p>
          <a:p>
            <a:endParaRPr lang="en-US" baseline="0" dirty="0"/>
          </a:p>
          <a:p>
            <a:r>
              <a:rPr lang="en-US" baseline="0" dirty="0"/>
              <a:t>Each of your storage accounts have a globally unique DNS name.  The structure of the DNS name is the name of your storage account, the service endpoint within the storage account (which we’ll cover in the next slide), followed by </a:t>
            </a:r>
            <a:r>
              <a:rPr lang="en-US" b="1" baseline="0" dirty="0"/>
              <a:t>core.windows.net.</a:t>
            </a:r>
          </a:p>
          <a:p>
            <a:endParaRPr lang="en-US" baseline="0" dirty="0"/>
          </a:p>
          <a:p>
            <a:r>
              <a:rPr lang="en-US" baseline="0" dirty="0"/>
              <a:t>&lt;click&gt;</a:t>
            </a:r>
          </a:p>
          <a:p>
            <a:endParaRPr lang="en-US" baseline="0" dirty="0"/>
          </a:p>
          <a:p>
            <a:r>
              <a:rPr lang="en-US" baseline="0" dirty="0"/>
              <a:t>This means your data is accessible from anywhere using REST API’s and HTTPS.  So, if you can speak REST then there are hundreds of REST API’s available that you can use to store and access your data.</a:t>
            </a:r>
          </a:p>
          <a:p>
            <a:endParaRPr lang="en-US" baseline="0" dirty="0"/>
          </a:p>
          <a:p>
            <a:r>
              <a:rPr lang="en-US" baseline="0" dirty="0"/>
              <a:t>If REST is not your thing, then consider the many language specific client libraries that Microsoft provides.  These libraries are open source so you can see the code and even contribute to them if you like.</a:t>
            </a:r>
          </a:p>
          <a:p>
            <a:endParaRPr lang="en-US" baseline="0" dirty="0"/>
          </a:p>
          <a:p>
            <a:r>
              <a:rPr lang="en-US" dirty="0"/>
              <a:t>Azure Storage is a </a:t>
            </a:r>
            <a:r>
              <a:rPr lang="en-US" b="1" dirty="0"/>
              <a:t>massively scalable service</a:t>
            </a:r>
            <a:r>
              <a:rPr lang="en-US" dirty="0"/>
              <a:t>.  For example, it processes over 6 million</a:t>
            </a:r>
            <a:r>
              <a:rPr lang="en-US" baseline="0" dirty="0"/>
              <a:t> transactions per second.  It stores over 50 trillion objects.</a:t>
            </a:r>
          </a:p>
          <a:p>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15</a:t>
            </a:fld>
            <a:endParaRPr lang="en-US"/>
          </a:p>
        </p:txBody>
      </p:sp>
    </p:spTree>
    <p:extLst>
      <p:ext uri="{BB962C8B-B14F-4D97-AF65-F5344CB8AC3E}">
        <p14:creationId xmlns:p14="http://schemas.microsoft.com/office/powerpoint/2010/main" val="244150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had questions about what types of data replication</a:t>
            </a:r>
            <a:r>
              <a:rPr lang="en-US" baseline="0" dirty="0"/>
              <a:t> push data in what quantity, so here is a table representing the numbers across the types of replication.</a:t>
            </a:r>
          </a:p>
          <a:p>
            <a:endParaRPr lang="en-US" baseline="0" dirty="0"/>
          </a:p>
          <a:p>
            <a:r>
              <a:rPr lang="en-US" b="1" dirty="0"/>
              <a:t>For GRS When you create a storage account, you select the primary region for the account. The secondary region is determined based on the primary region, and cannot be changed.</a:t>
            </a:r>
          </a:p>
        </p:txBody>
      </p:sp>
      <p:sp>
        <p:nvSpPr>
          <p:cNvPr id="4" name="Slide Number Placeholder 3"/>
          <p:cNvSpPr>
            <a:spLocks noGrp="1"/>
          </p:cNvSpPr>
          <p:nvPr>
            <p:ph type="sldNum" sz="quarter" idx="10"/>
          </p:nvPr>
        </p:nvSpPr>
        <p:spPr/>
        <p:txBody>
          <a:bodyPr/>
          <a:lstStyle/>
          <a:p>
            <a:fld id="{9775AD18-5B56-4775-A2E4-ECEF0ABB851C}" type="slidenum">
              <a:rPr lang="en-US" smtClean="0"/>
              <a:t>16</a:t>
            </a:fld>
            <a:endParaRPr lang="en-US"/>
          </a:p>
        </p:txBody>
      </p:sp>
    </p:spTree>
    <p:extLst>
      <p:ext uri="{BB962C8B-B14F-4D97-AF65-F5344CB8AC3E}">
        <p14:creationId xmlns:p14="http://schemas.microsoft.com/office/powerpoint/2010/main" val="2233878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services</a:t>
            </a:r>
            <a:r>
              <a:rPr lang="en-US" baseline="0" dirty="0"/>
              <a:t> in an Azure Storage account.  The first we will cover is the Blob service.  The blob service supports two types of blobs, block blobs and page blobs.  Block blobs are used for streaming content and storage of text or binary data.  Essentially anything you want to store in it.  </a:t>
            </a:r>
            <a:r>
              <a:rPr lang="en-US" b="1" baseline="0" dirty="0"/>
              <a:t>The size limit for a single block blob is 200GB.</a:t>
            </a:r>
          </a:p>
          <a:p>
            <a:endParaRPr lang="en-US" baseline="0" dirty="0"/>
          </a:p>
          <a:p>
            <a:r>
              <a:rPr lang="en-US" baseline="0" dirty="0"/>
              <a:t>Page blobs are optimized for random read/write operations.  Disks that are used to back Azure Virtual Machine’s use page blobs.  </a:t>
            </a:r>
            <a:r>
              <a:rPr lang="en-US" b="1" baseline="0" dirty="0"/>
              <a:t>The size limit for a single page blob can be 1TB.</a:t>
            </a:r>
          </a:p>
          <a:p>
            <a:r>
              <a:rPr lang="en-US" baseline="0" dirty="0"/>
              <a:t>They managed in containers. Containers allow you to group blobs together.</a:t>
            </a:r>
          </a:p>
          <a:p>
            <a:r>
              <a:rPr lang="en-US" baseline="0" dirty="0"/>
              <a:t>Block blobs are for sequential reads. Read or write at one time like photos. logs, files</a:t>
            </a:r>
          </a:p>
          <a:p>
            <a:r>
              <a:rPr lang="en-US" baseline="0" dirty="0"/>
              <a:t>Page blobs are for random reads. 3 copies in the same region. This is what backs the VM service and VM storage.</a:t>
            </a:r>
          </a:p>
          <a:p>
            <a:endParaRPr lang="en-US" baseline="0" dirty="0"/>
          </a:p>
          <a:p>
            <a:r>
              <a:rPr lang="en-US" baseline="0" dirty="0"/>
              <a:t>There is also a new blob type called append only blob. </a:t>
            </a:r>
            <a:r>
              <a:rPr lang="en-US" b="1" dirty="0">
                <a:effectLst/>
              </a:rPr>
              <a:t>An append blob is comprised of blocks and is optimized for append operations. </a:t>
            </a:r>
            <a:r>
              <a:rPr lang="en-US" dirty="0">
                <a:effectLst/>
              </a:rPr>
              <a:t>When you modify an append blob, blocks are added to the end of the blob only, via the </a:t>
            </a:r>
            <a:r>
              <a:rPr lang="en-US" dirty="0">
                <a:effectLst/>
                <a:hlinkClick r:id="rId3"/>
              </a:rPr>
              <a:t>Append Block</a:t>
            </a:r>
            <a:r>
              <a:rPr lang="en-US" dirty="0">
                <a:effectLst/>
              </a:rPr>
              <a:t> operation. </a:t>
            </a:r>
            <a:r>
              <a:rPr lang="en-US" b="1" dirty="0">
                <a:effectLst/>
              </a:rPr>
              <a:t>Updating or deleting of existing blocks is not supported. </a:t>
            </a:r>
            <a:r>
              <a:rPr lang="en-US" dirty="0">
                <a:effectLst/>
              </a:rPr>
              <a:t>Unlike a block blob, an append blob does not expose its block IDs. </a:t>
            </a:r>
          </a:p>
          <a:p>
            <a:r>
              <a:rPr lang="en-US" dirty="0">
                <a:effectLst/>
              </a:rPr>
              <a:t>Each block in an append blob can be a different size, up to a maximum of 4 MB, and an append blob can include up to 50,000 blocks. The maximum size of an append blob is therefore slightly more than 195 GB (4 MB X 50,000 blocks).</a:t>
            </a:r>
          </a:p>
          <a:p>
            <a:endParaRPr lang="en-US" baseline="0" dirty="0"/>
          </a:p>
          <a:p>
            <a:endParaRPr lang="en-US" baseline="0" dirty="0"/>
          </a:p>
          <a:p>
            <a:r>
              <a:rPr lang="en-US" baseline="0" dirty="0"/>
              <a:t>&lt;click&gt;</a:t>
            </a:r>
          </a:p>
          <a:p>
            <a:endParaRPr lang="en-US" baseline="0" dirty="0"/>
          </a:p>
          <a:p>
            <a:r>
              <a:rPr lang="en-US" baseline="0" dirty="0"/>
              <a:t>The File service is a new service in preview that supports the SMB protocol.  This allows you to access Azure Storage like you would a traditional file share.  It also enables you to share files between multiple Virtual Machines, which is not something you can do with a disk.</a:t>
            </a:r>
          </a:p>
          <a:p>
            <a:endParaRPr lang="en-US" baseline="0" dirty="0"/>
          </a:p>
          <a:p>
            <a:r>
              <a:rPr lang="en-US" baseline="0" dirty="0"/>
              <a:t>Once created, you can mount the SMB share just like a regular file share</a:t>
            </a:r>
          </a:p>
          <a:p>
            <a:endParaRPr lang="en-US" baseline="0" dirty="0"/>
          </a:p>
          <a:p>
            <a:r>
              <a:rPr lang="en-US" baseline="0" dirty="0"/>
              <a:t>&lt;click&gt;</a:t>
            </a:r>
          </a:p>
          <a:p>
            <a:endParaRPr lang="en-US" baseline="0" dirty="0"/>
          </a:p>
          <a:p>
            <a:r>
              <a:rPr lang="en-US" baseline="0" dirty="0"/>
              <a:t>The Table service provides extremely fast storage of structured data.  It is a NoSQL storage solution – don’t confuse it with SQL tables (not even close).  It is a key/value storage solution.  When using Azure Tables, think of “entities”.  An entity can have up to 255 properties associated with it, which includes 3 system properties required by the service.  And a single entity cannot exceed 1MB.</a:t>
            </a:r>
          </a:p>
          <a:p>
            <a:endParaRPr lang="en-US" baseline="0" dirty="0"/>
          </a:p>
          <a:p>
            <a:r>
              <a:rPr lang="en-US" baseline="0" dirty="0"/>
              <a:t>Really flexible storage.</a:t>
            </a:r>
          </a:p>
          <a:p>
            <a:endParaRPr lang="en-US" baseline="0" dirty="0"/>
          </a:p>
          <a:p>
            <a:r>
              <a:rPr lang="en-US" baseline="0" dirty="0"/>
              <a:t>&lt;click&gt;</a:t>
            </a:r>
          </a:p>
          <a:p>
            <a:endParaRPr lang="en-US" baseline="0" dirty="0"/>
          </a:p>
          <a:p>
            <a:r>
              <a:rPr lang="en-US" baseline="0" dirty="0"/>
              <a:t>The Queue service provides a durable messaging store that can be used for asynchronous messaging between application tiers or components.  FIFO is typical, but not guaranteed.  If you need a more robust messaging system than the Azure Service Bus should be considered.  For simple messaging requirements, Azure Queues is extremely effective.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17</a:t>
            </a:fld>
            <a:endParaRPr lang="en-US"/>
          </a:p>
        </p:txBody>
      </p:sp>
    </p:spTree>
    <p:extLst>
      <p:ext uri="{BB962C8B-B14F-4D97-AF65-F5344CB8AC3E}">
        <p14:creationId xmlns:p14="http://schemas.microsoft.com/office/powerpoint/2010/main" val="1340069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18</a:t>
            </a:fld>
            <a:endParaRPr lang="en-US"/>
          </a:p>
        </p:txBody>
      </p:sp>
    </p:spTree>
    <p:extLst>
      <p:ext uri="{BB962C8B-B14F-4D97-AF65-F5344CB8AC3E}">
        <p14:creationId xmlns:p14="http://schemas.microsoft.com/office/powerpoint/2010/main" val="2430977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r>
              <a:rPr lang="en-US" sz="1400" b="1" dirty="0"/>
              <a:t>Key talking</a:t>
            </a:r>
            <a:r>
              <a:rPr lang="en-US" sz="1400" b="1" baseline="0" dirty="0"/>
              <a:t> points: </a:t>
            </a:r>
          </a:p>
          <a:p>
            <a:r>
              <a:rPr lang="en-US" dirty="0"/>
              <a:t>Managed disks is a new</a:t>
            </a:r>
            <a:r>
              <a:rPr lang="en-US" baseline="0" dirty="0"/>
              <a:t> feature that is cross cutting. You will see different aspects of it when we discuss security and flexibility improvements later in the presentation.</a:t>
            </a:r>
          </a:p>
          <a:p>
            <a:endParaRPr lang="en-US" baseline="0" dirty="0"/>
          </a:p>
          <a:p>
            <a:r>
              <a:rPr lang="en-US" sz="1400" dirty="0"/>
              <a:t>Managed disks simplifies scale by taking away the need for the administrator to know about service limits of storage accounts and ensure that IOPS and throughput capabilities are easy to understand. </a:t>
            </a:r>
          </a:p>
          <a:p>
            <a:endParaRPr lang="en-US" sz="1400" dirty="0"/>
          </a:p>
          <a:p>
            <a:r>
              <a:rPr lang="en-US" sz="1400" dirty="0"/>
              <a:t>Managed disks also integrate directly with virtual machine scale sets to automatically scale the front end compute and the backend storage. </a:t>
            </a:r>
            <a:endParaRPr lang="en-US" sz="1200" dirty="0"/>
          </a:p>
          <a:p>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EFE40D-E08A-464F-96D6-CEB0B2DD69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9774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a:t>
            </a:fld>
            <a:endParaRPr lang="en-US"/>
          </a:p>
        </p:txBody>
      </p:sp>
    </p:spTree>
    <p:extLst>
      <p:ext uri="{BB962C8B-B14F-4D97-AF65-F5344CB8AC3E}">
        <p14:creationId xmlns:p14="http://schemas.microsoft.com/office/powerpoint/2010/main" val="479629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20</a:t>
            </a:fld>
            <a:endParaRPr lang="en-US"/>
          </a:p>
        </p:txBody>
      </p:sp>
    </p:spTree>
    <p:extLst>
      <p:ext uri="{BB962C8B-B14F-4D97-AF65-F5344CB8AC3E}">
        <p14:creationId xmlns:p14="http://schemas.microsoft.com/office/powerpoint/2010/main" val="399403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Reference</a:t>
            </a:r>
          </a:p>
          <a:p>
            <a:r>
              <a:rPr lang="en-US" baseline="0" dirty="0"/>
              <a:t>https://azure.microsoft.com/en-us/documentation/articles/storage-premium-storage-preview-portal/#pricing-and-billing-when-using-premium-storage</a:t>
            </a:r>
          </a:p>
          <a:p>
            <a:endParaRPr lang="en-US" baseline="0" dirty="0"/>
          </a:p>
          <a:p>
            <a:r>
              <a:rPr lang="en-US" b="1" dirty="0"/>
              <a:t>Azure Storage Analytics performs logging and provides metrics data for a storage account</a:t>
            </a:r>
            <a:r>
              <a:rPr lang="en-US" dirty="0"/>
              <a:t>. You can use this data to trace requests, analyze usage trends, and diagnose issues with your storage account.</a:t>
            </a:r>
          </a:p>
          <a:p>
            <a:r>
              <a:rPr lang="en-US" b="1" dirty="0"/>
              <a:t>Storage analytics is not currently supported for Premium Storage.</a:t>
            </a:r>
            <a:r>
              <a:rPr lang="en-US" dirty="0"/>
              <a:t> To analyze the performance metrics of VMs using disks on Premium Storage accounts, use the operating system based tools, such as </a:t>
            </a:r>
            <a:r>
              <a:rPr lang="en-US" dirty="0">
                <a:hlinkClick r:id="rId3"/>
              </a:rPr>
              <a:t>Windows Performance Monitor</a:t>
            </a:r>
            <a:r>
              <a:rPr lang="en-US" dirty="0"/>
              <a:t> for Windows VMs and </a:t>
            </a:r>
            <a:r>
              <a:rPr lang="en-US" dirty="0">
                <a:hlinkClick r:id="rId4"/>
              </a:rPr>
              <a:t>IOSTAT</a:t>
            </a:r>
            <a:r>
              <a:rPr lang="en-US" dirty="0"/>
              <a:t> for Linux VMs. You can also enable the Azure VM Diagnostics on Azure Preview Portal. Refer to </a:t>
            </a:r>
            <a:r>
              <a:rPr lang="en-US" dirty="0">
                <a:hlinkClick r:id="rId5"/>
              </a:rPr>
              <a:t>Microsoft Azure Virtual Machine Monitoring with Azure Diagnostics Extension</a:t>
            </a:r>
            <a:r>
              <a:rPr lang="en-US" dirty="0"/>
              <a:t> for details.</a:t>
            </a:r>
          </a:p>
        </p:txBody>
      </p:sp>
      <p:sp>
        <p:nvSpPr>
          <p:cNvPr id="4" name="Slide Number Placeholder 3"/>
          <p:cNvSpPr>
            <a:spLocks noGrp="1"/>
          </p:cNvSpPr>
          <p:nvPr>
            <p:ph type="sldNum" sz="quarter" idx="10"/>
          </p:nvPr>
        </p:nvSpPr>
        <p:spPr/>
        <p:txBody>
          <a:bodyPr/>
          <a:lstStyle/>
          <a:p>
            <a:fld id="{9775AD18-5B56-4775-A2E4-ECEF0ABB851C}" type="slidenum">
              <a:rPr lang="en-US" smtClean="0"/>
              <a:t>21</a:t>
            </a:fld>
            <a:endParaRPr lang="en-US"/>
          </a:p>
        </p:txBody>
      </p:sp>
    </p:spTree>
    <p:extLst>
      <p:ext uri="{BB962C8B-B14F-4D97-AF65-F5344CB8AC3E}">
        <p14:creationId xmlns:p14="http://schemas.microsoft.com/office/powerpoint/2010/main" val="128725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2_Storage_Disk_IOPS.docx</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22</a:t>
            </a:fld>
            <a:endParaRPr lang="en-US"/>
          </a:p>
        </p:txBody>
      </p:sp>
    </p:spTree>
    <p:extLst>
      <p:ext uri="{BB962C8B-B14F-4D97-AF65-F5344CB8AC3E}">
        <p14:creationId xmlns:p14="http://schemas.microsoft.com/office/powerpoint/2010/main" val="148595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23</a:t>
            </a:fld>
            <a:endParaRPr lang="en-US"/>
          </a:p>
        </p:txBody>
      </p:sp>
    </p:spTree>
    <p:extLst>
      <p:ext uri="{BB962C8B-B14F-4D97-AF65-F5344CB8AC3E}">
        <p14:creationId xmlns:p14="http://schemas.microsoft.com/office/powerpoint/2010/main" val="1136040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create a storage account you must provide a unique name.  During account creation Azure will generate a set of access keys for your storage account.  Collectively, the storage account name and an access key provide the credentials you need to authenticate and access objects in your storage account.</a:t>
            </a:r>
          </a:p>
          <a:p>
            <a:endParaRPr lang="en-US" baseline="0" dirty="0"/>
          </a:p>
          <a:p>
            <a:r>
              <a:rPr lang="en-US" baseline="0" dirty="0"/>
              <a:t>By default, access keys give you full control of the storage account and allows you to do virtually anything you want in the account.  Therefore, it is a security best-practice to regenerate your access keys periodically.</a:t>
            </a:r>
          </a:p>
          <a:p>
            <a:endParaRPr lang="en-US" baseline="0" dirty="0"/>
          </a:p>
          <a:p>
            <a:r>
              <a:rPr lang="en-US" b="1" i="1" baseline="0" dirty="0"/>
              <a:t>Question</a:t>
            </a:r>
            <a:r>
              <a:rPr lang="en-US" i="1" baseline="0" dirty="0"/>
              <a:t>: Notice in the screen capture here there are two access keys generated; a primary and a secondary.  Would anyone care to guess why there are two?</a:t>
            </a:r>
          </a:p>
          <a:p>
            <a:r>
              <a:rPr lang="en-US" b="1" i="1" baseline="0" dirty="0"/>
              <a:t>Answer</a:t>
            </a:r>
            <a:r>
              <a:rPr lang="en-US" i="1" baseline="0" dirty="0"/>
              <a:t>: As mentioned previously, it is a security best practice to regenerate your keys regularly since these keys give you essentially full access to the account.  There are two keys associated with the storage account for HA reasons.  The idea is simply this… suppose you have web applications and virtual machines that use Azure storage for various activities.  Also assume that the applications are currently using the primary access key.  If you regenerate the keys for the storage account you will break those applications.  So, the intent here is to first notify application owners to update their applications to use the secondary access key.  After the applications are updated, then you can regenerate the primary access key.  After 30 days or so, repeat the process but this time have the application owners switch back the primary access key.</a:t>
            </a:r>
          </a:p>
          <a:p>
            <a:endParaRPr lang="en-US" baseline="0" dirty="0"/>
          </a:p>
          <a:p>
            <a:r>
              <a:rPr lang="en-US" baseline="0" dirty="0"/>
              <a:t>Also, note that this notion of two access keys is not unique to Azure storage.  You will see this in other parts of the platform such as Service Bus, Media Services, and others.  So, when you see this understand that this is how the two keys are intended to be used.</a:t>
            </a:r>
          </a:p>
          <a:p>
            <a:endParaRPr lang="en-US" baseline="0" dirty="0"/>
          </a:p>
          <a:p>
            <a:r>
              <a:rPr lang="en-US" baseline="0" dirty="0"/>
              <a:t>Finally, as the graphic at the bottom of the screen shows, typically applications will be the primary consumers of the access keys.  Or, it could be a management tool that you use to manage your azure storage account.  You never want to give these keys to clients or end-users.</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24</a:t>
            </a:fld>
            <a:endParaRPr lang="en-US"/>
          </a:p>
        </p:txBody>
      </p:sp>
    </p:spTree>
    <p:extLst>
      <p:ext uri="{BB962C8B-B14F-4D97-AF65-F5344CB8AC3E}">
        <p14:creationId xmlns:p14="http://schemas.microsoft.com/office/powerpoint/2010/main" val="3672532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common architecture for a web app is one where data is </a:t>
            </a:r>
            <a:r>
              <a:rPr lang="en-US" baseline="0" dirty="0" err="1"/>
              <a:t>proxy’d</a:t>
            </a:r>
            <a:r>
              <a:rPr lang="en-US" baseline="0" dirty="0"/>
              <a:t> through the web application instance.  For example, if I want to retrieve data then a request is made to the web app, which in turn retrieves the data from storage, and then responds to the client with the data.  For small data this is generally not a problem.  However, as the size of the data grows it is often times necessary to scale up and/or out the web application to support user demand.</a:t>
            </a:r>
          </a:p>
          <a:p>
            <a:endParaRPr lang="en-US" baseline="0" dirty="0"/>
          </a:p>
          <a:p>
            <a:r>
              <a:rPr lang="en-US" baseline="0" dirty="0"/>
              <a:t>A better approach could be to offload R/W operations to storage such that the client directly accesses the storage.  This is where SAS tokens can be extremely useful.  When the client requests to read/write data, the web application instead returns a SAS token that contains the information necessary to authenticate access to a resource in storage.</a:t>
            </a:r>
          </a:p>
          <a:p>
            <a:endParaRPr lang="en-US" baseline="0" dirty="0"/>
          </a:p>
          <a:p>
            <a:r>
              <a:rPr lang="en-US" baseline="0" dirty="0"/>
              <a:t>In this scenario, a client authenticates to the web application as usual using a set of credentials.  When the authenticated user does something on the site that requires a R/W operation on data, the site returns a SAS token to the client and then client performs the operation directly against storage using the SAS token to authenticate against the storage service.</a:t>
            </a:r>
          </a:p>
          <a:p>
            <a:endParaRPr lang="en-US" baseline="0" dirty="0"/>
          </a:p>
          <a:p>
            <a:r>
              <a:rPr lang="en-US" baseline="0" dirty="0"/>
              <a:t>Not stored, they are computed on the fly. Can store a stored access policy on containers</a:t>
            </a:r>
          </a:p>
          <a:p>
            <a:endParaRPr lang="en-US" baseline="0" dirty="0"/>
          </a:p>
          <a:p>
            <a:r>
              <a:rPr lang="en-US" baseline="0" dirty="0"/>
              <a:t>Improvements made (HTTPS only, Account SAS and IP ACL SAS)</a:t>
            </a:r>
          </a:p>
          <a:p>
            <a:endParaRPr lang="en-US" baseline="0" dirty="0"/>
          </a:p>
          <a:p>
            <a:endParaRPr lang="en-US" baseline="0" dirty="0"/>
          </a:p>
          <a:p>
            <a:endParaRPr lang="en-US" dirty="0"/>
          </a:p>
          <a:p>
            <a:endParaRPr lang="en-US" dirty="0"/>
          </a:p>
          <a:p>
            <a:endParaRPr lang="en-US" dirty="0"/>
          </a:p>
          <a:p>
            <a:r>
              <a:rPr lang="en-US" b="1" dirty="0"/>
              <a:t>Reference</a:t>
            </a:r>
          </a:p>
          <a:p>
            <a:r>
              <a:rPr lang="en-US" dirty="0"/>
              <a:t>https://azure.microsoft.com/en-us/documentation/articles/storage-dotnet-shared-access-signature-part-1/</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2732375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https://docs.microsoft.com/en-us/azure/storage/storage-service-encryption-customer-managed-keys</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26</a:t>
            </a:fld>
            <a:endParaRPr lang="en-US"/>
          </a:p>
        </p:txBody>
      </p:sp>
    </p:spTree>
    <p:extLst>
      <p:ext uri="{BB962C8B-B14F-4D97-AF65-F5344CB8AC3E}">
        <p14:creationId xmlns:p14="http://schemas.microsoft.com/office/powerpoint/2010/main" val="189903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https://docs.microsoft.com/en-us/azure/security/azure-security-disk-encryption</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27</a:t>
            </a:fld>
            <a:endParaRPr lang="en-US"/>
          </a:p>
        </p:txBody>
      </p:sp>
    </p:spTree>
    <p:extLst>
      <p:ext uri="{BB962C8B-B14F-4D97-AF65-F5344CB8AC3E}">
        <p14:creationId xmlns:p14="http://schemas.microsoft.com/office/powerpoint/2010/main" val="2589223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28</a:t>
            </a:fld>
            <a:endParaRPr lang="en-US"/>
          </a:p>
        </p:txBody>
      </p:sp>
    </p:spTree>
    <p:extLst>
      <p:ext uri="{BB962C8B-B14F-4D97-AF65-F5344CB8AC3E}">
        <p14:creationId xmlns:p14="http://schemas.microsoft.com/office/powerpoint/2010/main" val="124100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29</a:t>
            </a:fld>
            <a:endParaRPr lang="en-US"/>
          </a:p>
        </p:txBody>
      </p:sp>
    </p:spTree>
    <p:extLst>
      <p:ext uri="{BB962C8B-B14F-4D97-AF65-F5344CB8AC3E}">
        <p14:creationId xmlns:p14="http://schemas.microsoft.com/office/powerpoint/2010/main" val="410888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Virtual Machines lets you create and use virtual machines in the cloud. This is one of Azure’s </a:t>
            </a:r>
            <a:r>
              <a:rPr lang="en-US" sz="1200" b="0" i="1" kern="1200" dirty="0">
                <a:solidFill>
                  <a:schemeClr val="tx1"/>
                </a:solidFill>
                <a:effectLst/>
                <a:latin typeface="+mn-lt"/>
                <a:ea typeface="+mn-ea"/>
                <a:cs typeface="+mn-cs"/>
              </a:rPr>
              <a:t>Infrastructure as a Service (IaaS)</a:t>
            </a:r>
            <a:r>
              <a:rPr lang="en-US" sz="1200" b="0" i="0" kern="1200" baseline="0" dirty="0">
                <a:solidFill>
                  <a:schemeClr val="tx1"/>
                </a:solidFill>
                <a:effectLst/>
                <a:latin typeface="+mn-lt"/>
                <a:ea typeface="+mn-ea"/>
                <a:cs typeface="+mn-cs"/>
              </a:rPr>
              <a:t> features.  The A </a:t>
            </a:r>
            <a:r>
              <a:rPr lang="en-US" sz="1200" b="0" i="0" kern="1200" dirty="0">
                <a:solidFill>
                  <a:schemeClr val="tx1"/>
                </a:solidFill>
                <a:effectLst/>
                <a:latin typeface="+mn-lt"/>
                <a:ea typeface="+mn-ea"/>
                <a:cs typeface="+mn-cs"/>
              </a:rPr>
              <a:t>virtual machine technology can be used in variety of ways.</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40480272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57410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31</a:t>
            </a:fld>
            <a:endParaRPr lang="en-US"/>
          </a:p>
        </p:txBody>
      </p:sp>
    </p:spTree>
    <p:extLst>
      <p:ext uri="{BB962C8B-B14F-4D97-AF65-F5344CB8AC3E}">
        <p14:creationId xmlns:p14="http://schemas.microsoft.com/office/powerpoint/2010/main" val="3910514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4206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Details:</a:t>
            </a:r>
          </a:p>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70624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37278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22251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36</a:t>
            </a:fld>
            <a:endParaRPr lang="en-US"/>
          </a:p>
        </p:txBody>
      </p:sp>
    </p:spTree>
    <p:extLst>
      <p:ext uri="{BB962C8B-B14F-4D97-AF65-F5344CB8AC3E}">
        <p14:creationId xmlns:p14="http://schemas.microsoft.com/office/powerpoint/2010/main" val="2374856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40918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010666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Gateway</a:t>
            </a:r>
            <a:r>
              <a:rPr lang="en-US" baseline="0" dirty="0"/>
              <a:t> SKUs and limits:</a:t>
            </a:r>
          </a:p>
          <a:p>
            <a:r>
              <a:rPr lang="en-US" baseline="0"/>
              <a:t> https://azure.microsoft.com/en-us/documentation/articles/vpn-gateway-about-vpngateways/</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4467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So, now that you know have</a:t>
            </a:r>
            <a:r>
              <a:rPr lang="en-US" sz="1200" kern="1200" baseline="0" dirty="0">
                <a:solidFill>
                  <a:schemeClr val="tx1"/>
                </a:solidFill>
                <a:effectLst/>
                <a:latin typeface="Segoe UI" pitchFamily="34" charset="0"/>
                <a:ea typeface="+mn-ea"/>
                <a:cs typeface="+mn-cs"/>
              </a:rPr>
              <a:t> some context for where Virtual Machines are useful, let’s take a high-level look at the architecture of a Virtual machine.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A VM has</a:t>
            </a:r>
            <a:r>
              <a:rPr lang="en-US" sz="1200" kern="1200" baseline="0" dirty="0">
                <a:solidFill>
                  <a:schemeClr val="tx1"/>
                </a:solidFill>
                <a:effectLst/>
                <a:latin typeface="Segoe UI" pitchFamily="34" charset="0"/>
                <a:ea typeface="+mn-ea"/>
                <a:cs typeface="+mn-cs"/>
              </a:rPr>
              <a:t> a bootable OS Disk that can contain Windows or Linux.  This OS Disk is just a .</a:t>
            </a:r>
            <a:r>
              <a:rPr lang="en-US" sz="1200" kern="1200" baseline="0" dirty="0" err="1">
                <a:solidFill>
                  <a:schemeClr val="tx1"/>
                </a:solidFill>
                <a:effectLst/>
                <a:latin typeface="Segoe UI" pitchFamily="34" charset="0"/>
                <a:ea typeface="+mn-ea"/>
                <a:cs typeface="+mn-cs"/>
              </a:rPr>
              <a:t>vhd</a:t>
            </a:r>
            <a:r>
              <a:rPr lang="en-US" sz="1200" kern="1200" baseline="0" dirty="0">
                <a:solidFill>
                  <a:schemeClr val="tx1"/>
                </a:solidFill>
                <a:effectLst/>
                <a:latin typeface="Segoe UI" pitchFamily="34" charset="0"/>
                <a:ea typeface="+mn-ea"/>
                <a:cs typeface="+mn-cs"/>
              </a:rPr>
              <a:t>.  So, if you’re familiar with on-premises virtual machines using Hyper-V, then these are essentially the same.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pitchFamily="34" charset="0"/>
                <a:ea typeface="+mn-ea"/>
                <a:cs typeface="+mn-cs"/>
              </a:rPr>
              <a:t>A VM can optionally have one or more data disks attached to it. A data disk is where your application data would be stored.  For example, if you were running Windows Server Active Directory, it is recommended that you attach a data disk to store the directory database.  A data disk can be as large as 1 TB.  And since you only pay for data actually stored (not the allocated size), it is recommended that you allocate the full 1 TB for your data disks.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pitchFamily="34" charset="0"/>
                <a:ea typeface="+mn-ea"/>
                <a:cs typeface="+mn-cs"/>
              </a:rPr>
              <a:t>The OS disk and Data Disks are persisted in your Azure Storage Account.  In the next session you will learn more about how Azure Storage Accounts function.  For now, just understand that this is where your disks are stored.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A</a:t>
            </a:r>
            <a:r>
              <a:rPr lang="en-US" sz="1200" kern="1200" baseline="0" dirty="0">
                <a:solidFill>
                  <a:schemeClr val="tx1"/>
                </a:solidFill>
                <a:effectLst/>
                <a:latin typeface="Segoe UI" pitchFamily="34" charset="0"/>
                <a:ea typeface="+mn-ea"/>
                <a:cs typeface="+mn-cs"/>
              </a:rPr>
              <a:t> VM is contained in a Virtual Network.  This virtual network provides an additional layer of isolation from other VM’s and services running in your Azure subscription.  For you to actually use the virtual machine (connect to it), a Network Security Group is configured to allow common traffic to it, such as Remote Desktop (RDP) for a Windows VM.  You will learn more about virtual networks in the networking session.  For now, understand that your VM instances are part of a Virtual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9775AD18-5B56-4775-A2E4-ECEF0ABB851C}" type="slidenum">
              <a:rPr lang="en-US" smtClean="0"/>
              <a:t>4</a:t>
            </a:fld>
            <a:endParaRPr lang="en-US"/>
          </a:p>
        </p:txBody>
      </p:sp>
    </p:spTree>
    <p:extLst>
      <p:ext uri="{BB962C8B-B14F-4D97-AF65-F5344CB8AC3E}">
        <p14:creationId xmlns:p14="http://schemas.microsoft.com/office/powerpoint/2010/main" val="2472952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80783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41</a:t>
            </a:fld>
            <a:endParaRPr lang="en-US"/>
          </a:p>
        </p:txBody>
      </p:sp>
    </p:spTree>
    <p:extLst>
      <p:ext uri="{BB962C8B-B14F-4D97-AF65-F5344CB8AC3E}">
        <p14:creationId xmlns:p14="http://schemas.microsoft.com/office/powerpoint/2010/main" val="3673794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circuits but want to be able to fail over</a:t>
            </a:r>
            <a:r>
              <a:rPr lang="en-US" baseline="0" dirty="0"/>
              <a:t> VPN</a:t>
            </a:r>
          </a:p>
          <a:p>
            <a:r>
              <a:rPr lang="en-US" baseline="0" dirty="0"/>
              <a:t>Through routing can determine which route is best way to get there and if all else fails, use VPN functionality</a:t>
            </a:r>
          </a:p>
          <a:p>
            <a:r>
              <a:rPr lang="en-US" baseline="0" dirty="0"/>
              <a:t>Multi-nationals have been asking for this.</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73761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43</a:t>
            </a:fld>
            <a:endParaRPr lang="en-US"/>
          </a:p>
        </p:txBody>
      </p:sp>
    </p:spTree>
    <p:extLst>
      <p:ext uri="{BB962C8B-B14F-4D97-AF65-F5344CB8AC3E}">
        <p14:creationId xmlns:p14="http://schemas.microsoft.com/office/powerpoint/2010/main" val="2339557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44</a:t>
            </a:fld>
            <a:endParaRPr lang="en-US"/>
          </a:p>
        </p:txBody>
      </p:sp>
    </p:spTree>
    <p:extLst>
      <p:ext uri="{BB962C8B-B14F-4D97-AF65-F5344CB8AC3E}">
        <p14:creationId xmlns:p14="http://schemas.microsoft.com/office/powerpoint/2010/main" val="2466074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45</a:t>
            </a:fld>
            <a:endParaRPr lang="en-US"/>
          </a:p>
        </p:txBody>
      </p:sp>
    </p:spTree>
    <p:extLst>
      <p:ext uri="{BB962C8B-B14F-4D97-AF65-F5344CB8AC3E}">
        <p14:creationId xmlns:p14="http://schemas.microsoft.com/office/powerpoint/2010/main" val="4158965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46</a:t>
            </a:fld>
            <a:endParaRPr lang="en-US"/>
          </a:p>
        </p:txBody>
      </p:sp>
    </p:spTree>
    <p:extLst>
      <p:ext uri="{BB962C8B-B14F-4D97-AF65-F5344CB8AC3E}">
        <p14:creationId xmlns:p14="http://schemas.microsoft.com/office/powerpoint/2010/main" val="334782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OS disk is by default 127 GB.  You could increase it but generally you will leave it alone.  If you need storage, then you should attach a data disk.  The reason is that the OS disk is optimized for the OS and therefore has host-mode caching enabled for Reads and Writes.  Host-mode caching is not recommended for common VM workloads such as SQL Server, Active Directory, or SharePoint workloads.  In most cases, you should attach a data disk and disable caching to properly support the workload.</a:t>
            </a:r>
          </a:p>
          <a:p>
            <a:r>
              <a:rPr lang="en-US" baseline="0" dirty="0"/>
              <a:t> </a:t>
            </a:r>
          </a:p>
          <a:p>
            <a:r>
              <a:rPr lang="en-US" baseline="0" dirty="0"/>
              <a:t>Drive D is temporary.  This is physical storage on the server/rack the VM is currently running on.  If the VM get’s recycled due to failure or service upgrade, data on this drive is lost because the VM will likely be hosted on a different physical server.   So, use data disks for persistent storage.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5</a:t>
            </a:fld>
            <a:endParaRPr lang="en-US"/>
          </a:p>
        </p:txBody>
      </p:sp>
    </p:spTree>
    <p:extLst>
      <p:ext uri="{BB962C8B-B14F-4D97-AF65-F5344CB8AC3E}">
        <p14:creationId xmlns:p14="http://schemas.microsoft.com/office/powerpoint/2010/main" val="378214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provides many</a:t>
            </a:r>
            <a:r>
              <a:rPr lang="en-US" baseline="0" dirty="0"/>
              <a:t> different virtual machines sizes. These vary in price and performance characteristics.</a:t>
            </a:r>
          </a:p>
          <a:p>
            <a:r>
              <a:rPr lang="en-US" baseline="0" dirty="0"/>
              <a:t>&lt;click&gt;</a:t>
            </a:r>
          </a:p>
          <a:p>
            <a:r>
              <a:rPr lang="en-US" baseline="0" dirty="0"/>
              <a:t>A-series VMs are typically used for entry level and Dev/Test workloads.</a:t>
            </a:r>
          </a:p>
          <a:p>
            <a:r>
              <a:rPr lang="en-US" baseline="0" dirty="0"/>
              <a:t>D-series VMs are general purpose VMs for most common workloads.</a:t>
            </a:r>
          </a:p>
          <a:p>
            <a:r>
              <a:rPr lang="en-US" baseline="0" dirty="0"/>
              <a:t>F-series VMs are optimized for compute workloads. These have fast CPUs and limited memory.</a:t>
            </a:r>
          </a:p>
          <a:p>
            <a:r>
              <a:rPr lang="en-US" baseline="0" dirty="0"/>
              <a:t>N-series VMs have GPUs that make these VMs optimal for visualization or calculation scenarios.</a:t>
            </a:r>
          </a:p>
          <a:p>
            <a:r>
              <a:rPr lang="en-US" baseline="0" dirty="0"/>
              <a:t>L-series VMs are storage optimized with high disk throughput.</a:t>
            </a:r>
          </a:p>
          <a:p>
            <a:r>
              <a:rPr lang="en-US" baseline="0" dirty="0"/>
              <a:t>G-series VMs are storage and memory optimized. These provide high disk throughput and up to 448 GB of RAM.</a:t>
            </a:r>
          </a:p>
          <a:p>
            <a:r>
              <a:rPr lang="en-US" baseline="0" dirty="0"/>
              <a:t>H-series VMs are specifically designed for High Performance Computing scenarios.</a:t>
            </a:r>
          </a:p>
          <a:p>
            <a:r>
              <a:rPr lang="en-US" baseline="0" dirty="0"/>
              <a:t>Ev3-series VMs are optimized for database workloads.</a:t>
            </a:r>
          </a:p>
          <a:p>
            <a:r>
              <a:rPr lang="en-US" baseline="0" dirty="0"/>
              <a:t>M-series VMs are the largest VM sizes available for large enterprise workloads such as SAP HANA. These VMs provide up to 128 cores and 3.5 TB of memory.</a:t>
            </a:r>
          </a:p>
          <a:p>
            <a:r>
              <a:rPr lang="en-US" baseline="0" dirty="0"/>
              <a:t>SAP HANA Large Instances provide a bare metal solution specifically for HANA workloads.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SAP does not supports all VM sizes.  </a:t>
            </a:r>
            <a:endParaRPr lang="en-US" baseline="0" dirty="0"/>
          </a:p>
        </p:txBody>
      </p:sp>
      <p:sp>
        <p:nvSpPr>
          <p:cNvPr id="4" name="Slide Number Placeholder 3"/>
          <p:cNvSpPr>
            <a:spLocks noGrp="1"/>
          </p:cNvSpPr>
          <p:nvPr>
            <p:ph type="sldNum" sz="quarter" idx="10"/>
          </p:nvPr>
        </p:nvSpPr>
        <p:spPr/>
        <p:txBody>
          <a:bodyPr/>
          <a:lstStyle/>
          <a:p>
            <a:fld id="{01EFE40D-E08A-464F-96D6-CEB0B2DD69BC}" type="slidenum">
              <a:rPr lang="en-US" smtClean="0"/>
              <a:t>6</a:t>
            </a:fld>
            <a:endParaRPr lang="en-US"/>
          </a:p>
        </p:txBody>
      </p:sp>
    </p:spTree>
    <p:extLst>
      <p:ext uri="{BB962C8B-B14F-4D97-AF65-F5344CB8AC3E}">
        <p14:creationId xmlns:p14="http://schemas.microsoft.com/office/powerpoint/2010/main" val="378949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only high level to outline that for HANA, with Azure Large Instances we have an option which differs in some aspects from our Virtual Machine based approach. However this will be covered in all detail in the later </a:t>
            </a:r>
            <a:r>
              <a:rPr lang="en-US"/>
              <a:t>session about SAP HANA</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06/22/2017 09:36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500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a:t>
            </a:r>
            <a:r>
              <a:rPr lang="en-US" baseline="0" dirty="0"/>
              <a:t> of your virtual machine also determines the features available to your VM instance.  For example, if you need support for load balancing, or want to be able to auto-scale the number of instances up or down based on server load, then you will need to choose a VM size that offers those features.</a:t>
            </a:r>
          </a:p>
          <a:p>
            <a:endParaRPr lang="en-US" baseline="0" dirty="0"/>
          </a:p>
          <a:p>
            <a:r>
              <a:rPr lang="en-US" b="1" baseline="0" dirty="0"/>
              <a:t>High Performance Computing workload </a:t>
            </a:r>
            <a:r>
              <a:rPr lang="en-US" sz="1200" kern="1200" dirty="0">
                <a:solidFill>
                  <a:schemeClr val="tx1"/>
                </a:solidFill>
                <a:effectLst/>
                <a:latin typeface="+mn-lt"/>
                <a:ea typeface="+mn-ea"/>
                <a:cs typeface="+mn-cs"/>
              </a:rPr>
              <a:t>can take advantage of bringing their own images to Azure and leverage the higher memory, increased number of cores per VM and the unique capability of a second backend network. This network supports remote direct memory access (</a:t>
            </a:r>
            <a:r>
              <a:rPr lang="en-US" sz="1200" b="1" kern="1200" dirty="0">
                <a:solidFill>
                  <a:schemeClr val="tx1"/>
                </a:solidFill>
                <a:effectLst/>
                <a:latin typeface="+mn-lt"/>
                <a:ea typeface="+mn-ea"/>
                <a:cs typeface="+mn-cs"/>
              </a:rPr>
              <a:t>RDMA</a:t>
            </a:r>
            <a:r>
              <a:rPr lang="en-US" sz="1200" kern="1200" dirty="0">
                <a:solidFill>
                  <a:schemeClr val="tx1"/>
                </a:solidFill>
                <a:effectLst/>
                <a:latin typeface="+mn-lt"/>
                <a:ea typeface="+mn-ea"/>
                <a:cs typeface="+mn-cs"/>
              </a:rPr>
              <a:t>) up to 40Gbps for lower latency and high-throughput communication between compute nodes.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SAP supports only A5 and up and only STANDARD VMs.  </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8</a:t>
            </a:fld>
            <a:endParaRPr lang="en-US"/>
          </a:p>
        </p:txBody>
      </p:sp>
    </p:spTree>
    <p:extLst>
      <p:ext uri="{BB962C8B-B14F-4D97-AF65-F5344CB8AC3E}">
        <p14:creationId xmlns:p14="http://schemas.microsoft.com/office/powerpoint/2010/main" val="99901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9</a:t>
            </a:fld>
            <a:endParaRPr lang="en-US"/>
          </a:p>
        </p:txBody>
      </p:sp>
    </p:spTree>
    <p:extLst>
      <p:ext uri="{BB962C8B-B14F-4D97-AF65-F5344CB8AC3E}">
        <p14:creationId xmlns:p14="http://schemas.microsoft.com/office/powerpoint/2010/main" val="2087846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516435351"/>
      </p:ext>
    </p:extLst>
  </p:cSld>
  <p:clrMapOvr>
    <a:masterClrMapping/>
  </p:clrMapOvr>
  <p:transitio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155077763"/>
      </p:ext>
    </p:extLst>
  </p:cSld>
  <p:clrMapOvr>
    <a:masterClrMapping/>
  </p:clrMapOvr>
  <p:transition>
    <p:fade/>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415362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645434382"/>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479352"/>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2862232"/>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776442424"/>
      </p:ext>
    </p:extLst>
  </p:cSld>
  <p:clrMapOvr>
    <a:masterClrMapping/>
  </p:clrMapOvr>
  <p:transition>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21428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35950391"/>
      </p:ext>
    </p:extLst>
  </p:cSld>
  <p:clrMapOvr>
    <a:masterClrMapping/>
  </p:clrMapOvr>
  <p:transition>
    <p:fade/>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778478786"/>
      </p:ext>
    </p:extLst>
  </p:cSld>
  <p:clrMapOvr>
    <a:masterClrMapping/>
  </p:clrMapOvr>
  <p:transition>
    <p:fade/>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150121946"/>
      </p:ext>
    </p:extLst>
  </p:cSld>
  <p:clrMapOvr>
    <a:masterClrMapping/>
  </p:clrMapOvr>
  <p:transition>
    <p:fade/>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07658696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microsoft.com/en-us/kb/2721672"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7.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32.xml"/><Relationship Id="rId16"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1.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1.png"/><Relationship Id="rId15" Type="http://schemas.openxmlformats.org/officeDocument/2006/relationships/image" Target="../media/image38.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 Id="rId1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2519" y="3680409"/>
            <a:ext cx="11459115" cy="1661993"/>
          </a:xfrm>
        </p:spPr>
        <p:txBody>
          <a:bodyPr/>
          <a:lstStyle/>
          <a:p>
            <a:r>
              <a:rPr lang="en-US" sz="4800" dirty="0"/>
              <a:t>Azure Compute, Storage, and </a:t>
            </a:r>
          </a:p>
          <a:p>
            <a:r>
              <a:rPr lang="en-US" sz="4800" dirty="0"/>
              <a:t>Network for SAP</a:t>
            </a:r>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192206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Tiers</a:t>
            </a:r>
          </a:p>
        </p:txBody>
      </p:sp>
      <p:sp>
        <p:nvSpPr>
          <p:cNvPr id="3" name="Content Placeholder 2"/>
          <p:cNvSpPr>
            <a:spLocks noGrp="1"/>
          </p:cNvSpPr>
          <p:nvPr>
            <p:ph sz="quarter" idx="10"/>
          </p:nvPr>
        </p:nvSpPr>
        <p:spPr>
          <a:xfrm>
            <a:off x="268288" y="1398397"/>
            <a:ext cx="11542503" cy="4926203"/>
          </a:xfrm>
        </p:spPr>
        <p:txBody>
          <a:bodyPr>
            <a:normAutofit fontScale="92500" lnSpcReduction="10000"/>
          </a:bodyPr>
          <a:lstStyle/>
          <a:p>
            <a:r>
              <a:rPr lang="en-US" dirty="0"/>
              <a:t>Standard Tier VMs</a:t>
            </a:r>
          </a:p>
          <a:p>
            <a:pPr lvl="1"/>
            <a:r>
              <a:rPr lang="en-US" dirty="0"/>
              <a:t>Different series for different workloads</a:t>
            </a:r>
          </a:p>
          <a:p>
            <a:pPr lvl="1"/>
            <a:r>
              <a:rPr lang="en-US" dirty="0"/>
              <a:t>Check latest SAP certifications to ensure VM is supported</a:t>
            </a:r>
          </a:p>
          <a:p>
            <a:pPr lvl="1"/>
            <a:r>
              <a:rPr lang="en-US" dirty="0"/>
              <a:t>Most flexible – full feature support</a:t>
            </a:r>
          </a:p>
          <a:p>
            <a:endParaRPr lang="en-US" dirty="0"/>
          </a:p>
          <a:p>
            <a:r>
              <a:rPr lang="en-US" dirty="0"/>
              <a:t>Basic Tier VMs</a:t>
            </a:r>
          </a:p>
          <a:p>
            <a:pPr lvl="1"/>
            <a:r>
              <a:rPr lang="en-US" dirty="0"/>
              <a:t>General purpose compute</a:t>
            </a:r>
          </a:p>
          <a:p>
            <a:pPr lvl="1"/>
            <a:r>
              <a:rPr lang="en-US" dirty="0"/>
              <a:t>No support for load balancing, auto-scale, or high memory requirements</a:t>
            </a:r>
          </a:p>
        </p:txBody>
      </p:sp>
    </p:spTree>
    <p:extLst>
      <p:ext uri="{BB962C8B-B14F-4D97-AF65-F5344CB8AC3E}">
        <p14:creationId xmlns:p14="http://schemas.microsoft.com/office/powerpoint/2010/main" val="314973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6082-30C8-4DC2-9066-9FCCEF8A3313}"/>
              </a:ext>
            </a:extLst>
          </p:cNvPr>
          <p:cNvSpPr>
            <a:spLocks noGrp="1"/>
          </p:cNvSpPr>
          <p:nvPr>
            <p:ph type="title"/>
          </p:nvPr>
        </p:nvSpPr>
        <p:spPr/>
        <p:txBody>
          <a:bodyPr/>
          <a:lstStyle/>
          <a:p>
            <a:r>
              <a:rPr lang="en-US" dirty="0"/>
              <a:t>Azure Virtual Machine Marketplace</a:t>
            </a:r>
          </a:p>
        </p:txBody>
      </p:sp>
      <p:sp>
        <p:nvSpPr>
          <p:cNvPr id="3" name="Content Placeholder 2">
            <a:extLst>
              <a:ext uri="{FF2B5EF4-FFF2-40B4-BE49-F238E27FC236}">
                <a16:creationId xmlns:a16="http://schemas.microsoft.com/office/drawing/2014/main" id="{E9E32462-E915-4871-8F85-FA1593A7D7BA}"/>
              </a:ext>
            </a:extLst>
          </p:cNvPr>
          <p:cNvSpPr>
            <a:spLocks noGrp="1"/>
          </p:cNvSpPr>
          <p:nvPr>
            <p:ph sz="quarter" idx="10"/>
          </p:nvPr>
        </p:nvSpPr>
        <p:spPr>
          <a:xfrm>
            <a:off x="268288" y="1398397"/>
            <a:ext cx="11542503" cy="5306068"/>
          </a:xfrm>
        </p:spPr>
        <p:txBody>
          <a:bodyPr/>
          <a:lstStyle/>
          <a:p>
            <a:r>
              <a:rPr lang="en-US" sz="2800" dirty="0"/>
              <a:t>OS Images</a:t>
            </a:r>
          </a:p>
          <a:p>
            <a:pPr lvl="1"/>
            <a:r>
              <a:rPr lang="en-US" sz="2400" dirty="0"/>
              <a:t>Windows &amp; Linux</a:t>
            </a:r>
          </a:p>
          <a:p>
            <a:pPr lvl="1"/>
            <a:r>
              <a:rPr lang="en-US" sz="2400" dirty="0"/>
              <a:t>Custom – create your own flavor of Windows or Linux</a:t>
            </a:r>
          </a:p>
          <a:p>
            <a:pPr marL="336145" lvl="1" indent="0">
              <a:buNone/>
            </a:pPr>
            <a:endParaRPr lang="en-US" sz="2400" dirty="0"/>
          </a:p>
          <a:p>
            <a:r>
              <a:rPr lang="en-US" sz="2800" dirty="0"/>
              <a:t>Windows Server Images</a:t>
            </a:r>
          </a:p>
          <a:p>
            <a:pPr lvl="1"/>
            <a:r>
              <a:rPr lang="en-US" sz="2400" dirty="0"/>
              <a:t>SQL Server, Dynamics, SharePoint, Oracle</a:t>
            </a:r>
          </a:p>
          <a:p>
            <a:pPr lvl="1"/>
            <a:r>
              <a:rPr lang="en-US" sz="2400" dirty="0"/>
              <a:t>Supported server workloads on Azure VMs available at </a:t>
            </a:r>
            <a:r>
              <a:rPr lang="en-US" sz="2400" dirty="0">
                <a:hlinkClick r:id="rId3"/>
              </a:rPr>
              <a:t>https://support.microsoft.com/en-us/kb/2721672</a:t>
            </a:r>
            <a:r>
              <a:rPr lang="en-US" sz="2400" dirty="0"/>
              <a:t> </a:t>
            </a:r>
          </a:p>
          <a:p>
            <a:pPr lvl="1"/>
            <a:endParaRPr lang="en-US" sz="2400" dirty="0"/>
          </a:p>
          <a:p>
            <a:r>
              <a:rPr lang="en-US" sz="2800" dirty="0"/>
              <a:t>Windows Client Images (w/MSDN)</a:t>
            </a:r>
          </a:p>
          <a:p>
            <a:pPr lvl="1"/>
            <a:r>
              <a:rPr lang="en-US" sz="2400" dirty="0"/>
              <a:t>Windows 7, 8.1, 10</a:t>
            </a:r>
          </a:p>
          <a:p>
            <a:pPr lvl="1"/>
            <a:r>
              <a:rPr lang="en-US" sz="2400" dirty="0"/>
              <a:t>Visual Studio 2015 and 2017</a:t>
            </a:r>
          </a:p>
        </p:txBody>
      </p:sp>
    </p:spTree>
    <p:extLst>
      <p:ext uri="{BB962C8B-B14F-4D97-AF65-F5344CB8AC3E}">
        <p14:creationId xmlns:p14="http://schemas.microsoft.com/office/powerpoint/2010/main" val="34382207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38020" y="1859730"/>
            <a:ext cx="3772771" cy="3616112"/>
            <a:chOff x="7801655" y="2464641"/>
            <a:chExt cx="3772771" cy="3616112"/>
          </a:xfrm>
        </p:grpSpPr>
        <p:sp>
          <p:nvSpPr>
            <p:cNvPr id="21" name="Rectangle 20"/>
            <p:cNvSpPr/>
            <p:nvPr/>
          </p:nvSpPr>
          <p:spPr bwMode="auto">
            <a:xfrm>
              <a:off x="7968345"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7801655"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sp>
          <p:nvSpPr>
            <p:cNvPr id="23" name="Rectangle 22"/>
            <p:cNvSpPr/>
            <p:nvPr/>
          </p:nvSpPr>
          <p:spPr bwMode="auto">
            <a:xfrm>
              <a:off x="10167751"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0001061"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grpSp>
      <p:grpSp>
        <p:nvGrpSpPr>
          <p:cNvPr id="20" name="Group 19"/>
          <p:cNvGrpSpPr/>
          <p:nvPr/>
        </p:nvGrpSpPr>
        <p:grpSpPr>
          <a:xfrm>
            <a:off x="8303060" y="2280200"/>
            <a:ext cx="3259265" cy="3145576"/>
            <a:chOff x="8066695" y="2885111"/>
            <a:chExt cx="3259265" cy="3145576"/>
          </a:xfrm>
        </p:grpSpPr>
        <p:sp>
          <p:nvSpPr>
            <p:cNvPr id="18" name="Rectangle 17"/>
            <p:cNvSpPr/>
            <p:nvPr/>
          </p:nvSpPr>
          <p:spPr bwMode="auto">
            <a:xfrm>
              <a:off x="10249526" y="2928253"/>
              <a:ext cx="1065058" cy="310243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066695" y="2928253"/>
              <a:ext cx="1065058" cy="310243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8078070" y="2885111"/>
              <a:ext cx="106505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sp>
          <p:nvSpPr>
            <p:cNvPr id="19" name="TextBox 18"/>
            <p:cNvSpPr txBox="1"/>
            <p:nvPr/>
          </p:nvSpPr>
          <p:spPr>
            <a:xfrm>
              <a:off x="10260901" y="2885111"/>
              <a:ext cx="106505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grpSp>
      <p:sp>
        <p:nvSpPr>
          <p:cNvPr id="13" name="Rectangle 12"/>
          <p:cNvSpPr/>
          <p:nvPr/>
        </p:nvSpPr>
        <p:spPr bwMode="auto">
          <a:xfrm>
            <a:off x="8172052" y="4452800"/>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172052" y="2947312"/>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Availability Sets</a:t>
            </a:r>
          </a:p>
        </p:txBody>
      </p:sp>
      <p:sp>
        <p:nvSpPr>
          <p:cNvPr id="3" name="Content Placeholder 2"/>
          <p:cNvSpPr>
            <a:spLocks noGrp="1"/>
          </p:cNvSpPr>
          <p:nvPr>
            <p:ph sz="quarter" idx="10"/>
          </p:nvPr>
        </p:nvSpPr>
        <p:spPr>
          <a:xfrm>
            <a:off x="268288" y="1398395"/>
            <a:ext cx="7452266" cy="5257585"/>
          </a:xfrm>
        </p:spPr>
        <p:txBody>
          <a:bodyPr>
            <a:normAutofit fontScale="85000" lnSpcReduction="20000"/>
          </a:bodyPr>
          <a:lstStyle/>
          <a:p>
            <a:r>
              <a:rPr lang="en-US" dirty="0"/>
              <a:t>Recommended for workloads with 2+ VMs</a:t>
            </a:r>
          </a:p>
          <a:p>
            <a:endParaRPr lang="en-US" dirty="0"/>
          </a:p>
          <a:p>
            <a:r>
              <a:rPr lang="en-US" dirty="0"/>
              <a:t>Azure has knowledge of your server topology – won’t shut down all instances during host upgrades.</a:t>
            </a:r>
          </a:p>
          <a:p>
            <a:endParaRPr lang="en-US" dirty="0"/>
          </a:p>
          <a:p>
            <a:r>
              <a:rPr lang="en-US" dirty="0"/>
              <a:t>Provides </a:t>
            </a:r>
            <a:r>
              <a:rPr lang="en-US" dirty="0">
                <a:solidFill>
                  <a:srgbClr val="FFFF00"/>
                </a:solidFill>
              </a:rPr>
              <a:t>physical redundancy </a:t>
            </a:r>
            <a:r>
              <a:rPr lang="en-US" dirty="0"/>
              <a:t>at the server, power, and network level</a:t>
            </a:r>
          </a:p>
          <a:p>
            <a:endParaRPr lang="en-US" dirty="0"/>
          </a:p>
          <a:p>
            <a:r>
              <a:rPr lang="en-US" dirty="0"/>
              <a:t>Required to achieve 99.95% SLA with Standard Storage</a:t>
            </a:r>
          </a:p>
        </p:txBody>
      </p:sp>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56820" y="4471312"/>
            <a:ext cx="780290" cy="780290"/>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33963" y="4471312"/>
            <a:ext cx="780290" cy="780290"/>
          </a:xfrm>
          <a:prstGeom prst="rect">
            <a:avLst/>
          </a:prstGeom>
        </p:spPr>
      </p:pic>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56820" y="2947312"/>
            <a:ext cx="780290" cy="780290"/>
          </a:xfrm>
          <a:prstGeom prst="rect">
            <a:avLst/>
          </a:prstGeom>
        </p:spPr>
      </p:pic>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33963" y="2947312"/>
            <a:ext cx="780290" cy="780290"/>
          </a:xfrm>
          <a:prstGeom prst="rect">
            <a:avLst/>
          </a:prstGeom>
        </p:spPr>
      </p:pic>
      <p:sp>
        <p:nvSpPr>
          <p:cNvPr id="12" name="TextBox 11"/>
          <p:cNvSpPr txBox="1"/>
          <p:nvPr/>
        </p:nvSpPr>
        <p:spPr>
          <a:xfrm>
            <a:off x="9237110" y="302812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
        <p:nvSpPr>
          <p:cNvPr id="15" name="TextBox 14"/>
          <p:cNvSpPr txBox="1"/>
          <p:nvPr/>
        </p:nvSpPr>
        <p:spPr>
          <a:xfrm>
            <a:off x="9214358" y="453145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Tree>
    <p:extLst>
      <p:ext uri="{BB962C8B-B14F-4D97-AF65-F5344CB8AC3E}">
        <p14:creationId xmlns:p14="http://schemas.microsoft.com/office/powerpoint/2010/main" val="32731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Virtual Machines</a:t>
            </a:r>
          </a:p>
        </p:txBody>
      </p:sp>
    </p:spTree>
    <p:extLst>
      <p:ext uri="{BB962C8B-B14F-4D97-AF65-F5344CB8AC3E}">
        <p14:creationId xmlns:p14="http://schemas.microsoft.com/office/powerpoint/2010/main" val="21768054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Overview</a:t>
            </a:r>
          </a:p>
        </p:txBody>
      </p:sp>
    </p:spTree>
    <p:extLst>
      <p:ext uri="{BB962C8B-B14F-4D97-AF65-F5344CB8AC3E}">
        <p14:creationId xmlns:p14="http://schemas.microsoft.com/office/powerpoint/2010/main" val="3605096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Storage Accounts</a:t>
            </a:r>
            <a:endParaRPr lang="en-US" dirty="0"/>
          </a:p>
        </p:txBody>
      </p:sp>
      <p:sp>
        <p:nvSpPr>
          <p:cNvPr id="4" name="Content Placeholder 3"/>
          <p:cNvSpPr>
            <a:spLocks noGrp="1"/>
          </p:cNvSpPr>
          <p:nvPr>
            <p:ph sz="quarter" idx="10"/>
          </p:nvPr>
        </p:nvSpPr>
        <p:spPr/>
        <p:txBody>
          <a:bodyPr>
            <a:noAutofit/>
          </a:bodyPr>
          <a:lstStyle/>
          <a:p>
            <a:r>
              <a:rPr lang="en-US" sz="2400" dirty="0"/>
              <a:t>An Azure Subscription can have up to </a:t>
            </a:r>
            <a:r>
              <a:rPr lang="en-US" sz="2400" dirty="0">
                <a:solidFill>
                  <a:srgbClr val="FFFF00"/>
                </a:solidFill>
              </a:rPr>
              <a:t>200 storage accounts</a:t>
            </a:r>
            <a:r>
              <a:rPr lang="en-US" sz="2400" dirty="0"/>
              <a:t>.</a:t>
            </a:r>
          </a:p>
          <a:p>
            <a:pPr lvl="1"/>
            <a:r>
              <a:rPr lang="en-US" sz="2400" dirty="0"/>
              <a:t>Soft limit – contact support if you need more</a:t>
            </a:r>
          </a:p>
          <a:p>
            <a:pPr lvl="1"/>
            <a:endParaRPr lang="en-US" sz="2400" dirty="0"/>
          </a:p>
          <a:p>
            <a:r>
              <a:rPr lang="en-US" sz="2400" dirty="0"/>
              <a:t>Store up to </a:t>
            </a:r>
            <a:r>
              <a:rPr lang="en-US" sz="2400" dirty="0">
                <a:solidFill>
                  <a:srgbClr val="FFFF00"/>
                </a:solidFill>
              </a:rPr>
              <a:t>500TB per storage account</a:t>
            </a:r>
            <a:endParaRPr lang="en-US" sz="2400" dirty="0"/>
          </a:p>
          <a:p>
            <a:endParaRPr lang="en-US" sz="2400" dirty="0"/>
          </a:p>
          <a:p>
            <a:r>
              <a:rPr lang="en-US" sz="2400" dirty="0"/>
              <a:t>A storage account is uniquely addressable.</a:t>
            </a:r>
          </a:p>
          <a:p>
            <a:pPr marL="336145" lvl="1" indent="0">
              <a:buNone/>
            </a:pPr>
            <a:r>
              <a:rPr lang="en-US" sz="2400" dirty="0">
                <a:solidFill>
                  <a:srgbClr val="FFFF00"/>
                </a:solidFill>
              </a:rPr>
              <a:t>https://&lt;account name&gt;.&lt;service name&gt;.core.windows.net</a:t>
            </a:r>
            <a:endParaRPr lang="en-US" sz="2400" dirty="0"/>
          </a:p>
          <a:p>
            <a:endParaRPr lang="en-US" sz="2400" dirty="0"/>
          </a:p>
          <a:p>
            <a:r>
              <a:rPr lang="en-US" sz="2400" dirty="0"/>
              <a:t>Available from anywhere using REST API’s</a:t>
            </a:r>
          </a:p>
          <a:p>
            <a:endParaRPr lang="en-US" sz="2400" dirty="0"/>
          </a:p>
          <a:p>
            <a:r>
              <a:rPr lang="en-US" sz="2400" dirty="0"/>
              <a:t>Open source client libraries available for .NET, Native C++, Java, Android, Node.js, PHP, Python, Ruby, PowerShell, iOS</a:t>
            </a:r>
          </a:p>
        </p:txBody>
      </p:sp>
      <p:grpSp>
        <p:nvGrpSpPr>
          <p:cNvPr id="18" name="Group 17"/>
          <p:cNvGrpSpPr/>
          <p:nvPr/>
        </p:nvGrpSpPr>
        <p:grpSpPr>
          <a:xfrm>
            <a:off x="8806128" y="1692460"/>
            <a:ext cx="3043674" cy="3195225"/>
            <a:chOff x="9082176" y="1134613"/>
            <a:chExt cx="3043674" cy="3195225"/>
          </a:xfrm>
        </p:grpSpPr>
        <p:sp>
          <p:nvSpPr>
            <p:cNvPr id="5" name="TextBox 4"/>
            <p:cNvSpPr txBox="1"/>
            <p:nvPr/>
          </p:nvSpPr>
          <p:spPr>
            <a:xfrm>
              <a:off x="9082176"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grpSp>
          <p:nvGrpSpPr>
            <p:cNvPr id="6" name="Group 5"/>
            <p:cNvGrpSpPr/>
            <p:nvPr/>
          </p:nvGrpSpPr>
          <p:grpSpPr>
            <a:xfrm>
              <a:off x="9168370" y="1134613"/>
              <a:ext cx="2957480" cy="3195225"/>
              <a:chOff x="9168370" y="1134613"/>
              <a:chExt cx="2957480" cy="3195225"/>
            </a:xfrm>
          </p:grpSpPr>
          <p:sp>
            <p:nvSpPr>
              <p:cNvPr id="7" name="Rectangle 6"/>
              <p:cNvSpPr/>
              <p:nvPr/>
            </p:nvSpPr>
            <p:spPr bwMode="auto">
              <a:xfrm>
                <a:off x="9258300" y="1663938"/>
                <a:ext cx="2695161" cy="2656271"/>
              </a:xfrm>
              <a:prstGeom prst="rect">
                <a:avLst/>
              </a:prstGeom>
              <a:noFill/>
              <a:ln w="25400">
                <a:solidFill>
                  <a:srgbClr val="FFFFF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76465" y="1134613"/>
                <a:ext cx="780290" cy="780290"/>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76465" y="1914903"/>
                <a:ext cx="589758" cy="589758"/>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11001" y="1914903"/>
                <a:ext cx="589758" cy="589758"/>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45537" y="1914903"/>
                <a:ext cx="589758" cy="589758"/>
              </a:xfrm>
              <a:prstGeom prst="rect">
                <a:avLst/>
              </a:prstGeom>
            </p:spPr>
          </p:pic>
          <p:sp>
            <p:nvSpPr>
              <p:cNvPr id="12" name="TextBox 11"/>
              <p:cNvSpPr txBox="1"/>
              <p:nvPr/>
            </p:nvSpPr>
            <p:spPr>
              <a:xfrm>
                <a:off x="10016122"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sp>
            <p:nvSpPr>
              <p:cNvPr id="13" name="TextBox 12"/>
              <p:cNvSpPr txBox="1"/>
              <p:nvPr/>
            </p:nvSpPr>
            <p:spPr>
              <a:xfrm>
                <a:off x="10947514"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cxnSp>
            <p:nvCxnSpPr>
              <p:cNvPr id="14" name="Straight Connector 13"/>
              <p:cNvCxnSpPr/>
              <p:nvPr/>
            </p:nvCxnSpPr>
            <p:spPr>
              <a:xfrm>
                <a:off x="9671344"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04013"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36682"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68370" y="3812773"/>
                <a:ext cx="28712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Max. 250 Storage Accounts</a:t>
                </a:r>
              </a:p>
            </p:txBody>
          </p:sp>
        </p:grpSp>
      </p:grpSp>
    </p:spTree>
    <p:extLst>
      <p:ext uri="{BB962C8B-B14F-4D97-AF65-F5344CB8AC3E}">
        <p14:creationId xmlns:p14="http://schemas.microsoft.com/office/powerpoint/2010/main" val="4174503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a:t>
            </a:r>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1979028858"/>
              </p:ext>
            </p:extLst>
          </p:nvPr>
        </p:nvGraphicFramePr>
        <p:xfrm>
          <a:off x="268288" y="1398588"/>
          <a:ext cx="11542315" cy="4015240"/>
        </p:xfrm>
        <a:graphic>
          <a:graphicData uri="http://schemas.openxmlformats.org/drawingml/2006/table">
            <a:tbl>
              <a:tblPr firstRow="1" firstCol="1" bandCol="1">
                <a:tableStyleId>{9DCAF9ED-07DC-4A11-8D7F-57B35C25682E}</a:tableStyleId>
              </a:tblPr>
              <a:tblGrid>
                <a:gridCol w="6877278">
                  <a:extLst>
                    <a:ext uri="{9D8B030D-6E8A-4147-A177-3AD203B41FA5}">
                      <a16:colId xmlns:a16="http://schemas.microsoft.com/office/drawing/2014/main" val="3229134219"/>
                    </a:ext>
                  </a:extLst>
                </a:gridCol>
                <a:gridCol w="954757">
                  <a:extLst>
                    <a:ext uri="{9D8B030D-6E8A-4147-A177-3AD203B41FA5}">
                      <a16:colId xmlns:a16="http://schemas.microsoft.com/office/drawing/2014/main" val="923407123"/>
                    </a:ext>
                  </a:extLst>
                </a:gridCol>
                <a:gridCol w="1040685">
                  <a:extLst>
                    <a:ext uri="{9D8B030D-6E8A-4147-A177-3AD203B41FA5}">
                      <a16:colId xmlns:a16="http://schemas.microsoft.com/office/drawing/2014/main" val="291609634"/>
                    </a:ext>
                  </a:extLst>
                </a:gridCol>
                <a:gridCol w="1212541">
                  <a:extLst>
                    <a:ext uri="{9D8B030D-6E8A-4147-A177-3AD203B41FA5}">
                      <a16:colId xmlns:a16="http://schemas.microsoft.com/office/drawing/2014/main" val="2490470475"/>
                    </a:ext>
                  </a:extLst>
                </a:gridCol>
                <a:gridCol w="1457054">
                  <a:extLst>
                    <a:ext uri="{9D8B030D-6E8A-4147-A177-3AD203B41FA5}">
                      <a16:colId xmlns:a16="http://schemas.microsoft.com/office/drawing/2014/main" val="1376772046"/>
                    </a:ext>
                  </a:extLst>
                </a:gridCol>
              </a:tblGrid>
              <a:tr h="402716">
                <a:tc>
                  <a:txBody>
                    <a:bodyPr/>
                    <a:lstStyle/>
                    <a:p>
                      <a:r>
                        <a:rPr lang="en-US" sz="2000"/>
                        <a:t>Replication Strategy</a:t>
                      </a:r>
                    </a:p>
                  </a:txBody>
                  <a:tcPr marL="49772" marR="49772" marT="24075" marB="24075" anchor="ctr"/>
                </a:tc>
                <a:tc>
                  <a:txBody>
                    <a:bodyPr/>
                    <a:lstStyle/>
                    <a:p>
                      <a:pPr algn="ctr"/>
                      <a:r>
                        <a:rPr lang="en-US" sz="2000" dirty="0"/>
                        <a:t>LRS</a:t>
                      </a:r>
                    </a:p>
                  </a:txBody>
                  <a:tcPr marL="49772" marR="49772" marT="24075" marB="24075" anchor="ctr"/>
                </a:tc>
                <a:tc>
                  <a:txBody>
                    <a:bodyPr/>
                    <a:lstStyle/>
                    <a:p>
                      <a:pPr algn="ctr"/>
                      <a:r>
                        <a:rPr lang="en-US" sz="2000" dirty="0"/>
                        <a:t>ZRS</a:t>
                      </a:r>
                    </a:p>
                  </a:txBody>
                  <a:tcPr marL="49772" marR="49772" marT="24075" marB="24075" anchor="ctr"/>
                </a:tc>
                <a:tc>
                  <a:txBody>
                    <a:bodyPr/>
                    <a:lstStyle/>
                    <a:p>
                      <a:pPr algn="ctr"/>
                      <a:r>
                        <a:rPr lang="en-US" sz="2000" dirty="0"/>
                        <a:t>GRS</a:t>
                      </a:r>
                    </a:p>
                  </a:txBody>
                  <a:tcPr marL="49772" marR="49772" marT="24075" marB="24075" anchor="ctr"/>
                </a:tc>
                <a:tc>
                  <a:txBody>
                    <a:bodyPr/>
                    <a:lstStyle/>
                    <a:p>
                      <a:pPr algn="ctr"/>
                      <a:r>
                        <a:rPr lang="en-US" sz="2000" dirty="0"/>
                        <a:t>RA-GRS</a:t>
                      </a:r>
                    </a:p>
                  </a:txBody>
                  <a:tcPr marL="49772" marR="49772" marT="24075" marB="24075" anchor="ctr"/>
                </a:tc>
                <a:extLst>
                  <a:ext uri="{0D108BD9-81ED-4DB2-BD59-A6C34878D82A}">
                    <a16:rowId xmlns:a16="http://schemas.microsoft.com/office/drawing/2014/main" val="2852815416"/>
                  </a:ext>
                </a:extLst>
              </a:tr>
              <a:tr h="1003810">
                <a:tc>
                  <a:txBody>
                    <a:bodyPr/>
                    <a:lstStyle/>
                    <a:p>
                      <a:r>
                        <a:rPr lang="en-US" sz="2000" dirty="0"/>
                        <a:t>Data is replicated across multiple facilities</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73892302"/>
                  </a:ext>
                </a:extLst>
              </a:tr>
              <a:tr h="1604904">
                <a:tc>
                  <a:txBody>
                    <a:bodyPr/>
                    <a:lstStyle/>
                    <a:p>
                      <a:r>
                        <a:rPr lang="en-US" sz="2000" dirty="0"/>
                        <a:t>Data can be read from the secondary location as well as from the primary location</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a:t>No</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288283263"/>
                  </a:ext>
                </a:extLst>
              </a:tr>
              <a:tr h="1003810">
                <a:tc>
                  <a:txBody>
                    <a:bodyPr/>
                    <a:lstStyle/>
                    <a:p>
                      <a:r>
                        <a:rPr lang="en-US" sz="2000" dirty="0"/>
                        <a:t>Number of copies of data maintained on separate nodes</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6</a:t>
                      </a:r>
                    </a:p>
                  </a:txBody>
                  <a:tcPr marL="49772" marR="49772" marT="24075" marB="24075" anchor="ctr"/>
                </a:tc>
                <a:tc>
                  <a:txBody>
                    <a:bodyPr/>
                    <a:lstStyle/>
                    <a:p>
                      <a:pPr algn="ctr"/>
                      <a:r>
                        <a:rPr lang="en-US" sz="2000" dirty="0"/>
                        <a:t>6</a:t>
                      </a:r>
                    </a:p>
                  </a:txBody>
                  <a:tcPr marL="49772" marR="49772" marT="24075" marB="24075" anchor="ctr"/>
                </a:tc>
                <a:extLst>
                  <a:ext uri="{0D108BD9-81ED-4DB2-BD59-A6C34878D82A}">
                    <a16:rowId xmlns:a16="http://schemas.microsoft.com/office/drawing/2014/main" val="3148684945"/>
                  </a:ext>
                </a:extLst>
              </a:tr>
            </a:tbl>
          </a:graphicData>
        </a:graphic>
      </p:graphicFrame>
      <p:sp>
        <p:nvSpPr>
          <p:cNvPr id="6" name="TextBox 5"/>
          <p:cNvSpPr txBox="1"/>
          <p:nvPr/>
        </p:nvSpPr>
        <p:spPr>
          <a:xfrm>
            <a:off x="363849" y="5476506"/>
            <a:ext cx="7225989"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LRS – Locally Redundant</a:t>
            </a:r>
          </a:p>
          <a:p>
            <a:pPr>
              <a:lnSpc>
                <a:spcPct val="90000"/>
              </a:lnSpc>
              <a:spcAft>
                <a:spcPts val="600"/>
              </a:spcAft>
            </a:pPr>
            <a:r>
              <a:rPr lang="en-US" sz="1400" dirty="0">
                <a:gradFill>
                  <a:gsLst>
                    <a:gs pos="2917">
                      <a:schemeClr val="tx1"/>
                    </a:gs>
                    <a:gs pos="30000">
                      <a:schemeClr val="tx1"/>
                    </a:gs>
                  </a:gsLst>
                  <a:lin ang="5400000" scaled="0"/>
                </a:gradFill>
              </a:rPr>
              <a:t>ZRS - Zone Redundant (only for  Block Blob)</a:t>
            </a:r>
          </a:p>
          <a:p>
            <a:pPr>
              <a:lnSpc>
                <a:spcPct val="90000"/>
              </a:lnSpc>
              <a:spcAft>
                <a:spcPts val="600"/>
              </a:spcAft>
            </a:pPr>
            <a:r>
              <a:rPr lang="en-US" sz="1400" dirty="0">
                <a:gradFill>
                  <a:gsLst>
                    <a:gs pos="2917">
                      <a:schemeClr val="tx1"/>
                    </a:gs>
                    <a:gs pos="30000">
                      <a:schemeClr val="tx1"/>
                    </a:gs>
                  </a:gsLst>
                  <a:lin ang="5400000" scaled="0"/>
                </a:gradFill>
              </a:rPr>
              <a:t>GRS – Globally Redundant</a:t>
            </a:r>
          </a:p>
          <a:p>
            <a:pPr>
              <a:lnSpc>
                <a:spcPct val="90000"/>
              </a:lnSpc>
              <a:spcAft>
                <a:spcPts val="600"/>
              </a:spcAft>
            </a:pPr>
            <a:r>
              <a:rPr lang="en-US" sz="1400" dirty="0">
                <a:gradFill>
                  <a:gsLst>
                    <a:gs pos="2917">
                      <a:schemeClr val="tx1"/>
                    </a:gs>
                    <a:gs pos="30000">
                      <a:schemeClr val="tx1"/>
                    </a:gs>
                  </a:gsLst>
                  <a:lin ang="5400000" scaled="0"/>
                </a:gradFill>
              </a:rPr>
              <a:t>RA-GRS – Read Access Geo Redundant</a:t>
            </a:r>
          </a:p>
        </p:txBody>
      </p:sp>
    </p:spTree>
    <p:extLst>
      <p:ext uri="{BB962C8B-B14F-4D97-AF65-F5344CB8AC3E}">
        <p14:creationId xmlns:p14="http://schemas.microsoft.com/office/powerpoint/2010/main" val="1492144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Storage Account Services</a:t>
            </a:r>
            <a:endParaRPr lang="en-US" dirty="0"/>
          </a:p>
        </p:txBody>
      </p:sp>
      <p:grpSp>
        <p:nvGrpSpPr>
          <p:cNvPr id="25" name="Group 24"/>
          <p:cNvGrpSpPr/>
          <p:nvPr/>
        </p:nvGrpSpPr>
        <p:grpSpPr>
          <a:xfrm>
            <a:off x="6335907" y="1277603"/>
            <a:ext cx="5474884" cy="2676860"/>
            <a:chOff x="6335907" y="1277603"/>
            <a:chExt cx="5474884" cy="2167128"/>
          </a:xfrm>
        </p:grpSpPr>
        <p:sp>
          <p:nvSpPr>
            <p:cNvPr id="11" name="Rectangle 10"/>
            <p:cNvSpPr/>
            <p:nvPr/>
          </p:nvSpPr>
          <p:spPr bwMode="auto">
            <a:xfrm>
              <a:off x="6335908" y="1277603"/>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150" y="1368551"/>
              <a:ext cx="780290" cy="780290"/>
            </a:xfrm>
            <a:prstGeom prst="rect">
              <a:avLst/>
            </a:prstGeom>
          </p:spPr>
        </p:pic>
        <p:sp>
          <p:nvSpPr>
            <p:cNvPr id="13" name="TextBox 12"/>
            <p:cNvSpPr txBox="1"/>
            <p:nvPr/>
          </p:nvSpPr>
          <p:spPr>
            <a:xfrm>
              <a:off x="6335907" y="1975236"/>
              <a:ext cx="5474883" cy="1264121"/>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Supports SMB 2.1, 3.0 protocol.</a:t>
              </a:r>
            </a:p>
            <a:p>
              <a:pPr>
                <a:lnSpc>
                  <a:spcPct val="90000"/>
                </a:lnSpc>
                <a:spcAft>
                  <a:spcPts val="600"/>
                </a:spcAft>
              </a:pPr>
              <a:r>
                <a:rPr lang="en-US" dirty="0">
                  <a:solidFill>
                    <a:schemeClr val="bg1">
                      <a:lumMod val="75000"/>
                    </a:schemeClr>
                  </a:solidFill>
                </a:rPr>
                <a:t>Can be accessed like a traditional file share.</a:t>
              </a:r>
            </a:p>
            <a:p>
              <a:pPr>
                <a:lnSpc>
                  <a:spcPct val="90000"/>
                </a:lnSpc>
                <a:spcAft>
                  <a:spcPts val="600"/>
                </a:spcAft>
              </a:pPr>
              <a:r>
                <a:rPr lang="en-US" dirty="0">
                  <a:solidFill>
                    <a:schemeClr val="bg1">
                      <a:lumMod val="75000"/>
                    </a:schemeClr>
                  </a:solidFill>
                </a:rPr>
                <a:t>Share files between multiple Virtual Machines.</a:t>
              </a:r>
            </a:p>
            <a:p>
              <a:pPr>
                <a:lnSpc>
                  <a:spcPct val="90000"/>
                </a:lnSpc>
                <a:spcAft>
                  <a:spcPts val="600"/>
                </a:spcAft>
              </a:pPr>
              <a:r>
                <a:rPr lang="en-US" dirty="0">
                  <a:solidFill>
                    <a:schemeClr val="bg1">
                      <a:lumMod val="75000"/>
                    </a:schemeClr>
                  </a:solidFill>
                </a:rPr>
                <a:t>A single file share can be up to 5TB.</a:t>
              </a:r>
            </a:p>
          </p:txBody>
        </p:sp>
        <p:cxnSp>
          <p:nvCxnSpPr>
            <p:cNvPr id="14" name="Straight Connector 13"/>
            <p:cNvCxnSpPr/>
            <p:nvPr/>
          </p:nvCxnSpPr>
          <p:spPr>
            <a:xfrm>
              <a:off x="6533029"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4206" y="4112885"/>
            <a:ext cx="5474884" cy="2167128"/>
            <a:chOff x="354206" y="4112885"/>
            <a:chExt cx="5474884" cy="2167128"/>
          </a:xfrm>
        </p:grpSpPr>
        <p:sp>
          <p:nvSpPr>
            <p:cNvPr id="16" name="Rectangle 15"/>
            <p:cNvSpPr/>
            <p:nvPr/>
          </p:nvSpPr>
          <p:spPr bwMode="auto">
            <a:xfrm>
              <a:off x="3542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2065" y="4216356"/>
              <a:ext cx="780290" cy="780290"/>
            </a:xfrm>
            <a:prstGeom prst="rect">
              <a:avLst/>
            </a:prstGeom>
          </p:spPr>
        </p:pic>
        <p:sp>
          <p:nvSpPr>
            <p:cNvPr id="18" name="TextBox 17"/>
            <p:cNvSpPr txBox="1"/>
            <p:nvPr/>
          </p:nvSpPr>
          <p:spPr>
            <a:xfrm>
              <a:off x="354206" y="4819901"/>
              <a:ext cx="5474883" cy="144475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NoSQL storage of structured data (entities).</a:t>
              </a:r>
            </a:p>
            <a:p>
              <a:pPr>
                <a:lnSpc>
                  <a:spcPct val="90000"/>
                </a:lnSpc>
                <a:spcAft>
                  <a:spcPts val="600"/>
                </a:spcAft>
              </a:pPr>
              <a:r>
                <a:rPr lang="en-US" dirty="0">
                  <a:solidFill>
                    <a:schemeClr val="bg1">
                      <a:lumMod val="75000"/>
                    </a:schemeClr>
                  </a:solidFill>
                </a:rPr>
                <a:t>Key/value storage.</a:t>
              </a:r>
            </a:p>
            <a:p>
              <a:pPr>
                <a:lnSpc>
                  <a:spcPct val="90000"/>
                </a:lnSpc>
                <a:spcAft>
                  <a:spcPts val="600"/>
                </a:spcAft>
              </a:pPr>
              <a:r>
                <a:rPr lang="en-US" dirty="0">
                  <a:solidFill>
                    <a:schemeClr val="bg1">
                      <a:lumMod val="75000"/>
                    </a:schemeClr>
                  </a:solidFill>
                </a:rPr>
                <a:t>A single entity can have up to 255 properties and be up to 1MB.</a:t>
              </a:r>
            </a:p>
          </p:txBody>
        </p:sp>
        <p:cxnSp>
          <p:nvCxnSpPr>
            <p:cNvPr id="19" name="Straight Connector 18"/>
            <p:cNvCxnSpPr/>
            <p:nvPr/>
          </p:nvCxnSpPr>
          <p:spPr>
            <a:xfrm>
              <a:off x="571500"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335907" y="4112885"/>
            <a:ext cx="5474883" cy="2167128"/>
            <a:chOff x="6335907" y="4112885"/>
            <a:chExt cx="5474883" cy="2167128"/>
          </a:xfrm>
        </p:grpSpPr>
        <p:sp>
          <p:nvSpPr>
            <p:cNvPr id="21" name="Rectangle 20"/>
            <p:cNvSpPr/>
            <p:nvPr/>
          </p:nvSpPr>
          <p:spPr bwMode="auto">
            <a:xfrm>
              <a:off x="63359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7150" y="4216356"/>
              <a:ext cx="780290" cy="780290"/>
            </a:xfrm>
            <a:prstGeom prst="rect">
              <a:avLst/>
            </a:prstGeom>
          </p:spPr>
        </p:pic>
        <p:sp>
          <p:nvSpPr>
            <p:cNvPr id="23" name="TextBox 22"/>
            <p:cNvSpPr txBox="1"/>
            <p:nvPr/>
          </p:nvSpPr>
          <p:spPr>
            <a:xfrm>
              <a:off x="6335907" y="4819901"/>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Durable messaging.</a:t>
              </a:r>
            </a:p>
            <a:p>
              <a:pPr>
                <a:lnSpc>
                  <a:spcPct val="90000"/>
                </a:lnSpc>
                <a:spcAft>
                  <a:spcPts val="600"/>
                </a:spcAft>
              </a:pPr>
              <a:r>
                <a:rPr lang="en-US" dirty="0">
                  <a:solidFill>
                    <a:schemeClr val="bg1">
                      <a:lumMod val="75000"/>
                    </a:schemeClr>
                  </a:solidFill>
                </a:rPr>
                <a:t>Provides asynchronous communication between application tiers and components.</a:t>
              </a:r>
            </a:p>
            <a:p>
              <a:pPr>
                <a:lnSpc>
                  <a:spcPct val="90000"/>
                </a:lnSpc>
                <a:spcAft>
                  <a:spcPts val="600"/>
                </a:spcAft>
              </a:pPr>
              <a:r>
                <a:rPr lang="en-US" dirty="0">
                  <a:solidFill>
                    <a:schemeClr val="bg1">
                      <a:lumMod val="75000"/>
                    </a:schemeClr>
                  </a:solidFill>
                </a:rPr>
                <a:t>A single message can be up to 64KB.</a:t>
              </a:r>
            </a:p>
          </p:txBody>
        </p:sp>
        <p:cxnSp>
          <p:nvCxnSpPr>
            <p:cNvPr id="24" name="Straight Connector 23"/>
            <p:cNvCxnSpPr/>
            <p:nvPr/>
          </p:nvCxnSpPr>
          <p:spPr>
            <a:xfrm>
              <a:off x="6533029"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54206" y="1277601"/>
            <a:ext cx="5474885" cy="2676861"/>
            <a:chOff x="354206" y="1277601"/>
            <a:chExt cx="5474885" cy="2676861"/>
          </a:xfrm>
        </p:grpSpPr>
        <p:sp>
          <p:nvSpPr>
            <p:cNvPr id="6" name="Rectangle 5"/>
            <p:cNvSpPr/>
            <p:nvPr/>
          </p:nvSpPr>
          <p:spPr bwMode="auto">
            <a:xfrm>
              <a:off x="354208" y="1277601"/>
              <a:ext cx="5474883" cy="26768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65" y="1368551"/>
              <a:ext cx="780290" cy="780290"/>
            </a:xfrm>
            <a:prstGeom prst="rect">
              <a:avLst/>
            </a:prstGeom>
          </p:spPr>
        </p:pic>
        <p:sp>
          <p:nvSpPr>
            <p:cNvPr id="8" name="TextBox 7"/>
            <p:cNvSpPr txBox="1"/>
            <p:nvPr/>
          </p:nvSpPr>
          <p:spPr>
            <a:xfrm>
              <a:off x="354206" y="1975236"/>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Block</a:t>
              </a:r>
              <a:r>
                <a:rPr lang="en-US" dirty="0">
                  <a:solidFill>
                    <a:schemeClr val="bg1">
                      <a:lumMod val="75000"/>
                    </a:schemeClr>
                  </a:solidFill>
                </a:rPr>
                <a:t>: Text or binary data (.log, .exe, .jpg, etc.).</a:t>
              </a:r>
            </a:p>
            <a:p>
              <a:pPr>
                <a:lnSpc>
                  <a:spcPct val="90000"/>
                </a:lnSpc>
                <a:spcAft>
                  <a:spcPts val="600"/>
                </a:spcAft>
              </a:pPr>
              <a:r>
                <a:rPr lang="en-US" dirty="0">
                  <a:solidFill>
                    <a:schemeClr val="bg1">
                      <a:lumMod val="75000"/>
                    </a:schemeClr>
                  </a:solidFill>
                </a:rPr>
                <a:t>Up to 4.75TB.</a:t>
              </a:r>
            </a:p>
            <a:p>
              <a:pPr>
                <a:lnSpc>
                  <a:spcPct val="90000"/>
                </a:lnSpc>
                <a:spcAft>
                  <a:spcPts val="600"/>
                </a:spcAft>
              </a:pPr>
              <a:r>
                <a:rPr lang="en-US" b="1" dirty="0">
                  <a:solidFill>
                    <a:schemeClr val="bg1">
                      <a:lumMod val="75000"/>
                    </a:schemeClr>
                  </a:solidFill>
                </a:rPr>
                <a:t>Page</a:t>
              </a:r>
              <a:r>
                <a:rPr lang="en-US" dirty="0">
                  <a:solidFill>
                    <a:schemeClr val="bg1">
                      <a:lumMod val="75000"/>
                    </a:schemeClr>
                  </a:solidFill>
                </a:rPr>
                <a:t>: Optimized for disks (.</a:t>
              </a:r>
              <a:r>
                <a:rPr lang="en-US" dirty="0" err="1">
                  <a:solidFill>
                    <a:schemeClr val="bg1">
                      <a:lumMod val="75000"/>
                    </a:schemeClr>
                  </a:solidFill>
                </a:rPr>
                <a:t>vhd</a:t>
              </a:r>
              <a:r>
                <a:rPr lang="en-US" dirty="0">
                  <a:solidFill>
                    <a:schemeClr val="bg1">
                      <a:lumMod val="75000"/>
                    </a:schemeClr>
                  </a:solidFill>
                </a:rPr>
                <a:t>). Supports random read-write.  Up to 4TB.</a:t>
              </a:r>
            </a:p>
          </p:txBody>
        </p:sp>
        <p:cxnSp>
          <p:nvCxnSpPr>
            <p:cNvPr id="9" name="Straight Connector 8"/>
            <p:cNvCxnSpPr/>
            <p:nvPr/>
          </p:nvCxnSpPr>
          <p:spPr>
            <a:xfrm>
              <a:off x="571500"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903" y="3277550"/>
              <a:ext cx="5118098" cy="590931"/>
            </a:xfrm>
            <a:prstGeom prst="rect">
              <a:avLst/>
            </a:prstGeom>
            <a:solidFill>
              <a:schemeClr val="tx1"/>
            </a:solidFill>
          </p:spPr>
          <p:txBody>
            <a:bodyPr wrap="square">
              <a:spAutoFit/>
            </a:bodyPr>
            <a:lstStyle/>
            <a:p>
              <a:pPr>
                <a:lnSpc>
                  <a:spcPct val="90000"/>
                </a:lnSpc>
                <a:spcAft>
                  <a:spcPts val="600"/>
                </a:spcAft>
              </a:pPr>
              <a:r>
                <a:rPr lang="en-US" b="1" dirty="0">
                  <a:solidFill>
                    <a:schemeClr val="bg1">
                      <a:lumMod val="75000"/>
                    </a:schemeClr>
                  </a:solidFill>
                </a:rPr>
                <a:t>Append Blob:  </a:t>
              </a:r>
              <a:r>
                <a:rPr lang="en-US" dirty="0">
                  <a:solidFill>
                    <a:schemeClr val="bg1">
                      <a:lumMod val="75000"/>
                    </a:schemeClr>
                  </a:solidFill>
                </a:rPr>
                <a:t>Writes to end of the blob (4MB max) up to 50k times (~195GB)</a:t>
              </a:r>
            </a:p>
          </p:txBody>
        </p:sp>
      </p:grpSp>
    </p:spTree>
    <p:extLst>
      <p:ext uri="{BB962C8B-B14F-4D97-AF65-F5344CB8AC3E}">
        <p14:creationId xmlns:p14="http://schemas.microsoft.com/office/powerpoint/2010/main" val="22514419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Disks and Premium Storage</a:t>
            </a:r>
            <a:br>
              <a:rPr lang="en-US" dirty="0"/>
            </a:br>
            <a:endParaRPr lang="en-US" dirty="0"/>
          </a:p>
        </p:txBody>
      </p:sp>
    </p:spTree>
    <p:extLst>
      <p:ext uri="{BB962C8B-B14F-4D97-AF65-F5344CB8AC3E}">
        <p14:creationId xmlns:p14="http://schemas.microsoft.com/office/powerpoint/2010/main" val="37887690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disks</a:t>
            </a:r>
          </a:p>
        </p:txBody>
      </p:sp>
      <p:sp>
        <p:nvSpPr>
          <p:cNvPr id="4" name="Text Placeholder 3"/>
          <p:cNvSpPr>
            <a:spLocks noGrp="1"/>
          </p:cNvSpPr>
          <p:nvPr>
            <p:ph sz="quarter" idx="10"/>
          </p:nvPr>
        </p:nvSpPr>
        <p:spPr>
          <a:xfrm>
            <a:off x="268288" y="1387776"/>
            <a:ext cx="5494536" cy="4431983"/>
          </a:xfrm>
        </p:spPr>
        <p:txBody>
          <a:bodyPr/>
          <a:lstStyle/>
          <a:p>
            <a:pPr>
              <a:spcBef>
                <a:spcPts val="1765"/>
              </a:spcBef>
            </a:pPr>
            <a:r>
              <a:rPr lang="en-US" sz="2400" dirty="0">
                <a:solidFill>
                  <a:schemeClr val="tx1"/>
                </a:solidFill>
              </a:rPr>
              <a:t>Simplified management for </a:t>
            </a:r>
            <a:br>
              <a:rPr lang="en-US" sz="2400" dirty="0">
                <a:solidFill>
                  <a:schemeClr val="tx1"/>
                </a:solidFill>
              </a:rPr>
            </a:br>
            <a:r>
              <a:rPr lang="en-US" sz="2400" dirty="0">
                <a:solidFill>
                  <a:schemeClr val="tx1"/>
                </a:solidFill>
              </a:rPr>
              <a:t>performance and scale</a:t>
            </a:r>
          </a:p>
          <a:p>
            <a:pPr>
              <a:spcBef>
                <a:spcPts val="1765"/>
              </a:spcBef>
            </a:pPr>
            <a:r>
              <a:rPr lang="en-US" sz="2400" dirty="0">
                <a:solidFill>
                  <a:schemeClr val="tx1"/>
                </a:solidFill>
              </a:rPr>
              <a:t>Avoid capacity planning mistakes</a:t>
            </a:r>
          </a:p>
          <a:p>
            <a:pPr>
              <a:spcBef>
                <a:spcPts val="1765"/>
              </a:spcBef>
            </a:pPr>
            <a:r>
              <a:rPr lang="en-US" sz="2400" dirty="0">
                <a:solidFill>
                  <a:schemeClr val="tx1"/>
                </a:solidFill>
              </a:rPr>
              <a:t>Integrates directly with virtual machine scale sets and availability sets</a:t>
            </a:r>
          </a:p>
          <a:p>
            <a:pPr>
              <a:spcBef>
                <a:spcPts val="1765"/>
              </a:spcBef>
            </a:pPr>
            <a:r>
              <a:rPr lang="en-US" sz="2400" dirty="0">
                <a:solidFill>
                  <a:schemeClr val="tx1"/>
                </a:solidFill>
              </a:rPr>
              <a:t>Recommended for VM workloads</a:t>
            </a:r>
          </a:p>
          <a:p>
            <a:pPr>
              <a:spcBef>
                <a:spcPts val="1765"/>
              </a:spcBef>
            </a:pPr>
            <a:r>
              <a:rPr lang="en-US" sz="2400" dirty="0">
                <a:solidFill>
                  <a:schemeClr val="tx1"/>
                </a:solidFill>
              </a:rPr>
              <a:t>Storage costs incurred based on the size of the disk instead of amount of data</a:t>
            </a:r>
          </a:p>
        </p:txBody>
      </p:sp>
      <p:grpSp>
        <p:nvGrpSpPr>
          <p:cNvPr id="5" name="Group 4"/>
          <p:cNvGrpSpPr/>
          <p:nvPr/>
        </p:nvGrpSpPr>
        <p:grpSpPr>
          <a:xfrm>
            <a:off x="6260329" y="1373858"/>
            <a:ext cx="5319440" cy="4110284"/>
            <a:chOff x="6260329" y="1094701"/>
            <a:chExt cx="5319440" cy="4110284"/>
          </a:xfrm>
        </p:grpSpPr>
        <p:sp>
          <p:nvSpPr>
            <p:cNvPr id="50" name="Rounded Rectangle 49"/>
            <p:cNvSpPr/>
            <p:nvPr/>
          </p:nvSpPr>
          <p:spPr bwMode="auto">
            <a:xfrm>
              <a:off x="8967177" y="1094701"/>
              <a:ext cx="2612592" cy="4110284"/>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568"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BEHIND THE SCENES</a:t>
              </a:r>
            </a:p>
          </p:txBody>
        </p:sp>
        <p:sp>
          <p:nvSpPr>
            <p:cNvPr id="41" name="Rectangle 40"/>
            <p:cNvSpPr/>
            <p:nvPr/>
          </p:nvSpPr>
          <p:spPr bwMode="auto">
            <a:xfrm>
              <a:off x="9299532" y="3717710"/>
              <a:ext cx="1969589" cy="127380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nSpc>
                  <a:spcPct val="90000"/>
                </a:lnSpc>
              </a:pPr>
              <a:r>
                <a:rPr lang="en-US" sz="9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500 IOPS PER DISK</a:t>
              </a:r>
            </a:p>
          </p:txBody>
        </p:sp>
        <p:sp>
          <p:nvSpPr>
            <p:cNvPr id="7" name="Rounded Rectangle 6"/>
            <p:cNvSpPr/>
            <p:nvPr/>
          </p:nvSpPr>
          <p:spPr bwMode="auto">
            <a:xfrm>
              <a:off x="6260329" y="1094701"/>
              <a:ext cx="2612592" cy="411028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568" dirty="0">
                  <a:gradFill>
                    <a:gsLst>
                      <a:gs pos="2917">
                        <a:schemeClr val="bg1"/>
                      </a:gs>
                      <a:gs pos="100000">
                        <a:schemeClr val="bg1"/>
                      </a:gs>
                    </a:gsLst>
                    <a:lin ang="5400000" scaled="0"/>
                  </a:gradFill>
                  <a:latin typeface="Segoe UI Semibold" panose="020B0702040204020203" pitchFamily="34" charset="0"/>
                  <a:cs typeface="Segoe UI Semibold" panose="020B0702040204020203" pitchFamily="34" charset="0"/>
                </a:rPr>
                <a:t>WHAT THE </a:t>
              </a:r>
              <a:br>
                <a:rPr lang="en-US" sz="1568" dirty="0">
                  <a:gradFill>
                    <a:gsLst>
                      <a:gs pos="2917">
                        <a:schemeClr val="bg1"/>
                      </a:gs>
                      <a:gs pos="100000">
                        <a:schemeClr val="bg1"/>
                      </a:gs>
                    </a:gsLst>
                    <a:lin ang="5400000" scaled="0"/>
                  </a:gradFill>
                  <a:latin typeface="Segoe UI Semibold" panose="020B0702040204020203" pitchFamily="34" charset="0"/>
                  <a:cs typeface="Segoe UI Semibold" panose="020B0702040204020203" pitchFamily="34" charset="0"/>
                </a:rPr>
              </a:br>
              <a:r>
                <a:rPr lang="en-US" sz="1568" dirty="0">
                  <a:gradFill>
                    <a:gsLst>
                      <a:gs pos="2917">
                        <a:schemeClr val="bg1"/>
                      </a:gs>
                      <a:gs pos="100000">
                        <a:schemeClr val="bg1"/>
                      </a:gs>
                    </a:gsLst>
                    <a:lin ang="5400000" scaled="0"/>
                  </a:gradFill>
                  <a:latin typeface="Segoe UI Semibold" panose="020B0702040204020203" pitchFamily="34" charset="0"/>
                  <a:cs typeface="Segoe UI Semibold" panose="020B0702040204020203" pitchFamily="34" charset="0"/>
                </a:rPr>
                <a:t>ADMINISTRATOR SEES</a:t>
              </a:r>
            </a:p>
          </p:txBody>
        </p:sp>
        <p:sp>
          <p:nvSpPr>
            <p:cNvPr id="42" name="TextBox 41"/>
            <p:cNvSpPr txBox="1"/>
            <p:nvPr/>
          </p:nvSpPr>
          <p:spPr>
            <a:xfrm>
              <a:off x="9772558" y="4700498"/>
              <a:ext cx="1496563" cy="291017"/>
            </a:xfrm>
            <a:prstGeom prst="rect">
              <a:avLst/>
            </a:prstGeom>
            <a:noFill/>
          </p:spPr>
          <p:txBody>
            <a:bodyPr wrap="none" lIns="143428" tIns="89642" rIns="143428" bIns="89642" rtlCol="0">
              <a:spAutoFit/>
            </a:bodyPr>
            <a:lstStyle/>
            <a:p>
              <a:pPr>
                <a:lnSpc>
                  <a:spcPct val="90000"/>
                </a:lnSpc>
              </a:pPr>
              <a:r>
                <a:rPr lang="en-US" sz="9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STORAGE ACCOUNT </a:t>
              </a:r>
            </a:p>
          </p:txBody>
        </p:sp>
        <p:sp>
          <p:nvSpPr>
            <p:cNvPr id="45" name="TextBox 44"/>
            <p:cNvSpPr txBox="1"/>
            <p:nvPr/>
          </p:nvSpPr>
          <p:spPr>
            <a:xfrm>
              <a:off x="6838492" y="4403799"/>
              <a:ext cx="1446050" cy="527988"/>
            </a:xfrm>
            <a:prstGeom prst="rect">
              <a:avLst/>
            </a:prstGeom>
            <a:noFill/>
          </p:spPr>
          <p:txBody>
            <a:bodyPr wrap="square" lIns="179285" tIns="143428" rIns="179285" bIns="143428" rtlCol="0">
              <a:spAutoFit/>
            </a:bodyPr>
            <a:lstStyle/>
            <a:p>
              <a:pPr algn="ctr">
                <a:lnSpc>
                  <a:spcPct val="90000"/>
                </a:lnSpc>
              </a:pPr>
              <a:r>
                <a:rPr lang="en-US" sz="980" dirty="0">
                  <a:gradFill>
                    <a:gsLst>
                      <a:gs pos="2917">
                        <a:schemeClr val="bg1"/>
                      </a:gs>
                      <a:gs pos="100000">
                        <a:schemeClr val="bg1"/>
                      </a:gs>
                    </a:gsLst>
                    <a:lin ang="5400000" scaled="0"/>
                  </a:gradFill>
                  <a:latin typeface="Segoe UI Semibold" panose="020B0702040204020203" pitchFamily="34" charset="0"/>
                  <a:cs typeface="Segoe UI Semibold" panose="020B0702040204020203" pitchFamily="34" charset="0"/>
                </a:rPr>
                <a:t>MANAGED DISK (2000 IOPS)</a:t>
              </a:r>
            </a:p>
          </p:txBody>
        </p:sp>
        <p:sp>
          <p:nvSpPr>
            <p:cNvPr id="54" name="Up-Down Arrow 53"/>
            <p:cNvSpPr/>
            <p:nvPr/>
          </p:nvSpPr>
          <p:spPr bwMode="auto">
            <a:xfrm>
              <a:off x="10132609" y="3017606"/>
              <a:ext cx="281734" cy="592781"/>
            </a:xfrm>
            <a:prstGeom prst="upDownArrow">
              <a:avLst>
                <a:gd name="adj1" fmla="val 50000"/>
                <a:gd name="adj2" fmla="val 50000"/>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9662702" y="1817619"/>
              <a:ext cx="1221547" cy="1122086"/>
              <a:chOff x="9886618" y="2384163"/>
              <a:chExt cx="1246042" cy="1246042"/>
            </a:xfrm>
          </p:grpSpPr>
          <p:sp>
            <p:nvSpPr>
              <p:cNvPr id="8" name="Rectangle 7"/>
              <p:cNvSpPr/>
              <p:nvPr/>
            </p:nvSpPr>
            <p:spPr bwMode="auto">
              <a:xfrm>
                <a:off x="10176264" y="2599197"/>
                <a:ext cx="666750" cy="866775"/>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6618" y="2384163"/>
                <a:ext cx="1246042" cy="1246042"/>
              </a:xfrm>
              <a:prstGeom prst="rect">
                <a:avLst/>
              </a:prstGeom>
            </p:spPr>
          </p:pic>
        </p:grpSp>
        <p:grpSp>
          <p:nvGrpSpPr>
            <p:cNvPr id="30" name="Group 29"/>
            <p:cNvGrpSpPr/>
            <p:nvPr/>
          </p:nvGrpSpPr>
          <p:grpSpPr>
            <a:xfrm>
              <a:off x="6955851" y="1817619"/>
              <a:ext cx="1221547" cy="1122086"/>
              <a:chOff x="9886618" y="2384163"/>
              <a:chExt cx="1246042" cy="1246042"/>
            </a:xfrm>
          </p:grpSpPr>
          <p:sp>
            <p:nvSpPr>
              <p:cNvPr id="31" name="Rectangle 30"/>
              <p:cNvSpPr/>
              <p:nvPr/>
            </p:nvSpPr>
            <p:spPr bwMode="auto">
              <a:xfrm>
                <a:off x="10176264" y="2599197"/>
                <a:ext cx="666750" cy="866775"/>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6618" y="2384163"/>
                <a:ext cx="1246042" cy="1246042"/>
              </a:xfrm>
              <a:prstGeom prst="rect">
                <a:avLst/>
              </a:prstGeom>
            </p:spPr>
          </p:pic>
        </p:grpSp>
        <p:sp>
          <p:nvSpPr>
            <p:cNvPr id="33" name="Up-Down Arrow 53"/>
            <p:cNvSpPr/>
            <p:nvPr/>
          </p:nvSpPr>
          <p:spPr bwMode="auto">
            <a:xfrm>
              <a:off x="7425759" y="3017606"/>
              <a:ext cx="281734" cy="592781"/>
            </a:xfrm>
            <a:prstGeom prst="upDownArrow">
              <a:avLst>
                <a:gd name="adj1" fmla="val 50000"/>
                <a:gd name="adj2" fmla="val 5000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9445796" y="4015069"/>
              <a:ext cx="363411" cy="333821"/>
              <a:chOff x="10024583" y="5200003"/>
              <a:chExt cx="1428919" cy="1428919"/>
            </a:xfrm>
          </p:grpSpPr>
          <p:sp>
            <p:nvSpPr>
              <p:cNvPr id="10" name="Rectangle: Rounded Corners 9"/>
              <p:cNvSpPr/>
              <p:nvPr/>
            </p:nvSpPr>
            <p:spPr bwMode="auto">
              <a:xfrm>
                <a:off x="10198894" y="5219700"/>
                <a:ext cx="1083469" cy="1378744"/>
              </a:xfrm>
              <a:prstGeom prst="roundRect">
                <a:avLst>
                  <a:gd name="adj" fmla="val 2239"/>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4583" y="5200003"/>
                <a:ext cx="1428919" cy="1428919"/>
              </a:xfrm>
              <a:prstGeom prst="rect">
                <a:avLst/>
              </a:prstGeom>
            </p:spPr>
          </p:pic>
        </p:grpSp>
        <p:grpSp>
          <p:nvGrpSpPr>
            <p:cNvPr id="36" name="Group 35"/>
            <p:cNvGrpSpPr/>
            <p:nvPr/>
          </p:nvGrpSpPr>
          <p:grpSpPr>
            <a:xfrm>
              <a:off x="9445796" y="4373178"/>
              <a:ext cx="363411" cy="333821"/>
              <a:chOff x="10024583" y="5200003"/>
              <a:chExt cx="1428919" cy="1428919"/>
            </a:xfrm>
          </p:grpSpPr>
          <p:sp>
            <p:nvSpPr>
              <p:cNvPr id="37" name="Rectangle: Rounded Corners 36"/>
              <p:cNvSpPr/>
              <p:nvPr/>
            </p:nvSpPr>
            <p:spPr bwMode="auto">
              <a:xfrm>
                <a:off x="10198894" y="5219700"/>
                <a:ext cx="1083469" cy="1378744"/>
              </a:xfrm>
              <a:prstGeom prst="roundRect">
                <a:avLst>
                  <a:gd name="adj" fmla="val 2239"/>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4583" y="5200003"/>
                <a:ext cx="1428919" cy="1428919"/>
              </a:xfrm>
              <a:prstGeom prst="rect">
                <a:avLst/>
              </a:prstGeom>
            </p:spPr>
          </p:pic>
        </p:grpSp>
        <p:grpSp>
          <p:nvGrpSpPr>
            <p:cNvPr id="55" name="Group 54"/>
            <p:cNvGrpSpPr/>
            <p:nvPr/>
          </p:nvGrpSpPr>
          <p:grpSpPr>
            <a:xfrm>
              <a:off x="9758612" y="4015069"/>
              <a:ext cx="363411" cy="333821"/>
              <a:chOff x="10024583" y="5200003"/>
              <a:chExt cx="1428919" cy="1428919"/>
            </a:xfrm>
          </p:grpSpPr>
          <p:sp>
            <p:nvSpPr>
              <p:cNvPr id="56" name="Rectangle: Rounded Corners 55"/>
              <p:cNvSpPr/>
              <p:nvPr/>
            </p:nvSpPr>
            <p:spPr bwMode="auto">
              <a:xfrm>
                <a:off x="10198894" y="5219700"/>
                <a:ext cx="1083469" cy="1378744"/>
              </a:xfrm>
              <a:prstGeom prst="roundRect">
                <a:avLst>
                  <a:gd name="adj" fmla="val 2239"/>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4583" y="5200003"/>
                <a:ext cx="1428919" cy="1428919"/>
              </a:xfrm>
              <a:prstGeom prst="rect">
                <a:avLst/>
              </a:prstGeom>
            </p:spPr>
          </p:pic>
        </p:grpSp>
        <p:grpSp>
          <p:nvGrpSpPr>
            <p:cNvPr id="58" name="Group 57"/>
            <p:cNvGrpSpPr/>
            <p:nvPr/>
          </p:nvGrpSpPr>
          <p:grpSpPr>
            <a:xfrm>
              <a:off x="9758612" y="4373178"/>
              <a:ext cx="363411" cy="333821"/>
              <a:chOff x="10024583" y="5200003"/>
              <a:chExt cx="1428919" cy="1428919"/>
            </a:xfrm>
          </p:grpSpPr>
          <p:sp>
            <p:nvSpPr>
              <p:cNvPr id="59" name="Rectangle: Rounded Corners 58"/>
              <p:cNvSpPr/>
              <p:nvPr/>
            </p:nvSpPr>
            <p:spPr bwMode="auto">
              <a:xfrm>
                <a:off x="10198894" y="5219700"/>
                <a:ext cx="1083469" cy="1378744"/>
              </a:xfrm>
              <a:prstGeom prst="roundRect">
                <a:avLst>
                  <a:gd name="adj" fmla="val 2239"/>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4583" y="5200003"/>
                <a:ext cx="1428919" cy="1428919"/>
              </a:xfrm>
              <a:prstGeom prst="rect">
                <a:avLst/>
              </a:prstGeom>
            </p:spPr>
          </p:pic>
        </p:grpSp>
        <p:grpSp>
          <p:nvGrpSpPr>
            <p:cNvPr id="13" name="Group 12"/>
            <p:cNvGrpSpPr/>
            <p:nvPr/>
          </p:nvGrpSpPr>
          <p:grpSpPr>
            <a:xfrm>
              <a:off x="10593492" y="4259649"/>
              <a:ext cx="524356" cy="481661"/>
              <a:chOff x="10867935" y="5095960"/>
              <a:chExt cx="534870" cy="534870"/>
            </a:xfrm>
          </p:grpSpPr>
          <p:sp>
            <p:nvSpPr>
              <p:cNvPr id="12" name="Rectangle 11"/>
              <p:cNvSpPr/>
              <p:nvPr/>
            </p:nvSpPr>
            <p:spPr bwMode="auto">
              <a:xfrm>
                <a:off x="10884694" y="5187155"/>
                <a:ext cx="388144" cy="296864"/>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67935" y="5095960"/>
                <a:ext cx="534870" cy="534870"/>
              </a:xfrm>
              <a:prstGeom prst="rect">
                <a:avLst/>
              </a:prstGeom>
            </p:spPr>
          </p:pic>
        </p:grpSp>
        <p:sp>
          <p:nvSpPr>
            <p:cNvPr id="3" name="Rectangle: Rounded Corners 2"/>
            <p:cNvSpPr/>
            <p:nvPr/>
          </p:nvSpPr>
          <p:spPr bwMode="auto">
            <a:xfrm>
              <a:off x="7308353" y="3771710"/>
              <a:ext cx="516689" cy="617577"/>
            </a:xfrm>
            <a:prstGeom prst="roundRect">
              <a:avLst>
                <a:gd name="adj" fmla="val 2209"/>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9105" y="3765348"/>
              <a:ext cx="695044" cy="638452"/>
            </a:xfrm>
            <a:prstGeom prst="rect">
              <a:avLst/>
            </a:prstGeom>
          </p:spPr>
        </p:pic>
      </p:grpSp>
    </p:spTree>
    <p:extLst>
      <p:ext uri="{BB962C8B-B14F-4D97-AF65-F5344CB8AC3E}">
        <p14:creationId xmlns:p14="http://schemas.microsoft.com/office/powerpoint/2010/main" val="2291005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path" presetSubtype="0" decel="100000" fill="hold" grpId="1" nodeType="withEffect">
                                  <p:stCondLst>
                                    <p:cond delay="250"/>
                                  </p:stCondLst>
                                  <p:childTnLst>
                                    <p:animMotion origin="layout" path="M -3.14526E-6 -2.00182E-6 L -0.02374 -2.00182E-6 " pathEditMode="relative" rAng="0" ptsTypes="AA">
                                      <p:cBhvr>
                                        <p:cTn id="9" dur="750" spd="-100000" fill="hold"/>
                                        <p:tgtEl>
                                          <p:spTgt spid="4"/>
                                        </p:tgtEl>
                                        <p:attrNameLst>
                                          <p:attrName>ppt_x</p:attrName>
                                          <p:attrName>ppt_y</p:attrName>
                                        </p:attrNameLst>
                                      </p:cBhvr>
                                      <p:rCtr x="-1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398397"/>
            <a:ext cx="11542503" cy="4801314"/>
          </a:xfrm>
        </p:spPr>
        <p:txBody>
          <a:bodyPr/>
          <a:lstStyle/>
          <a:p>
            <a:r>
              <a:rPr lang="en-US" dirty="0"/>
              <a:t>Azure Virtual Machines and Compute Capacity</a:t>
            </a:r>
          </a:p>
          <a:p>
            <a:r>
              <a:rPr lang="en-US" dirty="0"/>
              <a:t>VM Storage Architecture </a:t>
            </a:r>
          </a:p>
          <a:p>
            <a:r>
              <a:rPr lang="en-US" dirty="0"/>
              <a:t>Managed Disks and Premium Storage</a:t>
            </a:r>
          </a:p>
          <a:p>
            <a:r>
              <a:rPr lang="en-US" dirty="0"/>
              <a:t>Azure network and security</a:t>
            </a:r>
          </a:p>
          <a:p>
            <a:r>
              <a:rPr lang="en-US" dirty="0"/>
              <a:t>Cross-premises connectivity</a:t>
            </a:r>
          </a:p>
          <a:p>
            <a:endParaRPr lang="en-US" dirty="0"/>
          </a:p>
          <a:p>
            <a:endParaRPr lang="en-US" dirty="0"/>
          </a:p>
        </p:txBody>
      </p:sp>
    </p:spTree>
    <p:extLst>
      <p:ext uri="{BB962C8B-B14F-4D97-AF65-F5344CB8AC3E}">
        <p14:creationId xmlns:p14="http://schemas.microsoft.com/office/powerpoint/2010/main" val="3517597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290" dirty="0"/>
              <a:t>Premium Storage</a:t>
            </a:r>
          </a:p>
        </p:txBody>
      </p:sp>
      <p:sp>
        <p:nvSpPr>
          <p:cNvPr id="4" name="Content Placeholder 3"/>
          <p:cNvSpPr>
            <a:spLocks noGrp="1"/>
          </p:cNvSpPr>
          <p:nvPr>
            <p:ph sz="quarter" idx="10"/>
          </p:nvPr>
        </p:nvSpPr>
        <p:spPr/>
        <p:txBody>
          <a:bodyPr>
            <a:normAutofit/>
          </a:bodyPr>
          <a:lstStyle/>
          <a:p>
            <a:r>
              <a:rPr lang="en-US" dirty="0"/>
              <a:t>High Performance, low-latency storage for VMs</a:t>
            </a:r>
          </a:p>
          <a:p>
            <a:r>
              <a:rPr lang="en-US" dirty="0"/>
              <a:t>Ideal for I/O intensive workloads on *S-Series VMs</a:t>
            </a:r>
          </a:p>
          <a:p>
            <a:pPr lvl="1"/>
            <a:r>
              <a:rPr lang="en-US" dirty="0"/>
              <a:t>DS-Series VM can support up to 32 data disks and deliver up to 50K IOPS</a:t>
            </a:r>
          </a:p>
          <a:p>
            <a:pPr lvl="1"/>
            <a:r>
              <a:rPr lang="en-US" dirty="0"/>
              <a:t>GS-Series VM can support up to 64 data disks and deliver up to 80K IOPS</a:t>
            </a:r>
          </a:p>
          <a:p>
            <a:r>
              <a:rPr lang="en-US" dirty="0"/>
              <a:t>Provisioned IOPS and throughput covered by SLA</a:t>
            </a:r>
          </a:p>
          <a:p>
            <a:endParaRPr lang="en-US" dirty="0"/>
          </a:p>
          <a:p>
            <a:endParaRPr lang="en-US" dirty="0"/>
          </a:p>
          <a:p>
            <a:endParaRPr lang="en-US" dirty="0"/>
          </a:p>
        </p:txBody>
      </p:sp>
    </p:spTree>
    <p:extLst>
      <p:ext uri="{BB962C8B-B14F-4D97-AF65-F5344CB8AC3E}">
        <p14:creationId xmlns:p14="http://schemas.microsoft.com/office/powerpoint/2010/main" val="34741980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Premium compared to Standard Storage</a:t>
            </a:r>
          </a:p>
        </p:txBody>
      </p:sp>
      <p:sp>
        <p:nvSpPr>
          <p:cNvPr id="2" name="Content Placeholder 1"/>
          <p:cNvSpPr>
            <a:spLocks noGrp="1"/>
          </p:cNvSpPr>
          <p:nvPr>
            <p:ph sz="quarter" idx="10"/>
          </p:nvPr>
        </p:nvSpPr>
        <p:spPr>
          <a:xfrm>
            <a:off x="268289" y="1398397"/>
            <a:ext cx="5404596" cy="4451560"/>
          </a:xfrm>
        </p:spPr>
        <p:txBody>
          <a:bodyPr>
            <a:normAutofit fontScale="62500" lnSpcReduction="20000"/>
          </a:bodyPr>
          <a:lstStyle/>
          <a:p>
            <a:r>
              <a:rPr lang="en-US" dirty="0"/>
              <a:t>Backed by SSDs instead of HDDs</a:t>
            </a:r>
          </a:p>
          <a:p>
            <a:endParaRPr lang="en-US" dirty="0"/>
          </a:p>
          <a:p>
            <a:r>
              <a:rPr lang="en-US" dirty="0"/>
              <a:t>Different sizes of disks available, starting from 30 GB up to 4 TB</a:t>
            </a:r>
          </a:p>
          <a:p>
            <a:endParaRPr lang="en-US" dirty="0"/>
          </a:p>
          <a:p>
            <a:r>
              <a:rPr lang="en-US" dirty="0"/>
              <a:t>IOPs per disk vary by size of disk up 7,500 IOPS</a:t>
            </a:r>
          </a:p>
          <a:p>
            <a:endParaRPr lang="en-US" dirty="0"/>
          </a:p>
          <a:p>
            <a:r>
              <a:rPr lang="en-US" dirty="0"/>
              <a:t>Throughput per disk varies by size up to 250 MB/sec</a:t>
            </a:r>
          </a:p>
          <a:p>
            <a:pPr marL="0" indent="0">
              <a:buNone/>
            </a:pPr>
            <a:endParaRPr lang="en-US" dirty="0"/>
          </a:p>
          <a:p>
            <a:r>
              <a:rPr lang="en-US" dirty="0"/>
              <a:t>Storage analytics is not supported</a:t>
            </a:r>
          </a:p>
        </p:txBody>
      </p:sp>
      <p:pic>
        <p:nvPicPr>
          <p:cNvPr id="4" name="Picture 3">
            <a:extLst>
              <a:ext uri="{FF2B5EF4-FFF2-40B4-BE49-F238E27FC236}">
                <a16:creationId xmlns:a16="http://schemas.microsoft.com/office/drawing/2014/main" id="{27D9BF24-2BD4-483A-A062-896D230A0902}"/>
              </a:ext>
            </a:extLst>
          </p:cNvPr>
          <p:cNvPicPr>
            <a:picLocks noChangeAspect="1"/>
          </p:cNvPicPr>
          <p:nvPr/>
        </p:nvPicPr>
        <p:blipFill>
          <a:blip r:embed="rId3"/>
          <a:stretch>
            <a:fillRect/>
          </a:stretch>
        </p:blipFill>
        <p:spPr>
          <a:xfrm>
            <a:off x="6315249" y="2017484"/>
            <a:ext cx="5495542" cy="3345543"/>
          </a:xfrm>
          <a:prstGeom prst="rect">
            <a:avLst/>
          </a:prstGeom>
        </p:spPr>
      </p:pic>
      <p:sp>
        <p:nvSpPr>
          <p:cNvPr id="5" name="TextBox 4">
            <a:extLst>
              <a:ext uri="{FF2B5EF4-FFF2-40B4-BE49-F238E27FC236}">
                <a16:creationId xmlns:a16="http://schemas.microsoft.com/office/drawing/2014/main" id="{6E49DEA0-7A55-4196-9BD8-2A1E82DF3869}"/>
              </a:ext>
            </a:extLst>
          </p:cNvPr>
          <p:cNvSpPr txBox="1"/>
          <p:nvPr/>
        </p:nvSpPr>
        <p:spPr>
          <a:xfrm>
            <a:off x="5973218" y="5332263"/>
            <a:ext cx="630653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https://docs.microsoft.com/en-us/azure/storage/storage-scalability-targets</a:t>
            </a:r>
          </a:p>
        </p:txBody>
      </p:sp>
    </p:spTree>
    <p:extLst>
      <p:ext uri="{BB962C8B-B14F-4D97-AF65-F5344CB8AC3E}">
        <p14:creationId xmlns:p14="http://schemas.microsoft.com/office/powerpoint/2010/main" val="17377195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Scalability Targets</a:t>
            </a:r>
          </a:p>
        </p:txBody>
      </p:sp>
    </p:spTree>
    <p:extLst>
      <p:ext uri="{BB962C8B-B14F-4D97-AF65-F5344CB8AC3E}">
        <p14:creationId xmlns:p14="http://schemas.microsoft.com/office/powerpoint/2010/main" val="2671841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Control and Encryption</a:t>
            </a:r>
            <a:endParaRPr lang="en-US" dirty="0"/>
          </a:p>
        </p:txBody>
      </p:sp>
    </p:spTree>
    <p:extLst>
      <p:ext uri="{BB962C8B-B14F-4D97-AF65-F5344CB8AC3E}">
        <p14:creationId xmlns:p14="http://schemas.microsoft.com/office/powerpoint/2010/main" val="18371108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security</a:t>
            </a:r>
          </a:p>
        </p:txBody>
      </p:sp>
      <p:sp>
        <p:nvSpPr>
          <p:cNvPr id="4" name="Text Placeholder 3"/>
          <p:cNvSpPr>
            <a:spLocks noGrp="1"/>
          </p:cNvSpPr>
          <p:nvPr>
            <p:ph sz="quarter" idx="10"/>
          </p:nvPr>
        </p:nvSpPr>
        <p:spPr>
          <a:xfrm>
            <a:off x="268289" y="1398397"/>
            <a:ext cx="8822372" cy="4451560"/>
          </a:xfrm>
        </p:spPr>
        <p:txBody>
          <a:bodyPr>
            <a:normAutofit fontScale="70000" lnSpcReduction="20000"/>
          </a:bodyPr>
          <a:lstStyle/>
          <a:p>
            <a:r>
              <a:rPr lang="en-US" dirty="0"/>
              <a:t>A storage account is protected by dual access keys </a:t>
            </a:r>
          </a:p>
          <a:p>
            <a:endParaRPr lang="en-US" dirty="0"/>
          </a:p>
          <a:p>
            <a:r>
              <a:rPr lang="en-US" dirty="0"/>
              <a:t>The storage account name and access key collectively are used to authenticate to the account</a:t>
            </a:r>
          </a:p>
          <a:p>
            <a:endParaRPr lang="en-US" dirty="0"/>
          </a:p>
          <a:p>
            <a:r>
              <a:rPr lang="en-US" dirty="0"/>
              <a:t>Access keys gives you </a:t>
            </a:r>
            <a:r>
              <a:rPr lang="en-US" dirty="0">
                <a:solidFill>
                  <a:srgbClr val="FFFF00"/>
                </a:solidFill>
              </a:rPr>
              <a:t>full access </a:t>
            </a:r>
            <a:r>
              <a:rPr lang="en-US" dirty="0"/>
              <a:t>to the storage account</a:t>
            </a:r>
          </a:p>
          <a:p>
            <a:pPr lvl="1"/>
            <a:r>
              <a:rPr lang="en-US" dirty="0"/>
              <a:t>RBAC is an effective way to limit this.</a:t>
            </a:r>
          </a:p>
          <a:p>
            <a:endParaRPr lang="en-US" dirty="0"/>
          </a:p>
          <a:p>
            <a:r>
              <a:rPr lang="en-US" dirty="0"/>
              <a:t>Rotate access keys regularly</a:t>
            </a:r>
          </a:p>
        </p:txBody>
      </p:sp>
      <p:pic>
        <p:nvPicPr>
          <p:cNvPr id="5" name="Picture 4"/>
          <p:cNvPicPr>
            <a:picLocks noChangeAspect="1"/>
          </p:cNvPicPr>
          <p:nvPr/>
        </p:nvPicPr>
        <p:blipFill>
          <a:blip r:embed="rId3"/>
          <a:stretch>
            <a:fillRect/>
          </a:stretch>
        </p:blipFill>
        <p:spPr>
          <a:xfrm>
            <a:off x="9350594" y="773122"/>
            <a:ext cx="2678925" cy="3942924"/>
          </a:xfrm>
          <a:prstGeom prst="rect">
            <a:avLst/>
          </a:prstGeom>
        </p:spPr>
      </p:pic>
      <p:grpSp>
        <p:nvGrpSpPr>
          <p:cNvPr id="23" name="Group 22"/>
          <p:cNvGrpSpPr/>
          <p:nvPr/>
        </p:nvGrpSpPr>
        <p:grpSpPr>
          <a:xfrm>
            <a:off x="2289579" y="4894012"/>
            <a:ext cx="8400477" cy="1580141"/>
            <a:chOff x="87528" y="4000298"/>
            <a:chExt cx="8400477" cy="1580141"/>
          </a:xfrm>
        </p:grpSpPr>
        <p:grpSp>
          <p:nvGrpSpPr>
            <p:cNvPr id="21" name="Group 20"/>
            <p:cNvGrpSpPr/>
            <p:nvPr/>
          </p:nvGrpSpPr>
          <p:grpSpPr>
            <a:xfrm>
              <a:off x="6183970" y="4375359"/>
              <a:ext cx="2304035" cy="1205080"/>
              <a:chOff x="5226316" y="4099944"/>
              <a:chExt cx="2304035" cy="1205080"/>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8" name="TextBox 7"/>
              <p:cNvSpPr txBox="1"/>
              <p:nvPr/>
            </p:nvSpPr>
            <p:spPr>
              <a:xfrm>
                <a:off x="5226316" y="4760259"/>
                <a:ext cx="230403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grpSp>
          <p:nvGrpSpPr>
            <p:cNvPr id="20" name="Group 19"/>
            <p:cNvGrpSpPr/>
            <p:nvPr/>
          </p:nvGrpSpPr>
          <p:grpSpPr>
            <a:xfrm>
              <a:off x="3135749" y="4375359"/>
              <a:ext cx="1470476" cy="1205080"/>
              <a:chOff x="2565945" y="4099944"/>
              <a:chExt cx="1470476" cy="1205080"/>
            </a:xfrm>
          </p:grpSpPr>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9" name="TextBox 8"/>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19" name="Group 18"/>
            <p:cNvGrpSpPr/>
            <p:nvPr/>
          </p:nvGrpSpPr>
          <p:grpSpPr>
            <a:xfrm>
              <a:off x="87528" y="4375359"/>
              <a:ext cx="1470476" cy="1205080"/>
              <a:chOff x="239026" y="4099944"/>
              <a:chExt cx="1470476" cy="1205080"/>
            </a:xfrm>
          </p:grpSpPr>
          <p:pic>
            <p:nvPicPr>
              <p:cNvPr id="10" name="Picture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1" name="TextBox 10"/>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13" name="Straight Arrow Connector 12"/>
            <p:cNvCxnSpPr>
              <a:stCxn id="10" idx="3"/>
              <a:endCxn id="6" idx="1"/>
            </p:cNvCxnSpPr>
            <p:nvPr/>
          </p:nvCxnSpPr>
          <p:spPr>
            <a:xfrm>
              <a:off x="1212911" y="4765504"/>
              <a:ext cx="226793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4261132" y="4765504"/>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146" y="4000298"/>
              <a:ext cx="2242682"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grpSp>
    </p:spTree>
    <p:extLst>
      <p:ext uri="{BB962C8B-B14F-4D97-AF65-F5344CB8AC3E}">
        <p14:creationId xmlns:p14="http://schemas.microsoft.com/office/powerpoint/2010/main" val="31480097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Access Signatures (SAS)</a:t>
            </a:r>
          </a:p>
        </p:txBody>
      </p:sp>
      <p:sp>
        <p:nvSpPr>
          <p:cNvPr id="2" name="Text Placeholder 1"/>
          <p:cNvSpPr>
            <a:spLocks noGrp="1"/>
          </p:cNvSpPr>
          <p:nvPr>
            <p:ph sz="quarter" idx="10"/>
          </p:nvPr>
        </p:nvSpPr>
        <p:spPr/>
        <p:txBody>
          <a:bodyPr>
            <a:normAutofit/>
          </a:bodyPr>
          <a:lstStyle/>
          <a:p>
            <a:r>
              <a:rPr lang="en-US" sz="2800" dirty="0"/>
              <a:t>A URI containing information to grant </a:t>
            </a:r>
            <a:r>
              <a:rPr lang="en-US" sz="2800" dirty="0">
                <a:solidFill>
                  <a:srgbClr val="FFFF00"/>
                </a:solidFill>
              </a:rPr>
              <a:t>limited or full access </a:t>
            </a:r>
            <a:r>
              <a:rPr lang="en-US" sz="2800" dirty="0"/>
              <a:t>to objects in your storage account</a:t>
            </a:r>
          </a:p>
          <a:p>
            <a:r>
              <a:rPr lang="en-US" sz="2800" dirty="0"/>
              <a:t>SAS tokens identify a resource, active date/time, expiration date/time, granular permissions and IP</a:t>
            </a:r>
          </a:p>
          <a:p>
            <a:r>
              <a:rPr lang="en-US" sz="2800" dirty="0"/>
              <a:t>Shared Access Policies (SAP) can be applied to containers, tables, queues and file shares</a:t>
            </a:r>
          </a:p>
        </p:txBody>
      </p:sp>
      <p:grpSp>
        <p:nvGrpSpPr>
          <p:cNvPr id="27" name="Group 26"/>
          <p:cNvGrpSpPr/>
          <p:nvPr/>
        </p:nvGrpSpPr>
        <p:grpSpPr>
          <a:xfrm>
            <a:off x="1839620" y="4002800"/>
            <a:ext cx="8400477" cy="2555226"/>
            <a:chOff x="163720" y="4156876"/>
            <a:chExt cx="8400477" cy="2555226"/>
          </a:xfrm>
        </p:grpSpPr>
        <p:grpSp>
          <p:nvGrpSpPr>
            <p:cNvPr id="5" name="Group 4"/>
            <p:cNvGrpSpPr/>
            <p:nvPr/>
          </p:nvGrpSpPr>
          <p:grpSpPr>
            <a:xfrm>
              <a:off x="6260162" y="4546626"/>
              <a:ext cx="2304035" cy="1454379"/>
              <a:chOff x="5226316" y="4099944"/>
              <a:chExt cx="2304035" cy="1454379"/>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16" name="TextBox 15"/>
              <p:cNvSpPr txBox="1"/>
              <p:nvPr/>
            </p:nvSpPr>
            <p:spPr>
              <a:xfrm>
                <a:off x="5226316" y="4760259"/>
                <a:ext cx="23040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 w/CORS</a:t>
                </a:r>
              </a:p>
            </p:txBody>
          </p:sp>
        </p:grpSp>
        <p:grpSp>
          <p:nvGrpSpPr>
            <p:cNvPr id="6" name="Group 5"/>
            <p:cNvGrpSpPr/>
            <p:nvPr/>
          </p:nvGrpSpPr>
          <p:grpSpPr>
            <a:xfrm>
              <a:off x="3211941" y="4546626"/>
              <a:ext cx="1470476" cy="1205080"/>
              <a:chOff x="2565945" y="4099944"/>
              <a:chExt cx="1470476" cy="1205080"/>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14" name="TextBox 13"/>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7" name="Group 6"/>
            <p:cNvGrpSpPr/>
            <p:nvPr/>
          </p:nvGrpSpPr>
          <p:grpSpPr>
            <a:xfrm>
              <a:off x="163720" y="4546626"/>
              <a:ext cx="1470476" cy="1205080"/>
              <a:chOff x="239026" y="4099944"/>
              <a:chExt cx="1470476" cy="1205080"/>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2" name="TextBox 11"/>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8" name="Straight Arrow Connector 7"/>
            <p:cNvCxnSpPr>
              <a:stCxn id="11" idx="3"/>
              <a:endCxn id="13" idx="1"/>
            </p:cNvCxnSpPr>
            <p:nvPr/>
          </p:nvCxnSpPr>
          <p:spPr>
            <a:xfrm>
              <a:off x="1289103" y="4936771"/>
              <a:ext cx="22679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a:endCxn id="15" idx="1"/>
            </p:cNvCxnSpPr>
            <p:nvPr/>
          </p:nvCxnSpPr>
          <p:spPr>
            <a:xfrm>
              <a:off x="4337324" y="4936771"/>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07052" y="4156876"/>
              <a:ext cx="2345253" cy="871008"/>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sp>
          <p:nvSpPr>
            <p:cNvPr id="17" name="TextBox 16"/>
            <p:cNvSpPr txBox="1"/>
            <p:nvPr/>
          </p:nvSpPr>
          <p:spPr>
            <a:xfrm>
              <a:off x="994003" y="4156876"/>
              <a:ext cx="2661173" cy="871008"/>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Username + Password</a:t>
              </a:r>
            </a:p>
          </p:txBody>
        </p:sp>
        <p:cxnSp>
          <p:nvCxnSpPr>
            <p:cNvPr id="18" name="Straight Arrow Connector 17"/>
            <p:cNvCxnSpPr/>
            <p:nvPr/>
          </p:nvCxnSpPr>
          <p:spPr>
            <a:xfrm>
              <a:off x="1289103" y="5206941"/>
              <a:ext cx="22679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0341" y="5103104"/>
              <a:ext cx="1385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i="1" dirty="0">
                  <a:gradFill>
                    <a:gsLst>
                      <a:gs pos="2917">
                        <a:schemeClr val="tx1"/>
                      </a:gs>
                      <a:gs pos="30000">
                        <a:schemeClr val="tx1"/>
                      </a:gs>
                    </a:gsLst>
                    <a:lin ang="5400000" scaled="0"/>
                  </a:gradFill>
                </a:rPr>
                <a:t>SAS Token</a:t>
              </a:r>
            </a:p>
          </p:txBody>
        </p:sp>
        <p:cxnSp>
          <p:nvCxnSpPr>
            <p:cNvPr id="21" name="Elbow Connector 20"/>
            <p:cNvCxnSpPr>
              <a:stCxn id="12" idx="2"/>
              <a:endCxn id="16" idx="2"/>
            </p:cNvCxnSpPr>
            <p:nvPr/>
          </p:nvCxnSpPr>
          <p:spPr>
            <a:xfrm rot="16200000" flipH="1">
              <a:off x="4030920" y="2619744"/>
              <a:ext cx="249299" cy="6513222"/>
            </a:xfrm>
            <a:prstGeom prst="bentConnector3">
              <a:avLst>
                <a:gd name="adj1" fmla="val 19169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9482" y="6167337"/>
              <a:ext cx="313539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Read/Write using SAS</a:t>
              </a:r>
            </a:p>
          </p:txBody>
        </p:sp>
      </p:grpSp>
    </p:spTree>
    <p:extLst>
      <p:ext uri="{BB962C8B-B14F-4D97-AF65-F5344CB8AC3E}">
        <p14:creationId xmlns:p14="http://schemas.microsoft.com/office/powerpoint/2010/main" val="6038883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Service Encryption</a:t>
            </a:r>
          </a:p>
        </p:txBody>
      </p:sp>
      <p:sp>
        <p:nvSpPr>
          <p:cNvPr id="3" name="Content Placeholder 2"/>
          <p:cNvSpPr>
            <a:spLocks noGrp="1"/>
          </p:cNvSpPr>
          <p:nvPr>
            <p:ph sz="quarter" idx="10"/>
          </p:nvPr>
        </p:nvSpPr>
        <p:spPr>
          <a:xfrm>
            <a:off x="268288" y="1398400"/>
            <a:ext cx="11542503" cy="4610493"/>
          </a:xfrm>
        </p:spPr>
        <p:txBody>
          <a:bodyPr/>
          <a:lstStyle/>
          <a:p>
            <a:r>
              <a:rPr lang="en-US" dirty="0"/>
              <a:t>At-rest, server-side, transparent encryption</a:t>
            </a:r>
          </a:p>
          <a:p>
            <a:r>
              <a:rPr lang="en-US" dirty="0"/>
              <a:t>Available for block and page blobs</a:t>
            </a:r>
          </a:p>
          <a:p>
            <a:r>
              <a:rPr lang="en-US" dirty="0"/>
              <a:t>Enabled or disabled for entire storage account</a:t>
            </a:r>
          </a:p>
          <a:p>
            <a:pPr lvl="1"/>
            <a:r>
              <a:rPr lang="en-US" dirty="0"/>
              <a:t>Does not affect existing blobs</a:t>
            </a:r>
          </a:p>
          <a:p>
            <a:r>
              <a:rPr lang="en-US" dirty="0"/>
              <a:t>Microsoft manages the generation, storage and  rotation of keys</a:t>
            </a:r>
          </a:p>
          <a:p>
            <a:r>
              <a:rPr lang="en-US" dirty="0"/>
              <a:t>Custom key management in public preview</a:t>
            </a:r>
          </a:p>
        </p:txBody>
      </p:sp>
    </p:spTree>
    <p:extLst>
      <p:ext uri="{BB962C8B-B14F-4D97-AF65-F5344CB8AC3E}">
        <p14:creationId xmlns:p14="http://schemas.microsoft.com/office/powerpoint/2010/main" val="24499638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Disk Encryption</a:t>
            </a:r>
          </a:p>
        </p:txBody>
      </p:sp>
      <p:sp>
        <p:nvSpPr>
          <p:cNvPr id="3" name="Content Placeholder 2"/>
          <p:cNvSpPr>
            <a:spLocks noGrp="1"/>
          </p:cNvSpPr>
          <p:nvPr>
            <p:ph sz="quarter" idx="10"/>
          </p:nvPr>
        </p:nvSpPr>
        <p:spPr>
          <a:xfrm>
            <a:off x="268288" y="1398400"/>
            <a:ext cx="11542503" cy="4678204"/>
          </a:xfrm>
        </p:spPr>
        <p:txBody>
          <a:bodyPr/>
          <a:lstStyle/>
          <a:p>
            <a:r>
              <a:rPr lang="en-US" dirty="0"/>
              <a:t>Encryption for OS and data disk</a:t>
            </a:r>
          </a:p>
          <a:p>
            <a:r>
              <a:rPr lang="en-US" dirty="0"/>
              <a:t>BitLocker for Windows VM</a:t>
            </a:r>
          </a:p>
          <a:p>
            <a:r>
              <a:rPr lang="en-US" dirty="0"/>
              <a:t>DM-Crypt for Linux VM</a:t>
            </a:r>
          </a:p>
          <a:p>
            <a:r>
              <a:rPr lang="en-US" dirty="0"/>
              <a:t>Available for Managed and Unmanaged Disk</a:t>
            </a:r>
          </a:p>
          <a:p>
            <a:r>
              <a:rPr lang="en-US" dirty="0"/>
              <a:t>Leverages Azure </a:t>
            </a:r>
            <a:r>
              <a:rPr lang="en-US" dirty="0" err="1"/>
              <a:t>KeyVault</a:t>
            </a:r>
            <a:r>
              <a:rPr lang="en-US" dirty="0"/>
              <a:t> to protect and ensure key integrity</a:t>
            </a:r>
          </a:p>
          <a:p>
            <a:r>
              <a:rPr lang="en-US" dirty="0"/>
              <a:t>Integrates with Azure Security Center</a:t>
            </a:r>
          </a:p>
        </p:txBody>
      </p:sp>
    </p:spTree>
    <p:extLst>
      <p:ext uri="{BB962C8B-B14F-4D97-AF65-F5344CB8AC3E}">
        <p14:creationId xmlns:p14="http://schemas.microsoft.com/office/powerpoint/2010/main" val="37358597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Cool Blob Storage</a:t>
            </a:r>
          </a:p>
        </p:txBody>
      </p:sp>
      <p:sp>
        <p:nvSpPr>
          <p:cNvPr id="3" name="Content Placeholder 2"/>
          <p:cNvSpPr>
            <a:spLocks noGrp="1"/>
          </p:cNvSpPr>
          <p:nvPr>
            <p:ph sz="quarter" idx="10"/>
          </p:nvPr>
        </p:nvSpPr>
        <p:spPr>
          <a:xfrm>
            <a:off x="268288" y="1258292"/>
            <a:ext cx="11542503" cy="4935339"/>
          </a:xfrm>
        </p:spPr>
        <p:txBody>
          <a:bodyPr>
            <a:normAutofit fontScale="92500" lnSpcReduction="10000"/>
          </a:bodyPr>
          <a:lstStyle/>
          <a:p>
            <a:r>
              <a:rPr lang="en-US" sz="3600" dirty="0"/>
              <a:t>Low-cost storage for object data that is infrequently accessed and long lived</a:t>
            </a:r>
          </a:p>
          <a:p>
            <a:r>
              <a:rPr lang="en-US" sz="3600" dirty="0"/>
              <a:t>Price as low as $0.01 per GB/month</a:t>
            </a:r>
          </a:p>
          <a:p>
            <a:pPr lvl="1"/>
            <a:r>
              <a:rPr lang="en-US" sz="3200" dirty="0"/>
              <a:t>Charged for each individual retrieval ($0.01/GB) and update ($0.0025/GB) </a:t>
            </a:r>
          </a:p>
          <a:p>
            <a:r>
              <a:rPr lang="en-US" sz="3600" dirty="0"/>
              <a:t>Similar performance with slightly lower availability</a:t>
            </a:r>
          </a:p>
          <a:p>
            <a:pPr lvl="1"/>
            <a:r>
              <a:rPr lang="en-US" sz="3200" dirty="0"/>
              <a:t>99% for LRS/ZRS/GRS </a:t>
            </a:r>
          </a:p>
          <a:p>
            <a:pPr lvl="1"/>
            <a:r>
              <a:rPr lang="en-US" sz="3200" dirty="0"/>
              <a:t>99.9% for RA-GRS</a:t>
            </a:r>
          </a:p>
          <a:p>
            <a:r>
              <a:rPr lang="en-US" sz="3600" dirty="0"/>
              <a:t>Same durability as standard hot storage</a:t>
            </a:r>
          </a:p>
          <a:p>
            <a:r>
              <a:rPr lang="en-US" sz="3600" dirty="0"/>
              <a:t>Ideal for SAP backup and archival</a:t>
            </a:r>
          </a:p>
        </p:txBody>
      </p:sp>
    </p:spTree>
    <p:extLst>
      <p:ext uri="{BB962C8B-B14F-4D97-AF65-F5344CB8AC3E}">
        <p14:creationId xmlns:p14="http://schemas.microsoft.com/office/powerpoint/2010/main" val="11966428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Networking</a:t>
            </a:r>
            <a:endParaRPr lang="en-US" dirty="0"/>
          </a:p>
        </p:txBody>
      </p:sp>
    </p:spTree>
    <p:extLst>
      <p:ext uri="{BB962C8B-B14F-4D97-AF65-F5344CB8AC3E}">
        <p14:creationId xmlns:p14="http://schemas.microsoft.com/office/powerpoint/2010/main" val="7554603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Virtual Machines</a:t>
            </a:r>
          </a:p>
        </p:txBody>
      </p:sp>
    </p:spTree>
    <p:extLst>
      <p:ext uri="{BB962C8B-B14F-4D97-AF65-F5344CB8AC3E}">
        <p14:creationId xmlns:p14="http://schemas.microsoft.com/office/powerpoint/2010/main" val="7023072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360897" y="1860257"/>
            <a:ext cx="2424484" cy="995492"/>
          </a:xfrm>
          <a:prstGeom prst="rect">
            <a:avLst/>
          </a:prstGeom>
          <a:noFill/>
        </p:spPr>
        <p:txBody>
          <a:bodyPr wrap="square" lIns="179237" tIns="143389" rIns="179237" bIns="143389" rtlCol="0">
            <a:spAutoFit/>
          </a:bodyPr>
          <a:lstStyle/>
          <a:p>
            <a:pPr algn="ctr">
              <a:lnSpc>
                <a:spcPct val="90000"/>
              </a:lnSpc>
            </a:pPr>
            <a:r>
              <a:rPr lang="en-US" sz="1961" spc="-49" dirty="0"/>
              <a:t>Users</a:t>
            </a:r>
          </a:p>
          <a:p>
            <a:pPr algn="ctr">
              <a:lnSpc>
                <a:spcPct val="90000"/>
              </a:lnSpc>
            </a:pPr>
            <a:endParaRPr lang="en-US" sz="1371" spc="-49" dirty="0"/>
          </a:p>
          <a:p>
            <a:pPr algn="ctr">
              <a:lnSpc>
                <a:spcPct val="90000"/>
              </a:lnSpc>
            </a:pPr>
            <a:r>
              <a:rPr lang="en-US" sz="1765" i="1" spc="-49" dirty="0">
                <a:effectLst>
                  <a:outerShdw blurRad="38100" dist="38100" dir="2700000" algn="tl">
                    <a:srgbClr val="000000">
                      <a:alpha val="43137"/>
                    </a:srgbClr>
                  </a:outerShdw>
                </a:effectLst>
              </a:rPr>
              <a:t>Internet</a:t>
            </a:r>
          </a:p>
        </p:txBody>
      </p:sp>
      <p:grpSp>
        <p:nvGrpSpPr>
          <p:cNvPr id="253" name="Group 252"/>
          <p:cNvGrpSpPr/>
          <p:nvPr/>
        </p:nvGrpSpPr>
        <p:grpSpPr>
          <a:xfrm>
            <a:off x="3929640" y="1269940"/>
            <a:ext cx="4978104" cy="2539186"/>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89618" tIns="44809" rIns="89618" bIns="44809" numCol="1" anchor="t" anchorCtr="0" compatLnSpc="1">
              <a:prstTxWarp prst="textNoShape">
                <a:avLst/>
              </a:prstTxWarp>
            </a:bodyPr>
            <a:lstStyle/>
            <a:p>
              <a:endParaRPr lang="en-US" sz="1766"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grpSp>
      </p:grpSp>
      <p:grpSp>
        <p:nvGrpSpPr>
          <p:cNvPr id="266" name="Group 265"/>
          <p:cNvGrpSpPr/>
          <p:nvPr/>
        </p:nvGrpSpPr>
        <p:grpSpPr>
          <a:xfrm>
            <a:off x="868266" y="1558760"/>
            <a:ext cx="1613359" cy="1613359"/>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grpSp>
      </p:grpSp>
      <p:cxnSp>
        <p:nvCxnSpPr>
          <p:cNvPr id="275" name="Straight Arrow Connector 274"/>
          <p:cNvCxnSpPr>
            <a:endCxn id="267" idx="6"/>
          </p:cNvCxnSpPr>
          <p:nvPr/>
        </p:nvCxnSpPr>
        <p:spPr>
          <a:xfrm flipH="1">
            <a:off x="2481625" y="2365440"/>
            <a:ext cx="215539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348979" y="1348688"/>
            <a:ext cx="1841804" cy="664970"/>
          </a:xfrm>
          <a:prstGeom prst="rect">
            <a:avLst/>
          </a:prstGeom>
          <a:noFill/>
        </p:spPr>
        <p:txBody>
          <a:bodyPr wrap="none" rtlCol="0">
            <a:spAutoFit/>
          </a:bodyPr>
          <a:lstStyle/>
          <a:p>
            <a:pPr algn="ctr"/>
            <a:r>
              <a:rPr lang="en-US" sz="1866" dirty="0">
                <a:effectLst>
                  <a:outerShdw blurRad="38100" dist="38100" dir="2700000" algn="tl">
                    <a:srgbClr val="000000">
                      <a:alpha val="43137"/>
                    </a:srgbClr>
                  </a:outerShdw>
                </a:effectLst>
              </a:rPr>
              <a:t>Azure</a:t>
            </a:r>
          </a:p>
          <a:p>
            <a:pPr algn="ctr"/>
            <a:r>
              <a:rPr lang="en-US" sz="1866" dirty="0">
                <a:effectLst>
                  <a:outerShdw blurRad="38100" dist="38100" dir="2700000" algn="tl">
                    <a:srgbClr val="000000">
                      <a:alpha val="43137"/>
                    </a:srgbClr>
                  </a:outerShdw>
                </a:effectLst>
              </a:rPr>
              <a:t>Virtual Network</a:t>
            </a:r>
          </a:p>
        </p:txBody>
      </p:sp>
      <p:sp>
        <p:nvSpPr>
          <p:cNvPr id="277" name="TextBox 276"/>
          <p:cNvSpPr txBox="1"/>
          <p:nvPr/>
        </p:nvSpPr>
        <p:spPr>
          <a:xfrm>
            <a:off x="208660" y="3178957"/>
            <a:ext cx="4461131" cy="3426489"/>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Front-End Access</a:t>
            </a:r>
          </a:p>
          <a:p>
            <a:pPr>
              <a:spcAft>
                <a:spcPts val="588"/>
              </a:spcAft>
            </a:pPr>
            <a:r>
              <a:rPr lang="en-US" sz="1961" spc="-49" dirty="0">
                <a:gradFill>
                  <a:gsLst>
                    <a:gs pos="0">
                      <a:schemeClr val="tx1"/>
                    </a:gs>
                    <a:gs pos="100000">
                      <a:schemeClr val="tx1"/>
                    </a:gs>
                  </a:gsLst>
                  <a:lin ang="0" scaled="0"/>
                </a:gradFill>
                <a:latin typeface="+mj-lt"/>
              </a:rPr>
              <a:t>Dynamic/Reserved Public IP addresses</a:t>
            </a:r>
          </a:p>
          <a:p>
            <a:pPr>
              <a:spcAft>
                <a:spcPts val="588"/>
              </a:spcAft>
            </a:pPr>
            <a:r>
              <a:rPr lang="en-US" sz="1961" spc="-49" dirty="0">
                <a:gradFill>
                  <a:gsLst>
                    <a:gs pos="0">
                      <a:schemeClr val="tx1"/>
                    </a:gs>
                    <a:gs pos="100000">
                      <a:schemeClr val="tx1"/>
                    </a:gs>
                  </a:gsLst>
                  <a:lin ang="0" scaled="0"/>
                </a:gradFill>
                <a:latin typeface="+mj-lt"/>
              </a:rPr>
              <a:t>Direct VM access, ACLs for security</a:t>
            </a:r>
          </a:p>
          <a:p>
            <a:pPr>
              <a:spcAft>
                <a:spcPts val="588"/>
              </a:spcAft>
            </a:pPr>
            <a:r>
              <a:rPr lang="en-US" sz="1961" spc="-49" dirty="0">
                <a:gradFill>
                  <a:gsLst>
                    <a:gs pos="0">
                      <a:schemeClr val="tx1"/>
                    </a:gs>
                    <a:gs pos="100000">
                      <a:schemeClr val="tx1"/>
                    </a:gs>
                  </a:gsLst>
                  <a:lin ang="0" scaled="0"/>
                </a:gradFill>
                <a:latin typeface="+mj-lt"/>
              </a:rPr>
              <a:t>Load balancing</a:t>
            </a:r>
          </a:p>
          <a:p>
            <a:pPr>
              <a:spcAft>
                <a:spcPts val="588"/>
              </a:spcAft>
            </a:pPr>
            <a:r>
              <a:rPr lang="en-US" sz="1961" spc="-49" dirty="0">
                <a:gradFill>
                  <a:gsLst>
                    <a:gs pos="0">
                      <a:schemeClr val="tx1"/>
                    </a:gs>
                    <a:gs pos="100000">
                      <a:schemeClr val="tx1"/>
                    </a:gs>
                  </a:gsLst>
                  <a:lin ang="0" scaled="0"/>
                </a:gradFill>
                <a:latin typeface="+mj-lt"/>
              </a:rPr>
              <a:t>DNS services: hosting, traffic management</a:t>
            </a:r>
          </a:p>
          <a:p>
            <a:pPr>
              <a:spcAft>
                <a:spcPts val="588"/>
              </a:spcAft>
            </a:pPr>
            <a:r>
              <a:rPr lang="en-US" sz="1961" spc="-49" dirty="0" err="1">
                <a:gradFill>
                  <a:gsLst>
                    <a:gs pos="0">
                      <a:schemeClr val="tx1"/>
                    </a:gs>
                    <a:gs pos="100000">
                      <a:schemeClr val="tx1"/>
                    </a:gs>
                  </a:gsLst>
                  <a:lin ang="0" scaled="0"/>
                </a:gradFill>
                <a:latin typeface="+mj-lt"/>
              </a:rPr>
              <a:t>DDoS</a:t>
            </a:r>
            <a:r>
              <a:rPr lang="en-US" sz="1961" spc="-49" dirty="0">
                <a:gradFill>
                  <a:gsLst>
                    <a:gs pos="0">
                      <a:schemeClr val="tx1"/>
                    </a:gs>
                    <a:gs pos="100000">
                      <a:schemeClr val="tx1"/>
                    </a:gs>
                  </a:gsLst>
                  <a:lin ang="0" scaled="0"/>
                </a:gradFill>
                <a:latin typeface="+mj-lt"/>
              </a:rPr>
              <a:t> protection</a:t>
            </a:r>
          </a:p>
        </p:txBody>
      </p:sp>
      <p:sp>
        <p:nvSpPr>
          <p:cNvPr id="278" name="TextBox 277"/>
          <p:cNvSpPr txBox="1"/>
          <p:nvPr/>
        </p:nvSpPr>
        <p:spPr>
          <a:xfrm>
            <a:off x="8858178" y="110312"/>
            <a:ext cx="3333823" cy="2673550"/>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Virtual Network</a:t>
            </a:r>
          </a:p>
          <a:p>
            <a:pPr>
              <a:spcAft>
                <a:spcPts val="588"/>
              </a:spcAft>
            </a:pPr>
            <a:r>
              <a:rPr lang="en-US" sz="1961" spc="-49" dirty="0">
                <a:gradFill>
                  <a:gsLst>
                    <a:gs pos="0">
                      <a:schemeClr val="tx1"/>
                    </a:gs>
                    <a:gs pos="100000">
                      <a:schemeClr val="tx1"/>
                    </a:gs>
                  </a:gsLst>
                  <a:lin ang="0" scaled="0"/>
                </a:gradFill>
                <a:latin typeface="+mj-lt"/>
              </a:rPr>
              <a:t>“Bring Your Own Network” </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Segment with subnets and security groups</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818622" y="3503702"/>
            <a:ext cx="3402948" cy="2807605"/>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Backend Connectivity</a:t>
            </a:r>
          </a:p>
          <a:p>
            <a:pPr>
              <a:spcAft>
                <a:spcPts val="588"/>
              </a:spcAft>
            </a:pPr>
            <a:r>
              <a:rPr lang="en-US" sz="1961" spc="-49" dirty="0">
                <a:gradFill>
                  <a:gsLst>
                    <a:gs pos="0">
                      <a:schemeClr val="tx1"/>
                    </a:gs>
                    <a:gs pos="100000">
                      <a:schemeClr val="tx1"/>
                    </a:gs>
                  </a:gsLst>
                  <a:lin ang="0" scaled="0"/>
                </a:gradFill>
                <a:latin typeface="+mj-lt"/>
              </a:rPr>
              <a:t>Point-to-site for dev / test</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VPN Gateways for secure site-to-site connectivity</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471012" y="3806648"/>
            <a:ext cx="3769251" cy="3050867"/>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568" spc="-49" dirty="0"/>
                  <a:t>Backend Connectivity</a:t>
                </a:r>
              </a:p>
              <a:p>
                <a:pPr algn="ctr">
                  <a:lnSpc>
                    <a:spcPct val="90000"/>
                  </a:lnSpc>
                </a:pPr>
                <a:endParaRPr lang="en-US" sz="588" spc="-49" dirty="0"/>
              </a:p>
              <a:p>
                <a:pPr algn="ctr">
                  <a:lnSpc>
                    <a:spcPct val="90000"/>
                  </a:lnSpc>
                </a:pPr>
                <a:r>
                  <a:rPr lang="en-US" sz="1372" i="1" spc="-49" dirty="0">
                    <a:effectLst>
                      <a:outerShdw blurRad="38100" dist="38100" dir="2700000" algn="tl">
                        <a:srgbClr val="000000">
                          <a:alpha val="43137"/>
                        </a:srgbClr>
                      </a:outerShdw>
                    </a:effectLst>
                  </a:rPr>
                  <a:t>ExpressRoute</a:t>
                </a:r>
              </a:p>
              <a:p>
                <a:pPr algn="ctr">
                  <a:lnSpc>
                    <a:spcPct val="90000"/>
                  </a:lnSpc>
                </a:pPr>
                <a:r>
                  <a:rPr lang="en-US" sz="1372" i="1" spc="-49" dirty="0">
                    <a:effectLst>
                      <a:outerShdw blurRad="38100" dist="38100" dir="2700000" algn="tl">
                        <a:srgbClr val="000000">
                          <a:alpha val="43137"/>
                        </a:srgbClr>
                      </a:outerShdw>
                    </a:effectLst>
                  </a:rPr>
                  <a:t>VPN Gateways</a:t>
                </a:r>
                <a:endParaRPr lang="en-US" sz="1372" spc="-49"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558470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sp>
        <p:nvSpPr>
          <p:cNvPr id="6" name="Content Placeholder 5"/>
          <p:cNvSpPr>
            <a:spLocks noGrp="1"/>
          </p:cNvSpPr>
          <p:nvPr>
            <p:ph sz="quarter" idx="10"/>
          </p:nvPr>
        </p:nvSpPr>
        <p:spPr>
          <a:xfrm>
            <a:off x="268288" y="1398397"/>
            <a:ext cx="11542503" cy="4733604"/>
          </a:xfrm>
        </p:spPr>
        <p:txBody>
          <a:bodyPr/>
          <a:lstStyle/>
          <a:p>
            <a:r>
              <a:rPr lang="en-US" dirty="0"/>
              <a:t>Provides connectivity and isolation for resources</a:t>
            </a:r>
          </a:p>
          <a:p>
            <a:r>
              <a:rPr lang="en-US" dirty="0"/>
              <a:t>Allows for segmentation through subnets</a:t>
            </a:r>
          </a:p>
          <a:p>
            <a:r>
              <a:rPr lang="en-US" dirty="0"/>
              <a:t>Enables traffic filtering and custom routing rules</a:t>
            </a:r>
          </a:p>
          <a:p>
            <a:r>
              <a:rPr lang="en-US" dirty="0"/>
              <a:t>VNet in same region can be peered</a:t>
            </a:r>
          </a:p>
          <a:p>
            <a:pPr lvl="1"/>
            <a:r>
              <a:rPr lang="en-US" dirty="0"/>
              <a:t>No impact on bandwidth or latency</a:t>
            </a:r>
          </a:p>
          <a:p>
            <a:r>
              <a:rPr lang="en-US" dirty="0"/>
              <a:t>VNet across region connected through Gateway</a:t>
            </a:r>
          </a:p>
          <a:p>
            <a:pPr lvl="1"/>
            <a:r>
              <a:rPr lang="en-US" dirty="0"/>
              <a:t>Gateway bandwidth limit, impact on latency</a:t>
            </a:r>
          </a:p>
        </p:txBody>
      </p:sp>
    </p:spTree>
    <p:extLst>
      <p:ext uri="{BB962C8B-B14F-4D97-AF65-F5344CB8AC3E}">
        <p14:creationId xmlns:p14="http://schemas.microsoft.com/office/powerpoint/2010/main" val="42727716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364937" y="1086098"/>
            <a:ext cx="1177743" cy="830710"/>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542680" y="1601225"/>
            <a:ext cx="2975645" cy="24875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39527" y="1601224"/>
            <a:ext cx="5225410" cy="4759308"/>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180808" y="1674260"/>
            <a:ext cx="4707516" cy="4801499"/>
            <a:chOff x="7324798" y="1707333"/>
            <a:chExt cx="4801912" cy="4897777"/>
          </a:xfrm>
        </p:grpSpPr>
        <p:sp>
          <p:nvSpPr>
            <p:cNvPr id="156" name="Rectangle 155"/>
            <p:cNvSpPr/>
            <p:nvPr/>
          </p:nvSpPr>
          <p:spPr bwMode="auto">
            <a:xfrm>
              <a:off x="7324798" y="2202702"/>
              <a:ext cx="4801912" cy="4284871"/>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8" y="1886575"/>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51" y="1707333"/>
              <a:ext cx="827750" cy="827749"/>
            </a:xfrm>
            <a:prstGeom prst="rect">
              <a:avLst/>
            </a:prstGeom>
          </p:spPr>
        </p:pic>
        <p:sp>
          <p:nvSpPr>
            <p:cNvPr id="153" name="TextBox 152"/>
            <p:cNvSpPr txBox="1"/>
            <p:nvPr/>
          </p:nvSpPr>
          <p:spPr>
            <a:xfrm>
              <a:off x="8896679" y="1771068"/>
              <a:ext cx="1638300" cy="738663"/>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5" y="6186558"/>
              <a:ext cx="320040" cy="320040"/>
            </a:xfrm>
            <a:prstGeom prst="rect">
              <a:avLst/>
            </a:prstGeom>
          </p:spPr>
        </p:pic>
        <p:sp>
          <p:nvSpPr>
            <p:cNvPr id="171" name="TextBox 170"/>
            <p:cNvSpPr txBox="1"/>
            <p:nvPr/>
          </p:nvSpPr>
          <p:spPr>
            <a:xfrm>
              <a:off x="7548176" y="6088045"/>
              <a:ext cx="1903521"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2" y="2940647"/>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8" y="3465782"/>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8" y="3465782"/>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8" y="3465782"/>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9" y="3474925"/>
              <a:ext cx="502920" cy="502920"/>
            </a:xfrm>
            <a:prstGeom prst="rect">
              <a:avLst/>
            </a:prstGeom>
          </p:spPr>
        </p:pic>
        <p:sp>
          <p:nvSpPr>
            <p:cNvPr id="178" name="TextBox 177"/>
            <p:cNvSpPr txBox="1"/>
            <p:nvPr/>
          </p:nvSpPr>
          <p:spPr>
            <a:xfrm>
              <a:off x="10997319" y="3844296"/>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8" y="3100666"/>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3" y="3100667"/>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3" y="3260686"/>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1" y="3844296"/>
              <a:ext cx="1939333"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9" y="4749721"/>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2" y="5218913"/>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2" y="5218913"/>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3" y="5218913"/>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4" y="5228056"/>
              <a:ext cx="502920" cy="502920"/>
            </a:xfrm>
            <a:prstGeom prst="rect">
              <a:avLst/>
            </a:prstGeom>
          </p:spPr>
        </p:pic>
        <p:sp>
          <p:nvSpPr>
            <p:cNvPr id="196" name="TextBox 195"/>
            <p:cNvSpPr txBox="1"/>
            <p:nvPr/>
          </p:nvSpPr>
          <p:spPr>
            <a:xfrm>
              <a:off x="10892435" y="5597427"/>
              <a:ext cx="107181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3" y="4909741"/>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8" y="4909741"/>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2" y="5069761"/>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8" y="5597427"/>
              <a:ext cx="240956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6" y="2555629"/>
              <a:ext cx="320040" cy="320040"/>
            </a:xfrm>
            <a:prstGeom prst="rect">
              <a:avLst/>
            </a:prstGeom>
          </p:spPr>
        </p:pic>
        <p:sp>
          <p:nvSpPr>
            <p:cNvPr id="202" name="TextBox 201"/>
            <p:cNvSpPr txBox="1"/>
            <p:nvPr/>
          </p:nvSpPr>
          <p:spPr>
            <a:xfrm>
              <a:off x="11344829" y="2356636"/>
              <a:ext cx="781881"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11" y="4359848"/>
              <a:ext cx="320040" cy="320040"/>
            </a:xfrm>
            <a:prstGeom prst="rect">
              <a:avLst/>
            </a:prstGeom>
          </p:spPr>
        </p:pic>
        <p:sp>
          <p:nvSpPr>
            <p:cNvPr id="204" name="TextBox 203"/>
            <p:cNvSpPr txBox="1"/>
            <p:nvPr/>
          </p:nvSpPr>
          <p:spPr>
            <a:xfrm>
              <a:off x="11349784" y="4160854"/>
              <a:ext cx="77692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2"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7" y="2725390"/>
              <a:ext cx="1903521"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8"/>
              <a:ext cx="1903521"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5"/>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98575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Routes (UDR)</a:t>
            </a:r>
          </a:p>
        </p:txBody>
      </p:sp>
      <p:sp>
        <p:nvSpPr>
          <p:cNvPr id="7" name="Content Placeholder 6"/>
          <p:cNvSpPr>
            <a:spLocks noGrp="1"/>
          </p:cNvSpPr>
          <p:nvPr>
            <p:ph sz="quarter" idx="10"/>
          </p:nvPr>
        </p:nvSpPr>
        <p:spPr>
          <a:xfrm>
            <a:off x="268288" y="1387776"/>
            <a:ext cx="5494536" cy="4395049"/>
          </a:xfrm>
        </p:spPr>
        <p:txBody>
          <a:bodyPr/>
          <a:lstStyle/>
          <a:p>
            <a:r>
              <a:rPr lang="en-US" sz="3600" dirty="0"/>
              <a:t>Control traffic flow in your network with custom routes</a:t>
            </a:r>
          </a:p>
          <a:p>
            <a:r>
              <a:rPr lang="en-US" sz="3600" dirty="0"/>
              <a:t>Attach route tables to subnets</a:t>
            </a:r>
          </a:p>
          <a:p>
            <a:r>
              <a:rPr lang="en-US" sz="3600" dirty="0"/>
              <a:t>Set default route to force tunnel all traffic to on-premises or appliance</a:t>
            </a:r>
          </a:p>
        </p:txBody>
      </p:sp>
      <p:pic>
        <p:nvPicPr>
          <p:cNvPr id="2" name="Picture 1"/>
          <p:cNvPicPr>
            <a:picLocks noChangeAspect="1"/>
          </p:cNvPicPr>
          <p:nvPr/>
        </p:nvPicPr>
        <p:blipFill>
          <a:blip r:embed="rId3">
            <a:biLevel thresh="25000"/>
          </a:blip>
          <a:stretch>
            <a:fillRect/>
          </a:stretch>
        </p:blipFill>
        <p:spPr>
          <a:xfrm>
            <a:off x="8207101" y="-48912"/>
            <a:ext cx="1653812" cy="1653812"/>
          </a:xfrm>
          <a:prstGeom prst="rect">
            <a:avLst/>
          </a:prstGeom>
        </p:spPr>
      </p:pic>
      <p:sp>
        <p:nvSpPr>
          <p:cNvPr id="6" name="Rounded Rectangle 5"/>
          <p:cNvSpPr/>
          <p:nvPr/>
        </p:nvSpPr>
        <p:spPr bwMode="auto">
          <a:xfrm>
            <a:off x="6170702" y="1860257"/>
            <a:ext cx="5752059" cy="433272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000872" y="5636105"/>
            <a:ext cx="1928408" cy="534056"/>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rPr>
              <a:t>Virtual Network</a:t>
            </a:r>
          </a:p>
        </p:txBody>
      </p:sp>
      <p:pic>
        <p:nvPicPr>
          <p:cNvPr id="8" name="Picture 7"/>
          <p:cNvPicPr>
            <a:picLocks noChangeAspect="1"/>
          </p:cNvPicPr>
          <p:nvPr/>
        </p:nvPicPr>
        <p:blipFill>
          <a:blip r:embed="rId4">
            <a:biLevel thresh="25000"/>
          </a:blip>
          <a:stretch>
            <a:fillRect/>
          </a:stretch>
        </p:blipFill>
        <p:spPr>
          <a:xfrm>
            <a:off x="6604201" y="5655867"/>
            <a:ext cx="494530" cy="494530"/>
          </a:xfrm>
          <a:prstGeom prst="rect">
            <a:avLst/>
          </a:prstGeom>
        </p:spPr>
      </p:pic>
      <p:sp>
        <p:nvSpPr>
          <p:cNvPr id="12" name="Rounded Rectangle 11"/>
          <p:cNvSpPr/>
          <p:nvPr/>
        </p:nvSpPr>
        <p:spPr bwMode="auto">
          <a:xfrm>
            <a:off x="6320107" y="4024783"/>
            <a:ext cx="2459769" cy="156874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Subnet A</a:t>
            </a:r>
          </a:p>
        </p:txBody>
      </p:sp>
      <p:sp>
        <p:nvSpPr>
          <p:cNvPr id="60" name="Rounded Rectangle 59"/>
          <p:cNvSpPr/>
          <p:nvPr/>
        </p:nvSpPr>
        <p:spPr bwMode="auto">
          <a:xfrm>
            <a:off x="9308190" y="4024783"/>
            <a:ext cx="2459769" cy="156874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Subnet B</a:t>
            </a:r>
          </a:p>
        </p:txBody>
      </p:sp>
      <p:pic>
        <p:nvPicPr>
          <p:cNvPr id="13" name="Picture 12"/>
          <p:cNvPicPr>
            <a:picLocks noChangeAspect="1"/>
          </p:cNvPicPr>
          <p:nvPr/>
        </p:nvPicPr>
        <p:blipFill>
          <a:blip r:embed="rId5">
            <a:biLevel thresh="25000"/>
          </a:blip>
          <a:stretch>
            <a:fillRect/>
          </a:stretch>
        </p:blipFill>
        <p:spPr>
          <a:xfrm>
            <a:off x="6468991" y="4693987"/>
            <a:ext cx="764951" cy="764951"/>
          </a:xfrm>
          <a:prstGeom prst="rect">
            <a:avLst/>
          </a:prstGeom>
        </p:spPr>
      </p:pic>
      <p:pic>
        <p:nvPicPr>
          <p:cNvPr id="62" name="Picture 61"/>
          <p:cNvPicPr>
            <a:picLocks noChangeAspect="1"/>
          </p:cNvPicPr>
          <p:nvPr/>
        </p:nvPicPr>
        <p:blipFill>
          <a:blip r:embed="rId5">
            <a:biLevel thresh="25000"/>
          </a:blip>
          <a:stretch>
            <a:fillRect/>
          </a:stretch>
        </p:blipFill>
        <p:spPr>
          <a:xfrm>
            <a:off x="10873366" y="4691061"/>
            <a:ext cx="764951" cy="764951"/>
          </a:xfrm>
          <a:prstGeom prst="rect">
            <a:avLst/>
          </a:prstGeom>
        </p:spPr>
      </p:pic>
      <p:sp>
        <p:nvSpPr>
          <p:cNvPr id="14" name="Left-Right Arrow 13"/>
          <p:cNvSpPr/>
          <p:nvPr/>
        </p:nvSpPr>
        <p:spPr bwMode="auto">
          <a:xfrm>
            <a:off x="7350075" y="4927059"/>
            <a:ext cx="3377453" cy="292957"/>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8184959" y="4737377"/>
            <a:ext cx="1718148" cy="672319"/>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System-defined Route</a:t>
            </a:r>
          </a:p>
        </p:txBody>
      </p:sp>
      <p:sp>
        <p:nvSpPr>
          <p:cNvPr id="64" name="Rounded Rectangle 63"/>
          <p:cNvSpPr/>
          <p:nvPr/>
        </p:nvSpPr>
        <p:spPr bwMode="auto">
          <a:xfrm>
            <a:off x="7808917" y="2158148"/>
            <a:ext cx="2459769" cy="156874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Appliance Subnet</a:t>
            </a:r>
          </a:p>
        </p:txBody>
      </p:sp>
      <p:sp>
        <p:nvSpPr>
          <p:cNvPr id="18" name="Right Arrow 17"/>
          <p:cNvSpPr/>
          <p:nvPr/>
        </p:nvSpPr>
        <p:spPr bwMode="auto">
          <a:xfrm rot="18919786">
            <a:off x="6585539" y="3248936"/>
            <a:ext cx="1241236" cy="371965"/>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rot="13389887">
            <a:off x="10246818" y="3269180"/>
            <a:ext cx="1241236" cy="33746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5">
            <a:biLevel thresh="25000"/>
          </a:blip>
          <a:stretch>
            <a:fillRect/>
          </a:stretch>
        </p:blipFill>
        <p:spPr>
          <a:xfrm>
            <a:off x="8229346" y="2808694"/>
            <a:ext cx="764951" cy="764951"/>
          </a:xfrm>
          <a:prstGeom prst="rect">
            <a:avLst/>
          </a:prstGeom>
        </p:spPr>
      </p:pic>
      <p:sp>
        <p:nvSpPr>
          <p:cNvPr id="69" name="Rounded Rectangle 68"/>
          <p:cNvSpPr/>
          <p:nvPr/>
        </p:nvSpPr>
        <p:spPr bwMode="auto">
          <a:xfrm>
            <a:off x="6551874" y="3726892"/>
            <a:ext cx="537566" cy="38840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UDR</a:t>
            </a:r>
          </a:p>
        </p:txBody>
      </p:sp>
      <p:sp>
        <p:nvSpPr>
          <p:cNvPr id="70" name="Rounded Rectangle 69"/>
          <p:cNvSpPr/>
          <p:nvPr/>
        </p:nvSpPr>
        <p:spPr bwMode="auto">
          <a:xfrm>
            <a:off x="10982464" y="3696560"/>
            <a:ext cx="537566" cy="38840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UDR</a:t>
            </a:r>
          </a:p>
        </p:txBody>
      </p:sp>
      <p:sp>
        <p:nvSpPr>
          <p:cNvPr id="19" name="Up Arrow 18"/>
          <p:cNvSpPr/>
          <p:nvPr/>
        </p:nvSpPr>
        <p:spPr bwMode="auto">
          <a:xfrm>
            <a:off x="8844553" y="1446443"/>
            <a:ext cx="378909" cy="585193"/>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472795" y="685978"/>
            <a:ext cx="1142475" cy="534056"/>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accent5"/>
                </a:solidFill>
              </a:rPr>
              <a:t>Internet</a:t>
            </a:r>
          </a:p>
        </p:txBody>
      </p:sp>
      <p:sp>
        <p:nvSpPr>
          <p:cNvPr id="4" name="TextBox 3"/>
          <p:cNvSpPr txBox="1"/>
          <p:nvPr/>
        </p:nvSpPr>
        <p:spPr>
          <a:xfrm>
            <a:off x="8934679" y="2685778"/>
            <a:ext cx="1552685" cy="1010783"/>
          </a:xfrm>
          <a:prstGeom prst="rect">
            <a:avLst/>
          </a:prstGeom>
          <a:noFill/>
        </p:spPr>
        <p:txBody>
          <a:bodyPr wrap="square" lIns="179285" tIns="143428" rIns="179285" bIns="143428" rtlCol="0">
            <a:spAutoFit/>
          </a:bodyPr>
          <a:lstStyle/>
          <a:p>
            <a:pPr>
              <a:lnSpc>
                <a:spcPct val="90000"/>
              </a:lnSpc>
              <a:spcAft>
                <a:spcPts val="588"/>
              </a:spcAft>
            </a:pPr>
            <a:r>
              <a:rPr lang="en-US" sz="1372" dirty="0"/>
              <a:t>3</a:t>
            </a:r>
            <a:r>
              <a:rPr lang="en-US" sz="1372" baseline="30000" dirty="0"/>
              <a:t>rd</a:t>
            </a:r>
            <a:r>
              <a:rPr lang="en-US" sz="1372" dirty="0"/>
              <a:t> Party</a:t>
            </a:r>
          </a:p>
          <a:p>
            <a:pPr>
              <a:lnSpc>
                <a:spcPct val="90000"/>
              </a:lnSpc>
              <a:spcAft>
                <a:spcPts val="588"/>
              </a:spcAft>
            </a:pPr>
            <a:r>
              <a:rPr lang="en-US" sz="1372" dirty="0"/>
              <a:t>Virtual</a:t>
            </a:r>
          </a:p>
          <a:p>
            <a:pPr>
              <a:lnSpc>
                <a:spcPct val="90000"/>
              </a:lnSpc>
              <a:spcAft>
                <a:spcPts val="588"/>
              </a:spcAft>
            </a:pPr>
            <a:r>
              <a:rPr lang="en-US" sz="1372" dirty="0"/>
              <a:t>Appliance</a:t>
            </a:r>
          </a:p>
        </p:txBody>
      </p:sp>
    </p:spTree>
    <p:extLst>
      <p:ext uri="{BB962C8B-B14F-4D97-AF65-F5344CB8AC3E}">
        <p14:creationId xmlns:p14="http://schemas.microsoft.com/office/powerpoint/2010/main" val="15199295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69242" y="1189495"/>
            <a:ext cx="5628933" cy="5303366"/>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t>Segment network to meet security needs</a:t>
            </a:r>
          </a:p>
          <a:p>
            <a:endParaRPr lang="en-US" sz="3529" dirty="0"/>
          </a:p>
          <a:p>
            <a:r>
              <a:rPr lang="en-US" sz="3529" dirty="0"/>
              <a:t>Can protect Internet and internal traffic</a:t>
            </a:r>
          </a:p>
          <a:p>
            <a:endParaRPr lang="en-US" sz="3529" dirty="0"/>
          </a:p>
          <a:p>
            <a:r>
              <a:rPr lang="en-US" sz="3529" dirty="0"/>
              <a:t>Enables DMZ subnets</a:t>
            </a:r>
          </a:p>
          <a:p>
            <a:endParaRPr lang="en-US" sz="3529" dirty="0"/>
          </a:p>
          <a:p>
            <a:r>
              <a:rPr lang="en-US" sz="3529" dirty="0"/>
              <a:t>Associated to subnets/VMs and now NICs</a:t>
            </a:r>
          </a:p>
        </p:txBody>
      </p:sp>
      <p:sp>
        <p:nvSpPr>
          <p:cNvPr id="5" name="Rounded Rectangle 4"/>
          <p:cNvSpPr/>
          <p:nvPr/>
        </p:nvSpPr>
        <p:spPr>
          <a:xfrm>
            <a:off x="6744125" y="3706197"/>
            <a:ext cx="4690150" cy="195192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896297">
              <a:defRPr/>
            </a:pPr>
            <a:endParaRPr lang="en-US" sz="2745" kern="0">
              <a:solidFill>
                <a:srgbClr val="FFFFFF"/>
              </a:solidFill>
              <a:latin typeface="Calibri"/>
            </a:endParaRPr>
          </a:p>
        </p:txBody>
      </p:sp>
      <p:sp>
        <p:nvSpPr>
          <p:cNvPr id="6" name="TextBox 5"/>
          <p:cNvSpPr txBox="1"/>
          <p:nvPr/>
        </p:nvSpPr>
        <p:spPr>
          <a:xfrm>
            <a:off x="5433561" y="5637669"/>
            <a:ext cx="2449830" cy="512935"/>
          </a:xfrm>
          <a:prstGeom prst="rect">
            <a:avLst/>
          </a:prstGeom>
          <a:noFill/>
        </p:spPr>
        <p:txBody>
          <a:bodyPr wrap="none" rtlCol="0">
            <a:spAutoFit/>
          </a:bodyPr>
          <a:lstStyle/>
          <a:p>
            <a:pPr algn="ctr" defTabSz="896297"/>
            <a:r>
              <a:rPr lang="en-US" sz="2745" dirty="0">
                <a:solidFill>
                  <a:srgbClr val="FFFFFF"/>
                </a:solidFill>
                <a:effectLst>
                  <a:outerShdw blurRad="38100" dist="38100" dir="2700000" algn="tl">
                    <a:srgbClr val="000000">
                      <a:alpha val="43137"/>
                    </a:srgbClr>
                  </a:outerShdw>
                </a:effectLst>
                <a:latin typeface="Calibri"/>
              </a:rPr>
              <a:t>Virtual Network</a:t>
            </a:r>
            <a:endParaRPr lang="en-US" sz="2745" dirty="0">
              <a:solidFill>
                <a:srgbClr val="FFFFFF"/>
              </a:solidFill>
              <a:latin typeface="Calibri"/>
            </a:endParaRPr>
          </a:p>
        </p:txBody>
      </p:sp>
      <p:sp>
        <p:nvSpPr>
          <p:cNvPr id="7" name="TextBox 6"/>
          <p:cNvSpPr txBox="1"/>
          <p:nvPr/>
        </p:nvSpPr>
        <p:spPr>
          <a:xfrm>
            <a:off x="7766297"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Backend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108306" y="5239090"/>
            <a:ext cx="869091"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Mid-tier</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449443"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Frontend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849291" y="4270312"/>
            <a:ext cx="727601" cy="725585"/>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89631" tIns="44815" rIns="89631" bIns="44815" numCol="1" anchor="t" anchorCtr="0" compatLnSpc="1">
              <a:prstTxWarp prst="textNoShape">
                <a:avLst/>
              </a:prstTxWarp>
            </a:bodyPr>
            <a:lstStyle/>
            <a:p>
              <a:pPr defTabSz="896297">
                <a:defRPr/>
              </a:pPr>
              <a:endParaRPr lang="en-US" sz="2745"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896297">
                <a:lnSpc>
                  <a:spcPct val="90000"/>
                </a:lnSpc>
                <a:defRPr/>
              </a:pPr>
              <a:r>
                <a:rPr lang="en-US" sz="1372" kern="0" dirty="0">
                  <a:solidFill>
                    <a:srgbClr val="0070C0"/>
                  </a:solidFill>
                  <a:latin typeface="Calibri"/>
                </a:rPr>
                <a:t>VPN GW</a:t>
              </a:r>
            </a:p>
          </p:txBody>
        </p:sp>
      </p:grpSp>
      <p:grpSp>
        <p:nvGrpSpPr>
          <p:cNvPr id="14" name="Group 13"/>
          <p:cNvGrpSpPr/>
          <p:nvPr/>
        </p:nvGrpSpPr>
        <p:grpSpPr>
          <a:xfrm>
            <a:off x="10449443" y="4033677"/>
            <a:ext cx="875749" cy="1149556"/>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104977" y="4033677"/>
            <a:ext cx="875749" cy="1149556"/>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766297" y="4033677"/>
            <a:ext cx="875749" cy="1149556"/>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490233" y="3252808"/>
            <a:ext cx="1178575" cy="341959"/>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3" name="Group 32"/>
          <p:cNvGrpSpPr/>
          <p:nvPr/>
        </p:nvGrpSpPr>
        <p:grpSpPr>
          <a:xfrm>
            <a:off x="10385998" y="1568040"/>
            <a:ext cx="1312657" cy="1212668"/>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defTabSz="896002" fontAlgn="base">
                <a:lnSpc>
                  <a:spcPct val="90000"/>
                </a:lnSpc>
                <a:spcBef>
                  <a:spcPct val="0"/>
                </a:spcBef>
                <a:spcAft>
                  <a:spcPct val="0"/>
                </a:spcAft>
                <a:defRPr/>
              </a:pPr>
              <a:endParaRPr lang="en-US" sz="3529" kern="0" spc="-49"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31" tIns="44815" rIns="89631" bIns="44815" numCol="1" anchor="t" anchorCtr="0" compatLnSpc="1">
              <a:prstTxWarp prst="textNoShape">
                <a:avLst/>
              </a:prstTxWarp>
            </a:bodyPr>
            <a:lstStyle/>
            <a:p>
              <a:pPr defTabSz="914042">
                <a:defRPr/>
              </a:pPr>
              <a:endParaRPr lang="en-US" sz="2745"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79262" tIns="143409" rIns="179262" bIns="143409" rtlCol="0" anchor="ctr">
              <a:spAutoFit/>
            </a:bodyPr>
            <a:lstStyle/>
            <a:p>
              <a:pPr algn="ctr" defTabSz="914042">
                <a:lnSpc>
                  <a:spcPct val="90000"/>
                </a:lnSpc>
                <a:defRPr/>
              </a:pPr>
              <a:r>
                <a:rPr lang="en-US" sz="2353" kern="0" spc="-49" dirty="0">
                  <a:solidFill>
                    <a:srgbClr val="00188F"/>
                  </a:solidFill>
                  <a:latin typeface="Calibri"/>
                </a:rPr>
                <a:t>Internet</a:t>
              </a:r>
            </a:p>
          </p:txBody>
        </p:sp>
      </p:grpSp>
      <p:sp>
        <p:nvSpPr>
          <p:cNvPr id="37" name="Left-Right Arrow 36"/>
          <p:cNvSpPr/>
          <p:nvPr/>
        </p:nvSpPr>
        <p:spPr>
          <a:xfrm rot="5400000">
            <a:off x="6446682" y="3334056"/>
            <a:ext cx="1530557" cy="341959"/>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8" name="Group 37"/>
          <p:cNvGrpSpPr/>
          <p:nvPr/>
        </p:nvGrpSpPr>
        <p:grpSpPr>
          <a:xfrm>
            <a:off x="7232476" y="1580920"/>
            <a:ext cx="444774" cy="1092564"/>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grpSp>
        <p:nvGrpSpPr>
          <p:cNvPr id="48" name="Group 47"/>
          <p:cNvGrpSpPr/>
          <p:nvPr/>
        </p:nvGrpSpPr>
        <p:grpSpPr>
          <a:xfrm>
            <a:off x="6872763" y="1465559"/>
            <a:ext cx="469515" cy="1153335"/>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sp>
        <p:nvSpPr>
          <p:cNvPr id="58" name="TextBox 57"/>
          <p:cNvSpPr txBox="1"/>
          <p:nvPr/>
        </p:nvSpPr>
        <p:spPr>
          <a:xfrm>
            <a:off x="6482638" y="1038534"/>
            <a:ext cx="2731972" cy="452532"/>
          </a:xfrm>
          <a:prstGeom prst="rect">
            <a:avLst/>
          </a:prstGeom>
          <a:noFill/>
        </p:spPr>
        <p:txBody>
          <a:bodyPr wrap="none" rtlCol="0">
            <a:spAutoFit/>
          </a:bodyPr>
          <a:lstStyle/>
          <a:p>
            <a:pPr defTabSz="896297"/>
            <a:r>
              <a:rPr lang="en-US" sz="2353" dirty="0">
                <a:solidFill>
                  <a:srgbClr val="FFFFFF"/>
                </a:solidFill>
                <a:effectLst>
                  <a:outerShdw blurRad="38100" dist="38100" dir="2700000" algn="tl">
                    <a:srgbClr val="000000">
                      <a:alpha val="43137"/>
                    </a:srgbClr>
                  </a:outerShdw>
                </a:effectLst>
                <a:latin typeface="Calibri"/>
              </a:rPr>
              <a:t>On Premises 10.0/16</a:t>
            </a:r>
            <a:endParaRPr lang="en-US" sz="2353" dirty="0">
              <a:solidFill>
                <a:srgbClr val="FFFFFF"/>
              </a:solidFill>
              <a:latin typeface="Calibri"/>
            </a:endParaRPr>
          </a:p>
        </p:txBody>
      </p:sp>
      <p:sp>
        <p:nvSpPr>
          <p:cNvPr id="59" name="TextBox 58"/>
          <p:cNvSpPr txBox="1"/>
          <p:nvPr/>
        </p:nvSpPr>
        <p:spPr>
          <a:xfrm>
            <a:off x="5349666" y="2899671"/>
            <a:ext cx="1958411" cy="693970"/>
          </a:xfrm>
          <a:prstGeom prst="rect">
            <a:avLst/>
          </a:prstGeom>
          <a:noFill/>
        </p:spPr>
        <p:txBody>
          <a:bodyPr wrap="square" rtlCol="0">
            <a:spAutoFit/>
          </a:bodyPr>
          <a:lstStyle/>
          <a:p>
            <a:pPr algn="ctr" defTabSz="896297"/>
            <a:r>
              <a:rPr lang="en-US" sz="1961" dirty="0">
                <a:solidFill>
                  <a:srgbClr val="FFFFFF"/>
                </a:solidFill>
                <a:effectLst>
                  <a:outerShdw blurRad="38100" dist="38100" dir="2700000" algn="tl">
                    <a:srgbClr val="000000">
                      <a:alpha val="43137"/>
                    </a:srgbClr>
                  </a:outerShdw>
                </a:effectLst>
                <a:latin typeface="Calibri"/>
              </a:rPr>
              <a:t>ExpressRoute</a:t>
            </a:r>
            <a:br>
              <a:rPr lang="en-US" sz="1961" dirty="0">
                <a:solidFill>
                  <a:srgbClr val="FFFFFF"/>
                </a:solidFill>
                <a:effectLst>
                  <a:outerShdw blurRad="38100" dist="38100" dir="2700000" algn="tl">
                    <a:srgbClr val="000000">
                      <a:alpha val="43137"/>
                    </a:srgbClr>
                  </a:outerShdw>
                </a:effectLst>
                <a:latin typeface="Calibri"/>
              </a:rPr>
            </a:br>
            <a:r>
              <a:rPr lang="en-US" sz="1961">
                <a:solidFill>
                  <a:srgbClr val="FFFFFF"/>
                </a:solidFill>
                <a:effectLst>
                  <a:outerShdw blurRad="38100" dist="38100" dir="2700000" algn="tl">
                    <a:srgbClr val="000000">
                      <a:alpha val="43137"/>
                    </a:srgbClr>
                  </a:outerShdw>
                </a:effectLst>
                <a:latin typeface="Calibri"/>
              </a:rPr>
              <a:t>and VPNs</a:t>
            </a:r>
            <a:endParaRPr lang="en-US" sz="1961"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9980728" y="4608454"/>
            <a:ext cx="468716"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642047" y="4608454"/>
            <a:ext cx="462931"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454863" y="2673484"/>
            <a:ext cx="311436" cy="19349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545745" y="4331947"/>
            <a:ext cx="12448" cy="2683146"/>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369643" y="6007182"/>
            <a:ext cx="363801" cy="363801"/>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cxnSp>
        <p:nvCxnSpPr>
          <p:cNvPr id="67" name="Elbow Connector 66"/>
          <p:cNvCxnSpPr>
            <a:stCxn id="27" idx="0"/>
            <a:endCxn id="34" idx="2"/>
          </p:cNvCxnSpPr>
          <p:nvPr/>
        </p:nvCxnSpPr>
        <p:spPr>
          <a:xfrm rot="5400000" flipH="1" flipV="1">
            <a:off x="8390431" y="1988113"/>
            <a:ext cx="1859303" cy="2231823"/>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059771" y="2657454"/>
            <a:ext cx="1859303" cy="893144"/>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028495" y="2835204"/>
            <a:ext cx="363801" cy="363801"/>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grpSp>
        <p:nvGrpSpPr>
          <p:cNvPr id="72" name="Group 71"/>
          <p:cNvGrpSpPr/>
          <p:nvPr/>
        </p:nvGrpSpPr>
        <p:grpSpPr>
          <a:xfrm>
            <a:off x="9369644" y="2835203"/>
            <a:ext cx="363801" cy="363801"/>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sp>
        <p:nvSpPr>
          <p:cNvPr id="75" name="TextBox 74"/>
          <p:cNvSpPr txBox="1"/>
          <p:nvPr/>
        </p:nvSpPr>
        <p:spPr>
          <a:xfrm>
            <a:off x="8540930" y="400451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6" name="TextBox 75"/>
          <p:cNvSpPr txBox="1"/>
          <p:nvPr/>
        </p:nvSpPr>
        <p:spPr>
          <a:xfrm>
            <a:off x="9898098" y="401195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7" name="TextBox 76"/>
          <p:cNvSpPr txBox="1"/>
          <p:nvPr/>
        </p:nvSpPr>
        <p:spPr>
          <a:xfrm>
            <a:off x="7313810" y="3058365"/>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8" name="TextBox 77"/>
          <p:cNvSpPr txBox="1"/>
          <p:nvPr/>
        </p:nvSpPr>
        <p:spPr>
          <a:xfrm>
            <a:off x="11026423" y="2909896"/>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66318957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6" y="4533789"/>
            <a:ext cx="11240393" cy="724143"/>
          </a:xfrm>
        </p:spPr>
        <p:txBody>
          <a:bodyPr/>
          <a:lstStyle/>
          <a:p>
            <a:r>
              <a:rPr lang="en-US" sz="3921" dirty="0"/>
              <a:t>Network Security Groups</a:t>
            </a:r>
            <a:endParaRPr lang="en-US" dirty="0"/>
          </a:p>
        </p:txBody>
      </p:sp>
    </p:spTree>
    <p:extLst>
      <p:ext uri="{BB962C8B-B14F-4D97-AF65-F5344CB8AC3E}">
        <p14:creationId xmlns:p14="http://schemas.microsoft.com/office/powerpoint/2010/main" val="97161791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Connectivity</a:t>
            </a:r>
          </a:p>
        </p:txBody>
      </p:sp>
    </p:spTree>
    <p:extLst>
      <p:ext uri="{BB962C8B-B14F-4D97-AF65-F5344CB8AC3E}">
        <p14:creationId xmlns:p14="http://schemas.microsoft.com/office/powerpoint/2010/main" val="4800540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Point-to-Site VPNs</a:t>
            </a:r>
          </a:p>
        </p:txBody>
      </p:sp>
      <p:sp>
        <p:nvSpPr>
          <p:cNvPr id="4" name="Content Placeholder 4"/>
          <p:cNvSpPr txBox="1">
            <a:spLocks/>
          </p:cNvSpPr>
          <p:nvPr/>
        </p:nvSpPr>
        <p:spPr>
          <a:xfrm>
            <a:off x="6284152" y="1951578"/>
            <a:ext cx="4522115" cy="3579123"/>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765" dirty="0">
              <a:solidFill>
                <a:srgbClr val="FFFFFF"/>
              </a:solidFill>
            </a:endParaRPr>
          </a:p>
        </p:txBody>
      </p:sp>
      <p:sp>
        <p:nvSpPr>
          <p:cNvPr id="5" name="Rectangle 4"/>
          <p:cNvSpPr/>
          <p:nvPr/>
        </p:nvSpPr>
        <p:spPr bwMode="auto">
          <a:xfrm>
            <a:off x="269238" y="2629459"/>
            <a:ext cx="5100657" cy="3832427"/>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defRPr/>
            </a:pPr>
            <a:r>
              <a:rPr lang="en-US" sz="1961" kern="0" dirty="0">
                <a:solidFill>
                  <a:srgbClr val="FFFFFF"/>
                </a:solidFill>
                <a:latin typeface="Segoe UI"/>
              </a:rPr>
              <a:t>On-premises</a:t>
            </a:r>
          </a:p>
        </p:txBody>
      </p:sp>
      <p:sp>
        <p:nvSpPr>
          <p:cNvPr id="6" name="Rounded Rectangle 5"/>
          <p:cNvSpPr/>
          <p:nvPr/>
        </p:nvSpPr>
        <p:spPr bwMode="auto">
          <a:xfrm>
            <a:off x="683405" y="3278599"/>
            <a:ext cx="4272323" cy="1274493"/>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7" name="TextBox 6"/>
          <p:cNvSpPr txBox="1"/>
          <p:nvPr/>
        </p:nvSpPr>
        <p:spPr>
          <a:xfrm>
            <a:off x="683405" y="4475969"/>
            <a:ext cx="1950751" cy="561207"/>
          </a:xfrm>
          <a:prstGeom prst="rect">
            <a:avLst/>
          </a:prstGeom>
          <a:noFill/>
        </p:spPr>
        <p:txBody>
          <a:bodyPr wrap="none" lIns="0" tIns="143428" rIns="179285" bIns="143428" rtlCol="0">
            <a:spAutoFit/>
          </a:bodyPr>
          <a:lstStyle/>
          <a:p>
            <a:pPr defTabSz="896386">
              <a:lnSpc>
                <a:spcPct val="90000"/>
              </a:lnSpc>
              <a:defRPr/>
            </a:pPr>
            <a:r>
              <a:rPr lang="en-US" sz="1961" kern="0" dirty="0">
                <a:solidFill>
                  <a:srgbClr val="FFFFFF"/>
                </a:solidFill>
              </a:rPr>
              <a:t>Your datacenter</a:t>
            </a:r>
          </a:p>
        </p:txBody>
      </p:sp>
      <p:sp>
        <p:nvSpPr>
          <p:cNvPr id="8" name="TextBox 7"/>
          <p:cNvSpPr txBox="1"/>
          <p:nvPr/>
        </p:nvSpPr>
        <p:spPr>
          <a:xfrm>
            <a:off x="1855113" y="5236474"/>
            <a:ext cx="2277153" cy="1104318"/>
          </a:xfrm>
          <a:prstGeom prst="rect">
            <a:avLst/>
          </a:prstGeom>
          <a:noFill/>
        </p:spPr>
        <p:txBody>
          <a:bodyPr wrap="none" lIns="0" tIns="143428" rIns="179285" bIns="143428" rtlCol="0">
            <a:spAutoFit/>
          </a:bodyPr>
          <a:lstStyle/>
          <a:p>
            <a:pPr defTabSz="896386">
              <a:lnSpc>
                <a:spcPct val="90000"/>
              </a:lnSpc>
              <a:defRPr/>
            </a:pPr>
            <a:r>
              <a:rPr lang="en-US" sz="1961" kern="0" dirty="0">
                <a:solidFill>
                  <a:srgbClr val="FFFFFF"/>
                </a:solidFill>
              </a:rPr>
              <a:t>Individual </a:t>
            </a:r>
            <a:br>
              <a:rPr lang="en-US" sz="1961" kern="0" dirty="0">
                <a:solidFill>
                  <a:srgbClr val="FFFFFF"/>
                </a:solidFill>
              </a:rPr>
            </a:br>
            <a:r>
              <a:rPr lang="en-US" sz="1961" kern="0" dirty="0">
                <a:solidFill>
                  <a:srgbClr val="FFFFFF"/>
                </a:solidFill>
              </a:rPr>
              <a:t>computers behind </a:t>
            </a:r>
            <a:br>
              <a:rPr lang="en-US" sz="1961" kern="0" dirty="0">
                <a:solidFill>
                  <a:srgbClr val="FFFFFF"/>
                </a:solidFill>
              </a:rPr>
            </a:br>
            <a:r>
              <a:rPr lang="en-US" sz="1961" kern="0" dirty="0">
                <a:solidFill>
                  <a:srgbClr val="FFFFFF"/>
                </a:solidFill>
              </a:rPr>
              <a:t>corporate firewall</a:t>
            </a:r>
          </a:p>
        </p:txBody>
      </p:sp>
      <p:grpSp>
        <p:nvGrpSpPr>
          <p:cNvPr id="9" name="Group 8"/>
          <p:cNvGrpSpPr/>
          <p:nvPr/>
        </p:nvGrpSpPr>
        <p:grpSpPr>
          <a:xfrm>
            <a:off x="779280" y="3369967"/>
            <a:ext cx="2424963" cy="1091756"/>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028063" y="4146965"/>
            <a:ext cx="1660751" cy="832764"/>
          </a:xfrm>
          <a:prstGeom prst="rect">
            <a:avLst/>
          </a:prstGeom>
          <a:noFill/>
        </p:spPr>
        <p:txBody>
          <a:bodyPr wrap="none" lIns="0" tIns="143428" rIns="179285" bIns="143428" rtlCol="0">
            <a:spAutoFit/>
          </a:bodyPr>
          <a:lstStyle/>
          <a:p>
            <a:pPr algn="ctr" defTabSz="896386">
              <a:lnSpc>
                <a:spcPct val="90000"/>
              </a:lnSpc>
              <a:defRPr/>
            </a:pPr>
            <a:r>
              <a:rPr lang="en-US" sz="1961" kern="0" dirty="0">
                <a:gradFill>
                  <a:gsLst>
                    <a:gs pos="2917">
                      <a:srgbClr val="FFFFFF"/>
                    </a:gs>
                    <a:gs pos="100000">
                      <a:srgbClr val="FFFFFF"/>
                    </a:gs>
                  </a:gsLst>
                  <a:lin ang="5400000" scaled="0"/>
                </a:gradFill>
              </a:rPr>
              <a:t>Point-to-Site </a:t>
            </a:r>
            <a:br>
              <a:rPr lang="en-US" sz="1961" kern="0" dirty="0">
                <a:gradFill>
                  <a:gsLst>
                    <a:gs pos="2917">
                      <a:srgbClr val="FFFFFF"/>
                    </a:gs>
                    <a:gs pos="100000">
                      <a:srgbClr val="FFFFFF"/>
                    </a:gs>
                  </a:gsLst>
                  <a:lin ang="5400000" scaled="0"/>
                </a:gradFill>
              </a:rPr>
            </a:br>
            <a:r>
              <a:rPr lang="en-US" sz="1961" kern="0" dirty="0">
                <a:gradFill>
                  <a:gsLst>
                    <a:gs pos="2917">
                      <a:srgbClr val="FFFFFF"/>
                    </a:gs>
                    <a:gs pos="100000">
                      <a:srgbClr val="FFFFFF"/>
                    </a:gs>
                  </a:gsLst>
                  <a:lin ang="5400000" scaled="0"/>
                </a:gradFill>
              </a:rPr>
              <a:t>VPN</a:t>
            </a:r>
          </a:p>
        </p:txBody>
      </p:sp>
      <p:sp>
        <p:nvSpPr>
          <p:cNvPr id="20" name="Oval 19"/>
          <p:cNvSpPr/>
          <p:nvPr/>
        </p:nvSpPr>
        <p:spPr bwMode="auto">
          <a:xfrm>
            <a:off x="3371599" y="3284673"/>
            <a:ext cx="1254415" cy="1278999"/>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21" name="Freeform 52"/>
          <p:cNvSpPr>
            <a:spLocks noEditPoints="1"/>
          </p:cNvSpPr>
          <p:nvPr/>
        </p:nvSpPr>
        <p:spPr bwMode="auto">
          <a:xfrm>
            <a:off x="3566992" y="3411501"/>
            <a:ext cx="868954" cy="66138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22" name="TextBox 21"/>
          <p:cNvSpPr txBox="1"/>
          <p:nvPr/>
        </p:nvSpPr>
        <p:spPr>
          <a:xfrm>
            <a:off x="3414747" y="3928219"/>
            <a:ext cx="1182390" cy="588366"/>
          </a:xfrm>
          <a:prstGeom prst="rect">
            <a:avLst/>
          </a:prstGeom>
          <a:noFill/>
        </p:spPr>
        <p:txBody>
          <a:bodyPr wrap="none" lIns="179285" tIns="143428" rIns="179285" bIns="143428" rtlCol="0">
            <a:spAutoFit/>
          </a:bodyPr>
          <a:lstStyle/>
          <a:p>
            <a:pPr algn="ctr" defTabSz="896386">
              <a:lnSpc>
                <a:spcPct val="90000"/>
              </a:lnSpc>
              <a:defRPr/>
            </a:pPr>
            <a:r>
              <a:rPr lang="en-US" sz="1078" kern="0" dirty="0">
                <a:solidFill>
                  <a:srgbClr val="002050"/>
                </a:solidFill>
              </a:rPr>
              <a:t>Route-based </a:t>
            </a:r>
          </a:p>
          <a:p>
            <a:pPr algn="ctr" defTabSz="896386">
              <a:lnSpc>
                <a:spcPct val="90000"/>
              </a:lnSpc>
              <a:defRPr/>
            </a:pPr>
            <a:r>
              <a:rPr lang="en-US" sz="1078" kern="0" dirty="0">
                <a:solidFill>
                  <a:srgbClr val="002050"/>
                </a:solidFill>
              </a:rPr>
              <a:t>VPN</a:t>
            </a:r>
          </a:p>
        </p:txBody>
      </p:sp>
      <p:sp>
        <p:nvSpPr>
          <p:cNvPr id="23" name="Clpoud Icon"/>
          <p:cNvSpPr>
            <a:spLocks noChangeAspect="1"/>
          </p:cNvSpPr>
          <p:nvPr/>
        </p:nvSpPr>
        <p:spPr bwMode="black">
          <a:xfrm>
            <a:off x="6296179" y="216811"/>
            <a:ext cx="5626583" cy="31796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B0F0"/>
          </a:solidFill>
          <a:ln w="9525" cap="flat" cmpd="sng" algn="ctr">
            <a:solidFill>
              <a:srgbClr val="00188F"/>
            </a:solidFill>
            <a:prstDash val="solid"/>
          </a:ln>
          <a:effectLst/>
          <a:extLst/>
        </p:spPr>
        <p:txBody>
          <a:bodyPr vert="horz" wrap="square" lIns="89577" tIns="179148" rIns="447867" bIns="44787" numCol="1" anchor="t" anchorCtr="0" compatLnSpc="1">
            <a:prstTxWarp prst="textNoShape">
              <a:avLst/>
            </a:prstTxWarp>
          </a:bodyPr>
          <a:lstStyle/>
          <a:p>
            <a:pPr algn="ctr" defTabSz="896386" fontAlgn="base">
              <a:lnSpc>
                <a:spcPct val="90000"/>
              </a:lnSpc>
              <a:spcBef>
                <a:spcPct val="0"/>
              </a:spcBef>
              <a:spcAft>
                <a:spcPct val="0"/>
              </a:spcAft>
              <a:defRPr/>
            </a:pPr>
            <a:br>
              <a:rPr lang="en-US" sz="2353" kern="0" spc="-49" dirty="0">
                <a:solidFill>
                  <a:srgbClr val="FFFFFF"/>
                </a:solidFill>
                <a:latin typeface="Segoe UI"/>
              </a:rPr>
            </a:br>
            <a:r>
              <a:rPr lang="en-US" sz="2353" kern="0" spc="-49" dirty="0">
                <a:solidFill>
                  <a:srgbClr val="FFFFFF"/>
                </a:solidFill>
                <a:latin typeface="Segoe UI"/>
              </a:rPr>
              <a:t>Azure</a:t>
            </a:r>
          </a:p>
        </p:txBody>
      </p:sp>
      <p:sp>
        <p:nvSpPr>
          <p:cNvPr id="24" name="Freeform 23"/>
          <p:cNvSpPr/>
          <p:nvPr/>
        </p:nvSpPr>
        <p:spPr bwMode="auto">
          <a:xfrm>
            <a:off x="7642960" y="1333503"/>
            <a:ext cx="4046853" cy="1874369"/>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75297" tIns="143373" rIns="0" bIns="44821" numCol="1" spcCol="0" rtlCol="0" fromWordArt="0" anchor="b" anchorCtr="0" forceAA="0" compatLnSpc="1">
            <a:prstTxWarp prst="textNoShape">
              <a:avLst/>
            </a:prstTxWarp>
            <a:noAutofit/>
          </a:bodyPr>
          <a:lstStyle/>
          <a:p>
            <a:pPr defTabSz="896386">
              <a:defRPr/>
            </a:pPr>
            <a:r>
              <a:rPr lang="en-US" sz="1765" kern="0" dirty="0">
                <a:solidFill>
                  <a:srgbClr val="002050">
                    <a:lumMod val="90000"/>
                    <a:lumOff val="10000"/>
                  </a:srgbClr>
                </a:solidFill>
                <a:latin typeface="Segoe UI"/>
              </a:rPr>
              <a:t>Virtual Network</a:t>
            </a:r>
          </a:p>
        </p:txBody>
      </p:sp>
      <p:sp>
        <p:nvSpPr>
          <p:cNvPr id="25" name="TextBox 24"/>
          <p:cNvSpPr txBox="1"/>
          <p:nvPr/>
        </p:nvSpPr>
        <p:spPr>
          <a:xfrm>
            <a:off x="6243606" y="2715648"/>
            <a:ext cx="1445208" cy="588366"/>
          </a:xfrm>
          <a:prstGeom prst="rect">
            <a:avLst/>
          </a:prstGeom>
          <a:noFill/>
        </p:spPr>
        <p:txBody>
          <a:bodyPr wrap="square" lIns="179285" tIns="143428" rIns="179285" bIns="143428" rtlCol="0">
            <a:spAutoFit/>
          </a:bodyPr>
          <a:lstStyle/>
          <a:p>
            <a:pPr algn="ctr" defTabSz="896386">
              <a:lnSpc>
                <a:spcPct val="90000"/>
              </a:lnSpc>
              <a:defRPr/>
            </a:pPr>
            <a:r>
              <a:rPr lang="en-US" sz="1078" kern="0" dirty="0">
                <a:gradFill>
                  <a:gsLst>
                    <a:gs pos="2917">
                      <a:srgbClr val="FFFFFF"/>
                    </a:gs>
                    <a:gs pos="100000">
                      <a:srgbClr val="FFFFFF"/>
                    </a:gs>
                  </a:gsLst>
                  <a:lin ang="5400000" scaled="0"/>
                </a:gradFill>
              </a:rPr>
              <a:t>VPN </a:t>
            </a:r>
            <a:br>
              <a:rPr lang="en-US" sz="1078" kern="0" dirty="0">
                <a:gradFill>
                  <a:gsLst>
                    <a:gs pos="2917">
                      <a:srgbClr val="FFFFFF"/>
                    </a:gs>
                    <a:gs pos="100000">
                      <a:srgbClr val="FFFFFF"/>
                    </a:gs>
                  </a:gsLst>
                  <a:lin ang="5400000" scaled="0"/>
                </a:gradFill>
              </a:rPr>
            </a:br>
            <a:r>
              <a:rPr lang="en-US" sz="1078" kern="0" dirty="0">
                <a:gradFill>
                  <a:gsLst>
                    <a:gs pos="2917">
                      <a:srgbClr val="FFFFFF"/>
                    </a:gs>
                    <a:gs pos="100000">
                      <a:srgbClr val="FFFFFF"/>
                    </a:gs>
                  </a:gsLst>
                  <a:lin ang="5400000" scaled="0"/>
                </a:gradFill>
              </a:rPr>
              <a:t>Gateway</a:t>
            </a:r>
          </a:p>
        </p:txBody>
      </p:sp>
      <p:sp>
        <p:nvSpPr>
          <p:cNvPr id="26" name="Rounded Rectangle 25"/>
          <p:cNvSpPr/>
          <p:nvPr/>
        </p:nvSpPr>
        <p:spPr bwMode="auto">
          <a:xfrm>
            <a:off x="7773289" y="1635700"/>
            <a:ext cx="901888" cy="1197716"/>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2439960"/>
            <a:ext cx="775416" cy="334923"/>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2061544"/>
            <a:ext cx="775416" cy="334923"/>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1683127"/>
            <a:ext cx="775416" cy="334923"/>
          </a:xfrm>
          <a:prstGeom prst="roundRect">
            <a:avLst>
              <a:gd name="adj" fmla="val 11234"/>
            </a:avLst>
          </a:prstGeom>
          <a:solidFill>
            <a:srgbClr val="00188F"/>
          </a:solidFill>
          <a:ln w="63500">
            <a:noFill/>
          </a:ln>
          <a:effectLst/>
        </p:spPr>
      </p:pic>
      <p:sp>
        <p:nvSpPr>
          <p:cNvPr id="30" name="TextBox 29"/>
          <p:cNvSpPr txBox="1"/>
          <p:nvPr/>
        </p:nvSpPr>
        <p:spPr>
          <a:xfrm>
            <a:off x="7773290" y="1293060"/>
            <a:ext cx="901527"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1&gt;</a:t>
            </a:r>
          </a:p>
        </p:txBody>
      </p:sp>
      <p:sp>
        <p:nvSpPr>
          <p:cNvPr id="31" name="TextBox 30"/>
          <p:cNvSpPr txBox="1"/>
          <p:nvPr/>
        </p:nvSpPr>
        <p:spPr>
          <a:xfrm>
            <a:off x="8737692" y="1293060"/>
            <a:ext cx="898432"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2&gt;</a:t>
            </a:r>
          </a:p>
        </p:txBody>
      </p:sp>
      <p:sp>
        <p:nvSpPr>
          <p:cNvPr id="32" name="TextBox 31"/>
          <p:cNvSpPr txBox="1"/>
          <p:nvPr/>
        </p:nvSpPr>
        <p:spPr>
          <a:xfrm>
            <a:off x="9698639" y="1293060"/>
            <a:ext cx="906065"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731049" y="2061543"/>
            <a:ext cx="775416" cy="334923"/>
          </a:xfrm>
          <a:prstGeom prst="roundRect">
            <a:avLst>
              <a:gd name="adj" fmla="val 9180"/>
            </a:avLst>
          </a:prstGeom>
          <a:noFill/>
          <a:ln w="31750">
            <a:solidFill>
              <a:srgbClr val="00188F"/>
            </a:solidFill>
          </a:ln>
        </p:spPr>
      </p:pic>
      <p:grpSp>
        <p:nvGrpSpPr>
          <p:cNvPr id="34" name="Group 33"/>
          <p:cNvGrpSpPr/>
          <p:nvPr/>
        </p:nvGrpSpPr>
        <p:grpSpPr>
          <a:xfrm>
            <a:off x="8738053" y="1635700"/>
            <a:ext cx="901888" cy="1197716"/>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702816" y="1635700"/>
            <a:ext cx="901888" cy="1197716"/>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731049" y="1556404"/>
            <a:ext cx="775417" cy="588366"/>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DNS Server</a:t>
            </a:r>
          </a:p>
        </p:txBody>
      </p:sp>
      <p:cxnSp>
        <p:nvCxnSpPr>
          <p:cNvPr id="45" name="Straight Connector 44"/>
          <p:cNvCxnSpPr>
            <a:stCxn id="61" idx="22"/>
            <a:endCxn id="59" idx="0"/>
          </p:cNvCxnSpPr>
          <p:nvPr/>
        </p:nvCxnSpPr>
        <p:spPr>
          <a:xfrm flipV="1">
            <a:off x="4899327" y="2734378"/>
            <a:ext cx="2070243" cy="247155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4902046" y="2734378"/>
            <a:ext cx="2067525" cy="3168444"/>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6969570" y="2734378"/>
            <a:ext cx="895840" cy="2652950"/>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6969570" y="2734378"/>
            <a:ext cx="2279188" cy="267454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746804" y="4952580"/>
            <a:ext cx="918054" cy="1137068"/>
            <a:chOff x="10937718" y="2035607"/>
            <a:chExt cx="863086" cy="1068988"/>
          </a:xfrm>
          <a:solidFill>
            <a:schemeClr val="tx1"/>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grpSp>
        <p:nvGrpSpPr>
          <p:cNvPr id="53" name="Group 52"/>
          <p:cNvGrpSpPr/>
          <p:nvPr/>
        </p:nvGrpSpPr>
        <p:grpSpPr>
          <a:xfrm>
            <a:off x="9146326" y="4952580"/>
            <a:ext cx="918054" cy="1137068"/>
            <a:chOff x="10937718" y="2035607"/>
            <a:chExt cx="863086" cy="1068988"/>
          </a:xfrm>
          <a:solidFill>
            <a:schemeClr val="tx1"/>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7" name="Oval 56"/>
          <p:cNvSpPr/>
          <p:nvPr/>
        </p:nvSpPr>
        <p:spPr bwMode="auto">
          <a:xfrm>
            <a:off x="6422524" y="2217855"/>
            <a:ext cx="1094091" cy="1094091"/>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58" name="Freeform 52"/>
          <p:cNvSpPr>
            <a:spLocks noEditPoints="1"/>
          </p:cNvSpPr>
          <p:nvPr/>
        </p:nvSpPr>
        <p:spPr bwMode="auto">
          <a:xfrm>
            <a:off x="6613575" y="2301919"/>
            <a:ext cx="711989" cy="53149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59" name="TextBox 58"/>
          <p:cNvSpPr txBox="1"/>
          <p:nvPr/>
        </p:nvSpPr>
        <p:spPr>
          <a:xfrm>
            <a:off x="6518807" y="2734378"/>
            <a:ext cx="901527" cy="588366"/>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solidFill>
              </a:rPr>
              <a:t>VPN Gateway</a:t>
            </a:r>
          </a:p>
        </p:txBody>
      </p:sp>
      <p:sp>
        <p:nvSpPr>
          <p:cNvPr id="60" name="TextBox 59"/>
          <p:cNvSpPr txBox="1"/>
          <p:nvPr/>
        </p:nvSpPr>
        <p:spPr>
          <a:xfrm>
            <a:off x="8092284" y="6058197"/>
            <a:ext cx="1972096" cy="561211"/>
          </a:xfrm>
          <a:prstGeom prst="rect">
            <a:avLst/>
          </a:prstGeom>
          <a:noFill/>
        </p:spPr>
        <p:txBody>
          <a:bodyPr wrap="none" lIns="0" tIns="143428" rIns="179285" bIns="143428" rtlCol="0">
            <a:spAutoFit/>
          </a:bodyPr>
          <a:lstStyle/>
          <a:p>
            <a:pPr algn="ctr" defTabSz="896386">
              <a:lnSpc>
                <a:spcPct val="90000"/>
              </a:lnSpc>
              <a:defRPr/>
            </a:pPr>
            <a:r>
              <a:rPr lang="en-US" sz="1961" kern="0" dirty="0">
                <a:gradFill>
                  <a:gsLst>
                    <a:gs pos="2917">
                      <a:srgbClr val="FFFFFF"/>
                    </a:gs>
                    <a:gs pos="100000">
                      <a:srgbClr val="FFFFFF"/>
                    </a:gs>
                  </a:gsLst>
                  <a:lin ang="5400000" scaled="0"/>
                </a:gradFill>
              </a:rPr>
              <a:t>Remote workers</a:t>
            </a:r>
          </a:p>
        </p:txBody>
      </p:sp>
      <p:sp>
        <p:nvSpPr>
          <p:cNvPr id="61" name="Freeform 34"/>
          <p:cNvSpPr>
            <a:spLocks noEditPoints="1"/>
          </p:cNvSpPr>
          <p:nvPr/>
        </p:nvSpPr>
        <p:spPr bwMode="auto">
          <a:xfrm>
            <a:off x="4132266" y="5137540"/>
            <a:ext cx="823462" cy="504370"/>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62" name="Freeform 34"/>
          <p:cNvSpPr>
            <a:spLocks noEditPoints="1"/>
          </p:cNvSpPr>
          <p:nvPr/>
        </p:nvSpPr>
        <p:spPr bwMode="auto">
          <a:xfrm>
            <a:off x="4134984" y="5834432"/>
            <a:ext cx="823462" cy="504370"/>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63" name="Text Placeholder 32"/>
          <p:cNvSpPr txBox="1">
            <a:spLocks/>
          </p:cNvSpPr>
          <p:nvPr/>
        </p:nvSpPr>
        <p:spPr>
          <a:xfrm>
            <a:off x="269241" y="972839"/>
            <a:ext cx="5976687" cy="144828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133">
              <a:spcAft>
                <a:spcPts val="588"/>
              </a:spcAft>
              <a:defRPr/>
            </a:pPr>
            <a:endParaRPr lang="en-US" sz="1961" spc="-49" dirty="0">
              <a:solidFill>
                <a:srgbClr val="FFFFFF"/>
              </a:solidFill>
              <a:latin typeface="Segoe UI Light"/>
            </a:endParaRPr>
          </a:p>
        </p:txBody>
      </p:sp>
    </p:spTree>
    <p:extLst>
      <p:ext uri="{BB962C8B-B14F-4D97-AF65-F5344CB8AC3E}">
        <p14:creationId xmlns:p14="http://schemas.microsoft.com/office/powerpoint/2010/main" val="36484888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Site-to-Site Connectivity</a:t>
            </a:r>
          </a:p>
        </p:txBody>
      </p:sp>
      <p:sp>
        <p:nvSpPr>
          <p:cNvPr id="4" name="Content Placeholder 2"/>
          <p:cNvSpPr txBox="1">
            <a:spLocks/>
          </p:cNvSpPr>
          <p:nvPr/>
        </p:nvSpPr>
        <p:spPr>
          <a:xfrm>
            <a:off x="269243" y="1545653"/>
            <a:ext cx="6359614" cy="2305418"/>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33">
              <a:spcAft>
                <a:spcPts val="1176"/>
              </a:spcAft>
            </a:pPr>
            <a:r>
              <a:rPr lang="en-US" sz="2549" dirty="0">
                <a:solidFill>
                  <a:schemeClr val="tx1"/>
                </a:solidFill>
              </a:rPr>
              <a:t>Extend your premises to the cloud securely</a:t>
            </a:r>
          </a:p>
          <a:p>
            <a:pPr defTabSz="914133">
              <a:spcAft>
                <a:spcPts val="1176"/>
              </a:spcAft>
            </a:pPr>
            <a:r>
              <a:rPr lang="en-US" sz="2549" dirty="0">
                <a:solidFill>
                  <a:schemeClr val="tx1"/>
                </a:solidFill>
              </a:rPr>
              <a:t>On-ramp for migrating services to the cloud</a:t>
            </a:r>
          </a:p>
          <a:p>
            <a:pPr defTabSz="914133">
              <a:spcAft>
                <a:spcPts val="1176"/>
              </a:spcAft>
            </a:pPr>
            <a:r>
              <a:rPr lang="en-US" sz="2549" dirty="0">
                <a:solidFill>
                  <a:schemeClr val="tx1"/>
                </a:solidFill>
              </a:rPr>
              <a:t>Use your on-premise resources in Azure (monitoring, AD, …)</a:t>
            </a:r>
          </a:p>
        </p:txBody>
      </p:sp>
      <p:sp>
        <p:nvSpPr>
          <p:cNvPr id="5" name="Rectangle 4"/>
          <p:cNvSpPr/>
          <p:nvPr/>
        </p:nvSpPr>
        <p:spPr bwMode="auto">
          <a:xfrm>
            <a:off x="343939" y="4084064"/>
            <a:ext cx="5100657" cy="240772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pPr>
            <a:r>
              <a:rPr lang="en-US" sz="1961" kern="0" dirty="0">
                <a:solidFill>
                  <a:srgbClr val="FFFFFF"/>
                </a:solidFill>
                <a:latin typeface="Segoe UI"/>
              </a:rPr>
              <a:t>On-premises</a:t>
            </a:r>
          </a:p>
        </p:txBody>
      </p:sp>
      <p:sp>
        <p:nvSpPr>
          <p:cNvPr id="6" name="Rounded Rectangle 5"/>
          <p:cNvSpPr/>
          <p:nvPr/>
        </p:nvSpPr>
        <p:spPr bwMode="auto">
          <a:xfrm>
            <a:off x="758106" y="4733204"/>
            <a:ext cx="4272323" cy="1274493"/>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7" name="TextBox 6"/>
          <p:cNvSpPr txBox="1"/>
          <p:nvPr/>
        </p:nvSpPr>
        <p:spPr>
          <a:xfrm>
            <a:off x="758106" y="5930574"/>
            <a:ext cx="1926460" cy="561211"/>
          </a:xfrm>
          <a:prstGeom prst="rect">
            <a:avLst/>
          </a:prstGeom>
          <a:noFill/>
        </p:spPr>
        <p:txBody>
          <a:bodyPr wrap="none" lIns="0" tIns="143428" rIns="179285" bIns="143428" rtlCol="0">
            <a:spAutoFit/>
          </a:bodyPr>
          <a:lstStyle/>
          <a:p>
            <a:pPr>
              <a:lnSpc>
                <a:spcPct val="90000"/>
              </a:lnSpc>
            </a:pPr>
            <a:r>
              <a:rPr lang="en-US" sz="1961" dirty="0">
                <a:solidFill>
                  <a:srgbClr val="FFFFFF"/>
                </a:solidFill>
              </a:rPr>
              <a:t>Your datacenter</a:t>
            </a:r>
          </a:p>
        </p:txBody>
      </p:sp>
      <p:grpSp>
        <p:nvGrpSpPr>
          <p:cNvPr id="8" name="Group 7"/>
          <p:cNvGrpSpPr/>
          <p:nvPr/>
        </p:nvGrpSpPr>
        <p:grpSpPr>
          <a:xfrm>
            <a:off x="853981" y="4824572"/>
            <a:ext cx="2424963" cy="1091756"/>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446300" y="4739278"/>
            <a:ext cx="1254415" cy="1278999"/>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641693" y="4866106"/>
            <a:ext cx="868954" cy="66138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0" name="TextBox 19"/>
          <p:cNvSpPr txBox="1"/>
          <p:nvPr/>
        </p:nvSpPr>
        <p:spPr>
          <a:xfrm>
            <a:off x="3348798" y="5382824"/>
            <a:ext cx="1463687" cy="588366"/>
          </a:xfrm>
          <a:prstGeom prst="rect">
            <a:avLst/>
          </a:prstGeom>
          <a:noFill/>
        </p:spPr>
        <p:txBody>
          <a:bodyPr wrap="none" lIns="179285" tIns="143428" rIns="179285" bIns="143428" rtlCol="0">
            <a:spAutoFit/>
          </a:bodyPr>
          <a:lstStyle/>
          <a:p>
            <a:pPr algn="ctr">
              <a:lnSpc>
                <a:spcPct val="90000"/>
              </a:lnSpc>
            </a:pPr>
            <a:r>
              <a:rPr lang="en-US" sz="1078" dirty="0">
                <a:solidFill>
                  <a:srgbClr val="002050"/>
                </a:solidFill>
              </a:rPr>
              <a:t>Hardware VPN or </a:t>
            </a:r>
            <a:br>
              <a:rPr lang="en-US" sz="1078" dirty="0">
                <a:solidFill>
                  <a:srgbClr val="002050"/>
                </a:solidFill>
              </a:rPr>
            </a:br>
            <a:r>
              <a:rPr lang="en-US" sz="1078" dirty="0">
                <a:solidFill>
                  <a:srgbClr val="002050"/>
                </a:solidFill>
              </a:rPr>
              <a:t>Windows RRAS</a:t>
            </a:r>
          </a:p>
        </p:txBody>
      </p:sp>
      <p:sp>
        <p:nvSpPr>
          <p:cNvPr id="21" name="Clpoud Icon"/>
          <p:cNvSpPr>
            <a:spLocks noChangeAspect="1"/>
          </p:cNvSpPr>
          <p:nvPr/>
        </p:nvSpPr>
        <p:spPr bwMode="black">
          <a:xfrm>
            <a:off x="6370880" y="1671416"/>
            <a:ext cx="5626583" cy="31796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B0F0"/>
          </a:solidFill>
          <a:ln/>
          <a:extLst/>
        </p:spPr>
        <p:style>
          <a:lnRef idx="1">
            <a:schemeClr val="accent1"/>
          </a:lnRef>
          <a:fillRef idx="3">
            <a:schemeClr val="accent1"/>
          </a:fillRef>
          <a:effectRef idx="2">
            <a:schemeClr val="accent1"/>
          </a:effectRef>
          <a:fontRef idx="minor">
            <a:schemeClr val="lt1"/>
          </a:fontRef>
        </p:style>
        <p:txBody>
          <a:bodyPr vert="horz" wrap="square" lIns="89577" tIns="179148" rIns="447867" bIns="44787" numCol="1" anchor="t" anchorCtr="0" compatLnSpc="1">
            <a:prstTxWarp prst="textNoShape">
              <a:avLst/>
            </a:prstTxWarp>
          </a:bodyPr>
          <a:lstStyle/>
          <a:p>
            <a:pPr algn="ctr" fontAlgn="base">
              <a:lnSpc>
                <a:spcPct val="90000"/>
              </a:lnSpc>
              <a:spcBef>
                <a:spcPct val="0"/>
              </a:spcBef>
              <a:spcAft>
                <a:spcPct val="0"/>
              </a:spcAft>
            </a:pPr>
            <a:br>
              <a:rPr lang="en-US" sz="2353" spc="-49" dirty="0">
                <a:solidFill>
                  <a:srgbClr val="FFFFFF"/>
                </a:solidFill>
              </a:rPr>
            </a:br>
            <a:r>
              <a:rPr lang="en-US" sz="2353" spc="-49" dirty="0">
                <a:solidFill>
                  <a:srgbClr val="FFFFFF"/>
                </a:solidFill>
              </a:rPr>
              <a:t>Azure</a:t>
            </a:r>
          </a:p>
        </p:txBody>
      </p:sp>
      <p:sp>
        <p:nvSpPr>
          <p:cNvPr id="22" name="Freeform 21"/>
          <p:cNvSpPr/>
          <p:nvPr/>
        </p:nvSpPr>
        <p:spPr bwMode="auto">
          <a:xfrm>
            <a:off x="7717661" y="2788108"/>
            <a:ext cx="4046853" cy="1874369"/>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297" tIns="143373" rIns="0" bIns="44821" numCol="1" spcCol="0" rtlCol="0" fromWordArt="0" anchor="b" anchorCtr="0" forceAA="0" compatLnSpc="1">
            <a:prstTxWarp prst="textNoShape">
              <a:avLst/>
            </a:prstTxWarp>
            <a:noAutofit/>
          </a:bodyPr>
          <a:lstStyle/>
          <a:p>
            <a:r>
              <a:rPr lang="en-US" sz="1765" dirty="0">
                <a:solidFill>
                  <a:srgbClr val="002050">
                    <a:lumMod val="90000"/>
                    <a:lumOff val="10000"/>
                  </a:srgbClr>
                </a:solidFill>
              </a:rPr>
              <a:t>Virtual Network</a:t>
            </a:r>
          </a:p>
        </p:txBody>
      </p:sp>
      <p:sp>
        <p:nvSpPr>
          <p:cNvPr id="23" name="TextBox 22"/>
          <p:cNvSpPr txBox="1"/>
          <p:nvPr/>
        </p:nvSpPr>
        <p:spPr>
          <a:xfrm>
            <a:off x="6318308" y="4170253"/>
            <a:ext cx="1445208" cy="588366"/>
          </a:xfrm>
          <a:prstGeom prst="rect">
            <a:avLst/>
          </a:prstGeom>
          <a:noFill/>
        </p:spPr>
        <p:txBody>
          <a:bodyPr wrap="square" lIns="179285" tIns="143428" rIns="179285" bIns="143428" rtlCol="0">
            <a:spAutoFit/>
          </a:bodyPr>
          <a:lstStyle/>
          <a:p>
            <a:pPr algn="ctr">
              <a:lnSpc>
                <a:spcPct val="90000"/>
              </a:lnSpc>
            </a:pPr>
            <a:r>
              <a:rPr lang="en-US" sz="1078" dirty="0">
                <a:gradFill>
                  <a:gsLst>
                    <a:gs pos="2917">
                      <a:srgbClr val="FFFFFF"/>
                    </a:gs>
                    <a:gs pos="100000">
                      <a:srgbClr val="FFFFFF"/>
                    </a:gs>
                  </a:gsLst>
                  <a:lin ang="5400000" scaled="0"/>
                </a:gradFill>
              </a:rPr>
              <a:t>VPN </a:t>
            </a:r>
            <a:br>
              <a:rPr lang="en-US" sz="1078" dirty="0">
                <a:gradFill>
                  <a:gsLst>
                    <a:gs pos="2917">
                      <a:srgbClr val="FFFFFF"/>
                    </a:gs>
                    <a:gs pos="100000">
                      <a:srgbClr val="FFFFFF"/>
                    </a:gs>
                  </a:gsLst>
                  <a:lin ang="5400000" scaled="0"/>
                </a:gradFill>
              </a:rPr>
            </a:br>
            <a:r>
              <a:rPr lang="en-US" sz="1078" dirty="0">
                <a:gradFill>
                  <a:gsLst>
                    <a:gs pos="2917">
                      <a:srgbClr val="FFFFFF"/>
                    </a:gs>
                    <a:gs pos="100000">
                      <a:srgbClr val="FFFFFF"/>
                    </a:gs>
                  </a:gsLst>
                  <a:lin ang="5400000" scaled="0"/>
                </a:gradFill>
              </a:rPr>
              <a:t>Gateway</a:t>
            </a:r>
          </a:p>
        </p:txBody>
      </p:sp>
      <p:sp>
        <p:nvSpPr>
          <p:cNvPr id="24" name="Rounded Rectangle 23"/>
          <p:cNvSpPr/>
          <p:nvPr/>
        </p:nvSpPr>
        <p:spPr bwMode="auto">
          <a:xfrm>
            <a:off x="7847991" y="3090305"/>
            <a:ext cx="901888" cy="1197716"/>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894565"/>
            <a:ext cx="775416" cy="334923"/>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516149"/>
            <a:ext cx="775416" cy="334923"/>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137732"/>
            <a:ext cx="775416" cy="334923"/>
          </a:xfrm>
          <a:prstGeom prst="roundRect">
            <a:avLst>
              <a:gd name="adj" fmla="val 11234"/>
            </a:avLst>
          </a:prstGeom>
          <a:solidFill>
            <a:schemeClr val="tx2"/>
          </a:solidFill>
          <a:ln w="63500">
            <a:noFill/>
          </a:ln>
          <a:effectLst/>
        </p:spPr>
      </p:pic>
      <p:sp>
        <p:nvSpPr>
          <p:cNvPr id="28" name="TextBox 27"/>
          <p:cNvSpPr txBox="1"/>
          <p:nvPr/>
        </p:nvSpPr>
        <p:spPr>
          <a:xfrm>
            <a:off x="7847991" y="2747665"/>
            <a:ext cx="901527"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1&gt;</a:t>
            </a:r>
          </a:p>
        </p:txBody>
      </p:sp>
      <p:sp>
        <p:nvSpPr>
          <p:cNvPr id="29" name="TextBox 28"/>
          <p:cNvSpPr txBox="1"/>
          <p:nvPr/>
        </p:nvSpPr>
        <p:spPr>
          <a:xfrm>
            <a:off x="8812393" y="2747665"/>
            <a:ext cx="898432"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2&gt;</a:t>
            </a:r>
          </a:p>
        </p:txBody>
      </p:sp>
      <p:sp>
        <p:nvSpPr>
          <p:cNvPr id="30" name="TextBox 29"/>
          <p:cNvSpPr txBox="1"/>
          <p:nvPr/>
        </p:nvSpPr>
        <p:spPr>
          <a:xfrm>
            <a:off x="9773340" y="2747665"/>
            <a:ext cx="906065"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805750" y="3516148"/>
            <a:ext cx="775416" cy="334923"/>
          </a:xfrm>
          <a:prstGeom prst="roundRect">
            <a:avLst>
              <a:gd name="adj" fmla="val 9180"/>
            </a:avLst>
          </a:prstGeom>
          <a:noFill/>
          <a:ln w="31750">
            <a:solidFill>
              <a:schemeClr val="tx2"/>
            </a:solidFill>
          </a:ln>
        </p:spPr>
      </p:pic>
      <p:grpSp>
        <p:nvGrpSpPr>
          <p:cNvPr id="32" name="Group 31"/>
          <p:cNvGrpSpPr/>
          <p:nvPr/>
        </p:nvGrpSpPr>
        <p:grpSpPr>
          <a:xfrm>
            <a:off x="8812754" y="3090305"/>
            <a:ext cx="901888" cy="1197716"/>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777518" y="3090305"/>
            <a:ext cx="901888" cy="1197716"/>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0805750" y="3011010"/>
            <a:ext cx="775417" cy="588366"/>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DNS Server</a:t>
            </a:r>
          </a:p>
        </p:txBody>
      </p:sp>
      <p:sp>
        <p:nvSpPr>
          <p:cNvPr id="43" name="Oval 42"/>
          <p:cNvSpPr/>
          <p:nvPr/>
        </p:nvSpPr>
        <p:spPr bwMode="auto">
          <a:xfrm>
            <a:off x="6497225" y="3672460"/>
            <a:ext cx="1094091" cy="1094091"/>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688276" y="3756524"/>
            <a:ext cx="711989" cy="53149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5" name="TextBox 44"/>
          <p:cNvSpPr txBox="1"/>
          <p:nvPr/>
        </p:nvSpPr>
        <p:spPr>
          <a:xfrm>
            <a:off x="6593508" y="4188983"/>
            <a:ext cx="901527" cy="588366"/>
          </a:xfrm>
          <a:prstGeom prst="rect">
            <a:avLst/>
          </a:prstGeom>
          <a:noFill/>
        </p:spPr>
        <p:txBody>
          <a:bodyPr wrap="square" lIns="89642" tIns="143428" rIns="89642" bIns="143428" rtlCol="0">
            <a:spAutoFit/>
          </a:bodyPr>
          <a:lstStyle/>
          <a:p>
            <a:pPr algn="ctr">
              <a:lnSpc>
                <a:spcPct val="90000"/>
              </a:lnSpc>
            </a:pPr>
            <a:r>
              <a:rPr lang="en-US" sz="1078" dirty="0">
                <a:solidFill>
                  <a:srgbClr val="002050"/>
                </a:solidFill>
              </a:rPr>
              <a:t>VPN Gateway</a:t>
            </a:r>
          </a:p>
        </p:txBody>
      </p:sp>
      <p:cxnSp>
        <p:nvCxnSpPr>
          <p:cNvPr id="46" name="Elbow Connector 45"/>
          <p:cNvCxnSpPr>
            <a:stCxn id="18" idx="0"/>
            <a:endCxn id="43" idx="2"/>
          </p:cNvCxnSpPr>
          <p:nvPr/>
        </p:nvCxnSpPr>
        <p:spPr>
          <a:xfrm rot="5400000" flipH="1" flipV="1">
            <a:off x="5025481" y="3267534"/>
            <a:ext cx="519772" cy="2423717"/>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88631" y="3508604"/>
            <a:ext cx="1432383" cy="832764"/>
          </a:xfrm>
          <a:prstGeom prst="rect">
            <a:avLst/>
          </a:prstGeom>
          <a:noFill/>
        </p:spPr>
        <p:txBody>
          <a:bodyPr wrap="none" lIns="0" tIns="143428" rIns="179285" bIns="143428" rtlCol="0">
            <a:spAutoFit/>
          </a:bodyPr>
          <a:lstStyle/>
          <a:p>
            <a:pPr algn="ctr">
              <a:lnSpc>
                <a:spcPct val="90000"/>
              </a:lnSpc>
            </a:pPr>
            <a:r>
              <a:rPr lang="en-US" sz="1961" dirty="0">
                <a:gradFill>
                  <a:gsLst>
                    <a:gs pos="2917">
                      <a:srgbClr val="FFFFFF"/>
                    </a:gs>
                    <a:gs pos="100000">
                      <a:srgbClr val="FFFFFF"/>
                    </a:gs>
                  </a:gsLst>
                  <a:lin ang="5400000" scaled="0"/>
                </a:gradFill>
              </a:rPr>
              <a:t>Site-to-Site</a:t>
            </a:r>
            <a:br>
              <a:rPr lang="en-US" sz="1961" dirty="0">
                <a:gradFill>
                  <a:gsLst>
                    <a:gs pos="2917">
                      <a:srgbClr val="FFFFFF"/>
                    </a:gs>
                    <a:gs pos="100000">
                      <a:srgbClr val="FFFFFF"/>
                    </a:gs>
                  </a:gsLst>
                  <a:lin ang="5400000" scaled="0"/>
                </a:gradFill>
              </a:rPr>
            </a:br>
            <a:r>
              <a:rPr lang="en-US" sz="1961"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9241949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Multi-Site VPN - Things to know </a:t>
            </a:r>
          </a:p>
        </p:txBody>
      </p:sp>
      <p:sp>
        <p:nvSpPr>
          <p:cNvPr id="3" name="Content Placeholder 2"/>
          <p:cNvSpPr>
            <a:spLocks noGrp="1"/>
          </p:cNvSpPr>
          <p:nvPr>
            <p:ph sz="quarter" idx="10"/>
          </p:nvPr>
        </p:nvSpPr>
        <p:spPr>
          <a:xfrm>
            <a:off x="268289" y="1398685"/>
            <a:ext cx="11797331" cy="5018233"/>
          </a:xfrm>
        </p:spPr>
        <p:txBody>
          <a:bodyPr/>
          <a:lstStyle/>
          <a:p>
            <a:r>
              <a:rPr lang="en-US" sz="3529" dirty="0"/>
              <a:t>Compatible VPN devices</a:t>
            </a:r>
          </a:p>
          <a:p>
            <a:r>
              <a:rPr lang="en-US" sz="3529" dirty="0"/>
              <a:t>Externally facing public IPv4 IP address for each VPN device</a:t>
            </a:r>
          </a:p>
          <a:p>
            <a:r>
              <a:rPr lang="en-US" sz="3529" dirty="0"/>
              <a:t>The IP address ranges that you want to use for your virtual network</a:t>
            </a:r>
          </a:p>
          <a:p>
            <a:r>
              <a:rPr lang="en-US" sz="3529" dirty="0"/>
              <a:t>The IP address ranges for each of the local network sites that you'll be connecting to – no overlap</a:t>
            </a:r>
          </a:p>
          <a:p>
            <a:r>
              <a:rPr lang="en-US" sz="3529" dirty="0"/>
              <a:t>Max IPSec tunnels limits: Basic 10, VpnGw1 through 3, Performance 30</a:t>
            </a:r>
          </a:p>
        </p:txBody>
      </p:sp>
    </p:spTree>
    <p:extLst>
      <p:ext uri="{BB962C8B-B14F-4D97-AF65-F5344CB8AC3E}">
        <p14:creationId xmlns:p14="http://schemas.microsoft.com/office/powerpoint/2010/main" val="22186531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a:off x="7069874" y="3568391"/>
            <a:ext cx="4606278" cy="1765021"/>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Virtual Machine Architecture</a:t>
            </a:r>
          </a:p>
        </p:txBody>
      </p:sp>
      <p:sp>
        <p:nvSpPr>
          <p:cNvPr id="13" name="Content Placeholder 12"/>
          <p:cNvSpPr>
            <a:spLocks noGrp="1"/>
          </p:cNvSpPr>
          <p:nvPr>
            <p:ph sz="quarter" idx="10"/>
          </p:nvPr>
        </p:nvSpPr>
        <p:spPr/>
        <p:txBody>
          <a:bodyPr>
            <a:noAutofit/>
          </a:bodyPr>
          <a:lstStyle/>
          <a:p>
            <a:r>
              <a:rPr lang="en-US" sz="3200" dirty="0"/>
              <a:t>Bootable OS Disk (.</a:t>
            </a:r>
            <a:r>
              <a:rPr lang="en-US" sz="3200" dirty="0" err="1"/>
              <a:t>vhd</a:t>
            </a:r>
            <a:r>
              <a:rPr lang="en-US" sz="3200" dirty="0"/>
              <a:t>)</a:t>
            </a:r>
          </a:p>
          <a:p>
            <a:pPr lvl="1"/>
            <a:r>
              <a:rPr lang="en-US" sz="2800" dirty="0"/>
              <a:t>Windows, Linux, Server SKUs</a:t>
            </a:r>
          </a:p>
          <a:p>
            <a:endParaRPr lang="en-US" sz="3200" dirty="0"/>
          </a:p>
          <a:p>
            <a:r>
              <a:rPr lang="en-US" sz="3200" dirty="0"/>
              <a:t>Optional 1+ data disks</a:t>
            </a:r>
          </a:p>
          <a:p>
            <a:pPr marL="0" indent="0">
              <a:buNone/>
            </a:pPr>
            <a:endParaRPr lang="en-US" sz="3200" dirty="0"/>
          </a:p>
          <a:p>
            <a:r>
              <a:rPr lang="en-US" sz="3200" dirty="0"/>
              <a:t>Virtual Network isolation</a:t>
            </a:r>
          </a:p>
          <a:p>
            <a:pPr lvl="1"/>
            <a:r>
              <a:rPr lang="en-US" sz="2800" dirty="0"/>
              <a:t>Network Security Groups allow access, such as Remote Desktop (RDP)</a:t>
            </a:r>
          </a:p>
          <a:p>
            <a:pPr marL="0" indent="0">
              <a:buNone/>
            </a:pPr>
            <a:endParaRPr lang="en-US" sz="3200" dirty="0"/>
          </a:p>
        </p:txBody>
      </p:sp>
      <p:sp>
        <p:nvSpPr>
          <p:cNvPr id="6" name="TextBox 5"/>
          <p:cNvSpPr txBox="1"/>
          <p:nvPr/>
        </p:nvSpPr>
        <p:spPr>
          <a:xfrm>
            <a:off x="7221328" y="4518305"/>
            <a:ext cx="130759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OS Disk</a:t>
            </a: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97185" y="2030569"/>
            <a:ext cx="1125763" cy="1125763"/>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454870" y="3761233"/>
            <a:ext cx="780290" cy="780290"/>
          </a:xfrm>
          <a:prstGeom prst="rect">
            <a:avLst/>
          </a:prstGeom>
        </p:spPr>
      </p:pic>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84978" y="3761233"/>
            <a:ext cx="780290" cy="780290"/>
          </a:xfrm>
          <a:prstGeom prst="rect">
            <a:avLst/>
          </a:prstGeom>
        </p:spPr>
      </p:pic>
      <p:cxnSp>
        <p:nvCxnSpPr>
          <p:cNvPr id="15" name="Straight Connector 14"/>
          <p:cNvCxnSpPr>
            <a:stCxn id="10" idx="2"/>
            <a:endCxn id="11" idx="0"/>
          </p:cNvCxnSpPr>
          <p:nvPr/>
        </p:nvCxnSpPr>
        <p:spPr>
          <a:xfrm>
            <a:off x="9360067" y="3156332"/>
            <a:ext cx="1484948" cy="604901"/>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2" idx="0"/>
          </p:cNvCxnSpPr>
          <p:nvPr/>
        </p:nvCxnSpPr>
        <p:spPr>
          <a:xfrm flipH="1">
            <a:off x="7875123" y="3156332"/>
            <a:ext cx="1484944" cy="604901"/>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013878" y="4518305"/>
            <a:ext cx="1662273"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Data Disk(s)</a:t>
            </a:r>
          </a:p>
        </p:txBody>
      </p:sp>
      <p:sp>
        <p:nvSpPr>
          <p:cNvPr id="46" name="TextBox 45"/>
          <p:cNvSpPr txBox="1"/>
          <p:nvPr/>
        </p:nvSpPr>
        <p:spPr>
          <a:xfrm>
            <a:off x="7221327" y="4852695"/>
            <a:ext cx="164700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30GB – 4TB</a:t>
            </a:r>
          </a:p>
        </p:txBody>
      </p:sp>
      <p:sp>
        <p:nvSpPr>
          <p:cNvPr id="47" name="TextBox 46"/>
          <p:cNvSpPr txBox="1"/>
          <p:nvPr/>
        </p:nvSpPr>
        <p:spPr>
          <a:xfrm>
            <a:off x="9844237" y="4852695"/>
            <a:ext cx="200980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Up to 4 TB</a:t>
            </a:r>
          </a:p>
        </p:txBody>
      </p:sp>
      <p:sp>
        <p:nvSpPr>
          <p:cNvPr id="63" name="TextBox 62"/>
          <p:cNvSpPr txBox="1"/>
          <p:nvPr/>
        </p:nvSpPr>
        <p:spPr>
          <a:xfrm>
            <a:off x="7400970" y="3516283"/>
            <a:ext cx="391819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nvGrpSpPr>
          <p:cNvPr id="3" name="Group 2"/>
          <p:cNvGrpSpPr/>
          <p:nvPr/>
        </p:nvGrpSpPr>
        <p:grpSpPr>
          <a:xfrm>
            <a:off x="7832883" y="1562894"/>
            <a:ext cx="3012132" cy="1591757"/>
            <a:chOff x="7832883" y="1562894"/>
            <a:chExt cx="3012132" cy="1591757"/>
          </a:xfrm>
        </p:grpSpPr>
        <p:sp>
          <p:nvSpPr>
            <p:cNvPr id="16" name="Rectangle 15"/>
            <p:cNvSpPr/>
            <p:nvPr/>
          </p:nvSpPr>
          <p:spPr bwMode="auto">
            <a:xfrm>
              <a:off x="7875123" y="2030568"/>
              <a:ext cx="2969892" cy="112408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832883" y="1703053"/>
              <a:ext cx="361829" cy="361829"/>
            </a:xfrm>
            <a:prstGeom prst="rect">
              <a:avLst/>
            </a:prstGeom>
          </p:spPr>
        </p:pic>
        <p:sp>
          <p:nvSpPr>
            <p:cNvPr id="18" name="TextBox 17"/>
            <p:cNvSpPr txBox="1"/>
            <p:nvPr/>
          </p:nvSpPr>
          <p:spPr>
            <a:xfrm>
              <a:off x="7958613" y="1562894"/>
              <a:ext cx="2055265"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Virtual Network</a:t>
              </a:r>
            </a:p>
          </p:txBody>
        </p:sp>
      </p:grpSp>
    </p:spTree>
    <p:extLst>
      <p:ext uri="{BB962C8B-B14F-4D97-AF65-F5344CB8AC3E}">
        <p14:creationId xmlns:p14="http://schemas.microsoft.com/office/powerpoint/2010/main" val="3880764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Connectivity</a:t>
            </a:r>
          </a:p>
        </p:txBody>
      </p:sp>
      <p:grpSp>
        <p:nvGrpSpPr>
          <p:cNvPr id="4" name="Group 3"/>
          <p:cNvGrpSpPr/>
          <p:nvPr/>
        </p:nvGrpSpPr>
        <p:grpSpPr>
          <a:xfrm>
            <a:off x="617980" y="890687"/>
            <a:ext cx="10333655" cy="5376992"/>
            <a:chOff x="150164" y="714734"/>
            <a:chExt cx="8483466" cy="3920483"/>
          </a:xfrm>
        </p:grpSpPr>
        <p:sp>
          <p:nvSpPr>
            <p:cNvPr id="5" name="Rectangle 4"/>
            <p:cNvSpPr/>
            <p:nvPr/>
          </p:nvSpPr>
          <p:spPr bwMode="auto">
            <a:xfrm>
              <a:off x="1780196" y="2594803"/>
              <a:ext cx="637133" cy="260127"/>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nvGrpSpPr>
            <p:cNvPr id="6" name="Group 5"/>
            <p:cNvGrpSpPr/>
            <p:nvPr/>
          </p:nvGrpSpPr>
          <p:grpSpPr>
            <a:xfrm>
              <a:off x="5090216" y="2497240"/>
              <a:ext cx="413041" cy="476930"/>
              <a:chOff x="5102916" y="2998890"/>
              <a:chExt cx="413041" cy="476930"/>
            </a:xfrm>
          </p:grpSpPr>
          <p:sp>
            <p:nvSpPr>
              <p:cNvPr id="100" name="Rectangle 99"/>
              <p:cNvSpPr/>
              <p:nvPr/>
            </p:nvSpPr>
            <p:spPr bwMode="auto">
              <a:xfrm>
                <a:off x="5102916" y="3365500"/>
                <a:ext cx="409734" cy="11032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101" name="Rectangle 100"/>
              <p:cNvSpPr/>
              <p:nvPr/>
            </p:nvSpPr>
            <p:spPr bwMode="auto">
              <a:xfrm>
                <a:off x="5102916" y="2998890"/>
                <a:ext cx="409734" cy="1164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102" name="Rectangle 101"/>
              <p:cNvSpPr/>
              <p:nvPr/>
            </p:nvSpPr>
            <p:spPr bwMode="auto">
              <a:xfrm>
                <a:off x="5106223" y="3182195"/>
                <a:ext cx="409734" cy="11648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7" name="Group 6"/>
            <p:cNvGrpSpPr/>
            <p:nvPr/>
          </p:nvGrpSpPr>
          <p:grpSpPr>
            <a:xfrm>
              <a:off x="6652958" y="2086618"/>
              <a:ext cx="1978337" cy="1176714"/>
              <a:chOff x="6563781" y="249896"/>
              <a:chExt cx="1978337" cy="1176714"/>
            </a:xfrm>
          </p:grpSpPr>
          <p:sp>
            <p:nvSpPr>
              <p:cNvPr id="94" name="Freeform 539"/>
              <p:cNvSpPr>
                <a:spLocks noChangeAspect="1"/>
              </p:cNvSpPr>
              <p:nvPr/>
            </p:nvSpPr>
            <p:spPr bwMode="auto">
              <a:xfrm>
                <a:off x="6563781" y="249896"/>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2"/>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grpSp>
            <p:nvGrpSpPr>
              <p:cNvPr id="95" name="Group 94"/>
              <p:cNvGrpSpPr/>
              <p:nvPr/>
            </p:nvGrpSpPr>
            <p:grpSpPr>
              <a:xfrm>
                <a:off x="7080256" y="878461"/>
                <a:ext cx="1190905" cy="433504"/>
                <a:chOff x="9575622" y="1800550"/>
                <a:chExt cx="2407150" cy="939703"/>
              </a:xfrm>
            </p:grpSpPr>
            <p:sp>
              <p:nvSpPr>
                <p:cNvPr id="97" name="Freeform 79"/>
                <p:cNvSpPr>
                  <a:spLocks noEditPoints="1"/>
                </p:cNvSpPr>
                <p:nvPr/>
              </p:nvSpPr>
              <p:spPr bwMode="black">
                <a:xfrm>
                  <a:off x="9575622" y="1973203"/>
                  <a:ext cx="451217" cy="59439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59325" tIns="29663" rIns="59325" bIns="29663" numCol="1" anchor="t" anchorCtr="0" compatLnSpc="1">
                  <a:prstTxWarp prst="textNoShape">
                    <a:avLst/>
                  </a:prstTxWarp>
                </a:bodyPr>
                <a:lstStyle/>
                <a:p>
                  <a:pPr defTabSz="672094"/>
                  <a:endParaRPr lang="en-US" sz="1153" dirty="0"/>
                </a:p>
              </p:txBody>
            </p:sp>
            <p:pic>
              <p:nvPicPr>
                <p:cNvPr id="9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0266114" y="1800550"/>
                  <a:ext cx="939571" cy="939703"/>
                </a:xfrm>
                <a:prstGeom prst="rect">
                  <a:avLst/>
                </a:prstGeom>
                <a:noFill/>
                <a:ln>
                  <a:noFill/>
                </a:ln>
              </p:spPr>
            </p:pic>
            <p:sp>
              <p:nvSpPr>
                <p:cNvPr id="99" name="Freeform 113"/>
                <p:cNvSpPr>
                  <a:spLocks noEditPoints="1"/>
                </p:cNvSpPr>
                <p:nvPr/>
              </p:nvSpPr>
              <p:spPr bwMode="auto">
                <a:xfrm flipH="1">
                  <a:off x="11448086" y="2032917"/>
                  <a:ext cx="534686" cy="534685"/>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65910" tIns="32955" rIns="65910" bIns="32955" numCol="1" anchor="t" anchorCtr="0" compatLnSpc="1">
                  <a:prstTxWarp prst="textNoShape">
                    <a:avLst/>
                  </a:prstTxWarp>
                </a:bodyPr>
                <a:lstStyle/>
                <a:p>
                  <a:pPr defTabSz="672094"/>
                  <a:endParaRPr lang="en-US" sz="1298"/>
                </a:p>
              </p:txBody>
            </p:sp>
          </p:grpSp>
          <p:sp>
            <p:nvSpPr>
              <p:cNvPr id="96" name="TextBox 95"/>
              <p:cNvSpPr txBox="1"/>
              <p:nvPr/>
            </p:nvSpPr>
            <p:spPr>
              <a:xfrm>
                <a:off x="7141735" y="519866"/>
                <a:ext cx="872715" cy="393272"/>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Azure</a:t>
                </a:r>
                <a:br>
                  <a:rPr lang="en-US" sz="1298" dirty="0"/>
                </a:br>
                <a:r>
                  <a:rPr lang="en-US" sz="1298" dirty="0"/>
                  <a:t>Public services</a:t>
                </a:r>
                <a:br>
                  <a:rPr lang="en-US" sz="1298" dirty="0"/>
                </a:br>
                <a:endParaRPr lang="en-US" sz="1298" dirty="0"/>
              </a:p>
            </p:txBody>
          </p:sp>
        </p:grpSp>
        <p:grpSp>
          <p:nvGrpSpPr>
            <p:cNvPr id="8" name="Group 7"/>
            <p:cNvGrpSpPr/>
            <p:nvPr/>
          </p:nvGrpSpPr>
          <p:grpSpPr>
            <a:xfrm>
              <a:off x="6655293" y="3458503"/>
              <a:ext cx="1978337" cy="1176714"/>
              <a:chOff x="6667993" y="3960153"/>
              <a:chExt cx="1978337" cy="1176714"/>
            </a:xfrm>
          </p:grpSpPr>
          <p:sp>
            <p:nvSpPr>
              <p:cNvPr id="42" name="Freeform 539"/>
              <p:cNvSpPr>
                <a:spLocks noChangeAspect="1"/>
              </p:cNvSpPr>
              <p:nvPr/>
            </p:nvSpPr>
            <p:spPr bwMode="auto">
              <a:xfrm>
                <a:off x="6667993" y="3960153"/>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B0F0"/>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sp>
            <p:nvSpPr>
              <p:cNvPr id="43" name="TextBox 42"/>
              <p:cNvSpPr txBox="1"/>
              <p:nvPr/>
            </p:nvSpPr>
            <p:spPr>
              <a:xfrm>
                <a:off x="7189749" y="4350884"/>
                <a:ext cx="1216150" cy="131091"/>
              </a:xfrm>
              <a:prstGeom prst="rect">
                <a:avLst/>
              </a:prstGeom>
              <a:noFill/>
              <a:ln>
                <a:noFill/>
              </a:ln>
            </p:spPr>
            <p:txBody>
              <a:bodyPr wrap="square" lIns="0" tIns="0" rIns="0" bIns="0" rtlCol="0">
                <a:spAutoFit/>
              </a:bodyPr>
              <a:lstStyle>
                <a:defPPr>
                  <a:defRPr lang="en-US"/>
                </a:defPPr>
                <a:lvl1pPr>
                  <a:lnSpc>
                    <a:spcPct val="90000"/>
                  </a:lnSpc>
                  <a:spcBef>
                    <a:spcPct val="20000"/>
                  </a:spcBef>
                  <a:buSzPct val="80000"/>
                  <a:defRPr sz="1600">
                    <a:gradFill>
                      <a:gsLst>
                        <a:gs pos="35238">
                          <a:schemeClr val="bg1">
                            <a:lumMod val="10000"/>
                          </a:schemeClr>
                        </a:gs>
                        <a:gs pos="48000">
                          <a:schemeClr val="bg1">
                            <a:lumMod val="10000"/>
                          </a:schemeClr>
                        </a:gs>
                      </a:gsLst>
                      <a:lin ang="5400000" scaled="0"/>
                    </a:gradFill>
                  </a:defRPr>
                </a:lvl1pPr>
              </a:lstStyle>
              <a:p>
                <a:pPr defTabSz="672094"/>
                <a:r>
                  <a:rPr lang="en-US" sz="1298" dirty="0">
                    <a:solidFill>
                      <a:schemeClr val="tx1"/>
                    </a:solidFill>
                  </a:rPr>
                  <a:t>Azure Compute</a:t>
                </a:r>
              </a:p>
            </p:txBody>
          </p:sp>
          <p:grpSp>
            <p:nvGrpSpPr>
              <p:cNvPr id="44" name="Group 43"/>
              <p:cNvGrpSpPr/>
              <p:nvPr/>
            </p:nvGrpSpPr>
            <p:grpSpPr bwMode="black">
              <a:xfrm>
                <a:off x="6988385" y="4719960"/>
                <a:ext cx="332861" cy="239596"/>
                <a:chOff x="7010400" y="2133600"/>
                <a:chExt cx="1379538" cy="1065213"/>
              </a:xfrm>
              <a:solidFill>
                <a:srgbClr val="FFFFFF"/>
              </a:solidFill>
            </p:grpSpPr>
            <p:sp>
              <p:nvSpPr>
                <p:cNvPr id="47"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48"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49"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0"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1"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2"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3"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4"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5"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6"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7"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8"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9"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0"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grpSp>
          <p:sp>
            <p:nvSpPr>
              <p:cNvPr id="45" name="Freeform 78"/>
              <p:cNvSpPr>
                <a:spLocks noEditPoints="1"/>
              </p:cNvSpPr>
              <p:nvPr/>
            </p:nvSpPr>
            <p:spPr bwMode="black">
              <a:xfrm>
                <a:off x="7489770" y="4629059"/>
                <a:ext cx="364006" cy="32487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59305" tIns="29652" rIns="59305" bIns="29652" numCol="1" anchor="t" anchorCtr="0" compatLnSpc="1">
                <a:prstTxWarp prst="textNoShape">
                  <a:avLst/>
                </a:prstTxWarp>
              </a:bodyPr>
              <a:lstStyle/>
              <a:p>
                <a:pPr defTabSz="493373"/>
                <a:endParaRPr lang="en-US" sz="672" dirty="0"/>
              </a:p>
            </p:txBody>
          </p:sp>
          <p:sp>
            <p:nvSpPr>
              <p:cNvPr id="46" name="Freeform 539"/>
              <p:cNvSpPr>
                <a:spLocks noChangeAspect="1"/>
              </p:cNvSpPr>
              <p:nvPr/>
            </p:nvSpPr>
            <p:spPr bwMode="auto">
              <a:xfrm>
                <a:off x="8022301" y="4724423"/>
                <a:ext cx="368420" cy="188871"/>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grpSp>
        <p:sp>
          <p:nvSpPr>
            <p:cNvPr id="9" name="Rectangle 8"/>
            <p:cNvSpPr/>
            <p:nvPr/>
          </p:nvSpPr>
          <p:spPr bwMode="auto">
            <a:xfrm>
              <a:off x="5493536" y="2285377"/>
              <a:ext cx="957674" cy="896768"/>
            </a:xfrm>
            <a:prstGeom prst="rect">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ctr" anchorCtr="0" forceAA="0" compatLnSpc="1">
              <a:prstTxWarp prst="textNoShape">
                <a:avLst/>
              </a:prstTxWarp>
              <a:noAutofit/>
            </a:bodyPr>
            <a:lstStyle/>
            <a:p>
              <a:pPr algn="ctr" defTabSz="658828" fontAlgn="base">
                <a:lnSpc>
                  <a:spcPct val="90000"/>
                </a:lnSpc>
                <a:spcBef>
                  <a:spcPct val="0"/>
                </a:spcBef>
                <a:spcAft>
                  <a:spcPct val="0"/>
                </a:spcAft>
              </a:pPr>
              <a:r>
                <a:rPr lang="en-US" sz="1081" spc="-36" dirty="0">
                  <a:solidFill>
                    <a:schemeClr val="tx1"/>
                  </a:solidFill>
                </a:rPr>
                <a:t>Microsoft Edge</a:t>
              </a:r>
            </a:p>
          </p:txBody>
        </p:sp>
        <p:sp>
          <p:nvSpPr>
            <p:cNvPr id="10" name="Freeform 539"/>
            <p:cNvSpPr>
              <a:spLocks noChangeAspect="1"/>
            </p:cNvSpPr>
            <p:nvPr/>
          </p:nvSpPr>
          <p:spPr bwMode="auto">
            <a:xfrm>
              <a:off x="150164" y="2100635"/>
              <a:ext cx="1776263" cy="105001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1">
                <a:lumMod val="50000"/>
              </a:schemeClr>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sp>
          <p:nvSpPr>
            <p:cNvPr id="11" name="Freeform 78"/>
            <p:cNvSpPr>
              <a:spLocks noEditPoints="1"/>
            </p:cNvSpPr>
            <p:nvPr/>
          </p:nvSpPr>
          <p:spPr bwMode="black">
            <a:xfrm>
              <a:off x="1167644" y="2485180"/>
              <a:ext cx="557045" cy="4971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tx1"/>
            </a:solidFill>
            <a:ln>
              <a:noFill/>
            </a:ln>
          </p:spPr>
          <p:txBody>
            <a:bodyPr vert="horz" wrap="square" lIns="59305" tIns="29652" rIns="59305" bIns="29652" numCol="1" anchor="t" anchorCtr="0" compatLnSpc="1">
              <a:prstTxWarp prst="textNoShape">
                <a:avLst/>
              </a:prstTxWarp>
            </a:bodyPr>
            <a:lstStyle/>
            <a:p>
              <a:pPr defTabSz="493373"/>
              <a:endParaRPr lang="en-US" sz="672" dirty="0"/>
            </a:p>
          </p:txBody>
        </p:sp>
        <p:sp>
          <p:nvSpPr>
            <p:cNvPr id="12" name="TextBox 11"/>
            <p:cNvSpPr txBox="1"/>
            <p:nvPr/>
          </p:nvSpPr>
          <p:spPr>
            <a:xfrm>
              <a:off x="309773" y="2694489"/>
              <a:ext cx="707215" cy="262182"/>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Customer’s </a:t>
              </a:r>
              <a:br>
                <a:rPr lang="en-US" sz="1298" dirty="0"/>
              </a:br>
              <a:r>
                <a:rPr lang="en-US" sz="1298" dirty="0"/>
                <a:t>network</a:t>
              </a:r>
            </a:p>
          </p:txBody>
        </p:sp>
        <p:grpSp>
          <p:nvGrpSpPr>
            <p:cNvPr id="13" name="Group 12"/>
            <p:cNvGrpSpPr/>
            <p:nvPr/>
          </p:nvGrpSpPr>
          <p:grpSpPr>
            <a:xfrm>
              <a:off x="5930590" y="1250950"/>
              <a:ext cx="876610" cy="1034427"/>
              <a:chOff x="5943290" y="1654482"/>
              <a:chExt cx="876610" cy="1132545"/>
            </a:xfrm>
            <a:solidFill>
              <a:srgbClr val="68498C"/>
            </a:solidFill>
          </p:grpSpPr>
          <p:sp>
            <p:nvSpPr>
              <p:cNvPr id="40" name="Rectangle 39"/>
              <p:cNvSpPr/>
              <p:nvPr/>
            </p:nvSpPr>
            <p:spPr bwMode="auto">
              <a:xfrm rot="16200000">
                <a:off x="5462875" y="2213144"/>
                <a:ext cx="1056378" cy="91387"/>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41" name="Right Arrow 40"/>
              <p:cNvSpPr/>
              <p:nvPr/>
            </p:nvSpPr>
            <p:spPr bwMode="auto">
              <a:xfrm>
                <a:off x="5943290" y="1654482"/>
                <a:ext cx="876610" cy="209699"/>
              </a:xfrm>
              <a:prstGeom prst="rightArrow">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14" name="Group 13"/>
            <p:cNvGrpSpPr/>
            <p:nvPr/>
          </p:nvGrpSpPr>
          <p:grpSpPr>
            <a:xfrm>
              <a:off x="5924240" y="3182144"/>
              <a:ext cx="921595" cy="1007119"/>
              <a:chOff x="5936940" y="3683794"/>
              <a:chExt cx="921595" cy="1007119"/>
            </a:xfrm>
            <a:solidFill>
              <a:schemeClr val="accent3">
                <a:lumMod val="50000"/>
              </a:schemeClr>
            </a:solidFill>
          </p:grpSpPr>
          <p:sp>
            <p:nvSpPr>
              <p:cNvPr id="38" name="Rectangle 37"/>
              <p:cNvSpPr/>
              <p:nvPr/>
            </p:nvSpPr>
            <p:spPr bwMode="auto">
              <a:xfrm rot="16200000">
                <a:off x="5514217" y="4106517"/>
                <a:ext cx="945264" cy="99818"/>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9" name="Right Arrow 38"/>
              <p:cNvSpPr/>
              <p:nvPr/>
            </p:nvSpPr>
            <p:spPr bwMode="auto">
              <a:xfrm>
                <a:off x="5945371" y="4470208"/>
                <a:ext cx="913164" cy="220705"/>
              </a:xfrm>
              <a:prstGeom prst="rightArrow">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15" name="Group 14"/>
            <p:cNvGrpSpPr/>
            <p:nvPr/>
          </p:nvGrpSpPr>
          <p:grpSpPr>
            <a:xfrm>
              <a:off x="3383088" y="2138533"/>
              <a:ext cx="1804439" cy="964010"/>
              <a:chOff x="3395788" y="2640183"/>
              <a:chExt cx="1804439" cy="964010"/>
            </a:xfrm>
          </p:grpSpPr>
          <p:grpSp>
            <p:nvGrpSpPr>
              <p:cNvPr id="33" name="Group 32"/>
              <p:cNvGrpSpPr/>
              <p:nvPr/>
            </p:nvGrpSpPr>
            <p:grpSpPr>
              <a:xfrm>
                <a:off x="3395788" y="2808815"/>
                <a:ext cx="1804439" cy="795378"/>
                <a:chOff x="4693625" y="3254337"/>
                <a:chExt cx="3048915" cy="1308187"/>
              </a:xfrm>
              <a:solidFill>
                <a:schemeClr val="bg2">
                  <a:lumMod val="75000"/>
                  <a:lumOff val="25000"/>
                </a:schemeClr>
              </a:solidFill>
            </p:grpSpPr>
            <p:sp>
              <p:nvSpPr>
                <p:cNvPr id="35" name="Rectangle 34"/>
                <p:cNvSpPr/>
                <p:nvPr/>
              </p:nvSpPr>
              <p:spPr bwMode="auto">
                <a:xfrm>
                  <a:off x="4951866" y="3254337"/>
                  <a:ext cx="2514600" cy="1308187"/>
                </a:xfrm>
                <a:prstGeom prst="rect">
                  <a:avLst/>
                </a:prstGeom>
                <a:solidFill>
                  <a:srgbClr val="002060"/>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6" name="Oval 35"/>
                <p:cNvSpPr/>
                <p:nvPr/>
              </p:nvSpPr>
              <p:spPr bwMode="auto">
                <a:xfrm>
                  <a:off x="4693625" y="3254337"/>
                  <a:ext cx="553285" cy="1308187"/>
                </a:xfrm>
                <a:prstGeom prst="ellipse">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7" name="Oval 36"/>
                <p:cNvSpPr/>
                <p:nvPr/>
              </p:nvSpPr>
              <p:spPr bwMode="auto">
                <a:xfrm>
                  <a:off x="7189255" y="3254337"/>
                  <a:ext cx="553285" cy="1308187"/>
                </a:xfrm>
                <a:prstGeom prst="ellipse">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sp>
            <p:nvSpPr>
              <p:cNvPr id="34" name="TextBox 33"/>
              <p:cNvSpPr txBox="1"/>
              <p:nvPr/>
            </p:nvSpPr>
            <p:spPr>
              <a:xfrm>
                <a:off x="3579938" y="2640183"/>
                <a:ext cx="1221242" cy="11641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153" dirty="0"/>
                  <a:t>Customer’s connection</a:t>
                </a:r>
              </a:p>
            </p:txBody>
          </p:sp>
        </p:grpSp>
        <p:sp>
          <p:nvSpPr>
            <p:cNvPr id="16" name="Rectangle 15"/>
            <p:cNvSpPr/>
            <p:nvPr/>
          </p:nvSpPr>
          <p:spPr bwMode="auto">
            <a:xfrm>
              <a:off x="2343013" y="2259976"/>
              <a:ext cx="957674" cy="896768"/>
            </a:xfrm>
            <a:prstGeom prst="rect">
              <a:avLst/>
            </a:prstGeom>
            <a:solidFill>
              <a:srgbClr val="002060"/>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ctr" anchorCtr="0" forceAA="0" compatLnSpc="1">
              <a:prstTxWarp prst="textNoShape">
                <a:avLst/>
              </a:prstTxWarp>
              <a:noAutofit/>
            </a:bodyPr>
            <a:lstStyle/>
            <a:p>
              <a:pPr algn="ctr" defTabSz="658828" fontAlgn="base">
                <a:lnSpc>
                  <a:spcPct val="90000"/>
                </a:lnSpc>
                <a:spcBef>
                  <a:spcPct val="0"/>
                </a:spcBef>
                <a:spcAft>
                  <a:spcPct val="0"/>
                </a:spcAft>
              </a:pPr>
              <a:r>
                <a:rPr lang="en-US" sz="1081" spc="-36" dirty="0">
                  <a:solidFill>
                    <a:schemeClr val="tx1"/>
                  </a:solidFill>
                </a:rPr>
                <a:t>Partner Router / switch</a:t>
              </a:r>
            </a:p>
          </p:txBody>
        </p:sp>
        <p:sp>
          <p:nvSpPr>
            <p:cNvPr id="17" name="Right Arrow 16"/>
            <p:cNvSpPr/>
            <p:nvPr/>
          </p:nvSpPr>
          <p:spPr bwMode="auto">
            <a:xfrm>
              <a:off x="6460082" y="2613722"/>
              <a:ext cx="385753" cy="222291"/>
            </a:xfrm>
            <a:prstGeom prs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nvGrpSpPr>
            <p:cNvPr id="18" name="Group 17"/>
            <p:cNvGrpSpPr/>
            <p:nvPr/>
          </p:nvGrpSpPr>
          <p:grpSpPr>
            <a:xfrm>
              <a:off x="6649423" y="714734"/>
              <a:ext cx="1978337" cy="1176714"/>
              <a:chOff x="6662123" y="1102084"/>
              <a:chExt cx="1978337" cy="1176714"/>
            </a:xfrm>
            <a:solidFill>
              <a:srgbClr val="68498C"/>
            </a:solidFill>
          </p:grpSpPr>
          <p:sp>
            <p:nvSpPr>
              <p:cNvPr id="30" name="Freeform 539"/>
              <p:cNvSpPr>
                <a:spLocks noChangeAspect="1"/>
              </p:cNvSpPr>
              <p:nvPr/>
            </p:nvSpPr>
            <p:spPr bwMode="auto">
              <a:xfrm>
                <a:off x="6662123" y="1102084"/>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C00000"/>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pic>
            <p:nvPicPr>
              <p:cNvPr id="31"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7520208" y="1730649"/>
                <a:ext cx="464840" cy="433504"/>
              </a:xfrm>
              <a:prstGeom prst="rect">
                <a:avLst/>
              </a:prstGeom>
              <a:solidFill>
                <a:srgbClr val="C00000"/>
              </a:solidFill>
              <a:ln>
                <a:noFill/>
              </a:ln>
            </p:spPr>
          </p:pic>
          <p:sp>
            <p:nvSpPr>
              <p:cNvPr id="32" name="TextBox 31"/>
              <p:cNvSpPr txBox="1"/>
              <p:nvPr/>
            </p:nvSpPr>
            <p:spPr>
              <a:xfrm>
                <a:off x="7119427" y="1524454"/>
                <a:ext cx="1138546" cy="131091"/>
              </a:xfrm>
              <a:prstGeom prst="rect">
                <a:avLst/>
              </a:prstGeom>
              <a:solidFill>
                <a:srgbClr val="C00000"/>
              </a:solidFill>
              <a:ln>
                <a:noFill/>
              </a:ln>
            </p:spPr>
            <p:txBody>
              <a:bodyPr wrap="none" lIns="0" tIns="0" rIns="0" bIns="0" rtlCol="0">
                <a:spAutoFit/>
              </a:bodyPr>
              <a:lstStyle/>
              <a:p>
                <a:pPr defTabSz="672094">
                  <a:lnSpc>
                    <a:spcPct val="90000"/>
                  </a:lnSpc>
                  <a:spcBef>
                    <a:spcPct val="20000"/>
                  </a:spcBef>
                  <a:buSzPct val="80000"/>
                </a:pPr>
                <a:r>
                  <a:rPr lang="en-US" sz="1298" dirty="0"/>
                  <a:t>Office 365 Services</a:t>
                </a:r>
              </a:p>
            </p:txBody>
          </p:sp>
        </p:grpSp>
        <p:grpSp>
          <p:nvGrpSpPr>
            <p:cNvPr id="19" name="Group 18"/>
            <p:cNvGrpSpPr/>
            <p:nvPr/>
          </p:nvGrpSpPr>
          <p:grpSpPr>
            <a:xfrm>
              <a:off x="3310664" y="2502745"/>
              <a:ext cx="380510" cy="471425"/>
              <a:chOff x="3323364" y="3004395"/>
              <a:chExt cx="380510" cy="471425"/>
            </a:xfrm>
          </p:grpSpPr>
          <p:sp>
            <p:nvSpPr>
              <p:cNvPr id="27" name="Freeform 26"/>
              <p:cNvSpPr/>
              <p:nvPr/>
            </p:nvSpPr>
            <p:spPr bwMode="auto">
              <a:xfrm>
                <a:off x="3323364" y="3004395"/>
                <a:ext cx="374160" cy="114264"/>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8" name="Freeform 27"/>
              <p:cNvSpPr/>
              <p:nvPr/>
            </p:nvSpPr>
            <p:spPr bwMode="auto">
              <a:xfrm>
                <a:off x="3329714" y="3182195"/>
                <a:ext cx="374160" cy="114264"/>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9" name="Freeform 28"/>
              <p:cNvSpPr/>
              <p:nvPr/>
            </p:nvSpPr>
            <p:spPr bwMode="auto">
              <a:xfrm>
                <a:off x="3329714" y="3365500"/>
                <a:ext cx="371854" cy="110320"/>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20" name="Group 19"/>
            <p:cNvGrpSpPr/>
            <p:nvPr/>
          </p:nvGrpSpPr>
          <p:grpSpPr>
            <a:xfrm>
              <a:off x="426793" y="3457421"/>
              <a:ext cx="2951589" cy="787157"/>
              <a:chOff x="439493" y="3959071"/>
              <a:chExt cx="2951589" cy="787157"/>
            </a:xfrm>
          </p:grpSpPr>
          <p:sp>
            <p:nvSpPr>
              <p:cNvPr id="21" name="Rectangle 20"/>
              <p:cNvSpPr/>
              <p:nvPr/>
            </p:nvSpPr>
            <p:spPr bwMode="auto">
              <a:xfrm>
                <a:off x="439493" y="4244821"/>
                <a:ext cx="621071" cy="222898"/>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2" name="Rectangle 21"/>
              <p:cNvSpPr/>
              <p:nvPr/>
            </p:nvSpPr>
            <p:spPr bwMode="auto">
              <a:xfrm>
                <a:off x="439493" y="4523330"/>
                <a:ext cx="621071" cy="222898"/>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3" name="TextBox 22"/>
              <p:cNvSpPr txBox="1"/>
              <p:nvPr/>
            </p:nvSpPr>
            <p:spPr>
              <a:xfrm>
                <a:off x="1158578" y="4299589"/>
                <a:ext cx="2232504"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public IP addresses in Azure</a:t>
                </a:r>
              </a:p>
            </p:txBody>
          </p:sp>
          <p:sp>
            <p:nvSpPr>
              <p:cNvPr id="24" name="TextBox 23"/>
              <p:cNvSpPr txBox="1"/>
              <p:nvPr/>
            </p:nvSpPr>
            <p:spPr>
              <a:xfrm>
                <a:off x="1158578" y="4564320"/>
                <a:ext cx="2090429"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Virtual Networks in Azure</a:t>
                </a:r>
              </a:p>
            </p:txBody>
          </p:sp>
          <p:sp>
            <p:nvSpPr>
              <p:cNvPr id="25" name="Rectangle 24"/>
              <p:cNvSpPr/>
              <p:nvPr/>
            </p:nvSpPr>
            <p:spPr bwMode="auto">
              <a:xfrm>
                <a:off x="445843" y="3959071"/>
                <a:ext cx="621071" cy="222898"/>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6" name="TextBox 25"/>
              <p:cNvSpPr txBox="1"/>
              <p:nvPr/>
            </p:nvSpPr>
            <p:spPr>
              <a:xfrm>
                <a:off x="1158578" y="4020189"/>
                <a:ext cx="1696737"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Office 365 Services</a:t>
                </a:r>
              </a:p>
            </p:txBody>
          </p:sp>
        </p:grpSp>
      </p:grpSp>
      <mc:AlternateContent xmlns:mc="http://schemas.openxmlformats.org/markup-compatibility/2006" xmlns:pslz="http://schemas.microsoft.com/office/powerpoint/2016/slidezoom">
        <mc:Choice Requires="pslz">
          <p:graphicFrame>
            <p:nvGraphicFramePr>
              <p:cNvPr id="103" name="Slide Zoom 102"/>
              <p:cNvGraphicFramePr>
                <a:graphicFrameLocks noChangeAspect="1"/>
              </p:cNvGraphicFramePr>
              <p:nvPr>
                <p:extLst>
                  <p:ext uri="{D42A27DB-BD31-4B8C-83A1-F6EECF244321}">
                    <p14:modId xmlns:p14="http://schemas.microsoft.com/office/powerpoint/2010/main" val="3620649128"/>
                  </p:ext>
                </p:extLst>
              </p:nvPr>
            </p:nvGraphicFramePr>
            <p:xfrm>
              <a:off x="-3754516" y="-362297"/>
              <a:ext cx="3048000" cy="1714500"/>
            </p:xfrm>
            <a:graphic>
              <a:graphicData uri="http://schemas.microsoft.com/office/powerpoint/2016/slidezoom">
                <pslz:sldZm>
                  <pslz:sldZmObj sldId="664" cId="220713728">
                    <pslz:zmPr id="{CA0FE784-DFAF-4573-B3CC-E5DC36C5EF55}"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3" name="Slide Zoom 102"/>
              <p:cNvPicPr>
                <a:picLocks noGrp="1" noRot="1" noChangeAspect="1" noMove="1" noResize="1" noEditPoints="1" noAdjustHandles="1" noChangeArrowheads="1" noChangeShapeType="1"/>
              </p:cNvPicPr>
              <p:nvPr/>
            </p:nvPicPr>
            <p:blipFill>
              <a:blip r:embed="rId5"/>
              <a:stretch>
                <a:fillRect/>
              </a:stretch>
            </p:blipFill>
            <p:spPr>
              <a:xfrm>
                <a:off x="-3754516" y="-36229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2071372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ExpressRoute</a:t>
            </a:r>
          </a:p>
        </p:txBody>
      </p:sp>
      <p:sp>
        <p:nvSpPr>
          <p:cNvPr id="4" name="Content Placeholder 3"/>
          <p:cNvSpPr>
            <a:spLocks noGrp="1"/>
          </p:cNvSpPr>
          <p:nvPr>
            <p:ph sz="quarter" idx="10"/>
          </p:nvPr>
        </p:nvSpPr>
        <p:spPr>
          <a:xfrm>
            <a:off x="268288" y="1398397"/>
            <a:ext cx="11542503" cy="5336846"/>
          </a:xfrm>
        </p:spPr>
        <p:txBody>
          <a:bodyPr/>
          <a:lstStyle/>
          <a:p>
            <a:r>
              <a:rPr lang="en-US" sz="2800" dirty="0"/>
              <a:t>Dedicated private Layer 3 connectivity between Azure datacenters and on-premises infrastructure</a:t>
            </a:r>
          </a:p>
          <a:p>
            <a:r>
              <a:rPr lang="en-US" sz="2800" dirty="0"/>
              <a:t>Bandwidth from 50 </a:t>
            </a:r>
            <a:r>
              <a:rPr lang="en-US" sz="2800" dirty="0" err="1"/>
              <a:t>Mbps</a:t>
            </a:r>
            <a:r>
              <a:rPr lang="en-US" sz="2800" dirty="0"/>
              <a:t> to 10 </a:t>
            </a:r>
            <a:r>
              <a:rPr lang="en-US" sz="2800" dirty="0" err="1"/>
              <a:t>Gbps</a:t>
            </a:r>
            <a:endParaRPr lang="en-US" sz="2800" dirty="0"/>
          </a:p>
          <a:p>
            <a:r>
              <a:rPr lang="en-US" sz="2800" dirty="0"/>
              <a:t>ExpressRoute connections do not go over the public Internet</a:t>
            </a:r>
          </a:p>
          <a:p>
            <a:pPr lvl="1"/>
            <a:r>
              <a:rPr lang="en-US" sz="2000" dirty="0"/>
              <a:t>Offer more reliability, faster speeds, lower latencies, and higher security than typical connections over the Internet</a:t>
            </a:r>
          </a:p>
          <a:p>
            <a:r>
              <a:rPr lang="en-US" sz="2800" dirty="0"/>
              <a:t>Connect ExpressRoute in one peering location and have access to all regions within the geopolitical region</a:t>
            </a:r>
          </a:p>
          <a:p>
            <a:pPr lvl="1"/>
            <a:r>
              <a:rPr lang="en-US" sz="2000" dirty="0"/>
              <a:t>If you connected to Microsoft in Amsterdam through ExpressRoute, you have access to all Microsoft cloud services hosted in Northern Europe and Western Europe</a:t>
            </a:r>
          </a:p>
          <a:p>
            <a:r>
              <a:rPr lang="en-US" sz="2800" dirty="0"/>
              <a:t>Enable ExpressRoute premium add-on feature to extend connectivity across geopolitical boundaries</a:t>
            </a:r>
          </a:p>
          <a:p>
            <a:endParaRPr lang="en-US" sz="2800" dirty="0"/>
          </a:p>
        </p:txBody>
      </p:sp>
    </p:spTree>
    <p:extLst>
      <p:ext uri="{BB962C8B-B14F-4D97-AF65-F5344CB8AC3E}">
        <p14:creationId xmlns:p14="http://schemas.microsoft.com/office/powerpoint/2010/main" val="86631298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Up-Down Arrow 81"/>
          <p:cNvSpPr/>
          <p:nvPr/>
        </p:nvSpPr>
        <p:spPr bwMode="auto">
          <a:xfrm rot="5400000">
            <a:off x="4509955" y="4624203"/>
            <a:ext cx="1382641" cy="2692674"/>
          </a:xfrm>
          <a:prstGeom prst="upDownArrow">
            <a:avLst>
              <a:gd name="adj1" fmla="val 50000"/>
              <a:gd name="adj2" fmla="val 30148"/>
            </a:avLst>
          </a:prstGeom>
          <a:solidFill>
            <a:schemeClr val="tx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solidFill>
                  <a:srgbClr val="000000"/>
                </a:solidFill>
              </a:rPr>
              <a:t>ExpressRoute</a:t>
            </a:r>
          </a:p>
        </p:txBody>
      </p:sp>
      <p:sp>
        <p:nvSpPr>
          <p:cNvPr id="2" name="Title 1"/>
          <p:cNvSpPr>
            <a:spLocks noGrp="1"/>
          </p:cNvSpPr>
          <p:nvPr>
            <p:ph type="title"/>
          </p:nvPr>
        </p:nvSpPr>
        <p:spPr/>
        <p:txBody>
          <a:bodyPr>
            <a:noAutofit/>
          </a:bodyPr>
          <a:lstStyle/>
          <a:p>
            <a:r>
              <a:rPr lang="en-US" sz="5290" dirty="0"/>
              <a:t>ExpressRoute and S2S VPN Coexistence</a:t>
            </a:r>
          </a:p>
        </p:txBody>
      </p:sp>
      <p:sp>
        <p:nvSpPr>
          <p:cNvPr id="8" name="Text Placeholder 7"/>
          <p:cNvSpPr>
            <a:spLocks noGrp="1"/>
          </p:cNvSpPr>
          <p:nvPr>
            <p:ph type="body" sz="quarter" idx="4294967295"/>
          </p:nvPr>
        </p:nvSpPr>
        <p:spPr>
          <a:xfrm>
            <a:off x="6424613" y="1225550"/>
            <a:ext cx="5767387" cy="1298575"/>
          </a:xfrm>
        </p:spPr>
        <p:txBody>
          <a:bodyPr/>
          <a:lstStyle/>
          <a:p>
            <a:pPr marL="0" indent="0">
              <a:buNone/>
            </a:pPr>
            <a:r>
              <a:rPr lang="en-US" sz="1961" b="1" dirty="0"/>
              <a:t>S2S VPN as a backup for ExpressRoute</a:t>
            </a:r>
            <a:endParaRPr lang="en-US" sz="2353" dirty="0"/>
          </a:p>
          <a:p>
            <a:pPr marL="0" indent="0">
              <a:buNone/>
            </a:pPr>
            <a:r>
              <a:rPr lang="en-US" sz="1961" b="1" dirty="0"/>
              <a:t>S2S connectivity to branch offices</a:t>
            </a:r>
            <a:endParaRPr lang="en-US" sz="2353" dirty="0"/>
          </a:p>
          <a:p>
            <a:pPr marL="0" indent="0">
              <a:buNone/>
            </a:pPr>
            <a:r>
              <a:rPr lang="en-US" sz="1961" b="1" dirty="0"/>
              <a:t>Connecting Virtual Networks in other Azure regions</a:t>
            </a:r>
            <a:endParaRPr lang="en-US" sz="2353" dirty="0"/>
          </a:p>
        </p:txBody>
      </p:sp>
      <p:sp>
        <p:nvSpPr>
          <p:cNvPr id="11" name="Freeform 539"/>
          <p:cNvSpPr>
            <a:spLocks noChangeAspect="1"/>
          </p:cNvSpPr>
          <p:nvPr/>
        </p:nvSpPr>
        <p:spPr bwMode="auto">
          <a:xfrm>
            <a:off x="6589391" y="3375079"/>
            <a:ext cx="5257318" cy="343532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07DDE"/>
            </a:solidFill>
          </a:ln>
          <a:extLst/>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13" name="Rectangle 12"/>
          <p:cNvSpPr/>
          <p:nvPr/>
        </p:nvSpPr>
        <p:spPr bwMode="auto">
          <a:xfrm>
            <a:off x="308233" y="3375079"/>
            <a:ext cx="3547340" cy="3435320"/>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768" fontAlgn="base">
              <a:lnSpc>
                <a:spcPct val="90000"/>
              </a:lnSpc>
              <a:spcBef>
                <a:spcPct val="0"/>
              </a:spcBef>
              <a:spcAft>
                <a:spcPct val="0"/>
              </a:spcAft>
            </a:pPr>
            <a:r>
              <a:rPr lang="en-US" sz="1961" b="1" spc="-49" dirty="0">
                <a:gradFill>
                  <a:gsLst>
                    <a:gs pos="60952">
                      <a:srgbClr val="FFFFFF"/>
                    </a:gs>
                    <a:gs pos="30000">
                      <a:srgbClr val="FFFFFF"/>
                    </a:gs>
                  </a:gsLst>
                  <a:lin ang="5400000" scaled="0"/>
                </a:gradFill>
              </a:rPr>
              <a:t>Contoso HQ</a:t>
            </a:r>
          </a:p>
        </p:txBody>
      </p:sp>
      <p:pic>
        <p:nvPicPr>
          <p:cNvPr id="1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465892" y="3785138"/>
            <a:ext cx="920840" cy="920970"/>
          </a:xfrm>
          <a:prstGeom prst="rect">
            <a:avLst/>
          </a:prstGeom>
          <a:noFill/>
          <a:ln>
            <a:noFill/>
          </a:ln>
        </p:spPr>
      </p:pic>
      <p:pic>
        <p:nvPicPr>
          <p:cNvPr id="19"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457301" y="3785138"/>
            <a:ext cx="920840" cy="920970"/>
          </a:xfrm>
          <a:prstGeom prst="rect">
            <a:avLst/>
          </a:prstGeom>
          <a:noFill/>
          <a:ln>
            <a:noFill/>
          </a:ln>
        </p:spPr>
      </p:pic>
      <p:sp>
        <p:nvSpPr>
          <p:cNvPr id="32" name="Freeform 113"/>
          <p:cNvSpPr>
            <a:spLocks noEditPoints="1"/>
          </p:cNvSpPr>
          <p:nvPr/>
        </p:nvSpPr>
        <p:spPr bwMode="auto">
          <a:xfrm flipH="1">
            <a:off x="2189638" y="4273284"/>
            <a:ext cx="288077" cy="288077"/>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33" name="Freeform 20"/>
          <p:cNvSpPr>
            <a:spLocks noEditPoints="1"/>
          </p:cNvSpPr>
          <p:nvPr/>
        </p:nvSpPr>
        <p:spPr bwMode="black">
          <a:xfrm>
            <a:off x="632846" y="4871973"/>
            <a:ext cx="529117" cy="340397"/>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13" tIns="44806" rIns="89613" bIns="44806" numCol="1" rtlCol="0" anchor="ctr" anchorCtr="0" compatLnSpc="1">
            <a:prstTxWarp prst="textNoShape">
              <a:avLst/>
            </a:prstTxWarp>
          </a:bodyPr>
          <a:lstStyle/>
          <a:p>
            <a:pPr defTabSz="725886"/>
            <a:endParaRPr lang="en-US" sz="1766" spc="-120">
              <a:solidFill>
                <a:srgbClr val="292929">
                  <a:lumMod val="50000"/>
                </a:srgbClr>
              </a:solidFill>
              <a:latin typeface="Segoe Light" pitchFamily="34" charset="0"/>
            </a:endParaRPr>
          </a:p>
        </p:txBody>
      </p:sp>
      <p:sp>
        <p:nvSpPr>
          <p:cNvPr id="37" name="Freeform 20"/>
          <p:cNvSpPr>
            <a:spLocks noEditPoints="1"/>
          </p:cNvSpPr>
          <p:nvPr/>
        </p:nvSpPr>
        <p:spPr bwMode="black">
          <a:xfrm>
            <a:off x="632846" y="5292205"/>
            <a:ext cx="529117" cy="340397"/>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13" tIns="44806" rIns="89613" bIns="44806" numCol="1" rtlCol="0" anchor="ctr" anchorCtr="0" compatLnSpc="1">
            <a:prstTxWarp prst="textNoShape">
              <a:avLst/>
            </a:prstTxWarp>
          </a:bodyPr>
          <a:lstStyle/>
          <a:p>
            <a:pPr defTabSz="725886"/>
            <a:endParaRPr lang="en-US" sz="1766" spc="-120">
              <a:solidFill>
                <a:srgbClr val="292929">
                  <a:lumMod val="50000"/>
                </a:srgbClr>
              </a:solidFill>
              <a:latin typeface="Segoe Light" pitchFamily="34" charset="0"/>
            </a:endParaRPr>
          </a:p>
        </p:txBody>
      </p:sp>
      <p:sp>
        <p:nvSpPr>
          <p:cNvPr id="38" name="Freeform 20"/>
          <p:cNvSpPr>
            <a:spLocks noEditPoints="1"/>
          </p:cNvSpPr>
          <p:nvPr/>
        </p:nvSpPr>
        <p:spPr bwMode="black">
          <a:xfrm>
            <a:off x="632846" y="5706246"/>
            <a:ext cx="529117" cy="340397"/>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13" tIns="44806" rIns="89613" bIns="44806" numCol="1" rtlCol="0" anchor="ctr" anchorCtr="0" compatLnSpc="1">
            <a:prstTxWarp prst="textNoShape">
              <a:avLst/>
            </a:prstTxWarp>
          </a:bodyPr>
          <a:lstStyle/>
          <a:p>
            <a:pPr defTabSz="725886"/>
            <a:endParaRPr lang="en-US" sz="1766" spc="-120">
              <a:solidFill>
                <a:srgbClr val="292929">
                  <a:lumMod val="50000"/>
                </a:srgbClr>
              </a:solidFill>
              <a:latin typeface="Segoe Light" pitchFamily="34" charset="0"/>
            </a:endParaRPr>
          </a:p>
        </p:txBody>
      </p:sp>
      <p:sp>
        <p:nvSpPr>
          <p:cNvPr id="39" name="Freeform 20"/>
          <p:cNvSpPr>
            <a:spLocks noEditPoints="1"/>
          </p:cNvSpPr>
          <p:nvPr/>
        </p:nvSpPr>
        <p:spPr bwMode="black">
          <a:xfrm>
            <a:off x="632846" y="6120287"/>
            <a:ext cx="529117" cy="340397"/>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13" tIns="44806" rIns="89613" bIns="44806" numCol="1" rtlCol="0" anchor="ctr" anchorCtr="0" compatLnSpc="1">
            <a:prstTxWarp prst="textNoShape">
              <a:avLst/>
            </a:prstTxWarp>
          </a:bodyPr>
          <a:lstStyle/>
          <a:p>
            <a:pPr defTabSz="725886"/>
            <a:endParaRPr lang="en-US" sz="1766" spc="-120">
              <a:solidFill>
                <a:srgbClr val="292929">
                  <a:lumMod val="50000"/>
                </a:srgbClr>
              </a:solidFill>
              <a:latin typeface="Segoe Light" pitchFamily="34" charset="0"/>
            </a:endParaRPr>
          </a:p>
        </p:txBody>
      </p:sp>
      <p:sp>
        <p:nvSpPr>
          <p:cNvPr id="41" name="Freeform 58"/>
          <p:cNvSpPr>
            <a:spLocks noEditPoints="1"/>
          </p:cNvSpPr>
          <p:nvPr/>
        </p:nvSpPr>
        <p:spPr bwMode="black">
          <a:xfrm>
            <a:off x="1638735" y="5890132"/>
            <a:ext cx="599269" cy="64230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0" tIns="40332" rIns="80664" bIns="40332" numCol="1" anchor="t" anchorCtr="0" compatLnSpc="1">
            <a:prstTxWarp prst="textNoShape">
              <a:avLst/>
            </a:prstTxWarp>
          </a:bodyPr>
          <a:lstStyle/>
          <a:p>
            <a:pPr algn="ctr" defTabSz="896028"/>
            <a:endParaRPr lang="en-US" sz="1567">
              <a:gradFill>
                <a:gsLst>
                  <a:gs pos="0">
                    <a:srgbClr val="FFFFFF"/>
                  </a:gs>
                  <a:gs pos="100000">
                    <a:srgbClr val="FFFFFF"/>
                  </a:gs>
                </a:gsLst>
                <a:lin ang="5400000" scaled="0"/>
              </a:gradFill>
            </a:endParaRPr>
          </a:p>
        </p:txBody>
      </p:sp>
      <p:grpSp>
        <p:nvGrpSpPr>
          <p:cNvPr id="42" name="Group 86"/>
          <p:cNvGrpSpPr>
            <a:grpSpLocks noChangeAspect="1"/>
          </p:cNvGrpSpPr>
          <p:nvPr/>
        </p:nvGrpSpPr>
        <p:grpSpPr bwMode="auto">
          <a:xfrm>
            <a:off x="1677494" y="4884929"/>
            <a:ext cx="329138" cy="681634"/>
            <a:chOff x="3383" y="1210"/>
            <a:chExt cx="916" cy="1897"/>
          </a:xfrm>
          <a:solidFill>
            <a:srgbClr val="FFFFFF"/>
          </a:solidFill>
        </p:grpSpPr>
        <p:sp>
          <p:nvSpPr>
            <p:cNvPr id="43"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44"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45"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46"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47"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grpSp>
      <p:sp>
        <p:nvSpPr>
          <p:cNvPr id="12" name="Freeform 539"/>
          <p:cNvSpPr>
            <a:spLocks noChangeAspect="1"/>
          </p:cNvSpPr>
          <p:nvPr/>
        </p:nvSpPr>
        <p:spPr bwMode="auto">
          <a:xfrm>
            <a:off x="6907207" y="5046089"/>
            <a:ext cx="3008161" cy="165384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grpSp>
        <p:nvGrpSpPr>
          <p:cNvPr id="69" name="Group 86"/>
          <p:cNvGrpSpPr>
            <a:grpSpLocks noChangeAspect="1"/>
          </p:cNvGrpSpPr>
          <p:nvPr/>
        </p:nvGrpSpPr>
        <p:grpSpPr bwMode="auto">
          <a:xfrm>
            <a:off x="2978034" y="4719467"/>
            <a:ext cx="329138" cy="681634"/>
            <a:chOff x="3383" y="1210"/>
            <a:chExt cx="916" cy="1897"/>
          </a:xfrm>
          <a:solidFill>
            <a:srgbClr val="FFFFFF"/>
          </a:solidFill>
        </p:grpSpPr>
        <p:sp>
          <p:nvSpPr>
            <p:cNvPr id="70"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71"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72"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73"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74"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grpSp>
      <p:grpSp>
        <p:nvGrpSpPr>
          <p:cNvPr id="80" name="Group 58"/>
          <p:cNvGrpSpPr/>
          <p:nvPr/>
        </p:nvGrpSpPr>
        <p:grpSpPr>
          <a:xfrm>
            <a:off x="2653829" y="6164722"/>
            <a:ext cx="4669144" cy="0"/>
            <a:chOff x="4151865" y="4326677"/>
            <a:chExt cx="2613332" cy="0"/>
          </a:xfrm>
        </p:grpSpPr>
        <p:cxnSp>
          <p:nvCxnSpPr>
            <p:cNvPr id="77" name="Straight Arrow Connector 59"/>
            <p:cNvCxnSpPr/>
            <p:nvPr/>
          </p:nvCxnSpPr>
          <p:spPr>
            <a:xfrm>
              <a:off x="4836941" y="4326677"/>
              <a:ext cx="1928256"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60"/>
            <p:cNvCxnSpPr/>
            <p:nvPr/>
          </p:nvCxnSpPr>
          <p:spPr>
            <a:xfrm flipH="1">
              <a:off x="4151865" y="4326677"/>
              <a:ext cx="1435649"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1426632" y="6413093"/>
            <a:ext cx="1057765" cy="483189"/>
          </a:xfrm>
          <a:prstGeom prst="rect">
            <a:avLst/>
          </a:prstGeom>
          <a:noFill/>
        </p:spPr>
        <p:txBody>
          <a:bodyPr wrap="none" lIns="179234" tIns="143387" rIns="179234" bIns="143387" rtlCol="0">
            <a:spAutoFit/>
          </a:bodyPr>
          <a:lstStyle/>
          <a:p>
            <a:pPr defTabSz="913804">
              <a:lnSpc>
                <a:spcPct val="90000"/>
              </a:lnSpc>
            </a:pPr>
            <a:r>
              <a:rPr lang="en-US" sz="1370" spc="-49" dirty="0">
                <a:gradFill>
                  <a:gsLst>
                    <a:gs pos="92381">
                      <a:srgbClr val="FFFFFF"/>
                    </a:gs>
                    <a:gs pos="71000">
                      <a:srgbClr val="FFFFFF"/>
                    </a:gs>
                  </a:gsLst>
                  <a:lin ang="5400000" scaled="0"/>
                </a:gradFill>
              </a:rPr>
              <a:t>Exchange</a:t>
            </a:r>
          </a:p>
        </p:txBody>
      </p:sp>
      <p:sp>
        <p:nvSpPr>
          <p:cNvPr id="113" name="TextBox 112"/>
          <p:cNvSpPr txBox="1"/>
          <p:nvPr/>
        </p:nvSpPr>
        <p:spPr>
          <a:xfrm>
            <a:off x="1426631" y="5485625"/>
            <a:ext cx="988653" cy="483189"/>
          </a:xfrm>
          <a:prstGeom prst="rect">
            <a:avLst/>
          </a:prstGeom>
          <a:noFill/>
        </p:spPr>
        <p:txBody>
          <a:bodyPr wrap="none" lIns="179234" tIns="143387" rIns="179234" bIns="143387" rtlCol="0">
            <a:spAutoFit/>
          </a:bodyPr>
          <a:lstStyle/>
          <a:p>
            <a:pPr defTabSz="913804">
              <a:lnSpc>
                <a:spcPct val="90000"/>
              </a:lnSpc>
            </a:pPr>
            <a:r>
              <a:rPr lang="en-US" sz="1370" spc="-49" dirty="0">
                <a:gradFill>
                  <a:gsLst>
                    <a:gs pos="92381">
                      <a:srgbClr val="FFFFFF"/>
                    </a:gs>
                    <a:gs pos="71000">
                      <a:srgbClr val="FFFFFF"/>
                    </a:gs>
                  </a:gsLst>
                  <a:lin ang="5400000" scaled="0"/>
                </a:gradFill>
              </a:rPr>
              <a:t>AD/DNS</a:t>
            </a:r>
          </a:p>
        </p:txBody>
      </p:sp>
      <p:sp>
        <p:nvSpPr>
          <p:cNvPr id="114" name="TextBox 113"/>
          <p:cNvSpPr txBox="1"/>
          <p:nvPr/>
        </p:nvSpPr>
        <p:spPr>
          <a:xfrm>
            <a:off x="1426630" y="4494255"/>
            <a:ext cx="1106618" cy="483189"/>
          </a:xfrm>
          <a:prstGeom prst="rect">
            <a:avLst/>
          </a:prstGeom>
          <a:noFill/>
        </p:spPr>
        <p:txBody>
          <a:bodyPr wrap="none" lIns="179234" tIns="143387" rIns="179234" bIns="143387" rtlCol="0">
            <a:spAutoFit/>
          </a:bodyPr>
          <a:lstStyle/>
          <a:p>
            <a:pPr defTabSz="913804">
              <a:lnSpc>
                <a:spcPct val="90000"/>
              </a:lnSpc>
            </a:pPr>
            <a:r>
              <a:rPr lang="en-US" sz="1370" spc="-49" dirty="0">
                <a:gradFill>
                  <a:gsLst>
                    <a:gs pos="92381">
                      <a:srgbClr val="FFFFFF"/>
                    </a:gs>
                    <a:gs pos="71000">
                      <a:srgbClr val="FFFFFF"/>
                    </a:gs>
                  </a:gsLst>
                  <a:lin ang="5400000" scaled="0"/>
                </a:gradFill>
              </a:rPr>
              <a:t>IIS Servers</a:t>
            </a:r>
          </a:p>
        </p:txBody>
      </p:sp>
      <p:sp>
        <p:nvSpPr>
          <p:cNvPr id="115" name="TextBox 114"/>
          <p:cNvSpPr txBox="1"/>
          <p:nvPr/>
        </p:nvSpPr>
        <p:spPr>
          <a:xfrm>
            <a:off x="386011" y="4494255"/>
            <a:ext cx="1063407" cy="483189"/>
          </a:xfrm>
          <a:prstGeom prst="rect">
            <a:avLst/>
          </a:prstGeom>
          <a:noFill/>
        </p:spPr>
        <p:txBody>
          <a:bodyPr wrap="none" lIns="179234" tIns="143387" rIns="179234" bIns="143387" rtlCol="0">
            <a:spAutoFit/>
          </a:bodyPr>
          <a:lstStyle/>
          <a:p>
            <a:pPr defTabSz="913804">
              <a:lnSpc>
                <a:spcPct val="90000"/>
              </a:lnSpc>
            </a:pPr>
            <a:r>
              <a:rPr lang="en-US" sz="1370" spc="-49" dirty="0">
                <a:gradFill>
                  <a:gsLst>
                    <a:gs pos="92381">
                      <a:srgbClr val="FFFFFF"/>
                    </a:gs>
                    <a:gs pos="71000">
                      <a:srgbClr val="FFFFFF"/>
                    </a:gs>
                  </a:gsLst>
                  <a:lin ang="5400000" scaled="0"/>
                </a:gradFill>
              </a:rPr>
              <a:t>SQL Farm</a:t>
            </a:r>
          </a:p>
        </p:txBody>
      </p:sp>
      <p:sp>
        <p:nvSpPr>
          <p:cNvPr id="118" name="TextBox 117"/>
          <p:cNvSpPr txBox="1"/>
          <p:nvPr/>
        </p:nvSpPr>
        <p:spPr>
          <a:xfrm>
            <a:off x="2682386" y="5417712"/>
            <a:ext cx="807850" cy="189732"/>
          </a:xfrm>
          <a:prstGeom prst="rect">
            <a:avLst/>
          </a:prstGeom>
          <a:noFill/>
        </p:spPr>
        <p:txBody>
          <a:bodyPr wrap="none" lIns="0" tIns="0" rIns="0" bIns="0" rtlCol="0">
            <a:spAutoFit/>
          </a:bodyPr>
          <a:lstStyle/>
          <a:p>
            <a:pPr defTabSz="913804">
              <a:lnSpc>
                <a:spcPct val="90000"/>
              </a:lnSpc>
            </a:pPr>
            <a:r>
              <a:rPr lang="en-US" sz="1370" spc="-49" dirty="0">
                <a:gradFill>
                  <a:gsLst>
                    <a:gs pos="92381">
                      <a:srgbClr val="FFFFFF"/>
                    </a:gs>
                    <a:gs pos="71000">
                      <a:srgbClr val="FFFFFF"/>
                    </a:gs>
                  </a:gsLst>
                  <a:lin ang="5400000" scaled="0"/>
                </a:gradFill>
              </a:rPr>
              <a:t>Monitoring</a:t>
            </a:r>
          </a:p>
        </p:txBody>
      </p:sp>
      <p:sp>
        <p:nvSpPr>
          <p:cNvPr id="166" name="TextBox 165"/>
          <p:cNvSpPr txBox="1"/>
          <p:nvPr/>
        </p:nvSpPr>
        <p:spPr>
          <a:xfrm>
            <a:off x="6992425" y="6288349"/>
            <a:ext cx="2714868" cy="479410"/>
          </a:xfrm>
          <a:prstGeom prst="rect">
            <a:avLst/>
          </a:prstGeom>
          <a:noFill/>
        </p:spPr>
        <p:txBody>
          <a:bodyPr wrap="none" lIns="179234" tIns="143387" rIns="179234" bIns="143387" rtlCol="0">
            <a:spAutoFit/>
          </a:bodyPr>
          <a:lstStyle/>
          <a:p>
            <a:pPr defTabSz="913804">
              <a:lnSpc>
                <a:spcPct val="90000"/>
              </a:lnSpc>
            </a:pPr>
            <a:r>
              <a:rPr lang="en-US" sz="1370" b="1" spc="-49" dirty="0">
                <a:solidFill>
                  <a:srgbClr val="000000"/>
                </a:solidFill>
              </a:rPr>
              <a:t>Contoso virtual networks/VMs</a:t>
            </a:r>
            <a:endParaRPr lang="en-US" sz="1370" spc="-49" dirty="0">
              <a:solidFill>
                <a:srgbClr val="000000"/>
              </a:solidFill>
            </a:endParaRPr>
          </a:p>
        </p:txBody>
      </p:sp>
      <p:grpSp>
        <p:nvGrpSpPr>
          <p:cNvPr id="117" name="Group 64"/>
          <p:cNvGrpSpPr/>
          <p:nvPr/>
        </p:nvGrpSpPr>
        <p:grpSpPr>
          <a:xfrm>
            <a:off x="4369463" y="1262640"/>
            <a:ext cx="1355510" cy="1365307"/>
            <a:chOff x="1480553" y="2335312"/>
            <a:chExt cx="1131051" cy="1117050"/>
          </a:xfrm>
        </p:grpSpPr>
        <p:sp>
          <p:nvSpPr>
            <p:cNvPr id="120" name="Oval 65"/>
            <p:cNvSpPr/>
            <p:nvPr/>
          </p:nvSpPr>
          <p:spPr bwMode="auto">
            <a:xfrm>
              <a:off x="1487553" y="2335312"/>
              <a:ext cx="1117050" cy="1117050"/>
            </a:xfrm>
            <a:prstGeom prst="ellipse">
              <a:avLst/>
            </a:prstGeom>
            <a:pattFill prst="ltUpDiag">
              <a:fgClr>
                <a:srgbClr val="CDCDCD"/>
              </a:fgClr>
              <a:bgClr>
                <a:srgbClr val="FFFFFF"/>
              </a:bgClr>
            </a:patt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768" fontAlgn="base">
                <a:lnSpc>
                  <a:spcPct val="90000"/>
                </a:lnSpc>
                <a:spcBef>
                  <a:spcPct val="0"/>
                </a:spcBef>
                <a:spcAft>
                  <a:spcPct val="0"/>
                </a:spcAft>
              </a:pPr>
              <a:endParaRPr lang="en-US" sz="2353" spc="-49" dirty="0">
                <a:gradFill>
                  <a:gsLst>
                    <a:gs pos="36283">
                      <a:srgbClr val="505050"/>
                    </a:gs>
                    <a:gs pos="28000">
                      <a:srgbClr val="505050"/>
                    </a:gs>
                  </a:gsLst>
                  <a:lin ang="5400000" scaled="0"/>
                </a:gradFill>
              </a:endParaRPr>
            </a:p>
          </p:txBody>
        </p:sp>
        <p:sp>
          <p:nvSpPr>
            <p:cNvPr id="121" name="Freeform 66"/>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tx2"/>
            </a:solidFill>
            <a:ln>
              <a:noFill/>
            </a:ln>
            <a:extLst/>
          </p:spPr>
          <p:txBody>
            <a:bodyPr vert="horz" wrap="square" lIns="89617" tIns="44808" rIns="89617" bIns="44808" numCol="1" anchor="t" anchorCtr="0" compatLnSpc="1">
              <a:prstTxWarp prst="textNoShape">
                <a:avLst/>
              </a:prstTxWarp>
            </a:bodyPr>
            <a:lstStyle/>
            <a:p>
              <a:pPr defTabSz="913804"/>
              <a:endParaRPr lang="en-US" sz="1766">
                <a:solidFill>
                  <a:srgbClr val="00188F"/>
                </a:solidFill>
              </a:endParaRPr>
            </a:p>
          </p:txBody>
        </p:sp>
        <p:sp>
          <p:nvSpPr>
            <p:cNvPr id="123" name="TextBox 67"/>
            <p:cNvSpPr txBox="1"/>
            <p:nvPr/>
          </p:nvSpPr>
          <p:spPr>
            <a:xfrm>
              <a:off x="1480553" y="2867947"/>
              <a:ext cx="1131051" cy="503527"/>
            </a:xfrm>
            <a:prstGeom prst="rect">
              <a:avLst/>
            </a:prstGeom>
            <a:noFill/>
          </p:spPr>
          <p:txBody>
            <a:bodyPr wrap="none" lIns="179234" tIns="143387" rIns="179234" bIns="143387" rtlCol="0">
              <a:spAutoFit/>
            </a:bodyPr>
            <a:lstStyle/>
            <a:p>
              <a:pPr algn="ctr" defTabSz="913804">
                <a:lnSpc>
                  <a:spcPct val="90000"/>
                </a:lnSpc>
              </a:pPr>
              <a:r>
                <a:rPr lang="en-US" sz="2353" spc="-49" dirty="0">
                  <a:solidFill>
                    <a:srgbClr val="00188F"/>
                  </a:solidFill>
                </a:rPr>
                <a:t>Internet</a:t>
              </a:r>
            </a:p>
          </p:txBody>
        </p:sp>
      </p:grpSp>
      <p:cxnSp>
        <p:nvCxnSpPr>
          <p:cNvPr id="6" name="Elbow Connector 5"/>
          <p:cNvCxnSpPr>
            <a:stCxn id="9" idx="0"/>
            <a:endCxn id="120" idx="2"/>
          </p:cNvCxnSpPr>
          <p:nvPr/>
        </p:nvCxnSpPr>
        <p:spPr>
          <a:xfrm rot="5400000" flipH="1" flipV="1">
            <a:off x="3215669" y="2270928"/>
            <a:ext cx="1487818" cy="836549"/>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376734" y="3433112"/>
            <a:ext cx="329138" cy="7693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23" name="Elbow Connector 22"/>
          <p:cNvCxnSpPr/>
          <p:nvPr/>
        </p:nvCxnSpPr>
        <p:spPr>
          <a:xfrm flipV="1">
            <a:off x="2722311" y="4435529"/>
            <a:ext cx="5614751" cy="1383938"/>
          </a:xfrm>
          <a:prstGeom prst="bentConnector3">
            <a:avLst>
              <a:gd name="adj1" fmla="val 71654"/>
            </a:avLst>
          </a:prstGeom>
          <a:ln w="38100">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20" idx="5"/>
            <a:endCxn id="104" idx="1"/>
          </p:cNvCxnSpPr>
          <p:nvPr/>
        </p:nvCxnSpPr>
        <p:spPr>
          <a:xfrm rot="16200000" flipH="1">
            <a:off x="6085486" y="1863045"/>
            <a:ext cx="1686621" cy="2816533"/>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4015" y="5840136"/>
            <a:ext cx="390699" cy="390699"/>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7028" y="5840136"/>
            <a:ext cx="390699" cy="390699"/>
          </a:xfrm>
          <a:prstGeom prst="rect">
            <a:avLst/>
          </a:prstGeom>
        </p:spPr>
      </p:pic>
      <p:pic>
        <p:nvPicPr>
          <p:cNvPr id="91" name="Picture 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91001" y="5840136"/>
            <a:ext cx="390699" cy="390699"/>
          </a:xfrm>
          <a:prstGeom prst="rect">
            <a:avLst/>
          </a:prstGeom>
        </p:spPr>
      </p:pic>
      <p:pic>
        <p:nvPicPr>
          <p:cNvPr id="96" name="Picture 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0042" y="5840136"/>
            <a:ext cx="390699" cy="390699"/>
          </a:xfrm>
          <a:prstGeom prst="rect">
            <a:avLst/>
          </a:prstGeom>
        </p:spPr>
      </p:pic>
      <p:pic>
        <p:nvPicPr>
          <p:cNvPr id="98" name="Picture 9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93280" y="5566563"/>
            <a:ext cx="433481" cy="433481"/>
          </a:xfrm>
          <a:prstGeom prst="rect">
            <a:avLst/>
          </a:prstGeom>
        </p:spPr>
      </p:pic>
      <p:pic>
        <p:nvPicPr>
          <p:cNvPr id="99" name="Picture 9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47838" y="4435528"/>
            <a:ext cx="433481" cy="433481"/>
          </a:xfrm>
          <a:prstGeom prst="rect">
            <a:avLst/>
          </a:prstGeom>
        </p:spPr>
      </p:pic>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8860" y="5051083"/>
            <a:ext cx="433481" cy="433481"/>
          </a:xfrm>
          <a:prstGeom prst="rect">
            <a:avLst/>
          </a:prstGeom>
        </p:spPr>
      </p:pic>
      <p:pic>
        <p:nvPicPr>
          <p:cNvPr id="101" name="Picture 10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04673" y="5417713"/>
            <a:ext cx="433481" cy="433481"/>
          </a:xfrm>
          <a:prstGeom prst="rect">
            <a:avLst/>
          </a:prstGeom>
        </p:spPr>
      </p:pic>
      <p:pic>
        <p:nvPicPr>
          <p:cNvPr id="102" name="Picture 10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57598" y="4787414"/>
            <a:ext cx="433481" cy="433481"/>
          </a:xfrm>
          <a:prstGeom prst="rect">
            <a:avLst/>
          </a:prstGeom>
        </p:spPr>
      </p:pic>
      <p:pic>
        <p:nvPicPr>
          <p:cNvPr id="103" name="Picture 10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79294" y="4972065"/>
            <a:ext cx="433481" cy="433481"/>
          </a:xfrm>
          <a:prstGeom prst="rect">
            <a:avLst/>
          </a:prstGeom>
        </p:spPr>
      </p:pic>
      <p:pic>
        <p:nvPicPr>
          <p:cNvPr id="104" name="Picture 10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7062" y="3897882"/>
            <a:ext cx="433481" cy="433481"/>
          </a:xfrm>
          <a:prstGeom prst="rect">
            <a:avLst/>
          </a:prstGeom>
        </p:spPr>
      </p:pic>
      <p:pic>
        <p:nvPicPr>
          <p:cNvPr id="105" name="Picture 10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955586" y="4584968"/>
            <a:ext cx="433481" cy="433481"/>
          </a:xfrm>
          <a:prstGeom prst="rect">
            <a:avLst/>
          </a:prstGeom>
        </p:spPr>
      </p:pic>
      <p:pic>
        <p:nvPicPr>
          <p:cNvPr id="106" name="Picture 10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233487" y="3897882"/>
            <a:ext cx="433481" cy="433481"/>
          </a:xfrm>
          <a:prstGeom prst="rect">
            <a:avLst/>
          </a:prstGeom>
        </p:spPr>
      </p:pic>
      <p:sp>
        <p:nvSpPr>
          <p:cNvPr id="24" name="Rectangle 23"/>
          <p:cNvSpPr/>
          <p:nvPr/>
        </p:nvSpPr>
        <p:spPr>
          <a:xfrm>
            <a:off x="7994403" y="4459391"/>
            <a:ext cx="2335174" cy="334916"/>
          </a:xfrm>
          <a:prstGeom prst="rect">
            <a:avLst/>
          </a:prstGeom>
        </p:spPr>
        <p:txBody>
          <a:bodyPr wrap="none">
            <a:spAutoFit/>
          </a:bodyPr>
          <a:lstStyle/>
          <a:p>
            <a:pPr defTabSz="913804">
              <a:lnSpc>
                <a:spcPct val="90000"/>
              </a:lnSpc>
            </a:pPr>
            <a:r>
              <a:rPr lang="en-US" sz="1765" b="1" spc="-49" dirty="0">
                <a:solidFill>
                  <a:srgbClr val="000000"/>
                </a:solidFill>
              </a:rPr>
              <a:t>Services on public IPs</a:t>
            </a:r>
            <a:endParaRPr lang="en-US" sz="1765" spc="-49" dirty="0">
              <a:solidFill>
                <a:srgbClr val="000000"/>
              </a:solidFill>
            </a:endParaRPr>
          </a:p>
        </p:txBody>
      </p:sp>
      <p:grpSp>
        <p:nvGrpSpPr>
          <p:cNvPr id="108" name="Group 83"/>
          <p:cNvGrpSpPr/>
          <p:nvPr/>
        </p:nvGrpSpPr>
        <p:grpSpPr>
          <a:xfrm rot="6828716">
            <a:off x="5642640" y="2233973"/>
            <a:ext cx="188352" cy="4652154"/>
            <a:chOff x="3157294" y="3889617"/>
            <a:chExt cx="609600" cy="2469741"/>
          </a:xfrm>
        </p:grpSpPr>
        <p:cxnSp>
          <p:nvCxnSpPr>
            <p:cNvPr id="109" name="Straight Connector 84"/>
            <p:cNvCxnSpPr/>
            <p:nvPr/>
          </p:nvCxnSpPr>
          <p:spPr>
            <a:xfrm>
              <a:off x="3465787" y="3889617"/>
              <a:ext cx="0" cy="2469741"/>
            </a:xfrm>
            <a:prstGeom prst="line">
              <a:avLst/>
            </a:prstGeom>
            <a:noFill/>
            <a:ln w="41275" cap="flat" cmpd="sng" algn="ctr">
              <a:solidFill>
                <a:srgbClr val="BAD80A"/>
              </a:solidFill>
              <a:prstDash val="dashDot"/>
              <a:miter lim="800000"/>
            </a:ln>
            <a:effectLst/>
          </p:spPr>
        </p:cxnSp>
        <p:cxnSp>
          <p:nvCxnSpPr>
            <p:cNvPr id="110" name="Straight Connector 87"/>
            <p:cNvCxnSpPr/>
            <p:nvPr/>
          </p:nvCxnSpPr>
          <p:spPr>
            <a:xfrm>
              <a:off x="3157294" y="3889617"/>
              <a:ext cx="0" cy="2469741"/>
            </a:xfrm>
            <a:prstGeom prst="line">
              <a:avLst/>
            </a:prstGeom>
            <a:noFill/>
            <a:ln w="76200" cap="flat" cmpd="sng" algn="ctr">
              <a:solidFill>
                <a:srgbClr val="BAD80A"/>
              </a:solidFill>
              <a:prstDash val="solid"/>
              <a:miter lim="800000"/>
            </a:ln>
            <a:effectLst/>
          </p:spPr>
        </p:cxnSp>
        <p:cxnSp>
          <p:nvCxnSpPr>
            <p:cNvPr id="111" name="Straight Connector 91"/>
            <p:cNvCxnSpPr/>
            <p:nvPr/>
          </p:nvCxnSpPr>
          <p:spPr>
            <a:xfrm>
              <a:off x="3766894" y="3889617"/>
              <a:ext cx="0" cy="2469741"/>
            </a:xfrm>
            <a:prstGeom prst="line">
              <a:avLst/>
            </a:prstGeom>
            <a:noFill/>
            <a:ln w="76200" cap="flat" cmpd="sng" algn="ctr">
              <a:solidFill>
                <a:srgbClr val="BAD80A"/>
              </a:solidFill>
              <a:prstDash val="solid"/>
              <a:miter lim="800000"/>
            </a:ln>
            <a:effectLst/>
          </p:spPr>
        </p:cxnSp>
      </p:grpSp>
      <p:grpSp>
        <p:nvGrpSpPr>
          <p:cNvPr id="87" name="Group 172"/>
          <p:cNvGrpSpPr/>
          <p:nvPr/>
        </p:nvGrpSpPr>
        <p:grpSpPr>
          <a:xfrm rot="8737751" flipH="1">
            <a:off x="7230385" y="3468181"/>
            <a:ext cx="149270" cy="2133942"/>
            <a:chOff x="3157294" y="3889617"/>
            <a:chExt cx="609600" cy="2469741"/>
          </a:xfrm>
        </p:grpSpPr>
        <p:cxnSp>
          <p:nvCxnSpPr>
            <p:cNvPr id="88" name="Straight Connector 173"/>
            <p:cNvCxnSpPr/>
            <p:nvPr/>
          </p:nvCxnSpPr>
          <p:spPr>
            <a:xfrm>
              <a:off x="3465787" y="3889617"/>
              <a:ext cx="0" cy="2469741"/>
            </a:xfrm>
            <a:prstGeom prst="line">
              <a:avLst/>
            </a:prstGeom>
            <a:noFill/>
            <a:ln w="41275" cap="flat" cmpd="sng" algn="ctr">
              <a:solidFill>
                <a:srgbClr val="45226D"/>
              </a:solidFill>
              <a:prstDash val="dashDot"/>
              <a:miter lim="800000"/>
            </a:ln>
            <a:effectLst/>
          </p:spPr>
        </p:cxnSp>
        <p:cxnSp>
          <p:nvCxnSpPr>
            <p:cNvPr id="92" name="Straight Connector 174"/>
            <p:cNvCxnSpPr/>
            <p:nvPr/>
          </p:nvCxnSpPr>
          <p:spPr>
            <a:xfrm>
              <a:off x="3157294" y="3889617"/>
              <a:ext cx="0" cy="2469741"/>
            </a:xfrm>
            <a:prstGeom prst="line">
              <a:avLst/>
            </a:prstGeom>
            <a:noFill/>
            <a:ln w="76200" cap="flat" cmpd="sng" algn="ctr">
              <a:solidFill>
                <a:srgbClr val="45226D"/>
              </a:solidFill>
              <a:prstDash val="solid"/>
              <a:miter lim="800000"/>
            </a:ln>
            <a:effectLst/>
          </p:spPr>
        </p:cxnSp>
        <p:cxnSp>
          <p:nvCxnSpPr>
            <p:cNvPr id="93" name="Straight Connector 175"/>
            <p:cNvCxnSpPr/>
            <p:nvPr/>
          </p:nvCxnSpPr>
          <p:spPr>
            <a:xfrm>
              <a:off x="3766894" y="3889617"/>
              <a:ext cx="0" cy="2469741"/>
            </a:xfrm>
            <a:prstGeom prst="line">
              <a:avLst/>
            </a:prstGeom>
            <a:noFill/>
            <a:ln w="76200" cap="flat" cmpd="sng" algn="ctr">
              <a:solidFill>
                <a:srgbClr val="45226D"/>
              </a:solidFill>
              <a:prstDash val="solid"/>
              <a:miter lim="800000"/>
            </a:ln>
            <a:effectLst/>
          </p:spPr>
        </p:cxnSp>
      </p:grpSp>
      <p:pic>
        <p:nvPicPr>
          <p:cNvPr id="95" name="Picture 17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39445" y="5319733"/>
            <a:ext cx="370999" cy="370999"/>
          </a:xfrm>
          <a:prstGeom prst="rect">
            <a:avLst/>
          </a:prstGeom>
        </p:spPr>
      </p:pic>
      <p:grpSp>
        <p:nvGrpSpPr>
          <p:cNvPr id="5" name="Group 4"/>
          <p:cNvGrpSpPr/>
          <p:nvPr/>
        </p:nvGrpSpPr>
        <p:grpSpPr>
          <a:xfrm>
            <a:off x="5929475" y="2780467"/>
            <a:ext cx="1689797" cy="929029"/>
            <a:chOff x="6048372" y="2835725"/>
            <a:chExt cx="1723681" cy="947658"/>
          </a:xfrm>
        </p:grpSpPr>
        <p:sp>
          <p:nvSpPr>
            <p:cNvPr id="79" name="Freeform 539"/>
            <p:cNvSpPr>
              <a:spLocks noChangeAspect="1"/>
            </p:cNvSpPr>
            <p:nvPr/>
          </p:nvSpPr>
          <p:spPr bwMode="auto">
            <a:xfrm>
              <a:off x="6048372" y="2835725"/>
              <a:ext cx="1723681" cy="94765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pic>
          <p:nvPicPr>
            <p:cNvPr id="83" name="Picture 17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97798" y="3478550"/>
              <a:ext cx="284705" cy="284705"/>
            </a:xfrm>
            <a:prstGeom prst="rect">
              <a:avLst/>
            </a:prstGeom>
          </p:spPr>
        </p:pic>
      </p:grpSp>
      <p:grpSp>
        <p:nvGrpSpPr>
          <p:cNvPr id="3" name="Group 121"/>
          <p:cNvGrpSpPr/>
          <p:nvPr/>
        </p:nvGrpSpPr>
        <p:grpSpPr>
          <a:xfrm>
            <a:off x="2768441" y="3449712"/>
            <a:ext cx="1482180" cy="1277114"/>
            <a:chOff x="2823472" y="3192462"/>
            <a:chExt cx="1512115" cy="1302908"/>
          </a:xfrm>
        </p:grpSpPr>
        <p:grpSp>
          <p:nvGrpSpPr>
            <p:cNvPr id="48" name="Group 86"/>
            <p:cNvGrpSpPr>
              <a:grpSpLocks noChangeAspect="1"/>
            </p:cNvGrpSpPr>
            <p:nvPr/>
          </p:nvGrpSpPr>
          <p:grpSpPr bwMode="auto">
            <a:xfrm>
              <a:off x="3444051" y="3192462"/>
              <a:ext cx="335786" cy="695401"/>
              <a:chOff x="3383" y="1210"/>
              <a:chExt cx="916" cy="1897"/>
            </a:xfrm>
            <a:solidFill>
              <a:srgbClr val="FFFF00"/>
            </a:solidFill>
          </p:grpSpPr>
          <p:sp>
            <p:nvSpPr>
              <p:cNvPr id="49"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solidFill>
                <a:schemeClr val="accent5"/>
              </a:solid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50"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solidFill>
                <a:schemeClr val="accent5"/>
              </a:solid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51"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solidFill>
                <a:schemeClr val="accent5"/>
              </a:solid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52"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solidFill>
                <a:schemeClr val="accent5"/>
              </a:solid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sp>
            <p:nvSpPr>
              <p:cNvPr id="53"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solidFill>
                <a:schemeClr val="accent5"/>
              </a:solidFill>
              <a:ln>
                <a:noFill/>
              </a:ln>
            </p:spPr>
            <p:txBody>
              <a:bodyPr vert="horz" wrap="square" lIns="89617" tIns="44808" rIns="89617" bIns="44808" numCol="1" anchor="t" anchorCtr="0" compatLnSpc="1">
                <a:prstTxWarp prst="textNoShape">
                  <a:avLst/>
                </a:prstTxWarp>
              </a:bodyPr>
              <a:lstStyle/>
              <a:p>
                <a:pPr defTabSz="913804"/>
                <a:endParaRPr lang="en-US" sz="1766">
                  <a:solidFill>
                    <a:srgbClr val="505050"/>
                  </a:solidFill>
                </a:endParaRPr>
              </a:p>
            </p:txBody>
          </p:sp>
        </p:grpSp>
        <p:sp>
          <p:nvSpPr>
            <p:cNvPr id="116" name="TextBox 125"/>
            <p:cNvSpPr txBox="1"/>
            <p:nvPr/>
          </p:nvSpPr>
          <p:spPr>
            <a:xfrm>
              <a:off x="2823472" y="3804897"/>
              <a:ext cx="1512115" cy="690473"/>
            </a:xfrm>
            <a:prstGeom prst="rect">
              <a:avLst/>
            </a:prstGeom>
            <a:noFill/>
          </p:spPr>
          <p:txBody>
            <a:bodyPr wrap="none" lIns="179234" tIns="143387" rIns="179234" bIns="143387" rtlCol="0">
              <a:spAutoFit/>
            </a:bodyPr>
            <a:lstStyle/>
            <a:p>
              <a:pPr algn="ctr" defTabSz="913804">
                <a:lnSpc>
                  <a:spcPct val="90000"/>
                </a:lnSpc>
              </a:pPr>
              <a:r>
                <a:rPr lang="en-US" sz="1370" spc="-49" dirty="0">
                  <a:solidFill>
                    <a:srgbClr val="BAD80A"/>
                  </a:solidFill>
                </a:rPr>
                <a:t>VPN Gateway</a:t>
              </a:r>
            </a:p>
            <a:p>
              <a:pPr algn="ctr" defTabSz="913804">
                <a:lnSpc>
                  <a:spcPct val="90000"/>
                </a:lnSpc>
              </a:pPr>
              <a:r>
                <a:rPr lang="en-US" sz="1370" spc="-49" dirty="0">
                  <a:solidFill>
                    <a:srgbClr val="BAD80A"/>
                  </a:solidFill>
                </a:rPr>
                <a:t>(Internet Edge) </a:t>
              </a:r>
            </a:p>
          </p:txBody>
        </p:sp>
      </p:grpSp>
    </p:spTree>
    <p:extLst>
      <p:ext uri="{BB962C8B-B14F-4D97-AF65-F5344CB8AC3E}">
        <p14:creationId xmlns:p14="http://schemas.microsoft.com/office/powerpoint/2010/main" val="32305452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FB7632-C1BE-4493-8734-288AE7460CBD}"/>
              </a:ext>
            </a:extLst>
          </p:cNvPr>
          <p:cNvSpPr>
            <a:spLocks noGrp="1"/>
          </p:cNvSpPr>
          <p:nvPr>
            <p:ph type="body" sz="quarter" idx="10"/>
          </p:nvPr>
        </p:nvSpPr>
        <p:spPr>
          <a:xfrm>
            <a:off x="475025" y="4533945"/>
            <a:ext cx="11240393" cy="683264"/>
          </a:xfrm>
        </p:spPr>
        <p:txBody>
          <a:bodyPr/>
          <a:lstStyle/>
          <a:p>
            <a:r>
              <a:rPr lang="en-US" dirty="0"/>
              <a:t>Using the Azure portal to deploy VPN Gateways</a:t>
            </a:r>
          </a:p>
        </p:txBody>
      </p:sp>
    </p:spTree>
    <p:extLst>
      <p:ext uri="{BB962C8B-B14F-4D97-AF65-F5344CB8AC3E}">
        <p14:creationId xmlns:p14="http://schemas.microsoft.com/office/powerpoint/2010/main" val="271220776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FB6114-724F-44F4-AABF-45D91A7F9F84}"/>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id="{AD753D26-98A7-4D6B-B0B2-341B54A25924}"/>
              </a:ext>
            </a:extLst>
          </p:cNvPr>
          <p:cNvSpPr>
            <a:spLocks noGrp="1"/>
          </p:cNvSpPr>
          <p:nvPr>
            <p:ph sz="quarter" idx="10"/>
          </p:nvPr>
        </p:nvSpPr>
        <p:spPr>
          <a:xfrm>
            <a:off x="268288" y="1398397"/>
            <a:ext cx="11542503" cy="1969770"/>
          </a:xfrm>
        </p:spPr>
        <p:txBody>
          <a:bodyPr/>
          <a:lstStyle/>
          <a:p>
            <a:r>
              <a:rPr lang="en-US" dirty="0"/>
              <a:t>Azure Compute, Storage and Networking are fundamental pillars of the </a:t>
            </a:r>
            <a:r>
              <a:rPr lang="en-US"/>
              <a:t>Azure platform</a:t>
            </a:r>
            <a:endParaRPr lang="en-US" dirty="0"/>
          </a:p>
          <a:p>
            <a:r>
              <a:rPr lang="en-US" dirty="0"/>
              <a:t>Building blocks to enable higher level services </a:t>
            </a:r>
          </a:p>
        </p:txBody>
      </p:sp>
    </p:spTree>
    <p:extLst>
      <p:ext uri="{BB962C8B-B14F-4D97-AF65-F5344CB8AC3E}">
        <p14:creationId xmlns:p14="http://schemas.microsoft.com/office/powerpoint/2010/main" val="34388993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2D1A93-CB70-4113-ACAA-2FA5DC990B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8222234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8187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Disk</a:t>
            </a:r>
          </a:p>
        </p:txBody>
      </p:sp>
      <p:sp>
        <p:nvSpPr>
          <p:cNvPr id="3" name="Content Placeholder 2"/>
          <p:cNvSpPr>
            <a:spLocks noGrp="1"/>
          </p:cNvSpPr>
          <p:nvPr>
            <p:ph sz="quarter" idx="10"/>
          </p:nvPr>
        </p:nvSpPr>
        <p:spPr/>
        <p:txBody>
          <a:bodyPr>
            <a:normAutofit fontScale="77500" lnSpcReduction="20000"/>
          </a:bodyPr>
          <a:lstStyle/>
          <a:p>
            <a:r>
              <a:rPr lang="en-US" dirty="0"/>
              <a:t>Drive C </a:t>
            </a:r>
            <a:r>
              <a:rPr lang="de-DE" dirty="0"/>
              <a:t>(</a:t>
            </a:r>
            <a:r>
              <a:rPr lang="en-US" dirty="0"/>
              <a:t>/dev/</a:t>
            </a:r>
            <a:r>
              <a:rPr lang="en-US" dirty="0" err="1"/>
              <a:t>sda</a:t>
            </a:r>
            <a:r>
              <a:rPr lang="en-US" dirty="0"/>
              <a:t>) is always the OS Disk (30GB+)</a:t>
            </a:r>
          </a:p>
          <a:p>
            <a:endParaRPr lang="en-US" dirty="0"/>
          </a:p>
          <a:p>
            <a:r>
              <a:rPr lang="en-US" dirty="0"/>
              <a:t>Drive D (/dev/</a:t>
            </a:r>
            <a:r>
              <a:rPr lang="en-US" dirty="0" err="1"/>
              <a:t>sdb</a:t>
            </a:r>
            <a:r>
              <a:rPr lang="en-US" dirty="0"/>
              <a:t>) is a temporary data disk</a:t>
            </a:r>
          </a:p>
          <a:p>
            <a:pPr lvl="1"/>
            <a:r>
              <a:rPr lang="en-US" dirty="0"/>
              <a:t>Physical storage in the rack the VM is running on</a:t>
            </a:r>
          </a:p>
          <a:p>
            <a:pPr lvl="1"/>
            <a:r>
              <a:rPr lang="en-US" dirty="0"/>
              <a:t>Ideal for caching local data that does not need to be persisted</a:t>
            </a:r>
          </a:p>
          <a:p>
            <a:pPr lvl="1"/>
            <a:r>
              <a:rPr lang="en-US" dirty="0"/>
              <a:t>Only store data here that you can tolerate losing</a:t>
            </a:r>
          </a:p>
          <a:p>
            <a:endParaRPr lang="en-US" dirty="0"/>
          </a:p>
          <a:p>
            <a:r>
              <a:rPr lang="en-US" dirty="0"/>
              <a:t>Drive E is mapped to DVD drives</a:t>
            </a:r>
          </a:p>
          <a:p>
            <a:endParaRPr lang="en-US" dirty="0"/>
          </a:p>
          <a:p>
            <a:r>
              <a:rPr lang="en-US" dirty="0"/>
              <a:t>Drive F, G, H (/dev/</a:t>
            </a:r>
            <a:r>
              <a:rPr lang="en-US" dirty="0" err="1"/>
              <a:t>sdc</a:t>
            </a:r>
            <a:r>
              <a:rPr lang="en-US" dirty="0"/>
              <a:t>, /dev/</a:t>
            </a:r>
            <a:r>
              <a:rPr lang="en-US" dirty="0" err="1"/>
              <a:t>sdd</a:t>
            </a:r>
            <a:r>
              <a:rPr lang="en-US" dirty="0"/>
              <a:t>)… used for data disks (up to 4TB)</a:t>
            </a:r>
          </a:p>
          <a:p>
            <a:endParaRPr lang="en-US" dirty="0"/>
          </a:p>
        </p:txBody>
      </p:sp>
    </p:spTree>
    <p:extLst>
      <p:ext uri="{BB962C8B-B14F-4D97-AF65-F5344CB8AC3E}">
        <p14:creationId xmlns:p14="http://schemas.microsoft.com/office/powerpoint/2010/main" val="20650891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auto">
          <a:xfrm>
            <a:off x="1" y="2567825"/>
            <a:ext cx="12192000" cy="2393270"/>
          </a:xfrm>
          <a:prstGeom prst="rect">
            <a:avLst/>
          </a:prstGeom>
          <a:solidFill>
            <a:srgbClr val="00206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109" name="Group 108"/>
          <p:cNvGrpSpPr/>
          <p:nvPr/>
        </p:nvGrpSpPr>
        <p:grpSpPr>
          <a:xfrm>
            <a:off x="3765106" y="3036143"/>
            <a:ext cx="847687" cy="1212025"/>
            <a:chOff x="454025" y="3077179"/>
            <a:chExt cx="807346" cy="1154346"/>
          </a:xfrm>
        </p:grpSpPr>
        <p:pic>
          <p:nvPicPr>
            <p:cNvPr id="110" name="Picture 109"/>
            <p:cNvPicPr>
              <a:picLocks noChangeAspect="1"/>
            </p:cNvPicPr>
            <p:nvPr/>
          </p:nvPicPr>
          <p:blipFill>
            <a:blip r:embed="rId3"/>
            <a:stretch>
              <a:fillRect/>
            </a:stretch>
          </p:blipFill>
          <p:spPr>
            <a:xfrm>
              <a:off x="454025" y="3077179"/>
              <a:ext cx="807346" cy="1154346"/>
            </a:xfrm>
            <a:prstGeom prst="rect">
              <a:avLst/>
            </a:prstGeom>
          </p:spPr>
        </p:pic>
        <p:sp>
          <p:nvSpPr>
            <p:cNvPr id="111" name="Rectangle 110"/>
            <p:cNvSpPr/>
            <p:nvPr/>
          </p:nvSpPr>
          <p:spPr bwMode="auto">
            <a:xfrm>
              <a:off x="553734" y="3248027"/>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sp>
          <p:nvSpPr>
            <p:cNvPr id="112" name="Rectangle 111"/>
            <p:cNvSpPr/>
            <p:nvPr/>
          </p:nvSpPr>
          <p:spPr bwMode="auto">
            <a:xfrm>
              <a:off x="560878" y="3248027"/>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sp>
          <p:nvSpPr>
            <p:cNvPr id="113" name="Rectangle 112"/>
            <p:cNvSpPr/>
            <p:nvPr/>
          </p:nvSpPr>
          <p:spPr bwMode="auto">
            <a:xfrm>
              <a:off x="558496" y="3245646"/>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spc="-49" dirty="0">
                  <a:gradFill>
                    <a:gsLst>
                      <a:gs pos="0">
                        <a:srgbClr val="FFFFFF"/>
                      </a:gs>
                      <a:gs pos="100000">
                        <a:srgbClr val="FFFFFF"/>
                      </a:gs>
                    </a:gsLst>
                    <a:lin ang="5400000" scaled="0"/>
                  </a:gradFill>
                </a:rPr>
                <a:t>Dv3</a:t>
              </a:r>
            </a:p>
          </p:txBody>
        </p:sp>
      </p:grpSp>
      <p:sp>
        <p:nvSpPr>
          <p:cNvPr id="2" name="Title 1"/>
          <p:cNvSpPr>
            <a:spLocks noGrp="1"/>
          </p:cNvSpPr>
          <p:nvPr>
            <p:ph type="title"/>
          </p:nvPr>
        </p:nvSpPr>
        <p:spPr/>
        <p:txBody>
          <a:bodyPr/>
          <a:lstStyle/>
          <a:p>
            <a:r>
              <a:rPr lang="en-US" dirty="0"/>
              <a:t>Compute Size Options</a:t>
            </a:r>
          </a:p>
        </p:txBody>
      </p:sp>
      <p:sp>
        <p:nvSpPr>
          <p:cNvPr id="10" name="Rectangle 9"/>
          <p:cNvSpPr/>
          <p:nvPr/>
        </p:nvSpPr>
        <p:spPr bwMode="auto">
          <a:xfrm>
            <a:off x="584148" y="4493675"/>
            <a:ext cx="2848934" cy="4797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spAutoFit/>
          </a:bodyPr>
          <a:lstStyle/>
          <a:p>
            <a:pPr defTabSz="913927"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HIGHEST VALUE</a:t>
            </a:r>
          </a:p>
        </p:txBody>
      </p:sp>
      <p:sp>
        <p:nvSpPr>
          <p:cNvPr id="11" name="Rectangle 10"/>
          <p:cNvSpPr/>
          <p:nvPr/>
        </p:nvSpPr>
        <p:spPr bwMode="auto">
          <a:xfrm>
            <a:off x="9050485" y="4493675"/>
            <a:ext cx="2559688" cy="4797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spAutoFit/>
          </a:bodyPr>
          <a:lstStyle/>
          <a:p>
            <a:pPr algn="r" defTabSz="913927"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LARGEST SCALE-UP</a:t>
            </a:r>
          </a:p>
        </p:txBody>
      </p:sp>
      <p:cxnSp>
        <p:nvCxnSpPr>
          <p:cNvPr id="107" name="Straight Arrow Connector 106"/>
          <p:cNvCxnSpPr/>
          <p:nvPr/>
        </p:nvCxnSpPr>
        <p:spPr>
          <a:xfrm>
            <a:off x="613979" y="4493675"/>
            <a:ext cx="10966363" cy="0"/>
          </a:xfrm>
          <a:prstGeom prst="straightConnector1">
            <a:avLst/>
          </a:prstGeom>
          <a:ln w="28575">
            <a:solidFill>
              <a:schemeClr val="tx1"/>
            </a:solidFill>
            <a:headEnd type="triangle"/>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hidden="1"/>
          <p:cNvGrpSpPr/>
          <p:nvPr/>
        </p:nvGrpSpPr>
        <p:grpSpPr>
          <a:xfrm>
            <a:off x="473115" y="2336723"/>
            <a:ext cx="847687" cy="1212025"/>
            <a:chOff x="454025" y="3077179"/>
            <a:chExt cx="807346" cy="1154346"/>
          </a:xfrm>
        </p:grpSpPr>
        <p:pic>
          <p:nvPicPr>
            <p:cNvPr id="57" name="Picture 56"/>
            <p:cNvPicPr>
              <a:picLocks noChangeAspect="1"/>
            </p:cNvPicPr>
            <p:nvPr/>
          </p:nvPicPr>
          <p:blipFill>
            <a:blip r:embed="rId3"/>
            <a:stretch>
              <a:fillRect/>
            </a:stretch>
          </p:blipFill>
          <p:spPr>
            <a:xfrm>
              <a:off x="454025" y="3077179"/>
              <a:ext cx="807346" cy="1154346"/>
            </a:xfrm>
            <a:prstGeom prst="rect">
              <a:avLst/>
            </a:prstGeom>
          </p:spPr>
        </p:pic>
        <p:sp>
          <p:nvSpPr>
            <p:cNvPr id="5" name="Rectangle 4"/>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A</a:t>
              </a:r>
            </a:p>
          </p:txBody>
        </p:sp>
      </p:grpSp>
      <p:grpSp>
        <p:nvGrpSpPr>
          <p:cNvPr id="59" name="Group 58"/>
          <p:cNvGrpSpPr/>
          <p:nvPr/>
        </p:nvGrpSpPr>
        <p:grpSpPr>
          <a:xfrm>
            <a:off x="963430" y="3034329"/>
            <a:ext cx="847687" cy="1212025"/>
            <a:chOff x="454025" y="3077179"/>
            <a:chExt cx="807346" cy="1154346"/>
          </a:xfrm>
        </p:grpSpPr>
        <p:pic>
          <p:nvPicPr>
            <p:cNvPr id="60" name="Picture 59"/>
            <p:cNvPicPr>
              <a:picLocks noChangeAspect="1"/>
            </p:cNvPicPr>
            <p:nvPr/>
          </p:nvPicPr>
          <p:blipFill>
            <a:blip r:embed="rId3"/>
            <a:stretch>
              <a:fillRect/>
            </a:stretch>
          </p:blipFill>
          <p:spPr>
            <a:xfrm>
              <a:off x="454025" y="3077179"/>
              <a:ext cx="807346" cy="1154346"/>
            </a:xfrm>
            <a:prstGeom prst="rect">
              <a:avLst/>
            </a:prstGeom>
          </p:spPr>
        </p:pic>
        <p:sp>
          <p:nvSpPr>
            <p:cNvPr id="61" name="Rectangle 60"/>
            <p:cNvSpPr/>
            <p:nvPr/>
          </p:nvSpPr>
          <p:spPr bwMode="auto">
            <a:xfrm>
              <a:off x="553734" y="3248027"/>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sp>
          <p:nvSpPr>
            <p:cNvPr id="92" name="Rectangle 91"/>
            <p:cNvSpPr/>
            <p:nvPr/>
          </p:nvSpPr>
          <p:spPr bwMode="auto">
            <a:xfrm>
              <a:off x="560878" y="3248027"/>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sp>
          <p:nvSpPr>
            <p:cNvPr id="93" name="Rectangle 92"/>
            <p:cNvSpPr/>
            <p:nvPr/>
          </p:nvSpPr>
          <p:spPr bwMode="auto">
            <a:xfrm>
              <a:off x="558496" y="3245646"/>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grpSp>
      <p:grpSp>
        <p:nvGrpSpPr>
          <p:cNvPr id="62" name="Group 61" hidden="1"/>
          <p:cNvGrpSpPr/>
          <p:nvPr/>
        </p:nvGrpSpPr>
        <p:grpSpPr>
          <a:xfrm>
            <a:off x="2337964" y="2336723"/>
            <a:ext cx="847687" cy="1212025"/>
            <a:chOff x="454025" y="3077179"/>
            <a:chExt cx="807346" cy="1154346"/>
          </a:xfrm>
        </p:grpSpPr>
        <p:pic>
          <p:nvPicPr>
            <p:cNvPr id="63" name="Picture 62"/>
            <p:cNvPicPr>
              <a:picLocks noChangeAspect="1"/>
            </p:cNvPicPr>
            <p:nvPr/>
          </p:nvPicPr>
          <p:blipFill>
            <a:blip r:embed="rId3"/>
            <a:stretch>
              <a:fillRect/>
            </a:stretch>
          </p:blipFill>
          <p:spPr>
            <a:xfrm>
              <a:off x="454025" y="3077179"/>
              <a:ext cx="807346" cy="1154346"/>
            </a:xfrm>
            <a:prstGeom prst="rect">
              <a:avLst/>
            </a:prstGeom>
          </p:spPr>
        </p:pic>
        <p:sp>
          <p:nvSpPr>
            <p:cNvPr id="64" name="Rectangle 63"/>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D</a:t>
              </a:r>
            </a:p>
          </p:txBody>
        </p:sp>
      </p:grpSp>
      <p:grpSp>
        <p:nvGrpSpPr>
          <p:cNvPr id="68" name="Group 67" hidden="1"/>
          <p:cNvGrpSpPr/>
          <p:nvPr/>
        </p:nvGrpSpPr>
        <p:grpSpPr>
          <a:xfrm>
            <a:off x="4202813" y="2336723"/>
            <a:ext cx="847687" cy="1212025"/>
            <a:chOff x="454025" y="3077179"/>
            <a:chExt cx="807346" cy="1154346"/>
          </a:xfrm>
        </p:grpSpPr>
        <p:pic>
          <p:nvPicPr>
            <p:cNvPr id="69" name="Picture 68"/>
            <p:cNvPicPr>
              <a:picLocks noChangeAspect="1"/>
            </p:cNvPicPr>
            <p:nvPr/>
          </p:nvPicPr>
          <p:blipFill>
            <a:blip r:embed="rId3"/>
            <a:stretch>
              <a:fillRect/>
            </a:stretch>
          </p:blipFill>
          <p:spPr>
            <a:xfrm>
              <a:off x="454025" y="3077179"/>
              <a:ext cx="807346" cy="1154346"/>
            </a:xfrm>
            <a:prstGeom prst="rect">
              <a:avLst/>
            </a:prstGeom>
          </p:spPr>
        </p:pic>
        <p:sp>
          <p:nvSpPr>
            <p:cNvPr id="70" name="Rectangle 69"/>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F</a:t>
              </a:r>
            </a:p>
          </p:txBody>
        </p:sp>
      </p:grpSp>
      <p:grpSp>
        <p:nvGrpSpPr>
          <p:cNvPr id="71" name="Group 70"/>
          <p:cNvGrpSpPr/>
          <p:nvPr/>
        </p:nvGrpSpPr>
        <p:grpSpPr>
          <a:xfrm>
            <a:off x="6566782" y="3024170"/>
            <a:ext cx="847687" cy="1212025"/>
            <a:chOff x="454025" y="3077179"/>
            <a:chExt cx="807346" cy="1154346"/>
          </a:xfrm>
        </p:grpSpPr>
        <p:pic>
          <p:nvPicPr>
            <p:cNvPr id="72" name="Picture 71"/>
            <p:cNvPicPr>
              <a:picLocks noChangeAspect="1"/>
            </p:cNvPicPr>
            <p:nvPr/>
          </p:nvPicPr>
          <p:blipFill>
            <a:blip r:embed="rId3"/>
            <a:stretch>
              <a:fillRect/>
            </a:stretch>
          </p:blipFill>
          <p:spPr>
            <a:xfrm>
              <a:off x="454025" y="3077179"/>
              <a:ext cx="807346" cy="1154346"/>
            </a:xfrm>
            <a:prstGeom prst="rect">
              <a:avLst/>
            </a:prstGeom>
          </p:spPr>
        </p:pic>
        <p:sp>
          <p:nvSpPr>
            <p:cNvPr id="73" name="Rectangle 72"/>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L</a:t>
              </a:r>
            </a:p>
          </p:txBody>
        </p:sp>
      </p:grpSp>
      <p:grpSp>
        <p:nvGrpSpPr>
          <p:cNvPr id="74" name="Group 73"/>
          <p:cNvGrpSpPr/>
          <p:nvPr/>
        </p:nvGrpSpPr>
        <p:grpSpPr>
          <a:xfrm>
            <a:off x="9368458" y="3028636"/>
            <a:ext cx="847687" cy="1212025"/>
            <a:chOff x="454025" y="3077179"/>
            <a:chExt cx="807346" cy="1154346"/>
          </a:xfrm>
        </p:grpSpPr>
        <p:pic>
          <p:nvPicPr>
            <p:cNvPr id="75" name="Picture 74"/>
            <p:cNvPicPr>
              <a:picLocks noChangeAspect="1"/>
            </p:cNvPicPr>
            <p:nvPr/>
          </p:nvPicPr>
          <p:blipFill>
            <a:blip r:embed="rId3"/>
            <a:stretch>
              <a:fillRect/>
            </a:stretch>
          </p:blipFill>
          <p:spPr>
            <a:xfrm>
              <a:off x="454025" y="3077179"/>
              <a:ext cx="807346" cy="1154346"/>
            </a:xfrm>
            <a:prstGeom prst="rect">
              <a:avLst/>
            </a:prstGeom>
          </p:spPr>
        </p:pic>
        <p:sp>
          <p:nvSpPr>
            <p:cNvPr id="76" name="Rectangle 75"/>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353" b="1" dirty="0">
                  <a:gradFill>
                    <a:gsLst>
                      <a:gs pos="0">
                        <a:srgbClr val="FFFFFF"/>
                      </a:gs>
                      <a:gs pos="100000">
                        <a:srgbClr val="FFFFFF"/>
                      </a:gs>
                    </a:gsLst>
                    <a:lin ang="5400000" scaled="0"/>
                  </a:gradFill>
                </a:rPr>
                <a:t>Ev3</a:t>
              </a:r>
            </a:p>
          </p:txBody>
        </p:sp>
      </p:grpSp>
      <p:grpSp>
        <p:nvGrpSpPr>
          <p:cNvPr id="77" name="Group 76" hidden="1"/>
          <p:cNvGrpSpPr/>
          <p:nvPr/>
        </p:nvGrpSpPr>
        <p:grpSpPr>
          <a:xfrm>
            <a:off x="7000086" y="2336723"/>
            <a:ext cx="847687" cy="1212025"/>
            <a:chOff x="454025" y="3077179"/>
            <a:chExt cx="807346" cy="1154346"/>
          </a:xfrm>
        </p:grpSpPr>
        <p:pic>
          <p:nvPicPr>
            <p:cNvPr id="78" name="Picture 77"/>
            <p:cNvPicPr>
              <a:picLocks noChangeAspect="1"/>
            </p:cNvPicPr>
            <p:nvPr/>
          </p:nvPicPr>
          <p:blipFill>
            <a:blip r:embed="rId3"/>
            <a:stretch>
              <a:fillRect/>
            </a:stretch>
          </p:blipFill>
          <p:spPr>
            <a:xfrm>
              <a:off x="454025" y="3077179"/>
              <a:ext cx="807346" cy="1154346"/>
            </a:xfrm>
            <a:prstGeom prst="rect">
              <a:avLst/>
            </a:prstGeom>
          </p:spPr>
        </p:pic>
        <p:sp>
          <p:nvSpPr>
            <p:cNvPr id="79" name="Rectangle 78"/>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G</a:t>
              </a:r>
            </a:p>
          </p:txBody>
        </p:sp>
      </p:grpSp>
      <p:grpSp>
        <p:nvGrpSpPr>
          <p:cNvPr id="80" name="Group 79"/>
          <p:cNvGrpSpPr/>
          <p:nvPr/>
        </p:nvGrpSpPr>
        <p:grpSpPr>
          <a:xfrm>
            <a:off x="5632890" y="3028636"/>
            <a:ext cx="847687" cy="1212025"/>
            <a:chOff x="454025" y="3077179"/>
            <a:chExt cx="807346" cy="1154346"/>
          </a:xfrm>
        </p:grpSpPr>
        <p:pic>
          <p:nvPicPr>
            <p:cNvPr id="81" name="Picture 80"/>
            <p:cNvPicPr>
              <a:picLocks noChangeAspect="1"/>
            </p:cNvPicPr>
            <p:nvPr/>
          </p:nvPicPr>
          <p:blipFill>
            <a:blip r:embed="rId3"/>
            <a:stretch>
              <a:fillRect/>
            </a:stretch>
          </p:blipFill>
          <p:spPr>
            <a:xfrm>
              <a:off x="454025" y="3077179"/>
              <a:ext cx="807346" cy="1154346"/>
            </a:xfrm>
            <a:prstGeom prst="rect">
              <a:avLst/>
            </a:prstGeom>
          </p:spPr>
        </p:pic>
        <p:sp>
          <p:nvSpPr>
            <p:cNvPr id="82" name="Rectangle 81"/>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N</a:t>
              </a:r>
            </a:p>
          </p:txBody>
        </p:sp>
      </p:grpSp>
      <p:grpSp>
        <p:nvGrpSpPr>
          <p:cNvPr id="83" name="Group 82"/>
          <p:cNvGrpSpPr/>
          <p:nvPr/>
        </p:nvGrpSpPr>
        <p:grpSpPr>
          <a:xfrm>
            <a:off x="8434566" y="3033514"/>
            <a:ext cx="847687" cy="1212025"/>
            <a:chOff x="454025" y="3077179"/>
            <a:chExt cx="807346" cy="1154346"/>
          </a:xfrm>
        </p:grpSpPr>
        <p:pic>
          <p:nvPicPr>
            <p:cNvPr id="84" name="Picture 83"/>
            <p:cNvPicPr>
              <a:picLocks noChangeAspect="1"/>
            </p:cNvPicPr>
            <p:nvPr/>
          </p:nvPicPr>
          <p:blipFill>
            <a:blip r:embed="rId3"/>
            <a:stretch>
              <a:fillRect/>
            </a:stretch>
          </p:blipFill>
          <p:spPr>
            <a:xfrm>
              <a:off x="454025" y="3077179"/>
              <a:ext cx="807346" cy="1154346"/>
            </a:xfrm>
            <a:prstGeom prst="rect">
              <a:avLst/>
            </a:prstGeom>
          </p:spPr>
        </p:pic>
        <p:sp>
          <p:nvSpPr>
            <p:cNvPr id="85" name="Rectangle 84"/>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H</a:t>
              </a:r>
            </a:p>
          </p:txBody>
        </p:sp>
      </p:grpSp>
      <p:grpSp>
        <p:nvGrpSpPr>
          <p:cNvPr id="86" name="Group 85"/>
          <p:cNvGrpSpPr/>
          <p:nvPr/>
        </p:nvGrpSpPr>
        <p:grpSpPr>
          <a:xfrm>
            <a:off x="10302350" y="3021875"/>
            <a:ext cx="847687" cy="1212025"/>
            <a:chOff x="454025" y="3077179"/>
            <a:chExt cx="807346" cy="1154346"/>
          </a:xfrm>
        </p:grpSpPr>
        <p:pic>
          <p:nvPicPr>
            <p:cNvPr id="87" name="Picture 86"/>
            <p:cNvPicPr>
              <a:picLocks noChangeAspect="1"/>
            </p:cNvPicPr>
            <p:nvPr/>
          </p:nvPicPr>
          <p:blipFill>
            <a:blip r:embed="rId3"/>
            <a:stretch>
              <a:fillRect/>
            </a:stretch>
          </p:blipFill>
          <p:spPr>
            <a:xfrm>
              <a:off x="454025" y="3077179"/>
              <a:ext cx="807346" cy="1154346"/>
            </a:xfrm>
            <a:prstGeom prst="rect">
              <a:avLst/>
            </a:prstGeom>
          </p:spPr>
        </p:pic>
        <p:sp>
          <p:nvSpPr>
            <p:cNvPr id="88" name="Rectangle 87"/>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M</a:t>
              </a:r>
            </a:p>
          </p:txBody>
        </p:sp>
      </p:grpSp>
      <p:grpSp>
        <p:nvGrpSpPr>
          <p:cNvPr id="94" name="Group 93"/>
          <p:cNvGrpSpPr/>
          <p:nvPr/>
        </p:nvGrpSpPr>
        <p:grpSpPr>
          <a:xfrm>
            <a:off x="2831214" y="3035456"/>
            <a:ext cx="847687" cy="1212025"/>
            <a:chOff x="454025" y="3077179"/>
            <a:chExt cx="807346" cy="1154346"/>
          </a:xfrm>
        </p:grpSpPr>
        <p:pic>
          <p:nvPicPr>
            <p:cNvPr id="95" name="Picture 94"/>
            <p:cNvPicPr>
              <a:picLocks noChangeAspect="1"/>
            </p:cNvPicPr>
            <p:nvPr/>
          </p:nvPicPr>
          <p:blipFill>
            <a:blip r:embed="rId3"/>
            <a:stretch>
              <a:fillRect/>
            </a:stretch>
          </p:blipFill>
          <p:spPr>
            <a:xfrm>
              <a:off x="454025" y="3077179"/>
              <a:ext cx="807346" cy="1154346"/>
            </a:xfrm>
            <a:prstGeom prst="rect">
              <a:avLst/>
            </a:prstGeom>
          </p:spPr>
        </p:pic>
        <p:sp>
          <p:nvSpPr>
            <p:cNvPr id="96" name="Rectangle 95"/>
            <p:cNvSpPr/>
            <p:nvPr/>
          </p:nvSpPr>
          <p:spPr bwMode="auto">
            <a:xfrm>
              <a:off x="553734" y="3248027"/>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sp>
          <p:nvSpPr>
            <p:cNvPr id="97" name="Rectangle 96"/>
            <p:cNvSpPr/>
            <p:nvPr/>
          </p:nvSpPr>
          <p:spPr bwMode="auto">
            <a:xfrm>
              <a:off x="560878" y="3248027"/>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dirty="0">
                  <a:gradFill>
                    <a:gsLst>
                      <a:gs pos="0">
                        <a:srgbClr val="FFFFFF"/>
                      </a:gs>
                      <a:gs pos="100000">
                        <a:srgbClr val="FFFFFF"/>
                      </a:gs>
                    </a:gsLst>
                    <a:lin ang="5400000" scaled="0"/>
                  </a:gradFill>
                </a:rPr>
                <a:t>Av2</a:t>
              </a:r>
            </a:p>
          </p:txBody>
        </p:sp>
        <p:sp>
          <p:nvSpPr>
            <p:cNvPr id="98" name="Rectangle 97"/>
            <p:cNvSpPr/>
            <p:nvPr/>
          </p:nvSpPr>
          <p:spPr bwMode="auto">
            <a:xfrm>
              <a:off x="558496" y="3245646"/>
              <a:ext cx="622114" cy="300036"/>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647" b="1" spc="-49" dirty="0">
                  <a:gradFill>
                    <a:gsLst>
                      <a:gs pos="0">
                        <a:srgbClr val="FFFFFF"/>
                      </a:gs>
                      <a:gs pos="100000">
                        <a:srgbClr val="FFFFFF"/>
                      </a:gs>
                    </a:gsLst>
                    <a:lin ang="5400000" scaled="0"/>
                  </a:gradFill>
                </a:rPr>
                <a:t>Dv2</a:t>
              </a:r>
            </a:p>
          </p:txBody>
        </p:sp>
      </p:grpSp>
      <p:grpSp>
        <p:nvGrpSpPr>
          <p:cNvPr id="134" name="Group 133"/>
          <p:cNvGrpSpPr/>
          <p:nvPr/>
        </p:nvGrpSpPr>
        <p:grpSpPr>
          <a:xfrm>
            <a:off x="29538" y="3031494"/>
            <a:ext cx="847687" cy="1212025"/>
            <a:chOff x="454025" y="3077179"/>
            <a:chExt cx="807346" cy="1154346"/>
          </a:xfrm>
        </p:grpSpPr>
        <p:pic>
          <p:nvPicPr>
            <p:cNvPr id="135" name="Picture 134"/>
            <p:cNvPicPr>
              <a:picLocks noChangeAspect="1"/>
            </p:cNvPicPr>
            <p:nvPr/>
          </p:nvPicPr>
          <p:blipFill>
            <a:blip r:embed="rId3"/>
            <a:stretch>
              <a:fillRect/>
            </a:stretch>
          </p:blipFill>
          <p:spPr>
            <a:xfrm>
              <a:off x="454025" y="3077179"/>
              <a:ext cx="807346" cy="1154346"/>
            </a:xfrm>
            <a:prstGeom prst="rect">
              <a:avLst/>
            </a:prstGeom>
          </p:spPr>
        </p:pic>
        <p:sp>
          <p:nvSpPr>
            <p:cNvPr id="136" name="Rectangle 135"/>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A</a:t>
              </a:r>
            </a:p>
          </p:txBody>
        </p:sp>
      </p:grpSp>
      <p:grpSp>
        <p:nvGrpSpPr>
          <p:cNvPr id="137" name="Group 136"/>
          <p:cNvGrpSpPr/>
          <p:nvPr/>
        </p:nvGrpSpPr>
        <p:grpSpPr>
          <a:xfrm>
            <a:off x="1897322" y="3035457"/>
            <a:ext cx="847687" cy="1212025"/>
            <a:chOff x="454025" y="3077179"/>
            <a:chExt cx="807346" cy="1154346"/>
          </a:xfrm>
        </p:grpSpPr>
        <p:pic>
          <p:nvPicPr>
            <p:cNvPr id="138" name="Picture 137"/>
            <p:cNvPicPr>
              <a:picLocks noChangeAspect="1"/>
            </p:cNvPicPr>
            <p:nvPr/>
          </p:nvPicPr>
          <p:blipFill>
            <a:blip r:embed="rId3"/>
            <a:stretch>
              <a:fillRect/>
            </a:stretch>
          </p:blipFill>
          <p:spPr>
            <a:xfrm>
              <a:off x="454025" y="3077179"/>
              <a:ext cx="807346" cy="1154346"/>
            </a:xfrm>
            <a:prstGeom prst="rect">
              <a:avLst/>
            </a:prstGeom>
          </p:spPr>
        </p:pic>
        <p:sp>
          <p:nvSpPr>
            <p:cNvPr id="139" name="Rectangle 138"/>
            <p:cNvSpPr/>
            <p:nvPr/>
          </p:nvSpPr>
          <p:spPr bwMode="auto">
            <a:xfrm>
              <a:off x="606079" y="3166036"/>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D</a:t>
              </a:r>
            </a:p>
          </p:txBody>
        </p:sp>
      </p:grpSp>
      <p:grpSp>
        <p:nvGrpSpPr>
          <p:cNvPr id="140" name="Group 139"/>
          <p:cNvGrpSpPr/>
          <p:nvPr/>
        </p:nvGrpSpPr>
        <p:grpSpPr>
          <a:xfrm>
            <a:off x="4698998" y="3035456"/>
            <a:ext cx="847687" cy="1212025"/>
            <a:chOff x="454025" y="3077179"/>
            <a:chExt cx="807346" cy="1154346"/>
          </a:xfrm>
        </p:grpSpPr>
        <p:pic>
          <p:nvPicPr>
            <p:cNvPr id="141" name="Picture 140"/>
            <p:cNvPicPr>
              <a:picLocks noChangeAspect="1"/>
            </p:cNvPicPr>
            <p:nvPr/>
          </p:nvPicPr>
          <p:blipFill>
            <a:blip r:embed="rId3"/>
            <a:stretch>
              <a:fillRect/>
            </a:stretch>
          </p:blipFill>
          <p:spPr>
            <a:xfrm>
              <a:off x="454025" y="3077179"/>
              <a:ext cx="807346" cy="1154346"/>
            </a:xfrm>
            <a:prstGeom prst="rect">
              <a:avLst/>
            </a:prstGeom>
          </p:spPr>
        </p:pic>
        <p:sp>
          <p:nvSpPr>
            <p:cNvPr id="142" name="Rectangle 141"/>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F</a:t>
              </a:r>
            </a:p>
          </p:txBody>
        </p:sp>
      </p:grpSp>
      <p:grpSp>
        <p:nvGrpSpPr>
          <p:cNvPr id="143" name="Group 142"/>
          <p:cNvGrpSpPr/>
          <p:nvPr/>
        </p:nvGrpSpPr>
        <p:grpSpPr>
          <a:xfrm>
            <a:off x="7500674" y="3021875"/>
            <a:ext cx="847687" cy="1212025"/>
            <a:chOff x="454025" y="3077179"/>
            <a:chExt cx="807346" cy="1154346"/>
          </a:xfrm>
        </p:grpSpPr>
        <p:pic>
          <p:nvPicPr>
            <p:cNvPr id="144" name="Picture 143"/>
            <p:cNvPicPr>
              <a:picLocks noChangeAspect="1"/>
            </p:cNvPicPr>
            <p:nvPr/>
          </p:nvPicPr>
          <p:blipFill>
            <a:blip r:embed="rId3"/>
            <a:stretch>
              <a:fillRect/>
            </a:stretch>
          </p:blipFill>
          <p:spPr>
            <a:xfrm>
              <a:off x="454025" y="3077179"/>
              <a:ext cx="807346" cy="1154346"/>
            </a:xfrm>
            <a:prstGeom prst="rect">
              <a:avLst/>
            </a:prstGeom>
          </p:spPr>
        </p:pic>
        <p:sp>
          <p:nvSpPr>
            <p:cNvPr id="145" name="Rectangle 144"/>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4313" b="1" dirty="0">
                  <a:gradFill>
                    <a:gsLst>
                      <a:gs pos="0">
                        <a:srgbClr val="FFFFFF"/>
                      </a:gs>
                      <a:gs pos="100000">
                        <a:srgbClr val="FFFFFF"/>
                      </a:gs>
                    </a:gsLst>
                    <a:lin ang="5400000" scaled="0"/>
                  </a:gradFill>
                </a:rPr>
                <a:t>G</a:t>
              </a:r>
            </a:p>
          </p:txBody>
        </p:sp>
      </p:grpSp>
      <p:grpSp>
        <p:nvGrpSpPr>
          <p:cNvPr id="89" name="Group 88"/>
          <p:cNvGrpSpPr/>
          <p:nvPr/>
        </p:nvGrpSpPr>
        <p:grpSpPr>
          <a:xfrm>
            <a:off x="11236237" y="3033514"/>
            <a:ext cx="970841" cy="993141"/>
            <a:chOff x="9264169" y="3168861"/>
            <a:chExt cx="1048453" cy="1150283"/>
          </a:xfrm>
        </p:grpSpPr>
        <p:grpSp>
          <p:nvGrpSpPr>
            <p:cNvPr id="90" name="Group 89"/>
            <p:cNvGrpSpPr/>
            <p:nvPr/>
          </p:nvGrpSpPr>
          <p:grpSpPr>
            <a:xfrm>
              <a:off x="9369060" y="3168861"/>
              <a:ext cx="838673" cy="860859"/>
              <a:chOff x="-1455738" y="922338"/>
              <a:chExt cx="300038" cy="307975"/>
            </a:xfrm>
          </p:grpSpPr>
          <p:sp>
            <p:nvSpPr>
              <p:cNvPr id="99" name="Rectangle 124"/>
              <p:cNvSpPr>
                <a:spLocks noChangeArrowheads="1"/>
              </p:cNvSpPr>
              <p:nvPr/>
            </p:nvSpPr>
            <p:spPr bwMode="auto">
              <a:xfrm>
                <a:off x="-1455738" y="922338"/>
                <a:ext cx="300038" cy="307975"/>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0" name="Rectangle 125"/>
              <p:cNvSpPr>
                <a:spLocks noChangeArrowheads="1"/>
              </p:cNvSpPr>
              <p:nvPr/>
            </p:nvSpPr>
            <p:spPr bwMode="auto">
              <a:xfrm>
                <a:off x="-1433513" y="941388"/>
                <a:ext cx="255588" cy="2460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1" name="Rectangle 126"/>
              <p:cNvSpPr>
                <a:spLocks noChangeArrowheads="1"/>
              </p:cNvSpPr>
              <p:nvPr/>
            </p:nvSpPr>
            <p:spPr bwMode="auto">
              <a:xfrm>
                <a:off x="-1414463" y="958850"/>
                <a:ext cx="219075" cy="2079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2" name="Rectangle 127"/>
              <p:cNvSpPr>
                <a:spLocks noChangeArrowheads="1"/>
              </p:cNvSpPr>
              <p:nvPr/>
            </p:nvSpPr>
            <p:spPr bwMode="auto">
              <a:xfrm>
                <a:off x="-1406525" y="971550"/>
                <a:ext cx="9525" cy="1873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3" name="Rectangle 128"/>
              <p:cNvSpPr>
                <a:spLocks noChangeArrowheads="1"/>
              </p:cNvSpPr>
              <p:nvPr/>
            </p:nvSpPr>
            <p:spPr bwMode="auto">
              <a:xfrm>
                <a:off x="-1390650" y="971550"/>
                <a:ext cx="6350" cy="1873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4" name="Rectangle 129"/>
              <p:cNvSpPr>
                <a:spLocks noChangeArrowheads="1"/>
              </p:cNvSpPr>
              <p:nvPr/>
            </p:nvSpPr>
            <p:spPr bwMode="auto">
              <a:xfrm>
                <a:off x="-1374775" y="971550"/>
                <a:ext cx="6350" cy="1873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5" name="Rectangle 130"/>
              <p:cNvSpPr>
                <a:spLocks noChangeArrowheads="1"/>
              </p:cNvSpPr>
              <p:nvPr/>
            </p:nvSpPr>
            <p:spPr bwMode="auto">
              <a:xfrm>
                <a:off x="-1358900" y="971550"/>
                <a:ext cx="6350" cy="1873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06" name="Rectangle 131"/>
              <p:cNvSpPr>
                <a:spLocks noChangeArrowheads="1"/>
              </p:cNvSpPr>
              <p:nvPr/>
            </p:nvSpPr>
            <p:spPr bwMode="auto">
              <a:xfrm>
                <a:off x="-1346200" y="971550"/>
                <a:ext cx="9525" cy="1873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14" name="Rectangle 132"/>
              <p:cNvSpPr>
                <a:spLocks noChangeArrowheads="1"/>
              </p:cNvSpPr>
              <p:nvPr/>
            </p:nvSpPr>
            <p:spPr bwMode="auto">
              <a:xfrm>
                <a:off x="-1330325" y="971550"/>
                <a:ext cx="7938" cy="1873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sp>
            <p:nvSpPr>
              <p:cNvPr id="115" name="Oval 133"/>
              <p:cNvSpPr>
                <a:spLocks noChangeArrowheads="1"/>
              </p:cNvSpPr>
              <p:nvPr/>
            </p:nvSpPr>
            <p:spPr bwMode="auto">
              <a:xfrm>
                <a:off x="-1235075" y="985838"/>
                <a:ext cx="17463" cy="1746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1250">
                        <a:schemeClr val="bg1"/>
                      </a:gs>
                      <a:gs pos="100000">
                        <a:schemeClr val="bg1"/>
                      </a:gs>
                    </a:gsLst>
                    <a:lin ang="5400000" scaled="0"/>
                  </a:gradFill>
                </a:endParaRPr>
              </a:p>
            </p:txBody>
          </p:sp>
        </p:grpSp>
        <p:pic>
          <p:nvPicPr>
            <p:cNvPr id="91" name="Picture 90"/>
            <p:cNvPicPr>
              <a:picLocks noChangeAspect="1"/>
            </p:cNvPicPr>
            <p:nvPr/>
          </p:nvPicPr>
          <p:blipFill>
            <a:blip r:embed="rId4"/>
            <a:stretch>
              <a:fillRect/>
            </a:stretch>
          </p:blipFill>
          <p:spPr>
            <a:xfrm>
              <a:off x="9264169" y="4013345"/>
              <a:ext cx="1048453" cy="305799"/>
            </a:xfrm>
            <a:prstGeom prst="rect">
              <a:avLst/>
            </a:prstGeom>
          </p:spPr>
        </p:pic>
      </p:grpSp>
      <p:grpSp>
        <p:nvGrpSpPr>
          <p:cNvPr id="13" name="Group 12"/>
          <p:cNvGrpSpPr/>
          <p:nvPr/>
        </p:nvGrpSpPr>
        <p:grpSpPr>
          <a:xfrm>
            <a:off x="2781030" y="1963678"/>
            <a:ext cx="2354208" cy="1096712"/>
            <a:chOff x="2781030" y="1963678"/>
            <a:chExt cx="2354208" cy="1096712"/>
          </a:xfrm>
          <a:solidFill>
            <a:srgbClr val="002060"/>
          </a:solidFill>
        </p:grpSpPr>
        <p:sp>
          <p:nvSpPr>
            <p:cNvPr id="124" name="Rectangular Callout 49"/>
            <p:cNvSpPr/>
            <p:nvPr/>
          </p:nvSpPr>
          <p:spPr bwMode="auto">
            <a:xfrm>
              <a:off x="2781030" y="1963678"/>
              <a:ext cx="2354208" cy="42525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General Purpose &amp;</a:t>
              </a:r>
            </a:p>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Application Workloads </a:t>
              </a:r>
            </a:p>
          </p:txBody>
        </p:sp>
        <p:cxnSp>
          <p:nvCxnSpPr>
            <p:cNvPr id="125" name="Straight Connector 124"/>
            <p:cNvCxnSpPr/>
            <p:nvPr/>
          </p:nvCxnSpPr>
          <p:spPr>
            <a:xfrm flipH="1" flipV="1">
              <a:off x="3912423" y="2387719"/>
              <a:ext cx="1" cy="661669"/>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3053442" y="2398721"/>
              <a:ext cx="1" cy="661669"/>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4796882" y="2387720"/>
              <a:ext cx="1" cy="661669"/>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023468" y="1951348"/>
            <a:ext cx="1001416" cy="1101844"/>
            <a:chOff x="6023468" y="1951348"/>
            <a:chExt cx="1001416" cy="1101844"/>
          </a:xfrm>
          <a:solidFill>
            <a:srgbClr val="002060"/>
          </a:solidFill>
        </p:grpSpPr>
        <p:sp>
          <p:nvSpPr>
            <p:cNvPr id="128" name="Rectangular Callout 49"/>
            <p:cNvSpPr/>
            <p:nvPr/>
          </p:nvSpPr>
          <p:spPr bwMode="auto">
            <a:xfrm>
              <a:off x="6023468" y="1951348"/>
              <a:ext cx="1001416" cy="4247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GPU</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Workloads</a:t>
              </a:r>
            </a:p>
          </p:txBody>
        </p:sp>
        <p:cxnSp>
          <p:nvCxnSpPr>
            <p:cNvPr id="129" name="Straight Connector 128"/>
            <p:cNvCxnSpPr/>
            <p:nvPr/>
          </p:nvCxnSpPr>
          <p:spPr>
            <a:xfrm flipH="1" flipV="1">
              <a:off x="6535185" y="2391523"/>
              <a:ext cx="1" cy="661669"/>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872119" y="4135928"/>
            <a:ext cx="1626017" cy="1449780"/>
            <a:chOff x="4872119" y="4135928"/>
            <a:chExt cx="1626017" cy="1449780"/>
          </a:xfrm>
          <a:solidFill>
            <a:srgbClr val="002060"/>
          </a:solidFill>
        </p:grpSpPr>
        <p:sp>
          <p:nvSpPr>
            <p:cNvPr id="130" name="Rectangular Callout 49"/>
            <p:cNvSpPr/>
            <p:nvPr/>
          </p:nvSpPr>
          <p:spPr bwMode="auto">
            <a:xfrm>
              <a:off x="4872119" y="5160976"/>
              <a:ext cx="1626017" cy="4247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Optimized for Compute Workloads</a:t>
              </a:r>
            </a:p>
          </p:txBody>
        </p:sp>
        <p:cxnSp>
          <p:nvCxnSpPr>
            <p:cNvPr id="131" name="Straight Connector 130"/>
            <p:cNvCxnSpPr/>
            <p:nvPr/>
          </p:nvCxnSpPr>
          <p:spPr>
            <a:xfrm flipH="1">
              <a:off x="5685128" y="4135928"/>
              <a:ext cx="1670" cy="1016912"/>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594417" y="4121434"/>
            <a:ext cx="1626017" cy="1464274"/>
            <a:chOff x="6594417" y="4121434"/>
            <a:chExt cx="1626017" cy="1464274"/>
          </a:xfrm>
          <a:solidFill>
            <a:srgbClr val="002060"/>
          </a:solidFill>
        </p:grpSpPr>
        <p:sp>
          <p:nvSpPr>
            <p:cNvPr id="132" name="Rectangular Callout 49"/>
            <p:cNvSpPr/>
            <p:nvPr/>
          </p:nvSpPr>
          <p:spPr bwMode="auto">
            <a:xfrm>
              <a:off x="6594417" y="5160976"/>
              <a:ext cx="1626017" cy="4247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Optimized for Storage Workloads</a:t>
              </a:r>
            </a:p>
          </p:txBody>
        </p:sp>
        <p:cxnSp>
          <p:nvCxnSpPr>
            <p:cNvPr id="133" name="Straight Connector 132"/>
            <p:cNvCxnSpPr/>
            <p:nvPr/>
          </p:nvCxnSpPr>
          <p:spPr>
            <a:xfrm flipH="1">
              <a:off x="7399472" y="4121434"/>
              <a:ext cx="1670" cy="1016912"/>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489875" y="1951348"/>
            <a:ext cx="1563313" cy="1085710"/>
            <a:chOff x="7489875" y="1951348"/>
            <a:chExt cx="1563313" cy="1085710"/>
          </a:xfrm>
          <a:solidFill>
            <a:srgbClr val="002060"/>
          </a:solidFill>
        </p:grpSpPr>
        <p:sp>
          <p:nvSpPr>
            <p:cNvPr id="147" name="Rectangular Callout 49"/>
            <p:cNvSpPr/>
            <p:nvPr/>
          </p:nvSpPr>
          <p:spPr bwMode="auto">
            <a:xfrm>
              <a:off x="7489875" y="1951348"/>
              <a:ext cx="1563313" cy="42525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Optimized for </a:t>
              </a:r>
            </a:p>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Memory &amp; Storage</a:t>
              </a:r>
            </a:p>
          </p:txBody>
        </p:sp>
        <p:cxnSp>
          <p:nvCxnSpPr>
            <p:cNvPr id="162" name="Straight Connector 161"/>
            <p:cNvCxnSpPr/>
            <p:nvPr/>
          </p:nvCxnSpPr>
          <p:spPr>
            <a:xfrm flipH="1" flipV="1">
              <a:off x="8278368" y="2375389"/>
              <a:ext cx="1" cy="661669"/>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8345677" y="4121434"/>
            <a:ext cx="1626017" cy="1464274"/>
            <a:chOff x="8345677" y="4121434"/>
            <a:chExt cx="1626017" cy="1464274"/>
          </a:xfrm>
          <a:solidFill>
            <a:srgbClr val="002060"/>
          </a:solidFill>
        </p:grpSpPr>
        <p:sp>
          <p:nvSpPr>
            <p:cNvPr id="163" name="Rectangular Callout 49"/>
            <p:cNvSpPr/>
            <p:nvPr/>
          </p:nvSpPr>
          <p:spPr bwMode="auto">
            <a:xfrm>
              <a:off x="8345677" y="5160976"/>
              <a:ext cx="1626017" cy="4247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High Performance Computing</a:t>
              </a:r>
            </a:p>
          </p:txBody>
        </p:sp>
        <p:cxnSp>
          <p:nvCxnSpPr>
            <p:cNvPr id="164" name="Straight Connector 163"/>
            <p:cNvCxnSpPr/>
            <p:nvPr/>
          </p:nvCxnSpPr>
          <p:spPr>
            <a:xfrm flipH="1">
              <a:off x="9150732" y="4121434"/>
              <a:ext cx="1670" cy="1016912"/>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9138229" y="1951348"/>
            <a:ext cx="1739247" cy="1085710"/>
            <a:chOff x="9138229" y="1951348"/>
            <a:chExt cx="1739247" cy="1085710"/>
          </a:xfrm>
        </p:grpSpPr>
        <p:sp>
          <p:nvSpPr>
            <p:cNvPr id="165" name="Rectangular Callout 49"/>
            <p:cNvSpPr/>
            <p:nvPr/>
          </p:nvSpPr>
          <p:spPr bwMode="auto">
            <a:xfrm>
              <a:off x="9138229" y="1951348"/>
              <a:ext cx="1739247" cy="425253"/>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Optimized for </a:t>
              </a:r>
            </a:p>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Database Workloads*</a:t>
              </a:r>
            </a:p>
          </p:txBody>
        </p:sp>
        <p:cxnSp>
          <p:nvCxnSpPr>
            <p:cNvPr id="166" name="Straight Connector 165"/>
            <p:cNvCxnSpPr/>
            <p:nvPr/>
          </p:nvCxnSpPr>
          <p:spPr>
            <a:xfrm flipH="1" flipV="1">
              <a:off x="10002922" y="2375389"/>
              <a:ext cx="1" cy="661669"/>
            </a:xfrm>
            <a:prstGeom prst="line">
              <a:avLst/>
            </a:prstGeom>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0082940" y="4121434"/>
            <a:ext cx="1626017" cy="1450953"/>
            <a:chOff x="10082940" y="4121434"/>
            <a:chExt cx="1626017" cy="1450953"/>
          </a:xfrm>
        </p:grpSpPr>
        <p:sp>
          <p:nvSpPr>
            <p:cNvPr id="167" name="Rectangular Callout 49"/>
            <p:cNvSpPr/>
            <p:nvPr/>
          </p:nvSpPr>
          <p:spPr bwMode="auto">
            <a:xfrm>
              <a:off x="10082940" y="5147655"/>
              <a:ext cx="1626017" cy="424732"/>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Optimized for Enterprise Workloads</a:t>
              </a:r>
            </a:p>
          </p:txBody>
        </p:sp>
        <p:cxnSp>
          <p:nvCxnSpPr>
            <p:cNvPr id="168" name="Straight Connector 167"/>
            <p:cNvCxnSpPr/>
            <p:nvPr/>
          </p:nvCxnSpPr>
          <p:spPr>
            <a:xfrm flipH="1">
              <a:off x="10865451" y="4121434"/>
              <a:ext cx="1670" cy="1016912"/>
            </a:xfrm>
            <a:prstGeom prst="line">
              <a:avLst/>
            </a:prstGeom>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0347532" y="1224022"/>
            <a:ext cx="1777409" cy="1813037"/>
            <a:chOff x="10347532" y="1224022"/>
            <a:chExt cx="1777409" cy="1813037"/>
          </a:xfrm>
          <a:solidFill>
            <a:srgbClr val="002060"/>
          </a:solidFill>
        </p:grpSpPr>
        <p:sp>
          <p:nvSpPr>
            <p:cNvPr id="170" name="Rectangular Callout 49"/>
            <p:cNvSpPr/>
            <p:nvPr/>
          </p:nvSpPr>
          <p:spPr bwMode="auto">
            <a:xfrm>
              <a:off x="10347532" y="1224022"/>
              <a:ext cx="1777409" cy="42525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Optimized for large </a:t>
              </a:r>
            </a:p>
            <a:p>
              <a:pPr algn="ctr" defTabSz="932293" eaLnBrk="0" fontAlgn="base" hangingPunct="0">
                <a:lnSpc>
                  <a:spcPct val="90000"/>
                </a:lnSpc>
                <a:spcBef>
                  <a:spcPct val="0"/>
                </a:spcBef>
                <a:spcAft>
                  <a:spcPct val="0"/>
                </a:spcAft>
                <a:buClr>
                  <a:schemeClr val="tx1"/>
                </a:buClr>
                <a:defRPr/>
              </a:pPr>
              <a:r>
                <a:rPr lang="en-US" sz="1200" kern="0" dirty="0">
                  <a:gradFill>
                    <a:gsLst>
                      <a:gs pos="125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SAP HANA Workloads</a:t>
              </a:r>
            </a:p>
          </p:txBody>
        </p:sp>
        <p:cxnSp>
          <p:nvCxnSpPr>
            <p:cNvPr id="171" name="Straight Connector 170"/>
            <p:cNvCxnSpPr/>
            <p:nvPr/>
          </p:nvCxnSpPr>
          <p:spPr>
            <a:xfrm flipV="1">
              <a:off x="11728495" y="1649275"/>
              <a:ext cx="8446" cy="1387784"/>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84984" y="4122607"/>
            <a:ext cx="1626017" cy="1449780"/>
            <a:chOff x="84984" y="4122607"/>
            <a:chExt cx="1626017" cy="1449780"/>
          </a:xfrm>
          <a:solidFill>
            <a:srgbClr val="002060"/>
          </a:solidFill>
        </p:grpSpPr>
        <p:sp>
          <p:nvSpPr>
            <p:cNvPr id="173" name="Rectangular Callout 49"/>
            <p:cNvSpPr/>
            <p:nvPr/>
          </p:nvSpPr>
          <p:spPr bwMode="auto">
            <a:xfrm>
              <a:off x="84984" y="5147655"/>
              <a:ext cx="1626017" cy="4247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Entry Level &amp; Dev/Test Workloads</a:t>
              </a:r>
            </a:p>
          </p:txBody>
        </p:sp>
        <p:cxnSp>
          <p:nvCxnSpPr>
            <p:cNvPr id="174" name="Straight Connector 173"/>
            <p:cNvCxnSpPr/>
            <p:nvPr/>
          </p:nvCxnSpPr>
          <p:spPr>
            <a:xfrm flipH="1">
              <a:off x="453493" y="4122607"/>
              <a:ext cx="1670" cy="1016912"/>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1304393" y="4122607"/>
              <a:ext cx="1670" cy="1016912"/>
            </a:xfrm>
            <a:prstGeom prst="line">
              <a:avLst/>
            </a:prstGeom>
            <a:grpFill/>
            <a:ln w="19050">
              <a:solidFill>
                <a:srgbClr val="BABABA"/>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2890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45"/>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62"/>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fill="hold"/>
                                        <p:tgtEl>
                                          <p:spTgt spid="68"/>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fill="hold"/>
                                        <p:tgtEl>
                                          <p:spTgt spid="77"/>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07"/>
                                        </p:tgtEl>
                                      </p:cBhvr>
                                    </p:animEffect>
                                    <p:set>
                                      <p:cBhvr>
                                        <p:cTn id="20" dur="1" fill="hold">
                                          <p:stCondLst>
                                            <p:cond delay="499"/>
                                          </p:stCondLst>
                                        </p:cTn>
                                        <p:tgtEl>
                                          <p:spTgt spid="107"/>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1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p:stCondLst>
                              <p:cond delay="2500"/>
                            </p:stCondLst>
                            <p:childTnLst>
                              <p:par>
                                <p:cTn id="41" presetID="22" presetClass="entr" presetSubtype="1"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3000"/>
                            </p:stCondLst>
                            <p:childTnLst>
                              <p:par>
                                <p:cTn id="45" presetID="22" presetClass="entr" presetSubtype="4"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par>
                          <p:cTn id="48" fill="hold">
                            <p:stCondLst>
                              <p:cond delay="3500"/>
                            </p:stCondLst>
                            <p:childTnLst>
                              <p:par>
                                <p:cTn id="49" presetID="22" presetClass="entr" presetSubtype="1"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4000"/>
                            </p:stCondLst>
                            <p:childTnLst>
                              <p:par>
                                <p:cTn id="53" presetID="22" presetClass="entr" presetSubtype="4"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childTnLst>
                          </p:cTn>
                        </p:par>
                        <p:par>
                          <p:cTn id="56" fill="hold">
                            <p:stCondLst>
                              <p:cond delay="4500"/>
                            </p:stCondLst>
                            <p:childTnLst>
                              <p:par>
                                <p:cTn id="57" presetID="22" presetClass="entr" presetSubtype="1"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childTnLst>
                          </p:cTn>
                        </p:par>
                        <p:par>
                          <p:cTn id="60" fill="hold">
                            <p:stCondLst>
                              <p:cond delay="5000"/>
                            </p:stCondLst>
                            <p:childTnLst>
                              <p:par>
                                <p:cTn id="61" presetID="22" presetClass="entr" presetSubtype="4"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down)">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Different for SAP HANA on Azure</a:t>
            </a:r>
          </a:p>
        </p:txBody>
      </p:sp>
      <p:sp>
        <p:nvSpPr>
          <p:cNvPr id="14" name="Freeform 83"/>
          <p:cNvSpPr>
            <a:spLocks noEditPoints="1"/>
          </p:cNvSpPr>
          <p:nvPr/>
        </p:nvSpPr>
        <p:spPr bwMode="black">
          <a:xfrm>
            <a:off x="10482413" y="3814545"/>
            <a:ext cx="1063855" cy="106834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280" tIns="41140" rIns="82280" bIns="41140" numCol="1" anchor="t" anchorCtr="0" compatLnSpc="1">
            <a:prstTxWarp prst="textNoShape">
              <a:avLst/>
            </a:prstTxWarp>
          </a:bodyPr>
          <a:lstStyle/>
          <a:p>
            <a:pPr defTabSz="914023"/>
            <a:endParaRPr lang="en-US" sz="1600" kern="0">
              <a:solidFill>
                <a:srgbClr val="000000"/>
              </a:solidFill>
            </a:endParaRPr>
          </a:p>
        </p:txBody>
      </p:sp>
      <p:sp>
        <p:nvSpPr>
          <p:cNvPr id="4" name="Rectangle 3"/>
          <p:cNvSpPr/>
          <p:nvPr/>
        </p:nvSpPr>
        <p:spPr>
          <a:xfrm>
            <a:off x="458560" y="1270432"/>
            <a:ext cx="6068231" cy="5433539"/>
          </a:xfrm>
          <a:prstGeom prst="rect">
            <a:avLst/>
          </a:prstGeom>
        </p:spPr>
        <p:txBody>
          <a:bodyPr wrap="square">
            <a:spAutoFit/>
          </a:bodyPr>
          <a:lstStyle/>
          <a:p>
            <a:pPr defTabSz="896397">
              <a:spcAft>
                <a:spcPts val="588"/>
              </a:spcAft>
            </a:pPr>
            <a:r>
              <a:rPr lang="en-US" sz="2353" kern="0" dirty="0">
                <a:ea typeface="Calibri" panose="020F0502020204030204" pitchFamily="34" charset="0"/>
                <a:cs typeface="Segoe UI Semibold" panose="020B0702040204020203" pitchFamily="34" charset="0"/>
              </a:rPr>
              <a:t>Approach</a:t>
            </a:r>
            <a:endParaRPr lang="en-US" sz="1961" kern="0" dirty="0">
              <a:ea typeface="Calibri" panose="020F0502020204030204" pitchFamily="34" charset="0"/>
              <a:cs typeface="Segoe UI Semibold" panose="020B0702040204020203" pitchFamily="34" charset="0"/>
            </a:endParaRPr>
          </a:p>
          <a:p>
            <a:pPr defTabSz="896397">
              <a:spcAft>
                <a:spcPts val="588"/>
              </a:spcAft>
            </a:pPr>
            <a:r>
              <a:rPr lang="en-US" sz="1400" kern="0" dirty="0">
                <a:ea typeface="Calibri" panose="020F0502020204030204" pitchFamily="34" charset="0"/>
                <a:cs typeface="Times New Roman" panose="02020603050405020304" pitchFamily="18" charset="0"/>
              </a:rPr>
              <a:t>SAP BW on SAP HANA, SAP Business Suite on HANA, and S/4HANA</a:t>
            </a:r>
            <a:br>
              <a:rPr lang="en-US" sz="1400" kern="0" dirty="0">
                <a:ea typeface="Calibri" panose="020F0502020204030204" pitchFamily="34" charset="0"/>
                <a:cs typeface="Times New Roman" panose="02020603050405020304" pitchFamily="18" charset="0"/>
              </a:rPr>
            </a:br>
            <a:r>
              <a:rPr lang="en-US" sz="1400" kern="0" dirty="0">
                <a:ea typeface="Calibri" panose="020F0502020204030204" pitchFamily="34" charset="0"/>
                <a:cs typeface="Times New Roman" panose="02020603050405020304" pitchFamily="18" charset="0"/>
              </a:rPr>
              <a:t>running on purpose-built SAP HANA on Azure large instance hardware.</a:t>
            </a:r>
          </a:p>
          <a:p>
            <a:pPr defTabSz="896397">
              <a:spcAft>
                <a:spcPts val="588"/>
              </a:spcAft>
            </a:pPr>
            <a:endParaRPr lang="en-US" sz="2353" b="1" kern="0" dirty="0">
              <a:ea typeface="Calibri" panose="020F0502020204030204" pitchFamily="34" charset="0"/>
              <a:cs typeface="Segoe UI Semibold" panose="020B0702040204020203" pitchFamily="34" charset="0"/>
            </a:endParaRPr>
          </a:p>
          <a:p>
            <a:pPr defTabSz="896397">
              <a:spcAft>
                <a:spcPts val="392"/>
              </a:spcAft>
            </a:pPr>
            <a:r>
              <a:rPr lang="en-US" sz="2353" kern="0" dirty="0">
                <a:ea typeface="Calibri" panose="020F0502020204030204" pitchFamily="34" charset="0"/>
                <a:cs typeface="Segoe UI Semibold" panose="020B0702040204020203" pitchFamily="34" charset="0"/>
              </a:rPr>
              <a:t>Solution</a:t>
            </a:r>
            <a:endParaRPr lang="en-US" sz="1765" kern="0" dirty="0">
              <a:ea typeface="Calibri" panose="020F0502020204030204" pitchFamily="34" charset="0"/>
              <a:cs typeface="Segoe UI Semibold" panose="020B0702040204020203" pitchFamily="34" charset="0"/>
            </a:endParaRPr>
          </a:p>
          <a:p>
            <a:pPr defTabSz="896397">
              <a:spcAft>
                <a:spcPts val="392"/>
              </a:spcAft>
            </a:pPr>
            <a:r>
              <a:rPr lang="en-US" sz="1370" b="1" kern="0" dirty="0">
                <a:solidFill>
                  <a:srgbClr val="FFFF00"/>
                </a:solidFill>
                <a:cs typeface="Segoe UI Semibold" panose="020B0702040204020203" pitchFamily="34" charset="0"/>
              </a:rPr>
              <a:t>Virtualized</a:t>
            </a:r>
            <a:r>
              <a:rPr lang="en-US" sz="1370" kern="0" dirty="0">
                <a:solidFill>
                  <a:srgbClr val="FF0000"/>
                </a:solidFill>
                <a:cs typeface="Segoe UI Semibold" panose="020B0702040204020203" pitchFamily="34" charset="0"/>
              </a:rPr>
              <a:t>:</a:t>
            </a:r>
            <a:r>
              <a:rPr lang="en-US" sz="1370" kern="0" dirty="0">
                <a:solidFill>
                  <a:srgbClr val="FF0000"/>
                </a:solidFill>
              </a:rPr>
              <a:t>  </a:t>
            </a:r>
            <a:r>
              <a:rPr lang="en-US" sz="1370" kern="0" dirty="0">
                <a:cs typeface="Segoe UI Semibold" panose="020B0702040204020203" pitchFamily="34" charset="0"/>
              </a:rPr>
              <a:t>production SAP BW and S/4 HANA workloads</a:t>
            </a:r>
            <a:r>
              <a:rPr lang="en-US" sz="1370" kern="0" baseline="30000" dirty="0">
                <a:cs typeface="Segoe UI Semibold" panose="020B0702040204020203" pitchFamily="34" charset="0"/>
              </a:rPr>
              <a:t>1</a:t>
            </a:r>
          </a:p>
          <a:p>
            <a:pPr defTabSz="896397">
              <a:spcBef>
                <a:spcPts val="588"/>
              </a:spcBef>
            </a:pPr>
            <a:r>
              <a:rPr lang="en-US" sz="1370" kern="0" dirty="0"/>
              <a:t>Microsoft offers SAP-certified SAP HANA capabilities on GS5 VM in Azure public cloud. </a:t>
            </a:r>
            <a:r>
              <a:rPr lang="en-US" sz="1370" kern="0" dirty="0">
                <a:cs typeface="Segoe UI Semibold" panose="020B0702040204020203" pitchFamily="34" charset="0"/>
              </a:rPr>
              <a:t>Non-production workloads </a:t>
            </a:r>
            <a:r>
              <a:rPr lang="en-US" sz="1370" kern="0" dirty="0"/>
              <a:t>can be run on other SAP-certified Azure VM types.</a:t>
            </a:r>
          </a:p>
          <a:p>
            <a:pPr defTabSz="896397"/>
            <a:endParaRPr lang="en-US" sz="1370" kern="0" dirty="0"/>
          </a:p>
          <a:p>
            <a:pPr defTabSz="896397">
              <a:spcBef>
                <a:spcPts val="588"/>
              </a:spcBef>
            </a:pPr>
            <a:r>
              <a:rPr lang="en-US" sz="1370" b="1" kern="0" dirty="0">
                <a:solidFill>
                  <a:srgbClr val="FFFF00"/>
                </a:solidFill>
                <a:cs typeface="Segoe UI Semibold" panose="020B0702040204020203" pitchFamily="34" charset="0"/>
              </a:rPr>
              <a:t>Large Instances: </a:t>
            </a:r>
            <a:r>
              <a:rPr lang="en-US" sz="1370" b="1" kern="0" dirty="0">
                <a:solidFill>
                  <a:srgbClr val="FF0000"/>
                </a:solidFill>
                <a:cs typeface="Segoe UI Semibold" panose="020B0702040204020203" pitchFamily="34" charset="0"/>
              </a:rPr>
              <a:t> </a:t>
            </a:r>
            <a:r>
              <a:rPr lang="en-US" sz="1370" kern="0" dirty="0">
                <a:cs typeface="Segoe UI Semibold" panose="020B0702040204020203" pitchFamily="34" charset="0"/>
              </a:rPr>
              <a:t>for production and non-production workload</a:t>
            </a:r>
            <a:endParaRPr lang="en-US" sz="1370" kern="0" dirty="0"/>
          </a:p>
          <a:p>
            <a:pPr defTabSz="896397">
              <a:spcBef>
                <a:spcPts val="588"/>
              </a:spcBef>
              <a:spcAft>
                <a:spcPts val="588"/>
              </a:spcAft>
            </a:pPr>
            <a:r>
              <a:rPr lang="en-US" sz="1370" kern="0" dirty="0"/>
              <a:t>Microsoft offers certified SAP HANA capabilities via purpose-built hardware specifically tuned for SAP HANA.</a:t>
            </a:r>
          </a:p>
          <a:p>
            <a:pPr marL="501111" lvl="1" indent="-280124" defTabSz="896397">
              <a:spcAft>
                <a:spcPts val="588"/>
              </a:spcAft>
              <a:buFont typeface="Arial" panose="020B0604020202020204" pitchFamily="34" charset="0"/>
              <a:buChar char="•"/>
            </a:pPr>
            <a:r>
              <a:rPr lang="en-US" sz="1370" kern="0" dirty="0"/>
              <a:t>SAP HANA instance runs in a non-virtualized environment on</a:t>
            </a:r>
            <a:br>
              <a:rPr lang="en-US" sz="1370" kern="0" dirty="0"/>
            </a:br>
            <a:r>
              <a:rPr lang="en-US" sz="1370" kern="0" dirty="0"/>
              <a:t>SAP HANA TDI certified hardware in an Azure-certified data center</a:t>
            </a:r>
          </a:p>
          <a:p>
            <a:pPr marL="501111" lvl="1" indent="-280124" defTabSz="896397">
              <a:spcAft>
                <a:spcPts val="588"/>
              </a:spcAft>
              <a:buFont typeface="Arial" panose="020B0604020202020204" pitchFamily="34" charset="0"/>
              <a:buChar char="•"/>
            </a:pPr>
            <a:r>
              <a:rPr lang="en-US" sz="1370" kern="0" dirty="0"/>
              <a:t>SAP HANA is connected to the SAP application tier running on</a:t>
            </a:r>
            <a:br>
              <a:rPr lang="en-US" sz="1370" kern="0" dirty="0"/>
            </a:br>
            <a:r>
              <a:rPr lang="en-US" sz="1370" kern="0" dirty="0"/>
              <a:t>Azure VMs</a:t>
            </a:r>
          </a:p>
          <a:p>
            <a:pPr marL="501111" lvl="1" indent="-280124" defTabSz="896397">
              <a:spcAft>
                <a:spcPts val="588"/>
              </a:spcAft>
              <a:buFont typeface="Arial" panose="020B0604020202020204" pitchFamily="34" charset="0"/>
              <a:buChar char="•"/>
            </a:pPr>
            <a:r>
              <a:rPr lang="en-US" sz="1370" kern="0" dirty="0"/>
              <a:t>The two environments are connected via Azure ExpressRoute</a:t>
            </a:r>
          </a:p>
          <a:p>
            <a:pPr defTabSz="896397">
              <a:spcAft>
                <a:spcPts val="588"/>
              </a:spcAft>
            </a:pPr>
            <a:endParaRPr lang="en-US" sz="1373" kern="0" dirty="0">
              <a:ea typeface="Calibri" panose="020F0502020204030204" pitchFamily="34" charset="0"/>
              <a:cs typeface="Times New Roman" panose="02020603050405020304" pitchFamily="18" charset="0"/>
            </a:endParaRPr>
          </a:p>
        </p:txBody>
      </p:sp>
      <p:grpSp>
        <p:nvGrpSpPr>
          <p:cNvPr id="29" name="Group 28"/>
          <p:cNvGrpSpPr/>
          <p:nvPr/>
        </p:nvGrpSpPr>
        <p:grpSpPr>
          <a:xfrm>
            <a:off x="6629111" y="1396150"/>
            <a:ext cx="5190336" cy="5034206"/>
            <a:chOff x="609929" y="462844"/>
            <a:chExt cx="5729949" cy="5557587"/>
          </a:xfrm>
        </p:grpSpPr>
        <p:sp>
          <p:nvSpPr>
            <p:cNvPr id="30" name="Rectangle 29"/>
            <p:cNvSpPr/>
            <p:nvPr/>
          </p:nvSpPr>
          <p:spPr bwMode="auto">
            <a:xfrm>
              <a:off x="2219976" y="3025174"/>
              <a:ext cx="2519428" cy="299525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609929" y="3025174"/>
              <a:ext cx="1489358" cy="299525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3"/>
            <a:stretch>
              <a:fillRect/>
            </a:stretch>
          </p:blipFill>
          <p:spPr>
            <a:xfrm>
              <a:off x="691018" y="462844"/>
              <a:ext cx="5648859" cy="2379550"/>
            </a:xfrm>
            <a:prstGeom prst="rect">
              <a:avLst/>
            </a:prstGeom>
          </p:spPr>
        </p:pic>
        <p:grpSp>
          <p:nvGrpSpPr>
            <p:cNvPr id="33" name="Group 32"/>
            <p:cNvGrpSpPr/>
            <p:nvPr/>
          </p:nvGrpSpPr>
          <p:grpSpPr>
            <a:xfrm>
              <a:off x="3880988" y="1308053"/>
              <a:ext cx="1663238" cy="953590"/>
              <a:chOff x="3780078" y="1012805"/>
              <a:chExt cx="1663238" cy="953590"/>
            </a:xfrm>
          </p:grpSpPr>
          <p:pic>
            <p:nvPicPr>
              <p:cNvPr id="75" name="Picture 74"/>
              <p:cNvPicPr>
                <a:picLocks noChangeAspect="1"/>
              </p:cNvPicPr>
              <p:nvPr/>
            </p:nvPicPr>
            <p:blipFill>
              <a:blip r:embed="rId4"/>
              <a:stretch>
                <a:fillRect/>
              </a:stretch>
            </p:blipFill>
            <p:spPr>
              <a:xfrm>
                <a:off x="3780078" y="1012805"/>
                <a:ext cx="1663238" cy="953590"/>
              </a:xfrm>
              <a:prstGeom prst="rect">
                <a:avLst/>
              </a:prstGeom>
            </p:spPr>
          </p:pic>
          <p:pic>
            <p:nvPicPr>
              <p:cNvPr id="76" name="Picture 75"/>
              <p:cNvPicPr>
                <a:picLocks noChangeAspect="1"/>
              </p:cNvPicPr>
              <p:nvPr/>
            </p:nvPicPr>
            <p:blipFill>
              <a:blip r:embed="rId5"/>
              <a:stretch>
                <a:fillRect/>
              </a:stretch>
            </p:blipFill>
            <p:spPr>
              <a:xfrm>
                <a:off x="4925648" y="1310503"/>
                <a:ext cx="324423" cy="221462"/>
              </a:xfrm>
              <a:prstGeom prst="rect">
                <a:avLst/>
              </a:prstGeom>
            </p:spPr>
          </p:pic>
          <p:pic>
            <p:nvPicPr>
              <p:cNvPr id="77" name="Picture 76"/>
              <p:cNvPicPr>
                <a:picLocks noChangeAspect="1"/>
              </p:cNvPicPr>
              <p:nvPr/>
            </p:nvPicPr>
            <p:blipFill>
              <a:blip r:embed="rId5"/>
              <a:stretch>
                <a:fillRect/>
              </a:stretch>
            </p:blipFill>
            <p:spPr>
              <a:xfrm>
                <a:off x="4611697" y="1630578"/>
                <a:ext cx="324423" cy="221462"/>
              </a:xfrm>
              <a:prstGeom prst="rect">
                <a:avLst/>
              </a:prstGeom>
            </p:spPr>
          </p:pic>
          <p:pic>
            <p:nvPicPr>
              <p:cNvPr id="78" name="Picture 77"/>
              <p:cNvPicPr>
                <a:picLocks noChangeAspect="1"/>
              </p:cNvPicPr>
              <p:nvPr/>
            </p:nvPicPr>
            <p:blipFill>
              <a:blip r:embed="rId5"/>
              <a:stretch>
                <a:fillRect/>
              </a:stretch>
            </p:blipFill>
            <p:spPr>
              <a:xfrm>
                <a:off x="4418569" y="1269710"/>
                <a:ext cx="324423" cy="221462"/>
              </a:xfrm>
              <a:prstGeom prst="rect">
                <a:avLst/>
              </a:prstGeom>
            </p:spPr>
          </p:pic>
          <p:pic>
            <p:nvPicPr>
              <p:cNvPr id="79" name="Picture 78"/>
              <p:cNvPicPr>
                <a:picLocks noChangeAspect="1"/>
              </p:cNvPicPr>
              <p:nvPr/>
            </p:nvPicPr>
            <p:blipFill>
              <a:blip r:embed="rId5"/>
              <a:stretch>
                <a:fillRect/>
              </a:stretch>
            </p:blipFill>
            <p:spPr>
              <a:xfrm>
                <a:off x="4094146" y="1615378"/>
                <a:ext cx="324423" cy="221462"/>
              </a:xfrm>
              <a:prstGeom prst="rect">
                <a:avLst/>
              </a:prstGeom>
            </p:spPr>
          </p:pic>
        </p:grpSp>
        <p:grpSp>
          <p:nvGrpSpPr>
            <p:cNvPr id="34" name="Group 33"/>
            <p:cNvGrpSpPr/>
            <p:nvPr/>
          </p:nvGrpSpPr>
          <p:grpSpPr>
            <a:xfrm>
              <a:off x="1986330" y="1583980"/>
              <a:ext cx="1663238" cy="953590"/>
              <a:chOff x="1894633" y="1441463"/>
              <a:chExt cx="1663238" cy="953590"/>
            </a:xfrm>
          </p:grpSpPr>
          <p:pic>
            <p:nvPicPr>
              <p:cNvPr id="70" name="Picture 69"/>
              <p:cNvPicPr>
                <a:picLocks noChangeAspect="1"/>
              </p:cNvPicPr>
              <p:nvPr/>
            </p:nvPicPr>
            <p:blipFill>
              <a:blip r:embed="rId4"/>
              <a:stretch>
                <a:fillRect/>
              </a:stretch>
            </p:blipFill>
            <p:spPr>
              <a:xfrm>
                <a:off x="1894633" y="1441463"/>
                <a:ext cx="1663238" cy="953590"/>
              </a:xfrm>
              <a:prstGeom prst="rect">
                <a:avLst/>
              </a:prstGeom>
            </p:spPr>
          </p:pic>
          <p:pic>
            <p:nvPicPr>
              <p:cNvPr id="71" name="Picture 70"/>
              <p:cNvPicPr>
                <a:picLocks noChangeAspect="1"/>
              </p:cNvPicPr>
              <p:nvPr/>
            </p:nvPicPr>
            <p:blipFill>
              <a:blip r:embed="rId5"/>
              <a:stretch>
                <a:fillRect/>
              </a:stretch>
            </p:blipFill>
            <p:spPr>
              <a:xfrm>
                <a:off x="3054195" y="1699471"/>
                <a:ext cx="324423" cy="221462"/>
              </a:xfrm>
              <a:prstGeom prst="rect">
                <a:avLst/>
              </a:prstGeom>
            </p:spPr>
          </p:pic>
          <p:pic>
            <p:nvPicPr>
              <p:cNvPr id="72" name="Picture 71"/>
              <p:cNvPicPr>
                <a:picLocks noChangeAspect="1"/>
              </p:cNvPicPr>
              <p:nvPr/>
            </p:nvPicPr>
            <p:blipFill>
              <a:blip r:embed="rId5"/>
              <a:stretch>
                <a:fillRect/>
              </a:stretch>
            </p:blipFill>
            <p:spPr>
              <a:xfrm>
                <a:off x="2740244" y="2019546"/>
                <a:ext cx="324423" cy="221462"/>
              </a:xfrm>
              <a:prstGeom prst="rect">
                <a:avLst/>
              </a:prstGeom>
            </p:spPr>
          </p:pic>
          <p:pic>
            <p:nvPicPr>
              <p:cNvPr id="73" name="Picture 72"/>
              <p:cNvPicPr>
                <a:picLocks noChangeAspect="1"/>
              </p:cNvPicPr>
              <p:nvPr/>
            </p:nvPicPr>
            <p:blipFill>
              <a:blip r:embed="rId5"/>
              <a:stretch>
                <a:fillRect/>
              </a:stretch>
            </p:blipFill>
            <p:spPr>
              <a:xfrm>
                <a:off x="2547116" y="1658678"/>
                <a:ext cx="324423" cy="221462"/>
              </a:xfrm>
              <a:prstGeom prst="rect">
                <a:avLst/>
              </a:prstGeom>
            </p:spPr>
          </p:pic>
          <p:pic>
            <p:nvPicPr>
              <p:cNvPr id="74" name="Picture 73"/>
              <p:cNvPicPr>
                <a:picLocks noChangeAspect="1"/>
              </p:cNvPicPr>
              <p:nvPr/>
            </p:nvPicPr>
            <p:blipFill>
              <a:blip r:embed="rId5"/>
              <a:stretch>
                <a:fillRect/>
              </a:stretch>
            </p:blipFill>
            <p:spPr>
              <a:xfrm>
                <a:off x="2222693" y="2004346"/>
                <a:ext cx="324423" cy="221462"/>
              </a:xfrm>
              <a:prstGeom prst="rect">
                <a:avLst/>
              </a:prstGeom>
            </p:spPr>
          </p:pic>
        </p:grpSp>
        <p:sp>
          <p:nvSpPr>
            <p:cNvPr id="35" name="TextBox 34"/>
            <p:cNvSpPr txBox="1"/>
            <p:nvPr/>
          </p:nvSpPr>
          <p:spPr>
            <a:xfrm>
              <a:off x="1713346" y="670336"/>
              <a:ext cx="1693564" cy="299781"/>
            </a:xfrm>
            <a:prstGeom prst="rect">
              <a:avLst/>
            </a:prstGeom>
            <a:noFill/>
          </p:spPr>
          <p:txBody>
            <a:bodyPr wrap="none" lIns="0" tIns="0" rIns="0" bIns="0" rtlCol="0">
              <a:spAutoFit/>
            </a:bodyPr>
            <a:lstStyle/>
            <a:p>
              <a:pPr defTabSz="896397">
                <a:lnSpc>
                  <a:spcPct val="90000"/>
                </a:lnSpc>
                <a:spcAft>
                  <a:spcPts val="588"/>
                </a:spcAft>
              </a:pPr>
              <a:r>
                <a:rPr lang="en-US" sz="1961" kern="0" dirty="0">
                  <a:latin typeface="Segoe UI Semibold" panose="020B0702040204020203" pitchFamily="34" charset="0"/>
                  <a:ea typeface="Calibri" panose="020F0502020204030204" pitchFamily="34" charset="0"/>
                  <a:cs typeface="Segoe UI Semibold" panose="020B0702040204020203" pitchFamily="34" charset="0"/>
                </a:rPr>
                <a:t>Azure Region</a:t>
              </a:r>
              <a:endParaRPr lang="en-US" sz="1961" kern="0" dirty="0">
                <a:latin typeface="Segoe UI Semibold" panose="020B0702040204020203" pitchFamily="34" charset="0"/>
                <a:cs typeface="Segoe UI Semibold" panose="020B0702040204020203" pitchFamily="34" charset="0"/>
              </a:endParaRPr>
            </a:p>
          </p:txBody>
        </p:sp>
        <p:sp>
          <p:nvSpPr>
            <p:cNvPr id="36" name="TextBox 35"/>
            <p:cNvSpPr txBox="1"/>
            <p:nvPr/>
          </p:nvSpPr>
          <p:spPr>
            <a:xfrm>
              <a:off x="3906106" y="1169357"/>
              <a:ext cx="1190981" cy="209811"/>
            </a:xfrm>
            <a:prstGeom prst="rect">
              <a:avLst/>
            </a:prstGeom>
            <a:noFill/>
          </p:spPr>
          <p:txBody>
            <a:bodyPr wrap="none" lIns="0" tIns="0" rIns="0" bIns="0" rtlCol="0">
              <a:spAutoFit/>
            </a:bodyPr>
            <a:lstStyle/>
            <a:p>
              <a:pPr defTabSz="896397">
                <a:lnSpc>
                  <a:spcPct val="90000"/>
                </a:lnSpc>
                <a:spcAft>
                  <a:spcPts val="588"/>
                </a:spcAft>
              </a:pPr>
              <a:r>
                <a:rPr lang="en-US" sz="1372" b="1" kern="0" dirty="0">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Tenant </a:t>
              </a:r>
              <a:r>
                <a:rPr lang="en-US" sz="1372" b="1" kern="0" dirty="0" err="1">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VNets</a:t>
              </a:r>
              <a:endParaRPr lang="en-US" sz="1372"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37" name="TextBox 36"/>
            <p:cNvSpPr txBox="1"/>
            <p:nvPr/>
          </p:nvSpPr>
          <p:spPr>
            <a:xfrm>
              <a:off x="2159613" y="1406258"/>
              <a:ext cx="1190981" cy="209811"/>
            </a:xfrm>
            <a:prstGeom prst="rect">
              <a:avLst/>
            </a:prstGeom>
            <a:noFill/>
          </p:spPr>
          <p:txBody>
            <a:bodyPr wrap="none" lIns="0" tIns="0" rIns="0" bIns="0" rtlCol="0">
              <a:spAutoFit/>
            </a:bodyPr>
            <a:lstStyle/>
            <a:p>
              <a:pPr defTabSz="896397">
                <a:lnSpc>
                  <a:spcPct val="90000"/>
                </a:lnSpc>
                <a:spcAft>
                  <a:spcPts val="588"/>
                </a:spcAft>
              </a:pPr>
              <a:r>
                <a:rPr lang="en-US" sz="1372" b="1" kern="0" dirty="0">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Tenant </a:t>
              </a:r>
              <a:r>
                <a:rPr lang="en-US" sz="1372" b="1" kern="0" dirty="0" err="1">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VNets</a:t>
              </a:r>
              <a:endParaRPr lang="en-US" sz="1372"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pic>
          <p:nvPicPr>
            <p:cNvPr id="38" name="Picture 37"/>
            <p:cNvPicPr>
              <a:picLocks noChangeAspect="1"/>
            </p:cNvPicPr>
            <p:nvPr/>
          </p:nvPicPr>
          <p:blipFill rotWithShape="1">
            <a:blip r:embed="rId6">
              <a:duotone>
                <a:schemeClr val="accent5">
                  <a:shade val="45000"/>
                  <a:satMod val="135000"/>
                </a:schemeClr>
                <a:prstClr val="white"/>
              </a:duotone>
            </a:blip>
            <a:srcRect t="1" b="47364"/>
            <a:stretch/>
          </p:blipFill>
          <p:spPr>
            <a:xfrm rot="10800000">
              <a:off x="826649" y="3328516"/>
              <a:ext cx="1055918" cy="214489"/>
            </a:xfrm>
            <a:prstGeom prst="rect">
              <a:avLst/>
            </a:prstGeom>
          </p:spPr>
        </p:pic>
        <p:sp>
          <p:nvSpPr>
            <p:cNvPr id="39" name="Rectangle 38"/>
            <p:cNvSpPr/>
            <p:nvPr/>
          </p:nvSpPr>
          <p:spPr bwMode="auto">
            <a:xfrm>
              <a:off x="4850520" y="3025174"/>
              <a:ext cx="1489358" cy="299525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rotWithShape="1">
            <a:blip r:embed="rId6">
              <a:duotone>
                <a:schemeClr val="accent5">
                  <a:shade val="45000"/>
                  <a:satMod val="135000"/>
                </a:schemeClr>
                <a:prstClr val="white"/>
              </a:duotone>
            </a:blip>
            <a:srcRect t="1" b="47364"/>
            <a:stretch/>
          </p:blipFill>
          <p:spPr>
            <a:xfrm rot="10800000">
              <a:off x="5016267" y="3328516"/>
              <a:ext cx="1055918" cy="214489"/>
            </a:xfrm>
            <a:prstGeom prst="rect">
              <a:avLst/>
            </a:prstGeom>
          </p:spPr>
        </p:pic>
        <p:grpSp>
          <p:nvGrpSpPr>
            <p:cNvPr id="41" name="Group 40"/>
            <p:cNvGrpSpPr/>
            <p:nvPr/>
          </p:nvGrpSpPr>
          <p:grpSpPr>
            <a:xfrm>
              <a:off x="2429273" y="3189215"/>
              <a:ext cx="975576" cy="1240229"/>
              <a:chOff x="2660674" y="3038260"/>
              <a:chExt cx="975576" cy="1240229"/>
            </a:xfrm>
          </p:grpSpPr>
          <p:sp>
            <p:nvSpPr>
              <p:cNvPr id="63" name="Rectangle 62"/>
              <p:cNvSpPr/>
              <p:nvPr/>
            </p:nvSpPr>
            <p:spPr bwMode="auto">
              <a:xfrm>
                <a:off x="2660674" y="3038260"/>
                <a:ext cx="975576" cy="124022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p:cNvPicPr>
                <a:picLocks noChangeAspect="1"/>
              </p:cNvPicPr>
              <p:nvPr/>
            </p:nvPicPr>
            <p:blipFill rotWithShape="1">
              <a:blip r:embed="rId7"/>
              <a:srcRect l="46064" t="33512" r="37551" b="19310"/>
              <a:stretch/>
            </p:blipFill>
            <p:spPr>
              <a:xfrm>
                <a:off x="2784759" y="3166956"/>
                <a:ext cx="172894" cy="497802"/>
              </a:xfrm>
              <a:prstGeom prst="rect">
                <a:avLst/>
              </a:prstGeom>
            </p:spPr>
          </p:pic>
          <p:pic>
            <p:nvPicPr>
              <p:cNvPr id="65" name="Picture 64"/>
              <p:cNvPicPr>
                <a:picLocks noChangeAspect="1"/>
              </p:cNvPicPr>
              <p:nvPr/>
            </p:nvPicPr>
            <p:blipFill rotWithShape="1">
              <a:blip r:embed="rId7"/>
              <a:srcRect l="46064" t="33512" r="37551" b="19310"/>
              <a:stretch/>
            </p:blipFill>
            <p:spPr>
              <a:xfrm>
                <a:off x="3030544" y="3166956"/>
                <a:ext cx="172894" cy="497802"/>
              </a:xfrm>
              <a:prstGeom prst="rect">
                <a:avLst/>
              </a:prstGeom>
            </p:spPr>
          </p:pic>
          <p:pic>
            <p:nvPicPr>
              <p:cNvPr id="66" name="Picture 65"/>
              <p:cNvPicPr>
                <a:picLocks noChangeAspect="1"/>
              </p:cNvPicPr>
              <p:nvPr/>
            </p:nvPicPr>
            <p:blipFill rotWithShape="1">
              <a:blip r:embed="rId7"/>
              <a:srcRect l="46064" t="33512" r="37551" b="19310"/>
              <a:stretch/>
            </p:blipFill>
            <p:spPr>
              <a:xfrm>
                <a:off x="3282762" y="3166956"/>
                <a:ext cx="172894" cy="497802"/>
              </a:xfrm>
              <a:prstGeom prst="rect">
                <a:avLst/>
              </a:prstGeom>
            </p:spPr>
          </p:pic>
          <p:pic>
            <p:nvPicPr>
              <p:cNvPr id="67" name="Picture 66"/>
              <p:cNvPicPr>
                <a:picLocks noChangeAspect="1"/>
              </p:cNvPicPr>
              <p:nvPr/>
            </p:nvPicPr>
            <p:blipFill rotWithShape="1">
              <a:blip r:embed="rId7"/>
              <a:srcRect l="46064" t="33512" r="37551" b="19310"/>
              <a:stretch/>
            </p:blipFill>
            <p:spPr>
              <a:xfrm>
                <a:off x="2784759" y="3664757"/>
                <a:ext cx="172894" cy="497802"/>
              </a:xfrm>
              <a:prstGeom prst="rect">
                <a:avLst/>
              </a:prstGeom>
            </p:spPr>
          </p:pic>
          <p:pic>
            <p:nvPicPr>
              <p:cNvPr id="68" name="Picture 67"/>
              <p:cNvPicPr>
                <a:picLocks noChangeAspect="1"/>
              </p:cNvPicPr>
              <p:nvPr/>
            </p:nvPicPr>
            <p:blipFill rotWithShape="1">
              <a:blip r:embed="rId7"/>
              <a:srcRect l="46064" t="33512" r="37551" b="19310"/>
              <a:stretch/>
            </p:blipFill>
            <p:spPr>
              <a:xfrm>
                <a:off x="3030544" y="3664757"/>
                <a:ext cx="172894" cy="497802"/>
              </a:xfrm>
              <a:prstGeom prst="rect">
                <a:avLst/>
              </a:prstGeom>
            </p:spPr>
          </p:pic>
          <p:pic>
            <p:nvPicPr>
              <p:cNvPr id="69" name="Picture 68"/>
              <p:cNvPicPr>
                <a:picLocks noChangeAspect="1"/>
              </p:cNvPicPr>
              <p:nvPr/>
            </p:nvPicPr>
            <p:blipFill rotWithShape="1">
              <a:blip r:embed="rId7"/>
              <a:srcRect l="46064" t="33512" r="37551" b="19310"/>
              <a:stretch/>
            </p:blipFill>
            <p:spPr>
              <a:xfrm>
                <a:off x="3282762" y="3664757"/>
                <a:ext cx="172894" cy="497802"/>
              </a:xfrm>
              <a:prstGeom prst="rect">
                <a:avLst/>
              </a:prstGeom>
            </p:spPr>
          </p:pic>
        </p:grpSp>
        <p:grpSp>
          <p:nvGrpSpPr>
            <p:cNvPr id="42" name="Group 41"/>
            <p:cNvGrpSpPr/>
            <p:nvPr/>
          </p:nvGrpSpPr>
          <p:grpSpPr>
            <a:xfrm>
              <a:off x="3545516" y="3189215"/>
              <a:ext cx="975576" cy="1240229"/>
              <a:chOff x="3662955" y="3038260"/>
              <a:chExt cx="975576" cy="1240229"/>
            </a:xfrm>
          </p:grpSpPr>
          <p:sp>
            <p:nvSpPr>
              <p:cNvPr id="56" name="Rectangle 55"/>
              <p:cNvSpPr/>
              <p:nvPr/>
            </p:nvSpPr>
            <p:spPr bwMode="auto">
              <a:xfrm>
                <a:off x="3662955" y="3038260"/>
                <a:ext cx="975576" cy="124022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56"/>
              <p:cNvPicPr>
                <a:picLocks noChangeAspect="1"/>
              </p:cNvPicPr>
              <p:nvPr/>
            </p:nvPicPr>
            <p:blipFill rotWithShape="1">
              <a:blip r:embed="rId7"/>
              <a:srcRect l="46064" t="33512" r="37551" b="19310"/>
              <a:stretch/>
            </p:blipFill>
            <p:spPr>
              <a:xfrm>
                <a:off x="3787040" y="3166956"/>
                <a:ext cx="172894" cy="497802"/>
              </a:xfrm>
              <a:prstGeom prst="rect">
                <a:avLst/>
              </a:prstGeom>
            </p:spPr>
          </p:pic>
          <p:pic>
            <p:nvPicPr>
              <p:cNvPr id="58" name="Picture 57"/>
              <p:cNvPicPr>
                <a:picLocks noChangeAspect="1"/>
              </p:cNvPicPr>
              <p:nvPr/>
            </p:nvPicPr>
            <p:blipFill rotWithShape="1">
              <a:blip r:embed="rId7"/>
              <a:srcRect l="46064" t="33512" r="37551" b="19310"/>
              <a:stretch/>
            </p:blipFill>
            <p:spPr>
              <a:xfrm>
                <a:off x="4032825" y="3166956"/>
                <a:ext cx="172894" cy="497802"/>
              </a:xfrm>
              <a:prstGeom prst="rect">
                <a:avLst/>
              </a:prstGeom>
            </p:spPr>
          </p:pic>
          <p:pic>
            <p:nvPicPr>
              <p:cNvPr id="59" name="Picture 58"/>
              <p:cNvPicPr>
                <a:picLocks noChangeAspect="1"/>
              </p:cNvPicPr>
              <p:nvPr/>
            </p:nvPicPr>
            <p:blipFill rotWithShape="1">
              <a:blip r:embed="rId7"/>
              <a:srcRect l="46064" t="33512" r="37551" b="19310"/>
              <a:stretch/>
            </p:blipFill>
            <p:spPr>
              <a:xfrm>
                <a:off x="4285043" y="3166956"/>
                <a:ext cx="172894" cy="497802"/>
              </a:xfrm>
              <a:prstGeom prst="rect">
                <a:avLst/>
              </a:prstGeom>
            </p:spPr>
          </p:pic>
          <p:pic>
            <p:nvPicPr>
              <p:cNvPr id="60" name="Picture 59"/>
              <p:cNvPicPr>
                <a:picLocks noChangeAspect="1"/>
              </p:cNvPicPr>
              <p:nvPr/>
            </p:nvPicPr>
            <p:blipFill rotWithShape="1">
              <a:blip r:embed="rId7"/>
              <a:srcRect l="46064" t="33512" r="37551" b="19310"/>
              <a:stretch/>
            </p:blipFill>
            <p:spPr>
              <a:xfrm>
                <a:off x="3787040" y="3664757"/>
                <a:ext cx="172894" cy="497802"/>
              </a:xfrm>
              <a:prstGeom prst="rect">
                <a:avLst/>
              </a:prstGeom>
            </p:spPr>
          </p:pic>
          <p:pic>
            <p:nvPicPr>
              <p:cNvPr id="61" name="Picture 60"/>
              <p:cNvPicPr>
                <a:picLocks noChangeAspect="1"/>
              </p:cNvPicPr>
              <p:nvPr/>
            </p:nvPicPr>
            <p:blipFill rotWithShape="1">
              <a:blip r:embed="rId7"/>
              <a:srcRect l="46064" t="33512" r="37551" b="19310"/>
              <a:stretch/>
            </p:blipFill>
            <p:spPr>
              <a:xfrm>
                <a:off x="4032825" y="3664757"/>
                <a:ext cx="172894" cy="497802"/>
              </a:xfrm>
              <a:prstGeom prst="rect">
                <a:avLst/>
              </a:prstGeom>
            </p:spPr>
          </p:pic>
          <p:pic>
            <p:nvPicPr>
              <p:cNvPr id="62" name="Picture 61"/>
              <p:cNvPicPr>
                <a:picLocks noChangeAspect="1"/>
              </p:cNvPicPr>
              <p:nvPr/>
            </p:nvPicPr>
            <p:blipFill rotWithShape="1">
              <a:blip r:embed="rId7"/>
              <a:srcRect l="46064" t="33512" r="37551" b="19310"/>
              <a:stretch/>
            </p:blipFill>
            <p:spPr>
              <a:xfrm>
                <a:off x="4285043" y="3664757"/>
                <a:ext cx="172894" cy="497802"/>
              </a:xfrm>
              <a:prstGeom prst="rect">
                <a:avLst/>
              </a:prstGeom>
            </p:spPr>
          </p:pic>
        </p:grpSp>
        <p:sp>
          <p:nvSpPr>
            <p:cNvPr id="43" name="TextBox 42"/>
            <p:cNvSpPr txBox="1"/>
            <p:nvPr/>
          </p:nvSpPr>
          <p:spPr>
            <a:xfrm>
              <a:off x="826649" y="4412372"/>
              <a:ext cx="1055918" cy="839243"/>
            </a:xfrm>
            <a:prstGeom prst="rect">
              <a:avLst/>
            </a:prstGeom>
            <a:noFill/>
          </p:spPr>
          <p:txBody>
            <a:bodyPr wrap="square" lIns="0" tIns="0" rIns="0" bIns="0" rtlCol="0">
              <a:spAutoFit/>
            </a:bodyPr>
            <a:lstStyle/>
            <a:p>
              <a:pPr algn="ctr" defTabSz="896397">
                <a:lnSpc>
                  <a:spcPct val="90000"/>
                </a:lnSpc>
                <a:spcAft>
                  <a:spcPts val="588"/>
                </a:spcAft>
              </a:pPr>
              <a:r>
                <a:rPr lang="en-US" sz="1372" b="1" kern="0" dirty="0">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On-Premises Datacenter Tenant 1</a:t>
              </a:r>
              <a:endParaRPr lang="en-US" sz="1372"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44" name="TextBox 43"/>
            <p:cNvSpPr txBox="1"/>
            <p:nvPr/>
          </p:nvSpPr>
          <p:spPr>
            <a:xfrm>
              <a:off x="5246920" y="3598622"/>
              <a:ext cx="541516" cy="209811"/>
            </a:xfrm>
            <a:prstGeom prst="rect">
              <a:avLst/>
            </a:prstGeom>
            <a:noFill/>
          </p:spPr>
          <p:txBody>
            <a:bodyPr wrap="none" lIns="0" tIns="0" rIns="0" bIns="0" rtlCol="0">
              <a:spAutoFit/>
            </a:bodyPr>
            <a:lstStyle/>
            <a:p>
              <a:pPr defTabSz="896397">
                <a:lnSpc>
                  <a:spcPct val="90000"/>
                </a:lnSpc>
                <a:spcAft>
                  <a:spcPts val="588"/>
                </a:spcAft>
              </a:pPr>
              <a:r>
                <a:rPr lang="en-US" sz="1372" kern="0">
                  <a:solidFill>
                    <a:sysClr val="windowText" lastClr="000000"/>
                  </a:solidFill>
                  <a:latin typeface="Segoe UI Light"/>
                  <a:ea typeface="Calibri" panose="020F0502020204030204" pitchFamily="34" charset="0"/>
                  <a:cs typeface="Times New Roman" panose="02020603050405020304" pitchFamily="18" charset="0"/>
                </a:rPr>
                <a:t>Router</a:t>
              </a:r>
              <a:endParaRPr lang="en-US" sz="1372" kern="0" dirty="0">
                <a:gradFill>
                  <a:gsLst>
                    <a:gs pos="2917">
                      <a:schemeClr val="tx1"/>
                    </a:gs>
                    <a:gs pos="30000">
                      <a:schemeClr val="tx1"/>
                    </a:gs>
                  </a:gsLst>
                  <a:lin ang="5400000" scaled="0"/>
                </a:gradFill>
              </a:endParaRPr>
            </a:p>
          </p:txBody>
        </p:sp>
        <p:sp>
          <p:nvSpPr>
            <p:cNvPr id="45" name="TextBox 44"/>
            <p:cNvSpPr txBox="1"/>
            <p:nvPr/>
          </p:nvSpPr>
          <p:spPr>
            <a:xfrm>
              <a:off x="1101889" y="3598622"/>
              <a:ext cx="541516" cy="209811"/>
            </a:xfrm>
            <a:prstGeom prst="rect">
              <a:avLst/>
            </a:prstGeom>
            <a:noFill/>
          </p:spPr>
          <p:txBody>
            <a:bodyPr wrap="none" lIns="0" tIns="0" rIns="0" bIns="0" rtlCol="0">
              <a:spAutoFit/>
            </a:bodyPr>
            <a:lstStyle/>
            <a:p>
              <a:pPr defTabSz="896397">
                <a:lnSpc>
                  <a:spcPct val="90000"/>
                </a:lnSpc>
                <a:spcAft>
                  <a:spcPts val="588"/>
                </a:spcAft>
              </a:pPr>
              <a:r>
                <a:rPr lang="en-US" sz="1372" kern="0">
                  <a:solidFill>
                    <a:sysClr val="windowText" lastClr="000000"/>
                  </a:solidFill>
                  <a:latin typeface="+mj-lt"/>
                  <a:ea typeface="Calibri" panose="020F0502020204030204" pitchFamily="34" charset="0"/>
                  <a:cs typeface="Times New Roman" panose="02020603050405020304" pitchFamily="18" charset="0"/>
                </a:rPr>
                <a:t>Router</a:t>
              </a:r>
              <a:endParaRPr lang="en-US" sz="1372" kern="0" dirty="0">
                <a:gradFill>
                  <a:gsLst>
                    <a:gs pos="2917">
                      <a:schemeClr val="tx1"/>
                    </a:gs>
                    <a:gs pos="30000">
                      <a:schemeClr val="tx1"/>
                    </a:gs>
                  </a:gsLst>
                  <a:lin ang="5400000" scaled="0"/>
                </a:gradFill>
                <a:latin typeface="+mj-lt"/>
              </a:endParaRPr>
            </a:p>
          </p:txBody>
        </p:sp>
        <p:sp>
          <p:nvSpPr>
            <p:cNvPr id="46" name="TextBox 45"/>
            <p:cNvSpPr txBox="1"/>
            <p:nvPr/>
          </p:nvSpPr>
          <p:spPr>
            <a:xfrm>
              <a:off x="5038691" y="4412372"/>
              <a:ext cx="1055918" cy="839243"/>
            </a:xfrm>
            <a:prstGeom prst="rect">
              <a:avLst/>
            </a:prstGeom>
            <a:noFill/>
          </p:spPr>
          <p:txBody>
            <a:bodyPr wrap="square" lIns="0" tIns="0" rIns="0" bIns="0" rtlCol="0">
              <a:spAutoFit/>
            </a:bodyPr>
            <a:lstStyle/>
            <a:p>
              <a:pPr algn="ctr" defTabSz="896397">
                <a:lnSpc>
                  <a:spcPct val="90000"/>
                </a:lnSpc>
                <a:spcAft>
                  <a:spcPts val="588"/>
                </a:spcAft>
              </a:pPr>
              <a:r>
                <a:rPr lang="en-US" sz="1372" b="1" kern="0" dirty="0">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On-Premises Datacenter Tenant 2</a:t>
              </a:r>
              <a:endParaRPr lang="en-US" sz="1372"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47" name="TextBox 46"/>
            <p:cNvSpPr txBox="1"/>
            <p:nvPr/>
          </p:nvSpPr>
          <p:spPr>
            <a:xfrm>
              <a:off x="2391093" y="5206287"/>
              <a:ext cx="2158444" cy="629432"/>
            </a:xfrm>
            <a:prstGeom prst="rect">
              <a:avLst/>
            </a:prstGeom>
            <a:noFill/>
          </p:spPr>
          <p:txBody>
            <a:bodyPr wrap="square" lIns="0" tIns="0" rIns="0" bIns="0" rtlCol="0">
              <a:spAutoFit/>
            </a:bodyPr>
            <a:lstStyle/>
            <a:p>
              <a:pPr algn="ctr" defTabSz="896397">
                <a:lnSpc>
                  <a:spcPct val="90000"/>
                </a:lnSpc>
                <a:spcAft>
                  <a:spcPts val="588"/>
                </a:spcAft>
              </a:pPr>
              <a:r>
                <a:rPr lang="en-US" sz="1372" b="1" kern="0" dirty="0">
                  <a:solidFill>
                    <a:sysClr val="windowText" lastClr="000000"/>
                  </a:solidFill>
                  <a:latin typeface="Segoe UI Semibold" panose="020B0702040204020203" pitchFamily="34" charset="0"/>
                  <a:ea typeface="Calibri" panose="020F0502020204030204" pitchFamily="34" charset="0"/>
                  <a:cs typeface="Segoe UI Semibold" panose="020B0702040204020203" pitchFamily="34" charset="0"/>
                </a:rPr>
                <a:t>SAP HANA Deployment in Azure-certified Datacenter</a:t>
              </a:r>
              <a:endParaRPr lang="en-US" sz="1372"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48" name="TextBox 47"/>
            <p:cNvSpPr txBox="1"/>
            <p:nvPr/>
          </p:nvSpPr>
          <p:spPr>
            <a:xfrm>
              <a:off x="4978897" y="3932410"/>
              <a:ext cx="1263859" cy="329581"/>
            </a:xfrm>
            <a:prstGeom prst="rect">
              <a:avLst/>
            </a:prstGeom>
            <a:noFill/>
          </p:spPr>
          <p:txBody>
            <a:bodyPr wrap="square" lIns="0" tIns="0" rIns="0" bIns="0" rtlCol="0">
              <a:spAutoFit/>
            </a:bodyPr>
            <a:lstStyle/>
            <a:p>
              <a:pPr algn="ctr" defTabSz="896397">
                <a:lnSpc>
                  <a:spcPct val="90000"/>
                </a:lnSpc>
                <a:spcAft>
                  <a:spcPts val="588"/>
                </a:spcAft>
              </a:pPr>
              <a:r>
                <a:rPr lang="en-US" sz="1078" i="1" kern="0" dirty="0" err="1">
                  <a:solidFill>
                    <a:sysClr val="windowText" lastClr="000000"/>
                  </a:solidFill>
                  <a:latin typeface="Segoe UI Light"/>
                  <a:ea typeface="Calibri" panose="020F0502020204030204" pitchFamily="34" charset="0"/>
                  <a:cs typeface="Times New Roman" panose="02020603050405020304" pitchFamily="18" charset="0"/>
                </a:rPr>
                <a:t>ExpressRoute</a:t>
              </a:r>
              <a:r>
                <a:rPr lang="en-US" sz="1078" i="1" kern="0" dirty="0">
                  <a:solidFill>
                    <a:sysClr val="windowText" lastClr="000000"/>
                  </a:solidFill>
                  <a:latin typeface="Segoe UI Light"/>
                  <a:ea typeface="Calibri" panose="020F0502020204030204" pitchFamily="34" charset="0"/>
                  <a:cs typeface="Times New Roman" panose="02020603050405020304" pitchFamily="18" charset="0"/>
                </a:rPr>
                <a:t> to Azure Region</a:t>
              </a:r>
              <a:endParaRPr lang="en-US" sz="1078" i="1" kern="0" dirty="0">
                <a:gradFill>
                  <a:gsLst>
                    <a:gs pos="2917">
                      <a:schemeClr val="tx1"/>
                    </a:gs>
                    <a:gs pos="30000">
                      <a:schemeClr val="tx1"/>
                    </a:gs>
                  </a:gsLst>
                  <a:lin ang="5400000" scaled="0"/>
                </a:gradFill>
              </a:endParaRPr>
            </a:p>
          </p:txBody>
        </p:sp>
        <p:sp>
          <p:nvSpPr>
            <p:cNvPr id="49" name="TextBox 48"/>
            <p:cNvSpPr txBox="1"/>
            <p:nvPr/>
          </p:nvSpPr>
          <p:spPr>
            <a:xfrm>
              <a:off x="722470" y="3977568"/>
              <a:ext cx="1263859" cy="329581"/>
            </a:xfrm>
            <a:prstGeom prst="rect">
              <a:avLst/>
            </a:prstGeom>
            <a:noFill/>
          </p:spPr>
          <p:txBody>
            <a:bodyPr wrap="square" lIns="0" tIns="0" rIns="0" bIns="0" rtlCol="0">
              <a:spAutoFit/>
            </a:bodyPr>
            <a:lstStyle/>
            <a:p>
              <a:pPr algn="ctr" defTabSz="896397">
                <a:lnSpc>
                  <a:spcPct val="90000"/>
                </a:lnSpc>
                <a:spcAft>
                  <a:spcPts val="588"/>
                </a:spcAft>
              </a:pPr>
              <a:r>
                <a:rPr lang="en-US" sz="1078" i="1" kern="0" dirty="0" err="1">
                  <a:solidFill>
                    <a:sysClr val="windowText" lastClr="000000"/>
                  </a:solidFill>
                  <a:latin typeface="Segoe UI Light"/>
                  <a:ea typeface="Calibri" panose="020F0502020204030204" pitchFamily="34" charset="0"/>
                  <a:cs typeface="Times New Roman" panose="02020603050405020304" pitchFamily="18" charset="0"/>
                </a:rPr>
                <a:t>ExpressRoute</a:t>
              </a:r>
              <a:r>
                <a:rPr lang="en-US" sz="1078" i="1" kern="0" dirty="0">
                  <a:solidFill>
                    <a:sysClr val="windowText" lastClr="000000"/>
                  </a:solidFill>
                  <a:latin typeface="Segoe UI Light"/>
                  <a:ea typeface="Calibri" panose="020F0502020204030204" pitchFamily="34" charset="0"/>
                  <a:cs typeface="Times New Roman" panose="02020603050405020304" pitchFamily="18" charset="0"/>
                </a:rPr>
                <a:t> to Azure Region</a:t>
              </a:r>
              <a:endParaRPr lang="en-US" sz="1078" i="1" kern="0" dirty="0">
                <a:gradFill>
                  <a:gsLst>
                    <a:gs pos="2917">
                      <a:schemeClr val="tx1"/>
                    </a:gs>
                    <a:gs pos="30000">
                      <a:schemeClr val="tx1"/>
                    </a:gs>
                  </a:gsLst>
                  <a:lin ang="5400000" scaled="0"/>
                </a:gradFill>
              </a:endParaRPr>
            </a:p>
          </p:txBody>
        </p:sp>
        <p:sp>
          <p:nvSpPr>
            <p:cNvPr id="50" name="TextBox 49"/>
            <p:cNvSpPr txBox="1"/>
            <p:nvPr/>
          </p:nvSpPr>
          <p:spPr>
            <a:xfrm>
              <a:off x="2318274" y="4451061"/>
              <a:ext cx="1086577" cy="659163"/>
            </a:xfrm>
            <a:prstGeom prst="rect">
              <a:avLst/>
            </a:prstGeom>
            <a:noFill/>
          </p:spPr>
          <p:txBody>
            <a:bodyPr wrap="square" lIns="0" tIns="0" rIns="0" bIns="0" rtlCol="0">
              <a:spAutoFit/>
            </a:bodyPr>
            <a:lstStyle/>
            <a:p>
              <a:pPr algn="ctr" defTabSz="896397">
                <a:lnSpc>
                  <a:spcPct val="90000"/>
                </a:lnSpc>
                <a:spcAft>
                  <a:spcPts val="588"/>
                </a:spcAft>
              </a:pPr>
              <a:r>
                <a:rPr lang="en-US" sz="1078" i="1" kern="0" dirty="0">
                  <a:solidFill>
                    <a:sysClr val="windowText" lastClr="000000"/>
                  </a:solidFill>
                  <a:latin typeface="Segoe UI Light"/>
                  <a:ea typeface="Calibri" panose="020F0502020204030204" pitchFamily="34" charset="0"/>
                  <a:cs typeface="Times New Roman" panose="02020603050405020304" pitchFamily="18" charset="0"/>
                </a:rPr>
                <a:t>ExpressRoute to Azure Tenant to Datacenter Tenant 1</a:t>
              </a:r>
              <a:endParaRPr lang="en-US" sz="1078" i="1" kern="0" dirty="0">
                <a:gradFill>
                  <a:gsLst>
                    <a:gs pos="2917">
                      <a:schemeClr val="tx1"/>
                    </a:gs>
                    <a:gs pos="30000">
                      <a:schemeClr val="tx1"/>
                    </a:gs>
                  </a:gsLst>
                  <a:lin ang="5400000" scaled="0"/>
                </a:gradFill>
              </a:endParaRPr>
            </a:p>
          </p:txBody>
        </p:sp>
        <p:sp>
          <p:nvSpPr>
            <p:cNvPr id="51" name="TextBox 50"/>
            <p:cNvSpPr txBox="1"/>
            <p:nvPr/>
          </p:nvSpPr>
          <p:spPr>
            <a:xfrm>
              <a:off x="3491075" y="4441478"/>
              <a:ext cx="1140537" cy="659163"/>
            </a:xfrm>
            <a:prstGeom prst="rect">
              <a:avLst/>
            </a:prstGeom>
            <a:noFill/>
          </p:spPr>
          <p:txBody>
            <a:bodyPr wrap="square" lIns="0" tIns="0" rIns="0" bIns="0" rtlCol="0">
              <a:spAutoFit/>
            </a:bodyPr>
            <a:lstStyle/>
            <a:p>
              <a:pPr algn="ctr" defTabSz="896397">
                <a:lnSpc>
                  <a:spcPct val="90000"/>
                </a:lnSpc>
                <a:spcAft>
                  <a:spcPts val="588"/>
                </a:spcAft>
              </a:pPr>
              <a:r>
                <a:rPr lang="en-US" sz="1078" i="1" kern="0" dirty="0">
                  <a:solidFill>
                    <a:sysClr val="windowText" lastClr="000000"/>
                  </a:solidFill>
                  <a:latin typeface="Segoe UI Light"/>
                  <a:ea typeface="Calibri" panose="020F0502020204030204" pitchFamily="34" charset="0"/>
                  <a:cs typeface="Times New Roman" panose="02020603050405020304" pitchFamily="18" charset="0"/>
                </a:rPr>
                <a:t>ExpressRoute to Azure Tenant to Datacenter Tenant 2</a:t>
              </a:r>
              <a:endParaRPr lang="en-US" sz="1078" i="1" kern="0" dirty="0">
                <a:gradFill>
                  <a:gsLst>
                    <a:gs pos="2917">
                      <a:schemeClr val="tx1"/>
                    </a:gs>
                    <a:gs pos="30000">
                      <a:schemeClr val="tx1"/>
                    </a:gs>
                  </a:gsLst>
                  <a:lin ang="5400000" scaled="0"/>
                </a:gradFill>
              </a:endParaRPr>
            </a:p>
          </p:txBody>
        </p:sp>
        <p:cxnSp>
          <p:nvCxnSpPr>
            <p:cNvPr id="52" name="Straight Arrow Connector 51"/>
            <p:cNvCxnSpPr/>
            <p:nvPr/>
          </p:nvCxnSpPr>
          <p:spPr>
            <a:xfrm flipH="1">
              <a:off x="1501422" y="2628051"/>
              <a:ext cx="951830" cy="615467"/>
            </a:xfrm>
            <a:prstGeom prst="straightConnector1">
              <a:avLst/>
            </a:prstGeom>
            <a:ln>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885590" y="2628051"/>
              <a:ext cx="0" cy="531231"/>
            </a:xfrm>
            <a:prstGeom prst="straightConnector1">
              <a:avLst/>
            </a:prstGeom>
            <a:ln>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249685" y="2368325"/>
              <a:ext cx="0" cy="790957"/>
            </a:xfrm>
            <a:prstGeom prst="straightConnector1">
              <a:avLst/>
            </a:prstGeom>
            <a:ln>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978897" y="2368325"/>
              <a:ext cx="768160" cy="875193"/>
            </a:xfrm>
            <a:prstGeom prst="straightConnector1">
              <a:avLst/>
            </a:prstGeom>
            <a:ln>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82788" y="6374701"/>
            <a:ext cx="1749172" cy="369326"/>
          </a:xfrm>
          <a:prstGeom prst="rect">
            <a:avLst/>
          </a:prstGeom>
        </p:spPr>
        <p:txBody>
          <a:bodyPr wrap="none">
            <a:spAutoFit/>
          </a:bodyPr>
          <a:lstStyle/>
          <a:p>
            <a:pPr defTabSz="896397"/>
            <a:r>
              <a:rPr lang="en-US" sz="1372" kern="0" baseline="30000" dirty="0"/>
              <a:t>1</a:t>
            </a:r>
            <a:r>
              <a:rPr lang="en-US" sz="1765" kern="0" dirty="0"/>
              <a:t> </a:t>
            </a:r>
            <a:r>
              <a:rPr lang="en-US" sz="1029" kern="0" dirty="0"/>
              <a:t>in controlled availability </a:t>
            </a:r>
            <a:endParaRPr lang="en-US" sz="1765" kern="0" dirty="0"/>
          </a:p>
        </p:txBody>
      </p:sp>
    </p:spTree>
    <p:extLst>
      <p:ext uri="{BB962C8B-B14F-4D97-AF65-F5344CB8AC3E}">
        <p14:creationId xmlns:p14="http://schemas.microsoft.com/office/powerpoint/2010/main" val="20423856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and Features</a:t>
            </a:r>
          </a:p>
        </p:txBody>
      </p:sp>
      <p:sp>
        <p:nvSpPr>
          <p:cNvPr id="3" name="Content Placeholder 2"/>
          <p:cNvSpPr>
            <a:spLocks noGrp="1"/>
          </p:cNvSpPr>
          <p:nvPr>
            <p:ph sz="quarter" idx="10"/>
          </p:nvPr>
        </p:nvSpPr>
        <p:spPr>
          <a:xfrm>
            <a:off x="268289" y="1398396"/>
            <a:ext cx="8773120" cy="5002404"/>
          </a:xfrm>
        </p:spPr>
        <p:txBody>
          <a:bodyPr>
            <a:normAutofit/>
          </a:bodyPr>
          <a:lstStyle/>
          <a:p>
            <a:r>
              <a:rPr lang="en-US" dirty="0"/>
              <a:t>VM size determines </a:t>
            </a:r>
            <a:br>
              <a:rPr lang="en-US" dirty="0"/>
            </a:br>
            <a:r>
              <a:rPr lang="en-US" dirty="0">
                <a:solidFill>
                  <a:srgbClr val="FFFF00"/>
                </a:solidFill>
              </a:rPr>
              <a:t>compute capacity</a:t>
            </a:r>
          </a:p>
          <a:p>
            <a:pPr lvl="1"/>
            <a:r>
              <a:rPr lang="en-US" dirty="0"/>
              <a:t># of cores, RAM, # of disks, local SSD</a:t>
            </a:r>
          </a:p>
          <a:p>
            <a:endParaRPr lang="en-US" dirty="0"/>
          </a:p>
          <a:p>
            <a:r>
              <a:rPr lang="en-US" dirty="0"/>
              <a:t>VM size determines </a:t>
            </a:r>
            <a:r>
              <a:rPr lang="en-US" dirty="0">
                <a:solidFill>
                  <a:srgbClr val="FFFF00"/>
                </a:solidFill>
              </a:rPr>
              <a:t>features</a:t>
            </a:r>
          </a:p>
          <a:p>
            <a:pPr lvl="1"/>
            <a:r>
              <a:rPr lang="en-US" dirty="0"/>
              <a:t>Auto-scale, load balancing, RDMA, Premium storage support</a:t>
            </a:r>
          </a:p>
          <a:p>
            <a:pPr lvl="1"/>
            <a:endParaRPr lang="en-US" dirty="0"/>
          </a:p>
        </p:txBody>
      </p:sp>
      <p:pic>
        <p:nvPicPr>
          <p:cNvPr id="4" name="Picture 3"/>
          <p:cNvPicPr>
            <a:picLocks noChangeAspect="1"/>
          </p:cNvPicPr>
          <p:nvPr/>
        </p:nvPicPr>
        <p:blipFill>
          <a:blip r:embed="rId3"/>
          <a:stretch>
            <a:fillRect/>
          </a:stretch>
        </p:blipFill>
        <p:spPr>
          <a:xfrm>
            <a:off x="8541539" y="1190767"/>
            <a:ext cx="1563048" cy="2447287"/>
          </a:xfrm>
          <a:prstGeom prst="rect">
            <a:avLst/>
          </a:prstGeom>
        </p:spPr>
      </p:pic>
      <p:pic>
        <p:nvPicPr>
          <p:cNvPr id="5" name="Picture 4"/>
          <p:cNvPicPr>
            <a:picLocks noChangeAspect="1"/>
          </p:cNvPicPr>
          <p:nvPr/>
        </p:nvPicPr>
        <p:blipFill>
          <a:blip r:embed="rId4"/>
          <a:stretch>
            <a:fillRect/>
          </a:stretch>
        </p:blipFill>
        <p:spPr>
          <a:xfrm>
            <a:off x="10247743" y="1190767"/>
            <a:ext cx="1563048" cy="2447287"/>
          </a:xfrm>
          <a:prstGeom prst="rect">
            <a:avLst/>
          </a:prstGeom>
        </p:spPr>
      </p:pic>
      <p:pic>
        <p:nvPicPr>
          <p:cNvPr id="6" name="Picture 5"/>
          <p:cNvPicPr>
            <a:picLocks noChangeAspect="1"/>
          </p:cNvPicPr>
          <p:nvPr/>
        </p:nvPicPr>
        <p:blipFill>
          <a:blip r:embed="rId5"/>
          <a:stretch>
            <a:fillRect/>
          </a:stretch>
        </p:blipFill>
        <p:spPr>
          <a:xfrm>
            <a:off x="8527253" y="3810637"/>
            <a:ext cx="1563048" cy="2447287"/>
          </a:xfrm>
          <a:prstGeom prst="rect">
            <a:avLst/>
          </a:prstGeom>
        </p:spPr>
      </p:pic>
      <p:pic>
        <p:nvPicPr>
          <p:cNvPr id="7" name="Picture 6"/>
          <p:cNvPicPr>
            <a:picLocks noChangeAspect="1"/>
          </p:cNvPicPr>
          <p:nvPr/>
        </p:nvPicPr>
        <p:blipFill>
          <a:blip r:embed="rId6"/>
          <a:stretch>
            <a:fillRect/>
          </a:stretch>
        </p:blipFill>
        <p:spPr>
          <a:xfrm>
            <a:off x="10247743" y="3810637"/>
            <a:ext cx="1563048" cy="2447287"/>
          </a:xfrm>
          <a:prstGeom prst="rect">
            <a:avLst/>
          </a:prstGeom>
        </p:spPr>
      </p:pic>
    </p:spTree>
    <p:extLst>
      <p:ext uri="{BB962C8B-B14F-4D97-AF65-F5344CB8AC3E}">
        <p14:creationId xmlns:p14="http://schemas.microsoft.com/office/powerpoint/2010/main" val="3471449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CF84FA-857A-4A5C-8F02-4B0A0E6BE035}"/>
              </a:ext>
            </a:extLst>
          </p:cNvPr>
          <p:cNvSpPr>
            <a:spLocks noGrp="1"/>
          </p:cNvSpPr>
          <p:nvPr>
            <p:ph type="body" sz="quarter" idx="10"/>
          </p:nvPr>
        </p:nvSpPr>
        <p:spPr/>
        <p:txBody>
          <a:bodyPr/>
          <a:lstStyle/>
          <a:p>
            <a:r>
              <a:rPr lang="en-US" dirty="0"/>
              <a:t>Documentation portal with VM sizes</a:t>
            </a:r>
          </a:p>
        </p:txBody>
      </p:sp>
    </p:spTree>
    <p:extLst>
      <p:ext uri="{BB962C8B-B14F-4D97-AF65-F5344CB8AC3E}">
        <p14:creationId xmlns:p14="http://schemas.microsoft.com/office/powerpoint/2010/main" val="3450028118"/>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05AC14-D5C7-4341-ACD4-C8F1BC1CA01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90233804-1787-4a43-ac9c-fff69bc15281"/>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D4D14222-9CAE-4CF8-AB38-9F62F3D35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875FEE-DE3D-4188-8662-ADBCF047D0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27371</TotalTime>
  <Words>6176</Words>
  <Application>Microsoft Office PowerPoint</Application>
  <PresentationFormat>Widescreen</PresentationFormat>
  <Paragraphs>736</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Courier New</vt:lpstr>
      <vt:lpstr>Segoe Light</vt:lpstr>
      <vt:lpstr>Segoe UI</vt:lpstr>
      <vt:lpstr>Segoe UI Light</vt:lpstr>
      <vt:lpstr>Segoe UI Semibold</vt:lpstr>
      <vt:lpstr>Times New Roman</vt:lpstr>
      <vt:lpstr>1_Windows Azure</vt:lpstr>
      <vt:lpstr>PowerPoint Presentation</vt:lpstr>
      <vt:lpstr>Agenda</vt:lpstr>
      <vt:lpstr>Azure Virtual Machines</vt:lpstr>
      <vt:lpstr>Virtual Machine Architecture</vt:lpstr>
      <vt:lpstr>Virtual Machine Disk</vt:lpstr>
      <vt:lpstr>Compute Size Options</vt:lpstr>
      <vt:lpstr>Different for SAP HANA on Azure</vt:lpstr>
      <vt:lpstr>Capacity and Features</vt:lpstr>
      <vt:lpstr>PowerPoint Presentation</vt:lpstr>
      <vt:lpstr>Virtual Machine Tiers</vt:lpstr>
      <vt:lpstr>Azure Virtual Machine Marketplace</vt:lpstr>
      <vt:lpstr>Availability Sets</vt:lpstr>
      <vt:lpstr>PowerPoint Presentation</vt:lpstr>
      <vt:lpstr>Azure Storage Overview</vt:lpstr>
      <vt:lpstr>Azure Storage Accounts</vt:lpstr>
      <vt:lpstr>Storage Replication</vt:lpstr>
      <vt:lpstr>Azure Storage Account Services</vt:lpstr>
      <vt:lpstr>Managed Disks and Premium Storage </vt:lpstr>
      <vt:lpstr>Managed disks</vt:lpstr>
      <vt:lpstr>Premium Storage</vt:lpstr>
      <vt:lpstr>Premium compared to Standard Storage</vt:lpstr>
      <vt:lpstr>PowerPoint Presentation</vt:lpstr>
      <vt:lpstr>Storage Access Control and Encryption</vt:lpstr>
      <vt:lpstr>Storage account security</vt:lpstr>
      <vt:lpstr>Shared Access Signatures (SAS)</vt:lpstr>
      <vt:lpstr>Storage Service Encryption</vt:lpstr>
      <vt:lpstr>Azure Disk Encryption</vt:lpstr>
      <vt:lpstr>Cool Blob Storage</vt:lpstr>
      <vt:lpstr>Azure Networking</vt:lpstr>
      <vt:lpstr>The Big Networking Picture</vt:lpstr>
      <vt:lpstr>Azure Virtual Network</vt:lpstr>
      <vt:lpstr>On-Premises (Physical) -2- Cloud (Virtual)</vt:lpstr>
      <vt:lpstr>User Defined Routes (UDR)</vt:lpstr>
      <vt:lpstr>Network Security Groups</vt:lpstr>
      <vt:lpstr>PowerPoint Presentation</vt:lpstr>
      <vt:lpstr>Cross Premises Connectivity</vt:lpstr>
      <vt:lpstr>Point-to-Site VPNs</vt:lpstr>
      <vt:lpstr>Site-to-Site Connectivity</vt:lpstr>
      <vt:lpstr>Multi-Site VPN - Things to know </vt:lpstr>
      <vt:lpstr>ExpressRoute Connectivity</vt:lpstr>
      <vt:lpstr>Azure ExpressRoute</vt:lpstr>
      <vt:lpstr>ExpressRoute and S2S VPN Coexistence</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Steffen Vorein</cp:lastModifiedBy>
  <cp:revision>571</cp:revision>
  <dcterms:created xsi:type="dcterms:W3CDTF">2015-01-20T09:16:23Z</dcterms:created>
  <dcterms:modified xsi:type="dcterms:W3CDTF">2017-06-22T07:44:47Z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0x01010096662BF4F1870E469297EC61684E2D96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SetBy">
    <vt:lpwstr>mioteg@microsoft.com</vt:lpwstr>
  </property>
  <property fmtid="{D5CDD505-2E9C-101B-9397-08002B2CF9AE}" pid="7" name="MSIP_Label_f42aa342-8706-4288-bd11-ebb85995028c_SetDate">
    <vt:lpwstr>2017-05-30T15:16:08.8886998+02:00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