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347" r:id="rId5"/>
    <p:sldId id="346" r:id="rId6"/>
    <p:sldId id="349" r:id="rId7"/>
    <p:sldId id="354" r:id="rId8"/>
    <p:sldId id="355" r:id="rId9"/>
    <p:sldId id="356" r:id="rId10"/>
    <p:sldId id="357" r:id="rId11"/>
    <p:sldId id="358" r:id="rId12"/>
    <p:sldId id="360" r:id="rId13"/>
    <p:sldId id="361" r:id="rId14"/>
    <p:sldId id="362"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4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8E9690B-0091-4B37-904D-AF77356E58A6}">
          <p14:sldIdLst>
            <p14:sldId id="347"/>
          </p14:sldIdLst>
        </p14:section>
        <p14:section name="Case Study Review (10min)" id="{81FA6515-2ACA-42D2-B462-6AD6B7D7EF6D}">
          <p14:sldIdLst>
            <p14:sldId id="346"/>
            <p14:sldId id="349"/>
            <p14:sldId id="354"/>
            <p14:sldId id="355"/>
            <p14:sldId id="356"/>
            <p14:sldId id="357"/>
            <p14:sldId id="358"/>
          </p14:sldIdLst>
        </p14:section>
        <p14:section name="Call to Action (40min)" id="{299D5258-A4FD-4528-9A48-B9ADCE4C37FB}">
          <p14:sldIdLst>
            <p14:sldId id="360"/>
            <p14:sldId id="361"/>
          </p14:sldIdLst>
        </p14:section>
        <p14:section name="Estimation (20min)" id="{D723BF87-0E95-48B8-93C2-7F9E71856A78}">
          <p14:sldIdLst>
            <p14:sldId id="362"/>
          </p14:sldIdLst>
        </p14:section>
        <p14:section name="Peer Presentation (10min)" id="{93A5A571-43A3-40DC-8D17-B336BDCC79BB}">
          <p14:sldIdLst>
            <p14:sldId id="364"/>
          </p14:sldIdLst>
        </p14:section>
        <p14:section name="Wrap-up (10min)" id="{56B8B5A1-6AE6-498D-8E16-C1D3A4DAA19D}">
          <p14:sldIdLst>
            <p14:sldId id="365"/>
            <p14:sldId id="366"/>
            <p14:sldId id="367"/>
            <p14:sldId id="368"/>
            <p14:sldId id="369"/>
            <p14:sldId id="370"/>
            <p14:sldId id="371"/>
            <p14:sldId id="372"/>
            <p14:sldId id="373"/>
            <p14:sldId id="374"/>
            <p14:sldId id="375"/>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0213" autoAdjust="0"/>
  </p:normalViewPr>
  <p:slideViewPr>
    <p:cSldViewPr snapToGrid="0" showGuides="1">
      <p:cViewPr varScale="1">
        <p:scale>
          <a:sx n="85" d="100"/>
          <a:sy n="85" d="100"/>
        </p:scale>
        <p:origin x="965"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06/20/2017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infopedia/docstore/pages/KCDoc.aspx?DocId=201312"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microsoft.sharepoint.com/teams/MTC_Portal/_layouts/15/start.aspx" TargetMode="External"/><Relationship Id="rId5" Type="http://schemas.openxmlformats.org/officeDocument/2006/relationships/hyperlink" Target="http://www.windowsazure.com/en-us/support/trust-center/" TargetMode="External"/><Relationship Id="rId4" Type="http://schemas.openxmlformats.org/officeDocument/2006/relationships/hyperlink" Target="http://www.windowsazure.com/en-us/services/virtual-network/"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infopedia/docstore/pages/KCDoc.aspx?DocId=201312"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microsoft.sharepoint.com/teams/MTC_Portal/_layouts/15/start.aspx" TargetMode="External"/><Relationship Id="rId5" Type="http://schemas.openxmlformats.org/officeDocument/2006/relationships/hyperlink" Target="http://www.windowsazure.com/en-us/support/trust-center/" TargetMode="External"/><Relationship Id="rId4" Type="http://schemas.openxmlformats.org/officeDocument/2006/relationships/hyperlink" Target="http://www.windowsazure.com/en-us/services/virtual-network/"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10</a:t>
            </a:fld>
            <a:endParaRPr lang="en-US"/>
          </a:p>
        </p:txBody>
      </p:sp>
    </p:spTree>
    <p:extLst>
      <p:ext uri="{BB962C8B-B14F-4D97-AF65-F5344CB8AC3E}">
        <p14:creationId xmlns:p14="http://schemas.microsoft.com/office/powerpoint/2010/main" val="2300631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11</a:t>
            </a:fld>
            <a:endParaRPr lang="en-US"/>
          </a:p>
        </p:txBody>
      </p:sp>
    </p:spTree>
    <p:extLst>
      <p:ext uri="{BB962C8B-B14F-4D97-AF65-F5344CB8AC3E}">
        <p14:creationId xmlns:p14="http://schemas.microsoft.com/office/powerpoint/2010/main" val="1766163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12</a:t>
            </a:fld>
            <a:endParaRPr lang="en-US"/>
          </a:p>
        </p:txBody>
      </p:sp>
    </p:spTree>
    <p:extLst>
      <p:ext uri="{BB962C8B-B14F-4D97-AF65-F5344CB8AC3E}">
        <p14:creationId xmlns:p14="http://schemas.microsoft.com/office/powerpoint/2010/main" val="192339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13</a:t>
            </a:fld>
            <a:endParaRPr lang="en-US"/>
          </a:p>
        </p:txBody>
      </p:sp>
    </p:spTree>
    <p:extLst>
      <p:ext uri="{BB962C8B-B14F-4D97-AF65-F5344CB8AC3E}">
        <p14:creationId xmlns:p14="http://schemas.microsoft.com/office/powerpoint/2010/main" val="1341065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the students need a hint on the VM sizes, show them the Azure Pricing Page.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14</a:t>
            </a:fld>
            <a:endParaRPr lang="en-US"/>
          </a:p>
        </p:txBody>
      </p:sp>
    </p:spTree>
    <p:extLst>
      <p:ext uri="{BB962C8B-B14F-4D97-AF65-F5344CB8AC3E}">
        <p14:creationId xmlns:p14="http://schemas.microsoft.com/office/powerpoint/2010/main" val="220550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the students need a hint on the VM sizes, show them the Azure Pricing Page.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15</a:t>
            </a:fld>
            <a:endParaRPr lang="en-US"/>
          </a:p>
        </p:txBody>
      </p:sp>
    </p:spTree>
    <p:extLst>
      <p:ext uri="{BB962C8B-B14F-4D97-AF65-F5344CB8AC3E}">
        <p14:creationId xmlns:p14="http://schemas.microsoft.com/office/powerpoint/2010/main" val="345239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the students need a hint on the VM sizes, show them the Azure Pricing Page.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399605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https://docs.microsoft.com/en-us/azure/virtual-machines/virtual-machines-windows-sizes </a:t>
            </a:r>
          </a:p>
          <a:p>
            <a:r>
              <a:rPr lang="en-US" dirty="0"/>
              <a:t>Azure</a:t>
            </a:r>
            <a:r>
              <a:rPr lang="en-US" baseline="0" dirty="0"/>
              <a:t> Site Recovery doesn’t support Azure to Azure replication yet as of 11/30/2016.  We have a preview to started soon.  So to provide DR for Azure VMs, part of them need to be replicated by batch jobs.  </a:t>
            </a:r>
          </a:p>
          <a:p>
            <a:r>
              <a:rPr lang="en-US" baseline="0" dirty="0"/>
              <a:t>The </a:t>
            </a:r>
            <a:r>
              <a:rPr lang="en-US" baseline="0" dirty="0" err="1"/>
              <a:t>AlwaysOn</a:t>
            </a:r>
            <a:r>
              <a:rPr lang="en-US" baseline="0" dirty="0"/>
              <a:t> Availability Group replica is a feature of SQL Server.  </a:t>
            </a:r>
          </a:p>
          <a:p>
            <a:endParaRPr lang="en-US" baseline="0" dirty="0"/>
          </a:p>
          <a:p>
            <a:r>
              <a:rPr lang="en-US" baseline="0" dirty="0"/>
              <a:t>For production systems running on-premises, ASR can be used to replicate App Servers, and to support SQL Server </a:t>
            </a:r>
            <a:r>
              <a:rPr lang="en-US" baseline="0" dirty="0" err="1"/>
              <a:t>Alwayson</a:t>
            </a:r>
            <a:r>
              <a:rPr lang="en-US" baseline="0" dirty="0"/>
              <a:t> DR orchestration.  The SCS still needs to be replicated by batch jobs if the on-</a:t>
            </a:r>
            <a:r>
              <a:rPr lang="en-US" baseline="0" dirty="0" err="1"/>
              <a:t>prem</a:t>
            </a:r>
            <a:r>
              <a:rPr lang="en-US" baseline="0" dirty="0"/>
              <a:t> SCS nodes are clustered with shared disks because Azure doesn’t support shared disks.  </a:t>
            </a:r>
          </a:p>
          <a:p>
            <a:endParaRPr lang="en-US" baseline="0" dirty="0"/>
          </a:p>
          <a:p>
            <a:r>
              <a:rPr lang="en-US" baseline="0" dirty="0"/>
              <a:t>Talking points:</a:t>
            </a:r>
          </a:p>
          <a:p>
            <a:pPr marL="171450" indent="-171450">
              <a:buFont typeface="Arial" panose="020B0604020202020204" pitchFamily="34" charset="0"/>
              <a:buChar char="•"/>
            </a:pPr>
            <a:r>
              <a:rPr lang="en-US" baseline="0" dirty="0"/>
              <a:t>Locally Redundant</a:t>
            </a:r>
          </a:p>
          <a:p>
            <a:pPr marL="171450" indent="-171450">
              <a:buFont typeface="Arial" panose="020B0604020202020204" pitchFamily="34" charset="0"/>
              <a:buChar char="•"/>
            </a:pPr>
            <a:r>
              <a:rPr lang="en-US" baseline="0" dirty="0"/>
              <a:t>DR solutions—stick with SQL Always On or other SQL solutions</a:t>
            </a:r>
          </a:p>
          <a:p>
            <a:pPr marL="171450" indent="-171450">
              <a:buFont typeface="Arial" panose="020B0604020202020204" pitchFamily="34" charset="0"/>
              <a:buChar char="•"/>
            </a:pPr>
            <a:r>
              <a:rPr lang="en-US" baseline="0" dirty="0"/>
              <a:t>Start up and shut down, if you shut down more than 4 weeks, you have to join the domain again.  It is the default setting.  No different than on-premises.  You can change.</a:t>
            </a:r>
          </a:p>
          <a:p>
            <a:pPr marL="171450" indent="-171450">
              <a:buFont typeface="Arial" panose="020B0604020202020204" pitchFamily="34" charset="0"/>
              <a:buChar char="•"/>
            </a:pPr>
            <a:r>
              <a:rPr lang="en-US" baseline="0" dirty="0"/>
              <a:t>Can use automation to start and stop instances at scheduled times.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 Deployment Guide</a:t>
            </a:r>
          </a:p>
          <a:p>
            <a:pPr marL="0" indent="0">
              <a:buFont typeface="Arial" panose="020B0604020202020204" pitchFamily="34" charset="0"/>
              <a:buNone/>
            </a:pPr>
            <a:r>
              <a:rPr lang="en-US" baseline="0" dirty="0"/>
              <a:t>https://msdn.microsoft.com/en-us/library/azure/dn745892.aspx</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Note: for dev/test environment, Premium Storage is usually not needed.  The above suggested disk volumes are for standard storage.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SAPNOTE: 1612283</a:t>
            </a:r>
          </a:p>
          <a:p>
            <a:pPr marL="0" indent="0">
              <a:buFont typeface="Arial" panose="020B0604020202020204" pitchFamily="34" charset="0"/>
              <a:buNone/>
            </a:pPr>
            <a:r>
              <a:rPr lang="en-US" baseline="0" dirty="0"/>
              <a:t>SAP Software on Windows Hardware Configuration for Optimal Performance</a:t>
            </a:r>
          </a:p>
          <a:p>
            <a:pPr marL="0" indent="0">
              <a:buFont typeface="Arial" panose="020B0604020202020204" pitchFamily="34" charset="0"/>
              <a:buNone/>
            </a:pPr>
            <a:r>
              <a:rPr lang="en-US" baseline="0" dirty="0"/>
              <a:t>-Recommends multiple smaller machines rather than 1 large machine.</a:t>
            </a:r>
          </a:p>
          <a:p>
            <a:pPr marL="0" indent="0">
              <a:buFont typeface="Arial" panose="020B0604020202020204" pitchFamily="34" charset="0"/>
              <a:buNone/>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217925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the students need a hint on the VM sizes, show them the Azure Pricing Page.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18</a:t>
            </a:fld>
            <a:endParaRPr lang="en-US"/>
          </a:p>
        </p:txBody>
      </p:sp>
    </p:spTree>
    <p:extLst>
      <p:ext uri="{BB962C8B-B14F-4D97-AF65-F5344CB8AC3E}">
        <p14:creationId xmlns:p14="http://schemas.microsoft.com/office/powerpoint/2010/main" val="3059919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Geo-Bubble refers to different data centers at least 250 miles / 400 km apart.  Usually in the same continent.</a:t>
            </a:r>
          </a:p>
          <a:p>
            <a:endParaRPr lang="en-US" dirty="0"/>
          </a:p>
          <a:p>
            <a:r>
              <a:rPr lang="en-US" dirty="0"/>
              <a:t>https://msdn.microsoft.com/en-us/library/ms190202.aspx</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286951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a:t>
            </a:fld>
            <a:endParaRPr lang="en-US"/>
          </a:p>
        </p:txBody>
      </p:sp>
    </p:spTree>
    <p:extLst>
      <p:ext uri="{BB962C8B-B14F-4D97-AF65-F5344CB8AC3E}">
        <p14:creationId xmlns:p14="http://schemas.microsoft.com/office/powerpoint/2010/main" val="104527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this is a very specific requirement for NetWeaver.</a:t>
            </a:r>
          </a:p>
        </p:txBody>
      </p:sp>
      <p:sp>
        <p:nvSpPr>
          <p:cNvPr id="4" name="Slide Number Placeholder 3"/>
          <p:cNvSpPr>
            <a:spLocks noGrp="1"/>
          </p:cNvSpPr>
          <p:nvPr>
            <p:ph type="sldNum" sz="quarter" idx="10"/>
          </p:nvPr>
        </p:nvSpPr>
        <p:spPr/>
        <p:txBody>
          <a:bodyPr/>
          <a:lstStyle/>
          <a:p>
            <a:fld id="{D33F966B-4ADC-4E3F-B36C-6FAFCC426477}" type="slidenum">
              <a:rPr lang="en-US" smtClean="0"/>
              <a:t>20</a:t>
            </a:fld>
            <a:endParaRPr lang="en-US"/>
          </a:p>
        </p:txBody>
      </p:sp>
    </p:spTree>
    <p:extLst>
      <p:ext uri="{BB962C8B-B14F-4D97-AF65-F5344CB8AC3E}">
        <p14:creationId xmlns:p14="http://schemas.microsoft.com/office/powerpoint/2010/main" val="2426655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21</a:t>
            </a:fld>
            <a:endParaRPr lang="en-US"/>
          </a:p>
        </p:txBody>
      </p:sp>
    </p:spTree>
    <p:extLst>
      <p:ext uri="{BB962C8B-B14F-4D97-AF65-F5344CB8AC3E}">
        <p14:creationId xmlns:p14="http://schemas.microsoft.com/office/powerpoint/2010/main" val="130879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Why should I choose Microsoft Azure over AWS for my scenario?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VHD VMs can be moved back and forth between Azure and on-premises, allowing SAP dev/test on Azure and production on-premises; AWS locks customers into proprietary </a:t>
            </a:r>
          </a:p>
          <a:p>
            <a:r>
              <a:rPr lang="en-US" sz="1200" kern="1200" dirty="0">
                <a:solidFill>
                  <a:schemeClr val="tx1"/>
                </a:solidFill>
                <a:effectLst/>
                <a:latin typeface="+mn-lt"/>
                <a:ea typeface="+mn-ea"/>
                <a:cs typeface="+mn-cs"/>
              </a:rPr>
              <a:t>AMI format </a:t>
            </a:r>
          </a:p>
          <a:p>
            <a:pPr lvl="1" fontAlgn="base"/>
            <a:r>
              <a:rPr lang="en-US" sz="1200" u="none" strike="noStrike" kern="1200" dirty="0">
                <a:solidFill>
                  <a:schemeClr val="tx1"/>
                </a:solidFill>
                <a:effectLst/>
                <a:latin typeface="+mn-lt"/>
                <a:ea typeface="+mn-ea"/>
                <a:cs typeface="+mn-cs"/>
              </a:rPr>
              <a:t>Common Engineering criteria used by Microsoft Engineering teams ensures that Azure is the best platform for SQL Server, and consequently SAP on SQL Server; Microsoft does not support SharePoint and SQL Server on AWS </a:t>
            </a:r>
          </a:p>
          <a:p>
            <a:pPr lvl="1" fontAlgn="base"/>
            <a:r>
              <a:rPr lang="en-US" sz="1200" u="none" strike="noStrike" kern="1200" dirty="0">
                <a:solidFill>
                  <a:schemeClr val="tx1"/>
                </a:solidFill>
                <a:effectLst/>
                <a:latin typeface="+mn-lt"/>
                <a:ea typeface="+mn-ea"/>
                <a:cs typeface="+mn-cs"/>
              </a:rPr>
              <a:t>With Microsoft, customers get one point of support for SQL Server, SharePoint, AD, Windows Server and Azure; well-defined hand-off process to SAP for application level issues </a:t>
            </a:r>
          </a:p>
          <a:p>
            <a:pPr lvl="1" fontAlgn="base"/>
            <a:r>
              <a:rPr lang="en-US" sz="1200" u="none" strike="noStrike" kern="1200" dirty="0">
                <a:solidFill>
                  <a:schemeClr val="tx1"/>
                </a:solidFill>
                <a:effectLst/>
                <a:latin typeface="+mn-lt"/>
                <a:ea typeface="+mn-ea"/>
                <a:cs typeface="+mn-cs"/>
              </a:rPr>
              <a:t>SAP and Microsoft have had a 20-year long partnership and have jointly served enterprise customers around the world </a:t>
            </a:r>
          </a:p>
          <a:p>
            <a:pPr lvl="0" fontAlgn="base"/>
            <a:r>
              <a:rPr lang="en-US" sz="1200" b="1" u="none" strike="noStrike" kern="1200" dirty="0">
                <a:solidFill>
                  <a:schemeClr val="tx1"/>
                </a:solidFill>
                <a:effectLst/>
                <a:latin typeface="+mn-lt"/>
                <a:ea typeface="+mn-ea"/>
                <a:cs typeface="+mn-cs"/>
              </a:rPr>
              <a:t>If I have already paid for my hardware to run my dev/test environment, how am I getting any cost savings by moving it to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A Global audit, tax and consulting company reduced TCO by 40-75% by hosting SAP systems on Azure and turning off unused resources; A global snack food company reduced TCO by 40-75% by moving 126 historic SAP systems on Azure; A medical supply company reduced TCO by 50% by moving SAP training environment to Azure </a:t>
            </a:r>
          </a:p>
          <a:p>
            <a:pPr lvl="1" fontAlgn="base"/>
            <a:r>
              <a:rPr lang="en-US" sz="1200" u="none" strike="noStrike" kern="1200" dirty="0">
                <a:solidFill>
                  <a:schemeClr val="tx1"/>
                </a:solidFill>
                <a:effectLst/>
                <a:latin typeface="+mn-lt"/>
                <a:ea typeface="+mn-ea"/>
                <a:cs typeface="+mn-cs"/>
              </a:rPr>
              <a:t>Use the </a:t>
            </a:r>
            <a:r>
              <a:rPr lang="en-US" sz="1200" u="none" strike="noStrike" kern="1200" dirty="0">
                <a:solidFill>
                  <a:schemeClr val="tx1"/>
                </a:solidFill>
                <a:effectLst/>
                <a:latin typeface="+mn-lt"/>
                <a:ea typeface="+mn-ea"/>
                <a:cs typeface="+mn-cs"/>
                <a:hlinkClick r:id="rId3"/>
              </a:rPr>
              <a:t>TCO tool (</a:t>
            </a:r>
            <a:r>
              <a:rPr lang="en-US" sz="1200" u="none" strike="noStrike" kern="1200" dirty="0">
                <a:solidFill>
                  <a:schemeClr val="tx1"/>
                </a:solidFill>
                <a:effectLst/>
                <a:latin typeface="+mn-lt"/>
                <a:ea typeface="+mn-ea"/>
                <a:cs typeface="+mn-cs"/>
              </a:rPr>
              <a:t>http://aka.ms/azuretco) to uncover all categories of potential cost savings (e.g., hardware, software, maintenance, admin, power, facility) </a:t>
            </a:r>
          </a:p>
          <a:p>
            <a:pPr lvl="1" fontAlgn="base"/>
            <a:r>
              <a:rPr lang="en-US" sz="1200" u="none" strike="noStrike" kern="1200" dirty="0">
                <a:solidFill>
                  <a:schemeClr val="tx1"/>
                </a:solidFill>
                <a:effectLst/>
                <a:latin typeface="+mn-lt"/>
                <a:ea typeface="+mn-ea"/>
                <a:cs typeface="+mn-cs"/>
              </a:rPr>
              <a:t>Because of the large scale of Microsoft’s datacenters, we realize ongoing cost efficiencies that we have been passing to customers in the form of price cuts </a:t>
            </a:r>
          </a:p>
          <a:p>
            <a:pPr lvl="1" fontAlgn="base"/>
            <a:r>
              <a:rPr lang="en-US" sz="1200" u="none" strike="noStrike" kern="1200" dirty="0">
                <a:solidFill>
                  <a:schemeClr val="tx1"/>
                </a:solidFill>
                <a:effectLst/>
                <a:latin typeface="+mn-lt"/>
                <a:ea typeface="+mn-ea"/>
                <a:cs typeface="+mn-cs"/>
              </a:rPr>
              <a:t>For very large customers, highlight other benefits (e.g., agility, focus) of using Azure </a:t>
            </a:r>
          </a:p>
          <a:p>
            <a:pPr lvl="0" fontAlgn="base"/>
            <a:r>
              <a:rPr lang="en-US" sz="1200" b="1" u="none" strike="noStrike" kern="1200" dirty="0">
                <a:solidFill>
                  <a:schemeClr val="tx1"/>
                </a:solidFill>
                <a:effectLst/>
                <a:latin typeface="+mn-lt"/>
                <a:ea typeface="+mn-ea"/>
                <a:cs typeface="+mn-cs"/>
              </a:rPr>
              <a:t>What if I need my dev/test environment to access on-premises resources?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supports a hybrid solution, with symmetry between on-premises applications and those on the public cloud.  </a:t>
            </a:r>
          </a:p>
          <a:p>
            <a:pPr lvl="1" fontAlgn="base"/>
            <a:r>
              <a:rPr lang="en-US" sz="1200" u="none" strike="noStrike" kern="1200" dirty="0">
                <a:solidFill>
                  <a:schemeClr val="tx1"/>
                </a:solidFill>
                <a:effectLst/>
                <a:latin typeface="+mn-lt"/>
                <a:ea typeface="+mn-ea"/>
                <a:cs typeface="+mn-cs"/>
                <a:hlinkClick r:id="rId4"/>
              </a:rPr>
              <a:t>Windows Azure Virtual Network  </a:t>
            </a:r>
            <a:r>
              <a:rPr lang="en-US" sz="1200" u="none" strike="noStrike" kern="1200" dirty="0">
                <a:solidFill>
                  <a:schemeClr val="tx1"/>
                </a:solidFill>
                <a:effectLst/>
                <a:latin typeface="+mn-lt"/>
                <a:ea typeface="+mn-ea"/>
                <a:cs typeface="+mn-cs"/>
              </a:rPr>
              <a:t>allows them to create a logically isolated section in </a:t>
            </a:r>
          </a:p>
          <a:p>
            <a:r>
              <a:rPr lang="en-US" sz="1200" kern="1200" dirty="0">
                <a:solidFill>
                  <a:schemeClr val="tx1"/>
                </a:solidFill>
                <a:effectLst/>
                <a:latin typeface="+mn-lt"/>
                <a:ea typeface="+mn-ea"/>
                <a:cs typeface="+mn-cs"/>
              </a:rPr>
              <a:t>Azure and securely connect it to their on-premises datacenter;  </a:t>
            </a:r>
          </a:p>
          <a:p>
            <a:pPr lvl="0"/>
            <a:r>
              <a:rPr lang="en-US" sz="1200" kern="1200" dirty="0">
                <a:solidFill>
                  <a:schemeClr val="tx1"/>
                </a:solidFill>
                <a:effectLst/>
                <a:latin typeface="+mn-lt"/>
                <a:ea typeface="+mn-ea"/>
                <a:cs typeface="+mn-cs"/>
              </a:rPr>
              <a:t>If customer needs dedicated connectivity, talk to them about ExpressRoute </a:t>
            </a:r>
          </a:p>
          <a:p>
            <a:pPr lvl="0" fontAlgn="base"/>
            <a:r>
              <a:rPr lang="en-US" sz="1200" b="1" u="none" strike="noStrike" kern="1200" dirty="0">
                <a:solidFill>
                  <a:schemeClr val="tx1"/>
                </a:solidFill>
                <a:effectLst/>
                <a:latin typeface="+mn-lt"/>
                <a:ea typeface="+mn-ea"/>
                <a:cs typeface="+mn-cs"/>
              </a:rPr>
              <a:t>Will Azure meet our security and compliance requirements?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policy is to be the most transparent about security and compliance policies, procedures, and certifications on the public facing </a:t>
            </a:r>
            <a:r>
              <a:rPr lang="en-US" sz="1200" u="none" strike="noStrike" kern="1200" dirty="0">
                <a:solidFill>
                  <a:schemeClr val="tx1"/>
                </a:solidFill>
                <a:effectLst/>
                <a:latin typeface="+mn-lt"/>
                <a:ea typeface="+mn-ea"/>
                <a:cs typeface="+mn-cs"/>
                <a:hlinkClick r:id="rId5"/>
              </a:rPr>
              <a:t>Azure Trust Center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Dev/Test workload usually has limited security/compliance requirements </a:t>
            </a:r>
          </a:p>
          <a:p>
            <a:pPr lvl="1" fontAlgn="base"/>
            <a:r>
              <a:rPr lang="en-US" sz="1200" u="none" strike="noStrike" kern="1200" dirty="0">
                <a:solidFill>
                  <a:schemeClr val="tx1"/>
                </a:solidFill>
                <a:effectLst/>
                <a:latin typeface="+mn-lt"/>
                <a:ea typeface="+mn-ea"/>
                <a:cs typeface="+mn-cs"/>
              </a:rPr>
              <a:t>Encourage the customer to </a:t>
            </a:r>
            <a:r>
              <a:rPr lang="en-US" sz="1200" u="none" strike="noStrike" kern="1200" dirty="0">
                <a:solidFill>
                  <a:schemeClr val="tx1"/>
                </a:solidFill>
                <a:effectLst/>
                <a:latin typeface="+mn-lt"/>
                <a:ea typeface="+mn-ea"/>
                <a:cs typeface="+mn-cs"/>
                <a:hlinkClick r:id="rId6"/>
              </a:rPr>
              <a:t>visit our Azure data centers.</a:t>
            </a:r>
            <a:r>
              <a:rPr lang="en-US" sz="1200" u="none" strike="noStrike" kern="1200" dirty="0">
                <a:solidFill>
                  <a:schemeClr val="tx1"/>
                </a:solidFill>
                <a:effectLst/>
                <a:latin typeface="+mn-lt"/>
                <a:ea typeface="+mn-ea"/>
                <a:cs typeface="+mn-cs"/>
              </a:rPr>
              <a:t> </a:t>
            </a:r>
          </a:p>
          <a:p>
            <a:pPr lvl="0" fontAlgn="base"/>
            <a:r>
              <a:rPr lang="en-US" sz="1200" b="1" u="none" strike="noStrike" kern="1200" dirty="0">
                <a:solidFill>
                  <a:schemeClr val="tx1"/>
                </a:solidFill>
                <a:effectLst/>
                <a:latin typeface="+mn-lt"/>
                <a:ea typeface="+mn-ea"/>
                <a:cs typeface="+mn-cs"/>
              </a:rPr>
              <a:t>How do you handle features that may not work on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Email your issue to winazrtt@microsoft.com  </a:t>
            </a:r>
          </a:p>
          <a:p>
            <a:pPr lvl="1" fontAlgn="base"/>
            <a:r>
              <a:rPr lang="en-US" sz="1200" u="none" strike="noStrike" kern="1200" dirty="0">
                <a:solidFill>
                  <a:schemeClr val="tx1"/>
                </a:solidFill>
                <a:effectLst/>
                <a:latin typeface="+mn-lt"/>
                <a:ea typeface="+mn-ea"/>
                <a:cs typeface="+mn-cs"/>
              </a:rPr>
              <a:t>Share NDA Roadmap</a:t>
            </a:r>
          </a:p>
          <a:p>
            <a:pPr lvl="1" fontAlgn="base"/>
            <a:r>
              <a:rPr lang="en-US" sz="1200" u="none" strike="noStrike" kern="1200" dirty="0">
                <a:solidFill>
                  <a:schemeClr val="tx1"/>
                </a:solidFill>
                <a:effectLst/>
                <a:latin typeface="+mn-lt"/>
                <a:ea typeface="+mn-ea"/>
                <a:cs typeface="+mn-cs"/>
              </a:rPr>
              <a:t>Engage your local STU to evaluate a POC,</a:t>
            </a:r>
            <a:r>
              <a:rPr lang="en-US" sz="1200" u="none" strike="noStrike" kern="1200" baseline="0" dirty="0">
                <a:solidFill>
                  <a:schemeClr val="tx1"/>
                </a:solidFill>
                <a:effectLst/>
                <a:latin typeface="+mn-lt"/>
                <a:ea typeface="+mn-ea"/>
                <a:cs typeface="+mn-cs"/>
              </a:rPr>
              <a:t> there are many workaround solutions.</a:t>
            </a:r>
            <a:endParaRPr lang="en-US" sz="1200" u="none" strike="noStrike" kern="1200" dirty="0">
              <a:solidFill>
                <a:schemeClr val="tx1"/>
              </a:solidFill>
              <a:effectLst/>
              <a:latin typeface="+mn-lt"/>
              <a:ea typeface="+mn-ea"/>
              <a:cs typeface="+mn-cs"/>
            </a:endParaRPr>
          </a:p>
          <a:p>
            <a:endParaRPr lang="en-US" dirty="0"/>
          </a:p>
          <a:p>
            <a:pPr>
              <a:spcAft>
                <a:spcPts val="1177"/>
              </a:spcAft>
            </a:pPr>
            <a:r>
              <a:rPr lang="en-US" sz="1200" b="1" dirty="0">
                <a:solidFill>
                  <a:schemeClr val="bg1"/>
                </a:solidFill>
              </a:rPr>
              <a:t>Do I have to pay for resources when they are stopped?</a:t>
            </a:r>
          </a:p>
          <a:p>
            <a:pPr marL="171450" indent="-171450">
              <a:spcAft>
                <a:spcPts val="1177"/>
              </a:spcAft>
              <a:buFont typeface="Arial" panose="020B0604020202020204" pitchFamily="34" charset="0"/>
              <a:buChar char="•"/>
            </a:pPr>
            <a:r>
              <a:rPr lang="en-US" sz="1200" b="0" dirty="0">
                <a:solidFill>
                  <a:schemeClr val="bg1"/>
                </a:solidFill>
              </a:rPr>
              <a:t>Yes,</a:t>
            </a:r>
            <a:r>
              <a:rPr lang="en-US" sz="1200" b="0" baseline="0" dirty="0">
                <a:solidFill>
                  <a:schemeClr val="bg1"/>
                </a:solidFill>
              </a:rPr>
              <a:t> the VM must be deallocated before the charges cease.  If the VM is stopped it will continue to incur charges.  </a:t>
            </a:r>
          </a:p>
          <a:p>
            <a:pPr marL="171450" indent="-171450">
              <a:spcAft>
                <a:spcPts val="1177"/>
              </a:spcAft>
              <a:buFont typeface="Arial" panose="020B0604020202020204" pitchFamily="34" charset="0"/>
              <a:buChar char="•"/>
            </a:pPr>
            <a:r>
              <a:rPr lang="en-US" sz="1200" b="0" baseline="0" dirty="0">
                <a:solidFill>
                  <a:schemeClr val="bg1"/>
                </a:solidFill>
              </a:rPr>
              <a:t>Deallocating does not mean deleting the VM as it still exists in storage.  </a:t>
            </a:r>
          </a:p>
          <a:p>
            <a:pPr marL="171450" indent="-171450">
              <a:spcAft>
                <a:spcPts val="1177"/>
              </a:spcAft>
              <a:buFont typeface="Arial" panose="020B0604020202020204" pitchFamily="34" charset="0"/>
              <a:buChar char="•"/>
            </a:pPr>
            <a:r>
              <a:rPr lang="en-US" sz="1200" b="0" baseline="0" dirty="0">
                <a:solidFill>
                  <a:schemeClr val="bg1"/>
                </a:solidFill>
              </a:rPr>
              <a:t>You will still incur storage charge even if the VM is deallocated.</a:t>
            </a:r>
            <a:endParaRPr lang="en-US" sz="1200" b="0" dirty="0">
              <a:solidFill>
                <a:schemeClr val="bg1"/>
              </a:solidFill>
            </a:endParaRPr>
          </a:p>
          <a:p>
            <a:pPr>
              <a:spcAft>
                <a:spcPts val="1177"/>
              </a:spcAft>
            </a:pPr>
            <a:r>
              <a:rPr lang="en-US" sz="1200" b="1" dirty="0">
                <a:solidFill>
                  <a:schemeClr val="bg1"/>
                </a:solidFill>
              </a:rPr>
              <a:t>Can I automate the shut down at periodic times of day?</a:t>
            </a:r>
          </a:p>
          <a:p>
            <a:pPr marL="171450" indent="-171450">
              <a:buFont typeface="Arial" panose="020B0604020202020204" pitchFamily="34" charset="0"/>
              <a:buChar char="•"/>
            </a:pPr>
            <a:r>
              <a:rPr lang="en-US" b="0" dirty="0"/>
              <a:t>Yes,</a:t>
            </a:r>
            <a:r>
              <a:rPr lang="en-US" b="0" baseline="0" dirty="0"/>
              <a:t> </a:t>
            </a:r>
            <a:r>
              <a:rPr lang="en-US" b="0" baseline="0" dirty="0" err="1"/>
              <a:t>Powershell</a:t>
            </a:r>
            <a:r>
              <a:rPr lang="en-US" b="0" baseline="0" dirty="0"/>
              <a:t> or CLI or other scripting tools can be used to stop and deallocate any instance.</a:t>
            </a:r>
          </a:p>
          <a:p>
            <a:pPr marL="171450" indent="-171450">
              <a:buFont typeface="Arial" panose="020B0604020202020204" pitchFamily="34" charset="0"/>
              <a:buChar char="•"/>
            </a:pPr>
            <a:r>
              <a:rPr lang="en-US" b="0" baseline="0" dirty="0"/>
              <a:t>Same tools can be used to start the instance on a scheduled time.</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2314822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Why should I choose Microsoft Azure over AWS for my scenario?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VHD VMs can be moved back and forth between Azure and on-premises, allowing SAP dev/test on Azure and production on-premises; AWS locks customers into proprietary </a:t>
            </a:r>
          </a:p>
          <a:p>
            <a:r>
              <a:rPr lang="en-US" sz="1200" kern="1200" dirty="0">
                <a:solidFill>
                  <a:schemeClr val="tx1"/>
                </a:solidFill>
                <a:effectLst/>
                <a:latin typeface="+mn-lt"/>
                <a:ea typeface="+mn-ea"/>
                <a:cs typeface="+mn-cs"/>
              </a:rPr>
              <a:t>AMI format </a:t>
            </a:r>
          </a:p>
          <a:p>
            <a:pPr lvl="1" fontAlgn="base"/>
            <a:r>
              <a:rPr lang="en-US" sz="1200" u="none" strike="noStrike" kern="1200" dirty="0">
                <a:solidFill>
                  <a:schemeClr val="tx1"/>
                </a:solidFill>
                <a:effectLst/>
                <a:latin typeface="+mn-lt"/>
                <a:ea typeface="+mn-ea"/>
                <a:cs typeface="+mn-cs"/>
              </a:rPr>
              <a:t>Common Engineering criteria used by Microsoft Engineering teams ensures that Azure is the best platform for SQL Server, and consequently SAP on SQL Server; Microsoft does not support SharePoint and SQL Server on AWS </a:t>
            </a:r>
          </a:p>
          <a:p>
            <a:pPr lvl="1" fontAlgn="base"/>
            <a:r>
              <a:rPr lang="en-US" sz="1200" u="none" strike="noStrike" kern="1200" dirty="0">
                <a:solidFill>
                  <a:schemeClr val="tx1"/>
                </a:solidFill>
                <a:effectLst/>
                <a:latin typeface="+mn-lt"/>
                <a:ea typeface="+mn-ea"/>
                <a:cs typeface="+mn-cs"/>
              </a:rPr>
              <a:t>With Microsoft, customers get one point of support for SQL Server, SharePoint, AD, Windows Server and Azure; well-defined hand-off process to SAP for application level issues </a:t>
            </a:r>
          </a:p>
          <a:p>
            <a:pPr lvl="1" fontAlgn="base"/>
            <a:r>
              <a:rPr lang="en-US" sz="1200" u="none" strike="noStrike" kern="1200" dirty="0">
                <a:solidFill>
                  <a:schemeClr val="tx1"/>
                </a:solidFill>
                <a:effectLst/>
                <a:latin typeface="+mn-lt"/>
                <a:ea typeface="+mn-ea"/>
                <a:cs typeface="+mn-cs"/>
              </a:rPr>
              <a:t>SAP and Microsoft have had a 20-year long partnership and have jointly served enterprise customers around the world </a:t>
            </a:r>
          </a:p>
          <a:p>
            <a:pPr lvl="0" fontAlgn="base"/>
            <a:r>
              <a:rPr lang="en-US" sz="1200" b="1" u="none" strike="noStrike" kern="1200" dirty="0">
                <a:solidFill>
                  <a:schemeClr val="tx1"/>
                </a:solidFill>
                <a:effectLst/>
                <a:latin typeface="+mn-lt"/>
                <a:ea typeface="+mn-ea"/>
                <a:cs typeface="+mn-cs"/>
              </a:rPr>
              <a:t>If I have already paid for my hardware to run my dev/test environment, how am I getting any cost savings by moving it to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A Global audit, tax and consulting company reduced TCO by 40-75% by hosting SAP systems on Azure and turning off unused resources; A global snack food company reduced TCO by 40-75% by moving 126 historic SAP systems on Azure; A medical supply company reduced TCO by 50% by moving SAP training environment to Azure </a:t>
            </a:r>
          </a:p>
          <a:p>
            <a:pPr lvl="1" fontAlgn="base"/>
            <a:r>
              <a:rPr lang="en-US" sz="1200" u="none" strike="noStrike" kern="1200" dirty="0">
                <a:solidFill>
                  <a:schemeClr val="tx1"/>
                </a:solidFill>
                <a:effectLst/>
                <a:latin typeface="+mn-lt"/>
                <a:ea typeface="+mn-ea"/>
                <a:cs typeface="+mn-cs"/>
              </a:rPr>
              <a:t>Use the </a:t>
            </a:r>
            <a:r>
              <a:rPr lang="en-US" sz="1200" u="none" strike="noStrike" kern="1200" dirty="0">
                <a:solidFill>
                  <a:schemeClr val="tx1"/>
                </a:solidFill>
                <a:effectLst/>
                <a:latin typeface="+mn-lt"/>
                <a:ea typeface="+mn-ea"/>
                <a:cs typeface="+mn-cs"/>
                <a:hlinkClick r:id="rId3"/>
              </a:rPr>
              <a:t>TCO tool (</a:t>
            </a:r>
            <a:r>
              <a:rPr lang="en-US" sz="1200" u="none" strike="noStrike" kern="1200" dirty="0">
                <a:solidFill>
                  <a:schemeClr val="tx1"/>
                </a:solidFill>
                <a:effectLst/>
                <a:latin typeface="+mn-lt"/>
                <a:ea typeface="+mn-ea"/>
                <a:cs typeface="+mn-cs"/>
              </a:rPr>
              <a:t>http://aka.ms/azuretco) to uncover all categories of potential cost savings (e.g., hardware, software, maintenance, admin, power, facility) </a:t>
            </a:r>
          </a:p>
          <a:p>
            <a:pPr lvl="1" fontAlgn="base"/>
            <a:r>
              <a:rPr lang="en-US" sz="1200" u="none" strike="noStrike" kern="1200" dirty="0">
                <a:solidFill>
                  <a:schemeClr val="tx1"/>
                </a:solidFill>
                <a:effectLst/>
                <a:latin typeface="+mn-lt"/>
                <a:ea typeface="+mn-ea"/>
                <a:cs typeface="+mn-cs"/>
              </a:rPr>
              <a:t>Because of the large scale of Microsoft’s datacenters, we realize ongoing cost efficiencies that we have been passing to customers in the form of price cuts </a:t>
            </a:r>
          </a:p>
          <a:p>
            <a:pPr lvl="1" fontAlgn="base"/>
            <a:r>
              <a:rPr lang="en-US" sz="1200" u="none" strike="noStrike" kern="1200" dirty="0">
                <a:solidFill>
                  <a:schemeClr val="tx1"/>
                </a:solidFill>
                <a:effectLst/>
                <a:latin typeface="+mn-lt"/>
                <a:ea typeface="+mn-ea"/>
                <a:cs typeface="+mn-cs"/>
              </a:rPr>
              <a:t>For very large customers, highlight other benefits (e.g., agility, focus) of using Azure </a:t>
            </a:r>
          </a:p>
          <a:p>
            <a:pPr lvl="0" fontAlgn="base"/>
            <a:r>
              <a:rPr lang="en-US" sz="1200" b="1" u="none" strike="noStrike" kern="1200" dirty="0">
                <a:solidFill>
                  <a:schemeClr val="tx1"/>
                </a:solidFill>
                <a:effectLst/>
                <a:latin typeface="+mn-lt"/>
                <a:ea typeface="+mn-ea"/>
                <a:cs typeface="+mn-cs"/>
              </a:rPr>
              <a:t>What if I need my dev/test environment to access on-premises resources?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supports a hybrid solution, with symmetry between on-premises applications and those on the public cloud.  </a:t>
            </a:r>
          </a:p>
          <a:p>
            <a:pPr lvl="1" fontAlgn="base"/>
            <a:r>
              <a:rPr lang="en-US" sz="1200" u="none" strike="noStrike" kern="1200" dirty="0">
                <a:solidFill>
                  <a:schemeClr val="tx1"/>
                </a:solidFill>
                <a:effectLst/>
                <a:latin typeface="+mn-lt"/>
                <a:ea typeface="+mn-ea"/>
                <a:cs typeface="+mn-cs"/>
                <a:hlinkClick r:id="rId4"/>
              </a:rPr>
              <a:t>Windows Azure Virtual Network  </a:t>
            </a:r>
            <a:r>
              <a:rPr lang="en-US" sz="1200" u="none" strike="noStrike" kern="1200" dirty="0">
                <a:solidFill>
                  <a:schemeClr val="tx1"/>
                </a:solidFill>
                <a:effectLst/>
                <a:latin typeface="+mn-lt"/>
                <a:ea typeface="+mn-ea"/>
                <a:cs typeface="+mn-cs"/>
              </a:rPr>
              <a:t>allows them to create a logically isolated section in </a:t>
            </a:r>
          </a:p>
          <a:p>
            <a:r>
              <a:rPr lang="en-US" sz="1200" kern="1200" dirty="0">
                <a:solidFill>
                  <a:schemeClr val="tx1"/>
                </a:solidFill>
                <a:effectLst/>
                <a:latin typeface="+mn-lt"/>
                <a:ea typeface="+mn-ea"/>
                <a:cs typeface="+mn-cs"/>
              </a:rPr>
              <a:t>Azure and securely connect it to their on-premises datacenter;  </a:t>
            </a:r>
          </a:p>
          <a:p>
            <a:pPr lvl="0"/>
            <a:r>
              <a:rPr lang="en-US" sz="1200" kern="1200" dirty="0">
                <a:solidFill>
                  <a:schemeClr val="tx1"/>
                </a:solidFill>
                <a:effectLst/>
                <a:latin typeface="+mn-lt"/>
                <a:ea typeface="+mn-ea"/>
                <a:cs typeface="+mn-cs"/>
              </a:rPr>
              <a:t>If customer needs dedicated connectivity, talk to them about ExpressRoute </a:t>
            </a:r>
          </a:p>
          <a:p>
            <a:pPr lvl="0" fontAlgn="base"/>
            <a:r>
              <a:rPr lang="en-US" sz="1200" b="1" u="none" strike="noStrike" kern="1200" dirty="0">
                <a:solidFill>
                  <a:schemeClr val="tx1"/>
                </a:solidFill>
                <a:effectLst/>
                <a:latin typeface="+mn-lt"/>
                <a:ea typeface="+mn-ea"/>
                <a:cs typeface="+mn-cs"/>
              </a:rPr>
              <a:t>Will Azure meet our security and compliance requirements?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policy is to be the most transparent about security and compliance policies, procedures, and certifications on the public facing </a:t>
            </a:r>
            <a:r>
              <a:rPr lang="en-US" sz="1200" u="none" strike="noStrike" kern="1200" dirty="0">
                <a:solidFill>
                  <a:schemeClr val="tx1"/>
                </a:solidFill>
                <a:effectLst/>
                <a:latin typeface="+mn-lt"/>
                <a:ea typeface="+mn-ea"/>
                <a:cs typeface="+mn-cs"/>
                <a:hlinkClick r:id="rId5"/>
              </a:rPr>
              <a:t>Azure Trust Center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Dev/Test workload usually has limited security/compliance requirements </a:t>
            </a:r>
          </a:p>
          <a:p>
            <a:pPr lvl="1" fontAlgn="base"/>
            <a:r>
              <a:rPr lang="en-US" sz="1200" u="none" strike="noStrike" kern="1200" dirty="0">
                <a:solidFill>
                  <a:schemeClr val="tx1"/>
                </a:solidFill>
                <a:effectLst/>
                <a:latin typeface="+mn-lt"/>
                <a:ea typeface="+mn-ea"/>
                <a:cs typeface="+mn-cs"/>
              </a:rPr>
              <a:t>Encourage the customer to </a:t>
            </a:r>
            <a:r>
              <a:rPr lang="en-US" sz="1200" u="none" strike="noStrike" kern="1200" dirty="0">
                <a:solidFill>
                  <a:schemeClr val="tx1"/>
                </a:solidFill>
                <a:effectLst/>
                <a:latin typeface="+mn-lt"/>
                <a:ea typeface="+mn-ea"/>
                <a:cs typeface="+mn-cs"/>
                <a:hlinkClick r:id="rId6"/>
              </a:rPr>
              <a:t>visit our Azure data centers.</a:t>
            </a:r>
            <a:r>
              <a:rPr lang="en-US" sz="1200" u="none" strike="noStrike" kern="1200" dirty="0">
                <a:solidFill>
                  <a:schemeClr val="tx1"/>
                </a:solidFill>
                <a:effectLst/>
                <a:latin typeface="+mn-lt"/>
                <a:ea typeface="+mn-ea"/>
                <a:cs typeface="+mn-cs"/>
              </a:rPr>
              <a:t> </a:t>
            </a:r>
          </a:p>
          <a:p>
            <a:pPr lvl="0" fontAlgn="base"/>
            <a:r>
              <a:rPr lang="en-US" sz="1200" b="1" u="none" strike="noStrike" kern="1200" dirty="0">
                <a:solidFill>
                  <a:schemeClr val="tx1"/>
                </a:solidFill>
                <a:effectLst/>
                <a:latin typeface="+mn-lt"/>
                <a:ea typeface="+mn-ea"/>
                <a:cs typeface="+mn-cs"/>
              </a:rPr>
              <a:t>How do you handle features that may not work on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Email your issue to winazrtt@microsoft.com  </a:t>
            </a:r>
          </a:p>
          <a:p>
            <a:pPr lvl="1" fontAlgn="base"/>
            <a:r>
              <a:rPr lang="en-US" sz="1200" u="none" strike="noStrike" kern="1200" dirty="0">
                <a:solidFill>
                  <a:schemeClr val="tx1"/>
                </a:solidFill>
                <a:effectLst/>
                <a:latin typeface="+mn-lt"/>
                <a:ea typeface="+mn-ea"/>
                <a:cs typeface="+mn-cs"/>
              </a:rPr>
              <a:t>Share NDA Roadmap</a:t>
            </a:r>
          </a:p>
          <a:p>
            <a:pPr lvl="1" fontAlgn="base"/>
            <a:r>
              <a:rPr lang="en-US" sz="1200" u="none" strike="noStrike" kern="1200" dirty="0">
                <a:solidFill>
                  <a:schemeClr val="tx1"/>
                </a:solidFill>
                <a:effectLst/>
                <a:latin typeface="+mn-lt"/>
                <a:ea typeface="+mn-ea"/>
                <a:cs typeface="+mn-cs"/>
              </a:rPr>
              <a:t>Engage your local STU to evaluate a POC,</a:t>
            </a:r>
            <a:r>
              <a:rPr lang="en-US" sz="1200" u="none" strike="noStrike" kern="1200" baseline="0" dirty="0">
                <a:solidFill>
                  <a:schemeClr val="tx1"/>
                </a:solidFill>
                <a:effectLst/>
                <a:latin typeface="+mn-lt"/>
                <a:ea typeface="+mn-ea"/>
                <a:cs typeface="+mn-cs"/>
              </a:rPr>
              <a:t> there are many workaround solutions.</a:t>
            </a:r>
            <a:endParaRPr lang="en-US" sz="1200" u="none" strike="noStrike" kern="1200" dirty="0">
              <a:solidFill>
                <a:schemeClr val="tx1"/>
              </a:solidFill>
              <a:effectLst/>
              <a:latin typeface="+mn-lt"/>
              <a:ea typeface="+mn-ea"/>
              <a:cs typeface="+mn-cs"/>
            </a:endParaRPr>
          </a:p>
          <a:p>
            <a:endParaRPr lang="en-US" dirty="0"/>
          </a:p>
          <a:p>
            <a:pPr>
              <a:spcAft>
                <a:spcPts val="1177"/>
              </a:spcAft>
            </a:pPr>
            <a:r>
              <a:rPr lang="en-US" sz="1200" b="1" dirty="0">
                <a:solidFill>
                  <a:schemeClr val="bg1"/>
                </a:solidFill>
              </a:rPr>
              <a:t>Do I have to pay for resources when they are stopped?</a:t>
            </a:r>
          </a:p>
          <a:p>
            <a:pPr marL="171450" indent="-171450">
              <a:spcAft>
                <a:spcPts val="1177"/>
              </a:spcAft>
              <a:buFont typeface="Arial" panose="020B0604020202020204" pitchFamily="34" charset="0"/>
              <a:buChar char="•"/>
            </a:pPr>
            <a:r>
              <a:rPr lang="en-US" sz="1200" b="0" dirty="0">
                <a:solidFill>
                  <a:schemeClr val="bg1"/>
                </a:solidFill>
              </a:rPr>
              <a:t>Yes,</a:t>
            </a:r>
            <a:r>
              <a:rPr lang="en-US" sz="1200" b="0" baseline="0" dirty="0">
                <a:solidFill>
                  <a:schemeClr val="bg1"/>
                </a:solidFill>
              </a:rPr>
              <a:t> the VM must be deallocated before the charges cease.  If the VM is stopped it will continue to incur charges.  </a:t>
            </a:r>
          </a:p>
          <a:p>
            <a:pPr marL="171450" indent="-171450">
              <a:spcAft>
                <a:spcPts val="1177"/>
              </a:spcAft>
              <a:buFont typeface="Arial" panose="020B0604020202020204" pitchFamily="34" charset="0"/>
              <a:buChar char="•"/>
            </a:pPr>
            <a:r>
              <a:rPr lang="en-US" sz="1200" b="0" baseline="0" dirty="0">
                <a:solidFill>
                  <a:schemeClr val="bg1"/>
                </a:solidFill>
              </a:rPr>
              <a:t>Deallocating does not mean deleting the VM as it still exists in storage.  </a:t>
            </a:r>
          </a:p>
          <a:p>
            <a:pPr marL="171450" indent="-171450">
              <a:spcAft>
                <a:spcPts val="1177"/>
              </a:spcAft>
              <a:buFont typeface="Arial" panose="020B0604020202020204" pitchFamily="34" charset="0"/>
              <a:buChar char="•"/>
            </a:pPr>
            <a:r>
              <a:rPr lang="en-US" sz="1200" b="0" baseline="0" dirty="0">
                <a:solidFill>
                  <a:schemeClr val="bg1"/>
                </a:solidFill>
              </a:rPr>
              <a:t>You will still incur storage charge even if the VM is deallocated.</a:t>
            </a:r>
            <a:endParaRPr lang="en-US" sz="1200" b="0" dirty="0">
              <a:solidFill>
                <a:schemeClr val="bg1"/>
              </a:solidFill>
            </a:endParaRPr>
          </a:p>
          <a:p>
            <a:pPr>
              <a:spcAft>
                <a:spcPts val="1177"/>
              </a:spcAft>
            </a:pPr>
            <a:r>
              <a:rPr lang="en-US" sz="1200" b="1" dirty="0">
                <a:solidFill>
                  <a:schemeClr val="bg1"/>
                </a:solidFill>
              </a:rPr>
              <a:t>Can I automate the shut down at periodic times of day?</a:t>
            </a:r>
          </a:p>
          <a:p>
            <a:pPr marL="171450" indent="-171450">
              <a:buFont typeface="Arial" panose="020B0604020202020204" pitchFamily="34" charset="0"/>
              <a:buChar char="•"/>
            </a:pPr>
            <a:r>
              <a:rPr lang="en-US" b="0" dirty="0"/>
              <a:t>Yes,</a:t>
            </a:r>
            <a:r>
              <a:rPr lang="en-US" b="0" baseline="0" dirty="0"/>
              <a:t> </a:t>
            </a:r>
            <a:r>
              <a:rPr lang="en-US" b="0" baseline="0" dirty="0" err="1"/>
              <a:t>Powershell</a:t>
            </a:r>
            <a:r>
              <a:rPr lang="en-US" b="0" baseline="0" dirty="0"/>
              <a:t> or CLI or other scripting tools can be used to stop and deallocate any instance.</a:t>
            </a:r>
          </a:p>
          <a:p>
            <a:pPr marL="171450" indent="-171450">
              <a:buFont typeface="Arial" panose="020B0604020202020204" pitchFamily="34" charset="0"/>
              <a:buChar char="•"/>
            </a:pPr>
            <a:r>
              <a:rPr lang="en-US" b="0" baseline="0" dirty="0"/>
              <a:t>Same tools can be used to start the instance on a scheduled time.</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D33F966B-4ADC-4E3F-B36C-6FAFCC426477}" type="slidenum">
              <a:rPr lang="en-US" smtClean="0"/>
              <a:t>23</a:t>
            </a:fld>
            <a:endParaRPr lang="en-US"/>
          </a:p>
        </p:txBody>
      </p:sp>
    </p:spTree>
    <p:extLst>
      <p:ext uri="{BB962C8B-B14F-4D97-AF65-F5344CB8AC3E}">
        <p14:creationId xmlns:p14="http://schemas.microsoft.com/office/powerpoint/2010/main" val="3198234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24</a:t>
            </a:fld>
            <a:endParaRPr lang="en-US"/>
          </a:p>
        </p:txBody>
      </p:sp>
    </p:spTree>
    <p:extLst>
      <p:ext uri="{BB962C8B-B14F-4D97-AF65-F5344CB8AC3E}">
        <p14:creationId xmlns:p14="http://schemas.microsoft.com/office/powerpoint/2010/main" val="38843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294468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27935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329508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a:t>
            </a:r>
            <a:r>
              <a:rPr lang="en-US" baseline="0" dirty="0"/>
              <a:t> the students need a hint on the VM sizes, show them the Azure Pricing Page.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366577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Suggested</a:t>
            </a:r>
            <a:r>
              <a:rPr lang="en-US" baseline="0" dirty="0"/>
              <a:t> answers </a:t>
            </a:r>
            <a:r>
              <a:rPr lang="en-US" dirty="0"/>
              <a:t>are in the proctor guide.  Note</a:t>
            </a:r>
            <a:r>
              <a:rPr lang="en-US" baseline="0" dirty="0"/>
              <a:t> to the proctor:  if the students give great answers, please update the proctor guide.</a:t>
            </a:r>
            <a:endParaRPr lang="en-US" dirty="0"/>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75270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final presentation should be geared to this audience.</a:t>
            </a:r>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34967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616657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2017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 name="Group 1"/>
          <p:cNvGrpSpPr/>
          <p:nvPr userDrawn="1"/>
        </p:nvGrpSpPr>
        <p:grpSpPr>
          <a:xfrm>
            <a:off x="9130786" y="525495"/>
            <a:ext cx="2680005" cy="1371535"/>
            <a:chOff x="7886319" y="326395"/>
            <a:chExt cx="2680005" cy="1371535"/>
          </a:xfrm>
        </p:grpSpPr>
        <p:sp>
          <p:nvSpPr>
            <p:cNvPr id="3"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Light" panose="020B0502040204020203" pitchFamily="34" charset="0"/>
                <a:cs typeface="Segoe UI Light" panose="020B0502040204020203" pitchFamily="34" charset="0"/>
              </a:endParaRPr>
            </a:p>
          </p:txBody>
        </p:sp>
        <p:sp>
          <p:nvSpPr>
            <p:cNvPr id="4" name="Rectangle 3"/>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panose="020B0502040204020203" pitchFamily="34" charset="0"/>
                  <a:cs typeface="Segoe UI Light" panose="020B0502040204020203" pitchFamily="34" charset="0"/>
                </a:rPr>
                <a:t>Lift and Shift</a:t>
              </a:r>
            </a:p>
          </p:txBody>
        </p:sp>
      </p:grpSp>
    </p:spTree>
    <p:extLst>
      <p:ext uri="{BB962C8B-B14F-4D97-AF65-F5344CB8AC3E}">
        <p14:creationId xmlns:p14="http://schemas.microsoft.com/office/powerpoint/2010/main" val="2520806824"/>
      </p:ext>
    </p:extLst>
  </p:cSld>
  <p:clrMapOvr>
    <a:masterClrMapping/>
  </p:clrMapOvr>
  <p:transition>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3" name="Group 2"/>
          <p:cNvGrpSpPr/>
          <p:nvPr userDrawn="1"/>
        </p:nvGrpSpPr>
        <p:grpSpPr>
          <a:xfrm>
            <a:off x="9130786" y="525495"/>
            <a:ext cx="2680005" cy="1371535"/>
            <a:chOff x="7886319" y="326395"/>
            <a:chExt cx="2680005" cy="1371535"/>
          </a:xfrm>
        </p:grpSpPr>
        <p:sp>
          <p:nvSpPr>
            <p:cNvPr id="4"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Light" panose="020B0502040204020203" pitchFamily="34" charset="0"/>
                <a:cs typeface="Segoe UI Light" panose="020B0502040204020203" pitchFamily="34" charset="0"/>
              </a:endParaRPr>
            </a:p>
          </p:txBody>
        </p:sp>
        <p:sp>
          <p:nvSpPr>
            <p:cNvPr id="5" name="Rectangle 4"/>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panose="020B0502040204020203" pitchFamily="34" charset="0"/>
                  <a:cs typeface="Segoe UI Light" panose="020B0502040204020203" pitchFamily="34" charset="0"/>
                </a:rPr>
                <a:t>Lift and Shift</a:t>
              </a:r>
            </a:p>
          </p:txBody>
        </p:sp>
      </p:grpSp>
    </p:spTree>
    <p:extLst>
      <p:ext uri="{BB962C8B-B14F-4D97-AF65-F5344CB8AC3E}">
        <p14:creationId xmlns:p14="http://schemas.microsoft.com/office/powerpoint/2010/main" val="1405936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grpSp>
        <p:nvGrpSpPr>
          <p:cNvPr id="4" name="Group 3"/>
          <p:cNvGrpSpPr/>
          <p:nvPr userDrawn="1"/>
        </p:nvGrpSpPr>
        <p:grpSpPr>
          <a:xfrm>
            <a:off x="9130786" y="525495"/>
            <a:ext cx="2680005" cy="1371535"/>
            <a:chOff x="7886319" y="326395"/>
            <a:chExt cx="2680005" cy="1371535"/>
          </a:xfrm>
        </p:grpSpPr>
        <p:sp>
          <p:nvSpPr>
            <p:cNvPr id="5"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Light" panose="020B0502040204020203" pitchFamily="34" charset="0"/>
                <a:cs typeface="Segoe UI Light" panose="020B0502040204020203" pitchFamily="34" charset="0"/>
              </a:endParaRPr>
            </a:p>
          </p:txBody>
        </p:sp>
        <p:sp>
          <p:nvSpPr>
            <p:cNvPr id="7" name="Rectangle 6"/>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panose="020B0502040204020203" pitchFamily="34" charset="0"/>
                  <a:cs typeface="Segoe UI Light" panose="020B0502040204020203" pitchFamily="34" charset="0"/>
                </a:rPr>
                <a:t>Lift and Shift</a:t>
              </a:r>
            </a:p>
          </p:txBody>
        </p:sp>
      </p:grpSp>
    </p:spTree>
    <p:extLst>
      <p:ext uri="{BB962C8B-B14F-4D97-AF65-F5344CB8AC3E}">
        <p14:creationId xmlns:p14="http://schemas.microsoft.com/office/powerpoint/2010/main" val="3063714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3" r:id="rId4"/>
    <p:sldLayoutId id="2147483830" r:id="rId5"/>
    <p:sldLayoutId id="2147483832" r:id="rId6"/>
    <p:sldLayoutId id="2147483824" r:id="rId7"/>
    <p:sldLayoutId id="2147483666" r:id="rId8"/>
    <p:sldLayoutId id="2147483834" r:id="rId9"/>
    <p:sldLayoutId id="2147483825" r:id="rId10"/>
    <p:sldLayoutId id="2147483826" r:id="rId11"/>
    <p:sldLayoutId id="2147483669" r:id="rId12"/>
    <p:sldLayoutId id="2147483831" r:id="rId13"/>
    <p:sldLayoutId id="2147483828" r:id="rId1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7.xml"/><Relationship Id="rId16"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emf"/><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80409"/>
            <a:ext cx="11459115" cy="1015663"/>
          </a:xfrm>
        </p:spPr>
        <p:txBody>
          <a:bodyPr/>
          <a:lstStyle/>
          <a:p>
            <a:r>
              <a:rPr lang="en-US" dirty="0"/>
              <a:t>Case Study SAP NetWeaver </a:t>
            </a:r>
            <a:r>
              <a:rPr lang="en-US" sz="3200" dirty="0"/>
              <a:t>(non-HANA)</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Flow</a:t>
            </a:r>
          </a:p>
        </p:txBody>
      </p:sp>
      <p:sp>
        <p:nvSpPr>
          <p:cNvPr id="3" name="Content Placeholder 2"/>
          <p:cNvSpPr>
            <a:spLocks noGrp="1"/>
          </p:cNvSpPr>
          <p:nvPr>
            <p:ph sz="quarter" idx="10"/>
          </p:nvPr>
        </p:nvSpPr>
        <p:spPr>
          <a:xfrm>
            <a:off x="268288" y="1398397"/>
            <a:ext cx="11542503" cy="4505849"/>
          </a:xfrm>
        </p:spPr>
        <p:txBody>
          <a:bodyPr/>
          <a:lstStyle/>
          <a:p>
            <a:pPr marL="457200" indent="-457200">
              <a:buFont typeface="+mj-lt"/>
              <a:buAutoNum type="arabicPeriod"/>
            </a:pPr>
            <a:r>
              <a:rPr lang="en-US" sz="2400" dirty="0"/>
              <a:t>Know all technical requirements</a:t>
            </a:r>
          </a:p>
          <a:p>
            <a:pPr marL="457200" indent="-457200">
              <a:buFont typeface="+mj-lt"/>
              <a:buAutoNum type="arabicPeriod"/>
            </a:pPr>
            <a:r>
              <a:rPr lang="en-US" sz="2400" dirty="0"/>
              <a:t>Evaluate datacenter locations</a:t>
            </a:r>
          </a:p>
          <a:p>
            <a:pPr marL="457200" indent="-457200">
              <a:buFont typeface="+mj-lt"/>
              <a:buAutoNum type="arabicPeriod"/>
            </a:pPr>
            <a:r>
              <a:rPr lang="en-US" sz="2400" dirty="0"/>
              <a:t>Know SAPS # for app and </a:t>
            </a:r>
            <a:r>
              <a:rPr lang="en-US" sz="2400" dirty="0" err="1"/>
              <a:t>db</a:t>
            </a:r>
            <a:r>
              <a:rPr lang="en-US" sz="2400" dirty="0"/>
              <a:t> and decide if you need a 2 or 3 tier solution architecture</a:t>
            </a:r>
          </a:p>
          <a:p>
            <a:pPr marL="457200" indent="-457200">
              <a:buFont typeface="+mj-lt"/>
              <a:buAutoNum type="arabicPeriod"/>
            </a:pPr>
            <a:r>
              <a:rPr lang="en-US" sz="2400" dirty="0"/>
              <a:t>Download SAP note 1928533</a:t>
            </a:r>
          </a:p>
          <a:p>
            <a:pPr marL="457200" indent="-457200">
              <a:buFont typeface="+mj-lt"/>
              <a:buAutoNum type="arabicPeriod"/>
            </a:pPr>
            <a:r>
              <a:rPr lang="en-US" sz="2400" dirty="0"/>
              <a:t>Review your sizing scenarios from the presentation</a:t>
            </a:r>
          </a:p>
          <a:p>
            <a:pPr marL="457200" indent="-457200">
              <a:buFont typeface="+mj-lt"/>
              <a:buAutoNum type="arabicPeriod"/>
            </a:pPr>
            <a:r>
              <a:rPr lang="en-US" sz="2400" dirty="0"/>
              <a:t>Draw solution on flip chart</a:t>
            </a:r>
          </a:p>
          <a:p>
            <a:pPr marL="457200" indent="-457200">
              <a:buFont typeface="+mj-lt"/>
              <a:buAutoNum type="arabicPeriod"/>
            </a:pPr>
            <a:r>
              <a:rPr lang="en-US" sz="2400" dirty="0"/>
              <a:t>Ask if your solution meet SAPS, IOPS, and SLA </a:t>
            </a:r>
          </a:p>
          <a:p>
            <a:pPr marL="457200" indent="-457200">
              <a:buFont typeface="+mj-lt"/>
              <a:buAutoNum type="arabicPeriod"/>
            </a:pPr>
            <a:r>
              <a:rPr lang="en-US" sz="2400" dirty="0"/>
              <a:t>Evaluate components options for a lowest cost solution</a:t>
            </a:r>
          </a:p>
          <a:p>
            <a:pPr marL="457200" indent="-457200">
              <a:buFont typeface="+mj-lt"/>
              <a:buAutoNum type="arabicPeriod"/>
            </a:pPr>
            <a:r>
              <a:rPr lang="en-US" sz="2400" dirty="0"/>
              <a:t>Itemize all components on an Excel sheet</a:t>
            </a:r>
          </a:p>
          <a:p>
            <a:pPr marL="457200" indent="-457200">
              <a:buFont typeface="+mj-lt"/>
              <a:buAutoNum type="arabicPeriod"/>
            </a:pPr>
            <a:r>
              <a:rPr lang="en-US" sz="2400" dirty="0"/>
              <a:t>Present and defend your design</a:t>
            </a:r>
          </a:p>
        </p:txBody>
      </p:sp>
    </p:spTree>
    <p:extLst>
      <p:ext uri="{BB962C8B-B14F-4D97-AF65-F5344CB8AC3E}">
        <p14:creationId xmlns:p14="http://schemas.microsoft.com/office/powerpoint/2010/main" val="14998604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0972800" cy="899665"/>
          </a:xfrm>
        </p:spPr>
        <p:txBody>
          <a:bodyPr/>
          <a:lstStyle/>
          <a:p>
            <a:pPr lvl="0" algn="l" defTabSz="932742">
              <a:spcBef>
                <a:spcPts val="0"/>
              </a:spcBef>
              <a:buSzPct val="90000"/>
              <a:defRPr/>
            </a:pPr>
            <a:r>
              <a:rPr lang="en-US" sz="3600" dirty="0">
                <a:solidFill>
                  <a:srgbClr val="FFFFFF"/>
                </a:solidFill>
              </a:rPr>
              <a:t>Step 3: </a:t>
            </a:r>
            <a:br>
              <a:rPr lang="en-US" sz="3600" dirty="0">
                <a:solidFill>
                  <a:srgbClr val="FFFFFF"/>
                </a:solidFill>
              </a:rPr>
            </a:br>
            <a:r>
              <a:rPr lang="en-US" sz="3600" dirty="0">
                <a:solidFill>
                  <a:srgbClr val="FFFFFF"/>
                </a:solidFill>
              </a:rPr>
              <a:t>Estimate Cost of Solution</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Monthly cost for your solution</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20 minutes</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Directions</a:t>
            </a:r>
            <a:br>
              <a:rPr lang="en-US" sz="1600" spc="0" dirty="0">
                <a:ln>
                  <a:noFill/>
                </a:ln>
                <a:solidFill>
                  <a:srgbClr val="FFFFFF"/>
                </a:solidFill>
                <a:latin typeface="Segoe UI"/>
              </a:rPr>
            </a:br>
            <a:r>
              <a:rPr lang="en-US" sz="1600" spc="0" dirty="0">
                <a:ln>
                  <a:noFill/>
                </a:ln>
                <a:solidFill>
                  <a:srgbClr val="FFFFFF"/>
                </a:solidFill>
                <a:latin typeface="Segoe UI"/>
              </a:rPr>
              <a:t>Go to https://azure.microsoft.com/en-us/pricing/calculator/channel/ to find the Azure channel calculator</a:t>
            </a:r>
            <a:br>
              <a:rPr lang="en-US" sz="1600" spc="0" dirty="0">
                <a:ln>
                  <a:noFill/>
                </a:ln>
                <a:solidFill>
                  <a:srgbClr val="FFFFFF"/>
                </a:solidFill>
                <a:latin typeface="Segoe UI"/>
              </a:rPr>
            </a:br>
            <a:r>
              <a:rPr lang="en-US" sz="1600" spc="0" dirty="0">
                <a:ln>
                  <a:noFill/>
                </a:ln>
                <a:solidFill>
                  <a:srgbClr val="FFFFFF"/>
                </a:solidFill>
                <a:latin typeface="Segoe UI"/>
              </a:rPr>
              <a:t>Estimate solution cost using one of the available price levels</a:t>
            </a:r>
            <a:br>
              <a:rPr lang="en-US" sz="1600" spc="0" dirty="0">
                <a:ln>
                  <a:noFill/>
                </a:ln>
                <a:solidFill>
                  <a:srgbClr val="FFFFFF"/>
                </a:solidFill>
                <a:latin typeface="Segoe UI"/>
              </a:rPr>
            </a:br>
            <a:endParaRPr lang="en-US" sz="1600" b="1" dirty="0">
              <a:solidFill>
                <a:srgbClr val="FFFFFF"/>
              </a:solidFill>
            </a:endParaRPr>
          </a:p>
        </p:txBody>
      </p:sp>
    </p:spTree>
    <p:extLst>
      <p:ext uri="{BB962C8B-B14F-4D97-AF65-F5344CB8AC3E}">
        <p14:creationId xmlns:p14="http://schemas.microsoft.com/office/powerpoint/2010/main" val="21515822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0972800" cy="899665"/>
          </a:xfrm>
        </p:spPr>
        <p:txBody>
          <a:bodyPr/>
          <a:lstStyle/>
          <a:p>
            <a:pPr lvl="0" algn="l" defTabSz="932742">
              <a:spcBef>
                <a:spcPts val="0"/>
              </a:spcBef>
              <a:buSzPct val="90000"/>
              <a:defRPr/>
            </a:pPr>
            <a:r>
              <a:rPr lang="en-US" sz="3600" dirty="0">
                <a:solidFill>
                  <a:srgbClr val="FFFFFF"/>
                </a:solidFill>
              </a:rPr>
              <a:t>Step 4: </a:t>
            </a:r>
            <a:br>
              <a:rPr lang="en-US" sz="3600" dirty="0">
                <a:solidFill>
                  <a:srgbClr val="FFFFFF"/>
                </a:solidFill>
              </a:rPr>
            </a:br>
            <a:r>
              <a:rPr lang="en-US" sz="3600" dirty="0">
                <a:solidFill>
                  <a:srgbClr val="FFFFFF"/>
                </a:solidFill>
              </a:rPr>
              <a:t>Call to Action – Present the solution</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Present the solution to the target customer a 10-minute chalk-talk format.</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10 minutes</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Directions</a:t>
            </a:r>
            <a:br>
              <a:rPr lang="en-US" sz="1600" b="1" spc="0" dirty="0">
                <a:ln>
                  <a:noFill/>
                </a:ln>
                <a:solidFill>
                  <a:srgbClr val="FFFFFF"/>
                </a:solidFill>
                <a:latin typeface="Segoe UI"/>
              </a:rPr>
            </a:br>
            <a:r>
              <a:rPr lang="en-US" sz="1600" spc="0" dirty="0">
                <a:ln>
                  <a:noFill/>
                </a:ln>
                <a:solidFill>
                  <a:srgbClr val="FFFFFF"/>
                </a:solidFill>
                <a:latin typeface="Segoe UI"/>
              </a:rPr>
              <a:t>Switch proctors and two members of your team with another table</a:t>
            </a:r>
            <a:br>
              <a:rPr lang="en-US" sz="1600" spc="0" dirty="0">
                <a:ln>
                  <a:noFill/>
                </a:ln>
                <a:solidFill>
                  <a:srgbClr val="FFFFFF"/>
                </a:solidFill>
                <a:latin typeface="Segoe UI"/>
              </a:rPr>
            </a:br>
            <a:r>
              <a:rPr lang="en-US" sz="1600" spc="0" dirty="0">
                <a:ln>
                  <a:noFill/>
                </a:ln>
                <a:solidFill>
                  <a:srgbClr val="FFFFFF"/>
                </a:solidFill>
                <a:latin typeface="Segoe UI"/>
              </a:rPr>
              <a:t>Present proposed solution to the customer</a:t>
            </a:r>
            <a:br>
              <a:rPr lang="en-US" sz="1600" spc="0" dirty="0">
                <a:ln>
                  <a:noFill/>
                </a:ln>
                <a:solidFill>
                  <a:srgbClr val="FFFFFF"/>
                </a:solidFill>
                <a:latin typeface="Segoe UI"/>
              </a:rPr>
            </a:br>
            <a:r>
              <a:rPr lang="en-US" sz="1600" spc="0" dirty="0">
                <a:ln>
                  <a:noFill/>
                </a:ln>
                <a:solidFill>
                  <a:srgbClr val="FFFFFF"/>
                </a:solidFill>
                <a:latin typeface="Segoe UI"/>
              </a:rPr>
              <a:t>The customer asks one of the objections from the list of objections in the case-study</a:t>
            </a:r>
            <a:br>
              <a:rPr lang="en-US" sz="1600" spc="0" dirty="0">
                <a:ln>
                  <a:noFill/>
                </a:ln>
                <a:solidFill>
                  <a:srgbClr val="FFFFFF"/>
                </a:solidFill>
                <a:latin typeface="Segoe UI"/>
              </a:rPr>
            </a:br>
            <a:endParaRPr lang="en-US" sz="1600" dirty="0">
              <a:solidFill>
                <a:srgbClr val="FFFFFF"/>
              </a:solidFill>
            </a:endParaRPr>
          </a:p>
        </p:txBody>
      </p:sp>
    </p:spTree>
    <p:extLst>
      <p:ext uri="{BB962C8B-B14F-4D97-AF65-F5344CB8AC3E}">
        <p14:creationId xmlns:p14="http://schemas.microsoft.com/office/powerpoint/2010/main" val="1466760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0972800" cy="899665"/>
          </a:xfrm>
        </p:spPr>
        <p:txBody>
          <a:bodyPr/>
          <a:lstStyle/>
          <a:p>
            <a:pPr lvl="0" algn="l" defTabSz="932742">
              <a:spcBef>
                <a:spcPts val="0"/>
              </a:spcBef>
              <a:buSzPct val="90000"/>
              <a:defRPr/>
            </a:pPr>
            <a:r>
              <a:rPr lang="en-US" sz="3600" dirty="0">
                <a:solidFill>
                  <a:srgbClr val="FFFFFF"/>
                </a:solidFill>
              </a:rPr>
              <a:t>Wrap-Up </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Identify the potential solution for the case-study</a:t>
            </a:r>
            <a:br>
              <a:rPr lang="en-US" sz="1600" spc="0" dirty="0">
                <a:ln>
                  <a:noFill/>
                </a:ln>
                <a:solidFill>
                  <a:srgbClr val="FFFFFF"/>
                </a:solidFill>
                <a:latin typeface="Segoe UI"/>
              </a:rPr>
            </a:br>
            <a:r>
              <a:rPr lang="en-US" sz="1600" spc="0" dirty="0">
                <a:ln>
                  <a:noFill/>
                </a:ln>
                <a:solidFill>
                  <a:srgbClr val="FFFFFF"/>
                </a:solidFill>
                <a:latin typeface="Segoe UI"/>
              </a:rPr>
              <a:t>Identify solutions designed by other teams </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10 minutes</a:t>
            </a:r>
            <a:br>
              <a:rPr lang="en-US" sz="1600" spc="0" dirty="0">
                <a:ln>
                  <a:noFill/>
                </a:ln>
                <a:solidFill>
                  <a:srgbClr val="FFFFFF"/>
                </a:solidFill>
                <a:latin typeface="Segoe UI"/>
              </a:rPr>
            </a:br>
            <a:endParaRPr lang="en-US" sz="1600" dirty="0">
              <a:solidFill>
                <a:srgbClr val="FFFFFF"/>
              </a:solidFill>
            </a:endParaRPr>
          </a:p>
        </p:txBody>
      </p:sp>
    </p:spTree>
    <p:extLst>
      <p:ext uri="{BB962C8B-B14F-4D97-AF65-F5344CB8AC3E}">
        <p14:creationId xmlns:p14="http://schemas.microsoft.com/office/powerpoint/2010/main" val="34760845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Recap</a:t>
            </a:r>
          </a:p>
        </p:txBody>
      </p:sp>
      <p:graphicFrame>
        <p:nvGraphicFramePr>
          <p:cNvPr id="9" name="Content Placeholder 3"/>
          <p:cNvGraphicFramePr>
            <a:graphicFrameLocks/>
          </p:cNvGraphicFramePr>
          <p:nvPr>
            <p:extLst>
              <p:ext uri="{D42A27DB-BD31-4B8C-83A1-F6EECF244321}">
                <p14:modId xmlns:p14="http://schemas.microsoft.com/office/powerpoint/2010/main" val="4070679753"/>
              </p:ext>
            </p:extLst>
          </p:nvPr>
        </p:nvGraphicFramePr>
        <p:xfrm>
          <a:off x="1903087" y="2137804"/>
          <a:ext cx="8385827" cy="3765017"/>
        </p:xfrm>
        <a:graphic>
          <a:graphicData uri="http://schemas.openxmlformats.org/drawingml/2006/table">
            <a:tbl>
              <a:tblPr firstRow="1" bandRow="1">
                <a:tableStyleId>{5C22544A-7EE6-4342-B048-85BDC9FD1C3A}</a:tableStyleId>
              </a:tblPr>
              <a:tblGrid>
                <a:gridCol w="5209811">
                  <a:extLst>
                    <a:ext uri="{9D8B030D-6E8A-4147-A177-3AD203B41FA5}">
                      <a16:colId xmlns:a16="http://schemas.microsoft.com/office/drawing/2014/main" val="3105153868"/>
                    </a:ext>
                  </a:extLst>
                </a:gridCol>
                <a:gridCol w="3176016">
                  <a:extLst>
                    <a:ext uri="{9D8B030D-6E8A-4147-A177-3AD203B41FA5}">
                      <a16:colId xmlns:a16="http://schemas.microsoft.com/office/drawing/2014/main" val="3656178038"/>
                    </a:ext>
                  </a:extLst>
                </a:gridCol>
              </a:tblGrid>
              <a:tr h="363602">
                <a:tc>
                  <a:txBody>
                    <a:bodyPr/>
                    <a:lstStyle/>
                    <a:p>
                      <a:r>
                        <a:rPr lang="en-US" sz="1800" dirty="0"/>
                        <a:t>Requirement</a:t>
                      </a:r>
                    </a:p>
                  </a:txBody>
                  <a:tcPr marL="89655" marR="89655" marT="44828" marB="44828"/>
                </a:tc>
                <a:tc>
                  <a:txBody>
                    <a:bodyPr/>
                    <a:lstStyle/>
                    <a:p>
                      <a:pPr algn="l"/>
                      <a:r>
                        <a:rPr lang="en-US" sz="1800" dirty="0"/>
                        <a:t>(Y/N)</a:t>
                      </a:r>
                    </a:p>
                  </a:txBody>
                  <a:tcPr marL="89655" marR="89655" marT="44828" marB="44828"/>
                </a:tc>
                <a:extLst>
                  <a:ext uri="{0D108BD9-81ED-4DB2-BD59-A6C34878D82A}">
                    <a16:rowId xmlns:a16="http://schemas.microsoft.com/office/drawing/2014/main" val="1867167183"/>
                  </a:ext>
                </a:extLst>
              </a:tr>
              <a:tr h="348058">
                <a:tc>
                  <a:txBody>
                    <a:bodyPr/>
                    <a:lstStyle/>
                    <a:p>
                      <a:r>
                        <a:rPr lang="en-US" sz="1800" dirty="0"/>
                        <a:t>Windows based</a:t>
                      </a:r>
                    </a:p>
                  </a:txBody>
                  <a:tcPr marL="89655" marR="89655" marT="44828" marB="44828"/>
                </a:tc>
                <a:tc>
                  <a:txBody>
                    <a:bodyPr/>
                    <a:lstStyle/>
                    <a:p>
                      <a:r>
                        <a:rPr lang="en-US" sz="1800" dirty="0"/>
                        <a:t>Yes, Window 2012 R2 or 2016</a:t>
                      </a:r>
                    </a:p>
                  </a:txBody>
                  <a:tcPr marL="89655" marR="89655" marT="44828" marB="44828"/>
                </a:tc>
                <a:extLst>
                  <a:ext uri="{0D108BD9-81ED-4DB2-BD59-A6C34878D82A}">
                    <a16:rowId xmlns:a16="http://schemas.microsoft.com/office/drawing/2014/main" val="1368216347"/>
                  </a:ext>
                </a:extLst>
              </a:tr>
              <a:tr h="363602">
                <a:tc>
                  <a:txBody>
                    <a:bodyPr/>
                    <a:lstStyle/>
                    <a:p>
                      <a:r>
                        <a:rPr lang="en-US" sz="1800" dirty="0"/>
                        <a:t>Load </a:t>
                      </a:r>
                      <a:r>
                        <a:rPr lang="en-US" sz="1800"/>
                        <a:t>balanced front-end for ABAP only</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492968829"/>
                  </a:ext>
                </a:extLst>
              </a:tr>
              <a:tr h="343674">
                <a:tc>
                  <a:txBody>
                    <a:bodyPr/>
                    <a:lstStyle/>
                    <a:p>
                      <a:r>
                        <a:rPr lang="en-US" sz="1800"/>
                        <a:t>Need HA/DR configuration?</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2919029408"/>
                  </a:ext>
                </a:extLst>
              </a:tr>
              <a:tr h="338205">
                <a:tc>
                  <a:txBody>
                    <a:bodyPr/>
                    <a:lstStyle/>
                    <a:p>
                      <a:r>
                        <a:rPr lang="en-US" sz="1800" dirty="0"/>
                        <a:t>Caching layer for session management</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3406843779"/>
                  </a:ext>
                </a:extLst>
              </a:tr>
              <a:tr h="363602">
                <a:tc>
                  <a:txBody>
                    <a:bodyPr/>
                    <a:lstStyle/>
                    <a:p>
                      <a:r>
                        <a:rPr lang="en-US" sz="1800"/>
                        <a:t>Secure on-premises </a:t>
                      </a:r>
                      <a:r>
                        <a:rPr lang="en-US" sz="1800" dirty="0"/>
                        <a:t>connectivity</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275769376"/>
                  </a:ext>
                </a:extLst>
              </a:tr>
              <a:tr h="363602">
                <a:tc>
                  <a:txBody>
                    <a:bodyPr/>
                    <a:lstStyle/>
                    <a:p>
                      <a:r>
                        <a:rPr lang="en-US" sz="1800" dirty="0"/>
                        <a:t>Large volume of static content hosting</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223038315"/>
                  </a:ext>
                </a:extLst>
              </a:tr>
              <a:tr h="467950">
                <a:tc>
                  <a:txBody>
                    <a:bodyPr/>
                    <a:lstStyle/>
                    <a:p>
                      <a:r>
                        <a:rPr lang="en-US" sz="1800"/>
                        <a:t>Need cost figure?</a:t>
                      </a:r>
                      <a:endParaRPr lang="en-US" sz="1800" dirty="0"/>
                    </a:p>
                  </a:txBody>
                  <a:tcPr marL="89655" marR="89655" marT="44828" marB="44828"/>
                </a:tc>
                <a:tc>
                  <a:txBody>
                    <a:bodyPr/>
                    <a:lstStyle/>
                    <a:p>
                      <a:r>
                        <a:rPr lang="en-US" sz="1800"/>
                        <a:t>Yes</a:t>
                      </a:r>
                      <a:endParaRPr lang="en-US" sz="1800" dirty="0"/>
                    </a:p>
                  </a:txBody>
                  <a:tcPr marL="89655" marR="89655" marT="44828" marB="44828"/>
                </a:tc>
                <a:extLst>
                  <a:ext uri="{0D108BD9-81ED-4DB2-BD59-A6C34878D82A}">
                    <a16:rowId xmlns:a16="http://schemas.microsoft.com/office/drawing/2014/main" val="820309529"/>
                  </a:ext>
                </a:extLst>
              </a:tr>
              <a:tr h="385259">
                <a:tc>
                  <a:txBody>
                    <a:bodyPr/>
                    <a:lstStyle/>
                    <a:p>
                      <a:r>
                        <a:rPr lang="en-US" sz="1800" dirty="0"/>
                        <a:t>Specific IO requirements?</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3533228120"/>
                  </a:ext>
                </a:extLst>
              </a:tr>
              <a:tr h="363602">
                <a:tc>
                  <a:txBody>
                    <a:bodyPr/>
                    <a:lstStyle/>
                    <a:p>
                      <a:r>
                        <a:rPr lang="en-US" sz="1800" dirty="0"/>
                        <a:t>Password-less SSH setup</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662058523"/>
                  </a:ext>
                </a:extLst>
              </a:tr>
            </a:tbl>
          </a:graphicData>
        </a:graphic>
      </p:graphicFrame>
    </p:spTree>
    <p:extLst>
      <p:ext uri="{BB962C8B-B14F-4D97-AF65-F5344CB8AC3E}">
        <p14:creationId xmlns:p14="http://schemas.microsoft.com/office/powerpoint/2010/main" val="13178680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 “Bing” it?</a:t>
            </a:r>
          </a:p>
        </p:txBody>
      </p:sp>
      <p:pic>
        <p:nvPicPr>
          <p:cNvPr id="4" name="Picture 3"/>
          <p:cNvPicPr>
            <a:picLocks noChangeAspect="1"/>
          </p:cNvPicPr>
          <p:nvPr/>
        </p:nvPicPr>
        <p:blipFill>
          <a:blip r:embed="rId3"/>
          <a:stretch>
            <a:fillRect/>
          </a:stretch>
        </p:blipFill>
        <p:spPr>
          <a:xfrm>
            <a:off x="415320" y="1800141"/>
            <a:ext cx="11348296" cy="3912213"/>
          </a:xfrm>
          <a:prstGeom prst="rect">
            <a:avLst/>
          </a:prstGeom>
        </p:spPr>
      </p:pic>
      <p:sp>
        <p:nvSpPr>
          <p:cNvPr id="5" name="Rectangle 4"/>
          <p:cNvSpPr/>
          <p:nvPr/>
        </p:nvSpPr>
        <p:spPr>
          <a:xfrm>
            <a:off x="415320" y="5814565"/>
            <a:ext cx="9030031" cy="461665"/>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https://msdn.microsoft.com/en-us/library/azure/dn745892.aspx</a:t>
            </a:r>
          </a:p>
        </p:txBody>
      </p:sp>
    </p:spTree>
    <p:extLst>
      <p:ext uri="{BB962C8B-B14F-4D97-AF65-F5344CB8AC3E}">
        <p14:creationId xmlns:p14="http://schemas.microsoft.com/office/powerpoint/2010/main" val="23714066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 “Bing” it?</a:t>
            </a:r>
          </a:p>
        </p:txBody>
      </p:sp>
      <p:sp>
        <p:nvSpPr>
          <p:cNvPr id="5" name="Rectangle 4"/>
          <p:cNvSpPr/>
          <p:nvPr/>
        </p:nvSpPr>
        <p:spPr>
          <a:xfrm>
            <a:off x="415320" y="5814565"/>
            <a:ext cx="9030031" cy="461665"/>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https://msdn.microsoft.com/en-us/library/ms190202.aspx</a:t>
            </a:r>
          </a:p>
        </p:txBody>
      </p:sp>
      <p:pic>
        <p:nvPicPr>
          <p:cNvPr id="6" name="Picture 5"/>
          <p:cNvPicPr>
            <a:picLocks noChangeAspect="1"/>
          </p:cNvPicPr>
          <p:nvPr/>
        </p:nvPicPr>
        <p:blipFill>
          <a:blip r:embed="rId3"/>
          <a:stretch>
            <a:fillRect/>
          </a:stretch>
        </p:blipFill>
        <p:spPr>
          <a:xfrm>
            <a:off x="268934" y="1800141"/>
            <a:ext cx="11725361" cy="3910041"/>
          </a:xfrm>
          <a:prstGeom prst="rect">
            <a:avLst/>
          </a:prstGeom>
        </p:spPr>
      </p:pic>
    </p:spTree>
    <p:extLst>
      <p:ext uri="{BB962C8B-B14F-4D97-AF65-F5344CB8AC3E}">
        <p14:creationId xmlns:p14="http://schemas.microsoft.com/office/powerpoint/2010/main" val="26827966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Solution</a:t>
            </a:r>
          </a:p>
        </p:txBody>
      </p:sp>
      <p:sp>
        <p:nvSpPr>
          <p:cNvPr id="5" name="Rectangle 4"/>
          <p:cNvSpPr/>
          <p:nvPr/>
        </p:nvSpPr>
        <p:spPr>
          <a:xfrm>
            <a:off x="416459" y="1713173"/>
            <a:ext cx="11308391" cy="3718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40572" y="2548201"/>
            <a:ext cx="423341" cy="423341"/>
          </a:xfrm>
          <a:prstGeom prst="rect">
            <a:avLst/>
          </a:prstGeom>
        </p:spPr>
      </p:pic>
      <p:pic>
        <p:nvPicPr>
          <p:cNvPr id="8" name="Picture 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96148" y="3795989"/>
            <a:ext cx="289715" cy="289715"/>
          </a:xfrm>
          <a:prstGeom prst="rect">
            <a:avLst/>
          </a:prstGeom>
        </p:spPr>
      </p:pic>
      <p:pic>
        <p:nvPicPr>
          <p:cNvPr id="9" name="Picture 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36242" y="1832533"/>
            <a:ext cx="555371" cy="555371"/>
          </a:xfrm>
          <a:prstGeom prst="rect">
            <a:avLst/>
          </a:prstGeom>
        </p:spPr>
      </p:pic>
      <p:sp>
        <p:nvSpPr>
          <p:cNvPr id="10" name="Rounded Rectangle 12"/>
          <p:cNvSpPr/>
          <p:nvPr/>
        </p:nvSpPr>
        <p:spPr>
          <a:xfrm>
            <a:off x="645842" y="2136754"/>
            <a:ext cx="1446806" cy="2174693"/>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11" name="Rounded Rectangle 13"/>
          <p:cNvSpPr/>
          <p:nvPr/>
        </p:nvSpPr>
        <p:spPr>
          <a:xfrm>
            <a:off x="2594361" y="2034712"/>
            <a:ext cx="7026384" cy="3224344"/>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pic>
        <p:nvPicPr>
          <p:cNvPr id="12" name="Picture 1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147188" y="1735419"/>
            <a:ext cx="609692" cy="609692"/>
          </a:xfrm>
          <a:prstGeom prst="rect">
            <a:avLst/>
          </a:prstGeom>
        </p:spPr>
      </p:pic>
      <p:pic>
        <p:nvPicPr>
          <p:cNvPr id="13" name="Picture 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8" y="4121324"/>
            <a:ext cx="380245" cy="380245"/>
          </a:xfrm>
          <a:prstGeom prst="rect">
            <a:avLst/>
          </a:prstGeom>
        </p:spPr>
      </p:pic>
      <p:pic>
        <p:nvPicPr>
          <p:cNvPr id="14" name="Picture 13"/>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7850840" y="2873314"/>
            <a:ext cx="306827" cy="306827"/>
          </a:xfrm>
          <a:prstGeom prst="rect">
            <a:avLst/>
          </a:prstGeom>
        </p:spPr>
      </p:pic>
      <p:pic>
        <p:nvPicPr>
          <p:cNvPr id="15" name="Picture 14"/>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9219" y="3831573"/>
            <a:ext cx="283269" cy="283269"/>
          </a:xfrm>
          <a:prstGeom prst="rect">
            <a:avLst/>
          </a:prstGeom>
        </p:spPr>
      </p:pic>
      <p:pic>
        <p:nvPicPr>
          <p:cNvPr id="16" name="Picture 1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7" y="3696461"/>
            <a:ext cx="380245" cy="380245"/>
          </a:xfrm>
          <a:prstGeom prst="rect">
            <a:avLst/>
          </a:prstGeom>
        </p:spPr>
      </p:pic>
      <p:pic>
        <p:nvPicPr>
          <p:cNvPr id="17" name="Picture 16"/>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688054" y="2765498"/>
            <a:ext cx="379361" cy="379361"/>
          </a:xfrm>
          <a:prstGeom prst="rect">
            <a:avLst/>
          </a:prstGeom>
        </p:spPr>
      </p:pic>
      <p:pic>
        <p:nvPicPr>
          <p:cNvPr id="18" name="Picture 17"/>
          <p:cNvPicPr>
            <a:picLocks noChangeAspect="1"/>
          </p:cNvPicPr>
          <p:nvPr/>
        </p:nvPicPr>
        <p:blipFill>
          <a:blip r:embed="rId11"/>
          <a:stretch>
            <a:fillRect/>
          </a:stretch>
        </p:blipFill>
        <p:spPr>
          <a:xfrm>
            <a:off x="3889013" y="3701539"/>
            <a:ext cx="356806" cy="293032"/>
          </a:xfrm>
          <a:prstGeom prst="rect">
            <a:avLst/>
          </a:prstGeom>
        </p:spPr>
      </p:pic>
      <p:pic>
        <p:nvPicPr>
          <p:cNvPr id="19" name="Picture 18"/>
          <p:cNvPicPr>
            <a:picLocks noChangeAspect="1"/>
          </p:cNvPicPr>
          <p:nvPr/>
        </p:nvPicPr>
        <p:blipFill>
          <a:blip r:embed="rId11"/>
          <a:stretch>
            <a:fillRect/>
          </a:stretch>
        </p:blipFill>
        <p:spPr>
          <a:xfrm>
            <a:off x="3889012" y="4133516"/>
            <a:ext cx="356806" cy="293032"/>
          </a:xfrm>
          <a:prstGeom prst="rect">
            <a:avLst/>
          </a:prstGeom>
        </p:spPr>
      </p:pic>
      <p:sp>
        <p:nvSpPr>
          <p:cNvPr id="20" name="TextBox 19"/>
          <p:cNvSpPr txBox="1"/>
          <p:nvPr/>
        </p:nvSpPr>
        <p:spPr>
          <a:xfrm>
            <a:off x="740572" y="3014054"/>
            <a:ext cx="359394" cy="253916"/>
          </a:xfrm>
          <a:prstGeom prst="rect">
            <a:avLst/>
          </a:prstGeom>
          <a:noFill/>
        </p:spPr>
        <p:txBody>
          <a:bodyPr wrap="none" rtlCol="0">
            <a:spAutoFit/>
          </a:bodyPr>
          <a:lstStyle/>
          <a:p>
            <a:r>
              <a:rPr lang="en-US" sz="1050">
                <a:latin typeface="Segoe UI Light" panose="020B0502040204020203" pitchFamily="34" charset="0"/>
                <a:cs typeface="Segoe UI Light" panose="020B0502040204020203" pitchFamily="34" charset="0"/>
              </a:rPr>
              <a:t>DC</a:t>
            </a:r>
          </a:p>
        </p:txBody>
      </p:sp>
      <p:sp>
        <p:nvSpPr>
          <p:cNvPr id="21" name="TextBox 20"/>
          <p:cNvSpPr txBox="1"/>
          <p:nvPr/>
        </p:nvSpPr>
        <p:spPr>
          <a:xfrm>
            <a:off x="923796" y="3754151"/>
            <a:ext cx="691215" cy="430887"/>
          </a:xfrm>
          <a:prstGeom prst="rect">
            <a:avLst/>
          </a:prstGeom>
          <a:noFill/>
        </p:spPr>
        <p:txBody>
          <a:bodyPr wrap="none" rtlCol="0">
            <a:spAutoFit/>
          </a:bodyPr>
          <a:lstStyle/>
          <a:p>
            <a:pPr algn="ctr"/>
            <a:r>
              <a:rPr lang="en-US" sz="1100">
                <a:latin typeface="Segoe UI Light" panose="020B0502040204020203" pitchFamily="34" charset="0"/>
                <a:cs typeface="Segoe UI Light" panose="020B0502040204020203" pitchFamily="34" charset="0"/>
              </a:rPr>
              <a:t>VPN </a:t>
            </a:r>
          </a:p>
          <a:p>
            <a:pPr algn="ctr"/>
            <a:r>
              <a:rPr lang="en-US" sz="1100">
                <a:latin typeface="Segoe UI Light" panose="020B0502040204020203" pitchFamily="34" charset="0"/>
                <a:cs typeface="Segoe UI Light" panose="020B0502040204020203" pitchFamily="34" charset="0"/>
              </a:rPr>
              <a:t>Gateway</a:t>
            </a:r>
          </a:p>
        </p:txBody>
      </p:sp>
      <p:sp>
        <p:nvSpPr>
          <p:cNvPr id="22" name="TextBox 21"/>
          <p:cNvSpPr txBox="1"/>
          <p:nvPr/>
        </p:nvSpPr>
        <p:spPr>
          <a:xfrm>
            <a:off x="2535313" y="4185038"/>
            <a:ext cx="691215" cy="430887"/>
          </a:xfrm>
          <a:prstGeom prst="rect">
            <a:avLst/>
          </a:prstGeom>
          <a:noFill/>
        </p:spPr>
        <p:txBody>
          <a:bodyPr wrap="none" rtlCol="0">
            <a:spAutoFit/>
          </a:bodyPr>
          <a:lstStyle/>
          <a:p>
            <a:pPr algn="ctr"/>
            <a:r>
              <a:rPr lang="en-US" sz="1100">
                <a:latin typeface="Segoe UI Light" panose="020B0502040204020203" pitchFamily="34" charset="0"/>
                <a:cs typeface="Segoe UI Light" panose="020B0502040204020203" pitchFamily="34" charset="0"/>
              </a:rPr>
              <a:t>VPN </a:t>
            </a:r>
          </a:p>
          <a:p>
            <a:pPr algn="ctr"/>
            <a:r>
              <a:rPr lang="en-US" sz="1100">
                <a:latin typeface="Segoe UI Light" panose="020B0502040204020203" pitchFamily="34" charset="0"/>
                <a:cs typeface="Segoe UI Light" panose="020B0502040204020203" pitchFamily="34" charset="0"/>
              </a:rPr>
              <a:t>Gateway</a:t>
            </a:r>
          </a:p>
        </p:txBody>
      </p:sp>
      <p:cxnSp>
        <p:nvCxnSpPr>
          <p:cNvPr id="23" name="Straight Arrow Connector 22"/>
          <p:cNvCxnSpPr/>
          <p:nvPr/>
        </p:nvCxnSpPr>
        <p:spPr>
          <a:xfrm>
            <a:off x="2092648" y="3969594"/>
            <a:ext cx="501713" cy="0"/>
          </a:xfrm>
          <a:prstGeom prst="straightConnector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72872" y="4754066"/>
            <a:ext cx="832280" cy="400110"/>
          </a:xfrm>
          <a:prstGeom prst="rect">
            <a:avLst/>
          </a:prstGeom>
          <a:noFill/>
        </p:spPr>
        <p:txBody>
          <a:bodyPr wrap="none" rtlCol="0">
            <a:spAutoFit/>
          </a:bodyPr>
          <a:lstStyle/>
          <a:p>
            <a:pPr algn="ctr"/>
            <a:r>
              <a:rPr lang="en-US" sz="1000">
                <a:latin typeface="Segoe UI Light" panose="020B0502040204020203" pitchFamily="34" charset="0"/>
                <a:cs typeface="Segoe UI Light" panose="020B0502040204020203" pitchFamily="34" charset="0"/>
              </a:rPr>
              <a:t>SCS Cluster </a:t>
            </a:r>
          </a:p>
          <a:p>
            <a:pPr algn="ctr"/>
            <a:r>
              <a:rPr lang="en-US" sz="1000">
                <a:latin typeface="Segoe UI Light" panose="020B0502040204020203" pitchFamily="34" charset="0"/>
                <a:cs typeface="Segoe UI Light" panose="020B0502040204020203" pitchFamily="34" charset="0"/>
              </a:rPr>
              <a:t>w. SIOS</a:t>
            </a:r>
          </a:p>
        </p:txBody>
      </p:sp>
      <p:sp>
        <p:nvSpPr>
          <p:cNvPr id="25" name="TextBox 24"/>
          <p:cNvSpPr txBox="1"/>
          <p:nvPr/>
        </p:nvSpPr>
        <p:spPr>
          <a:xfrm>
            <a:off x="3567449" y="3067802"/>
            <a:ext cx="720069" cy="261610"/>
          </a:xfrm>
          <a:prstGeom prst="rect">
            <a:avLst/>
          </a:prstGeom>
          <a:noFill/>
        </p:spPr>
        <p:txBody>
          <a:bodyPr wrap="none" rtlCol="0">
            <a:spAutoFit/>
          </a:bodyPr>
          <a:lstStyle/>
          <a:p>
            <a:r>
              <a:rPr lang="en-US" sz="1050">
                <a:latin typeface="Segoe UI Light" panose="020B0502040204020203" pitchFamily="34" charset="0"/>
                <a:cs typeface="Segoe UI Light" panose="020B0502040204020203" pitchFamily="34" charset="0"/>
              </a:rPr>
              <a:t>Azure ILB</a:t>
            </a:r>
          </a:p>
        </p:txBody>
      </p:sp>
      <p:sp>
        <p:nvSpPr>
          <p:cNvPr id="26" name="TextBox 25"/>
          <p:cNvSpPr txBox="1"/>
          <p:nvPr/>
        </p:nvSpPr>
        <p:spPr>
          <a:xfrm>
            <a:off x="3214484" y="2257206"/>
            <a:ext cx="1326499" cy="577081"/>
          </a:xfrm>
          <a:prstGeom prst="rect">
            <a:avLst/>
          </a:prstGeom>
          <a:noFill/>
        </p:spPr>
        <p:txBody>
          <a:bodyPr wrap="square" rtlCol="0">
            <a:spAutoFit/>
          </a:bodyPr>
          <a:lstStyle/>
          <a:p>
            <a:pPr algn="ctr"/>
            <a:r>
              <a:rPr lang="en-US" sz="1050">
                <a:latin typeface="Segoe UI Light" panose="020B0502040204020203" pitchFamily="34" charset="0"/>
                <a:cs typeface="Segoe UI Light" panose="020B0502040204020203" pitchFamily="34" charset="0"/>
              </a:rPr>
              <a:t>SAP clients, app servers connection endpoint</a:t>
            </a:r>
          </a:p>
        </p:txBody>
      </p:sp>
      <p:pic>
        <p:nvPicPr>
          <p:cNvPr id="27" name="Picture 26"/>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321964" y="3717921"/>
            <a:ext cx="276650" cy="276650"/>
          </a:xfrm>
          <a:prstGeom prst="rect">
            <a:avLst/>
          </a:prstGeom>
        </p:spPr>
      </p:pic>
      <p:pic>
        <p:nvPicPr>
          <p:cNvPr id="28" name="Picture 27"/>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321964" y="4121324"/>
            <a:ext cx="276650" cy="276650"/>
          </a:xfrm>
          <a:prstGeom prst="rect">
            <a:avLst/>
          </a:prstGeom>
        </p:spPr>
      </p:pic>
      <p:sp>
        <p:nvSpPr>
          <p:cNvPr id="29" name="TextBox 28"/>
          <p:cNvSpPr txBox="1"/>
          <p:nvPr/>
        </p:nvSpPr>
        <p:spPr>
          <a:xfrm>
            <a:off x="4067415" y="3466987"/>
            <a:ext cx="926857"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C:\ OS E:\SAP</a:t>
            </a:r>
          </a:p>
        </p:txBody>
      </p:sp>
      <p:sp>
        <p:nvSpPr>
          <p:cNvPr id="31" name="TextBox 30"/>
          <p:cNvSpPr txBox="1"/>
          <p:nvPr/>
        </p:nvSpPr>
        <p:spPr>
          <a:xfrm>
            <a:off x="3444092" y="3480894"/>
            <a:ext cx="787395"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DS11v2 </a:t>
            </a:r>
            <a:r>
              <a:rPr lang="en-US" sz="1000" dirty="0">
                <a:latin typeface="Segoe UI Light" panose="020B0502040204020203" pitchFamily="34" charset="0"/>
                <a:cs typeface="Segoe UI Light" panose="020B0502040204020203" pitchFamily="34" charset="0"/>
              </a:rPr>
              <a:t>VM</a:t>
            </a:r>
          </a:p>
        </p:txBody>
      </p:sp>
      <p:sp>
        <p:nvSpPr>
          <p:cNvPr id="32" name="TextBox 31"/>
          <p:cNvSpPr txBox="1"/>
          <p:nvPr/>
        </p:nvSpPr>
        <p:spPr>
          <a:xfrm>
            <a:off x="3418700" y="4458758"/>
            <a:ext cx="787395"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DS11v2 </a:t>
            </a:r>
            <a:r>
              <a:rPr lang="en-US" sz="1000" dirty="0">
                <a:latin typeface="Segoe UI Light" panose="020B0502040204020203" pitchFamily="34" charset="0"/>
                <a:cs typeface="Segoe UI Light" panose="020B0502040204020203" pitchFamily="34" charset="0"/>
              </a:rPr>
              <a:t>VM</a:t>
            </a:r>
          </a:p>
        </p:txBody>
      </p:sp>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7262" y="3612617"/>
            <a:ext cx="380245" cy="380245"/>
          </a:xfrm>
          <a:prstGeom prst="rect">
            <a:avLst/>
          </a:prstGeom>
        </p:spPr>
      </p:pic>
      <p:pic>
        <p:nvPicPr>
          <p:cNvPr id="34" name="Picture 3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4601" y="4294597"/>
            <a:ext cx="380245" cy="380245"/>
          </a:xfrm>
          <a:prstGeom prst="rect">
            <a:avLst/>
          </a:prstGeom>
        </p:spPr>
      </p:pic>
      <p:sp>
        <p:nvSpPr>
          <p:cNvPr id="35" name="TextBox 34"/>
          <p:cNvSpPr txBox="1"/>
          <p:nvPr/>
        </p:nvSpPr>
        <p:spPr>
          <a:xfrm>
            <a:off x="5400267" y="3886583"/>
            <a:ext cx="1037483" cy="400110"/>
          </a:xfrm>
          <a:prstGeom prst="rect">
            <a:avLst/>
          </a:prstGeom>
          <a:noFill/>
        </p:spPr>
        <p:txBody>
          <a:bodyPr wrap="square" rtlCol="0">
            <a:spAutoFit/>
          </a:bodyPr>
          <a:lstStyle/>
          <a:p>
            <a:r>
              <a:rPr lang="en-US" sz="1000" dirty="0">
                <a:latin typeface="Segoe UI Light" panose="020B0502040204020203" pitchFamily="34" charset="0"/>
                <a:cs typeface="Segoe UI Light" panose="020B0502040204020203" pitchFamily="34" charset="0"/>
              </a:rPr>
              <a:t>2x DS13v2 VM</a:t>
            </a:r>
          </a:p>
          <a:p>
            <a:r>
              <a:rPr lang="en-US" sz="1000" dirty="0">
                <a:latin typeface="Segoe UI Light" panose="020B0502040204020203" pitchFamily="34" charset="0"/>
                <a:cs typeface="Segoe UI Light" panose="020B0502040204020203" pitchFamily="34" charset="0"/>
              </a:rPr>
              <a:t>@24600 SAPS</a:t>
            </a:r>
          </a:p>
        </p:txBody>
      </p:sp>
      <p:sp>
        <p:nvSpPr>
          <p:cNvPr id="36" name="TextBox 35"/>
          <p:cNvSpPr txBox="1"/>
          <p:nvPr/>
        </p:nvSpPr>
        <p:spPr>
          <a:xfrm>
            <a:off x="5176378" y="4835312"/>
            <a:ext cx="1077539" cy="246221"/>
          </a:xfrm>
          <a:prstGeom prst="rect">
            <a:avLst/>
          </a:prstGeom>
          <a:noFill/>
        </p:spPr>
        <p:txBody>
          <a:bodyPr wrap="none" rtlCol="0">
            <a:spAutoFit/>
          </a:bodyPr>
          <a:lstStyle/>
          <a:p>
            <a:pPr algn="ctr"/>
            <a:r>
              <a:rPr lang="en-US" sz="1000">
                <a:latin typeface="Segoe UI Light" panose="020B0502040204020203" pitchFamily="34" charset="0"/>
                <a:cs typeface="Segoe UI Light" panose="020B0502040204020203" pitchFamily="34" charset="0"/>
              </a:rPr>
              <a:t>SAP App Servers</a:t>
            </a:r>
          </a:p>
        </p:txBody>
      </p:sp>
      <p:pic>
        <p:nvPicPr>
          <p:cNvPr id="37" name="Picture 36"/>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5568207" y="3622000"/>
            <a:ext cx="276650" cy="276650"/>
          </a:xfrm>
          <a:prstGeom prst="rect">
            <a:avLst/>
          </a:prstGeom>
        </p:spPr>
      </p:pic>
      <p:pic>
        <p:nvPicPr>
          <p:cNvPr id="38" name="Picture 37"/>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5568207" y="4311446"/>
            <a:ext cx="276650" cy="276650"/>
          </a:xfrm>
          <a:prstGeom prst="rect">
            <a:avLst/>
          </a:prstGeom>
        </p:spPr>
      </p:pic>
      <p:sp>
        <p:nvSpPr>
          <p:cNvPr id="39" name="TextBox 38"/>
          <p:cNvSpPr txBox="1"/>
          <p:nvPr/>
        </p:nvSpPr>
        <p:spPr>
          <a:xfrm>
            <a:off x="5410355" y="3406249"/>
            <a:ext cx="835485"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C:\ OS+SAP</a:t>
            </a:r>
          </a:p>
        </p:txBody>
      </p:sp>
      <p:sp>
        <p:nvSpPr>
          <p:cNvPr id="40" name="TextBox 39"/>
          <p:cNvSpPr txBox="1"/>
          <p:nvPr/>
        </p:nvSpPr>
        <p:spPr>
          <a:xfrm>
            <a:off x="5418824" y="4570544"/>
            <a:ext cx="835485"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C:\ OS+SAP</a:t>
            </a:r>
          </a:p>
        </p:txBody>
      </p:sp>
      <p:pic>
        <p:nvPicPr>
          <p:cNvPr id="41" name="Picture 40"/>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1" y="3756660"/>
            <a:ext cx="380245" cy="380245"/>
          </a:xfrm>
          <a:prstGeom prst="rect">
            <a:avLst/>
          </a:prstGeom>
        </p:spPr>
      </p:pic>
      <p:pic>
        <p:nvPicPr>
          <p:cNvPr id="42" name="Picture 4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2" y="4231375"/>
            <a:ext cx="380245" cy="380245"/>
          </a:xfrm>
          <a:prstGeom prst="rect">
            <a:avLst/>
          </a:prstGeom>
        </p:spPr>
      </p:pic>
      <p:pic>
        <p:nvPicPr>
          <p:cNvPr id="43" name="Picture 4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865665" y="2798602"/>
            <a:ext cx="379361" cy="379361"/>
          </a:xfrm>
          <a:prstGeom prst="rect">
            <a:avLst/>
          </a:prstGeom>
        </p:spPr>
      </p:pic>
      <p:sp>
        <p:nvSpPr>
          <p:cNvPr id="44" name="TextBox 43"/>
          <p:cNvSpPr txBox="1"/>
          <p:nvPr/>
        </p:nvSpPr>
        <p:spPr>
          <a:xfrm>
            <a:off x="6745060" y="3100906"/>
            <a:ext cx="720069" cy="261610"/>
          </a:xfrm>
          <a:prstGeom prst="rect">
            <a:avLst/>
          </a:prstGeom>
          <a:noFill/>
        </p:spPr>
        <p:txBody>
          <a:bodyPr wrap="none" rtlCol="0">
            <a:spAutoFit/>
          </a:bodyPr>
          <a:lstStyle/>
          <a:p>
            <a:r>
              <a:rPr lang="en-US" sz="1050">
                <a:latin typeface="Segoe UI Light" panose="020B0502040204020203" pitchFamily="34" charset="0"/>
                <a:cs typeface="Segoe UI Light" panose="020B0502040204020203" pitchFamily="34" charset="0"/>
              </a:rPr>
              <a:t>Azure ILB</a:t>
            </a:r>
          </a:p>
        </p:txBody>
      </p:sp>
      <p:sp>
        <p:nvSpPr>
          <p:cNvPr id="45" name="TextBox 44"/>
          <p:cNvSpPr txBox="1"/>
          <p:nvPr/>
        </p:nvSpPr>
        <p:spPr>
          <a:xfrm>
            <a:off x="6392095" y="2534132"/>
            <a:ext cx="1326499" cy="253916"/>
          </a:xfrm>
          <a:prstGeom prst="rect">
            <a:avLst/>
          </a:prstGeom>
          <a:noFill/>
        </p:spPr>
        <p:txBody>
          <a:bodyPr wrap="square" rtlCol="0">
            <a:spAutoFit/>
          </a:bodyPr>
          <a:lstStyle/>
          <a:p>
            <a:pPr algn="ctr"/>
            <a:r>
              <a:rPr lang="en-US" sz="1050">
                <a:latin typeface="Segoe UI Light" panose="020B0502040204020203" pitchFamily="34" charset="0"/>
                <a:cs typeface="Segoe UI Light" panose="020B0502040204020203" pitchFamily="34" charset="0"/>
              </a:rPr>
              <a:t>SQL listener</a:t>
            </a:r>
          </a:p>
        </p:txBody>
      </p:sp>
      <p:sp>
        <p:nvSpPr>
          <p:cNvPr id="46" name="Rounded Rectangle 59"/>
          <p:cNvSpPr/>
          <p:nvPr/>
        </p:nvSpPr>
        <p:spPr>
          <a:xfrm>
            <a:off x="7877751" y="3802739"/>
            <a:ext cx="579338"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pic>
        <p:nvPicPr>
          <p:cNvPr id="47" name="Picture 46"/>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916147" y="3857723"/>
            <a:ext cx="184553" cy="184553"/>
          </a:xfrm>
          <a:prstGeom prst="rect">
            <a:avLst/>
          </a:prstGeom>
        </p:spPr>
      </p:pic>
      <p:pic>
        <p:nvPicPr>
          <p:cNvPr id="48" name="Picture 47"/>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073705" y="3857723"/>
            <a:ext cx="184553" cy="184553"/>
          </a:xfrm>
          <a:prstGeom prst="rect">
            <a:avLst/>
          </a:prstGeom>
        </p:spPr>
      </p:pic>
      <p:sp>
        <p:nvSpPr>
          <p:cNvPr id="49" name="TextBox 48"/>
          <p:cNvSpPr txBox="1"/>
          <p:nvPr/>
        </p:nvSpPr>
        <p:spPr>
          <a:xfrm>
            <a:off x="6677520" y="3506107"/>
            <a:ext cx="787395"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DS13v2 VM</a:t>
            </a:r>
          </a:p>
        </p:txBody>
      </p:sp>
      <p:sp>
        <p:nvSpPr>
          <p:cNvPr id="50" name="TextBox 49"/>
          <p:cNvSpPr txBox="1"/>
          <p:nvPr/>
        </p:nvSpPr>
        <p:spPr>
          <a:xfrm>
            <a:off x="6702140" y="4574870"/>
            <a:ext cx="787395"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DS13v2 VM</a:t>
            </a:r>
          </a:p>
        </p:txBody>
      </p:sp>
      <p:sp>
        <p:nvSpPr>
          <p:cNvPr id="51" name="TextBox 50"/>
          <p:cNvSpPr txBox="1"/>
          <p:nvPr/>
        </p:nvSpPr>
        <p:spPr>
          <a:xfrm>
            <a:off x="6675012" y="4798576"/>
            <a:ext cx="955835" cy="553998"/>
          </a:xfrm>
          <a:prstGeom prst="rect">
            <a:avLst/>
          </a:prstGeom>
          <a:noFill/>
        </p:spPr>
        <p:txBody>
          <a:bodyPr wrap="square" rtlCol="0">
            <a:spAutoFit/>
          </a:bodyPr>
          <a:lstStyle/>
          <a:p>
            <a:pPr algn="ctr"/>
            <a:r>
              <a:rPr lang="en-US" sz="1000" dirty="0">
                <a:latin typeface="Segoe UI Light" panose="020B0502040204020203" pitchFamily="34" charset="0"/>
                <a:cs typeface="Segoe UI Light" panose="020B0502040204020203" pitchFamily="34" charset="0"/>
              </a:rPr>
              <a:t>SQL AlwaysOn Cluster</a:t>
            </a:r>
          </a:p>
        </p:txBody>
      </p:sp>
      <p:sp>
        <p:nvSpPr>
          <p:cNvPr id="52" name="TextBox 51"/>
          <p:cNvSpPr txBox="1"/>
          <p:nvPr/>
        </p:nvSpPr>
        <p:spPr>
          <a:xfrm>
            <a:off x="7796284" y="3273171"/>
            <a:ext cx="1149425" cy="553998"/>
          </a:xfrm>
          <a:prstGeom prst="rect">
            <a:avLst/>
          </a:prstGeom>
          <a:noFill/>
        </p:spPr>
        <p:txBody>
          <a:bodyPr wrap="square" rtlCol="0">
            <a:spAutoFit/>
          </a:bodyPr>
          <a:lstStyle/>
          <a:p>
            <a:r>
              <a:rPr lang="en-US" sz="1000" dirty="0">
                <a:latin typeface="Segoe UI Light" panose="020B0502040204020203" pitchFamily="34" charset="0"/>
                <a:cs typeface="Segoe UI Light" panose="020B0502040204020203" pitchFamily="34" charset="0"/>
              </a:rPr>
              <a:t>F: Storage pool SQL logs, </a:t>
            </a:r>
            <a:r>
              <a:rPr lang="en-US" sz="1000" dirty="0" err="1">
                <a:latin typeface="Segoe UI Light" panose="020B0502040204020203" pitchFamily="34" charset="0"/>
                <a:cs typeface="Segoe UI Light" panose="020B0502040204020203" pitchFamily="34" charset="0"/>
              </a:rPr>
              <a:t>tempdb</a:t>
            </a:r>
            <a:r>
              <a:rPr lang="en-US" sz="1000" dirty="0">
                <a:latin typeface="Segoe UI Light" panose="020B0502040204020203" pitchFamily="34" charset="0"/>
                <a:cs typeface="Segoe UI Light" panose="020B0502040204020203" pitchFamily="34" charset="0"/>
              </a:rPr>
              <a:t>, datafiles</a:t>
            </a:r>
          </a:p>
        </p:txBody>
      </p:sp>
      <p:sp>
        <p:nvSpPr>
          <p:cNvPr id="53" name="TextBox 52"/>
          <p:cNvSpPr txBox="1"/>
          <p:nvPr/>
        </p:nvSpPr>
        <p:spPr>
          <a:xfrm>
            <a:off x="8952720" y="3877720"/>
            <a:ext cx="698584" cy="553998"/>
          </a:xfrm>
          <a:prstGeom prst="rect">
            <a:avLst/>
          </a:prstGeom>
          <a:noFill/>
        </p:spPr>
        <p:txBody>
          <a:bodyPr wrap="square" rtlCol="0">
            <a:spAutoFit/>
          </a:bodyPr>
          <a:lstStyle/>
          <a:p>
            <a:r>
              <a:rPr lang="en-US" sz="1000" dirty="0" err="1">
                <a:latin typeface="Segoe UI Light" panose="020B0502040204020203" pitchFamily="34" charset="0"/>
                <a:cs typeface="Segoe UI Light" panose="020B0502040204020203" pitchFamily="34" charset="0"/>
              </a:rPr>
              <a:t>Premiumdisks</a:t>
            </a:r>
            <a:r>
              <a:rPr lang="en-US" sz="1000" dirty="0">
                <a:latin typeface="Segoe UI Light" panose="020B0502040204020203" pitchFamily="34" charset="0"/>
                <a:cs typeface="Segoe UI Light" panose="020B0502040204020203" pitchFamily="34" charset="0"/>
              </a:rPr>
              <a:t> 6xP30</a:t>
            </a:r>
          </a:p>
        </p:txBody>
      </p:sp>
      <p:sp>
        <p:nvSpPr>
          <p:cNvPr id="54" name="TextBox 53"/>
          <p:cNvSpPr txBox="1"/>
          <p:nvPr/>
        </p:nvSpPr>
        <p:spPr>
          <a:xfrm>
            <a:off x="7715024" y="4055431"/>
            <a:ext cx="1380506"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10000 IOPS +200MB/s</a:t>
            </a:r>
          </a:p>
        </p:txBody>
      </p:sp>
      <p:sp>
        <p:nvSpPr>
          <p:cNvPr id="56" name="TextBox 55"/>
          <p:cNvSpPr txBox="1"/>
          <p:nvPr/>
        </p:nvSpPr>
        <p:spPr>
          <a:xfrm>
            <a:off x="7708200" y="2506838"/>
            <a:ext cx="695249" cy="400110"/>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Fileshare Witness</a:t>
            </a:r>
          </a:p>
        </p:txBody>
      </p:sp>
      <p:sp>
        <p:nvSpPr>
          <p:cNvPr id="57" name="Rounded Rectangle 92"/>
          <p:cNvSpPr/>
          <p:nvPr/>
        </p:nvSpPr>
        <p:spPr>
          <a:xfrm>
            <a:off x="3226528" y="3406249"/>
            <a:ext cx="1702506"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58" name="TextBox 57"/>
          <p:cNvSpPr txBox="1"/>
          <p:nvPr/>
        </p:nvSpPr>
        <p:spPr>
          <a:xfrm>
            <a:off x="4325030" y="3206301"/>
            <a:ext cx="553357"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Av. Set</a:t>
            </a:r>
          </a:p>
        </p:txBody>
      </p:sp>
      <p:sp>
        <p:nvSpPr>
          <p:cNvPr id="59" name="Rounded Rectangle 94"/>
          <p:cNvSpPr/>
          <p:nvPr/>
        </p:nvSpPr>
        <p:spPr>
          <a:xfrm>
            <a:off x="4992116" y="3441485"/>
            <a:ext cx="1317347"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60" name="TextBox 59"/>
          <p:cNvSpPr txBox="1"/>
          <p:nvPr/>
        </p:nvSpPr>
        <p:spPr>
          <a:xfrm>
            <a:off x="5734260" y="3237128"/>
            <a:ext cx="553357"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Av. Set</a:t>
            </a:r>
          </a:p>
        </p:txBody>
      </p:sp>
      <p:sp>
        <p:nvSpPr>
          <p:cNvPr id="61" name="Rounded Rectangle 96"/>
          <p:cNvSpPr/>
          <p:nvPr/>
        </p:nvSpPr>
        <p:spPr>
          <a:xfrm>
            <a:off x="6392096" y="3462996"/>
            <a:ext cx="2999554"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sp>
        <p:nvSpPr>
          <p:cNvPr id="62" name="TextBox 61"/>
          <p:cNvSpPr txBox="1"/>
          <p:nvPr/>
        </p:nvSpPr>
        <p:spPr>
          <a:xfrm>
            <a:off x="8817423" y="3257734"/>
            <a:ext cx="553357"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Av. Set</a:t>
            </a:r>
          </a:p>
        </p:txBody>
      </p:sp>
      <p:sp>
        <p:nvSpPr>
          <p:cNvPr id="63" name="TextBox 62"/>
          <p:cNvSpPr txBox="1"/>
          <p:nvPr/>
        </p:nvSpPr>
        <p:spPr>
          <a:xfrm>
            <a:off x="6426262" y="3734547"/>
            <a:ext cx="481503" cy="400110"/>
          </a:xfrm>
          <a:prstGeom prst="rect">
            <a:avLst/>
          </a:prstGeom>
          <a:noFill/>
        </p:spPr>
        <p:txBody>
          <a:bodyPr wrap="square" rtlCol="0">
            <a:spAutoFit/>
          </a:bodyPr>
          <a:lstStyle/>
          <a:p>
            <a:r>
              <a:rPr lang="en-US" sz="1000" dirty="0">
                <a:latin typeface="Segoe UI Light" panose="020B0502040204020203" pitchFamily="34" charset="0"/>
                <a:cs typeface="Segoe UI Light" panose="020B0502040204020203" pitchFamily="34" charset="0"/>
              </a:rPr>
              <a:t>6680 SAPS</a:t>
            </a:r>
          </a:p>
        </p:txBody>
      </p:sp>
      <p:sp>
        <p:nvSpPr>
          <p:cNvPr id="64" name="TextBox 63"/>
          <p:cNvSpPr txBox="1"/>
          <p:nvPr/>
        </p:nvSpPr>
        <p:spPr>
          <a:xfrm>
            <a:off x="6414135" y="4200426"/>
            <a:ext cx="499492" cy="400110"/>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6680 SAPS</a:t>
            </a:r>
          </a:p>
        </p:txBody>
      </p:sp>
      <p:pic>
        <p:nvPicPr>
          <p:cNvPr id="65" name="Picture 6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113052" y="2613487"/>
            <a:ext cx="423341" cy="423341"/>
          </a:xfrm>
          <a:prstGeom prst="rect">
            <a:avLst/>
          </a:prstGeom>
        </p:spPr>
      </p:pic>
      <p:sp>
        <p:nvSpPr>
          <p:cNvPr id="66" name="TextBox 65"/>
          <p:cNvSpPr txBox="1"/>
          <p:nvPr/>
        </p:nvSpPr>
        <p:spPr>
          <a:xfrm>
            <a:off x="5025659" y="3024836"/>
            <a:ext cx="941611" cy="415498"/>
          </a:xfrm>
          <a:prstGeom prst="rect">
            <a:avLst/>
          </a:prstGeom>
          <a:noFill/>
        </p:spPr>
        <p:txBody>
          <a:bodyPr wrap="square" rtlCol="0">
            <a:spAutoFit/>
          </a:bodyPr>
          <a:lstStyle/>
          <a:p>
            <a:pPr algn="ctr"/>
            <a:r>
              <a:rPr lang="en-US" sz="1050">
                <a:latin typeface="Segoe UI Light" panose="020B0502040204020203" pitchFamily="34" charset="0"/>
                <a:cs typeface="Segoe UI Light" panose="020B0502040204020203" pitchFamily="34" charset="0"/>
              </a:rPr>
              <a:t>Replicated </a:t>
            </a:r>
          </a:p>
          <a:p>
            <a:pPr algn="ctr"/>
            <a:r>
              <a:rPr lang="en-US" sz="1050">
                <a:latin typeface="Segoe UI Light" panose="020B0502040204020203" pitchFamily="34" charset="0"/>
                <a:cs typeface="Segoe UI Light" panose="020B0502040204020203" pitchFamily="34" charset="0"/>
              </a:rPr>
              <a:t>DC</a:t>
            </a:r>
          </a:p>
        </p:txBody>
      </p:sp>
      <p:sp>
        <p:nvSpPr>
          <p:cNvPr id="67" name="Rounded Rectangle 102"/>
          <p:cNvSpPr/>
          <p:nvPr/>
        </p:nvSpPr>
        <p:spPr>
          <a:xfrm>
            <a:off x="10068024" y="2021338"/>
            <a:ext cx="1446806" cy="2174693"/>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pic>
        <p:nvPicPr>
          <p:cNvPr id="68" name="Picture 6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2969808"/>
            <a:ext cx="380245" cy="380245"/>
          </a:xfrm>
          <a:prstGeom prst="rect">
            <a:avLst/>
          </a:prstGeom>
        </p:spPr>
      </p:pic>
      <p:pic>
        <p:nvPicPr>
          <p:cNvPr id="69" name="Picture 68"/>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3422494"/>
            <a:ext cx="380245" cy="380245"/>
          </a:xfrm>
          <a:prstGeom prst="rect">
            <a:avLst/>
          </a:prstGeom>
        </p:spPr>
      </p:pic>
      <p:pic>
        <p:nvPicPr>
          <p:cNvPr id="70" name="Picture 6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8066" y="2517122"/>
            <a:ext cx="380245" cy="380245"/>
          </a:xfrm>
          <a:prstGeom prst="rect">
            <a:avLst/>
          </a:prstGeom>
        </p:spPr>
      </p:pic>
      <p:sp>
        <p:nvSpPr>
          <p:cNvPr id="71" name="TextBox 70"/>
          <p:cNvSpPr txBox="1"/>
          <p:nvPr/>
        </p:nvSpPr>
        <p:spPr>
          <a:xfrm>
            <a:off x="10717941" y="2473062"/>
            <a:ext cx="750317" cy="400110"/>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Replicated SCS </a:t>
            </a:r>
          </a:p>
        </p:txBody>
      </p:sp>
      <p:sp>
        <p:nvSpPr>
          <p:cNvPr id="72" name="TextBox 71"/>
          <p:cNvSpPr txBox="1"/>
          <p:nvPr/>
        </p:nvSpPr>
        <p:spPr>
          <a:xfrm>
            <a:off x="10717940" y="2923596"/>
            <a:ext cx="750317" cy="553998"/>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Replicated App Server </a:t>
            </a:r>
          </a:p>
        </p:txBody>
      </p:sp>
      <p:sp>
        <p:nvSpPr>
          <p:cNvPr id="73" name="TextBox 72"/>
          <p:cNvSpPr txBox="1"/>
          <p:nvPr/>
        </p:nvSpPr>
        <p:spPr>
          <a:xfrm>
            <a:off x="10730508" y="3390042"/>
            <a:ext cx="750317" cy="553998"/>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Secondary Alwayson replica</a:t>
            </a:r>
          </a:p>
        </p:txBody>
      </p:sp>
      <p:pic>
        <p:nvPicPr>
          <p:cNvPr id="74" name="Picture 7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180435" y="2197452"/>
            <a:ext cx="289715" cy="289715"/>
          </a:xfrm>
          <a:prstGeom prst="rect">
            <a:avLst/>
          </a:prstGeom>
        </p:spPr>
      </p:pic>
      <p:pic>
        <p:nvPicPr>
          <p:cNvPr id="75" name="Picture 74"/>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10105527" y="2183454"/>
            <a:ext cx="283269" cy="283269"/>
          </a:xfrm>
          <a:prstGeom prst="rect">
            <a:avLst/>
          </a:prstGeom>
        </p:spPr>
      </p:pic>
      <p:cxnSp>
        <p:nvCxnSpPr>
          <p:cNvPr id="76" name="Straight Arrow Connector 75"/>
          <p:cNvCxnSpPr/>
          <p:nvPr/>
        </p:nvCxnSpPr>
        <p:spPr>
          <a:xfrm>
            <a:off x="9556786" y="2342310"/>
            <a:ext cx="501713" cy="0"/>
          </a:xfrm>
          <a:prstGeom prst="straightConnector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648026" y="1726521"/>
            <a:ext cx="609692" cy="609692"/>
          </a:xfrm>
          <a:prstGeom prst="rect">
            <a:avLst/>
          </a:prstGeom>
        </p:spPr>
      </p:pic>
      <p:sp>
        <p:nvSpPr>
          <p:cNvPr id="78" name="TextBox 77"/>
          <p:cNvSpPr txBox="1"/>
          <p:nvPr/>
        </p:nvSpPr>
        <p:spPr>
          <a:xfrm>
            <a:off x="10152727" y="4437775"/>
            <a:ext cx="1572123" cy="861774"/>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 (A)SCS replicated via batch job to copy the /sapmnt share. App Servers replicated with ASR</a:t>
            </a:r>
          </a:p>
        </p:txBody>
      </p:sp>
      <p:pic>
        <p:nvPicPr>
          <p:cNvPr id="80" name="Picture 79"/>
          <p:cNvPicPr>
            <a:picLocks noChangeAspect="1"/>
          </p:cNvPicPr>
          <p:nvPr/>
        </p:nvPicPr>
        <p:blipFill>
          <a:blip r:embed="rId14" cstate="print">
            <a:lum bright="70000" contrast="-70000"/>
            <a:extLst>
              <a:ext uri="{28A0092B-C50C-407E-A947-70E740481C1C}">
                <a14:useLocalDpi xmlns:a14="http://schemas.microsoft.com/office/drawing/2010/main" val="0"/>
              </a:ext>
            </a:extLst>
          </a:blip>
          <a:stretch>
            <a:fillRect/>
          </a:stretch>
        </p:blipFill>
        <p:spPr>
          <a:xfrm>
            <a:off x="1321806" y="2527321"/>
            <a:ext cx="414176" cy="414176"/>
          </a:xfrm>
          <a:prstGeom prst="rect">
            <a:avLst/>
          </a:prstGeom>
        </p:spPr>
      </p:pic>
      <p:sp>
        <p:nvSpPr>
          <p:cNvPr id="81" name="TextBox 80"/>
          <p:cNvSpPr txBox="1"/>
          <p:nvPr/>
        </p:nvSpPr>
        <p:spPr>
          <a:xfrm>
            <a:off x="1218634" y="2944433"/>
            <a:ext cx="883539" cy="553998"/>
          </a:xfrm>
          <a:prstGeom prst="rect">
            <a:avLst/>
          </a:prstGeom>
          <a:noFill/>
        </p:spPr>
        <p:txBody>
          <a:bodyPr wrap="square" rtlCol="0">
            <a:spAutoFit/>
          </a:bodyPr>
          <a:lstStyle/>
          <a:p>
            <a:r>
              <a:rPr lang="en-US" sz="1000">
                <a:latin typeface="Segoe UI Light" panose="020B0502040204020203" pitchFamily="34" charset="0"/>
                <a:cs typeface="Segoe UI Light" panose="020B0502040204020203" pitchFamily="34" charset="0"/>
              </a:rPr>
              <a:t>PRD Shop-floor Systems</a:t>
            </a:r>
          </a:p>
        </p:txBody>
      </p:sp>
      <p:sp>
        <p:nvSpPr>
          <p:cNvPr id="82" name="TextBox 81"/>
          <p:cNvSpPr txBox="1"/>
          <p:nvPr/>
        </p:nvSpPr>
        <p:spPr>
          <a:xfrm>
            <a:off x="5612689" y="2012155"/>
            <a:ext cx="615874" cy="276999"/>
          </a:xfrm>
          <a:prstGeom prst="rect">
            <a:avLst/>
          </a:prstGeom>
          <a:noFill/>
        </p:spPr>
        <p:txBody>
          <a:bodyPr wrap="none" rtlCol="0">
            <a:spAutoFit/>
          </a:bodyPr>
          <a:lstStyle/>
          <a:p>
            <a:r>
              <a:rPr lang="en-US" sz="1200" b="1">
                <a:latin typeface="Segoe UI Light" panose="020B0502040204020203" pitchFamily="34" charset="0"/>
                <a:cs typeface="Segoe UI Light" panose="020B0502040204020203" pitchFamily="34" charset="0"/>
              </a:rPr>
              <a:t>PROD </a:t>
            </a:r>
          </a:p>
        </p:txBody>
      </p:sp>
      <p:sp>
        <p:nvSpPr>
          <p:cNvPr id="83" name="TextBox 82"/>
          <p:cNvSpPr txBox="1"/>
          <p:nvPr/>
        </p:nvSpPr>
        <p:spPr>
          <a:xfrm>
            <a:off x="10484878" y="2010985"/>
            <a:ext cx="373820" cy="276999"/>
          </a:xfrm>
          <a:prstGeom prst="rect">
            <a:avLst/>
          </a:prstGeom>
          <a:noFill/>
        </p:spPr>
        <p:txBody>
          <a:bodyPr wrap="none" rtlCol="0">
            <a:spAutoFit/>
          </a:bodyPr>
          <a:lstStyle/>
          <a:p>
            <a:r>
              <a:rPr lang="en-US" sz="1200" b="1">
                <a:latin typeface="Segoe UI Light" panose="020B0502040204020203" pitchFamily="34" charset="0"/>
                <a:cs typeface="Segoe UI Light" panose="020B0502040204020203" pitchFamily="34" charset="0"/>
              </a:rPr>
              <a:t>DR</a:t>
            </a:r>
            <a:endParaRPr lang="en-US" sz="1000" b="1">
              <a:latin typeface="Segoe UI Light" panose="020B0502040204020203" pitchFamily="34" charset="0"/>
              <a:cs typeface="Segoe UI Light" panose="020B0502040204020203" pitchFamily="34" charset="0"/>
            </a:endParaRPr>
          </a:p>
        </p:txBody>
      </p:sp>
      <p:sp>
        <p:nvSpPr>
          <p:cNvPr id="84" name="TextBox 83"/>
          <p:cNvSpPr txBox="1"/>
          <p:nvPr/>
        </p:nvSpPr>
        <p:spPr>
          <a:xfrm>
            <a:off x="5104555" y="2364472"/>
            <a:ext cx="795411"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2xA4v2 VM</a:t>
            </a:r>
          </a:p>
        </p:txBody>
      </p:sp>
      <p:pic>
        <p:nvPicPr>
          <p:cNvPr id="85" name="Picture 84"/>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7578305" y="3841142"/>
            <a:ext cx="216299" cy="216299"/>
          </a:xfrm>
          <a:prstGeom prst="rect">
            <a:avLst/>
          </a:prstGeom>
        </p:spPr>
      </p:pic>
      <p:pic>
        <p:nvPicPr>
          <p:cNvPr id="86" name="Picture 85"/>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578874" y="4317309"/>
            <a:ext cx="210204" cy="210204"/>
          </a:xfrm>
          <a:prstGeom prst="rect">
            <a:avLst/>
          </a:prstGeom>
        </p:spPr>
      </p:pic>
      <p:sp>
        <p:nvSpPr>
          <p:cNvPr id="87" name="TextBox 86"/>
          <p:cNvSpPr txBox="1"/>
          <p:nvPr/>
        </p:nvSpPr>
        <p:spPr>
          <a:xfrm>
            <a:off x="7371138" y="3570680"/>
            <a:ext cx="537327"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C:\ OS</a:t>
            </a:r>
          </a:p>
        </p:txBody>
      </p:sp>
      <p:sp>
        <p:nvSpPr>
          <p:cNvPr id="88" name="TextBox 87"/>
          <p:cNvSpPr txBox="1"/>
          <p:nvPr/>
        </p:nvSpPr>
        <p:spPr>
          <a:xfrm>
            <a:off x="7342603" y="4112061"/>
            <a:ext cx="537327" cy="246221"/>
          </a:xfrm>
          <a:prstGeom prst="rect">
            <a:avLst/>
          </a:prstGeom>
          <a:noFill/>
        </p:spPr>
        <p:txBody>
          <a:bodyPr wrap="none" rtlCol="0">
            <a:spAutoFit/>
          </a:bodyPr>
          <a:lstStyle/>
          <a:p>
            <a:r>
              <a:rPr lang="en-US" sz="1000">
                <a:latin typeface="Segoe UI Light" panose="020B0502040204020203" pitchFamily="34" charset="0"/>
                <a:cs typeface="Segoe UI Light" panose="020B0502040204020203" pitchFamily="34" charset="0"/>
              </a:rPr>
              <a:t>C:\ OS</a:t>
            </a:r>
          </a:p>
        </p:txBody>
      </p:sp>
      <p:pic>
        <p:nvPicPr>
          <p:cNvPr id="90" name="Picture 8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63414" y="2615058"/>
            <a:ext cx="423341" cy="423341"/>
          </a:xfrm>
          <a:prstGeom prst="rect">
            <a:avLst/>
          </a:prstGeom>
        </p:spPr>
      </p:pic>
      <p:pic>
        <p:nvPicPr>
          <p:cNvPr id="91" name="Picture 9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58184" y="3710301"/>
            <a:ext cx="276650" cy="276650"/>
          </a:xfrm>
          <a:prstGeom prst="rect">
            <a:avLst/>
          </a:prstGeom>
        </p:spPr>
      </p:pic>
      <p:pic>
        <p:nvPicPr>
          <p:cNvPr id="92" name="Picture 9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4558184" y="4117428"/>
            <a:ext cx="276650" cy="276650"/>
          </a:xfrm>
          <a:prstGeom prst="rect">
            <a:avLst/>
          </a:prstGeom>
        </p:spPr>
      </p:pic>
      <p:sp>
        <p:nvSpPr>
          <p:cNvPr id="93" name="TextBox 92"/>
          <p:cNvSpPr txBox="1"/>
          <p:nvPr/>
        </p:nvSpPr>
        <p:spPr>
          <a:xfrm>
            <a:off x="4055223" y="4442347"/>
            <a:ext cx="926857" cy="246221"/>
          </a:xfrm>
          <a:prstGeom prst="rect">
            <a:avLst/>
          </a:prstGeom>
          <a:noFill/>
        </p:spPr>
        <p:txBody>
          <a:bodyPr wrap="none" rtlCol="0">
            <a:spAutoFit/>
          </a:bodyPr>
          <a:lstStyle/>
          <a:p>
            <a:r>
              <a:rPr lang="en-US" sz="1000" dirty="0">
                <a:latin typeface="Segoe UI Light" panose="020B0502040204020203" pitchFamily="34" charset="0"/>
                <a:cs typeface="Segoe UI Light" panose="020B0502040204020203" pitchFamily="34" charset="0"/>
              </a:rPr>
              <a:t>C:\ OS E:\SAP</a:t>
            </a:r>
          </a:p>
        </p:txBody>
      </p:sp>
      <p:pic>
        <p:nvPicPr>
          <p:cNvPr id="94" name="Picture 9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231263" y="3857723"/>
            <a:ext cx="184553" cy="184553"/>
          </a:xfrm>
          <a:prstGeom prst="rect">
            <a:avLst/>
          </a:prstGeom>
        </p:spPr>
      </p:pic>
      <p:sp>
        <p:nvSpPr>
          <p:cNvPr id="95" name="Rounded Rectangle 59"/>
          <p:cNvSpPr/>
          <p:nvPr/>
        </p:nvSpPr>
        <p:spPr>
          <a:xfrm>
            <a:off x="7877751" y="4272131"/>
            <a:ext cx="579338"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Light" panose="020B0502040204020203" pitchFamily="34" charset="0"/>
              <a:cs typeface="Segoe UI Light" panose="020B0502040204020203" pitchFamily="34" charset="0"/>
            </a:endParaRPr>
          </a:p>
        </p:txBody>
      </p:sp>
      <p:pic>
        <p:nvPicPr>
          <p:cNvPr id="96" name="Picture 95"/>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916147" y="4327115"/>
            <a:ext cx="184553" cy="184553"/>
          </a:xfrm>
          <a:prstGeom prst="rect">
            <a:avLst/>
          </a:prstGeom>
        </p:spPr>
      </p:pic>
      <p:pic>
        <p:nvPicPr>
          <p:cNvPr id="97" name="Picture 96"/>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073705" y="4327115"/>
            <a:ext cx="184553" cy="184553"/>
          </a:xfrm>
          <a:prstGeom prst="rect">
            <a:avLst/>
          </a:prstGeom>
        </p:spPr>
      </p:pic>
      <p:pic>
        <p:nvPicPr>
          <p:cNvPr id="98" name="Picture 97"/>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231263" y="4327115"/>
            <a:ext cx="184553" cy="184553"/>
          </a:xfrm>
          <a:prstGeom prst="rect">
            <a:avLst/>
          </a:prstGeom>
        </p:spPr>
      </p:pic>
    </p:spTree>
    <p:extLst>
      <p:ext uri="{BB962C8B-B14F-4D97-AF65-F5344CB8AC3E}">
        <p14:creationId xmlns:p14="http://schemas.microsoft.com/office/powerpoint/2010/main" val="1580141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Cost</a:t>
            </a:r>
          </a:p>
        </p:txBody>
      </p:sp>
      <p:graphicFrame>
        <p:nvGraphicFramePr>
          <p:cNvPr id="6" name="Content Placeholder 4"/>
          <p:cNvGraphicFramePr>
            <a:graphicFrameLocks noGrp="1"/>
          </p:cNvGraphicFramePr>
          <p:nvPr>
            <p:ph idx="4294967295"/>
            <p:extLst>
              <p:ext uri="{D42A27DB-BD31-4B8C-83A1-F6EECF244321}">
                <p14:modId xmlns:p14="http://schemas.microsoft.com/office/powerpoint/2010/main" val="1128382919"/>
              </p:ext>
            </p:extLst>
          </p:nvPr>
        </p:nvGraphicFramePr>
        <p:xfrm>
          <a:off x="1278509" y="1847850"/>
          <a:ext cx="9634982" cy="3708400"/>
        </p:xfrm>
        <a:graphic>
          <a:graphicData uri="http://schemas.openxmlformats.org/drawingml/2006/table">
            <a:tbl>
              <a:tblPr firstRow="1" bandRow="1">
                <a:tableStyleId>{5C22544A-7EE6-4342-B048-85BDC9FD1C3A}</a:tableStyleId>
              </a:tblPr>
              <a:tblGrid>
                <a:gridCol w="2299843">
                  <a:extLst>
                    <a:ext uri="{9D8B030D-6E8A-4147-A177-3AD203B41FA5}">
                      <a16:colId xmlns:a16="http://schemas.microsoft.com/office/drawing/2014/main" val="4165350483"/>
                    </a:ext>
                  </a:extLst>
                </a:gridCol>
                <a:gridCol w="1301985">
                  <a:extLst>
                    <a:ext uri="{9D8B030D-6E8A-4147-A177-3AD203B41FA5}">
                      <a16:colId xmlns:a16="http://schemas.microsoft.com/office/drawing/2014/main" val="2319678795"/>
                    </a:ext>
                  </a:extLst>
                </a:gridCol>
                <a:gridCol w="1866507">
                  <a:extLst>
                    <a:ext uri="{9D8B030D-6E8A-4147-A177-3AD203B41FA5}">
                      <a16:colId xmlns:a16="http://schemas.microsoft.com/office/drawing/2014/main" val="3617475584"/>
                    </a:ext>
                  </a:extLst>
                </a:gridCol>
                <a:gridCol w="2479249">
                  <a:extLst>
                    <a:ext uri="{9D8B030D-6E8A-4147-A177-3AD203B41FA5}">
                      <a16:colId xmlns:a16="http://schemas.microsoft.com/office/drawing/2014/main" val="1230809549"/>
                    </a:ext>
                  </a:extLst>
                </a:gridCol>
                <a:gridCol w="1687398">
                  <a:extLst>
                    <a:ext uri="{9D8B030D-6E8A-4147-A177-3AD203B41FA5}">
                      <a16:colId xmlns:a16="http://schemas.microsoft.com/office/drawing/2014/main" val="3080076561"/>
                    </a:ext>
                  </a:extLst>
                </a:gridCol>
              </a:tblGrid>
              <a:tr h="370840">
                <a:tc>
                  <a:txBody>
                    <a:bodyPr/>
                    <a:lstStyle/>
                    <a:p>
                      <a:r>
                        <a:rPr lang="en-US" dirty="0"/>
                        <a:t>Component</a:t>
                      </a:r>
                    </a:p>
                  </a:txBody>
                  <a:tcPr/>
                </a:tc>
                <a:tc>
                  <a:txBody>
                    <a:bodyPr/>
                    <a:lstStyle/>
                    <a:p>
                      <a:r>
                        <a:rPr lang="en-US"/>
                        <a:t>Quantity</a:t>
                      </a:r>
                    </a:p>
                  </a:txBody>
                  <a:tcPr/>
                </a:tc>
                <a:tc>
                  <a:txBody>
                    <a:bodyPr/>
                    <a:lstStyle/>
                    <a:p>
                      <a:r>
                        <a:rPr lang="en-US"/>
                        <a:t>Op.</a:t>
                      </a:r>
                      <a:r>
                        <a:rPr lang="en-US" baseline="0"/>
                        <a:t> hrs/month</a:t>
                      </a:r>
                      <a:endParaRPr lang="en-US"/>
                    </a:p>
                  </a:txBody>
                  <a:tcPr/>
                </a:tc>
                <a:tc>
                  <a:txBody>
                    <a:bodyPr/>
                    <a:lstStyle/>
                    <a:p>
                      <a:r>
                        <a:rPr lang="en-US" dirty="0"/>
                        <a:t>Unit cost/month</a:t>
                      </a:r>
                    </a:p>
                  </a:txBody>
                  <a:tcPr/>
                </a:tc>
                <a:tc>
                  <a:txBody>
                    <a:bodyPr/>
                    <a:lstStyle/>
                    <a:p>
                      <a:r>
                        <a:rPr lang="en-US"/>
                        <a:t>Ext. cost/mo.</a:t>
                      </a:r>
                    </a:p>
                  </a:txBody>
                  <a:tcPr/>
                </a:tc>
                <a:extLst>
                  <a:ext uri="{0D108BD9-81ED-4DB2-BD59-A6C34878D82A}">
                    <a16:rowId xmlns:a16="http://schemas.microsoft.com/office/drawing/2014/main" val="587583526"/>
                  </a:ext>
                </a:extLst>
              </a:tr>
              <a:tr h="370840">
                <a:tc>
                  <a:txBody>
                    <a:bodyPr/>
                    <a:lstStyle/>
                    <a:p>
                      <a:r>
                        <a:rPr lang="en-US" dirty="0"/>
                        <a:t>VM—A4v2</a:t>
                      </a:r>
                    </a:p>
                  </a:txBody>
                  <a:tcPr/>
                </a:tc>
                <a:tc>
                  <a:txBody>
                    <a:bodyPr/>
                    <a:lstStyle/>
                    <a:p>
                      <a:r>
                        <a:rPr lang="en-US" dirty="0"/>
                        <a:t>2</a:t>
                      </a:r>
                    </a:p>
                  </a:txBody>
                  <a:tcPr/>
                </a:tc>
                <a:tc>
                  <a:txBody>
                    <a:bodyPr/>
                    <a:lstStyle/>
                    <a:p>
                      <a:r>
                        <a:rPr lang="en-US" dirty="0"/>
                        <a:t>744</a:t>
                      </a:r>
                    </a:p>
                  </a:txBody>
                  <a:tcPr/>
                </a:tc>
                <a:tc>
                  <a:txBody>
                    <a:bodyPr/>
                    <a:lstStyle/>
                    <a:p>
                      <a:pPr lvl="1" algn="ctr"/>
                      <a:r>
                        <a:rPr lang="en-US" dirty="0"/>
                        <a:t>171.92 €</a:t>
                      </a:r>
                    </a:p>
                  </a:txBody>
                  <a:tcPr/>
                </a:tc>
                <a:tc>
                  <a:txBody>
                    <a:bodyPr/>
                    <a:lstStyle/>
                    <a:p>
                      <a:pPr lvl="1" algn="ctr"/>
                      <a:r>
                        <a:rPr lang="en-US" dirty="0"/>
                        <a:t>343.84 €</a:t>
                      </a:r>
                    </a:p>
                  </a:txBody>
                  <a:tcPr/>
                </a:tc>
                <a:extLst>
                  <a:ext uri="{0D108BD9-81ED-4DB2-BD59-A6C34878D82A}">
                    <a16:rowId xmlns:a16="http://schemas.microsoft.com/office/drawing/2014/main" val="10492626"/>
                  </a:ext>
                </a:extLst>
              </a:tr>
              <a:tr h="370840">
                <a:tc>
                  <a:txBody>
                    <a:bodyPr/>
                    <a:lstStyle/>
                    <a:p>
                      <a:r>
                        <a:rPr lang="en-US" dirty="0"/>
                        <a:t>VM</a:t>
                      </a:r>
                      <a:r>
                        <a:rPr lang="en-US" baseline="0" dirty="0"/>
                        <a:t>—DS11v2</a:t>
                      </a:r>
                      <a:endParaRPr lang="en-US" dirty="0"/>
                    </a:p>
                  </a:txBody>
                  <a:tcPr/>
                </a:tc>
                <a:tc>
                  <a:txBody>
                    <a:bodyPr/>
                    <a:lstStyle/>
                    <a:p>
                      <a:r>
                        <a:rPr lang="en-US" dirty="0"/>
                        <a:t>2</a:t>
                      </a:r>
                    </a:p>
                  </a:txBody>
                  <a:tcPr/>
                </a:tc>
                <a:tc>
                  <a:txBody>
                    <a:bodyPr/>
                    <a:lstStyle/>
                    <a:p>
                      <a:r>
                        <a:rPr lang="en-US" dirty="0"/>
                        <a:t>744</a:t>
                      </a:r>
                    </a:p>
                  </a:txBody>
                  <a:tcPr/>
                </a:tc>
                <a:tc>
                  <a:txBody>
                    <a:bodyPr/>
                    <a:lstStyle/>
                    <a:p>
                      <a:pPr lvl="1" algn="ctr"/>
                      <a:r>
                        <a:rPr lang="en-US" dirty="0">
                          <a:effectLst/>
                        </a:rPr>
                        <a:t>203.91 </a:t>
                      </a:r>
                      <a:r>
                        <a:rPr lang="en-US" dirty="0"/>
                        <a:t>€</a:t>
                      </a:r>
                    </a:p>
                  </a:txBody>
                  <a:tcPr/>
                </a:tc>
                <a:tc>
                  <a:txBody>
                    <a:bodyPr/>
                    <a:lstStyle/>
                    <a:p>
                      <a:pPr lvl="1" algn="ctr"/>
                      <a:r>
                        <a:rPr lang="en-US" dirty="0"/>
                        <a:t>407.82 €</a:t>
                      </a:r>
                    </a:p>
                  </a:txBody>
                  <a:tcPr/>
                </a:tc>
                <a:extLst>
                  <a:ext uri="{0D108BD9-81ED-4DB2-BD59-A6C34878D82A}">
                    <a16:rowId xmlns:a16="http://schemas.microsoft.com/office/drawing/2014/main" val="2537874685"/>
                  </a:ext>
                </a:extLst>
              </a:tr>
              <a:tr h="370840">
                <a:tc>
                  <a:txBody>
                    <a:bodyPr/>
                    <a:lstStyle/>
                    <a:p>
                      <a:r>
                        <a:rPr lang="en-US" dirty="0"/>
                        <a:t>VM</a:t>
                      </a:r>
                      <a:r>
                        <a:rPr lang="en-US" baseline="0" dirty="0"/>
                        <a:t>—DS13v2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dirty="0">
                          <a:effectLst/>
                        </a:rPr>
                        <a:t>740.35 </a:t>
                      </a:r>
                      <a:r>
                        <a:rPr lang="en-US" dirty="0"/>
                        <a:t>€</a:t>
                      </a:r>
                    </a:p>
                  </a:txBody>
                  <a:tcPr/>
                </a:tc>
                <a:tc>
                  <a:txBody>
                    <a:bodyPr/>
                    <a:lstStyle/>
                    <a:p>
                      <a:pPr lvl="1" algn="ctr"/>
                      <a:r>
                        <a:rPr lang="en-US" dirty="0"/>
                        <a:t>1480.75 €</a:t>
                      </a:r>
                    </a:p>
                  </a:txBody>
                  <a:tcPr/>
                </a:tc>
                <a:extLst>
                  <a:ext uri="{0D108BD9-81ED-4DB2-BD59-A6C34878D82A}">
                    <a16:rowId xmlns:a16="http://schemas.microsoft.com/office/drawing/2014/main" val="3472606625"/>
                  </a:ext>
                </a:extLst>
              </a:tr>
              <a:tr h="370840">
                <a:tc>
                  <a:txBody>
                    <a:bodyPr/>
                    <a:lstStyle/>
                    <a:p>
                      <a:r>
                        <a:rPr lang="en-US" dirty="0"/>
                        <a:t>VM—DS13v2</a:t>
                      </a:r>
                    </a:p>
                  </a:txBody>
                  <a:tcPr/>
                </a:tc>
                <a:tc>
                  <a:txBody>
                    <a:bodyPr/>
                    <a:lstStyle/>
                    <a:p>
                      <a:r>
                        <a:rPr lang="en-US"/>
                        <a:t>2</a:t>
                      </a:r>
                    </a:p>
                  </a:txBody>
                  <a:tcPr/>
                </a:tc>
                <a:tc>
                  <a:txBody>
                    <a:bodyPr/>
                    <a:lstStyle/>
                    <a:p>
                      <a:r>
                        <a:rPr lang="en-US"/>
                        <a:t>744</a:t>
                      </a:r>
                    </a:p>
                  </a:txBody>
                  <a:tcPr/>
                </a:tc>
                <a:tc>
                  <a:txBody>
                    <a:bodyPr/>
                    <a:lstStyle/>
                    <a:p>
                      <a:pPr lvl="1" algn="ctr"/>
                      <a:r>
                        <a:rPr lang="en-US" dirty="0">
                          <a:effectLst/>
                        </a:rPr>
                        <a:t>740.35 </a:t>
                      </a:r>
                      <a:r>
                        <a:rPr lang="en-US" dirty="0"/>
                        <a:t>€</a:t>
                      </a:r>
                    </a:p>
                  </a:txBody>
                  <a:tcPr/>
                </a:tc>
                <a:tc>
                  <a:txBody>
                    <a:bodyPr/>
                    <a:lstStyle/>
                    <a:p>
                      <a:pPr lvl="1" algn="ctr"/>
                      <a:r>
                        <a:rPr lang="en-US" dirty="0"/>
                        <a:t>1480.75 €</a:t>
                      </a:r>
                    </a:p>
                  </a:txBody>
                  <a:tcPr/>
                </a:tc>
                <a:extLst>
                  <a:ext uri="{0D108BD9-81ED-4DB2-BD59-A6C34878D82A}">
                    <a16:rowId xmlns:a16="http://schemas.microsoft.com/office/drawing/2014/main" val="3061102922"/>
                  </a:ext>
                </a:extLst>
              </a:tr>
              <a:tr h="370840">
                <a:tc>
                  <a:txBody>
                    <a:bodyPr/>
                    <a:lstStyle/>
                    <a:p>
                      <a:r>
                        <a:rPr lang="en-US"/>
                        <a:t>Data</a:t>
                      </a:r>
                      <a:r>
                        <a:rPr lang="en-US" baseline="0"/>
                        <a:t> disks SSD P30</a:t>
                      </a:r>
                      <a:endParaRPr lang="en-US"/>
                    </a:p>
                  </a:txBody>
                  <a:tcPr/>
                </a:tc>
                <a:tc>
                  <a:txBody>
                    <a:bodyPr/>
                    <a:lstStyle/>
                    <a:p>
                      <a:r>
                        <a:rPr lang="en-US" dirty="0"/>
                        <a:t>6</a:t>
                      </a:r>
                    </a:p>
                  </a:txBody>
                  <a:tcPr/>
                </a:tc>
                <a:tc>
                  <a:txBody>
                    <a:bodyPr/>
                    <a:lstStyle/>
                    <a:p>
                      <a:endParaRPr lang="en-US" dirty="0"/>
                    </a:p>
                  </a:txBody>
                  <a:tcPr/>
                </a:tc>
                <a:tc>
                  <a:txBody>
                    <a:bodyPr/>
                    <a:lstStyle/>
                    <a:p>
                      <a:pPr lvl="1" algn="ctr"/>
                      <a:r>
                        <a:rPr lang="en-US" dirty="0"/>
                        <a:t>125.39 €</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dirty="0"/>
                        <a:t>752.34 €</a:t>
                      </a:r>
                    </a:p>
                  </a:txBody>
                  <a:tcPr/>
                </a:tc>
                <a:extLst>
                  <a:ext uri="{0D108BD9-81ED-4DB2-BD59-A6C34878D82A}">
                    <a16:rowId xmlns:a16="http://schemas.microsoft.com/office/drawing/2014/main" val="4180315730"/>
                  </a:ext>
                </a:extLst>
              </a:tr>
              <a:tr h="370840">
                <a:tc>
                  <a:txBody>
                    <a:bodyPr/>
                    <a:lstStyle/>
                    <a:p>
                      <a:r>
                        <a:rPr lang="en-US" dirty="0"/>
                        <a:t>OS disk HDD S10 </a:t>
                      </a:r>
                    </a:p>
                  </a:txBody>
                  <a:tcPr/>
                </a:tc>
                <a:tc>
                  <a:txBody>
                    <a:bodyPr/>
                    <a:lstStyle/>
                    <a:p>
                      <a:r>
                        <a:rPr lang="en-US" dirty="0"/>
                        <a:t>8</a:t>
                      </a:r>
                    </a:p>
                  </a:txBody>
                  <a:tcPr/>
                </a:tc>
                <a:tc>
                  <a:txBody>
                    <a:bodyPr/>
                    <a:lstStyle/>
                    <a:p>
                      <a:endParaRPr lang="en-US" dirty="0"/>
                    </a:p>
                  </a:txBody>
                  <a:tcPr/>
                </a:tc>
                <a:tc>
                  <a:txBody>
                    <a:bodyPr/>
                    <a:lstStyle/>
                    <a:p>
                      <a:pPr lvl="1" algn="ctr"/>
                      <a:r>
                        <a:rPr lang="en-US" dirty="0"/>
                        <a:t>4.98 €</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dirty="0"/>
                        <a:t>39.84 €</a:t>
                      </a:r>
                    </a:p>
                  </a:txBody>
                  <a:tcPr/>
                </a:tc>
                <a:extLst>
                  <a:ext uri="{0D108BD9-81ED-4DB2-BD59-A6C34878D82A}">
                    <a16:rowId xmlns:a16="http://schemas.microsoft.com/office/drawing/2014/main" val="2411820613"/>
                  </a:ext>
                </a:extLst>
              </a:tr>
              <a:tr h="370840">
                <a:tc>
                  <a:txBody>
                    <a:bodyPr/>
                    <a:lstStyle/>
                    <a:p>
                      <a:r>
                        <a:rPr lang="en-US"/>
                        <a:t>Azure</a:t>
                      </a:r>
                      <a:r>
                        <a:rPr lang="en-US" baseline="0"/>
                        <a:t> Site Recovery</a:t>
                      </a:r>
                      <a:endParaRPr lang="en-US"/>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203083961"/>
                  </a:ext>
                </a:extLst>
              </a:tr>
              <a:tr h="370840">
                <a:tc>
                  <a:txBody>
                    <a:bodyPr/>
                    <a:lstStyle/>
                    <a:p>
                      <a:r>
                        <a:rPr lang="en-US"/>
                        <a:t>Azure Backup up</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109566600"/>
                  </a:ext>
                </a:extLst>
              </a:tr>
              <a:tr h="370840">
                <a:tc>
                  <a:txBody>
                    <a:bodyPr/>
                    <a:lstStyle/>
                    <a:p>
                      <a:r>
                        <a:rPr lang="en-US"/>
                        <a:t>Total cost</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dirty="0"/>
                        <a:t>4505.34 €</a:t>
                      </a:r>
                    </a:p>
                  </a:txBody>
                  <a:tcPr/>
                </a:tc>
                <a:extLst>
                  <a:ext uri="{0D108BD9-81ED-4DB2-BD59-A6C34878D82A}">
                    <a16:rowId xmlns:a16="http://schemas.microsoft.com/office/drawing/2014/main" val="3006114731"/>
                  </a:ext>
                </a:extLst>
              </a:tr>
            </a:tbl>
          </a:graphicData>
        </a:graphic>
      </p:graphicFrame>
      <p:sp>
        <p:nvSpPr>
          <p:cNvPr id="7" name="TextBox 6"/>
          <p:cNvSpPr txBox="1"/>
          <p:nvPr/>
        </p:nvSpPr>
        <p:spPr>
          <a:xfrm>
            <a:off x="1268910" y="6132887"/>
            <a:ext cx="9654181"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This sample does not include software licensing (SIOS, SQL, SAP, ASR), data egress, backup, and DR</a:t>
            </a:r>
          </a:p>
        </p:txBody>
      </p:sp>
    </p:spTree>
    <p:extLst>
      <p:ext uri="{BB962C8B-B14F-4D97-AF65-F5344CB8AC3E}">
        <p14:creationId xmlns:p14="http://schemas.microsoft.com/office/powerpoint/2010/main" val="29131689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 DR Solution</a:t>
            </a:r>
          </a:p>
        </p:txBody>
      </p:sp>
      <p:sp>
        <p:nvSpPr>
          <p:cNvPr id="3" name="Content Placeholder 2"/>
          <p:cNvSpPr>
            <a:spLocks noGrp="1"/>
          </p:cNvSpPr>
          <p:nvPr>
            <p:ph sz="quarter" idx="10"/>
          </p:nvPr>
        </p:nvSpPr>
        <p:spPr>
          <a:xfrm>
            <a:off x="268288" y="1398397"/>
            <a:ext cx="11542503" cy="3090077"/>
          </a:xfrm>
        </p:spPr>
        <p:txBody>
          <a:bodyPr/>
          <a:lstStyle/>
          <a:p>
            <a:r>
              <a:rPr lang="en-US" sz="2400" dirty="0"/>
              <a:t>For best performance, choose alternate site in same geo-bubble</a:t>
            </a:r>
          </a:p>
          <a:p>
            <a:r>
              <a:rPr lang="en-US" sz="2400" dirty="0"/>
              <a:t>For DB, use the database specific DR solution, not Azure Geo-DR</a:t>
            </a:r>
          </a:p>
          <a:p>
            <a:r>
              <a:rPr lang="en-US" sz="2400" dirty="0"/>
              <a:t>SQL Server</a:t>
            </a:r>
          </a:p>
          <a:p>
            <a:pPr lvl="1"/>
            <a:r>
              <a:rPr lang="en-US" sz="2000" dirty="0"/>
              <a:t>Always On</a:t>
            </a:r>
          </a:p>
          <a:p>
            <a:pPr lvl="1"/>
            <a:r>
              <a:rPr lang="en-US" sz="2000" dirty="0"/>
              <a:t>Log Shipping</a:t>
            </a:r>
          </a:p>
          <a:p>
            <a:pPr lvl="1"/>
            <a:r>
              <a:rPr lang="en-US" sz="2000" dirty="0"/>
              <a:t>Mirroring</a:t>
            </a:r>
          </a:p>
          <a:p>
            <a:pPr lvl="1"/>
            <a:r>
              <a:rPr lang="en-US" sz="2000" dirty="0"/>
              <a:t>Replication</a:t>
            </a:r>
          </a:p>
          <a:p>
            <a:pPr lvl="1"/>
            <a:r>
              <a:rPr lang="en-US" sz="2000" dirty="0"/>
              <a:t>Backup/Restore</a:t>
            </a:r>
          </a:p>
        </p:txBody>
      </p:sp>
    </p:spTree>
    <p:extLst>
      <p:ext uri="{BB962C8B-B14F-4D97-AF65-F5344CB8AC3E}">
        <p14:creationId xmlns:p14="http://schemas.microsoft.com/office/powerpoint/2010/main" val="13230333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11541863" cy="899665"/>
          </a:xfrm>
        </p:spPr>
        <p:txBody>
          <a:bodyPr/>
          <a:lstStyle/>
          <a:p>
            <a:pPr lvl="0" algn="l" defTabSz="932742">
              <a:spcBef>
                <a:spcPts val="0"/>
              </a:spcBef>
              <a:buSzPct val="90000"/>
              <a:defRPr/>
            </a:pPr>
            <a:r>
              <a:rPr lang="en-US" sz="3600" dirty="0">
                <a:solidFill>
                  <a:srgbClr val="FFFFFF"/>
                </a:solidFill>
              </a:rPr>
              <a:t>Step 1: </a:t>
            </a:r>
            <a:br>
              <a:rPr lang="en-US" sz="3600" dirty="0">
                <a:solidFill>
                  <a:srgbClr val="FFFFFF"/>
                </a:solidFill>
              </a:rPr>
            </a:br>
            <a:r>
              <a:rPr lang="en-US" sz="3600" dirty="0">
                <a:solidFill>
                  <a:srgbClr val="FFFFFF"/>
                </a:solidFill>
              </a:rPr>
              <a:t>Review the Customer Case Study</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Analyze your customer’s needs</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10 minutes</a:t>
            </a:r>
            <a:endParaRPr lang="en-US" sz="1600" b="1" dirty="0">
              <a:solidFill>
                <a:srgbClr val="FFFFFF"/>
              </a:solidFill>
            </a:endParaRPr>
          </a:p>
        </p:txBody>
      </p:sp>
    </p:spTree>
    <p:extLst>
      <p:ext uri="{BB962C8B-B14F-4D97-AF65-F5344CB8AC3E}">
        <p14:creationId xmlns:p14="http://schemas.microsoft.com/office/powerpoint/2010/main" val="2991738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Solution—specific port config</a:t>
            </a:r>
          </a:p>
        </p:txBody>
      </p:sp>
      <p:pic>
        <p:nvPicPr>
          <p:cNvPr id="5" name="Picture 4"/>
          <p:cNvPicPr/>
          <p:nvPr/>
        </p:nvPicPr>
        <p:blipFill>
          <a:blip r:embed="rId3"/>
          <a:stretch>
            <a:fillRect/>
          </a:stretch>
        </p:blipFill>
        <p:spPr>
          <a:xfrm>
            <a:off x="2040728" y="1697930"/>
            <a:ext cx="8110544" cy="4021478"/>
          </a:xfrm>
          <a:prstGeom prst="rect">
            <a:avLst/>
          </a:prstGeom>
        </p:spPr>
      </p:pic>
    </p:spTree>
    <p:extLst>
      <p:ext uri="{BB962C8B-B14F-4D97-AF65-F5344CB8AC3E}">
        <p14:creationId xmlns:p14="http://schemas.microsoft.com/office/powerpoint/2010/main" val="31484395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sz="quarter" idx="10"/>
          </p:nvPr>
        </p:nvSpPr>
        <p:spPr>
          <a:xfrm>
            <a:off x="268288" y="2014093"/>
            <a:ext cx="11542503" cy="2197525"/>
          </a:xfrm>
        </p:spPr>
        <p:txBody>
          <a:bodyPr/>
          <a:lstStyle/>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Reduce time to deploy new business processes to have competitive customer offers</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Reduce time required to provision development and test environments</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Manage costs incurred by the development and test environments</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Lower production environment cost</a:t>
            </a:r>
          </a:p>
        </p:txBody>
      </p:sp>
    </p:spTree>
    <p:extLst>
      <p:ext uri="{BB962C8B-B14F-4D97-AF65-F5344CB8AC3E}">
        <p14:creationId xmlns:p14="http://schemas.microsoft.com/office/powerpoint/2010/main" val="9986043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Customer Questions</a:t>
            </a:r>
          </a:p>
        </p:txBody>
      </p:sp>
      <p:sp>
        <p:nvSpPr>
          <p:cNvPr id="3" name="Content Placeholder 2"/>
          <p:cNvSpPr>
            <a:spLocks noGrp="1"/>
          </p:cNvSpPr>
          <p:nvPr>
            <p:ph sz="quarter" idx="10"/>
          </p:nvPr>
        </p:nvSpPr>
        <p:spPr>
          <a:xfrm>
            <a:off x="268288" y="2014093"/>
            <a:ext cx="11542503" cy="3650230"/>
          </a:xfrm>
        </p:spPr>
        <p:txBody>
          <a:bodyPr/>
          <a:lstStyle/>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If I have already paid for my hardware to run my dev/test environment, how am I getting any cost savings by moving it to Azure?</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What if I need my cloud resources to access on-premises resources?</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Will Azure meet our security and compliance requirements?</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How do you handle features that may not work on Azure?</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Do I have to pay for resources when they are stopped?</a:t>
            </a:r>
          </a:p>
          <a:p>
            <a:pPr marL="252086" indent="-252086">
              <a:spcAft>
                <a:spcPts val="1177"/>
              </a:spcAft>
            </a:pPr>
            <a:r>
              <a:rPr lang="en-US" sz="2400" dirty="0">
                <a:solidFill>
                  <a:srgbClr val="FFFFFF"/>
                </a:solidFill>
                <a:latin typeface="Segoe UI Light" panose="020B0502040204020203" pitchFamily="34" charset="0"/>
                <a:cs typeface="Segoe UI Light" panose="020B0502040204020203" pitchFamily="34" charset="0"/>
              </a:rPr>
              <a:t>Can I automate the shut down at periodic times of day?</a:t>
            </a:r>
          </a:p>
        </p:txBody>
      </p:sp>
    </p:spTree>
    <p:extLst>
      <p:ext uri="{BB962C8B-B14F-4D97-AF65-F5344CB8AC3E}">
        <p14:creationId xmlns:p14="http://schemas.microsoft.com/office/powerpoint/2010/main" val="15297890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3" name="Content Placeholder 2"/>
          <p:cNvSpPr>
            <a:spLocks noGrp="1"/>
          </p:cNvSpPr>
          <p:nvPr>
            <p:ph sz="quarter" idx="10"/>
          </p:nvPr>
        </p:nvSpPr>
        <p:spPr>
          <a:xfrm>
            <a:off x="268288" y="2014093"/>
            <a:ext cx="11542503" cy="1661993"/>
          </a:xfrm>
        </p:spPr>
        <p:txBody>
          <a:bodyPr/>
          <a:lstStyle/>
          <a:p>
            <a:r>
              <a:rPr lang="en-US" sz="2400" i="1" dirty="0">
                <a:solidFill>
                  <a:schemeClr val="tx1"/>
                </a:solidFill>
                <a:latin typeface="Segoe UI Light" panose="020B0502040204020203" pitchFamily="34" charset="0"/>
                <a:cs typeface="Segoe UI Light" panose="020B0502040204020203" pitchFamily="34" charset="0"/>
              </a:rPr>
              <a:t>“Azure has untied our hands with regards to quickly provisioning development and user acceptance testing environments for our various SAP workloads.”</a:t>
            </a:r>
          </a:p>
          <a:p>
            <a:endParaRPr lang="en-US" sz="2400" i="1" dirty="0">
              <a:solidFill>
                <a:schemeClr val="tx1"/>
              </a:solidFill>
              <a:latin typeface="Segoe UI Light" panose="020B0502040204020203" pitchFamily="34" charset="0"/>
              <a:cs typeface="Segoe UI Light" panose="020B0502040204020203" pitchFamily="34" charset="0"/>
            </a:endParaRPr>
          </a:p>
          <a:p>
            <a:r>
              <a:rPr lang="en-US" sz="2400" i="1" dirty="0">
                <a:solidFill>
                  <a:schemeClr val="tx1"/>
                </a:solidFill>
                <a:latin typeface="Segoe UI Light" panose="020B0502040204020203" pitchFamily="34" charset="0"/>
                <a:cs typeface="Segoe UI Light" panose="020B0502040204020203" pitchFamily="34" charset="0"/>
              </a:rPr>
              <a:t>VP of IT Operations, Duwamish Group </a:t>
            </a:r>
          </a:p>
        </p:txBody>
      </p:sp>
    </p:spTree>
    <p:extLst>
      <p:ext uri="{BB962C8B-B14F-4D97-AF65-F5344CB8AC3E}">
        <p14:creationId xmlns:p14="http://schemas.microsoft.com/office/powerpoint/2010/main" val="33742805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Customer Background</a:t>
            </a:r>
          </a:p>
        </p:txBody>
      </p:sp>
      <p:sp>
        <p:nvSpPr>
          <p:cNvPr id="4" name="Content Placeholder 3"/>
          <p:cNvSpPr>
            <a:spLocks noGrp="1"/>
          </p:cNvSpPr>
          <p:nvPr>
            <p:ph sz="quarter" idx="10"/>
          </p:nvPr>
        </p:nvSpPr>
        <p:spPr/>
        <p:txBody>
          <a:bodyPr/>
          <a:lstStyle/>
          <a:p>
            <a:pPr marL="0" indent="0">
              <a:buNone/>
            </a:pPr>
            <a:r>
              <a:rPr lang="en-US" i="1" dirty="0"/>
              <a:t>Duwamish Group</a:t>
            </a:r>
          </a:p>
          <a:p>
            <a:pPr marL="0" indent="0">
              <a:buNone/>
            </a:pPr>
            <a:r>
              <a:rPr lang="en-US" sz="2800" dirty="0"/>
              <a:t>The Duwamish Group is a Spanish telecommunications company with worldwide operations serving almost 150 million mobile subscribers. </a:t>
            </a:r>
          </a:p>
          <a:p>
            <a:pPr marL="0" indent="0">
              <a:buNone/>
            </a:pPr>
            <a:endParaRPr lang="en-US" sz="2800" dirty="0"/>
          </a:p>
          <a:p>
            <a:pPr marL="0" indent="0">
              <a:buNone/>
            </a:pPr>
            <a:r>
              <a:rPr lang="en-US" sz="2800" dirty="0"/>
              <a:t>It has made large investments using SAP Business Suite on Windows Server 2012 R2 with a SQL Server 2014 database, but its development and production organizations are struggling to keep up with the pace of business because of the time it takes for them to move through development and testing phases of feature development and finally to put new business process in production.</a:t>
            </a:r>
          </a:p>
        </p:txBody>
      </p:sp>
    </p:spTree>
    <p:extLst>
      <p:ext uri="{BB962C8B-B14F-4D97-AF65-F5344CB8AC3E}">
        <p14:creationId xmlns:p14="http://schemas.microsoft.com/office/powerpoint/2010/main" val="16175548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sz="quarter" idx="10"/>
          </p:nvPr>
        </p:nvSpPr>
        <p:spPr>
          <a:xfrm>
            <a:off x="268288" y="1913405"/>
            <a:ext cx="11542503" cy="4025717"/>
          </a:xfrm>
        </p:spPr>
        <p:txBody>
          <a:bodyPr/>
          <a:lstStyle/>
          <a:p>
            <a:r>
              <a:rPr lang="en-US" sz="3200" dirty="0"/>
              <a:t>Agility of the organization is hampered by time to acquire and provision project-related SAP development and testing environments</a:t>
            </a:r>
          </a:p>
          <a:p>
            <a:r>
              <a:rPr lang="en-US" sz="3200" dirty="0"/>
              <a:t>Concerned about managing test/dev infrastructure costs </a:t>
            </a:r>
          </a:p>
          <a:p>
            <a:r>
              <a:rPr lang="en-US" sz="3200" dirty="0"/>
              <a:t>Concern about aging data center and hardware from dev/</a:t>
            </a:r>
            <a:r>
              <a:rPr lang="en-US" sz="3200" dirty="0" err="1"/>
              <a:t>tst</a:t>
            </a:r>
            <a:r>
              <a:rPr lang="en-US" sz="3200" dirty="0"/>
              <a:t> to production</a:t>
            </a:r>
          </a:p>
          <a:p>
            <a:r>
              <a:rPr lang="en-US" sz="3200" dirty="0"/>
              <a:t>Would like to lower TCO for the SAP landscape, start with just production ECC</a:t>
            </a:r>
          </a:p>
        </p:txBody>
      </p:sp>
    </p:spTree>
    <p:extLst>
      <p:ext uri="{BB962C8B-B14F-4D97-AF65-F5344CB8AC3E}">
        <p14:creationId xmlns:p14="http://schemas.microsoft.com/office/powerpoint/2010/main" val="15666953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Requirements</a:t>
            </a:r>
          </a:p>
        </p:txBody>
      </p:sp>
      <p:sp>
        <p:nvSpPr>
          <p:cNvPr id="3" name="Content Placeholder 2"/>
          <p:cNvSpPr>
            <a:spLocks noGrp="1"/>
          </p:cNvSpPr>
          <p:nvPr>
            <p:ph sz="quarter" idx="10"/>
          </p:nvPr>
        </p:nvSpPr>
        <p:spPr>
          <a:xfrm>
            <a:off x="268288" y="1913405"/>
            <a:ext cx="11542503" cy="2769989"/>
          </a:xfrm>
        </p:spPr>
        <p:txBody>
          <a:bodyPr/>
          <a:lstStyle/>
          <a:p>
            <a:r>
              <a:rPr lang="en-US" sz="2800" dirty="0"/>
              <a:t>Reduce time to deploy new business processes to have competitive customer offers</a:t>
            </a:r>
          </a:p>
          <a:p>
            <a:r>
              <a:rPr lang="en-US" sz="2800" dirty="0"/>
              <a:t>Reduce time required to provision development and test environments</a:t>
            </a:r>
          </a:p>
          <a:p>
            <a:r>
              <a:rPr lang="en-US" sz="2800" dirty="0"/>
              <a:t>Manage costs incurred by the development, test, and production environments</a:t>
            </a:r>
          </a:p>
          <a:p>
            <a:r>
              <a:rPr lang="en-US" sz="2800" dirty="0"/>
              <a:t>Need to know the monthly infrastructure cost for operating your solution</a:t>
            </a:r>
          </a:p>
        </p:txBody>
      </p:sp>
    </p:spTree>
    <p:extLst>
      <p:ext uri="{BB962C8B-B14F-4D97-AF65-F5344CB8AC3E}">
        <p14:creationId xmlns:p14="http://schemas.microsoft.com/office/powerpoint/2010/main" val="15353044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a:t>
            </a:r>
          </a:p>
        </p:txBody>
      </p:sp>
      <p:sp>
        <p:nvSpPr>
          <p:cNvPr id="3" name="Content Placeholder 2"/>
          <p:cNvSpPr>
            <a:spLocks noGrp="1"/>
          </p:cNvSpPr>
          <p:nvPr>
            <p:ph sz="quarter" idx="10"/>
          </p:nvPr>
        </p:nvSpPr>
        <p:spPr>
          <a:xfrm>
            <a:off x="268289" y="1398397"/>
            <a:ext cx="6489863" cy="4942892"/>
          </a:xfrm>
        </p:spPr>
        <p:txBody>
          <a:bodyPr/>
          <a:lstStyle/>
          <a:p>
            <a:r>
              <a:rPr lang="en-US" sz="2000" dirty="0"/>
              <a:t>SAP ECC NetWeaver (app server) is the application tier</a:t>
            </a:r>
          </a:p>
          <a:p>
            <a:r>
              <a:rPr lang="en-US" sz="2000" dirty="0"/>
              <a:t>SQL Server is the data tier</a:t>
            </a:r>
          </a:p>
          <a:p>
            <a:r>
              <a:rPr lang="en-US" sz="2000" dirty="0"/>
              <a:t>Need port 32xx open for SAP NetWeaver</a:t>
            </a:r>
          </a:p>
          <a:p>
            <a:r>
              <a:rPr lang="en-US" sz="2000" dirty="0"/>
              <a:t>Primary network access is through Site to Site VPN</a:t>
            </a:r>
          </a:p>
          <a:p>
            <a:r>
              <a:rPr lang="en-US" sz="2000" dirty="0"/>
              <a:t>SAP requires SQL Server collation SQL_Latin1_General_Cp850_BIN2</a:t>
            </a:r>
          </a:p>
          <a:p>
            <a:r>
              <a:rPr lang="en-US" sz="2000" dirty="0"/>
              <a:t>Application tier requires 21,000 SAPS, Database tier needs 6000 SAPS</a:t>
            </a:r>
          </a:p>
          <a:p>
            <a:r>
              <a:rPr lang="en-US" sz="2000" dirty="0"/>
              <a:t>Specific IO requirements</a:t>
            </a:r>
          </a:p>
          <a:p>
            <a:pPr lvl="1"/>
            <a:r>
              <a:rPr lang="en-US" sz="1600" dirty="0"/>
              <a:t>PROD servers need SQL Server with:</a:t>
            </a:r>
          </a:p>
          <a:p>
            <a:pPr lvl="2"/>
            <a:r>
              <a:rPr lang="en-US" sz="1200" dirty="0"/>
              <a:t>200 MB/sec throughput on transaction logs</a:t>
            </a:r>
          </a:p>
          <a:p>
            <a:pPr lvl="2"/>
            <a:r>
              <a:rPr lang="en-US" sz="1200" dirty="0"/>
              <a:t>6000 IOPs on data drives</a:t>
            </a:r>
          </a:p>
          <a:p>
            <a:pPr lvl="2"/>
            <a:r>
              <a:rPr lang="en-US" sz="1200" dirty="0"/>
              <a:t>2 TB capacity with max growth to 3 TB</a:t>
            </a:r>
          </a:p>
          <a:p>
            <a:r>
              <a:rPr lang="en-US" sz="2000" dirty="0"/>
              <a:t>SLA (Availability=99.9%, RPO=15 min, RTO=2 hour)</a:t>
            </a:r>
          </a:p>
          <a:p>
            <a:r>
              <a:rPr lang="en-US" sz="2000" dirty="0"/>
              <a:t>FEEL FREE TO BING!</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362491371"/>
              </p:ext>
            </p:extLst>
          </p:nvPr>
        </p:nvGraphicFramePr>
        <p:xfrm>
          <a:off x="7099738" y="1324303"/>
          <a:ext cx="4236136" cy="4596137"/>
        </p:xfrm>
        <a:graphic>
          <a:graphicData uri="http://schemas.openxmlformats.org/drawingml/2006/table">
            <a:tbl>
              <a:tblPr firstRow="1">
                <a:tableStyleId>{22838BEF-8BB2-4498-84A7-C5851F593DF1}</a:tableStyleId>
              </a:tblPr>
              <a:tblGrid>
                <a:gridCol w="1169811">
                  <a:extLst>
                    <a:ext uri="{9D8B030D-6E8A-4147-A177-3AD203B41FA5}">
                      <a16:colId xmlns:a16="http://schemas.microsoft.com/office/drawing/2014/main" val="1063933673"/>
                    </a:ext>
                  </a:extLst>
                </a:gridCol>
                <a:gridCol w="1364781">
                  <a:extLst>
                    <a:ext uri="{9D8B030D-6E8A-4147-A177-3AD203B41FA5}">
                      <a16:colId xmlns:a16="http://schemas.microsoft.com/office/drawing/2014/main" val="4104877471"/>
                    </a:ext>
                  </a:extLst>
                </a:gridCol>
                <a:gridCol w="850772">
                  <a:extLst>
                    <a:ext uri="{9D8B030D-6E8A-4147-A177-3AD203B41FA5}">
                      <a16:colId xmlns:a16="http://schemas.microsoft.com/office/drawing/2014/main" val="3964312193"/>
                    </a:ext>
                  </a:extLst>
                </a:gridCol>
                <a:gridCol w="850772">
                  <a:extLst>
                    <a:ext uri="{9D8B030D-6E8A-4147-A177-3AD203B41FA5}">
                      <a16:colId xmlns:a16="http://schemas.microsoft.com/office/drawing/2014/main" val="2281799138"/>
                    </a:ext>
                  </a:extLst>
                </a:gridCol>
              </a:tblGrid>
              <a:tr h="353549">
                <a:tc>
                  <a:txBody>
                    <a:bodyPr/>
                    <a:lstStyle/>
                    <a:p>
                      <a:pPr algn="ctr" fontAlgn="ctr"/>
                      <a:r>
                        <a:rPr lang="en-US" sz="1050" u="none" strike="noStrike" dirty="0">
                          <a:effectLst/>
                        </a:rPr>
                        <a:t>VM Type</a:t>
                      </a:r>
                      <a:endParaRPr lang="en-US" sz="1050" b="1"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   VM Size</a:t>
                      </a:r>
                      <a:endParaRPr lang="en-US" sz="1050" b="1"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2-tier SAPS</a:t>
                      </a:r>
                      <a:endParaRPr lang="en-US" sz="1050" b="1"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3-tier SAPS</a:t>
                      </a:r>
                      <a:endParaRPr lang="en-US" sz="105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313991034"/>
                  </a:ext>
                </a:extLst>
              </a:tr>
              <a:tr h="353549">
                <a:tc>
                  <a:txBody>
                    <a:bodyPr/>
                    <a:lstStyle/>
                    <a:p>
                      <a:pPr algn="ctr" fontAlgn="ctr"/>
                      <a:r>
                        <a:rPr lang="en-US" sz="1050" u="none" strike="noStrike" dirty="0">
                          <a:effectLst/>
                        </a:rPr>
                        <a:t>A5</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2 CPU,  14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1,500</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12,000</a:t>
                      </a: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005360970"/>
                  </a:ext>
                </a:extLst>
              </a:tr>
              <a:tr h="353549">
                <a:tc>
                  <a:txBody>
                    <a:bodyPr/>
                    <a:lstStyle/>
                    <a:p>
                      <a:pPr algn="ctr" fontAlgn="ctr"/>
                      <a:r>
                        <a:rPr lang="en-US" sz="1050" u="none" strike="noStrike" dirty="0">
                          <a:effectLst/>
                        </a:rPr>
                        <a:t>A8/A10</a:t>
                      </a:r>
                      <a:endParaRPr lang="en-US" sz="105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8 CPU,  56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11,000</a:t>
                      </a:r>
                      <a:endParaRPr lang="en-US" sz="1050" b="0" i="0" u="none" strike="noStrike" dirty="0">
                        <a:solidFill>
                          <a:srgbClr val="000000"/>
                        </a:solidFill>
                        <a:effectLst/>
                        <a:latin typeface="+mn-lt"/>
                      </a:endParaRPr>
                    </a:p>
                  </a:txBody>
                  <a:tcPr marL="9525" marR="9525" marT="9525" marB="0" anchor="ctr"/>
                </a:tc>
                <a:tc>
                  <a:txBody>
                    <a:bodyPr/>
                    <a:lstStyle/>
                    <a:p>
                      <a:pPr algn="ctr" fontAlgn="ct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590029083"/>
                  </a:ext>
                </a:extLst>
              </a:tr>
              <a:tr h="353549">
                <a:tc>
                  <a:txBody>
                    <a:bodyPr/>
                    <a:lstStyle/>
                    <a:p>
                      <a:pPr algn="ctr" fontAlgn="ctr"/>
                      <a:r>
                        <a:rPr lang="en-US" sz="1050" u="none" strike="noStrike" dirty="0">
                          <a:effectLst/>
                        </a:rPr>
                        <a:t>A9/A11</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16 CPU, 112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22,000</a:t>
                      </a:r>
                      <a:endParaRPr lang="en-US" sz="1050" b="0" i="0" u="none" strike="noStrike" dirty="0">
                        <a:solidFill>
                          <a:srgbClr val="000000"/>
                        </a:solidFill>
                        <a:effectLst/>
                        <a:latin typeface="+mn-lt"/>
                      </a:endParaRPr>
                    </a:p>
                  </a:txBody>
                  <a:tcPr marL="9525" marR="9525" marT="9525" marB="0" anchor="ctr"/>
                </a:tc>
                <a:tc>
                  <a:txBody>
                    <a:bodyPr/>
                    <a:lstStyle/>
                    <a:p>
                      <a:pPr algn="ctr" fontAlgn="ct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846029245"/>
                  </a:ext>
                </a:extLst>
              </a:tr>
              <a:tr h="353549">
                <a:tc>
                  <a:txBody>
                    <a:bodyPr/>
                    <a:lstStyle/>
                    <a:p>
                      <a:pPr algn="ctr" fontAlgn="ctr"/>
                      <a:r>
                        <a:rPr lang="en-US" sz="1050" u="none" strike="noStrike" dirty="0">
                          <a:effectLst/>
                        </a:rPr>
                        <a:t>D12/DS12</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4 CPU,  28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4,650</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48,750 (DS12)</a:t>
                      </a: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60615458"/>
                  </a:ext>
                </a:extLst>
              </a:tr>
              <a:tr h="353549">
                <a:tc>
                  <a:txBody>
                    <a:bodyPr/>
                    <a:lstStyle/>
                    <a:p>
                      <a:pPr algn="ctr" fontAlgn="ctr"/>
                      <a:r>
                        <a:rPr lang="en-US" sz="1050" u="none" strike="noStrike" dirty="0">
                          <a:effectLst/>
                        </a:rPr>
                        <a:t>D14/DS14</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16 CPU, 112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18,600</a:t>
                      </a:r>
                      <a:endParaRPr lang="en-US" sz="1050" b="0" i="0" u="none" strike="noStrike" dirty="0">
                        <a:solidFill>
                          <a:srgbClr val="000000"/>
                        </a:solidFill>
                        <a:effectLst/>
                        <a:latin typeface="+mn-lt"/>
                      </a:endParaRPr>
                    </a:p>
                  </a:txBody>
                  <a:tcPr marL="9525" marR="9525" marT="9525" marB="0" anchor="ctr"/>
                </a:tc>
                <a:tc>
                  <a:txBody>
                    <a:bodyPr/>
                    <a:lstStyle/>
                    <a:p>
                      <a:pPr algn="ctr" fontAlgn="ct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949987971"/>
                  </a:ext>
                </a:extLst>
              </a:tr>
              <a:tr h="353549">
                <a:tc>
                  <a:txBody>
                    <a:bodyPr/>
                    <a:lstStyle/>
                    <a:p>
                      <a:pPr marL="0" algn="ctr" defTabSz="914400" rtl="0" eaLnBrk="1" fontAlgn="ctr" latinLnBrk="0" hangingPunct="1"/>
                      <a:r>
                        <a:rPr lang="en-US" sz="1050" u="none" strike="noStrike" kern="1200" dirty="0">
                          <a:effectLst/>
                        </a:rPr>
                        <a:t>DS12v2</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4 CPU, 28 GB</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6,680</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endParaRPr lang="en-US" sz="105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460374398"/>
                  </a:ext>
                </a:extLst>
              </a:tr>
              <a:tr h="353549">
                <a:tc>
                  <a:txBody>
                    <a:bodyPr/>
                    <a:lstStyle/>
                    <a:p>
                      <a:pPr marL="0" algn="ctr" defTabSz="914400" rtl="0" eaLnBrk="1" fontAlgn="ctr" latinLnBrk="0" hangingPunct="1"/>
                      <a:r>
                        <a:rPr lang="en-US" sz="1050" u="none" strike="noStrike" kern="1200" dirty="0">
                          <a:effectLst/>
                        </a:rPr>
                        <a:t>DS14v2</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16 CPU, 112 GB</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24,180</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endParaRPr lang="en-US" sz="105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2502821055"/>
                  </a:ext>
                </a:extLst>
              </a:tr>
              <a:tr h="353549">
                <a:tc>
                  <a:txBody>
                    <a:bodyPr/>
                    <a:lstStyle/>
                    <a:p>
                      <a:pPr marL="0" algn="ctr" defTabSz="914400" rtl="0" eaLnBrk="1" fontAlgn="ctr" latinLnBrk="0" hangingPunct="1"/>
                      <a:r>
                        <a:rPr lang="en-US" sz="1050" u="none" strike="noStrike" kern="1200" dirty="0">
                          <a:effectLst/>
                        </a:rPr>
                        <a:t>DS15v2</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20 CPU, 140 GB</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050" u="none" strike="noStrike" kern="1200" dirty="0">
                          <a:effectLst/>
                        </a:rPr>
                        <a:t>30,430</a:t>
                      </a:r>
                      <a:endParaRPr lang="en-US" sz="105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4400" rtl="0" eaLnBrk="1" fontAlgn="ctr" latinLnBrk="0" hangingPunct="1"/>
                      <a:endParaRPr lang="en-US" sz="105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val="362986567"/>
                  </a:ext>
                </a:extLst>
              </a:tr>
              <a:tr h="353549">
                <a:tc>
                  <a:txBody>
                    <a:bodyPr/>
                    <a:lstStyle/>
                    <a:p>
                      <a:pPr algn="ctr"/>
                      <a:r>
                        <a:rPr lang="en-US" sz="1050" u="none" strike="noStrike" dirty="0">
                          <a:effectLst/>
                        </a:rPr>
                        <a:t>GS1**</a:t>
                      </a:r>
                      <a:endParaRPr lang="en-US" sz="1400" dirty="0">
                        <a:latin typeface="+mn-lt"/>
                      </a:endParaRPr>
                    </a:p>
                  </a:txBody>
                  <a:tcPr marL="9525" marR="9525" marT="9525" marB="0" anchor="ctr"/>
                </a:tc>
                <a:tc>
                  <a:txBody>
                    <a:bodyPr/>
                    <a:lstStyle/>
                    <a:p>
                      <a:pPr algn="ctr"/>
                      <a:r>
                        <a:rPr lang="en-US" sz="1100" dirty="0"/>
                        <a:t>2 CPU, 28 GB</a:t>
                      </a:r>
                      <a:endParaRPr lang="en-US" sz="1600" dirty="0">
                        <a:latin typeface="+mn-lt"/>
                      </a:endParaRPr>
                    </a:p>
                  </a:txBody>
                  <a:tcPr marL="9525" marR="9525" marT="9525" marB="0" anchor="ctr"/>
                </a:tc>
                <a:tc>
                  <a:txBody>
                    <a:bodyPr/>
                    <a:lstStyle/>
                    <a:p>
                      <a:pPr algn="ctr" fontAlgn="ctr"/>
                      <a:r>
                        <a:rPr lang="en-US" sz="1050" u="none" strike="noStrike" dirty="0">
                          <a:effectLst/>
                        </a:rPr>
                        <a:t>3,580</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34,415</a:t>
                      </a: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4249479460"/>
                  </a:ext>
                </a:extLst>
              </a:tr>
              <a:tr h="353549">
                <a:tc>
                  <a:txBody>
                    <a:bodyPr/>
                    <a:lstStyle/>
                    <a:p>
                      <a:pPr algn="ctr" fontAlgn="ctr"/>
                      <a:r>
                        <a:rPr lang="en-US" sz="1050" u="none" strike="noStrike">
                          <a:effectLst/>
                        </a:rPr>
                        <a:t> GS3**</a:t>
                      </a:r>
                      <a:endParaRPr lang="en-US" sz="1050" b="0" i="0" u="none" strike="noStrike">
                        <a:solidFill>
                          <a:srgbClr val="000000"/>
                        </a:solidFill>
                        <a:effectLst/>
                        <a:latin typeface="+mn-lt"/>
                      </a:endParaRPr>
                    </a:p>
                  </a:txBody>
                  <a:tcPr marL="9525" marR="9525" marT="9525" marB="0" anchor="ctr"/>
                </a:tc>
                <a:tc>
                  <a:txBody>
                    <a:bodyPr/>
                    <a:lstStyle/>
                    <a:p>
                      <a:pPr algn="ctr" fontAlgn="ctr"/>
                      <a:r>
                        <a:rPr lang="en-US" sz="1050" u="none" strike="noStrike" dirty="0">
                          <a:effectLst/>
                        </a:rPr>
                        <a:t>8 CPU, 112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11,870</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137,520</a:t>
                      </a: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799285967"/>
                  </a:ext>
                </a:extLst>
              </a:tr>
              <a:tr h="353549">
                <a:tc>
                  <a:txBody>
                    <a:bodyPr/>
                    <a:lstStyle/>
                    <a:p>
                      <a:pPr algn="ctr" fontAlgn="ctr"/>
                      <a:r>
                        <a:rPr lang="en-US" sz="1050" u="none" strike="noStrike" dirty="0">
                          <a:effectLst/>
                        </a:rPr>
                        <a:t> GS4**</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16 CPU, 224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11,270</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247,880</a:t>
                      </a: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111203038"/>
                  </a:ext>
                </a:extLst>
              </a:tr>
              <a:tr h="35354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GS5 **</a:t>
                      </a:r>
                    </a:p>
                  </a:txBody>
                  <a:tcPr marL="9525" marR="9525" marT="9525" marB="0" anchor="ctr"/>
                </a:tc>
                <a:tc>
                  <a:txBody>
                    <a:bodyPr/>
                    <a:lstStyle/>
                    <a:p>
                      <a:pPr algn="ctr" fontAlgn="ctr"/>
                      <a:r>
                        <a:rPr lang="en-US" sz="1050" u="none" strike="noStrike" dirty="0">
                          <a:effectLst/>
                        </a:rPr>
                        <a:t>32 CPU,</a:t>
                      </a:r>
                      <a:r>
                        <a:rPr lang="en-US" sz="1050" u="none" strike="noStrike" baseline="0" dirty="0">
                          <a:effectLst/>
                        </a:rPr>
                        <a:t> 448 GB</a:t>
                      </a:r>
                      <a:endParaRPr lang="en-US" sz="1050" b="0" i="0" u="none" strike="noStrike" dirty="0">
                        <a:solidFill>
                          <a:srgbClr val="000000"/>
                        </a:solidFill>
                        <a:effectLst/>
                        <a:latin typeface="+mn-lt"/>
                      </a:endParaRPr>
                    </a:p>
                  </a:txBody>
                  <a:tcPr marL="9525" marR="9525" marT="9525" marB="0" anchor="ctr"/>
                </a:tc>
                <a:tc>
                  <a:txBody>
                    <a:bodyPr/>
                    <a:lstStyle/>
                    <a:p>
                      <a:pPr algn="ctr" fontAlgn="ctr"/>
                      <a:r>
                        <a:rPr lang="en-US" sz="1050" u="none" strike="noStrike" dirty="0">
                          <a:effectLst/>
                        </a:rPr>
                        <a:t>41,670</a:t>
                      </a:r>
                      <a:endParaRPr lang="en-US" sz="1050" b="0" i="0" u="none" strike="noStrike" dirty="0">
                        <a:solidFill>
                          <a:srgbClr val="000000"/>
                        </a:solidFill>
                        <a:effectLst/>
                        <a:latin typeface="+mn-lt"/>
                      </a:endParaRPr>
                    </a:p>
                  </a:txBody>
                  <a:tcPr marL="9525" marR="9525" marT="9525" marB="0" anchor="ctr"/>
                </a:tc>
                <a:tc>
                  <a:txBody>
                    <a:bodyPr/>
                    <a:lstStyle/>
                    <a:p>
                      <a:pPr algn="ctr" fontAlgn="ctr"/>
                      <a:endParaRPr lang="en-US" sz="105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2848209718"/>
                  </a:ext>
                </a:extLst>
              </a:tr>
            </a:tbl>
          </a:graphicData>
        </a:graphic>
      </p:graphicFrame>
      <p:sp>
        <p:nvSpPr>
          <p:cNvPr id="5" name="TextBox 4"/>
          <p:cNvSpPr txBox="1"/>
          <p:nvPr/>
        </p:nvSpPr>
        <p:spPr>
          <a:xfrm>
            <a:off x="7099739" y="5920440"/>
            <a:ext cx="4236135" cy="646331"/>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 The GS series (2-tier and 3-tier) is only supported with DB data files and DB transaction log files placed on Azure Premium Storage</a:t>
            </a:r>
          </a:p>
        </p:txBody>
      </p:sp>
    </p:spTree>
    <p:extLst>
      <p:ext uri="{BB962C8B-B14F-4D97-AF65-F5344CB8AC3E}">
        <p14:creationId xmlns:p14="http://schemas.microsoft.com/office/powerpoint/2010/main" val="32956172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Customer Questions</a:t>
            </a:r>
          </a:p>
        </p:txBody>
      </p:sp>
      <p:sp>
        <p:nvSpPr>
          <p:cNvPr id="3" name="Content Placeholder 2"/>
          <p:cNvSpPr>
            <a:spLocks noGrp="1"/>
          </p:cNvSpPr>
          <p:nvPr>
            <p:ph sz="quarter" idx="10"/>
          </p:nvPr>
        </p:nvSpPr>
        <p:spPr>
          <a:xfrm>
            <a:off x="268288" y="1913405"/>
            <a:ext cx="11542503" cy="3213187"/>
          </a:xfrm>
        </p:spPr>
        <p:txBody>
          <a:bodyPr/>
          <a:lstStyle/>
          <a:p>
            <a:r>
              <a:rPr lang="en-US" sz="2400" dirty="0"/>
              <a:t>If I have already paid for my hardware to run my dev/test environment, how am I getting any cost savings by moving it to Azure? How much more is your cloud solution costing me?</a:t>
            </a:r>
          </a:p>
          <a:p>
            <a:r>
              <a:rPr lang="en-US" sz="2400" dirty="0"/>
              <a:t>What if I need my cloud resources to access on-premises resources?</a:t>
            </a:r>
          </a:p>
          <a:p>
            <a:r>
              <a:rPr lang="en-US" sz="2400" dirty="0"/>
              <a:t>Will Azure meet our security and compliance requirements?</a:t>
            </a:r>
          </a:p>
          <a:p>
            <a:r>
              <a:rPr lang="en-US" sz="2400" dirty="0"/>
              <a:t>How do you handle features that may not work on Azure?</a:t>
            </a:r>
          </a:p>
          <a:p>
            <a:r>
              <a:rPr lang="en-US" sz="2400" dirty="0"/>
              <a:t>Do I have to pay for resources when they are stopped?</a:t>
            </a:r>
          </a:p>
          <a:p>
            <a:r>
              <a:rPr lang="en-US" sz="2400" dirty="0"/>
              <a:t>For my dev environment, can I automate the shut down at periodic times of day?</a:t>
            </a:r>
          </a:p>
        </p:txBody>
      </p:sp>
    </p:spTree>
    <p:extLst>
      <p:ext uri="{BB962C8B-B14F-4D97-AF65-F5344CB8AC3E}">
        <p14:creationId xmlns:p14="http://schemas.microsoft.com/office/powerpoint/2010/main" val="27405679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sz="quarter" idx="10"/>
          </p:nvPr>
        </p:nvSpPr>
        <p:spPr>
          <a:xfrm>
            <a:off x="268288" y="1913405"/>
            <a:ext cx="11542503" cy="4271939"/>
          </a:xfrm>
        </p:spPr>
        <p:txBody>
          <a:bodyPr/>
          <a:lstStyle/>
          <a:p>
            <a:r>
              <a:rPr lang="en-US" sz="2800" dirty="0"/>
              <a:t>BDM or Application Sponsor (CFO) - Funds projects and apps</a:t>
            </a:r>
          </a:p>
          <a:p>
            <a:pPr lvl="1"/>
            <a:r>
              <a:rPr lang="en-US" sz="2400" dirty="0"/>
              <a:t>Most interested in public cloud</a:t>
            </a:r>
          </a:p>
          <a:p>
            <a:r>
              <a:rPr lang="en-US" sz="2800" dirty="0"/>
              <a:t>BUIT/Developers (Director of SAP Business Analysts, Director of SAP Operations)</a:t>
            </a:r>
          </a:p>
          <a:p>
            <a:pPr lvl="1"/>
            <a:r>
              <a:rPr lang="en-US" sz="2400" dirty="0"/>
              <a:t>Reports to BDM and is responsible for coding and testing apps</a:t>
            </a:r>
          </a:p>
          <a:p>
            <a:pPr lvl="1"/>
            <a:r>
              <a:rPr lang="en-US" sz="2400" dirty="0"/>
              <a:t>Big influencer of public cloud strategy</a:t>
            </a:r>
          </a:p>
          <a:p>
            <a:r>
              <a:rPr lang="en-US" sz="2800" dirty="0"/>
              <a:t>Central IT (VP of IT Operations)</a:t>
            </a:r>
          </a:p>
          <a:p>
            <a:pPr lvl="1"/>
            <a:r>
              <a:rPr lang="en-US" sz="2400" dirty="0"/>
              <a:t>Reports into CIO and responsible for operating datacenter</a:t>
            </a:r>
          </a:p>
          <a:p>
            <a:pPr lvl="1"/>
            <a:r>
              <a:rPr lang="en-US" sz="2400" dirty="0"/>
              <a:t>Concerned about shadow IT created issues: security/compliance, server sprawl, and lack of control</a:t>
            </a:r>
          </a:p>
        </p:txBody>
      </p:sp>
    </p:spTree>
    <p:extLst>
      <p:ext uri="{BB962C8B-B14F-4D97-AF65-F5344CB8AC3E}">
        <p14:creationId xmlns:p14="http://schemas.microsoft.com/office/powerpoint/2010/main" val="2481173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3040063"/>
            <a:ext cx="5827071" cy="899665"/>
          </a:xfrm>
        </p:spPr>
        <p:txBody>
          <a:bodyPr/>
          <a:lstStyle/>
          <a:p>
            <a:pPr lvl="0" algn="l" defTabSz="932742">
              <a:spcBef>
                <a:spcPts val="0"/>
              </a:spcBef>
              <a:buSzPct val="90000"/>
              <a:defRPr/>
            </a:pPr>
            <a:r>
              <a:rPr lang="en-US" sz="3600" dirty="0">
                <a:solidFill>
                  <a:srgbClr val="FFFFFF"/>
                </a:solidFill>
              </a:rPr>
              <a:t>Step 2: </a:t>
            </a:r>
            <a:br>
              <a:rPr lang="en-US" sz="3600" dirty="0">
                <a:solidFill>
                  <a:srgbClr val="FFFFFF"/>
                </a:solidFill>
              </a:rPr>
            </a:br>
            <a:r>
              <a:rPr lang="en-US" sz="3600" dirty="0">
                <a:solidFill>
                  <a:srgbClr val="FFFFFF"/>
                </a:solidFill>
              </a:rPr>
              <a:t>Call to Action – </a:t>
            </a:r>
            <a:br>
              <a:rPr lang="en-US" sz="3600" dirty="0">
                <a:solidFill>
                  <a:srgbClr val="FFFFFF"/>
                </a:solidFill>
              </a:rPr>
            </a:br>
            <a:r>
              <a:rPr lang="en-US" sz="3600" dirty="0">
                <a:solidFill>
                  <a:srgbClr val="FFFFFF"/>
                </a:solidFill>
              </a:rPr>
              <a:t>Design the Solution</a:t>
            </a:r>
            <a:br>
              <a:rPr lang="en-US" sz="3600" dirty="0">
                <a:solidFill>
                  <a:srgbClr val="FFFFFF"/>
                </a:solidFill>
              </a:rPr>
            </a:br>
            <a:br>
              <a:rPr lang="en-US" sz="1600" dirty="0">
                <a:solidFill>
                  <a:srgbClr val="FFFFFF"/>
                </a:solidFill>
              </a:rPr>
            </a:br>
            <a:r>
              <a:rPr lang="en-US" sz="1600" b="1" spc="0" dirty="0">
                <a:ln>
                  <a:noFill/>
                </a:ln>
                <a:solidFill>
                  <a:srgbClr val="FFFFFF"/>
                </a:solidFill>
                <a:latin typeface="Segoe UI"/>
              </a:rPr>
              <a:t>Outcome</a:t>
            </a:r>
            <a:br>
              <a:rPr lang="en-US" sz="1600" spc="0" dirty="0">
                <a:ln>
                  <a:noFill/>
                </a:ln>
                <a:solidFill>
                  <a:srgbClr val="FFFFFF"/>
                </a:solidFill>
                <a:latin typeface="Segoe UI"/>
              </a:rPr>
            </a:br>
            <a:r>
              <a:rPr lang="en-US" sz="1600" spc="0" dirty="0">
                <a:ln>
                  <a:noFill/>
                </a:ln>
                <a:solidFill>
                  <a:srgbClr val="FFFFFF"/>
                </a:solidFill>
                <a:latin typeface="Segoe UI"/>
              </a:rPr>
              <a:t>Design a solution and prepare to present the solution to the target customer a 10-minute chalk-talk format.</a:t>
            </a:r>
            <a:br>
              <a:rPr lang="en-US" sz="1600" spc="0" dirty="0">
                <a:ln>
                  <a:noFill/>
                </a:ln>
                <a:solidFill>
                  <a:srgbClr val="FFFFFF"/>
                </a:solidFill>
                <a:latin typeface="Segoe UI"/>
              </a:rPr>
            </a:br>
            <a:br>
              <a:rPr lang="en-US" sz="1600" spc="0" dirty="0">
                <a:ln>
                  <a:noFill/>
                </a:ln>
                <a:solidFill>
                  <a:srgbClr val="FFFFFF"/>
                </a:solidFill>
                <a:latin typeface="Segoe UI"/>
              </a:rPr>
            </a:br>
            <a:r>
              <a:rPr lang="en-US" sz="1600" b="1" spc="0" dirty="0">
                <a:ln>
                  <a:noFill/>
                </a:ln>
                <a:solidFill>
                  <a:srgbClr val="FFFFFF"/>
                </a:solidFill>
                <a:latin typeface="Segoe UI"/>
              </a:rPr>
              <a:t>Timeframe</a:t>
            </a:r>
            <a:br>
              <a:rPr lang="en-US" sz="1600" spc="0" dirty="0">
                <a:ln>
                  <a:noFill/>
                </a:ln>
                <a:solidFill>
                  <a:srgbClr val="FFFFFF"/>
                </a:solidFill>
                <a:latin typeface="Segoe UI"/>
              </a:rPr>
            </a:br>
            <a:r>
              <a:rPr lang="en-US" sz="1600" spc="0" dirty="0">
                <a:ln>
                  <a:noFill/>
                </a:ln>
                <a:solidFill>
                  <a:srgbClr val="FFFFFF"/>
                </a:solidFill>
                <a:latin typeface="Segoe UI"/>
              </a:rPr>
              <a:t>40 minutes</a:t>
            </a:r>
            <a:endParaRPr lang="en-US" sz="1600" b="1"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13426636"/>
              </p:ext>
            </p:extLst>
          </p:nvPr>
        </p:nvGraphicFramePr>
        <p:xfrm>
          <a:off x="6096000" y="3040063"/>
          <a:ext cx="6042446" cy="3073907"/>
        </p:xfrm>
        <a:graphic>
          <a:graphicData uri="http://schemas.openxmlformats.org/drawingml/2006/table">
            <a:tbl>
              <a:tblPr firstRow="1" bandRow="1">
                <a:tableStyleId>{69CF1AB2-1976-4502-BF36-3FF5EA218861}</a:tableStyleId>
              </a:tblPr>
              <a:tblGrid>
                <a:gridCol w="1480446">
                  <a:extLst>
                    <a:ext uri="{9D8B030D-6E8A-4147-A177-3AD203B41FA5}">
                      <a16:colId xmlns:a16="http://schemas.microsoft.com/office/drawing/2014/main" val="2457102107"/>
                    </a:ext>
                  </a:extLst>
                </a:gridCol>
                <a:gridCol w="4562000">
                  <a:extLst>
                    <a:ext uri="{9D8B030D-6E8A-4147-A177-3AD203B41FA5}">
                      <a16:colId xmlns:a16="http://schemas.microsoft.com/office/drawing/2014/main" val="907452746"/>
                    </a:ext>
                  </a:extLst>
                </a:gridCol>
              </a:tblGrid>
              <a:tr h="592475">
                <a:tc>
                  <a:txBody>
                    <a:bodyPr/>
                    <a:lstStyle/>
                    <a:p>
                      <a:r>
                        <a:rPr lang="en-US" sz="1400" b="1" i="1" dirty="0">
                          <a:solidFill>
                            <a:schemeClr val="bg1"/>
                          </a:solidFill>
                        </a:rPr>
                        <a:t>Business Needs</a:t>
                      </a:r>
                    </a:p>
                    <a:p>
                      <a:r>
                        <a:rPr lang="en-US" sz="1400" b="0" i="0" dirty="0">
                          <a:solidFill>
                            <a:schemeClr val="bg1"/>
                          </a:solidFill>
                        </a:rPr>
                        <a:t>(10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bg1"/>
                          </a:solidFill>
                        </a:rPr>
                        <a:t>Respond to questions outlined in your guide </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bg1"/>
                          </a:solidFill>
                        </a:rPr>
                        <a:t>list the answers on a flipchart</a:t>
                      </a:r>
                    </a:p>
                  </a:txBody>
                  <a:tcPr marL="67236" marR="67236" marT="33618" marB="33618"/>
                </a:tc>
                <a:extLst>
                  <a:ext uri="{0D108BD9-81ED-4DB2-BD59-A6C34878D82A}">
                    <a16:rowId xmlns:a16="http://schemas.microsoft.com/office/drawing/2014/main" val="2812711017"/>
                  </a:ext>
                </a:extLst>
              </a:tr>
              <a:tr h="592475">
                <a:tc>
                  <a:txBody>
                    <a:bodyPr/>
                    <a:lstStyle/>
                    <a:p>
                      <a:r>
                        <a:rPr lang="en-US" sz="1400" b="1" i="1" dirty="0">
                          <a:solidFill>
                            <a:schemeClr val="bg1"/>
                          </a:solidFill>
                        </a:rPr>
                        <a:t>Design</a:t>
                      </a:r>
                    </a:p>
                    <a:p>
                      <a:pPr marL="0" algn="l" defTabSz="932742" rtl="0" eaLnBrk="1" latinLnBrk="0" hangingPunct="1"/>
                      <a:r>
                        <a:rPr lang="en-US" sz="1400" b="0" i="0" kern="1200" dirty="0">
                          <a:solidFill>
                            <a:schemeClr val="bg1"/>
                          </a:solidFill>
                          <a:latin typeface="+mn-lt"/>
                          <a:ea typeface="+mn-ea"/>
                          <a:cs typeface="+mn-cs"/>
                        </a:rPr>
                        <a:t>(20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Design a solution for as many of the stated requirements as time allows</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Show the solution on a flipchart</a:t>
                      </a:r>
                    </a:p>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baseline="0" dirty="0">
                          <a:solidFill>
                            <a:schemeClr val="bg1"/>
                          </a:solidFill>
                          <a:latin typeface="+mn-lt"/>
                          <a:ea typeface="+mn-ea"/>
                          <a:cs typeface="+mn-cs"/>
                        </a:rPr>
                        <a:t>Estimate the cost</a:t>
                      </a:r>
                    </a:p>
                  </a:txBody>
                  <a:tcPr marL="67236" marR="67236" marT="33618" marB="33618"/>
                </a:tc>
                <a:extLst>
                  <a:ext uri="{0D108BD9-81ED-4DB2-BD59-A6C34878D82A}">
                    <a16:rowId xmlns:a16="http://schemas.microsoft.com/office/drawing/2014/main" val="803506007"/>
                  </a:ext>
                </a:extLst>
              </a:tr>
              <a:tr h="1120268">
                <a:tc>
                  <a:txBody>
                    <a:bodyPr/>
                    <a:lstStyle/>
                    <a:p>
                      <a:r>
                        <a:rPr lang="en-US" sz="1400" b="1" i="1" dirty="0">
                          <a:solidFill>
                            <a:schemeClr val="bg1"/>
                          </a:solidFill>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latin typeface="+mn-lt"/>
                          <a:ea typeface="+mn-ea"/>
                          <a:cs typeface="+mn-cs"/>
                        </a:rPr>
                        <a:t>(10</a:t>
                      </a:r>
                      <a:r>
                        <a:rPr lang="en-US" sz="1400" b="0" i="0" kern="1200" baseline="0" dirty="0">
                          <a:solidFill>
                            <a:schemeClr val="bg1"/>
                          </a:solidFill>
                          <a:latin typeface="+mn-lt"/>
                          <a:ea typeface="+mn-ea"/>
                          <a:cs typeface="+mn-cs"/>
                        </a:rPr>
                        <a:t> </a:t>
                      </a:r>
                      <a:r>
                        <a:rPr lang="en-US" sz="1400" b="0" i="0" kern="1200" dirty="0">
                          <a:solidFill>
                            <a:schemeClr val="bg1"/>
                          </a:solidFill>
                          <a:latin typeface="+mn-lt"/>
                          <a:ea typeface="+mn-ea"/>
                          <a:cs typeface="+mn-cs"/>
                        </a:rPr>
                        <a:t>minutes)</a:t>
                      </a:r>
                    </a:p>
                    <a:p>
                      <a:endParaRPr lang="en-US" sz="1400" b="1" i="1" dirty="0">
                        <a:solidFill>
                          <a:schemeClr val="bg1"/>
                        </a:solidFill>
                      </a:endParaRPr>
                    </a:p>
                  </a:txBody>
                  <a:tcPr marL="67236" marR="67236" marT="33618" marB="33618"/>
                </a:tc>
                <a:tc>
                  <a:txBody>
                    <a:bodyPr/>
                    <a:lstStyle/>
                    <a:p>
                      <a:pPr marL="285750" lvl="0" indent="-285750">
                        <a:buFont typeface="Arial" panose="020B0604020202020204" pitchFamily="34" charset="0"/>
                        <a:buChar char="•"/>
                      </a:pPr>
                      <a:r>
                        <a:rPr lang="en-US" sz="1400" dirty="0">
                          <a:solidFill>
                            <a:schemeClr val="bg1"/>
                          </a:solidFill>
                        </a:rPr>
                        <a:t>Identify any customer needs that are not addressed with the proposed solution</a:t>
                      </a:r>
                    </a:p>
                    <a:p>
                      <a:pPr marL="285750" lvl="0" indent="-285750">
                        <a:buFont typeface="Arial" panose="020B0604020202020204" pitchFamily="34" charset="0"/>
                        <a:buChar char="•"/>
                      </a:pPr>
                      <a:r>
                        <a:rPr lang="en-US" sz="1400" dirty="0">
                          <a:solidFill>
                            <a:schemeClr val="bg1"/>
                          </a:solidFill>
                        </a:rPr>
                        <a:t>Identify the benefits of your solution</a:t>
                      </a:r>
                    </a:p>
                    <a:p>
                      <a:pPr marL="285750" lvl="0" indent="-285750">
                        <a:buFont typeface="Arial" panose="020B0604020202020204" pitchFamily="34" charset="0"/>
                        <a:buChar char="•"/>
                      </a:pPr>
                      <a:r>
                        <a:rPr lang="en-US" sz="1400" dirty="0">
                          <a:solidFill>
                            <a:schemeClr val="bg1"/>
                          </a:solidFill>
                        </a:rPr>
                        <a:t>Determine how you will respond to the customer’s objections</a:t>
                      </a:r>
                    </a:p>
                    <a:p>
                      <a:pPr marL="285750" lvl="0" indent="-285750">
                        <a:buFont typeface="Arial" panose="020B0604020202020204" pitchFamily="34" charset="0"/>
                        <a:buChar char="•"/>
                      </a:pPr>
                      <a:r>
                        <a:rPr lang="en-US" sz="1400" dirty="0">
                          <a:solidFill>
                            <a:schemeClr val="bg1"/>
                          </a:solidFill>
                        </a:rPr>
                        <a:t>Prepare to verbally brief presentation to the customer</a:t>
                      </a:r>
                    </a:p>
                  </a:txBody>
                  <a:tcPr marL="67236" marR="67236" marT="33618" marB="33618"/>
                </a:tc>
                <a:extLst>
                  <a:ext uri="{0D108BD9-81ED-4DB2-BD59-A6C34878D82A}">
                    <a16:rowId xmlns:a16="http://schemas.microsoft.com/office/drawing/2014/main" val="4132286845"/>
                  </a:ext>
                </a:extLst>
              </a:tr>
            </a:tbl>
          </a:graphicData>
        </a:graphic>
      </p:graphicFrame>
    </p:spTree>
    <p:extLst>
      <p:ext uri="{BB962C8B-B14F-4D97-AF65-F5344CB8AC3E}">
        <p14:creationId xmlns:p14="http://schemas.microsoft.com/office/powerpoint/2010/main" val="1341703494"/>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T GSI Workshop Template.potx" id="{6730C3BC-EBDF-43C3-A13B-530B162C998E}" vid="{F9AAEC41-9377-4101-9F39-0601EF8A5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662BF4F1870E469297EC61684E2D96" ma:contentTypeVersion="2" ma:contentTypeDescription="Create a new document." ma:contentTypeScope="" ma:versionID="74324e5c4d630528d7472de270c5ffed">
  <xsd:schema xmlns:xsd="http://www.w3.org/2001/XMLSchema" xmlns:xs="http://www.w3.org/2001/XMLSchema" xmlns:p="http://schemas.microsoft.com/office/2006/metadata/properties" xmlns:ns2="90233804-1787-4a43-ac9c-fff69bc15281" targetNamespace="http://schemas.microsoft.com/office/2006/metadata/properties" ma:root="true" ma:fieldsID="e55d0405528bd99f86edae7655623218" ns2:_="">
    <xsd:import namespace="90233804-1787-4a43-ac9c-fff69bc1528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33804-1787-4a43-ac9c-fff69bc152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696E71-8E1E-41A1-838D-462EAA4B12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233804-1787-4a43-ac9c-fff69bc15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B6D85F-3F1F-43A0-A31F-07281784589D}">
  <ds:schemaRefs>
    <ds:schemaRef ds:uri="http://schemas.microsoft.com/sharepoint/v3/contenttype/forms"/>
  </ds:schemaRefs>
</ds:datastoreItem>
</file>

<file path=customXml/itemProps3.xml><?xml version="1.0" encoding="utf-8"?>
<ds:datastoreItem xmlns:ds="http://schemas.openxmlformats.org/officeDocument/2006/customXml" ds:itemID="{92430F6B-44F1-4AEF-83C2-E9DF755B834A}">
  <ds:schemaRefs>
    <ds:schemaRef ds:uri="http://schemas.openxmlformats.org/package/2006/metadata/core-properties"/>
    <ds:schemaRef ds:uri="90233804-1787-4a43-ac9c-fff69bc1528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CAT GSI Workshop Template</Template>
  <TotalTime>233</TotalTime>
  <Words>2895</Words>
  <Application>Microsoft Office PowerPoint</Application>
  <PresentationFormat>Widescreen</PresentationFormat>
  <Paragraphs>382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Segoe UI</vt:lpstr>
      <vt:lpstr>Segoe UI Light</vt:lpstr>
      <vt:lpstr>Windows Azure</vt:lpstr>
      <vt:lpstr>PowerPoint Presentation</vt:lpstr>
      <vt:lpstr>Step 1:  Review the Customer Case Study  Outcome Analyze your customer’s needs  Timeframe 10 minutes</vt:lpstr>
      <vt:lpstr>Customer Background</vt:lpstr>
      <vt:lpstr>Customer Situation</vt:lpstr>
      <vt:lpstr>Customer Requirements</vt:lpstr>
      <vt:lpstr>Technical Requirements</vt:lpstr>
      <vt:lpstr>Potential Customer Questions</vt:lpstr>
      <vt:lpstr>Preferred Target Audience</vt:lpstr>
      <vt:lpstr>Step 2:  Call to Action –  Design the Solution  Outcome Design a solution and prepare to present the solution to the target customer a 10-minute chalk-talk format.  Timeframe 40 minutes</vt:lpstr>
      <vt:lpstr>Design Flow</vt:lpstr>
      <vt:lpstr>Step 3:  Estimate Cost of Solution  Outcome Monthly cost for your solution  Timeframe 20 minutes  Directions Go to https://azure.microsoft.com/en-us/pricing/calculator/channel/ to find the Azure channel calculator Estimate solution cost using one of the available price levels </vt:lpstr>
      <vt:lpstr>Step 4:  Call to Action – Present the solution  Outcome Present the solution to the target customer a 10-minute chalk-talk format.  Timeframe 10 minutes  Directions Switch proctors and two members of your team with another table Present proposed solution to the customer The customer asks one of the objections from the list of objections in the case-study </vt:lpstr>
      <vt:lpstr>Wrap-Up   Outcome Identify the potential solution for the case-study Identify solutions designed by other teams   Timeframe 10 minutes </vt:lpstr>
      <vt:lpstr>Requirements Recap</vt:lpstr>
      <vt:lpstr>Did you “Bing” it?</vt:lpstr>
      <vt:lpstr>Did you “Bing” it?</vt:lpstr>
      <vt:lpstr>Potential Solution</vt:lpstr>
      <vt:lpstr>Solution Cost</vt:lpstr>
      <vt:lpstr>GEO DR Solution</vt:lpstr>
      <vt:lpstr>Sample Solution—specific port config</vt:lpstr>
      <vt:lpstr>Benefits</vt:lpstr>
      <vt:lpstr>Handling Customer Questions</vt:lpstr>
      <vt:lpstr>Customer Quote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14</cp:revision>
  <dcterms:created xsi:type="dcterms:W3CDTF">2017-06-14T05:45:31Z</dcterms:created>
  <dcterms:modified xsi:type="dcterms:W3CDTF">2017-06-20T05:20:53Z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stvorein@microsoft.com</vt:lpwstr>
  </property>
  <property fmtid="{D5CDD505-2E9C-101B-9397-08002B2CF9AE}" pid="6" name="MSIP_Label_f42aa342-8706-4288-bd11-ebb85995028c_SetDate">
    <vt:lpwstr>2017-06-12T09:53:14.5680108+02:00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0x01010096662BF4F1870E469297EC61684E2D96</vt:lpwstr>
  </property>
</Properties>
</file>