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47" r:id="rId2"/>
    <p:sldId id="348" r:id="rId3"/>
    <p:sldId id="357" r:id="rId4"/>
    <p:sldId id="359" r:id="rId5"/>
    <p:sldId id="350" r:id="rId6"/>
    <p:sldId id="368" r:id="rId7"/>
    <p:sldId id="369" r:id="rId8"/>
    <p:sldId id="371" r:id="rId9"/>
    <p:sldId id="372" r:id="rId10"/>
    <p:sldId id="373" r:id="rId11"/>
    <p:sldId id="349" r:id="rId12"/>
    <p:sldId id="355" r:id="rId13"/>
    <p:sldId id="378" r:id="rId14"/>
    <p:sldId id="374" r:id="rId15"/>
    <p:sldId id="354" r:id="rId16"/>
    <p:sldId id="370" r:id="rId17"/>
    <p:sldId id="360" r:id="rId18"/>
    <p:sldId id="367" r:id="rId19"/>
    <p:sldId id="365" r:id="rId20"/>
    <p:sldId id="366" r:id="rId21"/>
    <p:sldId id="375" r:id="rId22"/>
    <p:sldId id="363" r:id="rId23"/>
    <p:sldId id="361" r:id="rId24"/>
    <p:sldId id="364" r:id="rId25"/>
    <p:sldId id="362" r:id="rId26"/>
    <p:sldId id="376" r:id="rId27"/>
    <p:sldId id="377" r:id="rId28"/>
    <p:sldId id="353" r:id="rId29"/>
    <p:sldId id="34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347"/>
            <p14:sldId id="348"/>
          </p14:sldIdLst>
        </p14:section>
        <p14:section name="Azure Resource Manager (20 mins)" id="{81FA6515-2ACA-42D2-B462-6AD6B7D7EF6D}">
          <p14:sldIdLst>
            <p14:sldId id="357"/>
            <p14:sldId id="359"/>
            <p14:sldId id="350"/>
          </p14:sldIdLst>
        </p14:section>
        <p14:section name="Introduction to ARM Templates (10 mins)" id="{3A93DF58-4318-4B42-809F-E01612B83EC2}">
          <p14:sldIdLst>
            <p14:sldId id="368"/>
            <p14:sldId id="369"/>
            <p14:sldId id="371"/>
            <p14:sldId id="372"/>
          </p14:sldIdLst>
        </p14:section>
        <p14:section name="Deploying ARM Templates" id="{0760F3DC-E31A-4DCA-A57B-CB49F83C7E8B}">
          <p14:sldIdLst>
            <p14:sldId id="373"/>
            <p14:sldId id="349"/>
            <p14:sldId id="355"/>
            <p14:sldId id="378"/>
            <p14:sldId id="374"/>
            <p14:sldId id="354"/>
          </p14:sldIdLst>
        </p14:section>
        <p14:section name="Authoring ARM (90 mins)" id="{674604A1-4807-44A5-B748-D05213C748B8}">
          <p14:sldIdLst>
            <p14:sldId id="370"/>
            <p14:sldId id="360"/>
          </p14:sldIdLst>
        </p14:section>
        <p14:section name="DSC (20 mins)" id="{9CF8E4AC-7EBB-4810-9419-1F9017C70D25}">
          <p14:sldIdLst>
            <p14:sldId id="367"/>
            <p14:sldId id="365"/>
            <p14:sldId id="366"/>
            <p14:sldId id="375"/>
            <p14:sldId id="363"/>
          </p14:sldIdLst>
        </p14:section>
        <p14:section name="WTF (30 mins)" id="{1319545D-C857-42BC-A6D6-C39E0F70AA8C}">
          <p14:sldIdLst>
            <p14:sldId id="361"/>
            <p14:sldId id="364"/>
            <p14:sldId id="362"/>
            <p14:sldId id="376"/>
            <p14:sldId id="377"/>
          </p14:sldIdLst>
        </p14:section>
        <p14:section name="Conclusion" id="{BE77E550-7281-471B-8258-C27D80DE44AD}">
          <p14:sldIdLst>
            <p14:sldId id="353"/>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k Rainey" initials="RR" lastIdx="1" clrIdx="0">
    <p:extLst>
      <p:ext uri="{19B8F6BF-5375-455C-9EA6-DF929625EA0E}">
        <p15:presenceInfo xmlns:p15="http://schemas.microsoft.com/office/powerpoint/2012/main" userId="S-1-5-21-2127521184-1604012920-1887927527-175976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6" autoAdjust="0"/>
    <p:restoredTop sz="84833" autoAdjust="0"/>
  </p:normalViewPr>
  <p:slideViewPr>
    <p:cSldViewPr snapToGrid="0" showGuides="1">
      <p:cViewPr varScale="1">
        <p:scale>
          <a:sx n="53" d="100"/>
          <a:sy n="53" d="100"/>
        </p:scale>
        <p:origin x="642" y="4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17T09:41:46.17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2/18/2016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3</a:t>
            </a:fld>
            <a:endParaRPr lang="en-US"/>
          </a:p>
        </p:txBody>
      </p:sp>
    </p:spTree>
    <p:extLst>
      <p:ext uri="{BB962C8B-B14F-4D97-AF65-F5344CB8AC3E}">
        <p14:creationId xmlns:p14="http://schemas.microsoft.com/office/powerpoint/2010/main" val="18290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420249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192380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25</a:t>
            </a:fld>
            <a:endParaRPr lang="en-US"/>
          </a:p>
        </p:txBody>
      </p:sp>
    </p:spTree>
    <p:extLst>
      <p:ext uri="{BB962C8B-B14F-4D97-AF65-F5344CB8AC3E}">
        <p14:creationId xmlns:p14="http://schemas.microsoft.com/office/powerpoint/2010/main" val="1051804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472394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rageexplorer.com/" TargetMode="External"/><Relationship Id="rId2" Type="http://schemas.openxmlformats.org/officeDocument/2006/relationships/hyperlink" Target="http://aka.ms/webpi-azps" TargetMode="External"/><Relationship Id="rId1" Type="http://schemas.openxmlformats.org/officeDocument/2006/relationships/slideLayout" Target="../slideLayouts/slideLayout6.xml"/><Relationship Id="rId5" Type="http://schemas.openxmlformats.org/officeDocument/2006/relationships/hyperlink" Target="http://aka.ms/az-sdk" TargetMode="External"/><Relationship Id="rId4" Type="http://schemas.openxmlformats.org/officeDocument/2006/relationships/hyperlink" Target="http://aka.ms/vs2015-com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bit.ly/1oubyM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0.png"/><Relationship Id="rId7" Type="http://schemas.openxmlformats.org/officeDocument/2006/relationships/image" Target="../media/image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7.png"/><Relationship Id="rId5" Type="http://schemas.openxmlformats.org/officeDocument/2006/relationships/image" Target="../media/image22.png"/><Relationship Id="rId10" Type="http://schemas.openxmlformats.org/officeDocument/2006/relationships/image" Target="../media/image12.png"/><Relationship Id="rId4" Type="http://schemas.openxmlformats.org/officeDocument/2006/relationships/image" Target="../media/image21.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s.msdn.microsoft.com/powershell/2016/02/11/dsc-resource-kit-gets-even-bigger/"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hyperlink" Target="http://bit.ly/SAPRedmondDay3"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comments" Target="../comments/commen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aka.ms/qs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Automating SAP on Azure</a:t>
            </a:r>
          </a:p>
        </p:txBody>
      </p:sp>
      <p:sp>
        <p:nvSpPr>
          <p:cNvPr id="3" name="Text Placeholder 2"/>
          <p:cNvSpPr>
            <a:spLocks noGrp="1"/>
          </p:cNvSpPr>
          <p:nvPr>
            <p:ph type="body" sz="quarter" idx="11"/>
          </p:nvPr>
        </p:nvSpPr>
        <p:spPr/>
        <p:txBody>
          <a:bodyPr/>
          <a:lstStyle/>
          <a:p>
            <a:r>
              <a:rPr lang="en-US" dirty="0"/>
              <a:t>Rick Rainey</a:t>
            </a:r>
          </a:p>
        </p:txBody>
      </p:sp>
      <p:sp>
        <p:nvSpPr>
          <p:cNvPr id="4" name="Text Placeholder 3"/>
          <p:cNvSpPr>
            <a:spLocks noGrp="1"/>
          </p:cNvSpPr>
          <p:nvPr>
            <p:ph type="body" sz="quarter" idx="12"/>
          </p:nvPr>
        </p:nvSpPr>
        <p:spPr/>
        <p:txBody>
          <a:bodyPr/>
          <a:lstStyle/>
          <a:p>
            <a:r>
              <a:rPr lang="en-US" b="1" dirty="0"/>
              <a:t>Twitter</a:t>
            </a:r>
            <a:r>
              <a:rPr lang="en-US" dirty="0"/>
              <a:t>: @</a:t>
            </a:r>
            <a:r>
              <a:rPr lang="en-US" dirty="0" err="1"/>
              <a:t>RickRaineyTx</a:t>
            </a:r>
            <a:r>
              <a:rPr lang="en-US" dirty="0"/>
              <a:t>  |  </a:t>
            </a:r>
            <a:r>
              <a:rPr lang="en-US" b="1" dirty="0"/>
              <a:t>Blog</a:t>
            </a:r>
            <a:r>
              <a:rPr lang="en-US" dirty="0"/>
              <a:t>: http://rickrainey.com  |  </a:t>
            </a:r>
            <a:r>
              <a:rPr lang="en-US" b="1" dirty="0"/>
              <a:t>Email</a:t>
            </a:r>
            <a:r>
              <a:rPr lang="en-US" dirty="0"/>
              <a:t>: rickra@microsoft.com</a:t>
            </a:r>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SAP on Azure</a:t>
            </a:r>
          </a:p>
        </p:txBody>
      </p:sp>
      <p:sp>
        <p:nvSpPr>
          <p:cNvPr id="4" name="TextBox 3"/>
          <p:cNvSpPr txBox="1"/>
          <p:nvPr/>
        </p:nvSpPr>
        <p:spPr>
          <a:xfrm>
            <a:off x="4829367" y="4650377"/>
            <a:ext cx="242098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C000"/>
                </a:solidFill>
              </a:rPr>
              <a:t>Hands-on-Lab</a:t>
            </a:r>
          </a:p>
        </p:txBody>
      </p:sp>
    </p:spTree>
    <p:extLst>
      <p:ext uri="{BB962C8B-B14F-4D97-AF65-F5344CB8AC3E}">
        <p14:creationId xmlns:p14="http://schemas.microsoft.com/office/powerpoint/2010/main" val="26068712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Pre-Requisites</a:t>
            </a:r>
          </a:p>
        </p:txBody>
      </p:sp>
      <p:sp>
        <p:nvSpPr>
          <p:cNvPr id="4" name="Content Placeholder 3"/>
          <p:cNvSpPr>
            <a:spLocks noGrp="1"/>
          </p:cNvSpPr>
          <p:nvPr>
            <p:ph sz="quarter" idx="10"/>
          </p:nvPr>
        </p:nvSpPr>
        <p:spPr>
          <a:xfrm>
            <a:off x="268288" y="1398397"/>
            <a:ext cx="11542503" cy="5385580"/>
          </a:xfrm>
        </p:spPr>
        <p:txBody>
          <a:bodyPr>
            <a:normAutofit fontScale="55000" lnSpcReduction="20000"/>
          </a:bodyPr>
          <a:lstStyle/>
          <a:p>
            <a:r>
              <a:rPr lang="en-US" dirty="0"/>
              <a:t>REQUIRED</a:t>
            </a:r>
          </a:p>
          <a:p>
            <a:pPr lvl="1"/>
            <a:r>
              <a:rPr lang="en-US" dirty="0"/>
              <a:t>Microsoft Azure Subscription</a:t>
            </a:r>
          </a:p>
          <a:p>
            <a:pPr lvl="1"/>
            <a:endParaRPr lang="en-US" dirty="0"/>
          </a:p>
          <a:p>
            <a:pPr lvl="1"/>
            <a:r>
              <a:rPr lang="en-US" dirty="0"/>
              <a:t>Computer running Windows 7, 8.1, 10, Server 2012/R2</a:t>
            </a:r>
          </a:p>
          <a:p>
            <a:pPr lvl="1"/>
            <a:endParaRPr lang="en-US" dirty="0"/>
          </a:p>
          <a:p>
            <a:pPr lvl="1"/>
            <a:r>
              <a:rPr lang="en-US" dirty="0"/>
              <a:t>Azure PowerShell Cmdlets v1.0.3 (or later)</a:t>
            </a:r>
          </a:p>
          <a:p>
            <a:pPr lvl="2"/>
            <a:r>
              <a:rPr lang="en-US" u="sng" dirty="0">
                <a:hlinkClick r:id="rId2"/>
              </a:rPr>
              <a:t>http://aka.ms/webpi-azps</a:t>
            </a:r>
            <a:r>
              <a:rPr lang="en-US" dirty="0"/>
              <a:t> </a:t>
            </a:r>
          </a:p>
          <a:p>
            <a:pPr lvl="0"/>
            <a:endParaRPr lang="en-US" dirty="0"/>
          </a:p>
          <a:p>
            <a:pPr lvl="1"/>
            <a:r>
              <a:rPr lang="en-US" dirty="0"/>
              <a:t>Microsoft Azure Storage Explorer</a:t>
            </a:r>
          </a:p>
          <a:p>
            <a:pPr lvl="2"/>
            <a:r>
              <a:rPr lang="en-US" dirty="0">
                <a:hlinkClick r:id="rId3"/>
              </a:rPr>
              <a:t>http://storageexplorer.com/</a:t>
            </a:r>
            <a:r>
              <a:rPr lang="en-US" dirty="0"/>
              <a:t> </a:t>
            </a:r>
          </a:p>
          <a:p>
            <a:pPr lvl="0"/>
            <a:endParaRPr lang="en-US" dirty="0"/>
          </a:p>
          <a:p>
            <a:pPr lvl="0"/>
            <a:r>
              <a:rPr lang="en-US" dirty="0"/>
              <a:t>OPTIONAL</a:t>
            </a:r>
          </a:p>
          <a:p>
            <a:pPr lvl="1"/>
            <a:r>
              <a:rPr lang="en-US" dirty="0"/>
              <a:t>Visual Studio 2015 Community Edition (or higher)</a:t>
            </a:r>
          </a:p>
          <a:p>
            <a:pPr lvl="2"/>
            <a:r>
              <a:rPr lang="en-US" dirty="0">
                <a:hlinkClick r:id="rId4"/>
              </a:rPr>
              <a:t>http://aka.ms/vs2015-comm</a:t>
            </a:r>
            <a:endParaRPr lang="en-US" dirty="0"/>
          </a:p>
          <a:p>
            <a:pPr lvl="1"/>
            <a:endParaRPr lang="en-US" dirty="0"/>
          </a:p>
          <a:p>
            <a:pPr lvl="1"/>
            <a:r>
              <a:rPr lang="en-US" dirty="0"/>
              <a:t>Azure Tools SDK v2.8.2</a:t>
            </a:r>
          </a:p>
          <a:p>
            <a:pPr lvl="2"/>
            <a:r>
              <a:rPr lang="en-US" dirty="0">
                <a:hlinkClick r:id="rId5"/>
              </a:rPr>
              <a:t>http://aka.ms/az-sdk</a:t>
            </a:r>
            <a:r>
              <a:rPr lang="en-US" dirty="0"/>
              <a:t> </a:t>
            </a:r>
          </a:p>
          <a:p>
            <a:pPr lvl="1"/>
            <a:endParaRPr lang="en-US" dirty="0"/>
          </a:p>
        </p:txBody>
      </p:sp>
      <p:sp>
        <p:nvSpPr>
          <p:cNvPr id="2" name="TextBox 1"/>
          <p:cNvSpPr txBox="1"/>
          <p:nvPr/>
        </p:nvSpPr>
        <p:spPr>
          <a:xfrm>
            <a:off x="9771017" y="0"/>
            <a:ext cx="242098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C000"/>
                </a:solidFill>
              </a:rPr>
              <a:t>Hands-on-Lab</a:t>
            </a:r>
          </a:p>
        </p:txBody>
      </p:sp>
    </p:spTree>
    <p:extLst>
      <p:ext uri="{BB962C8B-B14F-4D97-AF65-F5344CB8AC3E}">
        <p14:creationId xmlns:p14="http://schemas.microsoft.com/office/powerpoint/2010/main" val="16175548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Architecture</a:t>
            </a:r>
          </a:p>
        </p:txBody>
      </p:sp>
      <p:pic>
        <p:nvPicPr>
          <p:cNvPr id="4" name="Picture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742034" y="1190767"/>
            <a:ext cx="631004" cy="631004"/>
          </a:xfrm>
          <a:prstGeom prst="rect">
            <a:avLst/>
          </a:prstGeom>
        </p:spPr>
      </p:pic>
      <p:sp>
        <p:nvSpPr>
          <p:cNvPr id="5" name="Rectangle 4"/>
          <p:cNvSpPr/>
          <p:nvPr/>
        </p:nvSpPr>
        <p:spPr bwMode="auto">
          <a:xfrm>
            <a:off x="7765949" y="1631900"/>
            <a:ext cx="3893661" cy="2678843"/>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7765949" y="1211070"/>
            <a:ext cx="322310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MSFT Azure Subscription</a:t>
            </a:r>
          </a:p>
        </p:txBody>
      </p:sp>
      <p:grpSp>
        <p:nvGrpSpPr>
          <p:cNvPr id="11" name="Group 10"/>
          <p:cNvGrpSpPr/>
          <p:nvPr/>
        </p:nvGrpSpPr>
        <p:grpSpPr>
          <a:xfrm>
            <a:off x="8627486" y="2204365"/>
            <a:ext cx="2857855" cy="1580197"/>
            <a:chOff x="7759337" y="2815282"/>
            <a:chExt cx="2857855" cy="1580197"/>
          </a:xfrm>
        </p:grpSpPr>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35462" y="2949197"/>
              <a:ext cx="518993" cy="518993"/>
            </a:xfrm>
            <a:prstGeom prst="rect">
              <a:avLst/>
            </a:prstGeom>
          </p:spPr>
        </p:pic>
        <p:sp>
          <p:nvSpPr>
            <p:cNvPr id="8" name="Rectangle 7"/>
            <p:cNvSpPr/>
            <p:nvPr/>
          </p:nvSpPr>
          <p:spPr bwMode="auto">
            <a:xfrm>
              <a:off x="7759337" y="2884550"/>
              <a:ext cx="2725783" cy="1510929"/>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8307264" y="2815282"/>
              <a:ext cx="2309928"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Storage Account </a:t>
              </a:r>
            </a:p>
            <a:p>
              <a:pPr>
                <a:lnSpc>
                  <a:spcPct val="90000"/>
                </a:lnSpc>
                <a:spcAft>
                  <a:spcPts val="600"/>
                </a:spcAft>
              </a:pPr>
              <a:r>
                <a:rPr lang="en-US" sz="2000" dirty="0">
                  <a:gradFill>
                    <a:gsLst>
                      <a:gs pos="2917">
                        <a:schemeClr val="tx1"/>
                      </a:gs>
                      <a:gs pos="30000">
                        <a:schemeClr val="tx1"/>
                      </a:gs>
                    </a:gsLst>
                    <a:lin ang="5400000" scaled="0"/>
                  </a:gradFill>
                </a:rPr>
                <a:t>(East US)</a:t>
              </a:r>
            </a:p>
          </p:txBody>
        </p:sp>
        <p:sp>
          <p:nvSpPr>
            <p:cNvPr id="10" name="TextBox 9"/>
            <p:cNvSpPr txBox="1"/>
            <p:nvPr/>
          </p:nvSpPr>
          <p:spPr>
            <a:xfrm>
              <a:off x="7874597" y="3806336"/>
              <a:ext cx="249526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a:t>
              </a:r>
              <a:r>
                <a:rPr lang="en-US" sz="2000" dirty="0" err="1">
                  <a:gradFill>
                    <a:gsLst>
                      <a:gs pos="2917">
                        <a:schemeClr val="tx1"/>
                      </a:gs>
                      <a:gs pos="30000">
                        <a:schemeClr val="tx1"/>
                      </a:gs>
                    </a:gsLst>
                    <a:lin ang="5400000" scaled="0"/>
                  </a:gradFill>
                </a:rPr>
                <a:t>sapbits</a:t>
              </a:r>
              <a:r>
                <a:rPr lang="en-US" sz="2000" dirty="0">
                  <a:gradFill>
                    <a:gsLst>
                      <a:gs pos="2917">
                        <a:schemeClr val="tx1"/>
                      </a:gs>
                      <a:gs pos="30000">
                        <a:schemeClr val="tx1"/>
                      </a:gs>
                    </a:gsLst>
                    <a:lin ang="5400000" scaled="0"/>
                  </a:gradFill>
                </a:rPr>
                <a:t>/file.zip</a:t>
              </a:r>
            </a:p>
          </p:txBody>
        </p:sp>
      </p:grpSp>
      <p:pic>
        <p:nvPicPr>
          <p:cNvPr id="12" name="Picture 1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02912" y="1190767"/>
            <a:ext cx="631004" cy="631004"/>
          </a:xfrm>
          <a:prstGeom prst="rect">
            <a:avLst/>
          </a:prstGeom>
        </p:spPr>
      </p:pic>
      <p:sp>
        <p:nvSpPr>
          <p:cNvPr id="13" name="Rectangle 12"/>
          <p:cNvSpPr/>
          <p:nvPr/>
        </p:nvSpPr>
        <p:spPr bwMode="auto">
          <a:xfrm>
            <a:off x="526827" y="1631900"/>
            <a:ext cx="3893661" cy="459141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526827" y="1211070"/>
            <a:ext cx="3223102"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Your Azure Subscription</a:t>
            </a:r>
          </a:p>
        </p:txBody>
      </p:sp>
      <p:sp>
        <p:nvSpPr>
          <p:cNvPr id="29" name="Rounded Rectangle 28"/>
          <p:cNvSpPr/>
          <p:nvPr/>
        </p:nvSpPr>
        <p:spPr bwMode="auto">
          <a:xfrm>
            <a:off x="826008" y="2012980"/>
            <a:ext cx="3307908" cy="4091729"/>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1094036" y="1911660"/>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SAP-Azure-RG</a:t>
            </a:r>
          </a:p>
        </p:txBody>
      </p:sp>
      <p:pic>
        <p:nvPicPr>
          <p:cNvPr id="34" name="Picture 3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12010" y="2415128"/>
            <a:ext cx="1289197" cy="1289197"/>
          </a:xfrm>
          <a:prstGeom prst="rect">
            <a:avLst/>
          </a:prstGeom>
        </p:spPr>
      </p:pic>
      <p:sp>
        <p:nvSpPr>
          <p:cNvPr id="36" name="TextBox 35"/>
          <p:cNvSpPr txBox="1"/>
          <p:nvPr/>
        </p:nvSpPr>
        <p:spPr>
          <a:xfrm>
            <a:off x="729807" y="2741401"/>
            <a:ext cx="817097"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PDC</a:t>
            </a:r>
          </a:p>
        </p:txBody>
      </p:sp>
      <p:pic>
        <p:nvPicPr>
          <p:cNvPr id="37" name="Picture 3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12010" y="3615320"/>
            <a:ext cx="1289197" cy="1289197"/>
          </a:xfrm>
          <a:prstGeom prst="rect">
            <a:avLst/>
          </a:prstGeom>
        </p:spPr>
      </p:pic>
      <p:sp>
        <p:nvSpPr>
          <p:cNvPr id="38" name="TextBox 37"/>
          <p:cNvSpPr txBox="1"/>
          <p:nvPr/>
        </p:nvSpPr>
        <p:spPr>
          <a:xfrm>
            <a:off x="750998" y="3972222"/>
            <a:ext cx="817097"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BDC</a:t>
            </a:r>
          </a:p>
        </p:txBody>
      </p:sp>
      <p:pic>
        <p:nvPicPr>
          <p:cNvPr id="39" name="Picture 3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512009" y="4815512"/>
            <a:ext cx="1289197" cy="1289197"/>
          </a:xfrm>
          <a:prstGeom prst="rect">
            <a:avLst/>
          </a:prstGeom>
        </p:spPr>
      </p:pic>
      <p:sp>
        <p:nvSpPr>
          <p:cNvPr id="40" name="TextBox 39"/>
          <p:cNvSpPr txBox="1"/>
          <p:nvPr/>
        </p:nvSpPr>
        <p:spPr>
          <a:xfrm>
            <a:off x="660130" y="5172414"/>
            <a:ext cx="817097"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SAP</a:t>
            </a:r>
          </a:p>
        </p:txBody>
      </p:sp>
      <p:pic>
        <p:nvPicPr>
          <p:cNvPr id="41" name="Picture 4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431935" y="4994216"/>
            <a:ext cx="317994" cy="317994"/>
          </a:xfrm>
          <a:prstGeom prst="rect">
            <a:avLst/>
          </a:prstGeom>
        </p:spPr>
      </p:pic>
      <p:pic>
        <p:nvPicPr>
          <p:cNvPr id="44" name="Picture 4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431935" y="5345640"/>
            <a:ext cx="317994" cy="317994"/>
          </a:xfrm>
          <a:prstGeom prst="rect">
            <a:avLst/>
          </a:prstGeom>
        </p:spPr>
      </p:pic>
      <p:pic>
        <p:nvPicPr>
          <p:cNvPr id="45" name="Picture 4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431935" y="5697064"/>
            <a:ext cx="317994" cy="317994"/>
          </a:xfrm>
          <a:prstGeom prst="rect">
            <a:avLst/>
          </a:prstGeom>
        </p:spPr>
      </p:pic>
      <p:sp>
        <p:nvSpPr>
          <p:cNvPr id="46" name="TextBox 45"/>
          <p:cNvSpPr txBox="1"/>
          <p:nvPr/>
        </p:nvSpPr>
        <p:spPr>
          <a:xfrm>
            <a:off x="2897407" y="4905791"/>
            <a:ext cx="719031"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F:\</a:t>
            </a:r>
          </a:p>
        </p:txBody>
      </p:sp>
      <p:sp>
        <p:nvSpPr>
          <p:cNvPr id="47" name="TextBox 46"/>
          <p:cNvSpPr txBox="1"/>
          <p:nvPr/>
        </p:nvSpPr>
        <p:spPr>
          <a:xfrm>
            <a:off x="2897406" y="5237478"/>
            <a:ext cx="719031"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G:\</a:t>
            </a:r>
          </a:p>
        </p:txBody>
      </p:sp>
      <p:sp>
        <p:nvSpPr>
          <p:cNvPr id="48" name="TextBox 47"/>
          <p:cNvSpPr txBox="1"/>
          <p:nvPr/>
        </p:nvSpPr>
        <p:spPr>
          <a:xfrm>
            <a:off x="2897405" y="5599003"/>
            <a:ext cx="719031" cy="544765"/>
          </a:xfrm>
          <a:prstGeom prst="rect">
            <a:avLst/>
          </a:prstGeom>
          <a:noFill/>
        </p:spPr>
        <p:txBody>
          <a:bodyPr wrap="squar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H:\</a:t>
            </a:r>
          </a:p>
        </p:txBody>
      </p:sp>
      <p:cxnSp>
        <p:nvCxnSpPr>
          <p:cNvPr id="50" name="Elbow Connector 49"/>
          <p:cNvCxnSpPr>
            <a:stCxn id="10" idx="2"/>
            <a:endCxn id="44" idx="3"/>
          </p:cNvCxnSpPr>
          <p:nvPr/>
        </p:nvCxnSpPr>
        <p:spPr>
          <a:xfrm rot="5400000">
            <a:off x="6001776" y="1516036"/>
            <a:ext cx="1736754" cy="6240448"/>
          </a:xfrm>
          <a:prstGeom prst="bentConnector2">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742746" y="5046830"/>
            <a:ext cx="1468054" cy="544765"/>
          </a:xfrm>
          <a:prstGeom prst="rect">
            <a:avLst/>
          </a:prstGeom>
          <a:noFill/>
        </p:spPr>
        <p:txBody>
          <a:bodyPr wrap="square" lIns="182880" tIns="146304" rIns="182880" bIns="146304" rtlCol="0">
            <a:spAutoFit/>
          </a:bodyPr>
          <a:lstStyle/>
          <a:p>
            <a:pPr algn="ctr">
              <a:lnSpc>
                <a:spcPct val="90000"/>
              </a:lnSpc>
              <a:spcAft>
                <a:spcPts val="600"/>
              </a:spcAft>
            </a:pPr>
            <a:r>
              <a:rPr lang="en-US" i="1" dirty="0">
                <a:gradFill>
                  <a:gsLst>
                    <a:gs pos="2917">
                      <a:schemeClr val="tx1"/>
                    </a:gs>
                    <a:gs pos="30000">
                      <a:schemeClr val="tx1"/>
                    </a:gs>
                  </a:gsLst>
                  <a:lin ang="5400000" scaled="0"/>
                </a:gradFill>
              </a:rPr>
              <a:t>SAS URL</a:t>
            </a:r>
          </a:p>
        </p:txBody>
      </p:sp>
      <p:sp>
        <p:nvSpPr>
          <p:cNvPr id="62" name="TextBox 61"/>
          <p:cNvSpPr txBox="1"/>
          <p:nvPr/>
        </p:nvSpPr>
        <p:spPr>
          <a:xfrm>
            <a:off x="9771017" y="0"/>
            <a:ext cx="242098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FFC000"/>
                </a:solidFill>
              </a:rPr>
              <a:t>Hands-on-Lab</a:t>
            </a:r>
          </a:p>
        </p:txBody>
      </p:sp>
    </p:spTree>
    <p:extLst>
      <p:ext uri="{BB962C8B-B14F-4D97-AF65-F5344CB8AC3E}">
        <p14:creationId xmlns:p14="http://schemas.microsoft.com/office/powerpoint/2010/main" val="28575126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deployment success look like?</a:t>
            </a:r>
          </a:p>
        </p:txBody>
      </p:sp>
      <p:pic>
        <p:nvPicPr>
          <p:cNvPr id="4" name="Picture 3"/>
          <p:cNvPicPr>
            <a:picLocks noChangeAspect="1"/>
          </p:cNvPicPr>
          <p:nvPr/>
        </p:nvPicPr>
        <p:blipFill>
          <a:blip r:embed="rId2"/>
          <a:stretch>
            <a:fillRect/>
          </a:stretch>
        </p:blipFill>
        <p:spPr>
          <a:xfrm>
            <a:off x="345168" y="1190767"/>
            <a:ext cx="11389382" cy="5302993"/>
          </a:xfrm>
          <a:prstGeom prst="rect">
            <a:avLst/>
          </a:prstGeom>
        </p:spPr>
      </p:pic>
    </p:spTree>
    <p:extLst>
      <p:ext uri="{BB962C8B-B14F-4D97-AF65-F5344CB8AC3E}">
        <p14:creationId xmlns:p14="http://schemas.microsoft.com/office/powerpoint/2010/main" val="17754016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the solution bits! </a:t>
            </a:r>
            <a:r>
              <a:rPr lang="en-US" dirty="0">
                <a:sym typeface="Wingdings" panose="05000000000000000000" pitchFamily="2" charset="2"/>
              </a:rPr>
              <a:t></a:t>
            </a:r>
            <a:br>
              <a:rPr lang="en-US" dirty="0"/>
            </a:br>
            <a:r>
              <a:rPr lang="en-US" dirty="0">
                <a:hlinkClick r:id="rId2"/>
              </a:rPr>
              <a:t>http://bit.ly/1oubyMK</a:t>
            </a:r>
            <a:r>
              <a:rPr lang="en-US" dirty="0"/>
              <a:t> </a:t>
            </a:r>
          </a:p>
        </p:txBody>
      </p:sp>
    </p:spTree>
    <p:extLst>
      <p:ext uri="{BB962C8B-B14F-4D97-AF65-F5344CB8AC3E}">
        <p14:creationId xmlns:p14="http://schemas.microsoft.com/office/powerpoint/2010/main" val="9526359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 SAP on Azure</a:t>
            </a:r>
          </a:p>
        </p:txBody>
      </p:sp>
      <p:sp>
        <p:nvSpPr>
          <p:cNvPr id="4" name="TextBox 3"/>
          <p:cNvSpPr txBox="1"/>
          <p:nvPr/>
        </p:nvSpPr>
        <p:spPr>
          <a:xfrm>
            <a:off x="7927189" y="4040777"/>
            <a:ext cx="3788229"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solidFill>
                  <a:srgbClr val="FFC000"/>
                </a:solidFill>
              </a:rPr>
              <a:t>( and hands-on-lab )</a:t>
            </a:r>
          </a:p>
        </p:txBody>
      </p:sp>
    </p:spTree>
    <p:extLst>
      <p:ext uri="{BB962C8B-B14F-4D97-AF65-F5344CB8AC3E}">
        <p14:creationId xmlns:p14="http://schemas.microsoft.com/office/powerpoint/2010/main" val="39583030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Authoring ARM Templates</a:t>
            </a:r>
            <a:br>
              <a:rPr lang="en-US" dirty="0"/>
            </a:br>
            <a:endParaRPr lang="en-US" dirty="0"/>
          </a:p>
        </p:txBody>
      </p:sp>
    </p:spTree>
    <p:extLst>
      <p:ext uri="{BB962C8B-B14F-4D97-AF65-F5344CB8AC3E}">
        <p14:creationId xmlns:p14="http://schemas.microsoft.com/office/powerpoint/2010/main" val="11613408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Deploying Resources using ARM</a:t>
            </a:r>
          </a:p>
        </p:txBody>
      </p:sp>
      <p:grpSp>
        <p:nvGrpSpPr>
          <p:cNvPr id="46" name="Group 45"/>
          <p:cNvGrpSpPr/>
          <p:nvPr/>
        </p:nvGrpSpPr>
        <p:grpSpPr>
          <a:xfrm>
            <a:off x="362873" y="1446259"/>
            <a:ext cx="4803271" cy="2174786"/>
            <a:chOff x="362873" y="1446259"/>
            <a:chExt cx="4803271" cy="2174786"/>
          </a:xfrm>
        </p:grpSpPr>
        <p:grpSp>
          <p:nvGrpSpPr>
            <p:cNvPr id="27" name="Group 26"/>
            <p:cNvGrpSpPr/>
            <p:nvPr/>
          </p:nvGrpSpPr>
          <p:grpSpPr>
            <a:xfrm>
              <a:off x="362873" y="2224818"/>
              <a:ext cx="1015913" cy="667349"/>
              <a:chOff x="794886" y="4424768"/>
              <a:chExt cx="1015913" cy="667349"/>
            </a:xfrm>
          </p:grpSpPr>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4886" y="4548873"/>
                <a:ext cx="543244" cy="543244"/>
              </a:xfrm>
              <a:prstGeom prst="rect">
                <a:avLst/>
              </a:prstGeom>
            </p:spPr>
          </p:pic>
          <p:pic>
            <p:nvPicPr>
              <p:cNvPr id="9" name="Picture 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267555" y="4424768"/>
                <a:ext cx="543244" cy="543244"/>
              </a:xfrm>
              <a:prstGeom prst="rect">
                <a:avLst/>
              </a:prstGeom>
            </p:spPr>
          </p:pic>
        </p:grpSp>
        <p:grpSp>
          <p:nvGrpSpPr>
            <p:cNvPr id="36" name="Group 35"/>
            <p:cNvGrpSpPr/>
            <p:nvPr/>
          </p:nvGrpSpPr>
          <p:grpSpPr>
            <a:xfrm>
              <a:off x="2051482" y="1446259"/>
              <a:ext cx="2940833" cy="794064"/>
              <a:chOff x="2176903" y="2326056"/>
              <a:chExt cx="2940833" cy="794064"/>
            </a:xfrm>
          </p:grpSpPr>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6903" y="2439809"/>
                <a:ext cx="552164" cy="552164"/>
              </a:xfrm>
              <a:prstGeom prst="rect">
                <a:avLst/>
              </a:prstGeom>
            </p:spPr>
          </p:pic>
          <p:sp>
            <p:nvSpPr>
              <p:cNvPr id="29" name="TextBox 28"/>
              <p:cNvSpPr txBox="1"/>
              <p:nvPr/>
            </p:nvSpPr>
            <p:spPr>
              <a:xfrm>
                <a:off x="2632994" y="2326056"/>
                <a:ext cx="2484742"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(JSON)</a:t>
                </a:r>
              </a:p>
            </p:txBody>
          </p:sp>
        </p:grpSp>
        <p:grpSp>
          <p:nvGrpSpPr>
            <p:cNvPr id="38" name="Group 37"/>
            <p:cNvGrpSpPr/>
            <p:nvPr/>
          </p:nvGrpSpPr>
          <p:grpSpPr>
            <a:xfrm>
              <a:off x="2059564" y="2826981"/>
              <a:ext cx="2779063" cy="794064"/>
              <a:chOff x="2176903" y="4358619"/>
              <a:chExt cx="2779063" cy="794064"/>
            </a:xfrm>
          </p:grpSpPr>
          <p:pic>
            <p:nvPicPr>
              <p:cNvPr id="12" name="Picture 1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176903" y="4478187"/>
                <a:ext cx="552164" cy="552164"/>
              </a:xfrm>
              <a:prstGeom prst="rect">
                <a:avLst/>
              </a:prstGeom>
            </p:spPr>
          </p:pic>
          <p:sp>
            <p:nvSpPr>
              <p:cNvPr id="30" name="TextBox 29"/>
              <p:cNvSpPr txBox="1"/>
              <p:nvPr/>
            </p:nvSpPr>
            <p:spPr>
              <a:xfrm>
                <a:off x="2609831" y="4358619"/>
                <a:ext cx="2346135"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script (PowerShell)</a:t>
                </a:r>
              </a:p>
            </p:txBody>
          </p:sp>
        </p:grpSp>
        <p:grpSp>
          <p:nvGrpSpPr>
            <p:cNvPr id="37" name="Group 36"/>
            <p:cNvGrpSpPr/>
            <p:nvPr/>
          </p:nvGrpSpPr>
          <p:grpSpPr>
            <a:xfrm>
              <a:off x="2051482" y="2167043"/>
              <a:ext cx="3114662" cy="794064"/>
              <a:chOff x="2178667" y="3353389"/>
              <a:chExt cx="3114662" cy="794064"/>
            </a:xfrm>
          </p:grpSpPr>
          <p:pic>
            <p:nvPicPr>
              <p:cNvPr id="11" name="Picture 10"/>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178667" y="3439845"/>
                <a:ext cx="552164" cy="552164"/>
              </a:xfrm>
              <a:prstGeom prst="rect">
                <a:avLst/>
              </a:prstGeom>
            </p:spPr>
          </p:pic>
          <p:sp>
            <p:nvSpPr>
              <p:cNvPr id="32" name="TextBox 31"/>
              <p:cNvSpPr txBox="1"/>
              <p:nvPr/>
            </p:nvSpPr>
            <p:spPr>
              <a:xfrm>
                <a:off x="2629149" y="3353389"/>
                <a:ext cx="2664180"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Deployment template parameters (JSON)</a:t>
                </a:r>
              </a:p>
            </p:txBody>
          </p:sp>
        </p:grpSp>
        <p:sp>
          <p:nvSpPr>
            <p:cNvPr id="35" name="Left Brace 34"/>
            <p:cNvSpPr/>
            <p:nvPr/>
          </p:nvSpPr>
          <p:spPr>
            <a:xfrm>
              <a:off x="1470774" y="1560012"/>
              <a:ext cx="500885" cy="1995440"/>
            </a:xfrm>
            <a:prstGeom prst="lef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9" name="Elbow Connector 48"/>
          <p:cNvCxnSpPr>
            <a:stCxn id="12" idx="2"/>
            <a:endCxn id="13" idx="1"/>
          </p:cNvCxnSpPr>
          <p:nvPr/>
        </p:nvCxnSpPr>
        <p:spPr>
          <a:xfrm rot="16200000" flipH="1">
            <a:off x="3525667" y="2308692"/>
            <a:ext cx="1104013" cy="3484054"/>
          </a:xfrm>
          <a:prstGeom prst="bentConnector2">
            <a:avLst/>
          </a:prstGeom>
          <a:ln w="190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78650" y="3885404"/>
            <a:ext cx="3335346"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Push Deployment template and parameters to ARM</a:t>
            </a:r>
          </a:p>
        </p:txBody>
      </p:sp>
      <p:sp>
        <p:nvSpPr>
          <p:cNvPr id="15" name="Rectangle 14"/>
          <p:cNvSpPr/>
          <p:nvPr/>
        </p:nvSpPr>
        <p:spPr bwMode="auto">
          <a:xfrm>
            <a:off x="5616626" y="3064572"/>
            <a:ext cx="5382831" cy="2726240"/>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314872" y="2651549"/>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17" name="Picture 16"/>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5796950" y="2687595"/>
            <a:ext cx="637213" cy="637213"/>
          </a:xfrm>
          <a:prstGeom prst="rect">
            <a:avLst/>
          </a:prstGeom>
        </p:spPr>
      </p:pic>
      <p:grpSp>
        <p:nvGrpSpPr>
          <p:cNvPr id="18" name="Group 17"/>
          <p:cNvGrpSpPr/>
          <p:nvPr/>
        </p:nvGrpSpPr>
        <p:grpSpPr>
          <a:xfrm>
            <a:off x="7178170" y="3885404"/>
            <a:ext cx="3191596" cy="1230291"/>
            <a:chOff x="3982213" y="1872383"/>
            <a:chExt cx="3191596" cy="1230291"/>
          </a:xfrm>
        </p:grpSpPr>
        <p:sp>
          <p:nvSpPr>
            <p:cNvPr id="19" name="Rounded Rectangle 18"/>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1" name="Picture 2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2" name="Picture 2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23" name="TextBox 22"/>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sp>
          <p:nvSpPr>
            <p:cNvPr id="39" name="Rounded Rectangle 38"/>
            <p:cNvSpPr/>
            <p:nvPr/>
          </p:nvSpPr>
          <p:spPr bwMode="auto">
            <a:xfrm>
              <a:off x="4011285" y="1973704"/>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195260" y="2314372"/>
              <a:ext cx="687890" cy="687890"/>
            </a:xfrm>
            <a:prstGeom prst="rect">
              <a:avLst/>
            </a:prstGeom>
          </p:spPr>
        </p:pic>
        <p:pic>
          <p:nvPicPr>
            <p:cNvPr id="41" name="Picture 4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280356" y="2314372"/>
              <a:ext cx="687890" cy="687890"/>
            </a:xfrm>
            <a:prstGeom prst="rect">
              <a:avLst/>
            </a:prstGeom>
          </p:spPr>
        </p:pic>
        <p:pic>
          <p:nvPicPr>
            <p:cNvPr id="42" name="Picture 4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6365452" y="2314372"/>
              <a:ext cx="687890" cy="687890"/>
            </a:xfrm>
            <a:prstGeom prst="rect">
              <a:avLst/>
            </a:prstGeom>
          </p:spPr>
        </p:pic>
        <p:sp>
          <p:nvSpPr>
            <p:cNvPr id="43" name="TextBox 42"/>
            <p:cNvSpPr txBox="1"/>
            <p:nvPr/>
          </p:nvSpPr>
          <p:spPr>
            <a:xfrm>
              <a:off x="4279313" y="1872383"/>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pic>
        <p:nvPicPr>
          <p:cNvPr id="24" name="Picture 23"/>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122749" y="3107659"/>
            <a:ext cx="631004" cy="631004"/>
          </a:xfrm>
          <a:prstGeom prst="rect">
            <a:avLst/>
          </a:prstGeom>
        </p:spPr>
      </p:pic>
      <p:sp>
        <p:nvSpPr>
          <p:cNvPr id="25" name="Rectangle 24"/>
          <p:cNvSpPr/>
          <p:nvPr/>
        </p:nvSpPr>
        <p:spPr bwMode="auto">
          <a:xfrm>
            <a:off x="6687517" y="3565092"/>
            <a:ext cx="4143830" cy="2075268"/>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7743298" y="3127962"/>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grpSp>
        <p:nvGrpSpPr>
          <p:cNvPr id="6" name="Group 5"/>
          <p:cNvGrpSpPr/>
          <p:nvPr/>
        </p:nvGrpSpPr>
        <p:grpSpPr>
          <a:xfrm>
            <a:off x="5687145" y="3565092"/>
            <a:ext cx="1023794" cy="2075268"/>
            <a:chOff x="6190607" y="3324054"/>
            <a:chExt cx="1023794" cy="2075268"/>
          </a:xfrm>
        </p:grpSpPr>
        <p:sp>
          <p:nvSpPr>
            <p:cNvPr id="13" name="Rectangle 12"/>
            <p:cNvSpPr/>
            <p:nvPr/>
          </p:nvSpPr>
          <p:spPr bwMode="auto">
            <a:xfrm>
              <a:off x="6323162" y="3324054"/>
              <a:ext cx="765701" cy="20752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190607" y="4047757"/>
              <a:ext cx="102379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ARM</a:t>
              </a:r>
            </a:p>
          </p:txBody>
        </p:sp>
      </p:grpSp>
      <p:pic>
        <p:nvPicPr>
          <p:cNvPr id="2" name="Picture 1"/>
          <p:cNvPicPr>
            <a:picLocks/>
          </p:cNvPicPr>
          <p:nvPr/>
        </p:nvPicPr>
        <p:blipFill>
          <a:blip r:embed="rId12"/>
          <a:stretch>
            <a:fillRect/>
          </a:stretch>
        </p:blipFill>
        <p:spPr>
          <a:xfrm flipV="1">
            <a:off x="902754" y="2348923"/>
            <a:ext cx="393192" cy="246888"/>
          </a:xfrm>
          <a:prstGeom prst="rect">
            <a:avLst/>
          </a:prstGeom>
        </p:spPr>
      </p:pic>
    </p:spTree>
    <p:extLst>
      <p:ext uri="{BB962C8B-B14F-4D97-AF65-F5344CB8AC3E}">
        <p14:creationId xmlns:p14="http://schemas.microsoft.com/office/powerpoint/2010/main" val="2304941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5" grpId="0" animBg="1"/>
      <p:bldP spid="16" grpId="0"/>
      <p:bldP spid="25"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Desired State Configuration (DSC)</a:t>
            </a:r>
          </a:p>
        </p:txBody>
      </p:sp>
    </p:spTree>
    <p:extLst>
      <p:ext uri="{BB962C8B-B14F-4D97-AF65-F5344CB8AC3E}">
        <p14:creationId xmlns:p14="http://schemas.microsoft.com/office/powerpoint/2010/main" val="30463901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Introducing DSC for Azure</a:t>
            </a:r>
          </a:p>
        </p:txBody>
      </p:sp>
      <p:sp>
        <p:nvSpPr>
          <p:cNvPr id="2" name="Content Placeholder 1"/>
          <p:cNvSpPr>
            <a:spLocks noGrp="1"/>
          </p:cNvSpPr>
          <p:nvPr>
            <p:ph sz="quarter" idx="10"/>
          </p:nvPr>
        </p:nvSpPr>
        <p:spPr>
          <a:xfrm>
            <a:off x="268288" y="1398399"/>
            <a:ext cx="5190951" cy="4024628"/>
          </a:xfrm>
        </p:spPr>
        <p:txBody>
          <a:bodyPr>
            <a:normAutofit fontScale="92500" lnSpcReduction="20000"/>
          </a:bodyPr>
          <a:lstStyle/>
          <a:p>
            <a:r>
              <a:rPr lang="en-US" dirty="0"/>
              <a:t>Declarative configuration of the virtual machine</a:t>
            </a:r>
          </a:p>
          <a:p>
            <a:endParaRPr lang="en-US" dirty="0"/>
          </a:p>
          <a:p>
            <a:pPr lvl="1"/>
            <a:r>
              <a:rPr lang="en-US" dirty="0"/>
              <a:t>Windows Features and Roles</a:t>
            </a:r>
          </a:p>
          <a:p>
            <a:pPr lvl="1"/>
            <a:endParaRPr lang="en-US" dirty="0"/>
          </a:p>
          <a:p>
            <a:pPr lvl="1"/>
            <a:r>
              <a:rPr lang="en-US" dirty="0"/>
              <a:t>Custom application configuration</a:t>
            </a:r>
          </a:p>
          <a:p>
            <a:pPr marL="0" indent="0">
              <a:buNone/>
            </a:pPr>
            <a:endParaRPr lang="en-US" dirty="0"/>
          </a:p>
          <a:p>
            <a:pPr lvl="1"/>
            <a:endParaRPr lang="en-US" dirty="0"/>
          </a:p>
        </p:txBody>
      </p:sp>
      <p:pic>
        <p:nvPicPr>
          <p:cNvPr id="4" name="Picture 3"/>
          <p:cNvPicPr>
            <a:picLocks noChangeAspect="1"/>
          </p:cNvPicPr>
          <p:nvPr/>
        </p:nvPicPr>
        <p:blipFill>
          <a:blip r:embed="rId2"/>
          <a:stretch>
            <a:fillRect/>
          </a:stretch>
        </p:blipFill>
        <p:spPr>
          <a:xfrm>
            <a:off x="5314363" y="1398397"/>
            <a:ext cx="6683466" cy="3318458"/>
          </a:xfrm>
          <a:prstGeom prst="rect">
            <a:avLst/>
          </a:prstGeom>
        </p:spPr>
      </p:pic>
    </p:spTree>
    <p:extLst>
      <p:ext uri="{BB962C8B-B14F-4D97-AF65-F5344CB8AC3E}">
        <p14:creationId xmlns:p14="http://schemas.microsoft.com/office/powerpoint/2010/main" val="631963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sz="quarter" idx="10"/>
          </p:nvPr>
        </p:nvSpPr>
        <p:spPr>
          <a:xfrm>
            <a:off x="268288" y="1398397"/>
            <a:ext cx="11542503" cy="4124206"/>
          </a:xfrm>
        </p:spPr>
        <p:txBody>
          <a:bodyPr/>
          <a:lstStyle/>
          <a:p>
            <a:r>
              <a:rPr lang="en-US" dirty="0"/>
              <a:t>Azure Resource Manager (ARM)</a:t>
            </a:r>
          </a:p>
          <a:p>
            <a:r>
              <a:rPr lang="en-US" dirty="0"/>
              <a:t>Introduction to ARM Templates</a:t>
            </a:r>
          </a:p>
          <a:p>
            <a:r>
              <a:rPr lang="en-US" dirty="0"/>
              <a:t>Deploying ARM Templates</a:t>
            </a:r>
          </a:p>
          <a:p>
            <a:r>
              <a:rPr lang="en-US" dirty="0"/>
              <a:t>Authoring ARM Templates</a:t>
            </a:r>
          </a:p>
          <a:p>
            <a:r>
              <a:rPr lang="en-US" dirty="0"/>
              <a:t>Desired State Configuration (DSC)</a:t>
            </a:r>
          </a:p>
          <a:p>
            <a:r>
              <a:rPr lang="en-US" dirty="0"/>
              <a:t>WTF!</a:t>
            </a:r>
          </a:p>
        </p:txBody>
      </p:sp>
    </p:spTree>
    <p:extLst>
      <p:ext uri="{BB962C8B-B14F-4D97-AF65-F5344CB8AC3E}">
        <p14:creationId xmlns:p14="http://schemas.microsoft.com/office/powerpoint/2010/main" val="3274416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62173" y="1190767"/>
            <a:ext cx="4755371" cy="5218087"/>
          </a:xfrm>
          <a:prstGeom prst="rect">
            <a:avLst/>
          </a:prstGeom>
        </p:spPr>
      </p:pic>
      <p:sp>
        <p:nvSpPr>
          <p:cNvPr id="3" name="Title 2"/>
          <p:cNvSpPr>
            <a:spLocks noGrp="1"/>
          </p:cNvSpPr>
          <p:nvPr>
            <p:ph type="title"/>
          </p:nvPr>
        </p:nvSpPr>
        <p:spPr/>
        <p:txBody>
          <a:bodyPr/>
          <a:lstStyle/>
          <a:p>
            <a:r>
              <a:rPr lang="en-US" dirty="0"/>
              <a:t>Initialize data disks and create AD folders</a:t>
            </a:r>
          </a:p>
        </p:txBody>
      </p:sp>
      <p:sp>
        <p:nvSpPr>
          <p:cNvPr id="4" name="Rectangle 3"/>
          <p:cNvSpPr/>
          <p:nvPr/>
        </p:nvSpPr>
        <p:spPr bwMode="auto">
          <a:xfrm>
            <a:off x="4135272" y="2441864"/>
            <a:ext cx="4217158" cy="2047008"/>
          </a:xfrm>
          <a:prstGeom prst="rect">
            <a:avLst/>
          </a:prstGeom>
          <a:noFill/>
          <a:ln w="25400">
            <a:solidFill>
              <a:srgbClr val="CA270C"/>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4135271" y="4488871"/>
            <a:ext cx="4217158" cy="847404"/>
          </a:xfrm>
          <a:prstGeom prst="rect">
            <a:avLst/>
          </a:prstGeom>
          <a:noFill/>
          <a:ln w="25400">
            <a:solidFill>
              <a:srgbClr val="CA270C"/>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135271" y="5336275"/>
            <a:ext cx="4217158" cy="818865"/>
          </a:xfrm>
          <a:prstGeom prst="rect">
            <a:avLst/>
          </a:prstGeom>
          <a:noFill/>
          <a:ln w="25400">
            <a:solidFill>
              <a:srgbClr val="CA270C"/>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3915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Resources</a:t>
            </a:r>
          </a:p>
        </p:txBody>
      </p:sp>
      <p:sp>
        <p:nvSpPr>
          <p:cNvPr id="3" name="Content Placeholder 2"/>
          <p:cNvSpPr>
            <a:spLocks noGrp="1"/>
          </p:cNvSpPr>
          <p:nvPr>
            <p:ph sz="quarter" idx="10"/>
          </p:nvPr>
        </p:nvSpPr>
        <p:spPr>
          <a:xfrm>
            <a:off x="268288" y="1398397"/>
            <a:ext cx="11542503" cy="5029069"/>
          </a:xfrm>
        </p:spPr>
        <p:txBody>
          <a:bodyPr/>
          <a:lstStyle/>
          <a:p>
            <a:r>
              <a:rPr lang="en-US" dirty="0"/>
              <a:t>Built-in</a:t>
            </a:r>
          </a:p>
          <a:p>
            <a:pPr lvl="1"/>
            <a:r>
              <a:rPr lang="en-US" dirty="0" err="1"/>
              <a:t>WindowsFeature</a:t>
            </a:r>
            <a:r>
              <a:rPr lang="en-US" dirty="0"/>
              <a:t>, File, Package, Script</a:t>
            </a:r>
          </a:p>
          <a:p>
            <a:endParaRPr lang="en-US" dirty="0"/>
          </a:p>
          <a:p>
            <a:r>
              <a:rPr lang="en-US" dirty="0"/>
              <a:t>DSC Resource Kit (~500 resources)</a:t>
            </a:r>
          </a:p>
          <a:p>
            <a:pPr lvl="1"/>
            <a:r>
              <a:rPr lang="en-US" dirty="0">
                <a:hlinkClick r:id="rId2"/>
              </a:rPr>
              <a:t>https://blogs.msdn.microsoft.com/powershell/2016/02/11/dsc-resource-kit-gets-even-bigger/</a:t>
            </a:r>
            <a:endParaRPr lang="en-US" dirty="0"/>
          </a:p>
          <a:p>
            <a:pPr lvl="1"/>
            <a:endParaRPr lang="en-US" dirty="0"/>
          </a:p>
          <a:p>
            <a:pPr lvl="1"/>
            <a:endParaRPr lang="en-US" dirty="0"/>
          </a:p>
        </p:txBody>
      </p:sp>
    </p:spTree>
    <p:extLst>
      <p:ext uri="{BB962C8B-B14F-4D97-AF65-F5344CB8AC3E}">
        <p14:creationId xmlns:p14="http://schemas.microsoft.com/office/powerpoint/2010/main" val="19397933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log file locations</a:t>
            </a:r>
          </a:p>
        </p:txBody>
      </p:sp>
      <p:sp>
        <p:nvSpPr>
          <p:cNvPr id="5" name="Content Placeholder 4"/>
          <p:cNvSpPr>
            <a:spLocks noGrp="1"/>
          </p:cNvSpPr>
          <p:nvPr>
            <p:ph sz="quarter" idx="10"/>
          </p:nvPr>
        </p:nvSpPr>
        <p:spPr>
          <a:xfrm>
            <a:off x="268288" y="1398397"/>
            <a:ext cx="11542503" cy="1556676"/>
          </a:xfrm>
        </p:spPr>
        <p:txBody>
          <a:bodyPr>
            <a:normAutofit fontScale="70000" lnSpcReduction="20000"/>
          </a:bodyPr>
          <a:lstStyle/>
          <a:p>
            <a:r>
              <a:rPr lang="en-US" dirty="0"/>
              <a:t>C:\Packages\Plugins\Microsoft.Powershell.DSC\&lt;version&gt;</a:t>
            </a:r>
          </a:p>
          <a:p>
            <a:endParaRPr lang="en-US" dirty="0"/>
          </a:p>
          <a:p>
            <a:r>
              <a:rPr lang="en-US" dirty="0"/>
              <a:t>C:\WindowsAzure\Logs\Plugins\Microsoft.Powershell.DSC\&lt;version&gt;</a:t>
            </a:r>
          </a:p>
        </p:txBody>
      </p:sp>
    </p:spTree>
    <p:extLst>
      <p:ext uri="{BB962C8B-B14F-4D97-AF65-F5344CB8AC3E}">
        <p14:creationId xmlns:p14="http://schemas.microsoft.com/office/powerpoint/2010/main" val="32522630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When Things Fail (WTF !#%#@)</a:t>
            </a:r>
          </a:p>
        </p:txBody>
      </p:sp>
    </p:spTree>
    <p:extLst>
      <p:ext uri="{BB962C8B-B14F-4D97-AF65-F5344CB8AC3E}">
        <p14:creationId xmlns:p14="http://schemas.microsoft.com/office/powerpoint/2010/main" val="7798469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from Visual Studio</a:t>
            </a:r>
          </a:p>
        </p:txBody>
      </p:sp>
      <p:sp>
        <p:nvSpPr>
          <p:cNvPr id="3" name="Text Placeholder 2"/>
          <p:cNvSpPr>
            <a:spLocks noGrp="1"/>
          </p:cNvSpPr>
          <p:nvPr>
            <p:ph type="body" sz="quarter" idx="10"/>
          </p:nvPr>
        </p:nvSpPr>
        <p:spPr>
          <a:xfrm>
            <a:off x="269239" y="1411758"/>
            <a:ext cx="11653523" cy="2002471"/>
          </a:xfrm>
        </p:spPr>
        <p:txBody>
          <a:bodyPr/>
          <a:lstStyle/>
          <a:p>
            <a:r>
              <a:rPr lang="en-US" dirty="0"/>
              <a:t>12:54:20 - [ERROR] New-</a:t>
            </a:r>
            <a:r>
              <a:rPr lang="en-US" dirty="0" err="1"/>
              <a:t>AzureRmResourceGroupDeployment</a:t>
            </a:r>
            <a:r>
              <a:rPr lang="en-US" dirty="0"/>
              <a:t> : </a:t>
            </a:r>
            <a:r>
              <a:rPr lang="en-US" dirty="0" err="1"/>
              <a:t>ExpiredAuthenticationToken</a:t>
            </a:r>
            <a:r>
              <a:rPr lang="en-US" dirty="0"/>
              <a:t>: The access </a:t>
            </a:r>
          </a:p>
          <a:p>
            <a:r>
              <a:rPr lang="en-US" dirty="0"/>
              <a:t>12:54:20 - [ERROR] token expiry UTC time '2/16/2016 8:54:20 PM' is earlier than current UTC time </a:t>
            </a:r>
          </a:p>
          <a:p>
            <a:r>
              <a:rPr lang="en-US" dirty="0"/>
              <a:t>12:54:20 - [ERROR] '2/16/2016 8:54:20 PM'.</a:t>
            </a:r>
          </a:p>
          <a:p>
            <a:endParaRPr lang="en-US" dirty="0"/>
          </a:p>
        </p:txBody>
      </p:sp>
      <p:sp>
        <p:nvSpPr>
          <p:cNvPr id="4" name="TextBox 3"/>
          <p:cNvSpPr txBox="1"/>
          <p:nvPr/>
        </p:nvSpPr>
        <p:spPr>
          <a:xfrm>
            <a:off x="268928" y="3814354"/>
            <a:ext cx="11541863" cy="2930033"/>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C000"/>
                </a:solidFill>
              </a:rPr>
              <a:t>Background:</a:t>
            </a:r>
            <a:r>
              <a:rPr lang="en-US" sz="2400" dirty="0">
                <a:gradFill>
                  <a:gsLst>
                    <a:gs pos="2917">
                      <a:schemeClr val="tx1"/>
                    </a:gs>
                    <a:gs pos="30000">
                      <a:schemeClr val="tx1"/>
                    </a:gs>
                  </a:gsLst>
                  <a:lin ang="5400000" scaled="0"/>
                </a:gradFill>
              </a:rPr>
              <a:t> This is a known issue that will be resolved soon.  Visual Studio provides a </a:t>
            </a:r>
            <a:r>
              <a:rPr lang="en-US" sz="2400" i="1" dirty="0">
                <a:gradFill>
                  <a:gsLst>
                    <a:gs pos="2917">
                      <a:schemeClr val="tx1"/>
                    </a:gs>
                    <a:gs pos="30000">
                      <a:schemeClr val="tx1"/>
                    </a:gs>
                  </a:gsLst>
                  <a:lin ang="5400000" scaled="0"/>
                </a:gradFill>
              </a:rPr>
              <a:t>token</a:t>
            </a:r>
            <a:r>
              <a:rPr lang="en-US" sz="2400" dirty="0">
                <a:gradFill>
                  <a:gsLst>
                    <a:gs pos="2917">
                      <a:schemeClr val="tx1"/>
                    </a:gs>
                    <a:gs pos="30000">
                      <a:schemeClr val="tx1"/>
                    </a:gs>
                  </a:gsLst>
                  <a:lin ang="5400000" scaled="0"/>
                </a:gradFill>
              </a:rPr>
              <a:t> to Login-</a:t>
            </a:r>
            <a:r>
              <a:rPr lang="en-US" sz="2400" dirty="0" err="1">
                <a:gradFill>
                  <a:gsLst>
                    <a:gs pos="2917">
                      <a:schemeClr val="tx1"/>
                    </a:gs>
                    <a:gs pos="30000">
                      <a:schemeClr val="tx1"/>
                    </a:gs>
                  </a:gsLst>
                  <a:lin ang="5400000" scaled="0"/>
                </a:gradFill>
              </a:rPr>
              <a:t>AzureRmAccount</a:t>
            </a:r>
            <a:r>
              <a:rPr lang="en-US" sz="2400" dirty="0">
                <a:gradFill>
                  <a:gsLst>
                    <a:gs pos="2917">
                      <a:schemeClr val="tx1"/>
                    </a:gs>
                    <a:gs pos="30000">
                      <a:schemeClr val="tx1"/>
                    </a:gs>
                  </a:gsLst>
                  <a:lin ang="5400000" scaled="0"/>
                </a:gradFill>
              </a:rPr>
              <a:t> during deployment.  If the token is aged, then this error may occur in long running deployments.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Tools SDK 2.8.2</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PowerShell 1.0.3</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solidFill>
                  <a:srgbClr val="FFC000"/>
                </a:solidFill>
              </a:rPr>
              <a:t>Work-around:</a:t>
            </a:r>
            <a:r>
              <a:rPr lang="en-US" sz="2400" dirty="0">
                <a:gradFill>
                  <a:gsLst>
                    <a:gs pos="2917">
                      <a:schemeClr val="tx1"/>
                    </a:gs>
                    <a:gs pos="30000">
                      <a:schemeClr val="tx1"/>
                    </a:gs>
                  </a:gsLst>
                  <a:lin ang="5400000" scaled="0"/>
                </a:gradFill>
              </a:rPr>
              <a:t> Deploy using PowerShell</a:t>
            </a:r>
          </a:p>
        </p:txBody>
      </p:sp>
    </p:spTree>
    <p:extLst>
      <p:ext uri="{BB962C8B-B14F-4D97-AF65-F5344CB8AC3E}">
        <p14:creationId xmlns:p14="http://schemas.microsoft.com/office/powerpoint/2010/main" val="4305366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ARM for resource logs</a:t>
            </a:r>
          </a:p>
        </p:txBody>
      </p:sp>
      <p:sp>
        <p:nvSpPr>
          <p:cNvPr id="3" name="Text Placeholder 2"/>
          <p:cNvSpPr>
            <a:spLocks noGrp="1"/>
          </p:cNvSpPr>
          <p:nvPr>
            <p:ph type="body" sz="quarter" idx="10"/>
          </p:nvPr>
        </p:nvSpPr>
        <p:spPr>
          <a:xfrm>
            <a:off x="269239" y="1411758"/>
            <a:ext cx="11653523" cy="4106958"/>
          </a:xfrm>
        </p:spPr>
        <p:txBody>
          <a:bodyPr/>
          <a:lstStyle/>
          <a:p>
            <a:r>
              <a:rPr lang="en-US" b="1" dirty="0"/>
              <a:t>Get-</a:t>
            </a:r>
            <a:r>
              <a:rPr lang="en-US" b="1" dirty="0" err="1"/>
              <a:t>AzureResourceProviderLog</a:t>
            </a:r>
            <a:r>
              <a:rPr lang="en-US" dirty="0"/>
              <a:t> -</a:t>
            </a:r>
            <a:r>
              <a:rPr lang="en-US" dirty="0" err="1"/>
              <a:t>ResourceProvider</a:t>
            </a:r>
            <a:r>
              <a:rPr lang="en-US" dirty="0"/>
              <a:t> "</a:t>
            </a:r>
            <a:r>
              <a:rPr lang="en-US" dirty="0" err="1"/>
              <a:t>Microsoft.Network</a:t>
            </a:r>
            <a:r>
              <a:rPr lang="en-US" dirty="0"/>
              <a:t>"</a:t>
            </a:r>
          </a:p>
          <a:p>
            <a:endParaRPr lang="en-US" dirty="0"/>
          </a:p>
          <a:p>
            <a:r>
              <a:rPr lang="en-US" b="1" dirty="0"/>
              <a:t>Get-</a:t>
            </a:r>
            <a:r>
              <a:rPr lang="en-US" b="1" dirty="0" err="1"/>
              <a:t>AzureResourceProviderLog</a:t>
            </a:r>
            <a:r>
              <a:rPr lang="en-US" dirty="0"/>
              <a:t> -</a:t>
            </a:r>
            <a:r>
              <a:rPr lang="en-US" dirty="0" err="1"/>
              <a:t>ResourceProvider</a:t>
            </a:r>
            <a:r>
              <a:rPr lang="en-US" dirty="0"/>
              <a:t> "</a:t>
            </a:r>
            <a:r>
              <a:rPr lang="en-US" dirty="0" err="1"/>
              <a:t>Microsoft.Network</a:t>
            </a:r>
            <a:r>
              <a:rPr lang="en-US" dirty="0"/>
              <a:t>" `</a:t>
            </a:r>
          </a:p>
          <a:p>
            <a:r>
              <a:rPr lang="en-US" dirty="0"/>
              <a:t>	-Status Failed</a:t>
            </a:r>
          </a:p>
          <a:p>
            <a:endParaRPr lang="en-US" dirty="0"/>
          </a:p>
          <a:p>
            <a:r>
              <a:rPr lang="en-US" b="1" dirty="0"/>
              <a:t>Get-</a:t>
            </a:r>
            <a:r>
              <a:rPr lang="en-US" b="1" dirty="0" err="1"/>
              <a:t>AzureResourceProviderLog</a:t>
            </a:r>
            <a:r>
              <a:rPr lang="en-US" dirty="0"/>
              <a:t> -</a:t>
            </a:r>
            <a:r>
              <a:rPr lang="en-US" dirty="0" err="1"/>
              <a:t>ResourceProvider</a:t>
            </a:r>
            <a:r>
              <a:rPr lang="en-US" dirty="0"/>
              <a:t> "</a:t>
            </a:r>
            <a:r>
              <a:rPr lang="en-US" dirty="0" err="1"/>
              <a:t>Microsoft.Network</a:t>
            </a:r>
            <a:r>
              <a:rPr lang="en-US" dirty="0"/>
              <a:t>" `</a:t>
            </a:r>
          </a:p>
          <a:p>
            <a:r>
              <a:rPr lang="en-US" dirty="0"/>
              <a:t>	-Status Failed | select </a:t>
            </a:r>
            <a:r>
              <a:rPr lang="en-US" dirty="0" err="1"/>
              <a:t>EventTimeStamp</a:t>
            </a:r>
            <a:r>
              <a:rPr lang="en-US" dirty="0"/>
              <a:t> | Sort </a:t>
            </a:r>
            <a:r>
              <a:rPr lang="en-US" dirty="0" err="1"/>
              <a:t>EventTimeStamp</a:t>
            </a:r>
            <a:endParaRPr lang="en-US" dirty="0"/>
          </a:p>
          <a:p>
            <a:endParaRPr lang="en-US" dirty="0"/>
          </a:p>
          <a:p>
            <a:r>
              <a:rPr lang="en-US" b="1" dirty="0"/>
              <a:t>Get-</a:t>
            </a:r>
            <a:r>
              <a:rPr lang="en-US" b="1" dirty="0" err="1"/>
              <a:t>AzureResourceProviderLog</a:t>
            </a:r>
            <a:r>
              <a:rPr lang="en-US" dirty="0"/>
              <a:t> -</a:t>
            </a:r>
            <a:r>
              <a:rPr lang="en-US" dirty="0" err="1"/>
              <a:t>ResourceProvider</a:t>
            </a:r>
            <a:r>
              <a:rPr lang="en-US" dirty="0"/>
              <a:t> "</a:t>
            </a:r>
            <a:r>
              <a:rPr lang="en-US" dirty="0" err="1"/>
              <a:t>Microsoft.Network</a:t>
            </a:r>
            <a:r>
              <a:rPr lang="en-US" dirty="0"/>
              <a:t>" `</a:t>
            </a:r>
          </a:p>
          <a:p>
            <a:r>
              <a:rPr lang="en-US" dirty="0"/>
              <a:t>	-Status Failed -</a:t>
            </a:r>
            <a:r>
              <a:rPr lang="en-US" dirty="0" err="1"/>
              <a:t>StartTime</a:t>
            </a:r>
            <a:r>
              <a:rPr lang="en-US" dirty="0"/>
              <a:t> "7:20:00 PM" -</a:t>
            </a:r>
            <a:r>
              <a:rPr lang="en-US" dirty="0" err="1"/>
              <a:t>EndTime</a:t>
            </a:r>
            <a:r>
              <a:rPr lang="en-US" dirty="0"/>
              <a:t> "7:22:00 PM" `</a:t>
            </a:r>
          </a:p>
          <a:p>
            <a:r>
              <a:rPr lang="en-US" dirty="0"/>
              <a:t>	-</a:t>
            </a:r>
            <a:r>
              <a:rPr lang="en-US" dirty="0" err="1"/>
              <a:t>DetailedOutput</a:t>
            </a:r>
            <a:endParaRPr lang="en-US" dirty="0"/>
          </a:p>
          <a:p>
            <a:endParaRPr lang="en-US" dirty="0"/>
          </a:p>
        </p:txBody>
      </p:sp>
    </p:spTree>
    <p:extLst>
      <p:ext uri="{BB962C8B-B14F-4D97-AF65-F5344CB8AC3E}">
        <p14:creationId xmlns:p14="http://schemas.microsoft.com/office/powerpoint/2010/main" val="36810656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DSC Logs</a:t>
            </a:r>
          </a:p>
        </p:txBody>
      </p:sp>
      <p:sp>
        <p:nvSpPr>
          <p:cNvPr id="5" name="Content Placeholder 4"/>
          <p:cNvSpPr>
            <a:spLocks noGrp="1"/>
          </p:cNvSpPr>
          <p:nvPr>
            <p:ph sz="quarter" idx="10"/>
          </p:nvPr>
        </p:nvSpPr>
        <p:spPr>
          <a:xfrm>
            <a:off x="268288" y="1398399"/>
            <a:ext cx="11542503" cy="3130098"/>
          </a:xfrm>
        </p:spPr>
        <p:txBody>
          <a:bodyPr>
            <a:normAutofit lnSpcReduction="10000"/>
          </a:bodyPr>
          <a:lstStyle/>
          <a:p>
            <a:r>
              <a:rPr lang="en-US" dirty="0"/>
              <a:t>Provides details on the configuration (script) in the virtual machine</a:t>
            </a:r>
          </a:p>
          <a:p>
            <a:endParaRPr lang="en-US" dirty="0"/>
          </a:p>
          <a:p>
            <a:r>
              <a:rPr lang="en-US" dirty="0"/>
              <a:t>C:\WindowsAzure\Logs\Plugins\Microsoft.Powershell.DSC\&lt;version&gt;</a:t>
            </a:r>
          </a:p>
          <a:p>
            <a:endParaRPr lang="en-US" dirty="0"/>
          </a:p>
        </p:txBody>
      </p:sp>
      <p:pic>
        <p:nvPicPr>
          <p:cNvPr id="6" name="Picture 5"/>
          <p:cNvPicPr>
            <a:picLocks noChangeAspect="1"/>
          </p:cNvPicPr>
          <p:nvPr/>
        </p:nvPicPr>
        <p:blipFill>
          <a:blip r:embed="rId2"/>
          <a:stretch>
            <a:fillRect/>
          </a:stretch>
        </p:blipFill>
        <p:spPr>
          <a:xfrm>
            <a:off x="337957" y="4528496"/>
            <a:ext cx="11555801" cy="1736364"/>
          </a:xfrm>
          <a:prstGeom prst="rect">
            <a:avLst/>
          </a:prstGeom>
        </p:spPr>
      </p:pic>
      <p:sp>
        <p:nvSpPr>
          <p:cNvPr id="7" name="Rectangle 6"/>
          <p:cNvSpPr/>
          <p:nvPr/>
        </p:nvSpPr>
        <p:spPr bwMode="auto">
          <a:xfrm>
            <a:off x="337958" y="5077096"/>
            <a:ext cx="11472834" cy="444138"/>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707768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DSC Logs</a:t>
            </a:r>
          </a:p>
        </p:txBody>
      </p:sp>
    </p:spTree>
    <p:extLst>
      <p:ext uri="{BB962C8B-B14F-4D97-AF65-F5344CB8AC3E}">
        <p14:creationId xmlns:p14="http://schemas.microsoft.com/office/powerpoint/2010/main" val="7687427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4880532"/>
            <a:ext cx="11541862" cy="1549765"/>
          </a:xfrm>
        </p:spPr>
        <p:txBody>
          <a:bodyPr>
            <a:normAutofit fontScale="92500"/>
          </a:bodyPr>
          <a:lstStyle/>
          <a:p>
            <a:r>
              <a:rPr lang="en-US" u="sng" dirty="0">
                <a:hlinkClick r:id="rId2"/>
              </a:rPr>
              <a:t>http://bit.ly/SAPRedmondDay3</a:t>
            </a:r>
            <a:endParaRPr lang="en-US" dirty="0"/>
          </a:p>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93121" y="2253751"/>
            <a:ext cx="5378549" cy="3232649"/>
          </a:xfrm>
        </p:spPr>
        <p:txBody>
          <a:bodyPr>
            <a:normAutofit/>
          </a:bodyPr>
          <a:lstStyle/>
          <a:p>
            <a:r>
              <a:rPr lang="en-US" dirty="0"/>
              <a:t>Programmatic</a:t>
            </a:r>
          </a:p>
          <a:p>
            <a:r>
              <a:rPr lang="en-US" dirty="0"/>
              <a:t>Serial resource provisioning</a:t>
            </a:r>
          </a:p>
          <a:p>
            <a:r>
              <a:rPr lang="en-US" dirty="0"/>
              <a:t>Non-idempotent</a:t>
            </a:r>
          </a:p>
        </p:txBody>
      </p:sp>
      <p:sp>
        <p:nvSpPr>
          <p:cNvPr id="5" name="Content Placeholder 4"/>
          <p:cNvSpPr>
            <a:spLocks noGrp="1"/>
          </p:cNvSpPr>
          <p:nvPr>
            <p:ph sz="quarter" idx="11"/>
          </p:nvPr>
        </p:nvSpPr>
        <p:spPr>
          <a:xfrm>
            <a:off x="6299493" y="2253751"/>
            <a:ext cx="5536131" cy="3381939"/>
          </a:xfrm>
        </p:spPr>
        <p:txBody>
          <a:bodyPr>
            <a:normAutofit/>
          </a:bodyPr>
          <a:lstStyle/>
          <a:p>
            <a:r>
              <a:rPr lang="en-US" dirty="0"/>
              <a:t>Declarative</a:t>
            </a:r>
          </a:p>
          <a:p>
            <a:r>
              <a:rPr lang="en-US" dirty="0"/>
              <a:t>Parallel resource provisioning</a:t>
            </a:r>
          </a:p>
          <a:p>
            <a:r>
              <a:rPr lang="en-US" dirty="0"/>
              <a:t>Idempotent</a:t>
            </a:r>
          </a:p>
        </p:txBody>
      </p:sp>
      <p:sp>
        <p:nvSpPr>
          <p:cNvPr id="6" name="Content Placeholder 5"/>
          <p:cNvSpPr>
            <a:spLocks noGrp="1"/>
          </p:cNvSpPr>
          <p:nvPr>
            <p:ph sz="quarter" idx="12"/>
          </p:nvPr>
        </p:nvSpPr>
        <p:spPr>
          <a:xfrm>
            <a:off x="293761" y="1367394"/>
            <a:ext cx="5378549" cy="669927"/>
          </a:xfrm>
        </p:spPr>
        <p:txBody>
          <a:bodyPr>
            <a:normAutofit/>
          </a:bodyPr>
          <a:lstStyle/>
          <a:p>
            <a:r>
              <a:rPr lang="en-US" u="sng" dirty="0"/>
              <a:t>Azure Service </a:t>
            </a:r>
            <a:r>
              <a:rPr lang="en-US" u="sng" dirty="0" err="1"/>
              <a:t>Mgmt</a:t>
            </a:r>
            <a:r>
              <a:rPr lang="en-US" u="sng" dirty="0"/>
              <a:t> (ASM)</a:t>
            </a:r>
          </a:p>
        </p:txBody>
      </p:sp>
      <p:sp>
        <p:nvSpPr>
          <p:cNvPr id="7" name="Content Placeholder 6"/>
          <p:cNvSpPr>
            <a:spLocks noGrp="1"/>
          </p:cNvSpPr>
          <p:nvPr>
            <p:ph sz="quarter" idx="13"/>
          </p:nvPr>
        </p:nvSpPr>
        <p:spPr>
          <a:xfrm>
            <a:off x="6300133" y="1367394"/>
            <a:ext cx="5536132" cy="673454"/>
          </a:xfrm>
        </p:spPr>
        <p:txBody>
          <a:bodyPr/>
          <a:lstStyle/>
          <a:p>
            <a:r>
              <a:rPr lang="en-US" u="sng" dirty="0"/>
              <a:t>Azure Resource </a:t>
            </a:r>
            <a:r>
              <a:rPr lang="en-US" u="sng" dirty="0" err="1"/>
              <a:t>Mgr</a:t>
            </a:r>
            <a:r>
              <a:rPr lang="en-US" u="sng" dirty="0"/>
              <a:t> (ARM)</a:t>
            </a:r>
          </a:p>
        </p:txBody>
      </p:sp>
      <p:sp>
        <p:nvSpPr>
          <p:cNvPr id="3" name="Title 2"/>
          <p:cNvSpPr>
            <a:spLocks noGrp="1"/>
          </p:cNvSpPr>
          <p:nvPr>
            <p:ph type="title"/>
          </p:nvPr>
        </p:nvSpPr>
        <p:spPr/>
        <p:txBody>
          <a:bodyPr/>
          <a:lstStyle/>
          <a:p>
            <a:r>
              <a:rPr lang="en-US" dirty="0"/>
              <a:t>Provisioning Resources in Azure</a:t>
            </a:r>
          </a:p>
        </p:txBody>
      </p:sp>
      <p:pic>
        <p:nvPicPr>
          <p:cNvPr id="2" name="Picture 1"/>
          <p:cNvPicPr>
            <a:picLocks noChangeAspect="1"/>
          </p:cNvPicPr>
          <p:nvPr/>
        </p:nvPicPr>
        <p:blipFill>
          <a:blip r:embed="rId3"/>
          <a:stretch>
            <a:fillRect/>
          </a:stretch>
        </p:blipFill>
        <p:spPr>
          <a:xfrm>
            <a:off x="7467994" y="4950280"/>
            <a:ext cx="3199128" cy="1505099"/>
          </a:xfrm>
          <a:prstGeom prst="rect">
            <a:avLst/>
          </a:prstGeom>
        </p:spPr>
      </p:pic>
      <p:pic>
        <p:nvPicPr>
          <p:cNvPr id="8" name="Picture 7"/>
          <p:cNvPicPr>
            <a:picLocks noChangeAspect="1"/>
          </p:cNvPicPr>
          <p:nvPr/>
        </p:nvPicPr>
        <p:blipFill>
          <a:blip r:embed="rId4"/>
          <a:stretch>
            <a:fillRect/>
          </a:stretch>
        </p:blipFill>
        <p:spPr>
          <a:xfrm>
            <a:off x="1407761" y="4950280"/>
            <a:ext cx="3159294" cy="1505099"/>
          </a:xfrm>
          <a:prstGeom prst="rect">
            <a:avLst/>
          </a:prstGeom>
        </p:spPr>
      </p:pic>
      <p:sp>
        <p:nvSpPr>
          <p:cNvPr id="10" name="TextBox 9"/>
          <p:cNvSpPr txBox="1"/>
          <p:nvPr/>
        </p:nvSpPr>
        <p:spPr>
          <a:xfrm>
            <a:off x="293121" y="1859304"/>
            <a:ext cx="140776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Old</a:t>
            </a:r>
          </a:p>
        </p:txBody>
      </p:sp>
      <p:sp>
        <p:nvSpPr>
          <p:cNvPr id="11" name="TextBox 10"/>
          <p:cNvSpPr txBox="1"/>
          <p:nvPr/>
        </p:nvSpPr>
        <p:spPr>
          <a:xfrm>
            <a:off x="6293980" y="1859304"/>
            <a:ext cx="125461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C000"/>
                </a:solidFill>
              </a:rPr>
              <a:t>New</a:t>
            </a:r>
          </a:p>
        </p:txBody>
      </p:sp>
    </p:spTree>
    <p:extLst>
      <p:ext uri="{BB962C8B-B14F-4D97-AF65-F5344CB8AC3E}">
        <p14:creationId xmlns:p14="http://schemas.microsoft.com/office/powerpoint/2010/main" val="6673662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8928" y="1603789"/>
            <a:ext cx="8125426" cy="4059705"/>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888450" y="1190767"/>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Microsoft Azure</a:t>
            </a: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260701" y="1624110"/>
            <a:ext cx="631004" cy="631004"/>
          </a:xfrm>
          <a:prstGeom prst="rect">
            <a:avLst/>
          </a:prstGeom>
        </p:spPr>
      </p:pic>
      <p:sp>
        <p:nvSpPr>
          <p:cNvPr id="9" name="Rectangle 8"/>
          <p:cNvSpPr/>
          <p:nvPr/>
        </p:nvSpPr>
        <p:spPr bwMode="auto">
          <a:xfrm>
            <a:off x="459610" y="2065244"/>
            <a:ext cx="7718668" cy="2468104"/>
          </a:xfrm>
          <a:prstGeom prst="rect">
            <a:avLst/>
          </a:prstGeom>
          <a:noFill/>
          <a:ln w="2540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9610" y="5108416"/>
            <a:ext cx="7718668" cy="44802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Resource Manager (ARM)</a:t>
            </a:r>
          </a:p>
        </p:txBody>
      </p:sp>
      <p:sp>
        <p:nvSpPr>
          <p:cNvPr id="18" name="Rectangle 17"/>
          <p:cNvSpPr/>
          <p:nvPr/>
        </p:nvSpPr>
        <p:spPr bwMode="auto">
          <a:xfrm>
            <a:off x="459610" y="4605872"/>
            <a:ext cx="7718668" cy="45062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Providers</a:t>
            </a:r>
          </a:p>
        </p:txBody>
      </p:sp>
      <p:grpSp>
        <p:nvGrpSpPr>
          <p:cNvPr id="37" name="Group 36"/>
          <p:cNvGrpSpPr/>
          <p:nvPr/>
        </p:nvGrpSpPr>
        <p:grpSpPr>
          <a:xfrm>
            <a:off x="537959" y="2283264"/>
            <a:ext cx="1759668" cy="1087750"/>
            <a:chOff x="1050462" y="2277416"/>
            <a:chExt cx="1759668" cy="1087750"/>
          </a:xfrm>
        </p:grpSpPr>
        <p:pic>
          <p:nvPicPr>
            <p:cNvPr id="21" name="Picture 2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540151" y="2277416"/>
              <a:ext cx="780290" cy="780290"/>
            </a:xfrm>
            <a:prstGeom prst="rect">
              <a:avLst/>
            </a:prstGeom>
          </p:spPr>
        </p:pic>
        <p:sp>
          <p:nvSpPr>
            <p:cNvPr id="34" name="TextBox 33"/>
            <p:cNvSpPr txBox="1"/>
            <p:nvPr/>
          </p:nvSpPr>
          <p:spPr>
            <a:xfrm>
              <a:off x="1050462" y="2820401"/>
              <a:ext cx="17596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LOB App</a:t>
              </a:r>
            </a:p>
          </p:txBody>
        </p:sp>
      </p:grpSp>
      <p:sp>
        <p:nvSpPr>
          <p:cNvPr id="38" name="TextBox 37"/>
          <p:cNvSpPr txBox="1"/>
          <p:nvPr/>
        </p:nvSpPr>
        <p:spPr>
          <a:xfrm>
            <a:off x="4881250" y="1644413"/>
            <a:ext cx="2626468"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Azure Subscription</a:t>
            </a:r>
          </a:p>
        </p:txBody>
      </p:sp>
      <p:pic>
        <p:nvPicPr>
          <p:cNvPr id="6" name="Picture 5"/>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70528" y="1226813"/>
            <a:ext cx="637213" cy="637213"/>
          </a:xfrm>
          <a:prstGeom prst="rect">
            <a:avLst/>
          </a:prstGeom>
        </p:spPr>
      </p:pic>
      <p:sp>
        <p:nvSpPr>
          <p:cNvPr id="39" name="Title 38"/>
          <p:cNvSpPr>
            <a:spLocks noGrp="1"/>
          </p:cNvSpPr>
          <p:nvPr>
            <p:ph type="title"/>
          </p:nvPr>
        </p:nvSpPr>
        <p:spPr/>
        <p:txBody>
          <a:bodyPr/>
          <a:lstStyle/>
          <a:p>
            <a:r>
              <a:rPr lang="en-US" dirty="0"/>
              <a:t>Azure Resource Manager Architecture</a:t>
            </a:r>
          </a:p>
        </p:txBody>
      </p:sp>
      <p:grpSp>
        <p:nvGrpSpPr>
          <p:cNvPr id="54" name="Group 53"/>
          <p:cNvGrpSpPr/>
          <p:nvPr/>
        </p:nvGrpSpPr>
        <p:grpSpPr>
          <a:xfrm>
            <a:off x="2389287" y="2041205"/>
            <a:ext cx="3162524" cy="1219112"/>
            <a:chOff x="3982213" y="1883562"/>
            <a:chExt cx="3162524" cy="1219112"/>
          </a:xfrm>
        </p:grpSpPr>
        <p:sp>
          <p:nvSpPr>
            <p:cNvPr id="40" name="Rounded Rectangle 39"/>
            <p:cNvSpPr/>
            <p:nvPr/>
          </p:nvSpPr>
          <p:spPr bwMode="auto">
            <a:xfrm>
              <a:off x="3982213" y="1984883"/>
              <a:ext cx="3162524" cy="1117791"/>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166188" y="2325551"/>
              <a:ext cx="687890" cy="687890"/>
            </a:xfrm>
            <a:prstGeom prst="rect">
              <a:avLst/>
            </a:prstGeom>
          </p:spPr>
        </p:pic>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51284" y="2325551"/>
              <a:ext cx="687890" cy="687890"/>
            </a:xfrm>
            <a:prstGeom prst="rect">
              <a:avLst/>
            </a:prstGeom>
          </p:spPr>
        </p:pic>
        <p:pic>
          <p:nvPicPr>
            <p:cNvPr id="26" name="Picture 25"/>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36380" y="2325551"/>
              <a:ext cx="687890" cy="687890"/>
            </a:xfrm>
            <a:prstGeom prst="rect">
              <a:avLst/>
            </a:prstGeom>
          </p:spPr>
        </p:pic>
        <p:sp>
          <p:nvSpPr>
            <p:cNvPr id="41" name="TextBox 40"/>
            <p:cNvSpPr txBox="1"/>
            <p:nvPr/>
          </p:nvSpPr>
          <p:spPr>
            <a:xfrm>
              <a:off x="4250241" y="1883562"/>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grpSp>
      <p:grpSp>
        <p:nvGrpSpPr>
          <p:cNvPr id="49" name="Group 48"/>
          <p:cNvGrpSpPr/>
          <p:nvPr/>
        </p:nvGrpSpPr>
        <p:grpSpPr>
          <a:xfrm>
            <a:off x="459610" y="3328400"/>
            <a:ext cx="1929677" cy="1084381"/>
            <a:chOff x="2120629" y="4033976"/>
            <a:chExt cx="1929677" cy="1084381"/>
          </a:xfrm>
        </p:grpSpPr>
        <p:sp>
          <p:nvSpPr>
            <p:cNvPr id="35" name="TextBox 34"/>
            <p:cNvSpPr txBox="1"/>
            <p:nvPr/>
          </p:nvSpPr>
          <p:spPr>
            <a:xfrm>
              <a:off x="2120629" y="4573592"/>
              <a:ext cx="1929677"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IaaS Workload</a:t>
              </a:r>
            </a:p>
          </p:txBody>
        </p:sp>
        <p:pic>
          <p:nvPicPr>
            <p:cNvPr id="48" name="Picture 47"/>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2690313" y="4033976"/>
              <a:ext cx="780290" cy="780290"/>
            </a:xfrm>
            <a:prstGeom prst="rect">
              <a:avLst/>
            </a:prstGeom>
          </p:spPr>
        </p:pic>
      </p:grpSp>
      <p:sp>
        <p:nvSpPr>
          <p:cNvPr id="4" name="TextBox 3"/>
          <p:cNvSpPr txBox="1"/>
          <p:nvPr/>
        </p:nvSpPr>
        <p:spPr>
          <a:xfrm>
            <a:off x="8422811" y="1190767"/>
            <a:ext cx="3697889" cy="5427203"/>
          </a:xfrm>
          <a:prstGeom prst="rect">
            <a:avLst/>
          </a:prstGeom>
          <a:noFill/>
        </p:spPr>
        <p:txBody>
          <a:bodyPr wrap="square" lIns="182880" tIns="146304" rIns="182880" bIns="146304" rtlCol="0">
            <a:normAutofit lnSpcReduction="10000"/>
          </a:bodyPr>
          <a:lstStyle/>
          <a:p>
            <a:pPr>
              <a:lnSpc>
                <a:spcPct val="90000"/>
              </a:lnSpc>
              <a:spcAft>
                <a:spcPts val="600"/>
              </a:spcAft>
            </a:pPr>
            <a:r>
              <a:rPr lang="en-US" sz="2400" b="1" u="sng" dirty="0">
                <a:gradFill>
                  <a:gsLst>
                    <a:gs pos="2917">
                      <a:schemeClr val="tx1"/>
                    </a:gs>
                    <a:gs pos="30000">
                      <a:schemeClr val="tx1"/>
                    </a:gs>
                  </a:gsLst>
                  <a:lin ang="5400000" scaled="0"/>
                </a:gradFill>
              </a:rPr>
              <a:t>ARM Key Takeaways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 resource always belongs to a Resource Group (RG)</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RG is a unit of management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Declarative</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RBAC support</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Custom policies</a:t>
            </a:r>
          </a:p>
          <a:p>
            <a:pPr marL="342900" indent="-342900">
              <a:lnSpc>
                <a:spcPct val="9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cxnSp>
        <p:nvCxnSpPr>
          <p:cNvPr id="42" name="Straight Arrow Connector 41"/>
          <p:cNvCxnSpPr/>
          <p:nvPr/>
        </p:nvCxnSpPr>
        <p:spPr>
          <a:xfrm>
            <a:off x="5836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360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88450" y="5492044"/>
            <a:ext cx="0" cy="342900"/>
          </a:xfrm>
          <a:prstGeom prst="straightConnector1">
            <a:avLst/>
          </a:prstGeom>
          <a:ln w="2540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620" y="5762584"/>
            <a:ext cx="302863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REST API Endpoints</a:t>
            </a:r>
          </a:p>
        </p:txBody>
      </p:sp>
      <p:grpSp>
        <p:nvGrpSpPr>
          <p:cNvPr id="15" name="Group 14"/>
          <p:cNvGrpSpPr/>
          <p:nvPr/>
        </p:nvGrpSpPr>
        <p:grpSpPr>
          <a:xfrm>
            <a:off x="2389286" y="3237745"/>
            <a:ext cx="5575015" cy="1196540"/>
            <a:chOff x="2389286" y="3237745"/>
            <a:chExt cx="5575015" cy="1196540"/>
          </a:xfrm>
        </p:grpSpPr>
        <p:sp>
          <p:nvSpPr>
            <p:cNvPr id="43" name="Rounded Rectangle 42"/>
            <p:cNvSpPr/>
            <p:nvPr/>
          </p:nvSpPr>
          <p:spPr bwMode="auto">
            <a:xfrm>
              <a:off x="2389286" y="3318717"/>
              <a:ext cx="5575015" cy="1115568"/>
            </a:xfrm>
            <a:prstGeom prst="round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5903994" y="3666621"/>
              <a:ext cx="687890" cy="687890"/>
            </a:xfrm>
            <a:prstGeom prst="rect">
              <a:avLst/>
            </a:prstGeom>
          </p:spPr>
        </p:pic>
        <p:pic>
          <p:nvPicPr>
            <p:cNvPr id="33" name="Picture 3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13936" y="3666621"/>
              <a:ext cx="687890" cy="687890"/>
            </a:xfrm>
            <a:prstGeom prst="rect">
              <a:avLst/>
            </a:prstGeom>
          </p:spPr>
        </p:pic>
        <p:pic>
          <p:nvPicPr>
            <p:cNvPr id="2" name="Picture 1"/>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633820" y="3666621"/>
              <a:ext cx="687890" cy="687890"/>
            </a:xfrm>
            <a:prstGeom prst="rect">
              <a:avLst/>
            </a:prstGeom>
          </p:spPr>
        </p:pic>
        <p:pic>
          <p:nvPicPr>
            <p:cNvPr id="3" name="Picture 2"/>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23878" y="3666621"/>
              <a:ext cx="687890" cy="687890"/>
            </a:xfrm>
            <a:prstGeom prst="rect">
              <a:avLst/>
            </a:prstGeom>
          </p:spPr>
        </p:pic>
        <p:sp>
          <p:nvSpPr>
            <p:cNvPr id="44" name="TextBox 43"/>
            <p:cNvSpPr txBox="1"/>
            <p:nvPr/>
          </p:nvSpPr>
          <p:spPr>
            <a:xfrm>
              <a:off x="3844647" y="3237745"/>
              <a:ext cx="2626468"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Resource Group</a:t>
              </a:r>
            </a:p>
          </p:txBody>
        </p:sp>
        <p:pic>
          <p:nvPicPr>
            <p:cNvPr id="11" name="Picture 10"/>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828686" y="3668711"/>
              <a:ext cx="685800" cy="685800"/>
            </a:xfrm>
            <a:prstGeom prst="rect">
              <a:avLst/>
            </a:prstGeom>
          </p:spPr>
        </p:pic>
      </p:grpSp>
    </p:spTree>
    <p:extLst>
      <p:ext uri="{BB962C8B-B14F-4D97-AF65-F5344CB8AC3E}">
        <p14:creationId xmlns:p14="http://schemas.microsoft.com/office/powerpoint/2010/main" val="1249327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Explore Resource of an existing SAP Deployment </a:t>
            </a:r>
          </a:p>
        </p:txBody>
      </p:sp>
    </p:spTree>
    <p:extLst>
      <p:ext uri="{BB962C8B-B14F-4D97-AF65-F5344CB8AC3E}">
        <p14:creationId xmlns:p14="http://schemas.microsoft.com/office/powerpoint/2010/main" val="13801764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ARM Templates</a:t>
            </a:r>
          </a:p>
        </p:txBody>
      </p:sp>
    </p:spTree>
    <p:extLst>
      <p:ext uri="{BB962C8B-B14F-4D97-AF65-F5344CB8AC3E}">
        <p14:creationId xmlns:p14="http://schemas.microsoft.com/office/powerpoint/2010/main" val="11379713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ARM Template?</a:t>
            </a:r>
          </a:p>
        </p:txBody>
      </p:sp>
      <p:sp>
        <p:nvSpPr>
          <p:cNvPr id="3" name="Content Placeholder 2"/>
          <p:cNvSpPr>
            <a:spLocks noGrp="1"/>
          </p:cNvSpPr>
          <p:nvPr>
            <p:ph sz="quarter" idx="10"/>
          </p:nvPr>
        </p:nvSpPr>
        <p:spPr>
          <a:xfrm>
            <a:off x="268288" y="1398397"/>
            <a:ext cx="11542503" cy="5072072"/>
          </a:xfrm>
        </p:spPr>
        <p:txBody>
          <a:bodyPr>
            <a:normAutofit/>
          </a:bodyPr>
          <a:lstStyle/>
          <a:p>
            <a:pPr marL="336145" lvl="1" indent="-336145"/>
            <a:r>
              <a:rPr lang="en-US" dirty="0"/>
              <a:t>JSON files – “Infrastructure-as-code”</a:t>
            </a:r>
          </a:p>
          <a:p>
            <a:pPr marL="0" indent="0">
              <a:buNone/>
            </a:pPr>
            <a:endParaRPr lang="en-US" dirty="0"/>
          </a:p>
          <a:p>
            <a:r>
              <a:rPr lang="en-US" dirty="0"/>
              <a:t>Artifacts (optional depending on resources)</a:t>
            </a:r>
          </a:p>
          <a:p>
            <a:pPr lvl="1"/>
            <a:r>
              <a:rPr lang="en-US" dirty="0"/>
              <a:t>Configuration files to apply to resources</a:t>
            </a:r>
          </a:p>
          <a:p>
            <a:pPr lvl="1"/>
            <a:r>
              <a:rPr lang="en-US" dirty="0"/>
              <a:t>Example:</a:t>
            </a:r>
          </a:p>
          <a:p>
            <a:pPr lvl="2"/>
            <a:r>
              <a:rPr lang="en-US" dirty="0"/>
              <a:t>Desired State Configuration (DSC) Script and DSC Resources</a:t>
            </a:r>
          </a:p>
        </p:txBody>
      </p:sp>
    </p:spTree>
    <p:extLst>
      <p:ext uri="{BB962C8B-B14F-4D97-AF65-F5344CB8AC3E}">
        <p14:creationId xmlns:p14="http://schemas.microsoft.com/office/powerpoint/2010/main" val="687948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Existing Templates</a:t>
            </a:r>
          </a:p>
        </p:txBody>
      </p:sp>
      <p:sp>
        <p:nvSpPr>
          <p:cNvPr id="3" name="Content Placeholder 2"/>
          <p:cNvSpPr>
            <a:spLocks noGrp="1"/>
          </p:cNvSpPr>
          <p:nvPr>
            <p:ph sz="quarter" idx="10"/>
          </p:nvPr>
        </p:nvSpPr>
        <p:spPr>
          <a:xfrm>
            <a:off x="268287" y="1398397"/>
            <a:ext cx="11662456" cy="5045946"/>
          </a:xfrm>
        </p:spPr>
        <p:txBody>
          <a:bodyPr>
            <a:normAutofit/>
          </a:bodyPr>
          <a:lstStyle/>
          <a:p>
            <a:r>
              <a:rPr lang="en-US" dirty="0"/>
              <a:t>Azure </a:t>
            </a:r>
            <a:r>
              <a:rPr lang="en-US" dirty="0" err="1"/>
              <a:t>Quickstart</a:t>
            </a:r>
            <a:r>
              <a:rPr lang="en-US" dirty="0"/>
              <a:t> Templates</a:t>
            </a:r>
          </a:p>
          <a:p>
            <a:pPr lvl="1"/>
            <a:r>
              <a:rPr lang="en-US" dirty="0">
                <a:hlinkClick r:id="rId2"/>
              </a:rPr>
              <a:t>http://aka.ms/qst</a:t>
            </a:r>
            <a:endParaRPr lang="en-US" dirty="0"/>
          </a:p>
          <a:p>
            <a:pPr marL="336145" lvl="1" indent="0">
              <a:buNone/>
            </a:pPr>
            <a:endParaRPr lang="en-US" dirty="0"/>
          </a:p>
          <a:p>
            <a:r>
              <a:rPr lang="en-US" dirty="0"/>
              <a:t>Azure Marketplace via Azure Portal</a:t>
            </a:r>
          </a:p>
          <a:p>
            <a:pPr lvl="1"/>
            <a:r>
              <a:rPr lang="en-US" dirty="0"/>
              <a:t>SQL Server </a:t>
            </a:r>
            <a:r>
              <a:rPr lang="en-US" dirty="0" err="1"/>
              <a:t>AlwaysOn</a:t>
            </a:r>
            <a:r>
              <a:rPr lang="en-US" dirty="0"/>
              <a:t> Cluster</a:t>
            </a:r>
          </a:p>
          <a:p>
            <a:pPr lvl="1"/>
            <a:r>
              <a:rPr lang="en-US" dirty="0"/>
              <a:t>SharePoint 2013 HA Farm</a:t>
            </a:r>
          </a:p>
          <a:p>
            <a:pPr lvl="1"/>
            <a:r>
              <a:rPr lang="en-US" dirty="0"/>
              <a:t>Etc.</a:t>
            </a:r>
          </a:p>
          <a:p>
            <a:pPr lvl="1"/>
            <a:endParaRPr lang="en-US" dirty="0"/>
          </a:p>
        </p:txBody>
      </p:sp>
    </p:spTree>
    <p:extLst>
      <p:ext uri="{BB962C8B-B14F-4D97-AF65-F5344CB8AC3E}">
        <p14:creationId xmlns:p14="http://schemas.microsoft.com/office/powerpoint/2010/main" val="533511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Azure </a:t>
            </a:r>
            <a:r>
              <a:rPr lang="en-US" dirty="0" err="1"/>
              <a:t>Quickstart</a:t>
            </a:r>
            <a:r>
              <a:rPr lang="en-US" dirty="0"/>
              <a:t> Templates &amp; Azure Marketplace</a:t>
            </a:r>
          </a:p>
        </p:txBody>
      </p:sp>
    </p:spTree>
    <p:extLst>
      <p:ext uri="{BB962C8B-B14F-4D97-AF65-F5344CB8AC3E}">
        <p14:creationId xmlns:p14="http://schemas.microsoft.com/office/powerpoint/2010/main" val="1773064840"/>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GSI Architect Workshop Template</Template>
  <TotalTime>1581</TotalTime>
  <Words>581</Words>
  <Application>Microsoft Office PowerPoint</Application>
  <PresentationFormat>Widescreen</PresentationFormat>
  <Paragraphs>166</Paragraphs>
  <Slides>29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Segoe UI</vt:lpstr>
      <vt:lpstr>Segoe UI Light</vt:lpstr>
      <vt:lpstr>Wingdings</vt:lpstr>
      <vt:lpstr>Windows Azure</vt:lpstr>
      <vt:lpstr>PowerPoint Presentation</vt:lpstr>
      <vt:lpstr>Agenda</vt:lpstr>
      <vt:lpstr>Provisioning Resources in Azure</vt:lpstr>
      <vt:lpstr>Azure Resource Manager Architecture</vt:lpstr>
      <vt:lpstr>PowerPoint Presentation</vt:lpstr>
      <vt:lpstr>Introduction to ARM Templates</vt:lpstr>
      <vt:lpstr>What is an ARM Template?</vt:lpstr>
      <vt:lpstr>Finding Existing Templates</vt:lpstr>
      <vt:lpstr>PowerPoint Presentation</vt:lpstr>
      <vt:lpstr>Deploying SAP on Azure</vt:lpstr>
      <vt:lpstr>Deployment Pre-Requisites</vt:lpstr>
      <vt:lpstr>Deployment Architecture</vt:lpstr>
      <vt:lpstr>What does deployment success look like?</vt:lpstr>
      <vt:lpstr>Get the solution bits!  http://bit.ly/1oubyMK </vt:lpstr>
      <vt:lpstr>PowerPoint Presentation</vt:lpstr>
      <vt:lpstr>Authoring ARM Templates </vt:lpstr>
      <vt:lpstr>Deploying Resources using ARM</vt:lpstr>
      <vt:lpstr>Desired State Configuration (DSC)</vt:lpstr>
      <vt:lpstr>Introducing DSC for Azure</vt:lpstr>
      <vt:lpstr>Initialize data disks and create AD folders</vt:lpstr>
      <vt:lpstr>DSC Resources</vt:lpstr>
      <vt:lpstr>DSC log file locations</vt:lpstr>
      <vt:lpstr>When Things Fail (WTF !#%#@)</vt:lpstr>
      <vt:lpstr>Deploying from Visual Studio</vt:lpstr>
      <vt:lpstr>Ask ARM for resource logs</vt:lpstr>
      <vt:lpstr>DSC Logs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Rick Rainey</cp:lastModifiedBy>
  <cp:revision>43</cp:revision>
  <dcterms:created xsi:type="dcterms:W3CDTF">2016-02-17T17:20:45Z</dcterms:created>
  <dcterms:modified xsi:type="dcterms:W3CDTF">2016-02-18T22:56:05Z</dcterms:modified>
</cp:coreProperties>
</file>