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63"/>
  </p:notesMasterIdLst>
  <p:sldIdLst>
    <p:sldId id="540" r:id="rId2"/>
    <p:sldId id="801" r:id="rId3"/>
    <p:sldId id="643" r:id="rId4"/>
    <p:sldId id="647" r:id="rId5"/>
    <p:sldId id="645" r:id="rId6"/>
    <p:sldId id="902" r:id="rId7"/>
    <p:sldId id="802" r:id="rId8"/>
    <p:sldId id="937" r:id="rId9"/>
    <p:sldId id="939" r:id="rId10"/>
    <p:sldId id="931" r:id="rId11"/>
    <p:sldId id="932" r:id="rId12"/>
    <p:sldId id="933" r:id="rId13"/>
    <p:sldId id="885" r:id="rId14"/>
    <p:sldId id="838" r:id="rId15"/>
    <p:sldId id="906" r:id="rId16"/>
    <p:sldId id="948" r:id="rId17"/>
    <p:sldId id="949" r:id="rId18"/>
    <p:sldId id="950" r:id="rId19"/>
    <p:sldId id="951" r:id="rId20"/>
    <p:sldId id="886" r:id="rId21"/>
    <p:sldId id="888" r:id="rId22"/>
    <p:sldId id="942" r:id="rId23"/>
    <p:sldId id="903" r:id="rId24"/>
    <p:sldId id="803" r:id="rId25"/>
    <p:sldId id="830" r:id="rId26"/>
    <p:sldId id="855" r:id="rId27"/>
    <p:sldId id="824" r:id="rId28"/>
    <p:sldId id="852" r:id="rId29"/>
    <p:sldId id="925" r:id="rId30"/>
    <p:sldId id="927" r:id="rId31"/>
    <p:sldId id="915" r:id="rId32"/>
    <p:sldId id="952" r:id="rId33"/>
    <p:sldId id="953" r:id="rId34"/>
    <p:sldId id="954" r:id="rId35"/>
    <p:sldId id="955" r:id="rId36"/>
    <p:sldId id="956" r:id="rId37"/>
    <p:sldId id="957" r:id="rId38"/>
    <p:sldId id="958" r:id="rId39"/>
    <p:sldId id="959" r:id="rId40"/>
    <p:sldId id="960" r:id="rId41"/>
    <p:sldId id="961" r:id="rId42"/>
    <p:sldId id="962" r:id="rId43"/>
    <p:sldId id="963" r:id="rId44"/>
    <p:sldId id="964" r:id="rId45"/>
    <p:sldId id="930" r:id="rId46"/>
    <p:sldId id="871" r:id="rId47"/>
    <p:sldId id="875" r:id="rId48"/>
    <p:sldId id="866" r:id="rId49"/>
    <p:sldId id="965" r:id="rId50"/>
    <p:sldId id="966" r:id="rId51"/>
    <p:sldId id="967" r:id="rId52"/>
    <p:sldId id="943" r:id="rId53"/>
    <p:sldId id="944" r:id="rId54"/>
    <p:sldId id="945" r:id="rId55"/>
    <p:sldId id="947" r:id="rId56"/>
    <p:sldId id="946" r:id="rId57"/>
    <p:sldId id="968" r:id="rId58"/>
    <p:sldId id="969" r:id="rId59"/>
    <p:sldId id="970" r:id="rId60"/>
    <p:sldId id="971" r:id="rId61"/>
    <p:sldId id="53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92B76A-863D-4A03-9C9C-88C4F8EC1945}">
          <p14:sldIdLst/>
        </p14:section>
        <p14:section name="Introduction (3 mins)" id="{4107B1D5-D644-4597-9743-66DA93B09481}">
          <p14:sldIdLst>
            <p14:sldId id="540"/>
            <p14:sldId id="801"/>
            <p14:sldId id="643"/>
            <p14:sldId id="647"/>
            <p14:sldId id="645"/>
          </p14:sldIdLst>
        </p14:section>
        <p14:section name="Best practices for AD in IaaS (15 mins)" id="{AE56E81E-0A99-4038-8B67-CE1B2606F2CA}">
          <p14:sldIdLst>
            <p14:sldId id="902"/>
            <p14:sldId id="802"/>
            <p14:sldId id="937"/>
            <p14:sldId id="939"/>
            <p14:sldId id="931"/>
            <p14:sldId id="932"/>
            <p14:sldId id="933"/>
            <p14:sldId id="885"/>
            <p14:sldId id="838"/>
            <p14:sldId id="906"/>
            <p14:sldId id="948"/>
            <p14:sldId id="949"/>
            <p14:sldId id="950"/>
            <p14:sldId id="951"/>
            <p14:sldId id="886"/>
            <p14:sldId id="888"/>
            <p14:sldId id="942"/>
          </p14:sldIdLst>
        </p14:section>
        <p14:section name="Best practices for SQL database solutions (15 mins)" id="{1BD7E062-C925-4964-97B9-D568D0B2F9A7}">
          <p14:sldIdLst>
            <p14:sldId id="903"/>
            <p14:sldId id="803"/>
            <p14:sldId id="830"/>
            <p14:sldId id="855"/>
            <p14:sldId id="824"/>
            <p14:sldId id="852"/>
            <p14:sldId id="925"/>
            <p14:sldId id="927"/>
            <p14:sldId id="915"/>
            <p14:sldId id="952"/>
            <p14:sldId id="953"/>
            <p14:sldId id="954"/>
            <p14:sldId id="955"/>
            <p14:sldId id="956"/>
            <p14:sldId id="957"/>
            <p14:sldId id="958"/>
            <p14:sldId id="959"/>
            <p14:sldId id="960"/>
            <p14:sldId id="961"/>
            <p14:sldId id="962"/>
            <p14:sldId id="963"/>
            <p14:sldId id="964"/>
          </p14:sldIdLst>
        </p14:section>
        <p14:section name="Designing complex solutions in the cloud (15 mins)" id="{EBAC6FFF-F913-47F0-B68C-B25F8F45FA4D}">
          <p14:sldIdLst>
            <p14:sldId id="930"/>
            <p14:sldId id="871"/>
            <p14:sldId id="875"/>
            <p14:sldId id="866"/>
            <p14:sldId id="965"/>
            <p14:sldId id="966"/>
          </p14:sldIdLst>
        </p14:section>
        <p14:section name="Linux on Azure" id="{E109D2F9-5118-4271-A614-3DE268D62F8F}">
          <p14:sldIdLst>
            <p14:sldId id="967"/>
            <p14:sldId id="943"/>
            <p14:sldId id="944"/>
            <p14:sldId id="945"/>
            <p14:sldId id="947"/>
            <p14:sldId id="946"/>
            <p14:sldId id="968"/>
            <p14:sldId id="969"/>
            <p14:sldId id="970"/>
          </p14:sldIdLst>
        </p14:section>
        <p14:section name="Conclusion" id="{5202358D-87B3-44FE-A9B7-52079ACA4B9E}">
          <p14:sldIdLst>
            <p14:sldId id="971"/>
            <p14:sldId id="539"/>
          </p14:sldIdLst>
        </p14:section>
        <p14:section name="Appendix" id="{87A7BAF3-3A0C-4071-A64C-71469C43B3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Vega Jr" initials="IVJ" lastIdx="1" clrIdx="0">
    <p:extLst>
      <p:ext uri="{19B8F6BF-5375-455C-9EA6-DF929625EA0E}">
        <p15:presenceInfo xmlns:p15="http://schemas.microsoft.com/office/powerpoint/2012/main" userId="2bdee82e65a40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2" autoAdjust="0"/>
    <p:restoredTop sz="73578" autoAdjust="0"/>
  </p:normalViewPr>
  <p:slideViewPr>
    <p:cSldViewPr snapToGrid="0">
      <p:cViewPr varScale="1">
        <p:scale>
          <a:sx n="84" d="100"/>
          <a:sy n="84" d="100"/>
        </p:scale>
        <p:origin x="1158" y="84"/>
      </p:cViewPr>
      <p:guideLst/>
    </p:cSldViewPr>
  </p:slideViewPr>
  <p:outlineViewPr>
    <p:cViewPr>
      <p:scale>
        <a:sx n="33" d="100"/>
        <a:sy n="33" d="100"/>
      </p:scale>
      <p:origin x="0" y="-2202"/>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76193-8BD6-4806-BBAD-76000B233447}"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9050-ECBC-4706-AA5F-C061ABCE0250}" type="slidenum">
              <a:rPr lang="en-US" smtClean="0"/>
              <a:t>‹#›</a:t>
            </a:fld>
            <a:endParaRPr lang="en-US"/>
          </a:p>
        </p:txBody>
      </p:sp>
    </p:spTree>
    <p:extLst>
      <p:ext uri="{BB962C8B-B14F-4D97-AF65-F5344CB8AC3E}">
        <p14:creationId xmlns:p14="http://schemas.microsoft.com/office/powerpoint/2010/main" val="291021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blogs.technet.com/b/dataplatforminsider/archive/2014/09/25/using-ssds-in-azure-vms-to-store-sql-server-tempdb-and-buffer-pool-extensions.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msdn.microsoft.com/en-us/library/ee410782.aspx"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_Best_practices_and"/></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Session Abstract: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Virtual machines in Azure are very easy to get started with.  Simply provide an image for a new virtual machine instance or choose one from the gallery and you’ll be up and running in no time.  Just like with on-premises solutions, there are best practices to follow when designing solutions comprised of virtual machines.  We will discuss best practices for specific workloads such as identity and database workloads and will highlight the areas that Architects need to remember when designing complex solutions in the cloud.</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91490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98683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5/3/2016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2519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a:t>
            </a:r>
            <a:r>
              <a:rPr lang="en-US" baseline="0" dirty="0"/>
              <a:t> we will provision a new AD forest, with 2 machines. The second machine will not be joined to the </a:t>
            </a:r>
            <a:r>
              <a:rPr lang="en-US" baseline="0" dirty="0" err="1"/>
              <a:t>domain..we</a:t>
            </a:r>
            <a:r>
              <a:rPr lang="en-US" baseline="0" dirty="0"/>
              <a:t> will walk though that process in another demo.</a:t>
            </a:r>
          </a:p>
          <a:p>
            <a:endParaRPr lang="en-US" baseline="0" dirty="0"/>
          </a:p>
          <a:p>
            <a:r>
              <a:rPr lang="en-US" baseline="0" dirty="0"/>
              <a:t>Deploy a new server to the same </a:t>
            </a:r>
            <a:r>
              <a:rPr lang="en-US" baseline="0" dirty="0" err="1"/>
              <a:t>vnet</a:t>
            </a:r>
            <a:endParaRPr lang="en-US" baseline="0" dirty="0"/>
          </a:p>
          <a:p>
            <a:r>
              <a:rPr lang="en-US" baseline="0" dirty="0"/>
              <a:t>Log on to DC</a:t>
            </a:r>
          </a:p>
          <a:p>
            <a:r>
              <a:rPr lang="en-US" baseline="0" dirty="0"/>
              <a:t>Create a new user account with domain admin</a:t>
            </a:r>
          </a:p>
          <a:p>
            <a:r>
              <a:rPr lang="en-US" baseline="0" dirty="0"/>
              <a:t>Try to join</a:t>
            </a:r>
          </a:p>
          <a:p>
            <a:r>
              <a:rPr lang="en-US" baseline="0" dirty="0"/>
              <a:t>Watch it fail</a:t>
            </a:r>
          </a:p>
          <a:p>
            <a:r>
              <a:rPr lang="en-US" baseline="0" dirty="0"/>
              <a:t>Configure DNS</a:t>
            </a:r>
          </a:p>
          <a:p>
            <a:r>
              <a:rPr lang="en-US" baseline="0" dirty="0"/>
              <a:t>Try to join with domains creds</a:t>
            </a:r>
          </a:p>
          <a:p>
            <a:r>
              <a:rPr lang="en-US" baseline="0" dirty="0"/>
              <a:t>Logon with domain creds instead of local creds</a:t>
            </a:r>
          </a:p>
          <a:p>
            <a:endParaRPr lang="en-US" baseline="0" dirty="0"/>
          </a:p>
          <a:p>
            <a:r>
              <a:rPr lang="en-US" baseline="0" dirty="0"/>
              <a:t>Ensure it is in an availability set</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A2D9050-ECBC-4706-AA5F-C061ABCE0250}" type="slidenum">
              <a:rPr lang="en-US" smtClean="0"/>
              <a:t>13</a:t>
            </a:fld>
            <a:endParaRPr lang="en-US"/>
          </a:p>
        </p:txBody>
      </p:sp>
    </p:spTree>
    <p:extLst>
      <p:ext uri="{BB962C8B-B14F-4D97-AF65-F5344CB8AC3E}">
        <p14:creationId xmlns:p14="http://schemas.microsoft.com/office/powerpoint/2010/main" val="153215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917FFD-5E86-4B79-94BA-60236245B09C}" type="datetime1">
              <a:rPr lang="en-US" smtClean="0">
                <a:solidFill>
                  <a:prstClr val="black"/>
                </a:solidFill>
              </a:rPr>
              <a:pPr/>
              <a:t>5/3/2016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94547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 = </a:t>
            </a:r>
            <a:r>
              <a:rPr lang="en-US" dirty="0">
                <a:effectLst/>
              </a:rPr>
              <a:t>directory information tree, the size of the directory</a:t>
            </a:r>
            <a:r>
              <a:rPr lang="en-US" baseline="0" dirty="0">
                <a:effectLst/>
              </a:rPr>
              <a:t> database on disk </a:t>
            </a:r>
            <a:r>
              <a:rPr lang="en-US" baseline="0" dirty="0" err="1">
                <a:effectLst/>
              </a:rPr>
              <a:t>NTDS.dit</a:t>
            </a:r>
            <a:r>
              <a:rPr lang="en-US" dirty="0">
                <a:effectLst/>
              </a:rPr>
              <a:t>))</a:t>
            </a:r>
          </a:p>
          <a:p>
            <a:endParaRPr lang="en-US" dirty="0">
              <a:effectLst/>
            </a:endParaRP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15</a:t>
            </a:fld>
            <a:endParaRPr lang="en-US"/>
          </a:p>
        </p:txBody>
      </p:sp>
    </p:spTree>
    <p:extLst>
      <p:ext uri="{BB962C8B-B14F-4D97-AF65-F5344CB8AC3E}">
        <p14:creationId xmlns:p14="http://schemas.microsoft.com/office/powerpoint/2010/main" val="369729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NL" baseline="0" dirty="0"/>
              <a:t>Including several commercial components there are at least 5 ways </a:t>
            </a:r>
            <a:r>
              <a:rPr lang="nl-NL" dirty="0"/>
              <a:t>to integrate Linux VMs with Active</a:t>
            </a:r>
            <a:r>
              <a:rPr lang="nl-NL" baseline="0" dirty="0"/>
              <a:t> Directory. The three main variants are all based on built-in or freely available components. Which one is right for you depends on various considerations, and even within the various solutions there are various configurations influenced by your requirements. The Winbind solution alone supports 10 different configurations.</a:t>
            </a:r>
          </a:p>
          <a:p>
            <a:pPr marL="0" indent="0">
              <a:buFont typeface="Arial" panose="020B0604020202020204" pitchFamily="34" charset="0"/>
              <a:buNone/>
            </a:pPr>
            <a:endParaRPr lang="nl-NL" baseline="0" dirty="0"/>
          </a:p>
          <a:p>
            <a:pPr marL="171450" indent="-171450">
              <a:buFont typeface="Arial" panose="020B0604020202020204" pitchFamily="34" charset="0"/>
              <a:buChar char="•"/>
            </a:pPr>
            <a:r>
              <a:rPr lang="nl-NL" baseline="0" dirty="0"/>
              <a:t>Whether you support Single Sign-On or Same Sign-On can make a big difference. In the former scenario users are directly authentication against AD, in the latter scenario username and password (hash) are stored locally and synchronized regularly. This improves performance, but also means users can’t change their password from within the Linux client. In addition, password changes may not be immediately synchronized to all clients.</a:t>
            </a:r>
          </a:p>
          <a:p>
            <a:pPr marL="171450" indent="-171450">
              <a:buFont typeface="Arial" panose="020B0604020202020204" pitchFamily="34" charset="0"/>
              <a:buChar char="•"/>
            </a:pPr>
            <a:r>
              <a:rPr lang="nl-NL" baseline="0" dirty="0"/>
              <a:t>The different solutions and configurations vary wildly in complexity. Just implementing some services may decrease the complexity enormously, so you need to carefully consider which services you really need.</a:t>
            </a:r>
          </a:p>
          <a:p>
            <a:pPr marL="171450" indent="-171450">
              <a:buFont typeface="Arial" panose="020B0604020202020204" pitchFamily="34" charset="0"/>
              <a:buChar char="•"/>
            </a:pPr>
            <a:r>
              <a:rPr lang="nl-NL" baseline="0" dirty="0"/>
              <a:t>A major factor when it comes to the right solution and configuration is the deployment size. Several options are limited in scalability and may require manual actions, for instance when a user is added to the directory. For larger deployments manual actions should be avoided as much as possible, but to achieve that a more complex configuration may be required.</a:t>
            </a:r>
          </a:p>
          <a:p>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16</a:t>
            </a:fld>
            <a:endParaRPr lang="en-US"/>
          </a:p>
        </p:txBody>
      </p:sp>
    </p:spTree>
    <p:extLst>
      <p:ext uri="{BB962C8B-B14F-4D97-AF65-F5344CB8AC3E}">
        <p14:creationId xmlns:p14="http://schemas.microsoft.com/office/powerpoint/2010/main" val="4104200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LDAP Authentication and Authorization utilizes the fact that Active Directory is fully LDAP compliant. Applications work with NSS (Name Service Switch) and PAM (Plugable Authentication Module), which use LDAP modules to talk to the LDAP endpoint of Active Directory. We recommend always using LDAPS, so credentials don’t go over the network unsecured. This requires using a certificate on Active Directory Domain Controllers. This certificate must be trusted by the Linux clients, which is best done by adding a Certificate Authority to your network trusted by both Windows and Linux.</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a:t>With LDAP Authentication users can’t change their password from the Linux client. To ensure password safety you should implement a password change process that conforms to your password expiration policy. Either by providing users a method to change their password, or by having an (automated) password refresh mechanism in place.</a:t>
            </a:r>
          </a:p>
          <a:p>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17</a:t>
            </a:fld>
            <a:endParaRPr lang="en-US"/>
          </a:p>
        </p:txBody>
      </p:sp>
    </p:spTree>
    <p:extLst>
      <p:ext uri="{BB962C8B-B14F-4D97-AF65-F5344CB8AC3E}">
        <p14:creationId xmlns:p14="http://schemas.microsoft.com/office/powerpoint/2010/main" val="1249909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With Kerberos Authentication NSS still uses LDAP, and works</a:t>
            </a:r>
            <a:r>
              <a:rPr lang="nl-NL" baseline="0" dirty="0"/>
              <a:t> the same as with LDAP Authentication, but PAM makes use of the pam_krb5 module to authenticate against the Kerberos Key Distribution Center (KDC) implemented in Active Directory. This is a popular configuration, because it works with out-of-the-box components in a secure way, and it provides password change capabilities.</a:t>
            </a:r>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18</a:t>
            </a:fld>
            <a:endParaRPr lang="en-US"/>
          </a:p>
        </p:txBody>
      </p:sp>
    </p:spTree>
    <p:extLst>
      <p:ext uri="{BB962C8B-B14F-4D97-AF65-F5344CB8AC3E}">
        <p14:creationId xmlns:p14="http://schemas.microsoft.com/office/powerpoint/2010/main" val="1539184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Winbind is the more complex solution, requiring</a:t>
            </a:r>
            <a:r>
              <a:rPr lang="nl-NL" baseline="0" dirty="0"/>
              <a:t> a Winbind deamon to run in the Linux clients. Winbind provides more capabilities at a technical level, such as support for RPC and NTLM, and does not require any specific components (Services for UNIX) in Windows. Winbind is part of the Samba interoperability suite, which also provides file sharing capabilities using the SMB protocol. If you plan to use SMB, using Winbind is a logical choice.</a:t>
            </a:r>
          </a:p>
          <a:p>
            <a:endParaRPr lang="nl-NL" baseline="0" dirty="0"/>
          </a:p>
          <a:p>
            <a:r>
              <a:rPr lang="nl-NL" baseline="0" dirty="0"/>
              <a:t>Red Hat has provided guidance on implementing Winbind, which you can find at the given link. A key aspect is choosing the right idmap backend. This defines the way IDs in Windows and Linux are mapped, and each carry with it some advantages and disadvantages. The guidance document describes this in great detail.</a:t>
            </a:r>
            <a:endParaRPr lang="nl-NL" dirty="0"/>
          </a:p>
        </p:txBody>
      </p:sp>
      <p:sp>
        <p:nvSpPr>
          <p:cNvPr id="4" name="Slide Number Placeholder 3"/>
          <p:cNvSpPr>
            <a:spLocks noGrp="1"/>
          </p:cNvSpPr>
          <p:nvPr>
            <p:ph type="sldNum" sz="quarter" idx="10"/>
          </p:nvPr>
        </p:nvSpPr>
        <p:spPr/>
        <p:txBody>
          <a:bodyPr/>
          <a:lstStyle/>
          <a:p>
            <a:fld id="{7A2D9050-ECBC-4706-AA5F-C061ABCE0250}" type="slidenum">
              <a:rPr lang="en-US" smtClean="0"/>
              <a:t>19</a:t>
            </a:fld>
            <a:endParaRPr lang="en-US"/>
          </a:p>
        </p:txBody>
      </p:sp>
    </p:spTree>
    <p:extLst>
      <p:ext uri="{BB962C8B-B14F-4D97-AF65-F5344CB8AC3E}">
        <p14:creationId xmlns:p14="http://schemas.microsoft.com/office/powerpoint/2010/main" val="494871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20</a:t>
            </a:fld>
            <a:endParaRPr lang="en-US"/>
          </a:p>
        </p:txBody>
      </p:sp>
    </p:spTree>
    <p:extLst>
      <p:ext uri="{BB962C8B-B14F-4D97-AF65-F5344CB8AC3E}">
        <p14:creationId xmlns:p14="http://schemas.microsoft.com/office/powerpoint/2010/main" val="4052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session, we are assuming that you understand the fundamentals of Azure virtual machines. We will dive into 2 of the most common workloads, Active directory and SQL server. We will understand these scenarios a bit more and point out the different issues you may encounter when deploying these workloads.</a:t>
            </a:r>
          </a:p>
          <a:p>
            <a:endParaRPr lang="en-US" baseline="0" dirty="0"/>
          </a:p>
          <a:p>
            <a:r>
              <a:rPr lang="en-US" baseline="0" dirty="0"/>
              <a:t>We feel that understanding how to plan and deploy these workloads on Azure, you will have a good foundation on the different options available when designing your IAAS solutions.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a:t>
            </a:fld>
            <a:endParaRPr lang="en-US"/>
          </a:p>
        </p:txBody>
      </p:sp>
    </p:spTree>
    <p:extLst>
      <p:ext uri="{BB962C8B-B14F-4D97-AF65-F5344CB8AC3E}">
        <p14:creationId xmlns:p14="http://schemas.microsoft.com/office/powerpoint/2010/main" val="199756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tips when looking</a:t>
            </a:r>
            <a:r>
              <a:rPr lang="en-US" baseline="0" dirty="0"/>
              <a:t> at AD in Azure workloads</a:t>
            </a:r>
          </a:p>
          <a:p>
            <a:endParaRPr lang="en-US" baseline="0" dirty="0"/>
          </a:p>
          <a:p>
            <a:r>
              <a:rPr lang="en-US" baseline="0" dirty="0"/>
              <a:t>If there is a possibility that you will need to turn off the DC for cost (example dev and test), the only deploy 1 DC. Multiple DCs that are deallocated may cause orphaned objects when they are brought back online (who is </a:t>
            </a:r>
            <a:r>
              <a:rPr lang="en-US" baseline="0" dirty="0" err="1"/>
              <a:t>authoritve</a:t>
            </a:r>
            <a:r>
              <a:rPr lang="en-US" baseline="0" dirty="0"/>
              <a:t>??)</a:t>
            </a:r>
          </a:p>
          <a:p>
            <a:endParaRPr lang="en-US" baseline="0" dirty="0"/>
          </a:p>
          <a:p>
            <a:r>
              <a:rPr lang="en-US" baseline="0" dirty="0"/>
              <a:t>For prod workloads, make sure you deploy at least 3. This allows you patch and still be highly available</a:t>
            </a:r>
          </a:p>
          <a:p>
            <a:endParaRPr lang="en-US" baseline="0" dirty="0"/>
          </a:p>
          <a:p>
            <a:r>
              <a:rPr lang="en-US" baseline="0" dirty="0"/>
              <a:t>When making a choice between the standard DC roles, look at the possible workload. If it is cloud only workload, then yes. For hybrid. You will have to look at the connectivity options and the reasons you are using Azure.</a:t>
            </a:r>
          </a:p>
          <a:p>
            <a:endParaRPr lang="en-US" baseline="0" dirty="0"/>
          </a:p>
          <a:p>
            <a:r>
              <a:rPr lang="en-US" baseline="0" dirty="0"/>
              <a:t>RODC are primarily used for branch scenarios, when there is a possibility that your physical DC will walk away.  Not recommended for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21</a:t>
            </a:fld>
            <a:endParaRPr lang="en-US"/>
          </a:p>
        </p:txBody>
      </p:sp>
    </p:spTree>
    <p:extLst>
      <p:ext uri="{BB962C8B-B14F-4D97-AF65-F5344CB8AC3E}">
        <p14:creationId xmlns:p14="http://schemas.microsoft.com/office/powerpoint/2010/main" val="1803362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When you deploy</a:t>
            </a:r>
            <a:r>
              <a:rPr lang="en-US" sz="1200" b="0" i="0" u="none" strike="noStrike" kern="1200" baseline="0" dirty="0">
                <a:solidFill>
                  <a:schemeClr val="tx1"/>
                </a:solidFill>
                <a:effectLst/>
                <a:latin typeface="+mn-lt"/>
                <a:ea typeface="+mn-ea"/>
                <a:cs typeface="+mn-cs"/>
              </a:rPr>
              <a:t> your AD workload, use a separate resource group and network group to isolate it from other machines. This helps to protect the servers from attack. There are various options for isolation.</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In order to secure the server, Windows Firewall could be configured to block all inbound connections, and inbound rules would be setup to determine:</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1)      what local ports will accept connections,</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2)      what remote ports from which connections will be accepted,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3)      what remote IP addresses will be accepted,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4)      what authorized users can make connections, and</a:t>
            </a:r>
            <a:r>
              <a:rPr lang="en-US" sz="1200" b="0" i="0"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5)      what authorized computers can make connections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22</a:t>
            </a:fld>
            <a:endParaRPr lang="en-US"/>
          </a:p>
        </p:txBody>
      </p:sp>
    </p:spTree>
    <p:extLst>
      <p:ext uri="{BB962C8B-B14F-4D97-AF65-F5344CB8AC3E}">
        <p14:creationId xmlns:p14="http://schemas.microsoft.com/office/powerpoint/2010/main" val="266580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different options for moving the server vs. the data</a:t>
            </a:r>
          </a:p>
          <a:p>
            <a:endParaRPr lang="en-US" baseline="0" dirty="0"/>
          </a:p>
          <a:p>
            <a:r>
              <a:rPr lang="en-US" baseline="0" dirty="0"/>
              <a:t>You can move your </a:t>
            </a:r>
            <a:r>
              <a:rPr lang="en-US" baseline="0" dirty="0" err="1"/>
              <a:t>exsting</a:t>
            </a:r>
            <a:r>
              <a:rPr lang="en-US" baseline="0" dirty="0"/>
              <a:t> server or choose from the gallery</a:t>
            </a:r>
          </a:p>
          <a:p>
            <a:endParaRPr lang="en-US" baseline="0" dirty="0"/>
          </a:p>
          <a:p>
            <a:endParaRPr lang="en-US" baseline="0" dirty="0"/>
          </a:p>
          <a:p>
            <a:r>
              <a:rPr lang="en-US" baseline="0" dirty="0"/>
              <a:t>Then you have to get your data</a:t>
            </a:r>
          </a:p>
          <a:p>
            <a:r>
              <a:rPr lang="en-US" baseline="0" dirty="0"/>
              <a:t>VHD, VHDX</a:t>
            </a:r>
          </a:p>
          <a:p>
            <a:r>
              <a:rPr lang="en-US" baseline="0" dirty="0"/>
              <a:t>SQL backup restore</a:t>
            </a:r>
          </a:p>
          <a:p>
            <a:r>
              <a:rPr lang="en-US" baseline="0" dirty="0"/>
              <a:t>MDF – LDF Copy</a:t>
            </a:r>
            <a:endParaRPr lang="en-US" dirty="0"/>
          </a:p>
        </p:txBody>
      </p:sp>
      <p:sp>
        <p:nvSpPr>
          <p:cNvPr id="4" name="Slide Number Placeholder 3"/>
          <p:cNvSpPr>
            <a:spLocks noGrp="1"/>
          </p:cNvSpPr>
          <p:nvPr>
            <p:ph type="sldNum" sz="quarter" idx="10"/>
          </p:nvPr>
        </p:nvSpPr>
        <p:spPr/>
        <p:txBody>
          <a:bodyPr/>
          <a:lstStyle/>
          <a:p>
            <a:fld id="{0213774C-254C-4BE4-B678-7FDA4FF06219}" type="slidenum">
              <a:rPr lang="en-US">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29868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Templates to provision and deploy Azure resources in seconds</a:t>
            </a:r>
          </a:p>
          <a:p>
            <a:pPr lvl="1"/>
            <a:r>
              <a:rPr lang="en-US" dirty="0"/>
              <a:t>An Azure Template is a description of an Azure application's resources</a:t>
            </a:r>
          </a:p>
          <a:p>
            <a:pPr lvl="1"/>
            <a:r>
              <a:rPr lang="en-US" dirty="0"/>
              <a:t>Notifications show details that occur when you use an Azure Template</a:t>
            </a:r>
          </a:p>
          <a:p>
            <a:pPr lvl="1"/>
            <a:r>
              <a:rPr lang="en-US" dirty="0"/>
              <a:t>The Website + SQL Azure Template</a:t>
            </a:r>
          </a:p>
          <a:p>
            <a:pPr lvl="1"/>
            <a:r>
              <a:rPr lang="en-US" dirty="0"/>
              <a:t>Azure Templates are described using JSON</a:t>
            </a: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26</a:t>
            </a:fld>
            <a:endParaRPr lang="de-DE"/>
          </a:p>
        </p:txBody>
      </p:sp>
    </p:spTree>
    <p:extLst>
      <p:ext uri="{BB962C8B-B14F-4D97-AF65-F5344CB8AC3E}">
        <p14:creationId xmlns:p14="http://schemas.microsoft.com/office/powerpoint/2010/main" val="3001206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Standard </a:t>
            </a:r>
            <a:r>
              <a:rPr lang="fr-FR" dirty="0" err="1"/>
              <a:t>Disks</a:t>
            </a:r>
            <a:r>
              <a:rPr lang="fr-FR" dirty="0"/>
              <a:t> in Azure are </a:t>
            </a:r>
            <a:r>
              <a:rPr lang="fr-FR" dirty="0" err="1"/>
              <a:t>throttled</a:t>
            </a:r>
            <a:r>
              <a:rPr lang="fr-FR" dirty="0"/>
              <a:t> to 500 </a:t>
            </a:r>
            <a:r>
              <a:rPr lang="fr-FR" dirty="0" err="1"/>
              <a:t>iops</a:t>
            </a:r>
            <a:r>
              <a:rPr lang="fr-FR" dirty="0"/>
              <a:t> !!</a:t>
            </a:r>
          </a:p>
          <a:p>
            <a:pPr lvl="1"/>
            <a:r>
              <a:rPr lang="fr-FR" dirty="0" err="1"/>
              <a:t>Given</a:t>
            </a:r>
            <a:r>
              <a:rPr lang="fr-FR" dirty="0"/>
              <a:t> OS Activity, </a:t>
            </a:r>
            <a:r>
              <a:rPr lang="fr-FR" dirty="0" err="1"/>
              <a:t>you’ll</a:t>
            </a:r>
            <a:r>
              <a:rPr lang="fr-FR" dirty="0"/>
              <a:t> end up </a:t>
            </a:r>
            <a:r>
              <a:rPr lang="fr-FR" dirty="0" err="1"/>
              <a:t>with</a:t>
            </a:r>
            <a:r>
              <a:rPr lang="fr-FR" dirty="0"/>
              <a:t> ~150 </a:t>
            </a:r>
            <a:r>
              <a:rPr lang="fr-FR" dirty="0" err="1"/>
              <a:t>iops</a:t>
            </a:r>
            <a:r>
              <a:rPr lang="fr-FR" dirty="0"/>
              <a:t> on the C:\ drive</a:t>
            </a:r>
          </a:p>
          <a:p>
            <a:r>
              <a:rPr lang="fr-FR" dirty="0"/>
              <a:t>Storage </a:t>
            </a:r>
            <a:r>
              <a:rPr lang="fr-FR" dirty="0" err="1"/>
              <a:t>Account</a:t>
            </a:r>
            <a:r>
              <a:rPr lang="fr-FR" dirty="0"/>
              <a:t> </a:t>
            </a:r>
            <a:r>
              <a:rPr lang="fr-FR" dirty="0" err="1"/>
              <a:t>is</a:t>
            </a:r>
            <a:r>
              <a:rPr lang="fr-FR" dirty="0"/>
              <a:t> </a:t>
            </a:r>
            <a:r>
              <a:rPr lang="fr-FR" dirty="0" err="1"/>
              <a:t>throttled</a:t>
            </a:r>
            <a:r>
              <a:rPr lang="fr-FR" dirty="0"/>
              <a:t> at 20.000 </a:t>
            </a:r>
            <a:r>
              <a:rPr lang="fr-FR" dirty="0" err="1"/>
              <a:t>requests</a:t>
            </a:r>
            <a:r>
              <a:rPr lang="fr-FR" dirty="0"/>
              <a:t> per second / 60 MB per second (</a:t>
            </a:r>
            <a:r>
              <a:rPr lang="fr-FR" dirty="0" err="1"/>
              <a:t>theory</a:t>
            </a:r>
            <a:r>
              <a:rPr lang="fr-FR" dirty="0"/>
              <a:t>)</a:t>
            </a:r>
          </a:p>
          <a:p>
            <a:pPr lvl="1"/>
            <a:r>
              <a:rPr lang="fr-FR" dirty="0"/>
              <a:t>20.000 / 500 = 40 – </a:t>
            </a:r>
            <a:r>
              <a:rPr lang="fr-FR" dirty="0" err="1"/>
              <a:t>so</a:t>
            </a:r>
            <a:r>
              <a:rPr lang="fr-FR" dirty="0"/>
              <a:t> </a:t>
            </a:r>
            <a:r>
              <a:rPr lang="fr-FR" dirty="0" err="1"/>
              <a:t>try</a:t>
            </a:r>
            <a:r>
              <a:rPr lang="fr-FR" dirty="0"/>
              <a:t> to not put more </a:t>
            </a:r>
            <a:r>
              <a:rPr lang="fr-FR" dirty="0" err="1"/>
              <a:t>than</a:t>
            </a:r>
            <a:r>
              <a:rPr lang="fr-FR" dirty="0"/>
              <a:t> 40 </a:t>
            </a:r>
            <a:r>
              <a:rPr lang="fr-FR" dirty="0" err="1"/>
              <a:t>VHDs</a:t>
            </a:r>
            <a:r>
              <a:rPr lang="fr-FR" dirty="0"/>
              <a:t> in a single Storage </a:t>
            </a:r>
            <a:r>
              <a:rPr lang="fr-FR" dirty="0" err="1"/>
              <a:t>Account</a:t>
            </a:r>
            <a:endParaRPr lang="fr-FR" dirty="0"/>
          </a:p>
          <a:p>
            <a:r>
              <a:rPr lang="fr-FR" dirty="0"/>
              <a:t>First solution = </a:t>
            </a:r>
            <a:r>
              <a:rPr lang="fr-FR" dirty="0" err="1"/>
              <a:t>add</a:t>
            </a:r>
            <a:r>
              <a:rPr lang="fr-FR" dirty="0"/>
              <a:t> Data </a:t>
            </a:r>
            <a:r>
              <a:rPr lang="fr-FR" dirty="0" err="1"/>
              <a:t>Disks</a:t>
            </a:r>
            <a:r>
              <a:rPr lang="fr-FR" dirty="0"/>
              <a:t>, and </a:t>
            </a:r>
            <a:r>
              <a:rPr lang="fr-FR" dirty="0" err="1"/>
              <a:t>stripe</a:t>
            </a:r>
            <a:r>
              <a:rPr lang="fr-FR" dirty="0"/>
              <a:t> </a:t>
            </a:r>
            <a:r>
              <a:rPr lang="fr-FR" dirty="0" err="1"/>
              <a:t>them</a:t>
            </a:r>
            <a:r>
              <a:rPr lang="fr-FR" dirty="0"/>
              <a:t> as Simple Storage </a:t>
            </a:r>
            <a:r>
              <a:rPr lang="fr-FR" dirty="0" err="1"/>
              <a:t>Spaces</a:t>
            </a:r>
            <a:endParaRPr lang="fr-FR" dirty="0"/>
          </a:p>
          <a:p>
            <a:pPr lvl="1"/>
            <a:r>
              <a:rPr lang="fr-FR" dirty="0"/>
              <a:t>8 </a:t>
            </a:r>
            <a:r>
              <a:rPr lang="fr-FR" dirty="0" err="1"/>
              <a:t>disks</a:t>
            </a:r>
            <a:r>
              <a:rPr lang="fr-FR" dirty="0"/>
              <a:t> = 8 x 500 </a:t>
            </a:r>
            <a:r>
              <a:rPr lang="fr-FR" dirty="0" err="1"/>
              <a:t>iops</a:t>
            </a:r>
            <a:r>
              <a:rPr lang="fr-FR" dirty="0"/>
              <a:t> = 4000 </a:t>
            </a:r>
            <a:r>
              <a:rPr lang="fr-FR" dirty="0" err="1"/>
              <a:t>iops</a:t>
            </a:r>
            <a:endParaRPr lang="fr-FR" dirty="0"/>
          </a:p>
          <a:p>
            <a:pPr lvl="1"/>
            <a:r>
              <a:rPr lang="fr-FR" dirty="0"/>
              <a:t>Allocation Unit Size = </a:t>
            </a:r>
            <a:r>
              <a:rPr lang="fr-FR" dirty="0" err="1"/>
              <a:t>Space</a:t>
            </a:r>
            <a:r>
              <a:rPr lang="fr-FR" dirty="0"/>
              <a:t> </a:t>
            </a:r>
            <a:r>
              <a:rPr lang="fr-FR" dirty="0" err="1"/>
              <a:t>Interleave</a:t>
            </a:r>
            <a:r>
              <a:rPr lang="fr-FR" dirty="0"/>
              <a:t> = 64kb</a:t>
            </a:r>
          </a:p>
          <a:p>
            <a:pPr lvl="1"/>
            <a:r>
              <a:rPr lang="fr-FR" dirty="0" err="1"/>
              <a:t>Number</a:t>
            </a:r>
            <a:r>
              <a:rPr lang="fr-FR" dirty="0"/>
              <a:t> of </a:t>
            </a:r>
            <a:r>
              <a:rPr lang="fr-FR" dirty="0" err="1"/>
              <a:t>Columns</a:t>
            </a:r>
            <a:r>
              <a:rPr lang="fr-FR" dirty="0"/>
              <a:t> = </a:t>
            </a:r>
            <a:r>
              <a:rPr lang="fr-FR" dirty="0" err="1"/>
              <a:t>number</a:t>
            </a:r>
            <a:r>
              <a:rPr lang="fr-FR" dirty="0"/>
              <a:t> of Data </a:t>
            </a:r>
            <a:r>
              <a:rPr lang="fr-FR" dirty="0" err="1"/>
              <a:t>Disks</a:t>
            </a:r>
            <a:endParaRPr lang="fr-FR"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27</a:t>
            </a:fld>
            <a:endParaRPr lang="en-US"/>
          </a:p>
        </p:txBody>
      </p:sp>
    </p:spTree>
    <p:extLst>
      <p:ext uri="{BB962C8B-B14F-4D97-AF65-F5344CB8AC3E}">
        <p14:creationId xmlns:p14="http://schemas.microsoft.com/office/powerpoint/2010/main" val="2392137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Effects of warm-up on data disks</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Azure disks, we have observed a “warm-up effect” that can result in a reduced rate of throughput and bandwidth for a short period of time. In situations where a data disk is not accessed for a period of time (approximately 20 minutes), adaptive partitioning and load balancing mechanisms kick in. If the disk is accessed while these algorithms are active, you may notice some degradation in throughput and bandwidth for a short period of time (approximately 10 minutes), after which they return to their normal levels. This warm-up effect happens </a:t>
            </a:r>
            <a:r>
              <a:rPr lang="en-US" sz="1200" u="none" kern="1200" dirty="0">
                <a:solidFill>
                  <a:schemeClr val="tx1"/>
                </a:solidFill>
                <a:effectLst/>
                <a:latin typeface="+mn-lt"/>
                <a:ea typeface="+mn-ea"/>
                <a:cs typeface="+mn-cs"/>
              </a:rPr>
              <a:t>because of the adaptive partitioning and load balancing mechanism of Azure, which dynamically adjusts to workload changes in a multi-tenant storage environment. You may observe similar effects in other widely known cloud storage systems as well. </a:t>
            </a:r>
          </a:p>
          <a:p>
            <a:endParaRPr lang="en-US" sz="1200" u="none" kern="1200" dirty="0">
              <a:solidFill>
                <a:schemeClr val="tx1"/>
              </a:solidFill>
              <a:effectLst/>
              <a:latin typeface="+mn-lt"/>
              <a:ea typeface="+mn-ea"/>
              <a:cs typeface="+mn-cs"/>
            </a:endParaRPr>
          </a:p>
          <a:p>
            <a:r>
              <a:rPr lang="en-US" sz="1200" u="none" kern="1200" dirty="0">
                <a:solidFill>
                  <a:schemeClr val="tx1"/>
                </a:solidFill>
                <a:effectLst/>
                <a:latin typeface="+mn-lt"/>
                <a:ea typeface="+mn-ea"/>
                <a:cs typeface="+mn-cs"/>
              </a:rPr>
              <a:t>This warm-up effect is unlikely to be noticed for systems that are in </a:t>
            </a:r>
            <a:r>
              <a:rPr lang="en-US" sz="1200" kern="1200" dirty="0">
                <a:solidFill>
                  <a:schemeClr val="tx1"/>
                </a:solidFill>
                <a:effectLst/>
                <a:latin typeface="+mn-lt"/>
                <a:ea typeface="+mn-ea"/>
                <a:cs typeface="+mn-cs"/>
              </a:rPr>
              <a:t>continuous use. But we recommend you consider it during performance testing or when accessing systems that have been inactive for a while.  </a:t>
            </a:r>
          </a:p>
          <a:p>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Single vs. multiple storage accounts for data disks attached to a single VM</a:t>
            </a:r>
            <a:r>
              <a:rPr lang="en-US" sz="1200" b="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simplify management and reduce potential risks of consistency in case of failures, we recommend that you leave all the data disks attached to a single virtual machine in the same storage account. Storage accounts are implemented as a recovery unit in case of failures. So, keeping all the disks in the same account makes the recovery operations simple. There is no performance improvement if you store data disks attached to a single VM in multiple storage accounts. If you have multiple VMs, we </a:t>
            </a:r>
            <a:r>
              <a:rPr lang="en-US" sz="1200" u="none" kern="1200" dirty="0">
                <a:solidFill>
                  <a:schemeClr val="tx1"/>
                </a:solidFill>
                <a:effectLst/>
                <a:latin typeface="+mn-lt"/>
                <a:ea typeface="+mn-ea"/>
                <a:cs typeface="+mn-cs"/>
              </a:rPr>
              <a:t>recommend that you consider the storage account limits for throughput and bandwidth during capacity planning. In addition, distribute VMs and their data disks to multiple storage accounts if the aggregated throughput or bandwidth is higher than what a single storage account can provide. For information on storage account limits, see Azure Storage Scalability and Performance Targets. For information on max IOPS per disk, see Virtual Machine and Cloud Service Sizes for Azure.</a:t>
            </a:r>
          </a:p>
          <a:p>
            <a:endParaRPr lang="en-US" sz="1200" u="none"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NTFS allocation unit size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NTFS volumes use a default cluster size of 4 KB. Based on our performance tests, we recommend changing the default cluster size to 64 KB during volume creation for both single disk and multiple disks (storage spaces) volumes. </a:t>
            </a:r>
          </a:p>
          <a:p>
            <a:endParaRPr lang="en-US" dirty="0"/>
          </a:p>
        </p:txBody>
      </p:sp>
      <p:sp>
        <p:nvSpPr>
          <p:cNvPr id="4" name="Slide Number Placeholder 3"/>
          <p:cNvSpPr>
            <a:spLocks noGrp="1"/>
          </p:cNvSpPr>
          <p:nvPr>
            <p:ph type="sldNum" sz="quarter" idx="10"/>
          </p:nvPr>
        </p:nvSpPr>
        <p:spPr/>
        <p:txBody>
          <a:bodyPr/>
          <a:lstStyle/>
          <a:p>
            <a:fld id="{3914BC00-1402-49CF-9CEB-7C8FB383AFA3}" type="slidenum">
              <a:rPr lang="de-DE" smtClean="0"/>
              <a:t>28</a:t>
            </a:fld>
            <a:endParaRPr lang="de-DE"/>
          </a:p>
        </p:txBody>
      </p:sp>
    </p:spTree>
    <p:extLst>
      <p:ext uri="{BB962C8B-B14F-4D97-AF65-F5344CB8AC3E}">
        <p14:creationId xmlns:p14="http://schemas.microsoft.com/office/powerpoint/2010/main" val="75023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http://blogs.msdn.com/b/cindygross/archive/2009/11/20/compilation-of-sql-server-tempdb-io-best-practices.aspx </a:t>
            </a:r>
          </a:p>
          <a:p>
            <a:endParaRPr lang="en-US" dirty="0"/>
          </a:p>
          <a:p>
            <a:r>
              <a:rPr lang="en-US" dirty="0"/>
              <a:t>People are tempted to use D: as a scratch location because it has higher I/O speeds</a:t>
            </a:r>
          </a:p>
          <a:p>
            <a:pPr lvl="1"/>
            <a:r>
              <a:rPr lang="en-US" dirty="0"/>
              <a:t>Not persisted to blob storage = faster</a:t>
            </a:r>
          </a:p>
          <a:p>
            <a:pPr lvl="1"/>
            <a:r>
              <a:rPr lang="en-US" dirty="0"/>
              <a:t>OK as long as really is scratch</a:t>
            </a:r>
          </a:p>
          <a:p>
            <a:r>
              <a:rPr lang="en-US" dirty="0"/>
              <a:t>Be careful using D: for SQL </a:t>
            </a:r>
            <a:r>
              <a:rPr lang="en-US" dirty="0" err="1"/>
              <a:t>tempdb</a:t>
            </a:r>
            <a:endParaRPr lang="en-US" dirty="0"/>
          </a:p>
          <a:p>
            <a:pPr lvl="1"/>
            <a:r>
              <a:rPr lang="en-US" dirty="0"/>
              <a:t>Need to ensure folder structure is recreated on VM startup, so just don’t do it</a:t>
            </a:r>
          </a:p>
          <a:p>
            <a:pPr lvl="1"/>
            <a:r>
              <a:rPr lang="en-US" dirty="0"/>
              <a:t>Still thinking through the new SSD temp drives</a:t>
            </a:r>
          </a:p>
          <a:p>
            <a:pPr lvl="2"/>
            <a:endParaRPr lang="en-US" dirty="0"/>
          </a:p>
          <a:p>
            <a:r>
              <a:rPr lang="en-US" dirty="0"/>
              <a:t>Don’t put anything on D: you care about </a:t>
            </a:r>
          </a:p>
          <a:p>
            <a:r>
              <a:rPr lang="en-US" dirty="0"/>
              <a:t>Don’t put anything C: if you care about OS performance</a:t>
            </a:r>
          </a:p>
          <a:p>
            <a:endParaRPr lang="en-US" dirty="0"/>
          </a:p>
          <a:p>
            <a:r>
              <a:rPr lang="en-US" dirty="0"/>
              <a:t>For D</a:t>
            </a:r>
            <a:r>
              <a:rPr lang="en-US" baseline="0" dirty="0"/>
              <a:t> and G Series only – see below for </a:t>
            </a:r>
            <a:r>
              <a:rPr lang="en-US" baseline="0" dirty="0" err="1"/>
              <a:t>TempDB</a:t>
            </a:r>
            <a:r>
              <a:rPr lang="en-US" baseline="0" dirty="0"/>
              <a:t> guidance</a:t>
            </a:r>
            <a:endParaRPr lang="en-US" dirty="0"/>
          </a:p>
          <a:p>
            <a:r>
              <a:rPr lang="en-US" dirty="0">
                <a:hlinkClick r:id="rId3"/>
              </a:rPr>
              <a:t>http://blogs.technet.com/b/dataplatforminsider/archive/2014/09/25/using-ssds-in-azure-vms-to-store-sql-server-tempdb-and-buffer-pool-extensions.aspx</a:t>
            </a: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29</a:t>
            </a:fld>
            <a:endParaRPr lang="en-US"/>
          </a:p>
        </p:txBody>
      </p:sp>
    </p:spTree>
    <p:extLst>
      <p:ext uri="{BB962C8B-B14F-4D97-AF65-F5344CB8AC3E}">
        <p14:creationId xmlns:p14="http://schemas.microsoft.com/office/powerpoint/2010/main" val="1136729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I/O sub-system</a:t>
            </a:r>
            <a:endParaRPr lang="de-DE"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Storage optimization for SQL Server transactional and analytical workloads is a very important task that requires careful planning and analysis. There is already a tremendous amount of information that explains how to deal with I/O subsystems with different performance characteristics in a traditional on-premises environment, such as spindles, host bus adapters (HBAs), disk controllers, and so on. For more information, see </a:t>
            </a:r>
            <a:r>
              <a:rPr lang="en-US" sz="1200" u="sng" kern="1200" dirty="0">
                <a:solidFill>
                  <a:schemeClr val="tx1"/>
                </a:solidFill>
                <a:effectLst/>
                <a:latin typeface="+mn-lt"/>
                <a:ea typeface="+mn-ea"/>
                <a:cs typeface="+mn-cs"/>
                <a:hlinkClick r:id="rId3"/>
              </a:rPr>
              <a:t>Analyzing I/O Characteristics and Sizing Storage Systems for SQL Server Database Applications</a:t>
            </a:r>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disks are implemented as a service, so they do not offer the same range of complex configuration options available in traditional on-premises I/O subsystems. This has both benefits and costs. For instance, Azure disks offer built-in local redundancy and optional geo-redundancy for disaster recovery through the use of replicas. To achieve the same level of redundancy in on-premises deployments, you would need to set up multiple disk arrays in multiple locations and a synchronization mechanism, such as, a </a:t>
            </a:r>
            <a:r>
              <a:rPr lang="de-DE" sz="1200" kern="1200" dirty="0" err="1">
                <a:solidFill>
                  <a:schemeClr val="tx1"/>
                </a:solidFill>
                <a:effectLst/>
                <a:latin typeface="+mn-lt"/>
                <a:ea typeface="+mn-ea"/>
                <a:cs typeface="+mn-cs"/>
              </a:rPr>
              <a:t>storage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area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network</a:t>
            </a:r>
            <a:r>
              <a:rPr lang="de-DE" sz="1200" kern="1200" dirty="0">
                <a:solidFill>
                  <a:schemeClr val="tx1"/>
                </a:solidFill>
                <a:effectLst/>
                <a:latin typeface="+mn-lt"/>
                <a:ea typeface="+mn-ea"/>
                <a:cs typeface="+mn-cs"/>
              </a:rPr>
              <a:t> (SAN)</a:t>
            </a:r>
            <a:r>
              <a:rPr lang="en-US" sz="1200" kern="1200" dirty="0">
                <a:solidFill>
                  <a:schemeClr val="tx1"/>
                </a:solidFill>
                <a:effectLst/>
                <a:latin typeface="+mn-lt"/>
                <a:ea typeface="+mn-ea"/>
                <a:cs typeface="+mn-cs"/>
              </a:rPr>
              <a:t> replication. On the other hand, the Azure disk performance is not as predictable as on-premises disk I/O subsystem due to several factors: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Infrastructure Services is a shared, multi-tenant service.  Resources like host machines, storage services and network bandwidth are shared among multiple subscribers.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Performance may vary depending upon where and when you provision your virtual machines due to a variety of factors including differences in hardware. Your virtual machine may get moved to a different host due to a hardware replacement necessitated by a failure or lifecycle refresh.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performance and availability of your virtual machines may be impacted (positively or negatively) by maintenance operations such as platform upgrades or performance and reliability fixes.</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you use cloud-based storage options in Azure, you sacrifice granular control and deep performance optimization options for lower costs, simplicity and out-of-the-box redundancy. </a:t>
            </a:r>
            <a:endParaRPr lang="de-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disks are connected to virtual machines via a network infrastructure and that can introduce higher network latency compared to the local attached disks in on-premises environment.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detailed discussion on different storage configurations, see the </a:t>
            </a:r>
            <a:r>
              <a:rPr lang="en-US" sz="1200" u="sng" kern="1200" dirty="0">
                <a:solidFill>
                  <a:schemeClr val="tx1"/>
                </a:solidFill>
                <a:effectLst/>
                <a:latin typeface="+mn-lt"/>
                <a:ea typeface="+mn-ea"/>
                <a:cs typeface="+mn-cs"/>
                <a:hlinkClick r:id="rId4"/>
              </a:rPr>
              <a:t>Best practices and recommendations for optimizing SQL Server performance in Azure VMs</a:t>
            </a:r>
            <a:r>
              <a:rPr lang="en-US" sz="1200" kern="1200" dirty="0">
                <a:solidFill>
                  <a:schemeClr val="tx1"/>
                </a:solidFill>
                <a:effectLst/>
                <a:latin typeface="+mn-lt"/>
                <a:ea typeface="+mn-ea"/>
                <a:cs typeface="+mn-cs"/>
              </a:rPr>
              <a:t> section. </a:t>
            </a:r>
            <a:endParaRPr lang="de-DE" sz="120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3914BC00-1402-49CF-9CEB-7C8FB383AFA3}" type="slidenum">
              <a:rPr lang="de-DE" smtClean="0"/>
              <a:t>30</a:t>
            </a:fld>
            <a:endParaRPr lang="de-DE"/>
          </a:p>
        </p:txBody>
      </p:sp>
    </p:spTree>
    <p:extLst>
      <p:ext uri="{BB962C8B-B14F-4D97-AF65-F5344CB8AC3E}">
        <p14:creationId xmlns:p14="http://schemas.microsoft.com/office/powerpoint/2010/main" val="2201676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a:t>
            </a:r>
            <a:r>
              <a:rPr lang="en-US" baseline="0" dirty="0"/>
              <a:t> disks using storage spaces and add additional disks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31</a:t>
            </a:fld>
            <a:endParaRPr lang="en-US"/>
          </a:p>
        </p:txBody>
      </p:sp>
    </p:spTree>
    <p:extLst>
      <p:ext uri="{BB962C8B-B14F-4D97-AF65-F5344CB8AC3E}">
        <p14:creationId xmlns:p14="http://schemas.microsoft.com/office/powerpoint/2010/main" val="1381461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blog: https://technet.microsoft.com/en-us/library/jj919148%28v=sql.110%29.aspx?f=255&amp;MSPPError=-2147217396</a:t>
            </a:r>
          </a:p>
          <a:p>
            <a:endParaRPr lang="en-US" baseline="0" dirty="0"/>
          </a:p>
          <a:p>
            <a:r>
              <a:rPr lang="en-US" b="1" baseline="0" dirty="0"/>
              <a:t>Key points about backing up DBs to Azure</a:t>
            </a:r>
          </a:p>
          <a:p>
            <a:endParaRPr lang="en-US" baseline="0" dirty="0"/>
          </a:p>
          <a:p>
            <a:r>
              <a:rPr lang="en-US" b="1" dirty="0">
                <a:effectLst/>
              </a:rPr>
              <a:t>URL: </a:t>
            </a:r>
            <a:r>
              <a:rPr lang="en-US" dirty="0">
                <a:effectLst/>
              </a:rPr>
              <a:t>A URL specifies a Uniform Resource Identifier (URI) to a unique backup file. The URL is used to provide the location and name of the SQL Server backup file. In this implementation, the only valid URL is one that points to a page Blob in a Windows Azure storage account. The URL must point to an actual Blob, not just a container. If the Blob does not exist, it is created. If an existing Blob is specified, BACKUP fails, unless the “WITH FORMAT” option is specified. </a:t>
            </a:r>
          </a:p>
          <a:p>
            <a:r>
              <a:rPr lang="en-US" dirty="0">
                <a:effectLst/>
              </a:rPr>
              <a:t>If you choose to copy and upload a backup file to the Windows Azure Blob storage service, use page blob as your storage option. </a:t>
            </a:r>
            <a:r>
              <a:rPr lang="en-US" b="1" dirty="0">
                <a:effectLst/>
              </a:rPr>
              <a:t>Restores from Block Blobs are not supported</a:t>
            </a:r>
            <a:r>
              <a:rPr lang="en-US" dirty="0">
                <a:effectLst/>
              </a:rPr>
              <a:t>.</a:t>
            </a:r>
          </a:p>
          <a:p>
            <a:endParaRPr lang="en-US" dirty="0">
              <a:effectLst/>
            </a:endParaRPr>
          </a:p>
          <a:p>
            <a:r>
              <a:rPr lang="en-US" b="1" dirty="0">
                <a:effectLst/>
              </a:rPr>
              <a:t>Credential: </a:t>
            </a:r>
            <a:r>
              <a:rPr lang="en-US" dirty="0">
                <a:effectLst/>
              </a:rPr>
              <a:t>A SQL Server credential is an object that is used to store authentication information required to connect to a resource outside of SQL Server. Here, SQL Server backup and restore processes use credential to authenticate to the Windows Azure Blob storage service. The Credential stores the name of the storage account and the storage account </a:t>
            </a:r>
            <a:r>
              <a:rPr lang="en-US" b="1" dirty="0">
                <a:effectLst/>
              </a:rPr>
              <a:t>access key</a:t>
            </a:r>
            <a:r>
              <a:rPr lang="en-US" dirty="0">
                <a:effectLst/>
              </a:rPr>
              <a:t> values. Once the credential is created, it must be specified in the WITH CREDENTIAL option when issuing the BACKUP/RESTORE statements.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34</a:t>
            </a:fld>
            <a:endParaRPr lang="en-US"/>
          </a:p>
        </p:txBody>
      </p:sp>
    </p:spTree>
    <p:extLst>
      <p:ext uri="{BB962C8B-B14F-4D97-AF65-F5344CB8AC3E}">
        <p14:creationId xmlns:p14="http://schemas.microsoft.com/office/powerpoint/2010/main" val="133110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clear up some common misconceptions</a:t>
            </a:r>
            <a:r>
              <a:rPr lang="en-US" baseline="0" dirty="0"/>
              <a:t> heard when comparing IAAS on Azure to </a:t>
            </a:r>
            <a:r>
              <a:rPr lang="en-US" baseline="0" dirty="0" err="1"/>
              <a:t>Onpremises</a:t>
            </a:r>
            <a:r>
              <a:rPr lang="en-US" baseline="0" dirty="0"/>
              <a:t> workloads, co-</a:t>
            </a:r>
            <a:r>
              <a:rPr lang="en-US" baseline="0" dirty="0" err="1"/>
              <a:t>hosters</a:t>
            </a:r>
            <a:r>
              <a:rPr lang="en-US" baseline="0" dirty="0"/>
              <a:t> or managed service providers.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2524807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https://technet.microsoft.com/library/ms187103.aspx explains log shipping</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NO log ship to URL (Azure storage) directly yet</a:t>
            </a:r>
            <a:endParaRPr lang="en-US" sz="1200" b="1" kern="1200" dirty="0">
              <a:solidFill>
                <a:schemeClr val="tx1"/>
              </a:solidFill>
              <a:latin typeface="+mn-lt"/>
              <a:ea typeface="+mn-ea"/>
              <a:cs typeface="+mn-cs"/>
            </a:endParaRPr>
          </a:p>
          <a:p>
            <a:endParaRPr lang="en-US" sz="1200" kern="1200" dirty="0">
              <a:solidFill>
                <a:schemeClr val="tx1"/>
              </a:solidFill>
              <a:effectLst/>
              <a:latin typeface="+mn-lt"/>
              <a:ea typeface="+mn-ea"/>
              <a:cs typeface="+mn-cs"/>
            </a:endParaRPr>
          </a:p>
          <a:p>
            <a:r>
              <a:rPr lang="en-US" sz="3200" dirty="0">
                <a:effectLst/>
              </a:rPr>
              <a:t>SQL Server Log shipping allows you to automatically send transaction log backups from a </a:t>
            </a:r>
            <a:r>
              <a:rPr lang="en-US" sz="3200" i="1" dirty="0">
                <a:effectLst/>
              </a:rPr>
              <a:t>primary database</a:t>
            </a:r>
            <a:r>
              <a:rPr lang="en-US" sz="3200" dirty="0">
                <a:effectLst/>
              </a:rPr>
              <a:t> on a </a:t>
            </a:r>
            <a:r>
              <a:rPr lang="en-US" sz="3200" i="1" dirty="0">
                <a:effectLst/>
              </a:rPr>
              <a:t>primary server</a:t>
            </a:r>
            <a:r>
              <a:rPr lang="en-US" sz="3200" dirty="0">
                <a:effectLst/>
              </a:rPr>
              <a:t> instance to one or more </a:t>
            </a:r>
            <a:r>
              <a:rPr lang="en-US" sz="3200" i="1" dirty="0">
                <a:effectLst/>
              </a:rPr>
              <a:t>secondary databases</a:t>
            </a:r>
            <a:r>
              <a:rPr lang="en-US" sz="3200" dirty="0">
                <a:effectLst/>
              </a:rPr>
              <a:t> on separate </a:t>
            </a:r>
            <a:r>
              <a:rPr lang="en-US" sz="3200" i="1" dirty="0">
                <a:effectLst/>
              </a:rPr>
              <a:t>secondary server</a:t>
            </a:r>
            <a:r>
              <a:rPr lang="en-US" sz="3200" dirty="0">
                <a:effectLst/>
              </a:rPr>
              <a:t> instances. The transaction log backups are applied to each of the secondary databases individually. An optional third server instance, known as the </a:t>
            </a:r>
            <a:r>
              <a:rPr lang="en-US" sz="3200" i="1" dirty="0">
                <a:effectLst/>
              </a:rPr>
              <a:t>monitor server</a:t>
            </a:r>
            <a:r>
              <a:rPr lang="en-US" sz="3200" dirty="0">
                <a:effectLst/>
              </a:rPr>
              <a:t>, records the history and status of backup and restore operations and, optionally, raises alerts if these operations fail to occur as scheduled.</a:t>
            </a:r>
          </a:p>
          <a:p>
            <a:endParaRPr lang="en-US" sz="3200" dirty="0">
              <a:effectLst/>
            </a:endParaRPr>
          </a:p>
          <a:p>
            <a:r>
              <a:rPr lang="en-US" sz="3200" dirty="0">
                <a:effectLst/>
              </a:rPr>
              <a:t>AG can combine with Log shipping.  its about controlling the data movement and restore delay on secondary database in log-shipping. Here is list of reasons why someone would use AlwaysOn Availability Group and Log Shipping together.  Reasons for the combination</a:t>
            </a:r>
            <a:r>
              <a:rPr lang="en-US" sz="3200" baseline="0" dirty="0">
                <a:effectLst/>
              </a:rPr>
              <a:t> are:</a:t>
            </a:r>
            <a:endParaRPr lang="en-US" sz="3200" dirty="0">
              <a:effectLst/>
            </a:endParaRPr>
          </a:p>
          <a:p>
            <a:pPr lvl="1"/>
            <a:r>
              <a:rPr lang="en-US" sz="3200" dirty="0">
                <a:effectLst/>
              </a:rPr>
              <a:t>Delayed Recovery – In Log-shipping we can have definite delay on secondary database. This would safe guard DBA from “oops!” and “was that the production server?” situations. Log shipping can control the delay of transaction log restore while Asynchronous secondary replica can not. </a:t>
            </a:r>
          </a:p>
          <a:p>
            <a:pPr lvl="1"/>
            <a:r>
              <a:rPr lang="en-US" sz="3200" dirty="0">
                <a:effectLst/>
              </a:rPr>
              <a:t>Single DR Server – Single Server can be used as multiple log-shipping pair’s destination. </a:t>
            </a:r>
          </a:p>
          <a:p>
            <a:pPr lvl="1"/>
            <a:r>
              <a:rPr lang="en-US" sz="3200" dirty="0">
                <a:effectLst/>
              </a:rPr>
              <a:t>Infrastructure – Server at DR site can’t be a part of current cluster due to infrastructure limitations. </a:t>
            </a:r>
          </a:p>
          <a:p>
            <a:pPr lvl="1"/>
            <a:r>
              <a:rPr lang="en-US" sz="3200" dirty="0">
                <a:effectLst/>
              </a:rPr>
              <a:t>Technical – Secondary server is already a part of different windows failover cluster. In availability group, we can’t have overlap of nodes by two windows clusters.</a:t>
            </a:r>
          </a:p>
          <a:p>
            <a:endParaRPr lang="en-US" sz="3200" dirty="0"/>
          </a:p>
        </p:txBody>
      </p:sp>
      <p:sp>
        <p:nvSpPr>
          <p:cNvPr id="4" name="Slide Number Placeholder 3"/>
          <p:cNvSpPr>
            <a:spLocks noGrp="1"/>
          </p:cNvSpPr>
          <p:nvPr>
            <p:ph type="sldNum" sz="quarter" idx="10"/>
          </p:nvPr>
        </p:nvSpPr>
        <p:spPr/>
        <p:txBody>
          <a:bodyPr/>
          <a:lstStyle/>
          <a:p>
            <a:fld id="{D2E9B5C7-E893-44FC-BCCF-622F37DEFA34}" type="slidenum">
              <a:rPr lang="en-US" smtClean="0"/>
              <a:t>35</a:t>
            </a:fld>
            <a:endParaRPr lang="en-US"/>
          </a:p>
        </p:txBody>
      </p:sp>
    </p:spTree>
    <p:extLst>
      <p:ext uri="{BB962C8B-B14F-4D97-AF65-F5344CB8AC3E}">
        <p14:creationId xmlns:p14="http://schemas.microsoft.com/office/powerpoint/2010/main" val="2355804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In this SQL DR solution, we have three</a:t>
            </a:r>
            <a:r>
              <a:rPr lang="en-US" sz="3200" baseline="0" dirty="0"/>
              <a:t> nodes in a Windows Server Failover Cluster stretched across two premises.</a:t>
            </a:r>
          </a:p>
          <a:p>
            <a:endParaRPr lang="en-US" sz="3200" baseline="0" dirty="0"/>
          </a:p>
          <a:p>
            <a:r>
              <a:rPr lang="en-US" sz="3200" baseline="0" dirty="0"/>
              <a:t>The two nodes on-premises offers automatic failover and zero data loss with synchronous replication</a:t>
            </a:r>
          </a:p>
          <a:p>
            <a:r>
              <a:rPr lang="en-US" sz="3200" baseline="0" dirty="0"/>
              <a:t>The remote node on Azure serves as a DR replica.  For performance consideration of the application, this replica uses asynchronous replication which has the potential of data loss when failover.  The failover is manual.</a:t>
            </a:r>
          </a:p>
          <a:p>
            <a:endParaRPr lang="en-US" sz="3200" baseline="0" dirty="0"/>
          </a:p>
          <a:p>
            <a:r>
              <a:rPr lang="en-US" sz="3200" b="1" baseline="0" dirty="0"/>
              <a:t>Benefits:</a:t>
            </a:r>
          </a:p>
          <a:p>
            <a:r>
              <a:rPr lang="en-US" sz="3200" b="0" baseline="0" dirty="0"/>
              <a:t>Not only can customers protect against system failure to keep up with SLA, they can also minimize planned down time.  With rolling upgrade and maintenance, all planned maintenance and upgrades can be performed during business hours without taking the primary instance down.  </a:t>
            </a:r>
            <a:endParaRPr lang="en-US" sz="3200" b="0" dirty="0"/>
          </a:p>
        </p:txBody>
      </p:sp>
      <p:sp>
        <p:nvSpPr>
          <p:cNvPr id="4" name="Slide Number Placeholder 3"/>
          <p:cNvSpPr>
            <a:spLocks noGrp="1"/>
          </p:cNvSpPr>
          <p:nvPr>
            <p:ph type="sldNum" sz="quarter" idx="10"/>
          </p:nvPr>
        </p:nvSpPr>
        <p:spPr/>
        <p:txBody>
          <a:bodyPr/>
          <a:lstStyle/>
          <a:p>
            <a:fld id="{D2E9B5C7-E893-44FC-BCCF-622F37DEFA34}" type="slidenum">
              <a:rPr lang="en-US" smtClean="0"/>
              <a:t>37</a:t>
            </a:fld>
            <a:endParaRPr lang="en-US"/>
          </a:p>
        </p:txBody>
      </p:sp>
    </p:spTree>
    <p:extLst>
      <p:ext uri="{BB962C8B-B14F-4D97-AF65-F5344CB8AC3E}">
        <p14:creationId xmlns:p14="http://schemas.microsoft.com/office/powerpoint/2010/main" val="3752841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b="1" dirty="0"/>
              <a:t>30 min left</a:t>
            </a:r>
          </a:p>
        </p:txBody>
      </p:sp>
      <p:sp>
        <p:nvSpPr>
          <p:cNvPr id="4" name="Slide Number Placeholder 3"/>
          <p:cNvSpPr>
            <a:spLocks noGrp="1"/>
          </p:cNvSpPr>
          <p:nvPr>
            <p:ph type="sldNum" sz="quarter" idx="10"/>
          </p:nvPr>
        </p:nvSpPr>
        <p:spPr/>
        <p:txBody>
          <a:bodyPr/>
          <a:lstStyle/>
          <a:p>
            <a:fld id="{D2E9B5C7-E893-44FC-BCCF-622F37DEFA34}" type="slidenum">
              <a:rPr lang="en-US" smtClean="0"/>
              <a:t>39</a:t>
            </a:fld>
            <a:endParaRPr lang="en-US"/>
          </a:p>
        </p:txBody>
      </p:sp>
    </p:spTree>
    <p:extLst>
      <p:ext uri="{BB962C8B-B14F-4D97-AF65-F5344CB8AC3E}">
        <p14:creationId xmlns:p14="http://schemas.microsoft.com/office/powerpoint/2010/main" val="1659364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Azure Integrated Backup Solution</a:t>
            </a:r>
            <a:endParaRPr lang="en-US" sz="1200" b="1" dirty="0">
              <a:latin typeface="Segoe UI Light" panose="020B0502040204020203" pitchFamily="34" charset="0"/>
            </a:endParaRPr>
          </a:p>
          <a:p>
            <a:pPr marL="171450" indent="-171450">
              <a:buFont typeface="Arial" panose="020B0604020202020204" pitchFamily="34" charset="0"/>
              <a:buChar char="•"/>
            </a:pPr>
            <a:r>
              <a:rPr lang="en-US" dirty="0"/>
              <a:t>Azure Backup protects your data in the cloud and optionally can be integrated with System Center Data Protection Manager for advanced workload protection.</a:t>
            </a:r>
          </a:p>
          <a:p>
            <a:pPr marL="171450" indent="-171450">
              <a:buFont typeface="Arial" panose="020B0604020202020204" pitchFamily="34" charset="0"/>
              <a:buChar char="•"/>
            </a:pPr>
            <a:r>
              <a:rPr lang="en-US" dirty="0"/>
              <a:t>Data protection schedules can be daily, monthly, weekly, and yearly with retention up to 99 years in Azure</a:t>
            </a:r>
          </a:p>
          <a:p>
            <a:pPr marL="171450" indent="-171450">
              <a:buFont typeface="Arial" panose="020B0604020202020204" pitchFamily="34" charset="0"/>
              <a:buChar char="•"/>
            </a:pPr>
            <a:r>
              <a:rPr lang="en-US" dirty="0"/>
              <a:t>Protects workloads running in Azure, in VMs, or on physical servers</a:t>
            </a:r>
          </a:p>
          <a:p>
            <a:pPr marL="171450" indent="-171450">
              <a:buFont typeface="Arial" panose="020B0604020202020204" pitchFamily="34" charset="0"/>
              <a:buChar char="•"/>
            </a:pPr>
            <a:r>
              <a:rPr lang="en-US" dirty="0"/>
              <a:t>Centralized monitoring and reporting across on premises and Azure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latin typeface="Segoe UI Light" panose="020B0502040204020203" pitchFamily="34" charset="0"/>
                <a:ea typeface="Segoe UI" panose="020B0502040204020203" pitchFamily="34" charset="0"/>
                <a:cs typeface="Segoe UI" panose="020B0502040204020203" pitchFamily="34" charset="0"/>
              </a:rPr>
              <a:t>Advanced Workload Protection</a:t>
            </a:r>
          </a:p>
          <a:p>
            <a:pPr marL="171450" indent="-171450">
              <a:buFont typeface="Arial" panose="020B0604020202020204" pitchFamily="34" charset="0"/>
              <a:buChar char="•"/>
            </a:pPr>
            <a:r>
              <a:rPr lang="en-US" dirty="0"/>
              <a:t>Protects files and folders from Windows Servers and Windows Clients</a:t>
            </a:r>
          </a:p>
          <a:p>
            <a:pPr marL="171450" indent="-171450">
              <a:buFont typeface="Arial" panose="020B0604020202020204" pitchFamily="34" charset="0"/>
              <a:buChar char="•"/>
            </a:pPr>
            <a:r>
              <a:rPr lang="en-US" dirty="0"/>
              <a:t>Integrates with SCDPM protects enterprise workloads including SharePoint, Exchange, SQL Server, and Hyper-V VMs</a:t>
            </a:r>
          </a:p>
          <a:p>
            <a:pPr marL="171450" indent="-171450">
              <a:buFont typeface="Arial" panose="020B0604020202020204" pitchFamily="34" charset="0"/>
              <a:buChar char="•"/>
            </a:pPr>
            <a:r>
              <a:rPr lang="en-US" dirty="0"/>
              <a:t>Protects guest workloads running in VMware environments</a:t>
            </a:r>
          </a:p>
          <a:p>
            <a:pPr marL="171450" indent="-171450">
              <a:buFont typeface="Arial" panose="020B0604020202020204" pitchFamily="34" charset="0"/>
              <a:buChar char="•"/>
            </a:pPr>
            <a:r>
              <a:rPr lang="en-US" dirty="0"/>
              <a:t>DPM works seamlessly with the Hyper-V Volume Shadow Copy Services (VSS) writer to ensure that consistent versions of virtual machines are captured and protected without affecting virtual machine access</a:t>
            </a:r>
          </a:p>
          <a:p>
            <a:pPr marL="171450" indent="-171450">
              <a:buFont typeface="Arial" panose="020B0604020202020204" pitchFamily="34" charset="0"/>
              <a:buChar char="•"/>
            </a:pPr>
            <a:r>
              <a:rPr lang="en-US" dirty="0"/>
              <a:t>Granular restore capability such as mailbox recovery for Exchange, DB level recovery for SQL, and ILR for SharePoint</a:t>
            </a: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endParaRPr lang="en-US" dirty="0">
              <a:solidFill>
                <a:schemeClr val="tx2">
                  <a:lumMod val="50000"/>
                </a:schemeClr>
              </a:solidFill>
            </a:endParaRPr>
          </a:p>
          <a:p>
            <a:pPr marL="0" indent="0">
              <a:buFont typeface="Arial" panose="020B0604020202020204" pitchFamily="34" charset="0"/>
              <a:buNone/>
            </a:pPr>
            <a:r>
              <a:rPr lang="en-US" sz="1600" i="1" dirty="0">
                <a:solidFill>
                  <a:schemeClr val="tx2">
                    <a:lumMod val="50000"/>
                  </a:schemeClr>
                </a:solidFill>
              </a:rPr>
              <a:t>When setting up the Azure Backup Vault,</a:t>
            </a:r>
            <a:r>
              <a:rPr lang="en-US" sz="1600" i="1" baseline="0" dirty="0">
                <a:solidFill>
                  <a:schemeClr val="tx2">
                    <a:lumMod val="50000"/>
                  </a:schemeClr>
                </a:solidFill>
              </a:rPr>
              <a:t> selecting a region far away from your primary region is unnecessary.  Azure Backup automatically copies the backup files to a remote region.  So select a region close to your primary region for faster backups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dirty="0"/>
              <a:t>Virtual machine backup is local. The backup vault from a specified Azure region will not allow you to backup virtual machines from another Azure region. Thus for every Azure region that has VMs that need backup, at least 1 backup vault must be created in that region.</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Limitations for DPM backup to Azure</a:t>
            </a:r>
          </a:p>
          <a:p>
            <a:pPr marL="0" indent="0">
              <a:buFont typeface="Arial" panose="020B0604020202020204" pitchFamily="34" charset="0"/>
              <a:buNone/>
            </a:pPr>
            <a:r>
              <a:rPr lang="en-US" b="0" dirty="0"/>
              <a:t>https://msdn.microsoft.com/en-us/library/azure/dn337337.aspx</a:t>
            </a:r>
          </a:p>
        </p:txBody>
      </p:sp>
      <p:sp>
        <p:nvSpPr>
          <p:cNvPr id="4" name="Slide Number Placeholder 3"/>
          <p:cNvSpPr>
            <a:spLocks noGrp="1"/>
          </p:cNvSpPr>
          <p:nvPr>
            <p:ph type="sldNum" sz="quarter" idx="10"/>
          </p:nvPr>
        </p:nvSpPr>
        <p:spPr/>
        <p:txBody>
          <a:bodyPr/>
          <a:lstStyle/>
          <a:p>
            <a:fld id="{D2E9B5C7-E893-44FC-BCCF-622F37DEFA34}" type="slidenum">
              <a:rPr lang="en-US" smtClean="0"/>
              <a:t>40</a:t>
            </a:fld>
            <a:endParaRPr lang="en-US"/>
          </a:p>
        </p:txBody>
      </p:sp>
    </p:spTree>
    <p:extLst>
      <p:ext uri="{BB962C8B-B14F-4D97-AF65-F5344CB8AC3E}">
        <p14:creationId xmlns:p14="http://schemas.microsoft.com/office/powerpoint/2010/main" val="3223950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Discover Azure virtual machines</a:t>
            </a:r>
          </a:p>
          <a:p>
            <a:r>
              <a:rPr lang="en-US" dirty="0"/>
              <a:t>The discovery process queries Azure for the list of virtual machines in the subscription, along with additional information like the Cloud Service name and the Region. The discovery process should always be run as the first step. This is to ensure that any new virtual machines added to the subscription are identified.</a:t>
            </a:r>
          </a:p>
          <a:p>
            <a:r>
              <a:rPr lang="en-US" b="1" dirty="0"/>
              <a:t>Register Azure virtual machines</a:t>
            </a:r>
          </a:p>
          <a:p>
            <a:r>
              <a:rPr lang="en-US" dirty="0"/>
              <a:t>Before a virtual machine can be protected it needs to be registered with the Azure Backup service. The primary goal of the registration process is to associate the virtual machine with the Azure Backup service. Registration is typically a one-time activity.</a:t>
            </a:r>
          </a:p>
          <a:p>
            <a:r>
              <a:rPr lang="en-US" b="1" dirty="0"/>
              <a:t>Protect: Backup Azure virtual machines</a:t>
            </a:r>
          </a:p>
          <a:p>
            <a:r>
              <a:rPr lang="en-US" dirty="0"/>
              <a:t>This step involves setting up a backup and retention policy for the virtual machine. Multiple virtual machines can be protected at scale using a single protect action.</a:t>
            </a:r>
          </a:p>
          <a:p>
            <a:endParaRPr lang="en-US" dirty="0"/>
          </a:p>
          <a:p>
            <a:r>
              <a:rPr lang="en-US" dirty="0"/>
              <a:t>See </a:t>
            </a:r>
            <a:r>
              <a:rPr lang="en-US" sz="1200" u="sng" kern="1200" dirty="0">
                <a:solidFill>
                  <a:schemeClr val="tx1"/>
                </a:solidFill>
                <a:latin typeface="+mn-lt"/>
                <a:ea typeface="+mn-ea"/>
                <a:cs typeface="+mn-cs"/>
              </a:rPr>
              <a:t>https://github.com/Azure/azure-content/blob/master/articles/backup/backup-azure-vms.md</a:t>
            </a:r>
            <a:r>
              <a:rPr lang="en-US" sz="1200" kern="1200" dirty="0">
                <a:solidFill>
                  <a:schemeClr val="tx1"/>
                </a:solidFill>
                <a:latin typeface="+mn-lt"/>
                <a:ea typeface="+mn-ea"/>
                <a:cs typeface="+mn-cs"/>
              </a:rPr>
              <a:t> for more details</a:t>
            </a:r>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41</a:t>
            </a:fld>
            <a:endParaRPr lang="en-US"/>
          </a:p>
        </p:txBody>
      </p:sp>
    </p:spTree>
    <p:extLst>
      <p:ext uri="{BB962C8B-B14F-4D97-AF65-F5344CB8AC3E}">
        <p14:creationId xmlns:p14="http://schemas.microsoft.com/office/powerpoint/2010/main" val="679518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42</a:t>
            </a:fld>
            <a:endParaRPr lang="en-US"/>
          </a:p>
        </p:txBody>
      </p:sp>
    </p:spTree>
    <p:extLst>
      <p:ext uri="{BB962C8B-B14F-4D97-AF65-F5344CB8AC3E}">
        <p14:creationId xmlns:p14="http://schemas.microsoft.com/office/powerpoint/2010/main" val="2797554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Protection between two datacenters with VMM</a:t>
            </a:r>
          </a:p>
          <a:p>
            <a:r>
              <a:rPr lang="en-US" sz="1200" dirty="0"/>
              <a:t>Protection between two datacenters with VMware</a:t>
            </a:r>
          </a:p>
          <a:p>
            <a:r>
              <a:rPr lang="en-US" sz="1200" dirty="0"/>
              <a:t>Protection between a datacenter with VMM and Azure</a:t>
            </a:r>
          </a:p>
          <a:p>
            <a:r>
              <a:rPr lang="en-US" sz="1200" dirty="0"/>
              <a:t>Protection between a Hyper-V site and Azure</a:t>
            </a:r>
          </a:p>
          <a:p>
            <a:r>
              <a:rPr lang="en-US" sz="1200" dirty="0"/>
              <a:t>Protection between an on-premises physical server or VMware virtual machine and Azure</a:t>
            </a:r>
          </a:p>
          <a:p>
            <a:r>
              <a:rPr lang="en-US" sz="1200" dirty="0"/>
              <a:t>Protection between Amazon Web Services and Azure (Windows AMIs only)*	(Note showed</a:t>
            </a:r>
            <a:r>
              <a:rPr lang="en-US" sz="1200" baseline="0" dirty="0"/>
              <a:t> on diagram)</a:t>
            </a:r>
            <a:endParaRPr lang="en-US" sz="1200" dirty="0"/>
          </a:p>
          <a:p>
            <a:r>
              <a:rPr lang="en-US" sz="1200" dirty="0"/>
              <a:t>Migration between Azure regions and </a:t>
            </a:r>
            <a:r>
              <a:rPr lang="en-US" sz="1200"/>
              <a:t>subscriptions*</a:t>
            </a:r>
          </a:p>
          <a:p>
            <a:endParaRPr lang="en-US" sz="1200"/>
          </a:p>
          <a:p>
            <a:r>
              <a:rPr lang="en-US" sz="1200" b="1"/>
              <a:t>Azure to Azure is only supported for migration,</a:t>
            </a:r>
            <a:r>
              <a:rPr lang="en-US" sz="1200" b="1" baseline="0"/>
              <a:t> NO DR as of 1/12/2016</a:t>
            </a:r>
            <a:endParaRPr lang="en-US" sz="1200" b="1" dirty="0"/>
          </a:p>
        </p:txBody>
      </p:sp>
      <p:sp>
        <p:nvSpPr>
          <p:cNvPr id="4" name="Slide Number Placeholder 3"/>
          <p:cNvSpPr>
            <a:spLocks noGrp="1"/>
          </p:cNvSpPr>
          <p:nvPr>
            <p:ph type="sldNum" sz="quarter" idx="10"/>
          </p:nvPr>
        </p:nvSpPr>
        <p:spPr/>
        <p:txBody>
          <a:bodyPr/>
          <a:lstStyle/>
          <a:p>
            <a:fld id="{D2E9B5C7-E893-44FC-BCCF-622F37DEFA34}" type="slidenum">
              <a:rPr lang="en-US" smtClean="0"/>
              <a:t>44</a:t>
            </a:fld>
            <a:endParaRPr lang="en-US"/>
          </a:p>
        </p:txBody>
      </p:sp>
    </p:spTree>
    <p:extLst>
      <p:ext uri="{BB962C8B-B14F-4D97-AF65-F5344CB8AC3E}">
        <p14:creationId xmlns:p14="http://schemas.microsoft.com/office/powerpoint/2010/main" val="1457291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roughly calculate the number of highly utilized disks supported by a single storage account based on the transaction limit. For example, for a Basic Tier VM, the maximum number of highly utilized disks is about 66 (20,000/300 IOPS per disk), and for a Standard Tier VM, it is about 40 (20,000/500 IOPS per disk). However, note that the storage account can support a larger number of disks if they are not all highly utilized at the same time.</a:t>
            </a:r>
          </a:p>
          <a:p>
            <a:endParaRPr lang="en-US" dirty="0"/>
          </a:p>
          <a:p>
            <a:r>
              <a:rPr lang="en-US" sz="1200" kern="1200" dirty="0">
                <a:solidFill>
                  <a:schemeClr val="tx1"/>
                </a:solidFill>
                <a:effectLst/>
                <a:latin typeface="+mn-lt"/>
                <a:ea typeface="+mn-ea"/>
                <a:cs typeface="+mn-cs"/>
              </a:rPr>
              <a:t>35 premium, 40 standard for number of disks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46</a:t>
            </a:fld>
            <a:endParaRPr lang="en-US"/>
          </a:p>
        </p:txBody>
      </p:sp>
    </p:spTree>
    <p:extLst>
      <p:ext uri="{BB962C8B-B14F-4D97-AF65-F5344CB8AC3E}">
        <p14:creationId xmlns:p14="http://schemas.microsoft.com/office/powerpoint/2010/main" val="1053278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https://azure.microsoft.com/en-us/documentation/articles/azure-subscription-service-limits/#virtual-machines-limits</a:t>
            </a:r>
          </a:p>
          <a:p>
            <a:r>
              <a:rPr lang="en-US" dirty="0"/>
              <a:t>https://azure.microsoft.com/en-us/documentation/articles/storage-scalability-targets/</a:t>
            </a:r>
          </a:p>
          <a:p>
            <a:r>
              <a:rPr lang="en-US" dirty="0"/>
              <a:t>https://azure.microsoft.com/en-us/documentation/articles/storage-redundancy/</a:t>
            </a:r>
          </a:p>
          <a:p>
            <a:endParaRPr lang="en-US" dirty="0"/>
          </a:p>
          <a:p>
            <a:r>
              <a:rPr lang="en-US" dirty="0"/>
              <a:t>IOPS</a:t>
            </a:r>
            <a:r>
              <a:rPr lang="en-US" baseline="0" dirty="0"/>
              <a:t> 8k reads and writes – SQL</a:t>
            </a:r>
          </a:p>
          <a:p>
            <a:endParaRPr lang="en-US" baseline="0" dirty="0"/>
          </a:p>
          <a:p>
            <a:r>
              <a:rPr lang="en-US" baseline="0" dirty="0"/>
              <a:t>Software RAID vs. Storage Spaces</a:t>
            </a:r>
          </a:p>
          <a:p>
            <a:endParaRPr lang="en-US" baseline="0" dirty="0"/>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47</a:t>
            </a:fld>
            <a:endParaRPr lang="en-US"/>
          </a:p>
        </p:txBody>
      </p:sp>
    </p:spTree>
    <p:extLst>
      <p:ext uri="{BB962C8B-B14F-4D97-AF65-F5344CB8AC3E}">
        <p14:creationId xmlns:p14="http://schemas.microsoft.com/office/powerpoint/2010/main" val="2197144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http://www.windowsazure.com/en-us/pricing/calculator/ for up</a:t>
            </a:r>
            <a:r>
              <a:rPr lang="en-US" baseline="0" dirty="0"/>
              <a:t> to date information</a:t>
            </a:r>
            <a:endParaRPr lang="en-US" dirty="0"/>
          </a:p>
          <a:p>
            <a:endParaRPr lang="en-US" dirty="0"/>
          </a:p>
          <a:p>
            <a:r>
              <a:rPr lang="en-US" dirty="0"/>
              <a:t>Service</a:t>
            </a:r>
          </a:p>
          <a:p>
            <a:r>
              <a:rPr lang="en-US" dirty="0"/>
              <a:t>Description</a:t>
            </a:r>
          </a:p>
          <a:p>
            <a:r>
              <a:rPr lang="en-US" dirty="0"/>
              <a:t>Cost</a:t>
            </a:r>
          </a:p>
          <a:p>
            <a:r>
              <a:rPr lang="en-US" b="1" dirty="0"/>
              <a:t>1. In/Out Bandwidth</a:t>
            </a:r>
            <a:r>
              <a:rPr lang="en-US" dirty="0"/>
              <a:t> </a:t>
            </a:r>
          </a:p>
          <a:p>
            <a:r>
              <a:rPr lang="en-US" dirty="0"/>
              <a:t>This is the web traffic between the user's browser and the site.</a:t>
            </a:r>
          </a:p>
          <a:p>
            <a:r>
              <a:rPr lang="en-US" dirty="0"/>
              <a:t>Inbound: Free</a:t>
            </a:r>
          </a:p>
          <a:p>
            <a:r>
              <a:rPr lang="en-US" dirty="0"/>
              <a:t>Outbound (North America and Europe): $0.12 per GB</a:t>
            </a:r>
          </a:p>
          <a:p>
            <a:br>
              <a:rPr lang="en-US" dirty="0"/>
            </a:br>
            <a:r>
              <a:rPr lang="en-US" b="1" dirty="0"/>
              <a:t>2. Compute</a:t>
            </a:r>
            <a:r>
              <a:rPr lang="en-US" dirty="0"/>
              <a:t> </a:t>
            </a:r>
          </a:p>
          <a:p>
            <a:r>
              <a:rPr lang="en-US" dirty="0"/>
              <a:t>Virtual machines, for the time each one is running.</a:t>
            </a:r>
          </a:p>
          <a:p>
            <a:r>
              <a:rPr lang="en-US" dirty="0"/>
              <a:t>Small size virtual machine: $0.115 per hour</a:t>
            </a:r>
          </a:p>
          <a:p>
            <a:r>
              <a:rPr lang="en-US" dirty="0"/>
              <a:t>Medium size virtual machine: $0.23 per hour</a:t>
            </a:r>
          </a:p>
          <a:p>
            <a:r>
              <a:rPr lang="en-US" dirty="0"/>
              <a:t>Cloud Services roles, for the time each role is running.</a:t>
            </a:r>
          </a:p>
          <a:p>
            <a:r>
              <a:rPr lang="en-US" dirty="0"/>
              <a:t>Small size role: $0.12 per hour</a:t>
            </a:r>
          </a:p>
          <a:p>
            <a:r>
              <a:rPr lang="en-US" dirty="0"/>
              <a:t>Medium size role: $0.24 per hour</a:t>
            </a:r>
          </a:p>
          <a:p>
            <a:r>
              <a:rPr lang="en-US" b="1" dirty="0"/>
              <a:t>3. Azure Storage</a:t>
            </a:r>
            <a:r>
              <a:rPr lang="en-US" dirty="0"/>
              <a:t> </a:t>
            </a:r>
          </a:p>
          <a:p>
            <a:r>
              <a:rPr lang="en-US" dirty="0"/>
              <a:t>Up to 1 TB with geo-replication: $0.125 per GB</a:t>
            </a:r>
          </a:p>
          <a:p>
            <a:r>
              <a:rPr lang="en-US" dirty="0"/>
              <a:t>Up to 1 TB without geo-replication: $0.09 per GB</a:t>
            </a:r>
          </a:p>
          <a:p>
            <a:r>
              <a:rPr lang="en-US" b="1" dirty="0"/>
              <a:t>4. Transactions</a:t>
            </a:r>
            <a:r>
              <a:rPr lang="en-US" dirty="0"/>
              <a:t> </a:t>
            </a:r>
          </a:p>
          <a:p>
            <a:r>
              <a:rPr lang="en-US" dirty="0"/>
              <a:t>Each interaction with the storage system is billed.</a:t>
            </a:r>
          </a:p>
          <a:p>
            <a:r>
              <a:rPr lang="en-US" dirty="0"/>
              <a:t>$0.01 per 100,000 transactions</a:t>
            </a:r>
          </a:p>
          <a:p>
            <a:r>
              <a:rPr lang="en-US" b="1" dirty="0"/>
              <a:t>5. Database</a:t>
            </a:r>
            <a:r>
              <a:rPr lang="en-US" dirty="0"/>
              <a:t> </a:t>
            </a:r>
          </a:p>
          <a:p>
            <a:r>
              <a:rPr lang="en-US" dirty="0"/>
              <a:t>SQL Server hosted in a VM </a:t>
            </a:r>
          </a:p>
          <a:p>
            <a:r>
              <a:rPr lang="en-US" dirty="0"/>
              <a:t>Small or medium size VM: $0.55 per hour</a:t>
            </a:r>
          </a:p>
          <a:p>
            <a:r>
              <a:rPr lang="en-US" dirty="0"/>
              <a:t>Azure SQL Database, cost per month.</a:t>
            </a:r>
          </a:p>
          <a:p>
            <a:r>
              <a:rPr lang="en-US" dirty="0"/>
              <a:t>Up to 100 MB: $4.995</a:t>
            </a:r>
          </a:p>
          <a:p>
            <a:r>
              <a:rPr lang="en-US" dirty="0"/>
              <a:t>Up to 1 GB: $9.99</a:t>
            </a:r>
          </a:p>
          <a:p>
            <a:r>
              <a:rPr lang="en-US" dirty="0"/>
              <a:t>Up to 10 GB: First GB $9.99, each additional GB $3.996</a:t>
            </a:r>
          </a:p>
          <a:p>
            <a:r>
              <a:rPr lang="en-US" dirty="0"/>
              <a:t>Up to 50 GB: First 10 GB $45.954, each additional GB $1.998</a:t>
            </a:r>
          </a:p>
          <a:p>
            <a:r>
              <a:rPr lang="en-US" dirty="0"/>
              <a:t>Up to 150 GB: First 50 GB $125.874, each additional GB $0.999</a:t>
            </a:r>
          </a:p>
          <a:p>
            <a:r>
              <a:rPr lang="en-US" b="1" dirty="0"/>
              <a:t>6. Connectivity</a:t>
            </a:r>
            <a:r>
              <a:rPr lang="en-US" dirty="0"/>
              <a:t> </a:t>
            </a:r>
          </a:p>
          <a:p>
            <a:r>
              <a:rPr lang="en-US" dirty="0"/>
              <a:t>Virtual Networks and Connect</a:t>
            </a:r>
          </a:p>
          <a:p>
            <a:r>
              <a:rPr lang="en-US" dirty="0"/>
              <a:t>$0.05 per hour per connection</a:t>
            </a:r>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48</a:t>
            </a:fld>
            <a:endParaRPr lang="en-US"/>
          </a:p>
        </p:txBody>
      </p:sp>
    </p:spTree>
    <p:extLst>
      <p:ext uri="{BB962C8B-B14F-4D97-AF65-F5344CB8AC3E}">
        <p14:creationId xmlns:p14="http://schemas.microsoft.com/office/powerpoint/2010/main" val="398348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servers</a:t>
            </a:r>
            <a:r>
              <a:rPr lang="en-US" baseline="0" dirty="0"/>
              <a:t> that run Azure are custom. Designed for </a:t>
            </a:r>
            <a:r>
              <a:rPr lang="en-US" baseline="0" dirty="0" err="1"/>
              <a:t>hyperscale</a:t>
            </a:r>
            <a:r>
              <a:rPr lang="en-US" baseline="0" dirty="0"/>
              <a:t>. They are mostly </a:t>
            </a:r>
            <a:r>
              <a:rPr lang="en-US" baseline="0" dirty="0" err="1"/>
              <a:t>cableless</a:t>
            </a:r>
            <a:r>
              <a:rPr lang="en-US" baseline="0" dirty="0"/>
              <a:t> designs to reduce accidental cable disconnects. Power is distributed through the back plane so a tray of blades can be slid into the 1U rack, and be available quickly.</a:t>
            </a:r>
          </a:p>
          <a:p>
            <a:endParaRPr lang="en-US" baseline="0" dirty="0"/>
          </a:p>
          <a:p>
            <a:r>
              <a:rPr lang="en-US" dirty="0"/>
              <a:t>((The FLAs</a:t>
            </a:r>
            <a:r>
              <a:rPr lang="en-US" baseline="0" dirty="0"/>
              <a:t> on this page))</a:t>
            </a:r>
            <a:endParaRPr lang="en-US" dirty="0"/>
          </a:p>
          <a:p>
            <a:r>
              <a:rPr lang="en-US" dirty="0"/>
              <a:t>LFF == Large Form Factor == 3.5" hard drive</a:t>
            </a:r>
          </a:p>
          <a:p>
            <a:r>
              <a:rPr lang="en-US" dirty="0"/>
              <a:t>SFF == Small Form Factor == 2.5" hard drive</a:t>
            </a:r>
          </a:p>
          <a:p>
            <a:endParaRPr lang="en-US" dirty="0"/>
          </a:p>
          <a:p>
            <a:r>
              <a:rPr lang="en-US" sz="1200" kern="1200" dirty="0">
                <a:solidFill>
                  <a:schemeClr val="tx1"/>
                </a:solidFill>
                <a:effectLst/>
                <a:latin typeface="+mn-lt"/>
                <a:ea typeface="+mn-ea"/>
                <a:cs typeface="+mn-cs"/>
              </a:rPr>
              <a:t>Cloud services are written very differently than other applications.  The applications are written with the understanding that the hardware has just enough reliability, but no more.  Software is used to drive up the reliability of the total service and drive down the cost of hardware.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large scale efficiency, the entire stack from silicon, to the Datacenter are fully integrated and optimized.  Microsoft has contributed it’s specifications to enable standardization of these optimizations throughout the industry.  The v2 chassis supports both compute and storage blades.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high performance compute blade with the latest Intel processors supports the storage JBOD blades through dual 4X SAS expansion.  The blade has been upgraded from v1’s 6G to 12G SAS connections.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compatible with the v1 Storage JBOD.  Each compute blade can support up to 480TB storage via 80 HDDs in 8 JBOD blades. They are managed using custom</a:t>
            </a:r>
            <a:r>
              <a:rPr lang="en-US" sz="1200" kern="1200" baseline="0" dirty="0">
                <a:solidFill>
                  <a:schemeClr val="tx1"/>
                </a:solidFill>
                <a:effectLst/>
                <a:latin typeface="+mn-lt"/>
                <a:ea typeface="+mn-ea"/>
                <a:cs typeface="+mn-cs"/>
              </a:rPr>
              <a:t> software to reduce the </a:t>
            </a:r>
            <a:r>
              <a:rPr lang="en-US" sz="1200" kern="1200" baseline="0" dirty="0" err="1">
                <a:solidFill>
                  <a:schemeClr val="tx1"/>
                </a:solidFill>
                <a:effectLst/>
                <a:latin typeface="+mn-lt"/>
                <a:ea typeface="+mn-ea"/>
                <a:cs typeface="+mn-cs"/>
              </a:rPr>
              <a:t>depenecy</a:t>
            </a:r>
            <a:r>
              <a:rPr lang="en-US" sz="1200" kern="1200" baseline="0" dirty="0">
                <a:solidFill>
                  <a:schemeClr val="tx1"/>
                </a:solidFill>
                <a:effectLst/>
                <a:latin typeface="+mn-lt"/>
                <a:ea typeface="+mn-ea"/>
                <a:cs typeface="+mn-cs"/>
              </a:rPr>
              <a:t> on different vendor stacks. </a:t>
            </a:r>
            <a:r>
              <a:rPr lang="en-US" sz="1200" kern="1200" dirty="0">
                <a:solidFill>
                  <a:schemeClr val="tx1"/>
                </a:solidFill>
                <a:effectLst/>
                <a:latin typeface="+mn-lt"/>
                <a:ea typeface="+mn-ea"/>
                <a:cs typeface="+mn-cs"/>
              </a:rPr>
              <a:t>You can imagine</a:t>
            </a:r>
            <a:r>
              <a:rPr lang="en-US" sz="1200" kern="1200" baseline="0" dirty="0">
                <a:solidFill>
                  <a:schemeClr val="tx1"/>
                </a:solidFill>
                <a:effectLst/>
                <a:latin typeface="+mn-lt"/>
                <a:ea typeface="+mn-ea"/>
                <a:cs typeface="+mn-cs"/>
              </a:rPr>
              <a:t> how data is shred across different blades, disks, racks, etc.</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The blades can be any combination of compute or storage to meet flexible requirements.  Management of the blades and chassis is through the Chassis Manager, an x86 PC.  The Chassis Manager is responsible for setting fan speeds, monitoring the health of power supplies and fans, and for the minimum set of out of band features required for running the servers.  This includes on, off, fan speed settings, and gathering event logs.  </a:t>
            </a:r>
          </a:p>
          <a:p>
            <a:pPr marL="0" marR="0" indent="0" algn="l" defTabSz="909372"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There are six shared power supplies that allow for balanced three-phase power at the datacenter that allows the datacenter to be fully utilized.  Six large fans are used to reduce power consumption and enable fault redundancy.  The assembly is designed for low-cost manufacturing and pre-rack assembly before arriving at the datacenter.</a:t>
            </a:r>
          </a:p>
          <a:p>
            <a:pPr eaLnBrk="1" hangingPunct="1">
              <a:spcBef>
                <a:spcPct val="0"/>
              </a:spcBef>
            </a:pPr>
            <a:endParaRPr lang="en-US" dirty="0"/>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&lt;&lt;click&gt;&gt;</a:t>
            </a:r>
          </a:p>
          <a:p>
            <a:pPr marL="0" marR="0" indent="0" algn="l" defTabSz="909372"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Here is what a full rack</a:t>
            </a:r>
            <a:r>
              <a:rPr lang="en-US" sz="1200" kern="1200" baseline="0" dirty="0">
                <a:solidFill>
                  <a:schemeClr val="tx1"/>
                </a:solidFill>
                <a:effectLst/>
                <a:latin typeface="+mn-lt"/>
                <a:ea typeface="+mn-ea"/>
                <a:cs typeface="+mn-cs"/>
              </a:rPr>
              <a:t> of servers look like. </a:t>
            </a:r>
            <a:r>
              <a:rPr lang="en-US" sz="1200" kern="1200" dirty="0">
                <a:solidFill>
                  <a:schemeClr val="tx1"/>
                </a:solidFill>
                <a:effectLst/>
                <a:latin typeface="+mn-lt"/>
                <a:ea typeface="+mn-ea"/>
                <a:cs typeface="+mn-cs"/>
              </a:rPr>
              <a:t>Utilizing a standard 19” EIA rack was very important to creating a flexible platform.  To increase overall efficiency, the management, cooling and power is pooled and shared across 24 blades.  </a:t>
            </a:r>
          </a:p>
          <a:p>
            <a:pPr marL="0" marR="0" indent="0" algn="l" defTabSz="909372" rtl="0" eaLnBrk="1" fontAlgn="auto" latinLnBrk="0" hangingPunct="1">
              <a:lnSpc>
                <a:spcPct val="100000"/>
              </a:lnSpc>
              <a:spcBef>
                <a:spcPct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4</a:t>
            </a:fld>
            <a:endParaRPr lang="en-US"/>
          </a:p>
        </p:txBody>
      </p:sp>
    </p:spTree>
    <p:extLst>
      <p:ext uri="{BB962C8B-B14F-4D97-AF65-F5344CB8AC3E}">
        <p14:creationId xmlns:p14="http://schemas.microsoft.com/office/powerpoint/2010/main" val="31570576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Considerations</a:t>
            </a:r>
            <a:r>
              <a:rPr lang="en-US" sz="1200" baseline="0" dirty="0"/>
              <a:t> &gt;&gt; </a:t>
            </a:r>
            <a:r>
              <a:rPr lang="en-US" sz="1200" dirty="0"/>
              <a:t>https://azure.microsoft.com/en-us/documentation/articles/site-recovery-vmware-to-azure-classic-legacy/</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For old WS 2003 systems:</a:t>
            </a:r>
          </a:p>
          <a:p>
            <a:pPr marL="342900" indent="-342900">
              <a:buFont typeface="Arial" panose="020B0604020202020204" pitchFamily="34" charset="0"/>
              <a:buChar char="•"/>
            </a:pPr>
            <a:r>
              <a:rPr lang="en-US" sz="1200" dirty="0"/>
              <a:t>Windows Server 2003 32-bit and 2008 32-bit support on Azure for CSA customers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Customers must have migrations plans from Windows Server 2003 to more modern versions before deploying to Azure.</a:t>
            </a:r>
            <a:r>
              <a:rPr lang="en-US" sz="1200" baseline="0" dirty="0"/>
              <a:t>  </a:t>
            </a:r>
            <a:r>
              <a:rPr lang="en-US" sz="1200" dirty="0"/>
              <a:t>Migration Only, not DR </a:t>
            </a:r>
            <a:r>
              <a:rPr lang="en-US" sz="1200" i="1" dirty="0"/>
              <a:t>for now?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Ensure CS can communicate with MT, PS, and source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Configure endpoints and </a:t>
            </a:r>
            <a:r>
              <a:rPr lang="en-US" sz="1200" dirty="0" err="1"/>
              <a:t>vNets</a:t>
            </a:r>
            <a:r>
              <a:rPr lang="en-US" sz="1200" dirty="0"/>
              <a:t> after migration</a:t>
            </a:r>
          </a:p>
        </p:txBody>
      </p:sp>
      <p:sp>
        <p:nvSpPr>
          <p:cNvPr id="4" name="Slide Number Placeholder 3"/>
          <p:cNvSpPr>
            <a:spLocks noGrp="1"/>
          </p:cNvSpPr>
          <p:nvPr>
            <p:ph type="sldNum" sz="quarter" idx="10"/>
          </p:nvPr>
        </p:nvSpPr>
        <p:spPr/>
        <p:txBody>
          <a:bodyPr/>
          <a:lstStyle/>
          <a:p>
            <a:fld id="{D2E9B5C7-E893-44FC-BCCF-622F37DEFA34}" type="slidenum">
              <a:rPr lang="en-US" smtClean="0"/>
              <a:t>49</a:t>
            </a:fld>
            <a:endParaRPr lang="en-US"/>
          </a:p>
        </p:txBody>
      </p:sp>
    </p:spTree>
    <p:extLst>
      <p:ext uri="{BB962C8B-B14F-4D97-AF65-F5344CB8AC3E}">
        <p14:creationId xmlns:p14="http://schemas.microsoft.com/office/powerpoint/2010/main" val="32815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50</a:t>
            </a:fld>
            <a:endParaRPr lang="en-US"/>
          </a:p>
        </p:txBody>
      </p:sp>
    </p:spTree>
    <p:extLst>
      <p:ext uri="{BB962C8B-B14F-4D97-AF65-F5344CB8AC3E}">
        <p14:creationId xmlns:p14="http://schemas.microsoft.com/office/powerpoint/2010/main" val="797326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Azure</a:t>
            </a:r>
            <a:r>
              <a:rPr lang="en-US" baseline="0" dirty="0"/>
              <a:t> endorsed Linux distributions but only SUSE SLES is certified for SAP as of end of calendar year 2015</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52</a:t>
            </a:fld>
            <a:endParaRPr lang="en-US"/>
          </a:p>
        </p:txBody>
      </p:sp>
    </p:spTree>
    <p:extLst>
      <p:ext uri="{BB962C8B-B14F-4D97-AF65-F5344CB8AC3E}">
        <p14:creationId xmlns:p14="http://schemas.microsoft.com/office/powerpoint/2010/main" val="2390927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40135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https://azure.microsoft.com/en-us/documentation/articles/virtual-machines-linux-agent-user-guide/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295547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Extensions implement most of the critical functionality that you want to use with your VMs, including basic functionality like resetting passwords, configuring RDP, and many, many others. Because new extensions are added all the time, the number of possible features your VMs support in Azure continues to increase.  For example: </a:t>
            </a:r>
            <a:r>
              <a:rPr lang="en-US" dirty="0" err="1"/>
              <a:t>VMAccess</a:t>
            </a:r>
            <a:r>
              <a:rPr lang="en-US" baseline="0" dirty="0"/>
              <a:t> Extension, OS patching extension, Docket extension.  See https://azure.microsoft.com/en-us/documentation/articles/virtual-machines-extensions-configuration-samples-linux/ for more.</a:t>
            </a:r>
            <a:endParaRPr lang="en-US" dirty="0"/>
          </a:p>
          <a:p>
            <a:endParaRPr lang="en-US" dirty="0"/>
          </a:p>
          <a:p>
            <a:r>
              <a:rPr lang="en-US" dirty="0" err="1"/>
              <a:t>VMAccess</a:t>
            </a:r>
            <a:r>
              <a:rPr lang="en-US" dirty="0"/>
              <a:t> Extension can:</a:t>
            </a:r>
          </a:p>
          <a:p>
            <a:r>
              <a:rPr lang="en-US" dirty="0"/>
              <a:t>Reset the password of the original </a:t>
            </a:r>
            <a:r>
              <a:rPr lang="en-US" dirty="0" err="1"/>
              <a:t>sudo</a:t>
            </a:r>
            <a:r>
              <a:rPr lang="en-US" dirty="0"/>
              <a:t> user </a:t>
            </a:r>
          </a:p>
          <a:p>
            <a:r>
              <a:rPr lang="en-US" dirty="0"/>
              <a:t>Create a new </a:t>
            </a:r>
            <a:r>
              <a:rPr lang="en-US" dirty="0" err="1"/>
              <a:t>sudo</a:t>
            </a:r>
            <a:r>
              <a:rPr lang="en-US" dirty="0"/>
              <a:t> user with the password specified</a:t>
            </a:r>
          </a:p>
          <a:p>
            <a:r>
              <a:rPr lang="en-US" dirty="0"/>
              <a:t>Set the public host key with the key given</a:t>
            </a:r>
          </a:p>
          <a:p>
            <a:r>
              <a:rPr lang="en-US" dirty="0"/>
              <a:t>Reset the public host key provided during VM provisioning if host key not provided</a:t>
            </a:r>
          </a:p>
          <a:p>
            <a:r>
              <a:rPr lang="en-US" dirty="0"/>
              <a:t>Open the SSH port(22) and restore the </a:t>
            </a:r>
            <a:r>
              <a:rPr lang="en-US" dirty="0" err="1"/>
              <a:t>sshd_config</a:t>
            </a:r>
            <a:r>
              <a:rPr lang="en-US" dirty="0"/>
              <a:t> if </a:t>
            </a:r>
            <a:r>
              <a:rPr lang="en-US" dirty="0" err="1"/>
              <a:t>reset_ssh</a:t>
            </a:r>
            <a:r>
              <a:rPr lang="en-US" dirty="0"/>
              <a:t> is set to true</a:t>
            </a:r>
          </a:p>
          <a:p>
            <a:r>
              <a:rPr lang="en-US" dirty="0"/>
              <a:t>Remove the existing user</a:t>
            </a:r>
          </a:p>
          <a:p>
            <a:r>
              <a:rPr lang="en-US" dirty="0"/>
              <a:t>Check disks</a:t>
            </a:r>
          </a:p>
          <a:p>
            <a:r>
              <a:rPr lang="en-US" dirty="0"/>
              <a:t>Repair added disk</a:t>
            </a:r>
          </a:p>
          <a:p>
            <a:endParaRPr lang="en-US" dirty="0"/>
          </a:p>
        </p:txBody>
      </p:sp>
      <p:sp>
        <p:nvSpPr>
          <p:cNvPr id="6" name="Date Placeholder 5"/>
          <p:cNvSpPr>
            <a:spLocks noGrp="1"/>
          </p:cNvSpPr>
          <p:nvPr>
            <p:ph type="dt" idx="12"/>
          </p:nvPr>
        </p:nvSpPr>
        <p:spPr/>
        <p:txBody>
          <a:bodyPr/>
          <a:lstStyle/>
          <a:p>
            <a:fld id="{59A47E80-8152-4C93-B5EB-FB5EA07D8999}" type="datetime1">
              <a:rPr lang="en-US" smtClean="0">
                <a:solidFill>
                  <a:prstClr val="black"/>
                </a:solidFill>
              </a:rPr>
              <a:pPr/>
              <a:t>5/3/2016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2806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56</a:t>
            </a:fld>
            <a:endParaRPr lang="en-US"/>
          </a:p>
        </p:txBody>
      </p:sp>
    </p:spTree>
    <p:extLst>
      <p:ext uri="{BB962C8B-B14F-4D97-AF65-F5344CB8AC3E}">
        <p14:creationId xmlns:p14="http://schemas.microsoft.com/office/powerpoint/2010/main" val="1634376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StorSimple</a:t>
            </a:r>
            <a:r>
              <a:rPr lang="en-US" sz="1200" b="0" kern="1200" dirty="0">
                <a:solidFill>
                  <a:schemeClr val="tx1"/>
                </a:solidFill>
                <a:effectLst/>
                <a:latin typeface="+mn-lt"/>
                <a:ea typeface="+mn-ea"/>
                <a:cs typeface="+mn-cs"/>
              </a:rPr>
              <a:t> is a hybrid storage device.  It’s a storage device that</a:t>
            </a:r>
            <a:r>
              <a:rPr lang="en-US" sz="1200" b="0" kern="1200" baseline="0" dirty="0">
                <a:solidFill>
                  <a:schemeClr val="tx1"/>
                </a:solidFill>
                <a:effectLst/>
                <a:latin typeface="+mn-lt"/>
                <a:ea typeface="+mn-ea"/>
                <a:cs typeface="+mn-cs"/>
              </a:rPr>
              <a:t> you put in your data center and it instantly connect to Azure.  It’s a small 2U device that speaks iSCSI that extends itself to Azure storage.  It’s used for backup, archive as well as normal application storage.</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StorSimple</a:t>
            </a:r>
            <a:r>
              <a:rPr lang="en-US" sz="1200" b="0" kern="1200" dirty="0">
                <a:solidFill>
                  <a:schemeClr val="tx1"/>
                </a:solidFill>
                <a:effectLst/>
                <a:latin typeface="+mn-lt"/>
                <a:ea typeface="+mn-ea"/>
                <a:cs typeface="+mn-cs"/>
              </a:rPr>
              <a:t> solutions integrate advanced SAN technologies such as SSDs, SAS, automated storage </a:t>
            </a:r>
            <a:r>
              <a:rPr lang="en-US" sz="1200" b="0" kern="1200" dirty="0" err="1">
                <a:solidFill>
                  <a:schemeClr val="tx1"/>
                </a:solidFill>
                <a:effectLst/>
                <a:latin typeface="+mn-lt"/>
                <a:ea typeface="+mn-ea"/>
                <a:cs typeface="+mn-cs"/>
              </a:rPr>
              <a:t>tiering</a:t>
            </a:r>
            <a:r>
              <a:rPr lang="en-US" sz="1200" b="0" kern="1200" dirty="0">
                <a:solidFill>
                  <a:schemeClr val="tx1"/>
                </a:solidFill>
                <a:effectLst/>
                <a:latin typeface="+mn-lt"/>
                <a:ea typeface="+mn-ea"/>
                <a:cs typeface="+mn-cs"/>
              </a:rPr>
              <a:t>, encryption, deduplication and compression with the cloud to reduce the storage footprint as well as </a:t>
            </a:r>
            <a:r>
              <a:rPr lang="en-US" sz="1200" b="0" kern="1200" dirty="0" err="1">
                <a:solidFill>
                  <a:schemeClr val="tx1"/>
                </a:solidFill>
                <a:effectLst/>
                <a:latin typeface="+mn-lt"/>
                <a:ea typeface="+mn-ea"/>
                <a:cs typeface="+mn-cs"/>
              </a:rPr>
              <a:t>CapEx</a:t>
            </a:r>
            <a:r>
              <a:rPr lang="en-US" sz="1200" b="0" kern="1200" dirty="0">
                <a:solidFill>
                  <a:schemeClr val="tx1"/>
                </a:solidFill>
                <a:effectLst/>
                <a:latin typeface="+mn-lt"/>
                <a:ea typeface="+mn-ea"/>
                <a:cs typeface="+mn-cs"/>
              </a:rPr>
              <a:t> and </a:t>
            </a:r>
            <a:r>
              <a:rPr lang="en-US" sz="1200" b="0" kern="1200" dirty="0" err="1">
                <a:solidFill>
                  <a:schemeClr val="tx1"/>
                </a:solidFill>
                <a:effectLst/>
                <a:latin typeface="+mn-lt"/>
                <a:ea typeface="+mn-ea"/>
                <a:cs typeface="+mn-cs"/>
              </a:rPr>
              <a:t>OpEx</a:t>
            </a:r>
            <a:r>
              <a:rPr lang="en-US" sz="1200" b="0" kern="1200" dirty="0">
                <a:solidFill>
                  <a:schemeClr val="tx1"/>
                </a:solidFill>
                <a:effectLst/>
                <a:latin typeface="+mn-lt"/>
                <a:ea typeface="+mn-ea"/>
                <a:cs typeface="+mn-cs"/>
              </a:rPr>
              <a:t> costs.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Benefits:</a:t>
            </a:r>
          </a:p>
          <a:p>
            <a:r>
              <a:rPr lang="en-US" sz="1200" b="1" kern="1200" dirty="0">
                <a:solidFill>
                  <a:schemeClr val="tx1"/>
                </a:solidFill>
                <a:effectLst/>
                <a:latin typeface="+mn-lt"/>
                <a:ea typeface="+mn-ea"/>
                <a:cs typeface="+mn-cs"/>
              </a:rPr>
              <a:t>Manage data growth and lower storage costs up to 60%</a:t>
            </a:r>
          </a:p>
          <a:p>
            <a:r>
              <a:rPr lang="en-US" sz="1200" kern="1200" dirty="0">
                <a:solidFill>
                  <a:schemeClr val="tx1"/>
                </a:solidFill>
                <a:effectLst/>
                <a:latin typeface="+mn-lt"/>
                <a:ea typeface="+mn-ea"/>
                <a:cs typeface="+mn-cs"/>
              </a:rPr>
              <a:t>Cloud storage is used to offload inactive data from on-premises and for storing backup and archive data</a:t>
            </a:r>
          </a:p>
          <a:p>
            <a:r>
              <a:rPr lang="en-US" sz="1200" kern="1200" dirty="0">
                <a:solidFill>
                  <a:schemeClr val="tx1"/>
                </a:solidFill>
                <a:effectLst/>
                <a:latin typeface="+mn-lt"/>
                <a:ea typeface="+mn-ea"/>
                <a:cs typeface="+mn-cs"/>
              </a:rPr>
              <a:t>Inline deduplication and compression reduce storage growth rates and increase storage utilization</a:t>
            </a:r>
          </a:p>
          <a:p>
            <a:r>
              <a:rPr lang="en-US" sz="1200" kern="1200" dirty="0">
                <a:solidFill>
                  <a:schemeClr val="tx1"/>
                </a:solidFill>
                <a:effectLst/>
                <a:latin typeface="+mn-lt"/>
                <a:ea typeface="+mn-ea"/>
                <a:cs typeface="+mn-cs"/>
              </a:rPr>
              <a:t>Solid state drives (SSD) deliver low-cost input/output per second</a:t>
            </a:r>
          </a:p>
          <a:p>
            <a:r>
              <a:rPr lang="en-US" sz="1200" b="1" kern="1200" dirty="0">
                <a:solidFill>
                  <a:schemeClr val="tx1"/>
                </a:solidFill>
                <a:effectLst/>
                <a:latin typeface="+mn-lt"/>
                <a:ea typeface="+mn-ea"/>
                <a:cs typeface="+mn-cs"/>
              </a:rPr>
              <a:t>Streamline storage and management</a:t>
            </a:r>
          </a:p>
          <a:p>
            <a:r>
              <a:rPr lang="en-US" sz="1200" kern="1200" dirty="0">
                <a:solidFill>
                  <a:schemeClr val="tx1"/>
                </a:solidFill>
                <a:effectLst/>
                <a:latin typeface="+mn-lt"/>
                <a:ea typeface="+mn-ea"/>
                <a:cs typeface="+mn-cs"/>
              </a:rPr>
              <a:t>Primary, backup, snapshot, archive and offsite storage are converged into a hybrid cloud storage solution</a:t>
            </a:r>
          </a:p>
          <a:p>
            <a:r>
              <a:rPr lang="en-US" sz="1200" kern="1200" dirty="0">
                <a:solidFill>
                  <a:schemeClr val="tx1"/>
                </a:solidFill>
                <a:effectLst/>
                <a:latin typeface="+mn-lt"/>
                <a:ea typeface="+mn-ea"/>
                <a:cs typeface="+mn-cs"/>
              </a:rPr>
              <a:t>All storage functions are controlled centrally from an Azure management portal *</a:t>
            </a:r>
          </a:p>
          <a:p>
            <a:r>
              <a:rPr lang="en-US" sz="1200" kern="1200" dirty="0">
                <a:solidFill>
                  <a:schemeClr val="tx1"/>
                </a:solidFill>
                <a:effectLst/>
                <a:latin typeface="+mn-lt"/>
                <a:ea typeface="+mn-ea"/>
                <a:cs typeface="+mn-cs"/>
              </a:rPr>
              <a:t>Automated cloud snapshots replace costly remote replication and time-consuming tape management</a:t>
            </a:r>
          </a:p>
          <a:p>
            <a:r>
              <a:rPr lang="en-US" sz="1200" b="1" kern="1200" dirty="0">
                <a:solidFill>
                  <a:schemeClr val="tx1"/>
                </a:solidFill>
                <a:effectLst/>
                <a:latin typeface="+mn-lt"/>
                <a:ea typeface="+mn-ea"/>
                <a:cs typeface="+mn-cs"/>
              </a:rPr>
              <a:t>Improve disaster recovery and compliance</a:t>
            </a:r>
          </a:p>
          <a:p>
            <a:r>
              <a:rPr lang="en-US" sz="1200" kern="1200" dirty="0">
                <a:solidFill>
                  <a:schemeClr val="tx1"/>
                </a:solidFill>
                <a:effectLst/>
                <a:latin typeface="+mn-lt"/>
                <a:ea typeface="+mn-ea"/>
                <a:cs typeface="+mn-cs"/>
              </a:rPr>
              <a:t>Instant recovery downloads only the data needed by applications for fast RTOs (recovery time objectives)</a:t>
            </a:r>
          </a:p>
          <a:p>
            <a:r>
              <a:rPr lang="en-US" sz="1200" kern="1200" dirty="0">
                <a:solidFill>
                  <a:schemeClr val="tx1"/>
                </a:solidFill>
                <a:effectLst/>
                <a:latin typeface="+mn-lt"/>
                <a:ea typeface="+mn-ea"/>
                <a:cs typeface="+mn-cs"/>
              </a:rPr>
              <a:t>Data retention is determined by software policies instead of backup system capacity or tape rotations</a:t>
            </a:r>
          </a:p>
          <a:p>
            <a:r>
              <a:rPr lang="en-US" sz="1200" kern="1200" dirty="0">
                <a:solidFill>
                  <a:schemeClr val="tx1"/>
                </a:solidFill>
                <a:effectLst/>
                <a:latin typeface="+mn-lt"/>
                <a:ea typeface="+mn-ea"/>
                <a:cs typeface="+mn-cs"/>
              </a:rPr>
              <a:t>Disaster recovery testing can be done without disrupting normal daily operations</a:t>
            </a:r>
          </a:p>
          <a:p>
            <a:r>
              <a:rPr lang="en-US" sz="1200" b="1" kern="1200" dirty="0">
                <a:solidFill>
                  <a:schemeClr val="tx1"/>
                </a:solidFill>
                <a:effectLst/>
                <a:latin typeface="+mn-lt"/>
                <a:ea typeface="+mn-ea"/>
                <a:cs typeface="+mn-cs"/>
              </a:rPr>
              <a:t>Migrate and copy data through the cloud</a:t>
            </a:r>
          </a:p>
          <a:p>
            <a:r>
              <a:rPr lang="en-US" sz="1200" kern="1200" dirty="0" err="1">
                <a:solidFill>
                  <a:schemeClr val="tx1"/>
                </a:solidFill>
                <a:effectLst/>
                <a:latin typeface="+mn-lt"/>
                <a:ea typeface="+mn-ea"/>
                <a:cs typeface="+mn-cs"/>
              </a:rPr>
              <a:t>StorSimple</a:t>
            </a:r>
            <a:r>
              <a:rPr lang="en-US" sz="1200" kern="1200" dirty="0">
                <a:solidFill>
                  <a:schemeClr val="tx1"/>
                </a:solidFill>
                <a:effectLst/>
                <a:latin typeface="+mn-lt"/>
                <a:ea typeface="+mn-ea"/>
                <a:cs typeface="+mn-cs"/>
              </a:rPr>
              <a:t> Virtual Appliance makes enterprise data available to VMs running in Azure for dev/test, disaster recovery and DR testing, and other cloud applications *</a:t>
            </a:r>
          </a:p>
          <a:p>
            <a:r>
              <a:rPr lang="en-US" sz="1200" kern="1200" dirty="0">
                <a:solidFill>
                  <a:schemeClr val="tx1"/>
                </a:solidFill>
                <a:effectLst/>
                <a:latin typeface="+mn-lt"/>
                <a:ea typeface="+mn-ea"/>
                <a:cs typeface="+mn-cs"/>
              </a:rPr>
              <a:t>Data uploaded to the cloud can be accessed from other sites for recovery and data migrations</a:t>
            </a:r>
          </a:p>
          <a:p>
            <a:endParaRPr lang="en-AU"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82335"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5/3/2016 5:24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5125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AU" dirty="0"/>
              <a:t>With a </a:t>
            </a:r>
            <a:r>
              <a:rPr lang="en-AU" dirty="0" err="1"/>
              <a:t>StorSimple</a:t>
            </a:r>
            <a:r>
              <a:rPr lang="en-AU" baseline="0" dirty="0"/>
              <a:t> device installed at your data centre, you </a:t>
            </a:r>
            <a:r>
              <a:rPr lang="en-AU" dirty="0"/>
              <a:t> provision a </a:t>
            </a:r>
            <a:r>
              <a:rPr lang="en-AU" dirty="0" err="1"/>
              <a:t>StorSimple</a:t>
            </a:r>
            <a:r>
              <a:rPr lang="en-AU" dirty="0"/>
              <a:t> Manager on Azure.  Work</a:t>
            </a:r>
            <a:r>
              <a:rPr lang="en-AU" baseline="0" dirty="0"/>
              <a:t> through the following steps to manage the on-premises device as well as the storage extension behind the storage appliance. </a:t>
            </a:r>
          </a:p>
          <a:p>
            <a:pPr marL="228600" indent="-228600">
              <a:buFont typeface="+mj-lt"/>
              <a:buAutoNum type="arabicPeriod"/>
            </a:pPr>
            <a:r>
              <a:rPr lang="en-US" dirty="0">
                <a:effectLst/>
              </a:rPr>
              <a:t>Get service registration key - You need a service registration key to register your devices. </a:t>
            </a:r>
          </a:p>
          <a:p>
            <a:pPr marL="228600" indent="-228600">
              <a:buFont typeface="+mj-lt"/>
              <a:buAutoNum type="arabicPeriod"/>
            </a:pPr>
            <a:r>
              <a:rPr lang="en-US" dirty="0">
                <a:effectLst/>
              </a:rPr>
              <a:t>Register the device -  Go to the Windows PowerShell interface and use the service registration key to register your physical device and connect to </a:t>
            </a:r>
            <a:r>
              <a:rPr lang="en-US" dirty="0" err="1">
                <a:effectLst/>
              </a:rPr>
              <a:t>StorSimple</a:t>
            </a:r>
            <a:r>
              <a:rPr lang="en-US" dirty="0">
                <a:effectLst/>
              </a:rPr>
              <a:t> Manager service. Virtual devices are registered as part of device configuration.</a:t>
            </a:r>
          </a:p>
          <a:p>
            <a:pPr marL="228600" indent="-228600">
              <a:buFont typeface="+mj-lt"/>
              <a:buAutoNum type="arabicPeriod"/>
            </a:pPr>
            <a:r>
              <a:rPr lang="en-US" dirty="0">
                <a:effectLst/>
              </a:rPr>
              <a:t>Complete device configuration - After registering your device from the Windows PowerShell interface, complete the required device configuration from the device list. It may take a few minutes for the registered device to appear in the list</a:t>
            </a:r>
            <a:r>
              <a:rPr lang="en-US">
                <a:effectLst/>
              </a:rPr>
              <a:t>. </a:t>
            </a:r>
          </a:p>
          <a:p>
            <a:pPr marL="228600" indent="-228600">
              <a:buFont typeface="+mj-lt"/>
              <a:buAutoNum type="arabicPeriod"/>
            </a:pPr>
            <a:r>
              <a:rPr lang="en-US"/>
              <a:t>The</a:t>
            </a:r>
            <a:r>
              <a:rPr lang="en-US" baseline="0"/>
              <a:t> </a:t>
            </a:r>
            <a:r>
              <a:rPr lang="en-US"/>
              <a:t>on-premises </a:t>
            </a:r>
            <a:r>
              <a:rPr lang="en-US" b="1"/>
              <a:t>StorSimple Virtual Array</a:t>
            </a:r>
            <a:r>
              <a:rPr lang="en-US" b="0" baseline="0"/>
              <a:t> available to </a:t>
            </a:r>
            <a:r>
              <a:rPr lang="en-US"/>
              <a:t>all customers with an Enterprise Agreement for Microsoft Azure. The StorSimple Virtual Array is a version of the StorSimple solution in a virtual machine form installed on your existing hypervisors. The virtual array can be run as a virtual machine on your Hyper-V or VMware ESXi hypervisors and can be configured as a File Server (NAS) or as an iSCSI server. </a:t>
            </a:r>
            <a:endParaRPr lang="en-US" dirty="0">
              <a:effectLst/>
            </a:endParaRPr>
          </a:p>
          <a:p>
            <a:pPr marL="228600" indent="-228600">
              <a:buFont typeface="+mj-lt"/>
              <a:buAutoNum type="arabicPeriod"/>
            </a:pPr>
            <a:endParaRPr lang="en-US" dirty="0">
              <a:effectLst/>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Manager service in Azure portal and manages one or more </a:t>
            </a:r>
            <a:r>
              <a:rPr lang="en-US" sz="1200" dirty="0" err="1">
                <a:solidFill>
                  <a:schemeClr val="tx1"/>
                </a:solidFill>
                <a:ea typeface="Segoe UI" pitchFamily="34" charset="0"/>
                <a:cs typeface="Segoe UI" pitchFamily="34" charset="0"/>
              </a:rPr>
              <a:t>StorSimple</a:t>
            </a:r>
            <a:r>
              <a:rPr lang="en-US" sz="1200" dirty="0">
                <a:solidFill>
                  <a:schemeClr val="tx1"/>
                </a:solidFill>
                <a:ea typeface="Segoe UI" pitchFamily="34" charset="0"/>
                <a:cs typeface="Segoe UI" pitchFamily="34" charset="0"/>
              </a:rPr>
              <a:t> appliances.  </a:t>
            </a:r>
            <a:r>
              <a:rPr lang="en-US" dirty="0">
                <a:effectLst/>
              </a:rPr>
              <a:t>All management of the hybrid storage include</a:t>
            </a:r>
            <a:r>
              <a:rPr lang="en-US" baseline="0" dirty="0">
                <a:effectLst/>
              </a:rPr>
              <a:t> the on-premises devices, the Azure virtual device, backup catalog, jobs </a:t>
            </a:r>
            <a:r>
              <a:rPr lang="en-US" baseline="0" dirty="0" err="1">
                <a:effectLst/>
              </a:rPr>
              <a:t>etc</a:t>
            </a:r>
            <a:r>
              <a:rPr lang="en-US" baseline="0" dirty="0">
                <a:effectLst/>
              </a:rPr>
              <a:t> is done in one place (on Azure)</a:t>
            </a:r>
            <a:endParaRPr lang="en-AU" dirty="0"/>
          </a:p>
          <a:p>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3947979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9B5C7-E893-44FC-BCCF-622F37DEFA34}" type="slidenum">
              <a:rPr lang="en-US" smtClean="0"/>
              <a:t>60</a:t>
            </a:fld>
            <a:endParaRPr lang="en-US"/>
          </a:p>
        </p:txBody>
      </p:sp>
    </p:spTree>
    <p:extLst>
      <p:ext uri="{BB962C8B-B14F-4D97-AF65-F5344CB8AC3E}">
        <p14:creationId xmlns:p14="http://schemas.microsoft.com/office/powerpoint/2010/main" val="1090628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heart of the Open </a:t>
            </a:r>
            <a:r>
              <a:rPr lang="en-US" sz="1200" kern="1200" dirty="0" err="1">
                <a:solidFill>
                  <a:schemeClr val="tx1"/>
                </a:solidFill>
                <a:effectLst/>
                <a:latin typeface="+mn-lt"/>
                <a:ea typeface="+mn-ea"/>
                <a:cs typeface="+mn-cs"/>
              </a:rPr>
              <a:t>CloudServer</a:t>
            </a:r>
            <a:r>
              <a:rPr lang="en-US" sz="1200" kern="1200" dirty="0">
                <a:solidFill>
                  <a:schemeClr val="tx1"/>
                </a:solidFill>
                <a:effectLst/>
                <a:latin typeface="+mn-lt"/>
                <a:ea typeface="+mn-ea"/>
                <a:cs typeface="+mn-cs"/>
              </a:rPr>
              <a:t> V2 upgrade is a new compute blade.  This blade supports the latest Intel processor enabling 28 cores per blade.  More cores enables more virtual machines leading to a need to rebalance the system.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We’ve added capacity increases in all of the other subsystems on the blade.  This blade supports the transition from 10G networking to 40G networking.  We utilize RDMA over Converged Ethernet, ROCE v2, to improve network efficiencies moving data to and from storage.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We’ve increased the SSD flash capacity by 4X by transitioning away from SATA-based SSD flash storage to the PCI-Express based M.2 form factor.  The M.2 flash cards are used in most laptops and tablets today and are transitioning to the high performance </a:t>
            </a:r>
            <a:r>
              <a:rPr lang="en-US" sz="1200" kern="1200" dirty="0" err="1">
                <a:solidFill>
                  <a:schemeClr val="tx1"/>
                </a:solidFill>
                <a:effectLst/>
                <a:latin typeface="+mn-lt"/>
                <a:ea typeface="+mn-ea"/>
                <a:cs typeface="+mn-cs"/>
              </a:rPr>
              <a:t>NVMe</a:t>
            </a:r>
            <a:r>
              <a:rPr lang="en-US" sz="1200" kern="1200" dirty="0">
                <a:solidFill>
                  <a:schemeClr val="tx1"/>
                </a:solidFill>
                <a:effectLst/>
                <a:latin typeface="+mn-lt"/>
                <a:ea typeface="+mn-ea"/>
                <a:cs typeface="+mn-cs"/>
              </a:rPr>
              <a:t> interface.  The  M.2’s small “stick”  form factors allows for thermal efficiency improvements and lower overall power consumption of fans.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improve the efficiencies of the processors, we’ve enabled an expansion card that can be used for things such as GPU and FPGA accelerator cards.  In the chassis we’ve increased the capacity of the power supplies and optimized them for cloud datacenter designs.  </a:t>
            </a:r>
          </a:p>
          <a:p>
            <a:pPr marL="0" marR="0" indent="0" algn="l" defTabSz="909372"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09372"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Emphasize - The overall result is that a full 52U rack with 96 servers can support 2688 cores, 48TB memory, 2.3 PB disk storage, 3/4ths PB flash storage, and 3.8 </a:t>
            </a:r>
            <a:r>
              <a:rPr lang="en-US" sz="1200" b="1" kern="1200" dirty="0" err="1">
                <a:solidFill>
                  <a:schemeClr val="tx1"/>
                </a:solidFill>
                <a:effectLst/>
                <a:latin typeface="+mn-lt"/>
                <a:ea typeface="+mn-ea"/>
                <a:cs typeface="+mn-cs"/>
              </a:rPr>
              <a:t>Tbps</a:t>
            </a:r>
            <a:r>
              <a:rPr lang="en-US" sz="1200" b="1" kern="1200" dirty="0">
                <a:solidFill>
                  <a:schemeClr val="tx1"/>
                </a:solidFill>
                <a:effectLst/>
                <a:latin typeface="+mn-lt"/>
                <a:ea typeface="+mn-ea"/>
                <a:cs typeface="+mn-cs"/>
              </a:rPr>
              <a:t> network bandwidth.  </a:t>
            </a:r>
            <a:r>
              <a:rPr lang="en-US" b="1" i="0" dirty="0"/>
              <a:t>Microsoft has 10’s of 1,000’s of these!!!</a:t>
            </a:r>
          </a:p>
        </p:txBody>
      </p:sp>
      <p:sp>
        <p:nvSpPr>
          <p:cNvPr id="4" name="Slide Number Placeholder 3"/>
          <p:cNvSpPr>
            <a:spLocks noGrp="1"/>
          </p:cNvSpPr>
          <p:nvPr>
            <p:ph type="sldNum" sz="quarter" idx="10"/>
          </p:nvPr>
        </p:nvSpPr>
        <p:spPr>
          <a:xfrm>
            <a:off x="5974968" y="8757590"/>
            <a:ext cx="957627" cy="461010"/>
          </a:xfrm>
          <a:prstGeom prst="rect">
            <a:avLst/>
          </a:prstGeom>
        </p:spPr>
        <p:txBody>
          <a:bodyPr/>
          <a:lstStyle/>
          <a:p>
            <a:fld id="{EA270342-D23F-4273-AB88-43C977736E8A}" type="slidenum">
              <a:rPr lang="en-US" smtClean="0"/>
              <a:pPr/>
              <a:t>5</a:t>
            </a:fld>
            <a:endParaRPr lang="en-US" dirty="0"/>
          </a:p>
        </p:txBody>
      </p:sp>
    </p:spTree>
    <p:extLst>
      <p:ext uri="{BB962C8B-B14F-4D97-AF65-F5344CB8AC3E}">
        <p14:creationId xmlns:p14="http://schemas.microsoft.com/office/powerpoint/2010/main" val="2741671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dive into the first workload, AD on Azure</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6</a:t>
            </a:fld>
            <a:endParaRPr lang="en-US"/>
          </a:p>
        </p:txBody>
      </p:sp>
    </p:spTree>
    <p:extLst>
      <p:ext uri="{BB962C8B-B14F-4D97-AF65-F5344CB8AC3E}">
        <p14:creationId xmlns:p14="http://schemas.microsoft.com/office/powerpoint/2010/main" val="26323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in Azure can be used for a variety</a:t>
            </a:r>
            <a:r>
              <a:rPr lang="en-US" baseline="0" dirty="0"/>
              <a:t> of common on-</a:t>
            </a:r>
            <a:r>
              <a:rPr lang="en-US" baseline="0" dirty="0" err="1"/>
              <a:t>prem</a:t>
            </a:r>
            <a:r>
              <a:rPr lang="en-US" baseline="0" dirty="0"/>
              <a:t> workloads, hybrid or dev and test. Other workloads like standalone legacy apps can also be candidates to move to Azure.</a:t>
            </a:r>
          </a:p>
          <a:p>
            <a:endParaRPr lang="en-US" baseline="0" dirty="0"/>
          </a:p>
          <a:p>
            <a:r>
              <a:rPr lang="en-US" baseline="0" dirty="0"/>
              <a:t>Classic workloads, those based on the domain based, common identity store architecture such as SharePoint, are also candidates for IAAS.</a:t>
            </a:r>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7</a:t>
            </a:fld>
            <a:endParaRPr lang="en-US"/>
          </a:p>
        </p:txBody>
      </p:sp>
    </p:spTree>
    <p:extLst>
      <p:ext uri="{BB962C8B-B14F-4D97-AF65-F5344CB8AC3E}">
        <p14:creationId xmlns:p14="http://schemas.microsoft.com/office/powerpoint/2010/main" val="2507913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Deploy a Windows Azure Virtual Network</a:t>
            </a:r>
          </a:p>
          <a:p>
            <a:pPr marL="228600" indent="-228600">
              <a:buFont typeface="+mj-lt"/>
              <a:buAutoNum type="arabicPeriod"/>
            </a:pPr>
            <a:r>
              <a:rPr lang="en-US" dirty="0"/>
              <a:t>By default,</a:t>
            </a:r>
            <a:r>
              <a:rPr lang="en-US" baseline="0" dirty="0"/>
              <a:t> VMS </a:t>
            </a:r>
            <a:r>
              <a:rPr lang="en-US" dirty="0"/>
              <a:t>Use DHCP-leased addresses on your virtual DCs. this is NOT an option</a:t>
            </a:r>
          </a:p>
          <a:p>
            <a:pPr marL="228600" indent="-228600">
              <a:buFont typeface="+mj-lt"/>
              <a:buAutoNum type="arabicPeriod"/>
            </a:pPr>
            <a:r>
              <a:rPr lang="en-US" dirty="0"/>
              <a:t>Install and configure Windows Server DNS on the domain controller(s) in Windows Azure</a:t>
            </a:r>
          </a:p>
          <a:p>
            <a:pPr marL="228600" indent="-228600">
              <a:buFont typeface="+mj-lt"/>
              <a:buAutoNum type="arabicPeriod"/>
            </a:pPr>
            <a:r>
              <a:rPr lang="en-US" dirty="0"/>
              <a:t>Configure both the DCs’ and the domain-members’ DNS client resolver settings as follows: </a:t>
            </a:r>
          </a:p>
          <a:p>
            <a:pPr marL="685800" lvl="1" indent="-228600">
              <a:buFont typeface="+mj-lt"/>
              <a:buAutoNum type="arabicPeriod"/>
            </a:pPr>
            <a:r>
              <a:rPr lang="en-US" b="1" dirty="0"/>
              <a:t>Preferred DNS server</a:t>
            </a:r>
            <a:r>
              <a:rPr lang="en-US" dirty="0"/>
              <a:t>: on-premises DNS IP address if using</a:t>
            </a:r>
            <a:r>
              <a:rPr lang="en-US" baseline="0" dirty="0"/>
              <a:t> Hybrid</a:t>
            </a:r>
          </a:p>
          <a:p>
            <a:pPr marL="685800" lvl="1" indent="-228600">
              <a:buFont typeface="+mj-lt"/>
              <a:buAutoNum type="arabicPeriod"/>
            </a:pPr>
            <a:r>
              <a:rPr lang="en-US" b="1" dirty="0"/>
              <a:t>Alternate DNS server</a:t>
            </a:r>
            <a:r>
              <a:rPr lang="en-US" dirty="0"/>
              <a:t>: loopback address or another DNS server running on a DC on the same virtual network</a:t>
            </a:r>
          </a:p>
          <a:p>
            <a:pPr marL="228600" lvl="0" indent="-228600">
              <a:buFont typeface="+mj-lt"/>
              <a:buAutoNum type="arabicPeriod"/>
            </a:pPr>
            <a:r>
              <a:rPr lang="en-US" dirty="0"/>
              <a:t>Always create at least 2</a:t>
            </a:r>
          </a:p>
          <a:p>
            <a:pPr lvl="1">
              <a:buFont typeface="Arial"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9</a:t>
            </a:fld>
            <a:endParaRPr lang="en-US"/>
          </a:p>
        </p:txBody>
      </p:sp>
    </p:spTree>
    <p:extLst>
      <p:ext uri="{BB962C8B-B14F-4D97-AF65-F5344CB8AC3E}">
        <p14:creationId xmlns:p14="http://schemas.microsoft.com/office/powerpoint/2010/main" val="85533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790770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97410788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161810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882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10"/>
            <a:ext cx="11151917" cy="609399"/>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50" y="1447800"/>
            <a:ext cx="11151917" cy="2769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7359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92"/>
          <a:ext cx="1588" cy="1587"/>
        </p:xfrm>
        <a:graphic>
          <a:graphicData uri="http://schemas.openxmlformats.org/presentationml/2006/ole">
            <mc:AlternateContent xmlns:mc="http://schemas.openxmlformats.org/markup-compatibility/2006">
              <mc:Choice xmlns:v="urn:schemas-microsoft-com:vml" Requires="v">
                <p:oleObj spid="_x0000_s62522" name="think-cell Slide" r:id="rId6" imgW="270" imgH="270" progId="TCLayout.ActiveDocument.1">
                  <p:embed/>
                </p:oleObj>
              </mc:Choice>
              <mc:Fallback>
                <p:oleObj name="think-cell Slide" r:id="rId6" imgW="270" imgH="270" progId="TCLayout.ActiveDocument.1">
                  <p:embed/>
                  <p:pic>
                    <p:nvPicPr>
                      <p:cNvPr id="3" name="Object 2" hidden="1"/>
                      <p:cNvPicPr/>
                      <p:nvPr/>
                    </p:nvPicPr>
                    <p:blipFill>
                      <a:blip r:embed="rId7"/>
                      <a:stretch>
                        <a:fillRect/>
                      </a:stretch>
                    </p:blipFill>
                    <p:spPr>
                      <a:xfrm>
                        <a:off x="1588" y="1592"/>
                        <a:ext cx="1588"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250" y="228618"/>
            <a:ext cx="11151917" cy="609399"/>
          </a:xfrm>
        </p:spPr>
        <p:txBody>
          <a:bodyPr/>
          <a:lstStyle>
            <a:lvl1pPr>
              <a:defRPr sz="4400">
                <a:gradFill>
                  <a:gsLst>
                    <a:gs pos="0">
                      <a:schemeClr val="tx1"/>
                    </a:gs>
                    <a:gs pos="86000">
                      <a:schemeClr val="tx1"/>
                    </a:gs>
                  </a:gsLst>
                  <a:lin ang="5400000" scaled="0"/>
                </a:gradFill>
              </a:defRPr>
            </a:lvl1pPr>
          </a:lstStyle>
          <a:p>
            <a:r>
              <a:rPr lang="en-US" dirty="0"/>
              <a:t>Click to edit Master title style</a:t>
            </a:r>
          </a:p>
        </p:txBody>
      </p:sp>
      <p:sp>
        <p:nvSpPr>
          <p:cNvPr id="5" name="Text Placeholder 4"/>
          <p:cNvSpPr>
            <a:spLocks noGrp="1"/>
          </p:cNvSpPr>
          <p:nvPr>
            <p:ph type="body" sz="quarter" idx="10"/>
            <p:custDataLst>
              <p:tags r:id="rId4"/>
            </p:custDataLst>
          </p:nvPr>
        </p:nvSpPr>
        <p:spPr>
          <a:xfrm>
            <a:off x="519250" y="1447804"/>
            <a:ext cx="11151917" cy="2837700"/>
          </a:xfrm>
        </p:spPr>
        <p:txBody>
          <a:bodyPr/>
          <a:lstStyle>
            <a:lvl1pPr>
              <a:defRPr sz="4000">
                <a:gradFill>
                  <a:gsLst>
                    <a:gs pos="0">
                      <a:schemeClr val="tx1"/>
                    </a:gs>
                    <a:gs pos="86000">
                      <a:schemeClr val="tx1"/>
                    </a:gs>
                  </a:gsLst>
                  <a:lin ang="5400000" scaled="0"/>
                </a:gradFill>
              </a:defRPr>
            </a:lvl1pPr>
            <a:lvl2pPr>
              <a:defRPr sz="3600">
                <a:gradFill>
                  <a:gsLst>
                    <a:gs pos="0">
                      <a:schemeClr val="tx1"/>
                    </a:gs>
                    <a:gs pos="86000">
                      <a:schemeClr val="tx1"/>
                    </a:gs>
                  </a:gsLst>
                  <a:lin ang="5400000" scaled="0"/>
                </a:gradFill>
              </a:defRPr>
            </a:lvl2pPr>
            <a:lvl3pPr>
              <a:defRPr sz="3200">
                <a:gradFill>
                  <a:gsLst>
                    <a:gs pos="0">
                      <a:schemeClr val="tx1"/>
                    </a:gs>
                    <a:gs pos="86000">
                      <a:schemeClr val="tx1"/>
                    </a:gs>
                  </a:gsLst>
                  <a:lin ang="5400000" scaled="0"/>
                </a:gradFill>
              </a:defRPr>
            </a:lvl3pPr>
            <a:lvl4pPr>
              <a:defRPr sz="2800">
                <a:gradFill>
                  <a:gsLst>
                    <a:gs pos="0">
                      <a:schemeClr val="tx1"/>
                    </a:gs>
                    <a:gs pos="86000">
                      <a:schemeClr val="tx1"/>
                    </a:gs>
                  </a:gsLst>
                  <a:lin ang="5400000" scaled="0"/>
                </a:gradFill>
              </a:defRPr>
            </a:lvl4pPr>
            <a:lvl5pPr>
              <a:defRPr sz="2800">
                <a:gradFill>
                  <a:gsLst>
                    <a:gs pos="0">
                      <a:schemeClr val="tx1"/>
                    </a:gs>
                    <a:gs pos="8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7094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410083"/>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261155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476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8937082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2351722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4761907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9250825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206168"/>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67006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70821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169383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9435512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8842814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26861724"/>
      </p:ext>
    </p:extLst>
  </p:cSld>
  <p:clrMap bg1="dk1" tx1="lt1" bg2="dk2" tx2="lt2" accent1="accent1" accent2="accent2" accent3="accent3" accent4="accent4" accent5="accent5" accent6="accent6" hlink="hlink" folHlink="folHlink"/>
  <p:sldLayoutIdLst>
    <p:sldLayoutId id="2147483801" r:id="rId1"/>
    <p:sldLayoutId id="2147483803" r:id="rId2"/>
    <p:sldLayoutId id="2147483819" r:id="rId3"/>
    <p:sldLayoutId id="2147483827" r:id="rId4"/>
    <p:sldLayoutId id="2147483828" r:id="rId5"/>
    <p:sldLayoutId id="2147483830" r:id="rId6"/>
    <p:sldLayoutId id="2147483831" r:id="rId7"/>
    <p:sldLayoutId id="2147483832" r:id="rId8"/>
    <p:sldLayoutId id="2147483829" r:id="rId9"/>
    <p:sldLayoutId id="2147483821" r:id="rId10"/>
    <p:sldLayoutId id="2147483833" r:id="rId11"/>
    <p:sldLayoutId id="2147483834" r:id="rId12"/>
    <p:sldLayoutId id="2147483835" r:id="rId13"/>
    <p:sldLayoutId id="2147483836" r:id="rId14"/>
    <p:sldLayoutId id="2147483837" r:id="rId15"/>
    <p:sldLayoutId id="2147483838" r:id="rId16"/>
    <p:sldLayoutId id="2147483839" r:id="rId1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bit.ly/RHEL6AD"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windowsazure/dn248436.aspx"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jpe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emf"/><Relationship Id="rId12"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1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emf"/></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Architecting Virtual Machine Solutions</a:t>
            </a:r>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8970227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custDataLst>
              <p:tags r:id="rId1"/>
            </p:custDataLst>
          </p:nvPr>
        </p:nvSpPr>
        <p:spPr bwMode="auto">
          <a:xfrm>
            <a:off x="1643727" y="2487089"/>
            <a:ext cx="5273996" cy="2747564"/>
          </a:xfrm>
          <a:prstGeom prst="rect">
            <a:avLst/>
          </a:prstGeom>
          <a:solidFill>
            <a:srgbClr val="00B05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2" rIns="68544" bIns="34272" numCol="1" spcCol="0" rtlCol="0" anchor="ctr" anchorCtr="0" compatLnSpc="1">
            <a:prstTxWarp prst="textNoShape">
              <a:avLst/>
            </a:prstTxWarp>
          </a:bodyPr>
          <a:lstStyle/>
          <a:p>
            <a:pPr algn="ctr" defTabSz="68521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907751" y="2810591"/>
            <a:ext cx="2088300" cy="2119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7" tIns="45695" rIns="91387" bIns="91423" numCol="1" spcCol="0" rtlCol="0" anchor="b" anchorCtr="0" compatLnSpc="1">
            <a:prstTxWarp prst="textNoShape">
              <a:avLst/>
            </a:prstTxWarp>
          </a:bodyPr>
          <a:lstStyle/>
          <a:p>
            <a:pPr algn="ctr" defTabSz="685214" fontAlgn="base">
              <a:spcBef>
                <a:spcPct val="0"/>
              </a:spcBef>
              <a:spcAft>
                <a:spcPct val="0"/>
              </a:spcAft>
            </a:pPr>
            <a:r>
              <a:rPr lang="en-US" sz="1765" b="1" dirty="0">
                <a:ln>
                  <a:solidFill>
                    <a:srgbClr val="FFFFFF">
                      <a:alpha val="0"/>
                    </a:srgbClr>
                  </a:solidFill>
                </a:ln>
                <a:solidFill>
                  <a:schemeClr val="tx1"/>
                </a:solidFill>
              </a:rPr>
              <a:t>Virtual Machine</a:t>
            </a:r>
          </a:p>
        </p:txBody>
      </p:sp>
      <p:sp>
        <p:nvSpPr>
          <p:cNvPr id="31" name="Rectangle 30"/>
          <p:cNvSpPr/>
          <p:nvPr/>
        </p:nvSpPr>
        <p:spPr bwMode="auto">
          <a:xfrm>
            <a:off x="4546755" y="2843274"/>
            <a:ext cx="2082538" cy="20870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7" tIns="45695" rIns="91387" bIns="91423" numCol="1" spcCol="0" rtlCol="0" anchor="b" anchorCtr="0" compatLnSpc="1">
            <a:prstTxWarp prst="textNoShape">
              <a:avLst/>
            </a:prstTxWarp>
          </a:bodyPr>
          <a:lstStyle/>
          <a:p>
            <a:pPr algn="ctr" defTabSz="685214" fontAlgn="base">
              <a:spcBef>
                <a:spcPct val="0"/>
              </a:spcBef>
              <a:spcAft>
                <a:spcPct val="0"/>
              </a:spcAft>
            </a:pPr>
            <a:r>
              <a:rPr lang="en-US" sz="1765" b="1" dirty="0">
                <a:ln>
                  <a:solidFill>
                    <a:srgbClr val="FFFFFF">
                      <a:alpha val="0"/>
                    </a:srgbClr>
                  </a:solidFill>
                </a:ln>
                <a:solidFill>
                  <a:schemeClr val="tx1"/>
                </a:solidFill>
              </a:rPr>
              <a:t>Virtual Machine</a:t>
            </a:r>
          </a:p>
        </p:txBody>
      </p:sp>
      <p:sp>
        <p:nvSpPr>
          <p:cNvPr id="4" name="Title 3"/>
          <p:cNvSpPr>
            <a:spLocks noGrp="1"/>
          </p:cNvSpPr>
          <p:nvPr>
            <p:ph type="title" idx="4294967295"/>
            <p:custDataLst>
              <p:tags r:id="rId2"/>
            </p:custDataLst>
          </p:nvPr>
        </p:nvSpPr>
        <p:spPr>
          <a:xfrm>
            <a:off x="536923" y="289958"/>
            <a:ext cx="11655078" cy="899537"/>
          </a:xfrm>
        </p:spPr>
        <p:txBody>
          <a:bodyPr/>
          <a:lstStyle/>
          <a:p>
            <a:r>
              <a:rPr lang="en-US" dirty="0"/>
              <a:t>Availability Sets</a:t>
            </a:r>
          </a:p>
        </p:txBody>
      </p:sp>
      <p:grpSp>
        <p:nvGrpSpPr>
          <p:cNvPr id="39" name="Group 38"/>
          <p:cNvGrpSpPr/>
          <p:nvPr/>
        </p:nvGrpSpPr>
        <p:grpSpPr>
          <a:xfrm>
            <a:off x="2015763" y="3066185"/>
            <a:ext cx="1980287" cy="1345022"/>
            <a:chOff x="1" y="2703286"/>
            <a:chExt cx="1520439" cy="1219200"/>
          </a:xfrm>
        </p:grpSpPr>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2703286"/>
              <a:ext cx="1520439" cy="1219200"/>
            </a:xfrm>
            <a:prstGeom prst="rect">
              <a:avLst/>
            </a:prstGeom>
          </p:spPr>
        </p:pic>
        <p:sp>
          <p:nvSpPr>
            <p:cNvPr id="41" name="Freeform 6"/>
            <p:cNvSpPr>
              <a:spLocks noEditPoints="1"/>
            </p:cNvSpPr>
            <p:nvPr/>
          </p:nvSpPr>
          <p:spPr bwMode="auto">
            <a:xfrm>
              <a:off x="119095" y="3059930"/>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91427" tIns="45713" rIns="91427" bIns="45713" numCol="1" anchor="ctr" anchorCtr="0" compatLnSpc="1">
              <a:prstTxWarp prst="textNoShape">
                <a:avLst/>
              </a:prstTxWarp>
            </a:bodyPr>
            <a:lstStyle/>
            <a:p>
              <a:pPr algn="ctr">
                <a:lnSpc>
                  <a:spcPct val="90000"/>
                </a:lnSpc>
              </a:pPr>
              <a:r>
                <a:rPr lang="en-US" sz="1961" dirty="0">
                  <a:solidFill>
                    <a:srgbClr val="000000">
                      <a:alpha val="99000"/>
                    </a:srgbClr>
                  </a:solidFill>
                </a:rPr>
                <a:t>SQL Server</a:t>
              </a:r>
            </a:p>
            <a:p>
              <a:pPr algn="ctr">
                <a:lnSpc>
                  <a:spcPct val="90000"/>
                </a:lnSpc>
              </a:pPr>
              <a:r>
                <a:rPr lang="en-US" sz="1961" dirty="0">
                  <a:solidFill>
                    <a:srgbClr val="000000">
                      <a:alpha val="99000"/>
                    </a:srgbClr>
                  </a:solidFill>
                </a:rPr>
                <a:t>Primary </a:t>
              </a:r>
            </a:p>
          </p:txBody>
        </p:sp>
      </p:grpSp>
      <p:grpSp>
        <p:nvGrpSpPr>
          <p:cNvPr id="42" name="Group 41"/>
          <p:cNvGrpSpPr/>
          <p:nvPr/>
        </p:nvGrpSpPr>
        <p:grpSpPr>
          <a:xfrm>
            <a:off x="4703424" y="3079469"/>
            <a:ext cx="1925868" cy="1303280"/>
            <a:chOff x="1" y="2673510"/>
            <a:chExt cx="1686130" cy="1199863"/>
          </a:xfrm>
        </p:grpSpPr>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2673510"/>
              <a:ext cx="1686130" cy="1196285"/>
            </a:xfrm>
            <a:prstGeom prst="rect">
              <a:avLst/>
            </a:prstGeom>
          </p:spPr>
        </p:pic>
        <p:sp>
          <p:nvSpPr>
            <p:cNvPr id="44" name="Freeform 6"/>
            <p:cNvSpPr>
              <a:spLocks noEditPoints="1"/>
            </p:cNvSpPr>
            <p:nvPr/>
          </p:nvSpPr>
          <p:spPr bwMode="auto">
            <a:xfrm>
              <a:off x="222351" y="3040215"/>
              <a:ext cx="1288134" cy="8331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noFill/>
            <a:ln>
              <a:noFill/>
            </a:ln>
          </p:spPr>
          <p:txBody>
            <a:bodyPr vert="horz" wrap="square" lIns="91427" tIns="45713" rIns="91427" bIns="45713" numCol="1" anchor="ctr" anchorCtr="0" compatLnSpc="1">
              <a:prstTxWarp prst="textNoShape">
                <a:avLst/>
              </a:prstTxWarp>
            </a:bodyPr>
            <a:lstStyle/>
            <a:p>
              <a:pPr algn="ctr">
                <a:lnSpc>
                  <a:spcPct val="90000"/>
                </a:lnSpc>
              </a:pPr>
              <a:r>
                <a:rPr lang="en-US" sz="1961" dirty="0">
                  <a:solidFill>
                    <a:srgbClr val="000000">
                      <a:alpha val="99000"/>
                    </a:srgbClr>
                  </a:solidFill>
                </a:rPr>
                <a:t>SQL Server</a:t>
              </a:r>
            </a:p>
            <a:p>
              <a:pPr algn="ctr">
                <a:lnSpc>
                  <a:spcPct val="90000"/>
                </a:lnSpc>
              </a:pPr>
              <a:r>
                <a:rPr lang="en-US" sz="1961" dirty="0">
                  <a:solidFill>
                    <a:srgbClr val="000000">
                      <a:alpha val="99000"/>
                    </a:srgbClr>
                  </a:solidFill>
                </a:rPr>
                <a:t>Secondary </a:t>
              </a:r>
            </a:p>
          </p:txBody>
        </p:sp>
      </p:grpSp>
      <p:sp>
        <p:nvSpPr>
          <p:cNvPr id="45" name="Rectangle 44"/>
          <p:cNvSpPr/>
          <p:nvPr>
            <p:custDataLst>
              <p:tags r:id="rId3"/>
            </p:custDataLst>
          </p:nvPr>
        </p:nvSpPr>
        <p:spPr bwMode="auto">
          <a:xfrm>
            <a:off x="2229113" y="1736315"/>
            <a:ext cx="3895870" cy="463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2" rIns="68544" bIns="34272" numCol="1" spcCol="0" rtlCol="0" anchor="ctr" anchorCtr="0" compatLnSpc="1">
            <a:prstTxWarp prst="textNoShape">
              <a:avLst/>
            </a:prstTxWarp>
          </a:bodyPr>
          <a:lstStyle/>
          <a:p>
            <a:pPr algn="ctr" defTabSz="685214" fontAlgn="base">
              <a:spcBef>
                <a:spcPct val="0"/>
              </a:spcBef>
              <a:spcAft>
                <a:spcPct val="0"/>
              </a:spcAft>
            </a:pPr>
            <a:r>
              <a:rPr lang="en-US" sz="3921" dirty="0">
                <a:gradFill>
                  <a:gsLst>
                    <a:gs pos="0">
                      <a:srgbClr val="FFFFFF"/>
                    </a:gs>
                    <a:gs pos="100000">
                      <a:srgbClr val="FFFFFF"/>
                    </a:gs>
                  </a:gsLst>
                  <a:lin ang="5400000" scaled="0"/>
                </a:gradFill>
              </a:rPr>
              <a:t>Availability set</a:t>
            </a:r>
          </a:p>
        </p:txBody>
      </p:sp>
      <p:sp>
        <p:nvSpPr>
          <p:cNvPr id="16" name="Rectangle 15"/>
          <p:cNvSpPr/>
          <p:nvPr>
            <p:custDataLst>
              <p:tags r:id="rId4"/>
            </p:custDataLst>
          </p:nvPr>
        </p:nvSpPr>
        <p:spPr bwMode="auto">
          <a:xfrm>
            <a:off x="1554407" y="5724922"/>
            <a:ext cx="5453251" cy="4633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2" rIns="68544" bIns="34272" numCol="1" spcCol="0" rtlCol="0" anchor="ctr" anchorCtr="0" compatLnSpc="1">
            <a:prstTxWarp prst="textNoShape">
              <a:avLst/>
            </a:prstTxWarp>
          </a:bodyPr>
          <a:lstStyle/>
          <a:p>
            <a:pPr algn="ctr" defTabSz="685214" fontAlgn="base">
              <a:spcBef>
                <a:spcPct val="0"/>
              </a:spcBef>
              <a:spcAft>
                <a:spcPct val="0"/>
              </a:spcAft>
            </a:pPr>
            <a:r>
              <a:rPr lang="en-US" sz="3137" dirty="0">
                <a:solidFill>
                  <a:schemeClr val="tx1"/>
                </a:solidFill>
              </a:rPr>
              <a:t>SLA</a:t>
            </a:r>
            <a:r>
              <a:rPr lang="en-US" sz="3137" b="1" dirty="0">
                <a:solidFill>
                  <a:sysClr val="windowText" lastClr="000000"/>
                </a:solidFill>
              </a:rPr>
              <a:t> </a:t>
            </a:r>
            <a:r>
              <a:rPr lang="en-US" sz="3137" dirty="0">
                <a:solidFill>
                  <a:schemeClr val="tx1"/>
                </a:solidFill>
              </a:rPr>
              <a:t>99.95</a:t>
            </a:r>
          </a:p>
        </p:txBody>
      </p:sp>
      <p:sp>
        <p:nvSpPr>
          <p:cNvPr id="17" name="Left Brace 16"/>
          <p:cNvSpPr/>
          <p:nvPr/>
        </p:nvSpPr>
        <p:spPr>
          <a:xfrm rot="16200000">
            <a:off x="3988954" y="2702173"/>
            <a:ext cx="554401" cy="5483009"/>
          </a:xfrm>
          <a:prstGeom prst="leftBrac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b="1" dirty="0">
              <a:ln>
                <a:solidFill>
                  <a:sysClr val="windowText" lastClr="000000"/>
                </a:solidFill>
              </a:ln>
            </a:endParaRPr>
          </a:p>
        </p:txBody>
      </p:sp>
      <p:sp>
        <p:nvSpPr>
          <p:cNvPr id="18" name="Content Placeholder 2"/>
          <p:cNvSpPr txBox="1">
            <a:spLocks/>
          </p:cNvSpPr>
          <p:nvPr/>
        </p:nvSpPr>
        <p:spPr>
          <a:xfrm>
            <a:off x="8057770" y="2409170"/>
            <a:ext cx="4790607" cy="1749987"/>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chemeClr val="bg1"/>
              </a:buClr>
              <a:buNone/>
            </a:pPr>
            <a:r>
              <a:rPr lang="en-US" sz="2745" dirty="0">
                <a:solidFill>
                  <a:schemeClr val="tx1"/>
                </a:solidFill>
                <a:latin typeface="+mn-lt"/>
              </a:rPr>
              <a:t>SLA High Availability </a:t>
            </a:r>
          </a:p>
          <a:p>
            <a:pPr marL="0" indent="0">
              <a:lnSpc>
                <a:spcPct val="100000"/>
              </a:lnSpc>
              <a:spcBef>
                <a:spcPts val="1175"/>
              </a:spcBef>
              <a:buClr>
                <a:schemeClr val="bg1"/>
              </a:buClr>
              <a:buNone/>
            </a:pPr>
            <a:r>
              <a:rPr lang="en-US" sz="2745" dirty="0">
                <a:solidFill>
                  <a:schemeClr val="tx1"/>
                </a:solidFill>
                <a:latin typeface="+mn-lt"/>
              </a:rPr>
              <a:t>Hardware and Software</a:t>
            </a:r>
          </a:p>
          <a:p>
            <a:pPr marL="0" indent="0">
              <a:lnSpc>
                <a:spcPct val="100000"/>
              </a:lnSpc>
              <a:spcBef>
                <a:spcPts val="1175"/>
              </a:spcBef>
              <a:buClr>
                <a:schemeClr val="bg1"/>
              </a:buClr>
              <a:buNone/>
            </a:pPr>
            <a:r>
              <a:rPr lang="en-US" sz="2745" dirty="0">
                <a:solidFill>
                  <a:schemeClr val="tx1"/>
                </a:solidFill>
                <a:latin typeface="+mn-lt"/>
              </a:rPr>
              <a:t>Windows and Linux</a:t>
            </a:r>
          </a:p>
        </p:txBody>
      </p:sp>
      <p:cxnSp>
        <p:nvCxnSpPr>
          <p:cNvPr id="20" name="Straight Connector 19"/>
          <p:cNvCxnSpPr/>
          <p:nvPr/>
        </p:nvCxnSpPr>
        <p:spPr>
          <a:xfrm flipV="1">
            <a:off x="8090839" y="2188011"/>
            <a:ext cx="4064405" cy="11703"/>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719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923" y="289958"/>
            <a:ext cx="11655078" cy="899537"/>
          </a:xfrm>
        </p:spPr>
        <p:txBody>
          <a:bodyPr/>
          <a:lstStyle/>
          <a:p>
            <a:r>
              <a:rPr lang="en-US" dirty="0"/>
              <a:t>Availability Sets</a:t>
            </a:r>
          </a:p>
        </p:txBody>
      </p:sp>
      <p:pic>
        <p:nvPicPr>
          <p:cNvPr id="4" name="Picture 3"/>
          <p:cNvPicPr>
            <a:picLocks noChangeArrowheads="1"/>
          </p:cNvPicPr>
          <p:nvPr/>
        </p:nvPicPr>
        <p:blipFill>
          <a:blip r:embed="rId3" cstate="print"/>
          <a:srcRect/>
          <a:stretch>
            <a:fillRect/>
          </a:stretch>
        </p:blipFill>
        <p:spPr bwMode="auto">
          <a:xfrm>
            <a:off x="1044988" y="1476132"/>
            <a:ext cx="3287981" cy="4761581"/>
          </a:xfrm>
          <a:prstGeom prst="rect">
            <a:avLst/>
          </a:prstGeom>
          <a:noFill/>
          <a:ln w="9525">
            <a:noFill/>
            <a:miter lim="800000"/>
            <a:headEnd/>
            <a:tailEnd/>
          </a:ln>
          <a:effectLst/>
        </p:spPr>
      </p:pic>
      <p:sp>
        <p:nvSpPr>
          <p:cNvPr id="5" name="Rectangle 4"/>
          <p:cNvSpPr/>
          <p:nvPr/>
        </p:nvSpPr>
        <p:spPr bwMode="auto">
          <a:xfrm>
            <a:off x="6386987" y="2223046"/>
            <a:ext cx="4420081" cy="672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Physical Machines</a:t>
            </a:r>
          </a:p>
        </p:txBody>
      </p:sp>
      <p:cxnSp>
        <p:nvCxnSpPr>
          <p:cNvPr id="7" name="Straight Arrow Connector 6"/>
          <p:cNvCxnSpPr>
            <a:endCxn id="5" idx="1"/>
          </p:cNvCxnSpPr>
          <p:nvPr/>
        </p:nvCxnSpPr>
        <p:spPr>
          <a:xfrm>
            <a:off x="4146243" y="1830917"/>
            <a:ext cx="2240745" cy="728241"/>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endCxn id="5" idx="1"/>
          </p:cNvCxnSpPr>
          <p:nvPr/>
        </p:nvCxnSpPr>
        <p:spPr>
          <a:xfrm>
            <a:off x="4146243" y="2559155"/>
            <a:ext cx="2240745" cy="0"/>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5" idx="1"/>
          </p:cNvCxnSpPr>
          <p:nvPr/>
        </p:nvCxnSpPr>
        <p:spPr>
          <a:xfrm flipV="1">
            <a:off x="3978187" y="2559157"/>
            <a:ext cx="2408800" cy="3361117"/>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5" idx="1"/>
          </p:cNvCxnSpPr>
          <p:nvPr/>
        </p:nvCxnSpPr>
        <p:spPr>
          <a:xfrm flipV="1">
            <a:off x="4146243" y="2559156"/>
            <a:ext cx="2240745" cy="578859"/>
          </a:xfrm>
          <a:prstGeom prst="straightConnector1">
            <a:avLst/>
          </a:prstGeom>
          <a:ln w="76200">
            <a:solidFill>
              <a:schemeClr val="accent4"/>
            </a:solidFill>
            <a:headEnd type="none"/>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bwMode="auto">
          <a:xfrm>
            <a:off x="6386987" y="3149676"/>
            <a:ext cx="4420081" cy="11728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Power Unit</a:t>
            </a:r>
          </a:p>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Rack Switch</a:t>
            </a:r>
          </a:p>
        </p:txBody>
      </p:sp>
      <p:cxnSp>
        <p:nvCxnSpPr>
          <p:cNvPr id="22" name="Straight Arrow Connector 21"/>
          <p:cNvCxnSpPr>
            <a:endCxn id="21" idx="1"/>
          </p:cNvCxnSpPr>
          <p:nvPr/>
        </p:nvCxnSpPr>
        <p:spPr>
          <a:xfrm flipV="1">
            <a:off x="3978187" y="3736083"/>
            <a:ext cx="2408800" cy="717117"/>
          </a:xfrm>
          <a:prstGeom prst="straightConnector1">
            <a:avLst/>
          </a:prstGeom>
          <a:ln w="158750">
            <a:solidFill>
              <a:schemeClr val="accent1"/>
            </a:solidFill>
            <a:headEnd type="non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1148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nodeType="clickEffect">
                                  <p:stCondLst>
                                    <p:cond delay="0"/>
                                  </p:stCondLst>
                                  <p:childTnLst>
                                    <p:animEffect transition="out" filter="wipe(left)">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22" presetClass="exit" presetSubtype="8" fill="hold" nodeType="withEffect">
                                  <p:stCondLst>
                                    <p:cond delay="0"/>
                                  </p:stCondLst>
                                  <p:childTnLst>
                                    <p:animEffect transition="out" filter="wipe(left)">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22" presetClass="exit" presetSubtype="8" fill="hold" nodeType="withEffect">
                                  <p:stCondLst>
                                    <p:cond delay="0"/>
                                  </p:stCondLst>
                                  <p:childTnLst>
                                    <p:animEffect transition="out" filter="wipe(left)">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nodeType="clickEffect">
                                  <p:stCondLst>
                                    <p:cond delay="0"/>
                                  </p:stCondLst>
                                  <p:childTnLst>
                                    <p:animEffect transition="out" filter="wipe(left)">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923" y="289958"/>
            <a:ext cx="11655078" cy="899537"/>
          </a:xfrm>
        </p:spPr>
        <p:txBody>
          <a:bodyPr/>
          <a:lstStyle/>
          <a:p>
            <a:r>
              <a:rPr lang="en-US" dirty="0"/>
              <a:t>Availability Sets</a:t>
            </a:r>
          </a:p>
        </p:txBody>
      </p:sp>
      <p:sp>
        <p:nvSpPr>
          <p:cNvPr id="5" name="Rectangle 4"/>
          <p:cNvSpPr/>
          <p:nvPr/>
        </p:nvSpPr>
        <p:spPr bwMode="auto">
          <a:xfrm>
            <a:off x="6386987" y="2223046"/>
            <a:ext cx="4420081" cy="672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21" name="Rectangle 20"/>
          <p:cNvSpPr/>
          <p:nvPr/>
        </p:nvSpPr>
        <p:spPr bwMode="auto">
          <a:xfrm>
            <a:off x="6386987" y="3154972"/>
            <a:ext cx="4420081" cy="11728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Power Unit</a:t>
            </a:r>
          </a:p>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Rack Switch</a:t>
            </a:r>
          </a:p>
        </p:txBody>
      </p:sp>
      <p:pic>
        <p:nvPicPr>
          <p:cNvPr id="13" name="Picture 12"/>
          <p:cNvPicPr>
            <a:picLocks noChangeArrowheads="1"/>
          </p:cNvPicPr>
          <p:nvPr/>
        </p:nvPicPr>
        <p:blipFill>
          <a:blip r:embed="rId3" cstate="print"/>
          <a:srcRect/>
          <a:stretch>
            <a:fillRect/>
          </a:stretch>
        </p:blipFill>
        <p:spPr bwMode="auto">
          <a:xfrm>
            <a:off x="1045768" y="1477920"/>
            <a:ext cx="3287981" cy="4761581"/>
          </a:xfrm>
          <a:prstGeom prst="rect">
            <a:avLst/>
          </a:prstGeom>
          <a:noFill/>
          <a:ln w="9525">
            <a:noFill/>
            <a:miter lim="800000"/>
            <a:headEnd/>
            <a:tailEnd/>
          </a:ln>
          <a:effectLst/>
        </p:spPr>
      </p:pic>
      <p:pic>
        <p:nvPicPr>
          <p:cNvPr id="15" name="Picture 14"/>
          <p:cNvPicPr>
            <a:picLocks noChangeArrowheads="1"/>
          </p:cNvPicPr>
          <p:nvPr/>
        </p:nvPicPr>
        <p:blipFill>
          <a:blip r:embed="rId3" cstate="print"/>
          <a:srcRect/>
          <a:stretch>
            <a:fillRect/>
          </a:stretch>
        </p:blipFill>
        <p:spPr bwMode="auto">
          <a:xfrm>
            <a:off x="1045768" y="1477920"/>
            <a:ext cx="3287981" cy="4761581"/>
          </a:xfrm>
          <a:prstGeom prst="rect">
            <a:avLst/>
          </a:prstGeom>
          <a:noFill/>
          <a:ln w="9525">
            <a:noFill/>
            <a:miter lim="800000"/>
            <a:headEnd/>
            <a:tailEnd/>
          </a:ln>
          <a:effectLst/>
        </p:spPr>
      </p:pic>
      <p:pic>
        <p:nvPicPr>
          <p:cNvPr id="16" name="Picture 15"/>
          <p:cNvPicPr>
            <a:picLocks noChangeArrowheads="1"/>
          </p:cNvPicPr>
          <p:nvPr/>
        </p:nvPicPr>
        <p:blipFill>
          <a:blip r:embed="rId3" cstate="print"/>
          <a:srcRect/>
          <a:stretch>
            <a:fillRect/>
          </a:stretch>
        </p:blipFill>
        <p:spPr bwMode="auto">
          <a:xfrm>
            <a:off x="1045768" y="1477920"/>
            <a:ext cx="3287981" cy="4761581"/>
          </a:xfrm>
          <a:prstGeom prst="rect">
            <a:avLst/>
          </a:prstGeom>
          <a:noFill/>
          <a:ln w="9525">
            <a:noFill/>
            <a:miter lim="800000"/>
            <a:headEnd/>
            <a:tailEnd/>
          </a:ln>
          <a:effectLst/>
        </p:spPr>
      </p:pic>
      <p:grpSp>
        <p:nvGrpSpPr>
          <p:cNvPr id="3" name="Group 2"/>
          <p:cNvGrpSpPr/>
          <p:nvPr/>
        </p:nvGrpSpPr>
        <p:grpSpPr>
          <a:xfrm>
            <a:off x="1045770" y="3473956"/>
            <a:ext cx="1862753" cy="1549872"/>
            <a:chOff x="1036347" y="2371447"/>
            <a:chExt cx="2607624" cy="2247949"/>
          </a:xfrm>
        </p:grpSpPr>
        <p:sp>
          <p:nvSpPr>
            <p:cNvPr id="17" name="Hexagon 16"/>
            <p:cNvSpPr/>
            <p:nvPr/>
          </p:nvSpPr>
          <p:spPr bwMode="auto">
            <a:xfrm rot="19780699">
              <a:off x="1036347" y="2371447"/>
              <a:ext cx="2607624" cy="2247949"/>
            </a:xfrm>
            <a:prstGeom prst="hexagon">
              <a:avLst>
                <a:gd name="adj" fmla="val 28905"/>
                <a:gd name="vf" fmla="val 11547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6" rIns="91410" bIns="45706" numCol="1" rtlCol="0" anchor="ctr" anchorCtr="0" compatLnSpc="1">
              <a:prstTxWarp prst="textNoShape">
                <a:avLst/>
              </a:prstTxWarp>
            </a:bodyPr>
            <a:lstStyle/>
            <a:p>
              <a:pPr algn="ctr" defTabSz="91381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041" y="2654038"/>
              <a:ext cx="1135955" cy="1027545"/>
            </a:xfrm>
            <a:prstGeom prst="rect">
              <a:avLst/>
            </a:prstGeom>
          </p:spPr>
        </p:pic>
      </p:grpSp>
      <p:grpSp>
        <p:nvGrpSpPr>
          <p:cNvPr id="19" name="Group 18"/>
          <p:cNvGrpSpPr/>
          <p:nvPr/>
        </p:nvGrpSpPr>
        <p:grpSpPr>
          <a:xfrm>
            <a:off x="3043091" y="3473956"/>
            <a:ext cx="1862753" cy="1549872"/>
            <a:chOff x="1036347" y="2371447"/>
            <a:chExt cx="2607624" cy="2247949"/>
          </a:xfrm>
        </p:grpSpPr>
        <p:sp>
          <p:nvSpPr>
            <p:cNvPr id="20" name="Hexagon 19"/>
            <p:cNvSpPr/>
            <p:nvPr/>
          </p:nvSpPr>
          <p:spPr bwMode="auto">
            <a:xfrm rot="19780699">
              <a:off x="1036347" y="2371447"/>
              <a:ext cx="2607624" cy="2247949"/>
            </a:xfrm>
            <a:prstGeom prst="hexagon">
              <a:avLst>
                <a:gd name="adj" fmla="val 28905"/>
                <a:gd name="vf" fmla="val 11547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6" rIns="91410" bIns="45706" numCol="1" rtlCol="0" anchor="ctr" anchorCtr="0" compatLnSpc="1">
              <a:prstTxWarp prst="textNoShape">
                <a:avLst/>
              </a:prstTxWarp>
            </a:bodyPr>
            <a:lstStyle/>
            <a:p>
              <a:pPr algn="ctr" defTabSz="91381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2180" y="2654038"/>
              <a:ext cx="1135955" cy="1027545"/>
            </a:xfrm>
            <a:prstGeom prst="rect">
              <a:avLst/>
            </a:prstGeom>
          </p:spPr>
        </p:pic>
      </p:grpSp>
      <p:sp>
        <p:nvSpPr>
          <p:cNvPr id="6" name="Double Brace 5"/>
          <p:cNvSpPr/>
          <p:nvPr/>
        </p:nvSpPr>
        <p:spPr>
          <a:xfrm rot="5400000">
            <a:off x="1671698" y="2265596"/>
            <a:ext cx="2670222" cy="3922081"/>
          </a:xfrm>
          <a:prstGeom prst="bracePair">
            <a:avLst/>
          </a:prstGeom>
          <a:ln w="1270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24" name="Rectangle 23"/>
          <p:cNvSpPr/>
          <p:nvPr/>
        </p:nvSpPr>
        <p:spPr bwMode="auto">
          <a:xfrm>
            <a:off x="796767" y="5736227"/>
            <a:ext cx="4420081" cy="6722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3528" b="1"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27" name="Rounded Rectangle 26"/>
          <p:cNvSpPr/>
          <p:nvPr/>
        </p:nvSpPr>
        <p:spPr bwMode="auto">
          <a:xfrm>
            <a:off x="6013241" y="4962305"/>
            <a:ext cx="688111" cy="173709"/>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97" fontAlgn="base">
              <a:spcBef>
                <a:spcPct val="0"/>
              </a:spcBef>
              <a:spcAft>
                <a:spcPct val="0"/>
              </a:spcAft>
            </a:pPr>
            <a:r>
              <a:rPr lang="en-US" sz="784" b="1" dirty="0">
                <a:gradFill>
                  <a:gsLst>
                    <a:gs pos="0">
                      <a:srgbClr val="FFFFFF"/>
                    </a:gs>
                    <a:gs pos="100000">
                      <a:srgbClr val="FFFFFF"/>
                    </a:gs>
                  </a:gsLst>
                  <a:lin ang="5400000" scaled="0"/>
                </a:gradFill>
                <a:ea typeface="Segoe UI" pitchFamily="34" charset="0"/>
                <a:cs typeface="Segoe UI" pitchFamily="34" charset="0"/>
              </a:rPr>
              <a:t>VM1</a:t>
            </a:r>
          </a:p>
        </p:txBody>
      </p:sp>
      <p:sp>
        <p:nvSpPr>
          <p:cNvPr id="29" name="Rectangle 28"/>
          <p:cNvSpPr/>
          <p:nvPr/>
        </p:nvSpPr>
        <p:spPr bwMode="auto">
          <a:xfrm>
            <a:off x="1360131" y="4405707"/>
            <a:ext cx="1156244" cy="3795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VM1</a:t>
            </a:r>
          </a:p>
        </p:txBody>
      </p:sp>
      <p:sp>
        <p:nvSpPr>
          <p:cNvPr id="30" name="Rectangle 29"/>
          <p:cNvSpPr/>
          <p:nvPr/>
        </p:nvSpPr>
        <p:spPr bwMode="auto">
          <a:xfrm>
            <a:off x="3421345" y="4405707"/>
            <a:ext cx="1156244" cy="3795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VM2</a:t>
            </a:r>
          </a:p>
        </p:txBody>
      </p:sp>
      <p:sp>
        <p:nvSpPr>
          <p:cNvPr id="32" name="Rounded Rectangle 31"/>
          <p:cNvSpPr/>
          <p:nvPr/>
        </p:nvSpPr>
        <p:spPr bwMode="auto">
          <a:xfrm>
            <a:off x="10788396" y="4620533"/>
            <a:ext cx="696284" cy="164712"/>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97" fontAlgn="base">
              <a:spcBef>
                <a:spcPct val="0"/>
              </a:spcBef>
              <a:spcAft>
                <a:spcPct val="0"/>
              </a:spcAft>
            </a:pPr>
            <a:r>
              <a:rPr lang="en-US" sz="784" b="1" dirty="0">
                <a:gradFill>
                  <a:gsLst>
                    <a:gs pos="0">
                      <a:srgbClr val="FFFFFF"/>
                    </a:gs>
                    <a:gs pos="100000">
                      <a:srgbClr val="FFFFFF"/>
                    </a:gs>
                  </a:gsLst>
                  <a:lin ang="5400000" scaled="0"/>
                </a:gradFill>
                <a:ea typeface="Segoe UI" pitchFamily="34" charset="0"/>
                <a:cs typeface="Segoe UI" pitchFamily="34" charset="0"/>
              </a:rPr>
              <a:t>VM2</a:t>
            </a:r>
          </a:p>
        </p:txBody>
      </p:sp>
      <p:sp>
        <p:nvSpPr>
          <p:cNvPr id="45" name="Rectangle 44"/>
          <p:cNvSpPr/>
          <p:nvPr/>
        </p:nvSpPr>
        <p:spPr bwMode="auto">
          <a:xfrm>
            <a:off x="9984064" y="3909605"/>
            <a:ext cx="1668673" cy="2411049"/>
          </a:xfrm>
          <a:prstGeom prst="rect">
            <a:avLst/>
          </a:prstGeom>
          <a:solidFill>
            <a:srgbClr val="FF0000">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97" fontAlgn="base">
              <a:lnSpc>
                <a:spcPct val="90000"/>
              </a:lnSpc>
              <a:spcBef>
                <a:spcPct val="0"/>
              </a:spcBef>
              <a:spcAft>
                <a:spcPct val="0"/>
              </a:spcAft>
            </a:pPr>
            <a:endParaRPr lang="en-US" sz="3528"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p:cNvCxnSpPr>
            <a:endCxn id="27" idx="0"/>
          </p:cNvCxnSpPr>
          <p:nvPr/>
        </p:nvCxnSpPr>
        <p:spPr>
          <a:xfrm>
            <a:off x="4967850" y="4101319"/>
            <a:ext cx="1389447" cy="860986"/>
          </a:xfrm>
          <a:prstGeom prst="straightConnector1">
            <a:avLst/>
          </a:prstGeom>
          <a:ln w="571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67850" y="4101319"/>
            <a:ext cx="6133189" cy="519214"/>
          </a:xfrm>
          <a:prstGeom prst="straightConnector1">
            <a:avLst/>
          </a:prstGeom>
          <a:ln w="571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67850" y="4101319"/>
            <a:ext cx="3559392" cy="860986"/>
          </a:xfrm>
          <a:prstGeom prst="straightConnector1">
            <a:avLst/>
          </a:prstGeom>
          <a:ln w="571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auto">
          <a:xfrm>
            <a:off x="8527242" y="5009110"/>
            <a:ext cx="696284" cy="164712"/>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97" fontAlgn="base">
              <a:spcBef>
                <a:spcPct val="0"/>
              </a:spcBef>
              <a:spcAft>
                <a:spcPct val="0"/>
              </a:spcAft>
            </a:pPr>
            <a:r>
              <a:rPr lang="en-US" sz="784" b="1" dirty="0">
                <a:gradFill>
                  <a:gsLst>
                    <a:gs pos="0">
                      <a:srgbClr val="FFFFFF"/>
                    </a:gs>
                    <a:gs pos="100000">
                      <a:srgbClr val="FFFFFF"/>
                    </a:gs>
                  </a:gsLst>
                  <a:lin ang="5400000" scaled="0"/>
                </a:gradFill>
                <a:ea typeface="Segoe UI" pitchFamily="34" charset="0"/>
                <a:cs typeface="Segoe UI" pitchFamily="34" charset="0"/>
              </a:rPr>
              <a:t>VM2</a:t>
            </a:r>
          </a:p>
        </p:txBody>
      </p:sp>
    </p:spTree>
    <p:extLst>
      <p:ext uri="{BB962C8B-B14F-4D97-AF65-F5344CB8AC3E}">
        <p14:creationId xmlns:p14="http://schemas.microsoft.com/office/powerpoint/2010/main" val="2992623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02783E-6 -1.85202E-6 L 0.4871 0.18089 " pathEditMode="relative" rAng="0" ptsTypes="AA">
                                      <p:cBhvr>
                                        <p:cTn id="6" dur="2000" fill="hold"/>
                                        <p:tgtEl>
                                          <p:spTgt spid="13"/>
                                        </p:tgtEl>
                                        <p:attrNameLst>
                                          <p:attrName>ppt_x</p:attrName>
                                          <p:attrName>ppt_y</p:attrName>
                                        </p:attrNameLst>
                                      </p:cBhvr>
                                      <p:rCtr x="24355" y="9033"/>
                                    </p:animMotion>
                                  </p:childTnLst>
                                </p:cTn>
                              </p:par>
                              <p:par>
                                <p:cTn id="7" presetID="6" presetClass="emph" presetSubtype="0" fill="hold" nodeType="withEffect">
                                  <p:stCondLst>
                                    <p:cond delay="0"/>
                                  </p:stCondLst>
                                  <p:childTnLst>
                                    <p:animScale>
                                      <p:cBhvr>
                                        <p:cTn id="8" dur="2000" fill="hold"/>
                                        <p:tgtEl>
                                          <p:spTgt spid="13"/>
                                        </p:tgtEl>
                                      </p:cBhvr>
                                      <p:by x="50000" y="50000"/>
                                    </p:animScale>
                                  </p:childTnLst>
                                </p:cTn>
                              </p:par>
                              <p:par>
                                <p:cTn id="9" presetID="42" presetClass="path" presetSubtype="0" accel="50000" decel="50000" fill="hold" nodeType="withEffect">
                                  <p:stCondLst>
                                    <p:cond delay="500"/>
                                  </p:stCondLst>
                                  <p:childTnLst>
                                    <p:animMotion origin="layout" path="M 3.02783E-6 -1.85202E-6 L 0.66594 0.18089 " pathEditMode="relative" rAng="0" ptsTypes="AA">
                                      <p:cBhvr>
                                        <p:cTn id="10" dur="2000" fill="hold"/>
                                        <p:tgtEl>
                                          <p:spTgt spid="15"/>
                                        </p:tgtEl>
                                        <p:attrNameLst>
                                          <p:attrName>ppt_x</p:attrName>
                                          <p:attrName>ppt_y</p:attrName>
                                        </p:attrNameLst>
                                      </p:cBhvr>
                                      <p:rCtr x="33291" y="9033"/>
                                    </p:animMotion>
                                  </p:childTnLst>
                                </p:cTn>
                              </p:par>
                              <p:par>
                                <p:cTn id="11" presetID="6" presetClass="emph" presetSubtype="0" fill="hold" nodeType="withEffect">
                                  <p:stCondLst>
                                    <p:cond delay="500"/>
                                  </p:stCondLst>
                                  <p:childTnLst>
                                    <p:animScale>
                                      <p:cBhvr>
                                        <p:cTn id="12" dur="2000" fill="hold"/>
                                        <p:tgtEl>
                                          <p:spTgt spid="15"/>
                                        </p:tgtEl>
                                      </p:cBhvr>
                                      <p:by x="50000" y="50000"/>
                                    </p:animScale>
                                  </p:childTnLst>
                                </p:cTn>
                              </p:par>
                              <p:par>
                                <p:cTn id="13" presetID="42" presetClass="path" presetSubtype="0" accel="50000" decel="50000" fill="hold" nodeType="withEffect">
                                  <p:stCondLst>
                                    <p:cond delay="1000"/>
                                  </p:stCondLst>
                                  <p:childTnLst>
                                    <p:animMotion origin="layout" path="M 3.02783E-6 -1.85202E-6 L 0.30329 0.18362 " pathEditMode="relative" rAng="0" ptsTypes="AA">
                                      <p:cBhvr>
                                        <p:cTn id="14" dur="2000" fill="hold"/>
                                        <p:tgtEl>
                                          <p:spTgt spid="16"/>
                                        </p:tgtEl>
                                        <p:attrNameLst>
                                          <p:attrName>ppt_x</p:attrName>
                                          <p:attrName>ppt_y</p:attrName>
                                        </p:attrNameLst>
                                      </p:cBhvr>
                                      <p:rCtr x="15165" y="9169"/>
                                    </p:animMotion>
                                  </p:childTnLst>
                                </p:cTn>
                              </p:par>
                              <p:par>
                                <p:cTn id="15" presetID="6" presetClass="emph" presetSubtype="0" fill="hold" nodeType="withEffect">
                                  <p:stCondLst>
                                    <p:cond delay="1000"/>
                                  </p:stCondLst>
                                  <p:childTnLst>
                                    <p:animScale>
                                      <p:cBhvr>
                                        <p:cTn id="16" dur="2000" fill="hold"/>
                                        <p:tgtEl>
                                          <p:spTgt spid="16"/>
                                        </p:tgtEl>
                                      </p:cBhvr>
                                      <p:by x="50000" y="50000"/>
                                    </p:animScale>
                                  </p:childTnLst>
                                </p:cTn>
                              </p:par>
                              <p:par>
                                <p:cTn id="17" presetID="42" presetClass="path" presetSubtype="0" accel="50000" decel="50000" fill="hold" grpId="0" nodeType="withEffect">
                                  <p:stCondLst>
                                    <p:cond delay="500"/>
                                  </p:stCondLst>
                                  <p:childTnLst>
                                    <p:animMotion origin="layout" path="M -1.47817E-6 2.44666E-6 L -0.45724 0.43872 " pathEditMode="relative" rAng="0" ptsTypes="AA">
                                      <p:cBhvr>
                                        <p:cTn id="18" dur="2000" fill="hold"/>
                                        <p:tgtEl>
                                          <p:spTgt spid="5"/>
                                        </p:tgtEl>
                                        <p:attrNameLst>
                                          <p:attrName>ppt_x</p:attrName>
                                          <p:attrName>ppt_y</p:attrName>
                                        </p:attrNameLst>
                                      </p:cBhvr>
                                      <p:rCtr x="-22862" y="21925"/>
                                    </p:animMotion>
                                  </p:childTnLst>
                                </p:cTn>
                              </p:par>
                              <p:par>
                                <p:cTn id="19" presetID="42" presetClass="path" presetSubtype="0" accel="50000" decel="50000" fill="hold" grpId="0" nodeType="withEffect">
                                  <p:stCondLst>
                                    <p:cond delay="500"/>
                                  </p:stCondLst>
                                  <p:childTnLst>
                                    <p:animMotion origin="layout" path="M -1.47817E-6 3.90377E-7 L -0.45724 0.12778 " pathEditMode="relative" rAng="0" ptsTypes="AA">
                                      <p:cBhvr>
                                        <p:cTn id="20" dur="2000" fill="hold"/>
                                        <p:tgtEl>
                                          <p:spTgt spid="21"/>
                                        </p:tgtEl>
                                        <p:attrNameLst>
                                          <p:attrName>ppt_x</p:attrName>
                                          <p:attrName>ppt_y</p:attrName>
                                        </p:attrNameLst>
                                      </p:cBhvr>
                                      <p:rCtr x="-22862" y="6378"/>
                                    </p:animMotion>
                                  </p:childTnLst>
                                </p:cTn>
                              </p:par>
                              <p:par>
                                <p:cTn id="21" presetID="6" presetClass="emph" presetSubtype="0" fill="hold" grpId="1" nodeType="withEffect">
                                  <p:stCondLst>
                                    <p:cond delay="500"/>
                                  </p:stCondLst>
                                  <p:childTnLst>
                                    <p:animScale>
                                      <p:cBhvr>
                                        <p:cTn id="22" dur="2000" fill="hold"/>
                                        <p:tgtEl>
                                          <p:spTgt spid="5"/>
                                        </p:tgtEl>
                                      </p:cBhvr>
                                      <p:by x="50000" y="50000"/>
                                    </p:animScale>
                                  </p:childTnLst>
                                </p:cTn>
                              </p:par>
                              <p:par>
                                <p:cTn id="23" presetID="6" presetClass="emph" presetSubtype="0" fill="hold" grpId="1" nodeType="withEffect">
                                  <p:stCondLst>
                                    <p:cond delay="500"/>
                                  </p:stCondLst>
                                  <p:childTnLst>
                                    <p:animScale>
                                      <p:cBhvr>
                                        <p:cTn id="24" dur="2000" fill="hold"/>
                                        <p:tgtEl>
                                          <p:spTgt spid="21"/>
                                        </p:tgtEl>
                                      </p:cBhvr>
                                      <p:by x="50000" y="50000"/>
                                    </p:animScale>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2"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2" nodeType="withEffect">
                                  <p:stCondLst>
                                    <p:cond delay="0"/>
                                  </p:stCondLst>
                                  <p:childTnLst>
                                    <p:animEffect transition="out" filter="fad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par>
                          <p:cTn id="72" fill="hold">
                            <p:stCondLst>
                              <p:cond delay="500"/>
                            </p:stCondLst>
                            <p:childTnLst>
                              <p:par>
                                <p:cTn id="73" presetID="1" presetClass="exit" presetSubtype="0" fill="hold" nodeType="after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21" grpId="0" animBg="1"/>
      <p:bldP spid="21" grpId="1" animBg="1"/>
      <p:bldP spid="21" grpId="2" animBg="1"/>
      <p:bldP spid="6" grpId="0" animBg="1"/>
      <p:bldP spid="24" grpId="0" animBg="1"/>
      <p:bldP spid="27" grpId="0" animBg="1"/>
      <p:bldP spid="29" grpId="0" animBg="1"/>
      <p:bldP spid="30" grpId="0" animBg="1"/>
      <p:bldP spid="32" grpId="0" animBg="1"/>
      <p:bldP spid="32" grpId="1" animBg="1"/>
      <p:bldP spid="45"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Deploy domain controllers in an availability group</a:t>
            </a:r>
          </a:p>
        </p:txBody>
      </p:sp>
    </p:spTree>
    <p:extLst>
      <p:ext uri="{BB962C8B-B14F-4D97-AF65-F5344CB8AC3E}">
        <p14:creationId xmlns:p14="http://schemas.microsoft.com/office/powerpoint/2010/main" val="41264593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58" y="2044"/>
          <a:ext cx="1556" cy="1556"/>
        </p:xfrm>
        <a:graphic>
          <a:graphicData uri="http://schemas.openxmlformats.org/presentationml/2006/ole">
            <mc:AlternateContent xmlns:mc="http://schemas.openxmlformats.org/markup-compatibility/2006">
              <mc:Choice xmlns:v="urn:schemas-microsoft-com:vml" Requires="v">
                <p:oleObj spid="_x0000_s6050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58" y="2044"/>
                        <a:ext cx="1556" cy="1556"/>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a:t>General Considerations for AD In Azure</a:t>
            </a:r>
          </a:p>
        </p:txBody>
      </p:sp>
      <p:sp>
        <p:nvSpPr>
          <p:cNvPr id="18" name="Content Placeholder 17"/>
          <p:cNvSpPr>
            <a:spLocks noGrp="1"/>
          </p:cNvSpPr>
          <p:nvPr>
            <p:ph sz="quarter" idx="10"/>
          </p:nvPr>
        </p:nvSpPr>
        <p:spPr/>
        <p:txBody>
          <a:bodyPr>
            <a:normAutofit fontScale="85000" lnSpcReduction="20000"/>
          </a:bodyPr>
          <a:lstStyle/>
          <a:p>
            <a:r>
              <a:rPr lang="en-US" dirty="0"/>
              <a:t>Domain controllers are highly sensitive roles</a:t>
            </a:r>
          </a:p>
          <a:p>
            <a:pPr lvl="1"/>
            <a:r>
              <a:rPr lang="en-US" dirty="0"/>
              <a:t>Best choice for IaaS workloads</a:t>
            </a:r>
          </a:p>
          <a:p>
            <a:pPr lvl="1"/>
            <a:r>
              <a:rPr lang="en-US" dirty="0"/>
              <a:t>Should mirror existing datacenter environment </a:t>
            </a:r>
            <a:br>
              <a:rPr lang="en-US" dirty="0"/>
            </a:br>
            <a:r>
              <a:rPr lang="en-US" dirty="0"/>
              <a:t>with respect to replica domain requirements</a:t>
            </a:r>
          </a:p>
          <a:p>
            <a:r>
              <a:rPr lang="en-US" dirty="0"/>
              <a:t>Read-Only Domain Controllers</a:t>
            </a:r>
          </a:p>
          <a:p>
            <a:pPr lvl="1"/>
            <a:r>
              <a:rPr lang="en-US" dirty="0"/>
              <a:t>Built for situations with poor physical security</a:t>
            </a:r>
          </a:p>
          <a:p>
            <a:pPr lvl="1"/>
            <a:r>
              <a:rPr lang="en-US" dirty="0"/>
              <a:t>Poor choice for Azure, does not address IaaS needs</a:t>
            </a:r>
          </a:p>
          <a:p>
            <a:r>
              <a:rPr lang="en-US" dirty="0"/>
              <a:t>Resource Forest (watch out)</a:t>
            </a:r>
          </a:p>
          <a:p>
            <a:pPr lvl="1"/>
            <a:r>
              <a:rPr lang="en-US" dirty="0"/>
              <a:t>Unless currently in place on-premises this posture can hinder migration efforts</a:t>
            </a:r>
          </a:p>
        </p:txBody>
      </p:sp>
      <p:sp>
        <p:nvSpPr>
          <p:cNvPr id="13" name="Text Placeholder 4"/>
          <p:cNvSpPr txBox="1">
            <a:spLocks/>
          </p:cNvSpPr>
          <p:nvPr/>
        </p:nvSpPr>
        <p:spPr>
          <a:xfrm>
            <a:off x="531893" y="2728687"/>
            <a:ext cx="10458290" cy="2140176"/>
          </a:xfrm>
          <a:prstGeom prst="rect">
            <a:avLst/>
          </a:prstGeom>
        </p:spPr>
        <p:txBody>
          <a:bodyPr vert="horz" wrap="square" lIns="0" tIns="143428" rIns="179285" bIns="143428"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lumMod val="50000"/>
                </a:srgbClr>
              </a:buClr>
              <a:buNone/>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40697036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Deployment In Azure</a:t>
            </a:r>
            <a:endParaRPr lang="en-US" dirty="0"/>
          </a:p>
        </p:txBody>
      </p:sp>
      <p:sp>
        <p:nvSpPr>
          <p:cNvPr id="3" name="Text Placeholder 2"/>
          <p:cNvSpPr>
            <a:spLocks noGrp="1"/>
          </p:cNvSpPr>
          <p:nvPr>
            <p:ph sz="quarter" idx="10"/>
          </p:nvPr>
        </p:nvSpPr>
        <p:spPr/>
        <p:txBody>
          <a:bodyPr>
            <a:normAutofit fontScale="85000" lnSpcReduction="20000"/>
          </a:bodyPr>
          <a:lstStyle/>
          <a:p>
            <a:r>
              <a:rPr lang="en-US" dirty="0"/>
              <a:t>Use machine profiles adapted to the DIT size</a:t>
            </a:r>
          </a:p>
          <a:p>
            <a:pPr lvl="1"/>
            <a:r>
              <a:rPr lang="en-US" dirty="0"/>
              <a:t>Consider the memory intensive machines (A5-A7) for large ADs</a:t>
            </a:r>
          </a:p>
          <a:p>
            <a:r>
              <a:rPr lang="en-US" dirty="0"/>
              <a:t>Migration Path choices</a:t>
            </a:r>
          </a:p>
          <a:p>
            <a:pPr lvl="1"/>
            <a:r>
              <a:rPr lang="en-US" dirty="0"/>
              <a:t>Physical to Virtual</a:t>
            </a:r>
          </a:p>
          <a:p>
            <a:pPr lvl="1"/>
            <a:r>
              <a:rPr lang="en-US" dirty="0"/>
              <a:t>Move existing virtual</a:t>
            </a:r>
          </a:p>
          <a:p>
            <a:pPr lvl="1"/>
            <a:r>
              <a:rPr lang="en-US" dirty="0"/>
              <a:t>Build new DC and replicate from on-premises</a:t>
            </a:r>
          </a:p>
          <a:p>
            <a:r>
              <a:rPr lang="en-US" dirty="0"/>
              <a:t>Azure Application Access</a:t>
            </a:r>
          </a:p>
          <a:p>
            <a:pPr lvl="1"/>
            <a:r>
              <a:rPr lang="en-US" dirty="0"/>
              <a:t>Create AD site for each Azure region and attach all regional subnets to that site</a:t>
            </a:r>
          </a:p>
          <a:p>
            <a:pPr lvl="1"/>
            <a:r>
              <a:rPr lang="en-US" dirty="0"/>
              <a:t>Place two DCs in each region within an Availability Set </a:t>
            </a:r>
          </a:p>
        </p:txBody>
      </p:sp>
    </p:spTree>
    <p:extLst>
      <p:ext uri="{BB962C8B-B14F-4D97-AF65-F5344CB8AC3E}">
        <p14:creationId xmlns:p14="http://schemas.microsoft.com/office/powerpoint/2010/main" val="12274303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AD Authentication</a:t>
            </a:r>
          </a:p>
        </p:txBody>
      </p:sp>
      <p:sp>
        <p:nvSpPr>
          <p:cNvPr id="3" name="Content Placeholder 2"/>
          <p:cNvSpPr>
            <a:spLocks noGrp="1"/>
          </p:cNvSpPr>
          <p:nvPr>
            <p:ph sz="quarter" idx="10"/>
          </p:nvPr>
        </p:nvSpPr>
        <p:spPr>
          <a:xfrm>
            <a:off x="268288" y="1398397"/>
            <a:ext cx="11542503" cy="5084469"/>
          </a:xfrm>
        </p:spPr>
        <p:txBody>
          <a:bodyPr/>
          <a:lstStyle/>
          <a:p>
            <a:r>
              <a:rPr lang="en-US" sz="3600" dirty="0"/>
              <a:t>Three main variants</a:t>
            </a:r>
          </a:p>
          <a:p>
            <a:pPr lvl="1"/>
            <a:r>
              <a:rPr lang="en-US" sz="3200" dirty="0"/>
              <a:t>LDAP Authentication / Authorization</a:t>
            </a:r>
          </a:p>
          <a:p>
            <a:pPr lvl="1"/>
            <a:r>
              <a:rPr lang="en-US" sz="3200" dirty="0"/>
              <a:t>Kerberos 5 Authentication / LDAP Authorization</a:t>
            </a:r>
          </a:p>
          <a:p>
            <a:pPr lvl="1"/>
            <a:r>
              <a:rPr lang="en-US" sz="3200" dirty="0" err="1"/>
              <a:t>Winbind</a:t>
            </a:r>
            <a:r>
              <a:rPr lang="en-US" sz="3200" dirty="0"/>
              <a:t> Authentication / Authorization</a:t>
            </a:r>
          </a:p>
          <a:p>
            <a:r>
              <a:rPr lang="en-US" sz="3600" dirty="0"/>
              <a:t>Considerations</a:t>
            </a:r>
          </a:p>
          <a:p>
            <a:pPr lvl="1"/>
            <a:r>
              <a:rPr lang="en-US" sz="3200" dirty="0"/>
              <a:t>Single Sign-On or Same Sign-On?</a:t>
            </a:r>
          </a:p>
          <a:p>
            <a:pPr lvl="1"/>
            <a:r>
              <a:rPr lang="en-US" sz="3200" dirty="0"/>
              <a:t>Password change capabilities</a:t>
            </a:r>
          </a:p>
          <a:p>
            <a:pPr lvl="1"/>
            <a:r>
              <a:rPr lang="en-US" sz="3200" dirty="0"/>
              <a:t>Authentication and/or Authorization and/or File Sharing?</a:t>
            </a:r>
          </a:p>
          <a:p>
            <a:pPr lvl="1"/>
            <a:r>
              <a:rPr lang="en-US" sz="3200" dirty="0"/>
              <a:t>Deployment Size and Administrative Impact</a:t>
            </a:r>
          </a:p>
        </p:txBody>
      </p:sp>
    </p:spTree>
    <p:extLst>
      <p:ext uri="{BB962C8B-B14F-4D97-AF65-F5344CB8AC3E}">
        <p14:creationId xmlns:p14="http://schemas.microsoft.com/office/powerpoint/2010/main" val="24866831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LDAP Authentication</a:t>
            </a:r>
          </a:p>
        </p:txBody>
      </p:sp>
      <p:sp>
        <p:nvSpPr>
          <p:cNvPr id="32" name="Isosceles Triangle 31"/>
          <p:cNvSpPr/>
          <p:nvPr/>
        </p:nvSpPr>
        <p:spPr bwMode="auto">
          <a:xfrm>
            <a:off x="7563775" y="2128421"/>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8144823" y="4740907"/>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34" name="Rounded Rectangle 33"/>
          <p:cNvSpPr/>
          <p:nvPr/>
        </p:nvSpPr>
        <p:spPr bwMode="auto">
          <a:xfrm>
            <a:off x="8788893" y="3347831"/>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LDAP</a:t>
            </a:r>
          </a:p>
        </p:txBody>
      </p:sp>
      <p:sp>
        <p:nvSpPr>
          <p:cNvPr id="35" name="Rounded Rectangle 34"/>
          <p:cNvSpPr/>
          <p:nvPr/>
        </p:nvSpPr>
        <p:spPr bwMode="auto">
          <a:xfrm>
            <a:off x="8788893" y="4124741"/>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8826003" y="4011170"/>
            <a:ext cx="1168653" cy="843308"/>
          </a:xfrm>
          <a:prstGeom prst="rect">
            <a:avLst/>
          </a:prstGeom>
          <a:noFill/>
        </p:spPr>
        <p:txBody>
          <a:bodyPr wrap="none" lIns="182880" tIns="146304" rIns="182880" bIns="146304" rtlCol="0" anchor="ctr">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KDC</a:t>
            </a:r>
          </a:p>
        </p:txBody>
      </p:sp>
      <p:sp>
        <p:nvSpPr>
          <p:cNvPr id="37" name="Rectangle 36"/>
          <p:cNvSpPr/>
          <p:nvPr/>
        </p:nvSpPr>
        <p:spPr bwMode="auto">
          <a:xfrm>
            <a:off x="803564" y="3066473"/>
            <a:ext cx="60790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ounded Rectangle 37"/>
          <p:cNvSpPr/>
          <p:nvPr/>
        </p:nvSpPr>
        <p:spPr bwMode="auto">
          <a:xfrm>
            <a:off x="3402111" y="3347831"/>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39" name="Rounded Rectangle 38"/>
          <p:cNvSpPr/>
          <p:nvPr/>
        </p:nvSpPr>
        <p:spPr bwMode="auto">
          <a:xfrm>
            <a:off x="3402111" y="4120302"/>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40" name="Rectangle 39"/>
          <p:cNvSpPr/>
          <p:nvPr/>
        </p:nvSpPr>
        <p:spPr bwMode="auto">
          <a:xfrm>
            <a:off x="4398831" y="4166493"/>
            <a:ext cx="2028601"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pam_ldap</a:t>
            </a:r>
          </a:p>
        </p:txBody>
      </p:sp>
      <p:sp>
        <p:nvSpPr>
          <p:cNvPr id="41" name="Rectangle 40"/>
          <p:cNvSpPr/>
          <p:nvPr/>
        </p:nvSpPr>
        <p:spPr bwMode="auto">
          <a:xfrm>
            <a:off x="4398832" y="3402900"/>
            <a:ext cx="2028600"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nss_ldap</a:t>
            </a:r>
          </a:p>
        </p:txBody>
      </p:sp>
      <p:cxnSp>
        <p:nvCxnSpPr>
          <p:cNvPr id="42" name="Straight Arrow Connector 41"/>
          <p:cNvCxnSpPr>
            <a:stCxn id="38" idx="3"/>
          </p:cNvCxnSpPr>
          <p:nvPr/>
        </p:nvCxnSpPr>
        <p:spPr>
          <a:xfrm>
            <a:off x="6622742" y="3655914"/>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3"/>
            <a:endCxn id="34" idx="1"/>
          </p:cNvCxnSpPr>
          <p:nvPr/>
        </p:nvCxnSpPr>
        <p:spPr>
          <a:xfrm flipV="1">
            <a:off x="6622742" y="3655914"/>
            <a:ext cx="2166151" cy="77247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70536" y="4743125"/>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45" name="Rectangle 44"/>
          <p:cNvSpPr/>
          <p:nvPr/>
        </p:nvSpPr>
        <p:spPr bwMode="auto">
          <a:xfrm>
            <a:off x="1087571" y="3347831"/>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46" name="Straight Arrow Connector 45"/>
          <p:cNvCxnSpPr>
            <a:stCxn id="45" idx="3"/>
            <a:endCxn id="38" idx="1"/>
          </p:cNvCxnSpPr>
          <p:nvPr/>
        </p:nvCxnSpPr>
        <p:spPr>
          <a:xfrm flipV="1">
            <a:off x="2618228" y="3655914"/>
            <a:ext cx="783883"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3"/>
            <a:endCxn id="39" idx="1"/>
          </p:cNvCxnSpPr>
          <p:nvPr/>
        </p:nvCxnSpPr>
        <p:spPr>
          <a:xfrm>
            <a:off x="2618228" y="4042149"/>
            <a:ext cx="783883"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67696" y="3634345"/>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endParaRPr lang="nl-NL"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565937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Kerberos Authentication</a:t>
            </a:r>
          </a:p>
        </p:txBody>
      </p:sp>
      <p:sp>
        <p:nvSpPr>
          <p:cNvPr id="5" name="Isosceles Triangle 4"/>
          <p:cNvSpPr/>
          <p:nvPr/>
        </p:nvSpPr>
        <p:spPr bwMode="auto">
          <a:xfrm>
            <a:off x="7563775" y="2128421"/>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8144823" y="4740907"/>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7" name="Rounded Rectangle 6"/>
          <p:cNvSpPr/>
          <p:nvPr/>
        </p:nvSpPr>
        <p:spPr bwMode="auto">
          <a:xfrm>
            <a:off x="8788893" y="3347831"/>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LDAP</a:t>
            </a:r>
          </a:p>
        </p:txBody>
      </p:sp>
      <p:sp>
        <p:nvSpPr>
          <p:cNvPr id="8" name="Rounded Rectangle 7"/>
          <p:cNvSpPr/>
          <p:nvPr/>
        </p:nvSpPr>
        <p:spPr bwMode="auto">
          <a:xfrm>
            <a:off x="8788893" y="4124741"/>
            <a:ext cx="1242874"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826003" y="4011170"/>
            <a:ext cx="1168653" cy="843308"/>
          </a:xfrm>
          <a:prstGeom prst="rect">
            <a:avLst/>
          </a:prstGeom>
          <a:noFill/>
        </p:spPr>
        <p:txBody>
          <a:bodyPr wrap="none" lIns="182880" tIns="146304" rIns="182880" bIns="146304" rtlCol="0" anchor="ctr">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KDC</a:t>
            </a:r>
          </a:p>
        </p:txBody>
      </p:sp>
      <p:sp>
        <p:nvSpPr>
          <p:cNvPr id="21" name="Rectangle 20"/>
          <p:cNvSpPr/>
          <p:nvPr/>
        </p:nvSpPr>
        <p:spPr bwMode="auto">
          <a:xfrm>
            <a:off x="803564" y="3066473"/>
            <a:ext cx="60790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3402111" y="3347831"/>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23" name="Rounded Rectangle 22"/>
          <p:cNvSpPr/>
          <p:nvPr/>
        </p:nvSpPr>
        <p:spPr bwMode="auto">
          <a:xfrm>
            <a:off x="3402111" y="4120302"/>
            <a:ext cx="3220631"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24" name="Rectangle 23"/>
          <p:cNvSpPr/>
          <p:nvPr/>
        </p:nvSpPr>
        <p:spPr bwMode="auto">
          <a:xfrm>
            <a:off x="4398831" y="4166493"/>
            <a:ext cx="2028601"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pam_krb5</a:t>
            </a:r>
          </a:p>
        </p:txBody>
      </p:sp>
      <p:sp>
        <p:nvSpPr>
          <p:cNvPr id="25" name="Rectangle 24"/>
          <p:cNvSpPr/>
          <p:nvPr/>
        </p:nvSpPr>
        <p:spPr bwMode="auto">
          <a:xfrm>
            <a:off x="4398832" y="3402900"/>
            <a:ext cx="2028600"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nss_ldap</a:t>
            </a:r>
          </a:p>
        </p:txBody>
      </p:sp>
      <p:cxnSp>
        <p:nvCxnSpPr>
          <p:cNvPr id="26" name="Straight Arrow Connector 25"/>
          <p:cNvCxnSpPr>
            <a:stCxn id="22" idx="3"/>
          </p:cNvCxnSpPr>
          <p:nvPr/>
        </p:nvCxnSpPr>
        <p:spPr>
          <a:xfrm>
            <a:off x="6622742" y="3655914"/>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p:cNvCxnSpPr>
          <p:nvPr/>
        </p:nvCxnSpPr>
        <p:spPr>
          <a:xfrm>
            <a:off x="6622742" y="4428385"/>
            <a:ext cx="2166151"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70536" y="4740907"/>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29" name="Rectangle 28"/>
          <p:cNvSpPr/>
          <p:nvPr/>
        </p:nvSpPr>
        <p:spPr bwMode="auto">
          <a:xfrm>
            <a:off x="1087571" y="3347831"/>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30" name="Straight Arrow Connector 29"/>
          <p:cNvCxnSpPr>
            <a:stCxn id="29" idx="3"/>
            <a:endCxn id="22" idx="1"/>
          </p:cNvCxnSpPr>
          <p:nvPr/>
        </p:nvCxnSpPr>
        <p:spPr>
          <a:xfrm flipV="1">
            <a:off x="2618228" y="3655914"/>
            <a:ext cx="783883"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9" idx="3"/>
            <a:endCxn id="23" idx="1"/>
          </p:cNvCxnSpPr>
          <p:nvPr/>
        </p:nvCxnSpPr>
        <p:spPr>
          <a:xfrm>
            <a:off x="2618228" y="4042149"/>
            <a:ext cx="783883"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39825" y="4042149"/>
            <a:ext cx="1168653" cy="517065"/>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p:txBody>
      </p:sp>
      <p:sp>
        <p:nvSpPr>
          <p:cNvPr id="33" name="TextBox 32"/>
          <p:cNvSpPr txBox="1"/>
          <p:nvPr/>
        </p:nvSpPr>
        <p:spPr>
          <a:xfrm>
            <a:off x="7005339" y="3256987"/>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endParaRPr lang="nl-NL"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273164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Linux Client Winbind Authentication</a:t>
            </a:r>
          </a:p>
        </p:txBody>
      </p:sp>
      <p:sp>
        <p:nvSpPr>
          <p:cNvPr id="5" name="Isosceles Triangle 4"/>
          <p:cNvSpPr/>
          <p:nvPr/>
        </p:nvSpPr>
        <p:spPr bwMode="auto">
          <a:xfrm>
            <a:off x="7954393" y="2128421"/>
            <a:ext cx="3693111" cy="324035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8535441" y="4740907"/>
            <a:ext cx="253101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Active Directory</a:t>
            </a:r>
          </a:p>
        </p:txBody>
      </p:sp>
      <p:sp>
        <p:nvSpPr>
          <p:cNvPr id="8" name="Rounded Rectangle 7"/>
          <p:cNvSpPr/>
          <p:nvPr/>
        </p:nvSpPr>
        <p:spPr bwMode="auto">
          <a:xfrm>
            <a:off x="9179511" y="3347831"/>
            <a:ext cx="1242874" cy="139307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9218737" y="3748596"/>
            <a:ext cx="1164422" cy="627864"/>
          </a:xfrm>
          <a:prstGeom prst="rect">
            <a:avLst/>
          </a:prstGeom>
          <a:noFill/>
        </p:spPr>
        <p:txBody>
          <a:bodyPr wrap="none" lIns="182880" tIns="146304" rIns="182880" bIns="146304" rtlCol="0" anchor="ctr">
            <a:spAutoFit/>
          </a:bodyPr>
          <a:lstStyle/>
          <a:p>
            <a:pPr algn="ctr">
              <a:lnSpc>
                <a:spcPct val="90000"/>
              </a:lnSpc>
              <a:spcAft>
                <a:spcPts val="600"/>
              </a:spcAft>
            </a:pPr>
            <a:r>
              <a:rPr lang="nl-NL" sz="2400" dirty="0">
                <a:gradFill>
                  <a:gsLst>
                    <a:gs pos="2917">
                      <a:schemeClr val="tx1"/>
                    </a:gs>
                    <a:gs pos="30000">
                      <a:schemeClr val="tx1"/>
                    </a:gs>
                  </a:gsLst>
                  <a:lin ang="5400000" scaled="0"/>
                </a:gradFill>
              </a:rPr>
              <a:t>ADDS</a:t>
            </a:r>
          </a:p>
        </p:txBody>
      </p:sp>
      <p:sp>
        <p:nvSpPr>
          <p:cNvPr id="10" name="Rectangle 9"/>
          <p:cNvSpPr/>
          <p:nvPr/>
        </p:nvSpPr>
        <p:spPr bwMode="auto">
          <a:xfrm>
            <a:off x="421822" y="3066473"/>
            <a:ext cx="7083829" cy="23022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2585359" y="3347831"/>
            <a:ext cx="2918795"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NSS</a:t>
            </a:r>
          </a:p>
        </p:txBody>
      </p:sp>
      <p:sp>
        <p:nvSpPr>
          <p:cNvPr id="12" name="Rounded Rectangle 11"/>
          <p:cNvSpPr/>
          <p:nvPr/>
        </p:nvSpPr>
        <p:spPr bwMode="auto">
          <a:xfrm>
            <a:off x="2585359" y="4120302"/>
            <a:ext cx="2918795" cy="616166"/>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PAM</a:t>
            </a:r>
          </a:p>
        </p:txBody>
      </p:sp>
      <p:sp>
        <p:nvSpPr>
          <p:cNvPr id="13" name="Rectangle 12"/>
          <p:cNvSpPr/>
          <p:nvPr/>
        </p:nvSpPr>
        <p:spPr bwMode="auto">
          <a:xfrm>
            <a:off x="3466669" y="4166493"/>
            <a:ext cx="1875039"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pam_windbind</a:t>
            </a:r>
          </a:p>
        </p:txBody>
      </p:sp>
      <p:sp>
        <p:nvSpPr>
          <p:cNvPr id="14" name="Rectangle 13"/>
          <p:cNvSpPr/>
          <p:nvPr/>
        </p:nvSpPr>
        <p:spPr bwMode="auto">
          <a:xfrm>
            <a:off x="3466670" y="3402900"/>
            <a:ext cx="1875038" cy="523783"/>
          </a:xfrm>
          <a:prstGeom prst="rect">
            <a:avLst/>
          </a:prstGeom>
          <a:solidFill>
            <a:schemeClr val="accent1">
              <a:lumMod val="75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dirty="0">
                <a:gradFill>
                  <a:gsLst>
                    <a:gs pos="0">
                      <a:srgbClr val="FFFFFF"/>
                    </a:gs>
                    <a:gs pos="100000">
                      <a:srgbClr val="FFFFFF"/>
                    </a:gs>
                  </a:gsLst>
                  <a:lin ang="5400000" scaled="0"/>
                </a:gradFill>
                <a:ea typeface="Segoe UI" pitchFamily="34" charset="0"/>
                <a:cs typeface="Segoe UI" pitchFamily="34" charset="0"/>
              </a:rPr>
              <a:t>nss_winbind</a:t>
            </a:r>
          </a:p>
        </p:txBody>
      </p:sp>
      <p:cxnSp>
        <p:nvCxnSpPr>
          <p:cNvPr id="15" name="Straight Arrow Connector 14"/>
          <p:cNvCxnSpPr>
            <a:stCxn id="11" idx="3"/>
          </p:cNvCxnSpPr>
          <p:nvPr/>
        </p:nvCxnSpPr>
        <p:spPr>
          <a:xfrm>
            <a:off x="5504154" y="3655914"/>
            <a:ext cx="559297"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1" idx="3"/>
            <a:endCxn id="8" idx="1"/>
          </p:cNvCxnSpPr>
          <p:nvPr/>
        </p:nvCxnSpPr>
        <p:spPr>
          <a:xfrm flipV="1">
            <a:off x="7322347" y="4044369"/>
            <a:ext cx="1857164" cy="10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488795" y="4745778"/>
            <a:ext cx="194508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Linux Client</a:t>
            </a:r>
          </a:p>
        </p:txBody>
      </p:sp>
      <p:sp>
        <p:nvSpPr>
          <p:cNvPr id="18" name="Rectangle 17"/>
          <p:cNvSpPr/>
          <p:nvPr/>
        </p:nvSpPr>
        <p:spPr bwMode="auto">
          <a:xfrm>
            <a:off x="705830" y="3347831"/>
            <a:ext cx="1530657" cy="1388636"/>
          </a:xfrm>
          <a:prstGeom prst="rect">
            <a:avLst/>
          </a:prstGeom>
          <a:solidFill>
            <a:schemeClr val="accent4">
              <a:lumMod val="60000"/>
              <a:lumOff val="40000"/>
            </a:schemeClr>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Applications</a:t>
            </a:r>
          </a:p>
          <a:p>
            <a:pPr algn="ctr" defTabSz="932472" fontAlgn="base">
              <a:lnSpc>
                <a:spcPct val="90000"/>
              </a:lnSpc>
              <a:spcBef>
                <a:spcPct val="0"/>
              </a:spcBef>
              <a:spcAft>
                <a:spcPct val="0"/>
              </a:spcAft>
            </a:pPr>
            <a:r>
              <a:rPr lang="nl-NL" sz="1600" dirty="0">
                <a:solidFill>
                  <a:schemeClr val="accent5">
                    <a:lumMod val="75000"/>
                  </a:schemeClr>
                </a:solidFill>
                <a:ea typeface="Segoe UI" pitchFamily="34" charset="0"/>
                <a:cs typeface="Segoe UI" pitchFamily="34" charset="0"/>
              </a:rPr>
              <a:t>(GDM, SSH, ...)</a:t>
            </a:r>
          </a:p>
        </p:txBody>
      </p:sp>
      <p:cxnSp>
        <p:nvCxnSpPr>
          <p:cNvPr id="19" name="Straight Arrow Connector 18"/>
          <p:cNvCxnSpPr>
            <a:stCxn id="18" idx="3"/>
            <a:endCxn id="11" idx="1"/>
          </p:cNvCxnSpPr>
          <p:nvPr/>
        </p:nvCxnSpPr>
        <p:spPr>
          <a:xfrm flipV="1">
            <a:off x="2236487" y="3655914"/>
            <a:ext cx="348872" cy="386235"/>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3"/>
            <a:endCxn id="12" idx="1"/>
          </p:cNvCxnSpPr>
          <p:nvPr/>
        </p:nvCxnSpPr>
        <p:spPr>
          <a:xfrm>
            <a:off x="2236487" y="4042149"/>
            <a:ext cx="348872" cy="38623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05652" y="3953369"/>
            <a:ext cx="1168654"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Kerberos</a:t>
            </a:r>
          </a:p>
          <a:p>
            <a:pPr algn="ctr">
              <a:lnSpc>
                <a:spcPct val="90000"/>
              </a:lnSpc>
              <a:spcAft>
                <a:spcPts val="600"/>
              </a:spcAft>
            </a:pPr>
            <a:r>
              <a:rPr lang="nl-NL" sz="1600" dirty="0">
                <a:gradFill>
                  <a:gsLst>
                    <a:gs pos="2917">
                      <a:schemeClr val="tx1"/>
                    </a:gs>
                    <a:gs pos="30000">
                      <a:schemeClr val="tx1"/>
                    </a:gs>
                  </a:gsLst>
                  <a:lin ang="5400000" scaled="0"/>
                </a:gradFill>
              </a:rPr>
              <a:t>NTLM</a:t>
            </a:r>
          </a:p>
        </p:txBody>
      </p:sp>
      <p:sp>
        <p:nvSpPr>
          <p:cNvPr id="31" name="TextBox 30"/>
          <p:cNvSpPr txBox="1"/>
          <p:nvPr/>
        </p:nvSpPr>
        <p:spPr>
          <a:xfrm>
            <a:off x="7658564" y="3340792"/>
            <a:ext cx="854913" cy="815608"/>
          </a:xfrm>
          <a:prstGeom prst="rect">
            <a:avLst/>
          </a:prstGeom>
          <a:noFill/>
        </p:spPr>
        <p:txBody>
          <a:bodyPr wrap="none" lIns="182880" tIns="146304" rIns="182880" bIns="146304" rtlCol="0">
            <a:spAutoFit/>
          </a:bodyPr>
          <a:lstStyle/>
          <a:p>
            <a:pPr algn="ctr">
              <a:lnSpc>
                <a:spcPct val="90000"/>
              </a:lnSpc>
              <a:spcAft>
                <a:spcPts val="600"/>
              </a:spcAft>
            </a:pPr>
            <a:r>
              <a:rPr lang="nl-NL" sz="1600" dirty="0">
                <a:gradFill>
                  <a:gsLst>
                    <a:gs pos="2917">
                      <a:schemeClr val="tx1"/>
                    </a:gs>
                    <a:gs pos="30000">
                      <a:schemeClr val="tx1"/>
                    </a:gs>
                  </a:gsLst>
                  <a:lin ang="5400000" scaled="0"/>
                </a:gradFill>
              </a:rPr>
              <a:t>LDAP</a:t>
            </a:r>
          </a:p>
          <a:p>
            <a:pPr algn="ctr">
              <a:lnSpc>
                <a:spcPct val="90000"/>
              </a:lnSpc>
              <a:spcAft>
                <a:spcPts val="600"/>
              </a:spcAft>
            </a:pPr>
            <a:r>
              <a:rPr lang="nl-NL" sz="1600" dirty="0">
                <a:gradFill>
                  <a:gsLst>
                    <a:gs pos="2917">
                      <a:schemeClr val="tx1"/>
                    </a:gs>
                    <a:gs pos="30000">
                      <a:schemeClr val="tx1"/>
                    </a:gs>
                  </a:gsLst>
                  <a:lin ang="5400000" scaled="0"/>
                </a:gradFill>
              </a:rPr>
              <a:t>RPC</a:t>
            </a:r>
          </a:p>
        </p:txBody>
      </p:sp>
      <p:sp>
        <p:nvSpPr>
          <p:cNvPr id="32" name="TextBox 31"/>
          <p:cNvSpPr txBox="1"/>
          <p:nvPr/>
        </p:nvSpPr>
        <p:spPr>
          <a:xfrm>
            <a:off x="3675910" y="5676852"/>
            <a:ext cx="47278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rPr>
              <a:t>Guidance: </a:t>
            </a:r>
            <a:r>
              <a:rPr lang="en-US" sz="2400" dirty="0">
                <a:hlinkClick r:id="rId3"/>
              </a:rPr>
              <a:t>http://bit.ly/RHEL6AD</a:t>
            </a:r>
            <a:endParaRPr lang="nl-NL" sz="2400" dirty="0" err="1">
              <a:gradFill>
                <a:gsLst>
                  <a:gs pos="2917">
                    <a:schemeClr val="tx1"/>
                  </a:gs>
                  <a:gs pos="30000">
                    <a:schemeClr val="tx1"/>
                  </a:gs>
                </a:gsLst>
                <a:lin ang="5400000" scaled="0"/>
              </a:gradFill>
            </a:endParaRPr>
          </a:p>
        </p:txBody>
      </p:sp>
      <p:sp>
        <p:nvSpPr>
          <p:cNvPr id="41" name="Rounded Rectangle 40"/>
          <p:cNvSpPr/>
          <p:nvPr/>
        </p:nvSpPr>
        <p:spPr bwMode="auto">
          <a:xfrm>
            <a:off x="6063452" y="3348874"/>
            <a:ext cx="1258895" cy="1393076"/>
          </a:xfrm>
          <a:prstGeom prst="roundRect">
            <a:avLst/>
          </a:prstGeom>
          <a:solidFill>
            <a:srgbClr val="2E75B6"/>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600" dirty="0">
                <a:gradFill>
                  <a:gsLst>
                    <a:gs pos="0">
                      <a:srgbClr val="FFFFFF"/>
                    </a:gs>
                    <a:gs pos="100000">
                      <a:srgbClr val="FFFFFF"/>
                    </a:gs>
                  </a:gsLst>
                  <a:lin ang="5400000" scaled="0"/>
                </a:gradFill>
                <a:ea typeface="Segoe UI" pitchFamily="34" charset="0"/>
                <a:cs typeface="Segoe UI" pitchFamily="34" charset="0"/>
              </a:rPr>
              <a:t>Winbind</a:t>
            </a:r>
          </a:p>
          <a:p>
            <a:pPr algn="ctr" defTabSz="932472" fontAlgn="base">
              <a:lnSpc>
                <a:spcPct val="90000"/>
              </a:lnSpc>
              <a:spcBef>
                <a:spcPct val="0"/>
              </a:spcBef>
              <a:spcAft>
                <a:spcPct val="0"/>
              </a:spcAft>
            </a:pPr>
            <a:r>
              <a:rPr lang="nl-NL" sz="1600" dirty="0">
                <a:gradFill>
                  <a:gsLst>
                    <a:gs pos="0">
                      <a:srgbClr val="FFFFFF"/>
                    </a:gs>
                    <a:gs pos="100000">
                      <a:srgbClr val="FFFFFF"/>
                    </a:gs>
                  </a:gsLst>
                  <a:lin ang="5400000" scaled="0"/>
                </a:gradFill>
                <a:ea typeface="Segoe UI" pitchFamily="34" charset="0"/>
                <a:cs typeface="Segoe UI" pitchFamily="34" charset="0"/>
              </a:rPr>
              <a:t>Deamon</a:t>
            </a:r>
          </a:p>
        </p:txBody>
      </p:sp>
      <p:cxnSp>
        <p:nvCxnSpPr>
          <p:cNvPr id="46" name="Straight Arrow Connector 45"/>
          <p:cNvCxnSpPr/>
          <p:nvPr/>
        </p:nvCxnSpPr>
        <p:spPr>
          <a:xfrm>
            <a:off x="5504154" y="4385131"/>
            <a:ext cx="559297" cy="0"/>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6149846" y="4042149"/>
            <a:ext cx="1106641" cy="5742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6186069" y="3950916"/>
            <a:ext cx="1034193" cy="760208"/>
          </a:xfrm>
          <a:prstGeom prst="rect">
            <a:avLst/>
          </a:prstGeom>
          <a:noFill/>
        </p:spPr>
        <p:txBody>
          <a:bodyPr wrap="none" lIns="182880" tIns="146304" rIns="182880" bIns="146304" rtlCol="0">
            <a:spAutoFit/>
          </a:bodyPr>
          <a:lstStyle/>
          <a:p>
            <a:pPr algn="ctr">
              <a:lnSpc>
                <a:spcPct val="90000"/>
              </a:lnSpc>
              <a:spcAft>
                <a:spcPts val="600"/>
              </a:spcAft>
            </a:pPr>
            <a:r>
              <a:rPr lang="nl-NL" sz="1400" dirty="0">
                <a:gradFill>
                  <a:gsLst>
                    <a:gs pos="2917">
                      <a:schemeClr val="tx1"/>
                    </a:gs>
                    <a:gs pos="30000">
                      <a:schemeClr val="tx1"/>
                    </a:gs>
                  </a:gsLst>
                  <a:lin ang="5400000" scaled="0"/>
                </a:gradFill>
              </a:rPr>
              <a:t>idmap</a:t>
            </a:r>
          </a:p>
          <a:p>
            <a:pPr algn="ctr">
              <a:lnSpc>
                <a:spcPct val="90000"/>
              </a:lnSpc>
              <a:spcAft>
                <a:spcPts val="600"/>
              </a:spcAft>
            </a:pPr>
            <a:r>
              <a:rPr lang="nl-NL" sz="1400" dirty="0">
                <a:gradFill>
                  <a:gsLst>
                    <a:gs pos="2917">
                      <a:schemeClr val="tx1"/>
                    </a:gs>
                    <a:gs pos="30000">
                      <a:schemeClr val="tx1"/>
                    </a:gs>
                  </a:gsLst>
                  <a:lin ang="5400000" scaled="0"/>
                </a:gradFill>
              </a:rPr>
              <a:t>Backend</a:t>
            </a:r>
          </a:p>
        </p:txBody>
      </p:sp>
    </p:spTree>
    <p:extLst>
      <p:ext uri="{BB962C8B-B14F-4D97-AF65-F5344CB8AC3E}">
        <p14:creationId xmlns:p14="http://schemas.microsoft.com/office/powerpoint/2010/main" val="12830733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sz="quarter" idx="10"/>
          </p:nvPr>
        </p:nvSpPr>
        <p:spPr/>
        <p:txBody>
          <a:bodyPr/>
          <a:lstStyle/>
          <a:p>
            <a:r>
              <a:rPr lang="en-US" dirty="0"/>
              <a:t>Best practices for AD in IaaS</a:t>
            </a:r>
          </a:p>
          <a:p>
            <a:r>
              <a:rPr lang="en-US" dirty="0"/>
              <a:t>Best practices for SQL database solutions</a:t>
            </a:r>
          </a:p>
          <a:p>
            <a:r>
              <a:rPr lang="en-US" dirty="0"/>
              <a:t>Designing complex solutions in the cloud</a:t>
            </a:r>
          </a:p>
        </p:txBody>
      </p:sp>
    </p:spTree>
    <p:extLst>
      <p:ext uri="{BB962C8B-B14F-4D97-AF65-F5344CB8AC3E}">
        <p14:creationId xmlns:p14="http://schemas.microsoft.com/office/powerpoint/2010/main" val="9477608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Domain Controllers in separate regions</a:t>
            </a:r>
          </a:p>
        </p:txBody>
      </p:sp>
    </p:spTree>
    <p:extLst>
      <p:ext uri="{BB962C8B-B14F-4D97-AF65-F5344CB8AC3E}">
        <p14:creationId xmlns:p14="http://schemas.microsoft.com/office/powerpoint/2010/main" val="35116728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on IaaS Tips</a:t>
            </a:r>
          </a:p>
        </p:txBody>
      </p:sp>
      <p:sp>
        <p:nvSpPr>
          <p:cNvPr id="3" name="Content Placeholder 2"/>
          <p:cNvSpPr>
            <a:spLocks noGrp="1"/>
          </p:cNvSpPr>
          <p:nvPr>
            <p:ph sz="quarter" idx="10"/>
          </p:nvPr>
        </p:nvSpPr>
        <p:spPr/>
        <p:txBody>
          <a:bodyPr>
            <a:normAutofit fontScale="85000" lnSpcReduction="20000"/>
          </a:bodyPr>
          <a:lstStyle/>
          <a:p>
            <a:r>
              <a:rPr lang="en-US" dirty="0"/>
              <a:t>If you know you will need to shut it down, use 1 DC</a:t>
            </a:r>
          </a:p>
          <a:p>
            <a:r>
              <a:rPr lang="en-US" dirty="0"/>
              <a:t>For production, use 3 DCs in the same availability set</a:t>
            </a:r>
          </a:p>
          <a:p>
            <a:pPr lvl="1"/>
            <a:r>
              <a:rPr lang="en-US" dirty="0"/>
              <a:t>Distributes across update and fault domains</a:t>
            </a:r>
          </a:p>
          <a:p>
            <a:pPr lvl="1"/>
            <a:r>
              <a:rPr lang="en-US" dirty="0"/>
              <a:t>Potential for all DCs to restore from an unknown state </a:t>
            </a:r>
          </a:p>
          <a:p>
            <a:pPr lvl="1"/>
            <a:r>
              <a:rPr lang="en-US" dirty="0"/>
              <a:t>3 provides for at least 1 </a:t>
            </a:r>
            <a:r>
              <a:rPr lang="en-US" dirty="0" err="1"/>
              <a:t>authoritive</a:t>
            </a:r>
            <a:r>
              <a:rPr lang="en-US" dirty="0"/>
              <a:t> SYSVOL</a:t>
            </a:r>
          </a:p>
          <a:p>
            <a:r>
              <a:rPr lang="en-US" dirty="0"/>
              <a:t>Choosing a DC, GC or RODC?</a:t>
            </a:r>
          </a:p>
          <a:p>
            <a:pPr lvl="1"/>
            <a:r>
              <a:rPr lang="en-US" dirty="0"/>
              <a:t>Cloud only – yes</a:t>
            </a:r>
          </a:p>
          <a:p>
            <a:pPr lvl="1"/>
            <a:r>
              <a:rPr lang="en-US" dirty="0"/>
              <a:t>Hybrid – maybe</a:t>
            </a:r>
          </a:p>
          <a:p>
            <a:pPr lvl="1"/>
            <a:r>
              <a:rPr lang="en-US" dirty="0"/>
              <a:t>RODC – primarily used for insecure environments</a:t>
            </a:r>
          </a:p>
        </p:txBody>
      </p:sp>
    </p:spTree>
    <p:extLst>
      <p:ext uri="{BB962C8B-B14F-4D97-AF65-F5344CB8AC3E}">
        <p14:creationId xmlns:p14="http://schemas.microsoft.com/office/powerpoint/2010/main" val="19802074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Isolate AD Machines For Security</a:t>
            </a:r>
          </a:p>
        </p:txBody>
      </p:sp>
      <p:sp>
        <p:nvSpPr>
          <p:cNvPr id="3" name="Content Placeholder 2"/>
          <p:cNvSpPr>
            <a:spLocks noGrp="1"/>
          </p:cNvSpPr>
          <p:nvPr>
            <p:ph sz="quarter" idx="10"/>
          </p:nvPr>
        </p:nvSpPr>
        <p:spPr/>
        <p:txBody>
          <a:bodyPr>
            <a:normAutofit/>
          </a:bodyPr>
          <a:lstStyle/>
          <a:p>
            <a:r>
              <a:rPr lang="en-US" dirty="0"/>
              <a:t>Three basic options for machine isolation:</a:t>
            </a:r>
          </a:p>
          <a:p>
            <a:pPr lvl="1"/>
            <a:r>
              <a:rPr lang="en-US" dirty="0"/>
              <a:t>Between machines deployed to a single virtual network - Windows Firewall</a:t>
            </a:r>
          </a:p>
          <a:p>
            <a:pPr lvl="1"/>
            <a:r>
              <a:rPr lang="en-US" dirty="0"/>
              <a:t>Between machines deployed to distinct virtual networks - Same cloud service</a:t>
            </a:r>
          </a:p>
          <a:p>
            <a:pPr lvl="1"/>
            <a:r>
              <a:rPr lang="en-US" dirty="0"/>
              <a:t>Between machines to distinct virtual networks</a:t>
            </a:r>
          </a:p>
          <a:p>
            <a:pPr lvl="2"/>
            <a:r>
              <a:rPr lang="en-US" dirty="0"/>
              <a:t>VPN connection from on-premises</a:t>
            </a:r>
          </a:p>
          <a:p>
            <a:endParaRPr lang="en-US" dirty="0"/>
          </a:p>
        </p:txBody>
      </p:sp>
    </p:spTree>
    <p:extLst>
      <p:ext uri="{BB962C8B-B14F-4D97-AF65-F5344CB8AC3E}">
        <p14:creationId xmlns:p14="http://schemas.microsoft.com/office/powerpoint/2010/main" val="41411327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in Azure</a:t>
            </a:r>
          </a:p>
        </p:txBody>
      </p:sp>
    </p:spTree>
    <p:extLst>
      <p:ext uri="{BB962C8B-B14F-4D97-AF65-F5344CB8AC3E}">
        <p14:creationId xmlns:p14="http://schemas.microsoft.com/office/powerpoint/2010/main" val="42869477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SQL in Azure IaaS?</a:t>
            </a:r>
          </a:p>
        </p:txBody>
      </p:sp>
      <p:sp>
        <p:nvSpPr>
          <p:cNvPr id="3" name="Content Placeholder 2"/>
          <p:cNvSpPr>
            <a:spLocks noGrp="1"/>
          </p:cNvSpPr>
          <p:nvPr>
            <p:ph sz="quarter" idx="10"/>
          </p:nvPr>
        </p:nvSpPr>
        <p:spPr>
          <a:xfrm>
            <a:off x="268288" y="1398397"/>
            <a:ext cx="11542503" cy="5072158"/>
          </a:xfrm>
        </p:spPr>
        <p:txBody>
          <a:bodyPr/>
          <a:lstStyle/>
          <a:p>
            <a:r>
              <a:rPr lang="en-US" dirty="0"/>
              <a:t>If SQL PAAS has a limitation</a:t>
            </a:r>
          </a:p>
          <a:p>
            <a:r>
              <a:rPr lang="en-US" dirty="0"/>
              <a:t>Other Scenarios</a:t>
            </a:r>
          </a:p>
          <a:p>
            <a:pPr lvl="1"/>
            <a:r>
              <a:rPr lang="en-US" dirty="0"/>
              <a:t>License portability</a:t>
            </a:r>
          </a:p>
          <a:p>
            <a:pPr lvl="1"/>
            <a:r>
              <a:rPr lang="en-US" dirty="0"/>
              <a:t>Backup</a:t>
            </a:r>
          </a:p>
          <a:p>
            <a:pPr lvl="1"/>
            <a:r>
              <a:rPr lang="en-US" dirty="0"/>
              <a:t>Dev and test</a:t>
            </a:r>
          </a:p>
          <a:p>
            <a:pPr lvl="1"/>
            <a:r>
              <a:rPr lang="en-US" dirty="0"/>
              <a:t>Hybrid apps</a:t>
            </a:r>
          </a:p>
          <a:p>
            <a:pPr lvl="1"/>
            <a:r>
              <a:rPr lang="en-US" dirty="0"/>
              <a:t>Legacy applications (either 1</a:t>
            </a:r>
            <a:r>
              <a:rPr lang="en-US" baseline="30000" dirty="0"/>
              <a:t>st</a:t>
            </a:r>
            <a:r>
              <a:rPr lang="en-US" dirty="0"/>
              <a:t> or 3</a:t>
            </a:r>
            <a:r>
              <a:rPr lang="en-US" baseline="30000" dirty="0"/>
              <a:t>rd</a:t>
            </a:r>
            <a:r>
              <a:rPr lang="en-US" dirty="0"/>
              <a:t> party)</a:t>
            </a:r>
          </a:p>
          <a:p>
            <a:pPr lvl="1"/>
            <a:r>
              <a:rPr lang="en-US" dirty="0"/>
              <a:t>PAAS integration scenarios</a:t>
            </a:r>
          </a:p>
        </p:txBody>
      </p:sp>
    </p:spTree>
    <p:extLst>
      <p:ext uri="{BB962C8B-B14F-4D97-AF65-F5344CB8AC3E}">
        <p14:creationId xmlns:p14="http://schemas.microsoft.com/office/powerpoint/2010/main" val="5663258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2253750"/>
            <a:ext cx="5378549" cy="4032750"/>
          </a:xfrm>
        </p:spPr>
        <p:txBody>
          <a:bodyPr>
            <a:normAutofit fontScale="92500" lnSpcReduction="20000"/>
          </a:bodyPr>
          <a:lstStyle/>
          <a:p>
            <a:r>
              <a:rPr lang="en-US" dirty="0"/>
              <a:t>Upload VHD to Microsoft Azure storage account</a:t>
            </a:r>
          </a:p>
          <a:p>
            <a:pPr lvl="1"/>
            <a:r>
              <a:rPr lang="en-US" dirty="0"/>
              <a:t>instantiate virtual machine</a:t>
            </a:r>
          </a:p>
          <a:p>
            <a:r>
              <a:rPr lang="en-US" dirty="0"/>
              <a:t>SQL Server 2008 and up</a:t>
            </a:r>
          </a:p>
          <a:p>
            <a:r>
              <a:rPr lang="en-US" dirty="0"/>
              <a:t>License mobility with software assurance</a:t>
            </a:r>
          </a:p>
          <a:p>
            <a:endParaRPr lang="en-US" dirty="0"/>
          </a:p>
        </p:txBody>
      </p:sp>
      <p:sp>
        <p:nvSpPr>
          <p:cNvPr id="6" name="Content Placeholder 5"/>
          <p:cNvSpPr>
            <a:spLocks noGrp="1"/>
          </p:cNvSpPr>
          <p:nvPr>
            <p:ph sz="quarter" idx="11"/>
          </p:nvPr>
        </p:nvSpPr>
        <p:spPr>
          <a:xfrm>
            <a:off x="6457075" y="2253750"/>
            <a:ext cx="5378549" cy="4032750"/>
          </a:xfrm>
        </p:spPr>
        <p:txBody>
          <a:bodyPr>
            <a:normAutofit fontScale="85000" lnSpcReduction="20000"/>
          </a:bodyPr>
          <a:lstStyle/>
          <a:p>
            <a:r>
              <a:rPr lang="en-US" dirty="0"/>
              <a:t>Latest SQL Version (2014)</a:t>
            </a:r>
          </a:p>
          <a:p>
            <a:pPr lvl="1"/>
            <a:r>
              <a:rPr lang="en-US" dirty="0"/>
              <a:t>Default options</a:t>
            </a:r>
          </a:p>
          <a:p>
            <a:pPr lvl="1"/>
            <a:r>
              <a:rPr lang="en-US" dirty="0"/>
              <a:t>Includes SQL Server Integration Services, Reporting Services, and Analysis Services</a:t>
            </a:r>
          </a:p>
          <a:p>
            <a:r>
              <a:rPr lang="en-US" dirty="0"/>
              <a:t>Images refreshed monthly</a:t>
            </a:r>
          </a:p>
          <a:p>
            <a:r>
              <a:rPr lang="en-US" dirty="0"/>
              <a:t>Once deployed, you patch</a:t>
            </a:r>
          </a:p>
        </p:txBody>
      </p:sp>
      <p:sp>
        <p:nvSpPr>
          <p:cNvPr id="3" name="Text Placeholder 2"/>
          <p:cNvSpPr>
            <a:spLocks noGrp="1"/>
          </p:cNvSpPr>
          <p:nvPr>
            <p:ph sz="quarter" idx="12"/>
          </p:nvPr>
        </p:nvSpPr>
        <p:spPr/>
        <p:txBody>
          <a:bodyPr/>
          <a:lstStyle/>
          <a:p>
            <a:r>
              <a:rPr lang="en-US"/>
              <a:t>Bring your own image</a:t>
            </a:r>
            <a:endParaRPr lang="en-US" dirty="0"/>
          </a:p>
        </p:txBody>
      </p:sp>
      <p:sp>
        <p:nvSpPr>
          <p:cNvPr id="5" name="Text Placeholder 4"/>
          <p:cNvSpPr>
            <a:spLocks noGrp="1"/>
          </p:cNvSpPr>
          <p:nvPr>
            <p:ph sz="quarter" idx="13"/>
          </p:nvPr>
        </p:nvSpPr>
        <p:spPr/>
        <p:txBody>
          <a:bodyPr/>
          <a:lstStyle/>
          <a:p>
            <a:r>
              <a:rPr lang="en-US"/>
              <a:t>Use the Gallery image</a:t>
            </a:r>
            <a:endParaRPr lang="en-US" dirty="0"/>
          </a:p>
        </p:txBody>
      </p:sp>
      <p:sp>
        <p:nvSpPr>
          <p:cNvPr id="2" name="Title 1"/>
          <p:cNvSpPr>
            <a:spLocks noGrp="1"/>
          </p:cNvSpPr>
          <p:nvPr>
            <p:ph type="title"/>
          </p:nvPr>
        </p:nvSpPr>
        <p:spPr/>
        <p:txBody>
          <a:bodyPr/>
          <a:lstStyle/>
          <a:p>
            <a:r>
              <a:rPr lang="en-US" dirty="0"/>
              <a:t>Migrating Database Server Options</a:t>
            </a:r>
          </a:p>
        </p:txBody>
      </p:sp>
    </p:spTree>
    <p:extLst>
      <p:ext uri="{BB962C8B-B14F-4D97-AF65-F5344CB8AC3E}">
        <p14:creationId xmlns:p14="http://schemas.microsoft.com/office/powerpoint/2010/main" val="36504968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Microsoft Azure  SQL Server Templates</a:t>
            </a:r>
            <a:endParaRPr lang="de-DE" dirty="0"/>
          </a:p>
        </p:txBody>
      </p:sp>
      <p:sp>
        <p:nvSpPr>
          <p:cNvPr id="10" name="Text Placeholder 9"/>
          <p:cNvSpPr>
            <a:spLocks noGrp="1"/>
          </p:cNvSpPr>
          <p:nvPr>
            <p:ph sz="quarter" idx="10"/>
          </p:nvPr>
        </p:nvSpPr>
        <p:spPr>
          <a:xfrm>
            <a:off x="268288" y="1387775"/>
            <a:ext cx="5494536" cy="4852091"/>
          </a:xfrm>
        </p:spPr>
        <p:txBody>
          <a:bodyPr>
            <a:normAutofit fontScale="92500"/>
          </a:bodyPr>
          <a:lstStyle/>
          <a:p>
            <a:pPr lvl="0"/>
            <a:r>
              <a:rPr lang="en-US" dirty="0"/>
              <a:t>Templates to create a complete environment out of the box are available</a:t>
            </a:r>
          </a:p>
          <a:p>
            <a:pPr lvl="1"/>
            <a:r>
              <a:rPr lang="en-US" dirty="0"/>
              <a:t>Automates the creation of a SQL Server </a:t>
            </a:r>
            <a:r>
              <a:rPr lang="en-US" dirty="0" err="1"/>
              <a:t>AlwaysOn</a:t>
            </a:r>
            <a:r>
              <a:rPr lang="en-US" dirty="0"/>
              <a:t> Availability Group</a:t>
            </a:r>
          </a:p>
          <a:p>
            <a:pPr lvl="1"/>
            <a:r>
              <a:rPr lang="en-US" dirty="0"/>
              <a:t>Taking care of the setup steps behind the scenes</a:t>
            </a:r>
          </a:p>
          <a:p>
            <a:endParaRPr lang="de-DE" dirty="0"/>
          </a:p>
        </p:txBody>
      </p:sp>
      <p:sp>
        <p:nvSpPr>
          <p:cNvPr id="4" name="Content Placeholder 3"/>
          <p:cNvSpPr>
            <a:spLocks noGrp="1"/>
          </p:cNvSpPr>
          <p:nvPr>
            <p:ph sz="quarter" idx="11"/>
          </p:nvPr>
        </p:nvSpPr>
        <p:spPr/>
        <p:txBody>
          <a:bodyPr/>
          <a:lstStyle/>
          <a:p>
            <a:endParaRPr lang="en-US"/>
          </a:p>
        </p:txBody>
      </p:sp>
      <p:sp>
        <p:nvSpPr>
          <p:cNvPr id="3" name="Slide Number Placeholder 2"/>
          <p:cNvSpPr txBox="1">
            <a:spLocks/>
          </p:cNvSpPr>
          <p:nvPr/>
        </p:nvSpPr>
        <p:spPr>
          <a:xfrm>
            <a:off x="579513" y="6673685"/>
            <a:ext cx="660458" cy="194684"/>
          </a:xfrm>
          <a:prstGeom prst="rect">
            <a:avLst/>
          </a:prstGeom>
        </p:spPr>
        <p:txBody>
          <a:bodyPr vert="horz" lIns="91440" tIns="0" rIns="91440" bIns="45720" rtlCol="0" anchor="ctr"/>
          <a:lstStyle>
            <a:defPPr>
              <a:defRPr lang="de-DE"/>
            </a:defPPr>
            <a:lvl1pPr marL="0" algn="l" defTabSz="914400" rtl="0" eaLnBrk="1" latinLnBrk="0" hangingPunct="1">
              <a:defRPr sz="8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2AB51-BDCC-4F95-83CF-1CBB2D34E9E5}" type="slidenum">
              <a:rPr lang="en-US" smtClean="0">
                <a:solidFill>
                  <a:prstClr val="white"/>
                </a:solidFill>
                <a:latin typeface="Calibri"/>
              </a:rPr>
              <a:pPr/>
              <a:t>26</a:t>
            </a:fld>
            <a:endParaRPr lang="en-US" dirty="0">
              <a:solidFill>
                <a:prstClr val="white"/>
              </a:solidFill>
              <a:latin typeface="Calibri"/>
            </a:endParaRPr>
          </a:p>
        </p:txBody>
      </p:sp>
      <p:pic>
        <p:nvPicPr>
          <p:cNvPr id="9" name="Content Placeholder 4"/>
          <p:cNvPicPr>
            <a:picLocks noChangeAspect="1"/>
          </p:cNvPicPr>
          <p:nvPr/>
        </p:nvPicPr>
        <p:blipFill>
          <a:blip r:embed="rId3"/>
          <a:stretch>
            <a:fillRect/>
          </a:stretch>
        </p:blipFill>
        <p:spPr>
          <a:xfrm>
            <a:off x="6592968" y="1484446"/>
            <a:ext cx="4526136" cy="775984"/>
          </a:xfrm>
          <a:prstGeom prst="rect">
            <a:avLst/>
          </a:prstGeom>
        </p:spPr>
      </p:pic>
      <p:pic>
        <p:nvPicPr>
          <p:cNvPr id="11" name="Picture 10"/>
          <p:cNvPicPr>
            <a:picLocks noChangeAspect="1"/>
          </p:cNvPicPr>
          <p:nvPr/>
        </p:nvPicPr>
        <p:blipFill>
          <a:blip r:embed="rId4"/>
          <a:stretch>
            <a:fillRect/>
          </a:stretch>
        </p:blipFill>
        <p:spPr>
          <a:xfrm>
            <a:off x="6592967" y="2215088"/>
            <a:ext cx="4526137" cy="4133368"/>
          </a:xfrm>
          <a:prstGeom prst="rect">
            <a:avLst/>
          </a:prstGeom>
        </p:spPr>
      </p:pic>
    </p:spTree>
    <p:extLst>
      <p:ext uri="{BB962C8B-B14F-4D97-AF65-F5344CB8AC3E}">
        <p14:creationId xmlns:p14="http://schemas.microsoft.com/office/powerpoint/2010/main" val="33360078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(or other I/O hogs)</a:t>
            </a:r>
            <a:endParaRPr lang="en-US" dirty="0"/>
          </a:p>
        </p:txBody>
      </p:sp>
      <p:sp>
        <p:nvSpPr>
          <p:cNvPr id="3" name="Text Placeholder 2"/>
          <p:cNvSpPr>
            <a:spLocks noGrp="1"/>
          </p:cNvSpPr>
          <p:nvPr>
            <p:ph sz="quarter" idx="10"/>
          </p:nvPr>
        </p:nvSpPr>
        <p:spPr/>
        <p:txBody>
          <a:bodyPr/>
          <a:lstStyle/>
          <a:p>
            <a:r>
              <a:rPr lang="en-US"/>
              <a:t>IaaS blob storage provides 0-500 IOPS</a:t>
            </a:r>
          </a:p>
          <a:p>
            <a:pPr lvl="1"/>
            <a:r>
              <a:rPr lang="en-US"/>
              <a:t>Can be anything in that range</a:t>
            </a:r>
          </a:p>
          <a:p>
            <a:pPr lvl="1"/>
            <a:r>
              <a:rPr lang="en-US"/>
              <a:t>No performance SLA, just an availability SLA</a:t>
            </a:r>
          </a:p>
          <a:p>
            <a:r>
              <a:rPr lang="en-US"/>
              <a:t>Consider leveraging multiple data disks</a:t>
            </a:r>
          </a:p>
          <a:p>
            <a:pPr lvl="1"/>
            <a:r>
              <a:rPr lang="en-US"/>
              <a:t>Follow guidelines in the Azure SQL Server Whitepaper</a:t>
            </a:r>
          </a:p>
          <a:p>
            <a:pPr lvl="1"/>
            <a:r>
              <a:rPr lang="en-US">
                <a:hlinkClick r:id="rId3"/>
              </a:rPr>
              <a:t>http://msdn.microsoft.com/en-us/library/windowsazure/dn248436.aspx</a:t>
            </a:r>
            <a:endParaRPr lang="en-US"/>
          </a:p>
          <a:p>
            <a:r>
              <a:rPr lang="en-US"/>
              <a:t>Remember your on-premises troubleshooting</a:t>
            </a:r>
            <a:endParaRPr lang="en-US" dirty="0"/>
          </a:p>
        </p:txBody>
      </p:sp>
    </p:spTree>
    <p:extLst>
      <p:ext uri="{BB962C8B-B14F-4D97-AF65-F5344CB8AC3E}">
        <p14:creationId xmlns:p14="http://schemas.microsoft.com/office/powerpoint/2010/main" val="7164652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Additional Considerations for Data Disks</a:t>
            </a:r>
            <a:endParaRPr lang="de-DE" dirty="0"/>
          </a:p>
        </p:txBody>
      </p:sp>
      <p:sp>
        <p:nvSpPr>
          <p:cNvPr id="5" name="Text Placeholder 4"/>
          <p:cNvSpPr>
            <a:spLocks noGrp="1"/>
          </p:cNvSpPr>
          <p:nvPr>
            <p:ph sz="quarter" idx="10"/>
          </p:nvPr>
        </p:nvSpPr>
        <p:spPr>
          <a:xfrm>
            <a:off x="268288" y="1398396"/>
            <a:ext cx="11542503" cy="5002403"/>
          </a:xfrm>
        </p:spPr>
        <p:txBody>
          <a:bodyPr>
            <a:normAutofit fontScale="92500" lnSpcReduction="20000"/>
          </a:bodyPr>
          <a:lstStyle/>
          <a:p>
            <a:r>
              <a:rPr lang="en-US" dirty="0"/>
              <a:t>Disk warm-up</a:t>
            </a:r>
          </a:p>
          <a:p>
            <a:r>
              <a:rPr lang="en-US" dirty="0"/>
              <a:t>NTFS Allocation Unit Size?</a:t>
            </a:r>
          </a:p>
          <a:p>
            <a:r>
              <a:rPr lang="en-US" dirty="0"/>
              <a:t>Single vs. multiple storage accounts with a single VM</a:t>
            </a:r>
          </a:p>
          <a:p>
            <a:pPr lvl="1"/>
            <a:r>
              <a:rPr lang="en-US" dirty="0"/>
              <a:t>DO NOT SPREAD DATA FILES OF A SINGLE DATABASE INTO MULTIPLE STORAGE ACCOUNTS !!!</a:t>
            </a:r>
          </a:p>
          <a:p>
            <a:pPr lvl="2"/>
            <a:r>
              <a:rPr lang="en-US" dirty="0"/>
              <a:t>Data in different blobs not written at the same time</a:t>
            </a:r>
          </a:p>
          <a:p>
            <a:pPr lvl="2"/>
            <a:r>
              <a:rPr lang="en-US" dirty="0"/>
              <a:t>BLOBs that make up the stripe set could be out of sync </a:t>
            </a:r>
          </a:p>
          <a:p>
            <a:pPr lvl="1"/>
            <a:r>
              <a:rPr lang="en-US" dirty="0"/>
              <a:t>Instead:</a:t>
            </a:r>
          </a:p>
          <a:p>
            <a:pPr lvl="2"/>
            <a:r>
              <a:rPr lang="en-US" dirty="0"/>
              <a:t>Spread the data files across multiple disks to achieve higher IOPS/bandwidth</a:t>
            </a:r>
          </a:p>
          <a:p>
            <a:pPr lvl="1"/>
            <a:r>
              <a:rPr lang="en-US" dirty="0"/>
              <a:t>Note: a storage account has a limit of 20K </a:t>
            </a:r>
            <a:r>
              <a:rPr lang="en-US" dirty="0" err="1"/>
              <a:t>tps</a:t>
            </a:r>
            <a:r>
              <a:rPr lang="en-US" dirty="0"/>
              <a:t> </a:t>
            </a:r>
          </a:p>
          <a:p>
            <a:endParaRPr lang="de-DE" dirty="0"/>
          </a:p>
        </p:txBody>
      </p:sp>
      <p:sp>
        <p:nvSpPr>
          <p:cNvPr id="3" name="Footer Placeholder 2"/>
          <p:cNvSpPr>
            <a:spLocks noGrp="1"/>
          </p:cNvSpPr>
          <p:nvPr>
            <p:ph type="ftr" sz="quarter" idx="4294967295"/>
          </p:nvPr>
        </p:nvSpPr>
        <p:spPr/>
        <p:txBody>
          <a:bodyPr/>
          <a:lstStyle/>
          <a:p>
            <a:r>
              <a:rPr lang="de-DE"/>
              <a:t> </a:t>
            </a:r>
            <a:endParaRPr lang="de-DE" dirty="0"/>
          </a:p>
        </p:txBody>
      </p:sp>
    </p:spTree>
    <p:extLst>
      <p:ext uri="{BB962C8B-B14F-4D97-AF65-F5344CB8AC3E}">
        <p14:creationId xmlns:p14="http://schemas.microsoft.com/office/powerpoint/2010/main" val="34472300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dirty="0" err="1"/>
              <a:t>tempDB</a:t>
            </a:r>
            <a:r>
              <a:rPr lang="en-US" dirty="0"/>
              <a:t> on the D:\?</a:t>
            </a:r>
          </a:p>
        </p:txBody>
      </p:sp>
      <p:sp>
        <p:nvSpPr>
          <p:cNvPr id="3" name="Content Placeholder 2"/>
          <p:cNvSpPr>
            <a:spLocks noGrp="1"/>
          </p:cNvSpPr>
          <p:nvPr>
            <p:ph sz="quarter" idx="10"/>
          </p:nvPr>
        </p:nvSpPr>
        <p:spPr>
          <a:xfrm>
            <a:off x="268288" y="1398397"/>
            <a:ext cx="11542503" cy="2769989"/>
          </a:xfrm>
        </p:spPr>
        <p:txBody>
          <a:bodyPr/>
          <a:lstStyle/>
          <a:p>
            <a:r>
              <a:rPr lang="en-US" dirty="0"/>
              <a:t>NO unless you are using D or G Series</a:t>
            </a:r>
          </a:p>
          <a:p>
            <a:r>
              <a:rPr lang="en-US" dirty="0"/>
              <a:t>Better perf over multiple disks</a:t>
            </a:r>
          </a:p>
          <a:p>
            <a:r>
              <a:rPr lang="en-US" dirty="0"/>
              <a:t>If VM goes down, </a:t>
            </a:r>
            <a:r>
              <a:rPr lang="en-US" dirty="0" err="1"/>
              <a:t>TempDB</a:t>
            </a:r>
            <a:r>
              <a:rPr lang="en-US" dirty="0"/>
              <a:t> has to get recreated</a:t>
            </a:r>
          </a:p>
          <a:p>
            <a:endParaRPr lang="en-US" dirty="0"/>
          </a:p>
        </p:txBody>
      </p:sp>
    </p:spTree>
    <p:extLst>
      <p:ext uri="{BB962C8B-B14F-4D97-AF65-F5344CB8AC3E}">
        <p14:creationId xmlns:p14="http://schemas.microsoft.com/office/powerpoint/2010/main" val="380904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Misconceptions</a:t>
            </a:r>
          </a:p>
        </p:txBody>
      </p:sp>
      <p:sp>
        <p:nvSpPr>
          <p:cNvPr id="3" name="Content Placeholder 2"/>
          <p:cNvSpPr>
            <a:spLocks noGrp="1"/>
          </p:cNvSpPr>
          <p:nvPr>
            <p:ph sz="quarter" idx="10"/>
          </p:nvPr>
        </p:nvSpPr>
        <p:spPr/>
        <p:txBody>
          <a:bodyPr/>
          <a:lstStyle/>
          <a:p>
            <a:r>
              <a:rPr lang="en-US"/>
              <a:t>“Oh, it’s just VMs in the cloud”</a:t>
            </a:r>
          </a:p>
          <a:p>
            <a:r>
              <a:rPr lang="en-US"/>
              <a:t>“Just like private cloud on prem”</a:t>
            </a:r>
          </a:p>
          <a:p>
            <a:r>
              <a:rPr lang="en-US"/>
              <a:t>“Microsoft hosts a bunch of Hyper servers in their datacenter”</a:t>
            </a:r>
            <a:endParaRPr lang="en-US" dirty="0"/>
          </a:p>
        </p:txBody>
      </p:sp>
    </p:spTree>
    <p:extLst>
      <p:ext uri="{BB962C8B-B14F-4D97-AF65-F5344CB8AC3E}">
        <p14:creationId xmlns:p14="http://schemas.microsoft.com/office/powerpoint/2010/main" val="8186356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Disk Caching Best Practices for SQL Server</a:t>
            </a:r>
            <a:endParaRPr lang="de-DE" dirty="0"/>
          </a:p>
        </p:txBody>
      </p:sp>
      <p:sp>
        <p:nvSpPr>
          <p:cNvPr id="5" name="Content Placeholder 4"/>
          <p:cNvSpPr>
            <a:spLocks noGrp="1"/>
          </p:cNvSpPr>
          <p:nvPr>
            <p:ph sz="quarter" idx="10"/>
          </p:nvPr>
        </p:nvSpPr>
        <p:spPr>
          <a:xfrm>
            <a:off x="268288" y="1387776"/>
            <a:ext cx="5494536" cy="4647264"/>
          </a:xfrm>
        </p:spPr>
        <p:txBody>
          <a:bodyPr>
            <a:normAutofit fontScale="55000" lnSpcReduction="20000"/>
          </a:bodyPr>
          <a:lstStyle/>
          <a:p>
            <a:r>
              <a:rPr lang="de-DE" dirty="0"/>
              <a:t>OS Disk</a:t>
            </a:r>
          </a:p>
          <a:p>
            <a:r>
              <a:rPr lang="de-DE" dirty="0"/>
              <a:t>“Read Write” (default) reduces read latency for IO intensive workloads with smaller DBs (&lt;=10GB) </a:t>
            </a:r>
          </a:p>
          <a:p>
            <a:pPr lvl="1"/>
            <a:r>
              <a:rPr lang="de-DE" dirty="0"/>
              <a:t>Working set can fit in disk cache or memory, reducing blob storage IO</a:t>
            </a:r>
          </a:p>
          <a:p>
            <a:r>
              <a:rPr lang="de-DE" dirty="0"/>
              <a:t>Data disks </a:t>
            </a:r>
          </a:p>
          <a:p>
            <a:r>
              <a:rPr lang="de-DE" dirty="0"/>
              <a:t>Cache setting depends on the IO pattern and workload intensity</a:t>
            </a:r>
          </a:p>
          <a:p>
            <a:r>
              <a:rPr lang="de-DE" dirty="0"/>
              <a:t>Use default of “None” (disable) for higher rate of random IOs (e.g. OLTP) &amp; higher throughput</a:t>
            </a:r>
          </a:p>
          <a:p>
            <a:pPr lvl="1"/>
            <a:r>
              <a:rPr lang="de-DE" dirty="0"/>
              <a:t>Bypasses physical host local disks, maximizing IO rate</a:t>
            </a:r>
          </a:p>
          <a:p>
            <a:r>
              <a:rPr lang="de-DE" dirty="0"/>
              <a:t>Consider enabling read cache for latency sensitive read heavy workloads</a:t>
            </a:r>
          </a:p>
        </p:txBody>
      </p:sp>
      <p:pic>
        <p:nvPicPr>
          <p:cNvPr id="12" name="Content Placeholder 11"/>
          <p:cNvPicPr>
            <a:picLocks noGrp="1" noChangeAspect="1"/>
          </p:cNvPicPr>
          <p:nvPr>
            <p:ph sz="quarter" idx="11"/>
          </p:nvPr>
        </p:nvPicPr>
        <p:blipFill>
          <a:blip r:embed="rId3"/>
          <a:stretch>
            <a:fillRect/>
          </a:stretch>
        </p:blipFill>
        <p:spPr>
          <a:xfrm>
            <a:off x="5965062" y="1731240"/>
            <a:ext cx="5957700" cy="4303800"/>
          </a:xfrm>
        </p:spPr>
      </p:pic>
      <p:sp>
        <p:nvSpPr>
          <p:cNvPr id="10" name="Rectangle 9"/>
          <p:cNvSpPr/>
          <p:nvPr/>
        </p:nvSpPr>
        <p:spPr bwMode="auto">
          <a:xfrm>
            <a:off x="6365433" y="3140644"/>
            <a:ext cx="1565870" cy="273552"/>
          </a:xfrm>
          <a:prstGeom prst="rect">
            <a:avLst/>
          </a:prstGeom>
          <a:solidFill>
            <a:srgbClr val="F3F3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69738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Configure Multiple Disks using Storage Spaces for IOPS</a:t>
            </a:r>
          </a:p>
        </p:txBody>
      </p:sp>
    </p:spTree>
    <p:extLst>
      <p:ext uri="{BB962C8B-B14F-4D97-AF65-F5344CB8AC3E}">
        <p14:creationId xmlns:p14="http://schemas.microsoft.com/office/powerpoint/2010/main" val="33387884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Recovery Options</a:t>
            </a:r>
          </a:p>
        </p:txBody>
      </p:sp>
      <p:sp>
        <p:nvSpPr>
          <p:cNvPr id="3" name="Content Placeholder 2"/>
          <p:cNvSpPr>
            <a:spLocks noGrp="1"/>
          </p:cNvSpPr>
          <p:nvPr>
            <p:ph sz="quarter" idx="10"/>
          </p:nvPr>
        </p:nvSpPr>
        <p:spPr>
          <a:xfrm>
            <a:off x="268288" y="1398397"/>
            <a:ext cx="11542503" cy="4358116"/>
          </a:xfrm>
        </p:spPr>
        <p:txBody>
          <a:bodyPr/>
          <a:lstStyle/>
          <a:p>
            <a:pPr marL="342900" indent="-342900"/>
            <a:r>
              <a:rPr lang="en-US" sz="2400" b="1" dirty="0"/>
              <a:t>Cold standby</a:t>
            </a:r>
            <a:r>
              <a:rPr lang="en-US" sz="2400" dirty="0"/>
              <a:t>. A secondary data center that can provide availability within hours or days</a:t>
            </a:r>
          </a:p>
          <a:p>
            <a:pPr marL="800100" lvl="1" indent="-342900"/>
            <a:r>
              <a:rPr lang="en-US" sz="2400" dirty="0"/>
              <a:t>SQL Backup to Azure</a:t>
            </a:r>
          </a:p>
          <a:p>
            <a:pPr marL="342900" indent="-342900"/>
            <a:endParaRPr lang="en-US" sz="2400" dirty="0"/>
          </a:p>
          <a:p>
            <a:pPr marL="342900" indent="-342900"/>
            <a:r>
              <a:rPr lang="en-US" sz="2400" b="1" dirty="0"/>
              <a:t>Warm standby</a:t>
            </a:r>
            <a:r>
              <a:rPr lang="en-US" sz="2400" dirty="0"/>
              <a:t>. A secondary data center that can provide availability within minutes or hours</a:t>
            </a:r>
          </a:p>
          <a:p>
            <a:pPr marL="800100" lvl="1" indent="-342900"/>
            <a:r>
              <a:rPr lang="en-US" sz="2400" dirty="0"/>
              <a:t>SQL Log Shipping</a:t>
            </a:r>
          </a:p>
          <a:p>
            <a:pPr marL="342900" indent="-342900"/>
            <a:endParaRPr lang="en-US" sz="2400" dirty="0"/>
          </a:p>
          <a:p>
            <a:pPr marL="342900" indent="-342900"/>
            <a:r>
              <a:rPr lang="en-US" sz="2400" b="1" dirty="0"/>
              <a:t>Hot standby</a:t>
            </a:r>
            <a:r>
              <a:rPr lang="en-US" sz="2400" dirty="0"/>
              <a:t>. A nearby secondary instance that can provide availability within seconds or minutes and another remote replica for DR with longer recovery time</a:t>
            </a:r>
          </a:p>
          <a:p>
            <a:pPr marL="800100" lvl="1" indent="-342900"/>
            <a:r>
              <a:rPr lang="en-US" sz="2400" dirty="0"/>
              <a:t>SQL AlwaysOn Availability Group</a:t>
            </a:r>
          </a:p>
        </p:txBody>
      </p:sp>
    </p:spTree>
    <p:extLst>
      <p:ext uri="{BB962C8B-B14F-4D97-AF65-F5344CB8AC3E}">
        <p14:creationId xmlns:p14="http://schemas.microsoft.com/office/powerpoint/2010/main" val="8898700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Backup Benefits</a:t>
            </a:r>
          </a:p>
        </p:txBody>
      </p:sp>
      <p:sp>
        <p:nvSpPr>
          <p:cNvPr id="4" name="TextBox 3"/>
          <p:cNvSpPr txBox="1"/>
          <p:nvPr/>
        </p:nvSpPr>
        <p:spPr>
          <a:xfrm>
            <a:off x="215372" y="1329276"/>
            <a:ext cx="10163662" cy="3256623"/>
          </a:xfrm>
          <a:prstGeom prst="rect">
            <a:avLst/>
          </a:prstGeom>
          <a:noFill/>
        </p:spPr>
        <p:txBody>
          <a:bodyPr wrap="square" lIns="179285" tIns="143428" rIns="179285" bIns="143428" rtlCol="0">
            <a:spAutoFit/>
          </a:bodyPr>
          <a:lstStyle/>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reliance on tape backup to save money and increase agility</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Have confidence in the safety of your data with Azure’s cutting-edge security, privacy, and compliance practices</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Decrease the management overhead of backup processes with automation</a:t>
            </a:r>
          </a:p>
          <a:p>
            <a:pPr marL="285750" indent="-285750">
              <a:lnSpc>
                <a:spcPct val="90000"/>
              </a:lnSpc>
              <a:spcAft>
                <a:spcPts val="588"/>
              </a:spcAft>
              <a:buFont typeface="Arial" panose="020B0604020202020204" pitchFamily="34" charset="0"/>
              <a:buChar char="•"/>
            </a:pPr>
            <a:r>
              <a:rPr lang="en-US" sz="2400" dirty="0">
                <a:gradFill>
                  <a:gsLst>
                    <a:gs pos="2917">
                      <a:srgbClr val="FFFFFF"/>
                    </a:gs>
                    <a:gs pos="30000">
                      <a:srgbClr val="FFFFFF"/>
                    </a:gs>
                  </a:gsLst>
                  <a:lin ang="5400000" scaled="0"/>
                </a:gradFill>
              </a:rPr>
              <a:t>Reduce the dependence on offsite tape backup to accelerate recovery time</a:t>
            </a:r>
          </a:p>
          <a:p>
            <a:pPr marL="285750" indent="-285750">
              <a:lnSpc>
                <a:spcPct val="90000"/>
              </a:lnSpc>
              <a:spcAft>
                <a:spcPts val="588"/>
              </a:spcAft>
              <a:buFont typeface="Arial" panose="020B0604020202020204" pitchFamily="34" charset="0"/>
              <a:buChar char="•"/>
            </a:pPr>
            <a:r>
              <a:rPr lang="en-US" sz="2400" dirty="0"/>
              <a:t>Long term retention 99+ years</a:t>
            </a:r>
          </a:p>
        </p:txBody>
      </p:sp>
    </p:spTree>
    <p:extLst>
      <p:ext uri="{BB962C8B-B14F-4D97-AF65-F5344CB8AC3E}">
        <p14:creationId xmlns:p14="http://schemas.microsoft.com/office/powerpoint/2010/main" val="288921219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Backup to URL (Azure Storage)</a:t>
            </a:r>
          </a:p>
        </p:txBody>
      </p:sp>
      <p:sp>
        <p:nvSpPr>
          <p:cNvPr id="3" name="Rounded Rectangle 2"/>
          <p:cNvSpPr/>
          <p:nvPr/>
        </p:nvSpPr>
        <p:spPr>
          <a:xfrm>
            <a:off x="814080" y="2515736"/>
            <a:ext cx="2134605" cy="2802221"/>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pic>
        <p:nvPicPr>
          <p:cNvPr id="6" name="Picture 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800861" y="3482265"/>
            <a:ext cx="558587" cy="558587"/>
          </a:xfrm>
          <a:prstGeom prst="rect">
            <a:avLst/>
          </a:prstGeom>
        </p:spPr>
      </p:pic>
      <p:pic>
        <p:nvPicPr>
          <p:cNvPr id="7" name="Picture 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800861" y="4400111"/>
            <a:ext cx="558587" cy="558587"/>
          </a:xfrm>
          <a:prstGeom prst="rect">
            <a:avLst/>
          </a:prstGeom>
        </p:spPr>
      </p:pic>
      <p:pic>
        <p:nvPicPr>
          <p:cNvPr id="8" name="Picture 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494185" y="2213912"/>
            <a:ext cx="603647" cy="603647"/>
          </a:xfrm>
          <a:prstGeom prst="rect">
            <a:avLst/>
          </a:prstGeom>
        </p:spPr>
      </p:pic>
      <p:pic>
        <p:nvPicPr>
          <p:cNvPr id="16" name="Picture 15"/>
          <p:cNvPicPr>
            <a:picLocks noChangeAspect="1"/>
          </p:cNvPicPr>
          <p:nvPr/>
        </p:nvPicPr>
        <p:blipFill>
          <a:blip r:embed="rId5"/>
          <a:stretch>
            <a:fillRect/>
          </a:stretch>
        </p:blipFill>
        <p:spPr>
          <a:xfrm>
            <a:off x="5208998" y="1554082"/>
            <a:ext cx="5239820" cy="4725528"/>
          </a:xfrm>
          <a:prstGeom prst="rect">
            <a:avLst/>
          </a:prstGeom>
        </p:spPr>
      </p:pic>
      <p:pic>
        <p:nvPicPr>
          <p:cNvPr id="17" name="Picture 1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996913" y="3215211"/>
            <a:ext cx="540835" cy="540835"/>
          </a:xfrm>
          <a:prstGeom prst="rect">
            <a:avLst/>
          </a:prstGeom>
        </p:spPr>
      </p:pic>
      <p:sp>
        <p:nvSpPr>
          <p:cNvPr id="18" name="TextBox 17"/>
          <p:cNvSpPr txBox="1"/>
          <p:nvPr/>
        </p:nvSpPr>
        <p:spPr>
          <a:xfrm>
            <a:off x="3603127" y="3716847"/>
            <a:ext cx="128731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Blob Storage</a:t>
            </a:r>
          </a:p>
        </p:txBody>
      </p:sp>
      <p:sp>
        <p:nvSpPr>
          <p:cNvPr id="19" name="TextBox 18"/>
          <p:cNvSpPr txBox="1"/>
          <p:nvPr/>
        </p:nvSpPr>
        <p:spPr>
          <a:xfrm>
            <a:off x="842861" y="3515152"/>
            <a:ext cx="96404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DB</a:t>
            </a:r>
          </a:p>
        </p:txBody>
      </p:sp>
      <p:sp>
        <p:nvSpPr>
          <p:cNvPr id="20" name="TextBox 19"/>
          <p:cNvSpPr txBox="1"/>
          <p:nvPr/>
        </p:nvSpPr>
        <p:spPr>
          <a:xfrm>
            <a:off x="840436" y="4400111"/>
            <a:ext cx="96404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SQL DB</a:t>
            </a:r>
          </a:p>
        </p:txBody>
      </p:sp>
      <p:cxnSp>
        <p:nvCxnSpPr>
          <p:cNvPr id="22" name="Straight Arrow Connector 21"/>
          <p:cNvCxnSpPr/>
          <p:nvPr/>
        </p:nvCxnSpPr>
        <p:spPr>
          <a:xfrm flipV="1">
            <a:off x="2494185" y="3630021"/>
            <a:ext cx="1242504" cy="1260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p:cNvCxnSpPr>
          <p:nvPr/>
        </p:nvCxnSpPr>
        <p:spPr>
          <a:xfrm flipV="1">
            <a:off x="2359448" y="3784088"/>
            <a:ext cx="1452264" cy="8953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88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SQL </a:t>
            </a:r>
            <a:r>
              <a:rPr lang="en-US" sz="5290" dirty="0"/>
              <a:t>Server</a:t>
            </a:r>
            <a:r>
              <a:rPr lang="en-US" sz="4400" dirty="0"/>
              <a:t> AG log-ship and transfer to Azure</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2806369"/>
            <a:ext cx="581364" cy="581364"/>
          </a:xfrm>
          <a:prstGeom prst="rect">
            <a:avLst/>
          </a:prstGeom>
        </p:spPr>
      </p:pic>
      <p:sp>
        <p:nvSpPr>
          <p:cNvPr id="10" name="TextBox 9"/>
          <p:cNvSpPr txBox="1"/>
          <p:nvPr/>
        </p:nvSpPr>
        <p:spPr>
          <a:xfrm>
            <a:off x="9614311" y="3293561"/>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Cluster FSW</a:t>
            </a:r>
          </a:p>
        </p:txBody>
      </p:sp>
      <p:sp>
        <p:nvSpPr>
          <p:cNvPr id="11" name="TextBox 10"/>
          <p:cNvSpPr txBox="1"/>
          <p:nvPr/>
        </p:nvSpPr>
        <p:spPr>
          <a:xfrm>
            <a:off x="8379688" y="336166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66589" y="2241575"/>
            <a:ext cx="2499022" cy="3245847"/>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rgbClr val="FFFFFF"/>
                </a:solidFill>
                <a:latin typeface="Segoe UI"/>
              </a:rPr>
              <a:t>WSFC SQL AG Listener </a:t>
            </a:r>
          </a:p>
        </p:txBody>
      </p:sp>
      <p:sp>
        <p:nvSpPr>
          <p:cNvPr id="13" name="Rounded Rectangle 12"/>
          <p:cNvSpPr/>
          <p:nvPr/>
        </p:nvSpPr>
        <p:spPr>
          <a:xfrm>
            <a:off x="6868801" y="2013735"/>
            <a:ext cx="3737394" cy="4018516"/>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2636557"/>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Sync</a:t>
            </a:r>
          </a:p>
          <a:p>
            <a:pPr>
              <a:lnSpc>
                <a:spcPct val="90000"/>
              </a:lnSpc>
              <a:spcAft>
                <a:spcPts val="600"/>
              </a:spcAft>
            </a:pPr>
            <a:r>
              <a:rPr lang="en-US" sz="1200" dirty="0">
                <a:gradFill>
                  <a:gsLst>
                    <a:gs pos="2917">
                      <a:schemeClr val="tx1"/>
                    </a:gs>
                    <a:gs pos="30000">
                      <a:schemeClr val="tx1"/>
                    </a:gs>
                  </a:gsLst>
                  <a:lin ang="5400000" scaled="0"/>
                </a:gradFill>
              </a:rPr>
              <a:t>Commit</a:t>
            </a:r>
          </a:p>
        </p:txBody>
      </p:sp>
      <p:cxnSp>
        <p:nvCxnSpPr>
          <p:cNvPr id="15" name="Straight Arrow Connector 14"/>
          <p:cNvCxnSpPr/>
          <p:nvPr/>
        </p:nvCxnSpPr>
        <p:spPr>
          <a:xfrm flipV="1">
            <a:off x="8009699" y="2971357"/>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2715264"/>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747686" y="2686242"/>
            <a:ext cx="660713" cy="660713"/>
          </a:xfrm>
          <a:prstGeom prst="rect">
            <a:avLst/>
          </a:prstGeom>
        </p:spPr>
      </p:pic>
      <p:sp>
        <p:nvSpPr>
          <p:cNvPr id="20" name="TextBox 19"/>
          <p:cNvSpPr txBox="1"/>
          <p:nvPr/>
        </p:nvSpPr>
        <p:spPr>
          <a:xfrm>
            <a:off x="7024515" y="3380726"/>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Prim. Replica WSFC node 1 </a:t>
            </a:r>
          </a:p>
        </p:txBody>
      </p:sp>
      <p:sp>
        <p:nvSpPr>
          <p:cNvPr id="21" name="Rectangle 20"/>
          <p:cNvSpPr/>
          <p:nvPr/>
        </p:nvSpPr>
        <p:spPr bwMode="auto">
          <a:xfrm>
            <a:off x="4652750" y="5064648"/>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Site-to-site  or</a:t>
            </a:r>
            <a:br>
              <a:rPr lang="en-US" sz="1400" dirty="0">
                <a:solidFill>
                  <a:schemeClr val="tx1"/>
                </a:solidFill>
                <a:cs typeface="Segoe UI" pitchFamily="34" charset="0"/>
              </a:rPr>
            </a:br>
            <a:r>
              <a:rPr lang="en-US" sz="1400" dirty="0">
                <a:solidFill>
                  <a:schemeClr val="tx1"/>
                </a:solidFill>
                <a:cs typeface="Segoe UI" pitchFamily="34" charset="0"/>
              </a:rPr>
              <a:t>Express Route </a:t>
            </a:r>
          </a:p>
        </p:txBody>
      </p:sp>
      <p:sp>
        <p:nvSpPr>
          <p:cNvPr id="23" name="Rounded Rectangle 22"/>
          <p:cNvSpPr/>
          <p:nvPr/>
        </p:nvSpPr>
        <p:spPr>
          <a:xfrm>
            <a:off x="1910992" y="1802247"/>
            <a:ext cx="2450797" cy="245787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2954277" y="2364484"/>
            <a:ext cx="131689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SQL log-ship target</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12995" y="1675926"/>
            <a:ext cx="603647" cy="603647"/>
          </a:xfrm>
          <a:prstGeom prst="rect">
            <a:avLst/>
          </a:prstGeom>
        </p:spPr>
      </p:pic>
      <p:pic>
        <p:nvPicPr>
          <p:cNvPr id="27" name="Picture 2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93951" y="2494740"/>
            <a:ext cx="540835" cy="540835"/>
          </a:xfrm>
          <a:prstGeom prst="rect">
            <a:avLst/>
          </a:prstGeom>
        </p:spPr>
      </p:pic>
      <p:sp>
        <p:nvSpPr>
          <p:cNvPr id="28" name="TextBox 27"/>
          <p:cNvSpPr txBox="1"/>
          <p:nvPr/>
        </p:nvSpPr>
        <p:spPr>
          <a:xfrm>
            <a:off x="4864561" y="2895101"/>
            <a:ext cx="184104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page blob</a:t>
            </a:r>
          </a:p>
        </p:txBody>
      </p:sp>
      <p:cxnSp>
        <p:nvCxnSpPr>
          <p:cNvPr id="29" name="Straight Arrow Connector 28"/>
          <p:cNvCxnSpPr/>
          <p:nvPr/>
        </p:nvCxnSpPr>
        <p:spPr>
          <a:xfrm flipH="1" flipV="1">
            <a:off x="6048321" y="3293561"/>
            <a:ext cx="1197578" cy="107998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280243" y="2897597"/>
            <a:ext cx="488991" cy="488991"/>
          </a:xfrm>
          <a:prstGeom prst="rect">
            <a:avLst/>
          </a:prstGeom>
        </p:spPr>
      </p:pic>
      <p:sp>
        <p:nvSpPr>
          <p:cNvPr id="31" name="TextBox 30"/>
          <p:cNvSpPr txBox="1"/>
          <p:nvPr/>
        </p:nvSpPr>
        <p:spPr>
          <a:xfrm>
            <a:off x="1804521" y="1742844"/>
            <a:ext cx="1354730"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 VNET </a:t>
            </a:r>
          </a:p>
          <a:p>
            <a:pPr>
              <a:lnSpc>
                <a:spcPct val="90000"/>
              </a:lnSpc>
              <a:spcAft>
                <a:spcPts val="600"/>
              </a:spcAft>
            </a:pPr>
            <a:r>
              <a:rPr lang="en-US" sz="1400" dirty="0">
                <a:gradFill>
                  <a:gsLst>
                    <a:gs pos="2917">
                      <a:schemeClr val="tx1"/>
                    </a:gs>
                    <a:gs pos="30000">
                      <a:schemeClr val="tx1"/>
                    </a:gs>
                  </a:gsLst>
                  <a:lin ang="5400000" scaled="0"/>
                </a:gradFill>
              </a:rPr>
              <a:t>DR on Azure</a:t>
            </a:r>
          </a:p>
        </p:txBody>
      </p:sp>
      <p:cxnSp>
        <p:nvCxnSpPr>
          <p:cNvPr id="32" name="Elbow Connector 31"/>
          <p:cNvCxnSpPr/>
          <p:nvPr/>
        </p:nvCxnSpPr>
        <p:spPr>
          <a:xfrm rot="10800000">
            <a:off x="3142042" y="4303618"/>
            <a:ext cx="3714101" cy="1183804"/>
          </a:xfrm>
          <a:prstGeom prst="bentConnector3">
            <a:avLst>
              <a:gd name="adj1" fmla="val 9979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8753120" y="4155730"/>
            <a:ext cx="727627" cy="727627"/>
          </a:xfrm>
          <a:prstGeom prst="rect">
            <a:avLst/>
          </a:prstGeom>
        </p:spPr>
      </p:pic>
      <p:sp>
        <p:nvSpPr>
          <p:cNvPr id="35" name="TextBox 34"/>
          <p:cNvSpPr txBox="1"/>
          <p:nvPr/>
        </p:nvSpPr>
        <p:spPr>
          <a:xfrm>
            <a:off x="8548425" y="4784324"/>
            <a:ext cx="1340878"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log backup job </a:t>
            </a:r>
          </a:p>
        </p:txBody>
      </p:sp>
      <p:cxnSp>
        <p:nvCxnSpPr>
          <p:cNvPr id="37" name="Straight Arrow Connector 36"/>
          <p:cNvCxnSpPr/>
          <p:nvPr/>
        </p:nvCxnSpPr>
        <p:spPr>
          <a:xfrm flipH="1">
            <a:off x="3910754" y="2806369"/>
            <a:ext cx="1347213" cy="2174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175809" y="2761527"/>
            <a:ext cx="727627" cy="727627"/>
          </a:xfrm>
          <a:prstGeom prst="rect">
            <a:avLst/>
          </a:prstGeom>
        </p:spPr>
      </p:pic>
      <p:sp>
        <p:nvSpPr>
          <p:cNvPr id="42" name="TextBox 41"/>
          <p:cNvSpPr txBox="1"/>
          <p:nvPr/>
        </p:nvSpPr>
        <p:spPr>
          <a:xfrm>
            <a:off x="2059622" y="3467300"/>
            <a:ext cx="121425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log restore job </a:t>
            </a:r>
          </a:p>
        </p:txBody>
      </p:sp>
      <p:pic>
        <p:nvPicPr>
          <p:cNvPr id="3" name="Picture 2"/>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465135" y="4203913"/>
            <a:ext cx="494801" cy="494801"/>
          </a:xfrm>
          <a:prstGeom prst="rect">
            <a:avLst/>
          </a:prstGeom>
          <a:noFill/>
        </p:spPr>
      </p:pic>
      <p:cxnSp>
        <p:nvCxnSpPr>
          <p:cNvPr id="6" name="Straight Arrow Connector 5"/>
          <p:cNvCxnSpPr/>
          <p:nvPr/>
        </p:nvCxnSpPr>
        <p:spPr>
          <a:xfrm flipH="1" flipV="1">
            <a:off x="7992408" y="4519543"/>
            <a:ext cx="64738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23916" y="2999733"/>
            <a:ext cx="139094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Restore logs from URL</a:t>
            </a:r>
          </a:p>
        </p:txBody>
      </p:sp>
    </p:spTree>
    <p:extLst>
      <p:ext uri="{BB962C8B-B14F-4D97-AF65-F5344CB8AC3E}">
        <p14:creationId xmlns:p14="http://schemas.microsoft.com/office/powerpoint/2010/main" val="3744006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Log-Shipping - Things to Know</a:t>
            </a:r>
          </a:p>
        </p:txBody>
      </p:sp>
      <p:sp>
        <p:nvSpPr>
          <p:cNvPr id="3" name="Content Placeholder 2"/>
          <p:cNvSpPr>
            <a:spLocks noGrp="1"/>
          </p:cNvSpPr>
          <p:nvPr>
            <p:ph sz="quarter" idx="10"/>
          </p:nvPr>
        </p:nvSpPr>
        <p:spPr/>
        <p:txBody>
          <a:bodyPr/>
          <a:lstStyle/>
          <a:p>
            <a:pPr marL="342900" indent="-342900">
              <a:spcAft>
                <a:spcPts val="600"/>
              </a:spcAft>
            </a:pPr>
            <a:r>
              <a:rPr lang="en-US" dirty="0">
                <a:gradFill>
                  <a:gsLst>
                    <a:gs pos="2917">
                      <a:schemeClr val="tx1"/>
                    </a:gs>
                    <a:gs pos="30000">
                      <a:schemeClr val="tx1"/>
                    </a:gs>
                  </a:gsLst>
                  <a:lin ang="5400000" scaled="0"/>
                </a:gradFill>
              </a:rPr>
              <a:t>Schedule log backup and ship offsite to meet RPO requirement</a:t>
            </a:r>
          </a:p>
          <a:p>
            <a:pPr marL="342900" indent="-342900">
              <a:spcAft>
                <a:spcPts val="600"/>
              </a:spcAft>
            </a:pPr>
            <a:r>
              <a:rPr lang="en-US" dirty="0">
                <a:gradFill>
                  <a:gsLst>
                    <a:gs pos="2917">
                      <a:schemeClr val="tx1"/>
                    </a:gs>
                    <a:gs pos="30000">
                      <a:schemeClr val="tx1"/>
                    </a:gs>
                  </a:gsLst>
                  <a:lin ang="5400000" scaled="0"/>
                </a:gradFill>
              </a:rPr>
              <a:t>No direct log ship to Azure storage yet</a:t>
            </a:r>
          </a:p>
          <a:p>
            <a:pPr marL="342900" indent="-342900">
              <a:spcAft>
                <a:spcPts val="600"/>
              </a:spcAft>
            </a:pPr>
            <a:r>
              <a:rPr lang="en-US" dirty="0">
                <a:gradFill>
                  <a:gsLst>
                    <a:gs pos="2917">
                      <a:schemeClr val="tx1"/>
                    </a:gs>
                    <a:gs pos="30000">
                      <a:schemeClr val="tx1"/>
                    </a:gs>
                  </a:gsLst>
                  <a:lin ang="5400000" scaled="0"/>
                </a:gradFill>
              </a:rPr>
              <a:t>Apply logs base on desired delay time</a:t>
            </a:r>
          </a:p>
          <a:p>
            <a:pPr marL="342900" indent="-342900">
              <a:spcAft>
                <a:spcPts val="600"/>
              </a:spcAft>
            </a:pPr>
            <a:r>
              <a:rPr lang="en-US" dirty="0">
                <a:gradFill>
                  <a:gsLst>
                    <a:gs pos="2917">
                      <a:schemeClr val="tx1"/>
                    </a:gs>
                    <a:gs pos="30000">
                      <a:schemeClr val="tx1"/>
                    </a:gs>
                  </a:gsLst>
                  <a:lin ang="5400000" scaled="0"/>
                </a:gradFill>
              </a:rPr>
              <a:t>Test recovery to ensure RTO is met</a:t>
            </a:r>
          </a:p>
        </p:txBody>
      </p:sp>
    </p:spTree>
    <p:extLst>
      <p:ext uri="{BB962C8B-B14F-4D97-AF65-F5344CB8AC3E}">
        <p14:creationId xmlns:p14="http://schemas.microsoft.com/office/powerpoint/2010/main" val="26570841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Availability Replica on Azure</a:t>
            </a:r>
          </a:p>
        </p:txBody>
      </p:sp>
      <p:sp>
        <p:nvSpPr>
          <p:cNvPr id="6" name="Rectangle 5"/>
          <p:cNvSpPr/>
          <p:nvPr/>
        </p:nvSpPr>
        <p:spPr bwMode="auto">
          <a:xfrm>
            <a:off x="4341783" y="4987462"/>
            <a:ext cx="1902559" cy="1938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algn="ct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Asynchronous commit</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08718" y="4375663"/>
            <a:ext cx="581364" cy="581364"/>
          </a:xfrm>
          <a:prstGeom prst="rect">
            <a:avLst/>
          </a:prstGeom>
        </p:spPr>
      </p:pic>
      <p:sp>
        <p:nvSpPr>
          <p:cNvPr id="10" name="TextBox 9"/>
          <p:cNvSpPr txBox="1"/>
          <p:nvPr/>
        </p:nvSpPr>
        <p:spPr>
          <a:xfrm>
            <a:off x="9614311" y="4862855"/>
            <a:ext cx="991884"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t>Cluster FSW</a:t>
            </a:r>
          </a:p>
        </p:txBody>
      </p:sp>
      <p:sp>
        <p:nvSpPr>
          <p:cNvPr id="11" name="TextBox 10"/>
          <p:cNvSpPr txBox="1"/>
          <p:nvPr/>
        </p:nvSpPr>
        <p:spPr>
          <a:xfrm>
            <a:off x="8297496" y="4571370"/>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Sec. Replica WSFC node 2 </a:t>
            </a:r>
          </a:p>
        </p:txBody>
      </p:sp>
      <p:sp>
        <p:nvSpPr>
          <p:cNvPr id="12" name="Rounded Rectangle 11"/>
          <p:cNvSpPr/>
          <p:nvPr/>
        </p:nvSpPr>
        <p:spPr>
          <a:xfrm>
            <a:off x="7023921" y="3509860"/>
            <a:ext cx="2499022" cy="1874634"/>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algn="ctr" defTabSz="914038"/>
            <a:r>
              <a:rPr lang="en-US" sz="1200" dirty="0">
                <a:solidFill>
                  <a:schemeClr val="tx1"/>
                </a:solidFill>
                <a:latin typeface="Segoe UI"/>
              </a:rPr>
              <a:t>WSFC SQL AG Listener </a:t>
            </a:r>
          </a:p>
        </p:txBody>
      </p:sp>
      <p:sp>
        <p:nvSpPr>
          <p:cNvPr id="13" name="Rounded Rectangle 12"/>
          <p:cNvSpPr/>
          <p:nvPr/>
        </p:nvSpPr>
        <p:spPr>
          <a:xfrm>
            <a:off x="6868801" y="2414987"/>
            <a:ext cx="3737394" cy="31522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14" name="TextBox 13"/>
          <p:cNvSpPr txBox="1"/>
          <p:nvPr/>
        </p:nvSpPr>
        <p:spPr>
          <a:xfrm>
            <a:off x="7878099" y="3846261"/>
            <a:ext cx="909544" cy="704808"/>
          </a:xfrm>
          <a:prstGeom prst="rect">
            <a:avLst/>
          </a:prstGeom>
          <a:noFill/>
        </p:spPr>
        <p:txBody>
          <a:bodyPr wrap="none" lIns="182880" tIns="146304" rIns="182880" bIns="146304" rtlCol="0">
            <a:spAutoFit/>
          </a:bodyPr>
          <a:lstStyle/>
          <a:p>
            <a:pPr>
              <a:lnSpc>
                <a:spcPct val="90000"/>
              </a:lnSpc>
              <a:spcAft>
                <a:spcPts val="600"/>
              </a:spcAft>
            </a:pPr>
            <a:r>
              <a:rPr lang="en-US" sz="1200" dirty="0"/>
              <a:t>Sync</a:t>
            </a:r>
          </a:p>
          <a:p>
            <a:pPr>
              <a:lnSpc>
                <a:spcPct val="90000"/>
              </a:lnSpc>
              <a:spcAft>
                <a:spcPts val="600"/>
              </a:spcAft>
            </a:pPr>
            <a:r>
              <a:rPr lang="en-US" sz="1200" dirty="0"/>
              <a:t>Commit</a:t>
            </a:r>
          </a:p>
        </p:txBody>
      </p:sp>
      <p:cxnSp>
        <p:nvCxnSpPr>
          <p:cNvPr id="15" name="Straight Arrow Connector 14"/>
          <p:cNvCxnSpPr/>
          <p:nvPr/>
        </p:nvCxnSpPr>
        <p:spPr>
          <a:xfrm flipV="1">
            <a:off x="8009699" y="4181061"/>
            <a:ext cx="644735" cy="76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245897" y="3924968"/>
            <a:ext cx="660713" cy="660713"/>
          </a:xfrm>
          <a:prstGeom prst="rect">
            <a:avLst/>
          </a:prstGeom>
        </p:spPr>
      </p:pic>
      <p:pic>
        <p:nvPicPr>
          <p:cNvPr id="19" name="Picture 1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637579" y="3895946"/>
            <a:ext cx="660713" cy="660713"/>
          </a:xfrm>
          <a:prstGeom prst="rect">
            <a:avLst/>
          </a:prstGeom>
        </p:spPr>
      </p:pic>
      <p:sp>
        <p:nvSpPr>
          <p:cNvPr id="20" name="TextBox 19"/>
          <p:cNvSpPr txBox="1"/>
          <p:nvPr/>
        </p:nvSpPr>
        <p:spPr>
          <a:xfrm>
            <a:off x="7024515" y="4590430"/>
            <a:ext cx="1340878" cy="7940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DB </a:t>
            </a:r>
            <a:r>
              <a:rPr lang="en-US" sz="1200" dirty="0"/>
              <a:t>Prim</a:t>
            </a:r>
            <a:r>
              <a:rPr lang="en-US" sz="1200" dirty="0">
                <a:gradFill>
                  <a:gsLst>
                    <a:gs pos="2917">
                      <a:schemeClr val="tx1"/>
                    </a:gs>
                    <a:gs pos="30000">
                      <a:schemeClr val="tx1"/>
                    </a:gs>
                  </a:gsLst>
                  <a:lin ang="5400000" scaled="0"/>
                </a:gradFill>
              </a:rPr>
              <a:t>. Replica WSFC node 1 </a:t>
            </a:r>
          </a:p>
        </p:txBody>
      </p:sp>
      <p:sp>
        <p:nvSpPr>
          <p:cNvPr id="21" name="Rectangle 20"/>
          <p:cNvSpPr/>
          <p:nvPr/>
        </p:nvSpPr>
        <p:spPr bwMode="auto">
          <a:xfrm>
            <a:off x="4641896" y="4468411"/>
            <a:ext cx="1287919" cy="38779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spAutoFit/>
          </a:bodyPr>
          <a:lstStyle/>
          <a:p>
            <a:pPr defTabSz="1194429" fontAlgn="base">
              <a:lnSpc>
                <a:spcPct val="90000"/>
              </a:lnSpc>
              <a:spcBef>
                <a:spcPts val="823"/>
              </a:spcBef>
              <a:spcAft>
                <a:spcPct val="0"/>
              </a:spcAft>
              <a:buClr>
                <a:srgbClr val="D2D2D2">
                  <a:lumMod val="75000"/>
                </a:srgbClr>
              </a:buClr>
              <a:buSzPct val="100000"/>
            </a:pPr>
            <a:r>
              <a:rPr lang="en-US" sz="1400" dirty="0">
                <a:solidFill>
                  <a:schemeClr val="tx1"/>
                </a:solidFill>
                <a:cs typeface="Segoe UI" pitchFamily="34" charset="0"/>
              </a:rPr>
              <a:t>Site-to-site  or</a:t>
            </a:r>
            <a:br>
              <a:rPr lang="en-US" sz="1400" dirty="0">
                <a:solidFill>
                  <a:schemeClr val="tx1"/>
                </a:solidFill>
                <a:cs typeface="Segoe UI" pitchFamily="34" charset="0"/>
              </a:rPr>
            </a:br>
            <a:r>
              <a:rPr lang="en-US" sz="1400" dirty="0">
                <a:solidFill>
                  <a:schemeClr val="tx1"/>
                </a:solidFill>
                <a:cs typeface="Segoe UI" pitchFamily="34" charset="0"/>
              </a:rPr>
              <a:t>Express Route </a:t>
            </a:r>
          </a:p>
        </p:txBody>
      </p:sp>
      <p:sp>
        <p:nvSpPr>
          <p:cNvPr id="23" name="Rounded Rectangle 22"/>
          <p:cNvSpPr/>
          <p:nvPr/>
        </p:nvSpPr>
        <p:spPr>
          <a:xfrm>
            <a:off x="1839074" y="2025553"/>
            <a:ext cx="2522716" cy="1769580"/>
          </a:xfrm>
          <a:prstGeom prst="roundRect">
            <a:avLst>
              <a:gd name="adj" fmla="val 5638"/>
            </a:avLst>
          </a:prstGeom>
          <a:noFill/>
          <a:ln w="12700">
            <a:solidFill>
              <a:schemeClr val="accent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91403" rIns="91403" bIns="91403" numCol="1" spcCol="0" rtlCol="0" fromWordArt="0" anchor="t" anchorCtr="0" forceAA="0" compatLnSpc="1">
            <a:prstTxWarp prst="textNoShape">
              <a:avLst/>
            </a:prstTxWarp>
            <a:noAutofit/>
          </a:bodyPr>
          <a:lstStyle/>
          <a:p>
            <a:pPr defTabSz="914038"/>
            <a:endParaRPr lang="en-US" sz="1200" dirty="0">
              <a:solidFill>
                <a:srgbClr val="FFFFFF"/>
              </a:solidFill>
              <a:latin typeface="Segoe UI"/>
            </a:endParaRPr>
          </a:p>
        </p:txBody>
      </p:sp>
      <p:sp>
        <p:nvSpPr>
          <p:cNvPr id="25" name="TextBox 24"/>
          <p:cNvSpPr txBox="1"/>
          <p:nvPr/>
        </p:nvSpPr>
        <p:spPr>
          <a:xfrm>
            <a:off x="2984564" y="3153689"/>
            <a:ext cx="1254231" cy="627864"/>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DR SQL DB Sec. Replica</a:t>
            </a:r>
          </a:p>
        </p:txBody>
      </p:sp>
      <p:pic>
        <p:nvPicPr>
          <p:cNvPr id="26" name="Picture 2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286032" y="2091400"/>
            <a:ext cx="603647" cy="603647"/>
          </a:xfrm>
          <a:prstGeom prst="rect">
            <a:avLst/>
          </a:prstGeom>
        </p:spPr>
      </p:pic>
      <p:pic>
        <p:nvPicPr>
          <p:cNvPr id="30" name="Picture 2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274718" y="2608265"/>
            <a:ext cx="488991" cy="488991"/>
          </a:xfrm>
          <a:prstGeom prst="rect">
            <a:avLst/>
          </a:prstGeom>
        </p:spPr>
      </p:pic>
      <p:sp>
        <p:nvSpPr>
          <p:cNvPr id="31" name="TextBox 30"/>
          <p:cNvSpPr txBox="1"/>
          <p:nvPr/>
        </p:nvSpPr>
        <p:spPr>
          <a:xfrm>
            <a:off x="1793914" y="1983136"/>
            <a:ext cx="143783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VNET</a:t>
            </a:r>
          </a:p>
        </p:txBody>
      </p:sp>
      <p:cxnSp>
        <p:nvCxnSpPr>
          <p:cNvPr id="32" name="Elbow Connector 31"/>
          <p:cNvCxnSpPr/>
          <p:nvPr/>
        </p:nvCxnSpPr>
        <p:spPr>
          <a:xfrm rot="10800000">
            <a:off x="3509375" y="3840555"/>
            <a:ext cx="3345637" cy="1082714"/>
          </a:xfrm>
          <a:prstGeom prst="bentConnector3">
            <a:avLst>
              <a:gd name="adj1" fmla="val 10025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78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AG </a:t>
            </a:r>
            <a:r>
              <a:rPr lang="en-US" dirty="0"/>
              <a:t>Replica – Things to know</a:t>
            </a:r>
          </a:p>
        </p:txBody>
      </p:sp>
      <p:sp>
        <p:nvSpPr>
          <p:cNvPr id="3" name="TextBox 2"/>
          <p:cNvSpPr txBox="1"/>
          <p:nvPr/>
        </p:nvSpPr>
        <p:spPr>
          <a:xfrm>
            <a:off x="257769" y="1561771"/>
            <a:ext cx="9138777" cy="4739759"/>
          </a:xfrm>
          <a:prstGeom prst="rect">
            <a:avLst/>
          </a:prstGeom>
          <a:noFill/>
        </p:spPr>
        <p:txBody>
          <a:bodyPr wrap="square" lIns="182880" tIns="146304" rIns="182880" bIns="146304" rtlCol="0">
            <a:spAutoFit/>
          </a:bodyPr>
          <a:lstStyle/>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Network latency</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Be careful about failing resources over via cluster manager</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Manage SQL failover from AG Dashboard or TSQL</a:t>
            </a:r>
          </a:p>
          <a:p>
            <a:pPr marL="342900" indent="-342900" defTabSz="914367">
              <a:lnSpc>
                <a:spcPct val="90000"/>
              </a:lnSpc>
              <a:spcBef>
                <a:spcPct val="20000"/>
              </a:spcBef>
              <a:spcAft>
                <a:spcPts val="600"/>
              </a:spcAft>
              <a:buSzPct val="90000"/>
              <a:buFont typeface="Arial" pitchFamily="34" charset="0"/>
              <a:buChar char="•"/>
            </a:pPr>
            <a:r>
              <a:rPr lang="en-US" sz="4000" dirty="0">
                <a:gradFill>
                  <a:gsLst>
                    <a:gs pos="2917">
                      <a:schemeClr val="tx1"/>
                    </a:gs>
                    <a:gs pos="30000">
                      <a:schemeClr val="tx1"/>
                    </a:gs>
                  </a:gsLst>
                  <a:lin ang="5400000" scaled="0"/>
                </a:gradFill>
                <a:latin typeface="+mj-lt"/>
                <a:cs typeface="Segoe UI" panose="020B0502040204020203" pitchFamily="34" charset="0"/>
              </a:rPr>
              <a:t>Infrastructure admin trained on AO AG</a:t>
            </a:r>
          </a:p>
          <a:p>
            <a:pPr marL="342900" indent="-342900">
              <a:lnSpc>
                <a:spcPct val="90000"/>
              </a:lnSpc>
              <a:spcAft>
                <a:spcPts val="600"/>
              </a:spcAft>
              <a:buFont typeface="Arial" panose="020B0604020202020204" pitchFamily="34" charset="0"/>
              <a:buChar char="•"/>
            </a:pPr>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6117330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Recovery Services</a:t>
            </a:r>
          </a:p>
        </p:txBody>
      </p:sp>
    </p:spTree>
    <p:extLst>
      <p:ext uri="{BB962C8B-B14F-4D97-AF65-F5344CB8AC3E}">
        <p14:creationId xmlns:p14="http://schemas.microsoft.com/office/powerpoint/2010/main" val="17146458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Open CloudServer V2 system</a:t>
            </a:r>
            <a:endParaRPr lang="en-US" dirty="0"/>
          </a:p>
        </p:txBody>
      </p:sp>
      <p:grpSp>
        <p:nvGrpSpPr>
          <p:cNvPr id="13" name="Compute blade"/>
          <p:cNvGrpSpPr/>
          <p:nvPr/>
        </p:nvGrpSpPr>
        <p:grpSpPr>
          <a:xfrm>
            <a:off x="386125" y="1975225"/>
            <a:ext cx="3616617" cy="4280379"/>
            <a:chOff x="386125" y="1559589"/>
            <a:chExt cx="3616617" cy="4280379"/>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7769" t="20666" r="23867" b="12666"/>
            <a:stretch/>
          </p:blipFill>
          <p:spPr>
            <a:xfrm rot="978261">
              <a:off x="855472" y="1559589"/>
              <a:ext cx="3147270" cy="2348709"/>
            </a:xfrm>
            <a:prstGeom prst="rect">
              <a:avLst/>
            </a:prstGeom>
          </p:spPr>
        </p:pic>
        <p:sp>
          <p:nvSpPr>
            <p:cNvPr id="8" name="Content Placeholder 2"/>
            <p:cNvSpPr txBox="1">
              <a:spLocks/>
            </p:cNvSpPr>
            <p:nvPr/>
          </p:nvSpPr>
          <p:spPr>
            <a:xfrm>
              <a:off x="386125" y="4003609"/>
              <a:ext cx="3588499" cy="1836359"/>
            </a:xfrm>
            <a:prstGeom prst="rect">
              <a:avLst/>
            </a:prstGeom>
          </p:spPr>
          <p:txBody>
            <a:bodyPr vert="horz" wrap="square" lIns="109129" tIns="54559" rIns="109129" bIns="54559"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a:spcBef>
                  <a:spcPts val="810"/>
                </a:spcBef>
                <a:spcAft>
                  <a:spcPct val="0"/>
                </a:spcAft>
                <a:buSzPct val="64000"/>
                <a:buNone/>
              </a:pPr>
              <a:r>
                <a:rPr lang="en-US" sz="2000" dirty="0">
                  <a:latin typeface="+mn-lt"/>
                </a:rPr>
                <a:t>Compute blade</a:t>
              </a:r>
            </a:p>
            <a:p>
              <a:pPr marL="144661" lvl="1" indent="-144661">
                <a:spcBef>
                  <a:spcPts val="810"/>
                </a:spcBef>
                <a:spcAft>
                  <a:spcPct val="0"/>
                </a:spcAft>
                <a:buSzPct val="64000"/>
                <a:buFont typeface="Wingdings" panose="05000000000000000000" pitchFamily="2" charset="2"/>
                <a:buChar char="§"/>
              </a:pPr>
              <a:r>
                <a:rPr lang="en-US" sz="2000" dirty="0">
                  <a:latin typeface="+mn-lt"/>
                </a:rPr>
                <a:t>Dual socket Intel E5-2400 v2 Family</a:t>
              </a:r>
            </a:p>
            <a:p>
              <a:pPr marL="144661" lvl="1" indent="-144661">
                <a:spcBef>
                  <a:spcPts val="810"/>
                </a:spcBef>
                <a:spcAft>
                  <a:spcPct val="0"/>
                </a:spcAft>
                <a:buSzPct val="64000"/>
                <a:buFont typeface="Wingdings" panose="05000000000000000000" pitchFamily="2" charset="2"/>
                <a:buChar char="§"/>
              </a:pPr>
              <a:r>
                <a:rPr lang="en-US" sz="2000" dirty="0">
                  <a:latin typeface="+mn-lt"/>
                </a:rPr>
                <a:t>4 x LFF HDD, 2 x SFF SSD</a:t>
              </a:r>
            </a:p>
            <a:p>
              <a:pPr marL="144661" lvl="1" indent="-144661">
                <a:spcBef>
                  <a:spcPts val="810"/>
                </a:spcBef>
                <a:spcAft>
                  <a:spcPct val="0"/>
                </a:spcAft>
                <a:buSzPct val="64000"/>
                <a:buFont typeface="Wingdings" panose="05000000000000000000" pitchFamily="2" charset="2"/>
                <a:buChar char="§"/>
              </a:pPr>
              <a:r>
                <a:rPr lang="en-US" sz="2000" dirty="0">
                  <a:latin typeface="+mn-lt"/>
                </a:rPr>
                <a:t>2x10G networking</a:t>
              </a:r>
            </a:p>
            <a:p>
              <a:pPr marL="144661" lvl="1" indent="-144661">
                <a:spcBef>
                  <a:spcPts val="810"/>
                </a:spcBef>
                <a:spcAft>
                  <a:spcPct val="0"/>
                </a:spcAft>
                <a:buSzPct val="64000"/>
                <a:buFont typeface="Wingdings" panose="05000000000000000000" pitchFamily="2" charset="2"/>
                <a:buChar char="§"/>
              </a:pPr>
              <a:r>
                <a:rPr lang="en-US" sz="2000" dirty="0">
                  <a:latin typeface="+mn-lt"/>
                </a:rPr>
                <a:t>Dual 4X SAS 6G</a:t>
              </a:r>
            </a:p>
          </p:txBody>
        </p:sp>
      </p:grpSp>
      <p:grpSp>
        <p:nvGrpSpPr>
          <p:cNvPr id="14" name="JBOD"/>
          <p:cNvGrpSpPr/>
          <p:nvPr/>
        </p:nvGrpSpPr>
        <p:grpSpPr>
          <a:xfrm>
            <a:off x="4259968" y="1737361"/>
            <a:ext cx="3946751" cy="4269086"/>
            <a:chOff x="4259968" y="1321725"/>
            <a:chExt cx="3946751" cy="4269086"/>
          </a:xfrm>
        </p:grpSpPr>
        <p:pic>
          <p:nvPicPr>
            <p:cNvPr id="9" name="Picture 2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3287071">
              <a:off x="4881912" y="710382"/>
              <a:ext cx="2713464" cy="3936150"/>
            </a:xfrm>
            <a:prstGeom prst="rect">
              <a:avLst/>
            </a:prstGeom>
            <a:noFill/>
            <a:ln>
              <a:noFill/>
            </a:ln>
            <a:scene3d>
              <a:camera prst="orthographicFront">
                <a:rot lat="3000000" lon="0" rev="240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4"/>
            <p:cNvSpPr txBox="1">
              <a:spLocks/>
            </p:cNvSpPr>
            <p:nvPr/>
          </p:nvSpPr>
          <p:spPr>
            <a:xfrm>
              <a:off x="4259968" y="4003609"/>
              <a:ext cx="3335648" cy="1587202"/>
            </a:xfrm>
            <a:prstGeom prst="rect">
              <a:avLst/>
            </a:prstGeom>
          </p:spPr>
          <p:txBody>
            <a:bodyPr vert="horz" wrap="square" lIns="109129" tIns="54559" rIns="109129" bIns="54559" rtlCol="0">
              <a:noAutofit/>
            </a:bodyPr>
            <a:lstStyle>
              <a:lvl1pPr marL="226919" marR="0" indent="-226919" algn="l" defTabSz="617255"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j-lt"/>
                  <a:ea typeface="+mn-ea"/>
                  <a:cs typeface="+mn-cs"/>
                </a:defRPr>
              </a:lvl1pPr>
              <a:lvl2pPr marL="386602" marR="0" indent="-159683" algn="l" defTabSz="61725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2"/>
                  </a:solidFill>
                  <a:latin typeface="+mn-lt"/>
                  <a:ea typeface="+mn-ea"/>
                  <a:cs typeface="+mn-cs"/>
                </a:defRPr>
              </a:lvl2pPr>
              <a:lvl3pPr marL="529478" marR="0" indent="-151279" algn="l" defTabSz="617255" rtl="0" eaLnBrk="1" fontAlgn="auto" latinLnBrk="0" hangingPunct="1">
                <a:lnSpc>
                  <a:spcPct val="90000"/>
                </a:lnSpc>
                <a:spcBef>
                  <a:spcPct val="20000"/>
                </a:spcBef>
                <a:spcAft>
                  <a:spcPts val="0"/>
                </a:spcAft>
                <a:buClrTx/>
                <a:buSzPct val="90000"/>
                <a:buFont typeface="Arial" pitchFamily="34" charset="0"/>
                <a:buChar char="•"/>
                <a:tabLst/>
                <a:defRPr sz="1200" kern="1200" spc="0" baseline="0">
                  <a:solidFill>
                    <a:schemeClr val="tx2"/>
                  </a:solidFill>
                  <a:latin typeface="+mn-lt"/>
                  <a:ea typeface="+mn-ea"/>
                  <a:cs typeface="+mn-cs"/>
                </a:defRPr>
              </a:lvl3pPr>
              <a:lvl4pPr marL="680756" marR="0" indent="-151279" algn="l" defTabSz="617255" rtl="0" eaLnBrk="1" fontAlgn="auto" latinLnBrk="0" hangingPunct="1">
                <a:lnSpc>
                  <a:spcPct val="90000"/>
                </a:lnSpc>
                <a:spcBef>
                  <a:spcPct val="20000"/>
                </a:spcBef>
                <a:spcAft>
                  <a:spcPts val="0"/>
                </a:spcAft>
                <a:buClrTx/>
                <a:buSzPct val="90000"/>
                <a:buFont typeface="Arial" pitchFamily="34" charset="0"/>
                <a:buChar char="•"/>
                <a:tabLst/>
                <a:defRPr sz="1050" kern="1200" spc="0" baseline="0">
                  <a:solidFill>
                    <a:schemeClr val="tx2"/>
                  </a:solidFill>
                  <a:latin typeface="+mn-lt"/>
                  <a:ea typeface="+mn-ea"/>
                  <a:cs typeface="+mn-cs"/>
                </a:defRPr>
              </a:lvl4pPr>
              <a:lvl5pPr marL="832036" marR="0" indent="-151279" algn="l" defTabSz="617255" rtl="0" eaLnBrk="1" fontAlgn="auto" latinLnBrk="0" hangingPunct="1">
                <a:lnSpc>
                  <a:spcPct val="90000"/>
                </a:lnSpc>
                <a:spcBef>
                  <a:spcPct val="20000"/>
                </a:spcBef>
                <a:spcAft>
                  <a:spcPts val="0"/>
                </a:spcAft>
                <a:buClrTx/>
                <a:buSzPct val="90000"/>
                <a:buFont typeface="Arial" pitchFamily="34" charset="0"/>
                <a:buChar char="•"/>
                <a:tabLst/>
                <a:defRPr sz="1050" kern="1200" spc="0" baseline="0">
                  <a:solidFill>
                    <a:schemeClr val="tx2"/>
                  </a:solidFill>
                  <a:latin typeface="+mn-lt"/>
                  <a:ea typeface="+mn-ea"/>
                  <a:cs typeface="+mn-cs"/>
                </a:defRPr>
              </a:lvl5pPr>
              <a:lvl6pPr marL="1697450"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6pPr>
              <a:lvl7pPr marL="2006077"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7pPr>
              <a:lvl8pPr marL="2314705"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8pPr>
              <a:lvl9pPr marL="2623333" indent="-154315" algn="l" defTabSz="617255" rtl="0" eaLnBrk="1" latinLnBrk="0" hangingPunct="1">
                <a:spcBef>
                  <a:spcPct val="20000"/>
                </a:spcBef>
                <a:buFont typeface="Arial" pitchFamily="34" charset="0"/>
                <a:buChar char="•"/>
                <a:defRPr sz="1324" kern="1200">
                  <a:solidFill>
                    <a:schemeClr val="tx1"/>
                  </a:solidFill>
                  <a:latin typeface="+mn-lt"/>
                  <a:ea typeface="+mn-ea"/>
                  <a:cs typeface="+mn-cs"/>
                </a:defRPr>
              </a:lvl9pPr>
            </a:lstStyle>
            <a:p>
              <a:pPr marL="0" lvl="1" indent="0">
                <a:spcBef>
                  <a:spcPts val="810"/>
                </a:spcBef>
                <a:spcAft>
                  <a:spcPct val="0"/>
                </a:spcAft>
                <a:buSzPct val="64000"/>
                <a:buNone/>
                <a:defRPr/>
              </a:pPr>
              <a:r>
                <a:rPr lang="en-US" sz="2000" dirty="0">
                  <a:sym typeface="Vista Sans OT Light" charset="0"/>
                </a:rPr>
                <a:t>Storage 6G JBOD</a:t>
              </a:r>
            </a:p>
            <a:p>
              <a:pPr marL="144661" lvl="1" indent="-144661">
                <a:spcBef>
                  <a:spcPts val="810"/>
                </a:spcBef>
                <a:spcAft>
                  <a:spcPct val="0"/>
                </a:spcAft>
                <a:buSzPct val="64000"/>
                <a:buFont typeface="Wingdings" panose="05000000000000000000" pitchFamily="2" charset="2"/>
                <a:buChar char="§"/>
                <a:defRPr/>
              </a:pPr>
              <a:r>
                <a:rPr lang="en-US" sz="2000" dirty="0">
                  <a:sym typeface="Vista Sans OT Light" charset="0"/>
                </a:rPr>
                <a:t>10 x LFF SATA HDD</a:t>
              </a:r>
            </a:p>
            <a:p>
              <a:pPr marL="144661" lvl="1" indent="-144661">
                <a:spcBef>
                  <a:spcPts val="810"/>
                </a:spcBef>
                <a:spcAft>
                  <a:spcPct val="0"/>
                </a:spcAft>
                <a:buSzPct val="64000"/>
                <a:buFont typeface="Wingdings" panose="05000000000000000000" pitchFamily="2" charset="2"/>
                <a:buChar char="§"/>
                <a:defRPr/>
              </a:pPr>
              <a:r>
                <a:rPr lang="en-US" sz="2000" dirty="0">
                  <a:sym typeface="Vista Sans OT Light" charset="0"/>
                </a:rPr>
                <a:t>Dual 4X SAS 6G</a:t>
              </a:r>
            </a:p>
            <a:p>
              <a:pPr marL="144661" lvl="1" indent="-144661">
                <a:spcBef>
                  <a:spcPts val="810"/>
                </a:spcBef>
                <a:spcAft>
                  <a:spcPct val="0"/>
                </a:spcAft>
                <a:buSzPct val="64000"/>
                <a:buFont typeface="Wingdings" panose="05000000000000000000" pitchFamily="2" charset="2"/>
                <a:buChar char="§"/>
                <a:defRPr/>
              </a:pPr>
              <a:r>
                <a:rPr lang="en-US" sz="2000" dirty="0">
                  <a:sym typeface="Vista Sans OT Light" charset="0"/>
                </a:rPr>
                <a:t>6G SAS expander</a:t>
              </a:r>
            </a:p>
          </p:txBody>
        </p:sp>
      </p:grpSp>
      <p:grpSp>
        <p:nvGrpSpPr>
          <p:cNvPr id="15" name="Full rack"/>
          <p:cNvGrpSpPr>
            <a:grpSpLocks noChangeAspect="1"/>
          </p:cNvGrpSpPr>
          <p:nvPr/>
        </p:nvGrpSpPr>
        <p:grpSpPr>
          <a:xfrm>
            <a:off x="7848599" y="2161790"/>
            <a:ext cx="2821428" cy="3844657"/>
            <a:chOff x="7843801" y="1378021"/>
            <a:chExt cx="3429742" cy="4673584"/>
          </a:xfrm>
        </p:grpSpPr>
        <p:sp>
          <p:nvSpPr>
            <p:cNvPr id="11" name="Rectangle 10"/>
            <p:cNvSpPr/>
            <p:nvPr/>
          </p:nvSpPr>
          <p:spPr bwMode="auto">
            <a:xfrm rot="792550">
              <a:off x="7843801" y="1378021"/>
              <a:ext cx="3429742" cy="46735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1960">
              <a:off x="7996994" y="1489995"/>
              <a:ext cx="3276549" cy="4449634"/>
            </a:xfrm>
            <a:prstGeom prst="rect">
              <a:avLst/>
            </a:prstGeom>
          </p:spPr>
        </p:pic>
      </p:grpSp>
    </p:spTree>
    <p:extLst>
      <p:ext uri="{BB962C8B-B14F-4D97-AF65-F5344CB8AC3E}">
        <p14:creationId xmlns:p14="http://schemas.microsoft.com/office/powerpoint/2010/main" val="4184819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Azure Backup</a:t>
            </a:r>
          </a:p>
        </p:txBody>
      </p:sp>
      <p:sp>
        <p:nvSpPr>
          <p:cNvPr id="10" name="Rectangle 9"/>
          <p:cNvSpPr/>
          <p:nvPr/>
        </p:nvSpPr>
        <p:spPr>
          <a:xfrm>
            <a:off x="401609" y="1463189"/>
            <a:ext cx="5632957" cy="3539430"/>
          </a:xfrm>
          <a:prstGeom prst="rect">
            <a:avLst/>
          </a:prstGeom>
        </p:spPr>
        <p:txBody>
          <a:bodyPr wrap="square">
            <a:spAutoFit/>
          </a:bodyPr>
          <a:lstStyle/>
          <a:p>
            <a:pPr marL="285750" indent="-285750">
              <a:buFont typeface="Arial" panose="020B0604020202020204" pitchFamily="34" charset="0"/>
              <a:buChar char="•"/>
            </a:pPr>
            <a:r>
              <a:rPr lang="en-US" sz="3200" dirty="0"/>
              <a:t>MS workload support</a:t>
            </a:r>
          </a:p>
          <a:p>
            <a:pPr marL="285750" indent="-285750">
              <a:buFont typeface="Arial" panose="020B0604020202020204" pitchFamily="34" charset="0"/>
              <a:buChar char="•"/>
            </a:pPr>
            <a:r>
              <a:rPr lang="en-US" sz="3200" dirty="0" err="1"/>
              <a:t>VmWare</a:t>
            </a:r>
            <a:r>
              <a:rPr lang="en-US" sz="3200" dirty="0"/>
              <a:t> VM backup</a:t>
            </a:r>
          </a:p>
          <a:p>
            <a:pPr marL="285750" indent="-285750">
              <a:buFont typeface="Arial" panose="020B0604020202020204" pitchFamily="34" charset="0"/>
              <a:buChar char="•"/>
            </a:pPr>
            <a:r>
              <a:rPr lang="en-US" sz="3200" dirty="0"/>
              <a:t>Enterprise class data source support</a:t>
            </a:r>
          </a:p>
          <a:p>
            <a:pPr marL="285750" indent="-285750">
              <a:buFont typeface="Arial" panose="020B0604020202020204" pitchFamily="34" charset="0"/>
              <a:buChar char="•"/>
            </a:pPr>
            <a:r>
              <a:rPr lang="en-US" sz="3200" dirty="0"/>
              <a:t>Recover anywhere</a:t>
            </a:r>
          </a:p>
          <a:p>
            <a:pPr marL="285750" indent="-285750">
              <a:buFont typeface="Arial" panose="020B0604020202020204" pitchFamily="34" charset="0"/>
              <a:buChar char="•"/>
            </a:pPr>
            <a:r>
              <a:rPr lang="en-US" sz="3200" dirty="0"/>
              <a:t>Long term retention 99+ years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2193" y="1495190"/>
            <a:ext cx="1027867" cy="1027867"/>
          </a:xfrm>
          <a:prstGeom prst="roundRect">
            <a:avLst>
              <a:gd name="adj" fmla="val 8594"/>
            </a:avLst>
          </a:prstGeom>
          <a:solidFill>
            <a:srgbClr val="FFFFFF">
              <a:shade val="85000"/>
            </a:srgbClr>
          </a:solidFill>
          <a:ln>
            <a:noFill/>
          </a:ln>
          <a:effectLst/>
        </p:spPr>
      </p:pic>
      <p:cxnSp>
        <p:nvCxnSpPr>
          <p:cNvPr id="6" name="Straight Connector 5"/>
          <p:cNvCxnSpPr/>
          <p:nvPr/>
        </p:nvCxnSpPr>
        <p:spPr>
          <a:xfrm>
            <a:off x="7187397" y="3303639"/>
            <a:ext cx="372642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67143" y="2814274"/>
            <a:ext cx="822213"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8" name="TextBox 7"/>
          <p:cNvSpPr txBox="1"/>
          <p:nvPr/>
        </p:nvSpPr>
        <p:spPr>
          <a:xfrm>
            <a:off x="7067143" y="3303639"/>
            <a:ext cx="13784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On-Premises</a:t>
            </a:r>
          </a:p>
        </p:txBody>
      </p:sp>
      <p:cxnSp>
        <p:nvCxnSpPr>
          <p:cNvPr id="9" name="Straight Arrow Connector 8"/>
          <p:cNvCxnSpPr/>
          <p:nvPr/>
        </p:nvCxnSpPr>
        <p:spPr>
          <a:xfrm flipH="1">
            <a:off x="9050610" y="2605548"/>
            <a:ext cx="4919"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660542" y="2605548"/>
            <a:ext cx="1" cy="1641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96556" y="4421664"/>
            <a:ext cx="780290" cy="780290"/>
          </a:xfrm>
          <a:prstGeom prst="rect">
            <a:avLst/>
          </a:prstGeom>
        </p:spPr>
      </p:pic>
      <p:pic>
        <p:nvPicPr>
          <p:cNvPr id="13" name="Picture 1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519411" y="4416752"/>
            <a:ext cx="780290" cy="780290"/>
          </a:xfrm>
          <a:prstGeom prst="rect">
            <a:avLst/>
          </a:prstGeom>
        </p:spPr>
      </p:pic>
      <p:sp>
        <p:nvSpPr>
          <p:cNvPr id="14" name="TextBox 13"/>
          <p:cNvSpPr txBox="1"/>
          <p:nvPr/>
        </p:nvSpPr>
        <p:spPr>
          <a:xfrm>
            <a:off x="9724593" y="3615513"/>
            <a:ext cx="160768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Backup/Restore</a:t>
            </a:r>
          </a:p>
        </p:txBody>
      </p:sp>
      <p:sp>
        <p:nvSpPr>
          <p:cNvPr id="15" name="Rounded Rectangle 14"/>
          <p:cNvSpPr/>
          <p:nvPr/>
        </p:nvSpPr>
        <p:spPr bwMode="auto">
          <a:xfrm>
            <a:off x="6813771" y="953729"/>
            <a:ext cx="4518506" cy="4601497"/>
          </a:xfrm>
          <a:prstGeom prst="round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006487" y="996652"/>
            <a:ext cx="175131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Azure Backup</a:t>
            </a:r>
          </a:p>
        </p:txBody>
      </p:sp>
    </p:spTree>
    <p:extLst>
      <p:ext uri="{BB962C8B-B14F-4D97-AF65-F5344CB8AC3E}">
        <p14:creationId xmlns:p14="http://schemas.microsoft.com/office/powerpoint/2010/main" val="27653916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Steps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701" y="2050888"/>
            <a:ext cx="7504574" cy="2551933"/>
          </a:xfrm>
          <a:prstGeom prst="rect">
            <a:avLst/>
          </a:prstGeom>
        </p:spPr>
      </p:pic>
    </p:spTree>
    <p:extLst>
      <p:ext uri="{BB962C8B-B14F-4D97-AF65-F5344CB8AC3E}">
        <p14:creationId xmlns:p14="http://schemas.microsoft.com/office/powerpoint/2010/main" val="404218035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Backup – Things to know</a:t>
            </a:r>
          </a:p>
        </p:txBody>
      </p:sp>
      <p:sp>
        <p:nvSpPr>
          <p:cNvPr id="3" name="Content Placeholder 2"/>
          <p:cNvSpPr>
            <a:spLocks noGrp="1"/>
          </p:cNvSpPr>
          <p:nvPr>
            <p:ph sz="quarter" idx="10"/>
          </p:nvPr>
        </p:nvSpPr>
        <p:spPr>
          <a:xfrm>
            <a:off x="268288" y="1398397"/>
            <a:ext cx="11542503" cy="4979825"/>
          </a:xfrm>
        </p:spPr>
        <p:txBody>
          <a:bodyPr/>
          <a:lstStyle/>
          <a:p>
            <a:pPr marL="342900" indent="-342900">
              <a:spcAft>
                <a:spcPts val="600"/>
              </a:spcAft>
            </a:pPr>
            <a:r>
              <a:rPr lang="en-US" sz="2800" dirty="0">
                <a:gradFill>
                  <a:gsLst>
                    <a:gs pos="2917">
                      <a:schemeClr val="tx1"/>
                    </a:gs>
                    <a:gs pos="30000">
                      <a:schemeClr val="tx1"/>
                    </a:gs>
                  </a:gsLst>
                  <a:lin ang="5400000" scaled="0"/>
                </a:gradFill>
              </a:rPr>
              <a:t>Supports 64-bits Windows Server and Windows clients </a:t>
            </a:r>
          </a:p>
          <a:p>
            <a:pPr marL="342900" indent="-342900">
              <a:spcAft>
                <a:spcPts val="600"/>
              </a:spcAft>
            </a:pPr>
            <a:r>
              <a:rPr lang="en-US" sz="2800" dirty="0">
                <a:gradFill>
                  <a:gsLst>
                    <a:gs pos="2917">
                      <a:schemeClr val="tx1"/>
                    </a:gs>
                    <a:gs pos="30000">
                      <a:schemeClr val="tx1"/>
                    </a:gs>
                  </a:gsLst>
                  <a:lin ang="5400000" scaled="0"/>
                </a:gradFill>
              </a:rPr>
              <a:t>VM Backups are local to the region, need at least one vault per region</a:t>
            </a:r>
          </a:p>
          <a:p>
            <a:pPr marL="342900" indent="-342900">
              <a:spcAft>
                <a:spcPts val="600"/>
              </a:spcAft>
            </a:pPr>
            <a:r>
              <a:rPr lang="en-US" sz="2800" dirty="0">
                <a:gradFill>
                  <a:gsLst>
                    <a:gs pos="2917">
                      <a:schemeClr val="tx1"/>
                    </a:gs>
                    <a:gs pos="30000">
                      <a:schemeClr val="tx1"/>
                    </a:gs>
                  </a:gsLst>
                  <a:lin ang="5400000" scaled="0"/>
                </a:gradFill>
              </a:rPr>
              <a:t>Supports VMs with up to 16 disks plus the OS disk</a:t>
            </a:r>
          </a:p>
          <a:p>
            <a:pPr marL="342900" indent="-342900">
              <a:spcAft>
                <a:spcPts val="600"/>
              </a:spcAft>
            </a:pPr>
            <a:r>
              <a:rPr lang="en-US" sz="2800">
                <a:gradFill>
                  <a:gsLst>
                    <a:gs pos="2917">
                      <a:schemeClr val="tx1"/>
                    </a:gs>
                    <a:gs pos="30000">
                      <a:schemeClr val="tx1"/>
                    </a:gs>
                  </a:gsLst>
                  <a:lin ang="5400000" scaled="0"/>
                </a:gradFill>
              </a:rPr>
              <a:t>Supports </a:t>
            </a:r>
            <a:r>
              <a:rPr lang="en-US" sz="2800" dirty="0">
                <a:gradFill>
                  <a:gsLst>
                    <a:gs pos="2917">
                      <a:schemeClr val="tx1"/>
                    </a:gs>
                    <a:gs pos="30000">
                      <a:schemeClr val="tx1"/>
                    </a:gs>
                  </a:gsLst>
                  <a:lin ang="5400000" scaled="0"/>
                </a:gradFill>
              </a:rPr>
              <a:t>encrypted disks</a:t>
            </a:r>
          </a:p>
          <a:p>
            <a:pPr marL="342900" indent="-342900">
              <a:spcAft>
                <a:spcPts val="600"/>
              </a:spcAft>
            </a:pPr>
            <a:r>
              <a:rPr lang="en-US" sz="2800" dirty="0">
                <a:gradFill>
                  <a:gsLst>
                    <a:gs pos="2917">
                      <a:schemeClr val="tx1"/>
                    </a:gs>
                    <a:gs pos="30000">
                      <a:schemeClr val="tx1"/>
                    </a:gs>
                  </a:gsLst>
                  <a:lin ang="5400000" scaled="0"/>
                </a:gradFill>
              </a:rPr>
              <a:t>VM backups can be retained up to 99 years</a:t>
            </a:r>
          </a:p>
          <a:p>
            <a:pPr marL="342900" indent="-342900">
              <a:spcAft>
                <a:spcPts val="600"/>
              </a:spcAft>
            </a:pPr>
            <a:r>
              <a:rPr lang="en-US" sz="2800" dirty="0">
                <a:gradFill>
                  <a:gsLst>
                    <a:gs pos="2917">
                      <a:schemeClr val="tx1"/>
                    </a:gs>
                    <a:gs pos="30000">
                      <a:schemeClr val="tx1"/>
                    </a:gs>
                  </a:gsLst>
                  <a:lin ang="5400000" scaled="0"/>
                </a:gradFill>
              </a:rPr>
              <a:t>Maximum 25 backup vaults per subscription</a:t>
            </a:r>
          </a:p>
          <a:p>
            <a:pPr marL="342900" indent="-342900">
              <a:spcAft>
                <a:spcPts val="600"/>
              </a:spcAft>
            </a:pPr>
            <a:r>
              <a:rPr lang="en-US" sz="2800" dirty="0">
                <a:gradFill>
                  <a:gsLst>
                    <a:gs pos="2917">
                      <a:schemeClr val="tx1"/>
                    </a:gs>
                    <a:gs pos="30000">
                      <a:schemeClr val="tx1"/>
                    </a:gs>
                  </a:gsLst>
                  <a:lin ang="5400000" scaled="0"/>
                </a:gradFill>
              </a:rPr>
              <a:t>Up to 50 machines or 100 Azure VMs </a:t>
            </a:r>
            <a:r>
              <a:rPr lang="en-US" sz="2800">
                <a:gradFill>
                  <a:gsLst>
                    <a:gs pos="2917">
                      <a:schemeClr val="tx1"/>
                    </a:gs>
                    <a:gs pos="30000">
                      <a:schemeClr val="tx1"/>
                    </a:gs>
                  </a:gsLst>
                  <a:lin ang="5400000" scaled="0"/>
                </a:gradFill>
              </a:rPr>
              <a:t>per vault</a:t>
            </a:r>
          </a:p>
          <a:p>
            <a:pPr marL="342900" indent="-342900">
              <a:spcAft>
                <a:spcPts val="600"/>
              </a:spcAft>
            </a:pPr>
            <a:r>
              <a:rPr lang="en-US" sz="2800">
                <a:solidFill>
                  <a:srgbClr val="FFFF00"/>
                </a:solidFill>
              </a:rPr>
              <a:t>V2 VM support is in </a:t>
            </a:r>
            <a:r>
              <a:rPr lang="en-US" sz="2800">
                <a:solidFill>
                  <a:srgbClr val="FFFF00"/>
                </a:solidFill>
              </a:rPr>
              <a:t>private preview</a:t>
            </a:r>
            <a:endParaRPr lang="en-US" sz="2800" dirty="0">
              <a:gradFill>
                <a:gsLst>
                  <a:gs pos="2917">
                    <a:schemeClr val="tx1"/>
                  </a:gs>
                  <a:gs pos="30000">
                    <a:schemeClr val="tx1"/>
                  </a:gs>
                </a:gsLst>
                <a:lin ang="5400000" scaled="0"/>
              </a:gradFill>
            </a:endParaRPr>
          </a:p>
          <a:p>
            <a:pPr marL="342900" indent="-342900">
              <a:spcAft>
                <a:spcPts val="600"/>
              </a:spcAft>
            </a:pPr>
            <a:r>
              <a:rPr lang="en-US" sz="2800" dirty="0">
                <a:solidFill>
                  <a:srgbClr val="FFFF00"/>
                </a:solidFill>
              </a:rPr>
              <a:t>Backup for VM with premium </a:t>
            </a:r>
            <a:r>
              <a:rPr lang="en-US" sz="2800">
                <a:solidFill>
                  <a:srgbClr val="FFFF00"/>
                </a:solidFill>
              </a:rPr>
              <a:t>storage in public preview</a:t>
            </a:r>
            <a:endParaRPr lang="en-US" sz="2800" dirty="0">
              <a:solidFill>
                <a:srgbClr val="FFFF00"/>
              </a:solidFill>
            </a:endParaRPr>
          </a:p>
        </p:txBody>
      </p:sp>
    </p:spTree>
    <p:extLst>
      <p:ext uri="{BB962C8B-B14F-4D97-AF65-F5344CB8AC3E}">
        <p14:creationId xmlns:p14="http://schemas.microsoft.com/office/powerpoint/2010/main" val="81131964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163250015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dirty="0">
                <a:solidFill>
                  <a:schemeClr val="tx1"/>
                </a:solidFill>
              </a:rPr>
              <a:t>Azure Site Recovery</a:t>
            </a:r>
            <a:br>
              <a:rPr lang="en-US" sz="8000" dirty="0">
                <a:solidFill>
                  <a:schemeClr val="tx1"/>
                </a:solidFill>
              </a:rPr>
            </a:br>
            <a:r>
              <a:rPr lang="en-US" sz="3200" dirty="0">
                <a:solidFill>
                  <a:schemeClr val="tx1"/>
                </a:solidFill>
              </a:rPr>
              <a:t>One solution for multiple infrastructures</a:t>
            </a:r>
            <a:endParaRPr lang="en-US" sz="3200" dirty="0"/>
          </a:p>
        </p:txBody>
      </p:sp>
      <p:grpSp>
        <p:nvGrpSpPr>
          <p:cNvPr id="4" name="Group 3"/>
          <p:cNvGrpSpPr/>
          <p:nvPr/>
        </p:nvGrpSpPr>
        <p:grpSpPr>
          <a:xfrm>
            <a:off x="923891" y="1966201"/>
            <a:ext cx="3321849" cy="1970760"/>
            <a:chOff x="312420" y="1287780"/>
            <a:chExt cx="2491740" cy="1478280"/>
          </a:xfrm>
        </p:grpSpPr>
        <p:sp>
          <p:nvSpPr>
            <p:cNvPr id="5" name="Rounded Rectangle 4"/>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 name="Group 5"/>
            <p:cNvGrpSpPr/>
            <p:nvPr/>
          </p:nvGrpSpPr>
          <p:grpSpPr>
            <a:xfrm>
              <a:off x="379048" y="1355800"/>
              <a:ext cx="2349741" cy="1302840"/>
              <a:chOff x="379048" y="1355800"/>
              <a:chExt cx="2349741" cy="1302840"/>
            </a:xfrm>
          </p:grpSpPr>
          <p:sp>
            <p:nvSpPr>
              <p:cNvPr id="7"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8"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eft-Right Arrow 12"/>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14" name="Group 13"/>
              <p:cNvGrpSpPr/>
              <p:nvPr/>
            </p:nvGrpSpPr>
            <p:grpSpPr>
              <a:xfrm>
                <a:off x="706369" y="2353947"/>
                <a:ext cx="1657716" cy="304693"/>
                <a:chOff x="4828977" y="4374498"/>
                <a:chExt cx="1657716" cy="304693"/>
              </a:xfrm>
            </p:grpSpPr>
            <p:sp>
              <p:nvSpPr>
                <p:cNvPr id="18" name="TextBox 17"/>
                <p:cNvSpPr txBox="1"/>
                <p:nvPr/>
              </p:nvSpPr>
              <p:spPr>
                <a:xfrm>
                  <a:off x="5145538" y="4374498"/>
                  <a:ext cx="1341155"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19" name="Oval 18"/>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1</a:t>
                  </a:r>
                  <a:endParaRPr lang="en-US" sz="2400" b="1" dirty="0">
                    <a:solidFill>
                      <a:srgbClr val="FFFFFF"/>
                    </a:solidFill>
                    <a:ea typeface="Segoe UI" pitchFamily="34" charset="0"/>
                    <a:cs typeface="Segoe UI" pitchFamily="34" charset="0"/>
                  </a:endParaRPr>
                </a:p>
              </p:txBody>
            </p:sp>
          </p:grpSp>
          <p:sp>
            <p:nvSpPr>
              <p:cNvPr id="15" name="TextBox 14"/>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6" name="TextBox 15"/>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17" name="TextBox 16"/>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20" name="Group 19"/>
          <p:cNvGrpSpPr/>
          <p:nvPr/>
        </p:nvGrpSpPr>
        <p:grpSpPr>
          <a:xfrm>
            <a:off x="7838265" y="1962241"/>
            <a:ext cx="3321849" cy="1975465"/>
            <a:chOff x="6200229" y="1287780"/>
            <a:chExt cx="2491740" cy="1478280"/>
          </a:xfrm>
        </p:grpSpPr>
        <p:sp>
          <p:nvSpPr>
            <p:cNvPr id="21" name="Rounded Rectangle 20"/>
            <p:cNvSpPr/>
            <p:nvPr/>
          </p:nvSpPr>
          <p:spPr bwMode="auto">
            <a:xfrm>
              <a:off x="6200229" y="1287780"/>
              <a:ext cx="2491740" cy="1478280"/>
            </a:xfrm>
            <a:prstGeom prst="roundRect">
              <a:avLst>
                <a:gd name="adj" fmla="val 7098"/>
              </a:avLst>
            </a:prstGeom>
            <a:noFill/>
            <a:ln w="63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22" name="Group 21"/>
            <p:cNvGrpSpPr/>
            <p:nvPr/>
          </p:nvGrpSpPr>
          <p:grpSpPr>
            <a:xfrm>
              <a:off x="6272007" y="1355800"/>
              <a:ext cx="2334100" cy="1271578"/>
              <a:chOff x="379048" y="1355800"/>
              <a:chExt cx="2334100" cy="1271578"/>
            </a:xfrm>
          </p:grpSpPr>
          <p:sp>
            <p:nvSpPr>
              <p:cNvPr id="2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2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eft-Right Arrow 25"/>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27" name="Group 26"/>
              <p:cNvGrpSpPr/>
              <p:nvPr/>
            </p:nvGrpSpPr>
            <p:grpSpPr>
              <a:xfrm>
                <a:off x="561589" y="2364912"/>
                <a:ext cx="2037861" cy="262466"/>
                <a:chOff x="4684197" y="4385463"/>
                <a:chExt cx="2037861" cy="262466"/>
              </a:xfrm>
            </p:grpSpPr>
            <p:sp>
              <p:nvSpPr>
                <p:cNvPr id="31" name="TextBox 30"/>
                <p:cNvSpPr txBox="1"/>
                <p:nvPr/>
              </p:nvSpPr>
              <p:spPr>
                <a:xfrm>
                  <a:off x="5011521" y="4440521"/>
                  <a:ext cx="1710537" cy="152347"/>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Microsoft Azure</a:t>
                  </a:r>
                  <a:endParaRPr lang="en-US" sz="1467" spc="-51" baseline="-25000" dirty="0">
                    <a:solidFill>
                      <a:srgbClr val="FFFFFF"/>
                    </a:solidFill>
                  </a:endParaRPr>
                </a:p>
              </p:txBody>
            </p:sp>
            <p:sp>
              <p:nvSpPr>
                <p:cNvPr id="32" name="Oval 31"/>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3</a:t>
                  </a:r>
                  <a:endParaRPr lang="en-US" sz="2400" b="1" dirty="0">
                    <a:solidFill>
                      <a:srgbClr val="FFFFFF"/>
                    </a:solidFill>
                    <a:ea typeface="Segoe UI" pitchFamily="34" charset="0"/>
                    <a:cs typeface="Segoe UI" pitchFamily="34" charset="0"/>
                  </a:endParaRPr>
                </a:p>
              </p:txBody>
            </p:sp>
          </p:grpSp>
          <p:sp>
            <p:nvSpPr>
              <p:cNvPr id="28" name="TextBox 27"/>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29" name="TextBox 28"/>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30" name="TextBox 29"/>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33" name="Group 32"/>
          <p:cNvGrpSpPr/>
          <p:nvPr/>
        </p:nvGrpSpPr>
        <p:grpSpPr>
          <a:xfrm>
            <a:off x="2577953" y="4055677"/>
            <a:ext cx="3321849" cy="1970760"/>
            <a:chOff x="312420" y="1287780"/>
            <a:chExt cx="2491740" cy="1478280"/>
          </a:xfrm>
        </p:grpSpPr>
        <p:sp>
          <p:nvSpPr>
            <p:cNvPr id="34" name="Rounded Rectangle 33"/>
            <p:cNvSpPr/>
            <p:nvPr/>
          </p:nvSpPr>
          <p:spPr bwMode="auto">
            <a:xfrm>
              <a:off x="312420"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35" name="Group 34"/>
            <p:cNvGrpSpPr/>
            <p:nvPr/>
          </p:nvGrpSpPr>
          <p:grpSpPr>
            <a:xfrm>
              <a:off x="374569" y="1355800"/>
              <a:ext cx="2354220" cy="1302840"/>
              <a:chOff x="374569" y="1355800"/>
              <a:chExt cx="2354220" cy="1302840"/>
            </a:xfrm>
          </p:grpSpPr>
          <p:sp>
            <p:nvSpPr>
              <p:cNvPr id="36"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37"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3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eft-Right Arrow 41"/>
              <p:cNvSpPr/>
              <p:nvPr/>
            </p:nvSpPr>
            <p:spPr bwMode="auto">
              <a:xfrm>
                <a:off x="1056717" y="1767099"/>
                <a:ext cx="992851"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43" name="Group 42"/>
              <p:cNvGrpSpPr/>
              <p:nvPr/>
            </p:nvGrpSpPr>
            <p:grpSpPr>
              <a:xfrm>
                <a:off x="683509" y="2353947"/>
                <a:ext cx="1873685" cy="304693"/>
                <a:chOff x="4806117" y="4374498"/>
                <a:chExt cx="1873685" cy="304693"/>
              </a:xfrm>
            </p:grpSpPr>
            <p:sp>
              <p:nvSpPr>
                <p:cNvPr id="47" name="TextBox 46"/>
                <p:cNvSpPr txBox="1"/>
                <p:nvPr/>
              </p:nvSpPr>
              <p:spPr>
                <a:xfrm>
                  <a:off x="5122678" y="4374498"/>
                  <a:ext cx="155712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VMware (on-premises)</a:t>
                  </a:r>
                  <a:endParaRPr lang="en-US" sz="1467" spc="-51" baseline="-25000" dirty="0">
                    <a:solidFill>
                      <a:srgbClr val="FFFFFF"/>
                    </a:solidFill>
                  </a:endParaRPr>
                </a:p>
              </p:txBody>
            </p:sp>
            <p:sp>
              <p:nvSpPr>
                <p:cNvPr id="48" name="Oval 47"/>
                <p:cNvSpPr/>
                <p:nvPr/>
              </p:nvSpPr>
              <p:spPr bwMode="auto">
                <a:xfrm>
                  <a:off x="480611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4</a:t>
                  </a:r>
                  <a:endParaRPr lang="en-US" sz="2400" b="1" dirty="0">
                    <a:solidFill>
                      <a:srgbClr val="FFFFFF"/>
                    </a:solidFill>
                    <a:ea typeface="Segoe UI" pitchFamily="34" charset="0"/>
                    <a:cs typeface="Segoe UI" pitchFamily="34" charset="0"/>
                  </a:endParaRPr>
                </a:p>
              </p:txBody>
            </p:sp>
          </p:grpSp>
          <p:sp>
            <p:nvSpPr>
              <p:cNvPr id="44" name="TextBox 43"/>
              <p:cNvSpPr txBox="1"/>
              <p:nvPr/>
            </p:nvSpPr>
            <p:spPr>
              <a:xfrm>
                <a:off x="374569" y="2120543"/>
                <a:ext cx="1113498"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45" name="TextBox 44"/>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a:t>
                </a:r>
                <a:endParaRPr lang="en-US" sz="1467" spc="-51" baseline="-25000" dirty="0">
                  <a:solidFill>
                    <a:srgbClr val="FFFFFF"/>
                  </a:solidFill>
                </a:endParaRPr>
              </a:p>
            </p:txBody>
          </p:sp>
          <p:sp>
            <p:nvSpPr>
              <p:cNvPr id="46" name="TextBox 45"/>
              <p:cNvSpPr txBox="1"/>
              <p:nvPr/>
            </p:nvSpPr>
            <p:spPr>
              <a:xfrm>
                <a:off x="11357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49" name="Group 48"/>
          <p:cNvGrpSpPr/>
          <p:nvPr/>
        </p:nvGrpSpPr>
        <p:grpSpPr>
          <a:xfrm>
            <a:off x="6030163" y="4055677"/>
            <a:ext cx="3321849" cy="1970760"/>
            <a:chOff x="6200229" y="1287780"/>
            <a:chExt cx="2491740" cy="1478280"/>
          </a:xfrm>
        </p:grpSpPr>
        <p:sp>
          <p:nvSpPr>
            <p:cNvPr id="50" name="Rounded Rectangle 49"/>
            <p:cNvSpPr/>
            <p:nvPr/>
          </p:nvSpPr>
          <p:spPr bwMode="auto">
            <a:xfrm>
              <a:off x="6200229"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51" name="Group 50"/>
            <p:cNvGrpSpPr/>
            <p:nvPr/>
          </p:nvGrpSpPr>
          <p:grpSpPr>
            <a:xfrm>
              <a:off x="6256029" y="1355800"/>
              <a:ext cx="2350078" cy="1307902"/>
              <a:chOff x="363070" y="1355800"/>
              <a:chExt cx="2350078" cy="1307902"/>
            </a:xfrm>
          </p:grpSpPr>
          <p:sp>
            <p:nvSpPr>
              <p:cNvPr id="52"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53"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Left-Right Arrow 54"/>
              <p:cNvSpPr/>
              <p:nvPr/>
            </p:nvSpPr>
            <p:spPr bwMode="auto">
              <a:xfrm>
                <a:off x="1056718" y="1767099"/>
                <a:ext cx="938068" cy="141966"/>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grpSp>
            <p:nvGrpSpPr>
              <p:cNvPr id="56" name="Group 55"/>
              <p:cNvGrpSpPr/>
              <p:nvPr/>
            </p:nvGrpSpPr>
            <p:grpSpPr>
              <a:xfrm>
                <a:off x="561589" y="2359010"/>
                <a:ext cx="2037861" cy="304692"/>
                <a:chOff x="4684197" y="4379561"/>
                <a:chExt cx="2037861" cy="304692"/>
              </a:xfrm>
            </p:grpSpPr>
            <p:sp>
              <p:nvSpPr>
                <p:cNvPr id="60" name="TextBox 59"/>
                <p:cNvSpPr txBox="1"/>
                <p:nvPr/>
              </p:nvSpPr>
              <p:spPr>
                <a:xfrm>
                  <a:off x="5011521" y="4379561"/>
                  <a:ext cx="1710537" cy="304692"/>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VMware or Physical to </a:t>
                  </a:r>
                  <a:br>
                    <a:rPr lang="en-US" sz="1467" spc="-51" dirty="0">
                      <a:solidFill>
                        <a:srgbClr val="FFFFFF"/>
                      </a:solidFill>
                    </a:rPr>
                  </a:br>
                  <a:r>
                    <a:rPr lang="en-US" sz="1467" spc="-51" dirty="0">
                      <a:solidFill>
                        <a:srgbClr val="FFFFFF"/>
                      </a:solidFill>
                    </a:rPr>
                    <a:t>Microsoft Azure</a:t>
                  </a:r>
                  <a:endParaRPr lang="en-US" sz="1467" spc="-51" baseline="-25000" dirty="0">
                    <a:solidFill>
                      <a:srgbClr val="FFFFFF"/>
                    </a:solidFill>
                  </a:endParaRPr>
                </a:p>
              </p:txBody>
            </p:sp>
            <p:sp>
              <p:nvSpPr>
                <p:cNvPr id="61" name="Oval 60"/>
                <p:cNvSpPr/>
                <p:nvPr/>
              </p:nvSpPr>
              <p:spPr bwMode="auto">
                <a:xfrm>
                  <a:off x="468419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5</a:t>
                  </a:r>
                  <a:endParaRPr lang="en-US" sz="2400" b="1" dirty="0">
                    <a:solidFill>
                      <a:srgbClr val="FFFFFF"/>
                    </a:solidFill>
                    <a:ea typeface="Segoe UI" pitchFamily="34" charset="0"/>
                    <a:cs typeface="Segoe UI" pitchFamily="34" charset="0"/>
                  </a:endParaRPr>
                </a:p>
              </p:txBody>
            </p:sp>
          </p:grpSp>
          <p:sp>
            <p:nvSpPr>
              <p:cNvPr id="57" name="TextBox 56"/>
              <p:cNvSpPr txBox="1"/>
              <p:nvPr/>
            </p:nvSpPr>
            <p:spPr>
              <a:xfrm>
                <a:off x="363070" y="2120543"/>
                <a:ext cx="119895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VMware or Physical</a:t>
                </a:r>
                <a:endParaRPr lang="en-US" sz="1467" spc="-51" baseline="-25000" dirty="0">
                  <a:solidFill>
                    <a:srgbClr val="FFFFFF"/>
                  </a:solidFill>
                </a:endParaRPr>
              </a:p>
            </p:txBody>
          </p:sp>
          <p:sp>
            <p:nvSpPr>
              <p:cNvPr id="58" name="TextBox 57"/>
              <p:cNvSpPr txBox="1"/>
              <p:nvPr/>
            </p:nvSpPr>
            <p:spPr>
              <a:xfrm>
                <a:off x="2080027" y="2014771"/>
                <a:ext cx="633121" cy="304692"/>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Microsoft</a:t>
                </a:r>
                <a:br>
                  <a:rPr lang="en-US" sz="1467" spc="-51" dirty="0">
                    <a:solidFill>
                      <a:srgbClr val="FFFFFF"/>
                    </a:solidFill>
                  </a:rPr>
                </a:br>
                <a:r>
                  <a:rPr lang="en-US" sz="1467" spc="-51" dirty="0">
                    <a:solidFill>
                      <a:srgbClr val="FFFFFF"/>
                    </a:solidFill>
                  </a:rPr>
                  <a:t>Azure</a:t>
                </a:r>
                <a:endParaRPr lang="en-US" sz="1467" spc="-51" baseline="-25000" dirty="0">
                  <a:solidFill>
                    <a:srgbClr val="FFFFFF"/>
                  </a:solidFill>
                </a:endParaRPr>
              </a:p>
            </p:txBody>
          </p:sp>
          <p:sp>
            <p:nvSpPr>
              <p:cNvPr id="59" name="TextBox 58"/>
              <p:cNvSpPr txBox="1"/>
              <p:nvPr/>
            </p:nvSpPr>
            <p:spPr>
              <a:xfrm>
                <a:off x="1097647" y="1642449"/>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grpSp>
        <p:nvGrpSpPr>
          <p:cNvPr id="62" name="Group 61"/>
          <p:cNvGrpSpPr/>
          <p:nvPr/>
        </p:nvGrpSpPr>
        <p:grpSpPr>
          <a:xfrm>
            <a:off x="4381078" y="1962241"/>
            <a:ext cx="3321849" cy="1970760"/>
            <a:chOff x="3285626" y="1318260"/>
            <a:chExt cx="2491740" cy="1478280"/>
          </a:xfrm>
        </p:grpSpPr>
        <p:grpSp>
          <p:nvGrpSpPr>
            <p:cNvPr id="63" name="Group 62"/>
            <p:cNvGrpSpPr/>
            <p:nvPr/>
          </p:nvGrpSpPr>
          <p:grpSpPr>
            <a:xfrm>
              <a:off x="3285626" y="1318260"/>
              <a:ext cx="2491740" cy="1478280"/>
              <a:chOff x="3172551" y="1287780"/>
              <a:chExt cx="2491740" cy="1478280"/>
            </a:xfrm>
          </p:grpSpPr>
          <p:sp>
            <p:nvSpPr>
              <p:cNvPr id="66" name="Rounded Rectangle 65"/>
              <p:cNvSpPr/>
              <p:nvPr/>
            </p:nvSpPr>
            <p:spPr bwMode="auto">
              <a:xfrm>
                <a:off x="3172551" y="1287780"/>
                <a:ext cx="2491740" cy="1478280"/>
              </a:xfrm>
              <a:prstGeom prst="roundRect">
                <a:avLst>
                  <a:gd name="adj" fmla="val 7098"/>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endParaRPr lang="en-US" sz="3200" dirty="0" err="1">
                  <a:solidFill>
                    <a:srgbClr val="FFFFFF"/>
                  </a:solidFill>
                  <a:ea typeface="Segoe UI" pitchFamily="34" charset="0"/>
                  <a:cs typeface="Segoe UI" pitchFamily="34" charset="0"/>
                </a:endParaRPr>
              </a:p>
            </p:txBody>
          </p:sp>
          <p:grpSp>
            <p:nvGrpSpPr>
              <p:cNvPr id="67" name="Group 66"/>
              <p:cNvGrpSpPr/>
              <p:nvPr/>
            </p:nvGrpSpPr>
            <p:grpSpPr>
              <a:xfrm>
                <a:off x="3237005" y="1355800"/>
                <a:ext cx="2349741" cy="1302839"/>
                <a:chOff x="3340968" y="1355800"/>
                <a:chExt cx="2349741" cy="1302839"/>
              </a:xfrm>
            </p:grpSpPr>
            <p:grpSp>
              <p:nvGrpSpPr>
                <p:cNvPr id="68" name="Group 67"/>
                <p:cNvGrpSpPr/>
                <p:nvPr/>
              </p:nvGrpSpPr>
              <p:grpSpPr>
                <a:xfrm>
                  <a:off x="3340968" y="1355800"/>
                  <a:ext cx="2349741" cy="1302839"/>
                  <a:chOff x="379048" y="1355800"/>
                  <a:chExt cx="2349741" cy="1302839"/>
                </a:xfrm>
              </p:grpSpPr>
              <p:sp>
                <p:nvSpPr>
                  <p:cNvPr id="73" name="Freeform 207"/>
                  <p:cNvSpPr>
                    <a:spLocks noEditPoints="1"/>
                  </p:cNvSpPr>
                  <p:nvPr/>
                </p:nvSpPr>
                <p:spPr bwMode="gray">
                  <a:xfrm>
                    <a:off x="379048" y="1582722"/>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sp>
                <p:nvSpPr>
                  <p:cNvPr id="74" name="Freeform 207"/>
                  <p:cNvSpPr>
                    <a:spLocks noEditPoints="1"/>
                  </p:cNvSpPr>
                  <p:nvPr/>
                </p:nvSpPr>
                <p:spPr bwMode="gray">
                  <a:xfrm>
                    <a:off x="2074144" y="1583285"/>
                    <a:ext cx="654645" cy="50212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914270" tIns="0" rIns="0" bIns="210282" numCol="1" anchor="b" anchorCtr="0" compatLnSpc="1">
                    <a:prstTxWarp prst="textNoShape">
                      <a:avLst/>
                    </a:prstTxWarp>
                  </a:bodyPr>
                  <a:lstStyle/>
                  <a:p>
                    <a:pPr defTabSz="914191"/>
                    <a:endParaRPr lang="en-US" sz="1400" dirty="0">
                      <a:solidFill>
                        <a:srgbClr val="FFFFFF"/>
                      </a:solidFill>
                    </a:endParaRPr>
                  </a:p>
                </p:txBody>
              </p:sp>
              <p:pic>
                <p:nvPicPr>
                  <p:cNvPr id="7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519376"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638725"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190672" y="1355800"/>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310021" y="1431081"/>
                    <a:ext cx="285479" cy="4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p:cNvGrpSpPr/>
                  <p:nvPr/>
                </p:nvGrpSpPr>
                <p:grpSpPr>
                  <a:xfrm>
                    <a:off x="706369" y="2353946"/>
                    <a:ext cx="1657715" cy="304693"/>
                    <a:chOff x="4828977" y="4374497"/>
                    <a:chExt cx="1657715" cy="304693"/>
                  </a:xfrm>
                </p:grpSpPr>
                <p:sp>
                  <p:nvSpPr>
                    <p:cNvPr id="82" name="TextBox 81"/>
                    <p:cNvSpPr txBox="1"/>
                    <p:nvPr/>
                  </p:nvSpPr>
                  <p:spPr>
                    <a:xfrm>
                      <a:off x="5145538" y="4374497"/>
                      <a:ext cx="1341154" cy="304693"/>
                    </a:xfrm>
                    <a:prstGeom prst="rect">
                      <a:avLst/>
                    </a:prstGeom>
                    <a:noFill/>
                  </p:spPr>
                  <p:txBody>
                    <a:bodyPr wrap="square" lIns="0" tIns="0" rIns="0" bIns="0" rtlCol="0">
                      <a:spAutoFit/>
                    </a:bodyPr>
                    <a:lstStyle/>
                    <a:p>
                      <a:pPr defTabSz="914209">
                        <a:lnSpc>
                          <a:spcPct val="90000"/>
                        </a:lnSpc>
                      </a:pPr>
                      <a:r>
                        <a:rPr lang="en-US" sz="1467" spc="-51" dirty="0">
                          <a:solidFill>
                            <a:srgbClr val="FFFFFF"/>
                          </a:solidFill>
                        </a:rPr>
                        <a:t>Hyper-V to Hyper-V</a:t>
                      </a:r>
                      <a:br>
                        <a:rPr lang="en-US" sz="1467" b="1" spc="-51" dirty="0">
                          <a:solidFill>
                            <a:srgbClr val="FFFFFF"/>
                          </a:solidFill>
                        </a:rPr>
                      </a:br>
                      <a:r>
                        <a:rPr lang="en-US" sz="1467" spc="-51" dirty="0">
                          <a:solidFill>
                            <a:srgbClr val="FFFFFF"/>
                          </a:solidFill>
                        </a:rPr>
                        <a:t>(on-premises)</a:t>
                      </a:r>
                      <a:endParaRPr lang="en-US" sz="1467" spc="-51" baseline="-25000" dirty="0">
                        <a:solidFill>
                          <a:srgbClr val="FFFFFF"/>
                        </a:solidFill>
                      </a:endParaRPr>
                    </a:p>
                  </p:txBody>
                </p:sp>
                <p:sp>
                  <p:nvSpPr>
                    <p:cNvPr id="83" name="Oval 82"/>
                    <p:cNvSpPr/>
                    <p:nvPr/>
                  </p:nvSpPr>
                  <p:spPr bwMode="auto">
                    <a:xfrm>
                      <a:off x="4828977" y="4385463"/>
                      <a:ext cx="262466" cy="2624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1243088" fontAlgn="base">
                        <a:lnSpc>
                          <a:spcPct val="90000"/>
                        </a:lnSpc>
                        <a:spcBef>
                          <a:spcPct val="0"/>
                        </a:spcBef>
                        <a:spcAft>
                          <a:spcPct val="0"/>
                        </a:spcAft>
                      </a:pPr>
                      <a:r>
                        <a:rPr lang="en-US" sz="1866" b="1" dirty="0">
                          <a:solidFill>
                            <a:srgbClr val="FFFFFF"/>
                          </a:solidFill>
                          <a:ea typeface="Segoe UI" pitchFamily="34" charset="0"/>
                          <a:cs typeface="Segoe UI" pitchFamily="34" charset="0"/>
                        </a:rPr>
                        <a:t>2</a:t>
                      </a:r>
                      <a:endParaRPr lang="en-US" sz="2400" b="1" dirty="0">
                        <a:solidFill>
                          <a:srgbClr val="FFFFFF"/>
                        </a:solidFill>
                        <a:ea typeface="Segoe UI" pitchFamily="34" charset="0"/>
                        <a:cs typeface="Segoe UI" pitchFamily="34" charset="0"/>
                      </a:endParaRPr>
                    </a:p>
                  </p:txBody>
                </p:sp>
              </p:grpSp>
              <p:sp>
                <p:nvSpPr>
                  <p:cNvPr id="80" name="TextBox 79"/>
                  <p:cNvSpPr txBox="1"/>
                  <p:nvPr/>
                </p:nvSpPr>
                <p:spPr>
                  <a:xfrm>
                    <a:off x="389809" y="2120543"/>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sp>
                <p:nvSpPr>
                  <p:cNvPr id="81" name="TextBox 80"/>
                  <p:cNvSpPr txBox="1"/>
                  <p:nvPr/>
                </p:nvSpPr>
                <p:spPr>
                  <a:xfrm>
                    <a:off x="2084905" y="2123059"/>
                    <a:ext cx="633121" cy="152347"/>
                  </a:xfrm>
                  <a:prstGeom prst="rect">
                    <a:avLst/>
                  </a:prstGeom>
                  <a:noFill/>
                </p:spPr>
                <p:txBody>
                  <a:bodyPr wrap="square" lIns="0" tIns="0" rIns="0" bIns="0" rtlCol="0">
                    <a:spAutoFit/>
                  </a:bodyPr>
                  <a:lstStyle/>
                  <a:p>
                    <a:pPr algn="ctr" defTabSz="914209">
                      <a:lnSpc>
                        <a:spcPct val="90000"/>
                      </a:lnSpc>
                    </a:pPr>
                    <a:r>
                      <a:rPr lang="en-US" sz="1467" spc="-51" dirty="0">
                        <a:solidFill>
                          <a:srgbClr val="FFFFFF"/>
                        </a:solidFill>
                      </a:rPr>
                      <a:t>Hyper-V</a:t>
                    </a:r>
                    <a:endParaRPr lang="en-US" sz="1467" spc="-51" baseline="-25000" dirty="0">
                      <a:solidFill>
                        <a:srgbClr val="FFFFFF"/>
                      </a:solidFill>
                    </a:endParaRPr>
                  </a:p>
                </p:txBody>
              </p:sp>
            </p:grpSp>
            <p:pic>
              <p:nvPicPr>
                <p:cNvPr id="69"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11517" y="1463052"/>
                  <a:ext cx="266746" cy="193997"/>
                </a:xfrm>
                <a:prstGeom prst="rect">
                  <a:avLst/>
                </a:prstGeom>
                <a:solidFill>
                  <a:schemeClr val="tx1"/>
                </a:solidFill>
                <a:ln>
                  <a:noFill/>
                </a:ln>
              </p:spPr>
            </p:pic>
            <p:pic>
              <p:nvPicPr>
                <p:cNvPr id="70" name="Hyper-V 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7385" y="1471322"/>
                  <a:ext cx="266746" cy="193997"/>
                </a:xfrm>
                <a:prstGeom prst="rect">
                  <a:avLst/>
                </a:prstGeom>
                <a:solidFill>
                  <a:schemeClr val="tx1"/>
                </a:solidFill>
                <a:ln>
                  <a:noFill/>
                </a:ln>
              </p:spPr>
            </p:pic>
            <p:sp>
              <p:nvSpPr>
                <p:cNvPr id="71" name="Left-Right Arrow 70"/>
                <p:cNvSpPr/>
                <p:nvPr/>
              </p:nvSpPr>
              <p:spPr bwMode="auto">
                <a:xfrm>
                  <a:off x="4191612" y="1521923"/>
                  <a:ext cx="661222" cy="146304"/>
                </a:xfrm>
                <a:prstGeom prst="leftRightArrow">
                  <a:avLst>
                    <a:gd name="adj1" fmla="val 54971"/>
                    <a:gd name="adj2" fmla="val 50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2" rIns="182802" bIns="146242" numCol="1" spcCol="0" rtlCol="0" fromWordArt="0" anchor="ctr" anchorCtr="0" forceAA="0" compatLnSpc="1">
                  <a:prstTxWarp prst="textNoShape">
                    <a:avLst/>
                  </a:prstTxWarp>
                  <a:noAutofit/>
                </a:bodyPr>
                <a:lstStyle/>
                <a:p>
                  <a:pPr algn="ctr" defTabSz="932054" fontAlgn="base">
                    <a:lnSpc>
                      <a:spcPct val="90000"/>
                    </a:lnSpc>
                    <a:spcBef>
                      <a:spcPct val="0"/>
                    </a:spcBef>
                    <a:spcAft>
                      <a:spcPct val="0"/>
                    </a:spcAft>
                  </a:pPr>
                  <a:endParaRPr lang="en-US" sz="1000" dirty="0">
                    <a:solidFill>
                      <a:srgbClr val="FFFFFF"/>
                    </a:solidFill>
                    <a:ea typeface="Segoe UI" pitchFamily="34" charset="0"/>
                    <a:cs typeface="Segoe UI" pitchFamily="34" charset="0"/>
                  </a:endParaRPr>
                </a:p>
              </p:txBody>
            </p:sp>
            <p:sp>
              <p:nvSpPr>
                <p:cNvPr id="72" name="TextBox 71"/>
                <p:cNvSpPr txBox="1"/>
                <p:nvPr/>
              </p:nvSpPr>
              <p:spPr>
                <a:xfrm>
                  <a:off x="4100978" y="1404816"/>
                  <a:ext cx="834790"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Replication</a:t>
                  </a:r>
                  <a:endParaRPr lang="en-US" sz="1200" b="1" spc="-51" baseline="-25000" dirty="0">
                    <a:solidFill>
                      <a:srgbClr val="FFFFFF"/>
                    </a:solidFill>
                  </a:endParaRPr>
                </a:p>
              </p:txBody>
            </p:sp>
          </p:grpSp>
        </p:grpSp>
        <p:sp>
          <p:nvSpPr>
            <p:cNvPr id="64" name="TextBox 63"/>
            <p:cNvSpPr txBox="1"/>
            <p:nvPr/>
          </p:nvSpPr>
          <p:spPr>
            <a:xfrm>
              <a:off x="4027130" y="1766003"/>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sp>
          <p:nvSpPr>
            <p:cNvPr id="65" name="TextBox 64"/>
            <p:cNvSpPr txBox="1"/>
            <p:nvPr/>
          </p:nvSpPr>
          <p:spPr>
            <a:xfrm>
              <a:off x="4726959" y="1767295"/>
              <a:ext cx="268512" cy="124669"/>
            </a:xfrm>
            <a:prstGeom prst="rect">
              <a:avLst/>
            </a:prstGeom>
            <a:noFill/>
          </p:spPr>
          <p:txBody>
            <a:bodyPr wrap="square" lIns="0" tIns="0" rIns="0" bIns="0" rtlCol="0">
              <a:spAutoFit/>
            </a:bodyPr>
            <a:lstStyle/>
            <a:p>
              <a:pPr algn="ctr" defTabSz="914209">
                <a:lnSpc>
                  <a:spcPct val="90000"/>
                </a:lnSpc>
              </a:pPr>
              <a:r>
                <a:rPr lang="en-US" sz="1200" b="1" spc="-51" dirty="0">
                  <a:solidFill>
                    <a:srgbClr val="FFFFFF"/>
                  </a:solidFill>
                </a:rPr>
                <a:t>SAN</a:t>
              </a:r>
              <a:endParaRPr lang="en-US" sz="1200" b="1" spc="-51" baseline="-25000" dirty="0">
                <a:solidFill>
                  <a:srgbClr val="FFFFFF"/>
                </a:solidFill>
              </a:endParaRPr>
            </a:p>
          </p:txBody>
        </p:sp>
      </p:grpSp>
      <p:pic>
        <p:nvPicPr>
          <p:cNvPr id="84" name="Picture 8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344284" y="2269365"/>
            <a:ext cx="551826" cy="596004"/>
          </a:xfrm>
          <a:prstGeom prst="rect">
            <a:avLst/>
          </a:prstGeom>
        </p:spPr>
      </p:pic>
      <p:pic>
        <p:nvPicPr>
          <p:cNvPr id="85" name="Picture 8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61474" y="4350601"/>
            <a:ext cx="551826" cy="596004"/>
          </a:xfrm>
          <a:prstGeom prst="rect">
            <a:avLst/>
          </a:prstGeom>
        </p:spPr>
      </p:pic>
    </p:spTree>
    <p:extLst>
      <p:ext uri="{BB962C8B-B14F-4D97-AF65-F5344CB8AC3E}">
        <p14:creationId xmlns:p14="http://schemas.microsoft.com/office/powerpoint/2010/main" val="1738462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Designing Complex Solutions in the Cloud</a:t>
            </a:r>
          </a:p>
        </p:txBody>
      </p:sp>
    </p:spTree>
    <p:extLst>
      <p:ext uri="{BB962C8B-B14F-4D97-AF65-F5344CB8AC3E}">
        <p14:creationId xmlns:p14="http://schemas.microsoft.com/office/powerpoint/2010/main" val="79483565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t>Understand Service Limits, Quotas and Constraints</a:t>
            </a:r>
          </a:p>
        </p:txBody>
      </p:sp>
      <p:sp>
        <p:nvSpPr>
          <p:cNvPr id="4" name="Content Placeholder 3"/>
          <p:cNvSpPr>
            <a:spLocks noGrp="1"/>
          </p:cNvSpPr>
          <p:nvPr>
            <p:ph sz="quarter" idx="10"/>
          </p:nvPr>
        </p:nvSpPr>
        <p:spPr/>
        <p:txBody>
          <a:bodyPr>
            <a:normAutofit/>
          </a:bodyPr>
          <a:lstStyle/>
          <a:p>
            <a:r>
              <a:rPr lang="en-US" dirty="0"/>
              <a:t>Storage and Subscription Limits</a:t>
            </a:r>
          </a:p>
          <a:p>
            <a:r>
              <a:rPr lang="en-US" dirty="0"/>
              <a:t>Cloud Service</a:t>
            </a:r>
          </a:p>
          <a:p>
            <a:r>
              <a:rPr lang="en-US" dirty="0"/>
              <a:t>Service Manager vs. ARM</a:t>
            </a:r>
          </a:p>
          <a:p>
            <a:r>
              <a:rPr lang="en-US" dirty="0"/>
              <a:t>Networking</a:t>
            </a:r>
          </a:p>
          <a:p>
            <a:pPr lvl="1"/>
            <a:r>
              <a:rPr lang="en-US" dirty="0"/>
              <a:t>Networking ARM</a:t>
            </a:r>
          </a:p>
          <a:p>
            <a:r>
              <a:rPr lang="en-US" dirty="0"/>
              <a:t>DNS</a:t>
            </a:r>
          </a:p>
        </p:txBody>
      </p:sp>
    </p:spTree>
    <p:extLst>
      <p:ext uri="{BB962C8B-B14F-4D97-AF65-F5344CB8AC3E}">
        <p14:creationId xmlns:p14="http://schemas.microsoft.com/office/powerpoint/2010/main" val="34943046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planning</a:t>
            </a:r>
            <a:endParaRPr lang="en-US" dirty="0"/>
          </a:p>
        </p:txBody>
      </p:sp>
      <p:sp>
        <p:nvSpPr>
          <p:cNvPr id="3" name="Content Placeholder 2"/>
          <p:cNvSpPr>
            <a:spLocks noGrp="1"/>
          </p:cNvSpPr>
          <p:nvPr>
            <p:ph sz="quarter" idx="10"/>
          </p:nvPr>
        </p:nvSpPr>
        <p:spPr>
          <a:xfrm>
            <a:off x="268288" y="1387776"/>
            <a:ext cx="5494536" cy="4898724"/>
          </a:xfrm>
        </p:spPr>
        <p:txBody>
          <a:bodyPr>
            <a:normAutofit fontScale="77500" lnSpcReduction="20000"/>
          </a:bodyPr>
          <a:lstStyle/>
          <a:p>
            <a:r>
              <a:rPr lang="en-US" dirty="0"/>
              <a:t>Choose redundancy</a:t>
            </a:r>
          </a:p>
          <a:p>
            <a:pPr lvl="1"/>
            <a:r>
              <a:rPr lang="en-US" dirty="0"/>
              <a:t>Locally redundant storage (LRS)</a:t>
            </a:r>
          </a:p>
          <a:p>
            <a:pPr lvl="1"/>
            <a:r>
              <a:rPr lang="en-US" dirty="0"/>
              <a:t>Zone-redundant storage (ZRS)</a:t>
            </a:r>
          </a:p>
          <a:p>
            <a:pPr lvl="1"/>
            <a:r>
              <a:rPr lang="en-US" dirty="0"/>
              <a:t>Geo-redundant storage (GRS)</a:t>
            </a:r>
          </a:p>
          <a:p>
            <a:pPr lvl="1"/>
            <a:r>
              <a:rPr lang="en-US" dirty="0"/>
              <a:t>Read-access geo-redundant storage (RA-GRS)</a:t>
            </a:r>
          </a:p>
          <a:p>
            <a:r>
              <a:rPr lang="en-US" dirty="0"/>
              <a:t>IOPS/Disk are based on per/disk</a:t>
            </a:r>
          </a:p>
          <a:p>
            <a:pPr lvl="1"/>
            <a:r>
              <a:rPr lang="en-US" dirty="0"/>
              <a:t>Can combine multiple disks for increased IOPS</a:t>
            </a:r>
          </a:p>
        </p:txBody>
      </p:sp>
      <p:sp>
        <p:nvSpPr>
          <p:cNvPr id="4" name="Content Placeholder 3"/>
          <p:cNvSpPr>
            <a:spLocks noGrp="1"/>
          </p:cNvSpPr>
          <p:nvPr>
            <p:ph sz="quarter" idx="11"/>
          </p:nvPr>
        </p:nvSpPr>
        <p:spPr>
          <a:xfrm>
            <a:off x="6432242" y="1387776"/>
            <a:ext cx="5490520" cy="4898724"/>
          </a:xfrm>
        </p:spPr>
        <p:txBody>
          <a:bodyPr>
            <a:normAutofit fontScale="92500" lnSpcReduction="10000"/>
          </a:bodyPr>
          <a:lstStyle/>
          <a:p>
            <a:r>
              <a:rPr lang="en-US" dirty="0"/>
              <a:t>Choose IOPs</a:t>
            </a:r>
          </a:p>
          <a:p>
            <a:pPr lvl="1"/>
            <a:r>
              <a:rPr lang="en-US" dirty="0"/>
              <a:t>Understand tier (D-series)</a:t>
            </a:r>
          </a:p>
          <a:p>
            <a:pPr lvl="1"/>
            <a:r>
              <a:rPr lang="en-US" dirty="0"/>
              <a:t>Understand max per tier</a:t>
            </a:r>
          </a:p>
          <a:p>
            <a:pPr lvl="1"/>
            <a:r>
              <a:rPr lang="en-US" dirty="0"/>
              <a:t>Premium vs standard</a:t>
            </a:r>
          </a:p>
          <a:p>
            <a:pPr lvl="2"/>
            <a:r>
              <a:rPr lang="en-US" dirty="0"/>
              <a:t>Premium = SSD (regions)</a:t>
            </a:r>
          </a:p>
          <a:p>
            <a:r>
              <a:rPr lang="en-US" dirty="0"/>
              <a:t>Naming</a:t>
            </a:r>
          </a:p>
          <a:p>
            <a:pPr lvl="1"/>
            <a:r>
              <a:rPr lang="en-US" dirty="0"/>
              <a:t>Auto vs your own name</a:t>
            </a:r>
          </a:p>
          <a:p>
            <a:r>
              <a:rPr lang="en-US" dirty="0"/>
              <a:t>Instance vs. disk vs Image</a:t>
            </a:r>
          </a:p>
        </p:txBody>
      </p:sp>
    </p:spTree>
    <p:extLst>
      <p:ext uri="{BB962C8B-B14F-4D97-AF65-F5344CB8AC3E}">
        <p14:creationId xmlns:p14="http://schemas.microsoft.com/office/powerpoint/2010/main" val="29747733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Understanding the Cost Components</a:t>
            </a:r>
            <a:endParaRPr lang="en-US" dirty="0"/>
          </a:p>
        </p:txBody>
      </p:sp>
      <p:sp>
        <p:nvSpPr>
          <p:cNvPr id="7" name="Cloud"/>
          <p:cNvSpPr>
            <a:spLocks noChangeAspect="1"/>
          </p:cNvSpPr>
          <p:nvPr/>
        </p:nvSpPr>
        <p:spPr bwMode="black">
          <a:xfrm>
            <a:off x="1313411" y="1530455"/>
            <a:ext cx="9223437" cy="475494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3C6C"/>
          </a:solidFill>
          <a:extLst/>
        </p:spPr>
        <p:txBody>
          <a:bodyPr vert="horz" wrap="square" lIns="89630" tIns="44814" rIns="89630" bIns="44814" numCol="1" anchor="t" anchorCtr="0" compatLnSpc="1">
            <a:prstTxWarp prst="textNoShape">
              <a:avLst/>
            </a:prstTxWarp>
          </a:bodyPr>
          <a:lstStyle/>
          <a:p>
            <a:pPr defTabSz="913957"/>
            <a:endParaRPr lang="en-US" sz="1765">
              <a:solidFill>
                <a:srgbClr val="505050"/>
              </a:solidFill>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23017" y="4754423"/>
            <a:ext cx="1187556" cy="1187556"/>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61230" y="2011223"/>
            <a:ext cx="1187556" cy="1187556"/>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535410" y="4754423"/>
            <a:ext cx="1187556" cy="1187556"/>
          </a:xfrm>
          <a:prstGeom prst="rect">
            <a:avLst/>
          </a:prstGeom>
          <a:noFill/>
        </p:spPr>
      </p:pic>
      <p:pic>
        <p:nvPicPr>
          <p:cNvPr id="11" name="Picture 1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191661" y="4754423"/>
            <a:ext cx="1187556" cy="1187556"/>
          </a:xfrm>
          <a:prstGeom prst="rect">
            <a:avLst/>
          </a:prstGeom>
        </p:spPr>
      </p:pic>
      <p:pic>
        <p:nvPicPr>
          <p:cNvPr id="12" name="Picture 1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477648" y="3188084"/>
            <a:ext cx="1187556" cy="1187556"/>
          </a:xfrm>
          <a:prstGeom prst="rect">
            <a:avLst/>
          </a:prstGeom>
        </p:spPr>
      </p:pic>
      <p:pic>
        <p:nvPicPr>
          <p:cNvPr id="13" name="Picture 12"/>
          <p:cNvPicPr>
            <a:picLocks noChangeAspect="1"/>
          </p:cNvPicPr>
          <p:nvPr/>
        </p:nvPicPr>
        <p:blipFill>
          <a:blip r:embed="rId8">
            <a:biLevel thresh="25000"/>
          </a:blip>
          <a:stretch>
            <a:fillRect/>
          </a:stretch>
        </p:blipFill>
        <p:spPr>
          <a:xfrm>
            <a:off x="5992115" y="4754373"/>
            <a:ext cx="1187658" cy="1187658"/>
          </a:xfrm>
          <a:prstGeom prst="rect">
            <a:avLst/>
          </a:prstGeom>
        </p:spPr>
      </p:pic>
      <p:pic>
        <p:nvPicPr>
          <p:cNvPr id="16" name="Picture 1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02808" y="2023082"/>
            <a:ext cx="1187556" cy="1187556"/>
          </a:xfrm>
          <a:prstGeom prst="rect">
            <a:avLst/>
          </a:prstGeom>
        </p:spPr>
      </p:pic>
      <p:pic>
        <p:nvPicPr>
          <p:cNvPr id="17" name="Picture 16"/>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819226" y="3199943"/>
            <a:ext cx="1187556" cy="1187556"/>
          </a:xfrm>
          <a:prstGeom prst="rect">
            <a:avLst/>
          </a:prstGeom>
        </p:spPr>
      </p:pic>
      <p:sp>
        <p:nvSpPr>
          <p:cNvPr id="14" name="bandwidth arrows"/>
          <p:cNvSpPr/>
          <p:nvPr/>
        </p:nvSpPr>
        <p:spPr bwMode="auto">
          <a:xfrm>
            <a:off x="534987" y="2145207"/>
            <a:ext cx="3236856" cy="70818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Bandwidth in/out</a:t>
            </a:r>
          </a:p>
        </p:txBody>
      </p:sp>
      <p:sp>
        <p:nvSpPr>
          <p:cNvPr id="18" name="Bandwidth"/>
          <p:cNvSpPr/>
          <p:nvPr/>
        </p:nvSpPr>
        <p:spPr bwMode="auto">
          <a:xfrm>
            <a:off x="270733" y="2005949"/>
            <a:ext cx="3682142" cy="986704"/>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vail"/>
          <p:cNvSpPr/>
          <p:nvPr/>
        </p:nvSpPr>
        <p:spPr bwMode="auto">
          <a:xfrm>
            <a:off x="4297196" y="1909239"/>
            <a:ext cx="2814412" cy="2605258"/>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compute"/>
          <p:cNvSpPr/>
          <p:nvPr/>
        </p:nvSpPr>
        <p:spPr bwMode="auto">
          <a:xfrm>
            <a:off x="5666702" y="4658769"/>
            <a:ext cx="186883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connect arrows"/>
          <p:cNvSpPr/>
          <p:nvPr/>
        </p:nvSpPr>
        <p:spPr bwMode="auto">
          <a:xfrm>
            <a:off x="8529841" y="2224697"/>
            <a:ext cx="2359886" cy="549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Connectivity</a:t>
            </a:r>
          </a:p>
        </p:txBody>
      </p:sp>
      <p:sp>
        <p:nvSpPr>
          <p:cNvPr id="21" name="conn"/>
          <p:cNvSpPr/>
          <p:nvPr/>
        </p:nvSpPr>
        <p:spPr bwMode="auto">
          <a:xfrm>
            <a:off x="8347576" y="2004314"/>
            <a:ext cx="3042832" cy="989976"/>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network vpn"/>
          <p:cNvSpPr/>
          <p:nvPr/>
        </p:nvSpPr>
        <p:spPr bwMode="auto">
          <a:xfrm>
            <a:off x="8041089" y="4658769"/>
            <a:ext cx="1506190"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storage"/>
          <p:cNvSpPr/>
          <p:nvPr/>
        </p:nvSpPr>
        <p:spPr bwMode="auto">
          <a:xfrm>
            <a:off x="2394135" y="4658769"/>
            <a:ext cx="2615738" cy="1371600"/>
          </a:xfrm>
          <a:prstGeom prst="rect">
            <a:avLst/>
          </a:prstGeom>
          <a:noFill/>
          <a:ln w="5715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8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15" grpId="0" animBg="1"/>
      <p:bldP spid="21" grpId="0" animBg="1"/>
      <p:bldP spid="22"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 Things to know</a:t>
            </a:r>
          </a:p>
        </p:txBody>
      </p:sp>
      <p:sp>
        <p:nvSpPr>
          <p:cNvPr id="3" name="Content Placeholder 2"/>
          <p:cNvSpPr>
            <a:spLocks noGrp="1"/>
          </p:cNvSpPr>
          <p:nvPr>
            <p:ph sz="quarter" idx="10"/>
          </p:nvPr>
        </p:nvSpPr>
        <p:spPr>
          <a:xfrm>
            <a:off x="268288" y="1398397"/>
            <a:ext cx="11542503" cy="4862870"/>
          </a:xfrm>
        </p:spPr>
        <p:txBody>
          <a:bodyPr/>
          <a:lstStyle/>
          <a:p>
            <a:pPr marL="342900" lvl="0" indent="-342900"/>
            <a:r>
              <a:rPr lang="en-US" sz="3200" dirty="0"/>
              <a:t>Linux is supported at OS level, applications need to be tested at failover</a:t>
            </a:r>
          </a:p>
          <a:p>
            <a:pPr marL="342900" indent="-342900"/>
            <a:r>
              <a:rPr lang="en-US" sz="3200" dirty="0"/>
              <a:t>ASR is available in </a:t>
            </a:r>
            <a:r>
              <a:rPr lang="en-US" sz="3200"/>
              <a:t>ALL regions (including Gov.)</a:t>
            </a:r>
            <a:endParaRPr lang="en-US" sz="3200" dirty="0"/>
          </a:p>
          <a:p>
            <a:pPr marL="342900" lvl="0" indent="-342900"/>
            <a:r>
              <a:rPr lang="en-US" sz="3200"/>
              <a:t>Network </a:t>
            </a:r>
            <a:r>
              <a:rPr lang="en-US" sz="3200" dirty="0"/>
              <a:t>bandwidth is key, ExpressRoute is a good idea</a:t>
            </a:r>
          </a:p>
          <a:p>
            <a:pPr marL="342900" lvl="0" indent="-342900"/>
            <a:r>
              <a:rPr lang="en-US" sz="3200" dirty="0"/>
              <a:t>VM OS drive support limited to 1 disk up to 1TB in size </a:t>
            </a:r>
          </a:p>
          <a:p>
            <a:pPr marL="342900" lvl="0" indent="-342900"/>
            <a:r>
              <a:rPr lang="en-US" sz="3200" dirty="0"/>
              <a:t>VM data disks supports up to 32 drives</a:t>
            </a:r>
          </a:p>
          <a:p>
            <a:pPr marL="342900" lvl="0" indent="-342900"/>
            <a:r>
              <a:rPr lang="en-US" sz="3200" dirty="0"/>
              <a:t>Hyper-V VMs replicated to V2 VMs supported</a:t>
            </a:r>
          </a:p>
          <a:p>
            <a:pPr marL="342900" lvl="0" indent="-342900"/>
            <a:r>
              <a:rPr lang="en-US" sz="3200" dirty="0"/>
              <a:t>VMWare VMs </a:t>
            </a:r>
            <a:r>
              <a:rPr lang="en-US" sz="3200"/>
              <a:t>to V2 </a:t>
            </a:r>
            <a:r>
              <a:rPr lang="en-US" sz="3200" dirty="0"/>
              <a:t>VMs </a:t>
            </a:r>
            <a:r>
              <a:rPr lang="en-US" sz="3200"/>
              <a:t>dues soon</a:t>
            </a:r>
          </a:p>
          <a:p>
            <a:pPr marL="342900" lvl="0" indent="-342900"/>
            <a:r>
              <a:rPr lang="en-US" sz="3200">
                <a:solidFill>
                  <a:srgbClr val="FFFF00"/>
                </a:solidFill>
              </a:rPr>
              <a:t>Azure to Azure DR in private preview</a:t>
            </a:r>
            <a:endParaRPr lang="en-US" sz="3200" dirty="0">
              <a:solidFill>
                <a:srgbClr val="FFFF00"/>
              </a:solidFill>
            </a:endParaRPr>
          </a:p>
        </p:txBody>
      </p:sp>
    </p:spTree>
    <p:extLst>
      <p:ext uri="{BB962C8B-B14F-4D97-AF65-F5344CB8AC3E}">
        <p14:creationId xmlns:p14="http://schemas.microsoft.com/office/powerpoint/2010/main" val="33399457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C:\Users\9908082\AppData\Local\Temp\SNAGHTMLdbd240.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556" b="91667" l="1875" r="97500">
                        <a14:foregroundMark x1="94167" y1="21528" x2="94167" y2="21528"/>
                        <a14:foregroundMark x1="94063" y1="22361" x2="94063" y2="22361"/>
                        <a14:foregroundMark x1="93646" y1="24306" x2="93646" y2="24306"/>
                        <a14:foregroundMark x1="91146" y1="22500" x2="91146" y2="22500"/>
                        <a14:foregroundMark x1="78750" y1="15000" x2="78750" y2="15000"/>
                        <a14:foregroundMark x1="77396" y1="13472" x2="77396" y2="13472"/>
                        <a14:foregroundMark x1="77604" y1="12639" x2="77604" y2="12639"/>
                        <a14:backgroundMark x1="20313" y1="36250" x2="20313" y2="36250"/>
                      </a14:backgroundRemoval>
                    </a14:imgEffect>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827162" y="2485630"/>
            <a:ext cx="4325418" cy="32440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Open </a:t>
            </a:r>
            <a:r>
              <a:rPr lang="en-US" dirty="0" err="1"/>
              <a:t>CloudServer</a:t>
            </a:r>
            <a:r>
              <a:rPr lang="en-US" dirty="0"/>
              <a:t> V2 Design</a:t>
            </a:r>
          </a:p>
        </p:txBody>
      </p:sp>
      <p:cxnSp>
        <p:nvCxnSpPr>
          <p:cNvPr id="6" name="Straight Arrow Connector 5"/>
          <p:cNvCxnSpPr/>
          <p:nvPr/>
        </p:nvCxnSpPr>
        <p:spPr>
          <a:xfrm>
            <a:off x="4541586" y="2576594"/>
            <a:ext cx="0" cy="803677"/>
          </a:xfrm>
          <a:prstGeom prst="straightConnector1">
            <a:avLst/>
          </a:prstGeom>
          <a:ln>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1355229" y="2202559"/>
            <a:ext cx="1956159" cy="511495"/>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Dual-socket 120W </a:t>
            </a:r>
          </a:p>
          <a:p>
            <a:pPr>
              <a:lnSpc>
                <a:spcPct val="85000"/>
              </a:lnSpc>
            </a:pPr>
            <a:r>
              <a:rPr lang="en-US" dirty="0">
                <a:latin typeface="Segoe UI Light" panose="020B0502040204020203" pitchFamily="34" charset="0"/>
                <a:ea typeface="Segoe UI" pitchFamily="34" charset="0"/>
                <a:cs typeface="Segoe UI Light" panose="020B0502040204020203" pitchFamily="34" charset="0"/>
              </a:rPr>
              <a:t>14c CPUs </a:t>
            </a:r>
          </a:p>
        </p:txBody>
      </p:sp>
      <p:sp>
        <p:nvSpPr>
          <p:cNvPr id="35" name="Rectangle 34"/>
          <p:cNvSpPr/>
          <p:nvPr/>
        </p:nvSpPr>
        <p:spPr bwMode="auto">
          <a:xfrm>
            <a:off x="5833829" y="1613734"/>
            <a:ext cx="6039943" cy="41868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1357" tIns="129085" rIns="80678" bIns="80678" numCol="1" spcCol="0" rtlCol="0" fromWordArt="0" anchor="t" anchorCtr="0" forceAA="0" compatLnSpc="1">
            <a:prstTxWarp prst="textNoShape">
              <a:avLst/>
            </a:prstTxWarp>
            <a:spAutoFit/>
          </a:bodyPr>
          <a:lstStyle/>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28 CPU cores for high performance –          Intel Xeon E5-2600 v3</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Advanced networking – 40Gbe with ROCE v2</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8TB of M.2 PCIe SSDs - low cost, high bandwidth commodity flash</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512GB DRAM for data intensive workloads</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Accelerator card expansion – GPU, FPGA</a:t>
            </a:r>
          </a:p>
          <a:p>
            <a:pPr marL="342900" indent="-342900" defTabSz="822713" fontAlgn="base">
              <a:lnSpc>
                <a:spcPct val="90000"/>
              </a:lnSpc>
              <a:spcAft>
                <a:spcPts val="2026"/>
              </a:spcAft>
              <a:buFont typeface="Wingdings" panose="05000000000000000000" pitchFamily="2" charset="2"/>
              <a:buChar char="§"/>
            </a:pPr>
            <a:r>
              <a:rPr lang="en-US" sz="2160" dirty="0">
                <a:solidFill>
                  <a:schemeClr val="tx2"/>
                </a:solidFill>
                <a:latin typeface="Segoe UI Light" panose="020B0502040204020203" pitchFamily="34" charset="0"/>
                <a:ea typeface="Segoe UI" pitchFamily="34" charset="0"/>
                <a:cs typeface="Segoe UI Light" panose="020B0502040204020203" pitchFamily="34" charset="0"/>
              </a:rPr>
              <a:t>High efficiency 1600W PSU optimized for hyper-scale datacenters</a:t>
            </a:r>
            <a:r>
              <a:rPr lang="en-US" sz="1890" dirty="0">
                <a:solidFill>
                  <a:schemeClr val="tx2"/>
                </a:solidFill>
                <a:latin typeface="Segoe UI Light" panose="020B0502040204020203" pitchFamily="34" charset="0"/>
                <a:ea typeface="Segoe UI" pitchFamily="34" charset="0"/>
                <a:cs typeface="Segoe UI Light" panose="020B0502040204020203" pitchFamily="34" charset="0"/>
              </a:rPr>
              <a:t>	</a:t>
            </a:r>
          </a:p>
        </p:txBody>
      </p:sp>
      <p:cxnSp>
        <p:nvCxnSpPr>
          <p:cNvPr id="37" name="Straight Arrow Connector 36"/>
          <p:cNvCxnSpPr/>
          <p:nvPr/>
        </p:nvCxnSpPr>
        <p:spPr>
          <a:xfrm>
            <a:off x="2359339" y="2857804"/>
            <a:ext cx="1052016" cy="649297"/>
          </a:xfrm>
          <a:prstGeom prst="straightConnector1">
            <a:avLst/>
          </a:prstGeom>
          <a:ln>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2275119" y="5800608"/>
            <a:ext cx="2916358" cy="276046"/>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M.2 Flash solid-state storage</a:t>
            </a:r>
          </a:p>
        </p:txBody>
      </p:sp>
      <p:pic>
        <p:nvPicPr>
          <p:cNvPr id="1026" name="Picture 2" descr="http://www.thessdreview.com/wp-content/uploads/2013/06/Samsung-PCI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08127" y="4784080"/>
            <a:ext cx="1422355" cy="85413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4053709" y="1819469"/>
            <a:ext cx="1468846" cy="511495"/>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40GbE NIC </a:t>
            </a:r>
          </a:p>
          <a:p>
            <a:pPr>
              <a:lnSpc>
                <a:spcPct val="85000"/>
              </a:lnSpc>
            </a:pPr>
            <a:r>
              <a:rPr lang="en-US" dirty="0">
                <a:latin typeface="Segoe UI Light" panose="020B0502040204020203" pitchFamily="34" charset="0"/>
                <a:ea typeface="Segoe UI" pitchFamily="34" charset="0"/>
                <a:cs typeface="Segoe UI Light" panose="020B0502040204020203" pitchFamily="34" charset="0"/>
              </a:rPr>
              <a:t>with ROCE v2</a:t>
            </a:r>
          </a:p>
        </p:txBody>
      </p:sp>
      <p:cxnSp>
        <p:nvCxnSpPr>
          <p:cNvPr id="39" name="Straight Arrow Connector 38"/>
          <p:cNvCxnSpPr/>
          <p:nvPr/>
        </p:nvCxnSpPr>
        <p:spPr>
          <a:xfrm flipH="1" flipV="1">
            <a:off x="3836991" y="4176945"/>
            <a:ext cx="400028" cy="862508"/>
          </a:xfrm>
          <a:prstGeom prst="straightConnector1">
            <a:avLst/>
          </a:prstGeom>
          <a:ln>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2845544" y="1511783"/>
            <a:ext cx="1388696" cy="511495"/>
          </a:xfrm>
          <a:prstGeom prst="rect">
            <a:avLst/>
          </a:prstGeom>
        </p:spPr>
        <p:txBody>
          <a:bodyPr vert="horz" wrap="none" lIns="80414" tIns="0" rIns="80414" bIns="40204" rtlCol="0" anchor="t" anchorCtr="0">
            <a:spAutoFit/>
          </a:bodyPr>
          <a:lstStyle/>
          <a:p>
            <a:pPr>
              <a:lnSpc>
                <a:spcPct val="85000"/>
              </a:lnSpc>
            </a:pPr>
            <a:r>
              <a:rPr lang="en-US" dirty="0">
                <a:latin typeface="Segoe UI Light" panose="020B0502040204020203" pitchFamily="34" charset="0"/>
                <a:ea typeface="Segoe UI" pitchFamily="34" charset="0"/>
                <a:cs typeface="Segoe UI Light" panose="020B0502040204020203" pitchFamily="34" charset="0"/>
              </a:rPr>
              <a:t>X16 PCIe for </a:t>
            </a:r>
          </a:p>
          <a:p>
            <a:pPr>
              <a:lnSpc>
                <a:spcPct val="85000"/>
              </a:lnSpc>
            </a:pPr>
            <a:r>
              <a:rPr lang="en-US" dirty="0">
                <a:latin typeface="Segoe UI Light" panose="020B0502040204020203" pitchFamily="34" charset="0"/>
                <a:ea typeface="Segoe UI" pitchFamily="34" charset="0"/>
                <a:cs typeface="Segoe UI Light" panose="020B0502040204020203" pitchFamily="34" charset="0"/>
              </a:rPr>
              <a:t>accelerators</a:t>
            </a:r>
          </a:p>
        </p:txBody>
      </p:sp>
      <p:cxnSp>
        <p:nvCxnSpPr>
          <p:cNvPr id="30" name="Straight Arrow Connector 29"/>
          <p:cNvCxnSpPr/>
          <p:nvPr/>
        </p:nvCxnSpPr>
        <p:spPr>
          <a:xfrm>
            <a:off x="3411357" y="2317628"/>
            <a:ext cx="730494" cy="923778"/>
          </a:xfrm>
          <a:prstGeom prst="straightConnector1">
            <a:avLst/>
          </a:prstGeom>
          <a:ln w="12700">
            <a:solidFill>
              <a:srgbClr val="0072C6"/>
            </a:solidFill>
            <a:headEnd type="non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18204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a:t>
            </a:r>
            <a:r>
              <a:rPr lang="en-US"/>
              <a:t>Planning Tool</a:t>
            </a:r>
            <a:endParaRPr lang="en-US" dirty="0"/>
          </a:p>
        </p:txBody>
      </p:sp>
      <p:sp>
        <p:nvSpPr>
          <p:cNvPr id="3" name="Content Placeholder 2"/>
          <p:cNvSpPr>
            <a:spLocks noGrp="1"/>
          </p:cNvSpPr>
          <p:nvPr>
            <p:ph sz="quarter" idx="10"/>
          </p:nvPr>
        </p:nvSpPr>
        <p:spPr>
          <a:xfrm>
            <a:off x="268288" y="1398397"/>
            <a:ext cx="11542503" cy="3871829"/>
          </a:xfrm>
        </p:spPr>
        <p:txBody>
          <a:bodyPr/>
          <a:lstStyle/>
          <a:p>
            <a:r>
              <a:rPr lang="en-US" sz="4400" b="1" dirty="0"/>
              <a:t>Plan capacity for virtual machine and physical server protection in Azure Site Recovery</a:t>
            </a:r>
            <a:endParaRPr lang="en-US" sz="4400" dirty="0">
              <a:solidFill>
                <a:srgbClr val="FFFF00"/>
              </a:solidFill>
            </a:endParaRPr>
          </a:p>
          <a:p>
            <a:pPr lvl="1">
              <a:buFont typeface="Wingdings" panose="05000000000000000000" pitchFamily="2" charset="2"/>
              <a:buChar char="§"/>
            </a:pPr>
            <a:r>
              <a:rPr lang="en-US" sz="2800" dirty="0">
                <a:solidFill>
                  <a:srgbClr val="FFFF00"/>
                </a:solidFill>
              </a:rPr>
              <a:t>https://azure.microsoft.com/en-us/documentation/articles/site-recovery-capacity-planner/</a:t>
            </a:r>
          </a:p>
          <a:p>
            <a:r>
              <a:rPr lang="en-US" sz="4400" b="1" dirty="0"/>
              <a:t>Azure Site Recovery Capacity Planner</a:t>
            </a:r>
          </a:p>
          <a:p>
            <a:pPr lvl="1">
              <a:buFont typeface="Wingdings" panose="05000000000000000000" pitchFamily="2" charset="2"/>
              <a:buChar char="§"/>
            </a:pPr>
            <a:r>
              <a:rPr lang="en-US" sz="2800" dirty="0">
                <a:solidFill>
                  <a:srgbClr val="FFFF00"/>
                </a:solidFill>
              </a:rPr>
              <a:t>https://gallery.technet.microsoft.com/Azure-Recovery-Capacity-d01dc40e</a:t>
            </a:r>
          </a:p>
        </p:txBody>
      </p:sp>
    </p:spTree>
    <p:extLst>
      <p:ext uri="{BB962C8B-B14F-4D97-AF65-F5344CB8AC3E}">
        <p14:creationId xmlns:p14="http://schemas.microsoft.com/office/powerpoint/2010/main" val="284230092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on Azure</a:t>
            </a:r>
            <a:endParaRPr lang="en-US"/>
          </a:p>
        </p:txBody>
      </p:sp>
    </p:spTree>
    <p:extLst>
      <p:ext uri="{BB962C8B-B14F-4D97-AF65-F5344CB8AC3E}">
        <p14:creationId xmlns:p14="http://schemas.microsoft.com/office/powerpoint/2010/main" val="180060966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Azure-Endorsed Linux Distributions</a:t>
            </a:r>
          </a:p>
        </p:txBody>
      </p:sp>
      <p:sp>
        <p:nvSpPr>
          <p:cNvPr id="3" name="Content Placeholder 2"/>
          <p:cNvSpPr>
            <a:spLocks noGrp="1"/>
          </p:cNvSpPr>
          <p:nvPr>
            <p:ph sz="quarter" idx="10"/>
          </p:nvPr>
        </p:nvSpPr>
        <p:spPr>
          <a:xfrm>
            <a:off x="268288" y="1398397"/>
            <a:ext cx="7265721" cy="2425279"/>
          </a:xfrm>
        </p:spPr>
        <p:txBody>
          <a:bodyPr/>
          <a:lstStyle/>
          <a:p>
            <a:r>
              <a:rPr lang="en-US" sz="3200" dirty="0"/>
              <a:t>Created by partners, curated &amp; tested by Microsoft</a:t>
            </a:r>
          </a:p>
          <a:p>
            <a:r>
              <a:rPr lang="en-US" sz="3200" dirty="0"/>
              <a:t>Standard Images</a:t>
            </a:r>
          </a:p>
          <a:p>
            <a:pPr marL="558800" lvl="2" indent="-342900">
              <a:buClr>
                <a:schemeClr val="tx2"/>
              </a:buClr>
            </a:pPr>
            <a:r>
              <a:rPr lang="en-US" sz="2400" dirty="0"/>
              <a:t>Contact Linux vendor/partner for Linux support</a:t>
            </a:r>
          </a:p>
          <a:p>
            <a:pPr marL="558800" lvl="2" indent="-342900">
              <a:buClr>
                <a:schemeClr val="tx2"/>
              </a:buClr>
            </a:pPr>
            <a:r>
              <a:rPr lang="en-US" sz="2400" dirty="0"/>
              <a:t>Azure-related issues supported by Microsoft</a:t>
            </a:r>
          </a:p>
        </p:txBody>
      </p:sp>
      <p:sp>
        <p:nvSpPr>
          <p:cNvPr id="4" name="Rectangle 3"/>
          <p:cNvSpPr/>
          <p:nvPr/>
        </p:nvSpPr>
        <p:spPr>
          <a:xfrm>
            <a:off x="486645" y="3941848"/>
            <a:ext cx="7268821" cy="2419124"/>
          </a:xfrm>
          <a:prstGeom prst="rect">
            <a:avLst/>
          </a:prstGeom>
        </p:spPr>
        <p:txBody>
          <a:bodyPr wrap="square">
            <a:spAutoFit/>
          </a:bodyPr>
          <a:lstStyle/>
          <a:p>
            <a:pPr marL="336145" indent="-336145" defTabSz="914367">
              <a:lnSpc>
                <a:spcPct val="90000"/>
              </a:lnSpc>
              <a:spcBef>
                <a:spcPct val="20000"/>
              </a:spcBef>
              <a:buSzPct val="90000"/>
              <a:buFont typeface="Arial" pitchFamily="34" charset="0"/>
              <a:buChar char="•"/>
            </a:pPr>
            <a:r>
              <a:rPr lang="en-US" sz="3200" dirty="0">
                <a:gradFill>
                  <a:gsLst>
                    <a:gs pos="1250">
                      <a:schemeClr val="tx1"/>
                    </a:gs>
                    <a:gs pos="100000">
                      <a:schemeClr val="tx1"/>
                    </a:gs>
                  </a:gsLst>
                  <a:lin ang="5400000" scaled="0"/>
                </a:gradFill>
                <a:latin typeface="+mj-lt"/>
                <a:cs typeface="Segoe UI" panose="020B0502040204020203" pitchFamily="34" charset="0"/>
              </a:rPr>
              <a:t>Premium Images</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Microsoft engages the Linux vendor/partner on behalf of the customer for support </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Includes updates, patches, and support through 24x7 web, email, chat and phone </a:t>
            </a:r>
          </a:p>
          <a:p>
            <a:pPr marL="558800" lvl="2" indent="-342900" defTabSz="914367">
              <a:lnSpc>
                <a:spcPct val="90000"/>
              </a:lnSpc>
              <a:spcBef>
                <a:spcPct val="20000"/>
              </a:spcBef>
              <a:buClr>
                <a:schemeClr val="tx2"/>
              </a:buClr>
              <a:buSzPct val="90000"/>
              <a:buFont typeface="Arial" pitchFamily="34" charset="0"/>
              <a:buChar char="•"/>
            </a:pPr>
            <a:r>
              <a:rPr lang="en-US" sz="2400" dirty="0">
                <a:gradFill>
                  <a:gsLst>
                    <a:gs pos="1250">
                      <a:schemeClr val="tx1"/>
                    </a:gs>
                    <a:gs pos="100000">
                      <a:schemeClr val="tx1"/>
                    </a:gs>
                  </a:gsLst>
                  <a:lin ang="5400000" scaled="0"/>
                </a:gradFill>
                <a:latin typeface="+mj-lt"/>
                <a:cs typeface="Segoe UI" panose="020B0502040204020203" pitchFamily="34" charset="0"/>
              </a:rPr>
              <a:t>SUSE SLES 11SP3 only</a:t>
            </a:r>
          </a:p>
        </p:txBody>
      </p:sp>
      <p:grpSp>
        <p:nvGrpSpPr>
          <p:cNvPr id="5" name="Group 4"/>
          <p:cNvGrpSpPr/>
          <p:nvPr/>
        </p:nvGrpSpPr>
        <p:grpSpPr>
          <a:xfrm>
            <a:off x="9554679" y="2795191"/>
            <a:ext cx="1175322" cy="1626795"/>
            <a:chOff x="863954" y="2430462"/>
            <a:chExt cx="1175322" cy="162679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7" y="2430462"/>
              <a:ext cx="977592" cy="985831"/>
            </a:xfrm>
            <a:prstGeom prst="rect">
              <a:avLst/>
            </a:prstGeom>
          </p:spPr>
        </p:pic>
        <p:sp>
          <p:nvSpPr>
            <p:cNvPr id="7" name="Rectangle 6"/>
            <p:cNvSpPr/>
            <p:nvPr/>
          </p:nvSpPr>
          <p:spPr>
            <a:xfrm>
              <a:off x="863954" y="3410926"/>
              <a:ext cx="1175322" cy="646331"/>
            </a:xfrm>
            <a:prstGeom prst="rect">
              <a:avLst/>
            </a:prstGeom>
          </p:spPr>
          <p:txBody>
            <a:bodyPr wrap="none">
              <a:spAutoFit/>
            </a:bodyPr>
            <a:lstStyle/>
            <a:p>
              <a:r>
                <a:rPr lang="en-US" dirty="0">
                  <a:solidFill>
                    <a:srgbClr val="FFFFFF"/>
                  </a:solidFill>
                </a:rPr>
                <a:t>Canonical</a:t>
              </a:r>
            </a:p>
            <a:p>
              <a:pPr algn="ctr"/>
              <a:r>
                <a:rPr lang="en-US" dirty="0">
                  <a:solidFill>
                    <a:srgbClr val="FFFFFF"/>
                  </a:solidFill>
                </a:rPr>
                <a:t>Ubuntu</a:t>
              </a:r>
            </a:p>
          </p:txBody>
        </p:sp>
      </p:grpSp>
      <p:grpSp>
        <p:nvGrpSpPr>
          <p:cNvPr id="8" name="Group 7"/>
          <p:cNvGrpSpPr/>
          <p:nvPr/>
        </p:nvGrpSpPr>
        <p:grpSpPr>
          <a:xfrm>
            <a:off x="7928503" y="2795191"/>
            <a:ext cx="1651607" cy="1633750"/>
            <a:chOff x="1914067" y="2428874"/>
            <a:chExt cx="1651607" cy="163375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5837" y="2428874"/>
              <a:ext cx="977592" cy="985831"/>
            </a:xfrm>
            <a:prstGeom prst="rect">
              <a:avLst/>
            </a:prstGeom>
          </p:spPr>
        </p:pic>
        <p:sp>
          <p:nvSpPr>
            <p:cNvPr id="10" name="Rectangle 9"/>
            <p:cNvSpPr/>
            <p:nvPr/>
          </p:nvSpPr>
          <p:spPr>
            <a:xfrm>
              <a:off x="1914067" y="3416293"/>
              <a:ext cx="1651607" cy="646331"/>
            </a:xfrm>
            <a:prstGeom prst="rect">
              <a:avLst/>
            </a:prstGeom>
          </p:spPr>
          <p:txBody>
            <a:bodyPr wrap="none">
              <a:spAutoFit/>
            </a:bodyPr>
            <a:lstStyle/>
            <a:p>
              <a:pPr algn="ctr"/>
              <a:r>
                <a:rPr lang="en-US" dirty="0" err="1">
                  <a:solidFill>
                    <a:srgbClr val="FFFFFF"/>
                  </a:solidFill>
                </a:rPr>
                <a:t>OpenLogic</a:t>
              </a:r>
              <a:endParaRPr lang="en-US" dirty="0">
                <a:solidFill>
                  <a:srgbClr val="FFFFFF"/>
                </a:solidFill>
              </a:endParaRPr>
            </a:p>
            <a:p>
              <a:pPr algn="ctr"/>
              <a:r>
                <a:rPr lang="en-US" dirty="0">
                  <a:solidFill>
                    <a:srgbClr val="FFFFFF"/>
                  </a:solidFill>
                </a:rPr>
                <a:t>CentOS-based</a:t>
              </a: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7680" y="4992448"/>
            <a:ext cx="977592" cy="98583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0974" y="1163029"/>
            <a:ext cx="977592" cy="985831"/>
          </a:xfrm>
          <a:prstGeom prst="rect">
            <a:avLst/>
          </a:prstGeom>
        </p:spPr>
      </p:pic>
      <p:sp>
        <p:nvSpPr>
          <p:cNvPr id="13" name="Rectangle 12"/>
          <p:cNvSpPr/>
          <p:nvPr/>
        </p:nvSpPr>
        <p:spPr>
          <a:xfrm>
            <a:off x="9506863" y="2144150"/>
            <a:ext cx="1270955" cy="369332"/>
          </a:xfrm>
          <a:prstGeom prst="rect">
            <a:avLst/>
          </a:prstGeom>
        </p:spPr>
        <p:txBody>
          <a:bodyPr wrap="square">
            <a:spAutoFit/>
          </a:bodyPr>
          <a:lstStyle/>
          <a:p>
            <a:pPr algn="ctr"/>
            <a:r>
              <a:rPr lang="en-US" dirty="0" err="1">
                <a:solidFill>
                  <a:srgbClr val="FFFFFF"/>
                </a:solidFill>
              </a:rPr>
              <a:t>openSUSE</a:t>
            </a:r>
            <a:endParaRPr lang="en-US" dirty="0">
              <a:solidFill>
                <a:srgbClr val="FFFFFF"/>
              </a:solidFill>
            </a:endParaRPr>
          </a:p>
        </p:txBody>
      </p:sp>
      <p:grpSp>
        <p:nvGrpSpPr>
          <p:cNvPr id="14" name="Group 13"/>
          <p:cNvGrpSpPr/>
          <p:nvPr/>
        </p:nvGrpSpPr>
        <p:grpSpPr>
          <a:xfrm>
            <a:off x="8228888" y="1163029"/>
            <a:ext cx="977592" cy="985831"/>
            <a:chOff x="3551237" y="1812168"/>
            <a:chExt cx="1095528" cy="1095528"/>
          </a:xfrm>
        </p:grpSpPr>
        <p:sp>
          <p:nvSpPr>
            <p:cNvPr id="15" name="Rectangle 14"/>
            <p:cNvSpPr/>
            <p:nvPr/>
          </p:nvSpPr>
          <p:spPr bwMode="auto">
            <a:xfrm>
              <a:off x="3551237" y="1812168"/>
              <a:ext cx="1095528" cy="10955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2751" y="1883682"/>
              <a:ext cx="952500" cy="952500"/>
            </a:xfrm>
            <a:prstGeom prst="rect">
              <a:avLst/>
            </a:prstGeom>
          </p:spPr>
        </p:pic>
      </p:grpSp>
      <p:sp>
        <p:nvSpPr>
          <p:cNvPr id="17" name="Rectangle 16"/>
          <p:cNvSpPr/>
          <p:nvPr/>
        </p:nvSpPr>
        <p:spPr>
          <a:xfrm>
            <a:off x="8211362" y="2148860"/>
            <a:ext cx="1012642" cy="646331"/>
          </a:xfrm>
          <a:prstGeom prst="rect">
            <a:avLst/>
          </a:prstGeom>
        </p:spPr>
        <p:txBody>
          <a:bodyPr wrap="square">
            <a:spAutoFit/>
          </a:bodyPr>
          <a:lstStyle/>
          <a:p>
            <a:pPr algn="ctr"/>
            <a:r>
              <a:rPr lang="en-US" dirty="0">
                <a:solidFill>
                  <a:srgbClr val="FFFFFF"/>
                </a:solidFill>
              </a:rPr>
              <a:t>Oracle</a:t>
            </a:r>
          </a:p>
          <a:p>
            <a:pPr algn="ctr"/>
            <a:r>
              <a:rPr lang="en-US" dirty="0">
                <a:solidFill>
                  <a:srgbClr val="FFFFFF"/>
                </a:solidFill>
              </a:rPr>
              <a:t>Linux</a:t>
            </a:r>
          </a:p>
        </p:txBody>
      </p:sp>
      <p:sp>
        <p:nvSpPr>
          <p:cNvPr id="18" name="Rectangle 17"/>
          <p:cNvSpPr/>
          <p:nvPr/>
        </p:nvSpPr>
        <p:spPr>
          <a:xfrm>
            <a:off x="8211362" y="5992740"/>
            <a:ext cx="2357905" cy="646331"/>
          </a:xfrm>
          <a:prstGeom prst="rect">
            <a:avLst/>
          </a:prstGeom>
        </p:spPr>
        <p:txBody>
          <a:bodyPr wrap="square">
            <a:spAutoFit/>
          </a:bodyPr>
          <a:lstStyle/>
          <a:p>
            <a:pPr algn="ctr"/>
            <a:r>
              <a:rPr lang="en-US" dirty="0">
                <a:solidFill>
                  <a:srgbClr val="FFFFFF"/>
                </a:solidFill>
              </a:rPr>
              <a:t>SUSE Linux Enterprise Server</a:t>
            </a:r>
          </a:p>
        </p:txBody>
      </p:sp>
    </p:spTree>
    <p:extLst>
      <p:ext uri="{BB962C8B-B14F-4D97-AF65-F5344CB8AC3E}">
        <p14:creationId xmlns:p14="http://schemas.microsoft.com/office/powerpoint/2010/main" val="2726371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754874"/>
          </a:xfrm>
        </p:spPr>
        <p:txBody>
          <a:bodyPr/>
          <a:lstStyle/>
          <a:p>
            <a:r>
              <a:rPr lang="en-US" dirty="0"/>
              <a:t>Available either included in Azure-endorsed Linux distributions or directly from </a:t>
            </a:r>
            <a:r>
              <a:rPr lang="en-US" dirty="0" err="1"/>
              <a:t>Github</a:t>
            </a:r>
            <a:endParaRPr lang="en-US" dirty="0"/>
          </a:p>
          <a:p>
            <a:r>
              <a:rPr lang="en-US" dirty="0"/>
              <a:t>Installation using a RPM or DEB package is preferred</a:t>
            </a:r>
          </a:p>
          <a:p>
            <a:r>
              <a:rPr lang="en-US" dirty="0"/>
              <a:t>Manual installation by copying </a:t>
            </a:r>
            <a:r>
              <a:rPr lang="en-US" dirty="0" err="1"/>
              <a:t>waagent</a:t>
            </a:r>
            <a:r>
              <a:rPr lang="en-US" dirty="0"/>
              <a:t> to /</a:t>
            </a:r>
            <a:r>
              <a:rPr lang="en-US" dirty="0" err="1"/>
              <a:t>usr</a:t>
            </a:r>
            <a:r>
              <a:rPr lang="en-US" dirty="0"/>
              <a:t>/</a:t>
            </a:r>
            <a:r>
              <a:rPr lang="en-US" dirty="0" err="1"/>
              <a:t>sbin</a:t>
            </a:r>
            <a:r>
              <a:rPr lang="en-US" dirty="0"/>
              <a:t>/</a:t>
            </a:r>
            <a:r>
              <a:rPr lang="en-US" dirty="0" err="1"/>
              <a:t>waagent</a:t>
            </a:r>
            <a:r>
              <a:rPr lang="en-US" dirty="0"/>
              <a:t> and running:</a:t>
            </a:r>
          </a:p>
        </p:txBody>
      </p:sp>
      <p:sp>
        <p:nvSpPr>
          <p:cNvPr id="3" name="Title 2"/>
          <p:cNvSpPr>
            <a:spLocks noGrp="1"/>
          </p:cNvSpPr>
          <p:nvPr>
            <p:ph type="title"/>
          </p:nvPr>
        </p:nvSpPr>
        <p:spPr/>
        <p:txBody>
          <a:bodyPr/>
          <a:lstStyle/>
          <a:p>
            <a:r>
              <a:rPr lang="en-US" dirty="0"/>
              <a:t>Installing the Azure Linux Agent</a:t>
            </a:r>
          </a:p>
        </p:txBody>
      </p:sp>
      <p:sp>
        <p:nvSpPr>
          <p:cNvPr id="10" name="Rectangle 5"/>
          <p:cNvSpPr/>
          <p:nvPr/>
        </p:nvSpPr>
        <p:spPr bwMode="auto">
          <a:xfrm>
            <a:off x="758288" y="4944369"/>
            <a:ext cx="8705529" cy="1120531"/>
          </a:xfrm>
          <a:prstGeom prst="rec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sudo</a:t>
            </a: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chmod</a:t>
            </a:r>
            <a:r>
              <a:rPr lang="en-US" sz="2745" dirty="0">
                <a:solidFill>
                  <a:srgbClr val="505050"/>
                </a:solidFill>
                <a:latin typeface="Consolas" panose="020B0609020204030204" pitchFamily="49" charset="0"/>
                <a:cs typeface="Consolas" panose="020B0609020204030204" pitchFamily="49" charset="0"/>
              </a:rPr>
              <a:t> 755 /</a:t>
            </a:r>
            <a:r>
              <a:rPr lang="en-US" sz="2745" dirty="0" err="1">
                <a:solidFill>
                  <a:srgbClr val="505050"/>
                </a:solidFill>
                <a:latin typeface="Consolas" panose="020B0609020204030204" pitchFamily="49" charset="0"/>
                <a:cs typeface="Consolas" panose="020B0609020204030204" pitchFamily="49" charset="0"/>
              </a:rPr>
              <a:t>usr</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sbin</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waagent</a:t>
            </a:r>
            <a:endParaRPr lang="en-US" sz="2745" dirty="0">
              <a:solidFill>
                <a:srgbClr val="505050"/>
              </a:solidFill>
              <a:latin typeface="Consolas" panose="020B0609020204030204" pitchFamily="49" charset="0"/>
              <a:cs typeface="Consolas" panose="020B0609020204030204" pitchFamily="49" charset="0"/>
            </a:endParaRPr>
          </a:p>
          <a:p>
            <a:pPr defTabSz="914102" fontAlgn="base">
              <a:lnSpc>
                <a:spcPct val="90000"/>
              </a:lnSpc>
              <a:spcBef>
                <a:spcPct val="0"/>
              </a:spcBef>
              <a:spcAft>
                <a:spcPct val="0"/>
              </a:spcAft>
            </a:pPr>
            <a:r>
              <a:rPr lang="en-US" sz="2745" dirty="0">
                <a:solidFill>
                  <a:srgbClr val="505050"/>
                </a:solidFill>
                <a:latin typeface="Consolas" panose="020B0609020204030204" pitchFamily="49" charset="0"/>
                <a:cs typeface="Consolas" panose="020B0609020204030204" pitchFamily="49" charset="0"/>
              </a:rPr>
              <a:t># /</a:t>
            </a:r>
            <a:r>
              <a:rPr lang="en-US" sz="2745" dirty="0" err="1">
                <a:solidFill>
                  <a:srgbClr val="505050"/>
                </a:solidFill>
                <a:latin typeface="Consolas" panose="020B0609020204030204" pitchFamily="49" charset="0"/>
                <a:cs typeface="Consolas" panose="020B0609020204030204" pitchFamily="49" charset="0"/>
              </a:rPr>
              <a:t>usr</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sbin</a:t>
            </a:r>
            <a:r>
              <a:rPr lang="en-US" sz="2745" dirty="0">
                <a:solidFill>
                  <a:srgbClr val="505050"/>
                </a:solidFill>
                <a:latin typeface="Consolas" panose="020B0609020204030204" pitchFamily="49" charset="0"/>
                <a:cs typeface="Consolas" panose="020B0609020204030204" pitchFamily="49" charset="0"/>
              </a:rPr>
              <a:t>/</a:t>
            </a:r>
            <a:r>
              <a:rPr lang="en-US" sz="2745" dirty="0" err="1">
                <a:solidFill>
                  <a:srgbClr val="505050"/>
                </a:solidFill>
                <a:latin typeface="Consolas" panose="020B0609020204030204" pitchFamily="49" charset="0"/>
                <a:cs typeface="Consolas" panose="020B0609020204030204" pitchFamily="49" charset="0"/>
              </a:rPr>
              <a:t>waagent</a:t>
            </a:r>
            <a:r>
              <a:rPr lang="en-US" sz="2745" dirty="0">
                <a:solidFill>
                  <a:srgbClr val="505050"/>
                </a:solidFill>
                <a:latin typeface="Consolas" panose="020B0609020204030204" pitchFamily="49" charset="0"/>
                <a:cs typeface="Consolas" panose="020B0609020204030204" pitchFamily="49" charset="0"/>
              </a:rPr>
              <a:t> -install -verbose</a:t>
            </a:r>
          </a:p>
        </p:txBody>
      </p:sp>
    </p:spTree>
    <p:extLst>
      <p:ext uri="{BB962C8B-B14F-4D97-AF65-F5344CB8AC3E}">
        <p14:creationId xmlns:p14="http://schemas.microsoft.com/office/powerpoint/2010/main" val="38697608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504117" cy="5267749"/>
          </a:xfrm>
        </p:spPr>
        <p:txBody>
          <a:bodyPr/>
          <a:lstStyle/>
          <a:p>
            <a:r>
              <a:rPr lang="en-US" sz="3600" dirty="0"/>
              <a:t>What It Does</a:t>
            </a:r>
          </a:p>
          <a:p>
            <a:pPr lvl="1"/>
            <a:r>
              <a:rPr lang="en-US" sz="2800" dirty="0"/>
              <a:t>Provisioning of the image (host name, user account, SSH keys, disk </a:t>
            </a:r>
            <a:r>
              <a:rPr lang="en-US" sz="2800" dirty="0" err="1"/>
              <a:t>mgmt</a:t>
            </a:r>
            <a:r>
              <a:rPr lang="en-US" sz="2800" dirty="0"/>
              <a:t>)</a:t>
            </a:r>
          </a:p>
          <a:p>
            <a:pPr lvl="1"/>
            <a:r>
              <a:rPr lang="en-US" sz="2800" dirty="0"/>
              <a:t>Manages networking (routes for DHCP servers, network interface name) </a:t>
            </a:r>
          </a:p>
          <a:p>
            <a:pPr lvl="1"/>
            <a:r>
              <a:rPr lang="en-US" sz="2800" dirty="0"/>
              <a:t>Kernel functions (virtual NUMA, Hyper-V entropy &amp; SCSI timeouts)</a:t>
            </a:r>
          </a:p>
          <a:p>
            <a:pPr lvl="1"/>
            <a:r>
              <a:rPr lang="en-US" sz="2800" dirty="0"/>
              <a:t>Redirects console to the serial port for debugging</a:t>
            </a:r>
          </a:p>
          <a:p>
            <a:r>
              <a:rPr lang="en-US" sz="3600" dirty="0"/>
              <a:t>How it Communicates</a:t>
            </a:r>
          </a:p>
          <a:p>
            <a:pPr lvl="1"/>
            <a:r>
              <a:rPr lang="en-US" sz="2800" dirty="0"/>
              <a:t>A boot-time attached DVD for IaaS deployments</a:t>
            </a:r>
          </a:p>
          <a:p>
            <a:pPr lvl="1"/>
            <a:r>
              <a:rPr lang="en-US" sz="2800" dirty="0"/>
              <a:t>A TCP endpoint exposing a REST API used to obtain deployment and topology configuration</a:t>
            </a:r>
          </a:p>
          <a:p>
            <a:endParaRPr lang="en-US" dirty="0"/>
          </a:p>
        </p:txBody>
      </p:sp>
      <p:sp>
        <p:nvSpPr>
          <p:cNvPr id="3" name="Title 2"/>
          <p:cNvSpPr>
            <a:spLocks noGrp="1"/>
          </p:cNvSpPr>
          <p:nvPr>
            <p:ph type="title"/>
          </p:nvPr>
        </p:nvSpPr>
        <p:spPr/>
        <p:txBody>
          <a:bodyPr/>
          <a:lstStyle/>
          <a:p>
            <a:r>
              <a:rPr lang="en-US" dirty="0"/>
              <a:t>Azure Linux Agent</a:t>
            </a:r>
          </a:p>
        </p:txBody>
      </p:sp>
    </p:spTree>
    <p:extLst>
      <p:ext uri="{BB962C8B-B14F-4D97-AF65-F5344CB8AC3E}">
        <p14:creationId xmlns:p14="http://schemas.microsoft.com/office/powerpoint/2010/main" val="345731961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VM Extensions</a:t>
            </a:r>
          </a:p>
        </p:txBody>
      </p:sp>
      <p:sp>
        <p:nvSpPr>
          <p:cNvPr id="6" name="Text Placeholder 5"/>
          <p:cNvSpPr>
            <a:spLocks noGrp="1"/>
          </p:cNvSpPr>
          <p:nvPr>
            <p:ph sz="quarter" idx="10"/>
          </p:nvPr>
        </p:nvSpPr>
        <p:spPr>
          <a:xfrm>
            <a:off x="268928" y="1190767"/>
            <a:ext cx="10907072" cy="3576364"/>
          </a:xfrm>
        </p:spPr>
        <p:txBody>
          <a:bodyPr/>
          <a:lstStyle/>
          <a:p>
            <a:r>
              <a:rPr lang="en-US" sz="3600" dirty="0"/>
              <a:t>VM Extensions</a:t>
            </a:r>
          </a:p>
          <a:p>
            <a:pPr lvl="1">
              <a:buFont typeface="Wingdings" panose="05000000000000000000" pitchFamily="2" charset="2"/>
              <a:buChar char="§"/>
            </a:pPr>
            <a:r>
              <a:rPr lang="en-US" sz="2800" dirty="0"/>
              <a:t>Software components that extend the functionality of the VM</a:t>
            </a:r>
          </a:p>
          <a:p>
            <a:pPr lvl="1">
              <a:buFont typeface="Wingdings" panose="05000000000000000000" pitchFamily="2" charset="2"/>
              <a:buChar char="§"/>
            </a:pPr>
            <a:r>
              <a:rPr lang="en-US" sz="2800" dirty="0"/>
              <a:t>Multiple extensions can be added, updated or removed</a:t>
            </a:r>
          </a:p>
          <a:p>
            <a:pPr lvl="1">
              <a:buFont typeface="Wingdings" panose="05000000000000000000" pitchFamily="2" charset="2"/>
              <a:buChar char="§"/>
            </a:pPr>
            <a:r>
              <a:rPr lang="en-US" sz="2800" dirty="0"/>
              <a:t>Installed and managed by the Azure Linux Agent</a:t>
            </a:r>
          </a:p>
          <a:p>
            <a:r>
              <a:rPr lang="en-US" sz="3600" dirty="0"/>
              <a:t>Support for Linux</a:t>
            </a:r>
          </a:p>
          <a:p>
            <a:pPr lvl="1">
              <a:buFont typeface="Wingdings" panose="05000000000000000000" pitchFamily="2" charset="2"/>
              <a:buChar char="§"/>
            </a:pPr>
            <a:r>
              <a:rPr lang="en-US" sz="2800" dirty="0"/>
              <a:t>Recent SUSE (applicable for SAP), Ubuntu, and </a:t>
            </a:r>
            <a:r>
              <a:rPr lang="en-US" sz="2800" dirty="0" err="1"/>
              <a:t>OpenLogic</a:t>
            </a:r>
            <a:r>
              <a:rPr lang="en-US" sz="2800" dirty="0"/>
              <a:t> images have been updated to include the new agent</a:t>
            </a:r>
          </a:p>
        </p:txBody>
      </p:sp>
    </p:spTree>
    <p:extLst>
      <p:ext uri="{BB962C8B-B14F-4D97-AF65-F5344CB8AC3E}">
        <p14:creationId xmlns:p14="http://schemas.microsoft.com/office/powerpoint/2010/main" val="289409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SAP/Linux on Azure Certification</a:t>
            </a:r>
          </a:p>
        </p:txBody>
      </p:sp>
      <p:sp>
        <p:nvSpPr>
          <p:cNvPr id="3" name="Content Placeholder 2"/>
          <p:cNvSpPr>
            <a:spLocks noGrp="1"/>
          </p:cNvSpPr>
          <p:nvPr>
            <p:ph sz="quarter" idx="10"/>
          </p:nvPr>
        </p:nvSpPr>
        <p:spPr>
          <a:xfrm>
            <a:off x="268288" y="1398397"/>
            <a:ext cx="11542503" cy="4567404"/>
          </a:xfrm>
        </p:spPr>
        <p:txBody>
          <a:bodyPr/>
          <a:lstStyle/>
          <a:p>
            <a:r>
              <a:rPr lang="en-US" dirty="0"/>
              <a:t>Certified</a:t>
            </a:r>
          </a:p>
          <a:p>
            <a:pPr lvl="1">
              <a:buFont typeface="Wingdings" panose="05000000000000000000" pitchFamily="2" charset="2"/>
              <a:buChar char="§"/>
            </a:pPr>
            <a:r>
              <a:rPr lang="en-US" sz="3200" dirty="0"/>
              <a:t>SAP </a:t>
            </a:r>
            <a:r>
              <a:rPr lang="en-US" sz="3200"/>
              <a:t>HANA developer, enterprise editions on SLES (announced at SAPphire in May)</a:t>
            </a:r>
            <a:endParaRPr lang="en-US" sz="3200" dirty="0"/>
          </a:p>
          <a:p>
            <a:pPr lvl="1">
              <a:buFont typeface="Wingdings" panose="05000000000000000000" pitchFamily="2" charset="2"/>
              <a:buChar char="§"/>
            </a:pPr>
            <a:r>
              <a:rPr lang="en-US" sz="3200" dirty="0"/>
              <a:t>SAP Hybris</a:t>
            </a:r>
          </a:p>
          <a:p>
            <a:r>
              <a:rPr lang="en-US" dirty="0"/>
              <a:t>We are working on</a:t>
            </a:r>
          </a:p>
          <a:p>
            <a:pPr lvl="1">
              <a:buFont typeface="Wingdings" panose="05000000000000000000" pitchFamily="2" charset="2"/>
              <a:buChar char="§"/>
            </a:pPr>
            <a:r>
              <a:rPr lang="en-US" sz="3200" dirty="0"/>
              <a:t>SAP </a:t>
            </a:r>
            <a:r>
              <a:rPr lang="en-US" sz="3200" dirty="0" err="1"/>
              <a:t>Netweaver</a:t>
            </a:r>
            <a:r>
              <a:rPr lang="en-US" sz="3200" dirty="0"/>
              <a:t> on SLES (planned </a:t>
            </a:r>
            <a:r>
              <a:rPr lang="en-US" sz="3200"/>
              <a:t>for Summer </a:t>
            </a:r>
            <a:r>
              <a:rPr lang="en-US" sz="3200" dirty="0"/>
              <a:t>2016)</a:t>
            </a:r>
          </a:p>
          <a:p>
            <a:pPr lvl="1">
              <a:buFont typeface="Wingdings" panose="05000000000000000000" pitchFamily="2" charset="2"/>
              <a:buChar char="§"/>
            </a:pPr>
            <a:r>
              <a:rPr lang="en-US" sz="3200" dirty="0"/>
              <a:t>SAP </a:t>
            </a:r>
            <a:r>
              <a:rPr lang="en-US" sz="3200" dirty="0" err="1"/>
              <a:t>Netweaver</a:t>
            </a:r>
            <a:r>
              <a:rPr lang="en-US" sz="3200" dirty="0"/>
              <a:t> on RHEL (planned for mid 2016)</a:t>
            </a:r>
          </a:p>
          <a:p>
            <a:pPr lvl="1">
              <a:buFont typeface="Wingdings" panose="05000000000000000000" pitchFamily="2" charset="2"/>
              <a:buChar char="§"/>
            </a:pPr>
            <a:r>
              <a:rPr lang="en-US" sz="3200" dirty="0"/>
              <a:t>HANA enterprise edition on SLES (planned for summer 2016)</a:t>
            </a:r>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0917088" y="410154"/>
            <a:ext cx="1420582" cy="276999"/>
          </a:xfrm>
          <a:prstGeom prst="rect">
            <a:avLst/>
          </a:prstGeom>
        </p:spPr>
        <p:txBody>
          <a:bodyPr wrap="none">
            <a:spAutoFit/>
          </a:bodyPr>
          <a:lstStyle/>
          <a:p>
            <a:r>
              <a:rPr lang="en-US" sz="1200"/>
              <a:t>Newly Announced</a:t>
            </a:r>
          </a:p>
        </p:txBody>
      </p:sp>
    </p:spTree>
    <p:extLst>
      <p:ext uri="{BB962C8B-B14F-4D97-AF65-F5344CB8AC3E}">
        <p14:creationId xmlns:p14="http://schemas.microsoft.com/office/powerpoint/2010/main" val="1476868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Storage to Azure</a:t>
            </a:r>
          </a:p>
        </p:txBody>
      </p:sp>
    </p:spTree>
    <p:extLst>
      <p:ext uri="{BB962C8B-B14F-4D97-AF65-F5344CB8AC3E}">
        <p14:creationId xmlns:p14="http://schemas.microsoft.com/office/powerpoint/2010/main" val="214025960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p:cNvSpPr>
          <p:nvPr/>
        </p:nvSpPr>
        <p:spPr>
          <a:xfrm>
            <a:off x="194951" y="51263"/>
            <a:ext cx="12192000" cy="64595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r>
              <a:rPr lang="en-US" sz="5920"/>
              <a:t>StorSimple </a:t>
            </a:r>
            <a:r>
              <a:rPr lang="en-US" sz="5920" dirty="0"/>
              <a:t>on-premises &amp; in the cloud</a:t>
            </a:r>
          </a:p>
        </p:txBody>
      </p:sp>
      <p:sp>
        <p:nvSpPr>
          <p:cNvPr id="574" name="Text Placeholder 2"/>
          <p:cNvSpPr>
            <a:spLocks noGrp="1"/>
          </p:cNvSpPr>
          <p:nvPr>
            <p:ph type="body" sz="quarter" idx="13"/>
          </p:nvPr>
        </p:nvSpPr>
        <p:spPr>
          <a:xfrm>
            <a:off x="194950" y="944133"/>
            <a:ext cx="11893980" cy="373010"/>
          </a:xfrm>
        </p:spPr>
        <p:txBody>
          <a:bodyPr/>
          <a:lstStyle/>
          <a:p>
            <a:pPr>
              <a:lnSpc>
                <a:spcPct val="90000"/>
              </a:lnSpc>
              <a:spcAft>
                <a:spcPts val="600"/>
              </a:spcAft>
              <a:defRPr/>
            </a:pPr>
            <a:r>
              <a:rPr lang="en-US" sz="1765" i="1" dirty="0">
                <a:solidFill>
                  <a:srgbClr val="FFFF00"/>
                </a:solidFill>
              </a:rPr>
              <a:t>StorSimple connects Hyper-V, VMware and Linux servers to Azure Storage, seamlessly, with no application modification </a:t>
            </a:r>
          </a:p>
        </p:txBody>
      </p:sp>
      <p:sp>
        <p:nvSpPr>
          <p:cNvPr id="93" name="TextBox 92"/>
          <p:cNvSpPr txBox="1"/>
          <p:nvPr/>
        </p:nvSpPr>
        <p:spPr>
          <a:xfrm>
            <a:off x="2686653" y="1671739"/>
            <a:ext cx="3074947" cy="1787575"/>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a:defRPr sz="1000">
                <a:solidFill>
                  <a:schemeClr val="accent4">
                    <a:lumMod val="7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139">
              <a:defRPr/>
            </a:pPr>
            <a:endParaRPr lang="en-US" sz="1961" kern="0" dirty="0">
              <a:solidFill>
                <a:srgbClr val="FFFFFF"/>
              </a:solidFill>
              <a:latin typeface="Segoe UI"/>
            </a:endParaRPr>
          </a:p>
        </p:txBody>
      </p:sp>
      <p:cxnSp>
        <p:nvCxnSpPr>
          <p:cNvPr id="94" name="Straight Connector 93"/>
          <p:cNvCxnSpPr>
            <a:stCxn id="95" idx="2"/>
          </p:cNvCxnSpPr>
          <p:nvPr/>
        </p:nvCxnSpPr>
        <p:spPr>
          <a:xfrm>
            <a:off x="1438424" y="3461635"/>
            <a:ext cx="958128" cy="1094905"/>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50114" y="1682733"/>
            <a:ext cx="2176620" cy="1778902"/>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96" name="TextBox 95"/>
          <p:cNvSpPr txBox="1"/>
          <p:nvPr/>
        </p:nvSpPr>
        <p:spPr>
          <a:xfrm>
            <a:off x="7581234" y="1662878"/>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Enterprise </a:t>
            </a:r>
          </a:p>
          <a:p>
            <a:pPr algn="ctr" defTabSz="914049">
              <a:defRPr/>
            </a:pPr>
            <a:r>
              <a:rPr lang="en-US" sz="1400" b="1" kern="0" dirty="0">
                <a:solidFill>
                  <a:prstClr val="white"/>
                </a:solidFill>
                <a:latin typeface="Segoe UI"/>
                <a:ea typeface="Segoe UI" pitchFamily="34" charset="0"/>
                <a:cs typeface="Segoe UI" pitchFamily="34" charset="0"/>
              </a:rPr>
              <a:t>Hybrid </a:t>
            </a:r>
          </a:p>
          <a:p>
            <a:pPr algn="ctr" defTabSz="914049">
              <a:defRPr/>
            </a:pPr>
            <a:r>
              <a:rPr lang="en-US" sz="1400" b="1" kern="0" dirty="0">
                <a:solidFill>
                  <a:prstClr val="white"/>
                </a:solidFill>
                <a:latin typeface="Segoe UI"/>
                <a:ea typeface="Segoe UI" pitchFamily="34" charset="0"/>
                <a:cs typeface="Segoe UI" pitchFamily="34" charset="0"/>
              </a:rPr>
              <a:t>NAS or SAN </a:t>
            </a:r>
          </a:p>
          <a:p>
            <a:pPr algn="ctr" defTabSz="914049">
              <a:defRPr/>
            </a:pPr>
            <a:r>
              <a:rPr lang="en-US" sz="1400" b="1" kern="0" dirty="0">
                <a:solidFill>
                  <a:prstClr val="white"/>
                </a:solidFill>
                <a:latin typeface="Segoe UI"/>
                <a:ea typeface="Segoe UI" pitchFamily="34" charset="0"/>
                <a:cs typeface="Segoe UI" pitchFamily="34" charset="0"/>
              </a:rPr>
              <a:t>storage </a:t>
            </a:r>
          </a:p>
        </p:txBody>
      </p:sp>
      <p:sp>
        <p:nvSpPr>
          <p:cNvPr id="97" name="TextBox 96"/>
          <p:cNvSpPr txBox="1"/>
          <p:nvPr/>
        </p:nvSpPr>
        <p:spPr>
          <a:xfrm>
            <a:off x="9813927" y="1667310"/>
            <a:ext cx="2053426" cy="1489648"/>
          </a:xfrm>
          <a:prstGeom prst="rect">
            <a:avLst/>
          </a:prstGeom>
          <a:solidFill>
            <a:schemeClr val="accent6"/>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Local or tiered volumes</a:t>
            </a:r>
          </a:p>
        </p:txBody>
      </p:sp>
      <p:sp>
        <p:nvSpPr>
          <p:cNvPr id="98" name="TextBox 97"/>
          <p:cNvSpPr txBox="1"/>
          <p:nvPr/>
        </p:nvSpPr>
        <p:spPr>
          <a:xfrm>
            <a:off x="7581257" y="3247419"/>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Automated offsite data protection using cloud snapshots</a:t>
            </a:r>
          </a:p>
        </p:txBody>
      </p:sp>
      <p:sp>
        <p:nvSpPr>
          <p:cNvPr id="99" name="TextBox 98"/>
          <p:cNvSpPr txBox="1"/>
          <p:nvPr/>
        </p:nvSpPr>
        <p:spPr>
          <a:xfrm>
            <a:off x="9813927" y="3254750"/>
            <a:ext cx="2053426" cy="1489648"/>
          </a:xfrm>
          <a:prstGeom prst="rect">
            <a:avLst/>
          </a:prstGeom>
          <a:solidFill>
            <a:srgbClr val="002060"/>
          </a:solidFill>
          <a:ln>
            <a:noFill/>
          </a:ln>
        </p:spPr>
        <p:txBody>
          <a:bodyPr vert="horz" wrap="square" lIns="91414" tIns="91414" rIns="91414" bIns="91414" rtlCol="0" anchor="ctr">
            <a:noAutofit/>
          </a:bodyPr>
          <a:lstStyle/>
          <a:p>
            <a:pPr algn="ctr" defTabSz="914049">
              <a:defRPr/>
            </a:pPr>
            <a:r>
              <a:rPr lang="en-US" sz="1400" b="1" kern="0" dirty="0">
                <a:solidFill>
                  <a:prstClr val="white"/>
                </a:solidFill>
                <a:latin typeface="Segoe UI"/>
                <a:ea typeface="Segoe UI" pitchFamily="34" charset="0"/>
                <a:cs typeface="Segoe UI" pitchFamily="34" charset="0"/>
              </a:rPr>
              <a:t>Highly efficient, location independent disaster recovery</a:t>
            </a:r>
          </a:p>
        </p:txBody>
      </p:sp>
      <p:sp>
        <p:nvSpPr>
          <p:cNvPr id="100" name="TextBox 99"/>
          <p:cNvSpPr txBox="1"/>
          <p:nvPr/>
        </p:nvSpPr>
        <p:spPr>
          <a:xfrm>
            <a:off x="9819682" y="4843700"/>
            <a:ext cx="2039293" cy="1469171"/>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Consolidated storage &amp;</a:t>
            </a:r>
          </a:p>
          <a:p>
            <a:pPr defTabSz="896215">
              <a:defRPr/>
            </a:pPr>
            <a:r>
              <a:rPr lang="en-US" b="1" dirty="0">
                <a:latin typeface="Segoe UI"/>
              </a:rPr>
              <a:t>data management</a:t>
            </a:r>
          </a:p>
        </p:txBody>
      </p:sp>
      <p:sp>
        <p:nvSpPr>
          <p:cNvPr id="101" name="TextBox 100"/>
          <p:cNvSpPr txBox="1"/>
          <p:nvPr/>
        </p:nvSpPr>
        <p:spPr>
          <a:xfrm>
            <a:off x="7581232" y="4845411"/>
            <a:ext cx="2053427" cy="1489648"/>
          </a:xfrm>
          <a:prstGeom prst="rect">
            <a:avLst/>
          </a:prstGeom>
          <a:solidFill>
            <a:srgbClr val="7FBA00"/>
          </a:solidFill>
          <a:ln>
            <a:noFill/>
          </a:ln>
        </p:spPr>
        <p:txBody>
          <a:bodyPr vert="horz" wrap="square" lIns="91414" tIns="91414" rIns="91414" bIns="91414" rtlCol="0" anchor="ctr">
            <a:noAutofit/>
          </a:bodyPr>
          <a:lstStyle>
            <a:defPPr>
              <a:defRPr lang="en-US"/>
            </a:defPPr>
            <a:lvl1pPr algn="ctr" defTabSz="914225">
              <a:defRPr sz="1400" kern="0">
                <a:solidFill>
                  <a:prstClr val="white"/>
                </a:solidFill>
                <a:ea typeface="Segoe UI" pitchFamily="34" charset="0"/>
                <a:cs typeface="Segoe UI" pitchFamily="34" charset="0"/>
              </a:defRPr>
            </a:lvl1pPr>
          </a:lstStyle>
          <a:p>
            <a:pPr defTabSz="896215">
              <a:defRPr/>
            </a:pPr>
            <a:r>
              <a:rPr lang="en-US" b="1" dirty="0">
                <a:latin typeface="Segoe UI"/>
              </a:rPr>
              <a:t>Data mobility for enterprise data</a:t>
            </a:r>
          </a:p>
        </p:txBody>
      </p:sp>
      <p:sp>
        <p:nvSpPr>
          <p:cNvPr id="102" name="TextBox 101"/>
          <p:cNvSpPr txBox="1"/>
          <p:nvPr/>
        </p:nvSpPr>
        <p:spPr>
          <a:xfrm>
            <a:off x="402223" y="4211097"/>
            <a:ext cx="6864469" cy="1874436"/>
          </a:xfrm>
          <a:prstGeom prst="rect">
            <a:avLst/>
          </a:prstGeom>
          <a:noFill/>
          <a:ln w="15875" cap="flat" cmpd="sng" algn="ctr">
            <a:solidFill>
              <a:srgbClr val="FFFFFF">
                <a:lumMod val="85000"/>
              </a:srgbClr>
            </a:solidFill>
            <a:prstDash val="sysDash"/>
          </a:ln>
          <a:effectLst/>
        </p:spPr>
        <p:txBody>
          <a:bodyPr lIns="91423" tIns="45710" rIns="91423" bIns="45710" anchor="ctr"/>
          <a:lstStyle>
            <a:defPPr>
              <a:defRPr lang="en-US"/>
            </a:defPPr>
            <a:lvl1pPr algn="ctr" defTabSz="914139">
              <a:defRPr sz="1961" kern="0">
                <a:solidFill>
                  <a:srgbClr val="FFFFFF"/>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03" name="TextBox 102"/>
          <p:cNvSpPr txBox="1"/>
          <p:nvPr/>
        </p:nvSpPr>
        <p:spPr>
          <a:xfrm>
            <a:off x="228384" y="1504784"/>
            <a:ext cx="1628956" cy="141590"/>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Customer Data Center </a:t>
            </a:r>
          </a:p>
        </p:txBody>
      </p:sp>
      <p:sp>
        <p:nvSpPr>
          <p:cNvPr id="104" name="Freeform 25"/>
          <p:cNvSpPr>
            <a:spLocks/>
          </p:cNvSpPr>
          <p:nvPr/>
        </p:nvSpPr>
        <p:spPr bwMode="auto">
          <a:xfrm>
            <a:off x="929418" y="4353009"/>
            <a:ext cx="2290271" cy="1510324"/>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rgbClr val="0072C6"/>
          </a:solidFill>
          <a:ln>
            <a:noFill/>
          </a:ln>
          <a:extLst/>
        </p:spPr>
        <p:txBody>
          <a:bodyPr vert="horz" wrap="square" lIns="87867" tIns="43934" rIns="87867" bIns="43934" numCol="1" anchor="t" anchorCtr="0" compatLnSpc="1">
            <a:prstTxWarp prst="textNoShape">
              <a:avLst/>
            </a:prstTxWarp>
          </a:bodyPr>
          <a:lstStyle/>
          <a:p>
            <a:pPr defTabSz="895772">
              <a:defRPr/>
            </a:pPr>
            <a:endParaRPr lang="en-US" sz="1765" kern="0" dirty="0">
              <a:solidFill>
                <a:srgbClr val="000000"/>
              </a:solidFill>
              <a:latin typeface="Segoe UI"/>
            </a:endParaRPr>
          </a:p>
        </p:txBody>
      </p:sp>
      <p:pic>
        <p:nvPicPr>
          <p:cNvPr id="105" name="Picture 104" descr="azureLogowhite.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298660" y="5440070"/>
            <a:ext cx="1451996" cy="336657"/>
          </a:xfrm>
          <a:prstGeom prst="rect">
            <a:avLst/>
          </a:prstGeom>
        </p:spPr>
      </p:pic>
      <p:pic>
        <p:nvPicPr>
          <p:cNvPr id="106" name="Picture 105"/>
          <p:cNvPicPr>
            <a:picLocks noChangeAspect="1"/>
          </p:cNvPicPr>
          <p:nvPr/>
        </p:nvPicPr>
        <p:blipFill>
          <a:blip r:embed="rId4" cstate="screen">
            <a:lum bright="70000" contrast="-70000"/>
            <a:extLst>
              <a:ext uri="{28A0092B-C50C-407E-A947-70E740481C1C}">
                <a14:useLocalDpi xmlns:a14="http://schemas.microsoft.com/office/drawing/2010/main" val="0"/>
              </a:ext>
            </a:extLst>
          </a:blip>
          <a:stretch>
            <a:fillRect/>
          </a:stretch>
        </p:blipFill>
        <p:spPr>
          <a:xfrm>
            <a:off x="1411348" y="4534118"/>
            <a:ext cx="906999" cy="805236"/>
          </a:xfrm>
          <a:prstGeom prst="rect">
            <a:avLst/>
          </a:prstGeom>
        </p:spPr>
      </p:pic>
      <p:grpSp>
        <p:nvGrpSpPr>
          <p:cNvPr id="108" name="Group 107"/>
          <p:cNvGrpSpPr/>
          <p:nvPr/>
        </p:nvGrpSpPr>
        <p:grpSpPr>
          <a:xfrm>
            <a:off x="5802453" y="1758386"/>
            <a:ext cx="492380" cy="4282477"/>
            <a:chOff x="4065068" y="4243582"/>
            <a:chExt cx="2075935" cy="2339183"/>
          </a:xfrm>
        </p:grpSpPr>
        <p:cxnSp>
          <p:nvCxnSpPr>
            <p:cNvPr id="109" name="Straight Connector 108"/>
            <p:cNvCxnSpPr/>
            <p:nvPr/>
          </p:nvCxnSpPr>
          <p:spPr>
            <a:xfrm flipH="1" flipV="1">
              <a:off x="4065068" y="4243582"/>
              <a:ext cx="2072052" cy="1619747"/>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cxnSp>
          <p:nvCxnSpPr>
            <p:cNvPr id="110" name="Straight Connector 109"/>
            <p:cNvCxnSpPr/>
            <p:nvPr/>
          </p:nvCxnSpPr>
          <p:spPr>
            <a:xfrm flipH="1">
              <a:off x="5324755" y="6054417"/>
              <a:ext cx="816248" cy="528348"/>
            </a:xfrm>
            <a:prstGeom prst="line">
              <a:avLst/>
            </a:prstGeom>
            <a:noFill/>
            <a:ln w="9525" cap="flat" cmpd="sng" algn="ctr">
              <a:gradFill>
                <a:gsLst>
                  <a:gs pos="0">
                    <a:srgbClr val="FFFFFF">
                      <a:lumMod val="50000"/>
                    </a:srgbClr>
                  </a:gs>
                  <a:gs pos="45000">
                    <a:srgbClr val="FFFFFF">
                      <a:lumMod val="65000"/>
                    </a:srgbClr>
                  </a:gs>
                  <a:gs pos="64000">
                    <a:srgbClr val="FFFFFF">
                      <a:lumMod val="75000"/>
                    </a:srgbClr>
                  </a:gs>
                  <a:gs pos="92000">
                    <a:srgbClr val="FFFFFF">
                      <a:lumMod val="95000"/>
                    </a:srgbClr>
                  </a:gs>
                </a:gsLst>
                <a:lin ang="5400000" scaled="1"/>
              </a:gradFill>
              <a:prstDash val="solid"/>
              <a:headEnd type="none"/>
              <a:tailEnd type="none"/>
            </a:ln>
            <a:effectLst/>
          </p:spPr>
        </p:cxnSp>
      </p:grpSp>
      <p:grpSp>
        <p:nvGrpSpPr>
          <p:cNvPr id="111" name="Group 110"/>
          <p:cNvGrpSpPr/>
          <p:nvPr/>
        </p:nvGrpSpPr>
        <p:grpSpPr>
          <a:xfrm>
            <a:off x="6131788" y="4575373"/>
            <a:ext cx="1232510" cy="1350784"/>
            <a:chOff x="6029166" y="5365425"/>
            <a:chExt cx="1232684" cy="1350976"/>
          </a:xfrm>
        </p:grpSpPr>
        <p:sp>
          <p:nvSpPr>
            <p:cNvPr id="112" name="TextBox 111"/>
            <p:cNvSpPr txBox="1"/>
            <p:nvPr/>
          </p:nvSpPr>
          <p:spPr>
            <a:xfrm>
              <a:off x="6065837" y="6263811"/>
              <a:ext cx="1196013" cy="452590"/>
            </a:xfrm>
            <a:prstGeom prst="rect">
              <a:avLst/>
            </a:prstGeom>
            <a:noFill/>
            <a:ln>
              <a:noFill/>
            </a:ln>
          </p:spPr>
          <p:txBody>
            <a:bodyPr vert="horz" wrap="square" lIns="0" tIns="91414" rIns="0" bIns="91414" rtlCol="0" anchor="t">
              <a:noAutofit/>
            </a:bodyPr>
            <a:lstStyle>
              <a:defPPr>
                <a:defRPr lang="en-US"/>
              </a:defPPr>
              <a:lvl1pPr algn="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 </a:t>
              </a:r>
            </a:p>
            <a:p>
              <a:pPr algn="ctr" defTabSz="685400">
                <a:defRPr/>
              </a:pPr>
              <a:r>
                <a:rPr lang="en-US" sz="882" b="0" kern="0" dirty="0">
                  <a:solidFill>
                    <a:schemeClr val="tx1"/>
                  </a:solidFill>
                  <a:latin typeface="Segoe UI"/>
                  <a:ea typeface="+mn-ea"/>
                </a:rPr>
                <a:t>Manager</a:t>
              </a:r>
            </a:p>
          </p:txBody>
        </p:sp>
        <p:pic>
          <p:nvPicPr>
            <p:cNvPr id="113" name="Picture 3" descr="\\MAGNUM\Projects\Microsoft\Cloud Power FY12\Design\ICONS_PNG\Management.png"/>
            <p:cNvPicPr>
              <a:picLocks noChangeAspect="1" noChangeArrowheads="1"/>
            </p:cNvPicPr>
            <p:nvPr/>
          </p:nvPicPr>
          <p:blipFill>
            <a:blip r:embed="rId5" cstate="print">
              <a:alphaModFix amt="38000"/>
              <a:biLevel thresh="75000"/>
            </a:blip>
            <a:stretch>
              <a:fillRect/>
            </a:stretch>
          </p:blipFill>
          <p:spPr bwMode="auto">
            <a:xfrm>
              <a:off x="6029166" y="5365425"/>
              <a:ext cx="1146234" cy="1000837"/>
            </a:xfrm>
            <a:prstGeom prst="rect">
              <a:avLst/>
            </a:prstGeom>
            <a:noFill/>
            <a:ln>
              <a:noFill/>
            </a:ln>
            <a:effectLst/>
            <a:scene3d>
              <a:camera prst="orthographicFront">
                <a:rot lat="300000" lon="0" rev="0"/>
              </a:camera>
              <a:lightRig rig="threePt" dir="t"/>
            </a:scene3d>
          </p:spPr>
        </p:pic>
      </p:grpSp>
      <p:sp>
        <p:nvSpPr>
          <p:cNvPr id="114" name="TextBox 113"/>
          <p:cNvSpPr txBox="1"/>
          <p:nvPr/>
        </p:nvSpPr>
        <p:spPr>
          <a:xfrm>
            <a:off x="1073926" y="3835418"/>
            <a:ext cx="950732" cy="461625"/>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200" b="1" kern="0" dirty="0">
                <a:latin typeface="Segoe UI"/>
              </a:rPr>
              <a:t>Internet</a:t>
            </a:r>
          </a:p>
        </p:txBody>
      </p:sp>
      <p:sp>
        <p:nvSpPr>
          <p:cNvPr id="115" name="TextBox 114"/>
          <p:cNvSpPr txBox="1"/>
          <p:nvPr/>
        </p:nvSpPr>
        <p:spPr>
          <a:xfrm>
            <a:off x="4303218" y="4506551"/>
            <a:ext cx="903390" cy="340700"/>
          </a:xfrm>
          <a:prstGeom prst="rect">
            <a:avLst/>
          </a:prstGeom>
          <a:noFill/>
        </p:spPr>
        <p:txBody>
          <a:bodyPr wrap="square" lIns="68546" tIns="34273" rIns="68546" bIns="34273">
            <a:spAutoFit/>
          </a:bodyPr>
          <a:lstStyle/>
          <a:p>
            <a:pPr algn="ctr" defTabSz="685400">
              <a:defRPr/>
            </a:pPr>
            <a:r>
              <a:rPr lang="en-US" sz="882" kern="0" dirty="0">
                <a:latin typeface="Segoe UI"/>
                <a:cs typeface="Segoe UI" pitchFamily="34" charset="0"/>
              </a:rPr>
              <a:t>Azure-based</a:t>
            </a:r>
            <a:r>
              <a:rPr lang="en-US" sz="784" kern="0" dirty="0">
                <a:latin typeface="Segoe UI"/>
              </a:rPr>
              <a:t> </a:t>
            </a:r>
          </a:p>
          <a:p>
            <a:pPr algn="ctr" defTabSz="685400">
              <a:defRPr/>
            </a:pPr>
            <a:r>
              <a:rPr lang="en-US" sz="882" kern="0" dirty="0">
                <a:latin typeface="Segoe UI"/>
                <a:cs typeface="Segoe UI" pitchFamily="34" charset="0"/>
              </a:rPr>
              <a:t>Applications</a:t>
            </a:r>
          </a:p>
        </p:txBody>
      </p:sp>
      <p:sp>
        <p:nvSpPr>
          <p:cNvPr id="116" name="TextBox 115"/>
          <p:cNvSpPr txBox="1"/>
          <p:nvPr/>
        </p:nvSpPr>
        <p:spPr>
          <a:xfrm>
            <a:off x="4328705" y="5245713"/>
            <a:ext cx="958103" cy="391010"/>
          </a:xfrm>
          <a:prstGeom prst="rect">
            <a:avLst/>
          </a:prstGeom>
          <a:noFill/>
          <a:ln>
            <a:noFill/>
          </a:ln>
        </p:spPr>
        <p:txBody>
          <a:bodyPr vert="horz" wrap="square" lIns="91414" tIns="91414" rIns="91414" bIns="91414" rtlCol="0" anchor="t">
            <a:noAutofit/>
          </a:bodyPr>
          <a:lstStyle>
            <a:defPPr>
              <a:defRPr lang="en-US"/>
            </a:defPPr>
            <a:lvl1pPr defTabSz="932597">
              <a:defRPr sz="1200" b="1">
                <a:solidFill>
                  <a:schemeClr val="bg1">
                    <a:lumMod val="65000"/>
                  </a:schemeClr>
                </a:solidFill>
                <a:latin typeface="+mj-lt"/>
                <a:ea typeface="Segoe UI" pitchFamily="34" charset="0"/>
                <a:cs typeface="Segoe UI" pitchFamily="34" charset="0"/>
              </a:defRPr>
            </a:lvl1pPr>
          </a:lstStyle>
          <a:p>
            <a:pPr algn="ctr" defTabSz="685400">
              <a:defRPr/>
            </a:pPr>
            <a:r>
              <a:rPr lang="en-US" sz="882" b="0" kern="0" dirty="0">
                <a:solidFill>
                  <a:schemeClr val="tx1"/>
                </a:solidFill>
                <a:latin typeface="Segoe UI"/>
                <a:ea typeface="+mn-ea"/>
              </a:rPr>
              <a:t>StorSimple</a:t>
            </a:r>
            <a:r>
              <a:rPr lang="en-US" sz="784" b="0" kern="0" dirty="0">
                <a:solidFill>
                  <a:schemeClr val="tx1"/>
                </a:solidFill>
                <a:latin typeface="Segoe UI"/>
                <a:ea typeface="+mn-ea"/>
              </a:rPr>
              <a:t> Cloud Appliance</a:t>
            </a:r>
          </a:p>
        </p:txBody>
      </p:sp>
      <p:pic>
        <p:nvPicPr>
          <p:cNvPr id="117" name="Picture 116"/>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87794" y="4456085"/>
            <a:ext cx="456692" cy="428945"/>
          </a:xfrm>
          <a:prstGeom prst="rect">
            <a:avLst/>
          </a:prstGeom>
          <a:noFill/>
          <a:ln>
            <a:noFill/>
          </a:ln>
        </p:spPr>
      </p:pic>
      <p:pic>
        <p:nvPicPr>
          <p:cNvPr id="118" name="Picture 117"/>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878356" y="4454405"/>
            <a:ext cx="456692" cy="428945"/>
          </a:xfrm>
          <a:prstGeom prst="rect">
            <a:avLst/>
          </a:prstGeom>
          <a:noFill/>
          <a:ln>
            <a:noFill/>
          </a:ln>
        </p:spPr>
      </p:pic>
      <p:grpSp>
        <p:nvGrpSpPr>
          <p:cNvPr id="119" name="Group 118"/>
          <p:cNvGrpSpPr/>
          <p:nvPr/>
        </p:nvGrpSpPr>
        <p:grpSpPr>
          <a:xfrm>
            <a:off x="6350701" y="4742681"/>
            <a:ext cx="704930" cy="478797"/>
            <a:chOff x="6364828" y="5072423"/>
            <a:chExt cx="719065" cy="488398"/>
          </a:xfrm>
        </p:grpSpPr>
        <p:sp>
          <p:nvSpPr>
            <p:cNvPr id="120" name="Rectangle 119"/>
            <p:cNvSpPr/>
            <p:nvPr/>
          </p:nvSpPr>
          <p:spPr bwMode="auto">
            <a:xfrm rot="391784">
              <a:off x="6382826" y="5088055"/>
              <a:ext cx="673205" cy="441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rot="488216">
              <a:off x="6364828" y="5072423"/>
              <a:ext cx="719065" cy="488398"/>
            </a:xfrm>
            <a:prstGeom prst="rect">
              <a:avLst/>
            </a:prstGeom>
            <a:noFill/>
            <a:ln w="571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22" name="Picture 121"/>
          <p:cNvPicPr>
            <a:picLocks noChangeAspect="1"/>
          </p:cNvPicPr>
          <p:nvPr/>
        </p:nvPicPr>
        <p:blipFill>
          <a:blip r:embed="rId7"/>
          <a:stretch>
            <a:fillRect/>
          </a:stretch>
        </p:blipFill>
        <p:spPr>
          <a:xfrm>
            <a:off x="6426681" y="4731081"/>
            <a:ext cx="534097" cy="464933"/>
          </a:xfrm>
          <a:prstGeom prst="rect">
            <a:avLst/>
          </a:prstGeom>
        </p:spPr>
      </p:pic>
      <p:sp>
        <p:nvSpPr>
          <p:cNvPr id="123" name="TextBox 122"/>
          <p:cNvSpPr txBox="1"/>
          <p:nvPr/>
        </p:nvSpPr>
        <p:spPr>
          <a:xfrm flipH="1">
            <a:off x="4420441" y="3033023"/>
            <a:ext cx="1452894"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Virtual Array </a:t>
            </a:r>
          </a:p>
        </p:txBody>
      </p:sp>
      <p:pic>
        <p:nvPicPr>
          <p:cNvPr id="124" name="Picture 123" descr="storsimpledevice.em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1807" y="3085850"/>
            <a:ext cx="825201" cy="270380"/>
          </a:xfrm>
          <a:prstGeom prst="rect">
            <a:avLst/>
          </a:prstGeom>
        </p:spPr>
      </p:pic>
      <p:grpSp>
        <p:nvGrpSpPr>
          <p:cNvPr id="125" name="Group 124"/>
          <p:cNvGrpSpPr/>
          <p:nvPr/>
        </p:nvGrpSpPr>
        <p:grpSpPr>
          <a:xfrm>
            <a:off x="1188508" y="2089649"/>
            <a:ext cx="852584" cy="170317"/>
            <a:chOff x="562351" y="2122345"/>
            <a:chExt cx="869680" cy="173732"/>
          </a:xfrm>
        </p:grpSpPr>
        <p:sp>
          <p:nvSpPr>
            <p:cNvPr id="126" name="Rectangle 125"/>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Rectangle 12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Oval 12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30" name="Group 129"/>
          <p:cNvGrpSpPr/>
          <p:nvPr/>
        </p:nvGrpSpPr>
        <p:grpSpPr>
          <a:xfrm>
            <a:off x="1188508" y="2306092"/>
            <a:ext cx="852584" cy="170317"/>
            <a:chOff x="562351" y="2122345"/>
            <a:chExt cx="869680" cy="173732"/>
          </a:xfrm>
        </p:grpSpPr>
        <p:sp>
          <p:nvSpPr>
            <p:cNvPr id="131" name="Rectangle 130"/>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Oval 13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35" name="Group 134"/>
          <p:cNvGrpSpPr/>
          <p:nvPr/>
        </p:nvGrpSpPr>
        <p:grpSpPr>
          <a:xfrm>
            <a:off x="1188508" y="2520903"/>
            <a:ext cx="852584" cy="170317"/>
            <a:chOff x="562351" y="2122345"/>
            <a:chExt cx="869680" cy="173732"/>
          </a:xfrm>
        </p:grpSpPr>
        <p:sp>
          <p:nvSpPr>
            <p:cNvPr id="139" name="Rectangle 138"/>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Rectangle 140"/>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grpSp>
        <p:nvGrpSpPr>
          <p:cNvPr id="144" name="Group 143"/>
          <p:cNvGrpSpPr/>
          <p:nvPr/>
        </p:nvGrpSpPr>
        <p:grpSpPr>
          <a:xfrm>
            <a:off x="3168754" y="2896357"/>
            <a:ext cx="556523" cy="552438"/>
            <a:chOff x="6206387" y="3748424"/>
            <a:chExt cx="889032" cy="849686"/>
          </a:xfrm>
        </p:grpSpPr>
        <p:sp>
          <p:nvSpPr>
            <p:cNvPr id="145" name="Rounded Rectangle 144"/>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6" name="Oval 145"/>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7" name="Rounded Rectangle 146"/>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8" name="Oval 147"/>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49" name="Rounded Rectangle 148"/>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0" name="Oval 149"/>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51" name="Group 150"/>
            <p:cNvGrpSpPr/>
            <p:nvPr/>
          </p:nvGrpSpPr>
          <p:grpSpPr>
            <a:xfrm>
              <a:off x="6642699" y="4040606"/>
              <a:ext cx="452720" cy="557504"/>
              <a:chOff x="6181220" y="4096517"/>
              <a:chExt cx="452720" cy="557504"/>
            </a:xfrm>
          </p:grpSpPr>
          <p:sp>
            <p:nvSpPr>
              <p:cNvPr id="152" name="Rounded Rectangle 151"/>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53" name="Picture 152"/>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grpSp>
        <p:nvGrpSpPr>
          <p:cNvPr id="154" name="Group 153"/>
          <p:cNvGrpSpPr/>
          <p:nvPr/>
        </p:nvGrpSpPr>
        <p:grpSpPr>
          <a:xfrm>
            <a:off x="3893439" y="2896882"/>
            <a:ext cx="573984" cy="580621"/>
            <a:chOff x="9235567" y="3760211"/>
            <a:chExt cx="916927" cy="893032"/>
          </a:xfrm>
        </p:grpSpPr>
        <p:sp>
          <p:nvSpPr>
            <p:cNvPr id="155" name="Rounded Rectangle 154"/>
            <p:cNvSpPr/>
            <p:nvPr/>
          </p:nvSpPr>
          <p:spPr>
            <a:xfrm>
              <a:off x="9236182" y="4270786"/>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6" name="Oval 155"/>
            <p:cNvSpPr/>
            <p:nvPr/>
          </p:nvSpPr>
          <p:spPr>
            <a:xfrm>
              <a:off x="9307628" y="4320138"/>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7" name="Rounded Rectangle 156"/>
            <p:cNvSpPr/>
            <p:nvPr/>
          </p:nvSpPr>
          <p:spPr>
            <a:xfrm>
              <a:off x="9236182" y="3760211"/>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8" name="Oval 157"/>
            <p:cNvSpPr/>
            <p:nvPr/>
          </p:nvSpPr>
          <p:spPr>
            <a:xfrm>
              <a:off x="9307628" y="3809563"/>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59" name="Rounded Rectangle 158"/>
            <p:cNvSpPr/>
            <p:nvPr/>
          </p:nvSpPr>
          <p:spPr>
            <a:xfrm>
              <a:off x="9235567" y="402031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60" name="Oval 159"/>
            <p:cNvSpPr/>
            <p:nvPr/>
          </p:nvSpPr>
          <p:spPr>
            <a:xfrm>
              <a:off x="9307013" y="406967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61" name="Group 160"/>
            <p:cNvGrpSpPr/>
            <p:nvPr/>
          </p:nvGrpSpPr>
          <p:grpSpPr>
            <a:xfrm>
              <a:off x="9507783" y="4008532"/>
              <a:ext cx="644711" cy="644711"/>
              <a:chOff x="10152141" y="4291377"/>
              <a:chExt cx="644711" cy="644711"/>
            </a:xfrm>
          </p:grpSpPr>
          <p:sp>
            <p:nvSpPr>
              <p:cNvPr id="162" name="Rounded Rectangle 161"/>
              <p:cNvSpPr/>
              <p:nvPr/>
            </p:nvSpPr>
            <p:spPr>
              <a:xfrm>
                <a:off x="10183539" y="4410713"/>
                <a:ext cx="592914" cy="403131"/>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63" name="Picture 5" descr="C:\Users\mitchellg\Desktop\Folder.png"/>
              <p:cNvPicPr>
                <a:picLocks noChangeAspect="1" noChangeArrowheads="1"/>
              </p:cNvPicPr>
              <p:nvPr/>
            </p:nvPicPr>
            <p:blipFill>
              <a:blip r:embed="rId10" cstate="print">
                <a:biLevel thresh="25000"/>
              </a:blip>
              <a:srcRect/>
              <a:stretch>
                <a:fillRect/>
              </a:stretch>
            </p:blipFill>
            <p:spPr bwMode="auto">
              <a:xfrm>
                <a:off x="10152141" y="4291377"/>
                <a:ext cx="644711" cy="644711"/>
              </a:xfrm>
              <a:prstGeom prst="rect">
                <a:avLst/>
              </a:prstGeom>
              <a:noFill/>
            </p:spPr>
          </p:pic>
        </p:grpSp>
      </p:grpSp>
      <p:pic>
        <p:nvPicPr>
          <p:cNvPr id="164" name="Picture 3" descr="\\MAGNUM\Projects\Microsoft\Cloud Power FY12\Design\ICONS_PNG\User.png"/>
          <p:cNvPicPr>
            <a:picLocks noChangeAspect="1" noChangeArrowheads="1"/>
          </p:cNvPicPr>
          <p:nvPr/>
        </p:nvPicPr>
        <p:blipFill>
          <a:blip r:embed="rId11" cstate="print">
            <a:duotone>
              <a:prstClr val="black"/>
              <a:srgbClr val="D9C3A5">
                <a:tint val="50000"/>
                <a:satMod val="180000"/>
              </a:srgbClr>
            </a:duotone>
          </a:blip>
          <a:srcRect/>
          <a:stretch>
            <a:fillRect/>
          </a:stretch>
        </p:blipFill>
        <p:spPr bwMode="auto">
          <a:xfrm>
            <a:off x="3963502" y="2065701"/>
            <a:ext cx="622891" cy="622891"/>
          </a:xfrm>
          <a:prstGeom prst="rect">
            <a:avLst/>
          </a:prstGeom>
          <a:solidFill>
            <a:schemeClr val="accent2">
              <a:lumMod val="40000"/>
              <a:lumOff val="60000"/>
            </a:schemeClr>
          </a:solidFill>
        </p:spPr>
      </p:pic>
      <p:sp>
        <p:nvSpPr>
          <p:cNvPr id="165" name="TextBox 164"/>
          <p:cNvSpPr txBox="1"/>
          <p:nvPr/>
        </p:nvSpPr>
        <p:spPr>
          <a:xfrm>
            <a:off x="1292986" y="1742292"/>
            <a:ext cx="641181"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66" name="TextBox 165"/>
          <p:cNvSpPr txBox="1"/>
          <p:nvPr/>
        </p:nvSpPr>
        <p:spPr>
          <a:xfrm>
            <a:off x="3915852" y="1750650"/>
            <a:ext cx="752740"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NAS</a:t>
            </a:r>
          </a:p>
        </p:txBody>
      </p:sp>
      <p:sp>
        <p:nvSpPr>
          <p:cNvPr id="167" name="TextBox 166"/>
          <p:cNvSpPr txBox="1"/>
          <p:nvPr/>
        </p:nvSpPr>
        <p:spPr>
          <a:xfrm flipH="1">
            <a:off x="154885" y="2998498"/>
            <a:ext cx="1219792" cy="428611"/>
          </a:xfrm>
          <a:prstGeom prst="rect">
            <a:avLst/>
          </a:prstGeom>
          <a:noFill/>
        </p:spPr>
        <p:txBody>
          <a:bodyPr wrap="square" lIns="65896" tIns="32948" rIns="65896" bIns="32948">
            <a:spAutoFit/>
          </a:bodyPr>
          <a:lstStyle/>
          <a:p>
            <a:pPr algn="ctr" defTabSz="658914">
              <a:defRPr/>
            </a:pPr>
            <a:r>
              <a:rPr lang="en-US" sz="1176" kern="0" dirty="0">
                <a:latin typeface="Segoe UI"/>
              </a:rPr>
              <a:t>StorSimple Physical</a:t>
            </a:r>
          </a:p>
        </p:txBody>
      </p:sp>
      <p:cxnSp>
        <p:nvCxnSpPr>
          <p:cNvPr id="168" name="Straight Connector 167"/>
          <p:cNvCxnSpPr/>
          <p:nvPr/>
        </p:nvCxnSpPr>
        <p:spPr>
          <a:xfrm flipH="1">
            <a:off x="3867306" y="4817147"/>
            <a:ext cx="2682" cy="36520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791226" y="4945433"/>
            <a:ext cx="454564" cy="189905"/>
          </a:xfrm>
          <a:prstGeom prst="rect">
            <a:avLst/>
          </a:prstGeom>
          <a:noFill/>
        </p:spPr>
        <p:txBody>
          <a:bodyPr wrap="square" lIns="68546" tIns="34273" rIns="68546" bIns="34273">
            <a:spAutoFit/>
          </a:bodyPr>
          <a:lstStyle/>
          <a:p>
            <a:pPr algn="ctr" defTabSz="685400">
              <a:defRPr/>
            </a:pPr>
            <a:r>
              <a:rPr lang="en-US" sz="784" kern="0" dirty="0">
                <a:solidFill>
                  <a:srgbClr val="000000">
                    <a:lumMod val="50000"/>
                    <a:lumOff val="50000"/>
                  </a:srgbClr>
                </a:solidFill>
                <a:latin typeface="Segoe UI"/>
              </a:rPr>
              <a:t>iSCSI</a:t>
            </a:r>
          </a:p>
        </p:txBody>
      </p:sp>
      <p:grpSp>
        <p:nvGrpSpPr>
          <p:cNvPr id="170" name="Group 169"/>
          <p:cNvGrpSpPr/>
          <p:nvPr/>
        </p:nvGrpSpPr>
        <p:grpSpPr>
          <a:xfrm>
            <a:off x="3020213" y="2089649"/>
            <a:ext cx="852584" cy="170317"/>
            <a:chOff x="562351" y="2122345"/>
            <a:chExt cx="869680" cy="173732"/>
          </a:xfrm>
        </p:grpSpPr>
        <p:sp>
          <p:nvSpPr>
            <p:cNvPr id="171" name="Rectangle 170"/>
            <p:cNvSpPr/>
            <p:nvPr/>
          </p:nvSpPr>
          <p:spPr bwMode="auto">
            <a:xfrm>
              <a:off x="562351" y="2122345"/>
              <a:ext cx="869680" cy="1737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2" name="Rectangle 17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3" name="Oval 17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Hyper-V</a:t>
              </a:r>
            </a:p>
          </p:txBody>
        </p:sp>
      </p:grpSp>
      <p:grpSp>
        <p:nvGrpSpPr>
          <p:cNvPr id="175" name="Group 174"/>
          <p:cNvGrpSpPr/>
          <p:nvPr/>
        </p:nvGrpSpPr>
        <p:grpSpPr>
          <a:xfrm>
            <a:off x="3020213" y="2306092"/>
            <a:ext cx="852584" cy="170317"/>
            <a:chOff x="562351" y="2122345"/>
            <a:chExt cx="869680" cy="173732"/>
          </a:xfrm>
        </p:grpSpPr>
        <p:sp>
          <p:nvSpPr>
            <p:cNvPr id="176" name="Rectangle 175"/>
            <p:cNvSpPr/>
            <p:nvPr/>
          </p:nvSpPr>
          <p:spPr bwMode="auto">
            <a:xfrm>
              <a:off x="562351" y="2122345"/>
              <a:ext cx="869680" cy="173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7" name="Rectangle 176"/>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8" name="Oval 177"/>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9"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Linux</a:t>
              </a:r>
            </a:p>
          </p:txBody>
        </p:sp>
      </p:grpSp>
      <p:grpSp>
        <p:nvGrpSpPr>
          <p:cNvPr id="180" name="Group 179"/>
          <p:cNvGrpSpPr/>
          <p:nvPr/>
        </p:nvGrpSpPr>
        <p:grpSpPr>
          <a:xfrm>
            <a:off x="3020213" y="2520903"/>
            <a:ext cx="852584" cy="170317"/>
            <a:chOff x="562351" y="2122345"/>
            <a:chExt cx="869680" cy="173732"/>
          </a:xfrm>
        </p:grpSpPr>
        <p:sp>
          <p:nvSpPr>
            <p:cNvPr id="181" name="Rectangle 180"/>
            <p:cNvSpPr/>
            <p:nvPr/>
          </p:nvSpPr>
          <p:spPr bwMode="auto">
            <a:xfrm>
              <a:off x="562351" y="2122345"/>
              <a:ext cx="869680" cy="1737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Rectangle 181"/>
            <p:cNvSpPr/>
            <p:nvPr/>
          </p:nvSpPr>
          <p:spPr bwMode="auto">
            <a:xfrm>
              <a:off x="599706" y="2178215"/>
              <a:ext cx="134736" cy="587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p:cNvSpPr/>
            <p:nvPr/>
          </p:nvSpPr>
          <p:spPr bwMode="auto">
            <a:xfrm>
              <a:off x="1320748" y="2195633"/>
              <a:ext cx="74913" cy="5734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TextBox 118"/>
            <p:cNvSpPr txBox="1"/>
            <p:nvPr/>
          </p:nvSpPr>
          <p:spPr>
            <a:xfrm>
              <a:off x="743152" y="2140194"/>
              <a:ext cx="549936" cy="140424"/>
            </a:xfrm>
            <a:prstGeom prst="rect">
              <a:avLst/>
            </a:prstGeom>
            <a:noFill/>
            <a:ln>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defTabSz="914225">
                <a:defRPr/>
              </a:pPr>
              <a:r>
                <a:rPr lang="en-US" sz="784" b="0" kern="0" dirty="0">
                  <a:solidFill>
                    <a:srgbClr val="FFFFFF"/>
                  </a:solidFill>
                  <a:latin typeface="Segoe UI"/>
                </a:rPr>
                <a:t>VMware</a:t>
              </a:r>
            </a:p>
          </p:txBody>
        </p:sp>
      </p:grpSp>
      <p:sp>
        <p:nvSpPr>
          <p:cNvPr id="185" name="TextBox 184"/>
          <p:cNvSpPr txBox="1"/>
          <p:nvPr/>
        </p:nvSpPr>
        <p:spPr>
          <a:xfrm>
            <a:off x="3079749" y="1742663"/>
            <a:ext cx="629622" cy="425434"/>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980" dirty="0">
                <a:latin typeface="Segoe UI"/>
              </a:rPr>
              <a:t>SAN</a:t>
            </a:r>
          </a:p>
        </p:txBody>
      </p:sp>
      <p:sp>
        <p:nvSpPr>
          <p:cNvPr id="186" name="TextBox 185"/>
          <p:cNvSpPr txBox="1"/>
          <p:nvPr/>
        </p:nvSpPr>
        <p:spPr>
          <a:xfrm>
            <a:off x="789699" y="2706049"/>
            <a:ext cx="1100039" cy="452522"/>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kern="0" dirty="0">
                <a:latin typeface="Segoe UI"/>
              </a:rPr>
              <a:t>SAN</a:t>
            </a:r>
          </a:p>
        </p:txBody>
      </p:sp>
      <p:sp>
        <p:nvSpPr>
          <p:cNvPr id="187" name="TextBox 186"/>
          <p:cNvSpPr txBox="1"/>
          <p:nvPr/>
        </p:nvSpPr>
        <p:spPr>
          <a:xfrm>
            <a:off x="2553090" y="1507214"/>
            <a:ext cx="2185221" cy="163877"/>
          </a:xfrm>
          <a:prstGeom prst="rect">
            <a:avLst/>
          </a:prstGeom>
          <a:noFill/>
          <a:ln>
            <a:noFill/>
          </a:ln>
        </p:spPr>
        <p:txBody>
          <a:bodyPr vert="horz" wrap="square" lIns="91414" tIns="91414" rIns="91414" bIns="91414" rtlCol="0" anchor="ctr">
            <a:noAutofit/>
          </a:bodyPr>
          <a:lstStyle/>
          <a:p>
            <a:pPr algn="r" defTabSz="914049">
              <a:defRPr/>
            </a:pPr>
            <a:r>
              <a:rPr lang="en-US" sz="1175" b="1" kern="0" dirty="0">
                <a:latin typeface="Segoe UI Light"/>
                <a:ea typeface="Segoe UI" pitchFamily="34" charset="0"/>
                <a:cs typeface="Segoe UI" pitchFamily="34" charset="0"/>
              </a:rPr>
              <a:t>Smaller Enterprise Environment</a:t>
            </a:r>
          </a:p>
        </p:txBody>
      </p:sp>
      <p:cxnSp>
        <p:nvCxnSpPr>
          <p:cNvPr id="188" name="Straight Connector 187"/>
          <p:cNvCxnSpPr/>
          <p:nvPr/>
        </p:nvCxnSpPr>
        <p:spPr>
          <a:xfrm flipH="1">
            <a:off x="2466290" y="3515280"/>
            <a:ext cx="1482163" cy="106306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576119" y="2694329"/>
            <a:ext cx="8681" cy="390562"/>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3644873" y="5268956"/>
            <a:ext cx="556523" cy="552438"/>
            <a:chOff x="6206387" y="3748424"/>
            <a:chExt cx="889032" cy="849686"/>
          </a:xfrm>
        </p:grpSpPr>
        <p:sp>
          <p:nvSpPr>
            <p:cNvPr id="191" name="Rounded Rectangle 190"/>
            <p:cNvSpPr/>
            <p:nvPr/>
          </p:nvSpPr>
          <p:spPr>
            <a:xfrm>
              <a:off x="6207002" y="4258999"/>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2" name="Oval 191"/>
            <p:cNvSpPr/>
            <p:nvPr/>
          </p:nvSpPr>
          <p:spPr>
            <a:xfrm>
              <a:off x="6278448" y="4308351"/>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3" name="Rounded Rectangle 192"/>
            <p:cNvSpPr/>
            <p:nvPr/>
          </p:nvSpPr>
          <p:spPr>
            <a:xfrm>
              <a:off x="6207002" y="3748424"/>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4" name="Oval 193"/>
            <p:cNvSpPr/>
            <p:nvPr/>
          </p:nvSpPr>
          <p:spPr>
            <a:xfrm>
              <a:off x="6278448" y="3797776"/>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5" name="Rounded Rectangle 194"/>
            <p:cNvSpPr/>
            <p:nvPr/>
          </p:nvSpPr>
          <p:spPr>
            <a:xfrm>
              <a:off x="6206387" y="4008532"/>
              <a:ext cx="839976" cy="226828"/>
            </a:xfrm>
            <a:prstGeom prst="roundRect">
              <a:avLst/>
            </a:prstGeom>
            <a:solidFill>
              <a:schemeClr val="bg1">
                <a:lumMod val="85000"/>
              </a:schemeClr>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sp>
          <p:nvSpPr>
            <p:cNvPr id="196" name="Oval 195"/>
            <p:cNvSpPr/>
            <p:nvPr/>
          </p:nvSpPr>
          <p:spPr>
            <a:xfrm>
              <a:off x="6277833" y="4057884"/>
              <a:ext cx="84520" cy="88725"/>
            </a:xfrm>
            <a:prstGeom prst="ellipse">
              <a:avLst/>
            </a:prstGeom>
            <a:solidFill>
              <a:srgbClr val="96969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grpSp>
          <p:nvGrpSpPr>
            <p:cNvPr id="197" name="Group 196"/>
            <p:cNvGrpSpPr/>
            <p:nvPr/>
          </p:nvGrpSpPr>
          <p:grpSpPr>
            <a:xfrm>
              <a:off x="6642699" y="4040606"/>
              <a:ext cx="452720" cy="557504"/>
              <a:chOff x="6181220" y="4096517"/>
              <a:chExt cx="452720" cy="557504"/>
            </a:xfrm>
          </p:grpSpPr>
          <p:sp>
            <p:nvSpPr>
              <p:cNvPr id="198" name="Rounded Rectangle 197"/>
              <p:cNvSpPr/>
              <p:nvPr/>
            </p:nvSpPr>
            <p:spPr>
              <a:xfrm>
                <a:off x="6181220" y="4096517"/>
                <a:ext cx="421322" cy="514259"/>
              </a:xfrm>
              <a:prstGeom prst="roundRect">
                <a:avLst/>
              </a:prstGeom>
              <a:solidFill>
                <a:srgbClr val="0072C6"/>
              </a:solidFill>
              <a:ln w="25400" cap="flat" cmpd="sng" algn="ctr">
                <a:noFill/>
                <a:prstDash val="solid"/>
              </a:ln>
              <a:effectLst/>
            </p:spPr>
            <p:txBody>
              <a:bodyPr rot="0" spcFirstLastPara="0" vertOverflow="overflow" horzOverflow="overflow" vert="horz" wrap="square" lIns="89642" tIns="89642" rIns="89642" bIns="89642" numCol="1" spcCol="0" rtlCol="0" fromWordArt="0" anchor="b" anchorCtr="0" forceAA="0" compatLnSpc="1">
                <a:prstTxWarp prst="textNoShape">
                  <a:avLst/>
                </a:prstTxWarp>
                <a:noAutofit/>
              </a:bodyPr>
              <a:lstStyle/>
              <a:p>
                <a:pPr algn="r" defTabSz="896386">
                  <a:defRPr/>
                </a:pPr>
                <a:endParaRPr lang="en-US" sz="1176" kern="0" dirty="0" err="1">
                  <a:solidFill>
                    <a:prstClr val="white"/>
                  </a:solidFill>
                  <a:latin typeface="Segoe UI"/>
                </a:endParaRPr>
              </a:p>
            </p:txBody>
          </p:sp>
          <p:pic>
            <p:nvPicPr>
              <p:cNvPr id="199" name="Picture 198"/>
              <p:cNvPicPr>
                <a:picLocks noChangeAspect="1"/>
              </p:cNvPicPr>
              <p:nvPr/>
            </p:nvPicPr>
            <p:blipFill>
              <a:blip r:embed="rId9">
                <a:biLevel thresh="25000"/>
              </a:blip>
              <a:stretch>
                <a:fillRect/>
              </a:stretch>
            </p:blipFill>
            <p:spPr>
              <a:xfrm>
                <a:off x="6211645" y="4125582"/>
                <a:ext cx="422295" cy="528439"/>
              </a:xfrm>
              <a:prstGeom prst="rect">
                <a:avLst/>
              </a:prstGeom>
            </p:spPr>
          </p:pic>
        </p:grpSp>
      </p:grpSp>
      <p:sp>
        <p:nvSpPr>
          <p:cNvPr id="200" name="Footer Placeholder 1"/>
          <p:cNvSpPr>
            <a:spLocks noGrp="1"/>
          </p:cNvSpPr>
          <p:nvPr>
            <p:ph type="ftr" sz="quarter" idx="12"/>
          </p:nvPr>
        </p:nvSpPr>
        <p:spPr>
          <a:xfrm>
            <a:off x="448213" y="6436817"/>
            <a:ext cx="3859607" cy="134464"/>
          </a:xfrm>
        </p:spPr>
        <p:txBody>
          <a:bodyPr/>
          <a:lstStyle/>
          <a:p>
            <a:r>
              <a:rPr lang="en-US"/>
              <a:t>Microsoft Confidential</a:t>
            </a:r>
          </a:p>
        </p:txBody>
      </p:sp>
      <p:pic>
        <p:nvPicPr>
          <p:cNvPr id="136" name="Picture 135"/>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26822" y="5652257"/>
            <a:ext cx="589811" cy="589811"/>
          </a:xfrm>
          <a:prstGeom prst="rect">
            <a:avLst/>
          </a:prstGeom>
        </p:spPr>
      </p:pic>
      <p:pic>
        <p:nvPicPr>
          <p:cNvPr id="137" name="Picture 136"/>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2309423" y="3010273"/>
            <a:ext cx="599990" cy="599990"/>
          </a:xfrm>
          <a:prstGeom prst="rect">
            <a:avLst/>
          </a:prstGeom>
        </p:spPr>
      </p:pic>
    </p:spTree>
    <p:extLst>
      <p:ext uri="{BB962C8B-B14F-4D97-AF65-F5344CB8AC3E}">
        <p14:creationId xmlns:p14="http://schemas.microsoft.com/office/powerpoint/2010/main" val="350061223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290">
                <a:gradFill>
                  <a:gsLst>
                    <a:gs pos="1250">
                      <a:schemeClr val="tx1"/>
                    </a:gs>
                    <a:gs pos="100000">
                      <a:schemeClr val="tx1"/>
                    </a:gs>
                  </a:gsLst>
                  <a:lin ang="5400000" scaled="0"/>
                </a:gradFill>
              </a:rPr>
              <a:t>Consolidated Management</a:t>
            </a:r>
            <a:endParaRPr lang="en-US" sz="5290" dirty="0">
              <a:gradFill>
                <a:gsLst>
                  <a:gs pos="1250">
                    <a:schemeClr val="tx1"/>
                  </a:gs>
                  <a:gs pos="100000">
                    <a:schemeClr val="tx1"/>
                  </a:gs>
                </a:gsLst>
                <a:lin ang="5400000" scaled="0"/>
              </a:gradFill>
            </a:endParaRPr>
          </a:p>
        </p:txBody>
      </p:sp>
      <p:sp>
        <p:nvSpPr>
          <p:cNvPr id="6" name="Rectangle 5"/>
          <p:cNvSpPr/>
          <p:nvPr/>
        </p:nvSpPr>
        <p:spPr bwMode="auto">
          <a:xfrm>
            <a:off x="4734280" y="1262235"/>
            <a:ext cx="2648528" cy="21188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cxnSp>
        <p:nvCxnSpPr>
          <p:cNvPr id="7" name="Straight Arrow Connector 6"/>
          <p:cNvCxnSpPr/>
          <p:nvPr/>
        </p:nvCxnSpPr>
        <p:spPr>
          <a:xfrm flipH="1">
            <a:off x="3729197" y="3516878"/>
            <a:ext cx="1208817" cy="1086576"/>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58543" y="3544043"/>
            <a:ext cx="0" cy="105941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179073" y="3489713"/>
            <a:ext cx="1059413" cy="1113741"/>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 name="Picture 81" descr="StorSimple-Appliance.png"/>
          <p:cNvPicPr>
            <a:picLocks noChangeAspect="1"/>
          </p:cNvPicPr>
          <p:nvPr/>
        </p:nvPicPr>
        <p:blipFill>
          <a:blip r:embed="rId3" cstate="screen">
            <a:grayscl/>
            <a:extLst>
              <a:ext uri="{28A0092B-C50C-407E-A947-70E740481C1C}">
                <a14:useLocalDpi xmlns:a14="http://schemas.microsoft.com/office/drawing/2010/main" val="0"/>
              </a:ext>
            </a:extLst>
          </a:blip>
          <a:srcRect/>
          <a:stretch>
            <a:fillRect/>
          </a:stretch>
        </p:blipFill>
        <p:spPr bwMode="auto">
          <a:xfrm>
            <a:off x="2608669" y="4455425"/>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1" descr="StorSimple-Appliance.png"/>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329950" y="4653426"/>
            <a:ext cx="1457187" cy="115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p:cNvGrpSpPr/>
          <p:nvPr/>
        </p:nvGrpSpPr>
        <p:grpSpPr bwMode="black">
          <a:xfrm>
            <a:off x="7839810" y="4455483"/>
            <a:ext cx="1519205" cy="1207366"/>
            <a:chOff x="7010400" y="2133600"/>
            <a:chExt cx="1379538" cy="1065213"/>
          </a:xfrm>
        </p:grpSpPr>
        <p:sp>
          <p:nvSpPr>
            <p:cNvPr id="1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1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2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3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4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sp>
          <p:nvSpPr>
            <p:cNvPr id="5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5">
                <a:lumMod val="50000"/>
              </a:schemeClr>
            </a:solidFill>
            <a:ln w="9525">
              <a:solidFill>
                <a:srgbClr val="92D050"/>
              </a:solidFill>
              <a:round/>
              <a:headEnd/>
              <a:tailEnd/>
            </a:ln>
            <a:extLst/>
          </p:spPr>
          <p:txBody>
            <a:bodyPr vert="horz" wrap="square" lIns="89642" tIns="44821" rIns="89642" bIns="44821" numCol="1" anchor="t" anchorCtr="0" compatLnSpc="1">
              <a:prstTxWarp prst="textNoShape">
                <a:avLst/>
              </a:prstTxWarp>
            </a:bodyPr>
            <a:lstStyle/>
            <a:p>
              <a:pPr defTabSz="914367"/>
              <a:endParaRPr lang="en-US" sz="1568">
                <a:solidFill>
                  <a:schemeClr val="bg2">
                    <a:lumMod val="10000"/>
                  </a:schemeClr>
                </a:solidFill>
              </a:endParaRPr>
            </a:p>
          </p:txBody>
        </p:sp>
      </p:grpSp>
      <p:sp>
        <p:nvSpPr>
          <p:cNvPr id="60" name="TextBox 59"/>
          <p:cNvSpPr txBox="1"/>
          <p:nvPr/>
        </p:nvSpPr>
        <p:spPr>
          <a:xfrm>
            <a:off x="1727434" y="5571159"/>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StorSimple_PhysicalAppliance</a:t>
            </a:r>
            <a:endParaRPr lang="en-US" sz="1372" dirty="0"/>
          </a:p>
        </p:txBody>
      </p:sp>
      <p:sp>
        <p:nvSpPr>
          <p:cNvPr id="61" name="TextBox 60"/>
          <p:cNvSpPr txBox="1"/>
          <p:nvPr/>
        </p:nvSpPr>
        <p:spPr>
          <a:xfrm>
            <a:off x="4616999" y="5565191"/>
            <a:ext cx="2984087"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On-Premises StorSimple_VirtualArray *Preview</a:t>
            </a:r>
            <a:endParaRPr lang="en-US" sz="1372" dirty="0"/>
          </a:p>
        </p:txBody>
      </p:sp>
      <p:sp>
        <p:nvSpPr>
          <p:cNvPr id="62" name="TextBox 61"/>
          <p:cNvSpPr txBox="1"/>
          <p:nvPr/>
        </p:nvSpPr>
        <p:spPr>
          <a:xfrm>
            <a:off x="7601086" y="5555102"/>
            <a:ext cx="2729156" cy="669761"/>
          </a:xfrm>
          <a:prstGeom prst="rect">
            <a:avLst/>
          </a:prstGeom>
          <a:noFill/>
        </p:spPr>
        <p:txBody>
          <a:bodyPr wrap="square" lIns="179285" tIns="143428" rIns="179285" bIns="143428" rtlCol="0">
            <a:spAutoFit/>
          </a:bodyPr>
          <a:lstStyle/>
          <a:p>
            <a:pPr defTabSz="914367">
              <a:lnSpc>
                <a:spcPct val="90000"/>
              </a:lnSpc>
              <a:spcAft>
                <a:spcPts val="588"/>
              </a:spcAft>
            </a:pPr>
            <a:r>
              <a:rPr lang="en-US" sz="1372"/>
              <a:t>Azure StorSimple_VirtualAppliance</a:t>
            </a:r>
            <a:endParaRPr lang="en-US" sz="1372" dirty="0"/>
          </a:p>
        </p:txBody>
      </p:sp>
      <p:sp>
        <p:nvSpPr>
          <p:cNvPr id="63" name="TextBox 62"/>
          <p:cNvSpPr txBox="1"/>
          <p:nvPr/>
        </p:nvSpPr>
        <p:spPr>
          <a:xfrm>
            <a:off x="4616999" y="1244954"/>
            <a:ext cx="2866808"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t>Azure </a:t>
            </a:r>
            <a:r>
              <a:rPr lang="en-US" sz="1568" dirty="0" err="1"/>
              <a:t>StorSimple</a:t>
            </a:r>
            <a:r>
              <a:rPr lang="en-US" sz="1568" dirty="0"/>
              <a:t> Manager</a:t>
            </a:r>
          </a:p>
        </p:txBody>
      </p:sp>
      <p:pic>
        <p:nvPicPr>
          <p:cNvPr id="64" name="Picture 63"/>
          <p:cNvPicPr>
            <a:picLocks noChangeAspect="1"/>
          </p:cNvPicPr>
          <p:nvPr/>
        </p:nvPicPr>
        <p:blipFill>
          <a:blip r:embed="rId4"/>
          <a:stretch>
            <a:fillRect/>
          </a:stretch>
        </p:blipFill>
        <p:spPr>
          <a:xfrm>
            <a:off x="5290930" y="1821547"/>
            <a:ext cx="1535227" cy="1350537"/>
          </a:xfrm>
          <a:prstGeom prst="rect">
            <a:avLst/>
          </a:prstGeom>
        </p:spPr>
      </p:pic>
      <p:sp>
        <p:nvSpPr>
          <p:cNvPr id="66" name="Rounded Rectangle 65"/>
          <p:cNvSpPr/>
          <p:nvPr/>
        </p:nvSpPr>
        <p:spPr bwMode="auto">
          <a:xfrm>
            <a:off x="1727434" y="4367723"/>
            <a:ext cx="8602808" cy="1866910"/>
          </a:xfrm>
          <a:prstGeom prst="roundRect">
            <a:avLst/>
          </a:prstGeom>
          <a:noFill/>
          <a:ln w="57150">
            <a:solidFill>
              <a:schemeClr val="tx2">
                <a:lumMod val="75000"/>
                <a:lumOff val="2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7" name="Down Arrow 66"/>
          <p:cNvSpPr/>
          <p:nvPr/>
        </p:nvSpPr>
        <p:spPr bwMode="auto">
          <a:xfrm>
            <a:off x="8888743" y="3662056"/>
            <a:ext cx="752308" cy="629716"/>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chemeClr val="bg2">
                  <a:lumMod val="10000"/>
                </a:schemeClr>
              </a:solidFill>
              <a:ea typeface="Segoe UI" pitchFamily="34" charset="0"/>
              <a:cs typeface="Segoe UI" pitchFamily="34" charset="0"/>
            </a:endParaRPr>
          </a:p>
        </p:txBody>
      </p:sp>
      <p:sp>
        <p:nvSpPr>
          <p:cNvPr id="68" name="TextBox 67"/>
          <p:cNvSpPr txBox="1"/>
          <p:nvPr/>
        </p:nvSpPr>
        <p:spPr>
          <a:xfrm>
            <a:off x="8031021" y="2124036"/>
            <a:ext cx="3271694" cy="1197598"/>
          </a:xfrm>
          <a:prstGeom prst="rect">
            <a:avLst/>
          </a:prstGeom>
          <a:noFill/>
        </p:spPr>
        <p:txBody>
          <a:bodyPr wrap="square" lIns="179285" tIns="143428" rIns="179285" bIns="143428" rtlCol="0">
            <a:spAutoFit/>
          </a:bodyPr>
          <a:lstStyle/>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Registration Key </a:t>
            </a:r>
          </a:p>
          <a:p>
            <a:pPr marL="342900" indent="-342900" defTabSz="914367">
              <a:lnSpc>
                <a:spcPct val="90000"/>
              </a:lnSpc>
              <a:spcAft>
                <a:spcPts val="588"/>
              </a:spcAft>
              <a:buFont typeface="Arial" panose="020B0604020202020204" pitchFamily="34" charset="0"/>
              <a:buChar char="•"/>
            </a:pPr>
            <a:r>
              <a:rPr lang="en-US" sz="2000" dirty="0">
                <a:ea typeface="Segoe UI" pitchFamily="34" charset="0"/>
                <a:cs typeface="Segoe UI" pitchFamily="34" charset="0"/>
              </a:rPr>
              <a:t>Service Data Encryption Key</a:t>
            </a:r>
          </a:p>
        </p:txBody>
      </p:sp>
    </p:spTree>
    <p:extLst>
      <p:ext uri="{BB962C8B-B14F-4D97-AF65-F5344CB8AC3E}">
        <p14:creationId xmlns:p14="http://schemas.microsoft.com/office/powerpoint/2010/main" val="34350130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Directory in Azure</a:t>
            </a:r>
          </a:p>
        </p:txBody>
      </p:sp>
    </p:spTree>
    <p:extLst>
      <p:ext uri="{BB962C8B-B14F-4D97-AF65-F5344CB8AC3E}">
        <p14:creationId xmlns:p14="http://schemas.microsoft.com/office/powerpoint/2010/main" val="112966699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932563"/>
          </a:xfrm>
        </p:spPr>
        <p:txBody>
          <a:bodyPr/>
          <a:lstStyle/>
          <a:p>
            <a:endParaRPr lang="en-US" sz="5400" dirty="0"/>
          </a:p>
        </p:txBody>
      </p:sp>
    </p:spTree>
    <p:extLst>
      <p:ext uri="{BB962C8B-B14F-4D97-AF65-F5344CB8AC3E}">
        <p14:creationId xmlns:p14="http://schemas.microsoft.com/office/powerpoint/2010/main" val="244345180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396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AD in the Azure?</a:t>
            </a:r>
          </a:p>
        </p:txBody>
      </p:sp>
      <p:sp>
        <p:nvSpPr>
          <p:cNvPr id="3" name="Content Placeholder 2"/>
          <p:cNvSpPr>
            <a:spLocks noGrp="1"/>
          </p:cNvSpPr>
          <p:nvPr>
            <p:ph sz="quarter" idx="10"/>
          </p:nvPr>
        </p:nvSpPr>
        <p:spPr>
          <a:xfrm>
            <a:off x="268288" y="1398397"/>
            <a:ext cx="11542503" cy="4056495"/>
          </a:xfrm>
        </p:spPr>
        <p:txBody>
          <a:bodyPr/>
          <a:lstStyle/>
          <a:p>
            <a:r>
              <a:rPr lang="en-US" dirty="0"/>
              <a:t>Migration of existing “classic” workloads</a:t>
            </a:r>
          </a:p>
          <a:p>
            <a:pPr lvl="1"/>
            <a:r>
              <a:rPr lang="en-US" dirty="0"/>
              <a:t>Apps not born in the cloud</a:t>
            </a:r>
          </a:p>
          <a:p>
            <a:r>
              <a:rPr lang="en-US" dirty="0"/>
              <a:t>Application transitions and stand alone applications</a:t>
            </a:r>
          </a:p>
          <a:p>
            <a:r>
              <a:rPr lang="en-US" dirty="0"/>
              <a:t>Disaster recovery</a:t>
            </a:r>
          </a:p>
          <a:p>
            <a:r>
              <a:rPr lang="en-US" dirty="0"/>
              <a:t>Dev, test, patching, app compatibility testing</a:t>
            </a:r>
          </a:p>
          <a:p>
            <a:r>
              <a:rPr lang="en-US" dirty="0"/>
              <a:t>Hybrid</a:t>
            </a:r>
          </a:p>
        </p:txBody>
      </p:sp>
    </p:spTree>
    <p:extLst>
      <p:ext uri="{BB962C8B-B14F-4D97-AF65-F5344CB8AC3E}">
        <p14:creationId xmlns:p14="http://schemas.microsoft.com/office/powerpoint/2010/main" val="27623941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Do Customers Run AD On Azure Today?</a:t>
            </a:r>
          </a:p>
        </p:txBody>
      </p:sp>
      <p:sp>
        <p:nvSpPr>
          <p:cNvPr id="3" name="Content Placeholder 2"/>
          <p:cNvSpPr>
            <a:spLocks noGrp="1"/>
          </p:cNvSpPr>
          <p:nvPr>
            <p:ph sz="quarter" idx="10"/>
          </p:nvPr>
        </p:nvSpPr>
        <p:spPr>
          <a:xfrm>
            <a:off x="268288" y="1398397"/>
            <a:ext cx="11542503" cy="4735703"/>
          </a:xfrm>
        </p:spPr>
        <p:txBody>
          <a:bodyPr>
            <a:normAutofit/>
          </a:bodyPr>
          <a:lstStyle/>
          <a:p>
            <a:r>
              <a:rPr lang="en-US" dirty="0"/>
              <a:t>Deploy a site-to-site VPN connections between workloads</a:t>
            </a:r>
          </a:p>
          <a:p>
            <a:pPr lvl="1"/>
            <a:r>
              <a:rPr lang="en-US" dirty="0"/>
              <a:t>O</a:t>
            </a:r>
            <a:r>
              <a:rPr lang="en-US"/>
              <a:t>n </a:t>
            </a:r>
            <a:r>
              <a:rPr lang="en-US" dirty="0"/>
              <a:t>Azure Infrastructure Services </a:t>
            </a:r>
          </a:p>
          <a:p>
            <a:pPr lvl="1"/>
            <a:r>
              <a:rPr lang="en-US" dirty="0"/>
              <a:t>On-premises</a:t>
            </a:r>
          </a:p>
          <a:p>
            <a:r>
              <a:rPr lang="en-US" dirty="0"/>
              <a:t>Set up replica domain controllers using Azure virtual machines</a:t>
            </a:r>
          </a:p>
          <a:p>
            <a:r>
              <a:rPr lang="en-US" dirty="0"/>
              <a:t>Deploy a stand-alone domain controllers in Azure</a:t>
            </a:r>
          </a:p>
        </p:txBody>
      </p:sp>
    </p:spTree>
    <p:extLst>
      <p:ext uri="{BB962C8B-B14F-4D97-AF65-F5344CB8AC3E}">
        <p14:creationId xmlns:p14="http://schemas.microsoft.com/office/powerpoint/2010/main" val="1737584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AD in Azure in 10 steps</a:t>
            </a:r>
            <a:endParaRPr lang="en-US" dirty="0"/>
          </a:p>
        </p:txBody>
      </p:sp>
      <p:sp>
        <p:nvSpPr>
          <p:cNvPr id="3" name="Content Placeholder 2"/>
          <p:cNvSpPr>
            <a:spLocks noGrp="1"/>
          </p:cNvSpPr>
          <p:nvPr>
            <p:ph sz="quarter" idx="10"/>
          </p:nvPr>
        </p:nvSpPr>
        <p:spPr/>
        <p:txBody>
          <a:bodyPr>
            <a:normAutofit fontScale="77500" lnSpcReduction="20000"/>
          </a:bodyPr>
          <a:lstStyle/>
          <a:p>
            <a:pPr marL="742950" indent="-742950">
              <a:buFont typeface="+mj-lt"/>
              <a:buAutoNum type="arabicPeriod"/>
            </a:pPr>
            <a:r>
              <a:rPr lang="en-US" dirty="0"/>
              <a:t>Plan network (IPs, </a:t>
            </a:r>
            <a:r>
              <a:rPr lang="en-US" dirty="0" err="1"/>
              <a:t>VNets</a:t>
            </a:r>
            <a:r>
              <a:rPr lang="en-US" dirty="0"/>
              <a:t>, DNS)</a:t>
            </a:r>
          </a:p>
          <a:p>
            <a:pPr marL="742950" indent="-742950">
              <a:buFont typeface="+mj-lt"/>
              <a:buAutoNum type="arabicPeriod"/>
            </a:pPr>
            <a:r>
              <a:rPr lang="en-US" dirty="0"/>
              <a:t>Create availably set/resource group</a:t>
            </a:r>
          </a:p>
          <a:p>
            <a:pPr marL="742950" indent="-742950">
              <a:buFont typeface="+mj-lt"/>
              <a:buAutoNum type="arabicPeriod"/>
            </a:pPr>
            <a:r>
              <a:rPr lang="en-US" dirty="0"/>
              <a:t>Create storage account</a:t>
            </a:r>
          </a:p>
          <a:p>
            <a:pPr marL="742950" indent="-742950">
              <a:buFont typeface="+mj-lt"/>
              <a:buAutoNum type="arabicPeriod"/>
            </a:pPr>
            <a:r>
              <a:rPr lang="en-US" dirty="0"/>
              <a:t>Create network</a:t>
            </a:r>
          </a:p>
          <a:p>
            <a:pPr marL="742950" indent="-742950">
              <a:buFont typeface="+mj-lt"/>
              <a:buAutoNum type="arabicPeriod"/>
            </a:pPr>
            <a:r>
              <a:rPr lang="en-US" dirty="0"/>
              <a:t>Create Machine 1 with extra data disk for SYSVOL (no caching)</a:t>
            </a:r>
          </a:p>
          <a:p>
            <a:pPr marL="742950" indent="-742950">
              <a:buFont typeface="+mj-lt"/>
              <a:buAutoNum type="arabicPeriod"/>
            </a:pPr>
            <a:r>
              <a:rPr lang="en-US" dirty="0"/>
              <a:t>Promote to DC</a:t>
            </a:r>
          </a:p>
          <a:p>
            <a:pPr marL="742950" indent="-742950">
              <a:buFont typeface="+mj-lt"/>
              <a:buAutoNum type="arabicPeriod"/>
            </a:pPr>
            <a:r>
              <a:rPr lang="en-US" dirty="0"/>
              <a:t>Create Machine 2 like machine 1 in availability set</a:t>
            </a:r>
          </a:p>
          <a:p>
            <a:pPr marL="742950" indent="-742950">
              <a:buFont typeface="+mj-lt"/>
              <a:buAutoNum type="arabicPeriod"/>
            </a:pPr>
            <a:r>
              <a:rPr lang="en-US" dirty="0"/>
              <a:t>Join domain</a:t>
            </a:r>
          </a:p>
          <a:p>
            <a:pPr marL="742950" indent="-742950">
              <a:buFont typeface="+mj-lt"/>
              <a:buAutoNum type="arabicPeriod"/>
            </a:pPr>
            <a:r>
              <a:rPr lang="en-US" dirty="0"/>
              <a:t>[Recommended] Secure communication endpoints</a:t>
            </a:r>
          </a:p>
          <a:p>
            <a:pPr marL="742950" indent="-742950">
              <a:buFont typeface="+mj-lt"/>
              <a:buAutoNum type="arabicPeriod"/>
            </a:pPr>
            <a:r>
              <a:rPr lang="en-US" dirty="0"/>
              <a:t>[Optional] Create jump server for RDP access</a:t>
            </a:r>
          </a:p>
        </p:txBody>
      </p:sp>
    </p:spTree>
    <p:extLst>
      <p:ext uri="{BB962C8B-B14F-4D97-AF65-F5344CB8AC3E}">
        <p14:creationId xmlns:p14="http://schemas.microsoft.com/office/powerpoint/2010/main" val="80538822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4LB_S.TJUmiLNRyGDNK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J617J.bSUaqkkFCMKgUC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KASeTqgY0ONIjCRmhAdq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pptx" id="{9159CF06-85CF-434A-A288-9BD10E2BE762}" vid="{BE4B1D44-D921-441B-BC78-1B26ACE871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7381</TotalTime>
  <Words>8081</Words>
  <Application>Microsoft Office PowerPoint</Application>
  <PresentationFormat>Widescreen</PresentationFormat>
  <Paragraphs>853</Paragraphs>
  <Slides>61</Slides>
  <Notes>49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2" baseType="lpstr">
      <vt:lpstr>Segoe Pro Light</vt:lpstr>
      <vt:lpstr>Vista Sans OT Light</vt:lpstr>
      <vt:lpstr>Arial</vt:lpstr>
      <vt:lpstr>Calibri</vt:lpstr>
      <vt:lpstr>Consolas</vt:lpstr>
      <vt:lpstr>Courier New</vt:lpstr>
      <vt:lpstr>Segoe UI</vt:lpstr>
      <vt:lpstr>Segoe UI Light</vt:lpstr>
      <vt:lpstr>Wingdings</vt:lpstr>
      <vt:lpstr>1_Windows Azure</vt:lpstr>
      <vt:lpstr>think-cell Slide</vt:lpstr>
      <vt:lpstr>PowerPoint Presentation</vt:lpstr>
      <vt:lpstr>Agenda</vt:lpstr>
      <vt:lpstr>Some Common Misconceptions</vt:lpstr>
      <vt:lpstr>Open CloudServer V2 system</vt:lpstr>
      <vt:lpstr>Open CloudServer V2 Design</vt:lpstr>
      <vt:lpstr>Active Directory in Azure</vt:lpstr>
      <vt:lpstr>Why AD in the Azure?</vt:lpstr>
      <vt:lpstr>How Do Customers Run AD On Azure Today?</vt:lpstr>
      <vt:lpstr>“NEW” AD in Azure in 10 steps</vt:lpstr>
      <vt:lpstr>Availability Sets</vt:lpstr>
      <vt:lpstr>Availability Sets</vt:lpstr>
      <vt:lpstr>Availability Sets</vt:lpstr>
      <vt:lpstr>PowerPoint Presentation</vt:lpstr>
      <vt:lpstr>General Considerations for AD In Azure</vt:lpstr>
      <vt:lpstr>AD Deployment In Azure</vt:lpstr>
      <vt:lpstr>Linux AD Authentication</vt:lpstr>
      <vt:lpstr>Linux Client LDAP Authentication</vt:lpstr>
      <vt:lpstr>Linux Client Kerberos Authentication</vt:lpstr>
      <vt:lpstr>Linux Client Winbind Authentication</vt:lpstr>
      <vt:lpstr>PowerPoint Presentation</vt:lpstr>
      <vt:lpstr>AD on IaaS Tips</vt:lpstr>
      <vt:lpstr>Isolate AD Machines For Security</vt:lpstr>
      <vt:lpstr>SQL in Azure</vt:lpstr>
      <vt:lpstr>Why SQL in Azure IaaS?</vt:lpstr>
      <vt:lpstr>Migrating Database Server Options</vt:lpstr>
      <vt:lpstr>Microsoft Azure  SQL Server Templates</vt:lpstr>
      <vt:lpstr>SQL Server (or other I/O hogs)</vt:lpstr>
      <vt:lpstr>Additional Considerations for Data Disks</vt:lpstr>
      <vt:lpstr>What about tempDB on the D:\?</vt:lpstr>
      <vt:lpstr>Disk Caching Best Practices for SQL Server</vt:lpstr>
      <vt:lpstr>PowerPoint Presentation</vt:lpstr>
      <vt:lpstr>SQL Server Recovery Options</vt:lpstr>
      <vt:lpstr>Cloud Backup Benefits</vt:lpstr>
      <vt:lpstr>SQL Backup to URL (Azure Storage)</vt:lpstr>
      <vt:lpstr>SQL Server AG log-ship and transfer to Azure</vt:lpstr>
      <vt:lpstr>SQL Log-Shipping - Things to Know</vt:lpstr>
      <vt:lpstr>SQL Server Availability Replica on Azure</vt:lpstr>
      <vt:lpstr>Azure SQL AG Replica – Things to know</vt:lpstr>
      <vt:lpstr>Recovery Services</vt:lpstr>
      <vt:lpstr>Azure Backup</vt:lpstr>
      <vt:lpstr>Azure Backup Steps</vt:lpstr>
      <vt:lpstr>Azure Backup – Things to know</vt:lpstr>
      <vt:lpstr>Azure Site Recovery</vt:lpstr>
      <vt:lpstr>Azure Site Recovery One solution for multiple infrastructures</vt:lpstr>
      <vt:lpstr>Designing Complex Solutions in the Cloud</vt:lpstr>
      <vt:lpstr>Understand Service Limits, Quotas and Constraints</vt:lpstr>
      <vt:lpstr>Storage planning</vt:lpstr>
      <vt:lpstr>Understanding the Cost Components</vt:lpstr>
      <vt:lpstr>ASR – Things to know</vt:lpstr>
      <vt:lpstr>ASR Planning Tool</vt:lpstr>
      <vt:lpstr>Linux on Azure</vt:lpstr>
      <vt:lpstr>Azure-Endorsed Linux Distributions</vt:lpstr>
      <vt:lpstr>Installing the Azure Linux Agent</vt:lpstr>
      <vt:lpstr>Azure Linux Agent</vt:lpstr>
      <vt:lpstr>About VM Extensions</vt:lpstr>
      <vt:lpstr>SAP/Linux on Azure Certification</vt:lpstr>
      <vt:lpstr>Extending Storage to Azure</vt:lpstr>
      <vt:lpstr>PowerPoint Presentation</vt:lpstr>
      <vt:lpstr>Consolidated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Israel Vega Jr</dc:creator>
  <cp:lastModifiedBy>Ben Trinh</cp:lastModifiedBy>
  <cp:revision>260</cp:revision>
  <dcterms:created xsi:type="dcterms:W3CDTF">2015-09-11T21:42:41Z</dcterms:created>
  <dcterms:modified xsi:type="dcterms:W3CDTF">2016-05-04T00:25:40Z</dcterms:modified>
</cp:coreProperties>
</file>