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omments/comment1.xml" ContentType="application/vnd.openxmlformats-officedocument.presentationml.comment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4"/>
  </p:sldMasterIdLst>
  <p:notesMasterIdLst>
    <p:notesMasterId r:id="rId54"/>
  </p:notesMasterIdLst>
  <p:sldIdLst>
    <p:sldId id="561" r:id="rId5"/>
    <p:sldId id="646" r:id="rId6"/>
    <p:sldId id="585" r:id="rId7"/>
    <p:sldId id="614" r:id="rId8"/>
    <p:sldId id="591" r:id="rId9"/>
    <p:sldId id="624" r:id="rId10"/>
    <p:sldId id="626" r:id="rId11"/>
    <p:sldId id="586" r:id="rId12"/>
    <p:sldId id="588" r:id="rId13"/>
    <p:sldId id="583" r:id="rId14"/>
    <p:sldId id="625" r:id="rId15"/>
    <p:sldId id="617" r:id="rId16"/>
    <p:sldId id="619" r:id="rId17"/>
    <p:sldId id="629" r:id="rId18"/>
    <p:sldId id="630" r:id="rId19"/>
    <p:sldId id="631" r:id="rId20"/>
    <p:sldId id="640" r:id="rId21"/>
    <p:sldId id="632" r:id="rId22"/>
    <p:sldId id="633" r:id="rId23"/>
    <p:sldId id="634" r:id="rId24"/>
    <p:sldId id="635" r:id="rId25"/>
    <p:sldId id="636" r:id="rId26"/>
    <p:sldId id="638" r:id="rId27"/>
    <p:sldId id="647" r:id="rId28"/>
    <p:sldId id="639" r:id="rId29"/>
    <p:sldId id="641" r:id="rId30"/>
    <p:sldId id="642" r:id="rId31"/>
    <p:sldId id="643" r:id="rId32"/>
    <p:sldId id="650" r:id="rId33"/>
    <p:sldId id="648" r:id="rId34"/>
    <p:sldId id="651" r:id="rId35"/>
    <p:sldId id="644" r:id="rId36"/>
    <p:sldId id="645" r:id="rId37"/>
    <p:sldId id="652" r:id="rId38"/>
    <p:sldId id="653" r:id="rId39"/>
    <p:sldId id="654" r:id="rId40"/>
    <p:sldId id="655" r:id="rId41"/>
    <p:sldId id="657" r:id="rId42"/>
    <p:sldId id="658" r:id="rId43"/>
    <p:sldId id="660" r:id="rId44"/>
    <p:sldId id="661" r:id="rId45"/>
    <p:sldId id="662" r:id="rId46"/>
    <p:sldId id="663" r:id="rId47"/>
    <p:sldId id="664" r:id="rId48"/>
    <p:sldId id="665" r:id="rId49"/>
    <p:sldId id="666" r:id="rId50"/>
    <p:sldId id="667" r:id="rId51"/>
    <p:sldId id="628" r:id="rId52"/>
    <p:sldId id="541"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 4 mins" id="{06140B23-B722-4124-88F3-762705C4A962}">
          <p14:sldIdLst>
            <p14:sldId id="561"/>
            <p14:sldId id="646"/>
          </p14:sldIdLst>
        </p14:section>
        <p14:section name="Virtual Machines - 20 mins" id="{A9E376A6-B144-4EF3-B283-2CD5CCFC7874}">
          <p14:sldIdLst>
            <p14:sldId id="585"/>
            <p14:sldId id="614"/>
            <p14:sldId id="591"/>
            <p14:sldId id="624"/>
            <p14:sldId id="626"/>
            <p14:sldId id="586"/>
            <p14:sldId id="588"/>
            <p14:sldId id="583"/>
          </p14:sldIdLst>
        </p14:section>
        <p14:section name="Scale Sets &amp; Extensions - 7 mins" id="{44012702-001F-4C6D-BDA5-E593869B5655}">
          <p14:sldIdLst>
            <p14:sldId id="625"/>
            <p14:sldId id="617"/>
            <p14:sldId id="619"/>
            <p14:sldId id="629"/>
            <p14:sldId id="630"/>
            <p14:sldId id="631"/>
            <p14:sldId id="640"/>
            <p14:sldId id="632"/>
            <p14:sldId id="633"/>
            <p14:sldId id="634"/>
            <p14:sldId id="635"/>
            <p14:sldId id="636"/>
            <p14:sldId id="638"/>
            <p14:sldId id="647"/>
            <p14:sldId id="639"/>
            <p14:sldId id="641"/>
            <p14:sldId id="642"/>
            <p14:sldId id="643"/>
            <p14:sldId id="650"/>
            <p14:sldId id="648"/>
            <p14:sldId id="651"/>
            <p14:sldId id="644"/>
            <p14:sldId id="645"/>
            <p14:sldId id="652"/>
            <p14:sldId id="653"/>
            <p14:sldId id="654"/>
            <p14:sldId id="655"/>
            <p14:sldId id="657"/>
            <p14:sldId id="658"/>
            <p14:sldId id="660"/>
            <p14:sldId id="661"/>
            <p14:sldId id="662"/>
            <p14:sldId id="663"/>
            <p14:sldId id="664"/>
            <p14:sldId id="665"/>
            <p14:sldId id="666"/>
            <p14:sldId id="667"/>
          </p14:sldIdLst>
        </p14:section>
        <p14:section name="Conclusion" id="{B1674B86-4BFD-4C59-9E48-6ACEF0D79603}">
          <p14:sldIdLst>
            <p14:sldId id="628"/>
            <p14:sldId id="54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mshidhar Kommineni" initials="VK" lastIdx="9" clrIdx="0">
    <p:extLst>
      <p:ext uri="{19B8F6BF-5375-455C-9EA6-DF929625EA0E}">
        <p15:presenceInfo xmlns:p15="http://schemas.microsoft.com/office/powerpoint/2012/main" userId="cbcfb15bd2dd2d7c" providerId="Windows Live"/>
      </p:ext>
    </p:extLst>
  </p:cmAuthor>
  <p:cmAuthor id="3" name="Ben Trinh" initials="BT" lastIdx="1" clrIdx="1">
    <p:extLst>
      <p:ext uri="{19B8F6BF-5375-455C-9EA6-DF929625EA0E}">
        <p15:presenceInfo xmlns:p15="http://schemas.microsoft.com/office/powerpoint/2012/main" userId="S-1-5-21-124525095-708259637-1543119021-10710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5418F"/>
    <a:srgbClr val="80008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056" autoAdjust="0"/>
    <p:restoredTop sz="74857" autoAdjust="0"/>
  </p:normalViewPr>
  <p:slideViewPr>
    <p:cSldViewPr snapToGrid="0">
      <p:cViewPr varScale="1">
        <p:scale>
          <a:sx n="85" d="100"/>
          <a:sy n="85" d="100"/>
        </p:scale>
        <p:origin x="276" y="96"/>
      </p:cViewPr>
      <p:guideLst/>
    </p:cSldViewPr>
  </p:slideViewPr>
  <p:notesTextViewPr>
    <p:cViewPr>
      <p:scale>
        <a:sx n="1" d="1"/>
        <a:sy n="1" d="1"/>
      </p:scale>
      <p:origin x="0" y="0"/>
    </p:cViewPr>
  </p:notesTextViewPr>
  <p:sorterViewPr>
    <p:cViewPr varScale="1">
      <p:scale>
        <a:sx n="100" d="100"/>
        <a:sy n="100" d="100"/>
      </p:scale>
      <p:origin x="0" y="-963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15-12-18T18:27:25.989" idx="1">
    <p:pos x="5673" y="372"/>
    <p:text>How can SAP make use of SAS?</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8D4504-BC21-4611-9676-E94B5D4A09E1}" type="datetimeFigureOut">
              <a:rPr lang="en-US" smtClean="0"/>
              <a:t>5/3/2016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75AD18-5B56-4775-A2E4-ECEF0ABB851C}" type="slidenum">
              <a:rPr lang="en-US" smtClean="0"/>
              <a:t>‹#›</a:t>
            </a:fld>
            <a:endParaRPr lang="en-US"/>
          </a:p>
        </p:txBody>
      </p:sp>
    </p:spTree>
    <p:extLst>
      <p:ext uri="{BB962C8B-B14F-4D97-AF65-F5344CB8AC3E}">
        <p14:creationId xmlns:p14="http://schemas.microsoft.com/office/powerpoint/2010/main" val="1626178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www.docker.com/docker-swarm" TargetMode="External"/><Relationship Id="rId3" Type="http://schemas.openxmlformats.org/officeDocument/2006/relationships/hyperlink" Target="https://en.wikipedia.org/wiki/Apprenda#cite_note-sludwig-7" TargetMode="External"/><Relationship Id="rId7" Type="http://schemas.openxmlformats.org/officeDocument/2006/relationships/hyperlink" Target="https://en.wikipedia.org/wiki/Apache_Mesos#cite_note-twitter-mesos-1"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en.wikipedia.org/wiki/University_of_California,_Berkeley" TargetMode="External"/><Relationship Id="rId5" Type="http://schemas.openxmlformats.org/officeDocument/2006/relationships/hyperlink" Target="https://en.wikipedia.org/wiki/Computer_cluster#Cluster_management" TargetMode="External"/><Relationship Id="rId4" Type="http://schemas.openxmlformats.org/officeDocument/2006/relationships/hyperlink" Target="https://en.wikipedia.org/wiki/Open-source" TargetMode="External"/><Relationship Id="rId9" Type="http://schemas.openxmlformats.org/officeDocument/2006/relationships/hyperlink" Target="https://www.docker.com/docker-engine"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msdn.microsoft.com/en-us/library/azure/mt427365.aspx"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technet.microsoft.com/library/cc749249.aspx"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http://azure.microsoft.com/blog/2014/09/02/windows-azure-virtual-machine-monitoring-with-wad-extension/" TargetMode="External"/><Relationship Id="rId4" Type="http://schemas.openxmlformats.org/officeDocument/2006/relationships/hyperlink" Target="http://linux.die.net/man/1/iostat"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1</a:t>
            </a:fld>
            <a:endParaRPr lang="en-US"/>
          </a:p>
        </p:txBody>
      </p:sp>
    </p:spTree>
    <p:extLst>
      <p:ext uri="{BB962C8B-B14F-4D97-AF65-F5344CB8AC3E}">
        <p14:creationId xmlns:p14="http://schemas.microsoft.com/office/powerpoint/2010/main" val="3124305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Dynamically inject code and</a:t>
            </a:r>
            <a:r>
              <a:rPr lang="en-US" baseline="0" dirty="0"/>
              <a:t> configuration into virtual machines.</a:t>
            </a:r>
          </a:p>
          <a:p>
            <a:endParaRPr lang="en-US" baseline="0" dirty="0"/>
          </a:p>
          <a:p>
            <a:r>
              <a:rPr lang="en-US" baseline="0" dirty="0"/>
              <a:t>You can use PowerShell, DSC, Chef, Puppet for example to configure the virtual machine image.</a:t>
            </a:r>
          </a:p>
          <a:p>
            <a:endParaRPr lang="en-US" baseline="0" dirty="0"/>
          </a:p>
          <a:p>
            <a:r>
              <a:rPr lang="en-US" baseline="0" dirty="0"/>
              <a:t>You can install monitoring and management agents for things such as anti-virus protection, backup (using the Azure backup service).</a:t>
            </a:r>
          </a:p>
          <a:p>
            <a:endParaRPr lang="en-US" baseline="0" dirty="0"/>
          </a:p>
          <a:p>
            <a:r>
              <a:rPr lang="en-US" b="1" baseline="0" dirty="0"/>
              <a:t>The benefit of extensions is that you don’t have to bake this stuff into a image</a:t>
            </a:r>
            <a:r>
              <a:rPr lang="en-US" baseline="0" dirty="0"/>
              <a:t>.  You can take any stock image (Linux or Windows) and layer on extensions to customize the image to fit your needs.  In the past, you had to create customized images and maintain them as each and every component of the image changed.  Now, you can independently version the layers (or components) using extensions and just apply them to the stock image.</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12</a:t>
            </a:fld>
            <a:endParaRPr lang="en-US"/>
          </a:p>
        </p:txBody>
      </p:sp>
    </p:spTree>
    <p:extLst>
      <p:ext uri="{BB962C8B-B14F-4D97-AF65-F5344CB8AC3E}">
        <p14:creationId xmlns:p14="http://schemas.microsoft.com/office/powerpoint/2010/main" val="5175738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This enables 3</a:t>
            </a:r>
            <a:r>
              <a:rPr lang="en-US" baseline="30000" dirty="0"/>
              <a:t>rd</a:t>
            </a:r>
            <a:r>
              <a:rPr lang="en-US" dirty="0"/>
              <a:t> party vendors</a:t>
            </a:r>
            <a:r>
              <a:rPr lang="en-US" baseline="0" dirty="0"/>
              <a:t> to bring higher level orchestration systems to the Azure Platform that sit on top of our VM’s.  For example, Docker Swarm is a container orchestration system that runs on a collection of virtual machines and leverages the capabilities of VM extensions to inject these their services into Virtual machines.  Taking this approach, you can create virtually any compute stack you want and run it in </a:t>
            </a:r>
            <a:r>
              <a:rPr lang="en-US" baseline="0"/>
              <a:t>Azure.</a:t>
            </a:r>
          </a:p>
          <a:p>
            <a:pPr marL="0" indent="0">
              <a:buFont typeface="Arial" panose="020B0604020202020204" pitchFamily="34" charset="0"/>
              <a:buNone/>
            </a:pPr>
            <a:endParaRPr lang="en-US" baseline="0"/>
          </a:p>
          <a:p>
            <a:pPr marL="0" indent="0">
              <a:buFont typeface="Arial" panose="020B0604020202020204" pitchFamily="34" charset="0"/>
              <a:buNone/>
            </a:pPr>
            <a:r>
              <a:rPr lang="en-US" b="1">
                <a:effectLst/>
              </a:rPr>
              <a:t>Apprenda's</a:t>
            </a:r>
            <a:r>
              <a:rPr lang="en-US">
                <a:effectLst/>
              </a:rPr>
              <a:t> PaaS software is aimed primarily at developers working for organizations such as banks, insurance companies and healthcare providers,</a:t>
            </a:r>
            <a:r>
              <a:rPr lang="en-US" b="0" i="0" baseline="30000">
                <a:effectLst/>
                <a:hlinkClick r:id="rId3"/>
              </a:rPr>
              <a:t>[7]</a:t>
            </a:r>
            <a:r>
              <a:rPr lang="en-US">
                <a:effectLst/>
              </a:rPr>
              <a:t> to build and manage new applications, and to move their existing applications to the cloud</a:t>
            </a:r>
          </a:p>
          <a:p>
            <a:pPr marL="0" indent="0">
              <a:buFont typeface="Arial" panose="020B0604020202020204" pitchFamily="34" charset="0"/>
              <a:buNone/>
            </a:pPr>
            <a:endParaRPr lang="en-US" b="1">
              <a:effectLst/>
            </a:endParaRPr>
          </a:p>
          <a:p>
            <a:pPr marL="0" indent="0">
              <a:buFont typeface="Arial" panose="020B0604020202020204" pitchFamily="34" charset="0"/>
              <a:buNone/>
            </a:pPr>
            <a:r>
              <a:rPr lang="en-US" b="1"/>
              <a:t>Jelastic</a:t>
            </a:r>
            <a:r>
              <a:rPr lang="en-US"/>
              <a:t> is a multilingual PaaS solutions that supports Java and other popular programming languages like PHP, Ruby etc and requires no code changes for cross platform deployment.  With this integration the Jelastic platform is available for automatic and seamless installation on top of Azure, providing a fast and easy method to get into the cloud.</a:t>
            </a:r>
          </a:p>
          <a:p>
            <a:pPr marL="0" indent="0">
              <a:buFont typeface="Arial" panose="020B0604020202020204" pitchFamily="34" charset="0"/>
              <a:buNone/>
            </a:pPr>
            <a:endParaRPr lang="en-US" baseline="0"/>
          </a:p>
          <a:p>
            <a:pPr marL="0" indent="0">
              <a:buFont typeface="Arial" panose="020B0604020202020204" pitchFamily="34" charset="0"/>
              <a:buNone/>
            </a:pPr>
            <a:r>
              <a:rPr lang="en-US" b="1">
                <a:effectLst/>
              </a:rPr>
              <a:t>Apache Mesos</a:t>
            </a:r>
            <a:r>
              <a:rPr lang="en-US">
                <a:effectLst/>
              </a:rPr>
              <a:t> is an </a:t>
            </a:r>
            <a:r>
              <a:rPr lang="en-US">
                <a:effectLst/>
                <a:hlinkClick r:id="rId4" tooltip="Open-source"/>
              </a:rPr>
              <a:t>open-source</a:t>
            </a:r>
            <a:r>
              <a:rPr lang="en-US">
                <a:effectLst/>
              </a:rPr>
              <a:t> </a:t>
            </a:r>
            <a:r>
              <a:rPr lang="en-US">
                <a:effectLst/>
                <a:hlinkClick r:id="rId5" tooltip="Computer cluster"/>
              </a:rPr>
              <a:t>cluster manager</a:t>
            </a:r>
            <a:r>
              <a:rPr lang="en-US">
                <a:effectLst/>
              </a:rPr>
              <a:t> that was developed at the </a:t>
            </a:r>
            <a:r>
              <a:rPr lang="en-US">
                <a:effectLst/>
                <a:hlinkClick r:id="rId6" tooltip="University of California, Berkeley"/>
              </a:rPr>
              <a:t>University of California, Berkeley</a:t>
            </a:r>
            <a:r>
              <a:rPr lang="en-US">
                <a:effectLst/>
              </a:rPr>
              <a:t>. It "provides efficient resource isolation and sharing across distributed applications, or frameworks".</a:t>
            </a:r>
            <a:r>
              <a:rPr lang="en-US" b="0" i="0" baseline="30000">
                <a:effectLst/>
                <a:hlinkClick r:id="rId7"/>
              </a:rPr>
              <a:t>[1]</a:t>
            </a:r>
            <a:r>
              <a:rPr lang="en-US">
                <a:effectLst/>
              </a:rPr>
              <a:t> The software enables resource sharing in a fine-grained manner, improving cluster utilization.</a:t>
            </a:r>
          </a:p>
          <a:p>
            <a:pPr marL="0" indent="0">
              <a:buFont typeface="Arial" panose="020B0604020202020204" pitchFamily="34" charset="0"/>
              <a:buNone/>
            </a:pPr>
            <a:endParaRPr lang="en-US" baseline="0">
              <a:effectLst/>
            </a:endParaRPr>
          </a:p>
          <a:p>
            <a:pPr marL="0" indent="0">
              <a:buFont typeface="Arial" panose="020B0604020202020204" pitchFamily="34" charset="0"/>
              <a:buNone/>
            </a:pPr>
            <a:r>
              <a:rPr lang="en-US" b="1">
                <a:hlinkClick r:id="rId8"/>
              </a:rPr>
              <a:t>Docker Swarm</a:t>
            </a:r>
            <a:r>
              <a:rPr lang="en-US" b="1"/>
              <a:t> </a:t>
            </a:r>
            <a:r>
              <a:rPr lang="en-US"/>
              <a:t>is a native clustering tool for </a:t>
            </a:r>
            <a:r>
              <a:rPr lang="en-US">
                <a:hlinkClick r:id="rId9"/>
              </a:rPr>
              <a:t>Docker</a:t>
            </a:r>
            <a:r>
              <a:rPr lang="en-US"/>
              <a:t> which turns multiple Docker engines into a cluster and makes that a cluster by making it look like a single Docker engine.</a:t>
            </a:r>
            <a:endParaRPr lang="en-US" baseline="0" dirty="0"/>
          </a:p>
          <a:p>
            <a:pPr marL="0" indent="0">
              <a:buFont typeface="Arial" panose="020B0604020202020204" pitchFamily="34" charset="0"/>
              <a:buNone/>
            </a:pPr>
            <a:endParaRPr lang="en-US" baseline="0" dirty="0"/>
          </a:p>
          <a:p>
            <a:pPr marL="0" indent="0">
              <a:buFont typeface="Arial" panose="020B0604020202020204" pitchFamily="34" charset="0"/>
              <a:buNone/>
            </a:pPr>
            <a:endParaRPr lang="en-US" baseline="0" dirty="0"/>
          </a:p>
          <a:p>
            <a:pPr marL="0" indent="0">
              <a:buFont typeface="Arial" panose="020B0604020202020204" pitchFamily="34" charset="0"/>
              <a:buNone/>
            </a:pPr>
            <a:endParaRPr lang="en-US" baseline="0"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75AD18-5B56-4775-A2E4-ECEF0ABB851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2676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section</a:t>
            </a:r>
            <a:r>
              <a:rPr lang="en-US" baseline="0" dirty="0"/>
              <a:t> will be a very brief introduction of the </a:t>
            </a:r>
            <a:r>
              <a:rPr lang="en-US" b="1" baseline="0" dirty="0"/>
              <a:t>core</a:t>
            </a:r>
            <a:r>
              <a:rPr lang="en-US" baseline="0" dirty="0"/>
              <a:t> services offered in Azure Storage. </a:t>
            </a:r>
            <a:endParaRPr lang="en-US" dirty="0"/>
          </a:p>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14</a:t>
            </a:fld>
            <a:endParaRPr lang="en-US"/>
          </a:p>
        </p:txBody>
      </p:sp>
    </p:spTree>
    <p:extLst>
      <p:ext uri="{BB962C8B-B14F-4D97-AF65-F5344CB8AC3E}">
        <p14:creationId xmlns:p14="http://schemas.microsoft.com/office/powerpoint/2010/main" val="4205555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t>
            </a:r>
            <a:r>
              <a:rPr lang="en-US" baseline="0" dirty="0"/>
              <a:t> Azure subscription provides capacity for up to 100 storage accounts, each of which can store up to 500TB.  So, you have basically 50 Petabytes of storage in a single subscription.</a:t>
            </a:r>
          </a:p>
          <a:p>
            <a:endParaRPr lang="en-US" baseline="0" dirty="0"/>
          </a:p>
          <a:p>
            <a:r>
              <a:rPr lang="en-US" baseline="0" dirty="0"/>
              <a:t>Each of your storage accounts have a globally unique DNS name.  The structure of the DNS name is the name of your storage account, the service endpoint within the storage account (which we’ll cover in the next slide), followed by </a:t>
            </a:r>
            <a:r>
              <a:rPr lang="en-US" b="1" baseline="0" dirty="0"/>
              <a:t>core.windows.net.</a:t>
            </a:r>
          </a:p>
          <a:p>
            <a:endParaRPr lang="en-US" baseline="0" dirty="0"/>
          </a:p>
          <a:p>
            <a:r>
              <a:rPr lang="en-US" baseline="0" dirty="0"/>
              <a:t>&lt;click&gt;</a:t>
            </a:r>
          </a:p>
          <a:p>
            <a:endParaRPr lang="en-US" baseline="0" dirty="0"/>
          </a:p>
          <a:p>
            <a:r>
              <a:rPr lang="en-US" baseline="0" dirty="0"/>
              <a:t>This means your data is accessible from anywhere using REST API’s and HTTPS.  So, if you can speak REST then there are hundreds of REST API’s available that you can use to store and access your data.</a:t>
            </a:r>
          </a:p>
          <a:p>
            <a:endParaRPr lang="en-US" baseline="0" dirty="0"/>
          </a:p>
          <a:p>
            <a:r>
              <a:rPr lang="en-US" baseline="0" dirty="0"/>
              <a:t>If REST is not your thing, then consider the many language specific client libraries that Microsoft provides.  These libraries are open source so you can see the code and even contribute to them if you like.</a:t>
            </a:r>
          </a:p>
          <a:p>
            <a:endParaRPr lang="en-US" baseline="0" dirty="0"/>
          </a:p>
          <a:p>
            <a:r>
              <a:rPr lang="en-US" dirty="0"/>
              <a:t>Azure Storage is a </a:t>
            </a:r>
            <a:r>
              <a:rPr lang="en-US" b="1" dirty="0"/>
              <a:t>massively scalable service</a:t>
            </a:r>
            <a:r>
              <a:rPr lang="en-US" dirty="0"/>
              <a:t>.  For example, it processes over 6 million</a:t>
            </a:r>
            <a:r>
              <a:rPr lang="en-US" baseline="0" dirty="0"/>
              <a:t> transactions per second.  It stores over 50 trillion objects.</a:t>
            </a:r>
          </a:p>
          <a:p>
            <a:endParaRPr lang="en-US" dirty="0"/>
          </a:p>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15</a:t>
            </a:fld>
            <a:endParaRPr lang="en-US"/>
          </a:p>
        </p:txBody>
      </p:sp>
    </p:spTree>
    <p:extLst>
      <p:ext uri="{BB962C8B-B14F-4D97-AF65-F5344CB8AC3E}">
        <p14:creationId xmlns:p14="http://schemas.microsoft.com/office/powerpoint/2010/main" val="2441503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also had questions about what types of data replication</a:t>
            </a:r>
            <a:r>
              <a:rPr lang="en-US" baseline="0" dirty="0"/>
              <a:t> push data in what quantity, so here is a table representing the numbers across the types of replication.</a:t>
            </a:r>
          </a:p>
          <a:p>
            <a:endParaRPr lang="en-US" baseline="0" dirty="0"/>
          </a:p>
          <a:p>
            <a:r>
              <a:rPr lang="en-US" b="1" dirty="0"/>
              <a:t>For GRS When you create a storage account, you select the primary region for the account. The secondary region is determined based on the primary region, and cannot be changed.</a:t>
            </a:r>
          </a:p>
        </p:txBody>
      </p:sp>
      <p:sp>
        <p:nvSpPr>
          <p:cNvPr id="4" name="Slide Number Placeholder 3"/>
          <p:cNvSpPr>
            <a:spLocks noGrp="1"/>
          </p:cNvSpPr>
          <p:nvPr>
            <p:ph type="sldNum" sz="quarter" idx="10"/>
          </p:nvPr>
        </p:nvSpPr>
        <p:spPr/>
        <p:txBody>
          <a:bodyPr/>
          <a:lstStyle/>
          <a:p>
            <a:fld id="{9775AD18-5B56-4775-A2E4-ECEF0ABB851C}" type="slidenum">
              <a:rPr lang="en-US" smtClean="0"/>
              <a:t>16</a:t>
            </a:fld>
            <a:endParaRPr lang="en-US"/>
          </a:p>
        </p:txBody>
      </p:sp>
    </p:spTree>
    <p:extLst>
      <p:ext uri="{BB962C8B-B14F-4D97-AF65-F5344CB8AC3E}">
        <p14:creationId xmlns:p14="http://schemas.microsoft.com/office/powerpoint/2010/main" val="22338789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4 services</a:t>
            </a:r>
            <a:r>
              <a:rPr lang="en-US" baseline="0" dirty="0"/>
              <a:t> in an Azure Storage account.  The first we will cover is the Blob service.  The blob service supports two types of blobs, block blobs and page blobs.  Block blobs are used for streaming content and storage of text or binary data.  Essentially anything you want to store in it.  </a:t>
            </a:r>
            <a:r>
              <a:rPr lang="en-US" b="1" baseline="0" dirty="0"/>
              <a:t>The size limit for a single block blob is 200GB.</a:t>
            </a:r>
          </a:p>
          <a:p>
            <a:endParaRPr lang="en-US" baseline="0" dirty="0"/>
          </a:p>
          <a:p>
            <a:r>
              <a:rPr lang="en-US" baseline="0" dirty="0"/>
              <a:t>Page blobs are optimized for random read/write operations.  Disks that are used to back Azure Virtual Machine’s use page blobs.  </a:t>
            </a:r>
            <a:r>
              <a:rPr lang="en-US" b="1" baseline="0" dirty="0"/>
              <a:t>The size limit for a single page blob can be 1TB.</a:t>
            </a:r>
          </a:p>
          <a:p>
            <a:r>
              <a:rPr lang="en-US" baseline="0" dirty="0"/>
              <a:t>They managed in containers. Containers allow you to group blobs together.</a:t>
            </a:r>
          </a:p>
          <a:p>
            <a:r>
              <a:rPr lang="en-US" baseline="0" dirty="0"/>
              <a:t>Block blobs are for sequential reads. Read or write at one time like photos. logs, files</a:t>
            </a:r>
          </a:p>
          <a:p>
            <a:r>
              <a:rPr lang="en-US" baseline="0" dirty="0"/>
              <a:t>Page blobs are for random reads. 3 copies in the same region. This is what backs the VM service and VM storage.</a:t>
            </a:r>
          </a:p>
          <a:p>
            <a:endParaRPr lang="en-US" baseline="0" dirty="0"/>
          </a:p>
          <a:p>
            <a:r>
              <a:rPr lang="en-US" baseline="0" dirty="0"/>
              <a:t>There is also a new blob type called append only blob. </a:t>
            </a:r>
            <a:r>
              <a:rPr lang="en-US" b="1" dirty="0">
                <a:effectLst/>
              </a:rPr>
              <a:t>An append blob is comprised of blocks and is optimized for append operations. </a:t>
            </a:r>
            <a:r>
              <a:rPr lang="en-US" dirty="0">
                <a:effectLst/>
              </a:rPr>
              <a:t>When you modify an append blob, blocks are added to the end of the blob only, via the </a:t>
            </a:r>
            <a:r>
              <a:rPr lang="en-US" dirty="0">
                <a:effectLst/>
                <a:hlinkClick r:id="rId3"/>
              </a:rPr>
              <a:t>Append Block</a:t>
            </a:r>
            <a:r>
              <a:rPr lang="en-US" dirty="0">
                <a:effectLst/>
              </a:rPr>
              <a:t> operation. </a:t>
            </a:r>
            <a:r>
              <a:rPr lang="en-US" b="1" dirty="0">
                <a:effectLst/>
              </a:rPr>
              <a:t>Updating or deleting of existing blocks is not supported. </a:t>
            </a:r>
            <a:r>
              <a:rPr lang="en-US" dirty="0">
                <a:effectLst/>
              </a:rPr>
              <a:t>Unlike a block blob, an append blob does not expose its block IDs. </a:t>
            </a:r>
          </a:p>
          <a:p>
            <a:r>
              <a:rPr lang="en-US" dirty="0">
                <a:effectLst/>
              </a:rPr>
              <a:t>Each block in an append blob can be a different size, up to a maximum of 4 MB, and an append blob can include up to 50,000 blocks. The maximum size of an append blob is therefore slightly more than 195 GB (4 MB X 50,000 blocks).</a:t>
            </a:r>
          </a:p>
          <a:p>
            <a:endParaRPr lang="en-US" baseline="0" dirty="0"/>
          </a:p>
          <a:p>
            <a:endParaRPr lang="en-US" baseline="0" dirty="0"/>
          </a:p>
          <a:p>
            <a:r>
              <a:rPr lang="en-US" baseline="0" dirty="0"/>
              <a:t>&lt;click&gt;</a:t>
            </a:r>
          </a:p>
          <a:p>
            <a:endParaRPr lang="en-US" baseline="0" dirty="0"/>
          </a:p>
          <a:p>
            <a:r>
              <a:rPr lang="en-US" baseline="0" dirty="0"/>
              <a:t>The File service is a new service in preview that supports the SMB protocol.  This allows you to access Azure Storage like you would a traditional file share.  It also enables you to share files between multiple Virtual Machines, which is not something you can do with a disk.</a:t>
            </a:r>
          </a:p>
          <a:p>
            <a:endParaRPr lang="en-US" baseline="0" dirty="0"/>
          </a:p>
          <a:p>
            <a:r>
              <a:rPr lang="en-US" baseline="0" dirty="0"/>
              <a:t>Once created, you can mount the SMB share just like a regular file share</a:t>
            </a:r>
          </a:p>
          <a:p>
            <a:endParaRPr lang="en-US" baseline="0" dirty="0"/>
          </a:p>
          <a:p>
            <a:r>
              <a:rPr lang="en-US" baseline="0" dirty="0"/>
              <a:t>&lt;click&gt;</a:t>
            </a:r>
          </a:p>
          <a:p>
            <a:endParaRPr lang="en-US" baseline="0" dirty="0"/>
          </a:p>
          <a:p>
            <a:r>
              <a:rPr lang="en-US" baseline="0" dirty="0"/>
              <a:t>The Table service provides extremely fast storage of structured data.  It is a NoSQL storage solution – don’t confuse it with SQL tables (not even close).  It is a key/value storage solution.  When using Azure Tables, think of “entities”.  An entity can have up to 255 properties associated with it, which includes 3 system properties required by the service.  And a single entity cannot exceed 1MB.</a:t>
            </a:r>
          </a:p>
          <a:p>
            <a:endParaRPr lang="en-US" baseline="0" dirty="0"/>
          </a:p>
          <a:p>
            <a:r>
              <a:rPr lang="en-US" baseline="0" dirty="0"/>
              <a:t>Really flexible storage.</a:t>
            </a:r>
          </a:p>
          <a:p>
            <a:endParaRPr lang="en-US" baseline="0" dirty="0"/>
          </a:p>
          <a:p>
            <a:r>
              <a:rPr lang="en-US" baseline="0" dirty="0"/>
              <a:t>&lt;click&gt;</a:t>
            </a:r>
          </a:p>
          <a:p>
            <a:endParaRPr lang="en-US" baseline="0" dirty="0"/>
          </a:p>
          <a:p>
            <a:r>
              <a:rPr lang="en-US" baseline="0" dirty="0"/>
              <a:t>The Queue service provides a durable messaging store that can be used for asynchronous messaging between application tiers or components.  FIFO is typical, but not guaranteed.  If you need a more robust messaging system than the Azure Service Bus should be considered.  For simple messaging requirements, Azure Queues is extremely effective.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17</a:t>
            </a:fld>
            <a:endParaRPr lang="en-US"/>
          </a:p>
        </p:txBody>
      </p:sp>
    </p:spTree>
    <p:extLst>
      <p:ext uri="{BB962C8B-B14F-4D97-AF65-F5344CB8AC3E}">
        <p14:creationId xmlns:p14="http://schemas.microsoft.com/office/powerpoint/2010/main" val="1340069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t>Reference</a:t>
            </a:r>
          </a:p>
          <a:p>
            <a:r>
              <a:rPr lang="en-US" baseline="0" dirty="0"/>
              <a:t>https://azure.microsoft.com/en-us/documentation/articles/storage-premium-storage-preview-portal/#pricing-and-billing-when-using-premium-storage</a:t>
            </a:r>
          </a:p>
          <a:p>
            <a:endParaRPr lang="en-US" baseline="0" dirty="0"/>
          </a:p>
          <a:p>
            <a:r>
              <a:rPr lang="en-US" b="1" dirty="0"/>
              <a:t>Azure Storage Analytics performs logging and provides metrics data for a storage account</a:t>
            </a:r>
            <a:r>
              <a:rPr lang="en-US" dirty="0"/>
              <a:t>. You can use this data to trace requests, analyze usage trends, and diagnose issues with your storage account.</a:t>
            </a:r>
          </a:p>
          <a:p>
            <a:r>
              <a:rPr lang="en-US" b="1" dirty="0"/>
              <a:t>Storage analytics is not currently supported for Premium Storage.</a:t>
            </a:r>
            <a:r>
              <a:rPr lang="en-US" dirty="0"/>
              <a:t> To analyze the performance metrics of VMs using disks on Premium Storage accounts, use the operating system based tools, such as </a:t>
            </a:r>
            <a:r>
              <a:rPr lang="en-US" dirty="0">
                <a:hlinkClick r:id="rId3"/>
              </a:rPr>
              <a:t>Windows Performance Monitor</a:t>
            </a:r>
            <a:r>
              <a:rPr lang="en-US" dirty="0"/>
              <a:t> for Windows VMs and </a:t>
            </a:r>
            <a:r>
              <a:rPr lang="en-US" dirty="0">
                <a:hlinkClick r:id="rId4"/>
              </a:rPr>
              <a:t>IOSTAT</a:t>
            </a:r>
            <a:r>
              <a:rPr lang="en-US" dirty="0"/>
              <a:t> for Linux VMs. You can also enable the Azure VM Diagnostics on Azure Preview Portal. Refer to </a:t>
            </a:r>
            <a:r>
              <a:rPr lang="en-US" dirty="0">
                <a:hlinkClick r:id="rId5"/>
              </a:rPr>
              <a:t>Microsoft Azure Virtual Machine Monitoring with Azure Diagnostics Extension</a:t>
            </a:r>
            <a:r>
              <a:rPr lang="en-US" dirty="0"/>
              <a:t> for details.</a:t>
            </a:r>
          </a:p>
        </p:txBody>
      </p:sp>
      <p:sp>
        <p:nvSpPr>
          <p:cNvPr id="4" name="Slide Number Placeholder 3"/>
          <p:cNvSpPr>
            <a:spLocks noGrp="1"/>
          </p:cNvSpPr>
          <p:nvPr>
            <p:ph type="sldNum" sz="quarter" idx="10"/>
          </p:nvPr>
        </p:nvSpPr>
        <p:spPr/>
        <p:txBody>
          <a:bodyPr/>
          <a:lstStyle/>
          <a:p>
            <a:fld id="{9775AD18-5B56-4775-A2E4-ECEF0ABB851C}" type="slidenum">
              <a:rPr lang="en-US" smtClean="0"/>
              <a:t>21</a:t>
            </a:fld>
            <a:endParaRPr lang="en-US"/>
          </a:p>
        </p:txBody>
      </p:sp>
    </p:spTree>
    <p:extLst>
      <p:ext uri="{BB962C8B-B14F-4D97-AF65-F5344CB8AC3E}">
        <p14:creationId xmlns:p14="http://schemas.microsoft.com/office/powerpoint/2010/main" val="12872560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aseline="0"/>
              <a:t>Queue and Table storage are the two other Azure data abstractions which are not discussed in the SAP workshop here since they are not applicable for SAP.</a:t>
            </a:r>
          </a:p>
          <a:p>
            <a:pPr marL="0" indent="0">
              <a:buFontTx/>
              <a:buNone/>
            </a:pPr>
            <a:endParaRPr lang="en-US" baseline="0"/>
          </a:p>
          <a:p>
            <a:pPr marL="0" indent="0">
              <a:buFontTx/>
              <a:buNone/>
            </a:pPr>
            <a:r>
              <a:rPr lang="en-US" baseline="0"/>
              <a:t>A </a:t>
            </a:r>
            <a:r>
              <a:rPr lang="en-US" baseline="0" dirty="0"/>
              <a:t>single standard storage account is capable of 20,000 IOPS for the entire storage account.  So, as you use the various service abstractions keep this limit in mind.  For example, if you have 20 virtual machines, each with 2-3 attached disks, then you could potentially be throttled if all the virtual machines are peaking at the same time.</a:t>
            </a:r>
          </a:p>
          <a:p>
            <a:pPr marL="0" indent="0">
              <a:buFontTx/>
              <a:buNone/>
            </a:pPr>
            <a:endParaRPr lang="en-US" baseline="0" dirty="0"/>
          </a:p>
          <a:p>
            <a:pPr marL="0" indent="0">
              <a:buFontTx/>
              <a:buNone/>
            </a:pPr>
            <a:r>
              <a:rPr lang="en-US" b="1" i="1" baseline="0" dirty="0"/>
              <a:t>Question:</a:t>
            </a:r>
            <a:r>
              <a:rPr lang="en-US" i="1" baseline="0" dirty="0"/>
              <a:t> What would you do if you found you were exceeding the IOPS for your account?</a:t>
            </a:r>
          </a:p>
          <a:p>
            <a:pPr marL="0" indent="0">
              <a:buFontTx/>
              <a:buNone/>
            </a:pPr>
            <a:r>
              <a:rPr lang="en-US" b="1" i="1" baseline="0" dirty="0"/>
              <a:t>Answer:</a:t>
            </a:r>
            <a:r>
              <a:rPr lang="en-US" i="1" baseline="0" dirty="0"/>
              <a:t> Create another storage account and shift the storage for some of your workloads to the new storage account.  Remember, you can have up to 100 storage accounts per subscription.  Contact support if you need more than that.</a:t>
            </a:r>
          </a:p>
          <a:p>
            <a:pPr marL="0" indent="0">
              <a:buFontTx/>
              <a:buNone/>
            </a:pPr>
            <a:endParaRPr lang="en-US" baseline="0" dirty="0"/>
          </a:p>
          <a:p>
            <a:pPr marL="0" indent="0">
              <a:buFontTx/>
              <a:buNone/>
            </a:pPr>
            <a:r>
              <a:rPr lang="en-US" dirty="0"/>
              <a:t>For blobs,</a:t>
            </a:r>
            <a:r>
              <a:rPr lang="en-US" baseline="0" dirty="0"/>
              <a:t> you are talking about page blobs and the limits for these will vary based on the pricing tier of the VM.  As an example, for each attached disk on a Standard VM, you will get up to 500 IOPS per disk.  </a:t>
            </a:r>
          </a:p>
          <a:p>
            <a:pPr marL="0" indent="0">
              <a:buFontTx/>
              <a:buNone/>
            </a:pPr>
            <a:endParaRPr lang="en-US" baseline="0" dirty="0"/>
          </a:p>
          <a:p>
            <a:pPr marL="0" indent="0">
              <a:buFontTx/>
              <a:buNone/>
            </a:pPr>
            <a:r>
              <a:rPr lang="en-US" b="1" i="1" baseline="0" dirty="0"/>
              <a:t>Question: </a:t>
            </a:r>
            <a:r>
              <a:rPr lang="en-US" i="1" baseline="0" dirty="0"/>
              <a:t>If you attach three 1TB data disks to a virtual machine and then stripe the disks in the Virtual Machine to create one 3TB drive, what would be the scalability target for that drive in the virtual machine?</a:t>
            </a:r>
          </a:p>
          <a:p>
            <a:pPr marL="0" indent="0">
              <a:buFontTx/>
              <a:buNone/>
            </a:pPr>
            <a:r>
              <a:rPr lang="en-US" b="1" i="1" baseline="0" dirty="0"/>
              <a:t>Answer:</a:t>
            </a:r>
            <a:r>
              <a:rPr lang="en-US" i="1" baseline="0" dirty="0"/>
              <a:t> Up to 1,500 IOPS.  Remember, the 500 IOPS is per blob.  Even though it looks like one single drive to the VM, it is backed by 3 separate blobs and as you saw earlier, these are load-balanced across partitions.</a:t>
            </a:r>
          </a:p>
          <a:p>
            <a:pPr marL="0" indent="0">
              <a:buFontTx/>
              <a:buNone/>
            </a:pPr>
            <a:endParaRPr lang="en-US" baseline="0" dirty="0"/>
          </a:p>
          <a:p>
            <a:pPr marL="0" indent="0">
              <a:buFontTx/>
              <a:buNone/>
            </a:pPr>
            <a:r>
              <a:rPr lang="en-US" baseline="0" dirty="0"/>
              <a:t>Continuing, you can see what the scalability targets are fro the other storage services.</a:t>
            </a:r>
          </a:p>
          <a:p>
            <a:pPr marL="0" indent="0">
              <a:buFontTx/>
              <a:buNone/>
            </a:pPr>
            <a:endParaRPr lang="en-US" baseline="0" dirty="0"/>
          </a:p>
          <a:p>
            <a:pPr marL="0" indent="0">
              <a:buFontTx/>
              <a:buNone/>
            </a:pP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9775AD18-5B56-4775-A2E4-ECEF0ABB851C}" type="slidenum">
              <a:rPr lang="en-US" smtClean="0"/>
              <a:t>23</a:t>
            </a:fld>
            <a:endParaRPr lang="en-US"/>
          </a:p>
        </p:txBody>
      </p:sp>
    </p:spTree>
    <p:extLst>
      <p:ext uri="{BB962C8B-B14F-4D97-AF65-F5344CB8AC3E}">
        <p14:creationId xmlns:p14="http://schemas.microsoft.com/office/powerpoint/2010/main" val="9938078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a:t>Premium storage only support Page Blobs.  </a:t>
            </a:r>
          </a:p>
          <a:p>
            <a:endParaRPr lang="en-US" baseline="0"/>
          </a:p>
          <a:p>
            <a:r>
              <a:rPr lang="en-US" baseline="0"/>
              <a:t>https://azure.microsoft.com/en-us/documentation/articles/azure-subscription-service-limits/#storage-limits</a:t>
            </a:r>
            <a:endParaRPr lang="en-US" baseline="0" dirty="0"/>
          </a:p>
        </p:txBody>
      </p:sp>
      <p:sp>
        <p:nvSpPr>
          <p:cNvPr id="4" name="Slide Number Placeholder 3"/>
          <p:cNvSpPr>
            <a:spLocks noGrp="1"/>
          </p:cNvSpPr>
          <p:nvPr>
            <p:ph type="sldNum" sz="quarter" idx="10"/>
          </p:nvPr>
        </p:nvSpPr>
        <p:spPr/>
        <p:txBody>
          <a:bodyPr/>
          <a:lstStyle/>
          <a:p>
            <a:fld id="{9775AD18-5B56-4775-A2E4-ECEF0ABB851C}" type="slidenum">
              <a:rPr lang="en-US" smtClean="0"/>
              <a:t>24</a:t>
            </a:fld>
            <a:endParaRPr lang="en-US"/>
          </a:p>
        </p:txBody>
      </p:sp>
    </p:spTree>
    <p:extLst>
      <p:ext uri="{BB962C8B-B14F-4D97-AF65-F5344CB8AC3E}">
        <p14:creationId xmlns:p14="http://schemas.microsoft.com/office/powerpoint/2010/main" val="32192151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2_Storage_Disk_IOPS.docx</a:t>
            </a:r>
          </a:p>
          <a:p>
            <a:endParaRPr lang="en-US" baseline="0" dirty="0"/>
          </a:p>
        </p:txBody>
      </p:sp>
      <p:sp>
        <p:nvSpPr>
          <p:cNvPr id="4" name="Slide Number Placeholder 3"/>
          <p:cNvSpPr>
            <a:spLocks noGrp="1"/>
          </p:cNvSpPr>
          <p:nvPr>
            <p:ph type="sldNum" sz="quarter" idx="10"/>
          </p:nvPr>
        </p:nvSpPr>
        <p:spPr/>
        <p:txBody>
          <a:bodyPr/>
          <a:lstStyle/>
          <a:p>
            <a:fld id="{9775AD18-5B56-4775-A2E4-ECEF0ABB851C}" type="slidenum">
              <a:rPr lang="en-US" smtClean="0"/>
              <a:t>25</a:t>
            </a:fld>
            <a:endParaRPr lang="en-US"/>
          </a:p>
        </p:txBody>
      </p:sp>
    </p:spTree>
    <p:extLst>
      <p:ext uri="{BB962C8B-B14F-4D97-AF65-F5344CB8AC3E}">
        <p14:creationId xmlns:p14="http://schemas.microsoft.com/office/powerpoint/2010/main" val="1485957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Azure Virtual Machines lets you create and use virtual machines in the cloud. This is one of Azure’s </a:t>
            </a:r>
            <a:r>
              <a:rPr lang="en-US" sz="1200" b="0" i="1" kern="1200" dirty="0">
                <a:solidFill>
                  <a:schemeClr val="tx1"/>
                </a:solidFill>
                <a:effectLst/>
                <a:latin typeface="+mn-lt"/>
                <a:ea typeface="+mn-ea"/>
                <a:cs typeface="+mn-cs"/>
              </a:rPr>
              <a:t>Infrastructure as a Service (IaaS)</a:t>
            </a:r>
            <a:r>
              <a:rPr lang="en-US" sz="1200" b="0" i="0" kern="1200" baseline="0" dirty="0">
                <a:solidFill>
                  <a:schemeClr val="tx1"/>
                </a:solidFill>
                <a:effectLst/>
                <a:latin typeface="+mn-lt"/>
                <a:ea typeface="+mn-ea"/>
                <a:cs typeface="+mn-cs"/>
              </a:rPr>
              <a:t> features.  The A </a:t>
            </a:r>
            <a:r>
              <a:rPr lang="en-US" sz="1200" b="0" i="0" kern="1200" dirty="0">
                <a:solidFill>
                  <a:schemeClr val="tx1"/>
                </a:solidFill>
                <a:effectLst/>
                <a:latin typeface="+mn-lt"/>
                <a:ea typeface="+mn-ea"/>
                <a:cs typeface="+mn-cs"/>
              </a:rPr>
              <a:t>virtual machine technology can be used in variety of ways.</a:t>
            </a:r>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3</a:t>
            </a:fld>
            <a:endParaRPr lang="en-US"/>
          </a:p>
        </p:txBody>
      </p:sp>
    </p:spTree>
    <p:extLst>
      <p:ext uri="{BB962C8B-B14F-4D97-AF65-F5344CB8AC3E}">
        <p14:creationId xmlns:p14="http://schemas.microsoft.com/office/powerpoint/2010/main" val="40480272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you create a storage account you must provide a unique name.  During account creation Azure will generate a set of access keys for your storage account.  Collectively, the storage account name and an access key provide the credentials you need to authenticate and access objects in your storage account.</a:t>
            </a:r>
          </a:p>
          <a:p>
            <a:endParaRPr lang="en-US" baseline="0" dirty="0"/>
          </a:p>
          <a:p>
            <a:r>
              <a:rPr lang="en-US" baseline="0" dirty="0"/>
              <a:t>By default, access keys give you full control of the storage account and allows you to do virtually anything you want in the account.  Therefore, it is a security best-practice to regenerate your access keys periodically.</a:t>
            </a:r>
          </a:p>
          <a:p>
            <a:endParaRPr lang="en-US" baseline="0" dirty="0"/>
          </a:p>
          <a:p>
            <a:r>
              <a:rPr lang="en-US" b="1" i="1" baseline="0" dirty="0"/>
              <a:t>Question</a:t>
            </a:r>
            <a:r>
              <a:rPr lang="en-US" i="1" baseline="0" dirty="0"/>
              <a:t>: Notice in the screen capture here there are two access keys generated; a primary and a secondary.  Would anyone care to guess why there are two?</a:t>
            </a:r>
          </a:p>
          <a:p>
            <a:r>
              <a:rPr lang="en-US" b="1" i="1" baseline="0" dirty="0"/>
              <a:t>Answer</a:t>
            </a:r>
            <a:r>
              <a:rPr lang="en-US" i="1" baseline="0" dirty="0"/>
              <a:t>: As mentioned previously, it is a security best practice to regenerate your keys regularly since these keys give you essentially full access to the account.  There are two keys associated with the storage account for HA reasons.  The idea is simply this… suppose you have web applications and virtual machines that use Azure storage for various activities.  Also assume that the applications are currently using the primary access key.  If you regenerate the keys for the storage account you will break those applications.  So, the intent here is to first notify application owners to update their applications to use the secondary access key.  After the applications are updated, then you can regenerate the primary access key.  After 30 days or so, repeat the process but this time have the application owners switch back the primary access key.</a:t>
            </a:r>
          </a:p>
          <a:p>
            <a:endParaRPr lang="en-US" baseline="0" dirty="0"/>
          </a:p>
          <a:p>
            <a:r>
              <a:rPr lang="en-US" baseline="0" dirty="0"/>
              <a:t>Also, note that this notion of two access keys is not unique to Azure storage.  You will see this in other parts of the platform such as Service Bus, Media Services, and others.  So, when you see this understand that this is how the two keys are intended to be used.</a:t>
            </a:r>
          </a:p>
          <a:p>
            <a:endParaRPr lang="en-US" baseline="0" dirty="0"/>
          </a:p>
          <a:p>
            <a:r>
              <a:rPr lang="en-US" baseline="0" dirty="0"/>
              <a:t>Finally, as the graphic at the bottom of the screen shows, typically applications will be the primary consumers of the access keys.  Or, it could be a management tool that you use to manage your azure storage account.  You never want to give these keys to clients or end-users.</a:t>
            </a:r>
          </a:p>
          <a:p>
            <a:endParaRPr lang="en-US" baseline="0" dirty="0"/>
          </a:p>
        </p:txBody>
      </p:sp>
      <p:sp>
        <p:nvSpPr>
          <p:cNvPr id="4" name="Slide Number Placeholder 3"/>
          <p:cNvSpPr>
            <a:spLocks noGrp="1"/>
          </p:cNvSpPr>
          <p:nvPr>
            <p:ph type="sldNum" sz="quarter" idx="10"/>
          </p:nvPr>
        </p:nvSpPr>
        <p:spPr/>
        <p:txBody>
          <a:bodyPr/>
          <a:lstStyle/>
          <a:p>
            <a:fld id="{9775AD18-5B56-4775-A2E4-ECEF0ABB851C}" type="slidenum">
              <a:rPr lang="en-US" smtClean="0"/>
              <a:t>27</a:t>
            </a:fld>
            <a:endParaRPr lang="en-US"/>
          </a:p>
        </p:txBody>
      </p:sp>
    </p:spTree>
    <p:extLst>
      <p:ext uri="{BB962C8B-B14F-4D97-AF65-F5344CB8AC3E}">
        <p14:creationId xmlns:p14="http://schemas.microsoft.com/office/powerpoint/2010/main" val="36725320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common architecture for a web app is one where data is </a:t>
            </a:r>
            <a:r>
              <a:rPr lang="en-US" baseline="0" dirty="0" err="1"/>
              <a:t>proxy’d</a:t>
            </a:r>
            <a:r>
              <a:rPr lang="en-US" baseline="0" dirty="0"/>
              <a:t> through the web application instance.  For example, if I want to retrieve data then a request is made to the web app, which in turn retrieves the data from storage, and then responds to the client with the data.  For small data this is generally not a problem.  However, as the size of the data grows it is often times necessary to scale up and/or out the web application to support user demand.</a:t>
            </a:r>
          </a:p>
          <a:p>
            <a:endParaRPr lang="en-US" baseline="0" dirty="0"/>
          </a:p>
          <a:p>
            <a:r>
              <a:rPr lang="en-US" baseline="0" dirty="0"/>
              <a:t>A better approach could be to offload R/W operations to storage such that the client directly accesses the storage.  This is where SAS tokens can be extremely useful.  When the client requests to read/write data, the web application instead returns a SAS token that contains the information necessary to authenticate access to a resource in storage.</a:t>
            </a:r>
          </a:p>
          <a:p>
            <a:endParaRPr lang="en-US" baseline="0" dirty="0"/>
          </a:p>
          <a:p>
            <a:r>
              <a:rPr lang="en-US" baseline="0" dirty="0"/>
              <a:t>In this scenario, a client authenticates to the web application as usual using a set of credentials.  When the authenticated user does something on the site that requires a R/W operation on data, the site returns a SAS token to the client and then client performs the operation directly against storage using the SAS token to authenticate against the storage service.</a:t>
            </a:r>
          </a:p>
          <a:p>
            <a:endParaRPr lang="en-US" baseline="0" dirty="0"/>
          </a:p>
          <a:p>
            <a:r>
              <a:rPr lang="en-US" baseline="0" dirty="0"/>
              <a:t>Not stored, they are computed on the fly. Can store a stored access policy on containers</a:t>
            </a:r>
          </a:p>
          <a:p>
            <a:endParaRPr lang="en-US" baseline="0" dirty="0"/>
          </a:p>
          <a:p>
            <a:r>
              <a:rPr lang="en-US" baseline="0" dirty="0"/>
              <a:t>Improvements made (HTTPS only, Account SAS and IP ACL SAS)</a:t>
            </a:r>
          </a:p>
          <a:p>
            <a:endParaRPr lang="en-US" baseline="0" dirty="0"/>
          </a:p>
          <a:p>
            <a:endParaRPr lang="en-US" baseline="0" dirty="0"/>
          </a:p>
          <a:p>
            <a:endParaRPr lang="en-US" dirty="0"/>
          </a:p>
          <a:p>
            <a:endParaRPr lang="en-US" dirty="0"/>
          </a:p>
          <a:p>
            <a:endParaRPr lang="en-US" dirty="0"/>
          </a:p>
          <a:p>
            <a:r>
              <a:rPr lang="en-US" b="1" dirty="0"/>
              <a:t>Reference</a:t>
            </a:r>
          </a:p>
          <a:p>
            <a:r>
              <a:rPr lang="en-US" dirty="0"/>
              <a:t>https://azure.microsoft.com/en-us/documentation/articles/storage-dotnet-shared-access-signature-part-1/</a:t>
            </a:r>
          </a:p>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28</a:t>
            </a:fld>
            <a:endParaRPr lang="en-US"/>
          </a:p>
        </p:txBody>
      </p:sp>
    </p:spTree>
    <p:extLst>
      <p:ext uri="{BB962C8B-B14F-4D97-AF65-F5344CB8AC3E}">
        <p14:creationId xmlns:p14="http://schemas.microsoft.com/office/powerpoint/2010/main" val="27323752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5AD18-5B56-4775-A2E4-ECEF0ABB851C}" type="slidenum">
              <a:rPr lang="en-US" smtClean="0"/>
              <a:t>31</a:t>
            </a:fld>
            <a:endParaRPr lang="en-US"/>
          </a:p>
        </p:txBody>
      </p:sp>
    </p:spTree>
    <p:extLst>
      <p:ext uri="{BB962C8B-B14F-4D97-AF65-F5344CB8AC3E}">
        <p14:creationId xmlns:p14="http://schemas.microsoft.com/office/powerpoint/2010/main" val="1241006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 40 disks per account</a:t>
            </a:r>
          </a:p>
          <a:p>
            <a:r>
              <a:rPr lang="en-US" dirty="0"/>
              <a:t>Up</a:t>
            </a:r>
            <a:r>
              <a:rPr lang="en-US" baseline="0" dirty="0"/>
              <a:t> to 100 storage accounts per subscription</a:t>
            </a:r>
          </a:p>
          <a:p>
            <a:endParaRPr lang="en-US"/>
          </a:p>
          <a:p>
            <a:r>
              <a:rPr lang="en-US"/>
              <a:t>When deployinig many SAP application for an SAP environment (DEV/TST/PROD), there will be many SAP applications</a:t>
            </a:r>
            <a:r>
              <a:rPr lang="en-US" baseline="0"/>
              <a:t> like ECC, BW, SCM for example.  If these application databases are all deployed over the same storage account, you may push against the storage account IOPS limit of 20,000 for standard storage.  So watch for that as you are designing storage layout for SAP applications in large landscapes.</a:t>
            </a:r>
          </a:p>
          <a:p>
            <a:endParaRPr lang="en-US" baseline="0"/>
          </a:p>
          <a:p>
            <a:r>
              <a:rPr lang="en-US" baseline="0"/>
              <a:t>The same is true for SQL farms supporting many applications.  Be mindful of the constraint.</a:t>
            </a:r>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33</a:t>
            </a:fld>
            <a:endParaRPr lang="en-US"/>
          </a:p>
        </p:txBody>
      </p:sp>
    </p:spTree>
    <p:extLst>
      <p:ext uri="{BB962C8B-B14F-4D97-AF65-F5344CB8AC3E}">
        <p14:creationId xmlns:p14="http://schemas.microsoft.com/office/powerpoint/2010/main" val="39776482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the big networking</a:t>
            </a:r>
            <a:r>
              <a:rPr lang="en-US" baseline="0" dirty="0"/>
              <a:t> picture. </a:t>
            </a:r>
          </a:p>
          <a:p>
            <a:r>
              <a:rPr lang="en-US" b="1" baseline="0" dirty="0"/>
              <a:t>Virtual network:</a:t>
            </a:r>
            <a:r>
              <a:rPr lang="en-US" baseline="0" dirty="0"/>
              <a:t> </a:t>
            </a:r>
            <a:r>
              <a:rPr lang="en-US" sz="900" b="0" i="0" kern="1200" dirty="0">
                <a:solidFill>
                  <a:schemeClr val="tx1"/>
                </a:solidFill>
                <a:effectLst/>
                <a:latin typeface="Segoe UI Light" pitchFamily="34" charset="0"/>
                <a:ea typeface="+mn-ea"/>
                <a:cs typeface="+mn-cs"/>
              </a:rPr>
              <a:t>An Azure virtual network (VNet) is a representation of your own network in the cloud. </a:t>
            </a:r>
          </a:p>
          <a:p>
            <a:r>
              <a:rPr lang="en-US" sz="900" b="1" i="0" kern="1200" dirty="0">
                <a:solidFill>
                  <a:schemeClr val="tx1"/>
                </a:solidFill>
                <a:effectLst/>
                <a:latin typeface="Segoe UI Light" pitchFamily="34" charset="0"/>
                <a:ea typeface="+mn-ea"/>
                <a:cs typeface="+mn-cs"/>
              </a:rPr>
              <a:t>Bring your own network:</a:t>
            </a:r>
            <a:r>
              <a:rPr lang="en-US" sz="900" b="0" i="0" kern="1200" dirty="0">
                <a:solidFill>
                  <a:schemeClr val="tx1"/>
                </a:solidFill>
                <a:effectLst/>
                <a:latin typeface="Segoe UI Light" pitchFamily="34" charset="0"/>
                <a:ea typeface="+mn-ea"/>
                <a:cs typeface="+mn-cs"/>
              </a:rPr>
              <a:t> Microsoft lets you bring you own network (BYON) into Windows Azure. You can connect your local area network (LAN) to Azure and an unlimited number of computers on your corporate networks can seamlessly communicate with VMs in Azure. You can specify private network spaces (such as 192.168.x.x and 10.x.x.x) in any range, size, and starting number to suit your existing network topology.</a:t>
            </a:r>
          </a:p>
          <a:p>
            <a:r>
              <a:rPr lang="en-US" sz="900" b="1" i="0" kern="1200" dirty="0">
                <a:solidFill>
                  <a:schemeClr val="tx1"/>
                </a:solidFill>
                <a:effectLst/>
                <a:latin typeface="Segoe UI Light" pitchFamily="34" charset="0"/>
                <a:ea typeface="+mn-ea"/>
                <a:cs typeface="+mn-cs"/>
              </a:rPr>
              <a:t>Segment with subnets and security groups:</a:t>
            </a:r>
            <a:r>
              <a:rPr lang="en-US" sz="900" b="0" i="0" kern="1200" dirty="0">
                <a:solidFill>
                  <a:schemeClr val="tx1"/>
                </a:solidFill>
                <a:effectLst/>
                <a:latin typeface="Segoe UI Light" pitchFamily="34" charset="0"/>
                <a:ea typeface="+mn-ea"/>
                <a:cs typeface="+mn-cs"/>
              </a:rPr>
              <a:t> You can also further segment your VNet into subnets and deploy Azure IaaS virtual machines (VMs) and PaaS role instances, in the same way you can deploy physical and virtual machines to your on-premises datacenter. Network Security Groups provide control over network traffic flowing in and out of your services running in Azure.</a:t>
            </a:r>
          </a:p>
          <a:p>
            <a:r>
              <a:rPr lang="en-US" sz="900" b="1" i="0" kern="1200" dirty="0">
                <a:solidFill>
                  <a:schemeClr val="tx1"/>
                </a:solidFill>
                <a:effectLst/>
                <a:latin typeface="Segoe UI Light" pitchFamily="34" charset="0"/>
                <a:ea typeface="+mn-ea"/>
                <a:cs typeface="+mn-cs"/>
              </a:rPr>
              <a:t>Control traffic flow with User Defined Routes:</a:t>
            </a:r>
            <a:r>
              <a:rPr lang="en-US" sz="900" b="0" i="0" kern="1200" dirty="0">
                <a:solidFill>
                  <a:schemeClr val="tx1"/>
                </a:solidFill>
                <a:effectLst/>
                <a:latin typeface="Segoe UI Light" pitchFamily="34" charset="0"/>
                <a:ea typeface="+mn-ea"/>
                <a:cs typeface="+mn-cs"/>
              </a:rPr>
              <a:t> With user defined routes, you now have complete control over the traffic flow in your virtual network. Virtual network by default provides system routes for traffic flow between virtual machines. You can now customize the routing table by defining routes allowing you to direct traffic through network appliances.</a:t>
            </a:r>
          </a:p>
          <a:p>
            <a:r>
              <a:rPr lang="en-US" dirty="0"/>
              <a:t>&lt;Click&gt;</a:t>
            </a:r>
          </a:p>
          <a:p>
            <a:pPr marL="0" marR="0" indent="0" algn="l" defTabSz="932742" rtl="0" eaLnBrk="1" fontAlgn="auto" latinLnBrk="0" hangingPunct="1">
              <a:lnSpc>
                <a:spcPct val="90000"/>
              </a:lnSpc>
              <a:spcBef>
                <a:spcPts val="0"/>
              </a:spcBef>
              <a:spcAft>
                <a:spcPts val="340"/>
              </a:spcAft>
              <a:buClrTx/>
              <a:buSzTx/>
              <a:buFontTx/>
              <a:buNone/>
              <a:tabLst/>
              <a:defRPr/>
            </a:pPr>
            <a:r>
              <a:rPr lang="en-US" dirty="0"/>
              <a:t>Front-End Access: for</a:t>
            </a:r>
            <a:r>
              <a:rPr lang="en-US" baseline="0" dirty="0"/>
              <a:t> the front end access, Microsoft Azure Virtual Private Network (VPN) provides multiple options to secure and manage VPN like, dynamic/reserved public IP address, ACL for security, load balancing </a:t>
            </a:r>
            <a:r>
              <a:rPr lang="en-US" baseline="0" dirty="0" err="1"/>
              <a:t>etc</a:t>
            </a:r>
            <a:r>
              <a:rPr lang="en-US" baseline="0" dirty="0"/>
              <a:t>…</a:t>
            </a:r>
            <a:endParaRPr lang="en-US" dirty="0"/>
          </a:p>
          <a:p>
            <a:pPr marL="0" marR="0" indent="0" algn="l" defTabSz="932742" rtl="0" eaLnBrk="1" fontAlgn="auto" latinLnBrk="0" hangingPunct="1">
              <a:lnSpc>
                <a:spcPct val="90000"/>
              </a:lnSpc>
              <a:spcBef>
                <a:spcPts val="0"/>
              </a:spcBef>
              <a:spcAft>
                <a:spcPts val="340"/>
              </a:spcAft>
              <a:buClrTx/>
              <a:buSzTx/>
              <a:buFontTx/>
              <a:buNone/>
              <a:tabLst/>
              <a:defRPr/>
            </a:pPr>
            <a:r>
              <a:rPr lang="en-US" dirty="0"/>
              <a:t>&lt;Click&gt;</a:t>
            </a:r>
          </a:p>
          <a:p>
            <a:r>
              <a:rPr lang="en-US" b="1" dirty="0"/>
              <a:t>Backend Connectivity:</a:t>
            </a:r>
            <a:r>
              <a:rPr lang="en-US" dirty="0"/>
              <a:t> With</a:t>
            </a:r>
            <a:r>
              <a:rPr lang="en-US" baseline="0" dirty="0"/>
              <a:t> Microsoft Azure Virtual Private Network (VPN), you can create point-to-site VPN for your dev/test, create secure site-to-site connectivity with Azure VPN gateways and can opt for ExpressRoute for private enterprise grade connectivity.</a:t>
            </a:r>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5/3/2016 4:12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5574100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An Azure virtual network (VNet) is a representation of your own network in the cloud. You can control your Azure network settings and define DHCP address blocks, DNS settings, security policies, and routing. You can also further segment your VNet into subnets and deploy Azure IaaS virtual machines (VMs) and PaaS role instances, in the same way you can deploy physical and virtual machines to your on-premises datacenter. In essence, you can expand your network to Azure, bringing your own IP address blocks.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To better understand </a:t>
            </a:r>
            <a:r>
              <a:rPr lang="en-US" sz="900" b="0" i="0" kern="1200" dirty="0" err="1">
                <a:solidFill>
                  <a:schemeClr val="tx1"/>
                </a:solidFill>
                <a:effectLst/>
                <a:latin typeface="Segoe UI Light" pitchFamily="34" charset="0"/>
                <a:ea typeface="+mn-ea"/>
                <a:cs typeface="+mn-cs"/>
              </a:rPr>
              <a:t>VNets</a:t>
            </a:r>
            <a:r>
              <a:rPr lang="en-US" sz="900" b="0" i="0" kern="1200" dirty="0">
                <a:solidFill>
                  <a:schemeClr val="tx1"/>
                </a:solidFill>
                <a:effectLst/>
                <a:latin typeface="Segoe UI Light" pitchFamily="34" charset="0"/>
                <a:ea typeface="+mn-ea"/>
                <a:cs typeface="+mn-cs"/>
              </a:rPr>
              <a:t>, take a look at the figure below, which shows a simplified on-premises network.</a:t>
            </a:r>
          </a:p>
          <a:p>
            <a:r>
              <a:rPr lang="en-US" sz="900" b="0" i="0" kern="1200" dirty="0">
                <a:solidFill>
                  <a:schemeClr val="tx1"/>
                </a:solidFill>
                <a:effectLst/>
                <a:latin typeface="Segoe UI Light" pitchFamily="34" charset="0"/>
                <a:ea typeface="+mn-ea"/>
                <a:cs typeface="+mn-cs"/>
              </a:rPr>
              <a:t>&lt;Click&gt;</a:t>
            </a:r>
          </a:p>
          <a:p>
            <a:r>
              <a:rPr lang="en-US" sz="900" b="0" i="0" kern="1200" dirty="0">
                <a:solidFill>
                  <a:schemeClr val="tx1"/>
                </a:solidFill>
                <a:effectLst/>
                <a:latin typeface="Segoe UI Light" pitchFamily="34" charset="0"/>
                <a:ea typeface="+mn-ea"/>
                <a:cs typeface="+mn-cs"/>
              </a:rPr>
              <a:t>The same network can be hosted in Azure as shown in the figure</a:t>
            </a:r>
            <a:r>
              <a:rPr lang="en-US" sz="900" b="0" i="0" kern="1200" baseline="0" dirty="0">
                <a:solidFill>
                  <a:schemeClr val="tx1"/>
                </a:solidFill>
                <a:effectLst/>
                <a:latin typeface="Segoe UI Light" pitchFamily="34" charset="0"/>
                <a:ea typeface="+mn-ea"/>
                <a:cs typeface="+mn-cs"/>
              </a:rPr>
              <a:t> on right.</a:t>
            </a:r>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5/3/2016 4:12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25703381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For each subnet you can attach a routing table</a:t>
            </a:r>
          </a:p>
          <a:p>
            <a:pPr marL="171450" indent="-171450">
              <a:buFont typeface="Arial" panose="020B0604020202020204" pitchFamily="34" charset="0"/>
              <a:buChar char="•"/>
            </a:pPr>
            <a:r>
              <a:rPr lang="en-US" dirty="0"/>
              <a:t>256 routes per subnet</a:t>
            </a:r>
          </a:p>
          <a:p>
            <a:pPr marL="171450" indent="-171450">
              <a:buFont typeface="Arial" panose="020B0604020202020204" pitchFamily="34" charset="0"/>
              <a:buChar char="•"/>
            </a:pPr>
            <a:r>
              <a:rPr lang="en-US" dirty="0"/>
              <a:t>Depending on address prefix – go to the next hop</a:t>
            </a:r>
          </a:p>
          <a:p>
            <a:pPr marL="171450" indent="-171450">
              <a:buFont typeface="Arial" panose="020B0604020202020204" pitchFamily="34" charset="0"/>
              <a:buChar char="•"/>
            </a:pPr>
            <a:r>
              <a:rPr lang="en-US" dirty="0"/>
              <a:t>Can build topologies where you can put things like virtual network appliance, your own firewalls, force certain traffic to certain places</a:t>
            </a:r>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5/3/2016 4:12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27404025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a:t>
            </a:r>
            <a:r>
              <a:rPr lang="en-US" baseline="0" dirty="0"/>
              <a:t> segment the network, you can have access control lists on the network</a:t>
            </a:r>
          </a:p>
          <a:p>
            <a:r>
              <a:rPr lang="en-US" baseline="0" dirty="0"/>
              <a:t>Apply to each subnet or VMs within the subnet</a:t>
            </a:r>
          </a:p>
          <a:p>
            <a:r>
              <a:rPr lang="en-US" baseline="0" dirty="0"/>
              <a:t>Allow or deny rules</a:t>
            </a:r>
          </a:p>
          <a:p>
            <a:r>
              <a:rPr lang="en-US" baseline="0" dirty="0"/>
              <a:t>Apply to the subnet, they’re automatically applied to the subnet</a:t>
            </a:r>
          </a:p>
          <a:p>
            <a:endParaRPr lang="en-US" baseline="0" dirty="0"/>
          </a:p>
          <a:p>
            <a:r>
              <a:rPr lang="en-US" baseline="0" dirty="0"/>
              <a:t>NSGs + UDRs + Multiple NICS – total flexibility</a:t>
            </a:r>
            <a:endParaRPr lang="en-US" dirty="0"/>
          </a:p>
          <a:p>
            <a:endParaRPr lang="en-US" dirty="0"/>
          </a:p>
          <a:p>
            <a:r>
              <a:rPr lang="en-US" dirty="0"/>
              <a:t>Reference: https://azure.microsoft.com/en-in/documentation/articles/virtual-networks-nsg/</a:t>
            </a:r>
          </a:p>
          <a:p>
            <a:endParaRPr lang="en-US" dirty="0"/>
          </a:p>
          <a:p>
            <a:r>
              <a:rPr lang="en-US" dirty="0"/>
              <a:t>NIC: </a:t>
            </a:r>
            <a:r>
              <a:rPr lang="en-US" sz="900" b="0" i="0" kern="1200" dirty="0">
                <a:solidFill>
                  <a:schemeClr val="tx1"/>
                </a:solidFill>
                <a:effectLst/>
                <a:latin typeface="Segoe UI Light" pitchFamily="34" charset="0"/>
                <a:ea typeface="+mn-ea"/>
                <a:cs typeface="+mn-cs"/>
              </a:rPr>
              <a:t>You can create virtual machines (VMs) in Azure and attach multiple network interfaces (NICs) to each of your VMs. Multi NIC is a requirement for many network virtual appliances, such as application delivery and WAN optimization solutions. Multi NIC also provides more network traffic management functionality, including isolation of traffic between a front end NIC and back end NIC(s), or separation of data plane traffic from management plane traffic.</a:t>
            </a:r>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5/3/2016 4:14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13372783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solidFill>
                  <a:srgbClr val="44546A"/>
                </a:solidFill>
              </a:rPr>
              <a:t>Slid</a:t>
            </a:r>
            <a:r>
              <a:rPr lang="en-US" sz="1000" baseline="0" dirty="0">
                <a:solidFill>
                  <a:srgbClr val="44546A"/>
                </a:solidFill>
              </a:rPr>
              <a:t>e Title : Demo – Network Security Groups</a:t>
            </a:r>
          </a:p>
          <a:p>
            <a:r>
              <a:rPr lang="en-US" sz="1000" baseline="0" dirty="0">
                <a:solidFill>
                  <a:srgbClr val="44546A"/>
                </a:solidFill>
              </a:rPr>
              <a:t>Details: TBD</a:t>
            </a:r>
            <a:endParaRPr lang="en-US" sz="1000" dirty="0">
              <a:solidFill>
                <a:srgbClr val="44546A"/>
              </a:solidFill>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000" dirty="0">
                <a:solidFill>
                  <a:srgbClr val="44546A"/>
                </a:solidFill>
              </a:rPr>
              <a:t>Speaker Notes: </a:t>
            </a:r>
            <a:r>
              <a:rPr lang="en-US" sz="900" kern="1200" dirty="0">
                <a:solidFill>
                  <a:schemeClr val="tx1"/>
                </a:solidFill>
                <a:effectLst/>
                <a:latin typeface="Segoe UI Light" pitchFamily="34" charset="0"/>
                <a:ea typeface="+mn-ea"/>
                <a:cs typeface="+mn-cs"/>
              </a:rPr>
              <a:t>Demo VNet with 3 Subnets, Frontend, App Subnet and Database subnet, three Network Security groups one per each subnet.</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baseline="0" dirty="0">
                <a:solidFill>
                  <a:schemeClr val="tx1"/>
                </a:solidFill>
                <a:effectLst/>
                <a:latin typeface="Segoe UI Light" pitchFamily="34" charset="0"/>
                <a:ea typeface="+mn-ea"/>
                <a:cs typeface="+mn-cs"/>
              </a:rPr>
              <a:t>Demo Script: 2.0_NSG.docx </a:t>
            </a: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latin typeface="Segoe UI Light" pitchFamily="34" charset="0"/>
                <a:ea typeface="+mn-ea"/>
                <a:cs typeface="+mn-cs"/>
              </a:rPr>
              <a:t>Reference</a:t>
            </a:r>
            <a:r>
              <a:rPr lang="en-US" sz="900" kern="1200" baseline="0" dirty="0">
                <a:solidFill>
                  <a:schemeClr val="tx1"/>
                </a:solidFill>
                <a:effectLst/>
                <a:latin typeface="Segoe UI Light" pitchFamily="34" charset="0"/>
                <a:ea typeface="+mn-ea"/>
                <a:cs typeface="+mn-cs"/>
              </a:rPr>
              <a:t> URL: https://azure.microsoft.com/en-in/documentation/articles/virtual-networks-create-nsg-arm-pportal/</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baseline="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baseline="0" dirty="0">
                <a:solidFill>
                  <a:schemeClr val="tx1"/>
                </a:solidFill>
                <a:effectLst/>
                <a:latin typeface="Segoe UI Light" pitchFamily="34" charset="0"/>
                <a:ea typeface="+mn-ea"/>
                <a:cs typeface="+mn-cs"/>
              </a:rPr>
              <a:t>Notes: refer existing demo script (2_Demo_NSG.docx) + http traffic to compute VM</a:t>
            </a:r>
            <a:endParaRPr lang="en-US" sz="90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5/3/2016 4:14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36222517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557" defTabSz="932503">
              <a:spcAft>
                <a:spcPts val="1200"/>
              </a:spcAft>
            </a:pPr>
            <a:r>
              <a:rPr lang="en-US" sz="900" dirty="0">
                <a:solidFill>
                  <a:schemeClr val="tx1"/>
                </a:solidFill>
              </a:rPr>
              <a:t>Connect from anywhere securely</a:t>
            </a:r>
          </a:p>
          <a:p>
            <a:pPr marL="228557" defTabSz="932503">
              <a:spcAft>
                <a:spcPts val="1200"/>
              </a:spcAft>
            </a:pPr>
            <a:r>
              <a:rPr lang="en-US" sz="900" dirty="0">
                <a:solidFill>
                  <a:schemeClr val="tx1"/>
                </a:solidFill>
              </a:rPr>
              <a:t>No software installation required!</a:t>
            </a:r>
          </a:p>
          <a:p>
            <a:pPr marL="228557" defTabSz="932503">
              <a:spcAft>
                <a:spcPts val="1200"/>
              </a:spcAft>
            </a:pPr>
            <a:r>
              <a:rPr lang="en-US" sz="900" dirty="0">
                <a:solidFill>
                  <a:schemeClr val="tx1"/>
                </a:solidFill>
              </a:rPr>
              <a:t>Easy to setup and use</a:t>
            </a:r>
          </a:p>
          <a:p>
            <a:pPr marL="228557" defTabSz="932503">
              <a:spcAft>
                <a:spcPts val="1200"/>
              </a:spcAft>
            </a:pPr>
            <a:r>
              <a:rPr lang="en-US" sz="900" dirty="0">
                <a:solidFill>
                  <a:schemeClr val="tx1"/>
                </a:solidFill>
              </a:rPr>
              <a:t>Ideal for prototyping, development, demos</a:t>
            </a:r>
          </a:p>
          <a:p>
            <a:pPr marL="228557" defTabSz="932503">
              <a:spcAft>
                <a:spcPts val="1200"/>
              </a:spcAft>
            </a:pPr>
            <a:r>
              <a:rPr lang="en-US" sz="900" dirty="0">
                <a:solidFill>
                  <a:schemeClr val="tx1"/>
                </a:solidFill>
              </a:rPr>
              <a:t>P2S and S2S coexist</a:t>
            </a:r>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5/3/2016 4:14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3040918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Segoe UI" pitchFamily="34" charset="0"/>
                <a:ea typeface="+mn-ea"/>
                <a:cs typeface="+mn-cs"/>
              </a:rPr>
              <a:t>So, now that you know have</a:t>
            </a:r>
            <a:r>
              <a:rPr lang="en-US" sz="1200" kern="1200" baseline="0" dirty="0">
                <a:solidFill>
                  <a:schemeClr val="tx1"/>
                </a:solidFill>
                <a:effectLst/>
                <a:latin typeface="Segoe UI" pitchFamily="34" charset="0"/>
                <a:ea typeface="+mn-ea"/>
                <a:cs typeface="+mn-cs"/>
              </a:rPr>
              <a:t> some context for where Virtual Machines are useful, let’s take a high-level look at the architecture of a Virtual machine.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Segoe UI"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Segoe UI" pitchFamily="34" charset="0"/>
                <a:ea typeface="+mn-ea"/>
                <a:cs typeface="+mn-cs"/>
              </a:rPr>
              <a:t>A VM has</a:t>
            </a:r>
            <a:r>
              <a:rPr lang="en-US" sz="1200" kern="1200" baseline="0" dirty="0">
                <a:solidFill>
                  <a:schemeClr val="tx1"/>
                </a:solidFill>
                <a:effectLst/>
                <a:latin typeface="Segoe UI" pitchFamily="34" charset="0"/>
                <a:ea typeface="+mn-ea"/>
                <a:cs typeface="+mn-cs"/>
              </a:rPr>
              <a:t> a bootable OS Disk that can contain Windows or Linux.  This OS Disk is just a .</a:t>
            </a:r>
            <a:r>
              <a:rPr lang="en-US" sz="1200" kern="1200" baseline="0" dirty="0" err="1">
                <a:solidFill>
                  <a:schemeClr val="tx1"/>
                </a:solidFill>
                <a:effectLst/>
                <a:latin typeface="Segoe UI" pitchFamily="34" charset="0"/>
                <a:ea typeface="+mn-ea"/>
                <a:cs typeface="+mn-cs"/>
              </a:rPr>
              <a:t>vhd</a:t>
            </a:r>
            <a:r>
              <a:rPr lang="en-US" sz="1200" kern="1200" baseline="0" dirty="0">
                <a:solidFill>
                  <a:schemeClr val="tx1"/>
                </a:solidFill>
                <a:effectLst/>
                <a:latin typeface="Segoe UI" pitchFamily="34" charset="0"/>
                <a:ea typeface="+mn-ea"/>
                <a:cs typeface="+mn-cs"/>
              </a:rPr>
              <a:t>.  So, if you’re familiar with on-premises virtual machines using Hyper-V, then these are essentially the same.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Segoe UI"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Segoe UI" pitchFamily="34" charset="0"/>
                <a:ea typeface="+mn-ea"/>
                <a:cs typeface="+mn-cs"/>
              </a:rPr>
              <a:t>A VM can optionally have one or more data disks attached to it. A data disk is where your application data would be stored.  For example, if you were running Windows Server Active Directory, it is recommended that you attach a data disk to store the directory database.  A data disk can be as large as 1 TB.  And since you only pay for data actually stored (not the allocated size), it is recommended that you allocate the full 1 TB for your data disks.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Segoe UI"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Segoe UI" pitchFamily="34" charset="0"/>
                <a:ea typeface="+mn-ea"/>
                <a:cs typeface="+mn-cs"/>
              </a:rPr>
              <a:t>The OS disk and Data Disks are persisted in your Azure Storage Account.  In the next session you will learn more about how Azure Storage Accounts function.  For now, just understand that this is where your disks are stored.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Segoe UI"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Segoe UI" pitchFamily="34" charset="0"/>
                <a:ea typeface="+mn-ea"/>
                <a:cs typeface="+mn-cs"/>
              </a:rPr>
              <a:t>&lt;click&gt;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Segoe UI" pitchFamily="34" charset="0"/>
                <a:ea typeface="+mn-ea"/>
                <a:cs typeface="+mn-cs"/>
              </a:rPr>
              <a:t>A</a:t>
            </a:r>
            <a:r>
              <a:rPr lang="en-US" sz="1200" kern="1200" baseline="0" dirty="0">
                <a:solidFill>
                  <a:schemeClr val="tx1"/>
                </a:solidFill>
                <a:effectLst/>
                <a:latin typeface="Segoe UI" pitchFamily="34" charset="0"/>
                <a:ea typeface="+mn-ea"/>
                <a:cs typeface="+mn-cs"/>
              </a:rPr>
              <a:t> VM is contained in a Virtual Network.  This virtual network provides an additional layer of isolation from other VM’s and services running in your Azure subscription.  For you to actually use the virtual machine (connect to it), a Network Security Group is configured to allow common traffic to it, such as Remote Desktop (RDP) for a Windows VM.  You will learn more about virtual networks in the networking session.  For now, understand that your VM instances are part of a Virtual network.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9775AD18-5B56-4775-A2E4-ECEF0ABB851C}" type="slidenum">
              <a:rPr lang="en-US" smtClean="0"/>
              <a:t>4</a:t>
            </a:fld>
            <a:endParaRPr lang="en-US"/>
          </a:p>
        </p:txBody>
      </p:sp>
    </p:spTree>
    <p:extLst>
      <p:ext uri="{BB962C8B-B14F-4D97-AF65-F5344CB8AC3E}">
        <p14:creationId xmlns:p14="http://schemas.microsoft.com/office/powerpoint/2010/main" val="24729525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Extend your premises to the cloud securely</a:t>
            </a:r>
          </a:p>
          <a:p>
            <a:pPr marL="171450" indent="-171450">
              <a:buFont typeface="Arial" panose="020B0604020202020204" pitchFamily="34" charset="0"/>
              <a:buChar char="•"/>
            </a:pPr>
            <a:r>
              <a:rPr lang="en-US" dirty="0"/>
              <a:t>On-ramp for migrating services to the cloud</a:t>
            </a:r>
          </a:p>
          <a:p>
            <a:pPr marL="171450" indent="-171450">
              <a:buFont typeface="Arial" panose="020B0604020202020204" pitchFamily="34" charset="0"/>
              <a:buChar char="•"/>
            </a:pPr>
            <a:r>
              <a:rPr lang="en-US" dirty="0"/>
              <a:t>Use your on-premise resources in Azure (monitoring, AD, …)</a:t>
            </a:r>
          </a:p>
          <a:p>
            <a:r>
              <a:rPr lang="en-US" dirty="0"/>
              <a:t>Reference:</a:t>
            </a:r>
            <a:r>
              <a:rPr lang="en-US" baseline="0" dirty="0"/>
              <a:t> https://azure.microsoft.com/en-in/documentation/articles/vpn-gateway-site-to-site-create/</a:t>
            </a:r>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5/3/2016 4:14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40106665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Predictable</a:t>
            </a:r>
            <a:r>
              <a:rPr lang="en-US" baseline="0" dirty="0"/>
              <a:t> Performance</a:t>
            </a:r>
          </a:p>
          <a:p>
            <a:pPr marL="171450" indent="-171450">
              <a:buFont typeface="Arial" panose="020B0604020202020204" pitchFamily="34" charset="0"/>
              <a:buChar char="•"/>
            </a:pPr>
            <a:r>
              <a:rPr lang="en-US" baseline="0" dirty="0"/>
              <a:t>Not under the mercy of your ISP</a:t>
            </a:r>
          </a:p>
          <a:p>
            <a:pPr marL="171450" indent="-171450">
              <a:buFont typeface="Arial" panose="020B0604020202020204" pitchFamily="34" charset="0"/>
              <a:buChar char="•"/>
            </a:pPr>
            <a:r>
              <a:rPr lang="en-US" baseline="0" dirty="0"/>
              <a:t>Secure – Packets don’t go over the open internet</a:t>
            </a:r>
          </a:p>
          <a:p>
            <a:pPr marL="171450" indent="-171450">
              <a:buFont typeface="Arial" panose="020B0604020202020204" pitchFamily="34" charset="0"/>
              <a:buChar char="•"/>
            </a:pPr>
            <a:r>
              <a:rPr lang="en-US" baseline="0" dirty="0"/>
              <a:t>High throughput – Given circuit can be up to 10 gigs, can have multiple circuits, highly available</a:t>
            </a:r>
          </a:p>
          <a:p>
            <a:pPr marL="171450" indent="-171450">
              <a:buFont typeface="Arial" panose="020B0604020202020204" pitchFamily="34" charset="0"/>
              <a:buChar char="•"/>
            </a:pPr>
            <a:r>
              <a:rPr lang="en-US" baseline="0" dirty="0"/>
              <a:t>Lower cost if you’re pushing a lot of data</a:t>
            </a:r>
          </a:p>
          <a:p>
            <a:endParaRPr lang="en-US" baseline="0" dirty="0"/>
          </a:p>
          <a:p>
            <a:r>
              <a:rPr lang="en-US" baseline="0" dirty="0"/>
              <a:t>Also the way to connect to Microsoft in general.  So far, only to connect to Azure but now it is the service to connect to all Microsoft Services. O365, Skype for Business, etc.</a:t>
            </a:r>
          </a:p>
          <a:p>
            <a:br>
              <a:rPr lang="en-US" baseline="0" dirty="0"/>
            </a:br>
            <a:r>
              <a:rPr lang="en-US" baseline="0" dirty="0"/>
              <a:t>Can be used to carry traffic for all these MS services. Same circuit will work. May choose multiple circuits for redundancy or more throughput.</a:t>
            </a:r>
          </a:p>
          <a:p>
            <a:endParaRPr lang="en-US" dirty="0"/>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5/3/2016 4:14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17807839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a:t>
            </a:r>
            <a:r>
              <a:rPr lang="en-US" baseline="0" dirty="0"/>
              <a:t> our wide area network, enter in any region of the world and hit the other regions.  Enter US West and travel to Singapore across Microsoft’s network.</a:t>
            </a:r>
          </a:p>
          <a:p>
            <a:endParaRPr lang="en-US" baseline="0" dirty="0"/>
          </a:p>
          <a:p>
            <a:r>
              <a:rPr lang="en-US" baseline="0" dirty="0"/>
              <a:t>Increased number of routes, now 10000 up from 4000  (which was more than anyone else)</a:t>
            </a:r>
          </a:p>
          <a:p>
            <a:endParaRPr lang="en-US" baseline="0" dirty="0"/>
          </a:p>
          <a:p>
            <a:r>
              <a:rPr lang="en-US" baseline="0" dirty="0"/>
              <a:t>Connect up to 100 virtual networks to express route</a:t>
            </a:r>
          </a:p>
          <a:p>
            <a:r>
              <a:rPr lang="en-US" dirty="0"/>
              <a:t>--</a:t>
            </a:r>
          </a:p>
          <a:p>
            <a:pPr marL="0" marR="0" indent="0" algn="l" defTabSz="932742" rtl="0" eaLnBrk="1" fontAlgn="auto" latinLnBrk="0" hangingPunct="1">
              <a:lnSpc>
                <a:spcPct val="90000"/>
              </a:lnSpc>
              <a:spcBef>
                <a:spcPts val="0"/>
              </a:spcBef>
              <a:spcAft>
                <a:spcPts val="340"/>
              </a:spcAft>
              <a:buClrTx/>
              <a:buSzTx/>
              <a:buFontTx/>
              <a:buNone/>
              <a:tabLst/>
              <a:defRPr/>
            </a:pPr>
            <a:r>
              <a:rPr lang="en-US" baseline="0" dirty="0"/>
              <a:t>Standard pricing tier added to give you more options.</a:t>
            </a:r>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5/3/2016 4:14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189903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Connect multiple on-premises sites to a virtual network</a:t>
            </a:r>
          </a:p>
          <a:p>
            <a:r>
              <a:rPr lang="en-US" dirty="0"/>
              <a:t>https://azure.microsoft.com/en-us/documentation/articles/vpn-gateway-multi-site/</a:t>
            </a:r>
          </a:p>
          <a:p>
            <a:r>
              <a:rPr lang="en-US"/>
              <a:t>https://azure.microsoft.com/en-us/documentation/articles/vpn-gateway-vpn-faq/</a:t>
            </a:r>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5/3/2016 4:15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9100361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VPN Gateway</a:t>
            </a:r>
            <a:r>
              <a:rPr lang="en-US" baseline="0" dirty="0"/>
              <a:t> SKUs and limits:</a:t>
            </a:r>
          </a:p>
          <a:p>
            <a:r>
              <a:rPr lang="en-US" baseline="0"/>
              <a:t> https://azure.microsoft.com/en-us/documentation/articles/vpn-gateway-about-vpngateways/</a:t>
            </a:r>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5/3/2016 4:15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11446714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5AD18-5B56-4775-A2E4-ECEF0ABB851C}" type="slidenum">
              <a:rPr lang="en-US" smtClean="0"/>
              <a:t>48</a:t>
            </a:fld>
            <a:endParaRPr lang="en-US"/>
          </a:p>
        </p:txBody>
      </p:sp>
    </p:spTree>
    <p:extLst>
      <p:ext uri="{BB962C8B-B14F-4D97-AF65-F5344CB8AC3E}">
        <p14:creationId xmlns:p14="http://schemas.microsoft.com/office/powerpoint/2010/main" val="33782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t>
            </a:r>
            <a:r>
              <a:rPr lang="en-US" baseline="0" dirty="0"/>
              <a:t> OS disk is by default 127 GB.  You could increase it but generally you will leave it alone.  If you need storage, then you should attach a data disk.  The reason is that the OS disk is optimized for the OS and therefore has host-mode caching enabled for Reads and Writes.  Host-mode caching is not recommended for common VM workloads such as SQL Server, Active Directory, or SharePoint workloads.  In most cases, you should attach a data disk and disable caching to properly support the workload.</a:t>
            </a:r>
          </a:p>
          <a:p>
            <a:r>
              <a:rPr lang="en-US" baseline="0" dirty="0"/>
              <a:t> </a:t>
            </a:r>
          </a:p>
          <a:p>
            <a:r>
              <a:rPr lang="en-US" baseline="0" dirty="0"/>
              <a:t>Drive D is temporary.  This is physical storage on the server/rack the VM is currently running on.  If the VM get’s recycled due to failure or service upgrade, data on this drive is lost because the VM will likely be hosted on a different physical server.   So, use data disks for persistent storage.</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5</a:t>
            </a:fld>
            <a:endParaRPr lang="en-US"/>
          </a:p>
        </p:txBody>
      </p:sp>
    </p:spTree>
    <p:extLst>
      <p:ext uri="{BB962C8B-B14F-4D97-AF65-F5344CB8AC3E}">
        <p14:creationId xmlns:p14="http://schemas.microsoft.com/office/powerpoint/2010/main" val="3782143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size</a:t>
            </a:r>
            <a:r>
              <a:rPr lang="en-US" baseline="0" dirty="0"/>
              <a:t> of your virtual machine will determine the compute capacity available on your VM instance.  For example, the number of cores, amount of memory, number of data disks you can attach, are all determined by the size of the virtual machine.  </a:t>
            </a:r>
          </a:p>
          <a:p>
            <a:endParaRPr lang="en-US" baseline="0" dirty="0"/>
          </a:p>
          <a:p>
            <a:r>
              <a:rPr lang="en-US" baseline="0" dirty="0"/>
              <a:t>To the right are just a few of the virtual machine sizes you could choose from and you can see how the compute capacity varies from one to the next.</a:t>
            </a:r>
          </a:p>
          <a:p>
            <a:endParaRPr lang="en-US" baseline="0" dirty="0"/>
          </a:p>
          <a:p>
            <a:r>
              <a:rPr lang="en-US" baseline="0" dirty="0"/>
              <a:t>&lt;click&gt;</a:t>
            </a:r>
          </a:p>
          <a:p>
            <a:r>
              <a:rPr lang="en-US" dirty="0"/>
              <a:t>The size</a:t>
            </a:r>
            <a:r>
              <a:rPr lang="en-US" baseline="0" dirty="0"/>
              <a:t> of your virtual machine also determines the features available to your VM instance.  For example, if you need support for load balancing, or want to be able to auto-scale the number of instances up or down based on server load, then you will need to choose a VM size that offers those </a:t>
            </a:r>
            <a:r>
              <a:rPr lang="en-US" baseline="0"/>
              <a:t>features.</a:t>
            </a:r>
          </a:p>
          <a:p>
            <a:endParaRPr lang="en-US" baseline="0"/>
          </a:p>
          <a:p>
            <a:r>
              <a:rPr lang="en-US" b="1" baseline="0"/>
              <a:t>High Performance Computing workload </a:t>
            </a:r>
            <a:r>
              <a:rPr lang="en-US" sz="1200" kern="1200">
                <a:solidFill>
                  <a:schemeClr val="tx1"/>
                </a:solidFill>
                <a:effectLst/>
                <a:latin typeface="+mn-lt"/>
                <a:ea typeface="+mn-ea"/>
                <a:cs typeface="+mn-cs"/>
              </a:rPr>
              <a:t>can take advantage of bringing their own images to Azure and leverage the higher memory, increased number of cores per VM and the unique capability of a second backend network. This network supports remote direct memory access (</a:t>
            </a:r>
            <a:r>
              <a:rPr lang="en-US" sz="1200" b="1" kern="1200">
                <a:solidFill>
                  <a:schemeClr val="tx1"/>
                </a:solidFill>
                <a:effectLst/>
                <a:latin typeface="+mn-lt"/>
                <a:ea typeface="+mn-ea"/>
                <a:cs typeface="+mn-cs"/>
              </a:rPr>
              <a:t>RDMA</a:t>
            </a:r>
            <a:r>
              <a:rPr lang="en-US" sz="1200" kern="1200">
                <a:solidFill>
                  <a:schemeClr val="tx1"/>
                </a:solidFill>
                <a:effectLst/>
                <a:latin typeface="+mn-lt"/>
                <a:ea typeface="+mn-ea"/>
                <a:cs typeface="+mn-cs"/>
              </a:rPr>
              <a:t>) up to 40Gbps for lower latency and high-throughput communication between compute nodes.</a:t>
            </a:r>
          </a:p>
          <a:p>
            <a:endParaRPr lang="en-US" sz="1200" kern="1200" baseline="0">
              <a:solidFill>
                <a:schemeClr val="tx1"/>
              </a:solidFill>
              <a:effectLst/>
              <a:latin typeface="+mn-lt"/>
              <a:ea typeface="+mn-ea"/>
              <a:cs typeface="+mn-cs"/>
            </a:endParaRPr>
          </a:p>
          <a:p>
            <a:r>
              <a:rPr lang="en-US" sz="1200" kern="1200" baseline="0">
                <a:solidFill>
                  <a:schemeClr val="tx1"/>
                </a:solidFill>
                <a:effectLst/>
                <a:latin typeface="+mn-lt"/>
                <a:ea typeface="+mn-ea"/>
                <a:cs typeface="+mn-cs"/>
              </a:rPr>
              <a:t>SAP supports only A5 and up and only STANDARD VMs.  </a:t>
            </a:r>
            <a:endParaRPr lang="en-US" baseline="0" dirty="0"/>
          </a:p>
        </p:txBody>
      </p:sp>
      <p:sp>
        <p:nvSpPr>
          <p:cNvPr id="4" name="Slide Number Placeholder 3"/>
          <p:cNvSpPr>
            <a:spLocks noGrp="1"/>
          </p:cNvSpPr>
          <p:nvPr>
            <p:ph type="sldNum" sz="quarter" idx="10"/>
          </p:nvPr>
        </p:nvSpPr>
        <p:spPr/>
        <p:txBody>
          <a:bodyPr/>
          <a:lstStyle/>
          <a:p>
            <a:fld id="{9775AD18-5B56-4775-A2E4-ECEF0ABB851C}" type="slidenum">
              <a:rPr lang="en-US" smtClean="0"/>
              <a:t>6</a:t>
            </a:fld>
            <a:endParaRPr lang="en-US"/>
          </a:p>
        </p:txBody>
      </p:sp>
    </p:spTree>
    <p:extLst>
      <p:ext uri="{BB962C8B-B14F-4D97-AF65-F5344CB8AC3E}">
        <p14:creationId xmlns:p14="http://schemas.microsoft.com/office/powerpoint/2010/main" val="999013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Machine sizes are grouped</a:t>
            </a:r>
            <a:r>
              <a:rPr lang="en-US" baseline="0" dirty="0"/>
              <a:t> into two tiers; Standard and Basic Tier VM’s.</a:t>
            </a:r>
          </a:p>
          <a:p>
            <a:endParaRPr lang="en-US" baseline="0" dirty="0"/>
          </a:p>
          <a:p>
            <a:r>
              <a:rPr lang="en-US" baseline="0" dirty="0"/>
              <a:t>The Standard Tier VM’s are most common for production workloads.  Within the standard tier, there are multiple series (or classes) of VM’s available that offer increasing compute capacity across the tiers.  The Standard Tier VM’s is feature rich as well, providing support for load-balancing and high-memory workloads.</a:t>
            </a:r>
          </a:p>
          <a:p>
            <a:endParaRPr lang="en-US" baseline="0" dirty="0"/>
          </a:p>
          <a:p>
            <a:r>
              <a:rPr lang="en-US" baseline="0" dirty="0"/>
              <a:t>The Basic tier offers more affordable general compute options, but without the features that a production environment typically require.  These are ideal for Dev/Test scenarios or small workloads that don’t require features such as </a:t>
            </a:r>
            <a:r>
              <a:rPr lang="en-US" baseline="0"/>
              <a:t>load-balancing.</a:t>
            </a:r>
          </a:p>
          <a:p>
            <a:endParaRPr lang="en-US" baseline="0"/>
          </a:p>
          <a:p>
            <a:r>
              <a:rPr lang="en-US" baseline="0"/>
              <a:t>For </a:t>
            </a:r>
            <a:r>
              <a:rPr lang="en-US" b="1" baseline="0"/>
              <a:t>SAP Database Servers workload, we recommend using the DS and GS series </a:t>
            </a:r>
            <a:r>
              <a:rPr lang="en-US" baseline="0"/>
              <a:t>VMs to take advantage of the premium storage.</a:t>
            </a:r>
            <a:endParaRPr lang="en-US" baseline="0" dirty="0"/>
          </a:p>
        </p:txBody>
      </p:sp>
      <p:sp>
        <p:nvSpPr>
          <p:cNvPr id="4" name="Slide Number Placeholder 3"/>
          <p:cNvSpPr>
            <a:spLocks noGrp="1"/>
          </p:cNvSpPr>
          <p:nvPr>
            <p:ph type="sldNum" sz="quarter" idx="10"/>
          </p:nvPr>
        </p:nvSpPr>
        <p:spPr/>
        <p:txBody>
          <a:bodyPr/>
          <a:lstStyle/>
          <a:p>
            <a:fld id="{9775AD18-5B56-4775-A2E4-ECEF0ABB851C}" type="slidenum">
              <a:rPr lang="en-US" smtClean="0"/>
              <a:t>7</a:t>
            </a:fld>
            <a:endParaRPr lang="en-US"/>
          </a:p>
        </p:txBody>
      </p:sp>
    </p:spTree>
    <p:extLst>
      <p:ext uri="{BB962C8B-B14F-4D97-AF65-F5344CB8AC3E}">
        <p14:creationId xmlns:p14="http://schemas.microsoft.com/office/powerpoint/2010/main" val="3639278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Segoe UI" pitchFamily="34" charset="0"/>
                <a:ea typeface="+mn-ea"/>
                <a:cs typeface="+mn-cs"/>
              </a:rPr>
              <a:t>When you provision</a:t>
            </a:r>
            <a:r>
              <a:rPr lang="en-US" sz="1200" kern="1200" baseline="0" dirty="0">
                <a:solidFill>
                  <a:schemeClr val="tx1"/>
                </a:solidFill>
                <a:effectLst/>
                <a:latin typeface="Segoe UI" pitchFamily="34" charset="0"/>
                <a:ea typeface="+mn-ea"/>
                <a:cs typeface="+mn-cs"/>
              </a:rPr>
              <a:t> a virtual machine you have the option to use various versions of Windows Server, as well as different versions of Linux.  You can also create your own customized images and use them to provision your Virtual machine instance from.</a:t>
            </a:r>
          </a:p>
          <a:p>
            <a:endParaRPr lang="en-US" sz="1200" kern="1200" baseline="0" dirty="0">
              <a:solidFill>
                <a:schemeClr val="tx1"/>
              </a:solidFill>
              <a:effectLst/>
              <a:latin typeface="Segoe UI" pitchFamily="34" charset="0"/>
              <a:ea typeface="+mn-ea"/>
              <a:cs typeface="+mn-cs"/>
            </a:endParaRPr>
          </a:p>
          <a:p>
            <a:r>
              <a:rPr lang="en-US" sz="1200" kern="1200" baseline="0" dirty="0">
                <a:solidFill>
                  <a:schemeClr val="tx1"/>
                </a:solidFill>
                <a:effectLst/>
                <a:latin typeface="Segoe UI" pitchFamily="34" charset="0"/>
                <a:ea typeface="+mn-ea"/>
                <a:cs typeface="+mn-cs"/>
              </a:rPr>
              <a:t>In the Gallery are Windows Server images for common workloads such as SQL Server, SharePoint, and even Oracle.</a:t>
            </a:r>
          </a:p>
          <a:p>
            <a:endParaRPr lang="en-US" sz="1200" kern="1200" baseline="0" dirty="0">
              <a:solidFill>
                <a:schemeClr val="tx1"/>
              </a:solidFill>
              <a:effectLst/>
              <a:latin typeface="Segoe UI" pitchFamily="34" charset="0"/>
              <a:ea typeface="+mn-ea"/>
              <a:cs typeface="+mn-cs"/>
            </a:endParaRPr>
          </a:p>
          <a:p>
            <a:r>
              <a:rPr lang="en-US" sz="1200" kern="1200" baseline="0" dirty="0">
                <a:solidFill>
                  <a:schemeClr val="tx1"/>
                </a:solidFill>
                <a:effectLst/>
                <a:latin typeface="Segoe UI" pitchFamily="34" charset="0"/>
                <a:ea typeface="+mn-ea"/>
                <a:cs typeface="+mn-cs"/>
              </a:rPr>
              <a:t>If your Azure subscription is part of an MSDN subscription, then you also have access to client OS images such as Windows 7, 8.1, and 10.  There are also images that are preconfigured with Visual Studio and the latest Azure Tools already installed.  These are fantastic for dev/test scenarios and for exploring new preview features.</a:t>
            </a:r>
          </a:p>
        </p:txBody>
      </p:sp>
      <p:sp>
        <p:nvSpPr>
          <p:cNvPr id="4" name="Slide Number Placeholder 3"/>
          <p:cNvSpPr>
            <a:spLocks noGrp="1"/>
          </p:cNvSpPr>
          <p:nvPr>
            <p:ph type="sldNum" sz="quarter" idx="10"/>
          </p:nvPr>
        </p:nvSpPr>
        <p:spPr/>
        <p:txBody>
          <a:bodyPr/>
          <a:lstStyle/>
          <a:p>
            <a:fld id="{9775AD18-5B56-4775-A2E4-ECEF0ABB851C}" type="slidenum">
              <a:rPr lang="en-US" smtClean="0"/>
              <a:t>8</a:t>
            </a:fld>
            <a:endParaRPr lang="en-US"/>
          </a:p>
        </p:txBody>
      </p:sp>
    </p:spTree>
    <p:extLst>
      <p:ext uri="{BB962C8B-B14F-4D97-AF65-F5344CB8AC3E}">
        <p14:creationId xmlns:p14="http://schemas.microsoft.com/office/powerpoint/2010/main" val="1616662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Segoe UI" pitchFamily="34" charset="0"/>
                <a:ea typeface="+mn-ea"/>
                <a:cs typeface="+mn-cs"/>
              </a:rPr>
              <a:t>When deploying virtual machines where more than one VM will service a workload such as a set of web servers or domain controllers it is highly recommended to create them in an availability set.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Segoe UI"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Segoe UI" pitchFamily="34" charset="0"/>
                <a:ea typeface="+mn-ea"/>
                <a:cs typeface="+mn-cs"/>
              </a:rPr>
              <a:t>By</a:t>
            </a:r>
            <a:r>
              <a:rPr lang="en-US" sz="1200" kern="1200" baseline="0" dirty="0">
                <a:solidFill>
                  <a:schemeClr val="tx1"/>
                </a:solidFill>
                <a:effectLst/>
                <a:latin typeface="Segoe UI" pitchFamily="34" charset="0"/>
                <a:ea typeface="+mn-ea"/>
                <a:cs typeface="+mn-cs"/>
              </a:rPr>
              <a:t> doing so, </a:t>
            </a:r>
            <a:r>
              <a:rPr lang="en-US" sz="1200" kern="1200" dirty="0">
                <a:solidFill>
                  <a:schemeClr val="tx1"/>
                </a:solidFill>
                <a:effectLst/>
                <a:latin typeface="Segoe UI" pitchFamily="34" charset="0"/>
                <a:ea typeface="+mn-ea"/>
                <a:cs typeface="+mn-cs"/>
              </a:rPr>
              <a:t>Azure has some basic knowledge about the structure of your application topology.</a:t>
            </a:r>
            <a:r>
              <a:rPr lang="en-US" sz="1200" kern="1200" baseline="0" dirty="0">
                <a:solidFill>
                  <a:schemeClr val="tx1"/>
                </a:solidFill>
                <a:effectLst/>
                <a:latin typeface="Segoe UI" pitchFamily="34" charset="0"/>
                <a:ea typeface="+mn-ea"/>
                <a:cs typeface="+mn-cs"/>
              </a:rPr>
              <a:t>  </a:t>
            </a:r>
            <a:r>
              <a:rPr lang="en-US" sz="1200" kern="1200" dirty="0">
                <a:solidFill>
                  <a:schemeClr val="tx1"/>
                </a:solidFill>
                <a:effectLst/>
                <a:latin typeface="Segoe UI" pitchFamily="34" charset="0"/>
                <a:ea typeface="+mn-ea"/>
                <a:cs typeface="+mn-cs"/>
              </a:rPr>
              <a:t>When updating the underlying host,</a:t>
            </a:r>
            <a:r>
              <a:rPr lang="en-US" sz="1200" kern="1200" baseline="0" dirty="0">
                <a:solidFill>
                  <a:schemeClr val="tx1"/>
                </a:solidFill>
                <a:effectLst/>
                <a:latin typeface="Segoe UI" pitchFamily="34" charset="0"/>
                <a:ea typeface="+mn-ea"/>
                <a:cs typeface="+mn-cs"/>
              </a:rPr>
              <a:t> </a:t>
            </a:r>
            <a:r>
              <a:rPr lang="en-US" sz="1200" kern="1200" dirty="0">
                <a:solidFill>
                  <a:schemeClr val="tx1"/>
                </a:solidFill>
                <a:effectLst/>
                <a:latin typeface="Segoe UI" pitchFamily="34" charset="0"/>
                <a:ea typeface="+mn-ea"/>
                <a:cs typeface="+mn-cs"/>
              </a:rPr>
              <a:t>Azure will perform</a:t>
            </a:r>
            <a:r>
              <a:rPr lang="en-US" sz="1200" kern="1200" baseline="0" dirty="0">
                <a:solidFill>
                  <a:schemeClr val="tx1"/>
                </a:solidFill>
                <a:effectLst/>
                <a:latin typeface="Segoe UI" pitchFamily="34" charset="0"/>
                <a:ea typeface="+mn-ea"/>
                <a:cs typeface="+mn-cs"/>
              </a:rPr>
              <a:t> </a:t>
            </a:r>
            <a:r>
              <a:rPr lang="en-US" sz="1200" kern="1200" dirty="0">
                <a:solidFill>
                  <a:schemeClr val="tx1"/>
                </a:solidFill>
                <a:effectLst/>
                <a:latin typeface="Segoe UI" pitchFamily="34" charset="0"/>
                <a:ea typeface="+mn-ea"/>
                <a:cs typeface="+mn-cs"/>
              </a:rPr>
              <a:t>rolling updates</a:t>
            </a:r>
            <a:r>
              <a:rPr lang="en-US" sz="1200" kern="1200" baseline="0" dirty="0">
                <a:solidFill>
                  <a:schemeClr val="tx1"/>
                </a:solidFill>
                <a:effectLst/>
                <a:latin typeface="Segoe UI" pitchFamily="34" charset="0"/>
                <a:ea typeface="+mn-ea"/>
                <a:cs typeface="+mn-cs"/>
              </a:rPr>
              <a:t> across the instances in the available set, taking down only </a:t>
            </a:r>
            <a:r>
              <a:rPr lang="en-US" sz="1200" kern="1200" dirty="0">
                <a:solidFill>
                  <a:schemeClr val="tx1"/>
                </a:solidFill>
                <a:effectLst/>
                <a:latin typeface="Segoe UI" pitchFamily="34" charset="0"/>
                <a:ea typeface="+mn-ea"/>
                <a:cs typeface="+mn-cs"/>
              </a:rPr>
              <a:t>a portion of your servers for the actual update.</a:t>
            </a:r>
          </a:p>
          <a:p>
            <a:endParaRPr lang="en-US" sz="1200" kern="1200" dirty="0">
              <a:solidFill>
                <a:schemeClr val="tx1"/>
              </a:solidFill>
              <a:effectLst/>
              <a:latin typeface="Segoe UI" pitchFamily="34" charset="0"/>
              <a:ea typeface="+mn-ea"/>
              <a:cs typeface="+mn-cs"/>
            </a:endParaRPr>
          </a:p>
          <a:p>
            <a:r>
              <a:rPr lang="en-US" sz="1200" kern="1200" dirty="0">
                <a:solidFill>
                  <a:schemeClr val="tx1"/>
                </a:solidFill>
                <a:effectLst/>
                <a:latin typeface="Segoe UI" pitchFamily="34" charset="0"/>
                <a:ea typeface="+mn-ea"/>
                <a:cs typeface="+mn-cs"/>
              </a:rPr>
              <a:t>&lt;click&gt;</a:t>
            </a:r>
          </a:p>
          <a:p>
            <a:r>
              <a:rPr lang="en-US" sz="1200" kern="1200" dirty="0">
                <a:solidFill>
                  <a:schemeClr val="tx1"/>
                </a:solidFill>
                <a:effectLst/>
                <a:latin typeface="Segoe UI" pitchFamily="34" charset="0"/>
                <a:ea typeface="+mn-ea"/>
                <a:cs typeface="+mn-cs"/>
              </a:rPr>
              <a:t> </a:t>
            </a:r>
          </a:p>
          <a:p>
            <a:r>
              <a:rPr lang="en-US" sz="1200" kern="1200" dirty="0">
                <a:solidFill>
                  <a:schemeClr val="tx1"/>
                </a:solidFill>
                <a:effectLst/>
                <a:latin typeface="Segoe UI" pitchFamily="34" charset="0"/>
                <a:ea typeface="+mn-ea"/>
                <a:cs typeface="+mn-cs"/>
              </a:rPr>
              <a:t>Putting VMs in an availability also tells Azure to provision</a:t>
            </a:r>
            <a:r>
              <a:rPr lang="en-US" sz="1200" kern="1200" baseline="0" dirty="0">
                <a:solidFill>
                  <a:schemeClr val="tx1"/>
                </a:solidFill>
                <a:effectLst/>
                <a:latin typeface="Segoe UI" pitchFamily="34" charset="0"/>
                <a:ea typeface="+mn-ea"/>
                <a:cs typeface="+mn-cs"/>
              </a:rPr>
              <a:t> the VM’s</a:t>
            </a:r>
            <a:r>
              <a:rPr lang="en-US" sz="1200" kern="1200" dirty="0">
                <a:solidFill>
                  <a:schemeClr val="tx1"/>
                </a:solidFill>
                <a:effectLst/>
                <a:latin typeface="Segoe UI" pitchFamily="34" charset="0"/>
                <a:ea typeface="+mn-ea"/>
                <a:cs typeface="+mn-cs"/>
              </a:rPr>
              <a:t> on separate physical racks in the data center so your servers have physical redundancy at the server, power and network level.  If a failure even at the rack level occurs,</a:t>
            </a:r>
            <a:r>
              <a:rPr lang="en-US" sz="1200" kern="1200" baseline="0" dirty="0">
                <a:solidFill>
                  <a:schemeClr val="tx1"/>
                </a:solidFill>
                <a:effectLst/>
                <a:latin typeface="Segoe UI" pitchFamily="34" charset="0"/>
                <a:ea typeface="+mn-ea"/>
                <a:cs typeface="+mn-cs"/>
              </a:rPr>
              <a:t> </a:t>
            </a:r>
            <a:r>
              <a:rPr lang="en-US" sz="1200" kern="1200" dirty="0">
                <a:solidFill>
                  <a:schemeClr val="tx1"/>
                </a:solidFill>
                <a:effectLst/>
                <a:latin typeface="Segoe UI" pitchFamily="34" charset="0"/>
                <a:ea typeface="+mn-ea"/>
                <a:cs typeface="+mn-cs"/>
              </a:rPr>
              <a:t>a minimum of half of your applications servers will still be available on separate physical hardware.</a:t>
            </a:r>
          </a:p>
          <a:p>
            <a:endParaRPr lang="en-US" sz="1200" kern="1200" dirty="0">
              <a:solidFill>
                <a:schemeClr val="tx1"/>
              </a:solidFill>
              <a:effectLst/>
              <a:latin typeface="Segoe UI" pitchFamily="34" charset="0"/>
              <a:ea typeface="+mn-ea"/>
              <a:cs typeface="+mn-cs"/>
            </a:endParaRPr>
          </a:p>
          <a:p>
            <a:r>
              <a:rPr lang="en-US" sz="1200" kern="1200" dirty="0">
                <a:solidFill>
                  <a:schemeClr val="tx1"/>
                </a:solidFill>
                <a:effectLst/>
                <a:latin typeface="Segoe UI" pitchFamily="34" charset="0"/>
                <a:ea typeface="+mn-ea"/>
                <a:cs typeface="+mn-cs"/>
              </a:rPr>
              <a:t>Shown</a:t>
            </a:r>
            <a:r>
              <a:rPr lang="en-US" sz="1200" kern="1200" baseline="0" dirty="0">
                <a:solidFill>
                  <a:schemeClr val="tx1"/>
                </a:solidFill>
                <a:effectLst/>
                <a:latin typeface="Segoe UI" pitchFamily="34" charset="0"/>
                <a:ea typeface="+mn-ea"/>
                <a:cs typeface="+mn-cs"/>
              </a:rPr>
              <a:t> here is what we call a Fault Domain in Azure.  A Fault Domain isolates virtual machine instances for faults.</a:t>
            </a:r>
          </a:p>
          <a:p>
            <a:r>
              <a:rPr lang="en-US" sz="1200" kern="1200" dirty="0">
                <a:solidFill>
                  <a:schemeClr val="tx1"/>
                </a:solidFill>
                <a:effectLst/>
                <a:latin typeface="Segoe UI" pitchFamily="34" charset="0"/>
                <a:ea typeface="+mn-ea"/>
                <a:cs typeface="+mn-cs"/>
              </a:rPr>
              <a:t> </a:t>
            </a:r>
          </a:p>
          <a:p>
            <a:r>
              <a:rPr lang="en-US" sz="1200" kern="1200" dirty="0">
                <a:solidFill>
                  <a:schemeClr val="tx1"/>
                </a:solidFill>
                <a:effectLst/>
                <a:latin typeface="Segoe UI" pitchFamily="34" charset="0"/>
                <a:ea typeface="+mn-ea"/>
                <a:cs typeface="+mn-cs"/>
              </a:rPr>
              <a:t>To achieve the 99.95% SLA Availability Sets are required.</a:t>
            </a:r>
          </a:p>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9</a:t>
            </a:fld>
            <a:endParaRPr lang="en-US"/>
          </a:p>
        </p:txBody>
      </p:sp>
    </p:spTree>
    <p:extLst>
      <p:ext uri="{BB962C8B-B14F-4D97-AF65-F5344CB8AC3E}">
        <p14:creationId xmlns:p14="http://schemas.microsoft.com/office/powerpoint/2010/main" val="3202636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1_Virtual</a:t>
            </a:r>
            <a:r>
              <a:rPr lang="en-US" baseline="0" dirty="0"/>
              <a:t>_Machines.docx</a:t>
            </a:r>
          </a:p>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10</a:t>
            </a:fld>
            <a:endParaRPr lang="en-US"/>
          </a:p>
        </p:txBody>
      </p:sp>
    </p:spTree>
    <p:extLst>
      <p:ext uri="{BB962C8B-B14F-4D97-AF65-F5344CB8AC3E}">
        <p14:creationId xmlns:p14="http://schemas.microsoft.com/office/powerpoint/2010/main" val="5772023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Engineer</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Engineer</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2516435351"/>
      </p:ext>
    </p:extLst>
  </p:cSld>
  <p:clrMapOvr>
    <a:masterClrMapping/>
  </p:clrMapOvr>
  <p:transition>
    <p:fade/>
  </p:transition>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urvey Ask">
    <p:spTree>
      <p:nvGrpSpPr>
        <p:cNvPr id="1" name=""/>
        <p:cNvGrpSpPr/>
        <p:nvPr/>
      </p:nvGrpSpPr>
      <p:grpSpPr>
        <a:xfrm>
          <a:off x="0" y="0"/>
          <a:ext cx="0" cy="0"/>
          <a:chOff x="0" y="0"/>
          <a:chExt cx="0" cy="0"/>
        </a:xfrm>
      </p:grpSpPr>
      <p:sp>
        <p:nvSpPr>
          <p:cNvPr id="3" name="TextBox 2"/>
          <p:cNvSpPr txBox="1"/>
          <p:nvPr/>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4155077763"/>
      </p:ext>
    </p:extLst>
  </p:cSld>
  <p:clrMapOvr>
    <a:masterClrMapping/>
  </p:clrMapOvr>
  <p:transition>
    <p:fade/>
  </p:transition>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p:nvSpPr>
        <p:spPr bwMode="blackWhite">
          <a:xfrm>
            <a:off x="269239" y="5621781"/>
            <a:ext cx="11617961" cy="706038"/>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14153627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_Title Only - No graphic">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0288776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82240382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Tree>
    <p:extLst>
      <p:ext uri="{BB962C8B-B14F-4D97-AF65-F5344CB8AC3E}">
        <p14:creationId xmlns:p14="http://schemas.microsoft.com/office/powerpoint/2010/main" val="2645434382"/>
      </p:ext>
    </p:extLst>
  </p:cSld>
  <p:clrMapOvr>
    <a:masterClrMapping/>
  </p:clrMapOvr>
  <p:transition>
    <p:fade/>
  </p:transition>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1479352"/>
      </p:ext>
    </p:extLst>
  </p:cSld>
  <p:clrMapOvr>
    <a:masterClrMapping/>
  </p:clrMapOvr>
  <p:transition>
    <p:fade/>
  </p:transition>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112862232"/>
      </p:ext>
    </p:extLst>
  </p:cSld>
  <p:clrMapOvr>
    <a:masterClrMapping/>
  </p:clrMapOvr>
  <p:transition>
    <p:fade/>
  </p:transition>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776442424"/>
      </p:ext>
    </p:extLst>
  </p:cSld>
  <p:clrMapOvr>
    <a:masterClrMapping/>
  </p:clrMapOvr>
  <p:transition>
    <p:fade/>
  </p:transition>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1214285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735950391"/>
      </p:ext>
    </p:extLst>
  </p:cSld>
  <p:clrMapOvr>
    <a:masterClrMapping/>
  </p:clrMapOvr>
  <p:transition>
    <p:fade/>
  </p:transition>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1778478786"/>
      </p:ext>
    </p:extLst>
  </p:cSld>
  <p:clrMapOvr>
    <a:masterClrMapping/>
  </p:clrMapOvr>
  <p:transition>
    <p:fade/>
  </p:transition>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Tree>
    <p:extLst>
      <p:ext uri="{BB962C8B-B14F-4D97-AF65-F5344CB8AC3E}">
        <p14:creationId xmlns:p14="http://schemas.microsoft.com/office/powerpoint/2010/main" val="3150121946"/>
      </p:ext>
    </p:extLst>
  </p:cSld>
  <p:clrMapOvr>
    <a:masterClrMapping/>
  </p:clrMapOvr>
  <p:transition>
    <p:fade/>
  </p:transition>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6"/>
          <p:cNvSpPr txBox="1"/>
          <p:nvPr/>
        </p:nvSpPr>
        <p:spPr>
          <a:xfrm>
            <a:off x="5038145" y="6439306"/>
            <a:ext cx="2114154" cy="442007"/>
          </a:xfrm>
          <a:prstGeom prst="rect">
            <a:avLst/>
          </a:prstGeom>
          <a:noFill/>
        </p:spPr>
        <p:txBody>
          <a:bodyPr wrap="none" lIns="179285" tIns="143428" rIns="179285" bIns="143428" rtlCol="0" anchor="ctr">
            <a:spAutoFit/>
          </a:bodyPr>
          <a:lstStyle/>
          <a:p>
            <a:pPr marL="0" marR="0" lvl="0" indent="0" algn="ctr" defTabSz="914400" rtl="0" eaLnBrk="1" fontAlgn="auto" latinLnBrk="0" hangingPunct="1">
              <a:lnSpc>
                <a:spcPct val="90000"/>
              </a:lnSpc>
              <a:spcBef>
                <a:spcPts val="0"/>
              </a:spcBef>
              <a:spcAft>
                <a:spcPts val="588"/>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a:ea typeface="+mn-ea"/>
                <a:cs typeface="+mn-cs"/>
              </a:rPr>
              <a:t>MICROSOFT CONFIDENTIAL</a:t>
            </a:r>
          </a:p>
        </p:txBody>
      </p:sp>
      <p:pic>
        <p:nvPicPr>
          <p:cNvPr id="8" name="Picture 7"/>
          <p:cNvPicPr>
            <a:picLocks noChangeAspect="1"/>
          </p:cNvPicPr>
          <p:nvPr/>
        </p:nvPicPr>
        <p:blipFill>
          <a:blip r:embed="rId15"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2076586961"/>
      </p:ext>
    </p:extLst>
  </p:cSld>
  <p:clrMap bg1="dk1" tx1="lt1" bg2="dk2" tx2="lt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Lst>
  <p:transition>
    <p:fade/>
  </p:transition>
  <p:hf sldNum="0" hdr="0" dt="0"/>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comments" Target="../comments/comment1.xml"/><Relationship Id="rId5" Type="http://schemas.openxmlformats.org/officeDocument/2006/relationships/image" Target="../media/image23.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4.xml"/><Relationship Id="rId5" Type="http://schemas.openxmlformats.org/officeDocument/2006/relationships/image" Target="../media/image28.jpg"/><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92519" y="3680409"/>
            <a:ext cx="11459115" cy="1661993"/>
          </a:xfrm>
        </p:spPr>
        <p:txBody>
          <a:bodyPr/>
          <a:lstStyle/>
          <a:p>
            <a:pPr algn="ctr"/>
            <a:r>
              <a:rPr lang="en-US" sz="4800"/>
              <a:t>Azure Compute, Storage, and Network</a:t>
            </a:r>
          </a:p>
          <a:p>
            <a:pPr algn="ctr"/>
            <a:r>
              <a:rPr lang="en-US" sz="4800"/>
              <a:t>for </a:t>
            </a:r>
            <a:r>
              <a:rPr lang="en-US" sz="4800" dirty="0"/>
              <a:t>SAP</a:t>
            </a:r>
          </a:p>
        </p:txBody>
      </p:sp>
      <p:sp>
        <p:nvSpPr>
          <p:cNvPr id="4" name="Text Placeholder 3"/>
          <p:cNvSpPr>
            <a:spLocks noGrp="1"/>
          </p:cNvSpPr>
          <p:nvPr>
            <p:ph type="body" sz="quarter" idx="11"/>
          </p:nvPr>
        </p:nvSpPr>
        <p:spPr/>
        <p:txBody>
          <a:bodyPr/>
          <a:lstStyle/>
          <a:p>
            <a:r>
              <a:rPr lang="en-US" dirty="0"/>
              <a:t>Ben Trinh</a:t>
            </a:r>
          </a:p>
        </p:txBody>
      </p:sp>
      <p:sp>
        <p:nvSpPr>
          <p:cNvPr id="5" name="Text Placeholder 4"/>
          <p:cNvSpPr>
            <a:spLocks noGrp="1"/>
          </p:cNvSpPr>
          <p:nvPr>
            <p:ph type="body" sz="quarter" idx="12"/>
          </p:nvPr>
        </p:nvSpPr>
        <p:spPr/>
        <p:txBody>
          <a:bodyPr/>
          <a:lstStyle/>
          <a:p>
            <a:r>
              <a:rPr lang="en-US"/>
              <a:t>bentrin@Microsoft.com</a:t>
            </a:r>
            <a:endParaRPr lang="en-US" dirty="0"/>
          </a:p>
        </p:txBody>
      </p:sp>
    </p:spTree>
    <p:extLst>
      <p:ext uri="{BB962C8B-B14F-4D97-AF65-F5344CB8AC3E}">
        <p14:creationId xmlns:p14="http://schemas.microsoft.com/office/powerpoint/2010/main" val="281922060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Azure Virtual Machines</a:t>
            </a:r>
          </a:p>
        </p:txBody>
      </p:sp>
    </p:spTree>
    <p:extLst>
      <p:ext uri="{BB962C8B-B14F-4D97-AF65-F5344CB8AC3E}">
        <p14:creationId xmlns:p14="http://schemas.microsoft.com/office/powerpoint/2010/main" val="217680541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VM </a:t>
            </a:r>
            <a:r>
              <a:rPr lang="en-US" dirty="0"/>
              <a:t>Extensions</a:t>
            </a:r>
          </a:p>
        </p:txBody>
      </p:sp>
    </p:spTree>
    <p:extLst>
      <p:ext uri="{BB962C8B-B14F-4D97-AF65-F5344CB8AC3E}">
        <p14:creationId xmlns:p14="http://schemas.microsoft.com/office/powerpoint/2010/main" val="148082416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Extensions (IaaS+)</a:t>
            </a:r>
          </a:p>
        </p:txBody>
      </p:sp>
      <p:sp>
        <p:nvSpPr>
          <p:cNvPr id="3" name="Content Placeholder 2"/>
          <p:cNvSpPr>
            <a:spLocks noGrp="1"/>
          </p:cNvSpPr>
          <p:nvPr>
            <p:ph sz="quarter" idx="10"/>
          </p:nvPr>
        </p:nvSpPr>
        <p:spPr>
          <a:xfrm>
            <a:off x="268288" y="1398396"/>
            <a:ext cx="5788425" cy="5113916"/>
          </a:xfrm>
        </p:spPr>
        <p:txBody>
          <a:bodyPr>
            <a:normAutofit fontScale="85000" lnSpcReduction="10000"/>
          </a:bodyPr>
          <a:lstStyle/>
          <a:p>
            <a:r>
              <a:rPr lang="en-US" dirty="0"/>
              <a:t>Inject code and configuration into VM’s</a:t>
            </a:r>
          </a:p>
          <a:p>
            <a:endParaRPr lang="en-US" dirty="0"/>
          </a:p>
          <a:p>
            <a:pPr lvl="1"/>
            <a:r>
              <a:rPr lang="en-US" dirty="0"/>
              <a:t>Configuration</a:t>
            </a:r>
          </a:p>
          <a:p>
            <a:pPr lvl="2"/>
            <a:r>
              <a:rPr lang="en-US" dirty="0"/>
              <a:t>PowerShell, DSC, Chef, Puppet</a:t>
            </a:r>
          </a:p>
          <a:p>
            <a:pPr lvl="2"/>
            <a:endParaRPr lang="en-US" dirty="0"/>
          </a:p>
          <a:p>
            <a:pPr lvl="1"/>
            <a:r>
              <a:rPr lang="en-US" dirty="0"/>
              <a:t>Management</a:t>
            </a:r>
          </a:p>
          <a:p>
            <a:pPr lvl="2"/>
            <a:r>
              <a:rPr lang="en-US" dirty="0"/>
              <a:t>Anti-virus, Backup, Patching, …</a:t>
            </a:r>
          </a:p>
          <a:p>
            <a:pPr lvl="2"/>
            <a:endParaRPr lang="en-US" dirty="0"/>
          </a:p>
          <a:p>
            <a:pPr lvl="1"/>
            <a:r>
              <a:rPr lang="en-US" dirty="0"/>
              <a:t>Security</a:t>
            </a:r>
          </a:p>
          <a:p>
            <a:pPr lvl="2"/>
            <a:r>
              <a:rPr lang="en-US" dirty="0"/>
              <a:t>Disk encryption, …</a:t>
            </a:r>
          </a:p>
        </p:txBody>
      </p:sp>
      <p:pic>
        <p:nvPicPr>
          <p:cNvPr id="5" name="Picture 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269900" y="2301591"/>
            <a:ext cx="674313" cy="674313"/>
          </a:xfrm>
          <a:prstGeom prst="rect">
            <a:avLst/>
          </a:prstGeom>
        </p:spPr>
      </p:pic>
      <p:sp>
        <p:nvSpPr>
          <p:cNvPr id="6" name="Rectangle 5"/>
          <p:cNvSpPr/>
          <p:nvPr/>
        </p:nvSpPr>
        <p:spPr bwMode="auto">
          <a:xfrm>
            <a:off x="6134821" y="2793056"/>
            <a:ext cx="5943600" cy="2180388"/>
          </a:xfrm>
          <a:prstGeom prst="rect">
            <a:avLst/>
          </a:prstGeom>
          <a:noFill/>
          <a:ln w="1905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6260865" y="4531363"/>
            <a:ext cx="5694892" cy="3650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VM Agent</a:t>
            </a:r>
          </a:p>
        </p:txBody>
      </p:sp>
      <p:sp>
        <p:nvSpPr>
          <p:cNvPr id="8" name="Rectangle 7"/>
          <p:cNvSpPr/>
          <p:nvPr/>
        </p:nvSpPr>
        <p:spPr bwMode="auto">
          <a:xfrm>
            <a:off x="6269900" y="4089283"/>
            <a:ext cx="5692883" cy="3650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Runtime &amp; Extension API</a:t>
            </a:r>
          </a:p>
        </p:txBody>
      </p:sp>
      <p:sp>
        <p:nvSpPr>
          <p:cNvPr id="11" name="Rectangle 10"/>
          <p:cNvSpPr/>
          <p:nvPr/>
        </p:nvSpPr>
        <p:spPr bwMode="auto">
          <a:xfrm>
            <a:off x="6260865" y="3335350"/>
            <a:ext cx="1681259" cy="654215"/>
          </a:xfrm>
          <a:prstGeom prst="rect">
            <a:avLst/>
          </a:prstGeom>
          <a:solidFill>
            <a:srgbClr val="7541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Backup Extension</a:t>
            </a:r>
          </a:p>
        </p:txBody>
      </p:sp>
      <p:sp>
        <p:nvSpPr>
          <p:cNvPr id="12" name="Rectangle 11"/>
          <p:cNvSpPr/>
          <p:nvPr/>
        </p:nvSpPr>
        <p:spPr bwMode="auto">
          <a:xfrm>
            <a:off x="8071694" y="3335352"/>
            <a:ext cx="1681259" cy="654215"/>
          </a:xfrm>
          <a:prstGeom prst="rect">
            <a:avLst/>
          </a:prstGeom>
          <a:solidFill>
            <a:srgbClr val="7541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Monitoring Extension</a:t>
            </a:r>
          </a:p>
        </p:txBody>
      </p:sp>
      <p:grpSp>
        <p:nvGrpSpPr>
          <p:cNvPr id="19" name="Group 18"/>
          <p:cNvGrpSpPr/>
          <p:nvPr/>
        </p:nvGrpSpPr>
        <p:grpSpPr>
          <a:xfrm>
            <a:off x="10987438" y="3337093"/>
            <a:ext cx="975345" cy="654215"/>
            <a:chOff x="2228936" y="5918226"/>
            <a:chExt cx="975345" cy="654215"/>
          </a:xfrm>
        </p:grpSpPr>
        <p:sp>
          <p:nvSpPr>
            <p:cNvPr id="13" name="Rectangle 12"/>
            <p:cNvSpPr/>
            <p:nvPr/>
          </p:nvSpPr>
          <p:spPr bwMode="auto">
            <a:xfrm>
              <a:off x="2228936" y="5918226"/>
              <a:ext cx="975345" cy="654215"/>
            </a:xfrm>
            <a:prstGeom prst="rect">
              <a:avLst/>
            </a:prstGeom>
            <a:solidFill>
              <a:srgbClr val="7541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descr="https://fbcdn-profile-a.akamaihd.net/hprofile-ak-xaf1/v/t1.0-1/c38.24.301.301/s160x160/545296_10151044729480712_1286859476_n.jpg?oh=214882c1ab53d62e02a2deeeb74eddf8&amp;oe=55DEEE66&amp;__gda__=1440734359_630a3812986fb9e6bfe93a017a0a1b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14624" y="5948957"/>
              <a:ext cx="603968" cy="60396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 name="Group 19"/>
          <p:cNvGrpSpPr/>
          <p:nvPr/>
        </p:nvGrpSpPr>
        <p:grpSpPr>
          <a:xfrm>
            <a:off x="9882523" y="3335352"/>
            <a:ext cx="975345" cy="654215"/>
            <a:chOff x="2228936" y="5079511"/>
            <a:chExt cx="975345" cy="654215"/>
          </a:xfrm>
        </p:grpSpPr>
        <p:sp>
          <p:nvSpPr>
            <p:cNvPr id="17" name="Rectangle 16"/>
            <p:cNvSpPr/>
            <p:nvPr/>
          </p:nvSpPr>
          <p:spPr bwMode="auto">
            <a:xfrm>
              <a:off x="2228936" y="5079511"/>
              <a:ext cx="975345" cy="654215"/>
            </a:xfrm>
            <a:prstGeom prst="rect">
              <a:avLst/>
            </a:prstGeom>
            <a:solidFill>
              <a:srgbClr val="7541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descr="http://www.juliandunn.net/wp-content/uploads/2014/03/Chef_Mark_Re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42059" y="5135653"/>
              <a:ext cx="549036" cy="541929"/>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TextBox 20"/>
          <p:cNvSpPr txBox="1"/>
          <p:nvPr/>
        </p:nvSpPr>
        <p:spPr>
          <a:xfrm>
            <a:off x="7374429" y="2734817"/>
            <a:ext cx="3483824"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VM Code &amp; Configuration</a:t>
            </a:r>
          </a:p>
        </p:txBody>
      </p:sp>
    </p:spTree>
    <p:extLst>
      <p:ext uri="{BB962C8B-B14F-4D97-AF65-F5344CB8AC3E}">
        <p14:creationId xmlns:p14="http://schemas.microsoft.com/office/powerpoint/2010/main" val="422757365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Value of Virtual Machine Extensions</a:t>
            </a:r>
          </a:p>
        </p:txBody>
      </p:sp>
      <p:sp>
        <p:nvSpPr>
          <p:cNvPr id="6" name="Rectangle 5"/>
          <p:cNvSpPr/>
          <p:nvPr/>
        </p:nvSpPr>
        <p:spPr bwMode="auto">
          <a:xfrm>
            <a:off x="2727971" y="5582859"/>
            <a:ext cx="6917198" cy="53425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Virtual Machines</a:t>
            </a:r>
          </a:p>
        </p:txBody>
      </p:sp>
      <p:sp>
        <p:nvSpPr>
          <p:cNvPr id="7" name="Rectangle 6"/>
          <p:cNvSpPr/>
          <p:nvPr/>
        </p:nvSpPr>
        <p:spPr bwMode="auto">
          <a:xfrm>
            <a:off x="2727971" y="4236035"/>
            <a:ext cx="6917197" cy="53425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VM Extensions (SAP monitoring ext.)</a:t>
            </a: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Rectangle 10"/>
          <p:cNvSpPr/>
          <p:nvPr/>
        </p:nvSpPr>
        <p:spPr bwMode="auto">
          <a:xfrm>
            <a:off x="6284827" y="2915741"/>
            <a:ext cx="3360343" cy="1181134"/>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Service Fabric</a:t>
            </a:r>
          </a:p>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VM’s + Containers</a:t>
            </a:r>
          </a:p>
        </p:txBody>
      </p:sp>
      <p:sp>
        <p:nvSpPr>
          <p:cNvPr id="12" name="Rectangle 11"/>
          <p:cNvSpPr/>
          <p:nvPr/>
        </p:nvSpPr>
        <p:spPr bwMode="auto">
          <a:xfrm>
            <a:off x="2727971" y="2242329"/>
            <a:ext cx="6917195" cy="53425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App Service</a:t>
            </a:r>
          </a:p>
        </p:txBody>
      </p:sp>
      <p:sp>
        <p:nvSpPr>
          <p:cNvPr id="14" name="Rectangle 13"/>
          <p:cNvSpPr/>
          <p:nvPr/>
        </p:nvSpPr>
        <p:spPr bwMode="auto">
          <a:xfrm>
            <a:off x="2727971" y="1581481"/>
            <a:ext cx="1581912" cy="53035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Web</a:t>
            </a:r>
          </a:p>
        </p:txBody>
      </p:sp>
      <p:sp>
        <p:nvSpPr>
          <p:cNvPr id="15" name="Rectangle 14"/>
          <p:cNvSpPr/>
          <p:nvPr/>
        </p:nvSpPr>
        <p:spPr bwMode="auto">
          <a:xfrm>
            <a:off x="4506399" y="1581481"/>
            <a:ext cx="1581912" cy="53035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API</a:t>
            </a:r>
          </a:p>
        </p:txBody>
      </p:sp>
      <p:sp>
        <p:nvSpPr>
          <p:cNvPr id="16" name="Rectangle 15"/>
          <p:cNvSpPr/>
          <p:nvPr/>
        </p:nvSpPr>
        <p:spPr bwMode="auto">
          <a:xfrm>
            <a:off x="6284827" y="1581481"/>
            <a:ext cx="1581912" cy="53035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Mobile</a:t>
            </a:r>
          </a:p>
        </p:txBody>
      </p:sp>
      <p:sp>
        <p:nvSpPr>
          <p:cNvPr id="17" name="Rectangle 16"/>
          <p:cNvSpPr/>
          <p:nvPr/>
        </p:nvSpPr>
        <p:spPr bwMode="auto">
          <a:xfrm>
            <a:off x="8063254" y="1581481"/>
            <a:ext cx="1581912" cy="53035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Logic</a:t>
            </a:r>
          </a:p>
        </p:txBody>
      </p:sp>
      <p:sp>
        <p:nvSpPr>
          <p:cNvPr id="18" name="Left Brace 17"/>
          <p:cNvSpPr/>
          <p:nvPr/>
        </p:nvSpPr>
        <p:spPr>
          <a:xfrm>
            <a:off x="2365651" y="1572031"/>
            <a:ext cx="319138" cy="1220131"/>
          </a:xfrm>
          <a:prstGeom prst="leftBrac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9" name="TextBox 18"/>
          <p:cNvSpPr txBox="1"/>
          <p:nvPr/>
        </p:nvSpPr>
        <p:spPr>
          <a:xfrm>
            <a:off x="278296" y="1917809"/>
            <a:ext cx="2087355" cy="849463"/>
          </a:xfrm>
          <a:prstGeom prst="rect">
            <a:avLst/>
          </a:prstGeom>
          <a:noFill/>
        </p:spPr>
        <p:txBody>
          <a:bodyPr wrap="square" lIns="182880" tIns="146304" rIns="182880" bIns="146304" rtlCol="0">
            <a:sp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Vertical Compute PaaS</a:t>
            </a:r>
          </a:p>
        </p:txBody>
      </p:sp>
      <p:sp>
        <p:nvSpPr>
          <p:cNvPr id="20" name="Left Brace 19"/>
          <p:cNvSpPr/>
          <p:nvPr/>
        </p:nvSpPr>
        <p:spPr>
          <a:xfrm>
            <a:off x="2365651" y="4230193"/>
            <a:ext cx="319139" cy="1886918"/>
          </a:xfrm>
          <a:prstGeom prst="leftBrac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1" name="TextBox 20"/>
          <p:cNvSpPr txBox="1"/>
          <p:nvPr/>
        </p:nvSpPr>
        <p:spPr>
          <a:xfrm>
            <a:off x="179072" y="4906526"/>
            <a:ext cx="2186579" cy="572464"/>
          </a:xfrm>
          <a:prstGeom prst="rect">
            <a:avLst/>
          </a:prstGeom>
          <a:noFill/>
        </p:spPr>
        <p:txBody>
          <a:bodyPr wrap="square" lIns="182880" tIns="146304" rIns="182880" bIns="146304" rtlCol="0">
            <a:sp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IaaS and IaaS+</a:t>
            </a:r>
          </a:p>
        </p:txBody>
      </p:sp>
      <p:sp>
        <p:nvSpPr>
          <p:cNvPr id="28" name="Left Brace 27"/>
          <p:cNvSpPr/>
          <p:nvPr/>
        </p:nvSpPr>
        <p:spPr>
          <a:xfrm>
            <a:off x="2365652" y="2879358"/>
            <a:ext cx="319138" cy="564248"/>
          </a:xfrm>
          <a:prstGeom prst="leftBrace">
            <a:avLst>
              <a:gd name="adj1" fmla="val 8333"/>
              <a:gd name="adj2" fmla="val 45927"/>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9" name="TextBox 28"/>
          <p:cNvSpPr txBox="1"/>
          <p:nvPr/>
        </p:nvSpPr>
        <p:spPr>
          <a:xfrm>
            <a:off x="242529" y="2735554"/>
            <a:ext cx="2096723" cy="849463"/>
          </a:xfrm>
          <a:prstGeom prst="rect">
            <a:avLst/>
          </a:prstGeom>
          <a:noFill/>
        </p:spPr>
        <p:txBody>
          <a:bodyPr wrap="square" lIns="182880" tIns="146304" rIns="182880" bIns="146304" rtlCol="0">
            <a:sp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General Compute PaaS</a:t>
            </a:r>
          </a:p>
        </p:txBody>
      </p:sp>
      <p:sp>
        <p:nvSpPr>
          <p:cNvPr id="24" name="Rectangle 23"/>
          <p:cNvSpPr/>
          <p:nvPr/>
        </p:nvSpPr>
        <p:spPr bwMode="auto">
          <a:xfrm>
            <a:off x="2727971" y="4909447"/>
            <a:ext cx="6917198" cy="53425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Virtual Machine Scale Sets</a:t>
            </a:r>
          </a:p>
        </p:txBody>
      </p:sp>
      <p:sp>
        <p:nvSpPr>
          <p:cNvPr id="2" name="TextBox 1"/>
          <p:cNvSpPr txBox="1"/>
          <p:nvPr/>
        </p:nvSpPr>
        <p:spPr>
          <a:xfrm>
            <a:off x="9841678" y="1344504"/>
            <a:ext cx="2262087" cy="960263"/>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Rapid Development</a:t>
            </a:r>
          </a:p>
        </p:txBody>
      </p:sp>
      <p:sp>
        <p:nvSpPr>
          <p:cNvPr id="25" name="TextBox 24"/>
          <p:cNvSpPr txBox="1"/>
          <p:nvPr/>
        </p:nvSpPr>
        <p:spPr>
          <a:xfrm>
            <a:off x="9841678" y="5745349"/>
            <a:ext cx="2262087" cy="627864"/>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Full Control</a:t>
            </a:r>
          </a:p>
        </p:txBody>
      </p:sp>
      <p:sp>
        <p:nvSpPr>
          <p:cNvPr id="8" name="Up-Down Arrow 7"/>
          <p:cNvSpPr/>
          <p:nvPr/>
        </p:nvSpPr>
        <p:spPr bwMode="auto">
          <a:xfrm>
            <a:off x="10665916" y="2242329"/>
            <a:ext cx="613610" cy="3503020"/>
          </a:xfrm>
          <a:prstGeom prst="upDown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 name="Rectangle 21"/>
          <p:cNvSpPr/>
          <p:nvPr/>
        </p:nvSpPr>
        <p:spPr bwMode="auto">
          <a:xfrm>
            <a:off x="2727971" y="3548235"/>
            <a:ext cx="3360340" cy="548640"/>
          </a:xfrm>
          <a:prstGeom prst="rect">
            <a:avLst/>
          </a:prstGeom>
          <a:solidFill>
            <a:srgbClr val="7541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SCALR,</a:t>
            </a:r>
            <a:r>
              <a:rPr kumimoji="0" lang="en-US" sz="2000" b="0" i="0" u="none" strike="noStrike" kern="1200" cap="none" spc="0" normalizeH="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 </a:t>
            </a:r>
            <a:r>
              <a:rPr kumimoji="0" lang="en-US" sz="2000" b="0" i="0" u="none" strike="noStrike" kern="1200" cap="none" spc="0" normalizeH="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RightScale</a:t>
            </a:r>
            <a:r>
              <a:rPr kumimoji="0" lang="en-US" sz="2000" b="0" i="0" u="none" strike="noStrike" kern="1200" cap="none" spc="0" normalizeH="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 </a:t>
            </a:r>
            <a:r>
              <a:rPr kumimoji="0" lang="en-US" sz="2000" b="0" i="0" u="none" strike="noStrike" kern="1200" cap="none" spc="0" normalizeH="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Mesos</a:t>
            </a:r>
            <a:r>
              <a:rPr kumimoji="0" lang="en-US" sz="2000" b="0" i="0" u="none" strike="noStrike" kern="1200" cap="none" spc="0" normalizeH="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 Swarm</a:t>
            </a: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 name="Rectangle 22"/>
          <p:cNvSpPr/>
          <p:nvPr/>
        </p:nvSpPr>
        <p:spPr bwMode="auto">
          <a:xfrm>
            <a:off x="2733750" y="2915741"/>
            <a:ext cx="3360340" cy="566928"/>
          </a:xfrm>
          <a:prstGeom prst="rect">
            <a:avLst/>
          </a:prstGeom>
          <a:solidFill>
            <a:srgbClr val="7541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Apprenda, Cloud Foundry</a:t>
            </a:r>
            <a:r>
              <a:rPr lang="en-US" sz="2000" dirty="0">
                <a:gradFill>
                  <a:gsLst>
                    <a:gs pos="0">
                      <a:srgbClr val="FFFFFF"/>
                    </a:gs>
                    <a:gs pos="100000">
                      <a:srgbClr val="FFFFFF"/>
                    </a:gs>
                  </a:gsLst>
                  <a:lin ang="5400000" scaled="0"/>
                </a:gradFill>
                <a:ea typeface="Segoe UI" pitchFamily="34" charset="0"/>
                <a:cs typeface="Segoe UI" pitchFamily="34" charset="0"/>
              </a:rPr>
              <a:t>, </a:t>
            </a:r>
            <a:r>
              <a:rPr lang="en-US" sz="2000" dirty="0" err="1">
                <a:gradFill>
                  <a:gsLst>
                    <a:gs pos="0">
                      <a:srgbClr val="FFFFFF"/>
                    </a:gs>
                    <a:gs pos="100000">
                      <a:srgbClr val="FFFFFF"/>
                    </a:gs>
                  </a:gsLst>
                  <a:lin ang="5400000" scaled="0"/>
                </a:gradFill>
                <a:ea typeface="Segoe UI" pitchFamily="34" charset="0"/>
                <a:cs typeface="Segoe UI" pitchFamily="34" charset="0"/>
              </a:rPr>
              <a:t>Jelastic</a:t>
            </a:r>
            <a:r>
              <a:rPr lang="en-US" sz="2000" dirty="0">
                <a:gradFill>
                  <a:gsLst>
                    <a:gs pos="0">
                      <a:srgbClr val="FFFFFF"/>
                    </a:gs>
                    <a:gs pos="100000">
                      <a:srgbClr val="FFFFFF"/>
                    </a:gs>
                  </a:gsLst>
                  <a:lin ang="5400000" scaled="0"/>
                </a:gradFill>
                <a:ea typeface="Segoe UI" pitchFamily="34" charset="0"/>
                <a:cs typeface="Segoe UI" pitchFamily="34" charset="0"/>
              </a:rPr>
              <a:t>, Marathon</a:t>
            </a: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 name="TextBox 25"/>
          <p:cNvSpPr txBox="1"/>
          <p:nvPr/>
        </p:nvSpPr>
        <p:spPr>
          <a:xfrm>
            <a:off x="242529" y="3416992"/>
            <a:ext cx="2096723" cy="849463"/>
          </a:xfrm>
          <a:prstGeom prst="rect">
            <a:avLst/>
          </a:prstGeom>
          <a:noFill/>
        </p:spPr>
        <p:txBody>
          <a:bodyPr wrap="square" lIns="182880" tIns="146304" rIns="182880" bIns="146304" rtlCol="0">
            <a:sp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Cluster Orchestration</a:t>
            </a:r>
          </a:p>
        </p:txBody>
      </p:sp>
      <p:sp>
        <p:nvSpPr>
          <p:cNvPr id="27" name="Left Brace 26"/>
          <p:cNvSpPr/>
          <p:nvPr/>
        </p:nvSpPr>
        <p:spPr>
          <a:xfrm>
            <a:off x="2365650" y="3553299"/>
            <a:ext cx="319139" cy="560372"/>
          </a:xfrm>
          <a:prstGeom prst="leftBrace">
            <a:avLst>
              <a:gd name="adj1" fmla="val 8333"/>
              <a:gd name="adj2" fmla="val 45927"/>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333649344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Storage Overview</a:t>
            </a:r>
          </a:p>
        </p:txBody>
      </p:sp>
    </p:spTree>
    <p:extLst>
      <p:ext uri="{BB962C8B-B14F-4D97-AF65-F5344CB8AC3E}">
        <p14:creationId xmlns:p14="http://schemas.microsoft.com/office/powerpoint/2010/main" val="360509642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Azure Storage Accounts</a:t>
            </a:r>
            <a:endParaRPr lang="en-US" dirty="0"/>
          </a:p>
        </p:txBody>
      </p:sp>
      <p:sp>
        <p:nvSpPr>
          <p:cNvPr id="4" name="Content Placeholder 3"/>
          <p:cNvSpPr>
            <a:spLocks noGrp="1"/>
          </p:cNvSpPr>
          <p:nvPr>
            <p:ph sz="quarter" idx="10"/>
          </p:nvPr>
        </p:nvSpPr>
        <p:spPr/>
        <p:txBody>
          <a:bodyPr>
            <a:noAutofit/>
          </a:bodyPr>
          <a:lstStyle/>
          <a:p>
            <a:r>
              <a:rPr lang="en-US" sz="2400" dirty="0"/>
              <a:t>An Azure Subscription can have up to </a:t>
            </a:r>
            <a:r>
              <a:rPr lang="en-US" sz="2400" dirty="0">
                <a:solidFill>
                  <a:srgbClr val="FFFF00"/>
                </a:solidFill>
              </a:rPr>
              <a:t>100 storage accounts</a:t>
            </a:r>
            <a:r>
              <a:rPr lang="en-US" sz="2400" dirty="0"/>
              <a:t>.</a:t>
            </a:r>
          </a:p>
          <a:p>
            <a:pPr lvl="1"/>
            <a:r>
              <a:rPr lang="en-US" sz="2400" dirty="0"/>
              <a:t>Soft limit – contact support if you need more</a:t>
            </a:r>
          </a:p>
          <a:p>
            <a:pPr lvl="1"/>
            <a:endParaRPr lang="en-US" sz="2400" dirty="0"/>
          </a:p>
          <a:p>
            <a:r>
              <a:rPr lang="en-US" sz="2400" dirty="0"/>
              <a:t>Store up to </a:t>
            </a:r>
            <a:r>
              <a:rPr lang="en-US" sz="2400" dirty="0">
                <a:solidFill>
                  <a:srgbClr val="FFFF00"/>
                </a:solidFill>
              </a:rPr>
              <a:t>500TB per storage account</a:t>
            </a:r>
            <a:endParaRPr lang="en-US" sz="2400" dirty="0"/>
          </a:p>
          <a:p>
            <a:endParaRPr lang="en-US" sz="2400" dirty="0"/>
          </a:p>
          <a:p>
            <a:r>
              <a:rPr lang="en-US" sz="2400" dirty="0"/>
              <a:t>A storage account is uniquely addressable.</a:t>
            </a:r>
          </a:p>
          <a:p>
            <a:pPr marL="336145" lvl="1" indent="0">
              <a:buNone/>
            </a:pPr>
            <a:r>
              <a:rPr lang="en-US" sz="2400" dirty="0">
                <a:solidFill>
                  <a:srgbClr val="FFFF00"/>
                </a:solidFill>
              </a:rPr>
              <a:t>https://&lt;account name&gt;.&lt;service name&gt;.core.windows.net</a:t>
            </a:r>
            <a:endParaRPr lang="en-US" sz="2400" dirty="0"/>
          </a:p>
          <a:p>
            <a:endParaRPr lang="en-US" sz="2400" dirty="0"/>
          </a:p>
          <a:p>
            <a:r>
              <a:rPr lang="en-US" sz="2400" dirty="0"/>
              <a:t>Available from anywhere using REST API’s</a:t>
            </a:r>
          </a:p>
          <a:p>
            <a:endParaRPr lang="en-US" sz="2400" dirty="0"/>
          </a:p>
          <a:p>
            <a:r>
              <a:rPr lang="en-US" sz="2400" dirty="0"/>
              <a:t>Open source client libraries available for .NET, Native C++, Java, Android, Node.js, PHP, Python, Ruby, PowerShell, iOS</a:t>
            </a:r>
          </a:p>
        </p:txBody>
      </p:sp>
      <p:grpSp>
        <p:nvGrpSpPr>
          <p:cNvPr id="18" name="Group 17"/>
          <p:cNvGrpSpPr/>
          <p:nvPr/>
        </p:nvGrpSpPr>
        <p:grpSpPr>
          <a:xfrm>
            <a:off x="9082176" y="1134613"/>
            <a:ext cx="3043674" cy="3195225"/>
            <a:chOff x="9082176" y="1134613"/>
            <a:chExt cx="3043674" cy="3195225"/>
          </a:xfrm>
        </p:grpSpPr>
        <p:sp>
          <p:nvSpPr>
            <p:cNvPr id="5" name="TextBox 4"/>
            <p:cNvSpPr txBox="1"/>
            <p:nvPr/>
          </p:nvSpPr>
          <p:spPr>
            <a:xfrm>
              <a:off x="9082176" y="2302320"/>
              <a:ext cx="1178336"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Storage Account</a:t>
              </a:r>
            </a:p>
          </p:txBody>
        </p:sp>
        <p:grpSp>
          <p:nvGrpSpPr>
            <p:cNvPr id="6" name="Group 5"/>
            <p:cNvGrpSpPr/>
            <p:nvPr/>
          </p:nvGrpSpPr>
          <p:grpSpPr>
            <a:xfrm>
              <a:off x="9168370" y="1134613"/>
              <a:ext cx="2957480" cy="3195225"/>
              <a:chOff x="9168370" y="1134613"/>
              <a:chExt cx="2957480" cy="3195225"/>
            </a:xfrm>
          </p:grpSpPr>
          <p:sp>
            <p:nvSpPr>
              <p:cNvPr id="7" name="Rectangle 6"/>
              <p:cNvSpPr/>
              <p:nvPr/>
            </p:nvSpPr>
            <p:spPr bwMode="auto">
              <a:xfrm>
                <a:off x="9258300" y="1663938"/>
                <a:ext cx="2695161" cy="2656271"/>
              </a:xfrm>
              <a:prstGeom prst="rect">
                <a:avLst/>
              </a:prstGeom>
              <a:noFill/>
              <a:ln w="25400">
                <a:solidFill>
                  <a:srgbClr val="FFFFFF"/>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376465" y="1134613"/>
                <a:ext cx="780290" cy="780290"/>
              </a:xfrm>
              <a:prstGeom prst="rect">
                <a:avLst/>
              </a:prstGeom>
            </p:spPr>
          </p:pic>
          <p:pic>
            <p:nvPicPr>
              <p:cNvPr id="9" name="Picture 8"/>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376465" y="1914903"/>
                <a:ext cx="589758" cy="589758"/>
              </a:xfrm>
              <a:prstGeom prst="rect">
                <a:avLst/>
              </a:prstGeom>
            </p:spPr>
          </p:pic>
          <p:pic>
            <p:nvPicPr>
              <p:cNvPr id="10" name="Picture 9"/>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0311001" y="1914903"/>
                <a:ext cx="589758" cy="589758"/>
              </a:xfrm>
              <a:prstGeom prst="rect">
                <a:avLst/>
              </a:prstGeom>
            </p:spPr>
          </p:pic>
          <p:pic>
            <p:nvPicPr>
              <p:cNvPr id="11" name="Picture 10"/>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1245537" y="1914903"/>
                <a:ext cx="589758" cy="589758"/>
              </a:xfrm>
              <a:prstGeom prst="rect">
                <a:avLst/>
              </a:prstGeom>
            </p:spPr>
          </p:pic>
          <p:sp>
            <p:nvSpPr>
              <p:cNvPr id="12" name="TextBox 11"/>
              <p:cNvSpPr txBox="1"/>
              <p:nvPr/>
            </p:nvSpPr>
            <p:spPr>
              <a:xfrm>
                <a:off x="10016122" y="2302320"/>
                <a:ext cx="1178336"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Storage Account</a:t>
                </a:r>
              </a:p>
            </p:txBody>
          </p:sp>
          <p:sp>
            <p:nvSpPr>
              <p:cNvPr id="13" name="TextBox 12"/>
              <p:cNvSpPr txBox="1"/>
              <p:nvPr/>
            </p:nvSpPr>
            <p:spPr>
              <a:xfrm>
                <a:off x="10947514" y="2302320"/>
                <a:ext cx="1178336"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Storage Account</a:t>
                </a:r>
              </a:p>
            </p:txBody>
          </p:sp>
          <p:cxnSp>
            <p:nvCxnSpPr>
              <p:cNvPr id="14" name="Straight Connector 13"/>
              <p:cNvCxnSpPr/>
              <p:nvPr/>
            </p:nvCxnSpPr>
            <p:spPr>
              <a:xfrm>
                <a:off x="9671344" y="3040984"/>
                <a:ext cx="0" cy="63500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0604013" y="3040984"/>
                <a:ext cx="0" cy="63500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36682" y="3040984"/>
                <a:ext cx="0" cy="63500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168370" y="3812773"/>
                <a:ext cx="2871285"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Max. 100 Storage Accounts</a:t>
                </a:r>
              </a:p>
            </p:txBody>
          </p:sp>
        </p:grpSp>
      </p:grpSp>
    </p:spTree>
    <p:extLst>
      <p:ext uri="{BB962C8B-B14F-4D97-AF65-F5344CB8AC3E}">
        <p14:creationId xmlns:p14="http://schemas.microsoft.com/office/powerpoint/2010/main" val="41745030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Replication</a:t>
            </a:r>
          </a:p>
        </p:txBody>
      </p:sp>
      <p:graphicFrame>
        <p:nvGraphicFramePr>
          <p:cNvPr id="7" name="Content Placeholder 6"/>
          <p:cNvGraphicFramePr>
            <a:graphicFrameLocks noGrp="1"/>
          </p:cNvGraphicFramePr>
          <p:nvPr>
            <p:ph sz="quarter" idx="10"/>
            <p:extLst/>
          </p:nvPr>
        </p:nvGraphicFramePr>
        <p:xfrm>
          <a:off x="268288" y="1398588"/>
          <a:ext cx="11542315" cy="4015240"/>
        </p:xfrm>
        <a:graphic>
          <a:graphicData uri="http://schemas.openxmlformats.org/drawingml/2006/table">
            <a:tbl>
              <a:tblPr firstRow="1" firstCol="1" bandCol="1">
                <a:tableStyleId>{9DCAF9ED-07DC-4A11-8D7F-57B35C25682E}</a:tableStyleId>
              </a:tblPr>
              <a:tblGrid>
                <a:gridCol w="6877278">
                  <a:extLst>
                    <a:ext uri="{9D8B030D-6E8A-4147-A177-3AD203B41FA5}">
                      <a16:colId xmlns:a16="http://schemas.microsoft.com/office/drawing/2014/main" val="3229134219"/>
                    </a:ext>
                  </a:extLst>
                </a:gridCol>
                <a:gridCol w="954757">
                  <a:extLst>
                    <a:ext uri="{9D8B030D-6E8A-4147-A177-3AD203B41FA5}">
                      <a16:colId xmlns:a16="http://schemas.microsoft.com/office/drawing/2014/main" val="923407123"/>
                    </a:ext>
                  </a:extLst>
                </a:gridCol>
                <a:gridCol w="1040685">
                  <a:extLst>
                    <a:ext uri="{9D8B030D-6E8A-4147-A177-3AD203B41FA5}">
                      <a16:colId xmlns:a16="http://schemas.microsoft.com/office/drawing/2014/main" val="291609634"/>
                    </a:ext>
                  </a:extLst>
                </a:gridCol>
                <a:gridCol w="1212541">
                  <a:extLst>
                    <a:ext uri="{9D8B030D-6E8A-4147-A177-3AD203B41FA5}">
                      <a16:colId xmlns:a16="http://schemas.microsoft.com/office/drawing/2014/main" val="2490470475"/>
                    </a:ext>
                  </a:extLst>
                </a:gridCol>
                <a:gridCol w="1457054">
                  <a:extLst>
                    <a:ext uri="{9D8B030D-6E8A-4147-A177-3AD203B41FA5}">
                      <a16:colId xmlns:a16="http://schemas.microsoft.com/office/drawing/2014/main" val="1376772046"/>
                    </a:ext>
                  </a:extLst>
                </a:gridCol>
              </a:tblGrid>
              <a:tr h="402716">
                <a:tc>
                  <a:txBody>
                    <a:bodyPr/>
                    <a:lstStyle/>
                    <a:p>
                      <a:r>
                        <a:rPr lang="en-US" sz="2000"/>
                        <a:t>Replication Strategy</a:t>
                      </a:r>
                    </a:p>
                  </a:txBody>
                  <a:tcPr marL="49772" marR="49772" marT="24075" marB="24075" anchor="ctr"/>
                </a:tc>
                <a:tc>
                  <a:txBody>
                    <a:bodyPr/>
                    <a:lstStyle/>
                    <a:p>
                      <a:pPr algn="ctr"/>
                      <a:r>
                        <a:rPr lang="en-US" sz="2000" dirty="0"/>
                        <a:t>LRS</a:t>
                      </a:r>
                    </a:p>
                  </a:txBody>
                  <a:tcPr marL="49772" marR="49772" marT="24075" marB="24075" anchor="ctr"/>
                </a:tc>
                <a:tc>
                  <a:txBody>
                    <a:bodyPr/>
                    <a:lstStyle/>
                    <a:p>
                      <a:pPr algn="ctr"/>
                      <a:r>
                        <a:rPr lang="en-US" sz="2000" dirty="0"/>
                        <a:t>ZRS*</a:t>
                      </a:r>
                    </a:p>
                  </a:txBody>
                  <a:tcPr marL="49772" marR="49772" marT="24075" marB="24075" anchor="ctr"/>
                </a:tc>
                <a:tc>
                  <a:txBody>
                    <a:bodyPr/>
                    <a:lstStyle/>
                    <a:p>
                      <a:pPr algn="ctr"/>
                      <a:r>
                        <a:rPr lang="en-US" sz="2000" dirty="0"/>
                        <a:t>GRS</a:t>
                      </a:r>
                    </a:p>
                  </a:txBody>
                  <a:tcPr marL="49772" marR="49772" marT="24075" marB="24075" anchor="ctr"/>
                </a:tc>
                <a:tc>
                  <a:txBody>
                    <a:bodyPr/>
                    <a:lstStyle/>
                    <a:p>
                      <a:pPr algn="ctr"/>
                      <a:r>
                        <a:rPr lang="en-US" sz="2000" dirty="0"/>
                        <a:t>RA-GRS</a:t>
                      </a:r>
                    </a:p>
                  </a:txBody>
                  <a:tcPr marL="49772" marR="49772" marT="24075" marB="24075" anchor="ctr"/>
                </a:tc>
                <a:extLst>
                  <a:ext uri="{0D108BD9-81ED-4DB2-BD59-A6C34878D82A}">
                    <a16:rowId xmlns:a16="http://schemas.microsoft.com/office/drawing/2014/main" val="2852815416"/>
                  </a:ext>
                </a:extLst>
              </a:tr>
              <a:tr h="1003810">
                <a:tc>
                  <a:txBody>
                    <a:bodyPr/>
                    <a:lstStyle/>
                    <a:p>
                      <a:r>
                        <a:rPr lang="en-US" sz="2000" dirty="0"/>
                        <a:t>Data is replicated across multiple facilities</a:t>
                      </a:r>
                    </a:p>
                  </a:txBody>
                  <a:tcPr marL="49772" marR="49772" marT="24075" marB="24075" anchor="ctr"/>
                </a:tc>
                <a:tc>
                  <a:txBody>
                    <a:bodyPr/>
                    <a:lstStyle/>
                    <a:p>
                      <a:pPr algn="ctr"/>
                      <a:r>
                        <a:rPr lang="en-US" sz="2000" dirty="0"/>
                        <a:t>No</a:t>
                      </a:r>
                    </a:p>
                  </a:txBody>
                  <a:tcPr marL="49772" marR="49772" marT="24075" marB="24075" anchor="ctr"/>
                </a:tc>
                <a:tc>
                  <a:txBody>
                    <a:bodyPr/>
                    <a:lstStyle/>
                    <a:p>
                      <a:pPr algn="ctr"/>
                      <a:r>
                        <a:rPr lang="en-US" sz="2000" dirty="0"/>
                        <a:t>Yes</a:t>
                      </a:r>
                    </a:p>
                  </a:txBody>
                  <a:tcPr marL="49772" marR="49772" marT="24075" marB="24075" anchor="ctr"/>
                </a:tc>
                <a:tc>
                  <a:txBody>
                    <a:bodyPr/>
                    <a:lstStyle/>
                    <a:p>
                      <a:pPr algn="ctr"/>
                      <a:r>
                        <a:rPr lang="en-US" sz="2000" dirty="0"/>
                        <a:t>Yes</a:t>
                      </a:r>
                    </a:p>
                  </a:txBody>
                  <a:tcPr marL="49772" marR="49772" marT="24075" marB="24075" anchor="ctr"/>
                </a:tc>
                <a:tc>
                  <a:txBody>
                    <a:bodyPr/>
                    <a:lstStyle/>
                    <a:p>
                      <a:pPr algn="ctr"/>
                      <a:r>
                        <a:rPr lang="en-US" sz="2000" dirty="0"/>
                        <a:t>Yes</a:t>
                      </a:r>
                    </a:p>
                  </a:txBody>
                  <a:tcPr marL="49772" marR="49772" marT="24075" marB="24075" anchor="ctr"/>
                </a:tc>
                <a:extLst>
                  <a:ext uri="{0D108BD9-81ED-4DB2-BD59-A6C34878D82A}">
                    <a16:rowId xmlns:a16="http://schemas.microsoft.com/office/drawing/2014/main" val="73892302"/>
                  </a:ext>
                </a:extLst>
              </a:tr>
              <a:tr h="1604904">
                <a:tc>
                  <a:txBody>
                    <a:bodyPr/>
                    <a:lstStyle/>
                    <a:p>
                      <a:r>
                        <a:rPr lang="en-US" sz="2000" dirty="0"/>
                        <a:t>Data can be read from the secondary location as well as from the primary location</a:t>
                      </a:r>
                    </a:p>
                  </a:txBody>
                  <a:tcPr marL="49772" marR="49772" marT="24075" marB="24075" anchor="ctr"/>
                </a:tc>
                <a:tc>
                  <a:txBody>
                    <a:bodyPr/>
                    <a:lstStyle/>
                    <a:p>
                      <a:pPr algn="ctr"/>
                      <a:r>
                        <a:rPr lang="en-US" sz="2000" dirty="0"/>
                        <a:t>No</a:t>
                      </a:r>
                    </a:p>
                  </a:txBody>
                  <a:tcPr marL="49772" marR="49772" marT="24075" marB="24075" anchor="ctr"/>
                </a:tc>
                <a:tc>
                  <a:txBody>
                    <a:bodyPr/>
                    <a:lstStyle/>
                    <a:p>
                      <a:pPr algn="ctr"/>
                      <a:r>
                        <a:rPr lang="en-US" sz="2000"/>
                        <a:t>No</a:t>
                      </a:r>
                    </a:p>
                  </a:txBody>
                  <a:tcPr marL="49772" marR="49772" marT="24075" marB="24075" anchor="ctr"/>
                </a:tc>
                <a:tc>
                  <a:txBody>
                    <a:bodyPr/>
                    <a:lstStyle/>
                    <a:p>
                      <a:pPr algn="ctr"/>
                      <a:r>
                        <a:rPr lang="en-US" sz="2000" dirty="0"/>
                        <a:t>No</a:t>
                      </a:r>
                    </a:p>
                  </a:txBody>
                  <a:tcPr marL="49772" marR="49772" marT="24075" marB="24075" anchor="ctr"/>
                </a:tc>
                <a:tc>
                  <a:txBody>
                    <a:bodyPr/>
                    <a:lstStyle/>
                    <a:p>
                      <a:pPr algn="ctr"/>
                      <a:r>
                        <a:rPr lang="en-US" sz="2000" dirty="0"/>
                        <a:t>Yes</a:t>
                      </a:r>
                    </a:p>
                  </a:txBody>
                  <a:tcPr marL="49772" marR="49772" marT="24075" marB="24075" anchor="ctr"/>
                </a:tc>
                <a:extLst>
                  <a:ext uri="{0D108BD9-81ED-4DB2-BD59-A6C34878D82A}">
                    <a16:rowId xmlns:a16="http://schemas.microsoft.com/office/drawing/2014/main" val="288283263"/>
                  </a:ext>
                </a:extLst>
              </a:tr>
              <a:tr h="1003810">
                <a:tc>
                  <a:txBody>
                    <a:bodyPr/>
                    <a:lstStyle/>
                    <a:p>
                      <a:r>
                        <a:rPr lang="en-US" sz="2000" dirty="0"/>
                        <a:t>Number of copies of data maintained on separate nodes</a:t>
                      </a:r>
                    </a:p>
                  </a:txBody>
                  <a:tcPr marL="49772" marR="49772" marT="24075" marB="24075" anchor="ctr"/>
                </a:tc>
                <a:tc>
                  <a:txBody>
                    <a:bodyPr/>
                    <a:lstStyle/>
                    <a:p>
                      <a:pPr algn="ctr"/>
                      <a:r>
                        <a:rPr lang="en-US" sz="2000"/>
                        <a:t>3</a:t>
                      </a:r>
                    </a:p>
                  </a:txBody>
                  <a:tcPr marL="49772" marR="49772" marT="24075" marB="24075" anchor="ctr"/>
                </a:tc>
                <a:tc>
                  <a:txBody>
                    <a:bodyPr/>
                    <a:lstStyle/>
                    <a:p>
                      <a:pPr algn="ctr"/>
                      <a:r>
                        <a:rPr lang="en-US" sz="2000" dirty="0"/>
                        <a:t>3</a:t>
                      </a:r>
                    </a:p>
                  </a:txBody>
                  <a:tcPr marL="49772" marR="49772" marT="24075" marB="24075" anchor="ctr"/>
                </a:tc>
                <a:tc>
                  <a:txBody>
                    <a:bodyPr/>
                    <a:lstStyle/>
                    <a:p>
                      <a:pPr algn="ctr"/>
                      <a:r>
                        <a:rPr lang="en-US" sz="2000" dirty="0"/>
                        <a:t>6</a:t>
                      </a:r>
                    </a:p>
                  </a:txBody>
                  <a:tcPr marL="49772" marR="49772" marT="24075" marB="24075" anchor="ctr"/>
                </a:tc>
                <a:tc>
                  <a:txBody>
                    <a:bodyPr/>
                    <a:lstStyle/>
                    <a:p>
                      <a:pPr algn="ctr"/>
                      <a:r>
                        <a:rPr lang="en-US" sz="2000" dirty="0"/>
                        <a:t>6</a:t>
                      </a:r>
                    </a:p>
                  </a:txBody>
                  <a:tcPr marL="49772" marR="49772" marT="24075" marB="24075" anchor="ctr"/>
                </a:tc>
                <a:extLst>
                  <a:ext uri="{0D108BD9-81ED-4DB2-BD59-A6C34878D82A}">
                    <a16:rowId xmlns:a16="http://schemas.microsoft.com/office/drawing/2014/main" val="3148684945"/>
                  </a:ext>
                </a:extLst>
              </a:tr>
            </a:tbl>
          </a:graphicData>
        </a:graphic>
      </p:graphicFrame>
      <p:sp>
        <p:nvSpPr>
          <p:cNvPr id="6" name="TextBox 5"/>
          <p:cNvSpPr txBox="1"/>
          <p:nvPr/>
        </p:nvSpPr>
        <p:spPr>
          <a:xfrm>
            <a:off x="363849" y="5476506"/>
            <a:ext cx="7225989" cy="130189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LRS – Locally Redundant</a:t>
            </a:r>
          </a:p>
          <a:p>
            <a:pPr>
              <a:lnSpc>
                <a:spcPct val="90000"/>
              </a:lnSpc>
              <a:spcAft>
                <a:spcPts val="600"/>
              </a:spcAft>
            </a:pPr>
            <a:r>
              <a:rPr lang="en-US" sz="1400" dirty="0">
                <a:gradFill>
                  <a:gsLst>
                    <a:gs pos="2917">
                      <a:schemeClr val="tx1"/>
                    </a:gs>
                    <a:gs pos="30000">
                      <a:schemeClr val="tx1"/>
                    </a:gs>
                  </a:gsLst>
                  <a:lin ang="5400000" scaled="0"/>
                </a:gradFill>
              </a:rPr>
              <a:t>*ZRS - Zone Redundant (only for  Block Blob)</a:t>
            </a:r>
          </a:p>
          <a:p>
            <a:pPr>
              <a:lnSpc>
                <a:spcPct val="90000"/>
              </a:lnSpc>
              <a:spcAft>
                <a:spcPts val="600"/>
              </a:spcAft>
            </a:pPr>
            <a:r>
              <a:rPr lang="en-US" sz="1400" dirty="0">
                <a:gradFill>
                  <a:gsLst>
                    <a:gs pos="2917">
                      <a:schemeClr val="tx1"/>
                    </a:gs>
                    <a:gs pos="30000">
                      <a:schemeClr val="tx1"/>
                    </a:gs>
                  </a:gsLst>
                  <a:lin ang="5400000" scaled="0"/>
                </a:gradFill>
              </a:rPr>
              <a:t>GRS – Globally Redundant</a:t>
            </a:r>
          </a:p>
          <a:p>
            <a:pPr>
              <a:lnSpc>
                <a:spcPct val="90000"/>
              </a:lnSpc>
              <a:spcAft>
                <a:spcPts val="600"/>
              </a:spcAft>
            </a:pPr>
            <a:r>
              <a:rPr lang="en-US" sz="1400" dirty="0">
                <a:gradFill>
                  <a:gsLst>
                    <a:gs pos="2917">
                      <a:schemeClr val="tx1"/>
                    </a:gs>
                    <a:gs pos="30000">
                      <a:schemeClr val="tx1"/>
                    </a:gs>
                  </a:gsLst>
                  <a:lin ang="5400000" scaled="0"/>
                </a:gradFill>
              </a:rPr>
              <a:t>RA-GRS – Read Access Geo Redundant</a:t>
            </a:r>
          </a:p>
        </p:txBody>
      </p:sp>
    </p:spTree>
    <p:extLst>
      <p:ext uri="{BB962C8B-B14F-4D97-AF65-F5344CB8AC3E}">
        <p14:creationId xmlns:p14="http://schemas.microsoft.com/office/powerpoint/2010/main" val="14921442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Azure Storage Account Services</a:t>
            </a:r>
            <a:endParaRPr lang="en-US" dirty="0"/>
          </a:p>
        </p:txBody>
      </p:sp>
      <p:grpSp>
        <p:nvGrpSpPr>
          <p:cNvPr id="25" name="Group 24"/>
          <p:cNvGrpSpPr/>
          <p:nvPr/>
        </p:nvGrpSpPr>
        <p:grpSpPr>
          <a:xfrm>
            <a:off x="6335907" y="1277603"/>
            <a:ext cx="5474884" cy="2221127"/>
            <a:chOff x="6335907" y="1277603"/>
            <a:chExt cx="5474884" cy="2221127"/>
          </a:xfrm>
        </p:grpSpPr>
        <p:sp>
          <p:nvSpPr>
            <p:cNvPr id="11" name="Rectangle 10"/>
            <p:cNvSpPr/>
            <p:nvPr/>
          </p:nvSpPr>
          <p:spPr bwMode="auto">
            <a:xfrm>
              <a:off x="6335908" y="1277603"/>
              <a:ext cx="5474883" cy="216712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400" dirty="0">
                  <a:solidFill>
                    <a:schemeClr val="tx2">
                      <a:lumMod val="25000"/>
                    </a:schemeClr>
                  </a:solidFill>
                  <a:ea typeface="Segoe UI" pitchFamily="34" charset="0"/>
                  <a:cs typeface="Segoe UI" pitchFamily="34" charset="0"/>
                </a:rPr>
                <a:t>File Shares</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97150" y="1368551"/>
              <a:ext cx="780290" cy="780290"/>
            </a:xfrm>
            <a:prstGeom prst="rect">
              <a:avLst/>
            </a:prstGeom>
          </p:spPr>
        </p:pic>
        <p:sp>
          <p:nvSpPr>
            <p:cNvPr id="13" name="TextBox 12"/>
            <p:cNvSpPr txBox="1"/>
            <p:nvPr/>
          </p:nvSpPr>
          <p:spPr>
            <a:xfrm>
              <a:off x="6335907" y="1975236"/>
              <a:ext cx="5474883" cy="1523494"/>
            </a:xfrm>
            <a:prstGeom prst="rect">
              <a:avLst/>
            </a:prstGeom>
            <a:noFill/>
          </p:spPr>
          <p:txBody>
            <a:bodyPr wrap="square" lIns="182880" tIns="146304" rIns="182880" bIns="146304" rtlCol="0">
              <a:spAutoFit/>
            </a:bodyPr>
            <a:lstStyle/>
            <a:p>
              <a:pPr>
                <a:lnSpc>
                  <a:spcPct val="90000"/>
                </a:lnSpc>
                <a:spcAft>
                  <a:spcPts val="600"/>
                </a:spcAft>
              </a:pPr>
              <a:r>
                <a:rPr lang="en-US" dirty="0">
                  <a:solidFill>
                    <a:schemeClr val="bg1">
                      <a:lumMod val="75000"/>
                    </a:schemeClr>
                  </a:solidFill>
                </a:rPr>
                <a:t>Supports SMB 3.0 protocol.</a:t>
              </a:r>
            </a:p>
            <a:p>
              <a:pPr>
                <a:lnSpc>
                  <a:spcPct val="90000"/>
                </a:lnSpc>
                <a:spcAft>
                  <a:spcPts val="600"/>
                </a:spcAft>
              </a:pPr>
              <a:r>
                <a:rPr lang="en-US" dirty="0">
                  <a:solidFill>
                    <a:schemeClr val="bg1">
                      <a:lumMod val="75000"/>
                    </a:schemeClr>
                  </a:solidFill>
                </a:rPr>
                <a:t>Can be accessed like a traditional file share.</a:t>
              </a:r>
            </a:p>
            <a:p>
              <a:pPr>
                <a:lnSpc>
                  <a:spcPct val="90000"/>
                </a:lnSpc>
                <a:spcAft>
                  <a:spcPts val="600"/>
                </a:spcAft>
              </a:pPr>
              <a:r>
                <a:rPr lang="en-US" dirty="0">
                  <a:solidFill>
                    <a:schemeClr val="bg1">
                      <a:lumMod val="75000"/>
                    </a:schemeClr>
                  </a:solidFill>
                </a:rPr>
                <a:t>Share files between multiple Virtual Machines.</a:t>
              </a:r>
            </a:p>
            <a:p>
              <a:pPr>
                <a:lnSpc>
                  <a:spcPct val="90000"/>
                </a:lnSpc>
                <a:spcAft>
                  <a:spcPts val="600"/>
                </a:spcAft>
              </a:pPr>
              <a:r>
                <a:rPr lang="en-US" dirty="0">
                  <a:solidFill>
                    <a:schemeClr val="bg1">
                      <a:lumMod val="75000"/>
                    </a:schemeClr>
                  </a:solidFill>
                </a:rPr>
                <a:t>A single file share can be up to 5TB.</a:t>
              </a:r>
            </a:p>
          </p:txBody>
        </p:sp>
        <p:cxnSp>
          <p:nvCxnSpPr>
            <p:cNvPr id="14" name="Straight Connector 13"/>
            <p:cNvCxnSpPr/>
            <p:nvPr/>
          </p:nvCxnSpPr>
          <p:spPr>
            <a:xfrm>
              <a:off x="6533029" y="1975236"/>
              <a:ext cx="4197724"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354206" y="4112885"/>
            <a:ext cx="5474884" cy="2167128"/>
            <a:chOff x="354206" y="4112885"/>
            <a:chExt cx="5474884" cy="2167128"/>
          </a:xfrm>
        </p:grpSpPr>
        <p:sp>
          <p:nvSpPr>
            <p:cNvPr id="16" name="Rectangle 15"/>
            <p:cNvSpPr/>
            <p:nvPr/>
          </p:nvSpPr>
          <p:spPr bwMode="auto">
            <a:xfrm>
              <a:off x="354207" y="4112885"/>
              <a:ext cx="5474883" cy="216712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400" dirty="0">
                  <a:solidFill>
                    <a:schemeClr val="tx2">
                      <a:lumMod val="25000"/>
                    </a:schemeClr>
                  </a:solidFill>
                  <a:ea typeface="Segoe UI" pitchFamily="34" charset="0"/>
                  <a:cs typeface="Segoe UI" pitchFamily="34" charset="0"/>
                </a:rPr>
                <a:t>Tables</a:t>
              </a:r>
            </a:p>
          </p:txBody>
        </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12065" y="4216356"/>
              <a:ext cx="780290" cy="780290"/>
            </a:xfrm>
            <a:prstGeom prst="rect">
              <a:avLst/>
            </a:prstGeom>
          </p:spPr>
        </p:pic>
        <p:sp>
          <p:nvSpPr>
            <p:cNvPr id="18" name="TextBox 17"/>
            <p:cNvSpPr txBox="1"/>
            <p:nvPr/>
          </p:nvSpPr>
          <p:spPr>
            <a:xfrm>
              <a:off x="354206" y="4819901"/>
              <a:ext cx="5474883" cy="1444752"/>
            </a:xfrm>
            <a:prstGeom prst="rect">
              <a:avLst/>
            </a:prstGeom>
            <a:noFill/>
          </p:spPr>
          <p:txBody>
            <a:bodyPr wrap="square" lIns="182880" tIns="146304" rIns="182880" bIns="146304" rtlCol="0">
              <a:spAutoFit/>
            </a:bodyPr>
            <a:lstStyle/>
            <a:p>
              <a:pPr>
                <a:lnSpc>
                  <a:spcPct val="90000"/>
                </a:lnSpc>
                <a:spcAft>
                  <a:spcPts val="600"/>
                </a:spcAft>
              </a:pPr>
              <a:r>
                <a:rPr lang="en-US" dirty="0">
                  <a:solidFill>
                    <a:schemeClr val="bg1">
                      <a:lumMod val="75000"/>
                    </a:schemeClr>
                  </a:solidFill>
                </a:rPr>
                <a:t>NoSQL storage of structured data (entities).</a:t>
              </a:r>
            </a:p>
            <a:p>
              <a:pPr>
                <a:lnSpc>
                  <a:spcPct val="90000"/>
                </a:lnSpc>
                <a:spcAft>
                  <a:spcPts val="600"/>
                </a:spcAft>
              </a:pPr>
              <a:r>
                <a:rPr lang="en-US" dirty="0">
                  <a:solidFill>
                    <a:schemeClr val="bg1">
                      <a:lumMod val="75000"/>
                    </a:schemeClr>
                  </a:solidFill>
                </a:rPr>
                <a:t>Key/value storage.</a:t>
              </a:r>
            </a:p>
            <a:p>
              <a:pPr>
                <a:lnSpc>
                  <a:spcPct val="90000"/>
                </a:lnSpc>
                <a:spcAft>
                  <a:spcPts val="600"/>
                </a:spcAft>
              </a:pPr>
              <a:r>
                <a:rPr lang="en-US" dirty="0">
                  <a:solidFill>
                    <a:schemeClr val="bg1">
                      <a:lumMod val="75000"/>
                    </a:schemeClr>
                  </a:solidFill>
                </a:rPr>
                <a:t>A single entity can have up to 255 properties and be up to 1MB.</a:t>
              </a:r>
            </a:p>
          </p:txBody>
        </p:sp>
        <p:cxnSp>
          <p:nvCxnSpPr>
            <p:cNvPr id="19" name="Straight Connector 18"/>
            <p:cNvCxnSpPr/>
            <p:nvPr/>
          </p:nvCxnSpPr>
          <p:spPr>
            <a:xfrm>
              <a:off x="571500" y="4819901"/>
              <a:ext cx="4197724"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6335907" y="4112885"/>
            <a:ext cx="5474883" cy="2167128"/>
            <a:chOff x="6335907" y="4112885"/>
            <a:chExt cx="5474883" cy="2167128"/>
          </a:xfrm>
        </p:grpSpPr>
        <p:sp>
          <p:nvSpPr>
            <p:cNvPr id="21" name="Rectangle 20"/>
            <p:cNvSpPr/>
            <p:nvPr/>
          </p:nvSpPr>
          <p:spPr bwMode="auto">
            <a:xfrm>
              <a:off x="6335907" y="4112885"/>
              <a:ext cx="5474883" cy="216712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400" dirty="0">
                  <a:solidFill>
                    <a:schemeClr val="tx2">
                      <a:lumMod val="25000"/>
                    </a:schemeClr>
                  </a:solidFill>
                  <a:ea typeface="Segoe UI" pitchFamily="34" charset="0"/>
                  <a:cs typeface="Segoe UI" pitchFamily="34" charset="0"/>
                </a:rPr>
                <a:t>Queues</a:t>
              </a:r>
            </a:p>
          </p:txBody>
        </p:sp>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97150" y="4216356"/>
              <a:ext cx="780290" cy="780290"/>
            </a:xfrm>
            <a:prstGeom prst="rect">
              <a:avLst/>
            </a:prstGeom>
          </p:spPr>
        </p:pic>
        <p:sp>
          <p:nvSpPr>
            <p:cNvPr id="23" name="TextBox 22"/>
            <p:cNvSpPr txBox="1"/>
            <p:nvPr/>
          </p:nvSpPr>
          <p:spPr>
            <a:xfrm>
              <a:off x="6335907" y="4819901"/>
              <a:ext cx="5474883" cy="1446550"/>
            </a:xfrm>
            <a:prstGeom prst="rect">
              <a:avLst/>
            </a:prstGeom>
            <a:noFill/>
          </p:spPr>
          <p:txBody>
            <a:bodyPr wrap="square" lIns="182880" tIns="146304" rIns="182880" bIns="146304" rtlCol="0">
              <a:spAutoFit/>
            </a:bodyPr>
            <a:lstStyle/>
            <a:p>
              <a:pPr>
                <a:lnSpc>
                  <a:spcPct val="90000"/>
                </a:lnSpc>
                <a:spcAft>
                  <a:spcPts val="600"/>
                </a:spcAft>
              </a:pPr>
              <a:r>
                <a:rPr lang="en-US" dirty="0">
                  <a:solidFill>
                    <a:schemeClr val="bg1">
                      <a:lumMod val="75000"/>
                    </a:schemeClr>
                  </a:solidFill>
                </a:rPr>
                <a:t>Durable messaging.</a:t>
              </a:r>
            </a:p>
            <a:p>
              <a:pPr>
                <a:lnSpc>
                  <a:spcPct val="90000"/>
                </a:lnSpc>
                <a:spcAft>
                  <a:spcPts val="600"/>
                </a:spcAft>
              </a:pPr>
              <a:r>
                <a:rPr lang="en-US" dirty="0">
                  <a:solidFill>
                    <a:schemeClr val="bg1">
                      <a:lumMod val="75000"/>
                    </a:schemeClr>
                  </a:solidFill>
                </a:rPr>
                <a:t>Provides asynchronous communication between application tiers and components.</a:t>
              </a:r>
            </a:p>
            <a:p>
              <a:pPr>
                <a:lnSpc>
                  <a:spcPct val="90000"/>
                </a:lnSpc>
                <a:spcAft>
                  <a:spcPts val="600"/>
                </a:spcAft>
              </a:pPr>
              <a:r>
                <a:rPr lang="en-US" dirty="0">
                  <a:solidFill>
                    <a:schemeClr val="bg1">
                      <a:lumMod val="75000"/>
                    </a:schemeClr>
                  </a:solidFill>
                </a:rPr>
                <a:t>A single message can be up to 64KB.</a:t>
              </a:r>
            </a:p>
          </p:txBody>
        </p:sp>
        <p:cxnSp>
          <p:nvCxnSpPr>
            <p:cNvPr id="24" name="Straight Connector 23"/>
            <p:cNvCxnSpPr/>
            <p:nvPr/>
          </p:nvCxnSpPr>
          <p:spPr>
            <a:xfrm>
              <a:off x="6533029" y="4819901"/>
              <a:ext cx="4197724"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354206" y="1277601"/>
            <a:ext cx="5474885" cy="2676861"/>
            <a:chOff x="354206" y="1277601"/>
            <a:chExt cx="5474885" cy="2676861"/>
          </a:xfrm>
        </p:grpSpPr>
        <p:sp>
          <p:nvSpPr>
            <p:cNvPr id="6" name="Rectangle 5"/>
            <p:cNvSpPr/>
            <p:nvPr/>
          </p:nvSpPr>
          <p:spPr bwMode="auto">
            <a:xfrm>
              <a:off x="354208" y="1277601"/>
              <a:ext cx="5474883" cy="267686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400" dirty="0">
                  <a:solidFill>
                    <a:schemeClr val="tx2">
                      <a:lumMod val="25000"/>
                    </a:schemeClr>
                  </a:solidFill>
                  <a:ea typeface="Segoe UI" pitchFamily="34" charset="0"/>
                  <a:cs typeface="Segoe UI" pitchFamily="34" charset="0"/>
                </a:rPr>
                <a:t>Blobs</a:t>
              </a:r>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12065" y="1368551"/>
              <a:ext cx="780290" cy="780290"/>
            </a:xfrm>
            <a:prstGeom prst="rect">
              <a:avLst/>
            </a:prstGeom>
          </p:spPr>
        </p:pic>
        <p:sp>
          <p:nvSpPr>
            <p:cNvPr id="8" name="TextBox 7"/>
            <p:cNvSpPr txBox="1"/>
            <p:nvPr/>
          </p:nvSpPr>
          <p:spPr>
            <a:xfrm>
              <a:off x="354206" y="1975236"/>
              <a:ext cx="5474883" cy="1446550"/>
            </a:xfrm>
            <a:prstGeom prst="rect">
              <a:avLst/>
            </a:prstGeom>
            <a:noFill/>
          </p:spPr>
          <p:txBody>
            <a:bodyPr wrap="square" lIns="182880" tIns="146304" rIns="182880" bIns="146304" rtlCol="0">
              <a:spAutoFit/>
            </a:bodyPr>
            <a:lstStyle/>
            <a:p>
              <a:pPr>
                <a:lnSpc>
                  <a:spcPct val="90000"/>
                </a:lnSpc>
                <a:spcAft>
                  <a:spcPts val="600"/>
                </a:spcAft>
              </a:pPr>
              <a:r>
                <a:rPr lang="en-US" b="1" dirty="0">
                  <a:solidFill>
                    <a:schemeClr val="bg1">
                      <a:lumMod val="75000"/>
                    </a:schemeClr>
                  </a:solidFill>
                </a:rPr>
                <a:t>Block</a:t>
              </a:r>
              <a:r>
                <a:rPr lang="en-US" dirty="0">
                  <a:solidFill>
                    <a:schemeClr val="bg1">
                      <a:lumMod val="75000"/>
                    </a:schemeClr>
                  </a:solidFill>
                </a:rPr>
                <a:t>: Text or binary data (.log, .exe, .jpg, etc.).</a:t>
              </a:r>
            </a:p>
            <a:p>
              <a:pPr>
                <a:lnSpc>
                  <a:spcPct val="90000"/>
                </a:lnSpc>
                <a:spcAft>
                  <a:spcPts val="600"/>
                </a:spcAft>
              </a:pPr>
              <a:r>
                <a:rPr lang="en-US" dirty="0">
                  <a:solidFill>
                    <a:schemeClr val="bg1">
                      <a:lumMod val="75000"/>
                    </a:schemeClr>
                  </a:solidFill>
                </a:rPr>
                <a:t>Up to 200GB.</a:t>
              </a:r>
            </a:p>
            <a:p>
              <a:pPr>
                <a:lnSpc>
                  <a:spcPct val="90000"/>
                </a:lnSpc>
                <a:spcAft>
                  <a:spcPts val="600"/>
                </a:spcAft>
              </a:pPr>
              <a:r>
                <a:rPr lang="en-US" b="1" dirty="0">
                  <a:solidFill>
                    <a:schemeClr val="bg1">
                      <a:lumMod val="75000"/>
                    </a:schemeClr>
                  </a:solidFill>
                </a:rPr>
                <a:t>Page</a:t>
              </a:r>
              <a:r>
                <a:rPr lang="en-US" dirty="0">
                  <a:solidFill>
                    <a:schemeClr val="bg1">
                      <a:lumMod val="75000"/>
                    </a:schemeClr>
                  </a:solidFill>
                </a:rPr>
                <a:t>: Optimized for disks (.</a:t>
              </a:r>
              <a:r>
                <a:rPr lang="en-US" dirty="0" err="1">
                  <a:solidFill>
                    <a:schemeClr val="bg1">
                      <a:lumMod val="75000"/>
                    </a:schemeClr>
                  </a:solidFill>
                </a:rPr>
                <a:t>vhd</a:t>
              </a:r>
              <a:r>
                <a:rPr lang="en-US" dirty="0">
                  <a:solidFill>
                    <a:schemeClr val="bg1">
                      <a:lumMod val="75000"/>
                    </a:schemeClr>
                  </a:solidFill>
                </a:rPr>
                <a:t>). Supports random read-write.  Up to 1TB.</a:t>
              </a:r>
            </a:p>
          </p:txBody>
        </p:sp>
        <p:cxnSp>
          <p:nvCxnSpPr>
            <p:cNvPr id="9" name="Straight Connector 8"/>
            <p:cNvCxnSpPr/>
            <p:nvPr/>
          </p:nvCxnSpPr>
          <p:spPr>
            <a:xfrm>
              <a:off x="571500" y="1975236"/>
              <a:ext cx="4197724"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469903" y="3277550"/>
              <a:ext cx="5118098" cy="590931"/>
            </a:xfrm>
            <a:prstGeom prst="rect">
              <a:avLst/>
            </a:prstGeom>
            <a:solidFill>
              <a:schemeClr val="tx1"/>
            </a:solidFill>
          </p:spPr>
          <p:txBody>
            <a:bodyPr wrap="square">
              <a:spAutoFit/>
            </a:bodyPr>
            <a:lstStyle/>
            <a:p>
              <a:pPr>
                <a:lnSpc>
                  <a:spcPct val="90000"/>
                </a:lnSpc>
                <a:spcAft>
                  <a:spcPts val="600"/>
                </a:spcAft>
              </a:pPr>
              <a:r>
                <a:rPr lang="en-US" b="1" dirty="0">
                  <a:solidFill>
                    <a:schemeClr val="bg1">
                      <a:lumMod val="75000"/>
                    </a:schemeClr>
                  </a:solidFill>
                </a:rPr>
                <a:t>Append Blob:  </a:t>
              </a:r>
              <a:r>
                <a:rPr lang="en-US" dirty="0">
                  <a:solidFill>
                    <a:schemeClr val="bg1">
                      <a:lumMod val="75000"/>
                    </a:schemeClr>
                  </a:solidFill>
                </a:rPr>
                <a:t>Writes to end of the blob (4MB max) up to 50k times (~195GB)</a:t>
              </a:r>
            </a:p>
          </p:txBody>
        </p:sp>
      </p:grpSp>
    </p:spTree>
    <p:extLst>
      <p:ext uri="{BB962C8B-B14F-4D97-AF65-F5344CB8AC3E}">
        <p14:creationId xmlns:p14="http://schemas.microsoft.com/office/powerpoint/2010/main" val="225144197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Premium Storage</a:t>
            </a:r>
          </a:p>
        </p:txBody>
      </p:sp>
    </p:spTree>
    <p:extLst>
      <p:ext uri="{BB962C8B-B14F-4D97-AF65-F5344CB8AC3E}">
        <p14:creationId xmlns:p14="http://schemas.microsoft.com/office/powerpoint/2010/main" val="378876908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High Performance Storage for VM Workloads</a:t>
            </a:r>
          </a:p>
        </p:txBody>
      </p:sp>
      <p:sp>
        <p:nvSpPr>
          <p:cNvPr id="4" name="Content Placeholder 3"/>
          <p:cNvSpPr>
            <a:spLocks noGrp="1"/>
          </p:cNvSpPr>
          <p:nvPr>
            <p:ph sz="quarter" idx="10"/>
          </p:nvPr>
        </p:nvSpPr>
        <p:spPr/>
        <p:txBody>
          <a:bodyPr>
            <a:normAutofit/>
          </a:bodyPr>
          <a:lstStyle/>
          <a:p>
            <a:r>
              <a:rPr lang="en-US" dirty="0"/>
              <a:t>Ideal for I/O intensive workloads running on DS-Series or GS-Series Virtual Machines</a:t>
            </a:r>
          </a:p>
          <a:p>
            <a:r>
              <a:rPr lang="en-US" dirty="0"/>
              <a:t>DS-Series VM can support up to 32 data disks and deliver up to 50K IOPs</a:t>
            </a:r>
          </a:p>
          <a:p>
            <a:r>
              <a:rPr lang="en-US" dirty="0"/>
              <a:t>GS-Series VM can support up to 64 data disks and deliver up to 80K IOPs</a:t>
            </a:r>
          </a:p>
          <a:p>
            <a:endParaRPr lang="en-US" dirty="0"/>
          </a:p>
          <a:p>
            <a:endParaRPr lang="en-US" dirty="0"/>
          </a:p>
          <a:p>
            <a:endParaRPr lang="en-US" dirty="0"/>
          </a:p>
        </p:txBody>
      </p:sp>
    </p:spTree>
    <p:extLst>
      <p:ext uri="{BB962C8B-B14F-4D97-AF65-F5344CB8AC3E}">
        <p14:creationId xmlns:p14="http://schemas.microsoft.com/office/powerpoint/2010/main" val="347419806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sz="quarter" idx="10"/>
          </p:nvPr>
        </p:nvSpPr>
        <p:spPr>
          <a:xfrm>
            <a:off x="268288" y="1398397"/>
            <a:ext cx="11542503" cy="6155531"/>
          </a:xfrm>
        </p:spPr>
        <p:txBody>
          <a:bodyPr/>
          <a:lstStyle/>
          <a:p>
            <a:r>
              <a:rPr lang="en-US" dirty="0"/>
              <a:t>Azure virtual machines and compute capacity</a:t>
            </a:r>
          </a:p>
          <a:p>
            <a:r>
              <a:rPr lang="en-US" dirty="0"/>
              <a:t>VM SLA</a:t>
            </a:r>
          </a:p>
          <a:p>
            <a:r>
              <a:rPr lang="en-US" dirty="0"/>
              <a:t>VM Extension</a:t>
            </a:r>
          </a:p>
          <a:p>
            <a:r>
              <a:rPr lang="en-US" dirty="0"/>
              <a:t>VM storage architecture </a:t>
            </a:r>
          </a:p>
          <a:p>
            <a:r>
              <a:rPr lang="en-US" dirty="0"/>
              <a:t>Magnetic and </a:t>
            </a:r>
            <a:r>
              <a:rPr lang="en-US"/>
              <a:t>SSD disks</a:t>
            </a:r>
          </a:p>
          <a:p>
            <a:r>
              <a:rPr lang="en-US"/>
              <a:t>Azure network and security</a:t>
            </a:r>
          </a:p>
          <a:p>
            <a:r>
              <a:rPr lang="en-US"/>
              <a:t>Cross premises connectivity</a:t>
            </a:r>
            <a:endParaRPr lang="en-US" dirty="0"/>
          </a:p>
          <a:p>
            <a:endParaRPr lang="en-US" dirty="0"/>
          </a:p>
          <a:p>
            <a:endParaRPr lang="en-US" dirty="0"/>
          </a:p>
        </p:txBody>
      </p:sp>
    </p:spTree>
    <p:extLst>
      <p:ext uri="{BB962C8B-B14F-4D97-AF65-F5344CB8AC3E}">
        <p14:creationId xmlns:p14="http://schemas.microsoft.com/office/powerpoint/2010/main" val="351759751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23214" y="322200"/>
            <a:ext cx="11145567" cy="6213597"/>
            <a:chOff x="395371" y="1139688"/>
            <a:chExt cx="8399866" cy="4651514"/>
          </a:xfrm>
          <a:solidFill>
            <a:srgbClr val="00B0F0"/>
          </a:solidFill>
        </p:grpSpPr>
        <p:sp>
          <p:nvSpPr>
            <p:cNvPr id="6" name="Oval 5"/>
            <p:cNvSpPr>
              <a:spLocks noChangeAspect="1" noChangeArrowheads="1"/>
            </p:cNvSpPr>
            <p:nvPr/>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 name="Oval 6"/>
            <p:cNvSpPr>
              <a:spLocks noChangeAspect="1" noChangeArrowheads="1"/>
            </p:cNvSpPr>
            <p:nvPr/>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 name="Oval 7"/>
            <p:cNvSpPr>
              <a:spLocks noChangeAspect="1" noChangeArrowheads="1"/>
            </p:cNvSpPr>
            <p:nvPr/>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 name="Oval 8"/>
            <p:cNvSpPr>
              <a:spLocks noChangeAspect="1" noChangeArrowheads="1"/>
            </p:cNvSpPr>
            <p:nvPr/>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 name="Oval 9"/>
            <p:cNvSpPr>
              <a:spLocks noChangeAspect="1" noChangeArrowheads="1"/>
            </p:cNvSpPr>
            <p:nvPr/>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 name="Oval 10"/>
            <p:cNvSpPr>
              <a:spLocks noChangeAspect="1" noChangeArrowheads="1"/>
            </p:cNvSpPr>
            <p:nvPr/>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 name="Oval 11"/>
            <p:cNvSpPr>
              <a:spLocks noChangeAspect="1" noChangeArrowheads="1"/>
            </p:cNvSpPr>
            <p:nvPr/>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3" name="Oval 12"/>
            <p:cNvSpPr>
              <a:spLocks noChangeAspect="1" noChangeArrowheads="1"/>
            </p:cNvSpPr>
            <p:nvPr/>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4" name="Oval 13"/>
            <p:cNvSpPr>
              <a:spLocks noChangeAspect="1" noChangeArrowheads="1"/>
            </p:cNvSpPr>
            <p:nvPr/>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5" name="Oval 14"/>
            <p:cNvSpPr>
              <a:spLocks noChangeAspect="1" noChangeArrowheads="1"/>
            </p:cNvSpPr>
            <p:nvPr/>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6" name="Oval 15"/>
            <p:cNvSpPr>
              <a:spLocks noChangeAspect="1" noChangeArrowheads="1"/>
            </p:cNvSpPr>
            <p:nvPr/>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7" name="Oval 16"/>
            <p:cNvSpPr>
              <a:spLocks noChangeAspect="1" noChangeArrowheads="1"/>
            </p:cNvSpPr>
            <p:nvPr/>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8" name="Oval 17"/>
            <p:cNvSpPr>
              <a:spLocks noChangeAspect="1" noChangeArrowheads="1"/>
            </p:cNvSpPr>
            <p:nvPr/>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9" name="Oval 18"/>
            <p:cNvSpPr>
              <a:spLocks noChangeAspect="1" noChangeArrowheads="1"/>
            </p:cNvSpPr>
            <p:nvPr/>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0" name="Oval 19"/>
            <p:cNvSpPr>
              <a:spLocks noChangeAspect="1" noChangeArrowheads="1"/>
            </p:cNvSpPr>
            <p:nvPr/>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1" name="Oval 20"/>
            <p:cNvSpPr>
              <a:spLocks noChangeAspect="1" noChangeArrowheads="1"/>
            </p:cNvSpPr>
            <p:nvPr/>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2" name="Oval 21"/>
            <p:cNvSpPr>
              <a:spLocks noChangeAspect="1" noChangeArrowheads="1"/>
            </p:cNvSpPr>
            <p:nvPr/>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3" name="Oval 22"/>
            <p:cNvSpPr>
              <a:spLocks noChangeAspect="1" noChangeArrowheads="1"/>
            </p:cNvSpPr>
            <p:nvPr/>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4" name="Oval 23"/>
            <p:cNvSpPr>
              <a:spLocks noChangeAspect="1" noChangeArrowheads="1"/>
            </p:cNvSpPr>
            <p:nvPr/>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5" name="Oval 24"/>
            <p:cNvSpPr>
              <a:spLocks noChangeAspect="1" noChangeArrowheads="1"/>
            </p:cNvSpPr>
            <p:nvPr/>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6" name="Oval 25"/>
            <p:cNvSpPr>
              <a:spLocks noChangeAspect="1" noChangeArrowheads="1"/>
            </p:cNvSpPr>
            <p:nvPr/>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7" name="Oval 26"/>
            <p:cNvSpPr>
              <a:spLocks noChangeAspect="1" noChangeArrowheads="1"/>
            </p:cNvSpPr>
            <p:nvPr/>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8" name="Oval 27"/>
            <p:cNvSpPr>
              <a:spLocks noChangeAspect="1" noChangeArrowheads="1"/>
            </p:cNvSpPr>
            <p:nvPr/>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9" name="Oval 28"/>
            <p:cNvSpPr>
              <a:spLocks noChangeAspect="1" noChangeArrowheads="1"/>
            </p:cNvSpPr>
            <p:nvPr/>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0" name="Oval 29"/>
            <p:cNvSpPr>
              <a:spLocks noChangeAspect="1" noChangeArrowheads="1"/>
            </p:cNvSpPr>
            <p:nvPr/>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1" name="Oval 30"/>
            <p:cNvSpPr>
              <a:spLocks noChangeAspect="1" noChangeArrowheads="1"/>
            </p:cNvSpPr>
            <p:nvPr/>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2" name="Oval 31"/>
            <p:cNvSpPr>
              <a:spLocks noChangeAspect="1" noChangeArrowheads="1"/>
            </p:cNvSpPr>
            <p:nvPr/>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3" name="Oval 32"/>
            <p:cNvSpPr>
              <a:spLocks noChangeAspect="1" noChangeArrowheads="1"/>
            </p:cNvSpPr>
            <p:nvPr/>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4" name="Oval 33"/>
            <p:cNvSpPr>
              <a:spLocks noChangeAspect="1" noChangeArrowheads="1"/>
            </p:cNvSpPr>
            <p:nvPr/>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5" name="Oval 34"/>
            <p:cNvSpPr>
              <a:spLocks noChangeAspect="1" noChangeArrowheads="1"/>
            </p:cNvSpPr>
            <p:nvPr/>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6" name="Oval 35"/>
            <p:cNvSpPr>
              <a:spLocks noChangeAspect="1" noChangeArrowheads="1"/>
            </p:cNvSpPr>
            <p:nvPr/>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7" name="Oval 36"/>
            <p:cNvSpPr>
              <a:spLocks noChangeAspect="1" noChangeArrowheads="1"/>
            </p:cNvSpPr>
            <p:nvPr/>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8" name="Oval 37"/>
            <p:cNvSpPr>
              <a:spLocks noChangeAspect="1" noChangeArrowheads="1"/>
            </p:cNvSpPr>
            <p:nvPr/>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9" name="Oval 38"/>
            <p:cNvSpPr>
              <a:spLocks noChangeAspect="1" noChangeArrowheads="1"/>
            </p:cNvSpPr>
            <p:nvPr/>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0" name="Oval 39"/>
            <p:cNvSpPr>
              <a:spLocks noChangeAspect="1" noChangeArrowheads="1"/>
            </p:cNvSpPr>
            <p:nvPr/>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1" name="Oval 40"/>
            <p:cNvSpPr>
              <a:spLocks noChangeAspect="1" noChangeArrowheads="1"/>
            </p:cNvSpPr>
            <p:nvPr/>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2" name="Oval 41"/>
            <p:cNvSpPr>
              <a:spLocks noChangeAspect="1" noChangeArrowheads="1"/>
            </p:cNvSpPr>
            <p:nvPr/>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3" name="Oval 42"/>
            <p:cNvSpPr>
              <a:spLocks noChangeAspect="1" noChangeArrowheads="1"/>
            </p:cNvSpPr>
            <p:nvPr/>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4" name="Oval 43"/>
            <p:cNvSpPr>
              <a:spLocks noChangeAspect="1" noChangeArrowheads="1"/>
            </p:cNvSpPr>
            <p:nvPr/>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5" name="Oval 44"/>
            <p:cNvSpPr>
              <a:spLocks noChangeAspect="1" noChangeArrowheads="1"/>
            </p:cNvSpPr>
            <p:nvPr/>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6" name="Oval 45"/>
            <p:cNvSpPr>
              <a:spLocks noChangeAspect="1" noChangeArrowheads="1"/>
            </p:cNvSpPr>
            <p:nvPr/>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7" name="Oval 46"/>
            <p:cNvSpPr>
              <a:spLocks noChangeAspect="1" noChangeArrowheads="1"/>
            </p:cNvSpPr>
            <p:nvPr/>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8" name="Oval 47"/>
            <p:cNvSpPr>
              <a:spLocks noChangeAspect="1" noChangeArrowheads="1"/>
            </p:cNvSpPr>
            <p:nvPr/>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9" name="Oval 48"/>
            <p:cNvSpPr>
              <a:spLocks noChangeAspect="1" noChangeArrowheads="1"/>
            </p:cNvSpPr>
            <p:nvPr/>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0" name="Oval 49"/>
            <p:cNvSpPr>
              <a:spLocks noChangeAspect="1" noChangeArrowheads="1"/>
            </p:cNvSpPr>
            <p:nvPr/>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1" name="Oval 50"/>
            <p:cNvSpPr>
              <a:spLocks noChangeAspect="1" noChangeArrowheads="1"/>
            </p:cNvSpPr>
            <p:nvPr/>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2" name="Oval 51"/>
            <p:cNvSpPr>
              <a:spLocks noChangeAspect="1" noChangeArrowheads="1"/>
            </p:cNvSpPr>
            <p:nvPr/>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3" name="Oval 52"/>
            <p:cNvSpPr>
              <a:spLocks noChangeAspect="1" noChangeArrowheads="1"/>
            </p:cNvSpPr>
            <p:nvPr/>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4" name="Oval 53"/>
            <p:cNvSpPr>
              <a:spLocks noChangeAspect="1" noChangeArrowheads="1"/>
            </p:cNvSpPr>
            <p:nvPr/>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5" name="Oval 54"/>
            <p:cNvSpPr>
              <a:spLocks noChangeAspect="1" noChangeArrowheads="1"/>
            </p:cNvSpPr>
            <p:nvPr/>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6" name="Oval 55"/>
            <p:cNvSpPr>
              <a:spLocks noChangeAspect="1" noChangeArrowheads="1"/>
            </p:cNvSpPr>
            <p:nvPr/>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7" name="Oval 56"/>
            <p:cNvSpPr>
              <a:spLocks noChangeAspect="1" noChangeArrowheads="1"/>
            </p:cNvSpPr>
            <p:nvPr/>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8" name="Oval 57"/>
            <p:cNvSpPr>
              <a:spLocks noChangeAspect="1" noChangeArrowheads="1"/>
            </p:cNvSpPr>
            <p:nvPr/>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9" name="Oval 58"/>
            <p:cNvSpPr>
              <a:spLocks noChangeAspect="1" noChangeArrowheads="1"/>
            </p:cNvSpPr>
            <p:nvPr/>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0" name="Oval 59"/>
            <p:cNvSpPr>
              <a:spLocks noChangeAspect="1" noChangeArrowheads="1"/>
            </p:cNvSpPr>
            <p:nvPr/>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1" name="Oval 60"/>
            <p:cNvSpPr>
              <a:spLocks noChangeAspect="1" noChangeArrowheads="1"/>
            </p:cNvSpPr>
            <p:nvPr/>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2" name="Oval 61"/>
            <p:cNvSpPr>
              <a:spLocks noChangeAspect="1" noChangeArrowheads="1"/>
            </p:cNvSpPr>
            <p:nvPr/>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3" name="Oval 62"/>
            <p:cNvSpPr>
              <a:spLocks noChangeAspect="1" noChangeArrowheads="1"/>
            </p:cNvSpPr>
            <p:nvPr/>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4" name="Oval 63"/>
            <p:cNvSpPr>
              <a:spLocks noChangeAspect="1" noChangeArrowheads="1"/>
            </p:cNvSpPr>
            <p:nvPr/>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5" name="Oval 64"/>
            <p:cNvSpPr>
              <a:spLocks noChangeAspect="1" noChangeArrowheads="1"/>
            </p:cNvSpPr>
            <p:nvPr/>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6" name="Oval 65"/>
            <p:cNvSpPr>
              <a:spLocks noChangeAspect="1" noChangeArrowheads="1"/>
            </p:cNvSpPr>
            <p:nvPr/>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7" name="Oval 66"/>
            <p:cNvSpPr>
              <a:spLocks noChangeAspect="1" noChangeArrowheads="1"/>
            </p:cNvSpPr>
            <p:nvPr/>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8" name="Oval 67"/>
            <p:cNvSpPr>
              <a:spLocks noChangeAspect="1" noChangeArrowheads="1"/>
            </p:cNvSpPr>
            <p:nvPr/>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9" name="Oval 68"/>
            <p:cNvSpPr>
              <a:spLocks noChangeAspect="1" noChangeArrowheads="1"/>
            </p:cNvSpPr>
            <p:nvPr/>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0" name="Oval 69"/>
            <p:cNvSpPr>
              <a:spLocks noChangeAspect="1" noChangeArrowheads="1"/>
            </p:cNvSpPr>
            <p:nvPr/>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1" name="Oval 70"/>
            <p:cNvSpPr>
              <a:spLocks noChangeAspect="1" noChangeArrowheads="1"/>
            </p:cNvSpPr>
            <p:nvPr/>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2" name="Oval 71"/>
            <p:cNvSpPr>
              <a:spLocks noChangeAspect="1" noChangeArrowheads="1"/>
            </p:cNvSpPr>
            <p:nvPr/>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3" name="Oval 72"/>
            <p:cNvSpPr>
              <a:spLocks noChangeAspect="1" noChangeArrowheads="1"/>
            </p:cNvSpPr>
            <p:nvPr/>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4" name="Oval 73"/>
            <p:cNvSpPr>
              <a:spLocks noChangeAspect="1" noChangeArrowheads="1"/>
            </p:cNvSpPr>
            <p:nvPr/>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5" name="Oval 74"/>
            <p:cNvSpPr>
              <a:spLocks noChangeAspect="1" noChangeArrowheads="1"/>
            </p:cNvSpPr>
            <p:nvPr/>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6" name="Oval 75"/>
            <p:cNvSpPr>
              <a:spLocks noChangeAspect="1" noChangeArrowheads="1"/>
            </p:cNvSpPr>
            <p:nvPr/>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7" name="Oval 76"/>
            <p:cNvSpPr>
              <a:spLocks noChangeAspect="1" noChangeArrowheads="1"/>
            </p:cNvSpPr>
            <p:nvPr/>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8" name="Oval 77"/>
            <p:cNvSpPr>
              <a:spLocks noChangeAspect="1" noChangeArrowheads="1"/>
            </p:cNvSpPr>
            <p:nvPr/>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9" name="Oval 78"/>
            <p:cNvSpPr>
              <a:spLocks noChangeAspect="1" noChangeArrowheads="1"/>
            </p:cNvSpPr>
            <p:nvPr/>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0" name="Oval 79"/>
            <p:cNvSpPr>
              <a:spLocks noChangeAspect="1" noChangeArrowheads="1"/>
            </p:cNvSpPr>
            <p:nvPr/>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1" name="Oval 80"/>
            <p:cNvSpPr>
              <a:spLocks noChangeAspect="1" noChangeArrowheads="1"/>
            </p:cNvSpPr>
            <p:nvPr/>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2" name="Oval 81"/>
            <p:cNvSpPr>
              <a:spLocks noChangeAspect="1" noChangeArrowheads="1"/>
            </p:cNvSpPr>
            <p:nvPr/>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3" name="Oval 82"/>
            <p:cNvSpPr>
              <a:spLocks noChangeAspect="1" noChangeArrowheads="1"/>
            </p:cNvSpPr>
            <p:nvPr/>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4" name="Oval 83"/>
            <p:cNvSpPr>
              <a:spLocks noChangeAspect="1" noChangeArrowheads="1"/>
            </p:cNvSpPr>
            <p:nvPr/>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5" name="Oval 84"/>
            <p:cNvSpPr>
              <a:spLocks noChangeAspect="1" noChangeArrowheads="1"/>
            </p:cNvSpPr>
            <p:nvPr/>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6" name="Oval 85"/>
            <p:cNvSpPr>
              <a:spLocks noChangeAspect="1" noChangeArrowheads="1"/>
            </p:cNvSpPr>
            <p:nvPr/>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7" name="Oval 86"/>
            <p:cNvSpPr>
              <a:spLocks noChangeAspect="1" noChangeArrowheads="1"/>
            </p:cNvSpPr>
            <p:nvPr/>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8" name="Oval 87"/>
            <p:cNvSpPr>
              <a:spLocks noChangeAspect="1" noChangeArrowheads="1"/>
            </p:cNvSpPr>
            <p:nvPr/>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9" name="Oval 88"/>
            <p:cNvSpPr>
              <a:spLocks noChangeAspect="1" noChangeArrowheads="1"/>
            </p:cNvSpPr>
            <p:nvPr/>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0" name="Oval 89"/>
            <p:cNvSpPr>
              <a:spLocks noChangeAspect="1" noChangeArrowheads="1"/>
            </p:cNvSpPr>
            <p:nvPr/>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1" name="Oval 90"/>
            <p:cNvSpPr>
              <a:spLocks noChangeAspect="1" noChangeArrowheads="1"/>
            </p:cNvSpPr>
            <p:nvPr/>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2" name="Oval 91"/>
            <p:cNvSpPr>
              <a:spLocks noChangeAspect="1" noChangeArrowheads="1"/>
            </p:cNvSpPr>
            <p:nvPr/>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3" name="Oval 92"/>
            <p:cNvSpPr>
              <a:spLocks noChangeAspect="1" noChangeArrowheads="1"/>
            </p:cNvSpPr>
            <p:nvPr/>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4" name="Oval 93"/>
            <p:cNvSpPr>
              <a:spLocks noChangeAspect="1" noChangeArrowheads="1"/>
            </p:cNvSpPr>
            <p:nvPr/>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5" name="Oval 94"/>
            <p:cNvSpPr>
              <a:spLocks noChangeAspect="1" noChangeArrowheads="1"/>
            </p:cNvSpPr>
            <p:nvPr/>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6" name="Oval 95"/>
            <p:cNvSpPr>
              <a:spLocks noChangeAspect="1" noChangeArrowheads="1"/>
            </p:cNvSpPr>
            <p:nvPr/>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7" name="Oval 96"/>
            <p:cNvSpPr>
              <a:spLocks noChangeAspect="1" noChangeArrowheads="1"/>
            </p:cNvSpPr>
            <p:nvPr/>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8" name="Oval 97"/>
            <p:cNvSpPr>
              <a:spLocks noChangeAspect="1" noChangeArrowheads="1"/>
            </p:cNvSpPr>
            <p:nvPr/>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9" name="Oval 98"/>
            <p:cNvSpPr>
              <a:spLocks noChangeAspect="1" noChangeArrowheads="1"/>
            </p:cNvSpPr>
            <p:nvPr/>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0" name="Oval 99"/>
            <p:cNvSpPr>
              <a:spLocks noChangeAspect="1" noChangeArrowheads="1"/>
            </p:cNvSpPr>
            <p:nvPr/>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1" name="Oval 100"/>
            <p:cNvSpPr>
              <a:spLocks noChangeAspect="1" noChangeArrowheads="1"/>
            </p:cNvSpPr>
            <p:nvPr/>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2" name="Oval 101"/>
            <p:cNvSpPr>
              <a:spLocks noChangeAspect="1" noChangeArrowheads="1"/>
            </p:cNvSpPr>
            <p:nvPr/>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3" name="Oval 102"/>
            <p:cNvSpPr>
              <a:spLocks noChangeAspect="1" noChangeArrowheads="1"/>
            </p:cNvSpPr>
            <p:nvPr/>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4" name="Oval 103"/>
            <p:cNvSpPr>
              <a:spLocks noChangeAspect="1" noChangeArrowheads="1"/>
            </p:cNvSpPr>
            <p:nvPr/>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5" name="Oval 104"/>
            <p:cNvSpPr>
              <a:spLocks noChangeAspect="1" noChangeArrowheads="1"/>
            </p:cNvSpPr>
            <p:nvPr/>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6" name="Oval 105"/>
            <p:cNvSpPr>
              <a:spLocks noChangeAspect="1" noChangeArrowheads="1"/>
            </p:cNvSpPr>
            <p:nvPr/>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7" name="Oval 106"/>
            <p:cNvSpPr>
              <a:spLocks noChangeAspect="1" noChangeArrowheads="1"/>
            </p:cNvSpPr>
            <p:nvPr/>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8" name="Oval 107"/>
            <p:cNvSpPr>
              <a:spLocks noChangeAspect="1" noChangeArrowheads="1"/>
            </p:cNvSpPr>
            <p:nvPr/>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9" name="Oval 108"/>
            <p:cNvSpPr>
              <a:spLocks noChangeAspect="1" noChangeArrowheads="1"/>
            </p:cNvSpPr>
            <p:nvPr/>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0" name="Oval 109"/>
            <p:cNvSpPr>
              <a:spLocks noChangeAspect="1" noChangeArrowheads="1"/>
            </p:cNvSpPr>
            <p:nvPr/>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1" name="Oval 110"/>
            <p:cNvSpPr>
              <a:spLocks noChangeAspect="1" noChangeArrowheads="1"/>
            </p:cNvSpPr>
            <p:nvPr/>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2" name="Oval 111"/>
            <p:cNvSpPr>
              <a:spLocks noChangeAspect="1" noChangeArrowheads="1"/>
            </p:cNvSpPr>
            <p:nvPr/>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3" name="Oval 112"/>
            <p:cNvSpPr>
              <a:spLocks noChangeAspect="1" noChangeArrowheads="1"/>
            </p:cNvSpPr>
            <p:nvPr/>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4" name="Oval 113"/>
            <p:cNvSpPr>
              <a:spLocks noChangeAspect="1" noChangeArrowheads="1"/>
            </p:cNvSpPr>
            <p:nvPr/>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5" name="Oval 114"/>
            <p:cNvSpPr>
              <a:spLocks noChangeAspect="1" noChangeArrowheads="1"/>
            </p:cNvSpPr>
            <p:nvPr/>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6" name="Oval 115"/>
            <p:cNvSpPr>
              <a:spLocks noChangeAspect="1" noChangeArrowheads="1"/>
            </p:cNvSpPr>
            <p:nvPr/>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7" name="Oval 116"/>
            <p:cNvSpPr>
              <a:spLocks noChangeAspect="1" noChangeArrowheads="1"/>
            </p:cNvSpPr>
            <p:nvPr/>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8" name="Oval 117"/>
            <p:cNvSpPr>
              <a:spLocks noChangeAspect="1" noChangeArrowheads="1"/>
            </p:cNvSpPr>
            <p:nvPr/>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9" name="Oval 118"/>
            <p:cNvSpPr>
              <a:spLocks noChangeAspect="1" noChangeArrowheads="1"/>
            </p:cNvSpPr>
            <p:nvPr/>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0" name="Oval 119"/>
            <p:cNvSpPr>
              <a:spLocks noChangeAspect="1" noChangeArrowheads="1"/>
            </p:cNvSpPr>
            <p:nvPr/>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1" name="Oval 120"/>
            <p:cNvSpPr>
              <a:spLocks noChangeAspect="1" noChangeArrowheads="1"/>
            </p:cNvSpPr>
            <p:nvPr/>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2" name="Oval 121"/>
            <p:cNvSpPr>
              <a:spLocks noChangeAspect="1" noChangeArrowheads="1"/>
            </p:cNvSpPr>
            <p:nvPr/>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3" name="Oval 122"/>
            <p:cNvSpPr>
              <a:spLocks noChangeAspect="1" noChangeArrowheads="1"/>
            </p:cNvSpPr>
            <p:nvPr/>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4" name="Oval 123"/>
            <p:cNvSpPr>
              <a:spLocks noChangeAspect="1" noChangeArrowheads="1"/>
            </p:cNvSpPr>
            <p:nvPr/>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5" name="Oval 124"/>
            <p:cNvSpPr>
              <a:spLocks noChangeAspect="1" noChangeArrowheads="1"/>
            </p:cNvSpPr>
            <p:nvPr/>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6" name="Oval 125"/>
            <p:cNvSpPr>
              <a:spLocks noChangeAspect="1" noChangeArrowheads="1"/>
            </p:cNvSpPr>
            <p:nvPr/>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7" name="Oval 126"/>
            <p:cNvSpPr>
              <a:spLocks noChangeAspect="1" noChangeArrowheads="1"/>
            </p:cNvSpPr>
            <p:nvPr/>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8" name="Oval 127"/>
            <p:cNvSpPr>
              <a:spLocks noChangeAspect="1" noChangeArrowheads="1"/>
            </p:cNvSpPr>
            <p:nvPr/>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9" name="Oval 128"/>
            <p:cNvSpPr>
              <a:spLocks noChangeAspect="1" noChangeArrowheads="1"/>
            </p:cNvSpPr>
            <p:nvPr/>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30" name="Oval 129"/>
            <p:cNvSpPr>
              <a:spLocks noChangeAspect="1" noChangeArrowheads="1"/>
            </p:cNvSpPr>
            <p:nvPr/>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31" name="Oval 130"/>
            <p:cNvSpPr>
              <a:spLocks noChangeAspect="1" noChangeArrowheads="1"/>
            </p:cNvSpPr>
            <p:nvPr/>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32" name="Oval 131"/>
            <p:cNvSpPr>
              <a:spLocks noChangeAspect="1" noChangeArrowheads="1"/>
            </p:cNvSpPr>
            <p:nvPr/>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33" name="Oval 132"/>
            <p:cNvSpPr>
              <a:spLocks noChangeAspect="1" noChangeArrowheads="1"/>
            </p:cNvSpPr>
            <p:nvPr/>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34" name="Oval 133"/>
            <p:cNvSpPr>
              <a:spLocks noChangeAspect="1" noChangeArrowheads="1"/>
            </p:cNvSpPr>
            <p:nvPr/>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35" name="Oval 134"/>
            <p:cNvSpPr>
              <a:spLocks noChangeAspect="1" noChangeArrowheads="1"/>
            </p:cNvSpPr>
            <p:nvPr/>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36" name="Oval 135"/>
            <p:cNvSpPr>
              <a:spLocks noChangeAspect="1" noChangeArrowheads="1"/>
            </p:cNvSpPr>
            <p:nvPr/>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37" name="Oval 136"/>
            <p:cNvSpPr>
              <a:spLocks noChangeAspect="1" noChangeArrowheads="1"/>
            </p:cNvSpPr>
            <p:nvPr/>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38" name="Oval 137"/>
            <p:cNvSpPr>
              <a:spLocks noChangeAspect="1" noChangeArrowheads="1"/>
            </p:cNvSpPr>
            <p:nvPr/>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39" name="Oval 138"/>
            <p:cNvSpPr>
              <a:spLocks noChangeAspect="1" noChangeArrowheads="1"/>
            </p:cNvSpPr>
            <p:nvPr/>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40" name="Oval 139"/>
            <p:cNvSpPr>
              <a:spLocks noChangeAspect="1" noChangeArrowheads="1"/>
            </p:cNvSpPr>
            <p:nvPr/>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41" name="Oval 140"/>
            <p:cNvSpPr>
              <a:spLocks noChangeAspect="1" noChangeArrowheads="1"/>
            </p:cNvSpPr>
            <p:nvPr/>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42" name="Oval 141"/>
            <p:cNvSpPr>
              <a:spLocks noChangeAspect="1" noChangeArrowheads="1"/>
            </p:cNvSpPr>
            <p:nvPr/>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43" name="Oval 142"/>
            <p:cNvSpPr>
              <a:spLocks noChangeAspect="1" noChangeArrowheads="1"/>
            </p:cNvSpPr>
            <p:nvPr/>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44" name="Oval 143"/>
            <p:cNvSpPr>
              <a:spLocks noChangeAspect="1" noChangeArrowheads="1"/>
            </p:cNvSpPr>
            <p:nvPr/>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45" name="Oval 144"/>
            <p:cNvSpPr>
              <a:spLocks noChangeAspect="1" noChangeArrowheads="1"/>
            </p:cNvSpPr>
            <p:nvPr/>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46" name="Oval 145"/>
            <p:cNvSpPr>
              <a:spLocks noChangeAspect="1" noChangeArrowheads="1"/>
            </p:cNvSpPr>
            <p:nvPr/>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47" name="Oval 146"/>
            <p:cNvSpPr>
              <a:spLocks noChangeAspect="1" noChangeArrowheads="1"/>
            </p:cNvSpPr>
            <p:nvPr/>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48" name="Oval 147"/>
            <p:cNvSpPr>
              <a:spLocks noChangeAspect="1" noChangeArrowheads="1"/>
            </p:cNvSpPr>
            <p:nvPr/>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49" name="Oval 148"/>
            <p:cNvSpPr>
              <a:spLocks noChangeAspect="1" noChangeArrowheads="1"/>
            </p:cNvSpPr>
            <p:nvPr/>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50" name="Oval 149"/>
            <p:cNvSpPr>
              <a:spLocks noChangeAspect="1" noChangeArrowheads="1"/>
            </p:cNvSpPr>
            <p:nvPr/>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51" name="Oval 150"/>
            <p:cNvSpPr>
              <a:spLocks noChangeAspect="1" noChangeArrowheads="1"/>
            </p:cNvSpPr>
            <p:nvPr/>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52" name="Oval 151"/>
            <p:cNvSpPr>
              <a:spLocks noChangeAspect="1" noChangeArrowheads="1"/>
            </p:cNvSpPr>
            <p:nvPr/>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53" name="Oval 152"/>
            <p:cNvSpPr>
              <a:spLocks noChangeAspect="1" noChangeArrowheads="1"/>
            </p:cNvSpPr>
            <p:nvPr/>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54" name="Oval 153"/>
            <p:cNvSpPr>
              <a:spLocks noChangeAspect="1" noChangeArrowheads="1"/>
            </p:cNvSpPr>
            <p:nvPr/>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55" name="Oval 154"/>
            <p:cNvSpPr>
              <a:spLocks noChangeAspect="1" noChangeArrowheads="1"/>
            </p:cNvSpPr>
            <p:nvPr/>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56" name="Oval 155"/>
            <p:cNvSpPr>
              <a:spLocks noChangeAspect="1" noChangeArrowheads="1"/>
            </p:cNvSpPr>
            <p:nvPr/>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57" name="Oval 156"/>
            <p:cNvSpPr>
              <a:spLocks noChangeAspect="1" noChangeArrowheads="1"/>
            </p:cNvSpPr>
            <p:nvPr/>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58" name="Oval 157"/>
            <p:cNvSpPr>
              <a:spLocks noChangeAspect="1" noChangeArrowheads="1"/>
            </p:cNvSpPr>
            <p:nvPr/>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59" name="Oval 158"/>
            <p:cNvSpPr>
              <a:spLocks noChangeAspect="1" noChangeArrowheads="1"/>
            </p:cNvSpPr>
            <p:nvPr/>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60" name="Oval 159"/>
            <p:cNvSpPr>
              <a:spLocks noChangeAspect="1" noChangeArrowheads="1"/>
            </p:cNvSpPr>
            <p:nvPr/>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61" name="Oval 160"/>
            <p:cNvSpPr>
              <a:spLocks noChangeAspect="1" noChangeArrowheads="1"/>
            </p:cNvSpPr>
            <p:nvPr/>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62" name="Oval 161"/>
            <p:cNvSpPr>
              <a:spLocks noChangeAspect="1" noChangeArrowheads="1"/>
            </p:cNvSpPr>
            <p:nvPr/>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63" name="Oval 162"/>
            <p:cNvSpPr>
              <a:spLocks noChangeAspect="1" noChangeArrowheads="1"/>
            </p:cNvSpPr>
            <p:nvPr/>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64" name="Oval 163"/>
            <p:cNvSpPr>
              <a:spLocks noChangeAspect="1" noChangeArrowheads="1"/>
            </p:cNvSpPr>
            <p:nvPr/>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65" name="Oval 164"/>
            <p:cNvSpPr>
              <a:spLocks noChangeAspect="1" noChangeArrowheads="1"/>
            </p:cNvSpPr>
            <p:nvPr/>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66" name="Oval 165"/>
            <p:cNvSpPr>
              <a:spLocks noChangeAspect="1" noChangeArrowheads="1"/>
            </p:cNvSpPr>
            <p:nvPr/>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67" name="Oval 166"/>
            <p:cNvSpPr>
              <a:spLocks noChangeAspect="1" noChangeArrowheads="1"/>
            </p:cNvSpPr>
            <p:nvPr/>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68" name="Oval 167"/>
            <p:cNvSpPr>
              <a:spLocks noChangeAspect="1" noChangeArrowheads="1"/>
            </p:cNvSpPr>
            <p:nvPr/>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69" name="Oval 168"/>
            <p:cNvSpPr>
              <a:spLocks noChangeAspect="1" noChangeArrowheads="1"/>
            </p:cNvSpPr>
            <p:nvPr/>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70" name="Oval 169"/>
            <p:cNvSpPr>
              <a:spLocks noChangeAspect="1" noChangeArrowheads="1"/>
            </p:cNvSpPr>
            <p:nvPr/>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71" name="Oval 170"/>
            <p:cNvSpPr>
              <a:spLocks noChangeAspect="1" noChangeArrowheads="1"/>
            </p:cNvSpPr>
            <p:nvPr/>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72" name="Oval 171"/>
            <p:cNvSpPr>
              <a:spLocks noChangeAspect="1" noChangeArrowheads="1"/>
            </p:cNvSpPr>
            <p:nvPr/>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73" name="Oval 172"/>
            <p:cNvSpPr>
              <a:spLocks noChangeAspect="1" noChangeArrowheads="1"/>
            </p:cNvSpPr>
            <p:nvPr/>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74" name="Oval 173"/>
            <p:cNvSpPr>
              <a:spLocks noChangeAspect="1" noChangeArrowheads="1"/>
            </p:cNvSpPr>
            <p:nvPr/>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75" name="Oval 174"/>
            <p:cNvSpPr>
              <a:spLocks noChangeAspect="1" noChangeArrowheads="1"/>
            </p:cNvSpPr>
            <p:nvPr/>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76" name="Oval 175"/>
            <p:cNvSpPr>
              <a:spLocks noChangeAspect="1" noChangeArrowheads="1"/>
            </p:cNvSpPr>
            <p:nvPr/>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77" name="Oval 176"/>
            <p:cNvSpPr>
              <a:spLocks noChangeAspect="1" noChangeArrowheads="1"/>
            </p:cNvSpPr>
            <p:nvPr/>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78" name="Oval 177"/>
            <p:cNvSpPr>
              <a:spLocks noChangeAspect="1" noChangeArrowheads="1"/>
            </p:cNvSpPr>
            <p:nvPr/>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79" name="Oval 178"/>
            <p:cNvSpPr>
              <a:spLocks noChangeAspect="1" noChangeArrowheads="1"/>
            </p:cNvSpPr>
            <p:nvPr/>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80" name="Oval 179"/>
            <p:cNvSpPr>
              <a:spLocks noChangeAspect="1" noChangeArrowheads="1"/>
            </p:cNvSpPr>
            <p:nvPr/>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81" name="Oval 180"/>
            <p:cNvSpPr>
              <a:spLocks noChangeAspect="1" noChangeArrowheads="1"/>
            </p:cNvSpPr>
            <p:nvPr/>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82" name="Oval 181"/>
            <p:cNvSpPr>
              <a:spLocks noChangeAspect="1" noChangeArrowheads="1"/>
            </p:cNvSpPr>
            <p:nvPr/>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83" name="Oval 182"/>
            <p:cNvSpPr>
              <a:spLocks noChangeAspect="1" noChangeArrowheads="1"/>
            </p:cNvSpPr>
            <p:nvPr/>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84" name="Oval 183"/>
            <p:cNvSpPr>
              <a:spLocks noChangeAspect="1" noChangeArrowheads="1"/>
            </p:cNvSpPr>
            <p:nvPr/>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85" name="Oval 184"/>
            <p:cNvSpPr>
              <a:spLocks noChangeAspect="1" noChangeArrowheads="1"/>
            </p:cNvSpPr>
            <p:nvPr/>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86" name="Oval 185"/>
            <p:cNvSpPr>
              <a:spLocks noChangeAspect="1" noChangeArrowheads="1"/>
            </p:cNvSpPr>
            <p:nvPr/>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87" name="Oval 186"/>
            <p:cNvSpPr>
              <a:spLocks noChangeAspect="1" noChangeArrowheads="1"/>
            </p:cNvSpPr>
            <p:nvPr/>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88" name="Oval 187"/>
            <p:cNvSpPr>
              <a:spLocks noChangeAspect="1" noChangeArrowheads="1"/>
            </p:cNvSpPr>
            <p:nvPr/>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89" name="Oval 188"/>
            <p:cNvSpPr>
              <a:spLocks noChangeAspect="1" noChangeArrowheads="1"/>
            </p:cNvSpPr>
            <p:nvPr/>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90" name="Oval 189"/>
            <p:cNvSpPr>
              <a:spLocks noChangeAspect="1" noChangeArrowheads="1"/>
            </p:cNvSpPr>
            <p:nvPr/>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91" name="Oval 190"/>
            <p:cNvSpPr>
              <a:spLocks noChangeAspect="1" noChangeArrowheads="1"/>
            </p:cNvSpPr>
            <p:nvPr/>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92" name="Oval 191"/>
            <p:cNvSpPr>
              <a:spLocks noChangeAspect="1" noChangeArrowheads="1"/>
            </p:cNvSpPr>
            <p:nvPr/>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93" name="Oval 192"/>
            <p:cNvSpPr>
              <a:spLocks noChangeAspect="1" noChangeArrowheads="1"/>
            </p:cNvSpPr>
            <p:nvPr/>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94" name="Oval 193"/>
            <p:cNvSpPr>
              <a:spLocks noChangeAspect="1" noChangeArrowheads="1"/>
            </p:cNvSpPr>
            <p:nvPr/>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95" name="Oval 194"/>
            <p:cNvSpPr>
              <a:spLocks noChangeAspect="1" noChangeArrowheads="1"/>
            </p:cNvSpPr>
            <p:nvPr/>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96" name="Oval 195"/>
            <p:cNvSpPr>
              <a:spLocks noChangeAspect="1" noChangeArrowheads="1"/>
            </p:cNvSpPr>
            <p:nvPr/>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97" name="Oval 196"/>
            <p:cNvSpPr>
              <a:spLocks noChangeAspect="1" noChangeArrowheads="1"/>
            </p:cNvSpPr>
            <p:nvPr/>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98" name="Oval 197"/>
            <p:cNvSpPr>
              <a:spLocks noChangeAspect="1" noChangeArrowheads="1"/>
            </p:cNvSpPr>
            <p:nvPr/>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99" name="Oval 198"/>
            <p:cNvSpPr>
              <a:spLocks noChangeAspect="1" noChangeArrowheads="1"/>
            </p:cNvSpPr>
            <p:nvPr/>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00" name="Oval 199"/>
            <p:cNvSpPr>
              <a:spLocks noChangeAspect="1" noChangeArrowheads="1"/>
            </p:cNvSpPr>
            <p:nvPr/>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01" name="Oval 200"/>
            <p:cNvSpPr>
              <a:spLocks noChangeAspect="1" noChangeArrowheads="1"/>
            </p:cNvSpPr>
            <p:nvPr/>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02" name="Oval 201"/>
            <p:cNvSpPr>
              <a:spLocks noChangeAspect="1" noChangeArrowheads="1"/>
            </p:cNvSpPr>
            <p:nvPr/>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03" name="Oval 202"/>
            <p:cNvSpPr>
              <a:spLocks noChangeAspect="1" noChangeArrowheads="1"/>
            </p:cNvSpPr>
            <p:nvPr/>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04" name="Oval 203"/>
            <p:cNvSpPr>
              <a:spLocks noChangeAspect="1" noChangeArrowheads="1"/>
            </p:cNvSpPr>
            <p:nvPr/>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05" name="Oval 204"/>
            <p:cNvSpPr>
              <a:spLocks noChangeAspect="1" noChangeArrowheads="1"/>
            </p:cNvSpPr>
            <p:nvPr/>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06" name="Oval 205"/>
            <p:cNvSpPr>
              <a:spLocks noChangeAspect="1" noChangeArrowheads="1"/>
            </p:cNvSpPr>
            <p:nvPr/>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07" name="Oval 206"/>
            <p:cNvSpPr>
              <a:spLocks noChangeAspect="1" noChangeArrowheads="1"/>
            </p:cNvSpPr>
            <p:nvPr/>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08" name="Oval 207"/>
            <p:cNvSpPr>
              <a:spLocks noChangeAspect="1" noChangeArrowheads="1"/>
            </p:cNvSpPr>
            <p:nvPr/>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09" name="Oval 208"/>
            <p:cNvSpPr>
              <a:spLocks noChangeAspect="1" noChangeArrowheads="1"/>
            </p:cNvSpPr>
            <p:nvPr/>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10" name="Oval 209"/>
            <p:cNvSpPr>
              <a:spLocks noChangeAspect="1" noChangeArrowheads="1"/>
            </p:cNvSpPr>
            <p:nvPr/>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11" name="Oval 210"/>
            <p:cNvSpPr>
              <a:spLocks noChangeAspect="1" noChangeArrowheads="1"/>
            </p:cNvSpPr>
            <p:nvPr/>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12" name="Oval 211"/>
            <p:cNvSpPr>
              <a:spLocks noChangeAspect="1" noChangeArrowheads="1"/>
            </p:cNvSpPr>
            <p:nvPr/>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13" name="Oval 212"/>
            <p:cNvSpPr>
              <a:spLocks noChangeAspect="1" noChangeArrowheads="1"/>
            </p:cNvSpPr>
            <p:nvPr/>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14" name="Oval 213"/>
            <p:cNvSpPr>
              <a:spLocks noChangeAspect="1" noChangeArrowheads="1"/>
            </p:cNvSpPr>
            <p:nvPr/>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15" name="Oval 214"/>
            <p:cNvSpPr>
              <a:spLocks noChangeAspect="1" noChangeArrowheads="1"/>
            </p:cNvSpPr>
            <p:nvPr/>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16" name="Oval 215"/>
            <p:cNvSpPr>
              <a:spLocks noChangeAspect="1" noChangeArrowheads="1"/>
            </p:cNvSpPr>
            <p:nvPr/>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17" name="Oval 216"/>
            <p:cNvSpPr>
              <a:spLocks noChangeAspect="1" noChangeArrowheads="1"/>
            </p:cNvSpPr>
            <p:nvPr/>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18" name="Oval 217"/>
            <p:cNvSpPr>
              <a:spLocks noChangeAspect="1" noChangeArrowheads="1"/>
            </p:cNvSpPr>
            <p:nvPr/>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19" name="Oval 218"/>
            <p:cNvSpPr>
              <a:spLocks noChangeAspect="1" noChangeArrowheads="1"/>
            </p:cNvSpPr>
            <p:nvPr/>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20" name="Oval 219"/>
            <p:cNvSpPr>
              <a:spLocks noChangeAspect="1" noChangeArrowheads="1"/>
            </p:cNvSpPr>
            <p:nvPr/>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21" name="Oval 220"/>
            <p:cNvSpPr>
              <a:spLocks noChangeAspect="1" noChangeArrowheads="1"/>
            </p:cNvSpPr>
            <p:nvPr/>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22" name="Oval 221"/>
            <p:cNvSpPr>
              <a:spLocks noChangeAspect="1" noChangeArrowheads="1"/>
            </p:cNvSpPr>
            <p:nvPr/>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23" name="Oval 222"/>
            <p:cNvSpPr>
              <a:spLocks noChangeAspect="1" noChangeArrowheads="1"/>
            </p:cNvSpPr>
            <p:nvPr/>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24" name="Oval 223"/>
            <p:cNvSpPr>
              <a:spLocks noChangeAspect="1" noChangeArrowheads="1"/>
            </p:cNvSpPr>
            <p:nvPr/>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25" name="Oval 224"/>
            <p:cNvSpPr>
              <a:spLocks noChangeAspect="1" noChangeArrowheads="1"/>
            </p:cNvSpPr>
            <p:nvPr/>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26" name="Oval 225"/>
            <p:cNvSpPr>
              <a:spLocks noChangeAspect="1" noChangeArrowheads="1"/>
            </p:cNvSpPr>
            <p:nvPr/>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27" name="Oval 226"/>
            <p:cNvSpPr>
              <a:spLocks noChangeAspect="1" noChangeArrowheads="1"/>
            </p:cNvSpPr>
            <p:nvPr/>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28" name="Oval 227"/>
            <p:cNvSpPr>
              <a:spLocks noChangeAspect="1" noChangeArrowheads="1"/>
            </p:cNvSpPr>
            <p:nvPr/>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29" name="Oval 228"/>
            <p:cNvSpPr>
              <a:spLocks noChangeAspect="1" noChangeArrowheads="1"/>
            </p:cNvSpPr>
            <p:nvPr/>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30" name="Oval 229"/>
            <p:cNvSpPr>
              <a:spLocks noChangeAspect="1" noChangeArrowheads="1"/>
            </p:cNvSpPr>
            <p:nvPr/>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31" name="Oval 230"/>
            <p:cNvSpPr>
              <a:spLocks noChangeAspect="1" noChangeArrowheads="1"/>
            </p:cNvSpPr>
            <p:nvPr/>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32" name="Oval 231"/>
            <p:cNvSpPr>
              <a:spLocks noChangeAspect="1" noChangeArrowheads="1"/>
            </p:cNvSpPr>
            <p:nvPr/>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33" name="Oval 232"/>
            <p:cNvSpPr>
              <a:spLocks noChangeAspect="1" noChangeArrowheads="1"/>
            </p:cNvSpPr>
            <p:nvPr/>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34" name="Oval 233"/>
            <p:cNvSpPr>
              <a:spLocks noChangeAspect="1" noChangeArrowheads="1"/>
            </p:cNvSpPr>
            <p:nvPr/>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35" name="Oval 234"/>
            <p:cNvSpPr>
              <a:spLocks noChangeAspect="1" noChangeArrowheads="1"/>
            </p:cNvSpPr>
            <p:nvPr/>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36" name="Oval 235"/>
            <p:cNvSpPr>
              <a:spLocks noChangeAspect="1" noChangeArrowheads="1"/>
            </p:cNvSpPr>
            <p:nvPr/>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37" name="Oval 236"/>
            <p:cNvSpPr>
              <a:spLocks noChangeAspect="1" noChangeArrowheads="1"/>
            </p:cNvSpPr>
            <p:nvPr/>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38" name="Oval 237"/>
            <p:cNvSpPr>
              <a:spLocks noChangeAspect="1" noChangeArrowheads="1"/>
            </p:cNvSpPr>
            <p:nvPr/>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39" name="Oval 238"/>
            <p:cNvSpPr>
              <a:spLocks noChangeAspect="1" noChangeArrowheads="1"/>
            </p:cNvSpPr>
            <p:nvPr/>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40" name="Oval 239"/>
            <p:cNvSpPr>
              <a:spLocks noChangeAspect="1" noChangeArrowheads="1"/>
            </p:cNvSpPr>
            <p:nvPr/>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41" name="Oval 240"/>
            <p:cNvSpPr>
              <a:spLocks noChangeAspect="1" noChangeArrowheads="1"/>
            </p:cNvSpPr>
            <p:nvPr/>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42" name="Oval 241"/>
            <p:cNvSpPr>
              <a:spLocks noChangeAspect="1" noChangeArrowheads="1"/>
            </p:cNvSpPr>
            <p:nvPr/>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43" name="Oval 242"/>
            <p:cNvSpPr>
              <a:spLocks noChangeAspect="1" noChangeArrowheads="1"/>
            </p:cNvSpPr>
            <p:nvPr/>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44" name="Oval 243"/>
            <p:cNvSpPr>
              <a:spLocks noChangeAspect="1" noChangeArrowheads="1"/>
            </p:cNvSpPr>
            <p:nvPr/>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45" name="Oval 244"/>
            <p:cNvSpPr>
              <a:spLocks noChangeAspect="1" noChangeArrowheads="1"/>
            </p:cNvSpPr>
            <p:nvPr/>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46" name="Oval 245"/>
            <p:cNvSpPr>
              <a:spLocks noChangeAspect="1" noChangeArrowheads="1"/>
            </p:cNvSpPr>
            <p:nvPr/>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47" name="Oval 246"/>
            <p:cNvSpPr>
              <a:spLocks noChangeAspect="1" noChangeArrowheads="1"/>
            </p:cNvSpPr>
            <p:nvPr/>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48" name="Oval 247"/>
            <p:cNvSpPr>
              <a:spLocks noChangeAspect="1" noChangeArrowheads="1"/>
            </p:cNvSpPr>
            <p:nvPr/>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49" name="Oval 248"/>
            <p:cNvSpPr>
              <a:spLocks noChangeAspect="1" noChangeArrowheads="1"/>
            </p:cNvSpPr>
            <p:nvPr/>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50" name="Oval 249"/>
            <p:cNvSpPr>
              <a:spLocks noChangeAspect="1" noChangeArrowheads="1"/>
            </p:cNvSpPr>
            <p:nvPr/>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51" name="Oval 250"/>
            <p:cNvSpPr>
              <a:spLocks noChangeAspect="1" noChangeArrowheads="1"/>
            </p:cNvSpPr>
            <p:nvPr/>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52" name="Oval 251"/>
            <p:cNvSpPr>
              <a:spLocks noChangeAspect="1" noChangeArrowheads="1"/>
            </p:cNvSpPr>
            <p:nvPr/>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53" name="Oval 252"/>
            <p:cNvSpPr>
              <a:spLocks noChangeAspect="1" noChangeArrowheads="1"/>
            </p:cNvSpPr>
            <p:nvPr/>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54" name="Oval 253"/>
            <p:cNvSpPr>
              <a:spLocks noChangeAspect="1" noChangeArrowheads="1"/>
            </p:cNvSpPr>
            <p:nvPr/>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55" name="Oval 254"/>
            <p:cNvSpPr>
              <a:spLocks noChangeAspect="1" noChangeArrowheads="1"/>
            </p:cNvSpPr>
            <p:nvPr/>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56" name="Oval 255"/>
            <p:cNvSpPr>
              <a:spLocks noChangeAspect="1" noChangeArrowheads="1"/>
            </p:cNvSpPr>
            <p:nvPr/>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57" name="Oval 256"/>
            <p:cNvSpPr>
              <a:spLocks noChangeAspect="1" noChangeArrowheads="1"/>
            </p:cNvSpPr>
            <p:nvPr/>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58" name="Oval 257"/>
            <p:cNvSpPr>
              <a:spLocks noChangeAspect="1" noChangeArrowheads="1"/>
            </p:cNvSpPr>
            <p:nvPr/>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59" name="Oval 258"/>
            <p:cNvSpPr>
              <a:spLocks noChangeAspect="1" noChangeArrowheads="1"/>
            </p:cNvSpPr>
            <p:nvPr/>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60" name="Oval 259"/>
            <p:cNvSpPr>
              <a:spLocks noChangeAspect="1" noChangeArrowheads="1"/>
            </p:cNvSpPr>
            <p:nvPr/>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61" name="Oval 260"/>
            <p:cNvSpPr>
              <a:spLocks noChangeAspect="1" noChangeArrowheads="1"/>
            </p:cNvSpPr>
            <p:nvPr/>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62" name="Oval 261"/>
            <p:cNvSpPr>
              <a:spLocks noChangeAspect="1" noChangeArrowheads="1"/>
            </p:cNvSpPr>
            <p:nvPr/>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63" name="Oval 262"/>
            <p:cNvSpPr>
              <a:spLocks noChangeAspect="1" noChangeArrowheads="1"/>
            </p:cNvSpPr>
            <p:nvPr/>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64" name="Oval 263"/>
            <p:cNvSpPr>
              <a:spLocks noChangeAspect="1" noChangeArrowheads="1"/>
            </p:cNvSpPr>
            <p:nvPr/>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65" name="Oval 264"/>
            <p:cNvSpPr>
              <a:spLocks noChangeAspect="1" noChangeArrowheads="1"/>
            </p:cNvSpPr>
            <p:nvPr/>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66" name="Oval 265"/>
            <p:cNvSpPr>
              <a:spLocks noChangeAspect="1" noChangeArrowheads="1"/>
            </p:cNvSpPr>
            <p:nvPr/>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67" name="Oval 266"/>
            <p:cNvSpPr>
              <a:spLocks noChangeAspect="1" noChangeArrowheads="1"/>
            </p:cNvSpPr>
            <p:nvPr/>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68" name="Oval 267"/>
            <p:cNvSpPr>
              <a:spLocks noChangeAspect="1" noChangeArrowheads="1"/>
            </p:cNvSpPr>
            <p:nvPr/>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69" name="Oval 268"/>
            <p:cNvSpPr>
              <a:spLocks noChangeAspect="1" noChangeArrowheads="1"/>
            </p:cNvSpPr>
            <p:nvPr/>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70" name="Oval 269"/>
            <p:cNvSpPr>
              <a:spLocks noChangeAspect="1" noChangeArrowheads="1"/>
            </p:cNvSpPr>
            <p:nvPr/>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71" name="Oval 270"/>
            <p:cNvSpPr>
              <a:spLocks noChangeAspect="1" noChangeArrowheads="1"/>
            </p:cNvSpPr>
            <p:nvPr/>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72" name="Oval 271"/>
            <p:cNvSpPr>
              <a:spLocks noChangeAspect="1" noChangeArrowheads="1"/>
            </p:cNvSpPr>
            <p:nvPr/>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73" name="Oval 272"/>
            <p:cNvSpPr>
              <a:spLocks noChangeAspect="1" noChangeArrowheads="1"/>
            </p:cNvSpPr>
            <p:nvPr/>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74" name="Oval 273"/>
            <p:cNvSpPr>
              <a:spLocks noChangeAspect="1" noChangeArrowheads="1"/>
            </p:cNvSpPr>
            <p:nvPr/>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75" name="Oval 274"/>
            <p:cNvSpPr>
              <a:spLocks noChangeAspect="1" noChangeArrowheads="1"/>
            </p:cNvSpPr>
            <p:nvPr/>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76" name="Oval 275"/>
            <p:cNvSpPr>
              <a:spLocks noChangeAspect="1" noChangeArrowheads="1"/>
            </p:cNvSpPr>
            <p:nvPr/>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77" name="Oval 276"/>
            <p:cNvSpPr>
              <a:spLocks noChangeAspect="1" noChangeArrowheads="1"/>
            </p:cNvSpPr>
            <p:nvPr/>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78" name="Oval 277"/>
            <p:cNvSpPr>
              <a:spLocks noChangeAspect="1" noChangeArrowheads="1"/>
            </p:cNvSpPr>
            <p:nvPr/>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79" name="Oval 278"/>
            <p:cNvSpPr>
              <a:spLocks noChangeAspect="1" noChangeArrowheads="1"/>
            </p:cNvSpPr>
            <p:nvPr/>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80" name="Oval 279"/>
            <p:cNvSpPr>
              <a:spLocks noChangeAspect="1" noChangeArrowheads="1"/>
            </p:cNvSpPr>
            <p:nvPr/>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81" name="Oval 280"/>
            <p:cNvSpPr>
              <a:spLocks noChangeAspect="1" noChangeArrowheads="1"/>
            </p:cNvSpPr>
            <p:nvPr/>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82" name="Oval 281"/>
            <p:cNvSpPr>
              <a:spLocks noChangeAspect="1" noChangeArrowheads="1"/>
            </p:cNvSpPr>
            <p:nvPr/>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83" name="Oval 282"/>
            <p:cNvSpPr>
              <a:spLocks noChangeAspect="1" noChangeArrowheads="1"/>
            </p:cNvSpPr>
            <p:nvPr/>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84" name="Oval 283"/>
            <p:cNvSpPr>
              <a:spLocks noChangeAspect="1" noChangeArrowheads="1"/>
            </p:cNvSpPr>
            <p:nvPr/>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85" name="Oval 284"/>
            <p:cNvSpPr>
              <a:spLocks noChangeAspect="1" noChangeArrowheads="1"/>
            </p:cNvSpPr>
            <p:nvPr/>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86" name="Oval 285"/>
            <p:cNvSpPr>
              <a:spLocks noChangeAspect="1" noChangeArrowheads="1"/>
            </p:cNvSpPr>
            <p:nvPr/>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87" name="Oval 286"/>
            <p:cNvSpPr>
              <a:spLocks noChangeAspect="1" noChangeArrowheads="1"/>
            </p:cNvSpPr>
            <p:nvPr/>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88" name="Oval 287"/>
            <p:cNvSpPr>
              <a:spLocks noChangeAspect="1" noChangeArrowheads="1"/>
            </p:cNvSpPr>
            <p:nvPr/>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89" name="Oval 288"/>
            <p:cNvSpPr>
              <a:spLocks noChangeAspect="1" noChangeArrowheads="1"/>
            </p:cNvSpPr>
            <p:nvPr/>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90" name="Oval 289"/>
            <p:cNvSpPr>
              <a:spLocks noChangeAspect="1" noChangeArrowheads="1"/>
            </p:cNvSpPr>
            <p:nvPr/>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91" name="Oval 290"/>
            <p:cNvSpPr>
              <a:spLocks noChangeAspect="1" noChangeArrowheads="1"/>
            </p:cNvSpPr>
            <p:nvPr/>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92" name="Oval 291"/>
            <p:cNvSpPr>
              <a:spLocks noChangeAspect="1" noChangeArrowheads="1"/>
            </p:cNvSpPr>
            <p:nvPr/>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93" name="Oval 292"/>
            <p:cNvSpPr>
              <a:spLocks noChangeAspect="1" noChangeArrowheads="1"/>
            </p:cNvSpPr>
            <p:nvPr/>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94" name="Oval 293"/>
            <p:cNvSpPr>
              <a:spLocks noChangeAspect="1" noChangeArrowheads="1"/>
            </p:cNvSpPr>
            <p:nvPr/>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95" name="Oval 294"/>
            <p:cNvSpPr>
              <a:spLocks noChangeAspect="1" noChangeArrowheads="1"/>
            </p:cNvSpPr>
            <p:nvPr/>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96" name="Oval 295"/>
            <p:cNvSpPr>
              <a:spLocks noChangeAspect="1" noChangeArrowheads="1"/>
            </p:cNvSpPr>
            <p:nvPr/>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97" name="Oval 296"/>
            <p:cNvSpPr>
              <a:spLocks noChangeAspect="1" noChangeArrowheads="1"/>
            </p:cNvSpPr>
            <p:nvPr/>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98" name="Oval 297"/>
            <p:cNvSpPr>
              <a:spLocks noChangeAspect="1" noChangeArrowheads="1"/>
            </p:cNvSpPr>
            <p:nvPr/>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99" name="Oval 298"/>
            <p:cNvSpPr>
              <a:spLocks noChangeAspect="1" noChangeArrowheads="1"/>
            </p:cNvSpPr>
            <p:nvPr/>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00" name="Oval 299"/>
            <p:cNvSpPr>
              <a:spLocks noChangeAspect="1" noChangeArrowheads="1"/>
            </p:cNvSpPr>
            <p:nvPr/>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01" name="Oval 300"/>
            <p:cNvSpPr>
              <a:spLocks noChangeAspect="1" noChangeArrowheads="1"/>
            </p:cNvSpPr>
            <p:nvPr/>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02" name="Oval 301"/>
            <p:cNvSpPr>
              <a:spLocks noChangeAspect="1" noChangeArrowheads="1"/>
            </p:cNvSpPr>
            <p:nvPr/>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03" name="Oval 302"/>
            <p:cNvSpPr>
              <a:spLocks noChangeAspect="1" noChangeArrowheads="1"/>
            </p:cNvSpPr>
            <p:nvPr/>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04" name="Oval 303"/>
            <p:cNvSpPr>
              <a:spLocks noChangeAspect="1" noChangeArrowheads="1"/>
            </p:cNvSpPr>
            <p:nvPr/>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05" name="Oval 304"/>
            <p:cNvSpPr>
              <a:spLocks noChangeAspect="1" noChangeArrowheads="1"/>
            </p:cNvSpPr>
            <p:nvPr/>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06" name="Oval 305"/>
            <p:cNvSpPr>
              <a:spLocks noChangeAspect="1" noChangeArrowheads="1"/>
            </p:cNvSpPr>
            <p:nvPr/>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07" name="Oval 306"/>
            <p:cNvSpPr>
              <a:spLocks noChangeAspect="1" noChangeArrowheads="1"/>
            </p:cNvSpPr>
            <p:nvPr/>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08" name="Oval 307"/>
            <p:cNvSpPr>
              <a:spLocks noChangeAspect="1" noChangeArrowheads="1"/>
            </p:cNvSpPr>
            <p:nvPr/>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09" name="Oval 308"/>
            <p:cNvSpPr>
              <a:spLocks noChangeAspect="1" noChangeArrowheads="1"/>
            </p:cNvSpPr>
            <p:nvPr/>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10" name="Oval 309"/>
            <p:cNvSpPr>
              <a:spLocks noChangeAspect="1" noChangeArrowheads="1"/>
            </p:cNvSpPr>
            <p:nvPr/>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11" name="Oval 310"/>
            <p:cNvSpPr>
              <a:spLocks noChangeAspect="1" noChangeArrowheads="1"/>
            </p:cNvSpPr>
            <p:nvPr/>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12" name="Oval 311"/>
            <p:cNvSpPr>
              <a:spLocks noChangeAspect="1" noChangeArrowheads="1"/>
            </p:cNvSpPr>
            <p:nvPr/>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13" name="Oval 312"/>
            <p:cNvSpPr>
              <a:spLocks noChangeAspect="1" noChangeArrowheads="1"/>
            </p:cNvSpPr>
            <p:nvPr/>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14" name="Oval 313"/>
            <p:cNvSpPr>
              <a:spLocks noChangeAspect="1" noChangeArrowheads="1"/>
            </p:cNvSpPr>
            <p:nvPr/>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15" name="Oval 314"/>
            <p:cNvSpPr>
              <a:spLocks noChangeAspect="1" noChangeArrowheads="1"/>
            </p:cNvSpPr>
            <p:nvPr/>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16" name="Oval 315"/>
            <p:cNvSpPr>
              <a:spLocks noChangeAspect="1" noChangeArrowheads="1"/>
            </p:cNvSpPr>
            <p:nvPr/>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17" name="Oval 316"/>
            <p:cNvSpPr>
              <a:spLocks noChangeAspect="1" noChangeArrowheads="1"/>
            </p:cNvSpPr>
            <p:nvPr/>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18" name="Oval 317"/>
            <p:cNvSpPr>
              <a:spLocks noChangeAspect="1" noChangeArrowheads="1"/>
            </p:cNvSpPr>
            <p:nvPr/>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19" name="Oval 318"/>
            <p:cNvSpPr>
              <a:spLocks noChangeAspect="1" noChangeArrowheads="1"/>
            </p:cNvSpPr>
            <p:nvPr/>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20" name="Oval 319"/>
            <p:cNvSpPr>
              <a:spLocks noChangeAspect="1" noChangeArrowheads="1"/>
            </p:cNvSpPr>
            <p:nvPr/>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21" name="Oval 320"/>
            <p:cNvSpPr>
              <a:spLocks noChangeAspect="1" noChangeArrowheads="1"/>
            </p:cNvSpPr>
            <p:nvPr/>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22" name="Oval 321"/>
            <p:cNvSpPr>
              <a:spLocks noChangeAspect="1" noChangeArrowheads="1"/>
            </p:cNvSpPr>
            <p:nvPr/>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23" name="Oval 322"/>
            <p:cNvSpPr>
              <a:spLocks noChangeAspect="1" noChangeArrowheads="1"/>
            </p:cNvSpPr>
            <p:nvPr/>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24" name="Oval 323"/>
            <p:cNvSpPr>
              <a:spLocks noChangeAspect="1" noChangeArrowheads="1"/>
            </p:cNvSpPr>
            <p:nvPr/>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25" name="Oval 324"/>
            <p:cNvSpPr>
              <a:spLocks noChangeAspect="1" noChangeArrowheads="1"/>
            </p:cNvSpPr>
            <p:nvPr/>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26" name="Oval 325"/>
            <p:cNvSpPr>
              <a:spLocks noChangeAspect="1" noChangeArrowheads="1"/>
            </p:cNvSpPr>
            <p:nvPr/>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27" name="Oval 326"/>
            <p:cNvSpPr>
              <a:spLocks noChangeAspect="1" noChangeArrowheads="1"/>
            </p:cNvSpPr>
            <p:nvPr/>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28" name="Oval 327"/>
            <p:cNvSpPr>
              <a:spLocks noChangeAspect="1" noChangeArrowheads="1"/>
            </p:cNvSpPr>
            <p:nvPr/>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29" name="Oval 328"/>
            <p:cNvSpPr>
              <a:spLocks noChangeAspect="1" noChangeArrowheads="1"/>
            </p:cNvSpPr>
            <p:nvPr/>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30" name="Oval 329"/>
            <p:cNvSpPr>
              <a:spLocks noChangeAspect="1" noChangeArrowheads="1"/>
            </p:cNvSpPr>
            <p:nvPr/>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31" name="Oval 330"/>
            <p:cNvSpPr>
              <a:spLocks noChangeAspect="1" noChangeArrowheads="1"/>
            </p:cNvSpPr>
            <p:nvPr/>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32" name="Oval 331"/>
            <p:cNvSpPr>
              <a:spLocks noChangeAspect="1" noChangeArrowheads="1"/>
            </p:cNvSpPr>
            <p:nvPr/>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33" name="Oval 332"/>
            <p:cNvSpPr>
              <a:spLocks noChangeAspect="1" noChangeArrowheads="1"/>
            </p:cNvSpPr>
            <p:nvPr/>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34" name="Oval 333"/>
            <p:cNvSpPr>
              <a:spLocks noChangeAspect="1" noChangeArrowheads="1"/>
            </p:cNvSpPr>
            <p:nvPr/>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35" name="Oval 334"/>
            <p:cNvSpPr>
              <a:spLocks noChangeAspect="1" noChangeArrowheads="1"/>
            </p:cNvSpPr>
            <p:nvPr/>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36" name="Oval 335"/>
            <p:cNvSpPr>
              <a:spLocks noChangeAspect="1" noChangeArrowheads="1"/>
            </p:cNvSpPr>
            <p:nvPr/>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37" name="Oval 336"/>
            <p:cNvSpPr>
              <a:spLocks noChangeAspect="1" noChangeArrowheads="1"/>
            </p:cNvSpPr>
            <p:nvPr/>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38" name="Oval 337"/>
            <p:cNvSpPr>
              <a:spLocks noChangeAspect="1" noChangeArrowheads="1"/>
            </p:cNvSpPr>
            <p:nvPr/>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39" name="Oval 338"/>
            <p:cNvSpPr>
              <a:spLocks noChangeAspect="1" noChangeArrowheads="1"/>
            </p:cNvSpPr>
            <p:nvPr/>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40" name="Oval 339"/>
            <p:cNvSpPr>
              <a:spLocks noChangeAspect="1" noChangeArrowheads="1"/>
            </p:cNvSpPr>
            <p:nvPr/>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41" name="Oval 340"/>
            <p:cNvSpPr>
              <a:spLocks noChangeAspect="1" noChangeArrowheads="1"/>
            </p:cNvSpPr>
            <p:nvPr/>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42" name="Oval 341"/>
            <p:cNvSpPr>
              <a:spLocks noChangeAspect="1" noChangeArrowheads="1"/>
            </p:cNvSpPr>
            <p:nvPr/>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43" name="Oval 342"/>
            <p:cNvSpPr>
              <a:spLocks noChangeAspect="1" noChangeArrowheads="1"/>
            </p:cNvSpPr>
            <p:nvPr/>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44" name="Oval 343"/>
            <p:cNvSpPr>
              <a:spLocks noChangeAspect="1" noChangeArrowheads="1"/>
            </p:cNvSpPr>
            <p:nvPr/>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45" name="Oval 344"/>
            <p:cNvSpPr>
              <a:spLocks noChangeAspect="1" noChangeArrowheads="1"/>
            </p:cNvSpPr>
            <p:nvPr/>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46" name="Oval 345"/>
            <p:cNvSpPr>
              <a:spLocks noChangeAspect="1" noChangeArrowheads="1"/>
            </p:cNvSpPr>
            <p:nvPr/>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47" name="Oval 346"/>
            <p:cNvSpPr>
              <a:spLocks noChangeAspect="1" noChangeArrowheads="1"/>
            </p:cNvSpPr>
            <p:nvPr/>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48" name="Oval 347"/>
            <p:cNvSpPr>
              <a:spLocks noChangeAspect="1" noChangeArrowheads="1"/>
            </p:cNvSpPr>
            <p:nvPr/>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49" name="Oval 348"/>
            <p:cNvSpPr>
              <a:spLocks noChangeAspect="1" noChangeArrowheads="1"/>
            </p:cNvSpPr>
            <p:nvPr/>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50" name="Oval 349"/>
            <p:cNvSpPr>
              <a:spLocks noChangeAspect="1" noChangeArrowheads="1"/>
            </p:cNvSpPr>
            <p:nvPr/>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51" name="Oval 350"/>
            <p:cNvSpPr>
              <a:spLocks noChangeAspect="1" noChangeArrowheads="1"/>
            </p:cNvSpPr>
            <p:nvPr/>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52" name="Oval 351"/>
            <p:cNvSpPr>
              <a:spLocks noChangeAspect="1" noChangeArrowheads="1"/>
            </p:cNvSpPr>
            <p:nvPr/>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53" name="Oval 352"/>
            <p:cNvSpPr>
              <a:spLocks noChangeAspect="1" noChangeArrowheads="1"/>
            </p:cNvSpPr>
            <p:nvPr/>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54" name="Oval 353"/>
            <p:cNvSpPr>
              <a:spLocks noChangeAspect="1" noChangeArrowheads="1"/>
            </p:cNvSpPr>
            <p:nvPr/>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55" name="Oval 354"/>
            <p:cNvSpPr>
              <a:spLocks noChangeAspect="1" noChangeArrowheads="1"/>
            </p:cNvSpPr>
            <p:nvPr/>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56" name="Oval 355"/>
            <p:cNvSpPr>
              <a:spLocks noChangeAspect="1" noChangeArrowheads="1"/>
            </p:cNvSpPr>
            <p:nvPr/>
          </p:nvSpPr>
          <p:spPr bwMode="auto">
            <a:xfrm>
              <a:off x="4663908" y="2074514"/>
              <a:ext cx="85943" cy="85943"/>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57" name="Oval 356"/>
            <p:cNvSpPr>
              <a:spLocks noChangeAspect="1" noChangeArrowheads="1"/>
            </p:cNvSpPr>
            <p:nvPr/>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58" name="Oval 357"/>
            <p:cNvSpPr>
              <a:spLocks noChangeAspect="1" noChangeArrowheads="1"/>
            </p:cNvSpPr>
            <p:nvPr/>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59" name="Oval 358"/>
            <p:cNvSpPr>
              <a:spLocks noChangeAspect="1" noChangeArrowheads="1"/>
            </p:cNvSpPr>
            <p:nvPr/>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60" name="Oval 359"/>
            <p:cNvSpPr>
              <a:spLocks noChangeAspect="1" noChangeArrowheads="1"/>
            </p:cNvSpPr>
            <p:nvPr/>
          </p:nvSpPr>
          <p:spPr bwMode="auto">
            <a:xfrm>
              <a:off x="5226311" y="2074514"/>
              <a:ext cx="85944" cy="85943"/>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61" name="Oval 360"/>
            <p:cNvSpPr>
              <a:spLocks noChangeAspect="1" noChangeArrowheads="1"/>
            </p:cNvSpPr>
            <p:nvPr/>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62" name="Oval 361"/>
            <p:cNvSpPr>
              <a:spLocks noChangeAspect="1" noChangeArrowheads="1"/>
            </p:cNvSpPr>
            <p:nvPr/>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63" name="Oval 362"/>
            <p:cNvSpPr>
              <a:spLocks noChangeAspect="1" noChangeArrowheads="1"/>
            </p:cNvSpPr>
            <p:nvPr/>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64" name="Oval 363"/>
            <p:cNvSpPr>
              <a:spLocks noChangeAspect="1" noChangeArrowheads="1"/>
            </p:cNvSpPr>
            <p:nvPr/>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65" name="Oval 364"/>
            <p:cNvSpPr>
              <a:spLocks noChangeAspect="1" noChangeArrowheads="1"/>
            </p:cNvSpPr>
            <p:nvPr/>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66" name="Oval 365"/>
            <p:cNvSpPr>
              <a:spLocks noChangeAspect="1" noChangeArrowheads="1"/>
            </p:cNvSpPr>
            <p:nvPr/>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67" name="Oval 366"/>
            <p:cNvSpPr>
              <a:spLocks noChangeAspect="1" noChangeArrowheads="1"/>
            </p:cNvSpPr>
            <p:nvPr/>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68" name="Oval 367"/>
            <p:cNvSpPr>
              <a:spLocks noChangeAspect="1" noChangeArrowheads="1"/>
            </p:cNvSpPr>
            <p:nvPr/>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69" name="Oval 368"/>
            <p:cNvSpPr>
              <a:spLocks noChangeAspect="1" noChangeArrowheads="1"/>
            </p:cNvSpPr>
            <p:nvPr/>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70" name="Oval 369"/>
            <p:cNvSpPr>
              <a:spLocks noChangeAspect="1" noChangeArrowheads="1"/>
            </p:cNvSpPr>
            <p:nvPr/>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71" name="Oval 370"/>
            <p:cNvSpPr>
              <a:spLocks noChangeAspect="1" noChangeArrowheads="1"/>
            </p:cNvSpPr>
            <p:nvPr/>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72" name="Oval 371"/>
            <p:cNvSpPr>
              <a:spLocks noChangeAspect="1" noChangeArrowheads="1"/>
            </p:cNvSpPr>
            <p:nvPr/>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73" name="Oval 372"/>
            <p:cNvSpPr>
              <a:spLocks noChangeAspect="1" noChangeArrowheads="1"/>
            </p:cNvSpPr>
            <p:nvPr/>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74" name="Oval 373"/>
            <p:cNvSpPr>
              <a:spLocks noChangeAspect="1" noChangeArrowheads="1"/>
            </p:cNvSpPr>
            <p:nvPr/>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75" name="Oval 374"/>
            <p:cNvSpPr>
              <a:spLocks noChangeAspect="1" noChangeArrowheads="1"/>
            </p:cNvSpPr>
            <p:nvPr/>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76" name="Oval 375"/>
            <p:cNvSpPr>
              <a:spLocks noChangeAspect="1" noChangeArrowheads="1"/>
            </p:cNvSpPr>
            <p:nvPr/>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77" name="Oval 376"/>
            <p:cNvSpPr>
              <a:spLocks noChangeAspect="1" noChangeArrowheads="1"/>
            </p:cNvSpPr>
            <p:nvPr/>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78" name="Oval 377"/>
            <p:cNvSpPr>
              <a:spLocks noChangeAspect="1" noChangeArrowheads="1"/>
            </p:cNvSpPr>
            <p:nvPr/>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79" name="Oval 378"/>
            <p:cNvSpPr>
              <a:spLocks noChangeAspect="1" noChangeArrowheads="1"/>
            </p:cNvSpPr>
            <p:nvPr/>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80" name="Oval 379"/>
            <p:cNvSpPr>
              <a:spLocks noChangeAspect="1" noChangeArrowheads="1"/>
            </p:cNvSpPr>
            <p:nvPr/>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81" name="Oval 380"/>
            <p:cNvSpPr>
              <a:spLocks noChangeAspect="1" noChangeArrowheads="1"/>
            </p:cNvSpPr>
            <p:nvPr/>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82" name="Oval 381"/>
            <p:cNvSpPr>
              <a:spLocks noChangeAspect="1" noChangeArrowheads="1"/>
            </p:cNvSpPr>
            <p:nvPr/>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83" name="Oval 382"/>
            <p:cNvSpPr>
              <a:spLocks noChangeAspect="1" noChangeArrowheads="1"/>
            </p:cNvSpPr>
            <p:nvPr/>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84" name="Oval 383"/>
            <p:cNvSpPr>
              <a:spLocks noChangeAspect="1" noChangeArrowheads="1"/>
            </p:cNvSpPr>
            <p:nvPr/>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85" name="Oval 384"/>
            <p:cNvSpPr>
              <a:spLocks noChangeAspect="1" noChangeArrowheads="1"/>
            </p:cNvSpPr>
            <p:nvPr/>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86" name="Oval 385"/>
            <p:cNvSpPr>
              <a:spLocks noChangeAspect="1" noChangeArrowheads="1"/>
            </p:cNvSpPr>
            <p:nvPr/>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87" name="Oval 386"/>
            <p:cNvSpPr>
              <a:spLocks noChangeAspect="1" noChangeArrowheads="1"/>
            </p:cNvSpPr>
            <p:nvPr/>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88" name="Oval 387"/>
            <p:cNvSpPr>
              <a:spLocks noChangeAspect="1" noChangeArrowheads="1"/>
            </p:cNvSpPr>
            <p:nvPr/>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89" name="Oval 388"/>
            <p:cNvSpPr>
              <a:spLocks noChangeAspect="1" noChangeArrowheads="1"/>
            </p:cNvSpPr>
            <p:nvPr/>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90" name="Oval 389"/>
            <p:cNvSpPr>
              <a:spLocks noChangeAspect="1" noChangeArrowheads="1"/>
            </p:cNvSpPr>
            <p:nvPr/>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91" name="Oval 390"/>
            <p:cNvSpPr>
              <a:spLocks noChangeAspect="1" noChangeArrowheads="1"/>
            </p:cNvSpPr>
            <p:nvPr/>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92" name="Oval 391"/>
            <p:cNvSpPr>
              <a:spLocks noChangeAspect="1" noChangeArrowheads="1"/>
            </p:cNvSpPr>
            <p:nvPr/>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93" name="Oval 392"/>
            <p:cNvSpPr>
              <a:spLocks noChangeAspect="1" noChangeArrowheads="1"/>
            </p:cNvSpPr>
            <p:nvPr/>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94" name="Oval 393"/>
            <p:cNvSpPr>
              <a:spLocks noChangeAspect="1" noChangeArrowheads="1"/>
            </p:cNvSpPr>
            <p:nvPr/>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95" name="Oval 394"/>
            <p:cNvSpPr>
              <a:spLocks noChangeAspect="1" noChangeArrowheads="1"/>
            </p:cNvSpPr>
            <p:nvPr/>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96" name="Oval 395"/>
            <p:cNvSpPr>
              <a:spLocks noChangeAspect="1" noChangeArrowheads="1"/>
            </p:cNvSpPr>
            <p:nvPr/>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97" name="Oval 396"/>
            <p:cNvSpPr>
              <a:spLocks noChangeAspect="1" noChangeArrowheads="1"/>
            </p:cNvSpPr>
            <p:nvPr/>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98" name="Oval 397"/>
            <p:cNvSpPr>
              <a:spLocks noChangeAspect="1" noChangeArrowheads="1"/>
            </p:cNvSpPr>
            <p:nvPr/>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99" name="Oval 398"/>
            <p:cNvSpPr>
              <a:spLocks noChangeAspect="1" noChangeArrowheads="1"/>
            </p:cNvSpPr>
            <p:nvPr/>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00" name="Oval 399"/>
            <p:cNvSpPr>
              <a:spLocks noChangeAspect="1" noChangeArrowheads="1"/>
            </p:cNvSpPr>
            <p:nvPr/>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01" name="Oval 400"/>
            <p:cNvSpPr>
              <a:spLocks noChangeAspect="1" noChangeArrowheads="1"/>
            </p:cNvSpPr>
            <p:nvPr/>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02" name="Oval 401"/>
            <p:cNvSpPr>
              <a:spLocks noChangeAspect="1" noChangeArrowheads="1"/>
            </p:cNvSpPr>
            <p:nvPr/>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03" name="Oval 402"/>
            <p:cNvSpPr>
              <a:spLocks noChangeAspect="1" noChangeArrowheads="1"/>
            </p:cNvSpPr>
            <p:nvPr/>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04" name="Oval 403"/>
            <p:cNvSpPr>
              <a:spLocks noChangeAspect="1" noChangeArrowheads="1"/>
            </p:cNvSpPr>
            <p:nvPr/>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05" name="Oval 404"/>
            <p:cNvSpPr>
              <a:spLocks noChangeAspect="1" noChangeArrowheads="1"/>
            </p:cNvSpPr>
            <p:nvPr/>
          </p:nvSpPr>
          <p:spPr bwMode="auto">
            <a:xfrm>
              <a:off x="4214589" y="2178551"/>
              <a:ext cx="85943" cy="85944"/>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06" name="Oval 405"/>
            <p:cNvSpPr>
              <a:spLocks noChangeAspect="1" noChangeArrowheads="1"/>
            </p:cNvSpPr>
            <p:nvPr/>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07" name="Oval 406"/>
            <p:cNvSpPr>
              <a:spLocks noChangeAspect="1" noChangeArrowheads="1"/>
            </p:cNvSpPr>
            <p:nvPr/>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08" name="Oval 407"/>
            <p:cNvSpPr>
              <a:spLocks noChangeAspect="1" noChangeArrowheads="1"/>
            </p:cNvSpPr>
            <p:nvPr/>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09" name="Oval 408"/>
            <p:cNvSpPr>
              <a:spLocks noChangeAspect="1" noChangeArrowheads="1"/>
            </p:cNvSpPr>
            <p:nvPr/>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10" name="Oval 409"/>
            <p:cNvSpPr>
              <a:spLocks noChangeAspect="1" noChangeArrowheads="1"/>
            </p:cNvSpPr>
            <p:nvPr/>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11" name="Oval 410"/>
            <p:cNvSpPr>
              <a:spLocks noChangeAspect="1" noChangeArrowheads="1"/>
            </p:cNvSpPr>
            <p:nvPr/>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12" name="Oval 411"/>
            <p:cNvSpPr>
              <a:spLocks noChangeAspect="1" noChangeArrowheads="1"/>
            </p:cNvSpPr>
            <p:nvPr/>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13" name="Oval 412"/>
            <p:cNvSpPr>
              <a:spLocks noChangeAspect="1" noChangeArrowheads="1"/>
            </p:cNvSpPr>
            <p:nvPr/>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14" name="Oval 413"/>
            <p:cNvSpPr>
              <a:spLocks noChangeAspect="1" noChangeArrowheads="1"/>
            </p:cNvSpPr>
            <p:nvPr/>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15" name="Oval 414"/>
            <p:cNvSpPr>
              <a:spLocks noChangeAspect="1" noChangeArrowheads="1"/>
            </p:cNvSpPr>
            <p:nvPr/>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16" name="Oval 415"/>
            <p:cNvSpPr>
              <a:spLocks noChangeAspect="1" noChangeArrowheads="1"/>
            </p:cNvSpPr>
            <p:nvPr/>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17" name="Oval 416"/>
            <p:cNvSpPr>
              <a:spLocks noChangeAspect="1" noChangeArrowheads="1"/>
            </p:cNvSpPr>
            <p:nvPr/>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18" name="Oval 417"/>
            <p:cNvSpPr>
              <a:spLocks noChangeAspect="1" noChangeArrowheads="1"/>
            </p:cNvSpPr>
            <p:nvPr/>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19" name="Oval 418"/>
            <p:cNvSpPr>
              <a:spLocks noChangeAspect="1" noChangeArrowheads="1"/>
            </p:cNvSpPr>
            <p:nvPr/>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20" name="Oval 419"/>
            <p:cNvSpPr>
              <a:spLocks noChangeAspect="1" noChangeArrowheads="1"/>
            </p:cNvSpPr>
            <p:nvPr/>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21" name="Oval 420"/>
            <p:cNvSpPr>
              <a:spLocks noChangeAspect="1" noChangeArrowheads="1"/>
            </p:cNvSpPr>
            <p:nvPr/>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22" name="Oval 421"/>
            <p:cNvSpPr>
              <a:spLocks noChangeAspect="1" noChangeArrowheads="1"/>
            </p:cNvSpPr>
            <p:nvPr/>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23" name="Oval 422"/>
            <p:cNvSpPr>
              <a:spLocks noChangeAspect="1" noChangeArrowheads="1"/>
            </p:cNvSpPr>
            <p:nvPr/>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24" name="Oval 423"/>
            <p:cNvSpPr>
              <a:spLocks noChangeAspect="1" noChangeArrowheads="1"/>
            </p:cNvSpPr>
            <p:nvPr/>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25" name="Oval 424"/>
            <p:cNvSpPr>
              <a:spLocks noChangeAspect="1" noChangeArrowheads="1"/>
            </p:cNvSpPr>
            <p:nvPr/>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26" name="Oval 425"/>
            <p:cNvSpPr>
              <a:spLocks noChangeAspect="1" noChangeArrowheads="1"/>
            </p:cNvSpPr>
            <p:nvPr/>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27" name="Oval 426"/>
            <p:cNvSpPr>
              <a:spLocks noChangeAspect="1" noChangeArrowheads="1"/>
            </p:cNvSpPr>
            <p:nvPr/>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28" name="Oval 427"/>
            <p:cNvSpPr>
              <a:spLocks noChangeAspect="1" noChangeArrowheads="1"/>
            </p:cNvSpPr>
            <p:nvPr/>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29" name="Oval 428"/>
            <p:cNvSpPr>
              <a:spLocks noChangeAspect="1" noChangeArrowheads="1"/>
            </p:cNvSpPr>
            <p:nvPr/>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30" name="Oval 429"/>
            <p:cNvSpPr>
              <a:spLocks noChangeAspect="1" noChangeArrowheads="1"/>
            </p:cNvSpPr>
            <p:nvPr/>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31" name="Oval 430"/>
            <p:cNvSpPr>
              <a:spLocks noChangeAspect="1" noChangeArrowheads="1"/>
            </p:cNvSpPr>
            <p:nvPr/>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32" name="Oval 431"/>
            <p:cNvSpPr>
              <a:spLocks noChangeAspect="1" noChangeArrowheads="1"/>
            </p:cNvSpPr>
            <p:nvPr/>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33" name="Oval 432"/>
            <p:cNvSpPr>
              <a:spLocks noChangeAspect="1" noChangeArrowheads="1"/>
            </p:cNvSpPr>
            <p:nvPr/>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34" name="Oval 433"/>
            <p:cNvSpPr>
              <a:spLocks noChangeAspect="1" noChangeArrowheads="1"/>
            </p:cNvSpPr>
            <p:nvPr/>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35" name="Oval 434"/>
            <p:cNvSpPr>
              <a:spLocks noChangeAspect="1" noChangeArrowheads="1"/>
            </p:cNvSpPr>
            <p:nvPr/>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36" name="Oval 435"/>
            <p:cNvSpPr>
              <a:spLocks noChangeAspect="1" noChangeArrowheads="1"/>
            </p:cNvSpPr>
            <p:nvPr/>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37" name="Oval 436"/>
            <p:cNvSpPr>
              <a:spLocks noChangeAspect="1" noChangeArrowheads="1"/>
            </p:cNvSpPr>
            <p:nvPr/>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38" name="Oval 437"/>
            <p:cNvSpPr>
              <a:spLocks noChangeAspect="1" noChangeArrowheads="1"/>
            </p:cNvSpPr>
            <p:nvPr/>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39" name="Oval 438"/>
            <p:cNvSpPr>
              <a:spLocks noChangeAspect="1" noChangeArrowheads="1"/>
            </p:cNvSpPr>
            <p:nvPr/>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40" name="Oval 439"/>
            <p:cNvSpPr>
              <a:spLocks noChangeAspect="1" noChangeArrowheads="1"/>
            </p:cNvSpPr>
            <p:nvPr/>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41" name="Oval 440"/>
            <p:cNvSpPr>
              <a:spLocks noChangeAspect="1" noChangeArrowheads="1"/>
            </p:cNvSpPr>
            <p:nvPr/>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42" name="Oval 441"/>
            <p:cNvSpPr>
              <a:spLocks noChangeAspect="1" noChangeArrowheads="1"/>
            </p:cNvSpPr>
            <p:nvPr/>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43" name="Oval 442"/>
            <p:cNvSpPr>
              <a:spLocks noChangeAspect="1" noChangeArrowheads="1"/>
            </p:cNvSpPr>
            <p:nvPr/>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44" name="Oval 443"/>
            <p:cNvSpPr>
              <a:spLocks noChangeAspect="1" noChangeArrowheads="1"/>
            </p:cNvSpPr>
            <p:nvPr/>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45" name="Oval 444"/>
            <p:cNvSpPr>
              <a:spLocks noChangeAspect="1" noChangeArrowheads="1"/>
            </p:cNvSpPr>
            <p:nvPr/>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46" name="Oval 445"/>
            <p:cNvSpPr>
              <a:spLocks noChangeAspect="1" noChangeArrowheads="1"/>
            </p:cNvSpPr>
            <p:nvPr/>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47" name="Oval 446"/>
            <p:cNvSpPr>
              <a:spLocks noChangeAspect="1" noChangeArrowheads="1"/>
            </p:cNvSpPr>
            <p:nvPr/>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48" name="Oval 447"/>
            <p:cNvSpPr>
              <a:spLocks noChangeAspect="1" noChangeArrowheads="1"/>
            </p:cNvSpPr>
            <p:nvPr/>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49" name="Oval 448"/>
            <p:cNvSpPr>
              <a:spLocks noChangeAspect="1" noChangeArrowheads="1"/>
            </p:cNvSpPr>
            <p:nvPr/>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50" name="Oval 449"/>
            <p:cNvSpPr>
              <a:spLocks noChangeAspect="1" noChangeArrowheads="1"/>
            </p:cNvSpPr>
            <p:nvPr/>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51" name="Oval 450"/>
            <p:cNvSpPr>
              <a:spLocks noChangeAspect="1" noChangeArrowheads="1"/>
            </p:cNvSpPr>
            <p:nvPr/>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52" name="Oval 451"/>
            <p:cNvSpPr>
              <a:spLocks noChangeAspect="1" noChangeArrowheads="1"/>
            </p:cNvSpPr>
            <p:nvPr/>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53" name="Oval 452"/>
            <p:cNvSpPr>
              <a:spLocks noChangeAspect="1" noChangeArrowheads="1"/>
            </p:cNvSpPr>
            <p:nvPr/>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54" name="Oval 453"/>
            <p:cNvSpPr>
              <a:spLocks noChangeAspect="1" noChangeArrowheads="1"/>
            </p:cNvSpPr>
            <p:nvPr/>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55" name="Oval 454"/>
            <p:cNvSpPr>
              <a:spLocks noChangeAspect="1" noChangeArrowheads="1"/>
            </p:cNvSpPr>
            <p:nvPr/>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56" name="Oval 455"/>
            <p:cNvSpPr>
              <a:spLocks noChangeAspect="1" noChangeArrowheads="1"/>
            </p:cNvSpPr>
            <p:nvPr/>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57" name="Oval 456"/>
            <p:cNvSpPr>
              <a:spLocks noChangeAspect="1" noChangeArrowheads="1"/>
            </p:cNvSpPr>
            <p:nvPr/>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58" name="Oval 457"/>
            <p:cNvSpPr>
              <a:spLocks noChangeAspect="1" noChangeArrowheads="1"/>
            </p:cNvSpPr>
            <p:nvPr/>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59" name="Oval 458"/>
            <p:cNvSpPr>
              <a:spLocks noChangeAspect="1" noChangeArrowheads="1"/>
            </p:cNvSpPr>
            <p:nvPr/>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60" name="Oval 459"/>
            <p:cNvSpPr>
              <a:spLocks noChangeAspect="1" noChangeArrowheads="1"/>
            </p:cNvSpPr>
            <p:nvPr/>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61" name="Oval 460"/>
            <p:cNvSpPr>
              <a:spLocks noChangeAspect="1" noChangeArrowheads="1"/>
            </p:cNvSpPr>
            <p:nvPr/>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62" name="Oval 461"/>
            <p:cNvSpPr>
              <a:spLocks noChangeAspect="1" noChangeArrowheads="1"/>
            </p:cNvSpPr>
            <p:nvPr/>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63" name="Oval 462"/>
            <p:cNvSpPr>
              <a:spLocks noChangeAspect="1" noChangeArrowheads="1"/>
            </p:cNvSpPr>
            <p:nvPr/>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64" name="Oval 463"/>
            <p:cNvSpPr>
              <a:spLocks noChangeAspect="1" noChangeArrowheads="1"/>
            </p:cNvSpPr>
            <p:nvPr/>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65" name="Oval 464"/>
            <p:cNvSpPr>
              <a:spLocks noChangeAspect="1" noChangeArrowheads="1"/>
            </p:cNvSpPr>
            <p:nvPr/>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66" name="Oval 465"/>
            <p:cNvSpPr>
              <a:spLocks noChangeAspect="1" noChangeArrowheads="1"/>
            </p:cNvSpPr>
            <p:nvPr/>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67" name="Oval 466"/>
            <p:cNvSpPr>
              <a:spLocks noChangeAspect="1" noChangeArrowheads="1"/>
            </p:cNvSpPr>
            <p:nvPr/>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68" name="Oval 467"/>
            <p:cNvSpPr>
              <a:spLocks noChangeAspect="1" noChangeArrowheads="1"/>
            </p:cNvSpPr>
            <p:nvPr/>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69" name="Oval 468"/>
            <p:cNvSpPr>
              <a:spLocks noChangeAspect="1" noChangeArrowheads="1"/>
            </p:cNvSpPr>
            <p:nvPr/>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70" name="Oval 469"/>
            <p:cNvSpPr>
              <a:spLocks noChangeAspect="1" noChangeArrowheads="1"/>
            </p:cNvSpPr>
            <p:nvPr/>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71" name="Oval 470"/>
            <p:cNvSpPr>
              <a:spLocks noChangeAspect="1" noChangeArrowheads="1"/>
            </p:cNvSpPr>
            <p:nvPr/>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72" name="Oval 471"/>
            <p:cNvSpPr>
              <a:spLocks noChangeAspect="1" noChangeArrowheads="1"/>
            </p:cNvSpPr>
            <p:nvPr/>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73" name="Oval 472"/>
            <p:cNvSpPr>
              <a:spLocks noChangeAspect="1" noChangeArrowheads="1"/>
            </p:cNvSpPr>
            <p:nvPr/>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74" name="Oval 473"/>
            <p:cNvSpPr>
              <a:spLocks noChangeAspect="1" noChangeArrowheads="1"/>
            </p:cNvSpPr>
            <p:nvPr/>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75" name="Oval 474"/>
            <p:cNvSpPr>
              <a:spLocks noChangeAspect="1" noChangeArrowheads="1"/>
            </p:cNvSpPr>
            <p:nvPr/>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76" name="Oval 475"/>
            <p:cNvSpPr>
              <a:spLocks noChangeAspect="1" noChangeArrowheads="1"/>
            </p:cNvSpPr>
            <p:nvPr/>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77" name="Oval 476"/>
            <p:cNvSpPr>
              <a:spLocks noChangeAspect="1" noChangeArrowheads="1"/>
            </p:cNvSpPr>
            <p:nvPr/>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78" name="Oval 477"/>
            <p:cNvSpPr>
              <a:spLocks noChangeAspect="1" noChangeArrowheads="1"/>
            </p:cNvSpPr>
            <p:nvPr/>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79" name="Oval 478"/>
            <p:cNvSpPr>
              <a:spLocks noChangeAspect="1" noChangeArrowheads="1"/>
            </p:cNvSpPr>
            <p:nvPr/>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80" name="Oval 479"/>
            <p:cNvSpPr>
              <a:spLocks noChangeAspect="1" noChangeArrowheads="1"/>
            </p:cNvSpPr>
            <p:nvPr/>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81" name="Oval 480"/>
            <p:cNvSpPr>
              <a:spLocks noChangeAspect="1" noChangeArrowheads="1"/>
            </p:cNvSpPr>
            <p:nvPr/>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82" name="Oval 481"/>
            <p:cNvSpPr>
              <a:spLocks noChangeAspect="1" noChangeArrowheads="1"/>
            </p:cNvSpPr>
            <p:nvPr/>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83" name="Oval 482"/>
            <p:cNvSpPr>
              <a:spLocks noChangeAspect="1" noChangeArrowheads="1"/>
            </p:cNvSpPr>
            <p:nvPr/>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84" name="Oval 483"/>
            <p:cNvSpPr>
              <a:spLocks noChangeAspect="1" noChangeArrowheads="1"/>
            </p:cNvSpPr>
            <p:nvPr/>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85" name="Oval 484"/>
            <p:cNvSpPr>
              <a:spLocks noChangeAspect="1" noChangeArrowheads="1"/>
            </p:cNvSpPr>
            <p:nvPr/>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86" name="Oval 485"/>
            <p:cNvSpPr>
              <a:spLocks noChangeAspect="1" noChangeArrowheads="1"/>
            </p:cNvSpPr>
            <p:nvPr/>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87" name="Oval 486"/>
            <p:cNvSpPr>
              <a:spLocks noChangeAspect="1" noChangeArrowheads="1"/>
            </p:cNvSpPr>
            <p:nvPr/>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88" name="Oval 487"/>
            <p:cNvSpPr>
              <a:spLocks noChangeAspect="1" noChangeArrowheads="1"/>
            </p:cNvSpPr>
            <p:nvPr/>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89" name="Oval 488"/>
            <p:cNvSpPr>
              <a:spLocks noChangeAspect="1" noChangeArrowheads="1"/>
            </p:cNvSpPr>
            <p:nvPr/>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90" name="Oval 489"/>
            <p:cNvSpPr>
              <a:spLocks noChangeAspect="1" noChangeArrowheads="1"/>
            </p:cNvSpPr>
            <p:nvPr/>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91" name="Oval 490"/>
            <p:cNvSpPr>
              <a:spLocks noChangeAspect="1" noChangeArrowheads="1"/>
            </p:cNvSpPr>
            <p:nvPr/>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92" name="Oval 491"/>
            <p:cNvSpPr>
              <a:spLocks noChangeAspect="1" noChangeArrowheads="1"/>
            </p:cNvSpPr>
            <p:nvPr/>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93" name="Oval 492"/>
            <p:cNvSpPr>
              <a:spLocks noChangeAspect="1" noChangeArrowheads="1"/>
            </p:cNvSpPr>
            <p:nvPr/>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94" name="Oval 493"/>
            <p:cNvSpPr>
              <a:spLocks noChangeAspect="1" noChangeArrowheads="1"/>
            </p:cNvSpPr>
            <p:nvPr/>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95" name="Oval 494"/>
            <p:cNvSpPr>
              <a:spLocks noChangeAspect="1" noChangeArrowheads="1"/>
            </p:cNvSpPr>
            <p:nvPr/>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96" name="Oval 495"/>
            <p:cNvSpPr>
              <a:spLocks noChangeAspect="1" noChangeArrowheads="1"/>
            </p:cNvSpPr>
            <p:nvPr/>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97" name="Oval 496"/>
            <p:cNvSpPr>
              <a:spLocks noChangeAspect="1" noChangeArrowheads="1"/>
            </p:cNvSpPr>
            <p:nvPr/>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98" name="Oval 497"/>
            <p:cNvSpPr>
              <a:spLocks noChangeAspect="1" noChangeArrowheads="1"/>
            </p:cNvSpPr>
            <p:nvPr/>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99" name="Oval 498"/>
            <p:cNvSpPr>
              <a:spLocks noChangeAspect="1" noChangeArrowheads="1"/>
            </p:cNvSpPr>
            <p:nvPr/>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00" name="Oval 499"/>
            <p:cNvSpPr>
              <a:spLocks noChangeAspect="1" noChangeArrowheads="1"/>
            </p:cNvSpPr>
            <p:nvPr/>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01" name="Oval 500"/>
            <p:cNvSpPr>
              <a:spLocks noChangeAspect="1" noChangeArrowheads="1"/>
            </p:cNvSpPr>
            <p:nvPr/>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02" name="Oval 501"/>
            <p:cNvSpPr>
              <a:spLocks noChangeAspect="1" noChangeArrowheads="1"/>
            </p:cNvSpPr>
            <p:nvPr/>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03" name="Oval 502"/>
            <p:cNvSpPr>
              <a:spLocks noChangeAspect="1" noChangeArrowheads="1"/>
            </p:cNvSpPr>
            <p:nvPr/>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04" name="Oval 503"/>
            <p:cNvSpPr>
              <a:spLocks noChangeAspect="1" noChangeArrowheads="1"/>
            </p:cNvSpPr>
            <p:nvPr/>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05" name="Oval 504"/>
            <p:cNvSpPr>
              <a:spLocks noChangeAspect="1" noChangeArrowheads="1"/>
            </p:cNvSpPr>
            <p:nvPr/>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06" name="Oval 505"/>
            <p:cNvSpPr>
              <a:spLocks noChangeAspect="1" noChangeArrowheads="1"/>
            </p:cNvSpPr>
            <p:nvPr/>
          </p:nvSpPr>
          <p:spPr bwMode="auto">
            <a:xfrm>
              <a:off x="4888568" y="2385118"/>
              <a:ext cx="85944" cy="85943"/>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07" name="Oval 506"/>
            <p:cNvSpPr>
              <a:spLocks noChangeAspect="1" noChangeArrowheads="1"/>
            </p:cNvSpPr>
            <p:nvPr/>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08" name="Oval 507"/>
            <p:cNvSpPr>
              <a:spLocks noChangeAspect="1" noChangeArrowheads="1"/>
            </p:cNvSpPr>
            <p:nvPr/>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09" name="Oval 508"/>
            <p:cNvSpPr>
              <a:spLocks noChangeAspect="1" noChangeArrowheads="1"/>
            </p:cNvSpPr>
            <p:nvPr/>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10" name="Oval 509"/>
            <p:cNvSpPr>
              <a:spLocks noChangeAspect="1" noChangeArrowheads="1"/>
            </p:cNvSpPr>
            <p:nvPr/>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11" name="Oval 510"/>
            <p:cNvSpPr>
              <a:spLocks noChangeAspect="1" noChangeArrowheads="1"/>
            </p:cNvSpPr>
            <p:nvPr/>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12" name="Oval 511"/>
            <p:cNvSpPr>
              <a:spLocks noChangeAspect="1" noChangeArrowheads="1"/>
            </p:cNvSpPr>
            <p:nvPr/>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13" name="Oval 512"/>
            <p:cNvSpPr>
              <a:spLocks noChangeAspect="1" noChangeArrowheads="1"/>
            </p:cNvSpPr>
            <p:nvPr/>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14" name="Oval 513"/>
            <p:cNvSpPr>
              <a:spLocks noChangeAspect="1" noChangeArrowheads="1"/>
            </p:cNvSpPr>
            <p:nvPr/>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15" name="Oval 514"/>
            <p:cNvSpPr>
              <a:spLocks noChangeAspect="1" noChangeArrowheads="1"/>
            </p:cNvSpPr>
            <p:nvPr/>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16" name="Oval 515"/>
            <p:cNvSpPr>
              <a:spLocks noChangeAspect="1" noChangeArrowheads="1"/>
            </p:cNvSpPr>
            <p:nvPr/>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17" name="Oval 516"/>
            <p:cNvSpPr>
              <a:spLocks noChangeAspect="1" noChangeArrowheads="1"/>
            </p:cNvSpPr>
            <p:nvPr/>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18" name="Oval 517"/>
            <p:cNvSpPr>
              <a:spLocks noChangeAspect="1" noChangeArrowheads="1"/>
            </p:cNvSpPr>
            <p:nvPr/>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19" name="Oval 518"/>
            <p:cNvSpPr>
              <a:spLocks noChangeAspect="1" noChangeArrowheads="1"/>
            </p:cNvSpPr>
            <p:nvPr/>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20" name="Oval 519"/>
            <p:cNvSpPr>
              <a:spLocks noChangeAspect="1" noChangeArrowheads="1"/>
            </p:cNvSpPr>
            <p:nvPr/>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21" name="Oval 520"/>
            <p:cNvSpPr>
              <a:spLocks noChangeAspect="1" noChangeArrowheads="1"/>
            </p:cNvSpPr>
            <p:nvPr/>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22" name="Oval 521"/>
            <p:cNvSpPr>
              <a:spLocks noChangeAspect="1" noChangeArrowheads="1"/>
            </p:cNvSpPr>
            <p:nvPr/>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23" name="Oval 522"/>
            <p:cNvSpPr>
              <a:spLocks noChangeAspect="1" noChangeArrowheads="1"/>
            </p:cNvSpPr>
            <p:nvPr/>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24" name="Oval 523"/>
            <p:cNvSpPr>
              <a:spLocks noChangeAspect="1" noChangeArrowheads="1"/>
            </p:cNvSpPr>
            <p:nvPr/>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25" name="Oval 524"/>
            <p:cNvSpPr>
              <a:spLocks noChangeAspect="1" noChangeArrowheads="1"/>
            </p:cNvSpPr>
            <p:nvPr/>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26" name="Oval 525"/>
            <p:cNvSpPr>
              <a:spLocks noChangeAspect="1" noChangeArrowheads="1"/>
            </p:cNvSpPr>
            <p:nvPr/>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27" name="Oval 526"/>
            <p:cNvSpPr>
              <a:spLocks noChangeAspect="1" noChangeArrowheads="1"/>
            </p:cNvSpPr>
            <p:nvPr/>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28" name="Oval 527"/>
            <p:cNvSpPr>
              <a:spLocks noChangeAspect="1" noChangeArrowheads="1"/>
            </p:cNvSpPr>
            <p:nvPr/>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29" name="Oval 528"/>
            <p:cNvSpPr>
              <a:spLocks noChangeAspect="1" noChangeArrowheads="1"/>
            </p:cNvSpPr>
            <p:nvPr/>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30" name="Oval 529"/>
            <p:cNvSpPr>
              <a:spLocks noChangeAspect="1" noChangeArrowheads="1"/>
            </p:cNvSpPr>
            <p:nvPr/>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31" name="Oval 530"/>
            <p:cNvSpPr>
              <a:spLocks noChangeAspect="1" noChangeArrowheads="1"/>
            </p:cNvSpPr>
            <p:nvPr/>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32" name="Oval 531"/>
            <p:cNvSpPr>
              <a:spLocks noChangeAspect="1" noChangeArrowheads="1"/>
            </p:cNvSpPr>
            <p:nvPr/>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33" name="Oval 532"/>
            <p:cNvSpPr>
              <a:spLocks noChangeAspect="1" noChangeArrowheads="1"/>
            </p:cNvSpPr>
            <p:nvPr/>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34" name="Oval 533"/>
            <p:cNvSpPr>
              <a:spLocks noChangeAspect="1" noChangeArrowheads="1"/>
            </p:cNvSpPr>
            <p:nvPr/>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35" name="Oval 534"/>
            <p:cNvSpPr>
              <a:spLocks noChangeAspect="1" noChangeArrowheads="1"/>
            </p:cNvSpPr>
            <p:nvPr/>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36" name="Oval 535"/>
            <p:cNvSpPr>
              <a:spLocks noChangeAspect="1" noChangeArrowheads="1"/>
            </p:cNvSpPr>
            <p:nvPr/>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37" name="Oval 536"/>
            <p:cNvSpPr>
              <a:spLocks noChangeAspect="1" noChangeArrowheads="1"/>
            </p:cNvSpPr>
            <p:nvPr/>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38" name="Oval 537"/>
            <p:cNvSpPr>
              <a:spLocks noChangeAspect="1" noChangeArrowheads="1"/>
            </p:cNvSpPr>
            <p:nvPr/>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39" name="Oval 538"/>
            <p:cNvSpPr>
              <a:spLocks noChangeAspect="1" noChangeArrowheads="1"/>
            </p:cNvSpPr>
            <p:nvPr/>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40" name="Oval 539"/>
            <p:cNvSpPr>
              <a:spLocks noChangeAspect="1" noChangeArrowheads="1"/>
            </p:cNvSpPr>
            <p:nvPr/>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41" name="Oval 540"/>
            <p:cNvSpPr>
              <a:spLocks noChangeAspect="1" noChangeArrowheads="1"/>
            </p:cNvSpPr>
            <p:nvPr/>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42" name="Oval 541"/>
            <p:cNvSpPr>
              <a:spLocks noChangeAspect="1" noChangeArrowheads="1"/>
            </p:cNvSpPr>
            <p:nvPr/>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43" name="Oval 542"/>
            <p:cNvSpPr>
              <a:spLocks noChangeAspect="1" noChangeArrowheads="1"/>
            </p:cNvSpPr>
            <p:nvPr/>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44" name="Oval 543"/>
            <p:cNvSpPr>
              <a:spLocks noChangeAspect="1" noChangeArrowheads="1"/>
            </p:cNvSpPr>
            <p:nvPr/>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45" name="Oval 544"/>
            <p:cNvSpPr>
              <a:spLocks noChangeAspect="1" noChangeArrowheads="1"/>
            </p:cNvSpPr>
            <p:nvPr/>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46" name="Oval 545"/>
            <p:cNvSpPr>
              <a:spLocks noChangeAspect="1" noChangeArrowheads="1"/>
            </p:cNvSpPr>
            <p:nvPr/>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47" name="Oval 546"/>
            <p:cNvSpPr>
              <a:spLocks noChangeAspect="1" noChangeArrowheads="1"/>
            </p:cNvSpPr>
            <p:nvPr/>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48" name="Oval 547"/>
            <p:cNvSpPr>
              <a:spLocks noChangeAspect="1" noChangeArrowheads="1"/>
            </p:cNvSpPr>
            <p:nvPr/>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49" name="Oval 548"/>
            <p:cNvSpPr>
              <a:spLocks noChangeAspect="1" noChangeArrowheads="1"/>
            </p:cNvSpPr>
            <p:nvPr/>
          </p:nvSpPr>
          <p:spPr bwMode="auto">
            <a:xfrm>
              <a:off x="4327672" y="2489154"/>
              <a:ext cx="85944" cy="85944"/>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50" name="Oval 549"/>
            <p:cNvSpPr>
              <a:spLocks noChangeAspect="1" noChangeArrowheads="1"/>
            </p:cNvSpPr>
            <p:nvPr/>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51" name="Oval 550"/>
            <p:cNvSpPr>
              <a:spLocks noChangeAspect="1" noChangeArrowheads="1"/>
            </p:cNvSpPr>
            <p:nvPr/>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52" name="Oval 551"/>
            <p:cNvSpPr>
              <a:spLocks noChangeAspect="1" noChangeArrowheads="1"/>
            </p:cNvSpPr>
            <p:nvPr/>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53" name="Oval 552"/>
            <p:cNvSpPr>
              <a:spLocks noChangeAspect="1" noChangeArrowheads="1"/>
            </p:cNvSpPr>
            <p:nvPr/>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54" name="Oval 553"/>
            <p:cNvSpPr>
              <a:spLocks noChangeAspect="1" noChangeArrowheads="1"/>
            </p:cNvSpPr>
            <p:nvPr/>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55" name="Oval 554"/>
            <p:cNvSpPr>
              <a:spLocks noChangeAspect="1" noChangeArrowheads="1"/>
            </p:cNvSpPr>
            <p:nvPr/>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56" name="Oval 555"/>
            <p:cNvSpPr>
              <a:spLocks noChangeAspect="1" noChangeArrowheads="1"/>
            </p:cNvSpPr>
            <p:nvPr/>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57" name="Oval 556"/>
            <p:cNvSpPr>
              <a:spLocks noChangeAspect="1" noChangeArrowheads="1"/>
            </p:cNvSpPr>
            <p:nvPr/>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58" name="Oval 557"/>
            <p:cNvSpPr>
              <a:spLocks noChangeAspect="1" noChangeArrowheads="1"/>
            </p:cNvSpPr>
            <p:nvPr/>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59" name="Oval 558"/>
            <p:cNvSpPr>
              <a:spLocks noChangeAspect="1" noChangeArrowheads="1"/>
            </p:cNvSpPr>
            <p:nvPr/>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60" name="Oval 559"/>
            <p:cNvSpPr>
              <a:spLocks noChangeAspect="1" noChangeArrowheads="1"/>
            </p:cNvSpPr>
            <p:nvPr/>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61" name="Oval 560"/>
            <p:cNvSpPr>
              <a:spLocks noChangeAspect="1" noChangeArrowheads="1"/>
            </p:cNvSpPr>
            <p:nvPr/>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62" name="Oval 561"/>
            <p:cNvSpPr>
              <a:spLocks noChangeAspect="1" noChangeArrowheads="1"/>
            </p:cNvSpPr>
            <p:nvPr/>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63" name="Oval 562"/>
            <p:cNvSpPr>
              <a:spLocks noChangeAspect="1" noChangeArrowheads="1"/>
            </p:cNvSpPr>
            <p:nvPr/>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64" name="Oval 563"/>
            <p:cNvSpPr>
              <a:spLocks noChangeAspect="1" noChangeArrowheads="1"/>
            </p:cNvSpPr>
            <p:nvPr/>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65" name="Oval 564"/>
            <p:cNvSpPr>
              <a:spLocks noChangeAspect="1" noChangeArrowheads="1"/>
            </p:cNvSpPr>
            <p:nvPr/>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66" name="Oval 565"/>
            <p:cNvSpPr>
              <a:spLocks noChangeAspect="1" noChangeArrowheads="1"/>
            </p:cNvSpPr>
            <p:nvPr/>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67" name="Oval 566"/>
            <p:cNvSpPr>
              <a:spLocks noChangeAspect="1" noChangeArrowheads="1"/>
            </p:cNvSpPr>
            <p:nvPr/>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68" name="Oval 567"/>
            <p:cNvSpPr>
              <a:spLocks noChangeAspect="1" noChangeArrowheads="1"/>
            </p:cNvSpPr>
            <p:nvPr/>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69" name="Oval 568"/>
            <p:cNvSpPr>
              <a:spLocks noChangeAspect="1" noChangeArrowheads="1"/>
            </p:cNvSpPr>
            <p:nvPr/>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70" name="Oval 569"/>
            <p:cNvSpPr>
              <a:spLocks noChangeAspect="1" noChangeArrowheads="1"/>
            </p:cNvSpPr>
            <p:nvPr/>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71" name="Oval 570"/>
            <p:cNvSpPr>
              <a:spLocks noChangeAspect="1" noChangeArrowheads="1"/>
            </p:cNvSpPr>
            <p:nvPr/>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72" name="Oval 571"/>
            <p:cNvSpPr>
              <a:spLocks noChangeAspect="1" noChangeArrowheads="1"/>
            </p:cNvSpPr>
            <p:nvPr/>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73" name="Oval 572"/>
            <p:cNvSpPr>
              <a:spLocks noChangeAspect="1" noChangeArrowheads="1"/>
            </p:cNvSpPr>
            <p:nvPr/>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74" name="Oval 573"/>
            <p:cNvSpPr>
              <a:spLocks noChangeAspect="1" noChangeArrowheads="1"/>
            </p:cNvSpPr>
            <p:nvPr/>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75" name="Oval 574"/>
            <p:cNvSpPr>
              <a:spLocks noChangeAspect="1" noChangeArrowheads="1"/>
            </p:cNvSpPr>
            <p:nvPr/>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76" name="Oval 575"/>
            <p:cNvSpPr>
              <a:spLocks noChangeAspect="1" noChangeArrowheads="1"/>
            </p:cNvSpPr>
            <p:nvPr/>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77" name="Oval 576"/>
            <p:cNvSpPr>
              <a:spLocks noChangeAspect="1" noChangeArrowheads="1"/>
            </p:cNvSpPr>
            <p:nvPr/>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78" name="Oval 577"/>
            <p:cNvSpPr>
              <a:spLocks noChangeAspect="1" noChangeArrowheads="1"/>
            </p:cNvSpPr>
            <p:nvPr/>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79" name="Oval 578"/>
            <p:cNvSpPr>
              <a:spLocks noChangeAspect="1" noChangeArrowheads="1"/>
            </p:cNvSpPr>
            <p:nvPr/>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80" name="Oval 579"/>
            <p:cNvSpPr>
              <a:spLocks noChangeAspect="1" noChangeArrowheads="1"/>
            </p:cNvSpPr>
            <p:nvPr/>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81" name="Oval 580"/>
            <p:cNvSpPr>
              <a:spLocks noChangeAspect="1" noChangeArrowheads="1"/>
            </p:cNvSpPr>
            <p:nvPr/>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82" name="Oval 581"/>
            <p:cNvSpPr>
              <a:spLocks noChangeAspect="1" noChangeArrowheads="1"/>
            </p:cNvSpPr>
            <p:nvPr/>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83" name="Oval 582"/>
            <p:cNvSpPr>
              <a:spLocks noChangeAspect="1" noChangeArrowheads="1"/>
            </p:cNvSpPr>
            <p:nvPr/>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84" name="Oval 583"/>
            <p:cNvSpPr>
              <a:spLocks noChangeAspect="1" noChangeArrowheads="1"/>
            </p:cNvSpPr>
            <p:nvPr/>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85" name="Oval 584"/>
            <p:cNvSpPr>
              <a:spLocks noChangeAspect="1" noChangeArrowheads="1"/>
            </p:cNvSpPr>
            <p:nvPr/>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86" name="Oval 585"/>
            <p:cNvSpPr>
              <a:spLocks noChangeAspect="1" noChangeArrowheads="1"/>
            </p:cNvSpPr>
            <p:nvPr/>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87" name="Oval 586"/>
            <p:cNvSpPr>
              <a:spLocks noChangeAspect="1" noChangeArrowheads="1"/>
            </p:cNvSpPr>
            <p:nvPr/>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88" name="Oval 587"/>
            <p:cNvSpPr>
              <a:spLocks noChangeAspect="1" noChangeArrowheads="1"/>
            </p:cNvSpPr>
            <p:nvPr/>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89" name="Oval 588"/>
            <p:cNvSpPr>
              <a:spLocks noChangeAspect="1" noChangeArrowheads="1"/>
            </p:cNvSpPr>
            <p:nvPr/>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90" name="Oval 589"/>
            <p:cNvSpPr>
              <a:spLocks noChangeAspect="1" noChangeArrowheads="1"/>
            </p:cNvSpPr>
            <p:nvPr/>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91" name="Oval 590"/>
            <p:cNvSpPr>
              <a:spLocks noChangeAspect="1" noChangeArrowheads="1"/>
            </p:cNvSpPr>
            <p:nvPr/>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92" name="Oval 591"/>
            <p:cNvSpPr>
              <a:spLocks noChangeAspect="1" noChangeArrowheads="1"/>
            </p:cNvSpPr>
            <p:nvPr/>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93" name="Oval 592"/>
            <p:cNvSpPr>
              <a:spLocks noChangeAspect="1" noChangeArrowheads="1"/>
            </p:cNvSpPr>
            <p:nvPr/>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94" name="Oval 593"/>
            <p:cNvSpPr>
              <a:spLocks noChangeAspect="1" noChangeArrowheads="1"/>
            </p:cNvSpPr>
            <p:nvPr/>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95" name="Oval 594"/>
            <p:cNvSpPr>
              <a:spLocks noChangeAspect="1" noChangeArrowheads="1"/>
            </p:cNvSpPr>
            <p:nvPr/>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96" name="Oval 595"/>
            <p:cNvSpPr>
              <a:spLocks noChangeAspect="1" noChangeArrowheads="1"/>
            </p:cNvSpPr>
            <p:nvPr/>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97" name="Oval 596"/>
            <p:cNvSpPr>
              <a:spLocks noChangeAspect="1" noChangeArrowheads="1"/>
            </p:cNvSpPr>
            <p:nvPr/>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98" name="Oval 597"/>
            <p:cNvSpPr>
              <a:spLocks noChangeAspect="1" noChangeArrowheads="1"/>
            </p:cNvSpPr>
            <p:nvPr/>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99" name="Oval 598"/>
            <p:cNvSpPr>
              <a:spLocks noChangeAspect="1" noChangeArrowheads="1"/>
            </p:cNvSpPr>
            <p:nvPr/>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00" name="Oval 599"/>
            <p:cNvSpPr>
              <a:spLocks noChangeAspect="1" noChangeArrowheads="1"/>
            </p:cNvSpPr>
            <p:nvPr/>
          </p:nvSpPr>
          <p:spPr bwMode="auto">
            <a:xfrm>
              <a:off x="4776992" y="2593192"/>
              <a:ext cx="85944" cy="85943"/>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01" name="Oval 600"/>
            <p:cNvSpPr>
              <a:spLocks noChangeAspect="1" noChangeArrowheads="1"/>
            </p:cNvSpPr>
            <p:nvPr/>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02" name="Oval 601"/>
            <p:cNvSpPr>
              <a:spLocks noChangeAspect="1" noChangeArrowheads="1"/>
            </p:cNvSpPr>
            <p:nvPr/>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03" name="Oval 602"/>
            <p:cNvSpPr>
              <a:spLocks noChangeAspect="1" noChangeArrowheads="1"/>
            </p:cNvSpPr>
            <p:nvPr/>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04" name="Oval 603"/>
            <p:cNvSpPr>
              <a:spLocks noChangeAspect="1" noChangeArrowheads="1"/>
            </p:cNvSpPr>
            <p:nvPr/>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05" name="Oval 604"/>
            <p:cNvSpPr>
              <a:spLocks noChangeAspect="1" noChangeArrowheads="1"/>
            </p:cNvSpPr>
            <p:nvPr/>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06" name="Oval 605"/>
            <p:cNvSpPr>
              <a:spLocks noChangeAspect="1" noChangeArrowheads="1"/>
            </p:cNvSpPr>
            <p:nvPr/>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07" name="Oval 606"/>
            <p:cNvSpPr>
              <a:spLocks noChangeAspect="1" noChangeArrowheads="1"/>
            </p:cNvSpPr>
            <p:nvPr/>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08" name="Oval 607"/>
            <p:cNvSpPr>
              <a:spLocks noChangeAspect="1" noChangeArrowheads="1"/>
            </p:cNvSpPr>
            <p:nvPr/>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09" name="Oval 608"/>
            <p:cNvSpPr>
              <a:spLocks noChangeAspect="1" noChangeArrowheads="1"/>
            </p:cNvSpPr>
            <p:nvPr/>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10" name="Oval 609"/>
            <p:cNvSpPr>
              <a:spLocks noChangeAspect="1" noChangeArrowheads="1"/>
            </p:cNvSpPr>
            <p:nvPr/>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11" name="Oval 610"/>
            <p:cNvSpPr>
              <a:spLocks noChangeAspect="1" noChangeArrowheads="1"/>
            </p:cNvSpPr>
            <p:nvPr/>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12" name="Oval 611"/>
            <p:cNvSpPr>
              <a:spLocks noChangeAspect="1" noChangeArrowheads="1"/>
            </p:cNvSpPr>
            <p:nvPr/>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13" name="Oval 612"/>
            <p:cNvSpPr>
              <a:spLocks noChangeAspect="1" noChangeArrowheads="1"/>
            </p:cNvSpPr>
            <p:nvPr/>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14" name="Oval 613"/>
            <p:cNvSpPr>
              <a:spLocks noChangeAspect="1" noChangeArrowheads="1"/>
            </p:cNvSpPr>
            <p:nvPr/>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15" name="Oval 614"/>
            <p:cNvSpPr>
              <a:spLocks noChangeAspect="1" noChangeArrowheads="1"/>
            </p:cNvSpPr>
            <p:nvPr/>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16" name="Oval 615"/>
            <p:cNvSpPr>
              <a:spLocks noChangeAspect="1" noChangeArrowheads="1"/>
            </p:cNvSpPr>
            <p:nvPr/>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17" name="Oval 616"/>
            <p:cNvSpPr>
              <a:spLocks noChangeAspect="1" noChangeArrowheads="1"/>
            </p:cNvSpPr>
            <p:nvPr/>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18" name="Oval 617"/>
            <p:cNvSpPr>
              <a:spLocks noChangeAspect="1" noChangeArrowheads="1"/>
            </p:cNvSpPr>
            <p:nvPr/>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19" name="Oval 618"/>
            <p:cNvSpPr>
              <a:spLocks noChangeAspect="1" noChangeArrowheads="1"/>
            </p:cNvSpPr>
            <p:nvPr/>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20" name="Oval 619"/>
            <p:cNvSpPr>
              <a:spLocks noChangeAspect="1" noChangeArrowheads="1"/>
            </p:cNvSpPr>
            <p:nvPr/>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21" name="Oval 620"/>
            <p:cNvSpPr>
              <a:spLocks noChangeAspect="1" noChangeArrowheads="1"/>
            </p:cNvSpPr>
            <p:nvPr/>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22" name="Oval 621"/>
            <p:cNvSpPr>
              <a:spLocks noChangeAspect="1" noChangeArrowheads="1"/>
            </p:cNvSpPr>
            <p:nvPr/>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23" name="Oval 622"/>
            <p:cNvSpPr>
              <a:spLocks noChangeAspect="1" noChangeArrowheads="1"/>
            </p:cNvSpPr>
            <p:nvPr/>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24" name="Oval 623"/>
            <p:cNvSpPr>
              <a:spLocks noChangeAspect="1" noChangeArrowheads="1"/>
            </p:cNvSpPr>
            <p:nvPr/>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25" name="Oval 624"/>
            <p:cNvSpPr>
              <a:spLocks noChangeAspect="1" noChangeArrowheads="1"/>
            </p:cNvSpPr>
            <p:nvPr/>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26" name="Oval 625"/>
            <p:cNvSpPr>
              <a:spLocks noChangeAspect="1" noChangeArrowheads="1"/>
            </p:cNvSpPr>
            <p:nvPr/>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27" name="Oval 626"/>
            <p:cNvSpPr>
              <a:spLocks noChangeAspect="1" noChangeArrowheads="1"/>
            </p:cNvSpPr>
            <p:nvPr/>
          </p:nvSpPr>
          <p:spPr bwMode="auto">
            <a:xfrm>
              <a:off x="7810653" y="2593192"/>
              <a:ext cx="85944" cy="85943"/>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28" name="Oval 627"/>
            <p:cNvSpPr>
              <a:spLocks noChangeAspect="1" noChangeArrowheads="1"/>
            </p:cNvSpPr>
            <p:nvPr/>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29" name="Oval 628"/>
            <p:cNvSpPr>
              <a:spLocks noChangeAspect="1" noChangeArrowheads="1"/>
            </p:cNvSpPr>
            <p:nvPr/>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30" name="Oval 629"/>
            <p:cNvSpPr>
              <a:spLocks noChangeAspect="1" noChangeArrowheads="1"/>
            </p:cNvSpPr>
            <p:nvPr/>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31" name="Oval 630"/>
            <p:cNvSpPr>
              <a:spLocks noChangeAspect="1" noChangeArrowheads="1"/>
            </p:cNvSpPr>
            <p:nvPr/>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32" name="Oval 631"/>
            <p:cNvSpPr>
              <a:spLocks noChangeAspect="1" noChangeArrowheads="1"/>
            </p:cNvSpPr>
            <p:nvPr/>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33" name="Oval 632"/>
            <p:cNvSpPr>
              <a:spLocks noChangeAspect="1" noChangeArrowheads="1"/>
            </p:cNvSpPr>
            <p:nvPr/>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34" name="Oval 633"/>
            <p:cNvSpPr>
              <a:spLocks noChangeAspect="1" noChangeArrowheads="1"/>
            </p:cNvSpPr>
            <p:nvPr/>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35" name="Oval 634"/>
            <p:cNvSpPr>
              <a:spLocks noChangeAspect="1" noChangeArrowheads="1"/>
            </p:cNvSpPr>
            <p:nvPr/>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36" name="Oval 635"/>
            <p:cNvSpPr>
              <a:spLocks noChangeAspect="1" noChangeArrowheads="1"/>
            </p:cNvSpPr>
            <p:nvPr/>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37" name="Oval 636"/>
            <p:cNvSpPr>
              <a:spLocks noChangeAspect="1" noChangeArrowheads="1"/>
            </p:cNvSpPr>
            <p:nvPr/>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38" name="Oval 637"/>
            <p:cNvSpPr>
              <a:spLocks noChangeAspect="1" noChangeArrowheads="1"/>
            </p:cNvSpPr>
            <p:nvPr/>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39" name="Oval 638"/>
            <p:cNvSpPr>
              <a:spLocks noChangeAspect="1" noChangeArrowheads="1"/>
            </p:cNvSpPr>
            <p:nvPr/>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40" name="Oval 639"/>
            <p:cNvSpPr>
              <a:spLocks noChangeAspect="1" noChangeArrowheads="1"/>
            </p:cNvSpPr>
            <p:nvPr/>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41" name="Oval 640"/>
            <p:cNvSpPr>
              <a:spLocks noChangeAspect="1" noChangeArrowheads="1"/>
            </p:cNvSpPr>
            <p:nvPr/>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42" name="Oval 641"/>
            <p:cNvSpPr>
              <a:spLocks noChangeAspect="1" noChangeArrowheads="1"/>
            </p:cNvSpPr>
            <p:nvPr/>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43" name="Oval 642"/>
            <p:cNvSpPr>
              <a:spLocks noChangeAspect="1" noChangeArrowheads="1"/>
            </p:cNvSpPr>
            <p:nvPr/>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44" name="Oval 643"/>
            <p:cNvSpPr>
              <a:spLocks noChangeAspect="1" noChangeArrowheads="1"/>
            </p:cNvSpPr>
            <p:nvPr/>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45" name="Oval 644"/>
            <p:cNvSpPr>
              <a:spLocks noChangeAspect="1" noChangeArrowheads="1"/>
            </p:cNvSpPr>
            <p:nvPr/>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46" name="Oval 645"/>
            <p:cNvSpPr>
              <a:spLocks noChangeAspect="1" noChangeArrowheads="1"/>
            </p:cNvSpPr>
            <p:nvPr/>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47" name="Oval 646"/>
            <p:cNvSpPr>
              <a:spLocks noChangeAspect="1" noChangeArrowheads="1"/>
            </p:cNvSpPr>
            <p:nvPr/>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48" name="Oval 647"/>
            <p:cNvSpPr>
              <a:spLocks noChangeAspect="1" noChangeArrowheads="1"/>
            </p:cNvSpPr>
            <p:nvPr/>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49" name="Oval 648"/>
            <p:cNvSpPr>
              <a:spLocks noChangeAspect="1" noChangeArrowheads="1"/>
            </p:cNvSpPr>
            <p:nvPr/>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50" name="Oval 649"/>
            <p:cNvSpPr>
              <a:spLocks noChangeAspect="1" noChangeArrowheads="1"/>
            </p:cNvSpPr>
            <p:nvPr/>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51" name="Oval 650"/>
            <p:cNvSpPr>
              <a:spLocks noChangeAspect="1" noChangeArrowheads="1"/>
            </p:cNvSpPr>
            <p:nvPr/>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52" name="Oval 651"/>
            <p:cNvSpPr>
              <a:spLocks noChangeAspect="1" noChangeArrowheads="1"/>
            </p:cNvSpPr>
            <p:nvPr/>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53" name="Oval 652"/>
            <p:cNvSpPr>
              <a:spLocks noChangeAspect="1" noChangeArrowheads="1"/>
            </p:cNvSpPr>
            <p:nvPr/>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54" name="Oval 653"/>
            <p:cNvSpPr>
              <a:spLocks noChangeAspect="1" noChangeArrowheads="1"/>
            </p:cNvSpPr>
            <p:nvPr/>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55" name="Oval 654"/>
            <p:cNvSpPr>
              <a:spLocks noChangeAspect="1" noChangeArrowheads="1"/>
            </p:cNvSpPr>
            <p:nvPr/>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56" name="Oval 655"/>
            <p:cNvSpPr>
              <a:spLocks noChangeAspect="1" noChangeArrowheads="1"/>
            </p:cNvSpPr>
            <p:nvPr/>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57" name="Oval 656"/>
            <p:cNvSpPr>
              <a:spLocks noChangeAspect="1" noChangeArrowheads="1"/>
            </p:cNvSpPr>
            <p:nvPr/>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58" name="Oval 657"/>
            <p:cNvSpPr>
              <a:spLocks noChangeAspect="1" noChangeArrowheads="1"/>
            </p:cNvSpPr>
            <p:nvPr/>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59" name="Oval 658"/>
            <p:cNvSpPr>
              <a:spLocks noChangeAspect="1" noChangeArrowheads="1"/>
            </p:cNvSpPr>
            <p:nvPr/>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60" name="Oval 659"/>
            <p:cNvSpPr>
              <a:spLocks noChangeAspect="1" noChangeArrowheads="1"/>
            </p:cNvSpPr>
            <p:nvPr/>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61" name="Oval 660"/>
            <p:cNvSpPr>
              <a:spLocks noChangeAspect="1" noChangeArrowheads="1"/>
            </p:cNvSpPr>
            <p:nvPr/>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62" name="Oval 661"/>
            <p:cNvSpPr>
              <a:spLocks noChangeAspect="1" noChangeArrowheads="1"/>
            </p:cNvSpPr>
            <p:nvPr/>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63" name="Oval 662"/>
            <p:cNvSpPr>
              <a:spLocks noChangeAspect="1" noChangeArrowheads="1"/>
            </p:cNvSpPr>
            <p:nvPr/>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64" name="Oval 663"/>
            <p:cNvSpPr>
              <a:spLocks noChangeAspect="1" noChangeArrowheads="1"/>
            </p:cNvSpPr>
            <p:nvPr/>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65" name="Oval 664"/>
            <p:cNvSpPr>
              <a:spLocks noChangeAspect="1" noChangeArrowheads="1"/>
            </p:cNvSpPr>
            <p:nvPr/>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66" name="Oval 665"/>
            <p:cNvSpPr>
              <a:spLocks noChangeAspect="1" noChangeArrowheads="1"/>
            </p:cNvSpPr>
            <p:nvPr/>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67" name="Oval 666"/>
            <p:cNvSpPr>
              <a:spLocks noChangeAspect="1" noChangeArrowheads="1"/>
            </p:cNvSpPr>
            <p:nvPr/>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68" name="Oval 667"/>
            <p:cNvSpPr>
              <a:spLocks noChangeAspect="1" noChangeArrowheads="1"/>
            </p:cNvSpPr>
            <p:nvPr/>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69" name="Oval 668"/>
            <p:cNvSpPr>
              <a:spLocks noChangeAspect="1" noChangeArrowheads="1"/>
            </p:cNvSpPr>
            <p:nvPr/>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70" name="Oval 669"/>
            <p:cNvSpPr>
              <a:spLocks noChangeAspect="1" noChangeArrowheads="1"/>
            </p:cNvSpPr>
            <p:nvPr/>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71" name="Oval 670"/>
            <p:cNvSpPr>
              <a:spLocks noChangeAspect="1" noChangeArrowheads="1"/>
            </p:cNvSpPr>
            <p:nvPr/>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72" name="Oval 671"/>
            <p:cNvSpPr>
              <a:spLocks noChangeAspect="1" noChangeArrowheads="1"/>
            </p:cNvSpPr>
            <p:nvPr/>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73" name="Oval 672"/>
            <p:cNvSpPr>
              <a:spLocks noChangeAspect="1" noChangeArrowheads="1"/>
            </p:cNvSpPr>
            <p:nvPr/>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74" name="Oval 673"/>
            <p:cNvSpPr>
              <a:spLocks noChangeAspect="1" noChangeArrowheads="1"/>
            </p:cNvSpPr>
            <p:nvPr/>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75" name="Oval 674"/>
            <p:cNvSpPr>
              <a:spLocks noChangeAspect="1" noChangeArrowheads="1"/>
            </p:cNvSpPr>
            <p:nvPr/>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76" name="Oval 675"/>
            <p:cNvSpPr>
              <a:spLocks noChangeAspect="1" noChangeArrowheads="1"/>
            </p:cNvSpPr>
            <p:nvPr/>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77" name="Oval 676"/>
            <p:cNvSpPr>
              <a:spLocks noChangeAspect="1" noChangeArrowheads="1"/>
            </p:cNvSpPr>
            <p:nvPr/>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78" name="Oval 677"/>
            <p:cNvSpPr>
              <a:spLocks noChangeAspect="1" noChangeArrowheads="1"/>
            </p:cNvSpPr>
            <p:nvPr/>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79" name="Oval 678"/>
            <p:cNvSpPr>
              <a:spLocks noChangeAspect="1" noChangeArrowheads="1"/>
            </p:cNvSpPr>
            <p:nvPr/>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80" name="Oval 679"/>
            <p:cNvSpPr>
              <a:spLocks noChangeAspect="1" noChangeArrowheads="1"/>
            </p:cNvSpPr>
            <p:nvPr/>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81" name="Oval 680"/>
            <p:cNvSpPr>
              <a:spLocks noChangeAspect="1" noChangeArrowheads="1"/>
            </p:cNvSpPr>
            <p:nvPr/>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82" name="Oval 681"/>
            <p:cNvSpPr>
              <a:spLocks noChangeAspect="1" noChangeArrowheads="1"/>
            </p:cNvSpPr>
            <p:nvPr/>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83" name="Oval 682"/>
            <p:cNvSpPr>
              <a:spLocks noChangeAspect="1" noChangeArrowheads="1"/>
            </p:cNvSpPr>
            <p:nvPr/>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84" name="Oval 683"/>
            <p:cNvSpPr>
              <a:spLocks noChangeAspect="1" noChangeArrowheads="1"/>
            </p:cNvSpPr>
            <p:nvPr/>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85" name="Oval 684"/>
            <p:cNvSpPr>
              <a:spLocks noChangeAspect="1" noChangeArrowheads="1"/>
            </p:cNvSpPr>
            <p:nvPr/>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86" name="Oval 685"/>
            <p:cNvSpPr>
              <a:spLocks noChangeAspect="1" noChangeArrowheads="1"/>
            </p:cNvSpPr>
            <p:nvPr/>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87" name="Oval 686"/>
            <p:cNvSpPr>
              <a:spLocks noChangeAspect="1" noChangeArrowheads="1"/>
            </p:cNvSpPr>
            <p:nvPr/>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88" name="Oval 687"/>
            <p:cNvSpPr>
              <a:spLocks noChangeAspect="1" noChangeArrowheads="1"/>
            </p:cNvSpPr>
            <p:nvPr/>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89" name="Oval 688"/>
            <p:cNvSpPr>
              <a:spLocks noChangeAspect="1" noChangeArrowheads="1"/>
            </p:cNvSpPr>
            <p:nvPr/>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90" name="Oval 689"/>
            <p:cNvSpPr>
              <a:spLocks noChangeAspect="1" noChangeArrowheads="1"/>
            </p:cNvSpPr>
            <p:nvPr/>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91" name="Oval 690"/>
            <p:cNvSpPr>
              <a:spLocks noChangeAspect="1" noChangeArrowheads="1"/>
            </p:cNvSpPr>
            <p:nvPr/>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92" name="Oval 691"/>
            <p:cNvSpPr>
              <a:spLocks noChangeAspect="1" noChangeArrowheads="1"/>
            </p:cNvSpPr>
            <p:nvPr/>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93" name="Oval 692"/>
            <p:cNvSpPr>
              <a:spLocks noChangeAspect="1" noChangeArrowheads="1"/>
            </p:cNvSpPr>
            <p:nvPr/>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94" name="Oval 693"/>
            <p:cNvSpPr>
              <a:spLocks noChangeAspect="1" noChangeArrowheads="1"/>
            </p:cNvSpPr>
            <p:nvPr/>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95" name="Oval 694"/>
            <p:cNvSpPr>
              <a:spLocks noChangeAspect="1" noChangeArrowheads="1"/>
            </p:cNvSpPr>
            <p:nvPr/>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96" name="Oval 695"/>
            <p:cNvSpPr>
              <a:spLocks noChangeAspect="1" noChangeArrowheads="1"/>
            </p:cNvSpPr>
            <p:nvPr/>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97" name="Oval 696"/>
            <p:cNvSpPr>
              <a:spLocks noChangeAspect="1" noChangeArrowheads="1"/>
            </p:cNvSpPr>
            <p:nvPr/>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98" name="Oval 697"/>
            <p:cNvSpPr>
              <a:spLocks noChangeAspect="1" noChangeArrowheads="1"/>
            </p:cNvSpPr>
            <p:nvPr/>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99" name="Oval 698"/>
            <p:cNvSpPr>
              <a:spLocks noChangeAspect="1" noChangeArrowheads="1"/>
            </p:cNvSpPr>
            <p:nvPr/>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00" name="Oval 699"/>
            <p:cNvSpPr>
              <a:spLocks noChangeAspect="1" noChangeArrowheads="1"/>
            </p:cNvSpPr>
            <p:nvPr/>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01" name="Oval 700"/>
            <p:cNvSpPr>
              <a:spLocks noChangeAspect="1" noChangeArrowheads="1"/>
            </p:cNvSpPr>
            <p:nvPr/>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02" name="Oval 701"/>
            <p:cNvSpPr>
              <a:spLocks noChangeAspect="1" noChangeArrowheads="1"/>
            </p:cNvSpPr>
            <p:nvPr/>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03" name="Oval 702"/>
            <p:cNvSpPr>
              <a:spLocks noChangeAspect="1" noChangeArrowheads="1"/>
            </p:cNvSpPr>
            <p:nvPr/>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04" name="Oval 703"/>
            <p:cNvSpPr>
              <a:spLocks noChangeAspect="1" noChangeArrowheads="1"/>
            </p:cNvSpPr>
            <p:nvPr/>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05" name="Oval 704"/>
            <p:cNvSpPr>
              <a:spLocks noChangeAspect="1" noChangeArrowheads="1"/>
            </p:cNvSpPr>
            <p:nvPr/>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06" name="Oval 705"/>
            <p:cNvSpPr>
              <a:spLocks noChangeAspect="1" noChangeArrowheads="1"/>
            </p:cNvSpPr>
            <p:nvPr/>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07" name="Oval 706"/>
            <p:cNvSpPr>
              <a:spLocks noChangeAspect="1" noChangeArrowheads="1"/>
            </p:cNvSpPr>
            <p:nvPr/>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08" name="Oval 707"/>
            <p:cNvSpPr>
              <a:spLocks noChangeAspect="1" noChangeArrowheads="1"/>
            </p:cNvSpPr>
            <p:nvPr/>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09" name="Oval 708"/>
            <p:cNvSpPr>
              <a:spLocks noChangeAspect="1" noChangeArrowheads="1"/>
            </p:cNvSpPr>
            <p:nvPr/>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10" name="Oval 709"/>
            <p:cNvSpPr>
              <a:spLocks noChangeAspect="1" noChangeArrowheads="1"/>
            </p:cNvSpPr>
            <p:nvPr/>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11" name="Oval 710"/>
            <p:cNvSpPr>
              <a:spLocks noChangeAspect="1" noChangeArrowheads="1"/>
            </p:cNvSpPr>
            <p:nvPr/>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12" name="Oval 711"/>
            <p:cNvSpPr>
              <a:spLocks noChangeAspect="1" noChangeArrowheads="1"/>
            </p:cNvSpPr>
            <p:nvPr/>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13" name="Oval 712"/>
            <p:cNvSpPr>
              <a:spLocks noChangeAspect="1" noChangeArrowheads="1"/>
            </p:cNvSpPr>
            <p:nvPr/>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14" name="Oval 713"/>
            <p:cNvSpPr>
              <a:spLocks noChangeAspect="1" noChangeArrowheads="1"/>
            </p:cNvSpPr>
            <p:nvPr/>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15" name="Oval 714"/>
            <p:cNvSpPr>
              <a:spLocks noChangeAspect="1" noChangeArrowheads="1"/>
            </p:cNvSpPr>
            <p:nvPr/>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16" name="Oval 715"/>
            <p:cNvSpPr>
              <a:spLocks noChangeAspect="1" noChangeArrowheads="1"/>
            </p:cNvSpPr>
            <p:nvPr/>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17" name="Oval 716"/>
            <p:cNvSpPr>
              <a:spLocks noChangeAspect="1" noChangeArrowheads="1"/>
            </p:cNvSpPr>
            <p:nvPr/>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18" name="Oval 717"/>
            <p:cNvSpPr>
              <a:spLocks noChangeAspect="1" noChangeArrowheads="1"/>
            </p:cNvSpPr>
            <p:nvPr/>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19" name="Oval 718"/>
            <p:cNvSpPr>
              <a:spLocks noChangeAspect="1" noChangeArrowheads="1"/>
            </p:cNvSpPr>
            <p:nvPr/>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20" name="Oval 719"/>
            <p:cNvSpPr>
              <a:spLocks noChangeAspect="1" noChangeArrowheads="1"/>
            </p:cNvSpPr>
            <p:nvPr/>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21" name="Oval 720"/>
            <p:cNvSpPr>
              <a:spLocks noChangeAspect="1" noChangeArrowheads="1"/>
            </p:cNvSpPr>
            <p:nvPr/>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22" name="Oval 721"/>
            <p:cNvSpPr>
              <a:spLocks noChangeAspect="1" noChangeArrowheads="1"/>
            </p:cNvSpPr>
            <p:nvPr/>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23" name="Oval 722"/>
            <p:cNvSpPr>
              <a:spLocks noChangeAspect="1" noChangeArrowheads="1"/>
            </p:cNvSpPr>
            <p:nvPr/>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24" name="Oval 723"/>
            <p:cNvSpPr>
              <a:spLocks noChangeAspect="1" noChangeArrowheads="1"/>
            </p:cNvSpPr>
            <p:nvPr/>
          </p:nvSpPr>
          <p:spPr bwMode="auto">
            <a:xfrm>
              <a:off x="5113228" y="2903796"/>
              <a:ext cx="85943" cy="85943"/>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25" name="Oval 724"/>
            <p:cNvSpPr>
              <a:spLocks noChangeAspect="1" noChangeArrowheads="1"/>
            </p:cNvSpPr>
            <p:nvPr/>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26" name="Oval 725"/>
            <p:cNvSpPr>
              <a:spLocks noChangeAspect="1" noChangeArrowheads="1"/>
            </p:cNvSpPr>
            <p:nvPr/>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27" name="Oval 726"/>
            <p:cNvSpPr>
              <a:spLocks noChangeAspect="1" noChangeArrowheads="1"/>
            </p:cNvSpPr>
            <p:nvPr/>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28" name="Oval 727"/>
            <p:cNvSpPr>
              <a:spLocks noChangeAspect="1" noChangeArrowheads="1"/>
            </p:cNvSpPr>
            <p:nvPr/>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29" name="Oval 728"/>
            <p:cNvSpPr>
              <a:spLocks noChangeAspect="1" noChangeArrowheads="1"/>
            </p:cNvSpPr>
            <p:nvPr/>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30" name="Oval 729"/>
            <p:cNvSpPr>
              <a:spLocks noChangeAspect="1" noChangeArrowheads="1"/>
            </p:cNvSpPr>
            <p:nvPr/>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31" name="Oval 730"/>
            <p:cNvSpPr>
              <a:spLocks noChangeAspect="1" noChangeArrowheads="1"/>
            </p:cNvSpPr>
            <p:nvPr/>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32" name="Oval 731"/>
            <p:cNvSpPr>
              <a:spLocks noChangeAspect="1" noChangeArrowheads="1"/>
            </p:cNvSpPr>
            <p:nvPr/>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33" name="Oval 732"/>
            <p:cNvSpPr>
              <a:spLocks noChangeAspect="1" noChangeArrowheads="1"/>
            </p:cNvSpPr>
            <p:nvPr/>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34" name="Oval 733"/>
            <p:cNvSpPr>
              <a:spLocks noChangeAspect="1" noChangeArrowheads="1"/>
            </p:cNvSpPr>
            <p:nvPr/>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35" name="Oval 734"/>
            <p:cNvSpPr>
              <a:spLocks noChangeAspect="1" noChangeArrowheads="1"/>
            </p:cNvSpPr>
            <p:nvPr/>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36" name="Oval 735"/>
            <p:cNvSpPr>
              <a:spLocks noChangeAspect="1" noChangeArrowheads="1"/>
            </p:cNvSpPr>
            <p:nvPr/>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37" name="Oval 736"/>
            <p:cNvSpPr>
              <a:spLocks noChangeAspect="1" noChangeArrowheads="1"/>
            </p:cNvSpPr>
            <p:nvPr/>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38" name="Oval 737"/>
            <p:cNvSpPr>
              <a:spLocks noChangeAspect="1" noChangeArrowheads="1"/>
            </p:cNvSpPr>
            <p:nvPr/>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39" name="Oval 738"/>
            <p:cNvSpPr>
              <a:spLocks noChangeAspect="1" noChangeArrowheads="1"/>
            </p:cNvSpPr>
            <p:nvPr/>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40" name="Oval 739"/>
            <p:cNvSpPr>
              <a:spLocks noChangeAspect="1" noChangeArrowheads="1"/>
            </p:cNvSpPr>
            <p:nvPr/>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41" name="Oval 740"/>
            <p:cNvSpPr>
              <a:spLocks noChangeAspect="1" noChangeArrowheads="1"/>
            </p:cNvSpPr>
            <p:nvPr/>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42" name="Oval 741"/>
            <p:cNvSpPr>
              <a:spLocks noChangeAspect="1" noChangeArrowheads="1"/>
            </p:cNvSpPr>
            <p:nvPr/>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43" name="Oval 742"/>
            <p:cNvSpPr>
              <a:spLocks noChangeAspect="1" noChangeArrowheads="1"/>
            </p:cNvSpPr>
            <p:nvPr/>
          </p:nvSpPr>
          <p:spPr bwMode="auto">
            <a:xfrm>
              <a:off x="7585994" y="2903796"/>
              <a:ext cx="85943" cy="85943"/>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44" name="Oval 743"/>
            <p:cNvSpPr>
              <a:spLocks noChangeAspect="1" noChangeArrowheads="1"/>
            </p:cNvSpPr>
            <p:nvPr/>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45" name="Oval 744"/>
            <p:cNvSpPr>
              <a:spLocks noChangeAspect="1" noChangeArrowheads="1"/>
            </p:cNvSpPr>
            <p:nvPr/>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46" name="Oval 745"/>
            <p:cNvSpPr>
              <a:spLocks noChangeAspect="1" noChangeArrowheads="1"/>
            </p:cNvSpPr>
            <p:nvPr/>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47" name="Oval 746"/>
            <p:cNvSpPr>
              <a:spLocks noChangeAspect="1" noChangeArrowheads="1"/>
            </p:cNvSpPr>
            <p:nvPr/>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48" name="Oval 747"/>
            <p:cNvSpPr>
              <a:spLocks noChangeAspect="1" noChangeArrowheads="1"/>
            </p:cNvSpPr>
            <p:nvPr/>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49" name="Oval 748"/>
            <p:cNvSpPr>
              <a:spLocks noChangeAspect="1" noChangeArrowheads="1"/>
            </p:cNvSpPr>
            <p:nvPr/>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50" name="Oval 749"/>
            <p:cNvSpPr>
              <a:spLocks noChangeAspect="1" noChangeArrowheads="1"/>
            </p:cNvSpPr>
            <p:nvPr/>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51" name="Oval 750"/>
            <p:cNvSpPr>
              <a:spLocks noChangeAspect="1" noChangeArrowheads="1"/>
            </p:cNvSpPr>
            <p:nvPr/>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52" name="Oval 751"/>
            <p:cNvSpPr>
              <a:spLocks noChangeAspect="1" noChangeArrowheads="1"/>
            </p:cNvSpPr>
            <p:nvPr/>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53" name="Oval 752"/>
            <p:cNvSpPr>
              <a:spLocks noChangeAspect="1" noChangeArrowheads="1"/>
            </p:cNvSpPr>
            <p:nvPr/>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54" name="Oval 753"/>
            <p:cNvSpPr>
              <a:spLocks noChangeAspect="1" noChangeArrowheads="1"/>
            </p:cNvSpPr>
            <p:nvPr/>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55" name="Oval 754"/>
            <p:cNvSpPr>
              <a:spLocks noChangeAspect="1" noChangeArrowheads="1"/>
            </p:cNvSpPr>
            <p:nvPr/>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56" name="Oval 755"/>
            <p:cNvSpPr>
              <a:spLocks noChangeAspect="1" noChangeArrowheads="1"/>
            </p:cNvSpPr>
            <p:nvPr/>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57" name="Oval 756"/>
            <p:cNvSpPr>
              <a:spLocks noChangeAspect="1" noChangeArrowheads="1"/>
            </p:cNvSpPr>
            <p:nvPr/>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58" name="Oval 757"/>
            <p:cNvSpPr>
              <a:spLocks noChangeAspect="1" noChangeArrowheads="1"/>
            </p:cNvSpPr>
            <p:nvPr/>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59" name="Oval 758"/>
            <p:cNvSpPr>
              <a:spLocks noChangeAspect="1" noChangeArrowheads="1"/>
            </p:cNvSpPr>
            <p:nvPr/>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60" name="Oval 759"/>
            <p:cNvSpPr>
              <a:spLocks noChangeAspect="1" noChangeArrowheads="1"/>
            </p:cNvSpPr>
            <p:nvPr/>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61" name="Oval 760"/>
            <p:cNvSpPr>
              <a:spLocks noChangeAspect="1" noChangeArrowheads="1"/>
            </p:cNvSpPr>
            <p:nvPr/>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62" name="Oval 761"/>
            <p:cNvSpPr>
              <a:spLocks noChangeAspect="1" noChangeArrowheads="1"/>
            </p:cNvSpPr>
            <p:nvPr/>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63" name="Oval 762"/>
            <p:cNvSpPr>
              <a:spLocks noChangeAspect="1" noChangeArrowheads="1"/>
            </p:cNvSpPr>
            <p:nvPr/>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64" name="Oval 763"/>
            <p:cNvSpPr>
              <a:spLocks noChangeAspect="1" noChangeArrowheads="1"/>
            </p:cNvSpPr>
            <p:nvPr/>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65" name="Oval 764"/>
            <p:cNvSpPr>
              <a:spLocks noChangeAspect="1" noChangeArrowheads="1"/>
            </p:cNvSpPr>
            <p:nvPr/>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66" name="Oval 765"/>
            <p:cNvSpPr>
              <a:spLocks noChangeAspect="1" noChangeArrowheads="1"/>
            </p:cNvSpPr>
            <p:nvPr/>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67" name="Oval 766"/>
            <p:cNvSpPr>
              <a:spLocks noChangeAspect="1" noChangeArrowheads="1"/>
            </p:cNvSpPr>
            <p:nvPr/>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68" name="Oval 767"/>
            <p:cNvSpPr>
              <a:spLocks noChangeAspect="1" noChangeArrowheads="1"/>
            </p:cNvSpPr>
            <p:nvPr/>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69" name="Oval 768"/>
            <p:cNvSpPr>
              <a:spLocks noChangeAspect="1" noChangeArrowheads="1"/>
            </p:cNvSpPr>
            <p:nvPr/>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70" name="Oval 769"/>
            <p:cNvSpPr>
              <a:spLocks noChangeAspect="1" noChangeArrowheads="1"/>
            </p:cNvSpPr>
            <p:nvPr/>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71" name="Oval 770"/>
            <p:cNvSpPr>
              <a:spLocks noChangeAspect="1" noChangeArrowheads="1"/>
            </p:cNvSpPr>
            <p:nvPr/>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72" name="Oval 771"/>
            <p:cNvSpPr>
              <a:spLocks noChangeAspect="1" noChangeArrowheads="1"/>
            </p:cNvSpPr>
            <p:nvPr/>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73" name="Oval 772"/>
            <p:cNvSpPr>
              <a:spLocks noChangeAspect="1" noChangeArrowheads="1"/>
            </p:cNvSpPr>
            <p:nvPr/>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74" name="Oval 773"/>
            <p:cNvSpPr>
              <a:spLocks noChangeAspect="1" noChangeArrowheads="1"/>
            </p:cNvSpPr>
            <p:nvPr/>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75" name="Oval 774"/>
            <p:cNvSpPr>
              <a:spLocks noChangeAspect="1" noChangeArrowheads="1"/>
            </p:cNvSpPr>
            <p:nvPr/>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76" name="Oval 775"/>
            <p:cNvSpPr>
              <a:spLocks noChangeAspect="1" noChangeArrowheads="1"/>
            </p:cNvSpPr>
            <p:nvPr/>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77" name="Oval 776"/>
            <p:cNvSpPr>
              <a:spLocks noChangeAspect="1" noChangeArrowheads="1"/>
            </p:cNvSpPr>
            <p:nvPr/>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78" name="Oval 777"/>
            <p:cNvSpPr>
              <a:spLocks noChangeAspect="1" noChangeArrowheads="1"/>
            </p:cNvSpPr>
            <p:nvPr/>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79" name="Oval 778"/>
            <p:cNvSpPr>
              <a:spLocks noChangeAspect="1" noChangeArrowheads="1"/>
            </p:cNvSpPr>
            <p:nvPr/>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80" name="Oval 779"/>
            <p:cNvSpPr>
              <a:spLocks noChangeAspect="1" noChangeArrowheads="1"/>
            </p:cNvSpPr>
            <p:nvPr/>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81" name="Oval 780"/>
            <p:cNvSpPr>
              <a:spLocks noChangeAspect="1" noChangeArrowheads="1"/>
            </p:cNvSpPr>
            <p:nvPr/>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82" name="Oval 781"/>
            <p:cNvSpPr>
              <a:spLocks noChangeAspect="1" noChangeArrowheads="1"/>
            </p:cNvSpPr>
            <p:nvPr/>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83" name="Oval 782"/>
            <p:cNvSpPr>
              <a:spLocks noChangeAspect="1" noChangeArrowheads="1"/>
            </p:cNvSpPr>
            <p:nvPr/>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84" name="Oval 783"/>
            <p:cNvSpPr>
              <a:spLocks noChangeAspect="1" noChangeArrowheads="1"/>
            </p:cNvSpPr>
            <p:nvPr/>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85" name="Oval 784"/>
            <p:cNvSpPr>
              <a:spLocks noChangeAspect="1" noChangeArrowheads="1"/>
            </p:cNvSpPr>
            <p:nvPr/>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86" name="Oval 785"/>
            <p:cNvSpPr>
              <a:spLocks noChangeAspect="1" noChangeArrowheads="1"/>
            </p:cNvSpPr>
            <p:nvPr/>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87" name="Oval 786"/>
            <p:cNvSpPr>
              <a:spLocks noChangeAspect="1" noChangeArrowheads="1"/>
            </p:cNvSpPr>
            <p:nvPr/>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88" name="Oval 787"/>
            <p:cNvSpPr>
              <a:spLocks noChangeAspect="1" noChangeArrowheads="1"/>
            </p:cNvSpPr>
            <p:nvPr/>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89" name="Oval 788"/>
            <p:cNvSpPr>
              <a:spLocks noChangeAspect="1" noChangeArrowheads="1"/>
            </p:cNvSpPr>
            <p:nvPr/>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90" name="Oval 789"/>
            <p:cNvSpPr>
              <a:spLocks noChangeAspect="1" noChangeArrowheads="1"/>
            </p:cNvSpPr>
            <p:nvPr/>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91" name="Oval 790"/>
            <p:cNvSpPr>
              <a:spLocks noChangeAspect="1" noChangeArrowheads="1"/>
            </p:cNvSpPr>
            <p:nvPr/>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92" name="Oval 791"/>
            <p:cNvSpPr>
              <a:spLocks noChangeAspect="1" noChangeArrowheads="1"/>
            </p:cNvSpPr>
            <p:nvPr/>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93" name="Oval 792"/>
            <p:cNvSpPr>
              <a:spLocks noChangeAspect="1" noChangeArrowheads="1"/>
            </p:cNvSpPr>
            <p:nvPr/>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94" name="Oval 793"/>
            <p:cNvSpPr>
              <a:spLocks noChangeAspect="1" noChangeArrowheads="1"/>
            </p:cNvSpPr>
            <p:nvPr/>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95" name="Oval 794"/>
            <p:cNvSpPr>
              <a:spLocks noChangeAspect="1" noChangeArrowheads="1"/>
            </p:cNvSpPr>
            <p:nvPr/>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96" name="Oval 795"/>
            <p:cNvSpPr>
              <a:spLocks noChangeAspect="1" noChangeArrowheads="1"/>
            </p:cNvSpPr>
            <p:nvPr/>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97" name="Oval 796"/>
            <p:cNvSpPr>
              <a:spLocks noChangeAspect="1" noChangeArrowheads="1"/>
            </p:cNvSpPr>
            <p:nvPr/>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98" name="Oval 797"/>
            <p:cNvSpPr>
              <a:spLocks noChangeAspect="1" noChangeArrowheads="1"/>
            </p:cNvSpPr>
            <p:nvPr/>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99" name="Oval 798"/>
            <p:cNvSpPr>
              <a:spLocks noChangeAspect="1" noChangeArrowheads="1"/>
            </p:cNvSpPr>
            <p:nvPr/>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00" name="Oval 799"/>
            <p:cNvSpPr>
              <a:spLocks noChangeAspect="1" noChangeArrowheads="1"/>
            </p:cNvSpPr>
            <p:nvPr/>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01" name="Oval 800"/>
            <p:cNvSpPr>
              <a:spLocks noChangeAspect="1" noChangeArrowheads="1"/>
            </p:cNvSpPr>
            <p:nvPr/>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02" name="Oval 801"/>
            <p:cNvSpPr>
              <a:spLocks noChangeAspect="1" noChangeArrowheads="1"/>
            </p:cNvSpPr>
            <p:nvPr/>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03" name="Oval 802"/>
            <p:cNvSpPr>
              <a:spLocks noChangeAspect="1" noChangeArrowheads="1"/>
            </p:cNvSpPr>
            <p:nvPr/>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04" name="Oval 803"/>
            <p:cNvSpPr>
              <a:spLocks noChangeAspect="1" noChangeArrowheads="1"/>
            </p:cNvSpPr>
            <p:nvPr/>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05" name="Oval 804"/>
            <p:cNvSpPr>
              <a:spLocks noChangeAspect="1" noChangeArrowheads="1"/>
            </p:cNvSpPr>
            <p:nvPr/>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06" name="Oval 805"/>
            <p:cNvSpPr>
              <a:spLocks noChangeAspect="1" noChangeArrowheads="1"/>
            </p:cNvSpPr>
            <p:nvPr/>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07" name="Oval 806"/>
            <p:cNvSpPr>
              <a:spLocks noChangeAspect="1" noChangeArrowheads="1"/>
            </p:cNvSpPr>
            <p:nvPr/>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08" name="Oval 807"/>
            <p:cNvSpPr>
              <a:spLocks noChangeAspect="1" noChangeArrowheads="1"/>
            </p:cNvSpPr>
            <p:nvPr/>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09" name="Oval 808"/>
            <p:cNvSpPr>
              <a:spLocks noChangeAspect="1" noChangeArrowheads="1"/>
            </p:cNvSpPr>
            <p:nvPr/>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10" name="Oval 809"/>
            <p:cNvSpPr>
              <a:spLocks noChangeAspect="1" noChangeArrowheads="1"/>
            </p:cNvSpPr>
            <p:nvPr/>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11" name="Oval 810"/>
            <p:cNvSpPr>
              <a:spLocks noChangeAspect="1" noChangeArrowheads="1"/>
            </p:cNvSpPr>
            <p:nvPr/>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12" name="Oval 811"/>
            <p:cNvSpPr>
              <a:spLocks noChangeAspect="1" noChangeArrowheads="1"/>
            </p:cNvSpPr>
            <p:nvPr/>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13" name="Oval 812"/>
            <p:cNvSpPr>
              <a:spLocks noChangeAspect="1" noChangeArrowheads="1"/>
            </p:cNvSpPr>
            <p:nvPr/>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14" name="Oval 813"/>
            <p:cNvSpPr>
              <a:spLocks noChangeAspect="1" noChangeArrowheads="1"/>
            </p:cNvSpPr>
            <p:nvPr/>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15" name="Oval 814"/>
            <p:cNvSpPr>
              <a:spLocks noChangeAspect="1" noChangeArrowheads="1"/>
            </p:cNvSpPr>
            <p:nvPr/>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16" name="Oval 815"/>
            <p:cNvSpPr>
              <a:spLocks noChangeAspect="1" noChangeArrowheads="1"/>
            </p:cNvSpPr>
            <p:nvPr/>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17" name="Oval 816"/>
            <p:cNvSpPr>
              <a:spLocks noChangeAspect="1" noChangeArrowheads="1"/>
            </p:cNvSpPr>
            <p:nvPr/>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18" name="Oval 817"/>
            <p:cNvSpPr>
              <a:spLocks noChangeAspect="1" noChangeArrowheads="1"/>
            </p:cNvSpPr>
            <p:nvPr/>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19" name="Oval 818"/>
            <p:cNvSpPr>
              <a:spLocks noChangeAspect="1" noChangeArrowheads="1"/>
            </p:cNvSpPr>
            <p:nvPr/>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20" name="Oval 819"/>
            <p:cNvSpPr>
              <a:spLocks noChangeAspect="1" noChangeArrowheads="1"/>
            </p:cNvSpPr>
            <p:nvPr/>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21" name="Oval 820"/>
            <p:cNvSpPr>
              <a:spLocks noChangeAspect="1" noChangeArrowheads="1"/>
            </p:cNvSpPr>
            <p:nvPr/>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22" name="Oval 821"/>
            <p:cNvSpPr>
              <a:spLocks noChangeAspect="1" noChangeArrowheads="1"/>
            </p:cNvSpPr>
            <p:nvPr/>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23" name="Oval 822"/>
            <p:cNvSpPr>
              <a:spLocks noChangeAspect="1" noChangeArrowheads="1"/>
            </p:cNvSpPr>
            <p:nvPr/>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24" name="Oval 823"/>
            <p:cNvSpPr>
              <a:spLocks noChangeAspect="1" noChangeArrowheads="1"/>
            </p:cNvSpPr>
            <p:nvPr/>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25" name="Oval 824"/>
            <p:cNvSpPr>
              <a:spLocks noChangeAspect="1" noChangeArrowheads="1"/>
            </p:cNvSpPr>
            <p:nvPr/>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26" name="Oval 825"/>
            <p:cNvSpPr>
              <a:spLocks noChangeAspect="1" noChangeArrowheads="1"/>
            </p:cNvSpPr>
            <p:nvPr/>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27" name="Oval 826"/>
            <p:cNvSpPr>
              <a:spLocks noChangeAspect="1" noChangeArrowheads="1"/>
            </p:cNvSpPr>
            <p:nvPr/>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28" name="Oval 827"/>
            <p:cNvSpPr>
              <a:spLocks noChangeAspect="1" noChangeArrowheads="1"/>
            </p:cNvSpPr>
            <p:nvPr/>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29" name="Oval 828"/>
            <p:cNvSpPr>
              <a:spLocks noChangeAspect="1" noChangeArrowheads="1"/>
            </p:cNvSpPr>
            <p:nvPr/>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30" name="Oval 829"/>
            <p:cNvSpPr>
              <a:spLocks noChangeAspect="1" noChangeArrowheads="1"/>
            </p:cNvSpPr>
            <p:nvPr/>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31" name="Oval 830"/>
            <p:cNvSpPr>
              <a:spLocks noChangeAspect="1" noChangeArrowheads="1"/>
            </p:cNvSpPr>
            <p:nvPr/>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32" name="Oval 831"/>
            <p:cNvSpPr>
              <a:spLocks noChangeAspect="1" noChangeArrowheads="1"/>
            </p:cNvSpPr>
            <p:nvPr/>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33" name="Oval 832"/>
            <p:cNvSpPr>
              <a:spLocks noChangeAspect="1" noChangeArrowheads="1"/>
            </p:cNvSpPr>
            <p:nvPr/>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34" name="Oval 833"/>
            <p:cNvSpPr>
              <a:spLocks noChangeAspect="1" noChangeArrowheads="1"/>
            </p:cNvSpPr>
            <p:nvPr/>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35" name="Oval 834"/>
            <p:cNvSpPr>
              <a:spLocks noChangeAspect="1" noChangeArrowheads="1"/>
            </p:cNvSpPr>
            <p:nvPr/>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36" name="Oval 835"/>
            <p:cNvSpPr>
              <a:spLocks noChangeAspect="1" noChangeArrowheads="1"/>
            </p:cNvSpPr>
            <p:nvPr/>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37" name="Oval 836"/>
            <p:cNvSpPr>
              <a:spLocks noChangeAspect="1" noChangeArrowheads="1"/>
            </p:cNvSpPr>
            <p:nvPr/>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38" name="Oval 837"/>
            <p:cNvSpPr>
              <a:spLocks noChangeAspect="1" noChangeArrowheads="1"/>
            </p:cNvSpPr>
            <p:nvPr/>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39" name="Oval 838"/>
            <p:cNvSpPr>
              <a:spLocks noChangeAspect="1" noChangeArrowheads="1"/>
            </p:cNvSpPr>
            <p:nvPr/>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40" name="Oval 839"/>
            <p:cNvSpPr>
              <a:spLocks noChangeAspect="1" noChangeArrowheads="1"/>
            </p:cNvSpPr>
            <p:nvPr/>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41" name="Oval 840"/>
            <p:cNvSpPr>
              <a:spLocks noChangeAspect="1" noChangeArrowheads="1"/>
            </p:cNvSpPr>
            <p:nvPr/>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42" name="Oval 841"/>
            <p:cNvSpPr>
              <a:spLocks noChangeAspect="1" noChangeArrowheads="1"/>
            </p:cNvSpPr>
            <p:nvPr/>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43" name="Oval 842"/>
            <p:cNvSpPr>
              <a:spLocks noChangeAspect="1" noChangeArrowheads="1"/>
            </p:cNvSpPr>
            <p:nvPr/>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44" name="Oval 843"/>
            <p:cNvSpPr>
              <a:spLocks noChangeAspect="1" noChangeArrowheads="1"/>
            </p:cNvSpPr>
            <p:nvPr/>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45" name="Oval 844"/>
            <p:cNvSpPr>
              <a:spLocks noChangeAspect="1" noChangeArrowheads="1"/>
            </p:cNvSpPr>
            <p:nvPr/>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46" name="Oval 845"/>
            <p:cNvSpPr>
              <a:spLocks noChangeAspect="1" noChangeArrowheads="1"/>
            </p:cNvSpPr>
            <p:nvPr/>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47" name="Oval 846"/>
            <p:cNvSpPr>
              <a:spLocks noChangeAspect="1" noChangeArrowheads="1"/>
            </p:cNvSpPr>
            <p:nvPr/>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48" name="Oval 847"/>
            <p:cNvSpPr>
              <a:spLocks noChangeAspect="1" noChangeArrowheads="1"/>
            </p:cNvSpPr>
            <p:nvPr/>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49" name="Oval 848"/>
            <p:cNvSpPr>
              <a:spLocks noChangeAspect="1" noChangeArrowheads="1"/>
            </p:cNvSpPr>
            <p:nvPr/>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50" name="Oval 849"/>
            <p:cNvSpPr>
              <a:spLocks noChangeAspect="1" noChangeArrowheads="1"/>
            </p:cNvSpPr>
            <p:nvPr/>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51" name="Oval 850"/>
            <p:cNvSpPr>
              <a:spLocks noChangeAspect="1" noChangeArrowheads="1"/>
            </p:cNvSpPr>
            <p:nvPr/>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52" name="Oval 851"/>
            <p:cNvSpPr>
              <a:spLocks noChangeAspect="1" noChangeArrowheads="1"/>
            </p:cNvSpPr>
            <p:nvPr/>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53" name="Oval 852"/>
            <p:cNvSpPr>
              <a:spLocks noChangeAspect="1" noChangeArrowheads="1"/>
            </p:cNvSpPr>
            <p:nvPr/>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54" name="Oval 853"/>
            <p:cNvSpPr>
              <a:spLocks noChangeAspect="1" noChangeArrowheads="1"/>
            </p:cNvSpPr>
            <p:nvPr/>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55" name="Oval 854"/>
            <p:cNvSpPr>
              <a:spLocks noChangeAspect="1" noChangeArrowheads="1"/>
            </p:cNvSpPr>
            <p:nvPr/>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56" name="Oval 855"/>
            <p:cNvSpPr>
              <a:spLocks noChangeAspect="1" noChangeArrowheads="1"/>
            </p:cNvSpPr>
            <p:nvPr/>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57" name="Oval 856"/>
            <p:cNvSpPr>
              <a:spLocks noChangeAspect="1" noChangeArrowheads="1"/>
            </p:cNvSpPr>
            <p:nvPr/>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58" name="Oval 857"/>
            <p:cNvSpPr>
              <a:spLocks noChangeAspect="1" noChangeArrowheads="1"/>
            </p:cNvSpPr>
            <p:nvPr/>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59" name="Oval 858"/>
            <p:cNvSpPr>
              <a:spLocks noChangeAspect="1" noChangeArrowheads="1"/>
            </p:cNvSpPr>
            <p:nvPr/>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60" name="Oval 859"/>
            <p:cNvSpPr>
              <a:spLocks noChangeAspect="1" noChangeArrowheads="1"/>
            </p:cNvSpPr>
            <p:nvPr/>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61" name="Oval 860"/>
            <p:cNvSpPr>
              <a:spLocks noChangeAspect="1" noChangeArrowheads="1"/>
            </p:cNvSpPr>
            <p:nvPr/>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62" name="Oval 861"/>
            <p:cNvSpPr>
              <a:spLocks noChangeAspect="1" noChangeArrowheads="1"/>
            </p:cNvSpPr>
            <p:nvPr/>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63" name="Oval 862"/>
            <p:cNvSpPr>
              <a:spLocks noChangeAspect="1" noChangeArrowheads="1"/>
            </p:cNvSpPr>
            <p:nvPr/>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64" name="Oval 863"/>
            <p:cNvSpPr>
              <a:spLocks noChangeAspect="1" noChangeArrowheads="1"/>
            </p:cNvSpPr>
            <p:nvPr/>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65" name="Oval 864"/>
            <p:cNvSpPr>
              <a:spLocks noChangeAspect="1" noChangeArrowheads="1"/>
            </p:cNvSpPr>
            <p:nvPr/>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66" name="Oval 865"/>
            <p:cNvSpPr>
              <a:spLocks noChangeAspect="1" noChangeArrowheads="1"/>
            </p:cNvSpPr>
            <p:nvPr/>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67" name="Oval 866"/>
            <p:cNvSpPr>
              <a:spLocks noChangeAspect="1" noChangeArrowheads="1"/>
            </p:cNvSpPr>
            <p:nvPr/>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68" name="Oval 867"/>
            <p:cNvSpPr>
              <a:spLocks noChangeAspect="1" noChangeArrowheads="1"/>
            </p:cNvSpPr>
            <p:nvPr/>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69" name="Oval 868"/>
            <p:cNvSpPr>
              <a:spLocks noChangeAspect="1" noChangeArrowheads="1"/>
            </p:cNvSpPr>
            <p:nvPr/>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70" name="Oval 869"/>
            <p:cNvSpPr>
              <a:spLocks noChangeAspect="1" noChangeArrowheads="1"/>
            </p:cNvSpPr>
            <p:nvPr/>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71" name="Oval 870"/>
            <p:cNvSpPr>
              <a:spLocks noChangeAspect="1" noChangeArrowheads="1"/>
            </p:cNvSpPr>
            <p:nvPr/>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72" name="Oval 871"/>
            <p:cNvSpPr>
              <a:spLocks noChangeAspect="1" noChangeArrowheads="1"/>
            </p:cNvSpPr>
            <p:nvPr/>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73" name="Oval 872"/>
            <p:cNvSpPr>
              <a:spLocks noChangeAspect="1" noChangeArrowheads="1"/>
            </p:cNvSpPr>
            <p:nvPr/>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74" name="Oval 873"/>
            <p:cNvSpPr>
              <a:spLocks noChangeAspect="1" noChangeArrowheads="1"/>
            </p:cNvSpPr>
            <p:nvPr/>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75" name="Oval 874"/>
            <p:cNvSpPr>
              <a:spLocks noChangeAspect="1" noChangeArrowheads="1"/>
            </p:cNvSpPr>
            <p:nvPr/>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76" name="Oval 875"/>
            <p:cNvSpPr>
              <a:spLocks noChangeAspect="1" noChangeArrowheads="1"/>
            </p:cNvSpPr>
            <p:nvPr/>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77" name="Oval 876"/>
            <p:cNvSpPr>
              <a:spLocks noChangeAspect="1" noChangeArrowheads="1"/>
            </p:cNvSpPr>
            <p:nvPr/>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78" name="Oval 877"/>
            <p:cNvSpPr>
              <a:spLocks noChangeAspect="1" noChangeArrowheads="1"/>
            </p:cNvSpPr>
            <p:nvPr/>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79" name="Oval 878"/>
            <p:cNvSpPr>
              <a:spLocks noChangeAspect="1" noChangeArrowheads="1"/>
            </p:cNvSpPr>
            <p:nvPr/>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80" name="Oval 879"/>
            <p:cNvSpPr>
              <a:spLocks noChangeAspect="1" noChangeArrowheads="1"/>
            </p:cNvSpPr>
            <p:nvPr/>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81" name="Oval 880"/>
            <p:cNvSpPr>
              <a:spLocks noChangeAspect="1" noChangeArrowheads="1"/>
            </p:cNvSpPr>
            <p:nvPr/>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82" name="Oval 881"/>
            <p:cNvSpPr>
              <a:spLocks noChangeAspect="1" noChangeArrowheads="1"/>
            </p:cNvSpPr>
            <p:nvPr/>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83" name="Oval 882"/>
            <p:cNvSpPr>
              <a:spLocks noChangeAspect="1" noChangeArrowheads="1"/>
            </p:cNvSpPr>
            <p:nvPr/>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84" name="Oval 883"/>
            <p:cNvSpPr>
              <a:spLocks noChangeAspect="1" noChangeArrowheads="1"/>
            </p:cNvSpPr>
            <p:nvPr/>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85" name="Oval 884"/>
            <p:cNvSpPr>
              <a:spLocks noChangeAspect="1" noChangeArrowheads="1"/>
            </p:cNvSpPr>
            <p:nvPr/>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86" name="Oval 885"/>
            <p:cNvSpPr>
              <a:spLocks noChangeAspect="1" noChangeArrowheads="1"/>
            </p:cNvSpPr>
            <p:nvPr/>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87" name="Oval 886"/>
            <p:cNvSpPr>
              <a:spLocks noChangeAspect="1" noChangeArrowheads="1"/>
            </p:cNvSpPr>
            <p:nvPr/>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88" name="Oval 887"/>
            <p:cNvSpPr>
              <a:spLocks noChangeAspect="1" noChangeArrowheads="1"/>
            </p:cNvSpPr>
            <p:nvPr/>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89" name="Oval 888"/>
            <p:cNvSpPr>
              <a:spLocks noChangeAspect="1" noChangeArrowheads="1"/>
            </p:cNvSpPr>
            <p:nvPr/>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90" name="Oval 889"/>
            <p:cNvSpPr>
              <a:spLocks noChangeAspect="1" noChangeArrowheads="1"/>
            </p:cNvSpPr>
            <p:nvPr/>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91" name="Oval 890"/>
            <p:cNvSpPr>
              <a:spLocks noChangeAspect="1" noChangeArrowheads="1"/>
            </p:cNvSpPr>
            <p:nvPr/>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92" name="Oval 891"/>
            <p:cNvSpPr>
              <a:spLocks noChangeAspect="1" noChangeArrowheads="1"/>
            </p:cNvSpPr>
            <p:nvPr/>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93" name="Oval 892"/>
            <p:cNvSpPr>
              <a:spLocks noChangeAspect="1" noChangeArrowheads="1"/>
            </p:cNvSpPr>
            <p:nvPr/>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94" name="Oval 893"/>
            <p:cNvSpPr>
              <a:spLocks noChangeAspect="1" noChangeArrowheads="1"/>
            </p:cNvSpPr>
            <p:nvPr/>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95" name="Oval 894"/>
            <p:cNvSpPr>
              <a:spLocks noChangeAspect="1" noChangeArrowheads="1"/>
            </p:cNvSpPr>
            <p:nvPr/>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96" name="Oval 895"/>
            <p:cNvSpPr>
              <a:spLocks noChangeAspect="1" noChangeArrowheads="1"/>
            </p:cNvSpPr>
            <p:nvPr/>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97" name="Oval 896"/>
            <p:cNvSpPr>
              <a:spLocks noChangeAspect="1" noChangeArrowheads="1"/>
            </p:cNvSpPr>
            <p:nvPr/>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98" name="Oval 897"/>
            <p:cNvSpPr>
              <a:spLocks noChangeAspect="1" noChangeArrowheads="1"/>
            </p:cNvSpPr>
            <p:nvPr/>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99" name="Oval 898"/>
            <p:cNvSpPr>
              <a:spLocks noChangeAspect="1" noChangeArrowheads="1"/>
            </p:cNvSpPr>
            <p:nvPr/>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00" name="Oval 899"/>
            <p:cNvSpPr>
              <a:spLocks noChangeAspect="1" noChangeArrowheads="1"/>
            </p:cNvSpPr>
            <p:nvPr/>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01" name="Oval 900"/>
            <p:cNvSpPr>
              <a:spLocks noChangeAspect="1" noChangeArrowheads="1"/>
            </p:cNvSpPr>
            <p:nvPr/>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02" name="Oval 901"/>
            <p:cNvSpPr>
              <a:spLocks noChangeAspect="1" noChangeArrowheads="1"/>
            </p:cNvSpPr>
            <p:nvPr/>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03" name="Oval 902"/>
            <p:cNvSpPr>
              <a:spLocks noChangeAspect="1" noChangeArrowheads="1"/>
            </p:cNvSpPr>
            <p:nvPr/>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04" name="Oval 903"/>
            <p:cNvSpPr>
              <a:spLocks noChangeAspect="1" noChangeArrowheads="1"/>
            </p:cNvSpPr>
            <p:nvPr/>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05" name="Oval 904"/>
            <p:cNvSpPr>
              <a:spLocks noChangeAspect="1" noChangeArrowheads="1"/>
            </p:cNvSpPr>
            <p:nvPr/>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06" name="Oval 905"/>
            <p:cNvSpPr>
              <a:spLocks noChangeAspect="1" noChangeArrowheads="1"/>
            </p:cNvSpPr>
            <p:nvPr/>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07" name="Oval 906"/>
            <p:cNvSpPr>
              <a:spLocks noChangeAspect="1" noChangeArrowheads="1"/>
            </p:cNvSpPr>
            <p:nvPr/>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08" name="Oval 907"/>
            <p:cNvSpPr>
              <a:spLocks noChangeAspect="1" noChangeArrowheads="1"/>
            </p:cNvSpPr>
            <p:nvPr/>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09" name="Oval 908"/>
            <p:cNvSpPr>
              <a:spLocks noChangeAspect="1" noChangeArrowheads="1"/>
            </p:cNvSpPr>
            <p:nvPr/>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10" name="Oval 909"/>
            <p:cNvSpPr>
              <a:spLocks noChangeAspect="1" noChangeArrowheads="1"/>
            </p:cNvSpPr>
            <p:nvPr/>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11" name="Oval 910"/>
            <p:cNvSpPr>
              <a:spLocks noChangeAspect="1" noChangeArrowheads="1"/>
            </p:cNvSpPr>
            <p:nvPr/>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12" name="Oval 911"/>
            <p:cNvSpPr>
              <a:spLocks noChangeAspect="1" noChangeArrowheads="1"/>
            </p:cNvSpPr>
            <p:nvPr/>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13" name="Oval 912"/>
            <p:cNvSpPr>
              <a:spLocks noChangeAspect="1" noChangeArrowheads="1"/>
            </p:cNvSpPr>
            <p:nvPr/>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14" name="Oval 913"/>
            <p:cNvSpPr>
              <a:spLocks noChangeAspect="1" noChangeArrowheads="1"/>
            </p:cNvSpPr>
            <p:nvPr/>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15" name="Oval 914"/>
            <p:cNvSpPr>
              <a:spLocks noChangeAspect="1" noChangeArrowheads="1"/>
            </p:cNvSpPr>
            <p:nvPr/>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16" name="Oval 915"/>
            <p:cNvSpPr>
              <a:spLocks noChangeAspect="1" noChangeArrowheads="1"/>
            </p:cNvSpPr>
            <p:nvPr/>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17" name="Oval 916"/>
            <p:cNvSpPr>
              <a:spLocks noChangeAspect="1" noChangeArrowheads="1"/>
            </p:cNvSpPr>
            <p:nvPr/>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18" name="Oval 917"/>
            <p:cNvSpPr>
              <a:spLocks noChangeAspect="1" noChangeArrowheads="1"/>
            </p:cNvSpPr>
            <p:nvPr/>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19" name="Oval 918"/>
            <p:cNvSpPr>
              <a:spLocks noChangeAspect="1" noChangeArrowheads="1"/>
            </p:cNvSpPr>
            <p:nvPr/>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20" name="Oval 919"/>
            <p:cNvSpPr>
              <a:spLocks noChangeAspect="1" noChangeArrowheads="1"/>
            </p:cNvSpPr>
            <p:nvPr/>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21" name="Oval 920"/>
            <p:cNvSpPr>
              <a:spLocks noChangeAspect="1" noChangeArrowheads="1"/>
            </p:cNvSpPr>
            <p:nvPr/>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22" name="Oval 921"/>
            <p:cNvSpPr>
              <a:spLocks noChangeAspect="1" noChangeArrowheads="1"/>
            </p:cNvSpPr>
            <p:nvPr/>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23" name="Oval 922"/>
            <p:cNvSpPr>
              <a:spLocks noChangeAspect="1" noChangeArrowheads="1"/>
            </p:cNvSpPr>
            <p:nvPr/>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24" name="Oval 923"/>
            <p:cNvSpPr>
              <a:spLocks noChangeAspect="1" noChangeArrowheads="1"/>
            </p:cNvSpPr>
            <p:nvPr/>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25" name="Oval 924"/>
            <p:cNvSpPr>
              <a:spLocks noChangeAspect="1" noChangeArrowheads="1"/>
            </p:cNvSpPr>
            <p:nvPr/>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26" name="Oval 925"/>
            <p:cNvSpPr>
              <a:spLocks noChangeAspect="1" noChangeArrowheads="1"/>
            </p:cNvSpPr>
            <p:nvPr/>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27" name="Oval 926"/>
            <p:cNvSpPr>
              <a:spLocks noChangeAspect="1" noChangeArrowheads="1"/>
            </p:cNvSpPr>
            <p:nvPr/>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28" name="Oval 927"/>
            <p:cNvSpPr>
              <a:spLocks noChangeAspect="1" noChangeArrowheads="1"/>
            </p:cNvSpPr>
            <p:nvPr/>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29" name="Oval 928"/>
            <p:cNvSpPr>
              <a:spLocks noChangeAspect="1" noChangeArrowheads="1"/>
            </p:cNvSpPr>
            <p:nvPr/>
          </p:nvSpPr>
          <p:spPr bwMode="auto">
            <a:xfrm>
              <a:off x="7248250" y="3526510"/>
              <a:ext cx="85943" cy="85944"/>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30" name="Oval 929"/>
            <p:cNvSpPr>
              <a:spLocks noChangeAspect="1" noChangeArrowheads="1"/>
            </p:cNvSpPr>
            <p:nvPr/>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31" name="Oval 930"/>
            <p:cNvSpPr>
              <a:spLocks noChangeAspect="1" noChangeArrowheads="1"/>
            </p:cNvSpPr>
            <p:nvPr/>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32" name="Oval 931"/>
            <p:cNvSpPr>
              <a:spLocks noChangeAspect="1" noChangeArrowheads="1"/>
            </p:cNvSpPr>
            <p:nvPr/>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33" name="Oval 932"/>
            <p:cNvSpPr>
              <a:spLocks noChangeAspect="1" noChangeArrowheads="1"/>
            </p:cNvSpPr>
            <p:nvPr/>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34" name="Oval 933"/>
            <p:cNvSpPr>
              <a:spLocks noChangeAspect="1" noChangeArrowheads="1"/>
            </p:cNvSpPr>
            <p:nvPr/>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35" name="Oval 934"/>
            <p:cNvSpPr>
              <a:spLocks noChangeAspect="1" noChangeArrowheads="1"/>
            </p:cNvSpPr>
            <p:nvPr/>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36" name="Oval 935"/>
            <p:cNvSpPr>
              <a:spLocks noChangeAspect="1" noChangeArrowheads="1"/>
            </p:cNvSpPr>
            <p:nvPr/>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37" name="Oval 936"/>
            <p:cNvSpPr>
              <a:spLocks noChangeAspect="1" noChangeArrowheads="1"/>
            </p:cNvSpPr>
            <p:nvPr/>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38" name="Oval 937"/>
            <p:cNvSpPr>
              <a:spLocks noChangeAspect="1" noChangeArrowheads="1"/>
            </p:cNvSpPr>
            <p:nvPr/>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39" name="Oval 938"/>
            <p:cNvSpPr>
              <a:spLocks noChangeAspect="1" noChangeArrowheads="1"/>
            </p:cNvSpPr>
            <p:nvPr/>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40" name="Oval 939"/>
            <p:cNvSpPr>
              <a:spLocks noChangeAspect="1" noChangeArrowheads="1"/>
            </p:cNvSpPr>
            <p:nvPr/>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41" name="Oval 940"/>
            <p:cNvSpPr>
              <a:spLocks noChangeAspect="1" noChangeArrowheads="1"/>
            </p:cNvSpPr>
            <p:nvPr/>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42" name="Oval 941"/>
            <p:cNvSpPr>
              <a:spLocks noChangeAspect="1" noChangeArrowheads="1"/>
            </p:cNvSpPr>
            <p:nvPr/>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43" name="Oval 942"/>
            <p:cNvSpPr>
              <a:spLocks noChangeAspect="1" noChangeArrowheads="1"/>
            </p:cNvSpPr>
            <p:nvPr/>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44" name="Oval 943"/>
            <p:cNvSpPr>
              <a:spLocks noChangeAspect="1" noChangeArrowheads="1"/>
            </p:cNvSpPr>
            <p:nvPr/>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45" name="Oval 944"/>
            <p:cNvSpPr>
              <a:spLocks noChangeAspect="1" noChangeArrowheads="1"/>
            </p:cNvSpPr>
            <p:nvPr/>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46" name="Oval 945"/>
            <p:cNvSpPr>
              <a:spLocks noChangeAspect="1" noChangeArrowheads="1"/>
            </p:cNvSpPr>
            <p:nvPr/>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47" name="Oval 946"/>
            <p:cNvSpPr>
              <a:spLocks noChangeAspect="1" noChangeArrowheads="1"/>
            </p:cNvSpPr>
            <p:nvPr/>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48" name="Oval 947"/>
            <p:cNvSpPr>
              <a:spLocks noChangeAspect="1" noChangeArrowheads="1"/>
            </p:cNvSpPr>
            <p:nvPr/>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49" name="Oval 948"/>
            <p:cNvSpPr>
              <a:spLocks noChangeAspect="1" noChangeArrowheads="1"/>
            </p:cNvSpPr>
            <p:nvPr/>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50" name="Oval 949"/>
            <p:cNvSpPr>
              <a:spLocks noChangeAspect="1" noChangeArrowheads="1"/>
            </p:cNvSpPr>
            <p:nvPr/>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51" name="Oval 950"/>
            <p:cNvSpPr>
              <a:spLocks noChangeAspect="1" noChangeArrowheads="1"/>
            </p:cNvSpPr>
            <p:nvPr/>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52" name="Oval 951"/>
            <p:cNvSpPr>
              <a:spLocks noChangeAspect="1" noChangeArrowheads="1"/>
            </p:cNvSpPr>
            <p:nvPr/>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53" name="Oval 952"/>
            <p:cNvSpPr>
              <a:spLocks noChangeAspect="1" noChangeArrowheads="1"/>
            </p:cNvSpPr>
            <p:nvPr/>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54" name="Oval 953"/>
            <p:cNvSpPr>
              <a:spLocks noChangeAspect="1" noChangeArrowheads="1"/>
            </p:cNvSpPr>
            <p:nvPr/>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55" name="Oval 954"/>
            <p:cNvSpPr>
              <a:spLocks noChangeAspect="1" noChangeArrowheads="1"/>
            </p:cNvSpPr>
            <p:nvPr/>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56" name="Oval 955"/>
            <p:cNvSpPr>
              <a:spLocks noChangeAspect="1" noChangeArrowheads="1"/>
            </p:cNvSpPr>
            <p:nvPr/>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57" name="Oval 956"/>
            <p:cNvSpPr>
              <a:spLocks noChangeAspect="1" noChangeArrowheads="1"/>
            </p:cNvSpPr>
            <p:nvPr/>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58" name="Oval 957"/>
            <p:cNvSpPr>
              <a:spLocks noChangeAspect="1" noChangeArrowheads="1"/>
            </p:cNvSpPr>
            <p:nvPr/>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59" name="Oval 958"/>
            <p:cNvSpPr>
              <a:spLocks noChangeAspect="1" noChangeArrowheads="1"/>
            </p:cNvSpPr>
            <p:nvPr/>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60" name="Oval 959"/>
            <p:cNvSpPr>
              <a:spLocks noChangeAspect="1" noChangeArrowheads="1"/>
            </p:cNvSpPr>
            <p:nvPr/>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61" name="Oval 960"/>
            <p:cNvSpPr>
              <a:spLocks noChangeAspect="1" noChangeArrowheads="1"/>
            </p:cNvSpPr>
            <p:nvPr/>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62" name="Oval 961"/>
            <p:cNvSpPr>
              <a:spLocks noChangeAspect="1" noChangeArrowheads="1"/>
            </p:cNvSpPr>
            <p:nvPr/>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63" name="Oval 962"/>
            <p:cNvSpPr>
              <a:spLocks noChangeAspect="1" noChangeArrowheads="1"/>
            </p:cNvSpPr>
            <p:nvPr/>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64" name="Oval 963"/>
            <p:cNvSpPr>
              <a:spLocks noChangeAspect="1" noChangeArrowheads="1"/>
            </p:cNvSpPr>
            <p:nvPr/>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65" name="Oval 964"/>
            <p:cNvSpPr>
              <a:spLocks noChangeAspect="1" noChangeArrowheads="1"/>
            </p:cNvSpPr>
            <p:nvPr/>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66" name="Oval 965"/>
            <p:cNvSpPr>
              <a:spLocks noChangeAspect="1" noChangeArrowheads="1"/>
            </p:cNvSpPr>
            <p:nvPr/>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67" name="Oval 966"/>
            <p:cNvSpPr>
              <a:spLocks noChangeAspect="1" noChangeArrowheads="1"/>
            </p:cNvSpPr>
            <p:nvPr/>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68" name="Oval 967"/>
            <p:cNvSpPr>
              <a:spLocks noChangeAspect="1" noChangeArrowheads="1"/>
            </p:cNvSpPr>
            <p:nvPr/>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69" name="Oval 968"/>
            <p:cNvSpPr>
              <a:spLocks noChangeAspect="1" noChangeArrowheads="1"/>
            </p:cNvSpPr>
            <p:nvPr/>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70" name="Oval 969"/>
            <p:cNvSpPr>
              <a:spLocks noChangeAspect="1" noChangeArrowheads="1"/>
            </p:cNvSpPr>
            <p:nvPr/>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71" name="Oval 970"/>
            <p:cNvSpPr>
              <a:spLocks noChangeAspect="1" noChangeArrowheads="1"/>
            </p:cNvSpPr>
            <p:nvPr/>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72" name="Oval 971"/>
            <p:cNvSpPr>
              <a:spLocks noChangeAspect="1" noChangeArrowheads="1"/>
            </p:cNvSpPr>
            <p:nvPr/>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73" name="Oval 972"/>
            <p:cNvSpPr>
              <a:spLocks noChangeAspect="1" noChangeArrowheads="1"/>
            </p:cNvSpPr>
            <p:nvPr/>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74" name="Oval 973"/>
            <p:cNvSpPr>
              <a:spLocks noChangeAspect="1" noChangeArrowheads="1"/>
            </p:cNvSpPr>
            <p:nvPr/>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75" name="Oval 974"/>
            <p:cNvSpPr>
              <a:spLocks noChangeAspect="1" noChangeArrowheads="1"/>
            </p:cNvSpPr>
            <p:nvPr/>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76" name="Oval 975"/>
            <p:cNvSpPr>
              <a:spLocks noChangeAspect="1" noChangeArrowheads="1"/>
            </p:cNvSpPr>
            <p:nvPr/>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77" name="Oval 976"/>
            <p:cNvSpPr>
              <a:spLocks noChangeAspect="1" noChangeArrowheads="1"/>
            </p:cNvSpPr>
            <p:nvPr/>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78" name="Oval 977"/>
            <p:cNvSpPr>
              <a:spLocks noChangeAspect="1" noChangeArrowheads="1"/>
            </p:cNvSpPr>
            <p:nvPr/>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79" name="Oval 978"/>
            <p:cNvSpPr>
              <a:spLocks noChangeAspect="1" noChangeArrowheads="1"/>
            </p:cNvSpPr>
            <p:nvPr/>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80" name="Oval 979"/>
            <p:cNvSpPr>
              <a:spLocks noChangeAspect="1" noChangeArrowheads="1"/>
            </p:cNvSpPr>
            <p:nvPr/>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81" name="Oval 980"/>
            <p:cNvSpPr>
              <a:spLocks noChangeAspect="1" noChangeArrowheads="1"/>
            </p:cNvSpPr>
            <p:nvPr/>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82" name="Oval 981"/>
            <p:cNvSpPr>
              <a:spLocks noChangeAspect="1" noChangeArrowheads="1"/>
            </p:cNvSpPr>
            <p:nvPr/>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83" name="Oval 982"/>
            <p:cNvSpPr>
              <a:spLocks noChangeAspect="1" noChangeArrowheads="1"/>
            </p:cNvSpPr>
            <p:nvPr/>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84" name="Oval 983"/>
            <p:cNvSpPr>
              <a:spLocks noChangeAspect="1" noChangeArrowheads="1"/>
            </p:cNvSpPr>
            <p:nvPr/>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85" name="Oval 984"/>
            <p:cNvSpPr>
              <a:spLocks noChangeAspect="1" noChangeArrowheads="1"/>
            </p:cNvSpPr>
            <p:nvPr/>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86" name="Oval 985"/>
            <p:cNvSpPr>
              <a:spLocks noChangeAspect="1" noChangeArrowheads="1"/>
            </p:cNvSpPr>
            <p:nvPr/>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87" name="Oval 986"/>
            <p:cNvSpPr>
              <a:spLocks noChangeAspect="1" noChangeArrowheads="1"/>
            </p:cNvSpPr>
            <p:nvPr/>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88" name="Oval 987"/>
            <p:cNvSpPr>
              <a:spLocks noChangeAspect="1" noChangeArrowheads="1"/>
            </p:cNvSpPr>
            <p:nvPr/>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89" name="Oval 988"/>
            <p:cNvSpPr>
              <a:spLocks noChangeAspect="1" noChangeArrowheads="1"/>
            </p:cNvSpPr>
            <p:nvPr/>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90" name="Oval 989"/>
            <p:cNvSpPr>
              <a:spLocks noChangeAspect="1" noChangeArrowheads="1"/>
            </p:cNvSpPr>
            <p:nvPr/>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91" name="Oval 990"/>
            <p:cNvSpPr>
              <a:spLocks noChangeAspect="1" noChangeArrowheads="1"/>
            </p:cNvSpPr>
            <p:nvPr/>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92" name="Oval 991"/>
            <p:cNvSpPr>
              <a:spLocks noChangeAspect="1" noChangeArrowheads="1"/>
            </p:cNvSpPr>
            <p:nvPr/>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93" name="Oval 992"/>
            <p:cNvSpPr>
              <a:spLocks noChangeAspect="1" noChangeArrowheads="1"/>
            </p:cNvSpPr>
            <p:nvPr/>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94" name="Oval 993"/>
            <p:cNvSpPr>
              <a:spLocks noChangeAspect="1" noChangeArrowheads="1"/>
            </p:cNvSpPr>
            <p:nvPr/>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95" name="Oval 994"/>
            <p:cNvSpPr>
              <a:spLocks noChangeAspect="1" noChangeArrowheads="1"/>
            </p:cNvSpPr>
            <p:nvPr/>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96" name="Oval 995"/>
            <p:cNvSpPr>
              <a:spLocks noChangeAspect="1" noChangeArrowheads="1"/>
            </p:cNvSpPr>
            <p:nvPr/>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97" name="Oval 996"/>
            <p:cNvSpPr>
              <a:spLocks noChangeAspect="1" noChangeArrowheads="1"/>
            </p:cNvSpPr>
            <p:nvPr/>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98" name="Oval 997"/>
            <p:cNvSpPr>
              <a:spLocks noChangeAspect="1" noChangeArrowheads="1"/>
            </p:cNvSpPr>
            <p:nvPr/>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99" name="Oval 998"/>
            <p:cNvSpPr>
              <a:spLocks noChangeAspect="1" noChangeArrowheads="1"/>
            </p:cNvSpPr>
            <p:nvPr/>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00" name="Oval 999"/>
            <p:cNvSpPr>
              <a:spLocks noChangeAspect="1" noChangeArrowheads="1"/>
            </p:cNvSpPr>
            <p:nvPr/>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01" name="Oval 1000"/>
            <p:cNvSpPr>
              <a:spLocks noChangeAspect="1" noChangeArrowheads="1"/>
            </p:cNvSpPr>
            <p:nvPr/>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02" name="Oval 1001"/>
            <p:cNvSpPr>
              <a:spLocks noChangeAspect="1" noChangeArrowheads="1"/>
            </p:cNvSpPr>
            <p:nvPr/>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03" name="Oval 1002"/>
            <p:cNvSpPr>
              <a:spLocks noChangeAspect="1" noChangeArrowheads="1"/>
            </p:cNvSpPr>
            <p:nvPr/>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04" name="Oval 1003"/>
            <p:cNvSpPr>
              <a:spLocks noChangeAspect="1" noChangeArrowheads="1"/>
            </p:cNvSpPr>
            <p:nvPr/>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05" name="Oval 1004"/>
            <p:cNvSpPr>
              <a:spLocks noChangeAspect="1" noChangeArrowheads="1"/>
            </p:cNvSpPr>
            <p:nvPr/>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06" name="Oval 1005"/>
            <p:cNvSpPr>
              <a:spLocks noChangeAspect="1" noChangeArrowheads="1"/>
            </p:cNvSpPr>
            <p:nvPr/>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07" name="Oval 1006"/>
            <p:cNvSpPr>
              <a:spLocks noChangeAspect="1" noChangeArrowheads="1"/>
            </p:cNvSpPr>
            <p:nvPr/>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08" name="Oval 1007"/>
            <p:cNvSpPr>
              <a:spLocks noChangeAspect="1" noChangeArrowheads="1"/>
            </p:cNvSpPr>
            <p:nvPr/>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09" name="Oval 1008"/>
            <p:cNvSpPr>
              <a:spLocks noChangeAspect="1" noChangeArrowheads="1"/>
            </p:cNvSpPr>
            <p:nvPr/>
          </p:nvSpPr>
          <p:spPr bwMode="auto">
            <a:xfrm>
              <a:off x="7023590" y="3941151"/>
              <a:ext cx="85944" cy="85943"/>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10" name="Oval 1009"/>
            <p:cNvSpPr>
              <a:spLocks noChangeAspect="1" noChangeArrowheads="1"/>
            </p:cNvSpPr>
            <p:nvPr/>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11" name="Oval 1010"/>
            <p:cNvSpPr>
              <a:spLocks noChangeAspect="1" noChangeArrowheads="1"/>
            </p:cNvSpPr>
            <p:nvPr/>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12" name="Oval 1011"/>
            <p:cNvSpPr>
              <a:spLocks noChangeAspect="1" noChangeArrowheads="1"/>
            </p:cNvSpPr>
            <p:nvPr/>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13" name="Oval 1012"/>
            <p:cNvSpPr>
              <a:spLocks noChangeAspect="1" noChangeArrowheads="1"/>
            </p:cNvSpPr>
            <p:nvPr/>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14" name="Oval 1013"/>
            <p:cNvSpPr>
              <a:spLocks noChangeAspect="1" noChangeArrowheads="1"/>
            </p:cNvSpPr>
            <p:nvPr/>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15" name="Oval 1014"/>
            <p:cNvSpPr>
              <a:spLocks noChangeAspect="1" noChangeArrowheads="1"/>
            </p:cNvSpPr>
            <p:nvPr/>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16" name="Oval 1015"/>
            <p:cNvSpPr>
              <a:spLocks noChangeAspect="1" noChangeArrowheads="1"/>
            </p:cNvSpPr>
            <p:nvPr/>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17" name="Oval 1016"/>
            <p:cNvSpPr>
              <a:spLocks noChangeAspect="1" noChangeArrowheads="1"/>
            </p:cNvSpPr>
            <p:nvPr/>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18" name="Oval 1017"/>
            <p:cNvSpPr>
              <a:spLocks noChangeAspect="1" noChangeArrowheads="1"/>
            </p:cNvSpPr>
            <p:nvPr/>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19" name="Oval 1018"/>
            <p:cNvSpPr>
              <a:spLocks noChangeAspect="1" noChangeArrowheads="1"/>
            </p:cNvSpPr>
            <p:nvPr/>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20" name="Oval 1019"/>
            <p:cNvSpPr>
              <a:spLocks noChangeAspect="1" noChangeArrowheads="1"/>
            </p:cNvSpPr>
            <p:nvPr/>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21" name="Oval 1020"/>
            <p:cNvSpPr>
              <a:spLocks noChangeAspect="1" noChangeArrowheads="1"/>
            </p:cNvSpPr>
            <p:nvPr/>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22" name="Oval 1021"/>
            <p:cNvSpPr>
              <a:spLocks noChangeAspect="1" noChangeArrowheads="1"/>
            </p:cNvSpPr>
            <p:nvPr/>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23" name="Oval 1022"/>
            <p:cNvSpPr>
              <a:spLocks noChangeAspect="1" noChangeArrowheads="1"/>
            </p:cNvSpPr>
            <p:nvPr/>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24" name="Oval 1023"/>
            <p:cNvSpPr>
              <a:spLocks noChangeAspect="1" noChangeArrowheads="1"/>
            </p:cNvSpPr>
            <p:nvPr/>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25" name="Oval 1024"/>
            <p:cNvSpPr>
              <a:spLocks noChangeAspect="1" noChangeArrowheads="1"/>
            </p:cNvSpPr>
            <p:nvPr/>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26" name="Oval 1025"/>
            <p:cNvSpPr>
              <a:spLocks noChangeAspect="1" noChangeArrowheads="1"/>
            </p:cNvSpPr>
            <p:nvPr/>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27" name="Oval 1026"/>
            <p:cNvSpPr>
              <a:spLocks noChangeAspect="1" noChangeArrowheads="1"/>
            </p:cNvSpPr>
            <p:nvPr/>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28" name="Oval 1027"/>
            <p:cNvSpPr>
              <a:spLocks noChangeAspect="1" noChangeArrowheads="1"/>
            </p:cNvSpPr>
            <p:nvPr/>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29" name="Oval 1028"/>
            <p:cNvSpPr>
              <a:spLocks noChangeAspect="1" noChangeArrowheads="1"/>
            </p:cNvSpPr>
            <p:nvPr/>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30" name="Oval 1029"/>
            <p:cNvSpPr>
              <a:spLocks noChangeAspect="1" noChangeArrowheads="1"/>
            </p:cNvSpPr>
            <p:nvPr/>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31" name="Oval 1030"/>
            <p:cNvSpPr>
              <a:spLocks noChangeAspect="1" noChangeArrowheads="1"/>
            </p:cNvSpPr>
            <p:nvPr/>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32" name="Oval 1031"/>
            <p:cNvSpPr>
              <a:spLocks noChangeAspect="1" noChangeArrowheads="1"/>
            </p:cNvSpPr>
            <p:nvPr/>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33" name="Oval 1032"/>
            <p:cNvSpPr>
              <a:spLocks noChangeAspect="1" noChangeArrowheads="1"/>
            </p:cNvSpPr>
            <p:nvPr/>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34" name="Oval 1033"/>
            <p:cNvSpPr>
              <a:spLocks noChangeAspect="1" noChangeArrowheads="1"/>
            </p:cNvSpPr>
            <p:nvPr/>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35" name="Oval 1034"/>
            <p:cNvSpPr>
              <a:spLocks noChangeAspect="1" noChangeArrowheads="1"/>
            </p:cNvSpPr>
            <p:nvPr/>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36" name="Oval 1035"/>
            <p:cNvSpPr>
              <a:spLocks noChangeAspect="1" noChangeArrowheads="1"/>
            </p:cNvSpPr>
            <p:nvPr/>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37" name="Oval 1036"/>
            <p:cNvSpPr>
              <a:spLocks noChangeAspect="1" noChangeArrowheads="1"/>
            </p:cNvSpPr>
            <p:nvPr/>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38" name="Oval 1037"/>
            <p:cNvSpPr>
              <a:spLocks noChangeAspect="1" noChangeArrowheads="1"/>
            </p:cNvSpPr>
            <p:nvPr/>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39" name="Oval 1038"/>
            <p:cNvSpPr>
              <a:spLocks noChangeAspect="1" noChangeArrowheads="1"/>
            </p:cNvSpPr>
            <p:nvPr/>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40" name="Oval 1039"/>
            <p:cNvSpPr>
              <a:spLocks noChangeAspect="1" noChangeArrowheads="1"/>
            </p:cNvSpPr>
            <p:nvPr/>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41" name="Oval 1040"/>
            <p:cNvSpPr>
              <a:spLocks noChangeAspect="1" noChangeArrowheads="1"/>
            </p:cNvSpPr>
            <p:nvPr/>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42" name="Oval 1041"/>
            <p:cNvSpPr>
              <a:spLocks noChangeAspect="1" noChangeArrowheads="1"/>
            </p:cNvSpPr>
            <p:nvPr/>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43" name="Oval 1042"/>
            <p:cNvSpPr>
              <a:spLocks noChangeAspect="1" noChangeArrowheads="1"/>
            </p:cNvSpPr>
            <p:nvPr/>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44" name="Oval 1043"/>
            <p:cNvSpPr>
              <a:spLocks noChangeAspect="1" noChangeArrowheads="1"/>
            </p:cNvSpPr>
            <p:nvPr/>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45" name="Oval 1044"/>
            <p:cNvSpPr>
              <a:spLocks noChangeAspect="1" noChangeArrowheads="1"/>
            </p:cNvSpPr>
            <p:nvPr/>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46" name="Oval 1045"/>
            <p:cNvSpPr>
              <a:spLocks noChangeAspect="1" noChangeArrowheads="1"/>
            </p:cNvSpPr>
            <p:nvPr/>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47" name="Oval 1046"/>
            <p:cNvSpPr>
              <a:spLocks noChangeAspect="1" noChangeArrowheads="1"/>
            </p:cNvSpPr>
            <p:nvPr/>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48" name="Oval 1047"/>
            <p:cNvSpPr>
              <a:spLocks noChangeAspect="1" noChangeArrowheads="1"/>
            </p:cNvSpPr>
            <p:nvPr/>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49" name="Oval 1048"/>
            <p:cNvSpPr>
              <a:spLocks noChangeAspect="1" noChangeArrowheads="1"/>
            </p:cNvSpPr>
            <p:nvPr/>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50" name="Oval 1049"/>
            <p:cNvSpPr>
              <a:spLocks noChangeAspect="1" noChangeArrowheads="1"/>
            </p:cNvSpPr>
            <p:nvPr/>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51" name="Oval 1050"/>
            <p:cNvSpPr>
              <a:spLocks noChangeAspect="1" noChangeArrowheads="1"/>
            </p:cNvSpPr>
            <p:nvPr/>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52" name="Oval 1051"/>
            <p:cNvSpPr>
              <a:spLocks noChangeAspect="1" noChangeArrowheads="1"/>
            </p:cNvSpPr>
            <p:nvPr/>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53" name="Oval 1052"/>
            <p:cNvSpPr>
              <a:spLocks noChangeAspect="1" noChangeArrowheads="1"/>
            </p:cNvSpPr>
            <p:nvPr/>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54" name="Oval 1053"/>
            <p:cNvSpPr>
              <a:spLocks noChangeAspect="1" noChangeArrowheads="1"/>
            </p:cNvSpPr>
            <p:nvPr/>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55" name="Oval 1054"/>
            <p:cNvSpPr>
              <a:spLocks noChangeAspect="1" noChangeArrowheads="1"/>
            </p:cNvSpPr>
            <p:nvPr/>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56" name="Oval 1055"/>
            <p:cNvSpPr>
              <a:spLocks noChangeAspect="1" noChangeArrowheads="1"/>
            </p:cNvSpPr>
            <p:nvPr/>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57" name="Oval 1056"/>
            <p:cNvSpPr>
              <a:spLocks noChangeAspect="1" noChangeArrowheads="1"/>
            </p:cNvSpPr>
            <p:nvPr/>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58" name="Oval 1057"/>
            <p:cNvSpPr>
              <a:spLocks noChangeAspect="1" noChangeArrowheads="1"/>
            </p:cNvSpPr>
            <p:nvPr/>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59" name="Oval 1058"/>
            <p:cNvSpPr>
              <a:spLocks noChangeAspect="1" noChangeArrowheads="1"/>
            </p:cNvSpPr>
            <p:nvPr/>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60" name="Oval 1059"/>
            <p:cNvSpPr>
              <a:spLocks noChangeAspect="1" noChangeArrowheads="1"/>
            </p:cNvSpPr>
            <p:nvPr/>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61" name="Oval 1060"/>
            <p:cNvSpPr>
              <a:spLocks noChangeAspect="1" noChangeArrowheads="1"/>
            </p:cNvSpPr>
            <p:nvPr/>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62" name="Oval 1061"/>
            <p:cNvSpPr>
              <a:spLocks noChangeAspect="1" noChangeArrowheads="1"/>
            </p:cNvSpPr>
            <p:nvPr/>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63" name="Oval 1062"/>
            <p:cNvSpPr>
              <a:spLocks noChangeAspect="1" noChangeArrowheads="1"/>
            </p:cNvSpPr>
            <p:nvPr/>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64" name="Oval 1063"/>
            <p:cNvSpPr>
              <a:spLocks noChangeAspect="1" noChangeArrowheads="1"/>
            </p:cNvSpPr>
            <p:nvPr/>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65" name="Oval 1064"/>
            <p:cNvSpPr>
              <a:spLocks noChangeAspect="1" noChangeArrowheads="1"/>
            </p:cNvSpPr>
            <p:nvPr/>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66" name="Oval 1065"/>
            <p:cNvSpPr>
              <a:spLocks noChangeAspect="1" noChangeArrowheads="1"/>
            </p:cNvSpPr>
            <p:nvPr/>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67" name="Oval 1066"/>
            <p:cNvSpPr>
              <a:spLocks noChangeAspect="1" noChangeArrowheads="1"/>
            </p:cNvSpPr>
            <p:nvPr/>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68" name="Oval 1067"/>
            <p:cNvSpPr>
              <a:spLocks noChangeAspect="1" noChangeArrowheads="1"/>
            </p:cNvSpPr>
            <p:nvPr/>
          </p:nvSpPr>
          <p:spPr bwMode="auto">
            <a:xfrm>
              <a:off x="7697570" y="4253262"/>
              <a:ext cx="85943" cy="85944"/>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69" name="Oval 1068"/>
            <p:cNvSpPr>
              <a:spLocks noChangeAspect="1" noChangeArrowheads="1"/>
            </p:cNvSpPr>
            <p:nvPr/>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70" name="Oval 1069"/>
            <p:cNvSpPr>
              <a:spLocks noChangeAspect="1" noChangeArrowheads="1"/>
            </p:cNvSpPr>
            <p:nvPr/>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71" name="Oval 1070"/>
            <p:cNvSpPr>
              <a:spLocks noChangeAspect="1" noChangeArrowheads="1"/>
            </p:cNvSpPr>
            <p:nvPr/>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72" name="Oval 1071"/>
            <p:cNvSpPr>
              <a:spLocks noChangeAspect="1" noChangeArrowheads="1"/>
            </p:cNvSpPr>
            <p:nvPr/>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73" name="Oval 1072"/>
            <p:cNvSpPr>
              <a:spLocks noChangeAspect="1" noChangeArrowheads="1"/>
            </p:cNvSpPr>
            <p:nvPr/>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74" name="Oval 1073"/>
            <p:cNvSpPr>
              <a:spLocks noChangeAspect="1" noChangeArrowheads="1"/>
            </p:cNvSpPr>
            <p:nvPr/>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75" name="Oval 1074"/>
            <p:cNvSpPr>
              <a:spLocks noChangeAspect="1" noChangeArrowheads="1"/>
            </p:cNvSpPr>
            <p:nvPr/>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76" name="Oval 1075"/>
            <p:cNvSpPr>
              <a:spLocks noChangeAspect="1" noChangeArrowheads="1"/>
            </p:cNvSpPr>
            <p:nvPr/>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77" name="Oval 1076"/>
            <p:cNvSpPr>
              <a:spLocks noChangeAspect="1" noChangeArrowheads="1"/>
            </p:cNvSpPr>
            <p:nvPr/>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78" name="Oval 1077"/>
            <p:cNvSpPr>
              <a:spLocks noChangeAspect="1" noChangeArrowheads="1"/>
            </p:cNvSpPr>
            <p:nvPr/>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79" name="Oval 1078"/>
            <p:cNvSpPr>
              <a:spLocks noChangeAspect="1" noChangeArrowheads="1"/>
            </p:cNvSpPr>
            <p:nvPr/>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80" name="Oval 1079"/>
            <p:cNvSpPr>
              <a:spLocks noChangeAspect="1" noChangeArrowheads="1"/>
            </p:cNvSpPr>
            <p:nvPr/>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81" name="Oval 1080"/>
            <p:cNvSpPr>
              <a:spLocks noChangeAspect="1" noChangeArrowheads="1"/>
            </p:cNvSpPr>
            <p:nvPr/>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82" name="Oval 1081"/>
            <p:cNvSpPr>
              <a:spLocks noChangeAspect="1" noChangeArrowheads="1"/>
            </p:cNvSpPr>
            <p:nvPr/>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83" name="Oval 1082"/>
            <p:cNvSpPr>
              <a:spLocks noChangeAspect="1" noChangeArrowheads="1"/>
            </p:cNvSpPr>
            <p:nvPr/>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84" name="Oval 1083"/>
            <p:cNvSpPr>
              <a:spLocks noChangeAspect="1" noChangeArrowheads="1"/>
            </p:cNvSpPr>
            <p:nvPr/>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85" name="Oval 1084"/>
            <p:cNvSpPr>
              <a:spLocks noChangeAspect="1" noChangeArrowheads="1"/>
            </p:cNvSpPr>
            <p:nvPr/>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86" name="Oval 1085"/>
            <p:cNvSpPr>
              <a:spLocks noChangeAspect="1" noChangeArrowheads="1"/>
            </p:cNvSpPr>
            <p:nvPr/>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87" name="Oval 1086"/>
            <p:cNvSpPr>
              <a:spLocks noChangeAspect="1" noChangeArrowheads="1"/>
            </p:cNvSpPr>
            <p:nvPr/>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88" name="Oval 1087"/>
            <p:cNvSpPr>
              <a:spLocks noChangeAspect="1" noChangeArrowheads="1"/>
            </p:cNvSpPr>
            <p:nvPr/>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89" name="Oval 1088"/>
            <p:cNvSpPr>
              <a:spLocks noChangeAspect="1" noChangeArrowheads="1"/>
            </p:cNvSpPr>
            <p:nvPr/>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90" name="Oval 1089"/>
            <p:cNvSpPr>
              <a:spLocks noChangeAspect="1" noChangeArrowheads="1"/>
            </p:cNvSpPr>
            <p:nvPr/>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91" name="Oval 1090"/>
            <p:cNvSpPr>
              <a:spLocks noChangeAspect="1" noChangeArrowheads="1"/>
            </p:cNvSpPr>
            <p:nvPr/>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92" name="Oval 1091"/>
            <p:cNvSpPr>
              <a:spLocks noChangeAspect="1" noChangeArrowheads="1"/>
            </p:cNvSpPr>
            <p:nvPr/>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93" name="Oval 1092"/>
            <p:cNvSpPr>
              <a:spLocks noChangeAspect="1" noChangeArrowheads="1"/>
            </p:cNvSpPr>
            <p:nvPr/>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94" name="Oval 1093"/>
            <p:cNvSpPr>
              <a:spLocks noChangeAspect="1" noChangeArrowheads="1"/>
            </p:cNvSpPr>
            <p:nvPr/>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95" name="Oval 1094"/>
            <p:cNvSpPr>
              <a:spLocks noChangeAspect="1" noChangeArrowheads="1"/>
            </p:cNvSpPr>
            <p:nvPr/>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96" name="Oval 1095"/>
            <p:cNvSpPr>
              <a:spLocks noChangeAspect="1" noChangeArrowheads="1"/>
            </p:cNvSpPr>
            <p:nvPr/>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97" name="Oval 1096"/>
            <p:cNvSpPr>
              <a:spLocks noChangeAspect="1" noChangeArrowheads="1"/>
            </p:cNvSpPr>
            <p:nvPr/>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98" name="Oval 1097"/>
            <p:cNvSpPr>
              <a:spLocks noChangeAspect="1" noChangeArrowheads="1"/>
            </p:cNvSpPr>
            <p:nvPr/>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99" name="Oval 1098"/>
            <p:cNvSpPr>
              <a:spLocks noChangeAspect="1" noChangeArrowheads="1"/>
            </p:cNvSpPr>
            <p:nvPr/>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00" name="Oval 1099"/>
            <p:cNvSpPr>
              <a:spLocks noChangeAspect="1" noChangeArrowheads="1"/>
            </p:cNvSpPr>
            <p:nvPr/>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01" name="Oval 1100"/>
            <p:cNvSpPr>
              <a:spLocks noChangeAspect="1" noChangeArrowheads="1"/>
            </p:cNvSpPr>
            <p:nvPr/>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02" name="Oval 1101"/>
            <p:cNvSpPr>
              <a:spLocks noChangeAspect="1" noChangeArrowheads="1"/>
            </p:cNvSpPr>
            <p:nvPr/>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03" name="Oval 1102"/>
            <p:cNvSpPr>
              <a:spLocks noChangeAspect="1" noChangeArrowheads="1"/>
            </p:cNvSpPr>
            <p:nvPr/>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04" name="Oval 1103"/>
            <p:cNvSpPr>
              <a:spLocks noChangeAspect="1" noChangeArrowheads="1"/>
            </p:cNvSpPr>
            <p:nvPr/>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05" name="Oval 1104"/>
            <p:cNvSpPr>
              <a:spLocks noChangeAspect="1" noChangeArrowheads="1"/>
            </p:cNvSpPr>
            <p:nvPr/>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06" name="Oval 1105"/>
            <p:cNvSpPr>
              <a:spLocks noChangeAspect="1" noChangeArrowheads="1"/>
            </p:cNvSpPr>
            <p:nvPr/>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07" name="Oval 1106"/>
            <p:cNvSpPr>
              <a:spLocks noChangeAspect="1" noChangeArrowheads="1"/>
            </p:cNvSpPr>
            <p:nvPr/>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08" name="Oval 1107"/>
            <p:cNvSpPr>
              <a:spLocks noChangeAspect="1" noChangeArrowheads="1"/>
            </p:cNvSpPr>
            <p:nvPr/>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09" name="Oval 1108"/>
            <p:cNvSpPr>
              <a:spLocks noChangeAspect="1" noChangeArrowheads="1"/>
            </p:cNvSpPr>
            <p:nvPr/>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10" name="Oval 1109"/>
            <p:cNvSpPr>
              <a:spLocks noChangeAspect="1" noChangeArrowheads="1"/>
            </p:cNvSpPr>
            <p:nvPr/>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11" name="Oval 1110"/>
            <p:cNvSpPr>
              <a:spLocks noChangeAspect="1" noChangeArrowheads="1"/>
            </p:cNvSpPr>
            <p:nvPr/>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12" name="Oval 1111"/>
            <p:cNvSpPr>
              <a:spLocks noChangeAspect="1" noChangeArrowheads="1"/>
            </p:cNvSpPr>
            <p:nvPr/>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13" name="Oval 1112"/>
            <p:cNvSpPr>
              <a:spLocks noChangeAspect="1" noChangeArrowheads="1"/>
            </p:cNvSpPr>
            <p:nvPr/>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14" name="Oval 1113"/>
            <p:cNvSpPr>
              <a:spLocks noChangeAspect="1" noChangeArrowheads="1"/>
            </p:cNvSpPr>
            <p:nvPr/>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15" name="Oval 1114"/>
            <p:cNvSpPr>
              <a:spLocks noChangeAspect="1" noChangeArrowheads="1"/>
            </p:cNvSpPr>
            <p:nvPr/>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16" name="Oval 1115"/>
            <p:cNvSpPr>
              <a:spLocks noChangeAspect="1" noChangeArrowheads="1"/>
            </p:cNvSpPr>
            <p:nvPr/>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17" name="Oval 1116"/>
            <p:cNvSpPr>
              <a:spLocks noChangeAspect="1" noChangeArrowheads="1"/>
            </p:cNvSpPr>
            <p:nvPr/>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18" name="Oval 1117"/>
            <p:cNvSpPr>
              <a:spLocks noChangeAspect="1" noChangeArrowheads="1"/>
            </p:cNvSpPr>
            <p:nvPr/>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19" name="Oval 1118"/>
            <p:cNvSpPr>
              <a:spLocks noChangeAspect="1" noChangeArrowheads="1"/>
            </p:cNvSpPr>
            <p:nvPr/>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20" name="Oval 1119"/>
            <p:cNvSpPr>
              <a:spLocks noChangeAspect="1" noChangeArrowheads="1"/>
            </p:cNvSpPr>
            <p:nvPr/>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21" name="Oval 1120"/>
            <p:cNvSpPr>
              <a:spLocks noChangeAspect="1" noChangeArrowheads="1"/>
            </p:cNvSpPr>
            <p:nvPr/>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22" name="Oval 1121"/>
            <p:cNvSpPr>
              <a:spLocks noChangeAspect="1" noChangeArrowheads="1"/>
            </p:cNvSpPr>
            <p:nvPr/>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23" name="Oval 1122"/>
            <p:cNvSpPr>
              <a:spLocks noChangeAspect="1" noChangeArrowheads="1"/>
            </p:cNvSpPr>
            <p:nvPr/>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24" name="Oval 1123"/>
            <p:cNvSpPr>
              <a:spLocks noChangeAspect="1" noChangeArrowheads="1"/>
            </p:cNvSpPr>
            <p:nvPr/>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25" name="Oval 1124"/>
            <p:cNvSpPr>
              <a:spLocks noChangeAspect="1" noChangeArrowheads="1"/>
            </p:cNvSpPr>
            <p:nvPr/>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26" name="Oval 1125"/>
            <p:cNvSpPr>
              <a:spLocks noChangeAspect="1" noChangeArrowheads="1"/>
            </p:cNvSpPr>
            <p:nvPr/>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27" name="Oval 1126"/>
            <p:cNvSpPr>
              <a:spLocks noChangeAspect="1" noChangeArrowheads="1"/>
            </p:cNvSpPr>
            <p:nvPr/>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28" name="Oval 1127"/>
            <p:cNvSpPr>
              <a:spLocks noChangeAspect="1" noChangeArrowheads="1"/>
            </p:cNvSpPr>
            <p:nvPr/>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29" name="Oval 1128"/>
            <p:cNvSpPr>
              <a:spLocks noChangeAspect="1" noChangeArrowheads="1"/>
            </p:cNvSpPr>
            <p:nvPr/>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30" name="Oval 1129"/>
            <p:cNvSpPr>
              <a:spLocks noChangeAspect="1" noChangeArrowheads="1"/>
            </p:cNvSpPr>
            <p:nvPr/>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31" name="Oval 1130"/>
            <p:cNvSpPr>
              <a:spLocks noChangeAspect="1" noChangeArrowheads="1"/>
            </p:cNvSpPr>
            <p:nvPr/>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32" name="Oval 1131"/>
            <p:cNvSpPr>
              <a:spLocks noChangeAspect="1" noChangeArrowheads="1"/>
            </p:cNvSpPr>
            <p:nvPr/>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33" name="Oval 1132"/>
            <p:cNvSpPr>
              <a:spLocks noChangeAspect="1" noChangeArrowheads="1"/>
            </p:cNvSpPr>
            <p:nvPr/>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34" name="Oval 1133"/>
            <p:cNvSpPr>
              <a:spLocks noChangeAspect="1" noChangeArrowheads="1"/>
            </p:cNvSpPr>
            <p:nvPr/>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35" name="Oval 1134"/>
            <p:cNvSpPr>
              <a:spLocks noChangeAspect="1" noChangeArrowheads="1"/>
            </p:cNvSpPr>
            <p:nvPr/>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36" name="Oval 1135"/>
            <p:cNvSpPr>
              <a:spLocks noChangeAspect="1" noChangeArrowheads="1"/>
            </p:cNvSpPr>
            <p:nvPr/>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37" name="Oval 1136"/>
            <p:cNvSpPr>
              <a:spLocks noChangeAspect="1" noChangeArrowheads="1"/>
            </p:cNvSpPr>
            <p:nvPr/>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38" name="Oval 1137"/>
            <p:cNvSpPr>
              <a:spLocks noChangeAspect="1" noChangeArrowheads="1"/>
            </p:cNvSpPr>
            <p:nvPr/>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39" name="Oval 1138"/>
            <p:cNvSpPr>
              <a:spLocks noChangeAspect="1" noChangeArrowheads="1"/>
            </p:cNvSpPr>
            <p:nvPr/>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40" name="Oval 1139"/>
            <p:cNvSpPr>
              <a:spLocks noChangeAspect="1" noChangeArrowheads="1"/>
            </p:cNvSpPr>
            <p:nvPr/>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41" name="Oval 1140"/>
            <p:cNvSpPr>
              <a:spLocks noChangeAspect="1" noChangeArrowheads="1"/>
            </p:cNvSpPr>
            <p:nvPr/>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42" name="Oval 1141"/>
            <p:cNvSpPr>
              <a:spLocks noChangeAspect="1" noChangeArrowheads="1"/>
            </p:cNvSpPr>
            <p:nvPr/>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43" name="Oval 1142"/>
            <p:cNvSpPr>
              <a:spLocks noChangeAspect="1" noChangeArrowheads="1"/>
            </p:cNvSpPr>
            <p:nvPr/>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44" name="Oval 1143"/>
            <p:cNvSpPr>
              <a:spLocks noChangeAspect="1" noChangeArrowheads="1"/>
            </p:cNvSpPr>
            <p:nvPr/>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45" name="Oval 1144"/>
            <p:cNvSpPr>
              <a:spLocks noChangeAspect="1" noChangeArrowheads="1"/>
            </p:cNvSpPr>
            <p:nvPr/>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46" name="Oval 1145"/>
            <p:cNvSpPr>
              <a:spLocks noChangeAspect="1" noChangeArrowheads="1"/>
            </p:cNvSpPr>
            <p:nvPr/>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47" name="Oval 1146"/>
            <p:cNvSpPr>
              <a:spLocks noChangeAspect="1" noChangeArrowheads="1"/>
            </p:cNvSpPr>
            <p:nvPr/>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48" name="Oval 1147"/>
            <p:cNvSpPr>
              <a:spLocks noChangeAspect="1" noChangeArrowheads="1"/>
            </p:cNvSpPr>
            <p:nvPr/>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49" name="Oval 1148"/>
            <p:cNvSpPr>
              <a:spLocks noChangeAspect="1" noChangeArrowheads="1"/>
            </p:cNvSpPr>
            <p:nvPr/>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50" name="Oval 1149"/>
            <p:cNvSpPr>
              <a:spLocks noChangeAspect="1" noChangeArrowheads="1"/>
            </p:cNvSpPr>
            <p:nvPr/>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51" name="Oval 1150"/>
            <p:cNvSpPr>
              <a:spLocks noChangeAspect="1" noChangeArrowheads="1"/>
            </p:cNvSpPr>
            <p:nvPr/>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52" name="Oval 1151"/>
            <p:cNvSpPr>
              <a:spLocks noChangeAspect="1" noChangeArrowheads="1"/>
            </p:cNvSpPr>
            <p:nvPr/>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53" name="Oval 1152"/>
            <p:cNvSpPr>
              <a:spLocks noChangeAspect="1" noChangeArrowheads="1"/>
            </p:cNvSpPr>
            <p:nvPr/>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54" name="Oval 1153"/>
            <p:cNvSpPr>
              <a:spLocks noChangeAspect="1" noChangeArrowheads="1"/>
            </p:cNvSpPr>
            <p:nvPr/>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55" name="Oval 1154"/>
            <p:cNvSpPr>
              <a:spLocks noChangeAspect="1" noChangeArrowheads="1"/>
            </p:cNvSpPr>
            <p:nvPr/>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56" name="Oval 1155"/>
            <p:cNvSpPr>
              <a:spLocks noChangeAspect="1" noChangeArrowheads="1"/>
            </p:cNvSpPr>
            <p:nvPr/>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57" name="Oval 1156"/>
            <p:cNvSpPr>
              <a:spLocks noChangeAspect="1" noChangeArrowheads="1"/>
            </p:cNvSpPr>
            <p:nvPr/>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58" name="Oval 1157"/>
            <p:cNvSpPr>
              <a:spLocks noChangeAspect="1" noChangeArrowheads="1"/>
            </p:cNvSpPr>
            <p:nvPr/>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59" name="Oval 1158"/>
            <p:cNvSpPr>
              <a:spLocks noChangeAspect="1" noChangeArrowheads="1"/>
            </p:cNvSpPr>
            <p:nvPr/>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60" name="Oval 1159"/>
            <p:cNvSpPr>
              <a:spLocks noChangeAspect="1" noChangeArrowheads="1"/>
            </p:cNvSpPr>
            <p:nvPr/>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61" name="Oval 1160"/>
            <p:cNvSpPr>
              <a:spLocks noChangeAspect="1" noChangeArrowheads="1"/>
            </p:cNvSpPr>
            <p:nvPr/>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62" name="Oval 1161"/>
            <p:cNvSpPr>
              <a:spLocks noChangeAspect="1" noChangeArrowheads="1"/>
            </p:cNvSpPr>
            <p:nvPr/>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63" name="Oval 1162"/>
            <p:cNvSpPr>
              <a:spLocks noChangeAspect="1" noChangeArrowheads="1"/>
            </p:cNvSpPr>
            <p:nvPr/>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64" name="Oval 1163"/>
            <p:cNvSpPr>
              <a:spLocks noChangeAspect="1" noChangeArrowheads="1"/>
            </p:cNvSpPr>
            <p:nvPr/>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65" name="Oval 1164"/>
            <p:cNvSpPr>
              <a:spLocks noChangeAspect="1" noChangeArrowheads="1"/>
            </p:cNvSpPr>
            <p:nvPr/>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66" name="Oval 1165"/>
            <p:cNvSpPr>
              <a:spLocks noChangeAspect="1" noChangeArrowheads="1"/>
            </p:cNvSpPr>
            <p:nvPr/>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67" name="Oval 1166"/>
            <p:cNvSpPr>
              <a:spLocks noChangeAspect="1" noChangeArrowheads="1"/>
            </p:cNvSpPr>
            <p:nvPr/>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68" name="Oval 1167"/>
            <p:cNvSpPr>
              <a:spLocks noChangeAspect="1" noChangeArrowheads="1"/>
            </p:cNvSpPr>
            <p:nvPr/>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69" name="Oval 1168"/>
            <p:cNvSpPr>
              <a:spLocks noChangeAspect="1" noChangeArrowheads="1"/>
            </p:cNvSpPr>
            <p:nvPr/>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70" name="Oval 1169"/>
            <p:cNvSpPr>
              <a:spLocks noChangeAspect="1" noChangeArrowheads="1"/>
            </p:cNvSpPr>
            <p:nvPr/>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71" name="Oval 1170"/>
            <p:cNvSpPr>
              <a:spLocks noChangeAspect="1" noChangeArrowheads="1"/>
            </p:cNvSpPr>
            <p:nvPr/>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72" name="Oval 1171"/>
            <p:cNvSpPr>
              <a:spLocks noChangeAspect="1" noChangeArrowheads="1"/>
            </p:cNvSpPr>
            <p:nvPr/>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73" name="Oval 1172"/>
            <p:cNvSpPr>
              <a:spLocks noChangeAspect="1" noChangeArrowheads="1"/>
            </p:cNvSpPr>
            <p:nvPr/>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74" name="Oval 1173"/>
            <p:cNvSpPr>
              <a:spLocks noChangeAspect="1" noChangeArrowheads="1"/>
            </p:cNvSpPr>
            <p:nvPr/>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75" name="Oval 1174"/>
            <p:cNvSpPr>
              <a:spLocks noChangeAspect="1" noChangeArrowheads="1"/>
            </p:cNvSpPr>
            <p:nvPr/>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76" name="Oval 1175"/>
            <p:cNvSpPr>
              <a:spLocks noChangeAspect="1" noChangeArrowheads="1"/>
            </p:cNvSpPr>
            <p:nvPr/>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77" name="Oval 1176"/>
            <p:cNvSpPr>
              <a:spLocks noChangeAspect="1" noChangeArrowheads="1"/>
            </p:cNvSpPr>
            <p:nvPr/>
          </p:nvSpPr>
          <p:spPr bwMode="auto">
            <a:xfrm>
              <a:off x="7922229" y="4875977"/>
              <a:ext cx="85944" cy="85943"/>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78" name="Oval 1177"/>
            <p:cNvSpPr>
              <a:spLocks noChangeAspect="1" noChangeArrowheads="1"/>
            </p:cNvSpPr>
            <p:nvPr/>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79" name="Oval 1178"/>
            <p:cNvSpPr>
              <a:spLocks noChangeAspect="1" noChangeArrowheads="1"/>
            </p:cNvSpPr>
            <p:nvPr/>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80" name="Oval 1179"/>
            <p:cNvSpPr>
              <a:spLocks noChangeAspect="1" noChangeArrowheads="1"/>
            </p:cNvSpPr>
            <p:nvPr/>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81" name="Oval 1180"/>
            <p:cNvSpPr>
              <a:spLocks noChangeAspect="1" noChangeArrowheads="1"/>
            </p:cNvSpPr>
            <p:nvPr/>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82" name="Oval 1181"/>
            <p:cNvSpPr>
              <a:spLocks noChangeAspect="1" noChangeArrowheads="1"/>
            </p:cNvSpPr>
            <p:nvPr/>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83" name="Oval 1182"/>
            <p:cNvSpPr>
              <a:spLocks noChangeAspect="1" noChangeArrowheads="1"/>
            </p:cNvSpPr>
            <p:nvPr/>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84" name="Oval 1183"/>
            <p:cNvSpPr>
              <a:spLocks noChangeAspect="1" noChangeArrowheads="1"/>
            </p:cNvSpPr>
            <p:nvPr/>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85" name="Oval 1184"/>
            <p:cNvSpPr>
              <a:spLocks noChangeAspect="1" noChangeArrowheads="1"/>
            </p:cNvSpPr>
            <p:nvPr/>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86" name="Oval 1185"/>
            <p:cNvSpPr>
              <a:spLocks noChangeAspect="1" noChangeArrowheads="1"/>
            </p:cNvSpPr>
            <p:nvPr/>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87" name="Oval 1186"/>
            <p:cNvSpPr>
              <a:spLocks noChangeAspect="1" noChangeArrowheads="1"/>
            </p:cNvSpPr>
            <p:nvPr/>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88" name="Oval 1187"/>
            <p:cNvSpPr>
              <a:spLocks noChangeAspect="1" noChangeArrowheads="1"/>
            </p:cNvSpPr>
            <p:nvPr/>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89" name="Oval 1188"/>
            <p:cNvSpPr>
              <a:spLocks noChangeAspect="1" noChangeArrowheads="1"/>
            </p:cNvSpPr>
            <p:nvPr/>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90" name="Oval 1189"/>
            <p:cNvSpPr>
              <a:spLocks noChangeAspect="1" noChangeArrowheads="1"/>
            </p:cNvSpPr>
            <p:nvPr/>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91" name="Oval 1190"/>
            <p:cNvSpPr>
              <a:spLocks noChangeAspect="1" noChangeArrowheads="1"/>
            </p:cNvSpPr>
            <p:nvPr/>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92" name="Oval 1191"/>
            <p:cNvSpPr>
              <a:spLocks noChangeAspect="1" noChangeArrowheads="1"/>
            </p:cNvSpPr>
            <p:nvPr/>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93" name="Oval 1192"/>
            <p:cNvSpPr>
              <a:spLocks noChangeAspect="1" noChangeArrowheads="1"/>
            </p:cNvSpPr>
            <p:nvPr/>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94" name="Oval 1193"/>
            <p:cNvSpPr>
              <a:spLocks noChangeAspect="1" noChangeArrowheads="1"/>
            </p:cNvSpPr>
            <p:nvPr/>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95" name="Oval 1194"/>
            <p:cNvSpPr>
              <a:spLocks noChangeAspect="1" noChangeArrowheads="1"/>
            </p:cNvSpPr>
            <p:nvPr/>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96" name="Oval 1195"/>
            <p:cNvSpPr>
              <a:spLocks noChangeAspect="1" noChangeArrowheads="1"/>
            </p:cNvSpPr>
            <p:nvPr/>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97" name="Oval 1196"/>
            <p:cNvSpPr>
              <a:spLocks noChangeAspect="1" noChangeArrowheads="1"/>
            </p:cNvSpPr>
            <p:nvPr/>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98" name="Oval 1197"/>
            <p:cNvSpPr>
              <a:spLocks noChangeAspect="1" noChangeArrowheads="1"/>
            </p:cNvSpPr>
            <p:nvPr/>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99" name="Oval 1198"/>
            <p:cNvSpPr>
              <a:spLocks noChangeAspect="1" noChangeArrowheads="1"/>
            </p:cNvSpPr>
            <p:nvPr/>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00" name="Oval 1199"/>
            <p:cNvSpPr>
              <a:spLocks noChangeAspect="1" noChangeArrowheads="1"/>
            </p:cNvSpPr>
            <p:nvPr/>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01" name="Oval 1200"/>
            <p:cNvSpPr>
              <a:spLocks noChangeAspect="1" noChangeArrowheads="1"/>
            </p:cNvSpPr>
            <p:nvPr/>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02" name="Oval 1201"/>
            <p:cNvSpPr>
              <a:spLocks noChangeAspect="1" noChangeArrowheads="1"/>
            </p:cNvSpPr>
            <p:nvPr/>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03" name="Oval 1202"/>
            <p:cNvSpPr>
              <a:spLocks noChangeAspect="1" noChangeArrowheads="1"/>
            </p:cNvSpPr>
            <p:nvPr/>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04" name="Oval 1203"/>
            <p:cNvSpPr>
              <a:spLocks noChangeAspect="1" noChangeArrowheads="1"/>
            </p:cNvSpPr>
            <p:nvPr/>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05" name="Oval 1204"/>
            <p:cNvSpPr>
              <a:spLocks noChangeAspect="1" noChangeArrowheads="1"/>
            </p:cNvSpPr>
            <p:nvPr/>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06" name="Oval 1205"/>
            <p:cNvSpPr>
              <a:spLocks noChangeAspect="1" noChangeArrowheads="1"/>
            </p:cNvSpPr>
            <p:nvPr/>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07" name="Oval 1206"/>
            <p:cNvSpPr>
              <a:spLocks noChangeAspect="1" noChangeArrowheads="1"/>
            </p:cNvSpPr>
            <p:nvPr/>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08" name="Oval 1207"/>
            <p:cNvSpPr>
              <a:spLocks noChangeAspect="1" noChangeArrowheads="1"/>
            </p:cNvSpPr>
            <p:nvPr/>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09" name="Oval 1208"/>
            <p:cNvSpPr>
              <a:spLocks noChangeAspect="1" noChangeArrowheads="1"/>
            </p:cNvSpPr>
            <p:nvPr/>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10" name="Oval 1209"/>
            <p:cNvSpPr>
              <a:spLocks noChangeAspect="1" noChangeArrowheads="1"/>
            </p:cNvSpPr>
            <p:nvPr/>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11" name="Oval 1210"/>
            <p:cNvSpPr>
              <a:spLocks noChangeAspect="1" noChangeArrowheads="1"/>
            </p:cNvSpPr>
            <p:nvPr/>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12" name="Oval 1211"/>
            <p:cNvSpPr>
              <a:spLocks noChangeAspect="1" noChangeArrowheads="1"/>
            </p:cNvSpPr>
            <p:nvPr/>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13" name="Oval 1212"/>
            <p:cNvSpPr>
              <a:spLocks noChangeAspect="1" noChangeArrowheads="1"/>
            </p:cNvSpPr>
            <p:nvPr/>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14" name="Oval 1213"/>
            <p:cNvSpPr>
              <a:spLocks noChangeAspect="1" noChangeArrowheads="1"/>
            </p:cNvSpPr>
            <p:nvPr/>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15" name="Oval 1214"/>
            <p:cNvSpPr>
              <a:spLocks noChangeAspect="1" noChangeArrowheads="1"/>
            </p:cNvSpPr>
            <p:nvPr/>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16" name="Oval 1215"/>
            <p:cNvSpPr>
              <a:spLocks noChangeAspect="1" noChangeArrowheads="1"/>
            </p:cNvSpPr>
            <p:nvPr/>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17" name="Oval 1216"/>
            <p:cNvSpPr>
              <a:spLocks noChangeAspect="1" noChangeArrowheads="1"/>
            </p:cNvSpPr>
            <p:nvPr/>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18" name="Oval 1217"/>
            <p:cNvSpPr>
              <a:spLocks noChangeAspect="1" noChangeArrowheads="1"/>
            </p:cNvSpPr>
            <p:nvPr/>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19" name="Oval 1218"/>
            <p:cNvSpPr>
              <a:spLocks noChangeAspect="1" noChangeArrowheads="1"/>
            </p:cNvSpPr>
            <p:nvPr/>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20" name="Oval 1219"/>
            <p:cNvSpPr>
              <a:spLocks noChangeAspect="1" noChangeArrowheads="1"/>
            </p:cNvSpPr>
            <p:nvPr/>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grpSp>
      <p:sp>
        <p:nvSpPr>
          <p:cNvPr id="1223" name="Oval 1222"/>
          <p:cNvSpPr/>
          <p:nvPr/>
        </p:nvSpPr>
        <p:spPr bwMode="auto">
          <a:xfrm>
            <a:off x="1758273" y="2236839"/>
            <a:ext cx="432361" cy="435278"/>
          </a:xfrm>
          <a:prstGeom prst="ellipse">
            <a:avLst/>
          </a:prstGeom>
          <a:solidFill>
            <a:schemeClr val="accent6">
              <a:alpha val="80000"/>
            </a:schemeClr>
          </a:solidFill>
          <a:ln w="3175" cap="flat" cmpd="sng" algn="ctr">
            <a:solidFill>
              <a:schemeClr val="tx1">
                <a:alpha val="60000"/>
              </a:schemeClr>
            </a:solidFill>
            <a:prstDash val="solid"/>
            <a:headEnd type="none" w="med" len="med"/>
            <a:tailEnd type="none" w="med" len="med"/>
          </a:ln>
          <a:effectLst/>
        </p:spPr>
        <p:txBody>
          <a:bodyPr vert="horz" wrap="square" lIns="91374" tIns="45687" rIns="91374" bIns="45687" numCol="1" rtlCol="0" anchor="ctr" anchorCtr="0" compatLnSpc="1">
            <a:prstTxWarp prst="textNoShape">
              <a:avLst/>
            </a:prstTxWarp>
          </a:bodyPr>
          <a:lstStyle/>
          <a:p>
            <a:pPr algn="ctr" defTabSz="913386" fontAlgn="base">
              <a:spcBef>
                <a:spcPct val="0"/>
              </a:spcBef>
              <a:spcAft>
                <a:spcPct val="0"/>
              </a:spcAft>
              <a:defRPr/>
            </a:pPr>
            <a:endParaRPr lang="en-US" sz="2199" kern="0" dirty="0">
              <a:gradFill>
                <a:gsLst>
                  <a:gs pos="0">
                    <a:srgbClr val="FFFFFF"/>
                  </a:gs>
                  <a:gs pos="100000">
                    <a:srgbClr val="FFFFFF"/>
                  </a:gs>
                </a:gsLst>
                <a:lin ang="5400000" scaled="0"/>
              </a:gradFill>
            </a:endParaRPr>
          </a:p>
        </p:txBody>
      </p:sp>
      <p:sp>
        <p:nvSpPr>
          <p:cNvPr id="1224" name="Oval 1223"/>
          <p:cNvSpPr/>
          <p:nvPr/>
        </p:nvSpPr>
        <p:spPr bwMode="auto">
          <a:xfrm>
            <a:off x="5804926" y="1737306"/>
            <a:ext cx="432361" cy="435278"/>
          </a:xfrm>
          <a:prstGeom prst="ellipse">
            <a:avLst/>
          </a:prstGeom>
          <a:solidFill>
            <a:schemeClr val="accent6">
              <a:alpha val="80000"/>
            </a:schemeClr>
          </a:solidFill>
          <a:ln w="3175" cap="flat" cmpd="sng" algn="ctr">
            <a:noFill/>
            <a:prstDash val="solid"/>
            <a:headEnd type="none" w="med" len="med"/>
            <a:tailEnd type="none" w="med" len="med"/>
          </a:ln>
          <a:effectLst/>
        </p:spPr>
        <p:txBody>
          <a:bodyPr vert="horz" wrap="square" lIns="91374" tIns="45687" rIns="91374" bIns="45687" numCol="1" rtlCol="0" anchor="ctr" anchorCtr="0" compatLnSpc="1">
            <a:prstTxWarp prst="textNoShape">
              <a:avLst/>
            </a:prstTxWarp>
          </a:bodyPr>
          <a:lstStyle/>
          <a:p>
            <a:pPr algn="ctr" defTabSz="913386" fontAlgn="base">
              <a:spcBef>
                <a:spcPct val="0"/>
              </a:spcBef>
              <a:spcAft>
                <a:spcPct val="0"/>
              </a:spcAft>
              <a:defRPr/>
            </a:pPr>
            <a:endParaRPr lang="en-US" sz="2199" kern="0" dirty="0">
              <a:gradFill>
                <a:gsLst>
                  <a:gs pos="0">
                    <a:srgbClr val="FFFFFF"/>
                  </a:gs>
                  <a:gs pos="100000">
                    <a:srgbClr val="FFFFFF"/>
                  </a:gs>
                </a:gsLst>
                <a:lin ang="5400000" scaled="0"/>
              </a:gradFill>
            </a:endParaRPr>
          </a:p>
        </p:txBody>
      </p:sp>
      <p:sp>
        <p:nvSpPr>
          <p:cNvPr id="1225" name="Oval 1224"/>
          <p:cNvSpPr/>
          <p:nvPr/>
        </p:nvSpPr>
        <p:spPr bwMode="auto">
          <a:xfrm>
            <a:off x="8788096" y="3926476"/>
            <a:ext cx="432361" cy="435278"/>
          </a:xfrm>
          <a:prstGeom prst="ellipse">
            <a:avLst/>
          </a:prstGeom>
          <a:solidFill>
            <a:schemeClr val="accent6">
              <a:alpha val="80000"/>
            </a:schemeClr>
          </a:solidFill>
          <a:ln w="3175" cap="flat" cmpd="sng" algn="ctr">
            <a:noFill/>
            <a:prstDash val="solid"/>
            <a:headEnd type="none" w="med" len="med"/>
            <a:tailEnd type="none" w="med" len="med"/>
          </a:ln>
          <a:effectLst/>
        </p:spPr>
        <p:txBody>
          <a:bodyPr vert="horz" wrap="square" lIns="91374" tIns="45687" rIns="91374" bIns="45687" numCol="1" rtlCol="0" anchor="ctr" anchorCtr="0" compatLnSpc="1">
            <a:prstTxWarp prst="textNoShape">
              <a:avLst/>
            </a:prstTxWarp>
          </a:bodyPr>
          <a:lstStyle/>
          <a:p>
            <a:pPr algn="ctr" defTabSz="913386" fontAlgn="base">
              <a:spcBef>
                <a:spcPct val="0"/>
              </a:spcBef>
              <a:spcAft>
                <a:spcPct val="0"/>
              </a:spcAft>
            </a:pPr>
            <a:endParaRPr lang="en-US" sz="2199" kern="0" dirty="0">
              <a:gradFill>
                <a:gsLst>
                  <a:gs pos="0">
                    <a:srgbClr val="FFFFFF"/>
                  </a:gs>
                  <a:gs pos="100000">
                    <a:srgbClr val="FFFFFF"/>
                  </a:gs>
                </a:gsLst>
                <a:lin ang="5400000" scaled="0"/>
              </a:gradFill>
            </a:endParaRPr>
          </a:p>
        </p:txBody>
      </p:sp>
      <p:sp>
        <p:nvSpPr>
          <p:cNvPr id="1226" name="Oval 1225"/>
          <p:cNvSpPr/>
          <p:nvPr/>
        </p:nvSpPr>
        <p:spPr bwMode="auto">
          <a:xfrm>
            <a:off x="9994548" y="2321402"/>
            <a:ext cx="432362" cy="435280"/>
          </a:xfrm>
          <a:prstGeom prst="ellipse">
            <a:avLst/>
          </a:prstGeom>
          <a:solidFill>
            <a:schemeClr val="accent6">
              <a:alpha val="80000"/>
            </a:schemeClr>
          </a:solidFill>
          <a:ln w="3175" cap="flat" cmpd="sng" algn="ctr">
            <a:noFill/>
            <a:prstDash val="solid"/>
            <a:headEnd type="none" w="med" len="med"/>
            <a:tailEnd type="none" w="med" len="med"/>
          </a:ln>
          <a:effectLst/>
        </p:spPr>
        <p:txBody>
          <a:bodyPr vert="horz" wrap="square" lIns="91374" tIns="45687" rIns="91374" bIns="45687" numCol="1" rtlCol="0" anchor="ctr" anchorCtr="0" compatLnSpc="1">
            <a:prstTxWarp prst="textNoShape">
              <a:avLst/>
            </a:prstTxWarp>
          </a:bodyPr>
          <a:lstStyle/>
          <a:p>
            <a:pPr algn="ctr" defTabSz="913386" fontAlgn="base">
              <a:spcBef>
                <a:spcPct val="0"/>
              </a:spcBef>
              <a:spcAft>
                <a:spcPct val="0"/>
              </a:spcAft>
            </a:pPr>
            <a:endParaRPr lang="en-US" sz="2199" kern="0" dirty="0">
              <a:gradFill>
                <a:gsLst>
                  <a:gs pos="0">
                    <a:srgbClr val="FFFFFF"/>
                  </a:gs>
                  <a:gs pos="100000">
                    <a:srgbClr val="FFFFFF"/>
                  </a:gs>
                </a:gsLst>
                <a:lin ang="5400000" scaled="0"/>
              </a:gradFill>
            </a:endParaRPr>
          </a:p>
        </p:txBody>
      </p:sp>
      <p:sp>
        <p:nvSpPr>
          <p:cNvPr id="1227" name="Oval 1226"/>
          <p:cNvSpPr/>
          <p:nvPr/>
        </p:nvSpPr>
        <p:spPr bwMode="auto">
          <a:xfrm>
            <a:off x="9218369" y="1941628"/>
            <a:ext cx="432362" cy="435280"/>
          </a:xfrm>
          <a:prstGeom prst="ellipse">
            <a:avLst/>
          </a:prstGeom>
          <a:solidFill>
            <a:schemeClr val="accent6">
              <a:alpha val="80000"/>
            </a:schemeClr>
          </a:solidFill>
          <a:ln w="3175" cap="flat" cmpd="sng" algn="ctr">
            <a:noFill/>
            <a:prstDash val="solid"/>
            <a:headEnd type="none" w="med" len="med"/>
            <a:tailEnd type="none" w="med" len="med"/>
          </a:ln>
          <a:effectLst/>
        </p:spPr>
        <p:txBody>
          <a:bodyPr vert="horz" wrap="square" lIns="91374" tIns="45687" rIns="91374" bIns="45687" numCol="1" rtlCol="0" anchor="ctr" anchorCtr="0" compatLnSpc="1">
            <a:prstTxWarp prst="textNoShape">
              <a:avLst/>
            </a:prstTxWarp>
          </a:bodyPr>
          <a:lstStyle/>
          <a:p>
            <a:pPr algn="ctr" defTabSz="913386" fontAlgn="base">
              <a:spcBef>
                <a:spcPct val="0"/>
              </a:spcBef>
              <a:spcAft>
                <a:spcPct val="0"/>
              </a:spcAft>
            </a:pPr>
            <a:endParaRPr lang="en-US" sz="2199" kern="0" dirty="0">
              <a:gradFill>
                <a:gsLst>
                  <a:gs pos="0">
                    <a:srgbClr val="FFFFFF"/>
                  </a:gs>
                  <a:gs pos="100000">
                    <a:srgbClr val="FFFFFF"/>
                  </a:gs>
                </a:gsLst>
                <a:lin ang="5400000" scaled="0"/>
              </a:gradFill>
            </a:endParaRPr>
          </a:p>
        </p:txBody>
      </p:sp>
      <p:sp>
        <p:nvSpPr>
          <p:cNvPr id="1228" name="Oval 1227"/>
          <p:cNvSpPr/>
          <p:nvPr/>
        </p:nvSpPr>
        <p:spPr bwMode="auto">
          <a:xfrm>
            <a:off x="3133767" y="2339907"/>
            <a:ext cx="432362" cy="435280"/>
          </a:xfrm>
          <a:prstGeom prst="ellipse">
            <a:avLst/>
          </a:prstGeom>
          <a:solidFill>
            <a:schemeClr val="accent6">
              <a:alpha val="80000"/>
            </a:schemeClr>
          </a:solidFill>
          <a:ln w="3175" cap="flat" cmpd="sng" algn="ctr">
            <a:noFill/>
            <a:prstDash val="solid"/>
            <a:headEnd type="none" w="med" len="med"/>
            <a:tailEnd type="none" w="med" len="med"/>
          </a:ln>
          <a:effectLst/>
        </p:spPr>
        <p:txBody>
          <a:bodyPr vert="horz" wrap="square" lIns="91374" tIns="45687" rIns="91374" bIns="45687" numCol="1" rtlCol="0" anchor="ctr" anchorCtr="0" compatLnSpc="1">
            <a:prstTxWarp prst="textNoShape">
              <a:avLst/>
            </a:prstTxWarp>
          </a:bodyPr>
          <a:lstStyle/>
          <a:p>
            <a:pPr algn="ctr" defTabSz="913386" fontAlgn="base">
              <a:spcBef>
                <a:spcPct val="0"/>
              </a:spcBef>
              <a:spcAft>
                <a:spcPct val="0"/>
              </a:spcAft>
              <a:defRPr/>
            </a:pPr>
            <a:endParaRPr lang="en-US" sz="2399" kern="0" dirty="0">
              <a:solidFill>
                <a:srgbClr val="FFFFFF"/>
              </a:solidFill>
            </a:endParaRPr>
          </a:p>
        </p:txBody>
      </p:sp>
      <p:sp>
        <p:nvSpPr>
          <p:cNvPr id="1229" name="Rectangle 1228"/>
          <p:cNvSpPr/>
          <p:nvPr/>
        </p:nvSpPr>
        <p:spPr bwMode="auto">
          <a:xfrm>
            <a:off x="5670930" y="1375534"/>
            <a:ext cx="1005840" cy="264722"/>
          </a:xfrm>
          <a:prstGeom prst="rect">
            <a:avLst/>
          </a:prstGeom>
          <a:solidFill>
            <a:schemeClr val="accent6"/>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54" tIns="91358" rIns="91354" bIns="91366" numCol="1" rtlCol="0" anchor="ctr" anchorCtr="0" compatLnSpc="1">
            <a:prstTxWarp prst="textNoShape">
              <a:avLst/>
            </a:prstTxWarp>
          </a:bodyPr>
          <a:lstStyle/>
          <a:p>
            <a:pPr algn="ctr" defTabSz="1217858"/>
            <a:r>
              <a:rPr lang="en-US" sz="1400" b="1" spc="-100" dirty="0">
                <a:solidFill>
                  <a:srgbClr val="FFFFFF"/>
                </a:solidFill>
                <a:latin typeface="Segoe UI Light"/>
                <a:cs typeface="Segoe UI" pitchFamily="34" charset="0"/>
              </a:rPr>
              <a:t>West Europe</a:t>
            </a:r>
          </a:p>
        </p:txBody>
      </p:sp>
      <p:sp>
        <p:nvSpPr>
          <p:cNvPr id="1230" name="Rectangle 1229"/>
          <p:cNvSpPr/>
          <p:nvPr/>
        </p:nvSpPr>
        <p:spPr bwMode="auto">
          <a:xfrm>
            <a:off x="2911407" y="1889548"/>
            <a:ext cx="986045" cy="264722"/>
          </a:xfrm>
          <a:prstGeom prst="rect">
            <a:avLst/>
          </a:prstGeom>
          <a:solidFill>
            <a:schemeClr val="accent6"/>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54" tIns="91358" rIns="91354" bIns="91366" numCol="1" rtlCol="0" anchor="ctr" anchorCtr="0" compatLnSpc="1">
            <a:prstTxWarp prst="textNoShape">
              <a:avLst/>
            </a:prstTxWarp>
          </a:bodyPr>
          <a:lstStyle/>
          <a:p>
            <a:pPr algn="ctr" defTabSz="1217858"/>
            <a:r>
              <a:rPr lang="en-US" sz="1400" b="1" spc="-100" dirty="0">
                <a:solidFill>
                  <a:srgbClr val="FFFFFF"/>
                </a:solidFill>
                <a:latin typeface="Segoe UI Light"/>
                <a:cs typeface="Segoe UI" pitchFamily="34" charset="0"/>
              </a:rPr>
              <a:t>East US 2</a:t>
            </a:r>
            <a:endParaRPr lang="en-US" b="1" spc="-100" dirty="0">
              <a:solidFill>
                <a:srgbClr val="FFFFFF"/>
              </a:solidFill>
              <a:latin typeface="Segoe UI Light"/>
              <a:cs typeface="Segoe UI" pitchFamily="34" charset="0"/>
            </a:endParaRPr>
          </a:p>
        </p:txBody>
      </p:sp>
      <p:sp>
        <p:nvSpPr>
          <p:cNvPr id="1231" name="Rectangle 1230"/>
          <p:cNvSpPr/>
          <p:nvPr/>
        </p:nvSpPr>
        <p:spPr bwMode="auto">
          <a:xfrm>
            <a:off x="1375673" y="1894546"/>
            <a:ext cx="986045" cy="264722"/>
          </a:xfrm>
          <a:prstGeom prst="rect">
            <a:avLst/>
          </a:prstGeom>
          <a:solidFill>
            <a:schemeClr val="accent6"/>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54" tIns="91358" rIns="91354" bIns="91366" numCol="1" rtlCol="0" anchor="ctr" anchorCtr="0" compatLnSpc="1">
            <a:prstTxWarp prst="textNoShape">
              <a:avLst/>
            </a:prstTxWarp>
          </a:bodyPr>
          <a:lstStyle/>
          <a:p>
            <a:pPr algn="ctr" defTabSz="1217858"/>
            <a:r>
              <a:rPr lang="en-US" sz="1400" b="1" spc="-100" dirty="0">
                <a:solidFill>
                  <a:srgbClr val="FFFFFF"/>
                </a:solidFill>
                <a:latin typeface="Segoe UI Light"/>
                <a:cs typeface="Segoe UI" pitchFamily="34" charset="0"/>
              </a:rPr>
              <a:t>West US</a:t>
            </a:r>
            <a:endParaRPr lang="en-US" b="1" spc="-100" dirty="0">
              <a:solidFill>
                <a:srgbClr val="FFFFFF"/>
              </a:solidFill>
              <a:latin typeface="Segoe UI Light"/>
              <a:cs typeface="Segoe UI" pitchFamily="34" charset="0"/>
            </a:endParaRPr>
          </a:p>
        </p:txBody>
      </p:sp>
      <p:sp>
        <p:nvSpPr>
          <p:cNvPr id="1232" name="Rectangle 1231"/>
          <p:cNvSpPr/>
          <p:nvPr/>
        </p:nvSpPr>
        <p:spPr bwMode="auto">
          <a:xfrm>
            <a:off x="8521099" y="3591379"/>
            <a:ext cx="1387311" cy="264722"/>
          </a:xfrm>
          <a:prstGeom prst="rect">
            <a:avLst/>
          </a:prstGeom>
          <a:solidFill>
            <a:schemeClr val="accent6"/>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54" tIns="91358" rIns="91354" bIns="91366" numCol="1" rtlCol="0" anchor="ctr" anchorCtr="0" compatLnSpc="1">
            <a:prstTxWarp prst="textNoShape">
              <a:avLst/>
            </a:prstTxWarp>
          </a:bodyPr>
          <a:lstStyle/>
          <a:p>
            <a:pPr algn="ctr" defTabSz="1217858"/>
            <a:r>
              <a:rPr lang="en-US" sz="1400" b="1" spc="-100" dirty="0">
                <a:solidFill>
                  <a:srgbClr val="FFFFFF"/>
                </a:solidFill>
                <a:latin typeface="Segoe UI Light"/>
                <a:cs typeface="Segoe UI" pitchFamily="34" charset="0"/>
              </a:rPr>
              <a:t>Southeast Asia</a:t>
            </a:r>
            <a:endParaRPr lang="en-US" b="1" spc="-100" dirty="0">
              <a:solidFill>
                <a:srgbClr val="FFFFFF"/>
              </a:solidFill>
              <a:latin typeface="Segoe UI Light"/>
              <a:cs typeface="Segoe UI" pitchFamily="34" charset="0"/>
            </a:endParaRPr>
          </a:p>
        </p:txBody>
      </p:sp>
      <p:sp>
        <p:nvSpPr>
          <p:cNvPr id="1233" name="Rectangle 1232"/>
          <p:cNvSpPr/>
          <p:nvPr/>
        </p:nvSpPr>
        <p:spPr bwMode="auto">
          <a:xfrm>
            <a:off x="10423199" y="2054359"/>
            <a:ext cx="1387311" cy="264722"/>
          </a:xfrm>
          <a:prstGeom prst="rect">
            <a:avLst/>
          </a:prstGeom>
          <a:solidFill>
            <a:schemeClr val="accent6"/>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54" tIns="91358" rIns="91354" bIns="91366" numCol="1" rtlCol="0" anchor="ctr" anchorCtr="0" compatLnSpc="1">
            <a:prstTxWarp prst="textNoShape">
              <a:avLst/>
            </a:prstTxWarp>
          </a:bodyPr>
          <a:lstStyle/>
          <a:p>
            <a:pPr algn="ctr" defTabSz="1217858"/>
            <a:r>
              <a:rPr lang="en-US" sz="1400" b="1" spc="-100" dirty="0">
                <a:solidFill>
                  <a:srgbClr val="FFFFFF"/>
                </a:solidFill>
                <a:latin typeface="Segoe UI Light"/>
                <a:cs typeface="Segoe UI" pitchFamily="34" charset="0"/>
              </a:rPr>
              <a:t>Japan East</a:t>
            </a:r>
          </a:p>
        </p:txBody>
      </p:sp>
      <p:sp>
        <p:nvSpPr>
          <p:cNvPr id="1234" name="Rectangle 1233"/>
          <p:cNvSpPr/>
          <p:nvPr/>
        </p:nvSpPr>
        <p:spPr bwMode="auto">
          <a:xfrm>
            <a:off x="8788096" y="1575972"/>
            <a:ext cx="1387311" cy="264722"/>
          </a:xfrm>
          <a:prstGeom prst="rect">
            <a:avLst/>
          </a:prstGeom>
          <a:solidFill>
            <a:schemeClr val="accent6"/>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54" tIns="91358" rIns="91354" bIns="91366" numCol="1" rtlCol="0" anchor="ctr" anchorCtr="0" compatLnSpc="1">
            <a:prstTxWarp prst="textNoShape">
              <a:avLst/>
            </a:prstTxWarp>
          </a:bodyPr>
          <a:lstStyle/>
          <a:p>
            <a:pPr algn="ctr" defTabSz="1217858"/>
            <a:r>
              <a:rPr lang="en-US" sz="1400" b="1" spc="-100" dirty="0">
                <a:solidFill>
                  <a:srgbClr val="FFFFFF"/>
                </a:solidFill>
                <a:latin typeface="Segoe UI Light"/>
                <a:cs typeface="Segoe UI" pitchFamily="34" charset="0"/>
              </a:rPr>
              <a:t>East China</a:t>
            </a:r>
            <a:endParaRPr lang="en-US" b="1" spc="-100" dirty="0">
              <a:solidFill>
                <a:srgbClr val="FFFFFF"/>
              </a:solidFill>
              <a:latin typeface="Segoe UI Light"/>
              <a:cs typeface="Segoe UI" pitchFamily="34" charset="0"/>
            </a:endParaRPr>
          </a:p>
        </p:txBody>
      </p:sp>
      <p:sp>
        <p:nvSpPr>
          <p:cNvPr id="1237" name="Oval 1236"/>
          <p:cNvSpPr/>
          <p:nvPr/>
        </p:nvSpPr>
        <p:spPr bwMode="auto">
          <a:xfrm>
            <a:off x="10288268" y="5147147"/>
            <a:ext cx="432361" cy="435278"/>
          </a:xfrm>
          <a:prstGeom prst="ellipse">
            <a:avLst/>
          </a:prstGeom>
          <a:solidFill>
            <a:schemeClr val="accent6">
              <a:alpha val="80000"/>
            </a:schemeClr>
          </a:solidFill>
          <a:ln w="3175" cap="flat" cmpd="sng" algn="ctr">
            <a:noFill/>
            <a:prstDash val="solid"/>
            <a:headEnd type="none" w="med" len="med"/>
            <a:tailEnd type="none" w="med" len="med"/>
          </a:ln>
          <a:effectLst/>
        </p:spPr>
        <p:txBody>
          <a:bodyPr vert="horz" wrap="square" lIns="91374" tIns="45687" rIns="91374" bIns="45687" numCol="1" rtlCol="0" anchor="ctr" anchorCtr="0" compatLnSpc="1">
            <a:prstTxWarp prst="textNoShape">
              <a:avLst/>
            </a:prstTxWarp>
          </a:bodyPr>
          <a:lstStyle/>
          <a:p>
            <a:pPr algn="ctr" defTabSz="913386" fontAlgn="base">
              <a:spcBef>
                <a:spcPct val="0"/>
              </a:spcBef>
              <a:spcAft>
                <a:spcPct val="0"/>
              </a:spcAft>
            </a:pPr>
            <a:endParaRPr lang="en-US" sz="2199" kern="0" dirty="0">
              <a:gradFill>
                <a:gsLst>
                  <a:gs pos="0">
                    <a:srgbClr val="FFFFFF"/>
                  </a:gs>
                  <a:gs pos="100000">
                    <a:srgbClr val="FFFFFF"/>
                  </a:gs>
                </a:gsLst>
                <a:lin ang="5400000" scaled="0"/>
              </a:gradFill>
            </a:endParaRPr>
          </a:p>
        </p:txBody>
      </p:sp>
      <p:sp>
        <p:nvSpPr>
          <p:cNvPr id="1238" name="Rectangle 1237"/>
          <p:cNvSpPr/>
          <p:nvPr/>
        </p:nvSpPr>
        <p:spPr bwMode="auto">
          <a:xfrm>
            <a:off x="10021270" y="4812050"/>
            <a:ext cx="1387311" cy="264722"/>
          </a:xfrm>
          <a:prstGeom prst="rect">
            <a:avLst/>
          </a:prstGeom>
          <a:solidFill>
            <a:schemeClr val="accent6"/>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54" tIns="91358" rIns="91354" bIns="91366" numCol="1" rtlCol="0" anchor="ctr" anchorCtr="0" compatLnSpc="1">
            <a:prstTxWarp prst="textNoShape">
              <a:avLst/>
            </a:prstTxWarp>
          </a:bodyPr>
          <a:lstStyle/>
          <a:p>
            <a:pPr algn="ctr" defTabSz="1217858"/>
            <a:r>
              <a:rPr lang="en-US" sz="1400" b="1" spc="-100" dirty="0">
                <a:solidFill>
                  <a:srgbClr val="FFFFFF"/>
                </a:solidFill>
                <a:latin typeface="Segoe UI Light"/>
                <a:cs typeface="Segoe UI" pitchFamily="34" charset="0"/>
              </a:rPr>
              <a:t>Australia East</a:t>
            </a:r>
          </a:p>
        </p:txBody>
      </p:sp>
      <p:sp>
        <p:nvSpPr>
          <p:cNvPr id="1235" name="Oval 1234"/>
          <p:cNvSpPr/>
          <p:nvPr/>
        </p:nvSpPr>
        <p:spPr bwMode="auto">
          <a:xfrm>
            <a:off x="9778367" y="2703718"/>
            <a:ext cx="432362" cy="435280"/>
          </a:xfrm>
          <a:prstGeom prst="ellipse">
            <a:avLst/>
          </a:prstGeom>
          <a:solidFill>
            <a:schemeClr val="accent6">
              <a:alpha val="80000"/>
            </a:schemeClr>
          </a:solidFill>
          <a:ln w="3175" cap="flat" cmpd="sng" algn="ctr">
            <a:noFill/>
            <a:prstDash val="solid"/>
            <a:headEnd type="none" w="med" len="med"/>
            <a:tailEnd type="none" w="med" len="med"/>
          </a:ln>
          <a:effectLst/>
        </p:spPr>
        <p:txBody>
          <a:bodyPr vert="horz" wrap="square" lIns="91374" tIns="45687" rIns="91374" bIns="45687" numCol="1" rtlCol="0" anchor="ctr" anchorCtr="0" compatLnSpc="1">
            <a:prstTxWarp prst="textNoShape">
              <a:avLst/>
            </a:prstTxWarp>
          </a:bodyPr>
          <a:lstStyle/>
          <a:p>
            <a:pPr algn="ctr" defTabSz="913386" fontAlgn="base">
              <a:spcBef>
                <a:spcPct val="0"/>
              </a:spcBef>
              <a:spcAft>
                <a:spcPct val="0"/>
              </a:spcAft>
            </a:pPr>
            <a:endParaRPr lang="en-US" sz="2199" kern="0" dirty="0">
              <a:gradFill>
                <a:gsLst>
                  <a:gs pos="0">
                    <a:srgbClr val="FFFFFF"/>
                  </a:gs>
                  <a:gs pos="100000">
                    <a:srgbClr val="FFFFFF"/>
                  </a:gs>
                </a:gsLst>
                <a:lin ang="5400000" scaled="0"/>
              </a:gradFill>
            </a:endParaRPr>
          </a:p>
        </p:txBody>
      </p:sp>
      <p:sp>
        <p:nvSpPr>
          <p:cNvPr id="1236" name="Rectangle 1235"/>
          <p:cNvSpPr/>
          <p:nvPr/>
        </p:nvSpPr>
        <p:spPr bwMode="auto">
          <a:xfrm>
            <a:off x="8310621" y="2874276"/>
            <a:ext cx="1387311" cy="264722"/>
          </a:xfrm>
          <a:prstGeom prst="rect">
            <a:avLst/>
          </a:prstGeom>
          <a:solidFill>
            <a:schemeClr val="accent6"/>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54" tIns="91358" rIns="91354" bIns="91366" numCol="1" rtlCol="0" anchor="ctr" anchorCtr="0" compatLnSpc="1">
            <a:prstTxWarp prst="textNoShape">
              <a:avLst/>
            </a:prstTxWarp>
          </a:bodyPr>
          <a:lstStyle/>
          <a:p>
            <a:pPr algn="ctr" defTabSz="1217858"/>
            <a:r>
              <a:rPr lang="en-US" sz="1400" b="1" spc="-100" dirty="0">
                <a:solidFill>
                  <a:srgbClr val="FFFFFF"/>
                </a:solidFill>
                <a:latin typeface="Segoe UI Light"/>
                <a:cs typeface="Segoe UI" pitchFamily="34" charset="0"/>
              </a:rPr>
              <a:t>Japan West</a:t>
            </a:r>
          </a:p>
        </p:txBody>
      </p:sp>
      <p:sp>
        <p:nvSpPr>
          <p:cNvPr id="3" name="Title 2"/>
          <p:cNvSpPr>
            <a:spLocks noGrp="1"/>
          </p:cNvSpPr>
          <p:nvPr>
            <p:ph type="title"/>
          </p:nvPr>
        </p:nvSpPr>
        <p:spPr>
          <a:xfrm>
            <a:off x="268647" y="296863"/>
            <a:ext cx="11541863" cy="899665"/>
          </a:xfr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Premium storage availability</a:t>
            </a:r>
          </a:p>
        </p:txBody>
      </p:sp>
      <p:sp>
        <p:nvSpPr>
          <p:cNvPr id="1239" name="Oval 1238"/>
          <p:cNvSpPr/>
          <p:nvPr/>
        </p:nvSpPr>
        <p:spPr bwMode="auto">
          <a:xfrm>
            <a:off x="2484786" y="2564225"/>
            <a:ext cx="432362" cy="435280"/>
          </a:xfrm>
          <a:prstGeom prst="ellipse">
            <a:avLst/>
          </a:prstGeom>
          <a:solidFill>
            <a:schemeClr val="accent6">
              <a:alpha val="80000"/>
            </a:schemeClr>
          </a:solidFill>
          <a:ln w="3175" cap="flat" cmpd="sng" algn="ctr">
            <a:noFill/>
            <a:prstDash val="solid"/>
            <a:headEnd type="none" w="med" len="med"/>
            <a:tailEnd type="none" w="med" len="med"/>
          </a:ln>
          <a:effectLst/>
        </p:spPr>
        <p:txBody>
          <a:bodyPr vert="horz" wrap="square" lIns="91374" tIns="45687" rIns="91374" bIns="45687" numCol="1" rtlCol="0" anchor="ctr" anchorCtr="0" compatLnSpc="1">
            <a:prstTxWarp prst="textNoShape">
              <a:avLst/>
            </a:prstTxWarp>
          </a:bodyPr>
          <a:lstStyle/>
          <a:p>
            <a:pPr algn="ctr" defTabSz="913386" fontAlgn="base">
              <a:spcBef>
                <a:spcPct val="0"/>
              </a:spcBef>
              <a:spcAft>
                <a:spcPct val="0"/>
              </a:spcAft>
              <a:defRPr/>
            </a:pPr>
            <a:endParaRPr lang="en-US" sz="2399" kern="0" dirty="0">
              <a:solidFill>
                <a:srgbClr val="FFFFFF"/>
              </a:solidFill>
            </a:endParaRPr>
          </a:p>
        </p:txBody>
      </p:sp>
      <p:sp>
        <p:nvSpPr>
          <p:cNvPr id="1240" name="Rectangle 1239"/>
          <p:cNvSpPr/>
          <p:nvPr/>
        </p:nvSpPr>
        <p:spPr bwMode="auto">
          <a:xfrm>
            <a:off x="2262426" y="2113866"/>
            <a:ext cx="986045" cy="264722"/>
          </a:xfrm>
          <a:prstGeom prst="rect">
            <a:avLst/>
          </a:prstGeom>
          <a:solidFill>
            <a:schemeClr val="accent6"/>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54" tIns="91358" rIns="91354" bIns="91366" numCol="1" rtlCol="0" anchor="ctr" anchorCtr="0" compatLnSpc="1">
            <a:prstTxWarp prst="textNoShape">
              <a:avLst/>
            </a:prstTxWarp>
          </a:bodyPr>
          <a:lstStyle/>
          <a:p>
            <a:pPr algn="ctr" defTabSz="1217858"/>
            <a:r>
              <a:rPr lang="en-US" sz="1400" b="1" spc="-100" dirty="0">
                <a:solidFill>
                  <a:srgbClr val="FFFFFF"/>
                </a:solidFill>
                <a:latin typeface="Segoe UI Light"/>
                <a:cs typeface="Segoe UI" pitchFamily="34" charset="0"/>
              </a:rPr>
              <a:t>Central US</a:t>
            </a:r>
            <a:endParaRPr lang="en-US" b="1" spc="-100" dirty="0">
              <a:solidFill>
                <a:srgbClr val="FFFFFF"/>
              </a:solidFill>
              <a:latin typeface="Segoe UI Light"/>
              <a:cs typeface="Segoe UI" pitchFamily="34" charset="0"/>
            </a:endParaRPr>
          </a:p>
        </p:txBody>
      </p:sp>
      <p:sp>
        <p:nvSpPr>
          <p:cNvPr id="1241" name="Rectangle 1240"/>
          <p:cNvSpPr/>
          <p:nvPr/>
        </p:nvSpPr>
        <p:spPr bwMode="auto">
          <a:xfrm>
            <a:off x="6285668" y="1178618"/>
            <a:ext cx="1276111" cy="264722"/>
          </a:xfrm>
          <a:prstGeom prst="rect">
            <a:avLst/>
          </a:prstGeom>
          <a:solidFill>
            <a:schemeClr val="accent6"/>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54" tIns="91358" rIns="91354" bIns="91366" numCol="1" rtlCol="0" anchor="ctr" anchorCtr="0" compatLnSpc="1">
            <a:prstTxWarp prst="textNoShape">
              <a:avLst/>
            </a:prstTxWarp>
          </a:bodyPr>
          <a:lstStyle/>
          <a:p>
            <a:pPr algn="ctr" defTabSz="1217858"/>
            <a:r>
              <a:rPr lang="en-US" sz="1400" b="1" spc="-100" dirty="0">
                <a:solidFill>
                  <a:srgbClr val="FFFFFF"/>
                </a:solidFill>
                <a:latin typeface="Segoe UI Light"/>
                <a:cs typeface="Segoe UI" pitchFamily="34" charset="0"/>
              </a:rPr>
              <a:t>North Europe</a:t>
            </a:r>
          </a:p>
        </p:txBody>
      </p:sp>
      <p:sp>
        <p:nvSpPr>
          <p:cNvPr id="1242" name="Oval 1241"/>
          <p:cNvSpPr/>
          <p:nvPr/>
        </p:nvSpPr>
        <p:spPr bwMode="auto">
          <a:xfrm>
            <a:off x="6686790" y="1489017"/>
            <a:ext cx="432361" cy="435278"/>
          </a:xfrm>
          <a:prstGeom prst="ellipse">
            <a:avLst/>
          </a:prstGeom>
          <a:solidFill>
            <a:schemeClr val="accent6">
              <a:alpha val="80000"/>
            </a:schemeClr>
          </a:solidFill>
          <a:ln w="3175" cap="flat" cmpd="sng" algn="ctr">
            <a:noFill/>
            <a:prstDash val="solid"/>
            <a:headEnd type="none" w="med" len="med"/>
            <a:tailEnd type="none" w="med" len="med"/>
          </a:ln>
          <a:effectLst/>
        </p:spPr>
        <p:txBody>
          <a:bodyPr vert="horz" wrap="square" lIns="91374" tIns="45687" rIns="91374" bIns="45687" numCol="1" rtlCol="0" anchor="ctr" anchorCtr="0" compatLnSpc="1">
            <a:prstTxWarp prst="textNoShape">
              <a:avLst/>
            </a:prstTxWarp>
          </a:bodyPr>
          <a:lstStyle/>
          <a:p>
            <a:pPr algn="ctr" defTabSz="913386" fontAlgn="base">
              <a:spcBef>
                <a:spcPct val="0"/>
              </a:spcBef>
              <a:spcAft>
                <a:spcPct val="0"/>
              </a:spcAft>
              <a:defRPr/>
            </a:pPr>
            <a:endParaRPr lang="en-US" sz="2199" kern="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5254728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3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4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3" grpId="0" animBg="1"/>
      <p:bldP spid="1224" grpId="0" animBg="1"/>
      <p:bldP spid="1225" grpId="0" animBg="1"/>
      <p:bldP spid="1226" grpId="0" animBg="1"/>
      <p:bldP spid="1227" grpId="0" animBg="1"/>
      <p:bldP spid="1228" grpId="0" animBg="1"/>
      <p:bldP spid="1229" grpId="0" animBg="1"/>
      <p:bldP spid="1230" grpId="0" animBg="1"/>
      <p:bldP spid="1231" grpId="0" animBg="1"/>
      <p:bldP spid="1232" grpId="0" animBg="1"/>
      <p:bldP spid="1233" grpId="0" animBg="1"/>
      <p:bldP spid="1234" grpId="0" animBg="1"/>
      <p:bldP spid="1237" grpId="0" animBg="1"/>
      <p:bldP spid="1238" grpId="0" animBg="1"/>
      <p:bldP spid="1235" grpId="0" animBg="1"/>
      <p:bldP spid="1236" grpId="0" animBg="1"/>
      <p:bldP spid="1239" grpId="0" animBg="1"/>
      <p:bldP spid="1240" grpId="0" animBg="1"/>
      <p:bldP spid="1241" grpId="0" animBg="1"/>
      <p:bldP spid="124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Premium compared to Standard Storage</a:t>
            </a:r>
            <a:endParaRPr lang="en-US" dirty="0"/>
          </a:p>
        </p:txBody>
      </p:sp>
      <p:sp>
        <p:nvSpPr>
          <p:cNvPr id="2" name="Content Placeholder 1"/>
          <p:cNvSpPr>
            <a:spLocks noGrp="1"/>
          </p:cNvSpPr>
          <p:nvPr>
            <p:ph sz="quarter" idx="10"/>
          </p:nvPr>
        </p:nvSpPr>
        <p:spPr>
          <a:xfrm>
            <a:off x="268289" y="1398397"/>
            <a:ext cx="5404596" cy="4451560"/>
          </a:xfrm>
        </p:spPr>
        <p:txBody>
          <a:bodyPr>
            <a:normAutofit fontScale="55000" lnSpcReduction="20000"/>
          </a:bodyPr>
          <a:lstStyle/>
          <a:p>
            <a:r>
              <a:rPr lang="en-US" dirty="0"/>
              <a:t>Backed by SSD’s instead of HDD’s</a:t>
            </a:r>
          </a:p>
          <a:p>
            <a:endParaRPr lang="en-US" dirty="0"/>
          </a:p>
          <a:p>
            <a:r>
              <a:rPr lang="en-US" dirty="0"/>
              <a:t>Three sizes of disks available, 128GB (P10), 512GB (P20), and 1TB (P30)</a:t>
            </a:r>
          </a:p>
          <a:p>
            <a:endParaRPr lang="en-US" dirty="0"/>
          </a:p>
          <a:p>
            <a:r>
              <a:rPr lang="en-US" dirty="0"/>
              <a:t>IOPs per disk vary by size of disk: 500, 2300, and 5000</a:t>
            </a:r>
          </a:p>
          <a:p>
            <a:endParaRPr lang="en-US" dirty="0"/>
          </a:p>
          <a:p>
            <a:r>
              <a:rPr lang="en-US" dirty="0"/>
              <a:t>Throughput per disk varies by size: 100MB/sec, 150MB/sec, 200MB/sec</a:t>
            </a:r>
          </a:p>
          <a:p>
            <a:r>
              <a:rPr lang="en-US" dirty="0"/>
              <a:t>Storage costs incurred based on the size of the disk instead of amount of data</a:t>
            </a:r>
          </a:p>
          <a:p>
            <a:endParaRPr lang="en-US" dirty="0"/>
          </a:p>
          <a:p>
            <a:r>
              <a:rPr lang="en-US" dirty="0"/>
              <a:t>Storage analytics is not supported</a:t>
            </a:r>
          </a:p>
        </p:txBody>
      </p:sp>
      <p:pic>
        <p:nvPicPr>
          <p:cNvPr id="6" name="Picture 5"/>
          <p:cNvPicPr>
            <a:picLocks noChangeAspect="1"/>
          </p:cNvPicPr>
          <p:nvPr/>
        </p:nvPicPr>
        <p:blipFill>
          <a:blip r:embed="rId3"/>
          <a:stretch>
            <a:fillRect/>
          </a:stretch>
        </p:blipFill>
        <p:spPr>
          <a:xfrm>
            <a:off x="5672884" y="1965323"/>
            <a:ext cx="6391581" cy="2440422"/>
          </a:xfrm>
          <a:prstGeom prst="rect">
            <a:avLst/>
          </a:prstGeom>
        </p:spPr>
      </p:pic>
      <p:sp>
        <p:nvSpPr>
          <p:cNvPr id="9" name="Rectangle 8"/>
          <p:cNvSpPr/>
          <p:nvPr/>
        </p:nvSpPr>
        <p:spPr bwMode="auto">
          <a:xfrm>
            <a:off x="6200776" y="4983292"/>
            <a:ext cx="5500688" cy="1246058"/>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t>Key pricing tip: </a:t>
            </a:r>
          </a:p>
          <a:p>
            <a:pPr defTabSz="932472" fontAlgn="base">
              <a:lnSpc>
                <a:spcPct val="90000"/>
              </a:lnSpc>
              <a:spcBef>
                <a:spcPct val="0"/>
              </a:spcBef>
              <a:spcAft>
                <a:spcPct val="0"/>
              </a:spcAft>
            </a:pPr>
            <a:r>
              <a:rPr lang="en-US" sz="2400" dirty="0"/>
              <a:t>Standard=Pay for what you use</a:t>
            </a:r>
          </a:p>
          <a:p>
            <a:pPr defTabSz="932472" fontAlgn="base">
              <a:lnSpc>
                <a:spcPct val="90000"/>
              </a:lnSpc>
              <a:spcBef>
                <a:spcPct val="0"/>
              </a:spcBef>
              <a:spcAft>
                <a:spcPct val="0"/>
              </a:spcAft>
            </a:pPr>
            <a:r>
              <a:rPr lang="en-US" sz="2400" dirty="0"/>
              <a:t>Premium=Pay for what you provision</a:t>
            </a:r>
          </a:p>
        </p:txBody>
      </p:sp>
    </p:spTree>
    <p:extLst>
      <p:ext uri="{BB962C8B-B14F-4D97-AF65-F5344CB8AC3E}">
        <p14:creationId xmlns:p14="http://schemas.microsoft.com/office/powerpoint/2010/main" val="173771956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SQL Server on Premium Storage (Test Results)</a:t>
            </a:r>
          </a:p>
        </p:txBody>
      </p:sp>
      <p:sp>
        <p:nvSpPr>
          <p:cNvPr id="5" name="Content Placeholder 4"/>
          <p:cNvSpPr>
            <a:spLocks noGrp="1"/>
          </p:cNvSpPr>
          <p:nvPr>
            <p:ph sz="quarter" idx="4294967295"/>
          </p:nvPr>
        </p:nvSpPr>
        <p:spPr>
          <a:xfrm>
            <a:off x="0" y="1387475"/>
            <a:ext cx="5494338" cy="4848225"/>
          </a:xfrm>
        </p:spPr>
        <p:txBody>
          <a:bodyPr>
            <a:normAutofit fontScale="70000" lnSpcReduction="20000"/>
          </a:bodyPr>
          <a:lstStyle/>
          <a:p>
            <a:r>
              <a:rPr lang="en-US" dirty="0"/>
              <a:t>DS14 VM (16 cores, 116GB RAM, 10 P30 data disks)</a:t>
            </a:r>
          </a:p>
          <a:p>
            <a:endParaRPr lang="en-US" dirty="0"/>
          </a:p>
          <a:p>
            <a:pPr lvl="1"/>
            <a:r>
              <a:rPr lang="en-US" dirty="0"/>
              <a:t>The cache on the VM is 576 GB</a:t>
            </a:r>
          </a:p>
          <a:p>
            <a:pPr lvl="1"/>
            <a:endParaRPr lang="en-US" dirty="0"/>
          </a:p>
          <a:p>
            <a:pPr lvl="1"/>
            <a:endParaRPr lang="en-US" dirty="0"/>
          </a:p>
          <a:p>
            <a:r>
              <a:rPr lang="en-US" dirty="0"/>
              <a:t>Database with ~750GB data</a:t>
            </a:r>
          </a:p>
          <a:p>
            <a:endParaRPr lang="en-US" dirty="0"/>
          </a:p>
          <a:p>
            <a:pPr lvl="1"/>
            <a:r>
              <a:rPr lang="en-US" dirty="0"/>
              <a:t>Single table with 7.2 billion rows</a:t>
            </a:r>
          </a:p>
          <a:p>
            <a:pPr lvl="1"/>
            <a:endParaRPr lang="en-US" dirty="0"/>
          </a:p>
          <a:p>
            <a:pPr lvl="1"/>
            <a:r>
              <a:rPr lang="en-US" dirty="0"/>
              <a:t>Single clustered index</a:t>
            </a:r>
          </a:p>
        </p:txBody>
      </p:sp>
      <p:graphicFrame>
        <p:nvGraphicFramePr>
          <p:cNvPr id="6" name="Table 5"/>
          <p:cNvGraphicFramePr>
            <a:graphicFrameLocks noGrp="1"/>
          </p:cNvGraphicFramePr>
          <p:nvPr>
            <p:extLst/>
          </p:nvPr>
        </p:nvGraphicFramePr>
        <p:xfrm>
          <a:off x="6075010" y="1965325"/>
          <a:ext cx="5735781" cy="2854452"/>
        </p:xfrm>
        <a:graphic>
          <a:graphicData uri="http://schemas.openxmlformats.org/drawingml/2006/table">
            <a:tbl>
              <a:tblPr firstRow="1" bandRow="1">
                <a:tableStyleId>{5C22544A-7EE6-4342-B048-85BDC9FD1C3A}</a:tableStyleId>
              </a:tblPr>
              <a:tblGrid>
                <a:gridCol w="2741158">
                  <a:extLst>
                    <a:ext uri="{9D8B030D-6E8A-4147-A177-3AD203B41FA5}">
                      <a16:colId xmlns:a16="http://schemas.microsoft.com/office/drawing/2014/main" val="4233220293"/>
                    </a:ext>
                  </a:extLst>
                </a:gridCol>
                <a:gridCol w="1408129">
                  <a:extLst>
                    <a:ext uri="{9D8B030D-6E8A-4147-A177-3AD203B41FA5}">
                      <a16:colId xmlns:a16="http://schemas.microsoft.com/office/drawing/2014/main" val="2755343131"/>
                    </a:ext>
                  </a:extLst>
                </a:gridCol>
                <a:gridCol w="1586494">
                  <a:extLst>
                    <a:ext uri="{9D8B030D-6E8A-4147-A177-3AD203B41FA5}">
                      <a16:colId xmlns:a16="http://schemas.microsoft.com/office/drawing/2014/main" val="3790127639"/>
                    </a:ext>
                  </a:extLst>
                </a:gridCol>
              </a:tblGrid>
              <a:tr h="370840">
                <a:tc>
                  <a:txBody>
                    <a:bodyPr/>
                    <a:lstStyle/>
                    <a:p>
                      <a:r>
                        <a:rPr lang="en-US" dirty="0"/>
                        <a:t>Operation</a:t>
                      </a:r>
                    </a:p>
                  </a:txBody>
                  <a:tcPr/>
                </a:tc>
                <a:tc>
                  <a:txBody>
                    <a:bodyPr/>
                    <a:lstStyle/>
                    <a:p>
                      <a:pPr algn="ctr"/>
                      <a:r>
                        <a:rPr lang="en-US" dirty="0"/>
                        <a:t>Execution Time</a:t>
                      </a:r>
                    </a:p>
                  </a:txBody>
                  <a:tcPr/>
                </a:tc>
                <a:tc>
                  <a:txBody>
                    <a:bodyPr/>
                    <a:lstStyle/>
                    <a:p>
                      <a:pPr algn="ctr"/>
                      <a:r>
                        <a:rPr lang="en-US" dirty="0"/>
                        <a:t>Throughput</a:t>
                      </a:r>
                    </a:p>
                    <a:p>
                      <a:pPr algn="ctr"/>
                      <a:r>
                        <a:rPr lang="en-US" dirty="0"/>
                        <a:t>(MB/Sec)</a:t>
                      </a:r>
                    </a:p>
                  </a:txBody>
                  <a:tcPr/>
                </a:tc>
                <a:extLst>
                  <a:ext uri="{0D108BD9-81ED-4DB2-BD59-A6C34878D82A}">
                    <a16:rowId xmlns:a16="http://schemas.microsoft.com/office/drawing/2014/main" val="1935765823"/>
                  </a:ext>
                </a:extLst>
              </a:tr>
              <a:tr h="370840">
                <a:tc>
                  <a:txBody>
                    <a:bodyPr/>
                    <a:lstStyle/>
                    <a:p>
                      <a:r>
                        <a:rPr lang="en-US" dirty="0"/>
                        <a:t>Full Restore</a:t>
                      </a:r>
                    </a:p>
                  </a:txBody>
                  <a:tcPr/>
                </a:tc>
                <a:tc>
                  <a:txBody>
                    <a:bodyPr/>
                    <a:lstStyle/>
                    <a:p>
                      <a:pPr algn="ctr"/>
                      <a:r>
                        <a:rPr lang="en-US" dirty="0"/>
                        <a:t>49 min</a:t>
                      </a:r>
                    </a:p>
                  </a:txBody>
                  <a:tcPr/>
                </a:tc>
                <a:tc>
                  <a:txBody>
                    <a:bodyPr/>
                    <a:lstStyle/>
                    <a:p>
                      <a:pPr algn="ctr"/>
                      <a:r>
                        <a:rPr lang="en-US" dirty="0"/>
                        <a:t>266</a:t>
                      </a:r>
                    </a:p>
                  </a:txBody>
                  <a:tcPr/>
                </a:tc>
                <a:extLst>
                  <a:ext uri="{0D108BD9-81ED-4DB2-BD59-A6C34878D82A}">
                    <a16:rowId xmlns:a16="http://schemas.microsoft.com/office/drawing/2014/main" val="3526922755"/>
                  </a:ext>
                </a:extLst>
              </a:tr>
              <a:tr h="370840">
                <a:tc>
                  <a:txBody>
                    <a:bodyPr/>
                    <a:lstStyle/>
                    <a:p>
                      <a:r>
                        <a:rPr lang="en-US" dirty="0"/>
                        <a:t>Full Backup</a:t>
                      </a:r>
                    </a:p>
                  </a:txBody>
                  <a:tcPr/>
                </a:tc>
                <a:tc>
                  <a:txBody>
                    <a:bodyPr/>
                    <a:lstStyle/>
                    <a:p>
                      <a:pPr algn="ctr"/>
                      <a:r>
                        <a:rPr lang="en-US" dirty="0"/>
                        <a:t>52 min</a:t>
                      </a:r>
                    </a:p>
                  </a:txBody>
                  <a:tcPr/>
                </a:tc>
                <a:tc>
                  <a:txBody>
                    <a:bodyPr/>
                    <a:lstStyle/>
                    <a:p>
                      <a:pPr algn="ctr"/>
                      <a:r>
                        <a:rPr lang="en-US" dirty="0"/>
                        <a:t>249</a:t>
                      </a:r>
                    </a:p>
                  </a:txBody>
                  <a:tcPr/>
                </a:tc>
                <a:extLst>
                  <a:ext uri="{0D108BD9-81ED-4DB2-BD59-A6C34878D82A}">
                    <a16:rowId xmlns:a16="http://schemas.microsoft.com/office/drawing/2014/main" val="3623367335"/>
                  </a:ext>
                </a:extLst>
              </a:tr>
              <a:tr h="370840">
                <a:tc>
                  <a:txBody>
                    <a:bodyPr/>
                    <a:lstStyle/>
                    <a:p>
                      <a:r>
                        <a:rPr lang="en-US" dirty="0"/>
                        <a:t>Index Scan</a:t>
                      </a:r>
                      <a:r>
                        <a:rPr lang="en-US" baseline="0" dirty="0"/>
                        <a:t> select count *</a:t>
                      </a:r>
                      <a:endParaRPr lang="en-US" dirty="0"/>
                    </a:p>
                  </a:txBody>
                  <a:tcPr/>
                </a:tc>
                <a:tc>
                  <a:txBody>
                    <a:bodyPr/>
                    <a:lstStyle/>
                    <a:p>
                      <a:pPr algn="ctr"/>
                      <a:r>
                        <a:rPr lang="en-US" dirty="0"/>
                        <a:t>25 min</a:t>
                      </a:r>
                    </a:p>
                  </a:txBody>
                  <a:tcPr/>
                </a:tc>
                <a:tc>
                  <a:txBody>
                    <a:bodyPr/>
                    <a:lstStyle/>
                    <a:p>
                      <a:pPr algn="ctr"/>
                      <a:r>
                        <a:rPr lang="en-US" dirty="0"/>
                        <a:t>470</a:t>
                      </a:r>
                    </a:p>
                  </a:txBody>
                  <a:tcPr/>
                </a:tc>
                <a:extLst>
                  <a:ext uri="{0D108BD9-81ED-4DB2-BD59-A6C34878D82A}">
                    <a16:rowId xmlns:a16="http://schemas.microsoft.com/office/drawing/2014/main" val="2328839766"/>
                  </a:ext>
                </a:extLst>
              </a:tr>
              <a:tr h="370840">
                <a:tc>
                  <a:txBody>
                    <a:bodyPr/>
                    <a:lstStyle/>
                    <a:p>
                      <a:r>
                        <a:rPr lang="en-US" dirty="0"/>
                        <a:t>Drop Index</a:t>
                      </a:r>
                      <a:r>
                        <a:rPr lang="en-US" baseline="0" dirty="0"/>
                        <a:t> (Clustered)</a:t>
                      </a:r>
                      <a:endParaRPr lang="en-US" dirty="0"/>
                    </a:p>
                  </a:txBody>
                  <a:tcPr/>
                </a:tc>
                <a:tc>
                  <a:txBody>
                    <a:bodyPr/>
                    <a:lstStyle/>
                    <a:p>
                      <a:pPr algn="ctr"/>
                      <a:r>
                        <a:rPr lang="en-US" dirty="0"/>
                        <a:t>23 min</a:t>
                      </a:r>
                    </a:p>
                  </a:txBody>
                  <a:tcPr/>
                </a:tc>
                <a:tc>
                  <a:txBody>
                    <a:bodyPr/>
                    <a:lstStyle/>
                    <a:p>
                      <a:pPr algn="ctr"/>
                      <a:r>
                        <a:rPr lang="en-US" dirty="0"/>
                        <a:t>525</a:t>
                      </a:r>
                    </a:p>
                  </a:txBody>
                  <a:tcPr/>
                </a:tc>
                <a:extLst>
                  <a:ext uri="{0D108BD9-81ED-4DB2-BD59-A6C34878D82A}">
                    <a16:rowId xmlns:a16="http://schemas.microsoft.com/office/drawing/2014/main" val="1410369834"/>
                  </a:ext>
                </a:extLst>
              </a:tr>
              <a:tr h="370840">
                <a:tc>
                  <a:txBody>
                    <a:bodyPr/>
                    <a:lstStyle/>
                    <a:p>
                      <a:r>
                        <a:rPr lang="en-US" dirty="0"/>
                        <a:t>Create Index (Clustered)</a:t>
                      </a:r>
                    </a:p>
                  </a:txBody>
                  <a:tcPr/>
                </a:tc>
                <a:tc>
                  <a:txBody>
                    <a:bodyPr/>
                    <a:lstStyle/>
                    <a:p>
                      <a:pPr algn="ctr"/>
                      <a:r>
                        <a:rPr lang="en-US" dirty="0"/>
                        <a:t>99 min</a:t>
                      </a:r>
                    </a:p>
                  </a:txBody>
                  <a:tcPr/>
                </a:tc>
                <a:tc>
                  <a:txBody>
                    <a:bodyPr/>
                    <a:lstStyle/>
                    <a:p>
                      <a:pPr algn="ctr"/>
                      <a:r>
                        <a:rPr lang="en-US" dirty="0"/>
                        <a:t>252</a:t>
                      </a:r>
                    </a:p>
                  </a:txBody>
                  <a:tcPr/>
                </a:tc>
                <a:extLst>
                  <a:ext uri="{0D108BD9-81ED-4DB2-BD59-A6C34878D82A}">
                    <a16:rowId xmlns:a16="http://schemas.microsoft.com/office/drawing/2014/main" val="2102531413"/>
                  </a:ext>
                </a:extLst>
              </a:tr>
              <a:tr h="370840">
                <a:tc>
                  <a:txBody>
                    <a:bodyPr/>
                    <a:lstStyle/>
                    <a:p>
                      <a:r>
                        <a:rPr lang="en-US" dirty="0" err="1"/>
                        <a:t>CheckDB</a:t>
                      </a:r>
                      <a:endParaRPr lang="en-US" dirty="0"/>
                    </a:p>
                  </a:txBody>
                  <a:tcPr/>
                </a:tc>
                <a:tc>
                  <a:txBody>
                    <a:bodyPr/>
                    <a:lstStyle/>
                    <a:p>
                      <a:pPr algn="ctr"/>
                      <a:r>
                        <a:rPr lang="en-US" dirty="0"/>
                        <a:t>54 min</a:t>
                      </a:r>
                    </a:p>
                  </a:txBody>
                  <a:tcPr/>
                </a:tc>
                <a:tc>
                  <a:txBody>
                    <a:bodyPr/>
                    <a:lstStyle/>
                    <a:p>
                      <a:pPr algn="ctr"/>
                      <a:r>
                        <a:rPr lang="en-US" dirty="0"/>
                        <a:t>269</a:t>
                      </a:r>
                    </a:p>
                  </a:txBody>
                  <a:tcPr/>
                </a:tc>
                <a:extLst>
                  <a:ext uri="{0D108BD9-81ED-4DB2-BD59-A6C34878D82A}">
                    <a16:rowId xmlns:a16="http://schemas.microsoft.com/office/drawing/2014/main" val="1080537990"/>
                  </a:ext>
                </a:extLst>
              </a:tr>
            </a:tbl>
          </a:graphicData>
        </a:graphic>
      </p:graphicFrame>
      <p:sp>
        <p:nvSpPr>
          <p:cNvPr id="7" name="TextBox 6"/>
          <p:cNvSpPr txBox="1"/>
          <p:nvPr/>
        </p:nvSpPr>
        <p:spPr>
          <a:xfrm>
            <a:off x="6039859" y="4941454"/>
            <a:ext cx="6068290" cy="683264"/>
          </a:xfrm>
          <a:prstGeom prst="rect">
            <a:avLst/>
          </a:prstGeom>
          <a:noFill/>
        </p:spPr>
        <p:txBody>
          <a:bodyPr wrap="square" lIns="182880" tIns="146304" rIns="182880" bIns="146304" rtlCol="0">
            <a:spAutoFit/>
          </a:bodyPr>
          <a:lstStyle/>
          <a:p>
            <a:pPr>
              <a:lnSpc>
                <a:spcPct val="90000"/>
              </a:lnSpc>
              <a:spcAft>
                <a:spcPts val="600"/>
              </a:spcAft>
            </a:pPr>
            <a:r>
              <a:rPr lang="en-US" sz="2800" i="1" dirty="0">
                <a:gradFill>
                  <a:gsLst>
                    <a:gs pos="2917">
                      <a:schemeClr val="tx1"/>
                    </a:gs>
                    <a:gs pos="30000">
                      <a:schemeClr val="tx1"/>
                    </a:gs>
                  </a:gsLst>
                  <a:lin ang="5400000" scaled="0"/>
                </a:gradFill>
              </a:rPr>
              <a:t>Up to 140% faster than competition</a:t>
            </a:r>
          </a:p>
        </p:txBody>
      </p:sp>
    </p:spTree>
    <p:extLst>
      <p:ext uri="{BB962C8B-B14F-4D97-AF65-F5344CB8AC3E}">
        <p14:creationId xmlns:p14="http://schemas.microsoft.com/office/powerpoint/2010/main" val="6938810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Scalability Targets</a:t>
            </a:r>
          </a:p>
        </p:txBody>
      </p:sp>
      <p:grpSp>
        <p:nvGrpSpPr>
          <p:cNvPr id="39" name="Group 38"/>
          <p:cNvGrpSpPr/>
          <p:nvPr/>
        </p:nvGrpSpPr>
        <p:grpSpPr>
          <a:xfrm>
            <a:off x="814925" y="2832626"/>
            <a:ext cx="5198230" cy="1894884"/>
            <a:chOff x="272318" y="1277603"/>
            <a:chExt cx="5198230" cy="1894884"/>
          </a:xfrm>
        </p:grpSpPr>
        <p:sp>
          <p:nvSpPr>
            <p:cNvPr id="4" name="Rectangle 3"/>
            <p:cNvSpPr/>
            <p:nvPr/>
          </p:nvSpPr>
          <p:spPr bwMode="auto">
            <a:xfrm>
              <a:off x="272320" y="1277603"/>
              <a:ext cx="5095299" cy="187106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400" dirty="0">
                  <a:solidFill>
                    <a:schemeClr val="tx2">
                      <a:lumMod val="25000"/>
                    </a:schemeClr>
                  </a:solidFill>
                  <a:ea typeface="Segoe UI" pitchFamily="34" charset="0"/>
                  <a:cs typeface="Segoe UI" pitchFamily="34" charset="0"/>
                </a:rPr>
                <a:t>Blobs</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6411" y="1283002"/>
              <a:ext cx="780290" cy="780290"/>
            </a:xfrm>
            <a:prstGeom prst="rect">
              <a:avLst/>
            </a:prstGeom>
          </p:spPr>
        </p:pic>
        <p:sp>
          <p:nvSpPr>
            <p:cNvPr id="14" name="TextBox 13"/>
            <p:cNvSpPr txBox="1"/>
            <p:nvPr/>
          </p:nvSpPr>
          <p:spPr>
            <a:xfrm>
              <a:off x="272318" y="1975236"/>
              <a:ext cx="5198230" cy="1197251"/>
            </a:xfrm>
            <a:prstGeom prst="rect">
              <a:avLst/>
            </a:prstGeom>
            <a:noFill/>
          </p:spPr>
          <p:txBody>
            <a:bodyPr wrap="square" lIns="182880" tIns="146304" rIns="182880" bIns="146304" rtlCol="0">
              <a:spAutoFit/>
            </a:bodyPr>
            <a:lstStyle/>
            <a:p>
              <a:pPr>
                <a:lnSpc>
                  <a:spcPct val="90000"/>
                </a:lnSpc>
                <a:spcAft>
                  <a:spcPts val="600"/>
                </a:spcAft>
              </a:pPr>
              <a:r>
                <a:rPr lang="en-US" b="1" dirty="0">
                  <a:solidFill>
                    <a:schemeClr val="bg1">
                      <a:lumMod val="75000"/>
                    </a:schemeClr>
                  </a:solidFill>
                </a:rPr>
                <a:t>500 IOPS</a:t>
              </a:r>
              <a:r>
                <a:rPr lang="en-US" dirty="0">
                  <a:solidFill>
                    <a:schemeClr val="bg1">
                      <a:lumMod val="75000"/>
                    </a:schemeClr>
                  </a:solidFill>
                </a:rPr>
                <a:t> or 60MB/second.</a:t>
              </a:r>
            </a:p>
            <a:p>
              <a:pPr>
                <a:lnSpc>
                  <a:spcPct val="90000"/>
                </a:lnSpc>
                <a:spcAft>
                  <a:spcPts val="600"/>
                </a:spcAft>
              </a:pPr>
              <a:r>
                <a:rPr lang="en-US" dirty="0">
                  <a:solidFill>
                    <a:schemeClr val="bg1">
                      <a:lumMod val="75000"/>
                    </a:schemeClr>
                  </a:solidFill>
                </a:rPr>
                <a:t>Basic/Standard Tier VM: 300/500 IOPS/disk.</a:t>
              </a:r>
            </a:p>
            <a:p>
              <a:pPr>
                <a:lnSpc>
                  <a:spcPct val="90000"/>
                </a:lnSpc>
                <a:spcAft>
                  <a:spcPts val="600"/>
                </a:spcAft>
              </a:pPr>
              <a:endParaRPr lang="en-US" sz="1600" dirty="0">
                <a:solidFill>
                  <a:schemeClr val="bg1">
                    <a:lumMod val="75000"/>
                  </a:schemeClr>
                </a:solidFill>
              </a:endParaRPr>
            </a:p>
          </p:txBody>
        </p:sp>
        <p:cxnSp>
          <p:nvCxnSpPr>
            <p:cNvPr id="5" name="Straight Connector 4"/>
            <p:cNvCxnSpPr/>
            <p:nvPr/>
          </p:nvCxnSpPr>
          <p:spPr>
            <a:xfrm>
              <a:off x="489612" y="1975236"/>
              <a:ext cx="3800000"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6271740" y="2832626"/>
            <a:ext cx="5095299" cy="1871063"/>
            <a:chOff x="6254020" y="1277603"/>
            <a:chExt cx="5095299" cy="1871063"/>
          </a:xfrm>
        </p:grpSpPr>
        <p:sp>
          <p:nvSpPr>
            <p:cNvPr id="6" name="Rectangle 5"/>
            <p:cNvSpPr/>
            <p:nvPr/>
          </p:nvSpPr>
          <p:spPr bwMode="auto">
            <a:xfrm>
              <a:off x="6254020" y="1277603"/>
              <a:ext cx="5095299" cy="187106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400" dirty="0">
                  <a:solidFill>
                    <a:schemeClr val="tx2">
                      <a:lumMod val="25000"/>
                    </a:schemeClr>
                  </a:solidFill>
                  <a:ea typeface="Segoe UI" pitchFamily="34" charset="0"/>
                  <a:cs typeface="Segoe UI" pitchFamily="34" charset="0"/>
                </a:rPr>
                <a:t>File Shares</a:t>
              </a: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10445" y="1283002"/>
              <a:ext cx="780290" cy="780290"/>
            </a:xfrm>
            <a:prstGeom prst="rect">
              <a:avLst/>
            </a:prstGeom>
          </p:spPr>
        </p:pic>
        <p:sp>
          <p:nvSpPr>
            <p:cNvPr id="20" name="TextBox 19"/>
            <p:cNvSpPr txBox="1"/>
            <p:nvPr/>
          </p:nvSpPr>
          <p:spPr>
            <a:xfrm>
              <a:off x="6254020" y="1975236"/>
              <a:ext cx="4975630" cy="544765"/>
            </a:xfrm>
            <a:prstGeom prst="rect">
              <a:avLst/>
            </a:prstGeom>
            <a:noFill/>
          </p:spPr>
          <p:txBody>
            <a:bodyPr wrap="square" lIns="182880" tIns="146304" rIns="182880" bIns="146304" rtlCol="0">
              <a:spAutoFit/>
            </a:bodyPr>
            <a:lstStyle/>
            <a:p>
              <a:pPr>
                <a:lnSpc>
                  <a:spcPct val="90000"/>
                </a:lnSpc>
                <a:spcAft>
                  <a:spcPts val="600"/>
                </a:spcAft>
              </a:pPr>
              <a:r>
                <a:rPr lang="en-US" b="1" dirty="0">
                  <a:solidFill>
                    <a:schemeClr val="bg1">
                      <a:lumMod val="75000"/>
                    </a:schemeClr>
                  </a:solidFill>
                </a:rPr>
                <a:t>1,000 IOPS </a:t>
              </a:r>
              <a:r>
                <a:rPr lang="en-US" dirty="0">
                  <a:solidFill>
                    <a:schemeClr val="bg1">
                      <a:lumMod val="75000"/>
                    </a:schemeClr>
                  </a:solidFill>
                </a:rPr>
                <a:t>or 60MB/second (8K object size). </a:t>
              </a:r>
            </a:p>
          </p:txBody>
        </p:sp>
        <p:cxnSp>
          <p:nvCxnSpPr>
            <p:cNvPr id="26" name="Straight Connector 25"/>
            <p:cNvCxnSpPr/>
            <p:nvPr/>
          </p:nvCxnSpPr>
          <p:spPr>
            <a:xfrm>
              <a:off x="6451141" y="1975236"/>
              <a:ext cx="3903094"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3" name="Rectangle 42"/>
          <p:cNvSpPr/>
          <p:nvPr/>
        </p:nvSpPr>
        <p:spPr bwMode="auto">
          <a:xfrm>
            <a:off x="380790" y="2415636"/>
            <a:ext cx="11430001" cy="2690620"/>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10718310" y="1835662"/>
            <a:ext cx="780290" cy="780290"/>
          </a:xfrm>
          <a:prstGeom prst="rect">
            <a:avLst/>
          </a:prstGeom>
        </p:spPr>
      </p:pic>
      <p:sp>
        <p:nvSpPr>
          <p:cNvPr id="45" name="TextBox 44"/>
          <p:cNvSpPr txBox="1"/>
          <p:nvPr/>
        </p:nvSpPr>
        <p:spPr>
          <a:xfrm>
            <a:off x="5529240" y="1835661"/>
            <a:ext cx="518907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chemeClr val="tx1"/>
                    </a:gs>
                    <a:gs pos="30000">
                      <a:schemeClr val="tx1"/>
                    </a:gs>
                  </a:gsLst>
                  <a:lin ang="5400000" scaled="0"/>
                </a:gradFill>
              </a:rPr>
              <a:t> Standard Storage Account: 20,000 IOPS</a:t>
            </a:r>
          </a:p>
        </p:txBody>
      </p:sp>
    </p:spTree>
    <p:extLst>
      <p:ext uri="{BB962C8B-B14F-4D97-AF65-F5344CB8AC3E}">
        <p14:creationId xmlns:p14="http://schemas.microsoft.com/office/powerpoint/2010/main" val="7684525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Premium Storage Scalability </a:t>
            </a:r>
            <a:r>
              <a:rPr lang="en-US" dirty="0"/>
              <a:t>Targets</a:t>
            </a:r>
          </a:p>
        </p:txBody>
      </p:sp>
      <p:grpSp>
        <p:nvGrpSpPr>
          <p:cNvPr id="39" name="Group 38"/>
          <p:cNvGrpSpPr/>
          <p:nvPr/>
        </p:nvGrpSpPr>
        <p:grpSpPr>
          <a:xfrm>
            <a:off x="3568766" y="2832627"/>
            <a:ext cx="5198230" cy="2495095"/>
            <a:chOff x="272318" y="1277604"/>
            <a:chExt cx="5198230" cy="2519669"/>
          </a:xfrm>
        </p:grpSpPr>
        <p:sp>
          <p:nvSpPr>
            <p:cNvPr id="4" name="Rectangle 3"/>
            <p:cNvSpPr/>
            <p:nvPr/>
          </p:nvSpPr>
          <p:spPr bwMode="auto">
            <a:xfrm>
              <a:off x="272320" y="1277604"/>
              <a:ext cx="5095299" cy="22504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400">
                  <a:solidFill>
                    <a:schemeClr val="tx2">
                      <a:lumMod val="25000"/>
                    </a:schemeClr>
                  </a:solidFill>
                  <a:ea typeface="Segoe UI" pitchFamily="34" charset="0"/>
                  <a:cs typeface="Segoe UI" pitchFamily="34" charset="0"/>
                </a:rPr>
                <a:t>Page Blobs</a:t>
              </a:r>
              <a:endParaRPr lang="en-US" sz="4400" dirty="0">
                <a:solidFill>
                  <a:schemeClr val="tx2">
                    <a:lumMod val="25000"/>
                  </a:schemeClr>
                </a:solidFill>
                <a:ea typeface="Segoe UI" pitchFamily="34" charset="0"/>
                <a:cs typeface="Segoe UI" pitchFamily="34" charset="0"/>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6411" y="1283002"/>
              <a:ext cx="780290" cy="780290"/>
            </a:xfrm>
            <a:prstGeom prst="rect">
              <a:avLst/>
            </a:prstGeom>
          </p:spPr>
        </p:pic>
        <p:sp>
          <p:nvSpPr>
            <p:cNvPr id="14" name="TextBox 13"/>
            <p:cNvSpPr txBox="1"/>
            <p:nvPr/>
          </p:nvSpPr>
          <p:spPr>
            <a:xfrm>
              <a:off x="272318" y="1975236"/>
              <a:ext cx="5198230" cy="1822037"/>
            </a:xfrm>
            <a:prstGeom prst="rect">
              <a:avLst/>
            </a:prstGeom>
            <a:noFill/>
          </p:spPr>
          <p:txBody>
            <a:bodyPr wrap="square" lIns="182880" tIns="146304" rIns="182880" bIns="146304" rtlCol="0">
              <a:spAutoFit/>
            </a:bodyPr>
            <a:lstStyle/>
            <a:p>
              <a:pPr>
                <a:lnSpc>
                  <a:spcPct val="90000"/>
                </a:lnSpc>
                <a:spcAft>
                  <a:spcPts val="600"/>
                </a:spcAft>
              </a:pPr>
              <a:r>
                <a:rPr lang="en-US">
                  <a:solidFill>
                    <a:schemeClr val="bg1">
                      <a:lumMod val="75000"/>
                    </a:schemeClr>
                  </a:solidFill>
                </a:rPr>
                <a:t>P10 500 IOPS, 100 Mbs</a:t>
              </a:r>
            </a:p>
            <a:p>
              <a:pPr>
                <a:lnSpc>
                  <a:spcPct val="90000"/>
                </a:lnSpc>
                <a:spcAft>
                  <a:spcPts val="600"/>
                </a:spcAft>
              </a:pPr>
              <a:r>
                <a:rPr lang="en-US">
                  <a:solidFill>
                    <a:schemeClr val="bg1">
                      <a:lumMod val="75000"/>
                    </a:schemeClr>
                  </a:solidFill>
                </a:rPr>
                <a:t>P20 2300 IOPS, 150 Mbs</a:t>
              </a:r>
            </a:p>
            <a:p>
              <a:pPr>
                <a:lnSpc>
                  <a:spcPct val="90000"/>
                </a:lnSpc>
                <a:spcAft>
                  <a:spcPts val="600"/>
                </a:spcAft>
              </a:pPr>
              <a:r>
                <a:rPr lang="en-US">
                  <a:solidFill>
                    <a:schemeClr val="bg1">
                      <a:lumMod val="75000"/>
                    </a:schemeClr>
                  </a:solidFill>
                </a:rPr>
                <a:t>P30 5000 IOPS, 200 Mbs </a:t>
              </a:r>
              <a:endParaRPr lang="en-US" dirty="0">
                <a:solidFill>
                  <a:schemeClr val="bg1">
                    <a:lumMod val="75000"/>
                  </a:schemeClr>
                </a:solidFill>
              </a:endParaRPr>
            </a:p>
            <a:p>
              <a:pPr>
                <a:lnSpc>
                  <a:spcPct val="90000"/>
                </a:lnSpc>
                <a:spcAft>
                  <a:spcPts val="600"/>
                </a:spcAft>
              </a:pPr>
              <a:r>
                <a:rPr lang="en-US">
                  <a:solidFill>
                    <a:schemeClr val="bg1">
                      <a:lumMod val="75000"/>
                    </a:schemeClr>
                  </a:solidFill>
                </a:rPr>
                <a:t>Max IOPS capped by VM size</a:t>
              </a:r>
              <a:endParaRPr lang="en-US" dirty="0">
                <a:solidFill>
                  <a:schemeClr val="bg1">
                    <a:lumMod val="75000"/>
                  </a:schemeClr>
                </a:solidFill>
              </a:endParaRPr>
            </a:p>
            <a:p>
              <a:pPr>
                <a:lnSpc>
                  <a:spcPct val="90000"/>
                </a:lnSpc>
                <a:spcAft>
                  <a:spcPts val="600"/>
                </a:spcAft>
              </a:pPr>
              <a:endParaRPr lang="en-US" sz="1600" dirty="0">
                <a:solidFill>
                  <a:schemeClr val="bg1">
                    <a:lumMod val="75000"/>
                  </a:schemeClr>
                </a:solidFill>
              </a:endParaRPr>
            </a:p>
          </p:txBody>
        </p:sp>
        <p:cxnSp>
          <p:nvCxnSpPr>
            <p:cNvPr id="5" name="Straight Connector 4"/>
            <p:cNvCxnSpPr/>
            <p:nvPr/>
          </p:nvCxnSpPr>
          <p:spPr>
            <a:xfrm>
              <a:off x="489612" y="1975236"/>
              <a:ext cx="3800000"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3" name="Rectangle 42"/>
          <p:cNvSpPr/>
          <p:nvPr/>
        </p:nvSpPr>
        <p:spPr bwMode="auto">
          <a:xfrm>
            <a:off x="3136605" y="2415636"/>
            <a:ext cx="5996762" cy="2912086"/>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0718310" y="1835662"/>
            <a:ext cx="780290" cy="780290"/>
          </a:xfrm>
          <a:prstGeom prst="rect">
            <a:avLst/>
          </a:prstGeom>
        </p:spPr>
      </p:pic>
      <p:sp>
        <p:nvSpPr>
          <p:cNvPr id="45" name="TextBox 44"/>
          <p:cNvSpPr txBox="1"/>
          <p:nvPr/>
        </p:nvSpPr>
        <p:spPr>
          <a:xfrm>
            <a:off x="5529240" y="1835661"/>
            <a:ext cx="518907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a:gradFill>
                  <a:gsLst>
                    <a:gs pos="2917">
                      <a:schemeClr val="tx1"/>
                    </a:gs>
                    <a:gs pos="30000">
                      <a:schemeClr val="tx1"/>
                    </a:gs>
                  </a:gsLst>
                  <a:lin ang="5400000" scaled="0"/>
                </a:gradFill>
              </a:rPr>
              <a:t>Storage </a:t>
            </a:r>
            <a:r>
              <a:rPr lang="en-US" sz="2000" dirty="0">
                <a:gradFill>
                  <a:gsLst>
                    <a:gs pos="2917">
                      <a:schemeClr val="tx1"/>
                    </a:gs>
                    <a:gs pos="30000">
                      <a:schemeClr val="tx1"/>
                    </a:gs>
                  </a:gsLst>
                  <a:lin ang="5400000" scaled="0"/>
                </a:gradFill>
              </a:rPr>
              <a:t>Account</a:t>
            </a:r>
            <a:r>
              <a:rPr lang="en-US" sz="2000">
                <a:gradFill>
                  <a:gsLst>
                    <a:gs pos="2917">
                      <a:schemeClr val="tx1"/>
                    </a:gs>
                    <a:gs pos="30000">
                      <a:schemeClr val="tx1"/>
                    </a:gs>
                  </a:gsLst>
                  <a:lin ang="5400000" scaled="0"/>
                </a:gradFill>
              </a:rPr>
              <a:t>: 35x5000 </a:t>
            </a:r>
            <a:r>
              <a:rPr lang="en-US" sz="2000" dirty="0">
                <a:gradFill>
                  <a:gsLst>
                    <a:gs pos="2917">
                      <a:schemeClr val="tx1"/>
                    </a:gs>
                    <a:gs pos="30000">
                      <a:schemeClr val="tx1"/>
                    </a:gs>
                  </a:gsLst>
                  <a:lin ang="5400000" scaled="0"/>
                </a:gradFill>
              </a:rPr>
              <a:t>IOPS</a:t>
            </a:r>
          </a:p>
        </p:txBody>
      </p:sp>
    </p:spTree>
    <p:extLst>
      <p:ext uri="{BB962C8B-B14F-4D97-AF65-F5344CB8AC3E}">
        <p14:creationId xmlns:p14="http://schemas.microsoft.com/office/powerpoint/2010/main" val="42090861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Scalability Targets</a:t>
            </a:r>
          </a:p>
        </p:txBody>
      </p:sp>
    </p:spTree>
    <p:extLst>
      <p:ext uri="{BB962C8B-B14F-4D97-AF65-F5344CB8AC3E}">
        <p14:creationId xmlns:p14="http://schemas.microsoft.com/office/powerpoint/2010/main" val="26718412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Storage Access Control and Encryption</a:t>
            </a:r>
            <a:endParaRPr lang="en-US" dirty="0"/>
          </a:p>
        </p:txBody>
      </p:sp>
    </p:spTree>
    <p:extLst>
      <p:ext uri="{BB962C8B-B14F-4D97-AF65-F5344CB8AC3E}">
        <p14:creationId xmlns:p14="http://schemas.microsoft.com/office/powerpoint/2010/main" val="183711088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Storage account security</a:t>
            </a:r>
          </a:p>
        </p:txBody>
      </p:sp>
      <p:sp>
        <p:nvSpPr>
          <p:cNvPr id="4" name="Text Placeholder 3"/>
          <p:cNvSpPr>
            <a:spLocks noGrp="1"/>
          </p:cNvSpPr>
          <p:nvPr>
            <p:ph sz="quarter" idx="10"/>
          </p:nvPr>
        </p:nvSpPr>
        <p:spPr>
          <a:xfrm>
            <a:off x="268289" y="1398397"/>
            <a:ext cx="8879606" cy="3990652"/>
          </a:xfrm>
        </p:spPr>
        <p:txBody>
          <a:bodyPr>
            <a:normAutofit fontScale="70000" lnSpcReduction="20000"/>
          </a:bodyPr>
          <a:lstStyle/>
          <a:p>
            <a:r>
              <a:rPr lang="en-US" dirty="0"/>
              <a:t>A storage account is protected by an access key </a:t>
            </a:r>
          </a:p>
          <a:p>
            <a:endParaRPr lang="en-US" dirty="0"/>
          </a:p>
          <a:p>
            <a:r>
              <a:rPr lang="en-US" dirty="0"/>
              <a:t>The storage account name and access key collectively are used to authenticate to the account</a:t>
            </a:r>
          </a:p>
          <a:p>
            <a:endParaRPr lang="en-US" dirty="0"/>
          </a:p>
          <a:p>
            <a:r>
              <a:rPr lang="en-US" dirty="0"/>
              <a:t>The access key gives you </a:t>
            </a:r>
            <a:r>
              <a:rPr lang="en-US" dirty="0">
                <a:solidFill>
                  <a:srgbClr val="FFFF00"/>
                </a:solidFill>
              </a:rPr>
              <a:t>full access </a:t>
            </a:r>
            <a:r>
              <a:rPr lang="en-US" dirty="0"/>
              <a:t>to the storage account</a:t>
            </a:r>
          </a:p>
          <a:p>
            <a:pPr lvl="1"/>
            <a:r>
              <a:rPr lang="en-US" dirty="0"/>
              <a:t>RBAC is an effective way to limit this.</a:t>
            </a:r>
          </a:p>
          <a:p>
            <a:endParaRPr lang="en-US" dirty="0"/>
          </a:p>
          <a:p>
            <a:r>
              <a:rPr lang="en-US" dirty="0"/>
              <a:t>Rotate access keys regularly</a:t>
            </a:r>
          </a:p>
        </p:txBody>
      </p:sp>
      <p:pic>
        <p:nvPicPr>
          <p:cNvPr id="5" name="Picture 4"/>
          <p:cNvPicPr>
            <a:picLocks noChangeAspect="1"/>
          </p:cNvPicPr>
          <p:nvPr/>
        </p:nvPicPr>
        <p:blipFill>
          <a:blip r:embed="rId3"/>
          <a:stretch>
            <a:fillRect/>
          </a:stretch>
        </p:blipFill>
        <p:spPr>
          <a:xfrm>
            <a:off x="9350594" y="773122"/>
            <a:ext cx="2678925" cy="3942924"/>
          </a:xfrm>
          <a:prstGeom prst="rect">
            <a:avLst/>
          </a:prstGeom>
        </p:spPr>
      </p:pic>
      <p:grpSp>
        <p:nvGrpSpPr>
          <p:cNvPr id="23" name="Group 22"/>
          <p:cNvGrpSpPr/>
          <p:nvPr/>
        </p:nvGrpSpPr>
        <p:grpSpPr>
          <a:xfrm>
            <a:off x="2289579" y="4894012"/>
            <a:ext cx="8400477" cy="1580141"/>
            <a:chOff x="87528" y="4000298"/>
            <a:chExt cx="8400477" cy="1580141"/>
          </a:xfrm>
        </p:grpSpPr>
        <p:grpSp>
          <p:nvGrpSpPr>
            <p:cNvPr id="21" name="Group 20"/>
            <p:cNvGrpSpPr/>
            <p:nvPr/>
          </p:nvGrpSpPr>
          <p:grpSpPr>
            <a:xfrm>
              <a:off x="6183970" y="4375359"/>
              <a:ext cx="2304035" cy="1205080"/>
              <a:chOff x="5226316" y="4099944"/>
              <a:chExt cx="2304035" cy="1205080"/>
            </a:xfrm>
          </p:grpSpPr>
          <p:pic>
            <p:nvPicPr>
              <p:cNvPr id="7" name="Picture 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988189" y="4099944"/>
                <a:ext cx="780290" cy="780290"/>
              </a:xfrm>
              <a:prstGeom prst="rect">
                <a:avLst/>
              </a:prstGeom>
            </p:spPr>
          </p:pic>
          <p:sp>
            <p:nvSpPr>
              <p:cNvPr id="8" name="TextBox 7"/>
              <p:cNvSpPr txBox="1"/>
              <p:nvPr/>
            </p:nvSpPr>
            <p:spPr>
              <a:xfrm>
                <a:off x="5226316" y="4760259"/>
                <a:ext cx="2304035"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Storage Account</a:t>
                </a:r>
              </a:p>
            </p:txBody>
          </p:sp>
        </p:grpSp>
        <p:grpSp>
          <p:nvGrpSpPr>
            <p:cNvPr id="20" name="Group 19"/>
            <p:cNvGrpSpPr/>
            <p:nvPr/>
          </p:nvGrpSpPr>
          <p:grpSpPr>
            <a:xfrm>
              <a:off x="3135749" y="4375359"/>
              <a:ext cx="1470476" cy="1205080"/>
              <a:chOff x="2565945" y="4099944"/>
              <a:chExt cx="1470476" cy="1205080"/>
            </a:xfrm>
          </p:grpSpPr>
          <p:pic>
            <p:nvPicPr>
              <p:cNvPr id="6" name="Picture 5"/>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2911038" y="4099944"/>
                <a:ext cx="780290" cy="780290"/>
              </a:xfrm>
              <a:prstGeom prst="rect">
                <a:avLst/>
              </a:prstGeom>
            </p:spPr>
          </p:pic>
          <p:sp>
            <p:nvSpPr>
              <p:cNvPr id="9" name="TextBox 8"/>
              <p:cNvSpPr txBox="1"/>
              <p:nvPr/>
            </p:nvSpPr>
            <p:spPr>
              <a:xfrm>
                <a:off x="2565945" y="4760259"/>
                <a:ext cx="1470476"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Web App</a:t>
                </a:r>
              </a:p>
            </p:txBody>
          </p:sp>
        </p:grpSp>
        <p:grpSp>
          <p:nvGrpSpPr>
            <p:cNvPr id="19" name="Group 18"/>
            <p:cNvGrpSpPr/>
            <p:nvPr/>
          </p:nvGrpSpPr>
          <p:grpSpPr>
            <a:xfrm>
              <a:off x="87528" y="4375359"/>
              <a:ext cx="1470476" cy="1205080"/>
              <a:chOff x="239026" y="4099944"/>
              <a:chExt cx="1470476" cy="1205080"/>
            </a:xfrm>
          </p:grpSpPr>
          <p:pic>
            <p:nvPicPr>
              <p:cNvPr id="10" name="Picture 9"/>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584119" y="4099944"/>
                <a:ext cx="780290" cy="780290"/>
              </a:xfrm>
              <a:prstGeom prst="rect">
                <a:avLst/>
              </a:prstGeom>
            </p:spPr>
          </p:pic>
          <p:sp>
            <p:nvSpPr>
              <p:cNvPr id="11" name="TextBox 10"/>
              <p:cNvSpPr txBox="1"/>
              <p:nvPr/>
            </p:nvSpPr>
            <p:spPr>
              <a:xfrm>
                <a:off x="239026" y="4760259"/>
                <a:ext cx="1470476"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Client</a:t>
                </a:r>
              </a:p>
            </p:txBody>
          </p:sp>
        </p:grpSp>
        <p:cxnSp>
          <p:nvCxnSpPr>
            <p:cNvPr id="13" name="Straight Arrow Connector 12"/>
            <p:cNvCxnSpPr>
              <a:stCxn id="10" idx="3"/>
              <a:endCxn id="6" idx="1"/>
            </p:cNvCxnSpPr>
            <p:nvPr/>
          </p:nvCxnSpPr>
          <p:spPr>
            <a:xfrm>
              <a:off x="1212911" y="4765504"/>
              <a:ext cx="226793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3"/>
              <a:endCxn id="7" idx="1"/>
            </p:cNvCxnSpPr>
            <p:nvPr/>
          </p:nvCxnSpPr>
          <p:spPr>
            <a:xfrm>
              <a:off x="4261132" y="4765504"/>
              <a:ext cx="268471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482146" y="4000298"/>
              <a:ext cx="2242682" cy="871008"/>
            </a:xfrm>
            <a:prstGeom prst="rect">
              <a:avLst/>
            </a:prstGeom>
            <a:noFill/>
          </p:spPr>
          <p:txBody>
            <a:bodyPr wrap="square" lIns="182880" tIns="146304" rIns="182880" bIns="146304" rtlCol="0">
              <a:spAutoFit/>
            </a:bodyPr>
            <a:lstStyle/>
            <a:p>
              <a:pPr algn="ctr">
                <a:lnSpc>
                  <a:spcPct val="90000"/>
                </a:lnSpc>
                <a:spcAft>
                  <a:spcPts val="600"/>
                </a:spcAft>
              </a:pPr>
              <a:r>
                <a:rPr lang="en-US" b="1" u="sng" dirty="0">
                  <a:gradFill>
                    <a:gsLst>
                      <a:gs pos="2917">
                        <a:schemeClr val="tx1"/>
                      </a:gs>
                      <a:gs pos="30000">
                        <a:schemeClr val="tx1"/>
                      </a:gs>
                    </a:gsLst>
                    <a:lin ang="5400000" scaled="0"/>
                  </a:gradFill>
                </a:rPr>
                <a:t>Authentication</a:t>
              </a:r>
            </a:p>
            <a:p>
              <a:pPr algn="ctr">
                <a:lnSpc>
                  <a:spcPct val="90000"/>
                </a:lnSpc>
                <a:spcAft>
                  <a:spcPts val="600"/>
                </a:spcAft>
              </a:pPr>
              <a:r>
                <a:rPr lang="en-US" dirty="0">
                  <a:gradFill>
                    <a:gsLst>
                      <a:gs pos="2917">
                        <a:schemeClr val="tx1"/>
                      </a:gs>
                      <a:gs pos="30000">
                        <a:schemeClr val="tx1"/>
                      </a:gs>
                    </a:gsLst>
                    <a:lin ang="5400000" scaled="0"/>
                  </a:gradFill>
                </a:rPr>
                <a:t>Acct Name + Key</a:t>
              </a:r>
            </a:p>
          </p:txBody>
        </p:sp>
      </p:grpSp>
    </p:spTree>
    <p:extLst>
      <p:ext uri="{BB962C8B-B14F-4D97-AF65-F5344CB8AC3E}">
        <p14:creationId xmlns:p14="http://schemas.microsoft.com/office/powerpoint/2010/main" val="314800971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Shared Access Signatures (SAS)</a:t>
            </a:r>
          </a:p>
        </p:txBody>
      </p:sp>
      <p:sp>
        <p:nvSpPr>
          <p:cNvPr id="2" name="Text Placeholder 1"/>
          <p:cNvSpPr>
            <a:spLocks noGrp="1"/>
          </p:cNvSpPr>
          <p:nvPr>
            <p:ph sz="quarter" idx="10"/>
          </p:nvPr>
        </p:nvSpPr>
        <p:spPr>
          <a:xfrm>
            <a:off x="268288" y="1398397"/>
            <a:ext cx="11542503" cy="2660477"/>
          </a:xfrm>
        </p:spPr>
        <p:txBody>
          <a:bodyPr>
            <a:normAutofit fontScale="70000" lnSpcReduction="20000"/>
          </a:bodyPr>
          <a:lstStyle/>
          <a:p>
            <a:r>
              <a:rPr lang="en-US" dirty="0"/>
              <a:t>A URI containing information to grant </a:t>
            </a:r>
            <a:r>
              <a:rPr lang="en-US" dirty="0">
                <a:solidFill>
                  <a:srgbClr val="FFFF00"/>
                </a:solidFill>
              </a:rPr>
              <a:t>limited or full access </a:t>
            </a:r>
            <a:r>
              <a:rPr lang="en-US" dirty="0"/>
              <a:t>to objects in your storage account</a:t>
            </a:r>
          </a:p>
          <a:p>
            <a:endParaRPr lang="en-US" dirty="0"/>
          </a:p>
          <a:p>
            <a:r>
              <a:rPr lang="en-US" dirty="0"/>
              <a:t>SAS tokens identify a resource, start time, stop time, and permissions</a:t>
            </a:r>
          </a:p>
          <a:p>
            <a:endParaRPr lang="en-US" dirty="0"/>
          </a:p>
          <a:p>
            <a:r>
              <a:rPr lang="en-US" dirty="0"/>
              <a:t>Access policies can be used for resource containers</a:t>
            </a:r>
          </a:p>
          <a:p>
            <a:pPr lvl="1"/>
            <a:r>
              <a:rPr lang="en-US" dirty="0"/>
              <a:t>Blob container, File Share, Table, Queue</a:t>
            </a:r>
          </a:p>
        </p:txBody>
      </p:sp>
      <p:grpSp>
        <p:nvGrpSpPr>
          <p:cNvPr id="27" name="Group 26"/>
          <p:cNvGrpSpPr/>
          <p:nvPr/>
        </p:nvGrpSpPr>
        <p:grpSpPr>
          <a:xfrm>
            <a:off x="1839620" y="4002800"/>
            <a:ext cx="8400477" cy="2555226"/>
            <a:chOff x="163720" y="4156876"/>
            <a:chExt cx="8400477" cy="2555226"/>
          </a:xfrm>
        </p:grpSpPr>
        <p:grpSp>
          <p:nvGrpSpPr>
            <p:cNvPr id="5" name="Group 4"/>
            <p:cNvGrpSpPr/>
            <p:nvPr/>
          </p:nvGrpSpPr>
          <p:grpSpPr>
            <a:xfrm>
              <a:off x="6260162" y="4546626"/>
              <a:ext cx="2304035" cy="1454379"/>
              <a:chOff x="5226316" y="4099944"/>
              <a:chExt cx="2304035" cy="1454379"/>
            </a:xfrm>
          </p:grpSpPr>
          <p:pic>
            <p:nvPicPr>
              <p:cNvPr id="15" name="Picture 1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5988189" y="4099944"/>
                <a:ext cx="780290" cy="780290"/>
              </a:xfrm>
              <a:prstGeom prst="rect">
                <a:avLst/>
              </a:prstGeom>
            </p:spPr>
          </p:pic>
          <p:sp>
            <p:nvSpPr>
              <p:cNvPr id="16" name="TextBox 15"/>
              <p:cNvSpPr txBox="1"/>
              <p:nvPr/>
            </p:nvSpPr>
            <p:spPr>
              <a:xfrm>
                <a:off x="5226316" y="4760259"/>
                <a:ext cx="2304035"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Storage Account w/CORS</a:t>
                </a:r>
              </a:p>
            </p:txBody>
          </p:sp>
        </p:grpSp>
        <p:grpSp>
          <p:nvGrpSpPr>
            <p:cNvPr id="6" name="Group 5"/>
            <p:cNvGrpSpPr/>
            <p:nvPr/>
          </p:nvGrpSpPr>
          <p:grpSpPr>
            <a:xfrm>
              <a:off x="3211941" y="4546626"/>
              <a:ext cx="1470476" cy="1205080"/>
              <a:chOff x="2565945" y="4099944"/>
              <a:chExt cx="1470476" cy="1205080"/>
            </a:xfrm>
          </p:grpSpPr>
          <p:pic>
            <p:nvPicPr>
              <p:cNvPr id="13" name="Picture 12"/>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911038" y="4099944"/>
                <a:ext cx="780290" cy="780290"/>
              </a:xfrm>
              <a:prstGeom prst="rect">
                <a:avLst/>
              </a:prstGeom>
            </p:spPr>
          </p:pic>
          <p:sp>
            <p:nvSpPr>
              <p:cNvPr id="14" name="TextBox 13"/>
              <p:cNvSpPr txBox="1"/>
              <p:nvPr/>
            </p:nvSpPr>
            <p:spPr>
              <a:xfrm>
                <a:off x="2565945" y="4760259"/>
                <a:ext cx="1470476"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Web App</a:t>
                </a:r>
              </a:p>
            </p:txBody>
          </p:sp>
        </p:grpSp>
        <p:grpSp>
          <p:nvGrpSpPr>
            <p:cNvPr id="7" name="Group 6"/>
            <p:cNvGrpSpPr/>
            <p:nvPr/>
          </p:nvGrpSpPr>
          <p:grpSpPr>
            <a:xfrm>
              <a:off x="163720" y="4546626"/>
              <a:ext cx="1470476" cy="1205080"/>
              <a:chOff x="239026" y="4099944"/>
              <a:chExt cx="1470476" cy="1205080"/>
            </a:xfrm>
          </p:grpSpPr>
          <p:pic>
            <p:nvPicPr>
              <p:cNvPr id="11" name="Picture 10"/>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584119" y="4099944"/>
                <a:ext cx="780290" cy="780290"/>
              </a:xfrm>
              <a:prstGeom prst="rect">
                <a:avLst/>
              </a:prstGeom>
            </p:spPr>
          </p:pic>
          <p:sp>
            <p:nvSpPr>
              <p:cNvPr id="12" name="TextBox 11"/>
              <p:cNvSpPr txBox="1"/>
              <p:nvPr/>
            </p:nvSpPr>
            <p:spPr>
              <a:xfrm>
                <a:off x="239026" y="4760259"/>
                <a:ext cx="1470476"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Client</a:t>
                </a:r>
              </a:p>
            </p:txBody>
          </p:sp>
        </p:grpSp>
        <p:cxnSp>
          <p:nvCxnSpPr>
            <p:cNvPr id="8" name="Straight Arrow Connector 7"/>
            <p:cNvCxnSpPr>
              <a:stCxn id="11" idx="3"/>
              <a:endCxn id="13" idx="1"/>
            </p:cNvCxnSpPr>
            <p:nvPr/>
          </p:nvCxnSpPr>
          <p:spPr>
            <a:xfrm>
              <a:off x="1289103" y="4936771"/>
              <a:ext cx="226793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13" idx="3"/>
              <a:endCxn id="15" idx="1"/>
            </p:cNvCxnSpPr>
            <p:nvPr/>
          </p:nvCxnSpPr>
          <p:spPr>
            <a:xfrm>
              <a:off x="4337324" y="4936771"/>
              <a:ext cx="268471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07052" y="4156876"/>
              <a:ext cx="2345253" cy="871008"/>
            </a:xfrm>
            <a:prstGeom prst="rect">
              <a:avLst/>
            </a:prstGeom>
            <a:noFill/>
          </p:spPr>
          <p:txBody>
            <a:bodyPr wrap="square" lIns="182880" tIns="146304" rIns="182880" bIns="146304" rtlCol="0">
              <a:spAutoFit/>
            </a:bodyPr>
            <a:lstStyle/>
            <a:p>
              <a:pPr algn="ctr">
                <a:lnSpc>
                  <a:spcPct val="90000"/>
                </a:lnSpc>
                <a:spcAft>
                  <a:spcPts val="600"/>
                </a:spcAft>
              </a:pPr>
              <a:r>
                <a:rPr lang="en-US" b="1" u="sng" dirty="0">
                  <a:gradFill>
                    <a:gsLst>
                      <a:gs pos="2917">
                        <a:schemeClr val="tx1"/>
                      </a:gs>
                      <a:gs pos="30000">
                        <a:schemeClr val="tx1"/>
                      </a:gs>
                    </a:gsLst>
                    <a:lin ang="5400000" scaled="0"/>
                  </a:gradFill>
                </a:rPr>
                <a:t>Authentication</a:t>
              </a:r>
            </a:p>
            <a:p>
              <a:pPr algn="ctr">
                <a:lnSpc>
                  <a:spcPct val="90000"/>
                </a:lnSpc>
                <a:spcAft>
                  <a:spcPts val="600"/>
                </a:spcAft>
              </a:pPr>
              <a:r>
                <a:rPr lang="en-US" dirty="0">
                  <a:gradFill>
                    <a:gsLst>
                      <a:gs pos="2917">
                        <a:schemeClr val="tx1"/>
                      </a:gs>
                      <a:gs pos="30000">
                        <a:schemeClr val="tx1"/>
                      </a:gs>
                    </a:gsLst>
                    <a:lin ang="5400000" scaled="0"/>
                  </a:gradFill>
                </a:rPr>
                <a:t>Acct Name + Key</a:t>
              </a:r>
            </a:p>
          </p:txBody>
        </p:sp>
        <p:sp>
          <p:nvSpPr>
            <p:cNvPr id="17" name="TextBox 16"/>
            <p:cNvSpPr txBox="1"/>
            <p:nvPr/>
          </p:nvSpPr>
          <p:spPr>
            <a:xfrm>
              <a:off x="994003" y="4156876"/>
              <a:ext cx="2661173" cy="871008"/>
            </a:xfrm>
            <a:prstGeom prst="rect">
              <a:avLst/>
            </a:prstGeom>
            <a:noFill/>
          </p:spPr>
          <p:txBody>
            <a:bodyPr wrap="square" lIns="182880" tIns="146304" rIns="182880" bIns="146304" rtlCol="0">
              <a:spAutoFit/>
            </a:bodyPr>
            <a:lstStyle/>
            <a:p>
              <a:pPr algn="ctr">
                <a:lnSpc>
                  <a:spcPct val="90000"/>
                </a:lnSpc>
                <a:spcAft>
                  <a:spcPts val="600"/>
                </a:spcAft>
              </a:pPr>
              <a:r>
                <a:rPr lang="en-US" b="1" u="sng" dirty="0">
                  <a:gradFill>
                    <a:gsLst>
                      <a:gs pos="2917">
                        <a:schemeClr val="tx1"/>
                      </a:gs>
                      <a:gs pos="30000">
                        <a:schemeClr val="tx1"/>
                      </a:gs>
                    </a:gsLst>
                    <a:lin ang="5400000" scaled="0"/>
                  </a:gradFill>
                </a:rPr>
                <a:t>Authentication</a:t>
              </a:r>
            </a:p>
            <a:p>
              <a:pPr algn="ctr">
                <a:lnSpc>
                  <a:spcPct val="90000"/>
                </a:lnSpc>
                <a:spcAft>
                  <a:spcPts val="600"/>
                </a:spcAft>
              </a:pPr>
              <a:r>
                <a:rPr lang="en-US" dirty="0">
                  <a:gradFill>
                    <a:gsLst>
                      <a:gs pos="2917">
                        <a:schemeClr val="tx1"/>
                      </a:gs>
                      <a:gs pos="30000">
                        <a:schemeClr val="tx1"/>
                      </a:gs>
                    </a:gsLst>
                    <a:lin ang="5400000" scaled="0"/>
                  </a:gradFill>
                </a:rPr>
                <a:t>Username + Password</a:t>
              </a:r>
            </a:p>
          </p:txBody>
        </p:sp>
        <p:cxnSp>
          <p:nvCxnSpPr>
            <p:cNvPr id="18" name="Straight Arrow Connector 17"/>
            <p:cNvCxnSpPr/>
            <p:nvPr/>
          </p:nvCxnSpPr>
          <p:spPr>
            <a:xfrm>
              <a:off x="1289103" y="5206941"/>
              <a:ext cx="2267931" cy="0"/>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730341" y="5103104"/>
              <a:ext cx="1385455"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i="1" dirty="0">
                  <a:gradFill>
                    <a:gsLst>
                      <a:gs pos="2917">
                        <a:schemeClr val="tx1"/>
                      </a:gs>
                      <a:gs pos="30000">
                        <a:schemeClr val="tx1"/>
                      </a:gs>
                    </a:gsLst>
                    <a:lin ang="5400000" scaled="0"/>
                  </a:gradFill>
                </a:rPr>
                <a:t>SAS Token</a:t>
              </a:r>
            </a:p>
          </p:txBody>
        </p:sp>
        <p:cxnSp>
          <p:nvCxnSpPr>
            <p:cNvPr id="21" name="Elbow Connector 20"/>
            <p:cNvCxnSpPr>
              <a:stCxn id="12" idx="2"/>
              <a:endCxn id="16" idx="2"/>
            </p:cNvCxnSpPr>
            <p:nvPr/>
          </p:nvCxnSpPr>
          <p:spPr>
            <a:xfrm rot="16200000" flipH="1">
              <a:off x="4030920" y="2619744"/>
              <a:ext cx="249299" cy="6513222"/>
            </a:xfrm>
            <a:prstGeom prst="bentConnector3">
              <a:avLst>
                <a:gd name="adj1" fmla="val 191697"/>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379482" y="6167337"/>
              <a:ext cx="3135394"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Read/Write using SAS</a:t>
              </a:r>
            </a:p>
          </p:txBody>
        </p:sp>
      </p:grpSp>
    </p:spTree>
    <p:extLst>
      <p:ext uri="{BB962C8B-B14F-4D97-AF65-F5344CB8AC3E}">
        <p14:creationId xmlns:p14="http://schemas.microsoft.com/office/powerpoint/2010/main" val="60388833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Storage Service Encryption</a:t>
            </a:r>
          </a:p>
        </p:txBody>
      </p:sp>
      <p:sp>
        <p:nvSpPr>
          <p:cNvPr id="3" name="Content Placeholder 2"/>
          <p:cNvSpPr>
            <a:spLocks noGrp="1"/>
          </p:cNvSpPr>
          <p:nvPr>
            <p:ph sz="quarter" idx="10"/>
          </p:nvPr>
        </p:nvSpPr>
        <p:spPr>
          <a:xfrm>
            <a:off x="268288" y="1398400"/>
            <a:ext cx="11542503" cy="4431983"/>
          </a:xfrm>
        </p:spPr>
        <p:txBody>
          <a:bodyPr/>
          <a:lstStyle/>
          <a:p>
            <a:r>
              <a:rPr lang="en-US"/>
              <a:t>Available for block and page blob</a:t>
            </a:r>
          </a:p>
          <a:p>
            <a:r>
              <a:rPr lang="en-US"/>
              <a:t>Available for Standard and Premium storage created via ARM after 3/30/16</a:t>
            </a:r>
          </a:p>
          <a:p>
            <a:r>
              <a:rPr lang="en-US"/>
              <a:t>Enabled or disabled for entire storage account, not affecting or encrypting existing data</a:t>
            </a:r>
          </a:p>
          <a:p>
            <a:r>
              <a:rPr lang="en-US"/>
              <a:t>Microsoft manges the generation, storage, rotation of keys</a:t>
            </a:r>
          </a:p>
        </p:txBody>
      </p:sp>
      <p:sp>
        <p:nvSpPr>
          <p:cNvPr id="4" name="Diagonal Stripe 3"/>
          <p:cNvSpPr/>
          <p:nvPr/>
        </p:nvSpPr>
        <p:spPr bwMode="auto">
          <a:xfrm rot="5400000">
            <a:off x="10708223" y="-85380"/>
            <a:ext cx="1398397" cy="1569156"/>
          </a:xfrm>
          <a:prstGeom prst="diagStrip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a:xfrm rot="2500406">
            <a:off x="10883969" y="379377"/>
            <a:ext cx="1486817" cy="338554"/>
          </a:xfrm>
          <a:prstGeom prst="rect">
            <a:avLst/>
          </a:prstGeom>
        </p:spPr>
        <p:txBody>
          <a:bodyPr wrap="none">
            <a:spAutoFit/>
          </a:bodyPr>
          <a:lstStyle/>
          <a:p>
            <a:r>
              <a:rPr lang="en-US" sz="1600"/>
              <a:t>Public preview</a:t>
            </a:r>
          </a:p>
        </p:txBody>
      </p:sp>
    </p:spTree>
    <p:extLst>
      <p:ext uri="{BB962C8B-B14F-4D97-AF65-F5344CB8AC3E}">
        <p14:creationId xmlns:p14="http://schemas.microsoft.com/office/powerpoint/2010/main" val="244996380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Virtual Machines</a:t>
            </a:r>
          </a:p>
        </p:txBody>
      </p:sp>
    </p:spTree>
    <p:extLst>
      <p:ext uri="{BB962C8B-B14F-4D97-AF65-F5344CB8AC3E}">
        <p14:creationId xmlns:p14="http://schemas.microsoft.com/office/powerpoint/2010/main" val="70230721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Cool Blob Storage</a:t>
            </a:r>
            <a:endParaRPr lang="en-US"/>
          </a:p>
        </p:txBody>
      </p:sp>
    </p:spTree>
    <p:extLst>
      <p:ext uri="{BB962C8B-B14F-4D97-AF65-F5344CB8AC3E}">
        <p14:creationId xmlns:p14="http://schemas.microsoft.com/office/powerpoint/2010/main" val="370993746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Cool Blog Storage</a:t>
            </a:r>
            <a:endParaRPr lang="en-US"/>
          </a:p>
        </p:txBody>
      </p:sp>
      <p:sp>
        <p:nvSpPr>
          <p:cNvPr id="3" name="Content Placeholder 2"/>
          <p:cNvSpPr>
            <a:spLocks noGrp="1"/>
          </p:cNvSpPr>
          <p:nvPr>
            <p:ph sz="quarter" idx="10"/>
          </p:nvPr>
        </p:nvSpPr>
        <p:spPr>
          <a:xfrm>
            <a:off x="268288" y="1258292"/>
            <a:ext cx="11542503" cy="4905958"/>
          </a:xfrm>
        </p:spPr>
        <p:txBody>
          <a:bodyPr/>
          <a:lstStyle/>
          <a:p>
            <a:r>
              <a:rPr lang="en-US" sz="3600"/>
              <a:t>Low-cost </a:t>
            </a:r>
            <a:r>
              <a:rPr lang="en-US" sz="3600"/>
              <a:t>storage for object data that is infrequently accessed and </a:t>
            </a:r>
            <a:r>
              <a:rPr lang="en-US" sz="3600"/>
              <a:t>long lived</a:t>
            </a:r>
          </a:p>
          <a:p>
            <a:r>
              <a:rPr lang="en-US" sz="3600"/>
              <a:t>Price as low as $0.01 per GB/mo. in some regions </a:t>
            </a:r>
          </a:p>
          <a:p>
            <a:r>
              <a:rPr lang="en-US" sz="3600"/>
              <a:t>Similar performance profiles as that of hot storage</a:t>
            </a:r>
          </a:p>
          <a:p>
            <a:r>
              <a:rPr lang="en-US" sz="3600"/>
              <a:t>Availability at 99% for LRS, GRS. 99.9% for RA-GRS</a:t>
            </a:r>
          </a:p>
          <a:p>
            <a:r>
              <a:rPr lang="en-US" sz="3600"/>
              <a:t>Same durability as standard hot storage</a:t>
            </a:r>
          </a:p>
          <a:p>
            <a:pPr marL="0" indent="0">
              <a:buNone/>
            </a:pPr>
            <a:endParaRPr lang="en-US" sz="3600"/>
          </a:p>
          <a:p>
            <a:pPr marL="0" indent="0">
              <a:buNone/>
            </a:pPr>
            <a:r>
              <a:rPr lang="en-US" sz="3600"/>
              <a:t>&gt;&gt; Best used for SAP backup and archive</a:t>
            </a:r>
            <a:endParaRPr lang="en-US" sz="3600"/>
          </a:p>
        </p:txBody>
      </p:sp>
      <p:sp>
        <p:nvSpPr>
          <p:cNvPr id="4" name="Diagonal Stripe 3"/>
          <p:cNvSpPr/>
          <p:nvPr/>
        </p:nvSpPr>
        <p:spPr bwMode="auto">
          <a:xfrm rot="5400000">
            <a:off x="10708223" y="-85380"/>
            <a:ext cx="1398397" cy="1569156"/>
          </a:xfrm>
          <a:prstGeom prst="diagStrip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a:xfrm rot="2500406">
            <a:off x="11090211" y="379377"/>
            <a:ext cx="1074333" cy="338554"/>
          </a:xfrm>
          <a:prstGeom prst="rect">
            <a:avLst/>
          </a:prstGeom>
        </p:spPr>
        <p:txBody>
          <a:bodyPr wrap="none">
            <a:spAutoFit/>
          </a:bodyPr>
          <a:lstStyle/>
          <a:p>
            <a:r>
              <a:rPr lang="en-US" sz="1600"/>
              <a:t>Newly GA</a:t>
            </a:r>
            <a:endParaRPr lang="en-US" sz="1600"/>
          </a:p>
        </p:txBody>
      </p:sp>
    </p:spTree>
    <p:extLst>
      <p:ext uri="{BB962C8B-B14F-4D97-AF65-F5344CB8AC3E}">
        <p14:creationId xmlns:p14="http://schemas.microsoft.com/office/powerpoint/2010/main" val="119664287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Patterns using Storage</a:t>
            </a:r>
          </a:p>
        </p:txBody>
      </p:sp>
    </p:spTree>
    <p:extLst>
      <p:ext uri="{BB962C8B-B14F-4D97-AF65-F5344CB8AC3E}">
        <p14:creationId xmlns:p14="http://schemas.microsoft.com/office/powerpoint/2010/main" val="177870048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p:cNvSpPr>
            <a:spLocks noGrp="1"/>
          </p:cNvSpPr>
          <p:nvPr>
            <p:ph type="title"/>
          </p:nvPr>
        </p:nvSpPr>
        <p:spPr/>
        <p:txBody>
          <a:bodyPr>
            <a:normAutofit fontScale="90000"/>
          </a:bodyPr>
          <a:lstStyle/>
          <a:p>
            <a:r>
              <a:rPr lang="en-US" dirty="0"/>
              <a:t>Use separate storage accounts for high performance workloads</a:t>
            </a:r>
          </a:p>
        </p:txBody>
      </p:sp>
      <p:grpSp>
        <p:nvGrpSpPr>
          <p:cNvPr id="55" name="Group 54"/>
          <p:cNvGrpSpPr/>
          <p:nvPr/>
        </p:nvGrpSpPr>
        <p:grpSpPr>
          <a:xfrm>
            <a:off x="2354174" y="1817510"/>
            <a:ext cx="2745331" cy="2146232"/>
            <a:chOff x="997990" y="1673674"/>
            <a:chExt cx="2745331" cy="2146232"/>
          </a:xfrm>
        </p:grpSpPr>
        <p:pic>
          <p:nvPicPr>
            <p:cNvPr id="5" name="Content Placeholder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441290" y="2955351"/>
              <a:ext cx="781050" cy="779463"/>
            </a:xfrm>
            <a:prstGeom prst="rect">
              <a:avLst/>
            </a:prstGeom>
          </p:spPr>
        </p:pic>
        <p:pic>
          <p:nvPicPr>
            <p:cNvPr id="6" name="Content Placeholder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441290" y="2240530"/>
              <a:ext cx="780290" cy="780290"/>
            </a:xfrm>
            <a:prstGeom prst="rect">
              <a:avLst/>
            </a:prstGeom>
          </p:spPr>
        </p:pic>
        <p:pic>
          <p:nvPicPr>
            <p:cNvPr id="7" name="Content Placeholder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532437" y="2240530"/>
              <a:ext cx="780290" cy="780290"/>
            </a:xfrm>
            <a:prstGeom prst="rect">
              <a:avLst/>
            </a:prstGeom>
          </p:spPr>
        </p:pic>
        <p:pic>
          <p:nvPicPr>
            <p:cNvPr id="8" name="Content Placeholder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532437" y="2954938"/>
              <a:ext cx="780290" cy="780290"/>
            </a:xfrm>
            <a:prstGeom prst="rect">
              <a:avLst/>
            </a:prstGeom>
          </p:spPr>
        </p:pic>
        <p:sp>
          <p:nvSpPr>
            <p:cNvPr id="9" name="Rectangle 8"/>
            <p:cNvSpPr/>
            <p:nvPr/>
          </p:nvSpPr>
          <p:spPr bwMode="auto">
            <a:xfrm>
              <a:off x="1410884" y="2172993"/>
              <a:ext cx="1919549" cy="1646913"/>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997990" y="1673674"/>
              <a:ext cx="2745331"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SQL Server Workload</a:t>
              </a:r>
            </a:p>
          </p:txBody>
        </p:sp>
      </p:grpSp>
      <p:grpSp>
        <p:nvGrpSpPr>
          <p:cNvPr id="57" name="Group 56"/>
          <p:cNvGrpSpPr/>
          <p:nvPr/>
        </p:nvGrpSpPr>
        <p:grpSpPr>
          <a:xfrm>
            <a:off x="6413700" y="1879155"/>
            <a:ext cx="2745331" cy="2146232"/>
            <a:chOff x="8221950" y="1673674"/>
            <a:chExt cx="2745331" cy="2146232"/>
          </a:xfrm>
        </p:grpSpPr>
        <p:pic>
          <p:nvPicPr>
            <p:cNvPr id="20" name="Content Placeholder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665244" y="2955351"/>
              <a:ext cx="781050" cy="779463"/>
            </a:xfrm>
            <a:prstGeom prst="rect">
              <a:avLst/>
            </a:prstGeom>
          </p:spPr>
        </p:pic>
        <p:pic>
          <p:nvPicPr>
            <p:cNvPr id="21" name="Content Placeholder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665244" y="2240530"/>
              <a:ext cx="780290" cy="780290"/>
            </a:xfrm>
            <a:prstGeom prst="rect">
              <a:avLst/>
            </a:prstGeom>
          </p:spPr>
        </p:pic>
        <p:pic>
          <p:nvPicPr>
            <p:cNvPr id="22" name="Content Placeholder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756391" y="2240530"/>
              <a:ext cx="780290" cy="780290"/>
            </a:xfrm>
            <a:prstGeom prst="rect">
              <a:avLst/>
            </a:prstGeom>
          </p:spPr>
        </p:pic>
        <p:pic>
          <p:nvPicPr>
            <p:cNvPr id="23" name="Content Placeholder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756391" y="2954938"/>
              <a:ext cx="780290" cy="780290"/>
            </a:xfrm>
            <a:prstGeom prst="rect">
              <a:avLst/>
            </a:prstGeom>
          </p:spPr>
        </p:pic>
        <p:sp>
          <p:nvSpPr>
            <p:cNvPr id="24" name="Rectangle 23"/>
            <p:cNvSpPr/>
            <p:nvPr/>
          </p:nvSpPr>
          <p:spPr bwMode="auto">
            <a:xfrm>
              <a:off x="8634838" y="2172993"/>
              <a:ext cx="1919549" cy="1646913"/>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TextBox 24"/>
            <p:cNvSpPr txBox="1"/>
            <p:nvPr/>
          </p:nvSpPr>
          <p:spPr>
            <a:xfrm>
              <a:off x="8221950" y="1673674"/>
              <a:ext cx="2745331"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SAP on Azure</a:t>
              </a:r>
            </a:p>
          </p:txBody>
        </p:sp>
      </p:grpSp>
      <p:grpSp>
        <p:nvGrpSpPr>
          <p:cNvPr id="29" name="Group 28"/>
          <p:cNvGrpSpPr/>
          <p:nvPr/>
        </p:nvGrpSpPr>
        <p:grpSpPr>
          <a:xfrm>
            <a:off x="2682016" y="4463061"/>
            <a:ext cx="2089649" cy="1559978"/>
            <a:chOff x="1340251" y="4687361"/>
            <a:chExt cx="2089649" cy="1559978"/>
          </a:xfrm>
        </p:grpSpPr>
        <p:sp>
          <p:nvSpPr>
            <p:cNvPr id="26" name="Rectangle 25"/>
            <p:cNvSpPr/>
            <p:nvPr/>
          </p:nvSpPr>
          <p:spPr bwMode="auto">
            <a:xfrm>
              <a:off x="1340251" y="5050051"/>
              <a:ext cx="2060812" cy="1197288"/>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7" name="Picture 2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578369" y="4687361"/>
              <a:ext cx="780290" cy="780290"/>
            </a:xfrm>
            <a:prstGeom prst="rect">
              <a:avLst/>
            </a:prstGeom>
          </p:spPr>
        </p:pic>
        <p:sp>
          <p:nvSpPr>
            <p:cNvPr id="28" name="TextBox 27"/>
            <p:cNvSpPr txBox="1"/>
            <p:nvPr/>
          </p:nvSpPr>
          <p:spPr>
            <a:xfrm>
              <a:off x="1340251" y="5320932"/>
              <a:ext cx="2089649" cy="926407"/>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Storage Acct 1</a:t>
              </a:r>
            </a:p>
            <a:p>
              <a:pPr algn="ctr">
                <a:lnSpc>
                  <a:spcPct val="90000"/>
                </a:lnSpc>
                <a:spcAft>
                  <a:spcPts val="600"/>
                </a:spcAft>
              </a:pPr>
              <a:r>
                <a:rPr lang="en-US" sz="2000" dirty="0">
                  <a:gradFill>
                    <a:gsLst>
                      <a:gs pos="2917">
                        <a:schemeClr val="tx1"/>
                      </a:gs>
                      <a:gs pos="30000">
                        <a:schemeClr val="tx1"/>
                      </a:gs>
                    </a:gsLst>
                    <a:lin ang="5400000" scaled="0"/>
                  </a:gradFill>
                </a:rPr>
                <a:t>(20K IOPS)</a:t>
              </a:r>
            </a:p>
          </p:txBody>
        </p:sp>
      </p:grpSp>
      <p:grpSp>
        <p:nvGrpSpPr>
          <p:cNvPr id="34" name="Group 33"/>
          <p:cNvGrpSpPr/>
          <p:nvPr/>
        </p:nvGrpSpPr>
        <p:grpSpPr>
          <a:xfrm>
            <a:off x="6741536" y="4524706"/>
            <a:ext cx="2089649" cy="1559978"/>
            <a:chOff x="1340251" y="4687361"/>
            <a:chExt cx="2089649" cy="1559978"/>
          </a:xfrm>
        </p:grpSpPr>
        <p:sp>
          <p:nvSpPr>
            <p:cNvPr id="35" name="Rectangle 34"/>
            <p:cNvSpPr/>
            <p:nvPr/>
          </p:nvSpPr>
          <p:spPr bwMode="auto">
            <a:xfrm>
              <a:off x="1340251" y="5050051"/>
              <a:ext cx="2060812" cy="1197288"/>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6" name="Picture 35"/>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578369" y="4687361"/>
              <a:ext cx="780290" cy="780290"/>
            </a:xfrm>
            <a:prstGeom prst="rect">
              <a:avLst/>
            </a:prstGeom>
          </p:spPr>
        </p:pic>
        <p:sp>
          <p:nvSpPr>
            <p:cNvPr id="37" name="TextBox 36"/>
            <p:cNvSpPr txBox="1"/>
            <p:nvPr/>
          </p:nvSpPr>
          <p:spPr>
            <a:xfrm>
              <a:off x="1340251" y="5320932"/>
              <a:ext cx="2089649" cy="926407"/>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Storage Acct 2</a:t>
              </a:r>
            </a:p>
            <a:p>
              <a:pPr algn="ctr">
                <a:lnSpc>
                  <a:spcPct val="90000"/>
                </a:lnSpc>
                <a:spcAft>
                  <a:spcPts val="600"/>
                </a:spcAft>
              </a:pPr>
              <a:r>
                <a:rPr lang="en-US" sz="2000" dirty="0">
                  <a:gradFill>
                    <a:gsLst>
                      <a:gs pos="2917">
                        <a:schemeClr val="tx1"/>
                      </a:gs>
                      <a:gs pos="30000">
                        <a:schemeClr val="tx1"/>
                      </a:gs>
                    </a:gsLst>
                    <a:lin ang="5400000" scaled="0"/>
                  </a:gradFill>
                </a:rPr>
                <a:t>(20K IOPS)</a:t>
              </a:r>
            </a:p>
          </p:txBody>
        </p:sp>
      </p:grpSp>
      <p:cxnSp>
        <p:nvCxnSpPr>
          <p:cNvPr id="41" name="Elbow Connector 40"/>
          <p:cNvCxnSpPr>
            <a:stCxn id="9" idx="3"/>
            <a:endCxn id="26" idx="3"/>
          </p:cNvCxnSpPr>
          <p:nvPr/>
        </p:nvCxnSpPr>
        <p:spPr>
          <a:xfrm>
            <a:off x="4686617" y="3140286"/>
            <a:ext cx="56211" cy="2284109"/>
          </a:xfrm>
          <a:prstGeom prst="bentConnector3">
            <a:avLst>
              <a:gd name="adj1" fmla="val 506682"/>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24" idx="3"/>
            <a:endCxn id="35" idx="3"/>
          </p:cNvCxnSpPr>
          <p:nvPr/>
        </p:nvCxnSpPr>
        <p:spPr>
          <a:xfrm>
            <a:off x="8746137" y="3201931"/>
            <a:ext cx="56211" cy="2284109"/>
          </a:xfrm>
          <a:prstGeom prst="bentConnector3">
            <a:avLst>
              <a:gd name="adj1" fmla="val 506682"/>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616856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Networking</a:t>
            </a:r>
            <a:endParaRPr lang="en-US" dirty="0"/>
          </a:p>
        </p:txBody>
      </p:sp>
    </p:spTree>
    <p:extLst>
      <p:ext uri="{BB962C8B-B14F-4D97-AF65-F5344CB8AC3E}">
        <p14:creationId xmlns:p14="http://schemas.microsoft.com/office/powerpoint/2010/main" val="75546033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Big Networking Picture</a:t>
            </a:r>
          </a:p>
        </p:txBody>
      </p:sp>
      <p:sp>
        <p:nvSpPr>
          <p:cNvPr id="252" name="TextBox 251"/>
          <p:cNvSpPr txBox="1"/>
          <p:nvPr/>
        </p:nvSpPr>
        <p:spPr>
          <a:xfrm>
            <a:off x="2360897" y="1860257"/>
            <a:ext cx="2424484" cy="995492"/>
          </a:xfrm>
          <a:prstGeom prst="rect">
            <a:avLst/>
          </a:prstGeom>
          <a:noFill/>
        </p:spPr>
        <p:txBody>
          <a:bodyPr wrap="square" lIns="179237" tIns="143389" rIns="179237" bIns="143389" rtlCol="0">
            <a:spAutoFit/>
          </a:bodyPr>
          <a:lstStyle/>
          <a:p>
            <a:pPr algn="ctr">
              <a:lnSpc>
                <a:spcPct val="90000"/>
              </a:lnSpc>
            </a:pPr>
            <a:r>
              <a:rPr lang="en-US" sz="1961" spc="-49" dirty="0"/>
              <a:t>Users</a:t>
            </a:r>
          </a:p>
          <a:p>
            <a:pPr algn="ctr">
              <a:lnSpc>
                <a:spcPct val="90000"/>
              </a:lnSpc>
            </a:pPr>
            <a:endParaRPr lang="en-US" sz="1371" spc="-49" dirty="0"/>
          </a:p>
          <a:p>
            <a:pPr algn="ctr">
              <a:lnSpc>
                <a:spcPct val="90000"/>
              </a:lnSpc>
            </a:pPr>
            <a:r>
              <a:rPr lang="en-US" sz="1765" i="1" spc="-49" dirty="0">
                <a:effectLst>
                  <a:outerShdw blurRad="38100" dist="38100" dir="2700000" algn="tl">
                    <a:srgbClr val="000000">
                      <a:alpha val="43137"/>
                    </a:srgbClr>
                  </a:outerShdw>
                </a:effectLst>
              </a:rPr>
              <a:t>Internet</a:t>
            </a:r>
          </a:p>
        </p:txBody>
      </p:sp>
      <p:grpSp>
        <p:nvGrpSpPr>
          <p:cNvPr id="253" name="Group 252"/>
          <p:cNvGrpSpPr/>
          <p:nvPr/>
        </p:nvGrpSpPr>
        <p:grpSpPr>
          <a:xfrm>
            <a:off x="3929640" y="1269940"/>
            <a:ext cx="4978104" cy="2539186"/>
            <a:chOff x="6597001" y="703802"/>
            <a:chExt cx="5578218" cy="3071723"/>
          </a:xfrm>
        </p:grpSpPr>
        <p:sp>
          <p:nvSpPr>
            <p:cNvPr id="254" name="Freeform 128"/>
            <p:cNvSpPr>
              <a:spLocks noChangeAspect="1"/>
            </p:cNvSpPr>
            <p:nvPr/>
          </p:nvSpPr>
          <p:spPr bwMode="black">
            <a:xfrm>
              <a:off x="6597001" y="703802"/>
              <a:ext cx="5578218" cy="30717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lumMod val="50000"/>
                <a:lumOff val="50000"/>
              </a:schemeClr>
            </a:solidFill>
            <a:scene3d>
              <a:camera prst="orthographicFront"/>
              <a:lightRig rig="threePt" dir="t"/>
            </a:scene3d>
            <a:sp3d>
              <a:bevelT/>
            </a:sp3d>
            <a:extLst/>
          </p:spPr>
          <p:txBody>
            <a:bodyPr vert="horz" wrap="square" lIns="89618" tIns="44809" rIns="89618" bIns="44809" numCol="1" anchor="t" anchorCtr="0" compatLnSpc="1">
              <a:prstTxWarp prst="textNoShape">
                <a:avLst/>
              </a:prstTxWarp>
            </a:bodyPr>
            <a:lstStyle/>
            <a:p>
              <a:endParaRPr lang="en-US" sz="1766" dirty="0"/>
            </a:p>
          </p:txBody>
        </p:sp>
        <p:sp>
          <p:nvSpPr>
            <p:cNvPr id="255" name="Rounded Rectangle 254"/>
            <p:cNvSpPr/>
            <p:nvPr/>
          </p:nvSpPr>
          <p:spPr bwMode="auto">
            <a:xfrm>
              <a:off x="8117860" y="1632864"/>
              <a:ext cx="3395252" cy="1886600"/>
            </a:xfrm>
            <a:prstGeom prst="roundRect">
              <a:avLst>
                <a:gd name="adj" fmla="val 8795"/>
              </a:avLst>
            </a:prstGeom>
            <a:solidFill>
              <a:srgbClr val="0000CC"/>
            </a:solidFill>
            <a:ln w="5715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7" tIns="143389" rIns="179237" bIns="143389" numCol="1" spcCol="0" rtlCol="0" fromWordArt="0" anchor="t" anchorCtr="0" forceAA="0" compatLnSpc="1">
              <a:prstTxWarp prst="textNoShape">
                <a:avLst/>
              </a:prstTxWarp>
              <a:noAutofit/>
            </a:bodyPr>
            <a:lstStyle/>
            <a:p>
              <a:pPr defTabSz="895943" fontAlgn="base">
                <a:lnSpc>
                  <a:spcPct val="90000"/>
                </a:lnSpc>
                <a:spcBef>
                  <a:spcPct val="0"/>
                </a:spcBef>
                <a:spcAft>
                  <a:spcPct val="0"/>
                </a:spcAft>
              </a:pPr>
              <a:endParaRPr lang="en-US" sz="2353" spc="-49" dirty="0">
                <a:solidFill>
                  <a:schemeClr val="tx1"/>
                </a:solidFill>
              </a:endParaRPr>
            </a:p>
          </p:txBody>
        </p:sp>
        <p:grpSp>
          <p:nvGrpSpPr>
            <p:cNvPr id="256" name="Group 255"/>
            <p:cNvGrpSpPr/>
            <p:nvPr/>
          </p:nvGrpSpPr>
          <p:grpSpPr>
            <a:xfrm>
              <a:off x="8302769" y="1794374"/>
              <a:ext cx="3027722" cy="1546370"/>
              <a:chOff x="2718155" y="4707256"/>
              <a:chExt cx="3027722" cy="1546370"/>
            </a:xfrm>
          </p:grpSpPr>
          <p:sp>
            <p:nvSpPr>
              <p:cNvPr id="257" name="Freeform 5"/>
              <p:cNvSpPr>
                <a:spLocks noEditPoints="1"/>
              </p:cNvSpPr>
              <p:nvPr/>
            </p:nvSpPr>
            <p:spPr bwMode="auto">
              <a:xfrm>
                <a:off x="2718155" y="4707256"/>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89618" tIns="44809" rIns="89618" bIns="44809" numCol="1" anchor="t" anchorCtr="0" compatLnSpc="1">
                <a:prstTxWarp prst="textNoShape">
                  <a:avLst/>
                </a:prstTxWarp>
              </a:bodyPr>
              <a:lstStyle/>
              <a:p>
                <a:endParaRPr lang="en-US" sz="1766"/>
              </a:p>
            </p:txBody>
          </p:sp>
          <p:sp>
            <p:nvSpPr>
              <p:cNvPr id="258" name="Freeform 257"/>
              <p:cNvSpPr>
                <a:spLocks noEditPoints="1"/>
              </p:cNvSpPr>
              <p:nvPr/>
            </p:nvSpPr>
            <p:spPr bwMode="auto">
              <a:xfrm>
                <a:off x="3805975" y="4707256"/>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89618" tIns="44809" rIns="89618" bIns="44809" numCol="1" anchor="t" anchorCtr="0" compatLnSpc="1">
                <a:prstTxWarp prst="textNoShape">
                  <a:avLst/>
                </a:prstTxWarp>
              </a:bodyPr>
              <a:lstStyle/>
              <a:p>
                <a:endParaRPr lang="en-US" sz="1766"/>
              </a:p>
            </p:txBody>
          </p:sp>
          <p:sp>
            <p:nvSpPr>
              <p:cNvPr id="259" name="Freeform 258"/>
              <p:cNvSpPr>
                <a:spLocks noEditPoints="1"/>
              </p:cNvSpPr>
              <p:nvPr/>
            </p:nvSpPr>
            <p:spPr bwMode="auto">
              <a:xfrm>
                <a:off x="4863132" y="4707256"/>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89618" tIns="44809" rIns="89618" bIns="44809" numCol="1" anchor="t" anchorCtr="0" compatLnSpc="1">
                <a:prstTxWarp prst="textNoShape">
                  <a:avLst/>
                </a:prstTxWarp>
              </a:bodyPr>
              <a:lstStyle/>
              <a:p>
                <a:endParaRPr lang="en-US" sz="1766"/>
              </a:p>
            </p:txBody>
          </p:sp>
          <p:sp>
            <p:nvSpPr>
              <p:cNvPr id="260" name="Freeform 5"/>
              <p:cNvSpPr>
                <a:spLocks noEditPoints="1"/>
              </p:cNvSpPr>
              <p:nvPr/>
            </p:nvSpPr>
            <p:spPr bwMode="auto">
              <a:xfrm>
                <a:off x="2718155" y="530189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89618" tIns="44809" rIns="89618" bIns="44809" numCol="1" anchor="t" anchorCtr="0" compatLnSpc="1">
                <a:prstTxWarp prst="textNoShape">
                  <a:avLst/>
                </a:prstTxWarp>
              </a:bodyPr>
              <a:lstStyle/>
              <a:p>
                <a:endParaRPr lang="en-US" sz="1766"/>
              </a:p>
            </p:txBody>
          </p:sp>
          <p:sp>
            <p:nvSpPr>
              <p:cNvPr id="261" name="Freeform 260"/>
              <p:cNvSpPr>
                <a:spLocks noEditPoints="1"/>
              </p:cNvSpPr>
              <p:nvPr/>
            </p:nvSpPr>
            <p:spPr bwMode="auto">
              <a:xfrm>
                <a:off x="3805975" y="530189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89618" tIns="44809" rIns="89618" bIns="44809" numCol="1" anchor="t" anchorCtr="0" compatLnSpc="1">
                <a:prstTxWarp prst="textNoShape">
                  <a:avLst/>
                </a:prstTxWarp>
              </a:bodyPr>
              <a:lstStyle/>
              <a:p>
                <a:endParaRPr lang="en-US" sz="1766"/>
              </a:p>
            </p:txBody>
          </p:sp>
          <p:sp>
            <p:nvSpPr>
              <p:cNvPr id="262" name="Freeform 261"/>
              <p:cNvSpPr>
                <a:spLocks noEditPoints="1"/>
              </p:cNvSpPr>
              <p:nvPr/>
            </p:nvSpPr>
            <p:spPr bwMode="auto">
              <a:xfrm>
                <a:off x="4863132" y="530189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89618" tIns="44809" rIns="89618" bIns="44809" numCol="1" anchor="t" anchorCtr="0" compatLnSpc="1">
                <a:prstTxWarp prst="textNoShape">
                  <a:avLst/>
                </a:prstTxWarp>
              </a:bodyPr>
              <a:lstStyle/>
              <a:p>
                <a:endParaRPr lang="en-US" sz="1766"/>
              </a:p>
            </p:txBody>
          </p:sp>
          <p:sp>
            <p:nvSpPr>
              <p:cNvPr id="263" name="Freeform 5"/>
              <p:cNvSpPr>
                <a:spLocks noEditPoints="1"/>
              </p:cNvSpPr>
              <p:nvPr/>
            </p:nvSpPr>
            <p:spPr bwMode="auto">
              <a:xfrm>
                <a:off x="2718155" y="586945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89618" tIns="44809" rIns="89618" bIns="44809" numCol="1" anchor="t" anchorCtr="0" compatLnSpc="1">
                <a:prstTxWarp prst="textNoShape">
                  <a:avLst/>
                </a:prstTxWarp>
              </a:bodyPr>
              <a:lstStyle/>
              <a:p>
                <a:endParaRPr lang="en-US" sz="1766"/>
              </a:p>
            </p:txBody>
          </p:sp>
          <p:sp>
            <p:nvSpPr>
              <p:cNvPr id="264" name="Freeform 263"/>
              <p:cNvSpPr>
                <a:spLocks noEditPoints="1"/>
              </p:cNvSpPr>
              <p:nvPr/>
            </p:nvSpPr>
            <p:spPr bwMode="auto">
              <a:xfrm>
                <a:off x="3805975" y="586945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89618" tIns="44809" rIns="89618" bIns="44809" numCol="1" anchor="t" anchorCtr="0" compatLnSpc="1">
                <a:prstTxWarp prst="textNoShape">
                  <a:avLst/>
                </a:prstTxWarp>
              </a:bodyPr>
              <a:lstStyle/>
              <a:p>
                <a:endParaRPr lang="en-US" sz="1766"/>
              </a:p>
            </p:txBody>
          </p:sp>
          <p:sp>
            <p:nvSpPr>
              <p:cNvPr id="265" name="Freeform 264"/>
              <p:cNvSpPr>
                <a:spLocks noEditPoints="1"/>
              </p:cNvSpPr>
              <p:nvPr/>
            </p:nvSpPr>
            <p:spPr bwMode="auto">
              <a:xfrm>
                <a:off x="4863132" y="586945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89618" tIns="44809" rIns="89618" bIns="44809" numCol="1" anchor="t" anchorCtr="0" compatLnSpc="1">
                <a:prstTxWarp prst="textNoShape">
                  <a:avLst/>
                </a:prstTxWarp>
              </a:bodyPr>
              <a:lstStyle/>
              <a:p>
                <a:endParaRPr lang="en-US" sz="1766"/>
              </a:p>
            </p:txBody>
          </p:sp>
        </p:grpSp>
      </p:grpSp>
      <p:grpSp>
        <p:nvGrpSpPr>
          <p:cNvPr id="266" name="Group 265"/>
          <p:cNvGrpSpPr/>
          <p:nvPr/>
        </p:nvGrpSpPr>
        <p:grpSpPr>
          <a:xfrm>
            <a:off x="868266" y="1558760"/>
            <a:ext cx="1613359" cy="1613359"/>
            <a:chOff x="3379883" y="1211263"/>
            <a:chExt cx="2246098" cy="2246098"/>
          </a:xfrm>
        </p:grpSpPr>
        <p:sp>
          <p:nvSpPr>
            <p:cNvPr id="267" name="Oval 266"/>
            <p:cNvSpPr/>
            <p:nvPr/>
          </p:nvSpPr>
          <p:spPr bwMode="auto">
            <a:xfrm>
              <a:off x="3379883" y="1211263"/>
              <a:ext cx="2246098" cy="2246098"/>
            </a:xfrm>
            <a:prstGeom prst="ellipse">
              <a:avLst/>
            </a:prstGeom>
            <a:pattFill prst="ltUpDiag">
              <a:fgClr>
                <a:srgbClr val="CDCDCD"/>
              </a:fgClr>
              <a:bgClr>
                <a:srgbClr val="FFFFFF"/>
              </a:bgClr>
            </a:pattFill>
            <a:ln w="57150">
              <a:solidFill>
                <a:srgbClr val="007DDE"/>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7" tIns="143389" rIns="179237" bIns="143389" numCol="1" spcCol="0" rtlCol="0" fromWordArt="0" anchor="t" anchorCtr="0" forceAA="0" compatLnSpc="1">
              <a:prstTxWarp prst="textNoShape">
                <a:avLst/>
              </a:prstTxWarp>
              <a:noAutofit/>
            </a:bodyPr>
            <a:lstStyle/>
            <a:p>
              <a:pPr defTabSz="895943" fontAlgn="base">
                <a:lnSpc>
                  <a:spcPct val="90000"/>
                </a:lnSpc>
                <a:spcBef>
                  <a:spcPct val="0"/>
                </a:spcBef>
                <a:spcAft>
                  <a:spcPct val="0"/>
                </a:spcAft>
              </a:pPr>
              <a:endParaRPr lang="en-US" sz="2353" spc="-49" dirty="0">
                <a:solidFill>
                  <a:schemeClr val="tx1"/>
                </a:solidFill>
              </a:endParaRPr>
            </a:p>
          </p:txBody>
        </p:sp>
        <p:grpSp>
          <p:nvGrpSpPr>
            <p:cNvPr id="268" name="Group 740"/>
            <p:cNvGrpSpPr>
              <a:grpSpLocks noChangeAspect="1"/>
            </p:cNvGrpSpPr>
            <p:nvPr/>
          </p:nvGrpSpPr>
          <p:grpSpPr bwMode="auto">
            <a:xfrm>
              <a:off x="3688878" y="1636025"/>
              <a:ext cx="1628108" cy="1396574"/>
              <a:chOff x="7349" y="-2816"/>
              <a:chExt cx="661" cy="567"/>
            </a:xfrm>
            <a:solidFill>
              <a:schemeClr val="bg1">
                <a:lumMod val="50000"/>
              </a:schemeClr>
            </a:solidFill>
          </p:grpSpPr>
          <p:sp>
            <p:nvSpPr>
              <p:cNvPr id="269" name="Freeform 741"/>
              <p:cNvSpPr>
                <a:spLocks/>
              </p:cNvSpPr>
              <p:nvPr/>
            </p:nvSpPr>
            <p:spPr bwMode="auto">
              <a:xfrm>
                <a:off x="7573" y="-2676"/>
                <a:ext cx="213" cy="427"/>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w="9525">
                <a:solidFill>
                  <a:srgbClr val="007DDE"/>
                </a:solidFill>
                <a:round/>
                <a:headEnd/>
                <a:tailEnd/>
              </a:ln>
              <a:extLst/>
            </p:spPr>
            <p:txBody>
              <a:bodyPr vert="horz" wrap="square" lIns="89618" tIns="44809" rIns="89618" bIns="44809" numCol="1" anchor="t" anchorCtr="0" compatLnSpc="1">
                <a:prstTxWarp prst="textNoShape">
                  <a:avLst/>
                </a:prstTxWarp>
              </a:bodyPr>
              <a:lstStyle/>
              <a:p>
                <a:pPr defTabSz="896202"/>
                <a:endParaRPr lang="en-US" sz="1766"/>
              </a:p>
            </p:txBody>
          </p:sp>
          <p:sp>
            <p:nvSpPr>
              <p:cNvPr id="270" name="Oval 742"/>
              <p:cNvSpPr>
                <a:spLocks noChangeArrowheads="1"/>
              </p:cNvSpPr>
              <p:nvPr/>
            </p:nvSpPr>
            <p:spPr bwMode="auto">
              <a:xfrm>
                <a:off x="7616" y="-2816"/>
                <a:ext cx="127" cy="128"/>
              </a:xfrm>
              <a:prstGeom prst="ellipse">
                <a:avLst/>
              </a:prstGeom>
              <a:grpFill/>
              <a:ln w="9525">
                <a:solidFill>
                  <a:srgbClr val="007DDE"/>
                </a:solidFill>
                <a:round/>
                <a:headEnd/>
                <a:tailEnd/>
              </a:ln>
              <a:extLst/>
            </p:spPr>
            <p:txBody>
              <a:bodyPr vert="horz" wrap="square" lIns="89618" tIns="44809" rIns="89618" bIns="44809" numCol="1" anchor="t" anchorCtr="0" compatLnSpc="1">
                <a:prstTxWarp prst="textNoShape">
                  <a:avLst/>
                </a:prstTxWarp>
              </a:bodyPr>
              <a:lstStyle/>
              <a:p>
                <a:pPr defTabSz="896202"/>
                <a:endParaRPr lang="en-US" sz="1766"/>
              </a:p>
            </p:txBody>
          </p:sp>
          <p:sp>
            <p:nvSpPr>
              <p:cNvPr id="271" name="Freeform 743"/>
              <p:cNvSpPr>
                <a:spLocks/>
              </p:cNvSpPr>
              <p:nvPr/>
            </p:nvSpPr>
            <p:spPr bwMode="auto">
              <a:xfrm>
                <a:off x="7831"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7 w 76"/>
                  <a:gd name="T15" fmla="*/ 154 h 154"/>
                  <a:gd name="T16" fmla="*/ 48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7" y="154"/>
                    </a:cubicBezTo>
                    <a:cubicBezTo>
                      <a:pt x="48" y="154"/>
                      <a:pt x="48" y="154"/>
                      <a:pt x="48"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w="9525">
                <a:solidFill>
                  <a:srgbClr val="007DDE"/>
                </a:solidFill>
                <a:round/>
                <a:headEnd/>
                <a:tailEnd/>
              </a:ln>
              <a:extLst/>
            </p:spPr>
            <p:txBody>
              <a:bodyPr vert="horz" wrap="square" lIns="89618" tIns="44809" rIns="89618" bIns="44809" numCol="1" anchor="t" anchorCtr="0" compatLnSpc="1">
                <a:prstTxWarp prst="textNoShape">
                  <a:avLst/>
                </a:prstTxWarp>
              </a:bodyPr>
              <a:lstStyle/>
              <a:p>
                <a:pPr defTabSz="896202"/>
                <a:endParaRPr lang="en-US" sz="1766"/>
              </a:p>
            </p:txBody>
          </p:sp>
          <p:sp>
            <p:nvSpPr>
              <p:cNvPr id="272" name="Oval 744"/>
              <p:cNvSpPr>
                <a:spLocks noChangeArrowheads="1"/>
              </p:cNvSpPr>
              <p:nvPr/>
            </p:nvSpPr>
            <p:spPr bwMode="auto">
              <a:xfrm>
                <a:off x="7866" y="-2780"/>
                <a:ext cx="109" cy="108"/>
              </a:xfrm>
              <a:prstGeom prst="ellipse">
                <a:avLst/>
              </a:prstGeom>
              <a:grpFill/>
              <a:ln w="9525">
                <a:solidFill>
                  <a:srgbClr val="007DDE"/>
                </a:solidFill>
                <a:round/>
                <a:headEnd/>
                <a:tailEnd/>
              </a:ln>
              <a:extLst/>
            </p:spPr>
            <p:txBody>
              <a:bodyPr vert="horz" wrap="square" lIns="89618" tIns="44809" rIns="89618" bIns="44809" numCol="1" anchor="t" anchorCtr="0" compatLnSpc="1">
                <a:prstTxWarp prst="textNoShape">
                  <a:avLst/>
                </a:prstTxWarp>
              </a:bodyPr>
              <a:lstStyle/>
              <a:p>
                <a:pPr defTabSz="896202"/>
                <a:endParaRPr lang="en-US" sz="1766"/>
              </a:p>
            </p:txBody>
          </p:sp>
          <p:sp>
            <p:nvSpPr>
              <p:cNvPr id="273" name="Freeform 745"/>
              <p:cNvSpPr>
                <a:spLocks/>
              </p:cNvSpPr>
              <p:nvPr/>
            </p:nvSpPr>
            <p:spPr bwMode="auto">
              <a:xfrm>
                <a:off x="7349"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w="9525">
                <a:solidFill>
                  <a:srgbClr val="007DDE"/>
                </a:solidFill>
                <a:round/>
                <a:headEnd/>
                <a:tailEnd/>
              </a:ln>
              <a:extLst/>
            </p:spPr>
            <p:txBody>
              <a:bodyPr vert="horz" wrap="square" lIns="89618" tIns="44809" rIns="89618" bIns="44809" numCol="1" anchor="t" anchorCtr="0" compatLnSpc="1">
                <a:prstTxWarp prst="textNoShape">
                  <a:avLst/>
                </a:prstTxWarp>
              </a:bodyPr>
              <a:lstStyle/>
              <a:p>
                <a:pPr defTabSz="896202"/>
                <a:endParaRPr lang="en-US" sz="1766"/>
              </a:p>
            </p:txBody>
          </p:sp>
          <p:sp>
            <p:nvSpPr>
              <p:cNvPr id="274" name="Oval 746"/>
              <p:cNvSpPr>
                <a:spLocks noChangeArrowheads="1"/>
              </p:cNvSpPr>
              <p:nvPr/>
            </p:nvSpPr>
            <p:spPr bwMode="auto">
              <a:xfrm>
                <a:off x="7384" y="-2780"/>
                <a:ext cx="109" cy="108"/>
              </a:xfrm>
              <a:prstGeom prst="ellipse">
                <a:avLst/>
              </a:prstGeom>
              <a:grpFill/>
              <a:ln w="9525">
                <a:solidFill>
                  <a:srgbClr val="007DDE"/>
                </a:solidFill>
                <a:round/>
                <a:headEnd/>
                <a:tailEnd/>
              </a:ln>
              <a:extLst/>
            </p:spPr>
            <p:txBody>
              <a:bodyPr vert="horz" wrap="square" lIns="89618" tIns="44809" rIns="89618" bIns="44809" numCol="1" anchor="t" anchorCtr="0" compatLnSpc="1">
                <a:prstTxWarp prst="textNoShape">
                  <a:avLst/>
                </a:prstTxWarp>
              </a:bodyPr>
              <a:lstStyle/>
              <a:p>
                <a:pPr defTabSz="896202"/>
                <a:endParaRPr lang="en-US" sz="1766"/>
              </a:p>
            </p:txBody>
          </p:sp>
        </p:grpSp>
      </p:grpSp>
      <p:cxnSp>
        <p:nvCxnSpPr>
          <p:cNvPr id="275" name="Straight Arrow Connector 274"/>
          <p:cNvCxnSpPr>
            <a:endCxn id="267" idx="6"/>
          </p:cNvCxnSpPr>
          <p:nvPr/>
        </p:nvCxnSpPr>
        <p:spPr>
          <a:xfrm flipH="1">
            <a:off x="2481625" y="2365440"/>
            <a:ext cx="2155399" cy="0"/>
          </a:xfrm>
          <a:prstGeom prst="straightConnector1">
            <a:avLst/>
          </a:prstGeom>
          <a:ln w="85725" cap="rnd">
            <a:solidFill>
              <a:schemeClr val="tx1"/>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276" name="TextBox 275"/>
          <p:cNvSpPr txBox="1"/>
          <p:nvPr/>
        </p:nvSpPr>
        <p:spPr>
          <a:xfrm>
            <a:off x="5348979" y="1348688"/>
            <a:ext cx="1841804" cy="664970"/>
          </a:xfrm>
          <a:prstGeom prst="rect">
            <a:avLst/>
          </a:prstGeom>
          <a:noFill/>
        </p:spPr>
        <p:txBody>
          <a:bodyPr wrap="none" rtlCol="0">
            <a:spAutoFit/>
          </a:bodyPr>
          <a:lstStyle/>
          <a:p>
            <a:pPr algn="ctr"/>
            <a:r>
              <a:rPr lang="en-US" sz="1866" dirty="0">
                <a:effectLst>
                  <a:outerShdw blurRad="38100" dist="38100" dir="2700000" algn="tl">
                    <a:srgbClr val="000000">
                      <a:alpha val="43137"/>
                    </a:srgbClr>
                  </a:outerShdw>
                </a:effectLst>
              </a:rPr>
              <a:t>Azure</a:t>
            </a:r>
          </a:p>
          <a:p>
            <a:pPr algn="ctr"/>
            <a:r>
              <a:rPr lang="en-US" sz="1866" dirty="0">
                <a:effectLst>
                  <a:outerShdw blurRad="38100" dist="38100" dir="2700000" algn="tl">
                    <a:srgbClr val="000000">
                      <a:alpha val="43137"/>
                    </a:srgbClr>
                  </a:outerShdw>
                </a:effectLst>
              </a:rPr>
              <a:t>Virtual Network</a:t>
            </a:r>
          </a:p>
        </p:txBody>
      </p:sp>
      <p:sp>
        <p:nvSpPr>
          <p:cNvPr id="277" name="TextBox 276"/>
          <p:cNvSpPr txBox="1"/>
          <p:nvPr/>
        </p:nvSpPr>
        <p:spPr>
          <a:xfrm>
            <a:off x="208660" y="3178957"/>
            <a:ext cx="4461131" cy="3426489"/>
          </a:xfrm>
          <a:prstGeom prst="rect">
            <a:avLst/>
          </a:prstGeom>
          <a:noFill/>
        </p:spPr>
        <p:txBody>
          <a:bodyPr wrap="square" lIns="179262" tIns="143409" rIns="179262" bIns="143409" rtlCol="0">
            <a:noAutofit/>
          </a:bodyPr>
          <a:lstStyle/>
          <a:p>
            <a:pPr>
              <a:lnSpc>
                <a:spcPct val="90000"/>
              </a:lnSpc>
              <a:spcBef>
                <a:spcPct val="20000"/>
              </a:spcBef>
              <a:spcAft>
                <a:spcPts val="1176"/>
              </a:spcAft>
              <a:buSzPct val="80000"/>
            </a:pPr>
            <a:r>
              <a:rPr lang="en-US" sz="2353" b="1" dirty="0">
                <a:gradFill>
                  <a:gsLst>
                    <a:gs pos="0">
                      <a:schemeClr val="tx2"/>
                    </a:gs>
                    <a:gs pos="100000">
                      <a:schemeClr val="tx2"/>
                    </a:gs>
                  </a:gsLst>
                  <a:lin ang="5400000" scaled="1"/>
                </a:gradFill>
                <a:latin typeface="+mj-lt"/>
              </a:rPr>
              <a:t>Front-End Access</a:t>
            </a:r>
          </a:p>
          <a:p>
            <a:pPr>
              <a:spcAft>
                <a:spcPts val="588"/>
              </a:spcAft>
            </a:pPr>
            <a:r>
              <a:rPr lang="en-US" sz="1961" spc="-49" dirty="0">
                <a:gradFill>
                  <a:gsLst>
                    <a:gs pos="0">
                      <a:schemeClr val="tx1"/>
                    </a:gs>
                    <a:gs pos="100000">
                      <a:schemeClr val="tx1"/>
                    </a:gs>
                  </a:gsLst>
                  <a:lin ang="0" scaled="0"/>
                </a:gradFill>
                <a:latin typeface="+mj-lt"/>
              </a:rPr>
              <a:t>Dynamic/Reserved Public IP addresses</a:t>
            </a:r>
          </a:p>
          <a:p>
            <a:pPr>
              <a:spcAft>
                <a:spcPts val="588"/>
              </a:spcAft>
            </a:pPr>
            <a:r>
              <a:rPr lang="en-US" sz="1961" spc="-49" dirty="0">
                <a:gradFill>
                  <a:gsLst>
                    <a:gs pos="0">
                      <a:schemeClr val="tx1"/>
                    </a:gs>
                    <a:gs pos="100000">
                      <a:schemeClr val="tx1"/>
                    </a:gs>
                  </a:gsLst>
                  <a:lin ang="0" scaled="0"/>
                </a:gradFill>
                <a:latin typeface="+mj-lt"/>
              </a:rPr>
              <a:t>Direct VM access, ACLs for security</a:t>
            </a:r>
          </a:p>
          <a:p>
            <a:pPr>
              <a:spcAft>
                <a:spcPts val="588"/>
              </a:spcAft>
            </a:pPr>
            <a:r>
              <a:rPr lang="en-US" sz="1961" spc="-49" dirty="0">
                <a:gradFill>
                  <a:gsLst>
                    <a:gs pos="0">
                      <a:schemeClr val="tx1"/>
                    </a:gs>
                    <a:gs pos="100000">
                      <a:schemeClr val="tx1"/>
                    </a:gs>
                  </a:gsLst>
                  <a:lin ang="0" scaled="0"/>
                </a:gradFill>
                <a:latin typeface="+mj-lt"/>
              </a:rPr>
              <a:t>Load balancing</a:t>
            </a:r>
          </a:p>
          <a:p>
            <a:pPr>
              <a:spcAft>
                <a:spcPts val="588"/>
              </a:spcAft>
            </a:pPr>
            <a:r>
              <a:rPr lang="en-US" sz="1961" spc="-49" dirty="0">
                <a:gradFill>
                  <a:gsLst>
                    <a:gs pos="0">
                      <a:schemeClr val="tx1"/>
                    </a:gs>
                    <a:gs pos="100000">
                      <a:schemeClr val="tx1"/>
                    </a:gs>
                  </a:gsLst>
                  <a:lin ang="0" scaled="0"/>
                </a:gradFill>
                <a:latin typeface="+mj-lt"/>
              </a:rPr>
              <a:t>DNS services: hosting, traffic management</a:t>
            </a:r>
          </a:p>
          <a:p>
            <a:pPr>
              <a:spcAft>
                <a:spcPts val="588"/>
              </a:spcAft>
            </a:pPr>
            <a:r>
              <a:rPr lang="en-US" sz="1961" spc="-49" dirty="0" err="1">
                <a:gradFill>
                  <a:gsLst>
                    <a:gs pos="0">
                      <a:schemeClr val="tx1"/>
                    </a:gs>
                    <a:gs pos="100000">
                      <a:schemeClr val="tx1"/>
                    </a:gs>
                  </a:gsLst>
                  <a:lin ang="0" scaled="0"/>
                </a:gradFill>
                <a:latin typeface="+mj-lt"/>
              </a:rPr>
              <a:t>DDoS</a:t>
            </a:r>
            <a:r>
              <a:rPr lang="en-US" sz="1961" spc="-49" dirty="0">
                <a:gradFill>
                  <a:gsLst>
                    <a:gs pos="0">
                      <a:schemeClr val="tx1"/>
                    </a:gs>
                    <a:gs pos="100000">
                      <a:schemeClr val="tx1"/>
                    </a:gs>
                  </a:gsLst>
                  <a:lin ang="0" scaled="0"/>
                </a:gradFill>
                <a:latin typeface="+mj-lt"/>
              </a:rPr>
              <a:t> protection</a:t>
            </a:r>
          </a:p>
        </p:txBody>
      </p:sp>
      <p:sp>
        <p:nvSpPr>
          <p:cNvPr id="278" name="TextBox 277"/>
          <p:cNvSpPr txBox="1"/>
          <p:nvPr/>
        </p:nvSpPr>
        <p:spPr>
          <a:xfrm>
            <a:off x="8858178" y="110312"/>
            <a:ext cx="3333823" cy="2673550"/>
          </a:xfrm>
          <a:prstGeom prst="rect">
            <a:avLst/>
          </a:prstGeom>
          <a:noFill/>
        </p:spPr>
        <p:txBody>
          <a:bodyPr wrap="square" lIns="179262" tIns="143409" rIns="179262" bIns="143409" rtlCol="0">
            <a:noAutofit/>
          </a:bodyPr>
          <a:lstStyle/>
          <a:p>
            <a:pPr>
              <a:lnSpc>
                <a:spcPct val="90000"/>
              </a:lnSpc>
              <a:spcBef>
                <a:spcPct val="20000"/>
              </a:spcBef>
              <a:spcAft>
                <a:spcPts val="1176"/>
              </a:spcAft>
              <a:buSzPct val="80000"/>
            </a:pPr>
            <a:r>
              <a:rPr lang="en-US" sz="2353" b="1" dirty="0">
                <a:gradFill>
                  <a:gsLst>
                    <a:gs pos="0">
                      <a:schemeClr val="tx2"/>
                    </a:gs>
                    <a:gs pos="100000">
                      <a:schemeClr val="tx2"/>
                    </a:gs>
                  </a:gsLst>
                  <a:lin ang="5400000" scaled="1"/>
                </a:gradFill>
                <a:latin typeface="+mj-lt"/>
              </a:rPr>
              <a:t>Virtual Network</a:t>
            </a:r>
          </a:p>
          <a:p>
            <a:pPr>
              <a:spcAft>
                <a:spcPts val="588"/>
              </a:spcAft>
            </a:pPr>
            <a:r>
              <a:rPr lang="en-US" sz="1961" spc="-49" dirty="0">
                <a:gradFill>
                  <a:gsLst>
                    <a:gs pos="0">
                      <a:schemeClr val="tx1"/>
                    </a:gs>
                    <a:gs pos="100000">
                      <a:schemeClr val="tx1"/>
                    </a:gs>
                  </a:gsLst>
                  <a:lin ang="0" scaled="0"/>
                </a:gradFill>
                <a:latin typeface="+mj-lt"/>
              </a:rPr>
              <a:t>“Bring Your Own Network” </a:t>
            </a:r>
          </a:p>
          <a:p>
            <a:pPr>
              <a:spcAft>
                <a:spcPts val="588"/>
              </a:spcAft>
            </a:pPr>
            <a:endParaRPr lang="en-US" sz="784" spc="-49" dirty="0">
              <a:gradFill>
                <a:gsLst>
                  <a:gs pos="0">
                    <a:schemeClr val="tx1"/>
                  </a:gs>
                  <a:gs pos="100000">
                    <a:schemeClr val="tx1"/>
                  </a:gs>
                </a:gsLst>
                <a:lin ang="0" scaled="0"/>
              </a:gradFill>
              <a:latin typeface="+mj-lt"/>
            </a:endParaRPr>
          </a:p>
          <a:p>
            <a:pPr>
              <a:spcAft>
                <a:spcPts val="588"/>
              </a:spcAft>
            </a:pPr>
            <a:r>
              <a:rPr lang="en-US" sz="1961" spc="-49" dirty="0">
                <a:gradFill>
                  <a:gsLst>
                    <a:gs pos="0">
                      <a:schemeClr val="tx1"/>
                    </a:gs>
                    <a:gs pos="100000">
                      <a:schemeClr val="tx1"/>
                    </a:gs>
                  </a:gsLst>
                  <a:lin ang="0" scaled="0"/>
                </a:gradFill>
                <a:latin typeface="+mj-lt"/>
              </a:rPr>
              <a:t>Segment with subnets and security groups</a:t>
            </a:r>
          </a:p>
          <a:p>
            <a:pPr>
              <a:spcAft>
                <a:spcPts val="588"/>
              </a:spcAft>
            </a:pPr>
            <a:endParaRPr lang="en-US" sz="784" spc="-49" dirty="0">
              <a:gradFill>
                <a:gsLst>
                  <a:gs pos="0">
                    <a:schemeClr val="tx1"/>
                  </a:gs>
                  <a:gs pos="100000">
                    <a:schemeClr val="tx1"/>
                  </a:gs>
                </a:gsLst>
                <a:lin ang="0" scaled="0"/>
              </a:gradFill>
              <a:latin typeface="+mj-lt"/>
            </a:endParaRPr>
          </a:p>
          <a:p>
            <a:pPr>
              <a:spcAft>
                <a:spcPts val="588"/>
              </a:spcAft>
            </a:pPr>
            <a:r>
              <a:rPr lang="en-US" sz="1961" spc="-49" dirty="0">
                <a:gradFill>
                  <a:gsLst>
                    <a:gs pos="0">
                      <a:schemeClr val="tx1"/>
                    </a:gs>
                    <a:gs pos="100000">
                      <a:schemeClr val="tx1"/>
                    </a:gs>
                  </a:gsLst>
                  <a:lin ang="0" scaled="0"/>
                </a:gradFill>
                <a:latin typeface="+mj-lt"/>
              </a:rPr>
              <a:t>Control traffic flow with User Defined Routes</a:t>
            </a:r>
          </a:p>
        </p:txBody>
      </p:sp>
      <p:sp>
        <p:nvSpPr>
          <p:cNvPr id="279" name="TextBox 278"/>
          <p:cNvSpPr txBox="1"/>
          <p:nvPr/>
        </p:nvSpPr>
        <p:spPr>
          <a:xfrm>
            <a:off x="8818622" y="3503702"/>
            <a:ext cx="3402948" cy="2807605"/>
          </a:xfrm>
          <a:prstGeom prst="rect">
            <a:avLst/>
          </a:prstGeom>
          <a:noFill/>
        </p:spPr>
        <p:txBody>
          <a:bodyPr wrap="square" lIns="179262" tIns="143409" rIns="179262" bIns="143409" rtlCol="0">
            <a:noAutofit/>
          </a:bodyPr>
          <a:lstStyle/>
          <a:p>
            <a:pPr>
              <a:lnSpc>
                <a:spcPct val="90000"/>
              </a:lnSpc>
              <a:spcBef>
                <a:spcPct val="20000"/>
              </a:spcBef>
              <a:spcAft>
                <a:spcPts val="1176"/>
              </a:spcAft>
              <a:buSzPct val="80000"/>
            </a:pPr>
            <a:r>
              <a:rPr lang="en-US" sz="2353" b="1" dirty="0">
                <a:gradFill>
                  <a:gsLst>
                    <a:gs pos="0">
                      <a:schemeClr val="tx2"/>
                    </a:gs>
                    <a:gs pos="100000">
                      <a:schemeClr val="tx2"/>
                    </a:gs>
                  </a:gsLst>
                  <a:lin ang="5400000" scaled="1"/>
                </a:gradFill>
                <a:latin typeface="+mj-lt"/>
              </a:rPr>
              <a:t>Backend Connectivity</a:t>
            </a:r>
          </a:p>
          <a:p>
            <a:pPr>
              <a:spcAft>
                <a:spcPts val="588"/>
              </a:spcAft>
            </a:pPr>
            <a:r>
              <a:rPr lang="en-US" sz="1961" spc="-49" dirty="0">
                <a:gradFill>
                  <a:gsLst>
                    <a:gs pos="0">
                      <a:schemeClr val="tx1"/>
                    </a:gs>
                    <a:gs pos="100000">
                      <a:schemeClr val="tx1"/>
                    </a:gs>
                  </a:gsLst>
                  <a:lin ang="0" scaled="0"/>
                </a:gradFill>
                <a:latin typeface="+mj-lt"/>
              </a:rPr>
              <a:t>Point-to-site for dev / test</a:t>
            </a:r>
          </a:p>
          <a:p>
            <a:pPr>
              <a:spcAft>
                <a:spcPts val="588"/>
              </a:spcAft>
            </a:pPr>
            <a:endParaRPr lang="en-US" sz="784" spc="-49" dirty="0">
              <a:gradFill>
                <a:gsLst>
                  <a:gs pos="0">
                    <a:schemeClr val="tx1"/>
                  </a:gs>
                  <a:gs pos="100000">
                    <a:schemeClr val="tx1"/>
                  </a:gs>
                </a:gsLst>
                <a:lin ang="0" scaled="0"/>
              </a:gradFill>
              <a:latin typeface="+mj-lt"/>
            </a:endParaRPr>
          </a:p>
          <a:p>
            <a:pPr>
              <a:spcAft>
                <a:spcPts val="588"/>
              </a:spcAft>
            </a:pPr>
            <a:r>
              <a:rPr lang="en-US" sz="1961" spc="-49" dirty="0">
                <a:gradFill>
                  <a:gsLst>
                    <a:gs pos="0">
                      <a:schemeClr val="tx1"/>
                    </a:gs>
                    <a:gs pos="100000">
                      <a:schemeClr val="tx1"/>
                    </a:gs>
                  </a:gsLst>
                  <a:lin ang="0" scaled="0"/>
                </a:gradFill>
                <a:latin typeface="+mj-lt"/>
              </a:rPr>
              <a:t>VPN Gateways for secure site-to-site connectivity</a:t>
            </a:r>
          </a:p>
          <a:p>
            <a:pPr>
              <a:spcAft>
                <a:spcPts val="588"/>
              </a:spcAft>
            </a:pPr>
            <a:endParaRPr lang="en-US" sz="784" spc="-49" dirty="0">
              <a:gradFill>
                <a:gsLst>
                  <a:gs pos="0">
                    <a:schemeClr val="tx1"/>
                  </a:gs>
                  <a:gs pos="100000">
                    <a:schemeClr val="tx1"/>
                  </a:gs>
                </a:gsLst>
                <a:lin ang="0" scaled="0"/>
              </a:gradFill>
              <a:latin typeface="+mj-lt"/>
            </a:endParaRPr>
          </a:p>
          <a:p>
            <a:pPr>
              <a:spcAft>
                <a:spcPts val="588"/>
              </a:spcAft>
            </a:pPr>
            <a:r>
              <a:rPr lang="en-US" sz="1961" spc="-49" dirty="0">
                <a:gradFill>
                  <a:gsLst>
                    <a:gs pos="0">
                      <a:schemeClr val="tx1"/>
                    </a:gs>
                    <a:gs pos="100000">
                      <a:schemeClr val="tx1"/>
                    </a:gs>
                  </a:gsLst>
                  <a:lin ang="0" scaled="0"/>
                </a:gradFill>
                <a:latin typeface="+mj-lt"/>
              </a:rPr>
              <a:t>ExpressRoute for private enterprise grade connectivity</a:t>
            </a:r>
          </a:p>
        </p:txBody>
      </p:sp>
      <p:grpSp>
        <p:nvGrpSpPr>
          <p:cNvPr id="280" name="Group 279"/>
          <p:cNvGrpSpPr/>
          <p:nvPr/>
        </p:nvGrpSpPr>
        <p:grpSpPr>
          <a:xfrm>
            <a:off x="4471012" y="3806648"/>
            <a:ext cx="3769251" cy="3050867"/>
            <a:chOff x="4560665" y="3882482"/>
            <a:chExt cx="3844832" cy="3112043"/>
          </a:xfrm>
        </p:grpSpPr>
        <p:grpSp>
          <p:nvGrpSpPr>
            <p:cNvPr id="281" name="Group 280"/>
            <p:cNvGrpSpPr/>
            <p:nvPr/>
          </p:nvGrpSpPr>
          <p:grpSpPr>
            <a:xfrm>
              <a:off x="4560665" y="4697156"/>
              <a:ext cx="1893511" cy="2297369"/>
              <a:chOff x="1078644" y="2944892"/>
              <a:chExt cx="2747571" cy="3760255"/>
            </a:xfrm>
          </p:grpSpPr>
          <p:sp>
            <p:nvSpPr>
              <p:cNvPr id="396" name="Rectangle 10"/>
              <p:cNvSpPr>
                <a:spLocks noChangeArrowheads="1"/>
              </p:cNvSpPr>
              <p:nvPr/>
            </p:nvSpPr>
            <p:spPr bwMode="auto">
              <a:xfrm>
                <a:off x="2513539" y="4675020"/>
                <a:ext cx="85713" cy="103174"/>
              </a:xfrm>
              <a:prstGeom prst="rect">
                <a:avLst/>
              </a:prstGeom>
              <a:solidFill>
                <a:srgbClr val="4EC0ED"/>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97" name="Rectangle 11"/>
              <p:cNvSpPr>
                <a:spLocks noChangeArrowheads="1"/>
              </p:cNvSpPr>
              <p:nvPr/>
            </p:nvSpPr>
            <p:spPr bwMode="auto">
              <a:xfrm>
                <a:off x="2513539" y="4675020"/>
                <a:ext cx="85713" cy="10317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98" name="Rectangle 21"/>
              <p:cNvSpPr>
                <a:spLocks noChangeArrowheads="1"/>
              </p:cNvSpPr>
              <p:nvPr/>
            </p:nvSpPr>
            <p:spPr bwMode="auto">
              <a:xfrm>
                <a:off x="2427827" y="3332186"/>
                <a:ext cx="85713" cy="103174"/>
              </a:xfrm>
              <a:prstGeom prst="rect">
                <a:avLst/>
              </a:prstGeom>
              <a:solidFill>
                <a:srgbClr val="4EC0ED"/>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99" name="Freeform 22"/>
              <p:cNvSpPr>
                <a:spLocks/>
              </p:cNvSpPr>
              <p:nvPr/>
            </p:nvSpPr>
            <p:spPr bwMode="auto">
              <a:xfrm>
                <a:off x="2427827" y="3332186"/>
                <a:ext cx="85713" cy="103174"/>
              </a:xfrm>
              <a:custGeom>
                <a:avLst/>
                <a:gdLst>
                  <a:gd name="T0" fmla="*/ 0 w 54"/>
                  <a:gd name="T1" fmla="*/ 65 h 65"/>
                  <a:gd name="T2" fmla="*/ 54 w 54"/>
                  <a:gd name="T3" fmla="*/ 65 h 65"/>
                  <a:gd name="T4" fmla="*/ 54 w 54"/>
                  <a:gd name="T5" fmla="*/ 0 h 65"/>
                  <a:gd name="T6" fmla="*/ 0 w 54"/>
                  <a:gd name="T7" fmla="*/ 0 h 65"/>
                </a:gdLst>
                <a:ahLst/>
                <a:cxnLst>
                  <a:cxn ang="0">
                    <a:pos x="T0" y="T1"/>
                  </a:cxn>
                  <a:cxn ang="0">
                    <a:pos x="T2" y="T3"/>
                  </a:cxn>
                  <a:cxn ang="0">
                    <a:pos x="T4" y="T5"/>
                  </a:cxn>
                  <a:cxn ang="0">
                    <a:pos x="T6" y="T7"/>
                  </a:cxn>
                </a:cxnLst>
                <a:rect l="0" t="0" r="r" b="b"/>
                <a:pathLst>
                  <a:path w="54" h="65">
                    <a:moveTo>
                      <a:pt x="0" y="65"/>
                    </a:moveTo>
                    <a:lnTo>
                      <a:pt x="54" y="65"/>
                    </a:lnTo>
                    <a:lnTo>
                      <a:pt x="54" y="0"/>
                    </a:ln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00" name="Rectangle 26"/>
              <p:cNvSpPr>
                <a:spLocks noChangeArrowheads="1"/>
              </p:cNvSpPr>
              <p:nvPr/>
            </p:nvSpPr>
            <p:spPr bwMode="auto">
              <a:xfrm>
                <a:off x="2427825" y="4141696"/>
                <a:ext cx="196822" cy="2563450"/>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01" name="Rectangle 27"/>
              <p:cNvSpPr>
                <a:spLocks noChangeArrowheads="1"/>
              </p:cNvSpPr>
              <p:nvPr/>
            </p:nvSpPr>
            <p:spPr bwMode="auto">
              <a:xfrm>
                <a:off x="2427825" y="4141696"/>
                <a:ext cx="196822" cy="2563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02" name="Freeform 28"/>
              <p:cNvSpPr>
                <a:spLocks/>
              </p:cNvSpPr>
              <p:nvPr/>
            </p:nvSpPr>
            <p:spPr bwMode="auto">
              <a:xfrm>
                <a:off x="2624648" y="4149633"/>
                <a:ext cx="1158711" cy="2555513"/>
              </a:xfrm>
              <a:custGeom>
                <a:avLst/>
                <a:gdLst>
                  <a:gd name="T0" fmla="*/ 0 w 730"/>
                  <a:gd name="T1" fmla="*/ 0 h 1610"/>
                  <a:gd name="T2" fmla="*/ 730 w 730"/>
                  <a:gd name="T3" fmla="*/ 0 h 1610"/>
                  <a:gd name="T4" fmla="*/ 725 w 730"/>
                  <a:gd name="T5" fmla="*/ 1610 h 1610"/>
                  <a:gd name="T6" fmla="*/ 0 w 730"/>
                  <a:gd name="T7" fmla="*/ 1610 h 1610"/>
                  <a:gd name="T8" fmla="*/ 0 w 730"/>
                  <a:gd name="T9" fmla="*/ 0 h 1610"/>
                </a:gdLst>
                <a:ahLst/>
                <a:cxnLst>
                  <a:cxn ang="0">
                    <a:pos x="T0" y="T1"/>
                  </a:cxn>
                  <a:cxn ang="0">
                    <a:pos x="T2" y="T3"/>
                  </a:cxn>
                  <a:cxn ang="0">
                    <a:pos x="T4" y="T5"/>
                  </a:cxn>
                  <a:cxn ang="0">
                    <a:pos x="T6" y="T7"/>
                  </a:cxn>
                  <a:cxn ang="0">
                    <a:pos x="T8" y="T9"/>
                  </a:cxn>
                </a:cxnLst>
                <a:rect l="0" t="0" r="r" b="b"/>
                <a:pathLst>
                  <a:path w="730" h="1610">
                    <a:moveTo>
                      <a:pt x="0" y="0"/>
                    </a:moveTo>
                    <a:lnTo>
                      <a:pt x="730" y="0"/>
                    </a:lnTo>
                    <a:lnTo>
                      <a:pt x="725" y="1610"/>
                    </a:lnTo>
                    <a:lnTo>
                      <a:pt x="0" y="1610"/>
                    </a:lnTo>
                    <a:lnTo>
                      <a:pt x="0" y="0"/>
                    </a:lnTo>
                    <a:close/>
                  </a:path>
                </a:pathLst>
              </a:custGeom>
              <a:solidFill>
                <a:srgbClr val="E6E6E5"/>
              </a:solidFill>
              <a:ln w="9525">
                <a:solidFill>
                  <a:srgbClr val="000000"/>
                </a:solidFill>
                <a:round/>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03" name="Freeform 29"/>
              <p:cNvSpPr>
                <a:spLocks/>
              </p:cNvSpPr>
              <p:nvPr/>
            </p:nvSpPr>
            <p:spPr bwMode="auto">
              <a:xfrm>
                <a:off x="2624648" y="4149633"/>
                <a:ext cx="1158711" cy="2555513"/>
              </a:xfrm>
              <a:custGeom>
                <a:avLst/>
                <a:gdLst>
                  <a:gd name="T0" fmla="*/ 0 w 730"/>
                  <a:gd name="T1" fmla="*/ 0 h 1610"/>
                  <a:gd name="T2" fmla="*/ 730 w 730"/>
                  <a:gd name="T3" fmla="*/ 0 h 1610"/>
                  <a:gd name="T4" fmla="*/ 725 w 730"/>
                  <a:gd name="T5" fmla="*/ 1610 h 1610"/>
                  <a:gd name="T6" fmla="*/ 0 w 730"/>
                  <a:gd name="T7" fmla="*/ 1610 h 1610"/>
                  <a:gd name="T8" fmla="*/ 0 w 730"/>
                  <a:gd name="T9" fmla="*/ 0 h 1610"/>
                </a:gdLst>
                <a:ahLst/>
                <a:cxnLst>
                  <a:cxn ang="0">
                    <a:pos x="T0" y="T1"/>
                  </a:cxn>
                  <a:cxn ang="0">
                    <a:pos x="T2" y="T3"/>
                  </a:cxn>
                  <a:cxn ang="0">
                    <a:pos x="T4" y="T5"/>
                  </a:cxn>
                  <a:cxn ang="0">
                    <a:pos x="T6" y="T7"/>
                  </a:cxn>
                  <a:cxn ang="0">
                    <a:pos x="T8" y="T9"/>
                  </a:cxn>
                </a:cxnLst>
                <a:rect l="0" t="0" r="r" b="b"/>
                <a:pathLst>
                  <a:path w="730" h="1610">
                    <a:moveTo>
                      <a:pt x="0" y="0"/>
                    </a:moveTo>
                    <a:lnTo>
                      <a:pt x="730" y="0"/>
                    </a:lnTo>
                    <a:lnTo>
                      <a:pt x="725" y="1610"/>
                    </a:lnTo>
                    <a:lnTo>
                      <a:pt x="0" y="1610"/>
                    </a:ln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04" name="Rectangle 30"/>
              <p:cNvSpPr>
                <a:spLocks noChangeArrowheads="1"/>
              </p:cNvSpPr>
              <p:nvPr/>
            </p:nvSpPr>
            <p:spPr bwMode="auto">
              <a:xfrm>
                <a:off x="2770677" y="4338518"/>
                <a:ext cx="138092"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05" name="Rectangle 31"/>
              <p:cNvSpPr>
                <a:spLocks noChangeArrowheads="1"/>
              </p:cNvSpPr>
              <p:nvPr/>
            </p:nvSpPr>
            <p:spPr bwMode="auto">
              <a:xfrm>
                <a:off x="3019880" y="4338518"/>
                <a:ext cx="12856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06" name="Rectangle 32"/>
              <p:cNvSpPr>
                <a:spLocks noChangeArrowheads="1"/>
              </p:cNvSpPr>
              <p:nvPr/>
            </p:nvSpPr>
            <p:spPr bwMode="auto">
              <a:xfrm>
                <a:off x="3019880" y="4338518"/>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07" name="Rectangle 33"/>
              <p:cNvSpPr>
                <a:spLocks noChangeArrowheads="1"/>
              </p:cNvSpPr>
              <p:nvPr/>
            </p:nvSpPr>
            <p:spPr bwMode="auto">
              <a:xfrm>
                <a:off x="3269082" y="4338518"/>
                <a:ext cx="12856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08" name="Rectangle 34"/>
              <p:cNvSpPr>
                <a:spLocks noChangeArrowheads="1"/>
              </p:cNvSpPr>
              <p:nvPr/>
            </p:nvSpPr>
            <p:spPr bwMode="auto">
              <a:xfrm>
                <a:off x="3269082" y="4338518"/>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09" name="Rectangle 35"/>
              <p:cNvSpPr>
                <a:spLocks noChangeArrowheads="1"/>
              </p:cNvSpPr>
              <p:nvPr/>
            </p:nvSpPr>
            <p:spPr bwMode="auto">
              <a:xfrm>
                <a:off x="3508760" y="4338518"/>
                <a:ext cx="138092"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10" name="Rectangle 36"/>
              <p:cNvSpPr>
                <a:spLocks noChangeArrowheads="1"/>
              </p:cNvSpPr>
              <p:nvPr/>
            </p:nvSpPr>
            <p:spPr bwMode="auto">
              <a:xfrm>
                <a:off x="3508760" y="4338518"/>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11" name="Rectangle 37"/>
              <p:cNvSpPr>
                <a:spLocks noChangeArrowheads="1"/>
              </p:cNvSpPr>
              <p:nvPr/>
            </p:nvSpPr>
            <p:spPr bwMode="auto">
              <a:xfrm>
                <a:off x="2770677" y="4881367"/>
                <a:ext cx="138092"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12" name="Rectangle 38"/>
              <p:cNvSpPr>
                <a:spLocks noChangeArrowheads="1"/>
              </p:cNvSpPr>
              <p:nvPr/>
            </p:nvSpPr>
            <p:spPr bwMode="auto">
              <a:xfrm>
                <a:off x="2770677"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13" name="Rectangle 39"/>
              <p:cNvSpPr>
                <a:spLocks noChangeArrowheads="1"/>
              </p:cNvSpPr>
              <p:nvPr/>
            </p:nvSpPr>
            <p:spPr bwMode="auto">
              <a:xfrm>
                <a:off x="3019880" y="4881367"/>
                <a:ext cx="12856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14" name="Rectangle 40"/>
              <p:cNvSpPr>
                <a:spLocks noChangeArrowheads="1"/>
              </p:cNvSpPr>
              <p:nvPr/>
            </p:nvSpPr>
            <p:spPr bwMode="auto">
              <a:xfrm>
                <a:off x="3019880"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15" name="Rectangle 41"/>
              <p:cNvSpPr>
                <a:spLocks noChangeArrowheads="1"/>
              </p:cNvSpPr>
              <p:nvPr/>
            </p:nvSpPr>
            <p:spPr bwMode="auto">
              <a:xfrm>
                <a:off x="3269082" y="4881367"/>
                <a:ext cx="12856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16" name="Rectangle 42"/>
              <p:cNvSpPr>
                <a:spLocks noChangeArrowheads="1"/>
              </p:cNvSpPr>
              <p:nvPr/>
            </p:nvSpPr>
            <p:spPr bwMode="auto">
              <a:xfrm>
                <a:off x="3269082"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17" name="Rectangle 43"/>
              <p:cNvSpPr>
                <a:spLocks noChangeArrowheads="1"/>
              </p:cNvSpPr>
              <p:nvPr/>
            </p:nvSpPr>
            <p:spPr bwMode="auto">
              <a:xfrm>
                <a:off x="3508760" y="4881367"/>
                <a:ext cx="138092"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18" name="Rectangle 44"/>
              <p:cNvSpPr>
                <a:spLocks noChangeArrowheads="1"/>
              </p:cNvSpPr>
              <p:nvPr/>
            </p:nvSpPr>
            <p:spPr bwMode="auto">
              <a:xfrm>
                <a:off x="3508760"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19" name="Rectangle 45"/>
              <p:cNvSpPr>
                <a:spLocks noChangeArrowheads="1"/>
              </p:cNvSpPr>
              <p:nvPr/>
            </p:nvSpPr>
            <p:spPr bwMode="auto">
              <a:xfrm>
                <a:off x="2770677" y="5422628"/>
                <a:ext cx="138092" cy="336502"/>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20" name="Rectangle 46"/>
              <p:cNvSpPr>
                <a:spLocks noChangeArrowheads="1"/>
              </p:cNvSpPr>
              <p:nvPr/>
            </p:nvSpPr>
            <p:spPr bwMode="auto">
              <a:xfrm>
                <a:off x="2770677"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21" name="Rectangle 47"/>
              <p:cNvSpPr>
                <a:spLocks noChangeArrowheads="1"/>
              </p:cNvSpPr>
              <p:nvPr/>
            </p:nvSpPr>
            <p:spPr bwMode="auto">
              <a:xfrm>
                <a:off x="3019880" y="5422628"/>
                <a:ext cx="128569" cy="336502"/>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22" name="Rectangle 48"/>
              <p:cNvSpPr>
                <a:spLocks noChangeArrowheads="1"/>
              </p:cNvSpPr>
              <p:nvPr/>
            </p:nvSpPr>
            <p:spPr bwMode="auto">
              <a:xfrm>
                <a:off x="3019880"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23" name="Rectangle 49"/>
              <p:cNvSpPr>
                <a:spLocks noChangeArrowheads="1"/>
              </p:cNvSpPr>
              <p:nvPr/>
            </p:nvSpPr>
            <p:spPr bwMode="auto">
              <a:xfrm>
                <a:off x="3269082" y="5422628"/>
                <a:ext cx="128569" cy="336502"/>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24" name="Rectangle 50"/>
              <p:cNvSpPr>
                <a:spLocks noChangeArrowheads="1"/>
              </p:cNvSpPr>
              <p:nvPr/>
            </p:nvSpPr>
            <p:spPr bwMode="auto">
              <a:xfrm>
                <a:off x="3269082"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25" name="Rectangle 51"/>
              <p:cNvSpPr>
                <a:spLocks noChangeArrowheads="1"/>
              </p:cNvSpPr>
              <p:nvPr/>
            </p:nvSpPr>
            <p:spPr bwMode="auto">
              <a:xfrm>
                <a:off x="3508760" y="5422628"/>
                <a:ext cx="138092" cy="336502"/>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26" name="Rectangle 52"/>
              <p:cNvSpPr>
                <a:spLocks noChangeArrowheads="1"/>
              </p:cNvSpPr>
              <p:nvPr/>
            </p:nvSpPr>
            <p:spPr bwMode="auto">
              <a:xfrm>
                <a:off x="3508760"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27" name="Rectangle 53"/>
              <p:cNvSpPr>
                <a:spLocks noChangeArrowheads="1"/>
              </p:cNvSpPr>
              <p:nvPr/>
            </p:nvSpPr>
            <p:spPr bwMode="auto">
              <a:xfrm>
                <a:off x="2770677" y="5957539"/>
                <a:ext cx="138092" cy="342851"/>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28" name="Rectangle 54"/>
              <p:cNvSpPr>
                <a:spLocks noChangeArrowheads="1"/>
              </p:cNvSpPr>
              <p:nvPr/>
            </p:nvSpPr>
            <p:spPr bwMode="auto">
              <a:xfrm>
                <a:off x="2770677"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29" name="Rectangle 55"/>
              <p:cNvSpPr>
                <a:spLocks noChangeArrowheads="1"/>
              </p:cNvSpPr>
              <p:nvPr/>
            </p:nvSpPr>
            <p:spPr bwMode="auto">
              <a:xfrm>
                <a:off x="3019880" y="5957539"/>
                <a:ext cx="128569" cy="342851"/>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30" name="Rectangle 56"/>
              <p:cNvSpPr>
                <a:spLocks noChangeArrowheads="1"/>
              </p:cNvSpPr>
              <p:nvPr/>
            </p:nvSpPr>
            <p:spPr bwMode="auto">
              <a:xfrm>
                <a:off x="3019880"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31" name="Rectangle 57"/>
              <p:cNvSpPr>
                <a:spLocks noChangeArrowheads="1"/>
              </p:cNvSpPr>
              <p:nvPr/>
            </p:nvSpPr>
            <p:spPr bwMode="auto">
              <a:xfrm>
                <a:off x="3269082" y="5957539"/>
                <a:ext cx="128569" cy="342851"/>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32" name="Rectangle 58"/>
              <p:cNvSpPr>
                <a:spLocks noChangeArrowheads="1"/>
              </p:cNvSpPr>
              <p:nvPr/>
            </p:nvSpPr>
            <p:spPr bwMode="auto">
              <a:xfrm>
                <a:off x="3269082"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33" name="Rectangle 59"/>
              <p:cNvSpPr>
                <a:spLocks noChangeArrowheads="1"/>
              </p:cNvSpPr>
              <p:nvPr/>
            </p:nvSpPr>
            <p:spPr bwMode="auto">
              <a:xfrm>
                <a:off x="3508760" y="5957539"/>
                <a:ext cx="138092" cy="342851"/>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34" name="Rectangle 60"/>
              <p:cNvSpPr>
                <a:spLocks noChangeArrowheads="1"/>
              </p:cNvSpPr>
              <p:nvPr/>
            </p:nvSpPr>
            <p:spPr bwMode="auto">
              <a:xfrm>
                <a:off x="3508760"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35" name="Rectangle 61"/>
              <p:cNvSpPr>
                <a:spLocks noChangeArrowheads="1"/>
              </p:cNvSpPr>
              <p:nvPr/>
            </p:nvSpPr>
            <p:spPr bwMode="auto">
              <a:xfrm>
                <a:off x="2443699" y="4071857"/>
                <a:ext cx="1382516" cy="77777"/>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36" name="Rectangle 62"/>
              <p:cNvSpPr>
                <a:spLocks noChangeArrowheads="1"/>
              </p:cNvSpPr>
              <p:nvPr/>
            </p:nvSpPr>
            <p:spPr bwMode="auto">
              <a:xfrm>
                <a:off x="2443699" y="4029001"/>
                <a:ext cx="1382516" cy="77777"/>
              </a:xfrm>
              <a:prstGeom prst="rect">
                <a:avLst/>
              </a:prstGeom>
              <a:solidFill>
                <a:srgbClr val="E6E6E5"/>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37" name="Freeform 63"/>
              <p:cNvSpPr>
                <a:spLocks/>
              </p:cNvSpPr>
              <p:nvPr/>
            </p:nvSpPr>
            <p:spPr bwMode="auto">
              <a:xfrm>
                <a:off x="3775423" y="4468677"/>
                <a:ext cx="7936" cy="2236470"/>
              </a:xfrm>
              <a:custGeom>
                <a:avLst/>
                <a:gdLst>
                  <a:gd name="T0" fmla="*/ 5 w 5"/>
                  <a:gd name="T1" fmla="*/ 0 h 1409"/>
                  <a:gd name="T2" fmla="*/ 5 w 5"/>
                  <a:gd name="T3" fmla="*/ 0 h 1409"/>
                  <a:gd name="T4" fmla="*/ 0 w 5"/>
                  <a:gd name="T5" fmla="*/ 1409 h 1409"/>
                  <a:gd name="T6" fmla="*/ 5 w 5"/>
                  <a:gd name="T7" fmla="*/ 1409 h 1409"/>
                  <a:gd name="T8" fmla="*/ 5 w 5"/>
                  <a:gd name="T9" fmla="*/ 0 h 1409"/>
                </a:gdLst>
                <a:ahLst/>
                <a:cxnLst>
                  <a:cxn ang="0">
                    <a:pos x="T0" y="T1"/>
                  </a:cxn>
                  <a:cxn ang="0">
                    <a:pos x="T2" y="T3"/>
                  </a:cxn>
                  <a:cxn ang="0">
                    <a:pos x="T4" y="T5"/>
                  </a:cxn>
                  <a:cxn ang="0">
                    <a:pos x="T6" y="T7"/>
                  </a:cxn>
                  <a:cxn ang="0">
                    <a:pos x="T8" y="T9"/>
                  </a:cxn>
                </a:cxnLst>
                <a:rect l="0" t="0" r="r" b="b"/>
                <a:pathLst>
                  <a:path w="5" h="1409">
                    <a:moveTo>
                      <a:pt x="5" y="0"/>
                    </a:moveTo>
                    <a:lnTo>
                      <a:pt x="5" y="0"/>
                    </a:lnTo>
                    <a:lnTo>
                      <a:pt x="0" y="1409"/>
                    </a:lnTo>
                    <a:lnTo>
                      <a:pt x="5" y="1409"/>
                    </a:lnTo>
                    <a:lnTo>
                      <a:pt x="5" y="0"/>
                    </a:lnTo>
                    <a:close/>
                  </a:path>
                </a:pathLst>
              </a:custGeom>
              <a:solidFill>
                <a:srgbClr val="E7E6E6"/>
              </a:solidFill>
              <a:ln w="9525">
                <a:solidFill>
                  <a:srgbClr val="000000"/>
                </a:solidFill>
                <a:round/>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38" name="Freeform 64"/>
              <p:cNvSpPr>
                <a:spLocks/>
              </p:cNvSpPr>
              <p:nvPr/>
            </p:nvSpPr>
            <p:spPr bwMode="auto">
              <a:xfrm>
                <a:off x="3775423" y="4468677"/>
                <a:ext cx="7936" cy="2236470"/>
              </a:xfrm>
              <a:custGeom>
                <a:avLst/>
                <a:gdLst>
                  <a:gd name="T0" fmla="*/ 5 w 5"/>
                  <a:gd name="T1" fmla="*/ 0 h 1409"/>
                  <a:gd name="T2" fmla="*/ 5 w 5"/>
                  <a:gd name="T3" fmla="*/ 0 h 1409"/>
                  <a:gd name="T4" fmla="*/ 0 w 5"/>
                  <a:gd name="T5" fmla="*/ 1409 h 1409"/>
                  <a:gd name="T6" fmla="*/ 5 w 5"/>
                  <a:gd name="T7" fmla="*/ 1409 h 1409"/>
                  <a:gd name="T8" fmla="*/ 5 w 5"/>
                  <a:gd name="T9" fmla="*/ 0 h 1409"/>
                </a:gdLst>
                <a:ahLst/>
                <a:cxnLst>
                  <a:cxn ang="0">
                    <a:pos x="T0" y="T1"/>
                  </a:cxn>
                  <a:cxn ang="0">
                    <a:pos x="T2" y="T3"/>
                  </a:cxn>
                  <a:cxn ang="0">
                    <a:pos x="T4" y="T5"/>
                  </a:cxn>
                  <a:cxn ang="0">
                    <a:pos x="T6" y="T7"/>
                  </a:cxn>
                  <a:cxn ang="0">
                    <a:pos x="T8" y="T9"/>
                  </a:cxn>
                </a:cxnLst>
                <a:rect l="0" t="0" r="r" b="b"/>
                <a:pathLst>
                  <a:path w="5" h="1409">
                    <a:moveTo>
                      <a:pt x="5" y="0"/>
                    </a:moveTo>
                    <a:lnTo>
                      <a:pt x="5" y="0"/>
                    </a:lnTo>
                    <a:lnTo>
                      <a:pt x="0" y="1409"/>
                    </a:lnTo>
                    <a:lnTo>
                      <a:pt x="5" y="1409"/>
                    </a:lnTo>
                    <a:lnTo>
                      <a:pt x="5"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39" name="Freeform 65"/>
              <p:cNvSpPr>
                <a:spLocks noEditPoints="1"/>
              </p:cNvSpPr>
              <p:nvPr/>
            </p:nvSpPr>
            <p:spPr bwMode="auto">
              <a:xfrm>
                <a:off x="2624648" y="4468677"/>
                <a:ext cx="1158711" cy="2236470"/>
              </a:xfrm>
              <a:custGeom>
                <a:avLst/>
                <a:gdLst>
                  <a:gd name="T0" fmla="*/ 92 w 730"/>
                  <a:gd name="T1" fmla="*/ 938 h 1409"/>
                  <a:gd name="T2" fmla="*/ 179 w 730"/>
                  <a:gd name="T3" fmla="*/ 1154 h 1409"/>
                  <a:gd name="T4" fmla="*/ 249 w 730"/>
                  <a:gd name="T5" fmla="*/ 1154 h 1409"/>
                  <a:gd name="T6" fmla="*/ 330 w 730"/>
                  <a:gd name="T7" fmla="*/ 938 h 1409"/>
                  <a:gd name="T8" fmla="*/ 249 w 730"/>
                  <a:gd name="T9" fmla="*/ 1154 h 1409"/>
                  <a:gd name="T10" fmla="*/ 406 w 730"/>
                  <a:gd name="T11" fmla="*/ 938 h 1409"/>
                  <a:gd name="T12" fmla="*/ 487 w 730"/>
                  <a:gd name="T13" fmla="*/ 1154 h 1409"/>
                  <a:gd name="T14" fmla="*/ 557 w 730"/>
                  <a:gd name="T15" fmla="*/ 1154 h 1409"/>
                  <a:gd name="T16" fmla="*/ 644 w 730"/>
                  <a:gd name="T17" fmla="*/ 938 h 1409"/>
                  <a:gd name="T18" fmla="*/ 557 w 730"/>
                  <a:gd name="T19" fmla="*/ 1154 h 1409"/>
                  <a:gd name="T20" fmla="*/ 92 w 730"/>
                  <a:gd name="T21" fmla="*/ 601 h 1409"/>
                  <a:gd name="T22" fmla="*/ 179 w 730"/>
                  <a:gd name="T23" fmla="*/ 813 h 1409"/>
                  <a:gd name="T24" fmla="*/ 249 w 730"/>
                  <a:gd name="T25" fmla="*/ 813 h 1409"/>
                  <a:gd name="T26" fmla="*/ 330 w 730"/>
                  <a:gd name="T27" fmla="*/ 601 h 1409"/>
                  <a:gd name="T28" fmla="*/ 249 w 730"/>
                  <a:gd name="T29" fmla="*/ 813 h 1409"/>
                  <a:gd name="T30" fmla="*/ 406 w 730"/>
                  <a:gd name="T31" fmla="*/ 601 h 1409"/>
                  <a:gd name="T32" fmla="*/ 487 w 730"/>
                  <a:gd name="T33" fmla="*/ 813 h 1409"/>
                  <a:gd name="T34" fmla="*/ 557 w 730"/>
                  <a:gd name="T35" fmla="*/ 813 h 1409"/>
                  <a:gd name="T36" fmla="*/ 644 w 730"/>
                  <a:gd name="T37" fmla="*/ 601 h 1409"/>
                  <a:gd name="T38" fmla="*/ 557 w 730"/>
                  <a:gd name="T39" fmla="*/ 813 h 1409"/>
                  <a:gd name="T40" fmla="*/ 92 w 730"/>
                  <a:gd name="T41" fmla="*/ 260 h 1409"/>
                  <a:gd name="T42" fmla="*/ 179 w 730"/>
                  <a:gd name="T43" fmla="*/ 477 h 1409"/>
                  <a:gd name="T44" fmla="*/ 249 w 730"/>
                  <a:gd name="T45" fmla="*/ 477 h 1409"/>
                  <a:gd name="T46" fmla="*/ 330 w 730"/>
                  <a:gd name="T47" fmla="*/ 260 h 1409"/>
                  <a:gd name="T48" fmla="*/ 249 w 730"/>
                  <a:gd name="T49" fmla="*/ 477 h 1409"/>
                  <a:gd name="T50" fmla="*/ 406 w 730"/>
                  <a:gd name="T51" fmla="*/ 260 h 1409"/>
                  <a:gd name="T52" fmla="*/ 487 w 730"/>
                  <a:gd name="T53" fmla="*/ 477 h 1409"/>
                  <a:gd name="T54" fmla="*/ 557 w 730"/>
                  <a:gd name="T55" fmla="*/ 477 h 1409"/>
                  <a:gd name="T56" fmla="*/ 644 w 730"/>
                  <a:gd name="T57" fmla="*/ 260 h 1409"/>
                  <a:gd name="T58" fmla="*/ 557 w 730"/>
                  <a:gd name="T59" fmla="*/ 477 h 1409"/>
                  <a:gd name="T60" fmla="*/ 644 w 730"/>
                  <a:gd name="T61" fmla="*/ 32 h 1409"/>
                  <a:gd name="T62" fmla="*/ 557 w 730"/>
                  <a:gd name="T63" fmla="*/ 135 h 1409"/>
                  <a:gd name="T64" fmla="*/ 487 w 730"/>
                  <a:gd name="T65" fmla="*/ 86 h 1409"/>
                  <a:gd name="T66" fmla="*/ 406 w 730"/>
                  <a:gd name="T67" fmla="*/ 135 h 1409"/>
                  <a:gd name="T68" fmla="*/ 0 w 730"/>
                  <a:gd name="T69" fmla="*/ 260 h 1409"/>
                  <a:gd name="T70" fmla="*/ 725 w 730"/>
                  <a:gd name="T71" fmla="*/ 1409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0" h="1409">
                    <a:moveTo>
                      <a:pt x="92" y="1154"/>
                    </a:moveTo>
                    <a:lnTo>
                      <a:pt x="92" y="938"/>
                    </a:lnTo>
                    <a:lnTo>
                      <a:pt x="179" y="938"/>
                    </a:lnTo>
                    <a:lnTo>
                      <a:pt x="179" y="1154"/>
                    </a:lnTo>
                    <a:lnTo>
                      <a:pt x="92" y="1154"/>
                    </a:lnTo>
                    <a:close/>
                    <a:moveTo>
                      <a:pt x="249" y="1154"/>
                    </a:moveTo>
                    <a:lnTo>
                      <a:pt x="249" y="938"/>
                    </a:lnTo>
                    <a:lnTo>
                      <a:pt x="330" y="938"/>
                    </a:lnTo>
                    <a:lnTo>
                      <a:pt x="330" y="1154"/>
                    </a:lnTo>
                    <a:lnTo>
                      <a:pt x="249" y="1154"/>
                    </a:lnTo>
                    <a:close/>
                    <a:moveTo>
                      <a:pt x="406" y="1154"/>
                    </a:moveTo>
                    <a:lnTo>
                      <a:pt x="406" y="938"/>
                    </a:lnTo>
                    <a:lnTo>
                      <a:pt x="487" y="938"/>
                    </a:lnTo>
                    <a:lnTo>
                      <a:pt x="487" y="1154"/>
                    </a:lnTo>
                    <a:lnTo>
                      <a:pt x="406" y="1154"/>
                    </a:lnTo>
                    <a:close/>
                    <a:moveTo>
                      <a:pt x="557" y="1154"/>
                    </a:moveTo>
                    <a:lnTo>
                      <a:pt x="557" y="938"/>
                    </a:lnTo>
                    <a:lnTo>
                      <a:pt x="644" y="938"/>
                    </a:lnTo>
                    <a:lnTo>
                      <a:pt x="644" y="1154"/>
                    </a:lnTo>
                    <a:lnTo>
                      <a:pt x="557" y="1154"/>
                    </a:lnTo>
                    <a:close/>
                    <a:moveTo>
                      <a:pt x="92" y="813"/>
                    </a:moveTo>
                    <a:lnTo>
                      <a:pt x="92" y="601"/>
                    </a:lnTo>
                    <a:lnTo>
                      <a:pt x="179" y="601"/>
                    </a:lnTo>
                    <a:lnTo>
                      <a:pt x="179" y="813"/>
                    </a:lnTo>
                    <a:lnTo>
                      <a:pt x="92" y="813"/>
                    </a:lnTo>
                    <a:close/>
                    <a:moveTo>
                      <a:pt x="249" y="813"/>
                    </a:moveTo>
                    <a:lnTo>
                      <a:pt x="249" y="601"/>
                    </a:lnTo>
                    <a:lnTo>
                      <a:pt x="330" y="601"/>
                    </a:lnTo>
                    <a:lnTo>
                      <a:pt x="330" y="813"/>
                    </a:lnTo>
                    <a:lnTo>
                      <a:pt x="249" y="813"/>
                    </a:lnTo>
                    <a:close/>
                    <a:moveTo>
                      <a:pt x="406" y="813"/>
                    </a:moveTo>
                    <a:lnTo>
                      <a:pt x="406" y="601"/>
                    </a:lnTo>
                    <a:lnTo>
                      <a:pt x="487" y="601"/>
                    </a:lnTo>
                    <a:lnTo>
                      <a:pt x="487" y="813"/>
                    </a:lnTo>
                    <a:lnTo>
                      <a:pt x="406" y="813"/>
                    </a:lnTo>
                    <a:close/>
                    <a:moveTo>
                      <a:pt x="557" y="813"/>
                    </a:moveTo>
                    <a:lnTo>
                      <a:pt x="557" y="601"/>
                    </a:lnTo>
                    <a:lnTo>
                      <a:pt x="644" y="601"/>
                    </a:lnTo>
                    <a:lnTo>
                      <a:pt x="644" y="813"/>
                    </a:lnTo>
                    <a:lnTo>
                      <a:pt x="557" y="813"/>
                    </a:lnTo>
                    <a:close/>
                    <a:moveTo>
                      <a:pt x="92" y="477"/>
                    </a:moveTo>
                    <a:lnTo>
                      <a:pt x="92" y="260"/>
                    </a:lnTo>
                    <a:lnTo>
                      <a:pt x="179" y="260"/>
                    </a:lnTo>
                    <a:lnTo>
                      <a:pt x="179" y="477"/>
                    </a:lnTo>
                    <a:lnTo>
                      <a:pt x="92" y="477"/>
                    </a:lnTo>
                    <a:close/>
                    <a:moveTo>
                      <a:pt x="249" y="477"/>
                    </a:moveTo>
                    <a:lnTo>
                      <a:pt x="249" y="260"/>
                    </a:lnTo>
                    <a:lnTo>
                      <a:pt x="330" y="260"/>
                    </a:lnTo>
                    <a:lnTo>
                      <a:pt x="330" y="477"/>
                    </a:lnTo>
                    <a:lnTo>
                      <a:pt x="249" y="477"/>
                    </a:lnTo>
                    <a:close/>
                    <a:moveTo>
                      <a:pt x="406" y="477"/>
                    </a:moveTo>
                    <a:lnTo>
                      <a:pt x="406" y="260"/>
                    </a:lnTo>
                    <a:lnTo>
                      <a:pt x="487" y="260"/>
                    </a:lnTo>
                    <a:lnTo>
                      <a:pt x="487" y="477"/>
                    </a:lnTo>
                    <a:lnTo>
                      <a:pt x="406" y="477"/>
                    </a:lnTo>
                    <a:close/>
                    <a:moveTo>
                      <a:pt x="557" y="477"/>
                    </a:moveTo>
                    <a:lnTo>
                      <a:pt x="557" y="260"/>
                    </a:lnTo>
                    <a:lnTo>
                      <a:pt x="644" y="260"/>
                    </a:lnTo>
                    <a:lnTo>
                      <a:pt x="644" y="477"/>
                    </a:lnTo>
                    <a:lnTo>
                      <a:pt x="557" y="477"/>
                    </a:lnTo>
                    <a:close/>
                    <a:moveTo>
                      <a:pt x="730" y="0"/>
                    </a:moveTo>
                    <a:lnTo>
                      <a:pt x="644" y="32"/>
                    </a:lnTo>
                    <a:lnTo>
                      <a:pt x="644" y="135"/>
                    </a:lnTo>
                    <a:lnTo>
                      <a:pt x="557" y="135"/>
                    </a:lnTo>
                    <a:lnTo>
                      <a:pt x="557" y="59"/>
                    </a:lnTo>
                    <a:lnTo>
                      <a:pt x="487" y="86"/>
                    </a:lnTo>
                    <a:lnTo>
                      <a:pt x="487" y="135"/>
                    </a:lnTo>
                    <a:lnTo>
                      <a:pt x="406" y="135"/>
                    </a:lnTo>
                    <a:lnTo>
                      <a:pt x="406" y="119"/>
                    </a:lnTo>
                    <a:lnTo>
                      <a:pt x="0" y="260"/>
                    </a:lnTo>
                    <a:lnTo>
                      <a:pt x="0" y="1409"/>
                    </a:lnTo>
                    <a:lnTo>
                      <a:pt x="725" y="1409"/>
                    </a:lnTo>
                    <a:lnTo>
                      <a:pt x="730" y="0"/>
                    </a:lnTo>
                    <a:close/>
                  </a:path>
                </a:pathLst>
              </a:custGeom>
              <a:solidFill>
                <a:srgbClr val="D4D4D4"/>
              </a:solidFill>
              <a:ln w="9525">
                <a:solidFill>
                  <a:srgbClr val="000000"/>
                </a:solidFill>
                <a:round/>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40" name="Freeform 66"/>
              <p:cNvSpPr>
                <a:spLocks noEditPoints="1"/>
              </p:cNvSpPr>
              <p:nvPr/>
            </p:nvSpPr>
            <p:spPr bwMode="auto">
              <a:xfrm>
                <a:off x="2624648" y="4468677"/>
                <a:ext cx="1158711" cy="2236470"/>
              </a:xfrm>
              <a:custGeom>
                <a:avLst/>
                <a:gdLst>
                  <a:gd name="T0" fmla="*/ 92 w 730"/>
                  <a:gd name="T1" fmla="*/ 938 h 1409"/>
                  <a:gd name="T2" fmla="*/ 179 w 730"/>
                  <a:gd name="T3" fmla="*/ 1154 h 1409"/>
                  <a:gd name="T4" fmla="*/ 249 w 730"/>
                  <a:gd name="T5" fmla="*/ 1154 h 1409"/>
                  <a:gd name="T6" fmla="*/ 330 w 730"/>
                  <a:gd name="T7" fmla="*/ 938 h 1409"/>
                  <a:gd name="T8" fmla="*/ 249 w 730"/>
                  <a:gd name="T9" fmla="*/ 1154 h 1409"/>
                  <a:gd name="T10" fmla="*/ 406 w 730"/>
                  <a:gd name="T11" fmla="*/ 938 h 1409"/>
                  <a:gd name="T12" fmla="*/ 487 w 730"/>
                  <a:gd name="T13" fmla="*/ 1154 h 1409"/>
                  <a:gd name="T14" fmla="*/ 557 w 730"/>
                  <a:gd name="T15" fmla="*/ 1154 h 1409"/>
                  <a:gd name="T16" fmla="*/ 644 w 730"/>
                  <a:gd name="T17" fmla="*/ 938 h 1409"/>
                  <a:gd name="T18" fmla="*/ 557 w 730"/>
                  <a:gd name="T19" fmla="*/ 1154 h 1409"/>
                  <a:gd name="T20" fmla="*/ 92 w 730"/>
                  <a:gd name="T21" fmla="*/ 601 h 1409"/>
                  <a:gd name="T22" fmla="*/ 179 w 730"/>
                  <a:gd name="T23" fmla="*/ 813 h 1409"/>
                  <a:gd name="T24" fmla="*/ 249 w 730"/>
                  <a:gd name="T25" fmla="*/ 813 h 1409"/>
                  <a:gd name="T26" fmla="*/ 330 w 730"/>
                  <a:gd name="T27" fmla="*/ 601 h 1409"/>
                  <a:gd name="T28" fmla="*/ 249 w 730"/>
                  <a:gd name="T29" fmla="*/ 813 h 1409"/>
                  <a:gd name="T30" fmla="*/ 406 w 730"/>
                  <a:gd name="T31" fmla="*/ 601 h 1409"/>
                  <a:gd name="T32" fmla="*/ 487 w 730"/>
                  <a:gd name="T33" fmla="*/ 813 h 1409"/>
                  <a:gd name="T34" fmla="*/ 557 w 730"/>
                  <a:gd name="T35" fmla="*/ 813 h 1409"/>
                  <a:gd name="T36" fmla="*/ 644 w 730"/>
                  <a:gd name="T37" fmla="*/ 601 h 1409"/>
                  <a:gd name="T38" fmla="*/ 557 w 730"/>
                  <a:gd name="T39" fmla="*/ 813 h 1409"/>
                  <a:gd name="T40" fmla="*/ 92 w 730"/>
                  <a:gd name="T41" fmla="*/ 260 h 1409"/>
                  <a:gd name="T42" fmla="*/ 179 w 730"/>
                  <a:gd name="T43" fmla="*/ 477 h 1409"/>
                  <a:gd name="T44" fmla="*/ 249 w 730"/>
                  <a:gd name="T45" fmla="*/ 477 h 1409"/>
                  <a:gd name="T46" fmla="*/ 330 w 730"/>
                  <a:gd name="T47" fmla="*/ 260 h 1409"/>
                  <a:gd name="T48" fmla="*/ 249 w 730"/>
                  <a:gd name="T49" fmla="*/ 477 h 1409"/>
                  <a:gd name="T50" fmla="*/ 406 w 730"/>
                  <a:gd name="T51" fmla="*/ 260 h 1409"/>
                  <a:gd name="T52" fmla="*/ 487 w 730"/>
                  <a:gd name="T53" fmla="*/ 477 h 1409"/>
                  <a:gd name="T54" fmla="*/ 557 w 730"/>
                  <a:gd name="T55" fmla="*/ 477 h 1409"/>
                  <a:gd name="T56" fmla="*/ 644 w 730"/>
                  <a:gd name="T57" fmla="*/ 260 h 1409"/>
                  <a:gd name="T58" fmla="*/ 557 w 730"/>
                  <a:gd name="T59" fmla="*/ 477 h 1409"/>
                  <a:gd name="T60" fmla="*/ 644 w 730"/>
                  <a:gd name="T61" fmla="*/ 32 h 1409"/>
                  <a:gd name="T62" fmla="*/ 557 w 730"/>
                  <a:gd name="T63" fmla="*/ 135 h 1409"/>
                  <a:gd name="T64" fmla="*/ 487 w 730"/>
                  <a:gd name="T65" fmla="*/ 86 h 1409"/>
                  <a:gd name="T66" fmla="*/ 406 w 730"/>
                  <a:gd name="T67" fmla="*/ 135 h 1409"/>
                  <a:gd name="T68" fmla="*/ 0 w 730"/>
                  <a:gd name="T69" fmla="*/ 260 h 1409"/>
                  <a:gd name="T70" fmla="*/ 725 w 730"/>
                  <a:gd name="T71" fmla="*/ 1409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0" h="1409">
                    <a:moveTo>
                      <a:pt x="92" y="1154"/>
                    </a:moveTo>
                    <a:lnTo>
                      <a:pt x="92" y="938"/>
                    </a:lnTo>
                    <a:lnTo>
                      <a:pt x="179" y="938"/>
                    </a:lnTo>
                    <a:lnTo>
                      <a:pt x="179" y="1154"/>
                    </a:lnTo>
                    <a:lnTo>
                      <a:pt x="92" y="1154"/>
                    </a:lnTo>
                    <a:moveTo>
                      <a:pt x="249" y="1154"/>
                    </a:moveTo>
                    <a:lnTo>
                      <a:pt x="249" y="938"/>
                    </a:lnTo>
                    <a:lnTo>
                      <a:pt x="330" y="938"/>
                    </a:lnTo>
                    <a:lnTo>
                      <a:pt x="330" y="1154"/>
                    </a:lnTo>
                    <a:lnTo>
                      <a:pt x="249" y="1154"/>
                    </a:lnTo>
                    <a:moveTo>
                      <a:pt x="406" y="1154"/>
                    </a:moveTo>
                    <a:lnTo>
                      <a:pt x="406" y="938"/>
                    </a:lnTo>
                    <a:lnTo>
                      <a:pt x="487" y="938"/>
                    </a:lnTo>
                    <a:lnTo>
                      <a:pt x="487" y="1154"/>
                    </a:lnTo>
                    <a:lnTo>
                      <a:pt x="406" y="1154"/>
                    </a:lnTo>
                    <a:moveTo>
                      <a:pt x="557" y="1154"/>
                    </a:moveTo>
                    <a:lnTo>
                      <a:pt x="557" y="938"/>
                    </a:lnTo>
                    <a:lnTo>
                      <a:pt x="644" y="938"/>
                    </a:lnTo>
                    <a:lnTo>
                      <a:pt x="644" y="1154"/>
                    </a:lnTo>
                    <a:lnTo>
                      <a:pt x="557" y="1154"/>
                    </a:lnTo>
                    <a:moveTo>
                      <a:pt x="92" y="813"/>
                    </a:moveTo>
                    <a:lnTo>
                      <a:pt x="92" y="601"/>
                    </a:lnTo>
                    <a:lnTo>
                      <a:pt x="179" y="601"/>
                    </a:lnTo>
                    <a:lnTo>
                      <a:pt x="179" y="813"/>
                    </a:lnTo>
                    <a:lnTo>
                      <a:pt x="92" y="813"/>
                    </a:lnTo>
                    <a:moveTo>
                      <a:pt x="249" y="813"/>
                    </a:moveTo>
                    <a:lnTo>
                      <a:pt x="249" y="601"/>
                    </a:lnTo>
                    <a:lnTo>
                      <a:pt x="330" y="601"/>
                    </a:lnTo>
                    <a:lnTo>
                      <a:pt x="330" y="813"/>
                    </a:lnTo>
                    <a:lnTo>
                      <a:pt x="249" y="813"/>
                    </a:lnTo>
                    <a:moveTo>
                      <a:pt x="406" y="813"/>
                    </a:moveTo>
                    <a:lnTo>
                      <a:pt x="406" y="601"/>
                    </a:lnTo>
                    <a:lnTo>
                      <a:pt x="487" y="601"/>
                    </a:lnTo>
                    <a:lnTo>
                      <a:pt x="487" y="813"/>
                    </a:lnTo>
                    <a:lnTo>
                      <a:pt x="406" y="813"/>
                    </a:lnTo>
                    <a:moveTo>
                      <a:pt x="557" y="813"/>
                    </a:moveTo>
                    <a:lnTo>
                      <a:pt x="557" y="601"/>
                    </a:lnTo>
                    <a:lnTo>
                      <a:pt x="644" y="601"/>
                    </a:lnTo>
                    <a:lnTo>
                      <a:pt x="644" y="813"/>
                    </a:lnTo>
                    <a:lnTo>
                      <a:pt x="557" y="813"/>
                    </a:lnTo>
                    <a:moveTo>
                      <a:pt x="92" y="477"/>
                    </a:moveTo>
                    <a:lnTo>
                      <a:pt x="92" y="260"/>
                    </a:lnTo>
                    <a:lnTo>
                      <a:pt x="179" y="260"/>
                    </a:lnTo>
                    <a:lnTo>
                      <a:pt x="179" y="477"/>
                    </a:lnTo>
                    <a:lnTo>
                      <a:pt x="92" y="477"/>
                    </a:lnTo>
                    <a:moveTo>
                      <a:pt x="249" y="477"/>
                    </a:moveTo>
                    <a:lnTo>
                      <a:pt x="249" y="260"/>
                    </a:lnTo>
                    <a:lnTo>
                      <a:pt x="330" y="260"/>
                    </a:lnTo>
                    <a:lnTo>
                      <a:pt x="330" y="477"/>
                    </a:lnTo>
                    <a:lnTo>
                      <a:pt x="249" y="477"/>
                    </a:lnTo>
                    <a:moveTo>
                      <a:pt x="406" y="477"/>
                    </a:moveTo>
                    <a:lnTo>
                      <a:pt x="406" y="260"/>
                    </a:lnTo>
                    <a:lnTo>
                      <a:pt x="487" y="260"/>
                    </a:lnTo>
                    <a:lnTo>
                      <a:pt x="487" y="477"/>
                    </a:lnTo>
                    <a:lnTo>
                      <a:pt x="406" y="477"/>
                    </a:lnTo>
                    <a:moveTo>
                      <a:pt x="557" y="477"/>
                    </a:moveTo>
                    <a:lnTo>
                      <a:pt x="557" y="260"/>
                    </a:lnTo>
                    <a:lnTo>
                      <a:pt x="644" y="260"/>
                    </a:lnTo>
                    <a:lnTo>
                      <a:pt x="644" y="477"/>
                    </a:lnTo>
                    <a:lnTo>
                      <a:pt x="557" y="477"/>
                    </a:lnTo>
                    <a:moveTo>
                      <a:pt x="730" y="0"/>
                    </a:moveTo>
                    <a:lnTo>
                      <a:pt x="644" y="32"/>
                    </a:lnTo>
                    <a:lnTo>
                      <a:pt x="644" y="135"/>
                    </a:lnTo>
                    <a:lnTo>
                      <a:pt x="557" y="135"/>
                    </a:lnTo>
                    <a:lnTo>
                      <a:pt x="557" y="59"/>
                    </a:lnTo>
                    <a:lnTo>
                      <a:pt x="487" y="86"/>
                    </a:lnTo>
                    <a:lnTo>
                      <a:pt x="487" y="135"/>
                    </a:lnTo>
                    <a:lnTo>
                      <a:pt x="406" y="135"/>
                    </a:lnTo>
                    <a:lnTo>
                      <a:pt x="406" y="119"/>
                    </a:lnTo>
                    <a:lnTo>
                      <a:pt x="0" y="260"/>
                    </a:lnTo>
                    <a:lnTo>
                      <a:pt x="0" y="1409"/>
                    </a:lnTo>
                    <a:lnTo>
                      <a:pt x="725" y="1409"/>
                    </a:lnTo>
                    <a:lnTo>
                      <a:pt x="73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41" name="Freeform 67"/>
              <p:cNvSpPr>
                <a:spLocks/>
              </p:cNvSpPr>
              <p:nvPr/>
            </p:nvSpPr>
            <p:spPr bwMode="auto">
              <a:xfrm>
                <a:off x="3269082" y="4605181"/>
                <a:ext cx="128569" cy="77777"/>
              </a:xfrm>
              <a:custGeom>
                <a:avLst/>
                <a:gdLst>
                  <a:gd name="T0" fmla="*/ 81 w 81"/>
                  <a:gd name="T1" fmla="*/ 0 h 49"/>
                  <a:gd name="T2" fmla="*/ 0 w 81"/>
                  <a:gd name="T3" fmla="*/ 33 h 49"/>
                  <a:gd name="T4" fmla="*/ 0 w 81"/>
                  <a:gd name="T5" fmla="*/ 49 h 49"/>
                  <a:gd name="T6" fmla="*/ 81 w 81"/>
                  <a:gd name="T7" fmla="*/ 49 h 49"/>
                  <a:gd name="T8" fmla="*/ 81 w 81"/>
                  <a:gd name="T9" fmla="*/ 0 h 49"/>
                </a:gdLst>
                <a:ahLst/>
                <a:cxnLst>
                  <a:cxn ang="0">
                    <a:pos x="T0" y="T1"/>
                  </a:cxn>
                  <a:cxn ang="0">
                    <a:pos x="T2" y="T3"/>
                  </a:cxn>
                  <a:cxn ang="0">
                    <a:pos x="T4" y="T5"/>
                  </a:cxn>
                  <a:cxn ang="0">
                    <a:pos x="T6" y="T7"/>
                  </a:cxn>
                  <a:cxn ang="0">
                    <a:pos x="T8" y="T9"/>
                  </a:cxn>
                </a:cxnLst>
                <a:rect l="0" t="0" r="r" b="b"/>
                <a:pathLst>
                  <a:path w="81" h="49">
                    <a:moveTo>
                      <a:pt x="81" y="0"/>
                    </a:moveTo>
                    <a:lnTo>
                      <a:pt x="0" y="33"/>
                    </a:lnTo>
                    <a:lnTo>
                      <a:pt x="0" y="49"/>
                    </a:lnTo>
                    <a:lnTo>
                      <a:pt x="81" y="49"/>
                    </a:lnTo>
                    <a:lnTo>
                      <a:pt x="81" y="0"/>
                    </a:lnTo>
                    <a:close/>
                  </a:path>
                </a:pathLst>
              </a:custGeom>
              <a:solidFill>
                <a:srgbClr val="9B9DA0"/>
              </a:solidFill>
              <a:ln w="9525">
                <a:solidFill>
                  <a:srgbClr val="000000"/>
                </a:solidFill>
                <a:round/>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42" name="Freeform 68"/>
              <p:cNvSpPr>
                <a:spLocks/>
              </p:cNvSpPr>
              <p:nvPr/>
            </p:nvSpPr>
            <p:spPr bwMode="auto">
              <a:xfrm>
                <a:off x="3269082" y="4605181"/>
                <a:ext cx="128569" cy="77777"/>
              </a:xfrm>
              <a:custGeom>
                <a:avLst/>
                <a:gdLst>
                  <a:gd name="T0" fmla="*/ 81 w 81"/>
                  <a:gd name="T1" fmla="*/ 0 h 49"/>
                  <a:gd name="T2" fmla="*/ 0 w 81"/>
                  <a:gd name="T3" fmla="*/ 33 h 49"/>
                  <a:gd name="T4" fmla="*/ 0 w 81"/>
                  <a:gd name="T5" fmla="*/ 49 h 49"/>
                  <a:gd name="T6" fmla="*/ 81 w 81"/>
                  <a:gd name="T7" fmla="*/ 49 h 49"/>
                  <a:gd name="T8" fmla="*/ 81 w 81"/>
                  <a:gd name="T9" fmla="*/ 0 h 49"/>
                </a:gdLst>
                <a:ahLst/>
                <a:cxnLst>
                  <a:cxn ang="0">
                    <a:pos x="T0" y="T1"/>
                  </a:cxn>
                  <a:cxn ang="0">
                    <a:pos x="T2" y="T3"/>
                  </a:cxn>
                  <a:cxn ang="0">
                    <a:pos x="T4" y="T5"/>
                  </a:cxn>
                  <a:cxn ang="0">
                    <a:pos x="T6" y="T7"/>
                  </a:cxn>
                  <a:cxn ang="0">
                    <a:pos x="T8" y="T9"/>
                  </a:cxn>
                </a:cxnLst>
                <a:rect l="0" t="0" r="r" b="b"/>
                <a:pathLst>
                  <a:path w="81" h="49">
                    <a:moveTo>
                      <a:pt x="81" y="0"/>
                    </a:moveTo>
                    <a:lnTo>
                      <a:pt x="0" y="33"/>
                    </a:lnTo>
                    <a:lnTo>
                      <a:pt x="0" y="49"/>
                    </a:lnTo>
                    <a:lnTo>
                      <a:pt x="81" y="49"/>
                    </a:lnTo>
                    <a:lnTo>
                      <a:pt x="81"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43" name="Freeform 69"/>
              <p:cNvSpPr>
                <a:spLocks/>
              </p:cNvSpPr>
              <p:nvPr/>
            </p:nvSpPr>
            <p:spPr bwMode="auto">
              <a:xfrm>
                <a:off x="3508760" y="4519469"/>
                <a:ext cx="138092" cy="163490"/>
              </a:xfrm>
              <a:custGeom>
                <a:avLst/>
                <a:gdLst>
                  <a:gd name="T0" fmla="*/ 87 w 87"/>
                  <a:gd name="T1" fmla="*/ 0 h 103"/>
                  <a:gd name="T2" fmla="*/ 0 w 87"/>
                  <a:gd name="T3" fmla="*/ 27 h 103"/>
                  <a:gd name="T4" fmla="*/ 0 w 87"/>
                  <a:gd name="T5" fmla="*/ 103 h 103"/>
                  <a:gd name="T6" fmla="*/ 87 w 87"/>
                  <a:gd name="T7" fmla="*/ 103 h 103"/>
                  <a:gd name="T8" fmla="*/ 87 w 87"/>
                  <a:gd name="T9" fmla="*/ 0 h 103"/>
                </a:gdLst>
                <a:ahLst/>
                <a:cxnLst>
                  <a:cxn ang="0">
                    <a:pos x="T0" y="T1"/>
                  </a:cxn>
                  <a:cxn ang="0">
                    <a:pos x="T2" y="T3"/>
                  </a:cxn>
                  <a:cxn ang="0">
                    <a:pos x="T4" y="T5"/>
                  </a:cxn>
                  <a:cxn ang="0">
                    <a:pos x="T6" y="T7"/>
                  </a:cxn>
                  <a:cxn ang="0">
                    <a:pos x="T8" y="T9"/>
                  </a:cxn>
                </a:cxnLst>
                <a:rect l="0" t="0" r="r" b="b"/>
                <a:pathLst>
                  <a:path w="87" h="103">
                    <a:moveTo>
                      <a:pt x="87" y="0"/>
                    </a:moveTo>
                    <a:lnTo>
                      <a:pt x="0" y="27"/>
                    </a:lnTo>
                    <a:lnTo>
                      <a:pt x="0" y="103"/>
                    </a:lnTo>
                    <a:lnTo>
                      <a:pt x="87" y="103"/>
                    </a:lnTo>
                    <a:lnTo>
                      <a:pt x="87" y="0"/>
                    </a:lnTo>
                    <a:close/>
                  </a:path>
                </a:pathLst>
              </a:custGeom>
              <a:solidFill>
                <a:srgbClr val="9B9DA0"/>
              </a:solidFill>
              <a:ln w="9525">
                <a:solidFill>
                  <a:srgbClr val="000000"/>
                </a:solidFill>
                <a:round/>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44" name="Freeform 70"/>
              <p:cNvSpPr>
                <a:spLocks/>
              </p:cNvSpPr>
              <p:nvPr/>
            </p:nvSpPr>
            <p:spPr bwMode="auto">
              <a:xfrm>
                <a:off x="3508760" y="4519469"/>
                <a:ext cx="138092" cy="163490"/>
              </a:xfrm>
              <a:custGeom>
                <a:avLst/>
                <a:gdLst>
                  <a:gd name="T0" fmla="*/ 87 w 87"/>
                  <a:gd name="T1" fmla="*/ 0 h 103"/>
                  <a:gd name="T2" fmla="*/ 0 w 87"/>
                  <a:gd name="T3" fmla="*/ 27 h 103"/>
                  <a:gd name="T4" fmla="*/ 0 w 87"/>
                  <a:gd name="T5" fmla="*/ 103 h 103"/>
                  <a:gd name="T6" fmla="*/ 87 w 87"/>
                  <a:gd name="T7" fmla="*/ 103 h 103"/>
                  <a:gd name="T8" fmla="*/ 87 w 87"/>
                  <a:gd name="T9" fmla="*/ 0 h 103"/>
                </a:gdLst>
                <a:ahLst/>
                <a:cxnLst>
                  <a:cxn ang="0">
                    <a:pos x="T0" y="T1"/>
                  </a:cxn>
                  <a:cxn ang="0">
                    <a:pos x="T2" y="T3"/>
                  </a:cxn>
                  <a:cxn ang="0">
                    <a:pos x="T4" y="T5"/>
                  </a:cxn>
                  <a:cxn ang="0">
                    <a:pos x="T6" y="T7"/>
                  </a:cxn>
                  <a:cxn ang="0">
                    <a:pos x="T8" y="T9"/>
                  </a:cxn>
                </a:cxnLst>
                <a:rect l="0" t="0" r="r" b="b"/>
                <a:pathLst>
                  <a:path w="87" h="103">
                    <a:moveTo>
                      <a:pt x="87" y="0"/>
                    </a:moveTo>
                    <a:lnTo>
                      <a:pt x="0" y="27"/>
                    </a:lnTo>
                    <a:lnTo>
                      <a:pt x="0" y="103"/>
                    </a:lnTo>
                    <a:lnTo>
                      <a:pt x="87" y="103"/>
                    </a:lnTo>
                    <a:lnTo>
                      <a:pt x="87"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45" name="Rectangle 71"/>
              <p:cNvSpPr>
                <a:spLocks noChangeArrowheads="1"/>
              </p:cNvSpPr>
              <p:nvPr/>
            </p:nvSpPr>
            <p:spPr bwMode="auto">
              <a:xfrm>
                <a:off x="2770677" y="4881367"/>
                <a:ext cx="138092" cy="344439"/>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46" name="Rectangle 72"/>
              <p:cNvSpPr>
                <a:spLocks noChangeArrowheads="1"/>
              </p:cNvSpPr>
              <p:nvPr/>
            </p:nvSpPr>
            <p:spPr bwMode="auto">
              <a:xfrm>
                <a:off x="2770677"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47" name="Rectangle 73"/>
              <p:cNvSpPr>
                <a:spLocks noChangeArrowheads="1"/>
              </p:cNvSpPr>
              <p:nvPr/>
            </p:nvSpPr>
            <p:spPr bwMode="auto">
              <a:xfrm>
                <a:off x="3019880" y="4881367"/>
                <a:ext cx="128569" cy="344439"/>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48" name="Rectangle 74"/>
              <p:cNvSpPr>
                <a:spLocks noChangeArrowheads="1"/>
              </p:cNvSpPr>
              <p:nvPr/>
            </p:nvSpPr>
            <p:spPr bwMode="auto">
              <a:xfrm>
                <a:off x="3019880"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49" name="Rectangle 75"/>
              <p:cNvSpPr>
                <a:spLocks noChangeArrowheads="1"/>
              </p:cNvSpPr>
              <p:nvPr/>
            </p:nvSpPr>
            <p:spPr bwMode="auto">
              <a:xfrm>
                <a:off x="3269082" y="4881367"/>
                <a:ext cx="128569" cy="344439"/>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50" name="Rectangle 76"/>
              <p:cNvSpPr>
                <a:spLocks noChangeArrowheads="1"/>
              </p:cNvSpPr>
              <p:nvPr/>
            </p:nvSpPr>
            <p:spPr bwMode="auto">
              <a:xfrm>
                <a:off x="3269082"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51" name="Rectangle 77"/>
              <p:cNvSpPr>
                <a:spLocks noChangeArrowheads="1"/>
              </p:cNvSpPr>
              <p:nvPr/>
            </p:nvSpPr>
            <p:spPr bwMode="auto">
              <a:xfrm>
                <a:off x="3508760" y="4881367"/>
                <a:ext cx="138092" cy="344439"/>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52" name="Rectangle 78"/>
              <p:cNvSpPr>
                <a:spLocks noChangeArrowheads="1"/>
              </p:cNvSpPr>
              <p:nvPr/>
            </p:nvSpPr>
            <p:spPr bwMode="auto">
              <a:xfrm>
                <a:off x="3508760"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53" name="Rectangle 79"/>
              <p:cNvSpPr>
                <a:spLocks noChangeArrowheads="1"/>
              </p:cNvSpPr>
              <p:nvPr/>
            </p:nvSpPr>
            <p:spPr bwMode="auto">
              <a:xfrm>
                <a:off x="2770677" y="5422628"/>
                <a:ext cx="138092" cy="336502"/>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54" name="Rectangle 80"/>
              <p:cNvSpPr>
                <a:spLocks noChangeArrowheads="1"/>
              </p:cNvSpPr>
              <p:nvPr/>
            </p:nvSpPr>
            <p:spPr bwMode="auto">
              <a:xfrm>
                <a:off x="2770677"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55" name="Rectangle 81"/>
              <p:cNvSpPr>
                <a:spLocks noChangeArrowheads="1"/>
              </p:cNvSpPr>
              <p:nvPr/>
            </p:nvSpPr>
            <p:spPr bwMode="auto">
              <a:xfrm>
                <a:off x="3019880" y="5422628"/>
                <a:ext cx="128569" cy="336502"/>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56" name="Rectangle 82"/>
              <p:cNvSpPr>
                <a:spLocks noChangeArrowheads="1"/>
              </p:cNvSpPr>
              <p:nvPr/>
            </p:nvSpPr>
            <p:spPr bwMode="auto">
              <a:xfrm>
                <a:off x="3019880"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57" name="Rectangle 83"/>
              <p:cNvSpPr>
                <a:spLocks noChangeArrowheads="1"/>
              </p:cNvSpPr>
              <p:nvPr/>
            </p:nvSpPr>
            <p:spPr bwMode="auto">
              <a:xfrm>
                <a:off x="3269082" y="5422628"/>
                <a:ext cx="128569" cy="336502"/>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58" name="Rectangle 84"/>
              <p:cNvSpPr>
                <a:spLocks noChangeArrowheads="1"/>
              </p:cNvSpPr>
              <p:nvPr/>
            </p:nvSpPr>
            <p:spPr bwMode="auto">
              <a:xfrm>
                <a:off x="3269082"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59" name="Rectangle 85"/>
              <p:cNvSpPr>
                <a:spLocks noChangeArrowheads="1"/>
              </p:cNvSpPr>
              <p:nvPr/>
            </p:nvSpPr>
            <p:spPr bwMode="auto">
              <a:xfrm>
                <a:off x="3508760" y="5422628"/>
                <a:ext cx="138092" cy="336502"/>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60" name="Rectangle 86"/>
              <p:cNvSpPr>
                <a:spLocks noChangeArrowheads="1"/>
              </p:cNvSpPr>
              <p:nvPr/>
            </p:nvSpPr>
            <p:spPr bwMode="auto">
              <a:xfrm>
                <a:off x="3508760"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61" name="Rectangle 87"/>
              <p:cNvSpPr>
                <a:spLocks noChangeArrowheads="1"/>
              </p:cNvSpPr>
              <p:nvPr/>
            </p:nvSpPr>
            <p:spPr bwMode="auto">
              <a:xfrm>
                <a:off x="2770677" y="5957539"/>
                <a:ext cx="138092" cy="342851"/>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62" name="Rectangle 88"/>
              <p:cNvSpPr>
                <a:spLocks noChangeArrowheads="1"/>
              </p:cNvSpPr>
              <p:nvPr/>
            </p:nvSpPr>
            <p:spPr bwMode="auto">
              <a:xfrm>
                <a:off x="2770677"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63" name="Rectangle 89"/>
              <p:cNvSpPr>
                <a:spLocks noChangeArrowheads="1"/>
              </p:cNvSpPr>
              <p:nvPr/>
            </p:nvSpPr>
            <p:spPr bwMode="auto">
              <a:xfrm>
                <a:off x="3019880" y="5957539"/>
                <a:ext cx="128569" cy="342851"/>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64" name="Rectangle 90"/>
              <p:cNvSpPr>
                <a:spLocks noChangeArrowheads="1"/>
              </p:cNvSpPr>
              <p:nvPr/>
            </p:nvSpPr>
            <p:spPr bwMode="auto">
              <a:xfrm>
                <a:off x="3019880"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65" name="Rectangle 91"/>
              <p:cNvSpPr>
                <a:spLocks noChangeArrowheads="1"/>
              </p:cNvSpPr>
              <p:nvPr/>
            </p:nvSpPr>
            <p:spPr bwMode="auto">
              <a:xfrm>
                <a:off x="3269082" y="5957539"/>
                <a:ext cx="128569" cy="342851"/>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66" name="Rectangle 92"/>
              <p:cNvSpPr>
                <a:spLocks noChangeArrowheads="1"/>
              </p:cNvSpPr>
              <p:nvPr/>
            </p:nvSpPr>
            <p:spPr bwMode="auto">
              <a:xfrm>
                <a:off x="3269082"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67" name="Rectangle 93"/>
              <p:cNvSpPr>
                <a:spLocks noChangeArrowheads="1"/>
              </p:cNvSpPr>
              <p:nvPr/>
            </p:nvSpPr>
            <p:spPr bwMode="auto">
              <a:xfrm>
                <a:off x="3508760" y="5957539"/>
                <a:ext cx="138092" cy="342851"/>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68" name="Rectangle 94"/>
              <p:cNvSpPr>
                <a:spLocks noChangeArrowheads="1"/>
              </p:cNvSpPr>
              <p:nvPr/>
            </p:nvSpPr>
            <p:spPr bwMode="auto">
              <a:xfrm>
                <a:off x="3508760"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69" name="Rectangle 95"/>
              <p:cNvSpPr>
                <a:spLocks noChangeArrowheads="1"/>
              </p:cNvSpPr>
              <p:nvPr/>
            </p:nvSpPr>
            <p:spPr bwMode="auto">
              <a:xfrm>
                <a:off x="1294512" y="3065525"/>
                <a:ext cx="1279343" cy="3639622"/>
              </a:xfrm>
              <a:prstGeom prst="rect">
                <a:avLst/>
              </a:prstGeom>
              <a:solidFill>
                <a:srgbClr val="E6E6E5"/>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70" name="Rectangle 96"/>
              <p:cNvSpPr>
                <a:spLocks noChangeArrowheads="1"/>
              </p:cNvSpPr>
              <p:nvPr/>
            </p:nvSpPr>
            <p:spPr bwMode="auto">
              <a:xfrm>
                <a:off x="1294512" y="3065525"/>
                <a:ext cx="1279343" cy="363962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71" name="Freeform 97"/>
              <p:cNvSpPr>
                <a:spLocks/>
              </p:cNvSpPr>
              <p:nvPr/>
            </p:nvSpPr>
            <p:spPr bwMode="auto">
              <a:xfrm>
                <a:off x="1294512" y="4468677"/>
                <a:ext cx="1279343" cy="2236470"/>
              </a:xfrm>
              <a:custGeom>
                <a:avLst/>
                <a:gdLst>
                  <a:gd name="T0" fmla="*/ 806 w 806"/>
                  <a:gd name="T1" fmla="*/ 0 h 1409"/>
                  <a:gd name="T2" fmla="*/ 0 w 806"/>
                  <a:gd name="T3" fmla="*/ 254 h 1409"/>
                  <a:gd name="T4" fmla="*/ 0 w 806"/>
                  <a:gd name="T5" fmla="*/ 1409 h 1409"/>
                  <a:gd name="T6" fmla="*/ 806 w 806"/>
                  <a:gd name="T7" fmla="*/ 1409 h 1409"/>
                  <a:gd name="T8" fmla="*/ 806 w 806"/>
                  <a:gd name="T9" fmla="*/ 0 h 1409"/>
                </a:gdLst>
                <a:ahLst/>
                <a:cxnLst>
                  <a:cxn ang="0">
                    <a:pos x="T0" y="T1"/>
                  </a:cxn>
                  <a:cxn ang="0">
                    <a:pos x="T2" y="T3"/>
                  </a:cxn>
                  <a:cxn ang="0">
                    <a:pos x="T4" y="T5"/>
                  </a:cxn>
                  <a:cxn ang="0">
                    <a:pos x="T6" y="T7"/>
                  </a:cxn>
                  <a:cxn ang="0">
                    <a:pos x="T8" y="T9"/>
                  </a:cxn>
                </a:cxnLst>
                <a:rect l="0" t="0" r="r" b="b"/>
                <a:pathLst>
                  <a:path w="806" h="1409">
                    <a:moveTo>
                      <a:pt x="806" y="0"/>
                    </a:moveTo>
                    <a:lnTo>
                      <a:pt x="0" y="254"/>
                    </a:lnTo>
                    <a:lnTo>
                      <a:pt x="0" y="1409"/>
                    </a:lnTo>
                    <a:lnTo>
                      <a:pt x="806" y="1409"/>
                    </a:lnTo>
                    <a:lnTo>
                      <a:pt x="806" y="0"/>
                    </a:lnTo>
                    <a:close/>
                  </a:path>
                </a:pathLst>
              </a:custGeom>
              <a:solidFill>
                <a:srgbClr val="D4D4D4"/>
              </a:solidFill>
              <a:ln w="9525">
                <a:solidFill>
                  <a:srgbClr val="000000"/>
                </a:solidFill>
                <a:round/>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72" name="Freeform 98"/>
              <p:cNvSpPr>
                <a:spLocks/>
              </p:cNvSpPr>
              <p:nvPr/>
            </p:nvSpPr>
            <p:spPr bwMode="auto">
              <a:xfrm>
                <a:off x="1294512" y="4468677"/>
                <a:ext cx="1279343" cy="2236470"/>
              </a:xfrm>
              <a:custGeom>
                <a:avLst/>
                <a:gdLst>
                  <a:gd name="T0" fmla="*/ 806 w 806"/>
                  <a:gd name="T1" fmla="*/ 0 h 1409"/>
                  <a:gd name="T2" fmla="*/ 0 w 806"/>
                  <a:gd name="T3" fmla="*/ 254 h 1409"/>
                  <a:gd name="T4" fmla="*/ 0 w 806"/>
                  <a:gd name="T5" fmla="*/ 1409 h 1409"/>
                  <a:gd name="T6" fmla="*/ 806 w 806"/>
                  <a:gd name="T7" fmla="*/ 1409 h 1409"/>
                  <a:gd name="T8" fmla="*/ 806 w 806"/>
                  <a:gd name="T9" fmla="*/ 0 h 1409"/>
                </a:gdLst>
                <a:ahLst/>
                <a:cxnLst>
                  <a:cxn ang="0">
                    <a:pos x="T0" y="T1"/>
                  </a:cxn>
                  <a:cxn ang="0">
                    <a:pos x="T2" y="T3"/>
                  </a:cxn>
                  <a:cxn ang="0">
                    <a:pos x="T4" y="T5"/>
                  </a:cxn>
                  <a:cxn ang="0">
                    <a:pos x="T6" y="T7"/>
                  </a:cxn>
                  <a:cxn ang="0">
                    <a:pos x="T8" y="T9"/>
                  </a:cxn>
                </a:cxnLst>
                <a:rect l="0" t="0" r="r" b="b"/>
                <a:pathLst>
                  <a:path w="806" h="1409">
                    <a:moveTo>
                      <a:pt x="806" y="0"/>
                    </a:moveTo>
                    <a:lnTo>
                      <a:pt x="0" y="254"/>
                    </a:lnTo>
                    <a:lnTo>
                      <a:pt x="0" y="1409"/>
                    </a:lnTo>
                    <a:lnTo>
                      <a:pt x="806" y="1409"/>
                    </a:lnTo>
                    <a:lnTo>
                      <a:pt x="806"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73" name="Rectangle 99"/>
              <p:cNvSpPr>
                <a:spLocks noChangeArrowheads="1"/>
              </p:cNvSpPr>
              <p:nvPr/>
            </p:nvSpPr>
            <p:spPr bwMode="auto">
              <a:xfrm>
                <a:off x="1113563" y="3056001"/>
                <a:ext cx="180949" cy="364914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74" name="Rectangle 100"/>
              <p:cNvSpPr>
                <a:spLocks noChangeArrowheads="1"/>
              </p:cNvSpPr>
              <p:nvPr/>
            </p:nvSpPr>
            <p:spPr bwMode="auto">
              <a:xfrm>
                <a:off x="1078644" y="2987748"/>
                <a:ext cx="1546005" cy="77777"/>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75" name="Rectangle 101"/>
              <p:cNvSpPr>
                <a:spLocks noChangeArrowheads="1"/>
              </p:cNvSpPr>
              <p:nvPr/>
            </p:nvSpPr>
            <p:spPr bwMode="auto">
              <a:xfrm>
                <a:off x="1078644" y="2944892"/>
                <a:ext cx="1546005" cy="77777"/>
              </a:xfrm>
              <a:prstGeom prst="rect">
                <a:avLst/>
              </a:prstGeom>
              <a:solidFill>
                <a:srgbClr val="E6E6E5"/>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76" name="Rectangle 102"/>
              <p:cNvSpPr>
                <a:spLocks noChangeArrowheads="1"/>
              </p:cNvSpPr>
              <p:nvPr/>
            </p:nvSpPr>
            <p:spPr bwMode="auto">
              <a:xfrm>
                <a:off x="1483397" y="3279808"/>
                <a:ext cx="146029" cy="353963"/>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77" name="Rectangle 103"/>
              <p:cNvSpPr>
                <a:spLocks noChangeArrowheads="1"/>
              </p:cNvSpPr>
              <p:nvPr/>
            </p:nvSpPr>
            <p:spPr bwMode="auto">
              <a:xfrm>
                <a:off x="1748473" y="3279808"/>
                <a:ext cx="146029" cy="353963"/>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78" name="Rectangle 104"/>
              <p:cNvSpPr>
                <a:spLocks noChangeArrowheads="1"/>
              </p:cNvSpPr>
              <p:nvPr/>
            </p:nvSpPr>
            <p:spPr bwMode="auto">
              <a:xfrm>
                <a:off x="2015135" y="3279808"/>
                <a:ext cx="146029" cy="353963"/>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79" name="Rectangle 105"/>
              <p:cNvSpPr>
                <a:spLocks noChangeArrowheads="1"/>
              </p:cNvSpPr>
              <p:nvPr/>
            </p:nvSpPr>
            <p:spPr bwMode="auto">
              <a:xfrm>
                <a:off x="2281797" y="3279808"/>
                <a:ext cx="146029" cy="353963"/>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80" name="Rectangle 106"/>
              <p:cNvSpPr>
                <a:spLocks noChangeArrowheads="1"/>
              </p:cNvSpPr>
              <p:nvPr/>
            </p:nvSpPr>
            <p:spPr bwMode="auto">
              <a:xfrm>
                <a:off x="1483397" y="3830591"/>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81" name="Rectangle 107"/>
              <p:cNvSpPr>
                <a:spLocks noChangeArrowheads="1"/>
              </p:cNvSpPr>
              <p:nvPr/>
            </p:nvSpPr>
            <p:spPr bwMode="auto">
              <a:xfrm>
                <a:off x="1748473" y="3830591"/>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82" name="Rectangle 108"/>
              <p:cNvSpPr>
                <a:spLocks noChangeArrowheads="1"/>
              </p:cNvSpPr>
              <p:nvPr/>
            </p:nvSpPr>
            <p:spPr bwMode="auto">
              <a:xfrm>
                <a:off x="2015135" y="3830591"/>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83" name="Rectangle 109"/>
              <p:cNvSpPr>
                <a:spLocks noChangeArrowheads="1"/>
              </p:cNvSpPr>
              <p:nvPr/>
            </p:nvSpPr>
            <p:spPr bwMode="auto">
              <a:xfrm>
                <a:off x="2281797" y="3830591"/>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84" name="Rectangle 110"/>
              <p:cNvSpPr>
                <a:spLocks noChangeArrowheads="1"/>
              </p:cNvSpPr>
              <p:nvPr/>
            </p:nvSpPr>
            <p:spPr bwMode="auto">
              <a:xfrm>
                <a:off x="1483397" y="437343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85" name="Rectangle 111"/>
              <p:cNvSpPr>
                <a:spLocks noChangeArrowheads="1"/>
              </p:cNvSpPr>
              <p:nvPr/>
            </p:nvSpPr>
            <p:spPr bwMode="auto">
              <a:xfrm>
                <a:off x="1748473" y="437343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86" name="Rectangle 112"/>
              <p:cNvSpPr>
                <a:spLocks noChangeArrowheads="1"/>
              </p:cNvSpPr>
              <p:nvPr/>
            </p:nvSpPr>
            <p:spPr bwMode="auto">
              <a:xfrm>
                <a:off x="2015135" y="437343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87" name="Rectangle 113"/>
              <p:cNvSpPr>
                <a:spLocks noChangeArrowheads="1"/>
              </p:cNvSpPr>
              <p:nvPr/>
            </p:nvSpPr>
            <p:spPr bwMode="auto">
              <a:xfrm>
                <a:off x="2281797" y="437343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88" name="Rectangle 114"/>
              <p:cNvSpPr>
                <a:spLocks noChangeArrowheads="1"/>
              </p:cNvSpPr>
              <p:nvPr/>
            </p:nvSpPr>
            <p:spPr bwMode="auto">
              <a:xfrm>
                <a:off x="1483397" y="4924224"/>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89" name="Rectangle 115"/>
              <p:cNvSpPr>
                <a:spLocks noChangeArrowheads="1"/>
              </p:cNvSpPr>
              <p:nvPr/>
            </p:nvSpPr>
            <p:spPr bwMode="auto">
              <a:xfrm>
                <a:off x="1748473" y="4924224"/>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90" name="Rectangle 116"/>
              <p:cNvSpPr>
                <a:spLocks noChangeArrowheads="1"/>
              </p:cNvSpPr>
              <p:nvPr/>
            </p:nvSpPr>
            <p:spPr bwMode="auto">
              <a:xfrm>
                <a:off x="2015135" y="4924224"/>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91" name="Rectangle 117"/>
              <p:cNvSpPr>
                <a:spLocks noChangeArrowheads="1"/>
              </p:cNvSpPr>
              <p:nvPr/>
            </p:nvSpPr>
            <p:spPr bwMode="auto">
              <a:xfrm>
                <a:off x="2281797" y="4924224"/>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92" name="Rectangle 118"/>
              <p:cNvSpPr>
                <a:spLocks noChangeArrowheads="1"/>
              </p:cNvSpPr>
              <p:nvPr/>
            </p:nvSpPr>
            <p:spPr bwMode="auto">
              <a:xfrm>
                <a:off x="1483397" y="547500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93" name="Rectangle 119"/>
              <p:cNvSpPr>
                <a:spLocks noChangeArrowheads="1"/>
              </p:cNvSpPr>
              <p:nvPr/>
            </p:nvSpPr>
            <p:spPr bwMode="auto">
              <a:xfrm>
                <a:off x="1748473" y="547500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94" name="Rectangle 120"/>
              <p:cNvSpPr>
                <a:spLocks noChangeArrowheads="1"/>
              </p:cNvSpPr>
              <p:nvPr/>
            </p:nvSpPr>
            <p:spPr bwMode="auto">
              <a:xfrm>
                <a:off x="2015135" y="547500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95" name="Rectangle 121"/>
              <p:cNvSpPr>
                <a:spLocks noChangeArrowheads="1"/>
              </p:cNvSpPr>
              <p:nvPr/>
            </p:nvSpPr>
            <p:spPr bwMode="auto">
              <a:xfrm>
                <a:off x="2281797" y="547500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96" name="Rectangle 122"/>
              <p:cNvSpPr>
                <a:spLocks noChangeArrowheads="1"/>
              </p:cNvSpPr>
              <p:nvPr/>
            </p:nvSpPr>
            <p:spPr bwMode="auto">
              <a:xfrm>
                <a:off x="1483397" y="6025792"/>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97" name="Rectangle 123"/>
              <p:cNvSpPr>
                <a:spLocks noChangeArrowheads="1"/>
              </p:cNvSpPr>
              <p:nvPr/>
            </p:nvSpPr>
            <p:spPr bwMode="auto">
              <a:xfrm>
                <a:off x="1748473" y="6025792"/>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98" name="Rectangle 124"/>
              <p:cNvSpPr>
                <a:spLocks noChangeArrowheads="1"/>
              </p:cNvSpPr>
              <p:nvPr/>
            </p:nvSpPr>
            <p:spPr bwMode="auto">
              <a:xfrm>
                <a:off x="2015135" y="6025792"/>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99" name="Rectangle 125"/>
              <p:cNvSpPr>
                <a:spLocks noChangeArrowheads="1"/>
              </p:cNvSpPr>
              <p:nvPr/>
            </p:nvSpPr>
            <p:spPr bwMode="auto">
              <a:xfrm>
                <a:off x="2281797" y="6025792"/>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grpSp>
        <p:grpSp>
          <p:nvGrpSpPr>
            <p:cNvPr id="282" name="Group 281"/>
            <p:cNvGrpSpPr/>
            <p:nvPr/>
          </p:nvGrpSpPr>
          <p:grpSpPr>
            <a:xfrm>
              <a:off x="7513821" y="5906451"/>
              <a:ext cx="891676" cy="1088074"/>
              <a:chOff x="1078644" y="2944892"/>
              <a:chExt cx="2747571" cy="3760255"/>
            </a:xfrm>
          </p:grpSpPr>
          <p:sp>
            <p:nvSpPr>
              <p:cNvPr id="292" name="Rectangle 10"/>
              <p:cNvSpPr>
                <a:spLocks noChangeArrowheads="1"/>
              </p:cNvSpPr>
              <p:nvPr/>
            </p:nvSpPr>
            <p:spPr bwMode="auto">
              <a:xfrm>
                <a:off x="2513539" y="4675020"/>
                <a:ext cx="85713" cy="103174"/>
              </a:xfrm>
              <a:prstGeom prst="rect">
                <a:avLst/>
              </a:prstGeom>
              <a:solidFill>
                <a:srgbClr val="4EC0ED"/>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293" name="Rectangle 11"/>
              <p:cNvSpPr>
                <a:spLocks noChangeArrowheads="1"/>
              </p:cNvSpPr>
              <p:nvPr/>
            </p:nvSpPr>
            <p:spPr bwMode="auto">
              <a:xfrm>
                <a:off x="2513539" y="4675020"/>
                <a:ext cx="85713" cy="10317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294" name="Rectangle 21"/>
              <p:cNvSpPr>
                <a:spLocks noChangeArrowheads="1"/>
              </p:cNvSpPr>
              <p:nvPr/>
            </p:nvSpPr>
            <p:spPr bwMode="auto">
              <a:xfrm>
                <a:off x="2427827" y="3332186"/>
                <a:ext cx="85713" cy="103174"/>
              </a:xfrm>
              <a:prstGeom prst="rect">
                <a:avLst/>
              </a:prstGeom>
              <a:solidFill>
                <a:srgbClr val="4EC0ED"/>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295" name="Freeform 22"/>
              <p:cNvSpPr>
                <a:spLocks/>
              </p:cNvSpPr>
              <p:nvPr/>
            </p:nvSpPr>
            <p:spPr bwMode="auto">
              <a:xfrm>
                <a:off x="2427827" y="3332186"/>
                <a:ext cx="85713" cy="103174"/>
              </a:xfrm>
              <a:custGeom>
                <a:avLst/>
                <a:gdLst>
                  <a:gd name="T0" fmla="*/ 0 w 54"/>
                  <a:gd name="T1" fmla="*/ 65 h 65"/>
                  <a:gd name="T2" fmla="*/ 54 w 54"/>
                  <a:gd name="T3" fmla="*/ 65 h 65"/>
                  <a:gd name="T4" fmla="*/ 54 w 54"/>
                  <a:gd name="T5" fmla="*/ 0 h 65"/>
                  <a:gd name="T6" fmla="*/ 0 w 54"/>
                  <a:gd name="T7" fmla="*/ 0 h 65"/>
                </a:gdLst>
                <a:ahLst/>
                <a:cxnLst>
                  <a:cxn ang="0">
                    <a:pos x="T0" y="T1"/>
                  </a:cxn>
                  <a:cxn ang="0">
                    <a:pos x="T2" y="T3"/>
                  </a:cxn>
                  <a:cxn ang="0">
                    <a:pos x="T4" y="T5"/>
                  </a:cxn>
                  <a:cxn ang="0">
                    <a:pos x="T6" y="T7"/>
                  </a:cxn>
                </a:cxnLst>
                <a:rect l="0" t="0" r="r" b="b"/>
                <a:pathLst>
                  <a:path w="54" h="65">
                    <a:moveTo>
                      <a:pt x="0" y="65"/>
                    </a:moveTo>
                    <a:lnTo>
                      <a:pt x="54" y="65"/>
                    </a:lnTo>
                    <a:lnTo>
                      <a:pt x="54" y="0"/>
                    </a:ln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296" name="Rectangle 26"/>
              <p:cNvSpPr>
                <a:spLocks noChangeArrowheads="1"/>
              </p:cNvSpPr>
              <p:nvPr/>
            </p:nvSpPr>
            <p:spPr bwMode="auto">
              <a:xfrm>
                <a:off x="2427825" y="4141696"/>
                <a:ext cx="196822" cy="2563450"/>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297" name="Rectangle 27"/>
              <p:cNvSpPr>
                <a:spLocks noChangeArrowheads="1"/>
              </p:cNvSpPr>
              <p:nvPr/>
            </p:nvSpPr>
            <p:spPr bwMode="auto">
              <a:xfrm>
                <a:off x="2427825" y="4141696"/>
                <a:ext cx="196822" cy="2563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298" name="Freeform 28"/>
              <p:cNvSpPr>
                <a:spLocks/>
              </p:cNvSpPr>
              <p:nvPr/>
            </p:nvSpPr>
            <p:spPr bwMode="auto">
              <a:xfrm>
                <a:off x="2624648" y="4149633"/>
                <a:ext cx="1158711" cy="2555513"/>
              </a:xfrm>
              <a:custGeom>
                <a:avLst/>
                <a:gdLst>
                  <a:gd name="T0" fmla="*/ 0 w 730"/>
                  <a:gd name="T1" fmla="*/ 0 h 1610"/>
                  <a:gd name="T2" fmla="*/ 730 w 730"/>
                  <a:gd name="T3" fmla="*/ 0 h 1610"/>
                  <a:gd name="T4" fmla="*/ 725 w 730"/>
                  <a:gd name="T5" fmla="*/ 1610 h 1610"/>
                  <a:gd name="T6" fmla="*/ 0 w 730"/>
                  <a:gd name="T7" fmla="*/ 1610 h 1610"/>
                  <a:gd name="T8" fmla="*/ 0 w 730"/>
                  <a:gd name="T9" fmla="*/ 0 h 1610"/>
                </a:gdLst>
                <a:ahLst/>
                <a:cxnLst>
                  <a:cxn ang="0">
                    <a:pos x="T0" y="T1"/>
                  </a:cxn>
                  <a:cxn ang="0">
                    <a:pos x="T2" y="T3"/>
                  </a:cxn>
                  <a:cxn ang="0">
                    <a:pos x="T4" y="T5"/>
                  </a:cxn>
                  <a:cxn ang="0">
                    <a:pos x="T6" y="T7"/>
                  </a:cxn>
                  <a:cxn ang="0">
                    <a:pos x="T8" y="T9"/>
                  </a:cxn>
                </a:cxnLst>
                <a:rect l="0" t="0" r="r" b="b"/>
                <a:pathLst>
                  <a:path w="730" h="1610">
                    <a:moveTo>
                      <a:pt x="0" y="0"/>
                    </a:moveTo>
                    <a:lnTo>
                      <a:pt x="730" y="0"/>
                    </a:lnTo>
                    <a:lnTo>
                      <a:pt x="725" y="1610"/>
                    </a:lnTo>
                    <a:lnTo>
                      <a:pt x="0" y="1610"/>
                    </a:lnTo>
                    <a:lnTo>
                      <a:pt x="0" y="0"/>
                    </a:lnTo>
                    <a:close/>
                  </a:path>
                </a:pathLst>
              </a:custGeom>
              <a:solidFill>
                <a:srgbClr val="E6E6E5"/>
              </a:solidFill>
              <a:ln w="9525">
                <a:solidFill>
                  <a:srgbClr val="000000"/>
                </a:solidFill>
                <a:round/>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299" name="Freeform 29"/>
              <p:cNvSpPr>
                <a:spLocks/>
              </p:cNvSpPr>
              <p:nvPr/>
            </p:nvSpPr>
            <p:spPr bwMode="auto">
              <a:xfrm>
                <a:off x="2624648" y="4149633"/>
                <a:ext cx="1158711" cy="2555513"/>
              </a:xfrm>
              <a:custGeom>
                <a:avLst/>
                <a:gdLst>
                  <a:gd name="T0" fmla="*/ 0 w 730"/>
                  <a:gd name="T1" fmla="*/ 0 h 1610"/>
                  <a:gd name="T2" fmla="*/ 730 w 730"/>
                  <a:gd name="T3" fmla="*/ 0 h 1610"/>
                  <a:gd name="T4" fmla="*/ 725 w 730"/>
                  <a:gd name="T5" fmla="*/ 1610 h 1610"/>
                  <a:gd name="T6" fmla="*/ 0 w 730"/>
                  <a:gd name="T7" fmla="*/ 1610 h 1610"/>
                  <a:gd name="T8" fmla="*/ 0 w 730"/>
                  <a:gd name="T9" fmla="*/ 0 h 1610"/>
                </a:gdLst>
                <a:ahLst/>
                <a:cxnLst>
                  <a:cxn ang="0">
                    <a:pos x="T0" y="T1"/>
                  </a:cxn>
                  <a:cxn ang="0">
                    <a:pos x="T2" y="T3"/>
                  </a:cxn>
                  <a:cxn ang="0">
                    <a:pos x="T4" y="T5"/>
                  </a:cxn>
                  <a:cxn ang="0">
                    <a:pos x="T6" y="T7"/>
                  </a:cxn>
                  <a:cxn ang="0">
                    <a:pos x="T8" y="T9"/>
                  </a:cxn>
                </a:cxnLst>
                <a:rect l="0" t="0" r="r" b="b"/>
                <a:pathLst>
                  <a:path w="730" h="1610">
                    <a:moveTo>
                      <a:pt x="0" y="0"/>
                    </a:moveTo>
                    <a:lnTo>
                      <a:pt x="730" y="0"/>
                    </a:lnTo>
                    <a:lnTo>
                      <a:pt x="725" y="1610"/>
                    </a:lnTo>
                    <a:lnTo>
                      <a:pt x="0" y="1610"/>
                    </a:ln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00" name="Rectangle 30"/>
              <p:cNvSpPr>
                <a:spLocks noChangeArrowheads="1"/>
              </p:cNvSpPr>
              <p:nvPr/>
            </p:nvSpPr>
            <p:spPr bwMode="auto">
              <a:xfrm>
                <a:off x="2770677" y="4338518"/>
                <a:ext cx="138092"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01" name="Rectangle 31"/>
              <p:cNvSpPr>
                <a:spLocks noChangeArrowheads="1"/>
              </p:cNvSpPr>
              <p:nvPr/>
            </p:nvSpPr>
            <p:spPr bwMode="auto">
              <a:xfrm>
                <a:off x="3019880" y="4338518"/>
                <a:ext cx="12856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02" name="Rectangle 32"/>
              <p:cNvSpPr>
                <a:spLocks noChangeArrowheads="1"/>
              </p:cNvSpPr>
              <p:nvPr/>
            </p:nvSpPr>
            <p:spPr bwMode="auto">
              <a:xfrm>
                <a:off x="3019880" y="4338518"/>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03" name="Rectangle 33"/>
              <p:cNvSpPr>
                <a:spLocks noChangeArrowheads="1"/>
              </p:cNvSpPr>
              <p:nvPr/>
            </p:nvSpPr>
            <p:spPr bwMode="auto">
              <a:xfrm>
                <a:off x="3269082" y="4338518"/>
                <a:ext cx="12856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04" name="Rectangle 34"/>
              <p:cNvSpPr>
                <a:spLocks noChangeArrowheads="1"/>
              </p:cNvSpPr>
              <p:nvPr/>
            </p:nvSpPr>
            <p:spPr bwMode="auto">
              <a:xfrm>
                <a:off x="3269082" y="4338518"/>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05" name="Rectangle 35"/>
              <p:cNvSpPr>
                <a:spLocks noChangeArrowheads="1"/>
              </p:cNvSpPr>
              <p:nvPr/>
            </p:nvSpPr>
            <p:spPr bwMode="auto">
              <a:xfrm>
                <a:off x="3508760" y="4338518"/>
                <a:ext cx="138092"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06" name="Rectangle 36"/>
              <p:cNvSpPr>
                <a:spLocks noChangeArrowheads="1"/>
              </p:cNvSpPr>
              <p:nvPr/>
            </p:nvSpPr>
            <p:spPr bwMode="auto">
              <a:xfrm>
                <a:off x="3508760" y="4338518"/>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07" name="Rectangle 37"/>
              <p:cNvSpPr>
                <a:spLocks noChangeArrowheads="1"/>
              </p:cNvSpPr>
              <p:nvPr/>
            </p:nvSpPr>
            <p:spPr bwMode="auto">
              <a:xfrm>
                <a:off x="2770677" y="4881367"/>
                <a:ext cx="138092"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08" name="Rectangle 38"/>
              <p:cNvSpPr>
                <a:spLocks noChangeArrowheads="1"/>
              </p:cNvSpPr>
              <p:nvPr/>
            </p:nvSpPr>
            <p:spPr bwMode="auto">
              <a:xfrm>
                <a:off x="2770677"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09" name="Rectangle 39"/>
              <p:cNvSpPr>
                <a:spLocks noChangeArrowheads="1"/>
              </p:cNvSpPr>
              <p:nvPr/>
            </p:nvSpPr>
            <p:spPr bwMode="auto">
              <a:xfrm>
                <a:off x="3019880" y="4881367"/>
                <a:ext cx="12856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10" name="Rectangle 40"/>
              <p:cNvSpPr>
                <a:spLocks noChangeArrowheads="1"/>
              </p:cNvSpPr>
              <p:nvPr/>
            </p:nvSpPr>
            <p:spPr bwMode="auto">
              <a:xfrm>
                <a:off x="3019880"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11" name="Rectangle 41"/>
              <p:cNvSpPr>
                <a:spLocks noChangeArrowheads="1"/>
              </p:cNvSpPr>
              <p:nvPr/>
            </p:nvSpPr>
            <p:spPr bwMode="auto">
              <a:xfrm>
                <a:off x="3269082" y="4881367"/>
                <a:ext cx="12856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12" name="Rectangle 42"/>
              <p:cNvSpPr>
                <a:spLocks noChangeArrowheads="1"/>
              </p:cNvSpPr>
              <p:nvPr/>
            </p:nvSpPr>
            <p:spPr bwMode="auto">
              <a:xfrm>
                <a:off x="3269082"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13" name="Rectangle 43"/>
              <p:cNvSpPr>
                <a:spLocks noChangeArrowheads="1"/>
              </p:cNvSpPr>
              <p:nvPr/>
            </p:nvSpPr>
            <p:spPr bwMode="auto">
              <a:xfrm>
                <a:off x="3508760" y="4881367"/>
                <a:ext cx="138092"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14" name="Rectangle 44"/>
              <p:cNvSpPr>
                <a:spLocks noChangeArrowheads="1"/>
              </p:cNvSpPr>
              <p:nvPr/>
            </p:nvSpPr>
            <p:spPr bwMode="auto">
              <a:xfrm>
                <a:off x="3508760"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15" name="Rectangle 45"/>
              <p:cNvSpPr>
                <a:spLocks noChangeArrowheads="1"/>
              </p:cNvSpPr>
              <p:nvPr/>
            </p:nvSpPr>
            <p:spPr bwMode="auto">
              <a:xfrm>
                <a:off x="2770677" y="5422628"/>
                <a:ext cx="138092" cy="336502"/>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16" name="Rectangle 46"/>
              <p:cNvSpPr>
                <a:spLocks noChangeArrowheads="1"/>
              </p:cNvSpPr>
              <p:nvPr/>
            </p:nvSpPr>
            <p:spPr bwMode="auto">
              <a:xfrm>
                <a:off x="2770677"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17" name="Rectangle 47"/>
              <p:cNvSpPr>
                <a:spLocks noChangeArrowheads="1"/>
              </p:cNvSpPr>
              <p:nvPr/>
            </p:nvSpPr>
            <p:spPr bwMode="auto">
              <a:xfrm>
                <a:off x="3019880" y="5422628"/>
                <a:ext cx="128569" cy="336502"/>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18" name="Rectangle 48"/>
              <p:cNvSpPr>
                <a:spLocks noChangeArrowheads="1"/>
              </p:cNvSpPr>
              <p:nvPr/>
            </p:nvSpPr>
            <p:spPr bwMode="auto">
              <a:xfrm>
                <a:off x="3019880"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19" name="Rectangle 49"/>
              <p:cNvSpPr>
                <a:spLocks noChangeArrowheads="1"/>
              </p:cNvSpPr>
              <p:nvPr/>
            </p:nvSpPr>
            <p:spPr bwMode="auto">
              <a:xfrm>
                <a:off x="3269082" y="5422628"/>
                <a:ext cx="128569" cy="336502"/>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20" name="Rectangle 50"/>
              <p:cNvSpPr>
                <a:spLocks noChangeArrowheads="1"/>
              </p:cNvSpPr>
              <p:nvPr/>
            </p:nvSpPr>
            <p:spPr bwMode="auto">
              <a:xfrm>
                <a:off x="3269082"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21" name="Rectangle 51"/>
              <p:cNvSpPr>
                <a:spLocks noChangeArrowheads="1"/>
              </p:cNvSpPr>
              <p:nvPr/>
            </p:nvSpPr>
            <p:spPr bwMode="auto">
              <a:xfrm>
                <a:off x="3508760" y="5422628"/>
                <a:ext cx="138092" cy="336502"/>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22" name="Rectangle 52"/>
              <p:cNvSpPr>
                <a:spLocks noChangeArrowheads="1"/>
              </p:cNvSpPr>
              <p:nvPr/>
            </p:nvSpPr>
            <p:spPr bwMode="auto">
              <a:xfrm>
                <a:off x="3508760"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23" name="Rectangle 53"/>
              <p:cNvSpPr>
                <a:spLocks noChangeArrowheads="1"/>
              </p:cNvSpPr>
              <p:nvPr/>
            </p:nvSpPr>
            <p:spPr bwMode="auto">
              <a:xfrm>
                <a:off x="2770677" y="5957539"/>
                <a:ext cx="138092" cy="342851"/>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24" name="Rectangle 54"/>
              <p:cNvSpPr>
                <a:spLocks noChangeArrowheads="1"/>
              </p:cNvSpPr>
              <p:nvPr/>
            </p:nvSpPr>
            <p:spPr bwMode="auto">
              <a:xfrm>
                <a:off x="2770677"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25" name="Rectangle 55"/>
              <p:cNvSpPr>
                <a:spLocks noChangeArrowheads="1"/>
              </p:cNvSpPr>
              <p:nvPr/>
            </p:nvSpPr>
            <p:spPr bwMode="auto">
              <a:xfrm>
                <a:off x="3019880" y="5957539"/>
                <a:ext cx="128569" cy="342851"/>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26" name="Rectangle 56"/>
              <p:cNvSpPr>
                <a:spLocks noChangeArrowheads="1"/>
              </p:cNvSpPr>
              <p:nvPr/>
            </p:nvSpPr>
            <p:spPr bwMode="auto">
              <a:xfrm>
                <a:off x="3019880"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27" name="Rectangle 57"/>
              <p:cNvSpPr>
                <a:spLocks noChangeArrowheads="1"/>
              </p:cNvSpPr>
              <p:nvPr/>
            </p:nvSpPr>
            <p:spPr bwMode="auto">
              <a:xfrm>
                <a:off x="3269082" y="5957539"/>
                <a:ext cx="128569" cy="342851"/>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28" name="Rectangle 58"/>
              <p:cNvSpPr>
                <a:spLocks noChangeArrowheads="1"/>
              </p:cNvSpPr>
              <p:nvPr/>
            </p:nvSpPr>
            <p:spPr bwMode="auto">
              <a:xfrm>
                <a:off x="3269082"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29" name="Rectangle 59"/>
              <p:cNvSpPr>
                <a:spLocks noChangeArrowheads="1"/>
              </p:cNvSpPr>
              <p:nvPr/>
            </p:nvSpPr>
            <p:spPr bwMode="auto">
              <a:xfrm>
                <a:off x="3508760" y="5957539"/>
                <a:ext cx="138092" cy="342851"/>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30" name="Rectangle 60"/>
              <p:cNvSpPr>
                <a:spLocks noChangeArrowheads="1"/>
              </p:cNvSpPr>
              <p:nvPr/>
            </p:nvSpPr>
            <p:spPr bwMode="auto">
              <a:xfrm>
                <a:off x="3508760"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31" name="Rectangle 61"/>
              <p:cNvSpPr>
                <a:spLocks noChangeArrowheads="1"/>
              </p:cNvSpPr>
              <p:nvPr/>
            </p:nvSpPr>
            <p:spPr bwMode="auto">
              <a:xfrm>
                <a:off x="2443699" y="4071857"/>
                <a:ext cx="1382516" cy="77777"/>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32" name="Rectangle 62"/>
              <p:cNvSpPr>
                <a:spLocks noChangeArrowheads="1"/>
              </p:cNvSpPr>
              <p:nvPr/>
            </p:nvSpPr>
            <p:spPr bwMode="auto">
              <a:xfrm>
                <a:off x="2443699" y="4029001"/>
                <a:ext cx="1382516" cy="77777"/>
              </a:xfrm>
              <a:prstGeom prst="rect">
                <a:avLst/>
              </a:prstGeom>
              <a:solidFill>
                <a:srgbClr val="E6E6E5"/>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33" name="Freeform 63"/>
              <p:cNvSpPr>
                <a:spLocks/>
              </p:cNvSpPr>
              <p:nvPr/>
            </p:nvSpPr>
            <p:spPr bwMode="auto">
              <a:xfrm>
                <a:off x="3775423" y="4468677"/>
                <a:ext cx="7936" cy="2236470"/>
              </a:xfrm>
              <a:custGeom>
                <a:avLst/>
                <a:gdLst>
                  <a:gd name="T0" fmla="*/ 5 w 5"/>
                  <a:gd name="T1" fmla="*/ 0 h 1409"/>
                  <a:gd name="T2" fmla="*/ 5 w 5"/>
                  <a:gd name="T3" fmla="*/ 0 h 1409"/>
                  <a:gd name="T4" fmla="*/ 0 w 5"/>
                  <a:gd name="T5" fmla="*/ 1409 h 1409"/>
                  <a:gd name="T6" fmla="*/ 5 w 5"/>
                  <a:gd name="T7" fmla="*/ 1409 h 1409"/>
                  <a:gd name="T8" fmla="*/ 5 w 5"/>
                  <a:gd name="T9" fmla="*/ 0 h 1409"/>
                </a:gdLst>
                <a:ahLst/>
                <a:cxnLst>
                  <a:cxn ang="0">
                    <a:pos x="T0" y="T1"/>
                  </a:cxn>
                  <a:cxn ang="0">
                    <a:pos x="T2" y="T3"/>
                  </a:cxn>
                  <a:cxn ang="0">
                    <a:pos x="T4" y="T5"/>
                  </a:cxn>
                  <a:cxn ang="0">
                    <a:pos x="T6" y="T7"/>
                  </a:cxn>
                  <a:cxn ang="0">
                    <a:pos x="T8" y="T9"/>
                  </a:cxn>
                </a:cxnLst>
                <a:rect l="0" t="0" r="r" b="b"/>
                <a:pathLst>
                  <a:path w="5" h="1409">
                    <a:moveTo>
                      <a:pt x="5" y="0"/>
                    </a:moveTo>
                    <a:lnTo>
                      <a:pt x="5" y="0"/>
                    </a:lnTo>
                    <a:lnTo>
                      <a:pt x="0" y="1409"/>
                    </a:lnTo>
                    <a:lnTo>
                      <a:pt x="5" y="1409"/>
                    </a:lnTo>
                    <a:lnTo>
                      <a:pt x="5" y="0"/>
                    </a:lnTo>
                    <a:close/>
                  </a:path>
                </a:pathLst>
              </a:custGeom>
              <a:solidFill>
                <a:srgbClr val="E7E6E6"/>
              </a:solidFill>
              <a:ln w="9525">
                <a:solidFill>
                  <a:srgbClr val="000000"/>
                </a:solidFill>
                <a:round/>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34" name="Freeform 64"/>
              <p:cNvSpPr>
                <a:spLocks/>
              </p:cNvSpPr>
              <p:nvPr/>
            </p:nvSpPr>
            <p:spPr bwMode="auto">
              <a:xfrm>
                <a:off x="3775423" y="4468677"/>
                <a:ext cx="7936" cy="2236470"/>
              </a:xfrm>
              <a:custGeom>
                <a:avLst/>
                <a:gdLst>
                  <a:gd name="T0" fmla="*/ 5 w 5"/>
                  <a:gd name="T1" fmla="*/ 0 h 1409"/>
                  <a:gd name="T2" fmla="*/ 5 w 5"/>
                  <a:gd name="T3" fmla="*/ 0 h 1409"/>
                  <a:gd name="T4" fmla="*/ 0 w 5"/>
                  <a:gd name="T5" fmla="*/ 1409 h 1409"/>
                  <a:gd name="T6" fmla="*/ 5 w 5"/>
                  <a:gd name="T7" fmla="*/ 1409 h 1409"/>
                  <a:gd name="T8" fmla="*/ 5 w 5"/>
                  <a:gd name="T9" fmla="*/ 0 h 1409"/>
                </a:gdLst>
                <a:ahLst/>
                <a:cxnLst>
                  <a:cxn ang="0">
                    <a:pos x="T0" y="T1"/>
                  </a:cxn>
                  <a:cxn ang="0">
                    <a:pos x="T2" y="T3"/>
                  </a:cxn>
                  <a:cxn ang="0">
                    <a:pos x="T4" y="T5"/>
                  </a:cxn>
                  <a:cxn ang="0">
                    <a:pos x="T6" y="T7"/>
                  </a:cxn>
                  <a:cxn ang="0">
                    <a:pos x="T8" y="T9"/>
                  </a:cxn>
                </a:cxnLst>
                <a:rect l="0" t="0" r="r" b="b"/>
                <a:pathLst>
                  <a:path w="5" h="1409">
                    <a:moveTo>
                      <a:pt x="5" y="0"/>
                    </a:moveTo>
                    <a:lnTo>
                      <a:pt x="5" y="0"/>
                    </a:lnTo>
                    <a:lnTo>
                      <a:pt x="0" y="1409"/>
                    </a:lnTo>
                    <a:lnTo>
                      <a:pt x="5" y="1409"/>
                    </a:lnTo>
                    <a:lnTo>
                      <a:pt x="5"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35" name="Freeform 65"/>
              <p:cNvSpPr>
                <a:spLocks noEditPoints="1"/>
              </p:cNvSpPr>
              <p:nvPr/>
            </p:nvSpPr>
            <p:spPr bwMode="auto">
              <a:xfrm>
                <a:off x="2624648" y="4468677"/>
                <a:ext cx="1158711" cy="2236470"/>
              </a:xfrm>
              <a:custGeom>
                <a:avLst/>
                <a:gdLst>
                  <a:gd name="T0" fmla="*/ 92 w 730"/>
                  <a:gd name="T1" fmla="*/ 938 h 1409"/>
                  <a:gd name="T2" fmla="*/ 179 w 730"/>
                  <a:gd name="T3" fmla="*/ 1154 h 1409"/>
                  <a:gd name="T4" fmla="*/ 249 w 730"/>
                  <a:gd name="T5" fmla="*/ 1154 h 1409"/>
                  <a:gd name="T6" fmla="*/ 330 w 730"/>
                  <a:gd name="T7" fmla="*/ 938 h 1409"/>
                  <a:gd name="T8" fmla="*/ 249 w 730"/>
                  <a:gd name="T9" fmla="*/ 1154 h 1409"/>
                  <a:gd name="T10" fmla="*/ 406 w 730"/>
                  <a:gd name="T11" fmla="*/ 938 h 1409"/>
                  <a:gd name="T12" fmla="*/ 487 w 730"/>
                  <a:gd name="T13" fmla="*/ 1154 h 1409"/>
                  <a:gd name="T14" fmla="*/ 557 w 730"/>
                  <a:gd name="T15" fmla="*/ 1154 h 1409"/>
                  <a:gd name="T16" fmla="*/ 644 w 730"/>
                  <a:gd name="T17" fmla="*/ 938 h 1409"/>
                  <a:gd name="T18" fmla="*/ 557 w 730"/>
                  <a:gd name="T19" fmla="*/ 1154 h 1409"/>
                  <a:gd name="T20" fmla="*/ 92 w 730"/>
                  <a:gd name="T21" fmla="*/ 601 h 1409"/>
                  <a:gd name="T22" fmla="*/ 179 w 730"/>
                  <a:gd name="T23" fmla="*/ 813 h 1409"/>
                  <a:gd name="T24" fmla="*/ 249 w 730"/>
                  <a:gd name="T25" fmla="*/ 813 h 1409"/>
                  <a:gd name="T26" fmla="*/ 330 w 730"/>
                  <a:gd name="T27" fmla="*/ 601 h 1409"/>
                  <a:gd name="T28" fmla="*/ 249 w 730"/>
                  <a:gd name="T29" fmla="*/ 813 h 1409"/>
                  <a:gd name="T30" fmla="*/ 406 w 730"/>
                  <a:gd name="T31" fmla="*/ 601 h 1409"/>
                  <a:gd name="T32" fmla="*/ 487 w 730"/>
                  <a:gd name="T33" fmla="*/ 813 h 1409"/>
                  <a:gd name="T34" fmla="*/ 557 w 730"/>
                  <a:gd name="T35" fmla="*/ 813 h 1409"/>
                  <a:gd name="T36" fmla="*/ 644 w 730"/>
                  <a:gd name="T37" fmla="*/ 601 h 1409"/>
                  <a:gd name="T38" fmla="*/ 557 w 730"/>
                  <a:gd name="T39" fmla="*/ 813 h 1409"/>
                  <a:gd name="T40" fmla="*/ 92 w 730"/>
                  <a:gd name="T41" fmla="*/ 260 h 1409"/>
                  <a:gd name="T42" fmla="*/ 179 w 730"/>
                  <a:gd name="T43" fmla="*/ 477 h 1409"/>
                  <a:gd name="T44" fmla="*/ 249 w 730"/>
                  <a:gd name="T45" fmla="*/ 477 h 1409"/>
                  <a:gd name="T46" fmla="*/ 330 w 730"/>
                  <a:gd name="T47" fmla="*/ 260 h 1409"/>
                  <a:gd name="T48" fmla="*/ 249 w 730"/>
                  <a:gd name="T49" fmla="*/ 477 h 1409"/>
                  <a:gd name="T50" fmla="*/ 406 w 730"/>
                  <a:gd name="T51" fmla="*/ 260 h 1409"/>
                  <a:gd name="T52" fmla="*/ 487 w 730"/>
                  <a:gd name="T53" fmla="*/ 477 h 1409"/>
                  <a:gd name="T54" fmla="*/ 557 w 730"/>
                  <a:gd name="T55" fmla="*/ 477 h 1409"/>
                  <a:gd name="T56" fmla="*/ 644 w 730"/>
                  <a:gd name="T57" fmla="*/ 260 h 1409"/>
                  <a:gd name="T58" fmla="*/ 557 w 730"/>
                  <a:gd name="T59" fmla="*/ 477 h 1409"/>
                  <a:gd name="T60" fmla="*/ 644 w 730"/>
                  <a:gd name="T61" fmla="*/ 32 h 1409"/>
                  <a:gd name="T62" fmla="*/ 557 w 730"/>
                  <a:gd name="T63" fmla="*/ 135 h 1409"/>
                  <a:gd name="T64" fmla="*/ 487 w 730"/>
                  <a:gd name="T65" fmla="*/ 86 h 1409"/>
                  <a:gd name="T66" fmla="*/ 406 w 730"/>
                  <a:gd name="T67" fmla="*/ 135 h 1409"/>
                  <a:gd name="T68" fmla="*/ 0 w 730"/>
                  <a:gd name="T69" fmla="*/ 260 h 1409"/>
                  <a:gd name="T70" fmla="*/ 725 w 730"/>
                  <a:gd name="T71" fmla="*/ 1409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0" h="1409">
                    <a:moveTo>
                      <a:pt x="92" y="1154"/>
                    </a:moveTo>
                    <a:lnTo>
                      <a:pt x="92" y="938"/>
                    </a:lnTo>
                    <a:lnTo>
                      <a:pt x="179" y="938"/>
                    </a:lnTo>
                    <a:lnTo>
                      <a:pt x="179" y="1154"/>
                    </a:lnTo>
                    <a:lnTo>
                      <a:pt x="92" y="1154"/>
                    </a:lnTo>
                    <a:close/>
                    <a:moveTo>
                      <a:pt x="249" y="1154"/>
                    </a:moveTo>
                    <a:lnTo>
                      <a:pt x="249" y="938"/>
                    </a:lnTo>
                    <a:lnTo>
                      <a:pt x="330" y="938"/>
                    </a:lnTo>
                    <a:lnTo>
                      <a:pt x="330" y="1154"/>
                    </a:lnTo>
                    <a:lnTo>
                      <a:pt x="249" y="1154"/>
                    </a:lnTo>
                    <a:close/>
                    <a:moveTo>
                      <a:pt x="406" y="1154"/>
                    </a:moveTo>
                    <a:lnTo>
                      <a:pt x="406" y="938"/>
                    </a:lnTo>
                    <a:lnTo>
                      <a:pt x="487" y="938"/>
                    </a:lnTo>
                    <a:lnTo>
                      <a:pt x="487" y="1154"/>
                    </a:lnTo>
                    <a:lnTo>
                      <a:pt x="406" y="1154"/>
                    </a:lnTo>
                    <a:close/>
                    <a:moveTo>
                      <a:pt x="557" y="1154"/>
                    </a:moveTo>
                    <a:lnTo>
                      <a:pt x="557" y="938"/>
                    </a:lnTo>
                    <a:lnTo>
                      <a:pt x="644" y="938"/>
                    </a:lnTo>
                    <a:lnTo>
                      <a:pt x="644" y="1154"/>
                    </a:lnTo>
                    <a:lnTo>
                      <a:pt x="557" y="1154"/>
                    </a:lnTo>
                    <a:close/>
                    <a:moveTo>
                      <a:pt x="92" y="813"/>
                    </a:moveTo>
                    <a:lnTo>
                      <a:pt x="92" y="601"/>
                    </a:lnTo>
                    <a:lnTo>
                      <a:pt x="179" y="601"/>
                    </a:lnTo>
                    <a:lnTo>
                      <a:pt x="179" y="813"/>
                    </a:lnTo>
                    <a:lnTo>
                      <a:pt x="92" y="813"/>
                    </a:lnTo>
                    <a:close/>
                    <a:moveTo>
                      <a:pt x="249" y="813"/>
                    </a:moveTo>
                    <a:lnTo>
                      <a:pt x="249" y="601"/>
                    </a:lnTo>
                    <a:lnTo>
                      <a:pt x="330" y="601"/>
                    </a:lnTo>
                    <a:lnTo>
                      <a:pt x="330" y="813"/>
                    </a:lnTo>
                    <a:lnTo>
                      <a:pt x="249" y="813"/>
                    </a:lnTo>
                    <a:close/>
                    <a:moveTo>
                      <a:pt x="406" y="813"/>
                    </a:moveTo>
                    <a:lnTo>
                      <a:pt x="406" y="601"/>
                    </a:lnTo>
                    <a:lnTo>
                      <a:pt x="487" y="601"/>
                    </a:lnTo>
                    <a:lnTo>
                      <a:pt x="487" y="813"/>
                    </a:lnTo>
                    <a:lnTo>
                      <a:pt x="406" y="813"/>
                    </a:lnTo>
                    <a:close/>
                    <a:moveTo>
                      <a:pt x="557" y="813"/>
                    </a:moveTo>
                    <a:lnTo>
                      <a:pt x="557" y="601"/>
                    </a:lnTo>
                    <a:lnTo>
                      <a:pt x="644" y="601"/>
                    </a:lnTo>
                    <a:lnTo>
                      <a:pt x="644" y="813"/>
                    </a:lnTo>
                    <a:lnTo>
                      <a:pt x="557" y="813"/>
                    </a:lnTo>
                    <a:close/>
                    <a:moveTo>
                      <a:pt x="92" y="477"/>
                    </a:moveTo>
                    <a:lnTo>
                      <a:pt x="92" y="260"/>
                    </a:lnTo>
                    <a:lnTo>
                      <a:pt x="179" y="260"/>
                    </a:lnTo>
                    <a:lnTo>
                      <a:pt x="179" y="477"/>
                    </a:lnTo>
                    <a:lnTo>
                      <a:pt x="92" y="477"/>
                    </a:lnTo>
                    <a:close/>
                    <a:moveTo>
                      <a:pt x="249" y="477"/>
                    </a:moveTo>
                    <a:lnTo>
                      <a:pt x="249" y="260"/>
                    </a:lnTo>
                    <a:lnTo>
                      <a:pt x="330" y="260"/>
                    </a:lnTo>
                    <a:lnTo>
                      <a:pt x="330" y="477"/>
                    </a:lnTo>
                    <a:lnTo>
                      <a:pt x="249" y="477"/>
                    </a:lnTo>
                    <a:close/>
                    <a:moveTo>
                      <a:pt x="406" y="477"/>
                    </a:moveTo>
                    <a:lnTo>
                      <a:pt x="406" y="260"/>
                    </a:lnTo>
                    <a:lnTo>
                      <a:pt x="487" y="260"/>
                    </a:lnTo>
                    <a:lnTo>
                      <a:pt x="487" y="477"/>
                    </a:lnTo>
                    <a:lnTo>
                      <a:pt x="406" y="477"/>
                    </a:lnTo>
                    <a:close/>
                    <a:moveTo>
                      <a:pt x="557" y="477"/>
                    </a:moveTo>
                    <a:lnTo>
                      <a:pt x="557" y="260"/>
                    </a:lnTo>
                    <a:lnTo>
                      <a:pt x="644" y="260"/>
                    </a:lnTo>
                    <a:lnTo>
                      <a:pt x="644" y="477"/>
                    </a:lnTo>
                    <a:lnTo>
                      <a:pt x="557" y="477"/>
                    </a:lnTo>
                    <a:close/>
                    <a:moveTo>
                      <a:pt x="730" y="0"/>
                    </a:moveTo>
                    <a:lnTo>
                      <a:pt x="644" y="32"/>
                    </a:lnTo>
                    <a:lnTo>
                      <a:pt x="644" y="135"/>
                    </a:lnTo>
                    <a:lnTo>
                      <a:pt x="557" y="135"/>
                    </a:lnTo>
                    <a:lnTo>
                      <a:pt x="557" y="59"/>
                    </a:lnTo>
                    <a:lnTo>
                      <a:pt x="487" y="86"/>
                    </a:lnTo>
                    <a:lnTo>
                      <a:pt x="487" y="135"/>
                    </a:lnTo>
                    <a:lnTo>
                      <a:pt x="406" y="135"/>
                    </a:lnTo>
                    <a:lnTo>
                      <a:pt x="406" y="119"/>
                    </a:lnTo>
                    <a:lnTo>
                      <a:pt x="0" y="260"/>
                    </a:lnTo>
                    <a:lnTo>
                      <a:pt x="0" y="1409"/>
                    </a:lnTo>
                    <a:lnTo>
                      <a:pt x="725" y="1409"/>
                    </a:lnTo>
                    <a:lnTo>
                      <a:pt x="730" y="0"/>
                    </a:lnTo>
                    <a:close/>
                  </a:path>
                </a:pathLst>
              </a:custGeom>
              <a:solidFill>
                <a:srgbClr val="D4D4D4"/>
              </a:solidFill>
              <a:ln w="9525">
                <a:solidFill>
                  <a:srgbClr val="000000"/>
                </a:solidFill>
                <a:round/>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36" name="Freeform 66"/>
              <p:cNvSpPr>
                <a:spLocks noEditPoints="1"/>
              </p:cNvSpPr>
              <p:nvPr/>
            </p:nvSpPr>
            <p:spPr bwMode="auto">
              <a:xfrm>
                <a:off x="2624648" y="4468677"/>
                <a:ext cx="1158711" cy="2236470"/>
              </a:xfrm>
              <a:custGeom>
                <a:avLst/>
                <a:gdLst>
                  <a:gd name="T0" fmla="*/ 92 w 730"/>
                  <a:gd name="T1" fmla="*/ 938 h 1409"/>
                  <a:gd name="T2" fmla="*/ 179 w 730"/>
                  <a:gd name="T3" fmla="*/ 1154 h 1409"/>
                  <a:gd name="T4" fmla="*/ 249 w 730"/>
                  <a:gd name="T5" fmla="*/ 1154 h 1409"/>
                  <a:gd name="T6" fmla="*/ 330 w 730"/>
                  <a:gd name="T7" fmla="*/ 938 h 1409"/>
                  <a:gd name="T8" fmla="*/ 249 w 730"/>
                  <a:gd name="T9" fmla="*/ 1154 h 1409"/>
                  <a:gd name="T10" fmla="*/ 406 w 730"/>
                  <a:gd name="T11" fmla="*/ 938 h 1409"/>
                  <a:gd name="T12" fmla="*/ 487 w 730"/>
                  <a:gd name="T13" fmla="*/ 1154 h 1409"/>
                  <a:gd name="T14" fmla="*/ 557 w 730"/>
                  <a:gd name="T15" fmla="*/ 1154 h 1409"/>
                  <a:gd name="T16" fmla="*/ 644 w 730"/>
                  <a:gd name="T17" fmla="*/ 938 h 1409"/>
                  <a:gd name="T18" fmla="*/ 557 w 730"/>
                  <a:gd name="T19" fmla="*/ 1154 h 1409"/>
                  <a:gd name="T20" fmla="*/ 92 w 730"/>
                  <a:gd name="T21" fmla="*/ 601 h 1409"/>
                  <a:gd name="T22" fmla="*/ 179 w 730"/>
                  <a:gd name="T23" fmla="*/ 813 h 1409"/>
                  <a:gd name="T24" fmla="*/ 249 w 730"/>
                  <a:gd name="T25" fmla="*/ 813 h 1409"/>
                  <a:gd name="T26" fmla="*/ 330 w 730"/>
                  <a:gd name="T27" fmla="*/ 601 h 1409"/>
                  <a:gd name="T28" fmla="*/ 249 w 730"/>
                  <a:gd name="T29" fmla="*/ 813 h 1409"/>
                  <a:gd name="T30" fmla="*/ 406 w 730"/>
                  <a:gd name="T31" fmla="*/ 601 h 1409"/>
                  <a:gd name="T32" fmla="*/ 487 w 730"/>
                  <a:gd name="T33" fmla="*/ 813 h 1409"/>
                  <a:gd name="T34" fmla="*/ 557 w 730"/>
                  <a:gd name="T35" fmla="*/ 813 h 1409"/>
                  <a:gd name="T36" fmla="*/ 644 w 730"/>
                  <a:gd name="T37" fmla="*/ 601 h 1409"/>
                  <a:gd name="T38" fmla="*/ 557 w 730"/>
                  <a:gd name="T39" fmla="*/ 813 h 1409"/>
                  <a:gd name="T40" fmla="*/ 92 w 730"/>
                  <a:gd name="T41" fmla="*/ 260 h 1409"/>
                  <a:gd name="T42" fmla="*/ 179 w 730"/>
                  <a:gd name="T43" fmla="*/ 477 h 1409"/>
                  <a:gd name="T44" fmla="*/ 249 w 730"/>
                  <a:gd name="T45" fmla="*/ 477 h 1409"/>
                  <a:gd name="T46" fmla="*/ 330 w 730"/>
                  <a:gd name="T47" fmla="*/ 260 h 1409"/>
                  <a:gd name="T48" fmla="*/ 249 w 730"/>
                  <a:gd name="T49" fmla="*/ 477 h 1409"/>
                  <a:gd name="T50" fmla="*/ 406 w 730"/>
                  <a:gd name="T51" fmla="*/ 260 h 1409"/>
                  <a:gd name="T52" fmla="*/ 487 w 730"/>
                  <a:gd name="T53" fmla="*/ 477 h 1409"/>
                  <a:gd name="T54" fmla="*/ 557 w 730"/>
                  <a:gd name="T55" fmla="*/ 477 h 1409"/>
                  <a:gd name="T56" fmla="*/ 644 w 730"/>
                  <a:gd name="T57" fmla="*/ 260 h 1409"/>
                  <a:gd name="T58" fmla="*/ 557 w 730"/>
                  <a:gd name="T59" fmla="*/ 477 h 1409"/>
                  <a:gd name="T60" fmla="*/ 644 w 730"/>
                  <a:gd name="T61" fmla="*/ 32 h 1409"/>
                  <a:gd name="T62" fmla="*/ 557 w 730"/>
                  <a:gd name="T63" fmla="*/ 135 h 1409"/>
                  <a:gd name="T64" fmla="*/ 487 w 730"/>
                  <a:gd name="T65" fmla="*/ 86 h 1409"/>
                  <a:gd name="T66" fmla="*/ 406 w 730"/>
                  <a:gd name="T67" fmla="*/ 135 h 1409"/>
                  <a:gd name="T68" fmla="*/ 0 w 730"/>
                  <a:gd name="T69" fmla="*/ 260 h 1409"/>
                  <a:gd name="T70" fmla="*/ 725 w 730"/>
                  <a:gd name="T71" fmla="*/ 1409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0" h="1409">
                    <a:moveTo>
                      <a:pt x="92" y="1154"/>
                    </a:moveTo>
                    <a:lnTo>
                      <a:pt x="92" y="938"/>
                    </a:lnTo>
                    <a:lnTo>
                      <a:pt x="179" y="938"/>
                    </a:lnTo>
                    <a:lnTo>
                      <a:pt x="179" y="1154"/>
                    </a:lnTo>
                    <a:lnTo>
                      <a:pt x="92" y="1154"/>
                    </a:lnTo>
                    <a:moveTo>
                      <a:pt x="249" y="1154"/>
                    </a:moveTo>
                    <a:lnTo>
                      <a:pt x="249" y="938"/>
                    </a:lnTo>
                    <a:lnTo>
                      <a:pt x="330" y="938"/>
                    </a:lnTo>
                    <a:lnTo>
                      <a:pt x="330" y="1154"/>
                    </a:lnTo>
                    <a:lnTo>
                      <a:pt x="249" y="1154"/>
                    </a:lnTo>
                    <a:moveTo>
                      <a:pt x="406" y="1154"/>
                    </a:moveTo>
                    <a:lnTo>
                      <a:pt x="406" y="938"/>
                    </a:lnTo>
                    <a:lnTo>
                      <a:pt x="487" y="938"/>
                    </a:lnTo>
                    <a:lnTo>
                      <a:pt x="487" y="1154"/>
                    </a:lnTo>
                    <a:lnTo>
                      <a:pt x="406" y="1154"/>
                    </a:lnTo>
                    <a:moveTo>
                      <a:pt x="557" y="1154"/>
                    </a:moveTo>
                    <a:lnTo>
                      <a:pt x="557" y="938"/>
                    </a:lnTo>
                    <a:lnTo>
                      <a:pt x="644" y="938"/>
                    </a:lnTo>
                    <a:lnTo>
                      <a:pt x="644" y="1154"/>
                    </a:lnTo>
                    <a:lnTo>
                      <a:pt x="557" y="1154"/>
                    </a:lnTo>
                    <a:moveTo>
                      <a:pt x="92" y="813"/>
                    </a:moveTo>
                    <a:lnTo>
                      <a:pt x="92" y="601"/>
                    </a:lnTo>
                    <a:lnTo>
                      <a:pt x="179" y="601"/>
                    </a:lnTo>
                    <a:lnTo>
                      <a:pt x="179" y="813"/>
                    </a:lnTo>
                    <a:lnTo>
                      <a:pt x="92" y="813"/>
                    </a:lnTo>
                    <a:moveTo>
                      <a:pt x="249" y="813"/>
                    </a:moveTo>
                    <a:lnTo>
                      <a:pt x="249" y="601"/>
                    </a:lnTo>
                    <a:lnTo>
                      <a:pt x="330" y="601"/>
                    </a:lnTo>
                    <a:lnTo>
                      <a:pt x="330" y="813"/>
                    </a:lnTo>
                    <a:lnTo>
                      <a:pt x="249" y="813"/>
                    </a:lnTo>
                    <a:moveTo>
                      <a:pt x="406" y="813"/>
                    </a:moveTo>
                    <a:lnTo>
                      <a:pt x="406" y="601"/>
                    </a:lnTo>
                    <a:lnTo>
                      <a:pt x="487" y="601"/>
                    </a:lnTo>
                    <a:lnTo>
                      <a:pt x="487" y="813"/>
                    </a:lnTo>
                    <a:lnTo>
                      <a:pt x="406" y="813"/>
                    </a:lnTo>
                    <a:moveTo>
                      <a:pt x="557" y="813"/>
                    </a:moveTo>
                    <a:lnTo>
                      <a:pt x="557" y="601"/>
                    </a:lnTo>
                    <a:lnTo>
                      <a:pt x="644" y="601"/>
                    </a:lnTo>
                    <a:lnTo>
                      <a:pt x="644" y="813"/>
                    </a:lnTo>
                    <a:lnTo>
                      <a:pt x="557" y="813"/>
                    </a:lnTo>
                    <a:moveTo>
                      <a:pt x="92" y="477"/>
                    </a:moveTo>
                    <a:lnTo>
                      <a:pt x="92" y="260"/>
                    </a:lnTo>
                    <a:lnTo>
                      <a:pt x="179" y="260"/>
                    </a:lnTo>
                    <a:lnTo>
                      <a:pt x="179" y="477"/>
                    </a:lnTo>
                    <a:lnTo>
                      <a:pt x="92" y="477"/>
                    </a:lnTo>
                    <a:moveTo>
                      <a:pt x="249" y="477"/>
                    </a:moveTo>
                    <a:lnTo>
                      <a:pt x="249" y="260"/>
                    </a:lnTo>
                    <a:lnTo>
                      <a:pt x="330" y="260"/>
                    </a:lnTo>
                    <a:lnTo>
                      <a:pt x="330" y="477"/>
                    </a:lnTo>
                    <a:lnTo>
                      <a:pt x="249" y="477"/>
                    </a:lnTo>
                    <a:moveTo>
                      <a:pt x="406" y="477"/>
                    </a:moveTo>
                    <a:lnTo>
                      <a:pt x="406" y="260"/>
                    </a:lnTo>
                    <a:lnTo>
                      <a:pt x="487" y="260"/>
                    </a:lnTo>
                    <a:lnTo>
                      <a:pt x="487" y="477"/>
                    </a:lnTo>
                    <a:lnTo>
                      <a:pt x="406" y="477"/>
                    </a:lnTo>
                    <a:moveTo>
                      <a:pt x="557" y="477"/>
                    </a:moveTo>
                    <a:lnTo>
                      <a:pt x="557" y="260"/>
                    </a:lnTo>
                    <a:lnTo>
                      <a:pt x="644" y="260"/>
                    </a:lnTo>
                    <a:lnTo>
                      <a:pt x="644" y="477"/>
                    </a:lnTo>
                    <a:lnTo>
                      <a:pt x="557" y="477"/>
                    </a:lnTo>
                    <a:moveTo>
                      <a:pt x="730" y="0"/>
                    </a:moveTo>
                    <a:lnTo>
                      <a:pt x="644" y="32"/>
                    </a:lnTo>
                    <a:lnTo>
                      <a:pt x="644" y="135"/>
                    </a:lnTo>
                    <a:lnTo>
                      <a:pt x="557" y="135"/>
                    </a:lnTo>
                    <a:lnTo>
                      <a:pt x="557" y="59"/>
                    </a:lnTo>
                    <a:lnTo>
                      <a:pt x="487" y="86"/>
                    </a:lnTo>
                    <a:lnTo>
                      <a:pt x="487" y="135"/>
                    </a:lnTo>
                    <a:lnTo>
                      <a:pt x="406" y="135"/>
                    </a:lnTo>
                    <a:lnTo>
                      <a:pt x="406" y="119"/>
                    </a:lnTo>
                    <a:lnTo>
                      <a:pt x="0" y="260"/>
                    </a:lnTo>
                    <a:lnTo>
                      <a:pt x="0" y="1409"/>
                    </a:lnTo>
                    <a:lnTo>
                      <a:pt x="725" y="1409"/>
                    </a:lnTo>
                    <a:lnTo>
                      <a:pt x="73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37" name="Freeform 67"/>
              <p:cNvSpPr>
                <a:spLocks/>
              </p:cNvSpPr>
              <p:nvPr/>
            </p:nvSpPr>
            <p:spPr bwMode="auto">
              <a:xfrm>
                <a:off x="3269082" y="4605181"/>
                <a:ext cx="128569" cy="77777"/>
              </a:xfrm>
              <a:custGeom>
                <a:avLst/>
                <a:gdLst>
                  <a:gd name="T0" fmla="*/ 81 w 81"/>
                  <a:gd name="T1" fmla="*/ 0 h 49"/>
                  <a:gd name="T2" fmla="*/ 0 w 81"/>
                  <a:gd name="T3" fmla="*/ 33 h 49"/>
                  <a:gd name="T4" fmla="*/ 0 w 81"/>
                  <a:gd name="T5" fmla="*/ 49 h 49"/>
                  <a:gd name="T6" fmla="*/ 81 w 81"/>
                  <a:gd name="T7" fmla="*/ 49 h 49"/>
                  <a:gd name="T8" fmla="*/ 81 w 81"/>
                  <a:gd name="T9" fmla="*/ 0 h 49"/>
                </a:gdLst>
                <a:ahLst/>
                <a:cxnLst>
                  <a:cxn ang="0">
                    <a:pos x="T0" y="T1"/>
                  </a:cxn>
                  <a:cxn ang="0">
                    <a:pos x="T2" y="T3"/>
                  </a:cxn>
                  <a:cxn ang="0">
                    <a:pos x="T4" y="T5"/>
                  </a:cxn>
                  <a:cxn ang="0">
                    <a:pos x="T6" y="T7"/>
                  </a:cxn>
                  <a:cxn ang="0">
                    <a:pos x="T8" y="T9"/>
                  </a:cxn>
                </a:cxnLst>
                <a:rect l="0" t="0" r="r" b="b"/>
                <a:pathLst>
                  <a:path w="81" h="49">
                    <a:moveTo>
                      <a:pt x="81" y="0"/>
                    </a:moveTo>
                    <a:lnTo>
                      <a:pt x="0" y="33"/>
                    </a:lnTo>
                    <a:lnTo>
                      <a:pt x="0" y="49"/>
                    </a:lnTo>
                    <a:lnTo>
                      <a:pt x="81" y="49"/>
                    </a:lnTo>
                    <a:lnTo>
                      <a:pt x="81" y="0"/>
                    </a:lnTo>
                    <a:close/>
                  </a:path>
                </a:pathLst>
              </a:custGeom>
              <a:solidFill>
                <a:srgbClr val="9B9DA0"/>
              </a:solidFill>
              <a:ln w="9525">
                <a:solidFill>
                  <a:srgbClr val="000000"/>
                </a:solidFill>
                <a:round/>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38" name="Freeform 68"/>
              <p:cNvSpPr>
                <a:spLocks/>
              </p:cNvSpPr>
              <p:nvPr/>
            </p:nvSpPr>
            <p:spPr bwMode="auto">
              <a:xfrm>
                <a:off x="3269082" y="4605181"/>
                <a:ext cx="128569" cy="77777"/>
              </a:xfrm>
              <a:custGeom>
                <a:avLst/>
                <a:gdLst>
                  <a:gd name="T0" fmla="*/ 81 w 81"/>
                  <a:gd name="T1" fmla="*/ 0 h 49"/>
                  <a:gd name="T2" fmla="*/ 0 w 81"/>
                  <a:gd name="T3" fmla="*/ 33 h 49"/>
                  <a:gd name="T4" fmla="*/ 0 w 81"/>
                  <a:gd name="T5" fmla="*/ 49 h 49"/>
                  <a:gd name="T6" fmla="*/ 81 w 81"/>
                  <a:gd name="T7" fmla="*/ 49 h 49"/>
                  <a:gd name="T8" fmla="*/ 81 w 81"/>
                  <a:gd name="T9" fmla="*/ 0 h 49"/>
                </a:gdLst>
                <a:ahLst/>
                <a:cxnLst>
                  <a:cxn ang="0">
                    <a:pos x="T0" y="T1"/>
                  </a:cxn>
                  <a:cxn ang="0">
                    <a:pos x="T2" y="T3"/>
                  </a:cxn>
                  <a:cxn ang="0">
                    <a:pos x="T4" y="T5"/>
                  </a:cxn>
                  <a:cxn ang="0">
                    <a:pos x="T6" y="T7"/>
                  </a:cxn>
                  <a:cxn ang="0">
                    <a:pos x="T8" y="T9"/>
                  </a:cxn>
                </a:cxnLst>
                <a:rect l="0" t="0" r="r" b="b"/>
                <a:pathLst>
                  <a:path w="81" h="49">
                    <a:moveTo>
                      <a:pt x="81" y="0"/>
                    </a:moveTo>
                    <a:lnTo>
                      <a:pt x="0" y="33"/>
                    </a:lnTo>
                    <a:lnTo>
                      <a:pt x="0" y="49"/>
                    </a:lnTo>
                    <a:lnTo>
                      <a:pt x="81" y="49"/>
                    </a:lnTo>
                    <a:lnTo>
                      <a:pt x="81"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39" name="Freeform 69"/>
              <p:cNvSpPr>
                <a:spLocks/>
              </p:cNvSpPr>
              <p:nvPr/>
            </p:nvSpPr>
            <p:spPr bwMode="auto">
              <a:xfrm>
                <a:off x="3508760" y="4519469"/>
                <a:ext cx="138092" cy="163490"/>
              </a:xfrm>
              <a:custGeom>
                <a:avLst/>
                <a:gdLst>
                  <a:gd name="T0" fmla="*/ 87 w 87"/>
                  <a:gd name="T1" fmla="*/ 0 h 103"/>
                  <a:gd name="T2" fmla="*/ 0 w 87"/>
                  <a:gd name="T3" fmla="*/ 27 h 103"/>
                  <a:gd name="T4" fmla="*/ 0 w 87"/>
                  <a:gd name="T5" fmla="*/ 103 h 103"/>
                  <a:gd name="T6" fmla="*/ 87 w 87"/>
                  <a:gd name="T7" fmla="*/ 103 h 103"/>
                  <a:gd name="T8" fmla="*/ 87 w 87"/>
                  <a:gd name="T9" fmla="*/ 0 h 103"/>
                </a:gdLst>
                <a:ahLst/>
                <a:cxnLst>
                  <a:cxn ang="0">
                    <a:pos x="T0" y="T1"/>
                  </a:cxn>
                  <a:cxn ang="0">
                    <a:pos x="T2" y="T3"/>
                  </a:cxn>
                  <a:cxn ang="0">
                    <a:pos x="T4" y="T5"/>
                  </a:cxn>
                  <a:cxn ang="0">
                    <a:pos x="T6" y="T7"/>
                  </a:cxn>
                  <a:cxn ang="0">
                    <a:pos x="T8" y="T9"/>
                  </a:cxn>
                </a:cxnLst>
                <a:rect l="0" t="0" r="r" b="b"/>
                <a:pathLst>
                  <a:path w="87" h="103">
                    <a:moveTo>
                      <a:pt x="87" y="0"/>
                    </a:moveTo>
                    <a:lnTo>
                      <a:pt x="0" y="27"/>
                    </a:lnTo>
                    <a:lnTo>
                      <a:pt x="0" y="103"/>
                    </a:lnTo>
                    <a:lnTo>
                      <a:pt x="87" y="103"/>
                    </a:lnTo>
                    <a:lnTo>
                      <a:pt x="87" y="0"/>
                    </a:lnTo>
                    <a:close/>
                  </a:path>
                </a:pathLst>
              </a:custGeom>
              <a:solidFill>
                <a:srgbClr val="9B9DA0"/>
              </a:solidFill>
              <a:ln w="9525">
                <a:solidFill>
                  <a:srgbClr val="000000"/>
                </a:solidFill>
                <a:round/>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40" name="Freeform 70"/>
              <p:cNvSpPr>
                <a:spLocks/>
              </p:cNvSpPr>
              <p:nvPr/>
            </p:nvSpPr>
            <p:spPr bwMode="auto">
              <a:xfrm>
                <a:off x="3508760" y="4519469"/>
                <a:ext cx="138092" cy="163490"/>
              </a:xfrm>
              <a:custGeom>
                <a:avLst/>
                <a:gdLst>
                  <a:gd name="T0" fmla="*/ 87 w 87"/>
                  <a:gd name="T1" fmla="*/ 0 h 103"/>
                  <a:gd name="T2" fmla="*/ 0 w 87"/>
                  <a:gd name="T3" fmla="*/ 27 h 103"/>
                  <a:gd name="T4" fmla="*/ 0 w 87"/>
                  <a:gd name="T5" fmla="*/ 103 h 103"/>
                  <a:gd name="T6" fmla="*/ 87 w 87"/>
                  <a:gd name="T7" fmla="*/ 103 h 103"/>
                  <a:gd name="T8" fmla="*/ 87 w 87"/>
                  <a:gd name="T9" fmla="*/ 0 h 103"/>
                </a:gdLst>
                <a:ahLst/>
                <a:cxnLst>
                  <a:cxn ang="0">
                    <a:pos x="T0" y="T1"/>
                  </a:cxn>
                  <a:cxn ang="0">
                    <a:pos x="T2" y="T3"/>
                  </a:cxn>
                  <a:cxn ang="0">
                    <a:pos x="T4" y="T5"/>
                  </a:cxn>
                  <a:cxn ang="0">
                    <a:pos x="T6" y="T7"/>
                  </a:cxn>
                  <a:cxn ang="0">
                    <a:pos x="T8" y="T9"/>
                  </a:cxn>
                </a:cxnLst>
                <a:rect l="0" t="0" r="r" b="b"/>
                <a:pathLst>
                  <a:path w="87" h="103">
                    <a:moveTo>
                      <a:pt x="87" y="0"/>
                    </a:moveTo>
                    <a:lnTo>
                      <a:pt x="0" y="27"/>
                    </a:lnTo>
                    <a:lnTo>
                      <a:pt x="0" y="103"/>
                    </a:lnTo>
                    <a:lnTo>
                      <a:pt x="87" y="103"/>
                    </a:lnTo>
                    <a:lnTo>
                      <a:pt x="87"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41" name="Rectangle 71"/>
              <p:cNvSpPr>
                <a:spLocks noChangeArrowheads="1"/>
              </p:cNvSpPr>
              <p:nvPr/>
            </p:nvSpPr>
            <p:spPr bwMode="auto">
              <a:xfrm>
                <a:off x="2770677" y="4881367"/>
                <a:ext cx="138092" cy="344439"/>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42" name="Rectangle 72"/>
              <p:cNvSpPr>
                <a:spLocks noChangeArrowheads="1"/>
              </p:cNvSpPr>
              <p:nvPr/>
            </p:nvSpPr>
            <p:spPr bwMode="auto">
              <a:xfrm>
                <a:off x="2770677"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43" name="Rectangle 73"/>
              <p:cNvSpPr>
                <a:spLocks noChangeArrowheads="1"/>
              </p:cNvSpPr>
              <p:nvPr/>
            </p:nvSpPr>
            <p:spPr bwMode="auto">
              <a:xfrm>
                <a:off x="3019880" y="4881367"/>
                <a:ext cx="128569" cy="344439"/>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44" name="Rectangle 74"/>
              <p:cNvSpPr>
                <a:spLocks noChangeArrowheads="1"/>
              </p:cNvSpPr>
              <p:nvPr/>
            </p:nvSpPr>
            <p:spPr bwMode="auto">
              <a:xfrm>
                <a:off x="3019880"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45" name="Rectangle 75"/>
              <p:cNvSpPr>
                <a:spLocks noChangeArrowheads="1"/>
              </p:cNvSpPr>
              <p:nvPr/>
            </p:nvSpPr>
            <p:spPr bwMode="auto">
              <a:xfrm>
                <a:off x="3269082" y="4881367"/>
                <a:ext cx="128569" cy="344439"/>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46" name="Rectangle 76"/>
              <p:cNvSpPr>
                <a:spLocks noChangeArrowheads="1"/>
              </p:cNvSpPr>
              <p:nvPr/>
            </p:nvSpPr>
            <p:spPr bwMode="auto">
              <a:xfrm>
                <a:off x="3269082"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47" name="Rectangle 77"/>
              <p:cNvSpPr>
                <a:spLocks noChangeArrowheads="1"/>
              </p:cNvSpPr>
              <p:nvPr/>
            </p:nvSpPr>
            <p:spPr bwMode="auto">
              <a:xfrm>
                <a:off x="3508760" y="4881367"/>
                <a:ext cx="138092" cy="344439"/>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48" name="Rectangle 78"/>
              <p:cNvSpPr>
                <a:spLocks noChangeArrowheads="1"/>
              </p:cNvSpPr>
              <p:nvPr/>
            </p:nvSpPr>
            <p:spPr bwMode="auto">
              <a:xfrm>
                <a:off x="3508760"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49" name="Rectangle 79"/>
              <p:cNvSpPr>
                <a:spLocks noChangeArrowheads="1"/>
              </p:cNvSpPr>
              <p:nvPr/>
            </p:nvSpPr>
            <p:spPr bwMode="auto">
              <a:xfrm>
                <a:off x="2770677" y="5422628"/>
                <a:ext cx="138092" cy="336502"/>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50" name="Rectangle 80"/>
              <p:cNvSpPr>
                <a:spLocks noChangeArrowheads="1"/>
              </p:cNvSpPr>
              <p:nvPr/>
            </p:nvSpPr>
            <p:spPr bwMode="auto">
              <a:xfrm>
                <a:off x="2770677"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51" name="Rectangle 81"/>
              <p:cNvSpPr>
                <a:spLocks noChangeArrowheads="1"/>
              </p:cNvSpPr>
              <p:nvPr/>
            </p:nvSpPr>
            <p:spPr bwMode="auto">
              <a:xfrm>
                <a:off x="3019880" y="5422628"/>
                <a:ext cx="128569" cy="336502"/>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52" name="Rectangle 82"/>
              <p:cNvSpPr>
                <a:spLocks noChangeArrowheads="1"/>
              </p:cNvSpPr>
              <p:nvPr/>
            </p:nvSpPr>
            <p:spPr bwMode="auto">
              <a:xfrm>
                <a:off x="3019880"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53" name="Rectangle 83"/>
              <p:cNvSpPr>
                <a:spLocks noChangeArrowheads="1"/>
              </p:cNvSpPr>
              <p:nvPr/>
            </p:nvSpPr>
            <p:spPr bwMode="auto">
              <a:xfrm>
                <a:off x="3269082" y="5422628"/>
                <a:ext cx="128569" cy="336502"/>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54" name="Rectangle 84"/>
              <p:cNvSpPr>
                <a:spLocks noChangeArrowheads="1"/>
              </p:cNvSpPr>
              <p:nvPr/>
            </p:nvSpPr>
            <p:spPr bwMode="auto">
              <a:xfrm>
                <a:off x="3269082"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55" name="Rectangle 85"/>
              <p:cNvSpPr>
                <a:spLocks noChangeArrowheads="1"/>
              </p:cNvSpPr>
              <p:nvPr/>
            </p:nvSpPr>
            <p:spPr bwMode="auto">
              <a:xfrm>
                <a:off x="3508760" y="5422628"/>
                <a:ext cx="138092" cy="336502"/>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56" name="Rectangle 86"/>
              <p:cNvSpPr>
                <a:spLocks noChangeArrowheads="1"/>
              </p:cNvSpPr>
              <p:nvPr/>
            </p:nvSpPr>
            <p:spPr bwMode="auto">
              <a:xfrm>
                <a:off x="3508760"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57" name="Rectangle 87"/>
              <p:cNvSpPr>
                <a:spLocks noChangeArrowheads="1"/>
              </p:cNvSpPr>
              <p:nvPr/>
            </p:nvSpPr>
            <p:spPr bwMode="auto">
              <a:xfrm>
                <a:off x="2770677" y="5957539"/>
                <a:ext cx="138092" cy="342851"/>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58" name="Rectangle 88"/>
              <p:cNvSpPr>
                <a:spLocks noChangeArrowheads="1"/>
              </p:cNvSpPr>
              <p:nvPr/>
            </p:nvSpPr>
            <p:spPr bwMode="auto">
              <a:xfrm>
                <a:off x="2770677"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59" name="Rectangle 89"/>
              <p:cNvSpPr>
                <a:spLocks noChangeArrowheads="1"/>
              </p:cNvSpPr>
              <p:nvPr/>
            </p:nvSpPr>
            <p:spPr bwMode="auto">
              <a:xfrm>
                <a:off x="3019880" y="5957539"/>
                <a:ext cx="128569" cy="342851"/>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60" name="Rectangle 90"/>
              <p:cNvSpPr>
                <a:spLocks noChangeArrowheads="1"/>
              </p:cNvSpPr>
              <p:nvPr/>
            </p:nvSpPr>
            <p:spPr bwMode="auto">
              <a:xfrm>
                <a:off x="3019880"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61" name="Rectangle 91"/>
              <p:cNvSpPr>
                <a:spLocks noChangeArrowheads="1"/>
              </p:cNvSpPr>
              <p:nvPr/>
            </p:nvSpPr>
            <p:spPr bwMode="auto">
              <a:xfrm>
                <a:off x="3269082" y="5957539"/>
                <a:ext cx="128569" cy="342851"/>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62" name="Rectangle 92"/>
              <p:cNvSpPr>
                <a:spLocks noChangeArrowheads="1"/>
              </p:cNvSpPr>
              <p:nvPr/>
            </p:nvSpPr>
            <p:spPr bwMode="auto">
              <a:xfrm>
                <a:off x="3269082"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63" name="Rectangle 93"/>
              <p:cNvSpPr>
                <a:spLocks noChangeArrowheads="1"/>
              </p:cNvSpPr>
              <p:nvPr/>
            </p:nvSpPr>
            <p:spPr bwMode="auto">
              <a:xfrm>
                <a:off x="3508760" y="5957539"/>
                <a:ext cx="138092" cy="342851"/>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64" name="Rectangle 94"/>
              <p:cNvSpPr>
                <a:spLocks noChangeArrowheads="1"/>
              </p:cNvSpPr>
              <p:nvPr/>
            </p:nvSpPr>
            <p:spPr bwMode="auto">
              <a:xfrm>
                <a:off x="3508760"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65" name="Rectangle 95"/>
              <p:cNvSpPr>
                <a:spLocks noChangeArrowheads="1"/>
              </p:cNvSpPr>
              <p:nvPr/>
            </p:nvSpPr>
            <p:spPr bwMode="auto">
              <a:xfrm>
                <a:off x="1294512" y="3065525"/>
                <a:ext cx="1279343" cy="3639622"/>
              </a:xfrm>
              <a:prstGeom prst="rect">
                <a:avLst/>
              </a:prstGeom>
              <a:solidFill>
                <a:srgbClr val="E6E6E5"/>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66" name="Rectangle 96"/>
              <p:cNvSpPr>
                <a:spLocks noChangeArrowheads="1"/>
              </p:cNvSpPr>
              <p:nvPr/>
            </p:nvSpPr>
            <p:spPr bwMode="auto">
              <a:xfrm>
                <a:off x="1294512" y="3065525"/>
                <a:ext cx="1279343" cy="363962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67" name="Freeform 97"/>
              <p:cNvSpPr>
                <a:spLocks/>
              </p:cNvSpPr>
              <p:nvPr/>
            </p:nvSpPr>
            <p:spPr bwMode="auto">
              <a:xfrm>
                <a:off x="1294512" y="4468677"/>
                <a:ext cx="1279343" cy="2236470"/>
              </a:xfrm>
              <a:custGeom>
                <a:avLst/>
                <a:gdLst>
                  <a:gd name="T0" fmla="*/ 806 w 806"/>
                  <a:gd name="T1" fmla="*/ 0 h 1409"/>
                  <a:gd name="T2" fmla="*/ 0 w 806"/>
                  <a:gd name="T3" fmla="*/ 254 h 1409"/>
                  <a:gd name="T4" fmla="*/ 0 w 806"/>
                  <a:gd name="T5" fmla="*/ 1409 h 1409"/>
                  <a:gd name="T6" fmla="*/ 806 w 806"/>
                  <a:gd name="T7" fmla="*/ 1409 h 1409"/>
                  <a:gd name="T8" fmla="*/ 806 w 806"/>
                  <a:gd name="T9" fmla="*/ 0 h 1409"/>
                </a:gdLst>
                <a:ahLst/>
                <a:cxnLst>
                  <a:cxn ang="0">
                    <a:pos x="T0" y="T1"/>
                  </a:cxn>
                  <a:cxn ang="0">
                    <a:pos x="T2" y="T3"/>
                  </a:cxn>
                  <a:cxn ang="0">
                    <a:pos x="T4" y="T5"/>
                  </a:cxn>
                  <a:cxn ang="0">
                    <a:pos x="T6" y="T7"/>
                  </a:cxn>
                  <a:cxn ang="0">
                    <a:pos x="T8" y="T9"/>
                  </a:cxn>
                </a:cxnLst>
                <a:rect l="0" t="0" r="r" b="b"/>
                <a:pathLst>
                  <a:path w="806" h="1409">
                    <a:moveTo>
                      <a:pt x="806" y="0"/>
                    </a:moveTo>
                    <a:lnTo>
                      <a:pt x="0" y="254"/>
                    </a:lnTo>
                    <a:lnTo>
                      <a:pt x="0" y="1409"/>
                    </a:lnTo>
                    <a:lnTo>
                      <a:pt x="806" y="1409"/>
                    </a:lnTo>
                    <a:lnTo>
                      <a:pt x="806" y="0"/>
                    </a:lnTo>
                    <a:close/>
                  </a:path>
                </a:pathLst>
              </a:custGeom>
              <a:solidFill>
                <a:srgbClr val="D4D4D4"/>
              </a:solidFill>
              <a:ln w="9525">
                <a:solidFill>
                  <a:srgbClr val="000000"/>
                </a:solidFill>
                <a:round/>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68" name="Freeform 98"/>
              <p:cNvSpPr>
                <a:spLocks/>
              </p:cNvSpPr>
              <p:nvPr/>
            </p:nvSpPr>
            <p:spPr bwMode="auto">
              <a:xfrm>
                <a:off x="1294512" y="4468677"/>
                <a:ext cx="1279343" cy="2236470"/>
              </a:xfrm>
              <a:custGeom>
                <a:avLst/>
                <a:gdLst>
                  <a:gd name="T0" fmla="*/ 806 w 806"/>
                  <a:gd name="T1" fmla="*/ 0 h 1409"/>
                  <a:gd name="T2" fmla="*/ 0 w 806"/>
                  <a:gd name="T3" fmla="*/ 254 h 1409"/>
                  <a:gd name="T4" fmla="*/ 0 w 806"/>
                  <a:gd name="T5" fmla="*/ 1409 h 1409"/>
                  <a:gd name="T6" fmla="*/ 806 w 806"/>
                  <a:gd name="T7" fmla="*/ 1409 h 1409"/>
                  <a:gd name="T8" fmla="*/ 806 w 806"/>
                  <a:gd name="T9" fmla="*/ 0 h 1409"/>
                </a:gdLst>
                <a:ahLst/>
                <a:cxnLst>
                  <a:cxn ang="0">
                    <a:pos x="T0" y="T1"/>
                  </a:cxn>
                  <a:cxn ang="0">
                    <a:pos x="T2" y="T3"/>
                  </a:cxn>
                  <a:cxn ang="0">
                    <a:pos x="T4" y="T5"/>
                  </a:cxn>
                  <a:cxn ang="0">
                    <a:pos x="T6" y="T7"/>
                  </a:cxn>
                  <a:cxn ang="0">
                    <a:pos x="T8" y="T9"/>
                  </a:cxn>
                </a:cxnLst>
                <a:rect l="0" t="0" r="r" b="b"/>
                <a:pathLst>
                  <a:path w="806" h="1409">
                    <a:moveTo>
                      <a:pt x="806" y="0"/>
                    </a:moveTo>
                    <a:lnTo>
                      <a:pt x="0" y="254"/>
                    </a:lnTo>
                    <a:lnTo>
                      <a:pt x="0" y="1409"/>
                    </a:lnTo>
                    <a:lnTo>
                      <a:pt x="806" y="1409"/>
                    </a:lnTo>
                    <a:lnTo>
                      <a:pt x="806"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69" name="Rectangle 99"/>
              <p:cNvSpPr>
                <a:spLocks noChangeArrowheads="1"/>
              </p:cNvSpPr>
              <p:nvPr/>
            </p:nvSpPr>
            <p:spPr bwMode="auto">
              <a:xfrm>
                <a:off x="1113563" y="3056001"/>
                <a:ext cx="180949" cy="364914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70" name="Rectangle 100"/>
              <p:cNvSpPr>
                <a:spLocks noChangeArrowheads="1"/>
              </p:cNvSpPr>
              <p:nvPr/>
            </p:nvSpPr>
            <p:spPr bwMode="auto">
              <a:xfrm>
                <a:off x="1078644" y="2987748"/>
                <a:ext cx="1546005" cy="77777"/>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71" name="Rectangle 101"/>
              <p:cNvSpPr>
                <a:spLocks noChangeArrowheads="1"/>
              </p:cNvSpPr>
              <p:nvPr/>
            </p:nvSpPr>
            <p:spPr bwMode="auto">
              <a:xfrm>
                <a:off x="1078644" y="2944892"/>
                <a:ext cx="1546005" cy="77777"/>
              </a:xfrm>
              <a:prstGeom prst="rect">
                <a:avLst/>
              </a:prstGeom>
              <a:solidFill>
                <a:srgbClr val="E6E6E5"/>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72" name="Rectangle 102"/>
              <p:cNvSpPr>
                <a:spLocks noChangeArrowheads="1"/>
              </p:cNvSpPr>
              <p:nvPr/>
            </p:nvSpPr>
            <p:spPr bwMode="auto">
              <a:xfrm>
                <a:off x="1483397" y="3279808"/>
                <a:ext cx="146029" cy="353963"/>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73" name="Rectangle 103"/>
              <p:cNvSpPr>
                <a:spLocks noChangeArrowheads="1"/>
              </p:cNvSpPr>
              <p:nvPr/>
            </p:nvSpPr>
            <p:spPr bwMode="auto">
              <a:xfrm>
                <a:off x="1748473" y="3279808"/>
                <a:ext cx="146029" cy="353963"/>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74" name="Rectangle 104"/>
              <p:cNvSpPr>
                <a:spLocks noChangeArrowheads="1"/>
              </p:cNvSpPr>
              <p:nvPr/>
            </p:nvSpPr>
            <p:spPr bwMode="auto">
              <a:xfrm>
                <a:off x="2015135" y="3279808"/>
                <a:ext cx="146029" cy="353963"/>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75" name="Rectangle 105"/>
              <p:cNvSpPr>
                <a:spLocks noChangeArrowheads="1"/>
              </p:cNvSpPr>
              <p:nvPr/>
            </p:nvSpPr>
            <p:spPr bwMode="auto">
              <a:xfrm>
                <a:off x="2281797" y="3279808"/>
                <a:ext cx="146029" cy="353963"/>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76" name="Rectangle 106"/>
              <p:cNvSpPr>
                <a:spLocks noChangeArrowheads="1"/>
              </p:cNvSpPr>
              <p:nvPr/>
            </p:nvSpPr>
            <p:spPr bwMode="auto">
              <a:xfrm>
                <a:off x="1483397" y="3830591"/>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77" name="Rectangle 107"/>
              <p:cNvSpPr>
                <a:spLocks noChangeArrowheads="1"/>
              </p:cNvSpPr>
              <p:nvPr/>
            </p:nvSpPr>
            <p:spPr bwMode="auto">
              <a:xfrm>
                <a:off x="1748473" y="3830591"/>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78" name="Rectangle 108"/>
              <p:cNvSpPr>
                <a:spLocks noChangeArrowheads="1"/>
              </p:cNvSpPr>
              <p:nvPr/>
            </p:nvSpPr>
            <p:spPr bwMode="auto">
              <a:xfrm>
                <a:off x="2015135" y="3830591"/>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79" name="Rectangle 109"/>
              <p:cNvSpPr>
                <a:spLocks noChangeArrowheads="1"/>
              </p:cNvSpPr>
              <p:nvPr/>
            </p:nvSpPr>
            <p:spPr bwMode="auto">
              <a:xfrm>
                <a:off x="2281797" y="3830591"/>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80" name="Rectangle 110"/>
              <p:cNvSpPr>
                <a:spLocks noChangeArrowheads="1"/>
              </p:cNvSpPr>
              <p:nvPr/>
            </p:nvSpPr>
            <p:spPr bwMode="auto">
              <a:xfrm>
                <a:off x="1483397" y="437343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81" name="Rectangle 111"/>
              <p:cNvSpPr>
                <a:spLocks noChangeArrowheads="1"/>
              </p:cNvSpPr>
              <p:nvPr/>
            </p:nvSpPr>
            <p:spPr bwMode="auto">
              <a:xfrm>
                <a:off x="1748473" y="437343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82" name="Rectangle 112"/>
              <p:cNvSpPr>
                <a:spLocks noChangeArrowheads="1"/>
              </p:cNvSpPr>
              <p:nvPr/>
            </p:nvSpPr>
            <p:spPr bwMode="auto">
              <a:xfrm>
                <a:off x="2015135" y="437343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83" name="Rectangle 113"/>
              <p:cNvSpPr>
                <a:spLocks noChangeArrowheads="1"/>
              </p:cNvSpPr>
              <p:nvPr/>
            </p:nvSpPr>
            <p:spPr bwMode="auto">
              <a:xfrm>
                <a:off x="2281797" y="437343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84" name="Rectangle 114"/>
              <p:cNvSpPr>
                <a:spLocks noChangeArrowheads="1"/>
              </p:cNvSpPr>
              <p:nvPr/>
            </p:nvSpPr>
            <p:spPr bwMode="auto">
              <a:xfrm>
                <a:off x="1483397" y="4924224"/>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85" name="Rectangle 115"/>
              <p:cNvSpPr>
                <a:spLocks noChangeArrowheads="1"/>
              </p:cNvSpPr>
              <p:nvPr/>
            </p:nvSpPr>
            <p:spPr bwMode="auto">
              <a:xfrm>
                <a:off x="1748473" y="4924224"/>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86" name="Rectangle 116"/>
              <p:cNvSpPr>
                <a:spLocks noChangeArrowheads="1"/>
              </p:cNvSpPr>
              <p:nvPr/>
            </p:nvSpPr>
            <p:spPr bwMode="auto">
              <a:xfrm>
                <a:off x="2015135" y="4924224"/>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87" name="Rectangle 117"/>
              <p:cNvSpPr>
                <a:spLocks noChangeArrowheads="1"/>
              </p:cNvSpPr>
              <p:nvPr/>
            </p:nvSpPr>
            <p:spPr bwMode="auto">
              <a:xfrm>
                <a:off x="2281797" y="4924224"/>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88" name="Rectangle 118"/>
              <p:cNvSpPr>
                <a:spLocks noChangeArrowheads="1"/>
              </p:cNvSpPr>
              <p:nvPr/>
            </p:nvSpPr>
            <p:spPr bwMode="auto">
              <a:xfrm>
                <a:off x="1483397" y="547500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89" name="Rectangle 119"/>
              <p:cNvSpPr>
                <a:spLocks noChangeArrowheads="1"/>
              </p:cNvSpPr>
              <p:nvPr/>
            </p:nvSpPr>
            <p:spPr bwMode="auto">
              <a:xfrm>
                <a:off x="1748473" y="547500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90" name="Rectangle 120"/>
              <p:cNvSpPr>
                <a:spLocks noChangeArrowheads="1"/>
              </p:cNvSpPr>
              <p:nvPr/>
            </p:nvSpPr>
            <p:spPr bwMode="auto">
              <a:xfrm>
                <a:off x="2015135" y="547500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91" name="Rectangle 121"/>
              <p:cNvSpPr>
                <a:spLocks noChangeArrowheads="1"/>
              </p:cNvSpPr>
              <p:nvPr/>
            </p:nvSpPr>
            <p:spPr bwMode="auto">
              <a:xfrm>
                <a:off x="2281797" y="547500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92" name="Rectangle 122"/>
              <p:cNvSpPr>
                <a:spLocks noChangeArrowheads="1"/>
              </p:cNvSpPr>
              <p:nvPr/>
            </p:nvSpPr>
            <p:spPr bwMode="auto">
              <a:xfrm>
                <a:off x="1483397" y="6025792"/>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93" name="Rectangle 123"/>
              <p:cNvSpPr>
                <a:spLocks noChangeArrowheads="1"/>
              </p:cNvSpPr>
              <p:nvPr/>
            </p:nvSpPr>
            <p:spPr bwMode="auto">
              <a:xfrm>
                <a:off x="1748473" y="6025792"/>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94" name="Rectangle 124"/>
              <p:cNvSpPr>
                <a:spLocks noChangeArrowheads="1"/>
              </p:cNvSpPr>
              <p:nvPr/>
            </p:nvSpPr>
            <p:spPr bwMode="auto">
              <a:xfrm>
                <a:off x="2015135" y="6025792"/>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95" name="Rectangle 125"/>
              <p:cNvSpPr>
                <a:spLocks noChangeArrowheads="1"/>
              </p:cNvSpPr>
              <p:nvPr/>
            </p:nvSpPr>
            <p:spPr bwMode="auto">
              <a:xfrm>
                <a:off x="2281797" y="6025792"/>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grpSp>
        <p:grpSp>
          <p:nvGrpSpPr>
            <p:cNvPr id="283" name="Group 282"/>
            <p:cNvGrpSpPr/>
            <p:nvPr/>
          </p:nvGrpSpPr>
          <p:grpSpPr>
            <a:xfrm>
              <a:off x="5989637" y="3882482"/>
              <a:ext cx="2272193" cy="2337668"/>
              <a:chOff x="5989637" y="3882482"/>
              <a:chExt cx="2272193" cy="2337668"/>
            </a:xfrm>
          </p:grpSpPr>
          <p:sp>
            <p:nvSpPr>
              <p:cNvPr id="284" name="TextBox 283"/>
              <p:cNvSpPr txBox="1"/>
              <p:nvPr/>
            </p:nvSpPr>
            <p:spPr>
              <a:xfrm>
                <a:off x="6218237" y="3999207"/>
                <a:ext cx="1703420" cy="914096"/>
              </a:xfrm>
              <a:prstGeom prst="rect">
                <a:avLst/>
              </a:prstGeom>
              <a:noFill/>
              <a:ln>
                <a:solidFill>
                  <a:schemeClr val="tx1"/>
                </a:solidFill>
              </a:ln>
            </p:spPr>
            <p:txBody>
              <a:bodyPr wrap="square" lIns="0" tIns="0" rIns="0" bIns="0" rtlCol="0">
                <a:spAutoFit/>
              </a:bodyPr>
              <a:lstStyle/>
              <a:p>
                <a:pPr algn="ctr">
                  <a:lnSpc>
                    <a:spcPct val="90000"/>
                  </a:lnSpc>
                </a:pPr>
                <a:r>
                  <a:rPr lang="en-US" sz="1568" spc="-49" dirty="0"/>
                  <a:t>Backend Connectivity</a:t>
                </a:r>
              </a:p>
              <a:p>
                <a:pPr algn="ctr">
                  <a:lnSpc>
                    <a:spcPct val="90000"/>
                  </a:lnSpc>
                </a:pPr>
                <a:endParaRPr lang="en-US" sz="588" spc="-49" dirty="0"/>
              </a:p>
              <a:p>
                <a:pPr algn="ctr">
                  <a:lnSpc>
                    <a:spcPct val="90000"/>
                  </a:lnSpc>
                </a:pPr>
                <a:r>
                  <a:rPr lang="en-US" sz="1372" i="1" spc="-49" dirty="0">
                    <a:effectLst>
                      <a:outerShdw blurRad="38100" dist="38100" dir="2700000" algn="tl">
                        <a:srgbClr val="000000">
                          <a:alpha val="43137"/>
                        </a:srgbClr>
                      </a:outerShdw>
                    </a:effectLst>
                  </a:rPr>
                  <a:t>ExpressRoute</a:t>
                </a:r>
              </a:p>
              <a:p>
                <a:pPr algn="ctr">
                  <a:lnSpc>
                    <a:spcPct val="90000"/>
                  </a:lnSpc>
                </a:pPr>
                <a:r>
                  <a:rPr lang="en-US" sz="1372" i="1" spc="-49" dirty="0">
                    <a:effectLst>
                      <a:outerShdw blurRad="38100" dist="38100" dir="2700000" algn="tl">
                        <a:srgbClr val="000000">
                          <a:alpha val="43137"/>
                        </a:srgbClr>
                      </a:outerShdw>
                    </a:effectLst>
                  </a:rPr>
                  <a:t>VPN Gateways</a:t>
                </a:r>
                <a:endParaRPr lang="en-US" sz="1372" spc="-49" dirty="0">
                  <a:effectLst>
                    <a:outerShdw blurRad="38100" dist="38100" dir="2700000" algn="tl">
                      <a:srgbClr val="000000">
                        <a:alpha val="43137"/>
                      </a:srgbClr>
                    </a:outerShdw>
                  </a:effectLst>
                </a:endParaRPr>
              </a:p>
            </p:txBody>
          </p:sp>
          <p:sp>
            <p:nvSpPr>
              <p:cNvPr id="286" name="Up-Down Arrow 285"/>
              <p:cNvSpPr/>
              <p:nvPr/>
            </p:nvSpPr>
            <p:spPr bwMode="auto">
              <a:xfrm>
                <a:off x="5989637" y="3954462"/>
                <a:ext cx="56802" cy="1335940"/>
              </a:xfrm>
              <a:prstGeom prst="upDownArrow">
                <a:avLst>
                  <a:gd name="adj1" fmla="val 48203"/>
                  <a:gd name="adj2" fmla="val 59506"/>
                </a:avLst>
              </a:prstGeom>
              <a:solidFill>
                <a:schemeClr val="tx1"/>
              </a:solidFill>
              <a:ln w="762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solidFill>
                    <a:schemeClr val="bg1"/>
                  </a:solidFill>
                </a:endParaRPr>
              </a:p>
            </p:txBody>
          </p:sp>
          <p:grpSp>
            <p:nvGrpSpPr>
              <p:cNvPr id="287" name="Group 286"/>
              <p:cNvGrpSpPr/>
              <p:nvPr/>
            </p:nvGrpSpPr>
            <p:grpSpPr>
              <a:xfrm rot="10800000">
                <a:off x="8085347" y="3882482"/>
                <a:ext cx="176483" cy="2337668"/>
                <a:chOff x="3157294" y="3889617"/>
                <a:chExt cx="609600" cy="2469741"/>
              </a:xfrm>
            </p:grpSpPr>
            <p:cxnSp>
              <p:nvCxnSpPr>
                <p:cNvPr id="289" name="Straight Connector 288"/>
                <p:cNvCxnSpPr/>
                <p:nvPr/>
              </p:nvCxnSpPr>
              <p:spPr>
                <a:xfrm>
                  <a:off x="3465787" y="3889617"/>
                  <a:ext cx="0" cy="2469741"/>
                </a:xfrm>
                <a:prstGeom prst="line">
                  <a:avLst/>
                </a:prstGeom>
                <a:noFill/>
                <a:ln w="41275" cap="flat" cmpd="sng" algn="ctr">
                  <a:solidFill>
                    <a:schemeClr val="tx1"/>
                  </a:solidFill>
                  <a:prstDash val="dashDot"/>
                  <a:miter lim="800000"/>
                </a:ln>
                <a:effectLst/>
              </p:spPr>
            </p:cxnSp>
            <p:cxnSp>
              <p:nvCxnSpPr>
                <p:cNvPr id="290" name="Straight Connector 289"/>
                <p:cNvCxnSpPr/>
                <p:nvPr/>
              </p:nvCxnSpPr>
              <p:spPr>
                <a:xfrm>
                  <a:off x="3157294" y="3889617"/>
                  <a:ext cx="0" cy="2469741"/>
                </a:xfrm>
                <a:prstGeom prst="line">
                  <a:avLst/>
                </a:prstGeom>
                <a:noFill/>
                <a:ln w="76200" cap="flat" cmpd="sng" algn="ctr">
                  <a:solidFill>
                    <a:schemeClr val="tx1"/>
                  </a:solidFill>
                  <a:prstDash val="solid"/>
                  <a:miter lim="800000"/>
                </a:ln>
                <a:effectLst/>
              </p:spPr>
            </p:cxnSp>
            <p:cxnSp>
              <p:nvCxnSpPr>
                <p:cNvPr id="291" name="Straight Connector 290"/>
                <p:cNvCxnSpPr/>
                <p:nvPr/>
              </p:nvCxnSpPr>
              <p:spPr>
                <a:xfrm>
                  <a:off x="3766894" y="3889617"/>
                  <a:ext cx="0" cy="2469741"/>
                </a:xfrm>
                <a:prstGeom prst="line">
                  <a:avLst/>
                </a:prstGeom>
                <a:noFill/>
                <a:ln w="76200" cap="flat" cmpd="sng" algn="ctr">
                  <a:solidFill>
                    <a:schemeClr val="tx1"/>
                  </a:solidFill>
                  <a:prstDash val="solid"/>
                  <a:miter lim="800000"/>
                </a:ln>
                <a:effectLst/>
              </p:spPr>
            </p:cxnSp>
          </p:grpSp>
        </p:grpSp>
      </p:grpSp>
    </p:spTree>
    <p:extLst>
      <p:ext uri="{BB962C8B-B14F-4D97-AF65-F5344CB8AC3E}">
        <p14:creationId xmlns:p14="http://schemas.microsoft.com/office/powerpoint/2010/main" val="25584703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53"/>
                                        </p:tgtEl>
                                        <p:attrNameLst>
                                          <p:attrName>style.visibility</p:attrName>
                                        </p:attrNameLst>
                                      </p:cBhvr>
                                      <p:to>
                                        <p:strVal val="visible"/>
                                      </p:to>
                                    </p:set>
                                    <p:anim calcmode="lin" valueType="num">
                                      <p:cBhvr>
                                        <p:cTn id="7" dur="250" fill="hold"/>
                                        <p:tgtEl>
                                          <p:spTgt spid="253"/>
                                        </p:tgtEl>
                                        <p:attrNameLst>
                                          <p:attrName>ppt_w</p:attrName>
                                        </p:attrNameLst>
                                      </p:cBhvr>
                                      <p:tavLst>
                                        <p:tav tm="0">
                                          <p:val>
                                            <p:fltVal val="0"/>
                                          </p:val>
                                        </p:tav>
                                        <p:tav tm="100000">
                                          <p:val>
                                            <p:strVal val="#ppt_w"/>
                                          </p:val>
                                        </p:tav>
                                      </p:tavLst>
                                    </p:anim>
                                    <p:anim calcmode="lin" valueType="num">
                                      <p:cBhvr>
                                        <p:cTn id="8" dur="250" fill="hold"/>
                                        <p:tgtEl>
                                          <p:spTgt spid="253"/>
                                        </p:tgtEl>
                                        <p:attrNameLst>
                                          <p:attrName>ppt_h</p:attrName>
                                        </p:attrNameLst>
                                      </p:cBhvr>
                                      <p:tavLst>
                                        <p:tav tm="0">
                                          <p:val>
                                            <p:fltVal val="0"/>
                                          </p:val>
                                        </p:tav>
                                        <p:tav tm="100000">
                                          <p:val>
                                            <p:strVal val="#ppt_h"/>
                                          </p:val>
                                        </p:tav>
                                      </p:tavLst>
                                    </p:anim>
                                    <p:animEffect transition="in" filter="fade">
                                      <p:cBhvr>
                                        <p:cTn id="9" dur="250"/>
                                        <p:tgtEl>
                                          <p:spTgt spid="253"/>
                                        </p:tgtEl>
                                      </p:cBhvr>
                                    </p:animEffect>
                                  </p:childTnLst>
                                </p:cTn>
                              </p:par>
                              <p:par>
                                <p:cTn id="10" presetID="1" presetClass="entr" presetSubtype="0" fill="hold" grpId="0" nodeType="withEffect">
                                  <p:stCondLst>
                                    <p:cond delay="0"/>
                                  </p:stCondLst>
                                  <p:childTnLst>
                                    <p:set>
                                      <p:cBhvr>
                                        <p:cTn id="11" dur="1" fill="hold">
                                          <p:stCondLst>
                                            <p:cond delay="0"/>
                                          </p:stCondLst>
                                        </p:cTn>
                                        <p:tgtEl>
                                          <p:spTgt spid="276"/>
                                        </p:tgtEl>
                                        <p:attrNameLst>
                                          <p:attrName>style.visibility</p:attrName>
                                        </p:attrNameLst>
                                      </p:cBhvr>
                                      <p:to>
                                        <p:strVal val="visible"/>
                                      </p:to>
                                    </p:set>
                                  </p:childTnLst>
                                </p:cTn>
                              </p:par>
                              <p:par>
                                <p:cTn id="12" presetID="10" presetClass="entr" presetSubtype="0" fill="hold" grpId="0" nodeType="withEffect">
                                  <p:stCondLst>
                                    <p:cond delay="0"/>
                                  </p:stCondLst>
                                  <p:childTnLst>
                                    <p:set>
                                      <p:cBhvr>
                                        <p:cTn id="13" dur="1" fill="hold">
                                          <p:stCondLst>
                                            <p:cond delay="0"/>
                                          </p:stCondLst>
                                        </p:cTn>
                                        <p:tgtEl>
                                          <p:spTgt spid="278"/>
                                        </p:tgtEl>
                                        <p:attrNameLst>
                                          <p:attrName>style.visibility</p:attrName>
                                        </p:attrNameLst>
                                      </p:cBhvr>
                                      <p:to>
                                        <p:strVal val="visible"/>
                                      </p:to>
                                    </p:set>
                                    <p:animEffect transition="in" filter="fade">
                                      <p:cBhvr>
                                        <p:cTn id="14" dur="600"/>
                                        <p:tgtEl>
                                          <p:spTgt spid="27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
                                        </p:tgtEl>
                                        <p:attrNameLst>
                                          <p:attrName>style.visibility</p:attrName>
                                        </p:attrNameLst>
                                      </p:cBhvr>
                                      <p:to>
                                        <p:strVal val="visible"/>
                                      </p:to>
                                    </p:set>
                                  </p:childTnLst>
                                </p:cTn>
                              </p:par>
                              <p:par>
                                <p:cTn id="19" presetID="22" presetClass="entr" presetSubtype="8" fill="hold" nodeType="withEffect">
                                  <p:stCondLst>
                                    <p:cond delay="0"/>
                                  </p:stCondLst>
                                  <p:childTnLst>
                                    <p:set>
                                      <p:cBhvr>
                                        <p:cTn id="20" dur="1" fill="hold">
                                          <p:stCondLst>
                                            <p:cond delay="0"/>
                                          </p:stCondLst>
                                        </p:cTn>
                                        <p:tgtEl>
                                          <p:spTgt spid="275"/>
                                        </p:tgtEl>
                                        <p:attrNameLst>
                                          <p:attrName>style.visibility</p:attrName>
                                        </p:attrNameLst>
                                      </p:cBhvr>
                                      <p:to>
                                        <p:strVal val="visible"/>
                                      </p:to>
                                    </p:set>
                                    <p:animEffect transition="in" filter="wipe(left)">
                                      <p:cBhvr>
                                        <p:cTn id="21" dur="500"/>
                                        <p:tgtEl>
                                          <p:spTgt spid="27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52"/>
                                        </p:tgtEl>
                                        <p:attrNameLst>
                                          <p:attrName>style.visibility</p:attrName>
                                        </p:attrNameLst>
                                      </p:cBhvr>
                                      <p:to>
                                        <p:strVal val="visible"/>
                                      </p:to>
                                    </p:set>
                                    <p:animEffect transition="in" filter="fade">
                                      <p:cBhvr>
                                        <p:cTn id="24" dur="500"/>
                                        <p:tgtEl>
                                          <p:spTgt spid="252"/>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277"/>
                                        </p:tgtEl>
                                        <p:attrNameLst>
                                          <p:attrName>style.visibility</p:attrName>
                                        </p:attrNameLst>
                                      </p:cBhvr>
                                      <p:to>
                                        <p:strVal val="visible"/>
                                      </p:to>
                                    </p:set>
                                    <p:animEffect transition="in" filter="fade">
                                      <p:cBhvr>
                                        <p:cTn id="28" dur="600"/>
                                        <p:tgtEl>
                                          <p:spTgt spid="277"/>
                                        </p:tgtEl>
                                      </p:cBhvr>
                                    </p:animEffect>
                                  </p:childTnLst>
                                </p:cTn>
                              </p:par>
                            </p:childTnLst>
                          </p:cTn>
                        </p:par>
                        <p:par>
                          <p:cTn id="29" fill="hold">
                            <p:stCondLst>
                              <p:cond delay="1100"/>
                            </p:stCondLst>
                            <p:childTnLst>
                              <p:par>
                                <p:cTn id="30" presetID="6" presetClass="emph" presetSubtype="0" decel="100000" fill="hold" nodeType="afterEffect">
                                  <p:stCondLst>
                                    <p:cond delay="0"/>
                                  </p:stCondLst>
                                  <p:childTnLst>
                                    <p:animScale>
                                      <p:cBhvr>
                                        <p:cTn id="31" dur="250" fill="hold"/>
                                        <p:tgtEl>
                                          <p:spTgt spid="253"/>
                                        </p:tgtEl>
                                      </p:cBhvr>
                                      <p:by x="110000" y="110000"/>
                                    </p:animScale>
                                  </p:childTnLst>
                                </p:cTn>
                              </p:par>
                              <p:par>
                                <p:cTn id="32" presetID="6" presetClass="emph" presetSubtype="0" decel="100000" fill="hold" nodeType="withEffect">
                                  <p:stCondLst>
                                    <p:cond delay="300"/>
                                  </p:stCondLst>
                                  <p:childTnLst>
                                    <p:animScale>
                                      <p:cBhvr>
                                        <p:cTn id="33" dur="250" fill="hold"/>
                                        <p:tgtEl>
                                          <p:spTgt spid="253"/>
                                        </p:tgtEl>
                                      </p:cBhvr>
                                      <p:by x="91000" y="91000"/>
                                    </p:animScale>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280"/>
                                        </p:tgtEl>
                                        <p:attrNameLst>
                                          <p:attrName>style.visibility</p:attrName>
                                        </p:attrNameLst>
                                      </p:cBhvr>
                                      <p:to>
                                        <p:strVal val="visible"/>
                                      </p:to>
                                    </p:set>
                                    <p:animEffect transition="in" filter="wipe(up)">
                                      <p:cBhvr>
                                        <p:cTn id="38" dur="500"/>
                                        <p:tgtEl>
                                          <p:spTgt spid="280"/>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279"/>
                                        </p:tgtEl>
                                        <p:attrNameLst>
                                          <p:attrName>style.visibility</p:attrName>
                                        </p:attrNameLst>
                                      </p:cBhvr>
                                      <p:to>
                                        <p:strVal val="visible"/>
                                      </p:to>
                                    </p:set>
                                    <p:animEffect transition="in" filter="fade">
                                      <p:cBhvr>
                                        <p:cTn id="42" dur="600"/>
                                        <p:tgtEl>
                                          <p:spTgt spid="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p:bldP spid="276" grpId="0"/>
      <p:bldP spid="277" grpId="0"/>
      <p:bldP spid="278" grpId="0"/>
      <p:bldP spid="27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sz="quarter" idx="12"/>
          </p:nvPr>
        </p:nvSpPr>
        <p:spPr>
          <a:xfrm>
            <a:off x="293762" y="1191052"/>
            <a:ext cx="5378549" cy="669832"/>
          </a:xfrm>
        </p:spPr>
        <p:txBody>
          <a:bodyPr/>
          <a:lstStyle/>
          <a:p>
            <a:pPr algn="ctr"/>
            <a:r>
              <a:rPr lang="en-US" dirty="0"/>
              <a:t>On Premise Network</a:t>
            </a:r>
          </a:p>
        </p:txBody>
      </p:sp>
      <p:sp>
        <p:nvSpPr>
          <p:cNvPr id="15" name="Content Placeholder 14"/>
          <p:cNvSpPr>
            <a:spLocks noGrp="1"/>
          </p:cNvSpPr>
          <p:nvPr>
            <p:ph sz="quarter" idx="13"/>
          </p:nvPr>
        </p:nvSpPr>
        <p:spPr>
          <a:xfrm>
            <a:off x="6170702" y="1113236"/>
            <a:ext cx="5665563" cy="669832"/>
          </a:xfrm>
        </p:spPr>
        <p:txBody>
          <a:bodyPr/>
          <a:lstStyle/>
          <a:p>
            <a:pPr algn="ctr"/>
            <a:r>
              <a:rPr lang="en-US" dirty="0"/>
              <a:t>Network in Azure</a:t>
            </a:r>
          </a:p>
        </p:txBody>
      </p:sp>
      <p:sp>
        <p:nvSpPr>
          <p:cNvPr id="11" name="Title 10"/>
          <p:cNvSpPr>
            <a:spLocks noGrp="1"/>
          </p:cNvSpPr>
          <p:nvPr>
            <p:ph type="title"/>
          </p:nvPr>
        </p:nvSpPr>
        <p:spPr/>
        <p:txBody>
          <a:bodyPr/>
          <a:lstStyle/>
          <a:p>
            <a:r>
              <a:rPr lang="en-US" dirty="0"/>
              <a:t>Virtual Network</a:t>
            </a:r>
          </a:p>
        </p:txBody>
      </p:sp>
      <p:pic>
        <p:nvPicPr>
          <p:cNvPr id="1026" name="Picture 2" descr="Azure virtual network"/>
          <p:cNvPicPr>
            <a:picLocks noGrp="1" noChangeAspect="1" noChangeArrowheads="1"/>
          </p:cNvPicPr>
          <p:nvPr>
            <p:ph sz="quarter" idx="11"/>
          </p:nvPr>
        </p:nvPicPr>
        <p:blipFill>
          <a:blip r:embed="rId3">
            <a:extLst>
              <a:ext uri="{28A0092B-C50C-407E-A947-70E740481C1C}">
                <a14:useLocalDpi xmlns:a14="http://schemas.microsoft.com/office/drawing/2010/main" val="0"/>
              </a:ext>
            </a:extLst>
          </a:blip>
          <a:srcRect/>
          <a:stretch>
            <a:fillRect/>
          </a:stretch>
        </p:blipFill>
        <p:spPr bwMode="auto">
          <a:xfrm>
            <a:off x="6170702" y="1860257"/>
            <a:ext cx="5527953" cy="452386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n-premises network"/>
          <p:cNvPicPr>
            <a:picLocks noGrp="1" noChangeAspect="1" noChangeArrowheads="1"/>
          </p:cNvPicPr>
          <p:nvPr>
            <p:ph sz="quarter" idx="10"/>
          </p:nvPr>
        </p:nvPicPr>
        <p:blipFill>
          <a:blip r:embed="rId4">
            <a:extLst>
              <a:ext uri="{28A0092B-C50C-407E-A947-70E740481C1C}">
                <a14:useLocalDpi xmlns:a14="http://schemas.microsoft.com/office/drawing/2010/main" val="0"/>
              </a:ext>
            </a:extLst>
          </a:blip>
          <a:srcRect/>
          <a:stretch>
            <a:fillRect/>
          </a:stretch>
        </p:blipFill>
        <p:spPr bwMode="auto">
          <a:xfrm>
            <a:off x="293762" y="1860257"/>
            <a:ext cx="5378548" cy="4523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5779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 calcmode="lin" valueType="num">
                                      <p:cBhvr additive="base">
                                        <p:cTn id="11"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User Defined Routes</a:t>
            </a:r>
          </a:p>
        </p:txBody>
      </p:sp>
      <p:sp>
        <p:nvSpPr>
          <p:cNvPr id="5" name="Text Placeholder 4"/>
          <p:cNvSpPr txBox="1">
            <a:spLocks/>
          </p:cNvSpPr>
          <p:nvPr/>
        </p:nvSpPr>
        <p:spPr>
          <a:xfrm>
            <a:off x="268928" y="1399127"/>
            <a:ext cx="5602964" cy="516736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en-US" sz="3921" dirty="0"/>
              <a:t>Control traffic flow in your network with custom routes</a:t>
            </a:r>
          </a:p>
          <a:p>
            <a:pPr>
              <a:lnSpc>
                <a:spcPct val="80000"/>
              </a:lnSpc>
            </a:pPr>
            <a:r>
              <a:rPr lang="en-US" sz="3921" dirty="0"/>
              <a:t>Attach route tables to subnets</a:t>
            </a:r>
          </a:p>
          <a:p>
            <a:pPr>
              <a:lnSpc>
                <a:spcPct val="80000"/>
              </a:lnSpc>
            </a:pPr>
            <a:r>
              <a:rPr lang="en-US" sz="3921" dirty="0"/>
              <a:t>Set default route to force tunnel all traffic to on-premises or appliance</a:t>
            </a:r>
          </a:p>
        </p:txBody>
      </p:sp>
      <p:sp>
        <p:nvSpPr>
          <p:cNvPr id="31" name="Rounded Rectangle 30"/>
          <p:cNvSpPr/>
          <p:nvPr/>
        </p:nvSpPr>
        <p:spPr bwMode="auto">
          <a:xfrm>
            <a:off x="6117970" y="1758476"/>
            <a:ext cx="5971368" cy="4224868"/>
          </a:xfrm>
          <a:prstGeom prst="roundRect">
            <a:avLst/>
          </a:prstGeom>
          <a:noFill/>
          <a:ln w="254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grpSp>
        <p:nvGrpSpPr>
          <p:cNvPr id="32" name="Group 31"/>
          <p:cNvGrpSpPr/>
          <p:nvPr/>
        </p:nvGrpSpPr>
        <p:grpSpPr>
          <a:xfrm>
            <a:off x="8240145" y="216812"/>
            <a:ext cx="1204041" cy="1209706"/>
            <a:chOff x="1487553" y="2335312"/>
            <a:chExt cx="1117050" cy="1117050"/>
          </a:xfrm>
        </p:grpSpPr>
        <p:sp>
          <p:nvSpPr>
            <p:cNvPr id="33" name="Oval 32"/>
            <p:cNvSpPr/>
            <p:nvPr/>
          </p:nvSpPr>
          <p:spPr bwMode="auto">
            <a:xfrm>
              <a:off x="1487553" y="2335312"/>
              <a:ext cx="1117050" cy="1117050"/>
            </a:xfrm>
            <a:prstGeom prst="ellipse">
              <a:avLst/>
            </a:prstGeom>
            <a:pattFill prst="ltUpDiag">
              <a:fgClr>
                <a:srgbClr val="CDCDCD"/>
              </a:fgClr>
              <a:bgClr>
                <a:srgbClr val="FFFFFF"/>
              </a:bgClr>
            </a:pattFill>
            <a:ln w="57150" cap="flat" cmpd="sng" algn="ctr">
              <a:solidFill>
                <a:srgbClr val="4F81BD"/>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896091" fontAlgn="base">
                <a:lnSpc>
                  <a:spcPct val="90000"/>
                </a:lnSpc>
                <a:spcBef>
                  <a:spcPct val="0"/>
                </a:spcBef>
                <a:spcAft>
                  <a:spcPct val="0"/>
                </a:spcAft>
                <a:defRPr/>
              </a:pPr>
              <a:endParaRPr lang="en-US" sz="2353" kern="0" spc="-49" dirty="0">
                <a:gradFill>
                  <a:gsLst>
                    <a:gs pos="36283">
                      <a:srgbClr val="505050"/>
                    </a:gs>
                    <a:gs pos="28000">
                      <a:srgbClr val="505050"/>
                    </a:gs>
                  </a:gsLst>
                  <a:lin ang="5400000" scaled="0"/>
                </a:gradFill>
                <a:latin typeface="Calibri"/>
              </a:endParaRPr>
            </a:p>
          </p:txBody>
        </p:sp>
        <p:sp>
          <p:nvSpPr>
            <p:cNvPr id="34" name="Freeform 33"/>
            <p:cNvSpPr>
              <a:spLocks noChangeAspect="1" noEditPoints="1"/>
            </p:cNvSpPr>
            <p:nvPr/>
          </p:nvSpPr>
          <p:spPr bwMode="auto">
            <a:xfrm>
              <a:off x="1794197" y="2563571"/>
              <a:ext cx="514350" cy="386305"/>
            </a:xfrm>
            <a:custGeom>
              <a:avLst/>
              <a:gdLst>
                <a:gd name="T0" fmla="*/ 224 w 400"/>
                <a:gd name="T1" fmla="*/ 276 h 300"/>
                <a:gd name="T2" fmla="*/ 200 w 400"/>
                <a:gd name="T3" fmla="*/ 300 h 300"/>
                <a:gd name="T4" fmla="*/ 176 w 400"/>
                <a:gd name="T5" fmla="*/ 276 h 300"/>
                <a:gd name="T6" fmla="*/ 200 w 400"/>
                <a:gd name="T7" fmla="*/ 252 h 300"/>
                <a:gd name="T8" fmla="*/ 224 w 400"/>
                <a:gd name="T9" fmla="*/ 276 h 300"/>
                <a:gd name="T10" fmla="*/ 122 w 400"/>
                <a:gd name="T11" fmla="*/ 205 h 300"/>
                <a:gd name="T12" fmla="*/ 156 w 400"/>
                <a:gd name="T13" fmla="*/ 239 h 300"/>
                <a:gd name="T14" fmla="*/ 200 w 400"/>
                <a:gd name="T15" fmla="*/ 221 h 300"/>
                <a:gd name="T16" fmla="*/ 244 w 400"/>
                <a:gd name="T17" fmla="*/ 239 h 300"/>
                <a:gd name="T18" fmla="*/ 278 w 400"/>
                <a:gd name="T19" fmla="*/ 205 h 300"/>
                <a:gd name="T20" fmla="*/ 200 w 400"/>
                <a:gd name="T21" fmla="*/ 173 h 300"/>
                <a:gd name="T22" fmla="*/ 122 w 400"/>
                <a:gd name="T23" fmla="*/ 205 h 300"/>
                <a:gd name="T24" fmla="*/ 61 w 400"/>
                <a:gd name="T25" fmla="*/ 144 h 300"/>
                <a:gd name="T26" fmla="*/ 95 w 400"/>
                <a:gd name="T27" fmla="*/ 178 h 300"/>
                <a:gd name="T28" fmla="*/ 200 w 400"/>
                <a:gd name="T29" fmla="*/ 134 h 300"/>
                <a:gd name="T30" fmla="*/ 305 w 400"/>
                <a:gd name="T31" fmla="*/ 178 h 300"/>
                <a:gd name="T32" fmla="*/ 339 w 400"/>
                <a:gd name="T33" fmla="*/ 144 h 300"/>
                <a:gd name="T34" fmla="*/ 200 w 400"/>
                <a:gd name="T35" fmla="*/ 86 h 300"/>
                <a:gd name="T36" fmla="*/ 61 w 400"/>
                <a:gd name="T37" fmla="*/ 144 h 300"/>
                <a:gd name="T38" fmla="*/ 200 w 400"/>
                <a:gd name="T39" fmla="*/ 48 h 300"/>
                <a:gd name="T40" fmla="*/ 366 w 400"/>
                <a:gd name="T41" fmla="*/ 117 h 300"/>
                <a:gd name="T42" fmla="*/ 400 w 400"/>
                <a:gd name="T43" fmla="*/ 83 h 300"/>
                <a:gd name="T44" fmla="*/ 200 w 400"/>
                <a:gd name="T45" fmla="*/ 0 h 300"/>
                <a:gd name="T46" fmla="*/ 0 w 400"/>
                <a:gd name="T47" fmla="*/ 83 h 300"/>
                <a:gd name="T48" fmla="*/ 34 w 400"/>
                <a:gd name="T49" fmla="*/ 117 h 300"/>
                <a:gd name="T50" fmla="*/ 200 w 400"/>
                <a:gd name="T51" fmla="*/ 4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0" h="3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rgbClr val="1F497D"/>
            </a:solidFill>
            <a:ln>
              <a:noFill/>
            </a:ln>
            <a:extLst/>
          </p:spPr>
          <p:txBody>
            <a:bodyPr vert="horz" wrap="square" lIns="89642" tIns="44821" rIns="89642" bIns="44821" numCol="1" anchor="t" anchorCtr="0" compatLnSpc="1">
              <a:prstTxWarp prst="textNoShape">
                <a:avLst/>
              </a:prstTxWarp>
            </a:bodyPr>
            <a:lstStyle/>
            <a:p>
              <a:pPr defTabSz="914133">
                <a:defRPr/>
              </a:pPr>
              <a:endParaRPr lang="en-US" sz="1765" kern="0">
                <a:solidFill>
                  <a:srgbClr val="00188F"/>
                </a:solidFill>
                <a:latin typeface="Calibri"/>
              </a:endParaRPr>
            </a:p>
          </p:txBody>
        </p:sp>
        <p:sp>
          <p:nvSpPr>
            <p:cNvPr id="35" name="TextBox 34"/>
            <p:cNvSpPr txBox="1"/>
            <p:nvPr/>
          </p:nvSpPr>
          <p:spPr>
            <a:xfrm>
              <a:off x="1592103" y="2853509"/>
              <a:ext cx="907945" cy="468013"/>
            </a:xfrm>
            <a:prstGeom prst="rect">
              <a:avLst/>
            </a:prstGeom>
            <a:noFill/>
          </p:spPr>
          <p:txBody>
            <a:bodyPr wrap="none" lIns="179285" tIns="143428" rIns="179285" bIns="143428" rtlCol="0" anchor="ctr">
              <a:spAutoFit/>
            </a:bodyPr>
            <a:lstStyle/>
            <a:p>
              <a:pPr algn="ctr" defTabSz="914133">
                <a:lnSpc>
                  <a:spcPct val="90000"/>
                </a:lnSpc>
                <a:defRPr/>
              </a:pPr>
              <a:r>
                <a:rPr lang="en-US" sz="1568" kern="0" spc="-49" dirty="0">
                  <a:solidFill>
                    <a:srgbClr val="00188F"/>
                  </a:solidFill>
                  <a:latin typeface="Calibri"/>
                </a:rPr>
                <a:t>Internet</a:t>
              </a:r>
            </a:p>
          </p:txBody>
        </p:sp>
      </p:grpSp>
      <p:sp>
        <p:nvSpPr>
          <p:cNvPr id="36" name="Rectangle 35"/>
          <p:cNvSpPr/>
          <p:nvPr/>
        </p:nvSpPr>
        <p:spPr bwMode="auto">
          <a:xfrm>
            <a:off x="6113171" y="1565880"/>
            <a:ext cx="1942254" cy="58843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r>
              <a:rPr lang="en-US" sz="1961" dirty="0">
                <a:gradFill>
                  <a:gsLst>
                    <a:gs pos="16814">
                      <a:srgbClr val="FFFFFF"/>
                    </a:gs>
                    <a:gs pos="46000">
                      <a:srgbClr val="FFFFFF"/>
                    </a:gs>
                  </a:gsLst>
                  <a:lin ang="5400000" scaled="0"/>
                </a:gradFill>
              </a:rPr>
              <a:t>Virtual Network</a:t>
            </a:r>
          </a:p>
        </p:txBody>
      </p:sp>
      <p:sp>
        <p:nvSpPr>
          <p:cNvPr id="37" name="Rectangle 36"/>
          <p:cNvSpPr/>
          <p:nvPr/>
        </p:nvSpPr>
        <p:spPr bwMode="auto">
          <a:xfrm>
            <a:off x="6284790" y="3330039"/>
            <a:ext cx="1902194" cy="1344637"/>
          </a:xfrm>
          <a:prstGeom prst="rect">
            <a:avLst/>
          </a:prstGeom>
          <a:solidFill>
            <a:schemeClr val="tx2">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38" name="Rectangle 37"/>
          <p:cNvSpPr/>
          <p:nvPr/>
        </p:nvSpPr>
        <p:spPr bwMode="auto">
          <a:xfrm>
            <a:off x="10031800" y="3330039"/>
            <a:ext cx="1868192" cy="1344637"/>
          </a:xfrm>
          <a:prstGeom prst="rect">
            <a:avLst/>
          </a:prstGeom>
          <a:solidFill>
            <a:schemeClr val="accent4">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8969" y="3425542"/>
            <a:ext cx="764951" cy="764951"/>
          </a:xfrm>
          <a:prstGeom prst="rect">
            <a:avLst/>
          </a:prstGeom>
        </p:spPr>
      </p:pic>
      <p:pic>
        <p:nvPicPr>
          <p:cNvPr id="40" name="Picture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42242" y="3799886"/>
            <a:ext cx="764951" cy="764951"/>
          </a:xfrm>
          <a:prstGeom prst="rect">
            <a:avLst/>
          </a:prstGeom>
        </p:spPr>
      </p:pic>
      <p:pic>
        <p:nvPicPr>
          <p:cNvPr id="41" name="Picture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11591" y="3424448"/>
            <a:ext cx="764951" cy="764951"/>
          </a:xfrm>
          <a:prstGeom prst="rect">
            <a:avLst/>
          </a:prstGeom>
        </p:spPr>
      </p:pic>
      <p:pic>
        <p:nvPicPr>
          <p:cNvPr id="42" name="Pictur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11986" y="3742281"/>
            <a:ext cx="764951" cy="764951"/>
          </a:xfrm>
          <a:prstGeom prst="rect">
            <a:avLst/>
          </a:prstGeom>
        </p:spPr>
      </p:pic>
      <p:sp>
        <p:nvSpPr>
          <p:cNvPr id="43" name="TextBox 42"/>
          <p:cNvSpPr txBox="1"/>
          <p:nvPr/>
        </p:nvSpPr>
        <p:spPr>
          <a:xfrm>
            <a:off x="6143466" y="2958672"/>
            <a:ext cx="2043517" cy="506901"/>
          </a:xfrm>
          <a:prstGeom prst="rect">
            <a:avLst/>
          </a:prstGeom>
          <a:noFill/>
        </p:spPr>
        <p:txBody>
          <a:bodyPr wrap="square" lIns="179285" tIns="143428" rIns="179285" bIns="143428" rtlCol="0">
            <a:spAutoFit/>
          </a:bodyPr>
          <a:lstStyle/>
          <a:p>
            <a:pPr>
              <a:lnSpc>
                <a:spcPct val="90000"/>
              </a:lnSpc>
              <a:spcAft>
                <a:spcPts val="588"/>
              </a:spcAft>
            </a:pPr>
            <a:r>
              <a:rPr lang="en-US" sz="1568" b="1" dirty="0" err="1">
                <a:gradFill>
                  <a:gsLst>
                    <a:gs pos="2917">
                      <a:schemeClr val="tx1"/>
                    </a:gs>
                    <a:gs pos="30000">
                      <a:schemeClr val="tx1"/>
                    </a:gs>
                  </a:gsLst>
                  <a:lin ang="5400000" scaled="0"/>
                </a:gradFill>
                <a:effectLst>
                  <a:outerShdw blurRad="38100" dist="38100" dir="2700000" algn="tl">
                    <a:srgbClr val="000000">
                      <a:alpha val="43137"/>
                    </a:srgbClr>
                  </a:outerShdw>
                </a:effectLst>
              </a:rPr>
              <a:t>FrontEnd</a:t>
            </a:r>
            <a:r>
              <a:rPr lang="en-US" sz="1568" b="1" dirty="0">
                <a:gradFill>
                  <a:gsLst>
                    <a:gs pos="2917">
                      <a:schemeClr val="tx1"/>
                    </a:gs>
                    <a:gs pos="30000">
                      <a:schemeClr val="tx1"/>
                    </a:gs>
                  </a:gsLst>
                  <a:lin ang="5400000" scaled="0"/>
                </a:gradFill>
                <a:effectLst>
                  <a:outerShdw blurRad="38100" dist="38100" dir="2700000" algn="tl">
                    <a:srgbClr val="000000">
                      <a:alpha val="43137"/>
                    </a:srgbClr>
                  </a:outerShdw>
                </a:effectLst>
              </a:rPr>
              <a:t> Subnet</a:t>
            </a:r>
            <a:endParaRPr lang="en-US" sz="1568" b="1" dirty="0">
              <a:gradFill>
                <a:gsLst>
                  <a:gs pos="2917">
                    <a:schemeClr val="tx1"/>
                  </a:gs>
                  <a:gs pos="30000">
                    <a:schemeClr val="tx1"/>
                  </a:gs>
                </a:gsLst>
                <a:lin ang="5400000" scaled="0"/>
              </a:gradFill>
            </a:endParaRPr>
          </a:p>
        </p:txBody>
      </p:sp>
      <p:sp>
        <p:nvSpPr>
          <p:cNvPr id="44" name="TextBox 43"/>
          <p:cNvSpPr txBox="1"/>
          <p:nvPr/>
        </p:nvSpPr>
        <p:spPr>
          <a:xfrm>
            <a:off x="9905805" y="2958672"/>
            <a:ext cx="1942254" cy="506901"/>
          </a:xfrm>
          <a:prstGeom prst="rect">
            <a:avLst/>
          </a:prstGeom>
          <a:noFill/>
        </p:spPr>
        <p:txBody>
          <a:bodyPr wrap="square" lIns="179285" tIns="143428" rIns="179285" bIns="143428" rtlCol="0">
            <a:spAutoFit/>
          </a:bodyPr>
          <a:lstStyle/>
          <a:p>
            <a:pPr>
              <a:lnSpc>
                <a:spcPct val="90000"/>
              </a:lnSpc>
              <a:spcAft>
                <a:spcPts val="588"/>
              </a:spcAft>
            </a:pPr>
            <a:r>
              <a:rPr lang="en-US" sz="1568" b="1" dirty="0" err="1">
                <a:gradFill>
                  <a:gsLst>
                    <a:gs pos="2917">
                      <a:schemeClr val="tx1"/>
                    </a:gs>
                    <a:gs pos="30000">
                      <a:schemeClr val="tx1"/>
                    </a:gs>
                  </a:gsLst>
                  <a:lin ang="5400000" scaled="0"/>
                </a:gradFill>
                <a:effectLst>
                  <a:outerShdw blurRad="38100" dist="38100" dir="2700000" algn="tl">
                    <a:srgbClr val="000000">
                      <a:alpha val="43137"/>
                    </a:srgbClr>
                  </a:outerShdw>
                </a:effectLst>
              </a:rPr>
              <a:t>BackEnd</a:t>
            </a:r>
            <a:r>
              <a:rPr lang="en-US" sz="1568" b="1" dirty="0">
                <a:gradFill>
                  <a:gsLst>
                    <a:gs pos="2917">
                      <a:schemeClr val="tx1"/>
                    </a:gs>
                    <a:gs pos="30000">
                      <a:schemeClr val="tx1"/>
                    </a:gs>
                  </a:gsLst>
                  <a:lin ang="5400000" scaled="0"/>
                </a:gradFill>
                <a:effectLst>
                  <a:outerShdw blurRad="38100" dist="38100" dir="2700000" algn="tl">
                    <a:srgbClr val="000000">
                      <a:alpha val="43137"/>
                    </a:srgbClr>
                  </a:outerShdw>
                </a:effectLst>
              </a:rPr>
              <a:t> Subnet</a:t>
            </a:r>
            <a:endParaRPr lang="en-US" sz="1568" b="1" dirty="0">
              <a:gradFill>
                <a:gsLst>
                  <a:gs pos="2917">
                    <a:schemeClr val="tx1"/>
                  </a:gs>
                  <a:gs pos="30000">
                    <a:schemeClr val="tx1"/>
                  </a:gs>
                </a:gsLst>
                <a:lin ang="5400000" scaled="0"/>
              </a:gradFill>
            </a:endParaRPr>
          </a:p>
        </p:txBody>
      </p:sp>
      <p:cxnSp>
        <p:nvCxnSpPr>
          <p:cNvPr id="45" name="Elbow Connector 44"/>
          <p:cNvCxnSpPr/>
          <p:nvPr/>
        </p:nvCxnSpPr>
        <p:spPr>
          <a:xfrm rot="5400000" flipH="1" flipV="1">
            <a:off x="7463920" y="1951798"/>
            <a:ext cx="1903522" cy="852963"/>
          </a:xfrm>
          <a:prstGeom prst="bentConnector3">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7" idx="3"/>
            <a:endCxn id="38" idx="1"/>
          </p:cNvCxnSpPr>
          <p:nvPr/>
        </p:nvCxnSpPr>
        <p:spPr>
          <a:xfrm>
            <a:off x="8186984" y="4002358"/>
            <a:ext cx="1844817" cy="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37" idx="2"/>
          </p:cNvCxnSpPr>
          <p:nvPr/>
        </p:nvCxnSpPr>
        <p:spPr>
          <a:xfrm rot="16200000" flipH="1">
            <a:off x="7570512" y="4340051"/>
            <a:ext cx="652029" cy="1321280"/>
          </a:xfrm>
          <a:prstGeom prst="bentConnector2">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p:cNvCxnSpPr>
            <a:endCxn id="38" idx="2"/>
          </p:cNvCxnSpPr>
          <p:nvPr/>
        </p:nvCxnSpPr>
        <p:spPr>
          <a:xfrm flipV="1">
            <a:off x="9541795" y="4674677"/>
            <a:ext cx="1424102" cy="652029"/>
          </a:xfrm>
          <a:prstGeom prst="bentConnector2">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bwMode="auto">
          <a:xfrm>
            <a:off x="8349850" y="2182934"/>
            <a:ext cx="883637" cy="45768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r>
              <a:rPr lang="en-US" sz="1568" dirty="0">
                <a:gradFill>
                  <a:gsLst>
                    <a:gs pos="16814">
                      <a:srgbClr val="FFFFFF"/>
                    </a:gs>
                    <a:gs pos="46000">
                      <a:srgbClr val="FFFFFF"/>
                    </a:gs>
                  </a:gsLst>
                  <a:lin ang="5400000" scaled="0"/>
                </a:gradFill>
              </a:rPr>
              <a:t>System</a:t>
            </a:r>
          </a:p>
          <a:p>
            <a:pPr algn="ctr" defTabSz="914030" fontAlgn="base">
              <a:spcBef>
                <a:spcPct val="0"/>
              </a:spcBef>
              <a:spcAft>
                <a:spcPct val="0"/>
              </a:spcAft>
            </a:pPr>
            <a:r>
              <a:rPr lang="en-US" sz="1568" dirty="0">
                <a:gradFill>
                  <a:gsLst>
                    <a:gs pos="16814">
                      <a:srgbClr val="FFFFFF"/>
                    </a:gs>
                    <a:gs pos="46000">
                      <a:srgbClr val="FFFFFF"/>
                    </a:gs>
                  </a:gsLst>
                  <a:lin ang="5400000" scaled="0"/>
                </a:gradFill>
              </a:rPr>
              <a:t>Route</a:t>
            </a:r>
          </a:p>
        </p:txBody>
      </p:sp>
      <p:sp>
        <p:nvSpPr>
          <p:cNvPr id="50" name="Rectangle 49"/>
          <p:cNvSpPr/>
          <p:nvPr/>
        </p:nvSpPr>
        <p:spPr bwMode="auto">
          <a:xfrm>
            <a:off x="6843021" y="5034683"/>
            <a:ext cx="1212404" cy="457689"/>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r>
              <a:rPr lang="en-US" sz="1568" b="1" dirty="0">
                <a:gradFill>
                  <a:gsLst>
                    <a:gs pos="16814">
                      <a:srgbClr val="FFFFFF"/>
                    </a:gs>
                    <a:gs pos="46000">
                      <a:srgbClr val="FFFFFF"/>
                    </a:gs>
                  </a:gsLst>
                  <a:lin ang="5400000" scaled="0"/>
                </a:gradFill>
                <a:effectLst>
                  <a:outerShdw blurRad="38100" dist="38100" dir="2700000" algn="tl">
                    <a:srgbClr val="000000">
                      <a:alpha val="43137"/>
                    </a:srgbClr>
                  </a:outerShdw>
                </a:effectLst>
              </a:rPr>
              <a:t>User Defined Route</a:t>
            </a:r>
            <a:endParaRPr lang="en-US" sz="1568" b="1" dirty="0">
              <a:gradFill>
                <a:gsLst>
                  <a:gs pos="16814">
                    <a:srgbClr val="FFFFFF"/>
                  </a:gs>
                  <a:gs pos="46000">
                    <a:srgbClr val="FFFFFF"/>
                  </a:gs>
                </a:gsLst>
                <a:lin ang="5400000" scaled="0"/>
              </a:gradFill>
            </a:endParaRPr>
          </a:p>
        </p:txBody>
      </p:sp>
      <p:sp>
        <p:nvSpPr>
          <p:cNvPr id="51" name="Rectangle 50"/>
          <p:cNvSpPr/>
          <p:nvPr/>
        </p:nvSpPr>
        <p:spPr bwMode="auto">
          <a:xfrm>
            <a:off x="8561168" y="3745505"/>
            <a:ext cx="984628" cy="45768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r>
              <a:rPr lang="en-US" sz="1568" dirty="0">
                <a:gradFill>
                  <a:gsLst>
                    <a:gs pos="16814">
                      <a:srgbClr val="FFFFFF"/>
                    </a:gs>
                    <a:gs pos="46000">
                      <a:srgbClr val="FFFFFF"/>
                    </a:gs>
                  </a:gsLst>
                  <a:lin ang="5400000" scaled="0"/>
                </a:gradFill>
              </a:rPr>
              <a:t>Default Route</a:t>
            </a:r>
          </a:p>
        </p:txBody>
      </p:sp>
      <p:sp>
        <p:nvSpPr>
          <p:cNvPr id="52" name="Rectangle 51"/>
          <p:cNvSpPr/>
          <p:nvPr/>
        </p:nvSpPr>
        <p:spPr bwMode="auto">
          <a:xfrm>
            <a:off x="8575440" y="3742282"/>
            <a:ext cx="984628" cy="45768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r>
              <a:rPr lang="en-US" sz="1568" dirty="0">
                <a:gradFill>
                  <a:gsLst>
                    <a:gs pos="16814">
                      <a:srgbClr val="FFFFFF"/>
                    </a:gs>
                    <a:gs pos="46000">
                      <a:srgbClr val="FFFFFF"/>
                    </a:gs>
                  </a:gsLst>
                  <a:lin ang="5400000" scaled="0"/>
                </a:gradFill>
              </a:rPr>
              <a:t>System Route</a:t>
            </a:r>
          </a:p>
        </p:txBody>
      </p:sp>
      <p:pic>
        <p:nvPicPr>
          <p:cNvPr id="53" name="Picture 5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80166" y="4841742"/>
            <a:ext cx="919773" cy="919773"/>
          </a:xfrm>
          <a:prstGeom prst="rect">
            <a:avLst/>
          </a:prstGeom>
        </p:spPr>
      </p:pic>
      <p:sp>
        <p:nvSpPr>
          <p:cNvPr id="54" name="TextBox 53"/>
          <p:cNvSpPr txBox="1"/>
          <p:nvPr/>
        </p:nvSpPr>
        <p:spPr>
          <a:xfrm>
            <a:off x="8263483" y="4427506"/>
            <a:ext cx="1691819" cy="506901"/>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rPr>
              <a:t>VM/Appliance</a:t>
            </a:r>
          </a:p>
        </p:txBody>
      </p:sp>
      <p:sp>
        <p:nvSpPr>
          <p:cNvPr id="55" name="TextBox 54"/>
          <p:cNvSpPr txBox="1"/>
          <p:nvPr/>
        </p:nvSpPr>
        <p:spPr>
          <a:xfrm>
            <a:off x="9125076" y="2010562"/>
            <a:ext cx="2578437" cy="506901"/>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effectLst>
                  <a:outerShdw blurRad="38100" dist="38100" dir="2700000" algn="tl">
                    <a:srgbClr val="000000">
                      <a:alpha val="43137"/>
                    </a:srgbClr>
                  </a:outerShdw>
                </a:effectLst>
              </a:rPr>
              <a:t>VM with “IP Forwarding”</a:t>
            </a:r>
            <a:endParaRPr lang="en-US" sz="1568" dirty="0">
              <a:gradFill>
                <a:gsLst>
                  <a:gs pos="2917">
                    <a:schemeClr val="tx1"/>
                  </a:gs>
                  <a:gs pos="30000">
                    <a:schemeClr val="tx1"/>
                  </a:gs>
                </a:gsLst>
                <a:lin ang="5400000" scaled="0"/>
              </a:gradFill>
            </a:endParaRPr>
          </a:p>
        </p:txBody>
      </p:sp>
      <p:pic>
        <p:nvPicPr>
          <p:cNvPr id="56" name="Picture 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49849" y="2010058"/>
            <a:ext cx="919773" cy="919773"/>
          </a:xfrm>
          <a:prstGeom prst="rect">
            <a:avLst/>
          </a:prstGeom>
        </p:spPr>
      </p:pic>
    </p:spTree>
    <p:extLst>
      <p:ext uri="{BB962C8B-B14F-4D97-AF65-F5344CB8AC3E}">
        <p14:creationId xmlns:p14="http://schemas.microsoft.com/office/powerpoint/2010/main" val="40938905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4" grpId="0"/>
      <p:bldP spid="54" grpId="1"/>
      <p:bldP spid="5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Securing Network</a:t>
            </a:r>
          </a:p>
        </p:txBody>
      </p:sp>
    </p:spTree>
    <p:extLst>
      <p:ext uri="{BB962C8B-B14F-4D97-AF65-F5344CB8AC3E}">
        <p14:creationId xmlns:p14="http://schemas.microsoft.com/office/powerpoint/2010/main" val="1688117642"/>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Network Security Groups</a:t>
            </a:r>
          </a:p>
        </p:txBody>
      </p:sp>
      <p:sp>
        <p:nvSpPr>
          <p:cNvPr id="4" name="Content Placeholder 2"/>
          <p:cNvSpPr txBox="1">
            <a:spLocks/>
          </p:cNvSpPr>
          <p:nvPr/>
        </p:nvSpPr>
        <p:spPr>
          <a:xfrm>
            <a:off x="269242" y="1189495"/>
            <a:ext cx="5628933" cy="5303366"/>
          </a:xfrm>
          <a:prstGeom prst="rect">
            <a:avLst/>
          </a:prstGeom>
        </p:spPr>
        <p:txBody>
          <a:bodyPr>
            <a:normAutofit lnSpcReduction="1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529" dirty="0"/>
              <a:t>Segment network to meet security needs</a:t>
            </a:r>
          </a:p>
          <a:p>
            <a:endParaRPr lang="en-US" sz="3529" dirty="0"/>
          </a:p>
          <a:p>
            <a:r>
              <a:rPr lang="en-US" sz="3529" dirty="0"/>
              <a:t>Can protect Internet and internal traffic</a:t>
            </a:r>
          </a:p>
          <a:p>
            <a:endParaRPr lang="en-US" sz="3529" dirty="0"/>
          </a:p>
          <a:p>
            <a:r>
              <a:rPr lang="en-US" sz="3529" dirty="0"/>
              <a:t>Enables DMZ subnets</a:t>
            </a:r>
          </a:p>
          <a:p>
            <a:endParaRPr lang="en-US" sz="3529" dirty="0"/>
          </a:p>
          <a:p>
            <a:r>
              <a:rPr lang="en-US" sz="3529" dirty="0"/>
              <a:t>Associated to subnets/VMs and now NICs</a:t>
            </a:r>
          </a:p>
        </p:txBody>
      </p:sp>
      <p:sp>
        <p:nvSpPr>
          <p:cNvPr id="5" name="Rounded Rectangle 4"/>
          <p:cNvSpPr/>
          <p:nvPr/>
        </p:nvSpPr>
        <p:spPr>
          <a:xfrm>
            <a:off x="6744125" y="3706197"/>
            <a:ext cx="4690150" cy="1951928"/>
          </a:xfrm>
          <a:prstGeom prst="roundRect">
            <a:avLst>
              <a:gd name="adj" fmla="val 7613"/>
            </a:avLst>
          </a:prstGeom>
          <a:solidFill>
            <a:srgbClr val="002060"/>
          </a:solidFill>
          <a:ln/>
          <a:scene3d>
            <a:camera prst="orthographicFront">
              <a:rot lat="0" lon="0" rev="0"/>
            </a:camera>
            <a:lightRig rig="twoPt" dir="tl"/>
          </a:scene3d>
          <a:sp3d prstMaterial="flat">
            <a:bevelT w="19050" h="31750"/>
          </a:sp3d>
        </p:spPr>
        <p:style>
          <a:lnRef idx="0">
            <a:schemeClr val="accent3"/>
          </a:lnRef>
          <a:fillRef idx="3">
            <a:schemeClr val="accent3"/>
          </a:fillRef>
          <a:effectRef idx="3">
            <a:schemeClr val="accent3"/>
          </a:effectRef>
          <a:fontRef idx="minor">
            <a:schemeClr val="lt1"/>
          </a:fontRef>
        </p:style>
        <p:txBody>
          <a:bodyPr rtlCol="0" anchor="ctr"/>
          <a:lstStyle/>
          <a:p>
            <a:pPr algn="ctr" defTabSz="896297">
              <a:defRPr/>
            </a:pPr>
            <a:endParaRPr lang="en-US" sz="2745" kern="0">
              <a:solidFill>
                <a:srgbClr val="FFFFFF"/>
              </a:solidFill>
              <a:latin typeface="Calibri"/>
            </a:endParaRPr>
          </a:p>
        </p:txBody>
      </p:sp>
      <p:sp>
        <p:nvSpPr>
          <p:cNvPr id="6" name="TextBox 5"/>
          <p:cNvSpPr txBox="1"/>
          <p:nvPr/>
        </p:nvSpPr>
        <p:spPr>
          <a:xfrm>
            <a:off x="5433561" y="5637669"/>
            <a:ext cx="2449830" cy="512935"/>
          </a:xfrm>
          <a:prstGeom prst="rect">
            <a:avLst/>
          </a:prstGeom>
          <a:noFill/>
        </p:spPr>
        <p:txBody>
          <a:bodyPr wrap="none" rtlCol="0">
            <a:spAutoFit/>
          </a:bodyPr>
          <a:lstStyle/>
          <a:p>
            <a:pPr algn="ctr" defTabSz="896297"/>
            <a:r>
              <a:rPr lang="en-US" sz="2745" dirty="0">
                <a:solidFill>
                  <a:srgbClr val="FFFFFF"/>
                </a:solidFill>
                <a:effectLst>
                  <a:outerShdw blurRad="38100" dist="38100" dir="2700000" algn="tl">
                    <a:srgbClr val="000000">
                      <a:alpha val="43137"/>
                    </a:srgbClr>
                  </a:outerShdw>
                </a:effectLst>
                <a:latin typeface="Calibri"/>
              </a:rPr>
              <a:t>Virtual Network</a:t>
            </a:r>
            <a:endParaRPr lang="en-US" sz="2745" dirty="0">
              <a:solidFill>
                <a:srgbClr val="FFFFFF"/>
              </a:solidFill>
              <a:latin typeface="Calibri"/>
            </a:endParaRPr>
          </a:p>
        </p:txBody>
      </p:sp>
      <p:sp>
        <p:nvSpPr>
          <p:cNvPr id="7" name="TextBox 6"/>
          <p:cNvSpPr txBox="1"/>
          <p:nvPr/>
        </p:nvSpPr>
        <p:spPr>
          <a:xfrm>
            <a:off x="7766297" y="5239090"/>
            <a:ext cx="875749" cy="434429"/>
          </a:xfrm>
          <a:prstGeom prst="rect">
            <a:avLst/>
          </a:prstGeom>
          <a:noFill/>
        </p:spPr>
        <p:txBody>
          <a:bodyPr wrap="square" lIns="0" tIns="0" rIns="0" bIns="0" rtlCol="0" anchor="ctr">
            <a:spAutoFit/>
          </a:bodyPr>
          <a:lstStyle/>
          <a:p>
            <a:pPr algn="ctr" defTabSz="896297">
              <a:lnSpc>
                <a:spcPct val="90000"/>
              </a:lnSpc>
            </a:pPr>
            <a:r>
              <a:rPr lang="en-US" sz="1568" dirty="0">
                <a:solidFill>
                  <a:srgbClr val="FFFFFF"/>
                </a:solidFill>
                <a:effectLst>
                  <a:outerShdw blurRad="38100" dist="38100" dir="2700000" algn="tl">
                    <a:srgbClr val="000000">
                      <a:alpha val="43137"/>
                    </a:srgbClr>
                  </a:outerShdw>
                </a:effectLst>
                <a:latin typeface="Calibri"/>
              </a:rPr>
              <a:t>Backend</a:t>
            </a:r>
          </a:p>
          <a:p>
            <a:pPr algn="ctr" defTabSz="896297">
              <a:lnSpc>
                <a:spcPct val="90000"/>
              </a:lnSpc>
            </a:pPr>
            <a:r>
              <a:rPr lang="en-US" sz="1568" dirty="0">
                <a:solidFill>
                  <a:srgbClr val="FFFFFF"/>
                </a:solidFill>
                <a:effectLst>
                  <a:outerShdw blurRad="38100" dist="38100" dir="2700000" algn="tl">
                    <a:srgbClr val="000000">
                      <a:alpha val="43137"/>
                    </a:srgbClr>
                  </a:outerShdw>
                </a:effectLst>
                <a:latin typeface="Calibri"/>
              </a:rPr>
              <a:t>10.3/16</a:t>
            </a:r>
          </a:p>
        </p:txBody>
      </p:sp>
      <p:sp>
        <p:nvSpPr>
          <p:cNvPr id="8" name="TextBox 7"/>
          <p:cNvSpPr txBox="1"/>
          <p:nvPr/>
        </p:nvSpPr>
        <p:spPr>
          <a:xfrm>
            <a:off x="9108306" y="5239090"/>
            <a:ext cx="869091" cy="434429"/>
          </a:xfrm>
          <a:prstGeom prst="rect">
            <a:avLst/>
          </a:prstGeom>
          <a:noFill/>
        </p:spPr>
        <p:txBody>
          <a:bodyPr wrap="square" lIns="0" tIns="0" rIns="0" bIns="0" rtlCol="0" anchor="ctr">
            <a:spAutoFit/>
          </a:bodyPr>
          <a:lstStyle/>
          <a:p>
            <a:pPr algn="ctr" defTabSz="896297">
              <a:lnSpc>
                <a:spcPct val="90000"/>
              </a:lnSpc>
            </a:pPr>
            <a:r>
              <a:rPr lang="en-US" sz="1568" dirty="0">
                <a:solidFill>
                  <a:srgbClr val="FFFFFF"/>
                </a:solidFill>
                <a:effectLst>
                  <a:outerShdw blurRad="38100" dist="38100" dir="2700000" algn="tl">
                    <a:srgbClr val="000000">
                      <a:alpha val="43137"/>
                    </a:srgbClr>
                  </a:outerShdw>
                </a:effectLst>
                <a:latin typeface="Calibri"/>
              </a:rPr>
              <a:t>Mid-tier</a:t>
            </a:r>
          </a:p>
          <a:p>
            <a:pPr algn="ctr" defTabSz="896297">
              <a:lnSpc>
                <a:spcPct val="90000"/>
              </a:lnSpc>
            </a:pPr>
            <a:r>
              <a:rPr lang="en-US" sz="1568" dirty="0">
                <a:solidFill>
                  <a:srgbClr val="FFFFFF"/>
                </a:solidFill>
                <a:effectLst>
                  <a:outerShdw blurRad="38100" dist="38100" dir="2700000" algn="tl">
                    <a:srgbClr val="000000">
                      <a:alpha val="43137"/>
                    </a:srgbClr>
                  </a:outerShdw>
                </a:effectLst>
                <a:latin typeface="Calibri"/>
              </a:rPr>
              <a:t>10.2/16</a:t>
            </a:r>
          </a:p>
        </p:txBody>
      </p:sp>
      <p:sp>
        <p:nvSpPr>
          <p:cNvPr id="9" name="TextBox 8"/>
          <p:cNvSpPr txBox="1"/>
          <p:nvPr/>
        </p:nvSpPr>
        <p:spPr>
          <a:xfrm>
            <a:off x="10449443" y="5239090"/>
            <a:ext cx="875749" cy="434429"/>
          </a:xfrm>
          <a:prstGeom prst="rect">
            <a:avLst/>
          </a:prstGeom>
          <a:noFill/>
        </p:spPr>
        <p:txBody>
          <a:bodyPr wrap="square" lIns="0" tIns="0" rIns="0" bIns="0" rtlCol="0" anchor="ctr">
            <a:spAutoFit/>
          </a:bodyPr>
          <a:lstStyle/>
          <a:p>
            <a:pPr algn="ctr" defTabSz="896297">
              <a:lnSpc>
                <a:spcPct val="90000"/>
              </a:lnSpc>
            </a:pPr>
            <a:r>
              <a:rPr lang="en-US" sz="1568" dirty="0">
                <a:solidFill>
                  <a:srgbClr val="FFFFFF"/>
                </a:solidFill>
                <a:effectLst>
                  <a:outerShdw blurRad="38100" dist="38100" dir="2700000" algn="tl">
                    <a:srgbClr val="000000">
                      <a:alpha val="43137"/>
                    </a:srgbClr>
                  </a:outerShdw>
                </a:effectLst>
                <a:latin typeface="Calibri"/>
              </a:rPr>
              <a:t>Frontend</a:t>
            </a:r>
          </a:p>
          <a:p>
            <a:pPr algn="ctr" defTabSz="896297">
              <a:lnSpc>
                <a:spcPct val="90000"/>
              </a:lnSpc>
            </a:pPr>
            <a:r>
              <a:rPr lang="en-US" sz="1568" dirty="0">
                <a:solidFill>
                  <a:srgbClr val="FFFFFF"/>
                </a:solidFill>
                <a:effectLst>
                  <a:outerShdw blurRad="38100" dist="38100" dir="2700000" algn="tl">
                    <a:srgbClr val="000000">
                      <a:alpha val="43137"/>
                    </a:srgbClr>
                  </a:outerShdw>
                </a:effectLst>
                <a:latin typeface="Calibri"/>
              </a:rPr>
              <a:t>10.1/16</a:t>
            </a:r>
          </a:p>
        </p:txBody>
      </p:sp>
      <p:grpSp>
        <p:nvGrpSpPr>
          <p:cNvPr id="10" name="Group 9"/>
          <p:cNvGrpSpPr/>
          <p:nvPr/>
        </p:nvGrpSpPr>
        <p:grpSpPr>
          <a:xfrm>
            <a:off x="6849291" y="4270312"/>
            <a:ext cx="727601" cy="725585"/>
            <a:chOff x="2915928" y="2972963"/>
            <a:chExt cx="822960" cy="828366"/>
          </a:xfrm>
        </p:grpSpPr>
        <p:sp>
          <p:nvSpPr>
            <p:cNvPr id="11" name="Oval 10"/>
            <p:cNvSpPr/>
            <p:nvPr/>
          </p:nvSpPr>
          <p:spPr bwMode="auto">
            <a:xfrm>
              <a:off x="2915928" y="2972963"/>
              <a:ext cx="822960" cy="822960"/>
            </a:xfrm>
            <a:prstGeom prst="ellipse">
              <a:avLst/>
            </a:prstGeom>
            <a:solidFill>
              <a:srgbClr val="FFFFFF"/>
            </a:solidFill>
            <a:ln w="76200" cap="flat" cmpd="sng" algn="ctr">
              <a:noFill/>
              <a:prstDash val="solid"/>
              <a:headEnd type="none" w="med" len="med"/>
              <a:tailEnd type="none" w="med" len="med"/>
            </a:ln>
            <a:effectLst/>
          </p:spPr>
          <p:txBody>
            <a:bodyPr rot="0" spcFirstLastPara="0" vertOverflow="overflow" horzOverflow="overflow" vert="horz" wrap="square" lIns="179262" tIns="143409" rIns="179262" bIns="143409" numCol="1" spcCol="0" rtlCol="0" fromWordArt="0" anchor="t" anchorCtr="0" forceAA="0" compatLnSpc="1">
              <a:prstTxWarp prst="textNoShape">
                <a:avLst/>
              </a:prstTxWarp>
              <a:noAutofit/>
            </a:bodyPr>
            <a:lstStyle/>
            <a:p>
              <a:pPr algn="ctr" defTabSz="896002" fontAlgn="base">
                <a:lnSpc>
                  <a:spcPct val="90000"/>
                </a:lnSpc>
                <a:spcBef>
                  <a:spcPct val="0"/>
                </a:spcBef>
                <a:spcAft>
                  <a:spcPct val="0"/>
                </a:spcAft>
                <a:defRPr/>
              </a:pPr>
              <a:endParaRPr lang="en-US" sz="3137" kern="0" spc="-49" dirty="0">
                <a:solidFill>
                  <a:srgbClr val="FFFFFF"/>
                </a:solidFill>
                <a:latin typeface="Calibri"/>
              </a:endParaRPr>
            </a:p>
          </p:txBody>
        </p:sp>
        <p:sp>
          <p:nvSpPr>
            <p:cNvPr id="12" name="Freeform 52"/>
            <p:cNvSpPr>
              <a:spLocks noEditPoints="1"/>
            </p:cNvSpPr>
            <p:nvPr/>
          </p:nvSpPr>
          <p:spPr bwMode="auto">
            <a:xfrm>
              <a:off x="3127123" y="3048625"/>
              <a:ext cx="400570" cy="284882"/>
            </a:xfrm>
            <a:custGeom>
              <a:avLst/>
              <a:gdLst>
                <a:gd name="T0" fmla="*/ 179 w 181"/>
                <a:gd name="T1" fmla="*/ 46 h 135"/>
                <a:gd name="T2" fmla="*/ 101 w 181"/>
                <a:gd name="T3" fmla="*/ 1 h 135"/>
                <a:gd name="T4" fmla="*/ 95 w 181"/>
                <a:gd name="T5" fmla="*/ 1 h 135"/>
                <a:gd name="T6" fmla="*/ 97 w 181"/>
                <a:gd name="T7" fmla="*/ 95 h 135"/>
                <a:gd name="T8" fmla="*/ 22 w 181"/>
                <a:gd name="T9" fmla="*/ 86 h 135"/>
                <a:gd name="T10" fmla="*/ 67 w 181"/>
                <a:gd name="T11" fmla="*/ 119 h 135"/>
                <a:gd name="T12" fmla="*/ 21 w 181"/>
                <a:gd name="T13" fmla="*/ 88 h 135"/>
                <a:gd name="T14" fmla="*/ 100 w 181"/>
                <a:gd name="T15" fmla="*/ 102 h 135"/>
                <a:gd name="T16" fmla="*/ 98 w 181"/>
                <a:gd name="T17" fmla="*/ 135 h 135"/>
                <a:gd name="T18" fmla="*/ 94 w 181"/>
                <a:gd name="T19" fmla="*/ 134 h 135"/>
                <a:gd name="T20" fmla="*/ 81 w 181"/>
                <a:gd name="T21" fmla="*/ 122 h 135"/>
                <a:gd name="T22" fmla="*/ 94 w 181"/>
                <a:gd name="T23" fmla="*/ 127 h 135"/>
                <a:gd name="T24" fmla="*/ 6 w 181"/>
                <a:gd name="T25" fmla="*/ 55 h 135"/>
                <a:gd name="T26" fmla="*/ 6 w 181"/>
                <a:gd name="T27" fmla="*/ 77 h 135"/>
                <a:gd name="T28" fmla="*/ 7 w 181"/>
                <a:gd name="T29" fmla="*/ 85 h 135"/>
                <a:gd name="T30" fmla="*/ 0 w 181"/>
                <a:gd name="T31" fmla="*/ 81 h 135"/>
                <a:gd name="T32" fmla="*/ 0 w 181"/>
                <a:gd name="T33" fmla="*/ 51 h 135"/>
                <a:gd name="T34" fmla="*/ 6 w 181"/>
                <a:gd name="T35" fmla="*/ 47 h 135"/>
                <a:gd name="T36" fmla="*/ 11 w 181"/>
                <a:gd name="T37" fmla="*/ 50 h 135"/>
                <a:gd name="T38" fmla="*/ 100 w 181"/>
                <a:gd name="T39" fmla="*/ 102 h 135"/>
                <a:gd name="T40" fmla="*/ 181 w 181"/>
                <a:gd name="T41" fmla="*/ 51 h 135"/>
                <a:gd name="T42" fmla="*/ 178 w 181"/>
                <a:gd name="T43" fmla="*/ 81 h 135"/>
                <a:gd name="T44" fmla="*/ 104 w 181"/>
                <a:gd name="T45" fmla="*/ 102 h 135"/>
                <a:gd name="T46" fmla="*/ 181 w 181"/>
                <a:gd name="T47" fmla="*/ 50 h 135"/>
                <a:gd name="T48" fmla="*/ 59 w 181"/>
                <a:gd name="T49" fmla="*/ 100 h 135"/>
                <a:gd name="T50" fmla="*/ 36 w 181"/>
                <a:gd name="T51" fmla="*/ 87 h 135"/>
                <a:gd name="T52" fmla="*/ 34 w 181"/>
                <a:gd name="T53" fmla="*/ 82 h 135"/>
                <a:gd name="T54" fmla="*/ 59 w 181"/>
                <a:gd name="T55" fmla="*/ 93 h 135"/>
                <a:gd name="T56" fmla="*/ 61 w 181"/>
                <a:gd name="T57" fmla="*/ 99 h 135"/>
                <a:gd name="T58" fmla="*/ 80 w 181"/>
                <a:gd name="T59" fmla="*/ 117 h 135"/>
                <a:gd name="T60" fmla="*/ 73 w 181"/>
                <a:gd name="T61" fmla="*/ 124 h 135"/>
                <a:gd name="T62" fmla="*/ 70 w 181"/>
                <a:gd name="T63" fmla="*/ 121 h 135"/>
                <a:gd name="T64" fmla="*/ 71 w 181"/>
                <a:gd name="T65" fmla="*/ 104 h 135"/>
                <a:gd name="T66" fmla="*/ 80 w 181"/>
                <a:gd name="T67" fmla="*/ 100 h 135"/>
                <a:gd name="T68" fmla="*/ 80 w 181"/>
                <a:gd name="T69" fmla="*/ 103 h 135"/>
                <a:gd name="T70" fmla="*/ 74 w 181"/>
                <a:gd name="T71" fmla="*/ 118 h 135"/>
                <a:gd name="T72" fmla="*/ 80 w 181"/>
                <a:gd name="T73" fmla="*/ 117 h 135"/>
                <a:gd name="T74" fmla="*/ 20 w 181"/>
                <a:gd name="T75" fmla="*/ 86 h 135"/>
                <a:gd name="T76" fmla="*/ 10 w 181"/>
                <a:gd name="T77" fmla="*/ 89 h 135"/>
                <a:gd name="T78" fmla="*/ 9 w 181"/>
                <a:gd name="T79" fmla="*/ 72 h 135"/>
                <a:gd name="T80" fmla="*/ 17 w 181"/>
                <a:gd name="T81" fmla="*/ 66 h 135"/>
                <a:gd name="T82" fmla="*/ 20 w 181"/>
                <a:gd name="T83" fmla="*/ 66 h 135"/>
                <a:gd name="T84" fmla="*/ 14 w 181"/>
                <a:gd name="T85" fmla="*/ 72 h 135"/>
                <a:gd name="T86" fmla="*/ 17 w 181"/>
                <a:gd name="T87" fmla="*/ 8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1" h="135">
                  <a:moveTo>
                    <a:pt x="97" y="95"/>
                  </a:moveTo>
                  <a:cubicBezTo>
                    <a:pt x="179" y="46"/>
                    <a:pt x="179" y="46"/>
                    <a:pt x="179" y="46"/>
                  </a:cubicBezTo>
                  <a:cubicBezTo>
                    <a:pt x="179" y="46"/>
                    <a:pt x="179" y="46"/>
                    <a:pt x="178" y="46"/>
                  </a:cubicBezTo>
                  <a:cubicBezTo>
                    <a:pt x="101" y="1"/>
                    <a:pt x="101" y="1"/>
                    <a:pt x="101" y="1"/>
                  </a:cubicBezTo>
                  <a:cubicBezTo>
                    <a:pt x="100" y="0"/>
                    <a:pt x="99" y="0"/>
                    <a:pt x="98" y="0"/>
                  </a:cubicBezTo>
                  <a:cubicBezTo>
                    <a:pt x="97" y="0"/>
                    <a:pt x="96" y="0"/>
                    <a:pt x="95" y="1"/>
                  </a:cubicBezTo>
                  <a:cubicBezTo>
                    <a:pt x="14" y="48"/>
                    <a:pt x="14" y="48"/>
                    <a:pt x="14" y="48"/>
                  </a:cubicBezTo>
                  <a:cubicBezTo>
                    <a:pt x="97" y="95"/>
                    <a:pt x="97" y="95"/>
                    <a:pt x="97" y="95"/>
                  </a:cubicBezTo>
                  <a:cubicBezTo>
                    <a:pt x="97" y="95"/>
                    <a:pt x="97" y="95"/>
                    <a:pt x="97" y="95"/>
                  </a:cubicBezTo>
                  <a:close/>
                  <a:moveTo>
                    <a:pt x="22" y="86"/>
                  </a:moveTo>
                  <a:cubicBezTo>
                    <a:pt x="67" y="112"/>
                    <a:pt x="67" y="112"/>
                    <a:pt x="67" y="112"/>
                  </a:cubicBezTo>
                  <a:cubicBezTo>
                    <a:pt x="67" y="119"/>
                    <a:pt x="67" y="119"/>
                    <a:pt x="67" y="119"/>
                  </a:cubicBezTo>
                  <a:cubicBezTo>
                    <a:pt x="17" y="90"/>
                    <a:pt x="17" y="90"/>
                    <a:pt x="17" y="90"/>
                  </a:cubicBezTo>
                  <a:cubicBezTo>
                    <a:pt x="21" y="88"/>
                    <a:pt x="21" y="88"/>
                    <a:pt x="21" y="88"/>
                  </a:cubicBezTo>
                  <a:cubicBezTo>
                    <a:pt x="21" y="87"/>
                    <a:pt x="22" y="87"/>
                    <a:pt x="22" y="86"/>
                  </a:cubicBezTo>
                  <a:close/>
                  <a:moveTo>
                    <a:pt x="100" y="102"/>
                  </a:moveTo>
                  <a:cubicBezTo>
                    <a:pt x="100" y="132"/>
                    <a:pt x="100" y="132"/>
                    <a:pt x="100" y="132"/>
                  </a:cubicBezTo>
                  <a:cubicBezTo>
                    <a:pt x="100" y="133"/>
                    <a:pt x="99" y="134"/>
                    <a:pt x="98" y="135"/>
                  </a:cubicBezTo>
                  <a:cubicBezTo>
                    <a:pt x="98" y="135"/>
                    <a:pt x="97" y="135"/>
                    <a:pt x="96" y="135"/>
                  </a:cubicBezTo>
                  <a:cubicBezTo>
                    <a:pt x="96" y="135"/>
                    <a:pt x="95" y="135"/>
                    <a:pt x="94" y="134"/>
                  </a:cubicBezTo>
                  <a:cubicBezTo>
                    <a:pt x="76" y="124"/>
                    <a:pt x="76" y="124"/>
                    <a:pt x="76" y="124"/>
                  </a:cubicBezTo>
                  <a:cubicBezTo>
                    <a:pt x="81" y="122"/>
                    <a:pt x="81" y="122"/>
                    <a:pt x="81" y="122"/>
                  </a:cubicBezTo>
                  <a:cubicBezTo>
                    <a:pt x="82" y="121"/>
                    <a:pt x="82" y="121"/>
                    <a:pt x="82" y="120"/>
                  </a:cubicBezTo>
                  <a:cubicBezTo>
                    <a:pt x="94" y="127"/>
                    <a:pt x="94" y="127"/>
                    <a:pt x="94" y="127"/>
                  </a:cubicBezTo>
                  <a:cubicBezTo>
                    <a:pt x="94" y="105"/>
                    <a:pt x="94" y="105"/>
                    <a:pt x="94" y="105"/>
                  </a:cubicBezTo>
                  <a:cubicBezTo>
                    <a:pt x="6" y="55"/>
                    <a:pt x="6" y="55"/>
                    <a:pt x="6" y="55"/>
                  </a:cubicBezTo>
                  <a:cubicBezTo>
                    <a:pt x="6" y="77"/>
                    <a:pt x="6" y="77"/>
                    <a:pt x="6" y="77"/>
                  </a:cubicBezTo>
                  <a:cubicBezTo>
                    <a:pt x="6" y="77"/>
                    <a:pt x="6" y="77"/>
                    <a:pt x="6" y="77"/>
                  </a:cubicBezTo>
                  <a:cubicBezTo>
                    <a:pt x="7" y="78"/>
                    <a:pt x="7" y="78"/>
                    <a:pt x="7" y="78"/>
                  </a:cubicBezTo>
                  <a:cubicBezTo>
                    <a:pt x="7" y="85"/>
                    <a:pt x="7" y="85"/>
                    <a:pt x="7" y="85"/>
                  </a:cubicBezTo>
                  <a:cubicBezTo>
                    <a:pt x="3" y="83"/>
                    <a:pt x="3" y="83"/>
                    <a:pt x="3" y="83"/>
                  </a:cubicBezTo>
                  <a:cubicBezTo>
                    <a:pt x="0" y="81"/>
                    <a:pt x="0" y="81"/>
                    <a:pt x="0" y="81"/>
                  </a:cubicBezTo>
                  <a:cubicBezTo>
                    <a:pt x="0" y="78"/>
                    <a:pt x="0" y="78"/>
                    <a:pt x="0" y="78"/>
                  </a:cubicBezTo>
                  <a:cubicBezTo>
                    <a:pt x="0" y="51"/>
                    <a:pt x="0" y="51"/>
                    <a:pt x="0" y="51"/>
                  </a:cubicBezTo>
                  <a:cubicBezTo>
                    <a:pt x="0" y="49"/>
                    <a:pt x="0" y="48"/>
                    <a:pt x="2" y="47"/>
                  </a:cubicBezTo>
                  <a:cubicBezTo>
                    <a:pt x="3" y="47"/>
                    <a:pt x="4" y="47"/>
                    <a:pt x="6" y="47"/>
                  </a:cubicBezTo>
                  <a:cubicBezTo>
                    <a:pt x="11" y="50"/>
                    <a:pt x="11" y="50"/>
                    <a:pt x="11" y="50"/>
                  </a:cubicBezTo>
                  <a:cubicBezTo>
                    <a:pt x="11" y="50"/>
                    <a:pt x="11" y="50"/>
                    <a:pt x="11" y="50"/>
                  </a:cubicBezTo>
                  <a:cubicBezTo>
                    <a:pt x="99" y="100"/>
                    <a:pt x="99" y="100"/>
                    <a:pt x="99" y="100"/>
                  </a:cubicBezTo>
                  <a:cubicBezTo>
                    <a:pt x="100" y="100"/>
                    <a:pt x="100" y="101"/>
                    <a:pt x="100" y="102"/>
                  </a:cubicBezTo>
                  <a:close/>
                  <a:moveTo>
                    <a:pt x="181" y="50"/>
                  </a:moveTo>
                  <a:cubicBezTo>
                    <a:pt x="181" y="50"/>
                    <a:pt x="181" y="50"/>
                    <a:pt x="181" y="51"/>
                  </a:cubicBezTo>
                  <a:cubicBezTo>
                    <a:pt x="181" y="76"/>
                    <a:pt x="181" y="76"/>
                    <a:pt x="181" y="76"/>
                  </a:cubicBezTo>
                  <a:cubicBezTo>
                    <a:pt x="181" y="78"/>
                    <a:pt x="180" y="80"/>
                    <a:pt x="178" y="81"/>
                  </a:cubicBezTo>
                  <a:cubicBezTo>
                    <a:pt x="104" y="123"/>
                    <a:pt x="104" y="123"/>
                    <a:pt x="104" y="123"/>
                  </a:cubicBezTo>
                  <a:cubicBezTo>
                    <a:pt x="104" y="102"/>
                    <a:pt x="104" y="102"/>
                    <a:pt x="104" y="102"/>
                  </a:cubicBezTo>
                  <a:cubicBezTo>
                    <a:pt x="104" y="100"/>
                    <a:pt x="103" y="98"/>
                    <a:pt x="101" y="97"/>
                  </a:cubicBezTo>
                  <a:cubicBezTo>
                    <a:pt x="181" y="50"/>
                    <a:pt x="181" y="50"/>
                    <a:pt x="181" y="50"/>
                  </a:cubicBezTo>
                  <a:cubicBezTo>
                    <a:pt x="181" y="50"/>
                    <a:pt x="181" y="50"/>
                    <a:pt x="181" y="50"/>
                  </a:cubicBezTo>
                  <a:close/>
                  <a:moveTo>
                    <a:pt x="59" y="100"/>
                  </a:moveTo>
                  <a:cubicBezTo>
                    <a:pt x="59" y="100"/>
                    <a:pt x="59" y="100"/>
                    <a:pt x="58" y="100"/>
                  </a:cubicBezTo>
                  <a:cubicBezTo>
                    <a:pt x="36" y="87"/>
                    <a:pt x="36" y="87"/>
                    <a:pt x="36" y="87"/>
                  </a:cubicBezTo>
                  <a:cubicBezTo>
                    <a:pt x="35" y="87"/>
                    <a:pt x="34" y="85"/>
                    <a:pt x="34" y="84"/>
                  </a:cubicBezTo>
                  <a:cubicBezTo>
                    <a:pt x="34" y="82"/>
                    <a:pt x="34" y="82"/>
                    <a:pt x="34" y="82"/>
                  </a:cubicBezTo>
                  <a:cubicBezTo>
                    <a:pt x="34" y="80"/>
                    <a:pt x="35" y="80"/>
                    <a:pt x="36" y="80"/>
                  </a:cubicBezTo>
                  <a:cubicBezTo>
                    <a:pt x="59" y="93"/>
                    <a:pt x="59" y="93"/>
                    <a:pt x="59" y="93"/>
                  </a:cubicBezTo>
                  <a:cubicBezTo>
                    <a:pt x="60" y="94"/>
                    <a:pt x="61" y="95"/>
                    <a:pt x="61" y="96"/>
                  </a:cubicBezTo>
                  <a:cubicBezTo>
                    <a:pt x="61" y="99"/>
                    <a:pt x="61" y="99"/>
                    <a:pt x="61" y="99"/>
                  </a:cubicBezTo>
                  <a:cubicBezTo>
                    <a:pt x="61" y="100"/>
                    <a:pt x="60" y="100"/>
                    <a:pt x="59" y="100"/>
                  </a:cubicBezTo>
                  <a:close/>
                  <a:moveTo>
                    <a:pt x="80" y="117"/>
                  </a:moveTo>
                  <a:cubicBezTo>
                    <a:pt x="81" y="118"/>
                    <a:pt x="81" y="119"/>
                    <a:pt x="80" y="120"/>
                  </a:cubicBezTo>
                  <a:cubicBezTo>
                    <a:pt x="73" y="124"/>
                    <a:pt x="73" y="124"/>
                    <a:pt x="73" y="124"/>
                  </a:cubicBezTo>
                  <a:cubicBezTo>
                    <a:pt x="72" y="124"/>
                    <a:pt x="71" y="124"/>
                    <a:pt x="70" y="123"/>
                  </a:cubicBezTo>
                  <a:cubicBezTo>
                    <a:pt x="70" y="123"/>
                    <a:pt x="70" y="121"/>
                    <a:pt x="70" y="121"/>
                  </a:cubicBezTo>
                  <a:cubicBezTo>
                    <a:pt x="70" y="106"/>
                    <a:pt x="70" y="106"/>
                    <a:pt x="70" y="106"/>
                  </a:cubicBezTo>
                  <a:cubicBezTo>
                    <a:pt x="70" y="106"/>
                    <a:pt x="70" y="104"/>
                    <a:pt x="71" y="104"/>
                  </a:cubicBezTo>
                  <a:cubicBezTo>
                    <a:pt x="77" y="100"/>
                    <a:pt x="77" y="100"/>
                    <a:pt x="77" y="100"/>
                  </a:cubicBezTo>
                  <a:cubicBezTo>
                    <a:pt x="78" y="99"/>
                    <a:pt x="80" y="100"/>
                    <a:pt x="80" y="100"/>
                  </a:cubicBezTo>
                  <a:cubicBezTo>
                    <a:pt x="80" y="100"/>
                    <a:pt x="80" y="100"/>
                    <a:pt x="80" y="100"/>
                  </a:cubicBezTo>
                  <a:cubicBezTo>
                    <a:pt x="81" y="101"/>
                    <a:pt x="81" y="103"/>
                    <a:pt x="80" y="103"/>
                  </a:cubicBezTo>
                  <a:cubicBezTo>
                    <a:pt x="74" y="106"/>
                    <a:pt x="74" y="106"/>
                    <a:pt x="74" y="106"/>
                  </a:cubicBezTo>
                  <a:cubicBezTo>
                    <a:pt x="74" y="118"/>
                    <a:pt x="74" y="118"/>
                    <a:pt x="74" y="118"/>
                  </a:cubicBezTo>
                  <a:cubicBezTo>
                    <a:pt x="77" y="117"/>
                    <a:pt x="77" y="117"/>
                    <a:pt x="77" y="117"/>
                  </a:cubicBezTo>
                  <a:cubicBezTo>
                    <a:pt x="78" y="116"/>
                    <a:pt x="80" y="116"/>
                    <a:pt x="80" y="117"/>
                  </a:cubicBezTo>
                  <a:close/>
                  <a:moveTo>
                    <a:pt x="20" y="83"/>
                  </a:moveTo>
                  <a:cubicBezTo>
                    <a:pt x="21" y="84"/>
                    <a:pt x="21" y="85"/>
                    <a:pt x="20" y="86"/>
                  </a:cubicBezTo>
                  <a:cubicBezTo>
                    <a:pt x="13" y="90"/>
                    <a:pt x="13" y="90"/>
                    <a:pt x="13" y="90"/>
                  </a:cubicBezTo>
                  <a:cubicBezTo>
                    <a:pt x="12" y="90"/>
                    <a:pt x="11" y="90"/>
                    <a:pt x="10" y="89"/>
                  </a:cubicBezTo>
                  <a:cubicBezTo>
                    <a:pt x="10" y="89"/>
                    <a:pt x="9" y="87"/>
                    <a:pt x="9" y="87"/>
                  </a:cubicBezTo>
                  <a:cubicBezTo>
                    <a:pt x="9" y="72"/>
                    <a:pt x="9" y="72"/>
                    <a:pt x="9" y="72"/>
                  </a:cubicBezTo>
                  <a:cubicBezTo>
                    <a:pt x="9" y="72"/>
                    <a:pt x="10" y="70"/>
                    <a:pt x="10" y="70"/>
                  </a:cubicBezTo>
                  <a:cubicBezTo>
                    <a:pt x="17" y="66"/>
                    <a:pt x="17" y="66"/>
                    <a:pt x="17" y="66"/>
                  </a:cubicBezTo>
                  <a:cubicBezTo>
                    <a:pt x="18" y="65"/>
                    <a:pt x="20" y="66"/>
                    <a:pt x="20" y="66"/>
                  </a:cubicBezTo>
                  <a:cubicBezTo>
                    <a:pt x="20" y="66"/>
                    <a:pt x="20" y="66"/>
                    <a:pt x="20" y="66"/>
                  </a:cubicBezTo>
                  <a:cubicBezTo>
                    <a:pt x="21" y="67"/>
                    <a:pt x="21" y="69"/>
                    <a:pt x="20" y="69"/>
                  </a:cubicBezTo>
                  <a:cubicBezTo>
                    <a:pt x="14" y="72"/>
                    <a:pt x="14" y="72"/>
                    <a:pt x="14" y="72"/>
                  </a:cubicBezTo>
                  <a:cubicBezTo>
                    <a:pt x="14" y="84"/>
                    <a:pt x="14" y="84"/>
                    <a:pt x="14" y="84"/>
                  </a:cubicBezTo>
                  <a:cubicBezTo>
                    <a:pt x="17" y="83"/>
                    <a:pt x="17" y="83"/>
                    <a:pt x="17" y="83"/>
                  </a:cubicBezTo>
                  <a:cubicBezTo>
                    <a:pt x="18" y="82"/>
                    <a:pt x="20" y="82"/>
                    <a:pt x="20" y="83"/>
                  </a:cubicBezTo>
                  <a:close/>
                </a:path>
              </a:pathLst>
            </a:custGeom>
            <a:solidFill>
              <a:srgbClr val="4F81BD"/>
            </a:solidFill>
            <a:ln>
              <a:noFill/>
            </a:ln>
            <a:extLst/>
          </p:spPr>
          <p:txBody>
            <a:bodyPr vert="horz" wrap="square" lIns="89631" tIns="44815" rIns="89631" bIns="44815" numCol="1" anchor="t" anchorCtr="0" compatLnSpc="1">
              <a:prstTxWarp prst="textNoShape">
                <a:avLst/>
              </a:prstTxWarp>
            </a:bodyPr>
            <a:lstStyle/>
            <a:p>
              <a:pPr defTabSz="896297">
                <a:defRPr/>
              </a:pPr>
              <a:endParaRPr lang="en-US" sz="2745" kern="0">
                <a:solidFill>
                  <a:srgbClr val="FFFFFF"/>
                </a:solidFill>
                <a:latin typeface="Calibri"/>
              </a:endParaRPr>
            </a:p>
          </p:txBody>
        </p:sp>
        <p:sp>
          <p:nvSpPr>
            <p:cNvPr id="13" name="TextBox 12"/>
            <p:cNvSpPr txBox="1"/>
            <p:nvPr/>
          </p:nvSpPr>
          <p:spPr>
            <a:xfrm>
              <a:off x="3038190" y="3367356"/>
              <a:ext cx="578438" cy="433973"/>
            </a:xfrm>
            <a:prstGeom prst="rect">
              <a:avLst/>
            </a:prstGeom>
            <a:noFill/>
          </p:spPr>
          <p:txBody>
            <a:bodyPr wrap="square" lIns="0" tIns="0" rIns="0" bIns="0" rtlCol="0">
              <a:spAutoFit/>
            </a:bodyPr>
            <a:lstStyle/>
            <a:p>
              <a:pPr algn="ctr" defTabSz="896297">
                <a:lnSpc>
                  <a:spcPct val="90000"/>
                </a:lnSpc>
                <a:defRPr/>
              </a:pPr>
              <a:r>
                <a:rPr lang="en-US" sz="1372" kern="0" dirty="0">
                  <a:solidFill>
                    <a:srgbClr val="0070C0"/>
                  </a:solidFill>
                  <a:latin typeface="Calibri"/>
                </a:rPr>
                <a:t>VPN GW</a:t>
              </a:r>
            </a:p>
          </p:txBody>
        </p:sp>
      </p:grpSp>
      <p:grpSp>
        <p:nvGrpSpPr>
          <p:cNvPr id="14" name="Group 13"/>
          <p:cNvGrpSpPr/>
          <p:nvPr/>
        </p:nvGrpSpPr>
        <p:grpSpPr>
          <a:xfrm>
            <a:off x="10449443" y="4033677"/>
            <a:ext cx="875749" cy="1149556"/>
            <a:chOff x="6027733" y="2131654"/>
            <a:chExt cx="660349" cy="866811"/>
          </a:xfrm>
        </p:grpSpPr>
        <p:sp>
          <p:nvSpPr>
            <p:cNvPr id="15" name="Rounded Rectangle 14"/>
            <p:cNvSpPr/>
            <p:nvPr/>
          </p:nvSpPr>
          <p:spPr bwMode="auto">
            <a:xfrm>
              <a:off x="6027733" y="2131654"/>
              <a:ext cx="660349" cy="866811"/>
            </a:xfrm>
            <a:prstGeom prst="roundRect">
              <a:avLst>
                <a:gd name="adj" fmla="val 10259"/>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rot="0" spcFirstLastPara="0" vertOverflow="overflow" horzOverflow="overflow" vert="horz" wrap="square" lIns="179262" tIns="143409" rIns="179262" bIns="143409" numCol="1" spcCol="0" rtlCol="0" fromWordArt="0" anchor="t" anchorCtr="0" forceAA="0" compatLnSpc="1">
              <a:prstTxWarp prst="textNoShape">
                <a:avLst/>
              </a:prstTxWarp>
              <a:noAutofit/>
            </a:bodyPr>
            <a:lstStyle/>
            <a:p>
              <a:pPr algn="ctr" defTabSz="896002" fontAlgn="base">
                <a:lnSpc>
                  <a:spcPct val="90000"/>
                </a:lnSpc>
                <a:spcBef>
                  <a:spcPct val="0"/>
                </a:spcBef>
                <a:spcAft>
                  <a:spcPct val="0"/>
                </a:spcAft>
                <a:defRPr/>
              </a:pPr>
              <a:endParaRPr lang="en-US" sz="3137" kern="0" spc="-49" dirty="0">
                <a:solidFill>
                  <a:srgbClr val="FFFFFF"/>
                </a:solidFill>
                <a:latin typeface="Calibri"/>
              </a:endParaRPr>
            </a:p>
          </p:txBody>
        </p:sp>
        <p:grpSp>
          <p:nvGrpSpPr>
            <p:cNvPr id="16" name="Group 15"/>
            <p:cNvGrpSpPr/>
            <p:nvPr/>
          </p:nvGrpSpPr>
          <p:grpSpPr>
            <a:xfrm>
              <a:off x="6093279" y="2187723"/>
              <a:ext cx="529256" cy="754672"/>
              <a:chOff x="4045739" y="2177015"/>
              <a:chExt cx="529256" cy="754672"/>
            </a:xfrm>
          </p:grpSpPr>
          <p:pic>
            <p:nvPicPr>
              <p:cNvPr id="17" name="Picture 16"/>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703087"/>
                <a:ext cx="529256" cy="228600"/>
              </a:xfrm>
              <a:prstGeom prst="roundRect">
                <a:avLst>
                  <a:gd name="adj" fmla="val 11234"/>
                </a:avLst>
              </a:prstGeom>
              <a:solidFill>
                <a:srgbClr val="1F497D"/>
              </a:solidFill>
              <a:ln w="63500">
                <a:noFill/>
              </a:ln>
              <a:effectLst/>
            </p:spPr>
          </p:pic>
          <p:pic>
            <p:nvPicPr>
              <p:cNvPr id="18" name="Picture 17"/>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440051"/>
                <a:ext cx="529256" cy="228600"/>
              </a:xfrm>
              <a:prstGeom prst="roundRect">
                <a:avLst>
                  <a:gd name="adj" fmla="val 11234"/>
                </a:avLst>
              </a:prstGeom>
              <a:solidFill>
                <a:srgbClr val="1F497D"/>
              </a:solidFill>
              <a:ln w="63500">
                <a:noFill/>
              </a:ln>
              <a:effectLst/>
            </p:spPr>
          </p:pic>
          <p:pic>
            <p:nvPicPr>
              <p:cNvPr id="19" name="Picture 18"/>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177015"/>
                <a:ext cx="529256" cy="228600"/>
              </a:xfrm>
              <a:prstGeom prst="roundRect">
                <a:avLst>
                  <a:gd name="adj" fmla="val 11234"/>
                </a:avLst>
              </a:prstGeom>
              <a:solidFill>
                <a:srgbClr val="1F497D"/>
              </a:solidFill>
              <a:ln w="63500">
                <a:noFill/>
              </a:ln>
              <a:effectLst/>
            </p:spPr>
          </p:pic>
        </p:grpSp>
      </p:grpSp>
      <p:grpSp>
        <p:nvGrpSpPr>
          <p:cNvPr id="20" name="Group 19"/>
          <p:cNvGrpSpPr/>
          <p:nvPr/>
        </p:nvGrpSpPr>
        <p:grpSpPr>
          <a:xfrm>
            <a:off x="9104977" y="4033677"/>
            <a:ext cx="875749" cy="1149556"/>
            <a:chOff x="5111286" y="2128637"/>
            <a:chExt cx="660349" cy="866811"/>
          </a:xfrm>
        </p:grpSpPr>
        <p:sp>
          <p:nvSpPr>
            <p:cNvPr id="21" name="Rounded Rectangle 20"/>
            <p:cNvSpPr/>
            <p:nvPr/>
          </p:nvSpPr>
          <p:spPr bwMode="auto">
            <a:xfrm>
              <a:off x="5111286" y="2128637"/>
              <a:ext cx="660349" cy="866811"/>
            </a:xfrm>
            <a:prstGeom prst="roundRect">
              <a:avLst>
                <a:gd name="adj" fmla="val 10259"/>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rot="0" spcFirstLastPara="0" vertOverflow="overflow" horzOverflow="overflow" vert="horz" wrap="square" lIns="179262" tIns="143409" rIns="179262" bIns="143409" numCol="1" spcCol="0" rtlCol="0" fromWordArt="0" anchor="t" anchorCtr="0" forceAA="0" compatLnSpc="1">
              <a:prstTxWarp prst="textNoShape">
                <a:avLst/>
              </a:prstTxWarp>
              <a:noAutofit/>
            </a:bodyPr>
            <a:lstStyle/>
            <a:p>
              <a:pPr algn="ctr" defTabSz="896002" fontAlgn="base">
                <a:lnSpc>
                  <a:spcPct val="90000"/>
                </a:lnSpc>
                <a:spcBef>
                  <a:spcPct val="0"/>
                </a:spcBef>
                <a:spcAft>
                  <a:spcPct val="0"/>
                </a:spcAft>
                <a:defRPr/>
              </a:pPr>
              <a:endParaRPr lang="en-US" sz="3137" kern="0" spc="-49" dirty="0">
                <a:solidFill>
                  <a:srgbClr val="FFFFFF"/>
                </a:solidFill>
                <a:latin typeface="Calibri"/>
              </a:endParaRPr>
            </a:p>
          </p:txBody>
        </p:sp>
        <p:grpSp>
          <p:nvGrpSpPr>
            <p:cNvPr id="22" name="Group 21"/>
            <p:cNvGrpSpPr/>
            <p:nvPr/>
          </p:nvGrpSpPr>
          <p:grpSpPr>
            <a:xfrm>
              <a:off x="5176832" y="2184706"/>
              <a:ext cx="529256" cy="754672"/>
              <a:chOff x="4045739" y="2177015"/>
              <a:chExt cx="529256" cy="754672"/>
            </a:xfrm>
          </p:grpSpPr>
          <p:pic>
            <p:nvPicPr>
              <p:cNvPr id="23" name="Picture 22"/>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703087"/>
                <a:ext cx="529256" cy="228600"/>
              </a:xfrm>
              <a:prstGeom prst="roundRect">
                <a:avLst>
                  <a:gd name="adj" fmla="val 11234"/>
                </a:avLst>
              </a:prstGeom>
              <a:solidFill>
                <a:srgbClr val="1F497D"/>
              </a:solidFill>
              <a:ln w="63500">
                <a:noFill/>
              </a:ln>
              <a:effectLst/>
            </p:spPr>
          </p:pic>
          <p:pic>
            <p:nvPicPr>
              <p:cNvPr id="24" name="Picture 23"/>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440051"/>
                <a:ext cx="529256" cy="228600"/>
              </a:xfrm>
              <a:prstGeom prst="roundRect">
                <a:avLst>
                  <a:gd name="adj" fmla="val 11234"/>
                </a:avLst>
              </a:prstGeom>
              <a:solidFill>
                <a:srgbClr val="1F497D"/>
              </a:solidFill>
              <a:ln w="63500">
                <a:noFill/>
              </a:ln>
              <a:effectLst/>
            </p:spPr>
          </p:pic>
          <p:pic>
            <p:nvPicPr>
              <p:cNvPr id="25" name="Picture 24"/>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177015"/>
                <a:ext cx="529256" cy="228600"/>
              </a:xfrm>
              <a:prstGeom prst="roundRect">
                <a:avLst>
                  <a:gd name="adj" fmla="val 11234"/>
                </a:avLst>
              </a:prstGeom>
              <a:solidFill>
                <a:srgbClr val="1F497D"/>
              </a:solidFill>
              <a:ln w="63500">
                <a:noFill/>
              </a:ln>
              <a:effectLst/>
            </p:spPr>
          </p:pic>
        </p:grpSp>
      </p:grpSp>
      <p:grpSp>
        <p:nvGrpSpPr>
          <p:cNvPr id="26" name="Group 25"/>
          <p:cNvGrpSpPr/>
          <p:nvPr/>
        </p:nvGrpSpPr>
        <p:grpSpPr>
          <a:xfrm>
            <a:off x="7766297" y="4033677"/>
            <a:ext cx="875749" cy="1149556"/>
            <a:chOff x="3981473" y="2128637"/>
            <a:chExt cx="660349" cy="866811"/>
          </a:xfrm>
        </p:grpSpPr>
        <p:sp>
          <p:nvSpPr>
            <p:cNvPr id="27" name="Rounded Rectangle 26"/>
            <p:cNvSpPr/>
            <p:nvPr/>
          </p:nvSpPr>
          <p:spPr bwMode="auto">
            <a:xfrm>
              <a:off x="3981473" y="2128637"/>
              <a:ext cx="660349" cy="866811"/>
            </a:xfrm>
            <a:prstGeom prst="roundRect">
              <a:avLst>
                <a:gd name="adj" fmla="val 10259"/>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rot="0" spcFirstLastPara="0" vertOverflow="overflow" horzOverflow="overflow" vert="horz" wrap="square" lIns="179262" tIns="143409" rIns="179262" bIns="143409" numCol="1" spcCol="0" rtlCol="0" fromWordArt="0" anchor="t" anchorCtr="0" forceAA="0" compatLnSpc="1">
              <a:prstTxWarp prst="textNoShape">
                <a:avLst/>
              </a:prstTxWarp>
              <a:noAutofit/>
            </a:bodyPr>
            <a:lstStyle/>
            <a:p>
              <a:pPr algn="ctr" defTabSz="896002" fontAlgn="base">
                <a:lnSpc>
                  <a:spcPct val="90000"/>
                </a:lnSpc>
                <a:spcBef>
                  <a:spcPct val="0"/>
                </a:spcBef>
                <a:spcAft>
                  <a:spcPct val="0"/>
                </a:spcAft>
                <a:defRPr/>
              </a:pPr>
              <a:endParaRPr lang="en-US" sz="3137" kern="0" spc="-49" dirty="0">
                <a:solidFill>
                  <a:srgbClr val="FFFFFF"/>
                </a:solidFill>
                <a:latin typeface="Calibri"/>
              </a:endParaRPr>
            </a:p>
          </p:txBody>
        </p:sp>
        <p:grpSp>
          <p:nvGrpSpPr>
            <p:cNvPr id="28" name="Group 27"/>
            <p:cNvGrpSpPr/>
            <p:nvPr/>
          </p:nvGrpSpPr>
          <p:grpSpPr>
            <a:xfrm>
              <a:off x="4047019" y="2184706"/>
              <a:ext cx="529256" cy="754672"/>
              <a:chOff x="4045739" y="2177015"/>
              <a:chExt cx="529256" cy="754672"/>
            </a:xfrm>
          </p:grpSpPr>
          <p:pic>
            <p:nvPicPr>
              <p:cNvPr id="29" name="Picture 28"/>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703087"/>
                <a:ext cx="529256" cy="228600"/>
              </a:xfrm>
              <a:prstGeom prst="roundRect">
                <a:avLst>
                  <a:gd name="adj" fmla="val 11234"/>
                </a:avLst>
              </a:prstGeom>
              <a:solidFill>
                <a:srgbClr val="1F497D"/>
              </a:solidFill>
              <a:ln w="63500">
                <a:noFill/>
              </a:ln>
              <a:effectLst/>
            </p:spPr>
          </p:pic>
          <p:pic>
            <p:nvPicPr>
              <p:cNvPr id="30" name="Picture 29"/>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440051"/>
                <a:ext cx="529256" cy="228600"/>
              </a:xfrm>
              <a:prstGeom prst="roundRect">
                <a:avLst>
                  <a:gd name="adj" fmla="val 11234"/>
                </a:avLst>
              </a:prstGeom>
              <a:solidFill>
                <a:srgbClr val="1F497D"/>
              </a:solidFill>
              <a:ln w="63500">
                <a:noFill/>
              </a:ln>
              <a:effectLst/>
            </p:spPr>
          </p:pic>
          <p:pic>
            <p:nvPicPr>
              <p:cNvPr id="31" name="Picture 30"/>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177015"/>
                <a:ext cx="529256" cy="228600"/>
              </a:xfrm>
              <a:prstGeom prst="roundRect">
                <a:avLst>
                  <a:gd name="adj" fmla="val 11234"/>
                </a:avLst>
              </a:prstGeom>
              <a:solidFill>
                <a:srgbClr val="1F497D"/>
              </a:solidFill>
              <a:ln w="63500">
                <a:noFill/>
              </a:ln>
              <a:effectLst/>
            </p:spPr>
          </p:pic>
        </p:grpSp>
      </p:grpSp>
      <p:sp>
        <p:nvSpPr>
          <p:cNvPr id="32" name="Left-Right Arrow 31"/>
          <p:cNvSpPr/>
          <p:nvPr/>
        </p:nvSpPr>
        <p:spPr>
          <a:xfrm rot="5400000">
            <a:off x="10490233" y="3252808"/>
            <a:ext cx="1178575" cy="341959"/>
          </a:xfrm>
          <a:prstGeom prst="leftRightArrow">
            <a:avLst/>
          </a:prstGeom>
          <a:gradFill rotWithShape="1">
            <a:gsLst>
              <a:gs pos="0">
                <a:srgbClr val="C0504D">
                  <a:shade val="51000"/>
                  <a:satMod val="130000"/>
                  <a:alpha val="0"/>
                </a:srgbClr>
              </a:gs>
              <a:gs pos="5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896297">
              <a:defRPr/>
            </a:pPr>
            <a:endParaRPr lang="en-US" sz="2745" kern="0">
              <a:solidFill>
                <a:srgbClr val="FFFFFF"/>
              </a:solidFill>
              <a:latin typeface="Calibri"/>
            </a:endParaRPr>
          </a:p>
        </p:txBody>
      </p:sp>
      <p:grpSp>
        <p:nvGrpSpPr>
          <p:cNvPr id="33" name="Group 32"/>
          <p:cNvGrpSpPr/>
          <p:nvPr/>
        </p:nvGrpSpPr>
        <p:grpSpPr>
          <a:xfrm>
            <a:off x="10385998" y="1568040"/>
            <a:ext cx="1312657" cy="1212668"/>
            <a:chOff x="1441498" y="2335312"/>
            <a:chExt cx="1209154" cy="1117050"/>
          </a:xfrm>
        </p:grpSpPr>
        <p:sp>
          <p:nvSpPr>
            <p:cNvPr id="34" name="Oval 33"/>
            <p:cNvSpPr/>
            <p:nvPr/>
          </p:nvSpPr>
          <p:spPr bwMode="auto">
            <a:xfrm>
              <a:off x="1487553" y="2335312"/>
              <a:ext cx="1117050" cy="1117050"/>
            </a:xfrm>
            <a:prstGeom prst="ellipse">
              <a:avLst/>
            </a:prstGeom>
            <a:pattFill prst="ltUpDiag">
              <a:fgClr>
                <a:srgbClr val="CDCDCD"/>
              </a:fgClr>
              <a:bgClr>
                <a:srgbClr val="FFFFFF"/>
              </a:bgClr>
            </a:pattFill>
            <a:ln w="57150" cap="flat" cmpd="sng" algn="ctr">
              <a:solidFill>
                <a:srgbClr val="4F81BD"/>
              </a:solidFill>
              <a:prstDash val="solid"/>
              <a:headEnd type="none" w="med" len="med"/>
              <a:tailEnd type="none" w="med" len="med"/>
            </a:ln>
            <a:effectLst/>
          </p:spPr>
          <p:txBody>
            <a:bodyPr rot="0" spcFirstLastPara="0" vertOverflow="overflow" horzOverflow="overflow" vert="horz" wrap="square" lIns="179262" tIns="143409" rIns="179262" bIns="143409" numCol="1" spcCol="0" rtlCol="0" fromWordArt="0" anchor="t" anchorCtr="0" forceAA="0" compatLnSpc="1">
              <a:prstTxWarp prst="textNoShape">
                <a:avLst/>
              </a:prstTxWarp>
              <a:noAutofit/>
            </a:bodyPr>
            <a:lstStyle/>
            <a:p>
              <a:pPr defTabSz="896002" fontAlgn="base">
                <a:lnSpc>
                  <a:spcPct val="90000"/>
                </a:lnSpc>
                <a:spcBef>
                  <a:spcPct val="0"/>
                </a:spcBef>
                <a:spcAft>
                  <a:spcPct val="0"/>
                </a:spcAft>
                <a:defRPr/>
              </a:pPr>
              <a:endParaRPr lang="en-US" sz="3529" kern="0" spc="-49" dirty="0">
                <a:gradFill>
                  <a:gsLst>
                    <a:gs pos="36283">
                      <a:srgbClr val="505050"/>
                    </a:gs>
                    <a:gs pos="28000">
                      <a:srgbClr val="505050"/>
                    </a:gs>
                  </a:gsLst>
                  <a:lin ang="5400000" scaled="0"/>
                </a:gradFill>
                <a:latin typeface="Calibri"/>
              </a:endParaRPr>
            </a:p>
          </p:txBody>
        </p:sp>
        <p:sp>
          <p:nvSpPr>
            <p:cNvPr id="35" name="Freeform 34"/>
            <p:cNvSpPr>
              <a:spLocks noChangeAspect="1" noEditPoints="1"/>
            </p:cNvSpPr>
            <p:nvPr/>
          </p:nvSpPr>
          <p:spPr bwMode="auto">
            <a:xfrm>
              <a:off x="1794197" y="2563571"/>
              <a:ext cx="514350" cy="386305"/>
            </a:xfrm>
            <a:custGeom>
              <a:avLst/>
              <a:gdLst>
                <a:gd name="T0" fmla="*/ 224 w 400"/>
                <a:gd name="T1" fmla="*/ 276 h 300"/>
                <a:gd name="T2" fmla="*/ 200 w 400"/>
                <a:gd name="T3" fmla="*/ 300 h 300"/>
                <a:gd name="T4" fmla="*/ 176 w 400"/>
                <a:gd name="T5" fmla="*/ 276 h 300"/>
                <a:gd name="T6" fmla="*/ 200 w 400"/>
                <a:gd name="T7" fmla="*/ 252 h 300"/>
                <a:gd name="T8" fmla="*/ 224 w 400"/>
                <a:gd name="T9" fmla="*/ 276 h 300"/>
                <a:gd name="T10" fmla="*/ 122 w 400"/>
                <a:gd name="T11" fmla="*/ 205 h 300"/>
                <a:gd name="T12" fmla="*/ 156 w 400"/>
                <a:gd name="T13" fmla="*/ 239 h 300"/>
                <a:gd name="T14" fmla="*/ 200 w 400"/>
                <a:gd name="T15" fmla="*/ 221 h 300"/>
                <a:gd name="T16" fmla="*/ 244 w 400"/>
                <a:gd name="T17" fmla="*/ 239 h 300"/>
                <a:gd name="T18" fmla="*/ 278 w 400"/>
                <a:gd name="T19" fmla="*/ 205 h 300"/>
                <a:gd name="T20" fmla="*/ 200 w 400"/>
                <a:gd name="T21" fmla="*/ 173 h 300"/>
                <a:gd name="T22" fmla="*/ 122 w 400"/>
                <a:gd name="T23" fmla="*/ 205 h 300"/>
                <a:gd name="T24" fmla="*/ 61 w 400"/>
                <a:gd name="T25" fmla="*/ 144 h 300"/>
                <a:gd name="T26" fmla="*/ 95 w 400"/>
                <a:gd name="T27" fmla="*/ 178 h 300"/>
                <a:gd name="T28" fmla="*/ 200 w 400"/>
                <a:gd name="T29" fmla="*/ 134 h 300"/>
                <a:gd name="T30" fmla="*/ 305 w 400"/>
                <a:gd name="T31" fmla="*/ 178 h 300"/>
                <a:gd name="T32" fmla="*/ 339 w 400"/>
                <a:gd name="T33" fmla="*/ 144 h 300"/>
                <a:gd name="T34" fmla="*/ 200 w 400"/>
                <a:gd name="T35" fmla="*/ 86 h 300"/>
                <a:gd name="T36" fmla="*/ 61 w 400"/>
                <a:gd name="T37" fmla="*/ 144 h 300"/>
                <a:gd name="T38" fmla="*/ 200 w 400"/>
                <a:gd name="T39" fmla="*/ 48 h 300"/>
                <a:gd name="T40" fmla="*/ 366 w 400"/>
                <a:gd name="T41" fmla="*/ 117 h 300"/>
                <a:gd name="T42" fmla="*/ 400 w 400"/>
                <a:gd name="T43" fmla="*/ 83 h 300"/>
                <a:gd name="T44" fmla="*/ 200 w 400"/>
                <a:gd name="T45" fmla="*/ 0 h 300"/>
                <a:gd name="T46" fmla="*/ 0 w 400"/>
                <a:gd name="T47" fmla="*/ 83 h 300"/>
                <a:gd name="T48" fmla="*/ 34 w 400"/>
                <a:gd name="T49" fmla="*/ 117 h 300"/>
                <a:gd name="T50" fmla="*/ 200 w 400"/>
                <a:gd name="T51" fmla="*/ 4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0" h="3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rgbClr val="1F497D"/>
            </a:solidFill>
            <a:ln>
              <a:noFill/>
            </a:ln>
            <a:extLst/>
          </p:spPr>
          <p:txBody>
            <a:bodyPr vert="horz" wrap="square" lIns="89631" tIns="44815" rIns="89631" bIns="44815" numCol="1" anchor="t" anchorCtr="0" compatLnSpc="1">
              <a:prstTxWarp prst="textNoShape">
                <a:avLst/>
              </a:prstTxWarp>
            </a:bodyPr>
            <a:lstStyle/>
            <a:p>
              <a:pPr defTabSz="914042">
                <a:defRPr/>
              </a:pPr>
              <a:endParaRPr lang="en-US" sz="2745" kern="0">
                <a:solidFill>
                  <a:srgbClr val="00188F"/>
                </a:solidFill>
                <a:latin typeface="Calibri"/>
              </a:endParaRPr>
            </a:p>
          </p:txBody>
        </p:sp>
        <p:sp>
          <p:nvSpPr>
            <p:cNvPr id="36" name="TextBox 35"/>
            <p:cNvSpPr txBox="1"/>
            <p:nvPr/>
          </p:nvSpPr>
          <p:spPr>
            <a:xfrm>
              <a:off x="1441498" y="2804059"/>
              <a:ext cx="1209154" cy="566915"/>
            </a:xfrm>
            <a:prstGeom prst="rect">
              <a:avLst/>
            </a:prstGeom>
            <a:noFill/>
          </p:spPr>
          <p:txBody>
            <a:bodyPr wrap="none" lIns="179262" tIns="143409" rIns="179262" bIns="143409" rtlCol="0" anchor="ctr">
              <a:spAutoFit/>
            </a:bodyPr>
            <a:lstStyle/>
            <a:p>
              <a:pPr algn="ctr" defTabSz="914042">
                <a:lnSpc>
                  <a:spcPct val="90000"/>
                </a:lnSpc>
                <a:defRPr/>
              </a:pPr>
              <a:r>
                <a:rPr lang="en-US" sz="2353" kern="0" spc="-49" dirty="0">
                  <a:solidFill>
                    <a:srgbClr val="00188F"/>
                  </a:solidFill>
                  <a:latin typeface="Calibri"/>
                </a:rPr>
                <a:t>Internet</a:t>
              </a:r>
            </a:p>
          </p:txBody>
        </p:sp>
      </p:grpSp>
      <p:sp>
        <p:nvSpPr>
          <p:cNvPr id="37" name="Left-Right Arrow 36"/>
          <p:cNvSpPr/>
          <p:nvPr/>
        </p:nvSpPr>
        <p:spPr>
          <a:xfrm rot="5400000">
            <a:off x="6446682" y="3334056"/>
            <a:ext cx="1530557" cy="341959"/>
          </a:xfrm>
          <a:prstGeom prst="leftRightArrow">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896297">
              <a:defRPr/>
            </a:pPr>
            <a:endParaRPr lang="en-US" sz="2745" kern="0">
              <a:solidFill>
                <a:srgbClr val="FFFFFF"/>
              </a:solidFill>
              <a:latin typeface="Calibri"/>
            </a:endParaRPr>
          </a:p>
        </p:txBody>
      </p:sp>
      <p:grpSp>
        <p:nvGrpSpPr>
          <p:cNvPr id="38" name="Group 37"/>
          <p:cNvGrpSpPr/>
          <p:nvPr/>
        </p:nvGrpSpPr>
        <p:grpSpPr>
          <a:xfrm>
            <a:off x="7232476" y="1580920"/>
            <a:ext cx="444774" cy="1092564"/>
            <a:chOff x="10520791" y="5710226"/>
            <a:chExt cx="813223" cy="1100576"/>
          </a:xfrm>
        </p:grpSpPr>
        <p:sp>
          <p:nvSpPr>
            <p:cNvPr id="39" name="Rectangle 5"/>
            <p:cNvSpPr>
              <a:spLocks noChangeArrowheads="1"/>
            </p:cNvSpPr>
            <p:nvPr/>
          </p:nvSpPr>
          <p:spPr bwMode="auto">
            <a:xfrm>
              <a:off x="10520791" y="5710226"/>
              <a:ext cx="813223" cy="1100576"/>
            </a:xfrm>
            <a:prstGeom prst="rect">
              <a:avLst/>
            </a:prstGeom>
            <a:solidFill>
              <a:srgbClr val="00B0F0"/>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40"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41"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42"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43"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44" name="Oval 14"/>
            <p:cNvSpPr>
              <a:spLocks noChangeArrowheads="1"/>
            </p:cNvSpPr>
            <p:nvPr/>
          </p:nvSpPr>
          <p:spPr bwMode="auto">
            <a:xfrm>
              <a:off x="11124807" y="5862451"/>
              <a:ext cx="61867" cy="61867"/>
            </a:xfrm>
            <a:prstGeom prst="ellipse">
              <a:avLst/>
            </a:prstGeom>
            <a:solidFill>
              <a:srgbClr val="4F81BD"/>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45" name="Oval 15"/>
            <p:cNvSpPr>
              <a:spLocks noChangeArrowheads="1"/>
            </p:cNvSpPr>
            <p:nvPr/>
          </p:nvSpPr>
          <p:spPr bwMode="auto">
            <a:xfrm>
              <a:off x="11124807" y="6061076"/>
              <a:ext cx="61867" cy="61867"/>
            </a:xfrm>
            <a:prstGeom prst="ellipse">
              <a:avLst/>
            </a:prstGeom>
            <a:solidFill>
              <a:srgbClr val="4F81BD"/>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46" name="Oval 16"/>
            <p:cNvSpPr>
              <a:spLocks noChangeArrowheads="1"/>
            </p:cNvSpPr>
            <p:nvPr/>
          </p:nvSpPr>
          <p:spPr bwMode="auto">
            <a:xfrm>
              <a:off x="11124807" y="6259701"/>
              <a:ext cx="61867" cy="61867"/>
            </a:xfrm>
            <a:prstGeom prst="ellipse">
              <a:avLst/>
            </a:prstGeom>
            <a:solidFill>
              <a:srgbClr val="4F81BD"/>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47" name="Oval 17"/>
            <p:cNvSpPr>
              <a:spLocks noChangeArrowheads="1"/>
            </p:cNvSpPr>
            <p:nvPr/>
          </p:nvSpPr>
          <p:spPr bwMode="auto">
            <a:xfrm>
              <a:off x="11124807" y="6458325"/>
              <a:ext cx="61867" cy="61867"/>
            </a:xfrm>
            <a:prstGeom prst="ellipse">
              <a:avLst/>
            </a:prstGeom>
            <a:solidFill>
              <a:srgbClr val="4F81BD"/>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grpSp>
      <p:grpSp>
        <p:nvGrpSpPr>
          <p:cNvPr id="48" name="Group 47"/>
          <p:cNvGrpSpPr/>
          <p:nvPr/>
        </p:nvGrpSpPr>
        <p:grpSpPr>
          <a:xfrm>
            <a:off x="6872763" y="1465559"/>
            <a:ext cx="469515" cy="1153335"/>
            <a:chOff x="10520791" y="5710226"/>
            <a:chExt cx="813223" cy="1100576"/>
          </a:xfrm>
        </p:grpSpPr>
        <p:sp>
          <p:nvSpPr>
            <p:cNvPr id="49" name="Rectangle 5"/>
            <p:cNvSpPr>
              <a:spLocks noChangeArrowheads="1"/>
            </p:cNvSpPr>
            <p:nvPr/>
          </p:nvSpPr>
          <p:spPr bwMode="auto">
            <a:xfrm>
              <a:off x="10520791" y="5710226"/>
              <a:ext cx="813223" cy="1100576"/>
            </a:xfrm>
            <a:prstGeom prst="rect">
              <a:avLst/>
            </a:prstGeom>
            <a:solidFill>
              <a:srgbClr val="008EC0"/>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50"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51"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52"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53"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54" name="Oval 14"/>
            <p:cNvSpPr>
              <a:spLocks noChangeArrowheads="1"/>
            </p:cNvSpPr>
            <p:nvPr/>
          </p:nvSpPr>
          <p:spPr bwMode="auto">
            <a:xfrm>
              <a:off x="11124807" y="5862451"/>
              <a:ext cx="61867" cy="61867"/>
            </a:xfrm>
            <a:prstGeom prst="ellipse">
              <a:avLst/>
            </a:prstGeom>
            <a:solidFill>
              <a:srgbClr val="4F81BD"/>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55" name="Oval 15"/>
            <p:cNvSpPr>
              <a:spLocks noChangeArrowheads="1"/>
            </p:cNvSpPr>
            <p:nvPr/>
          </p:nvSpPr>
          <p:spPr bwMode="auto">
            <a:xfrm>
              <a:off x="11124807" y="6061076"/>
              <a:ext cx="61867" cy="61867"/>
            </a:xfrm>
            <a:prstGeom prst="ellipse">
              <a:avLst/>
            </a:prstGeom>
            <a:solidFill>
              <a:srgbClr val="4F81BD"/>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56" name="Oval 16"/>
            <p:cNvSpPr>
              <a:spLocks noChangeArrowheads="1"/>
            </p:cNvSpPr>
            <p:nvPr/>
          </p:nvSpPr>
          <p:spPr bwMode="auto">
            <a:xfrm>
              <a:off x="11124807" y="6259701"/>
              <a:ext cx="61867" cy="61867"/>
            </a:xfrm>
            <a:prstGeom prst="ellipse">
              <a:avLst/>
            </a:prstGeom>
            <a:solidFill>
              <a:srgbClr val="4F81BD"/>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57" name="Oval 17"/>
            <p:cNvSpPr>
              <a:spLocks noChangeArrowheads="1"/>
            </p:cNvSpPr>
            <p:nvPr/>
          </p:nvSpPr>
          <p:spPr bwMode="auto">
            <a:xfrm>
              <a:off x="11124807" y="6458325"/>
              <a:ext cx="61867" cy="61867"/>
            </a:xfrm>
            <a:prstGeom prst="ellipse">
              <a:avLst/>
            </a:prstGeom>
            <a:solidFill>
              <a:srgbClr val="4F81BD"/>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grpSp>
      <p:sp>
        <p:nvSpPr>
          <p:cNvPr id="58" name="TextBox 57"/>
          <p:cNvSpPr txBox="1"/>
          <p:nvPr/>
        </p:nvSpPr>
        <p:spPr>
          <a:xfrm>
            <a:off x="6482638" y="1038534"/>
            <a:ext cx="2731972" cy="452532"/>
          </a:xfrm>
          <a:prstGeom prst="rect">
            <a:avLst/>
          </a:prstGeom>
          <a:noFill/>
        </p:spPr>
        <p:txBody>
          <a:bodyPr wrap="none" rtlCol="0">
            <a:spAutoFit/>
          </a:bodyPr>
          <a:lstStyle/>
          <a:p>
            <a:pPr defTabSz="896297"/>
            <a:r>
              <a:rPr lang="en-US" sz="2353" dirty="0">
                <a:solidFill>
                  <a:srgbClr val="FFFFFF"/>
                </a:solidFill>
                <a:effectLst>
                  <a:outerShdw blurRad="38100" dist="38100" dir="2700000" algn="tl">
                    <a:srgbClr val="000000">
                      <a:alpha val="43137"/>
                    </a:srgbClr>
                  </a:outerShdw>
                </a:effectLst>
                <a:latin typeface="Calibri"/>
              </a:rPr>
              <a:t>On Premises 10.0/16</a:t>
            </a:r>
            <a:endParaRPr lang="en-US" sz="2353" dirty="0">
              <a:solidFill>
                <a:srgbClr val="FFFFFF"/>
              </a:solidFill>
              <a:latin typeface="Calibri"/>
            </a:endParaRPr>
          </a:p>
        </p:txBody>
      </p:sp>
      <p:sp>
        <p:nvSpPr>
          <p:cNvPr id="59" name="TextBox 58"/>
          <p:cNvSpPr txBox="1"/>
          <p:nvPr/>
        </p:nvSpPr>
        <p:spPr>
          <a:xfrm>
            <a:off x="5349666" y="2899671"/>
            <a:ext cx="1958411" cy="693970"/>
          </a:xfrm>
          <a:prstGeom prst="rect">
            <a:avLst/>
          </a:prstGeom>
          <a:noFill/>
        </p:spPr>
        <p:txBody>
          <a:bodyPr wrap="square" rtlCol="0">
            <a:spAutoFit/>
          </a:bodyPr>
          <a:lstStyle/>
          <a:p>
            <a:pPr algn="ctr" defTabSz="896297"/>
            <a:r>
              <a:rPr lang="en-US" sz="1961" dirty="0">
                <a:solidFill>
                  <a:srgbClr val="FFFFFF"/>
                </a:solidFill>
                <a:effectLst>
                  <a:outerShdw blurRad="38100" dist="38100" dir="2700000" algn="tl">
                    <a:srgbClr val="000000">
                      <a:alpha val="43137"/>
                    </a:srgbClr>
                  </a:outerShdw>
                </a:effectLst>
                <a:latin typeface="Calibri"/>
              </a:rPr>
              <a:t>ExpressRoute</a:t>
            </a:r>
            <a:br>
              <a:rPr lang="en-US" sz="1961" dirty="0">
                <a:solidFill>
                  <a:srgbClr val="FFFFFF"/>
                </a:solidFill>
                <a:effectLst>
                  <a:outerShdw blurRad="38100" dist="38100" dir="2700000" algn="tl">
                    <a:srgbClr val="000000">
                      <a:alpha val="43137"/>
                    </a:srgbClr>
                  </a:outerShdw>
                </a:effectLst>
                <a:latin typeface="Calibri"/>
              </a:rPr>
            </a:br>
            <a:r>
              <a:rPr lang="en-US" sz="1961">
                <a:solidFill>
                  <a:srgbClr val="FFFFFF"/>
                </a:solidFill>
                <a:effectLst>
                  <a:outerShdw blurRad="38100" dist="38100" dir="2700000" algn="tl">
                    <a:srgbClr val="000000">
                      <a:alpha val="43137"/>
                    </a:srgbClr>
                  </a:outerShdw>
                </a:effectLst>
                <a:latin typeface="Calibri"/>
              </a:rPr>
              <a:t>and VPNs</a:t>
            </a:r>
            <a:endParaRPr lang="en-US" sz="1961" dirty="0">
              <a:solidFill>
                <a:srgbClr val="FFFFFF"/>
              </a:solidFill>
              <a:effectLst>
                <a:outerShdw blurRad="38100" dist="38100" dir="2700000" algn="tl">
                  <a:srgbClr val="000000">
                    <a:alpha val="43137"/>
                  </a:srgbClr>
                </a:outerShdw>
              </a:effectLst>
              <a:latin typeface="Calibri"/>
            </a:endParaRPr>
          </a:p>
        </p:txBody>
      </p:sp>
      <p:cxnSp>
        <p:nvCxnSpPr>
          <p:cNvPr id="60" name="Straight Arrow Connector 59"/>
          <p:cNvCxnSpPr>
            <a:stCxn id="21" idx="3"/>
            <a:endCxn id="15" idx="1"/>
          </p:cNvCxnSpPr>
          <p:nvPr/>
        </p:nvCxnSpPr>
        <p:spPr>
          <a:xfrm>
            <a:off x="9980728" y="4608454"/>
            <a:ext cx="468716" cy="0"/>
          </a:xfrm>
          <a:prstGeom prst="straightConnector1">
            <a:avLst/>
          </a:prstGeom>
          <a:noFill/>
          <a:ln w="44450" cap="flat" cmpd="sng" algn="ctr">
            <a:solidFill>
              <a:srgbClr val="FFFFFF"/>
            </a:solidFill>
            <a:prstDash val="solid"/>
            <a:headEnd type="triangle"/>
            <a:tailEnd type="triangle"/>
          </a:ln>
          <a:effectLst/>
        </p:spPr>
      </p:cxnSp>
      <p:cxnSp>
        <p:nvCxnSpPr>
          <p:cNvPr id="61" name="Straight Arrow Connector 60"/>
          <p:cNvCxnSpPr>
            <a:stCxn id="27" idx="3"/>
            <a:endCxn id="21" idx="1"/>
          </p:cNvCxnSpPr>
          <p:nvPr/>
        </p:nvCxnSpPr>
        <p:spPr>
          <a:xfrm>
            <a:off x="8642047" y="4608454"/>
            <a:ext cx="462931" cy="0"/>
          </a:xfrm>
          <a:prstGeom prst="straightConnector1">
            <a:avLst/>
          </a:prstGeom>
          <a:noFill/>
          <a:ln w="44450" cap="flat" cmpd="sng" algn="ctr">
            <a:solidFill>
              <a:srgbClr val="FFFFFF"/>
            </a:solidFill>
            <a:prstDash val="solid"/>
            <a:headEnd type="triangle"/>
            <a:tailEnd type="triangle"/>
          </a:ln>
          <a:effectLst/>
        </p:spPr>
      </p:cxnSp>
      <p:cxnSp>
        <p:nvCxnSpPr>
          <p:cNvPr id="62" name="Elbow Connector 61"/>
          <p:cNvCxnSpPr>
            <a:stCxn id="27" idx="1"/>
          </p:cNvCxnSpPr>
          <p:nvPr/>
        </p:nvCxnSpPr>
        <p:spPr>
          <a:xfrm rot="10800000">
            <a:off x="7454863" y="2673484"/>
            <a:ext cx="311436" cy="1934970"/>
          </a:xfrm>
          <a:prstGeom prst="bentConnector2">
            <a:avLst/>
          </a:prstGeom>
          <a:noFill/>
          <a:ln w="38100" cap="flat" cmpd="sng" algn="ctr">
            <a:solidFill>
              <a:srgbClr val="DC3C00">
                <a:lumMod val="60000"/>
                <a:lumOff val="40000"/>
              </a:srgbClr>
            </a:solidFill>
            <a:prstDash val="solid"/>
            <a:headEnd type="triangle"/>
            <a:tailEnd type="triangle"/>
          </a:ln>
          <a:effectLst>
            <a:outerShdw blurRad="40000" dist="23000" dir="5400000" rotWithShape="0">
              <a:srgbClr val="000000">
                <a:alpha val="35000"/>
              </a:srgbClr>
            </a:outerShdw>
          </a:effectLst>
        </p:spPr>
      </p:cxnSp>
      <p:cxnSp>
        <p:nvCxnSpPr>
          <p:cNvPr id="63" name="Elbow Connector 62"/>
          <p:cNvCxnSpPr>
            <a:stCxn id="7" idx="2"/>
            <a:endCxn id="9" idx="2"/>
          </p:cNvCxnSpPr>
          <p:nvPr/>
        </p:nvCxnSpPr>
        <p:spPr>
          <a:xfrm rot="16200000" flipH="1">
            <a:off x="9545745" y="4331947"/>
            <a:ext cx="12448" cy="2683146"/>
          </a:xfrm>
          <a:prstGeom prst="bentConnector3">
            <a:avLst>
              <a:gd name="adj1" fmla="val 4223764"/>
            </a:avLst>
          </a:prstGeom>
          <a:noFill/>
          <a:ln w="41275" cap="flat" cmpd="sng" algn="ctr">
            <a:solidFill>
              <a:srgbClr val="FFFFFF"/>
            </a:solidFill>
            <a:prstDash val="sysDot"/>
            <a:headEnd type="triangle"/>
            <a:tailEnd type="triangle"/>
          </a:ln>
          <a:effectLst/>
        </p:spPr>
      </p:cxnSp>
      <p:grpSp>
        <p:nvGrpSpPr>
          <p:cNvPr id="64" name="Group 63"/>
          <p:cNvGrpSpPr/>
          <p:nvPr/>
        </p:nvGrpSpPr>
        <p:grpSpPr>
          <a:xfrm>
            <a:off x="9369643" y="6007182"/>
            <a:ext cx="363801" cy="363801"/>
            <a:chOff x="4687755" y="2457342"/>
            <a:chExt cx="608869" cy="608869"/>
          </a:xfrm>
          <a:solidFill>
            <a:srgbClr val="FF3399"/>
          </a:solidFill>
        </p:grpSpPr>
        <p:sp>
          <p:nvSpPr>
            <p:cNvPr id="65" name="Rectangle 64"/>
            <p:cNvSpPr/>
            <p:nvPr/>
          </p:nvSpPr>
          <p:spPr bwMode="auto">
            <a:xfrm rot="18900000">
              <a:off x="4922338"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79262" tIns="143409" rIns="179262" bIns="143409" numCol="1" spcCol="0" rtlCol="0" fromWordArt="0" anchor="t" anchorCtr="0" forceAA="0" compatLnSpc="1">
              <a:prstTxWarp prst="textNoShape">
                <a:avLst/>
              </a:prstTxWarp>
              <a:noAutofit/>
            </a:bodyPr>
            <a:lstStyle/>
            <a:p>
              <a:pPr algn="ctr" defTabSz="896002" fontAlgn="base">
                <a:lnSpc>
                  <a:spcPct val="90000"/>
                </a:lnSpc>
                <a:spcBef>
                  <a:spcPct val="0"/>
                </a:spcBef>
                <a:spcAft>
                  <a:spcPct val="0"/>
                </a:spcAft>
                <a:defRPr/>
              </a:pPr>
              <a:endParaRPr lang="en-US" sz="3137" kern="0" spc="-49" dirty="0">
                <a:solidFill>
                  <a:srgbClr val="FFFFFF"/>
                </a:solidFill>
                <a:latin typeface="Calibri"/>
              </a:endParaRPr>
            </a:p>
          </p:txBody>
        </p:sp>
        <p:sp>
          <p:nvSpPr>
            <p:cNvPr id="66" name="Rectangle 65"/>
            <p:cNvSpPr/>
            <p:nvPr/>
          </p:nvSpPr>
          <p:spPr bwMode="auto">
            <a:xfrm rot="2700000">
              <a:off x="4922340"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79262" tIns="143409" rIns="179262" bIns="143409" numCol="1" spcCol="0" rtlCol="0" fromWordArt="0" anchor="t" anchorCtr="0" forceAA="0" compatLnSpc="1">
              <a:prstTxWarp prst="textNoShape">
                <a:avLst/>
              </a:prstTxWarp>
              <a:noAutofit/>
            </a:bodyPr>
            <a:lstStyle/>
            <a:p>
              <a:pPr algn="ctr" defTabSz="896002" fontAlgn="base">
                <a:lnSpc>
                  <a:spcPct val="90000"/>
                </a:lnSpc>
                <a:spcBef>
                  <a:spcPct val="0"/>
                </a:spcBef>
                <a:spcAft>
                  <a:spcPct val="0"/>
                </a:spcAft>
                <a:defRPr/>
              </a:pPr>
              <a:endParaRPr lang="en-US" sz="3137" kern="0" spc="-49" dirty="0">
                <a:solidFill>
                  <a:srgbClr val="FFFFFF"/>
                </a:solidFill>
                <a:latin typeface="Calibri"/>
              </a:endParaRPr>
            </a:p>
          </p:txBody>
        </p:sp>
      </p:grpSp>
      <p:cxnSp>
        <p:nvCxnSpPr>
          <p:cNvPr id="67" name="Elbow Connector 66"/>
          <p:cNvCxnSpPr>
            <a:stCxn id="27" idx="0"/>
            <a:endCxn id="34" idx="2"/>
          </p:cNvCxnSpPr>
          <p:nvPr/>
        </p:nvCxnSpPr>
        <p:spPr>
          <a:xfrm rot="5400000" flipH="1" flipV="1">
            <a:off x="8390431" y="1988113"/>
            <a:ext cx="1859303" cy="2231823"/>
          </a:xfrm>
          <a:prstGeom prst="bentConnector2">
            <a:avLst/>
          </a:prstGeom>
          <a:noFill/>
          <a:ln w="41275" cap="flat" cmpd="sng" algn="ctr">
            <a:solidFill>
              <a:srgbClr val="FFFFFF"/>
            </a:solidFill>
            <a:prstDash val="sysDot"/>
            <a:headEnd type="triangle"/>
            <a:tailEnd type="triangle"/>
          </a:ln>
          <a:effectLst/>
        </p:spPr>
      </p:cxnSp>
      <p:cxnSp>
        <p:nvCxnSpPr>
          <p:cNvPr id="68" name="Elbow Connector 67"/>
          <p:cNvCxnSpPr>
            <a:stCxn id="21" idx="0"/>
            <a:endCxn id="34" idx="2"/>
          </p:cNvCxnSpPr>
          <p:nvPr/>
        </p:nvCxnSpPr>
        <p:spPr>
          <a:xfrm rot="5400000" flipH="1" flipV="1">
            <a:off x="9059771" y="2657454"/>
            <a:ext cx="1859303" cy="893144"/>
          </a:xfrm>
          <a:prstGeom prst="bentConnector2">
            <a:avLst/>
          </a:prstGeom>
          <a:noFill/>
          <a:ln w="41275" cap="flat" cmpd="sng" algn="ctr">
            <a:solidFill>
              <a:srgbClr val="FFFFFF"/>
            </a:solidFill>
            <a:prstDash val="sysDot"/>
            <a:headEnd type="triangle"/>
            <a:tailEnd type="triangle"/>
          </a:ln>
          <a:effectLst/>
        </p:spPr>
      </p:cxnSp>
      <p:grpSp>
        <p:nvGrpSpPr>
          <p:cNvPr id="69" name="Group 68"/>
          <p:cNvGrpSpPr/>
          <p:nvPr/>
        </p:nvGrpSpPr>
        <p:grpSpPr>
          <a:xfrm>
            <a:off x="8028495" y="2835204"/>
            <a:ext cx="363801" cy="363801"/>
            <a:chOff x="4687755" y="2457342"/>
            <a:chExt cx="608869" cy="608869"/>
          </a:xfrm>
          <a:solidFill>
            <a:srgbClr val="FF3399"/>
          </a:solidFill>
        </p:grpSpPr>
        <p:sp>
          <p:nvSpPr>
            <p:cNvPr id="70" name="Rectangle 69"/>
            <p:cNvSpPr/>
            <p:nvPr/>
          </p:nvSpPr>
          <p:spPr bwMode="auto">
            <a:xfrm rot="18900000">
              <a:off x="4922338"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79262" tIns="143409" rIns="179262" bIns="143409" numCol="1" spcCol="0" rtlCol="0" fromWordArt="0" anchor="t" anchorCtr="0" forceAA="0" compatLnSpc="1">
              <a:prstTxWarp prst="textNoShape">
                <a:avLst/>
              </a:prstTxWarp>
              <a:noAutofit/>
            </a:bodyPr>
            <a:lstStyle/>
            <a:p>
              <a:pPr algn="ctr" defTabSz="896002" fontAlgn="base">
                <a:lnSpc>
                  <a:spcPct val="90000"/>
                </a:lnSpc>
                <a:spcBef>
                  <a:spcPct val="0"/>
                </a:spcBef>
                <a:spcAft>
                  <a:spcPct val="0"/>
                </a:spcAft>
                <a:defRPr/>
              </a:pPr>
              <a:endParaRPr lang="en-US" sz="3137" kern="0" spc="-49" dirty="0">
                <a:solidFill>
                  <a:srgbClr val="FFFFFF"/>
                </a:solidFill>
                <a:latin typeface="Calibri"/>
              </a:endParaRPr>
            </a:p>
          </p:txBody>
        </p:sp>
        <p:sp>
          <p:nvSpPr>
            <p:cNvPr id="71" name="Rectangle 70"/>
            <p:cNvSpPr/>
            <p:nvPr/>
          </p:nvSpPr>
          <p:spPr bwMode="auto">
            <a:xfrm rot="2700000">
              <a:off x="4922340"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79262" tIns="143409" rIns="179262" bIns="143409" numCol="1" spcCol="0" rtlCol="0" fromWordArt="0" anchor="t" anchorCtr="0" forceAA="0" compatLnSpc="1">
              <a:prstTxWarp prst="textNoShape">
                <a:avLst/>
              </a:prstTxWarp>
              <a:noAutofit/>
            </a:bodyPr>
            <a:lstStyle/>
            <a:p>
              <a:pPr algn="ctr" defTabSz="896002" fontAlgn="base">
                <a:lnSpc>
                  <a:spcPct val="90000"/>
                </a:lnSpc>
                <a:spcBef>
                  <a:spcPct val="0"/>
                </a:spcBef>
                <a:spcAft>
                  <a:spcPct val="0"/>
                </a:spcAft>
                <a:defRPr/>
              </a:pPr>
              <a:endParaRPr lang="en-US" sz="3137" kern="0" spc="-49" dirty="0">
                <a:solidFill>
                  <a:srgbClr val="FFFFFF"/>
                </a:solidFill>
                <a:latin typeface="Calibri"/>
              </a:endParaRPr>
            </a:p>
          </p:txBody>
        </p:sp>
      </p:grpSp>
      <p:grpSp>
        <p:nvGrpSpPr>
          <p:cNvPr id="72" name="Group 71"/>
          <p:cNvGrpSpPr/>
          <p:nvPr/>
        </p:nvGrpSpPr>
        <p:grpSpPr>
          <a:xfrm>
            <a:off x="9369644" y="2835203"/>
            <a:ext cx="363801" cy="363801"/>
            <a:chOff x="4687755" y="2457342"/>
            <a:chExt cx="608869" cy="608869"/>
          </a:xfrm>
          <a:solidFill>
            <a:srgbClr val="FF3399"/>
          </a:solidFill>
        </p:grpSpPr>
        <p:sp>
          <p:nvSpPr>
            <p:cNvPr id="73" name="Rectangle 72"/>
            <p:cNvSpPr/>
            <p:nvPr/>
          </p:nvSpPr>
          <p:spPr bwMode="auto">
            <a:xfrm rot="18900000">
              <a:off x="4922338"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79262" tIns="143409" rIns="179262" bIns="143409" numCol="1" spcCol="0" rtlCol="0" fromWordArt="0" anchor="t" anchorCtr="0" forceAA="0" compatLnSpc="1">
              <a:prstTxWarp prst="textNoShape">
                <a:avLst/>
              </a:prstTxWarp>
              <a:noAutofit/>
            </a:bodyPr>
            <a:lstStyle/>
            <a:p>
              <a:pPr algn="ctr" defTabSz="896002" fontAlgn="base">
                <a:lnSpc>
                  <a:spcPct val="90000"/>
                </a:lnSpc>
                <a:spcBef>
                  <a:spcPct val="0"/>
                </a:spcBef>
                <a:spcAft>
                  <a:spcPct val="0"/>
                </a:spcAft>
                <a:defRPr/>
              </a:pPr>
              <a:endParaRPr lang="en-US" sz="3137" kern="0" spc="-49" dirty="0">
                <a:solidFill>
                  <a:srgbClr val="FFFFFF"/>
                </a:solidFill>
                <a:latin typeface="Calibri"/>
              </a:endParaRPr>
            </a:p>
          </p:txBody>
        </p:sp>
        <p:sp>
          <p:nvSpPr>
            <p:cNvPr id="74" name="Rectangle 73"/>
            <p:cNvSpPr/>
            <p:nvPr/>
          </p:nvSpPr>
          <p:spPr bwMode="auto">
            <a:xfrm rot="2700000">
              <a:off x="4922340"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79262" tIns="143409" rIns="179262" bIns="143409" numCol="1" spcCol="0" rtlCol="0" fromWordArt="0" anchor="t" anchorCtr="0" forceAA="0" compatLnSpc="1">
              <a:prstTxWarp prst="textNoShape">
                <a:avLst/>
              </a:prstTxWarp>
              <a:noAutofit/>
            </a:bodyPr>
            <a:lstStyle/>
            <a:p>
              <a:pPr algn="ctr" defTabSz="896002" fontAlgn="base">
                <a:lnSpc>
                  <a:spcPct val="90000"/>
                </a:lnSpc>
                <a:spcBef>
                  <a:spcPct val="0"/>
                </a:spcBef>
                <a:spcAft>
                  <a:spcPct val="0"/>
                </a:spcAft>
                <a:defRPr/>
              </a:pPr>
              <a:endParaRPr lang="en-US" sz="3137" kern="0" spc="-49" dirty="0">
                <a:solidFill>
                  <a:srgbClr val="FFFFFF"/>
                </a:solidFill>
                <a:latin typeface="Calibri"/>
              </a:endParaRPr>
            </a:p>
          </p:txBody>
        </p:sp>
      </p:grpSp>
      <p:sp>
        <p:nvSpPr>
          <p:cNvPr id="75" name="TextBox 74"/>
          <p:cNvSpPr txBox="1"/>
          <p:nvPr/>
        </p:nvSpPr>
        <p:spPr>
          <a:xfrm>
            <a:off x="8540930" y="4004517"/>
            <a:ext cx="655858" cy="778355"/>
          </a:xfrm>
          <a:prstGeom prst="rect">
            <a:avLst/>
          </a:prstGeom>
          <a:noFill/>
        </p:spPr>
        <p:txBody>
          <a:bodyPr wrap="none" lIns="179262" tIns="143409" rIns="179262" bIns="143409" rtlCol="0">
            <a:spAutoFit/>
          </a:bodyPr>
          <a:lstStyle/>
          <a:p>
            <a:pPr defTabSz="896297">
              <a:lnSpc>
                <a:spcPct val="90000"/>
              </a:lnSpc>
              <a:spcAft>
                <a:spcPts val="588"/>
              </a:spcAft>
              <a:defRPr/>
            </a:pPr>
            <a:r>
              <a:rPr lang="en-US" sz="3529" b="1" kern="0" dirty="0">
                <a:ln w="12700">
                  <a:solidFill>
                    <a:srgbClr val="7FBA00"/>
                  </a:solidFill>
                  <a:prstDash val="solid"/>
                </a:ln>
                <a:pattFill prst="pct50">
                  <a:fgClr>
                    <a:srgbClr val="7FBA00"/>
                  </a:fgClr>
                  <a:bgClr>
                    <a:srgbClr val="7FBA00">
                      <a:lumMod val="20000"/>
                      <a:lumOff val="80000"/>
                    </a:srgbClr>
                  </a:bgClr>
                </a:pattFill>
                <a:effectLst>
                  <a:outerShdw dist="38100" dir="2640000" algn="bl" rotWithShape="0">
                    <a:srgbClr val="7FBA00"/>
                  </a:outerShdw>
                </a:effectLst>
              </a:rPr>
              <a:t>√</a:t>
            </a:r>
            <a:endParaRPr lang="en-US" sz="3529" b="1" kern="0" dirty="0">
              <a:gradFill>
                <a:gsLst>
                  <a:gs pos="2917">
                    <a:srgbClr val="FFFFFF"/>
                  </a:gs>
                  <a:gs pos="30000">
                    <a:srgbClr val="FFFFFF"/>
                  </a:gs>
                </a:gsLst>
                <a:lin ang="5400000" scaled="0"/>
              </a:gradFill>
            </a:endParaRPr>
          </a:p>
        </p:txBody>
      </p:sp>
      <p:sp>
        <p:nvSpPr>
          <p:cNvPr id="76" name="TextBox 75"/>
          <p:cNvSpPr txBox="1"/>
          <p:nvPr/>
        </p:nvSpPr>
        <p:spPr>
          <a:xfrm>
            <a:off x="9898098" y="4011957"/>
            <a:ext cx="655858" cy="778355"/>
          </a:xfrm>
          <a:prstGeom prst="rect">
            <a:avLst/>
          </a:prstGeom>
          <a:noFill/>
        </p:spPr>
        <p:txBody>
          <a:bodyPr wrap="none" lIns="179262" tIns="143409" rIns="179262" bIns="143409" rtlCol="0">
            <a:spAutoFit/>
          </a:bodyPr>
          <a:lstStyle/>
          <a:p>
            <a:pPr defTabSz="896297">
              <a:lnSpc>
                <a:spcPct val="90000"/>
              </a:lnSpc>
              <a:spcAft>
                <a:spcPts val="588"/>
              </a:spcAft>
              <a:defRPr/>
            </a:pPr>
            <a:r>
              <a:rPr lang="en-US" sz="3529" b="1" kern="0" dirty="0">
                <a:ln w="12700">
                  <a:solidFill>
                    <a:srgbClr val="7FBA00"/>
                  </a:solidFill>
                  <a:prstDash val="solid"/>
                </a:ln>
                <a:pattFill prst="pct50">
                  <a:fgClr>
                    <a:srgbClr val="7FBA00"/>
                  </a:fgClr>
                  <a:bgClr>
                    <a:srgbClr val="7FBA00">
                      <a:lumMod val="20000"/>
                      <a:lumOff val="80000"/>
                    </a:srgbClr>
                  </a:bgClr>
                </a:pattFill>
                <a:effectLst>
                  <a:outerShdw dist="38100" dir="2640000" algn="bl" rotWithShape="0">
                    <a:srgbClr val="7FBA00"/>
                  </a:outerShdw>
                </a:effectLst>
              </a:rPr>
              <a:t>√</a:t>
            </a:r>
            <a:endParaRPr lang="en-US" sz="3529" b="1" kern="0" dirty="0">
              <a:gradFill>
                <a:gsLst>
                  <a:gs pos="2917">
                    <a:srgbClr val="FFFFFF"/>
                  </a:gs>
                  <a:gs pos="30000">
                    <a:srgbClr val="FFFFFF"/>
                  </a:gs>
                </a:gsLst>
                <a:lin ang="5400000" scaled="0"/>
              </a:gradFill>
            </a:endParaRPr>
          </a:p>
        </p:txBody>
      </p:sp>
      <p:sp>
        <p:nvSpPr>
          <p:cNvPr id="77" name="TextBox 76"/>
          <p:cNvSpPr txBox="1"/>
          <p:nvPr/>
        </p:nvSpPr>
        <p:spPr>
          <a:xfrm>
            <a:off x="7313810" y="3058365"/>
            <a:ext cx="655858" cy="778355"/>
          </a:xfrm>
          <a:prstGeom prst="rect">
            <a:avLst/>
          </a:prstGeom>
          <a:noFill/>
        </p:spPr>
        <p:txBody>
          <a:bodyPr wrap="none" lIns="179262" tIns="143409" rIns="179262" bIns="143409" rtlCol="0">
            <a:spAutoFit/>
          </a:bodyPr>
          <a:lstStyle/>
          <a:p>
            <a:pPr defTabSz="896297">
              <a:lnSpc>
                <a:spcPct val="90000"/>
              </a:lnSpc>
              <a:spcAft>
                <a:spcPts val="588"/>
              </a:spcAft>
              <a:defRPr/>
            </a:pPr>
            <a:r>
              <a:rPr lang="en-US" sz="3529" b="1" kern="0" dirty="0">
                <a:ln w="12700">
                  <a:solidFill>
                    <a:srgbClr val="7FBA00"/>
                  </a:solidFill>
                  <a:prstDash val="solid"/>
                </a:ln>
                <a:pattFill prst="pct50">
                  <a:fgClr>
                    <a:srgbClr val="7FBA00"/>
                  </a:fgClr>
                  <a:bgClr>
                    <a:srgbClr val="7FBA00">
                      <a:lumMod val="20000"/>
                      <a:lumOff val="80000"/>
                    </a:srgbClr>
                  </a:bgClr>
                </a:pattFill>
                <a:effectLst>
                  <a:outerShdw dist="38100" dir="2640000" algn="bl" rotWithShape="0">
                    <a:srgbClr val="7FBA00"/>
                  </a:outerShdw>
                </a:effectLst>
              </a:rPr>
              <a:t>√</a:t>
            </a:r>
            <a:endParaRPr lang="en-US" sz="3529" b="1" kern="0" dirty="0">
              <a:gradFill>
                <a:gsLst>
                  <a:gs pos="2917">
                    <a:srgbClr val="FFFFFF"/>
                  </a:gs>
                  <a:gs pos="30000">
                    <a:srgbClr val="FFFFFF"/>
                  </a:gs>
                </a:gsLst>
                <a:lin ang="5400000" scaled="0"/>
              </a:gradFill>
            </a:endParaRPr>
          </a:p>
        </p:txBody>
      </p:sp>
      <p:sp>
        <p:nvSpPr>
          <p:cNvPr id="78" name="TextBox 77"/>
          <p:cNvSpPr txBox="1"/>
          <p:nvPr/>
        </p:nvSpPr>
        <p:spPr>
          <a:xfrm>
            <a:off x="11026423" y="2909896"/>
            <a:ext cx="655858" cy="778355"/>
          </a:xfrm>
          <a:prstGeom prst="rect">
            <a:avLst/>
          </a:prstGeom>
          <a:noFill/>
        </p:spPr>
        <p:txBody>
          <a:bodyPr wrap="none" lIns="179262" tIns="143409" rIns="179262" bIns="143409" rtlCol="0">
            <a:spAutoFit/>
          </a:bodyPr>
          <a:lstStyle/>
          <a:p>
            <a:pPr defTabSz="896297">
              <a:lnSpc>
                <a:spcPct val="90000"/>
              </a:lnSpc>
              <a:spcAft>
                <a:spcPts val="588"/>
              </a:spcAft>
              <a:defRPr/>
            </a:pPr>
            <a:r>
              <a:rPr lang="en-US" sz="3529" b="1" kern="0" dirty="0">
                <a:ln w="12700">
                  <a:solidFill>
                    <a:srgbClr val="7FBA00"/>
                  </a:solidFill>
                  <a:prstDash val="solid"/>
                </a:ln>
                <a:pattFill prst="pct50">
                  <a:fgClr>
                    <a:srgbClr val="7FBA00"/>
                  </a:fgClr>
                  <a:bgClr>
                    <a:srgbClr val="7FBA00">
                      <a:lumMod val="20000"/>
                      <a:lumOff val="80000"/>
                    </a:srgbClr>
                  </a:bgClr>
                </a:pattFill>
                <a:effectLst>
                  <a:outerShdw dist="38100" dir="2640000" algn="bl" rotWithShape="0">
                    <a:srgbClr val="7FBA00"/>
                  </a:outerShdw>
                </a:effectLst>
              </a:rPr>
              <a:t>√</a:t>
            </a:r>
            <a:endParaRPr lang="en-US" sz="3529" b="1" kern="0"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166318957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p:cNvSpPr/>
          <p:nvPr/>
        </p:nvSpPr>
        <p:spPr bwMode="auto">
          <a:xfrm>
            <a:off x="7069874" y="3568391"/>
            <a:ext cx="4606278" cy="1765021"/>
          </a:xfrm>
          <a:prstGeom prst="rect">
            <a:avLst/>
          </a:prstGeom>
          <a:solidFill>
            <a:schemeClr val="tx1">
              <a:lumMod val="65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Virtual Machine Architecture</a:t>
            </a:r>
          </a:p>
        </p:txBody>
      </p:sp>
      <p:sp>
        <p:nvSpPr>
          <p:cNvPr id="13" name="Content Placeholder 12"/>
          <p:cNvSpPr>
            <a:spLocks noGrp="1"/>
          </p:cNvSpPr>
          <p:nvPr>
            <p:ph sz="quarter" idx="10"/>
          </p:nvPr>
        </p:nvSpPr>
        <p:spPr>
          <a:xfrm>
            <a:off x="268287" y="1398396"/>
            <a:ext cx="7216180" cy="4859529"/>
          </a:xfrm>
        </p:spPr>
        <p:txBody>
          <a:bodyPr>
            <a:normAutofit fontScale="92500" lnSpcReduction="10000"/>
          </a:bodyPr>
          <a:lstStyle/>
          <a:p>
            <a:r>
              <a:rPr lang="en-US" dirty="0"/>
              <a:t>Bootable OS Disk (.</a:t>
            </a:r>
            <a:r>
              <a:rPr lang="en-US" dirty="0" err="1"/>
              <a:t>vhd</a:t>
            </a:r>
            <a:r>
              <a:rPr lang="en-US" dirty="0"/>
              <a:t>)</a:t>
            </a:r>
          </a:p>
          <a:p>
            <a:pPr lvl="1"/>
            <a:r>
              <a:rPr lang="en-US" dirty="0"/>
              <a:t>Windows, Linux, Server SKUs</a:t>
            </a:r>
          </a:p>
          <a:p>
            <a:endParaRPr lang="en-US" dirty="0"/>
          </a:p>
          <a:p>
            <a:r>
              <a:rPr lang="en-US" dirty="0"/>
              <a:t>Optional 1+ data disks</a:t>
            </a:r>
          </a:p>
          <a:p>
            <a:pPr marL="0" indent="0">
              <a:buNone/>
            </a:pPr>
            <a:endParaRPr lang="en-US" dirty="0"/>
          </a:p>
          <a:p>
            <a:r>
              <a:rPr lang="en-US" dirty="0"/>
              <a:t>Virtual Network isolation</a:t>
            </a:r>
          </a:p>
          <a:p>
            <a:pPr lvl="1"/>
            <a:r>
              <a:rPr lang="en-US" dirty="0"/>
              <a:t>Network Security Groups allow access, such as Remote Desktop (RDP)</a:t>
            </a:r>
          </a:p>
          <a:p>
            <a:pPr marL="0" indent="0">
              <a:buNone/>
            </a:pPr>
            <a:endParaRPr lang="en-US" dirty="0"/>
          </a:p>
        </p:txBody>
      </p:sp>
      <p:sp>
        <p:nvSpPr>
          <p:cNvPr id="6" name="TextBox 5"/>
          <p:cNvSpPr txBox="1"/>
          <p:nvPr/>
        </p:nvSpPr>
        <p:spPr>
          <a:xfrm>
            <a:off x="7221328" y="4518305"/>
            <a:ext cx="1307590" cy="544765"/>
          </a:xfrm>
          <a:prstGeom prst="rect">
            <a:avLst/>
          </a:prstGeom>
          <a:noFill/>
        </p:spPr>
        <p:txBody>
          <a:bodyPr wrap="square" lIns="182880" tIns="146304" rIns="182880" bIns="146304" rtlCol="0">
            <a:spAutoFit/>
          </a:bodyPr>
          <a:lstStyle/>
          <a:p>
            <a:pPr algn="ctr">
              <a:lnSpc>
                <a:spcPct val="90000"/>
              </a:lnSpc>
              <a:spcAft>
                <a:spcPts val="600"/>
              </a:spcAft>
            </a:pPr>
            <a:r>
              <a:rPr lang="en-US" b="1" dirty="0">
                <a:gradFill>
                  <a:gsLst>
                    <a:gs pos="2917">
                      <a:schemeClr val="tx1"/>
                    </a:gs>
                    <a:gs pos="30000">
                      <a:schemeClr val="tx1"/>
                    </a:gs>
                  </a:gsLst>
                  <a:lin ang="5400000" scaled="0"/>
                </a:gradFill>
              </a:rPr>
              <a:t>OS Disk</a:t>
            </a:r>
          </a:p>
        </p:txBody>
      </p:sp>
      <p:pic>
        <p:nvPicPr>
          <p:cNvPr id="10" name="Picture 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797185" y="2030569"/>
            <a:ext cx="1125763" cy="1125763"/>
          </a:xfrm>
          <a:prstGeom prst="rect">
            <a:avLst/>
          </a:prstGeom>
        </p:spPr>
      </p:pic>
      <p:pic>
        <p:nvPicPr>
          <p:cNvPr id="11" name="Picture 10"/>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0454870" y="3761233"/>
            <a:ext cx="780290" cy="780290"/>
          </a:xfrm>
          <a:prstGeom prst="rect">
            <a:avLst/>
          </a:prstGeom>
        </p:spPr>
      </p:pic>
      <p:pic>
        <p:nvPicPr>
          <p:cNvPr id="12" name="Picture 1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7484978" y="3761233"/>
            <a:ext cx="780290" cy="780290"/>
          </a:xfrm>
          <a:prstGeom prst="rect">
            <a:avLst/>
          </a:prstGeom>
        </p:spPr>
      </p:pic>
      <p:cxnSp>
        <p:nvCxnSpPr>
          <p:cNvPr id="15" name="Straight Connector 14"/>
          <p:cNvCxnSpPr>
            <a:stCxn id="10" idx="2"/>
            <a:endCxn id="11" idx="0"/>
          </p:cNvCxnSpPr>
          <p:nvPr/>
        </p:nvCxnSpPr>
        <p:spPr>
          <a:xfrm>
            <a:off x="9360067" y="3156332"/>
            <a:ext cx="1484948" cy="604901"/>
          </a:xfrm>
          <a:prstGeom prst="line">
            <a:avLst/>
          </a:prstGeom>
          <a:ln w="19050">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0" idx="2"/>
            <a:endCxn id="12" idx="0"/>
          </p:cNvCxnSpPr>
          <p:nvPr/>
        </p:nvCxnSpPr>
        <p:spPr>
          <a:xfrm flipH="1">
            <a:off x="7875123" y="3156332"/>
            <a:ext cx="1484944" cy="604901"/>
          </a:xfrm>
          <a:prstGeom prst="line">
            <a:avLst/>
          </a:prstGeom>
          <a:ln w="19050">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0013878" y="4518305"/>
            <a:ext cx="1662273" cy="544765"/>
          </a:xfrm>
          <a:prstGeom prst="rect">
            <a:avLst/>
          </a:prstGeom>
          <a:noFill/>
        </p:spPr>
        <p:txBody>
          <a:bodyPr wrap="square" lIns="182880" tIns="146304" rIns="182880" bIns="146304" rtlCol="0">
            <a:spAutoFit/>
          </a:bodyPr>
          <a:lstStyle/>
          <a:p>
            <a:pPr algn="ctr">
              <a:lnSpc>
                <a:spcPct val="90000"/>
              </a:lnSpc>
              <a:spcAft>
                <a:spcPts val="600"/>
              </a:spcAft>
            </a:pPr>
            <a:r>
              <a:rPr lang="en-US" b="1" dirty="0">
                <a:gradFill>
                  <a:gsLst>
                    <a:gs pos="2917">
                      <a:schemeClr val="tx1"/>
                    </a:gs>
                    <a:gs pos="30000">
                      <a:schemeClr val="tx1"/>
                    </a:gs>
                  </a:gsLst>
                  <a:lin ang="5400000" scaled="0"/>
                </a:gradFill>
              </a:rPr>
              <a:t>Data Disk(s)</a:t>
            </a:r>
          </a:p>
        </p:txBody>
      </p:sp>
      <p:sp>
        <p:nvSpPr>
          <p:cNvPr id="46" name="TextBox 45"/>
          <p:cNvSpPr txBox="1"/>
          <p:nvPr/>
        </p:nvSpPr>
        <p:spPr>
          <a:xfrm>
            <a:off x="7221328" y="4852695"/>
            <a:ext cx="1307590"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127 GB</a:t>
            </a:r>
          </a:p>
        </p:txBody>
      </p:sp>
      <p:sp>
        <p:nvSpPr>
          <p:cNvPr id="47" name="TextBox 46"/>
          <p:cNvSpPr txBox="1"/>
          <p:nvPr/>
        </p:nvSpPr>
        <p:spPr>
          <a:xfrm>
            <a:off x="9844237" y="4852695"/>
            <a:ext cx="2009808"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Up to 1 TB</a:t>
            </a:r>
          </a:p>
        </p:txBody>
      </p:sp>
      <p:sp>
        <p:nvSpPr>
          <p:cNvPr id="63" name="TextBox 62"/>
          <p:cNvSpPr txBox="1"/>
          <p:nvPr/>
        </p:nvSpPr>
        <p:spPr>
          <a:xfrm>
            <a:off x="7400970" y="3516283"/>
            <a:ext cx="3918191"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Storage Account</a:t>
            </a:r>
          </a:p>
        </p:txBody>
      </p:sp>
      <p:grpSp>
        <p:nvGrpSpPr>
          <p:cNvPr id="3" name="Group 2"/>
          <p:cNvGrpSpPr/>
          <p:nvPr/>
        </p:nvGrpSpPr>
        <p:grpSpPr>
          <a:xfrm>
            <a:off x="7832883" y="1562894"/>
            <a:ext cx="3012132" cy="1591757"/>
            <a:chOff x="7832883" y="1562894"/>
            <a:chExt cx="3012132" cy="1591757"/>
          </a:xfrm>
        </p:grpSpPr>
        <p:sp>
          <p:nvSpPr>
            <p:cNvPr id="16" name="Rectangle 15"/>
            <p:cNvSpPr/>
            <p:nvPr/>
          </p:nvSpPr>
          <p:spPr bwMode="auto">
            <a:xfrm>
              <a:off x="7875123" y="2030568"/>
              <a:ext cx="2969892" cy="1124083"/>
            </a:xfrm>
            <a:prstGeom prst="rect">
              <a:avLst/>
            </a:prstGeom>
            <a:noFill/>
            <a:ln w="1905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7" name="Picture 16"/>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7832883" y="1703053"/>
              <a:ext cx="361829" cy="361829"/>
            </a:xfrm>
            <a:prstGeom prst="rect">
              <a:avLst/>
            </a:prstGeom>
          </p:spPr>
        </p:pic>
        <p:sp>
          <p:nvSpPr>
            <p:cNvPr id="18" name="TextBox 17"/>
            <p:cNvSpPr txBox="1"/>
            <p:nvPr/>
          </p:nvSpPr>
          <p:spPr>
            <a:xfrm>
              <a:off x="7958613" y="1562894"/>
              <a:ext cx="2055265" cy="544765"/>
            </a:xfrm>
            <a:prstGeom prst="rect">
              <a:avLst/>
            </a:prstGeom>
            <a:noFill/>
          </p:spPr>
          <p:txBody>
            <a:bodyPr wrap="square" lIns="182880" tIns="146304" rIns="182880" bIns="146304" rtlCol="0">
              <a:spAutoFit/>
            </a:bodyPr>
            <a:lstStyle/>
            <a:p>
              <a:pPr algn="r">
                <a:lnSpc>
                  <a:spcPct val="90000"/>
                </a:lnSpc>
                <a:spcAft>
                  <a:spcPts val="600"/>
                </a:spcAft>
              </a:pPr>
              <a:r>
                <a:rPr lang="en-US" dirty="0">
                  <a:gradFill>
                    <a:gsLst>
                      <a:gs pos="2917">
                        <a:schemeClr val="tx1"/>
                      </a:gs>
                      <a:gs pos="30000">
                        <a:schemeClr val="tx1"/>
                      </a:gs>
                    </a:gsLst>
                    <a:lin ang="5400000" scaled="0"/>
                  </a:gradFill>
                </a:rPr>
                <a:t>Virtual Network</a:t>
              </a:r>
            </a:p>
          </p:txBody>
        </p:sp>
      </p:grpSp>
    </p:spTree>
    <p:extLst>
      <p:ext uri="{BB962C8B-B14F-4D97-AF65-F5344CB8AC3E}">
        <p14:creationId xmlns:p14="http://schemas.microsoft.com/office/powerpoint/2010/main" val="38807644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75026" y="4533789"/>
            <a:ext cx="11240393" cy="724143"/>
          </a:xfrm>
        </p:spPr>
        <p:txBody>
          <a:bodyPr/>
          <a:lstStyle/>
          <a:p>
            <a:r>
              <a:rPr lang="en-US" sz="3921" dirty="0"/>
              <a:t>Network Security Groups</a:t>
            </a:r>
            <a:endParaRPr lang="en-US" dirty="0"/>
          </a:p>
        </p:txBody>
      </p:sp>
    </p:spTree>
    <p:extLst>
      <p:ext uri="{BB962C8B-B14F-4D97-AF65-F5344CB8AC3E}">
        <p14:creationId xmlns:p14="http://schemas.microsoft.com/office/powerpoint/2010/main" val="971617915"/>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Cross Premises Connectivity</a:t>
            </a:r>
          </a:p>
        </p:txBody>
      </p:sp>
    </p:spTree>
    <p:extLst>
      <p:ext uri="{BB962C8B-B14F-4D97-AF65-F5344CB8AC3E}">
        <p14:creationId xmlns:p14="http://schemas.microsoft.com/office/powerpoint/2010/main" val="480054007"/>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Point-to-Site VPNs</a:t>
            </a:r>
          </a:p>
        </p:txBody>
      </p:sp>
      <p:sp>
        <p:nvSpPr>
          <p:cNvPr id="4" name="Content Placeholder 4"/>
          <p:cNvSpPr txBox="1">
            <a:spLocks/>
          </p:cNvSpPr>
          <p:nvPr/>
        </p:nvSpPr>
        <p:spPr>
          <a:xfrm>
            <a:off x="6284152" y="1951578"/>
            <a:ext cx="4522115" cy="3579123"/>
          </a:xfrm>
          <a:prstGeom prst="rect">
            <a:avLst/>
          </a:prstGeom>
        </p:spPr>
        <p:txBody>
          <a:bodyPr vert="horz" lIns="91427" tIns="45713" rIns="91427" bIns="45713" rtlCol="0">
            <a:norm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defRPr/>
            </a:pPr>
            <a:endParaRPr lang="en-US" sz="1765" dirty="0">
              <a:solidFill>
                <a:srgbClr val="FFFFFF"/>
              </a:solidFill>
            </a:endParaRPr>
          </a:p>
        </p:txBody>
      </p:sp>
      <p:sp>
        <p:nvSpPr>
          <p:cNvPr id="5" name="Rectangle 4"/>
          <p:cNvSpPr/>
          <p:nvPr/>
        </p:nvSpPr>
        <p:spPr bwMode="auto">
          <a:xfrm>
            <a:off x="269238" y="2629459"/>
            <a:ext cx="5100657" cy="3832427"/>
          </a:xfrm>
          <a:prstGeom prst="rect">
            <a:avLst/>
          </a:prstGeom>
          <a:solidFill>
            <a:srgbClr val="9B4F96">
              <a:lumMod val="75000"/>
            </a:srgbClr>
          </a:solidFill>
          <a:ln w="9525" cap="flat" cmpd="sng" algn="ctr">
            <a:solidFill>
              <a:srgbClr val="9B4F96"/>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896091" fontAlgn="base">
              <a:lnSpc>
                <a:spcPct val="90000"/>
              </a:lnSpc>
              <a:spcBef>
                <a:spcPct val="0"/>
              </a:spcBef>
              <a:spcAft>
                <a:spcPct val="0"/>
              </a:spcAft>
              <a:defRPr/>
            </a:pPr>
            <a:r>
              <a:rPr lang="en-US" sz="1961" kern="0" dirty="0">
                <a:solidFill>
                  <a:srgbClr val="FFFFFF"/>
                </a:solidFill>
                <a:latin typeface="Segoe UI"/>
              </a:rPr>
              <a:t>On-premises</a:t>
            </a:r>
          </a:p>
        </p:txBody>
      </p:sp>
      <p:sp>
        <p:nvSpPr>
          <p:cNvPr id="6" name="Rounded Rectangle 5"/>
          <p:cNvSpPr/>
          <p:nvPr/>
        </p:nvSpPr>
        <p:spPr bwMode="auto">
          <a:xfrm>
            <a:off x="683405" y="3278599"/>
            <a:ext cx="4272323" cy="1274493"/>
          </a:xfrm>
          <a:prstGeom prst="roundRect">
            <a:avLst>
              <a:gd name="adj" fmla="val 6387"/>
            </a:avLst>
          </a:prstGeom>
          <a:solidFill>
            <a:srgbClr val="B0B186"/>
          </a:solidFill>
          <a:ln w="1079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defRPr/>
            </a:pPr>
            <a:endParaRPr lang="en-US" sz="1961" kern="0" spc="-49" dirty="0">
              <a:gradFill>
                <a:gsLst>
                  <a:gs pos="1250">
                    <a:srgbClr val="000000"/>
                  </a:gs>
                  <a:gs pos="10417">
                    <a:srgbClr val="000000"/>
                  </a:gs>
                </a:gsLst>
                <a:lin ang="5400000" scaled="0"/>
              </a:gradFill>
              <a:latin typeface="Segoe UI"/>
            </a:endParaRPr>
          </a:p>
        </p:txBody>
      </p:sp>
      <p:sp>
        <p:nvSpPr>
          <p:cNvPr id="7" name="TextBox 6"/>
          <p:cNvSpPr txBox="1"/>
          <p:nvPr/>
        </p:nvSpPr>
        <p:spPr>
          <a:xfrm>
            <a:off x="683405" y="4475969"/>
            <a:ext cx="1950751" cy="561207"/>
          </a:xfrm>
          <a:prstGeom prst="rect">
            <a:avLst/>
          </a:prstGeom>
          <a:noFill/>
        </p:spPr>
        <p:txBody>
          <a:bodyPr wrap="none" lIns="0" tIns="143428" rIns="179285" bIns="143428" rtlCol="0">
            <a:spAutoFit/>
          </a:bodyPr>
          <a:lstStyle/>
          <a:p>
            <a:pPr defTabSz="896386">
              <a:lnSpc>
                <a:spcPct val="90000"/>
              </a:lnSpc>
              <a:defRPr/>
            </a:pPr>
            <a:r>
              <a:rPr lang="en-US" sz="1961" kern="0" dirty="0">
                <a:solidFill>
                  <a:srgbClr val="FFFFFF"/>
                </a:solidFill>
              </a:rPr>
              <a:t>Your datacenter</a:t>
            </a:r>
          </a:p>
        </p:txBody>
      </p:sp>
      <p:sp>
        <p:nvSpPr>
          <p:cNvPr id="8" name="TextBox 7"/>
          <p:cNvSpPr txBox="1"/>
          <p:nvPr/>
        </p:nvSpPr>
        <p:spPr>
          <a:xfrm>
            <a:off x="1855113" y="5236474"/>
            <a:ext cx="2277153" cy="1104318"/>
          </a:xfrm>
          <a:prstGeom prst="rect">
            <a:avLst/>
          </a:prstGeom>
          <a:noFill/>
        </p:spPr>
        <p:txBody>
          <a:bodyPr wrap="none" lIns="0" tIns="143428" rIns="179285" bIns="143428" rtlCol="0">
            <a:spAutoFit/>
          </a:bodyPr>
          <a:lstStyle/>
          <a:p>
            <a:pPr defTabSz="896386">
              <a:lnSpc>
                <a:spcPct val="90000"/>
              </a:lnSpc>
              <a:defRPr/>
            </a:pPr>
            <a:r>
              <a:rPr lang="en-US" sz="1961" kern="0" dirty="0">
                <a:solidFill>
                  <a:srgbClr val="FFFFFF"/>
                </a:solidFill>
              </a:rPr>
              <a:t>Individual </a:t>
            </a:r>
            <a:br>
              <a:rPr lang="en-US" sz="1961" kern="0" dirty="0">
                <a:solidFill>
                  <a:srgbClr val="FFFFFF"/>
                </a:solidFill>
              </a:rPr>
            </a:br>
            <a:r>
              <a:rPr lang="en-US" sz="1961" kern="0" dirty="0">
                <a:solidFill>
                  <a:srgbClr val="FFFFFF"/>
                </a:solidFill>
              </a:rPr>
              <a:t>computers behind </a:t>
            </a:r>
            <a:br>
              <a:rPr lang="en-US" sz="1961" kern="0" dirty="0">
                <a:solidFill>
                  <a:srgbClr val="FFFFFF"/>
                </a:solidFill>
              </a:rPr>
            </a:br>
            <a:r>
              <a:rPr lang="en-US" sz="1961" kern="0" dirty="0">
                <a:solidFill>
                  <a:srgbClr val="FFFFFF"/>
                </a:solidFill>
              </a:rPr>
              <a:t>corporate firewall</a:t>
            </a:r>
          </a:p>
        </p:txBody>
      </p:sp>
      <p:grpSp>
        <p:nvGrpSpPr>
          <p:cNvPr id="9" name="Group 8"/>
          <p:cNvGrpSpPr/>
          <p:nvPr/>
        </p:nvGrpSpPr>
        <p:grpSpPr>
          <a:xfrm>
            <a:off x="779280" y="3369967"/>
            <a:ext cx="2424963" cy="1091756"/>
            <a:chOff x="794905" y="2135332"/>
            <a:chExt cx="3406034" cy="1533449"/>
          </a:xfrm>
        </p:grpSpPr>
        <p:pic>
          <p:nvPicPr>
            <p:cNvPr id="10" name="Picture 9"/>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4905" y="3198357"/>
              <a:ext cx="1089128" cy="470424"/>
            </a:xfrm>
            <a:prstGeom prst="roundRect">
              <a:avLst>
                <a:gd name="adj" fmla="val 11234"/>
              </a:avLst>
            </a:prstGeom>
            <a:solidFill>
              <a:srgbClr val="00188F"/>
            </a:solidFill>
            <a:ln w="63500">
              <a:noFill/>
            </a:ln>
            <a:effectLst/>
          </p:spPr>
        </p:pic>
        <p:pic>
          <p:nvPicPr>
            <p:cNvPr id="11" name="Picture 10"/>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4905" y="2666845"/>
              <a:ext cx="1089128" cy="470424"/>
            </a:xfrm>
            <a:prstGeom prst="roundRect">
              <a:avLst>
                <a:gd name="adj" fmla="val 11234"/>
              </a:avLst>
            </a:prstGeom>
            <a:solidFill>
              <a:srgbClr val="00188F"/>
            </a:solidFill>
            <a:ln w="63500">
              <a:noFill/>
            </a:ln>
            <a:effectLst/>
          </p:spPr>
        </p:pic>
        <p:pic>
          <p:nvPicPr>
            <p:cNvPr id="12" name="Picture 11"/>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4905" y="2135332"/>
              <a:ext cx="1089128" cy="470424"/>
            </a:xfrm>
            <a:prstGeom prst="roundRect">
              <a:avLst>
                <a:gd name="adj" fmla="val 11234"/>
              </a:avLst>
            </a:prstGeom>
            <a:solidFill>
              <a:srgbClr val="00188F"/>
            </a:solidFill>
            <a:ln w="63500">
              <a:noFill/>
            </a:ln>
            <a:effectLst/>
          </p:spPr>
        </p:pic>
        <p:pic>
          <p:nvPicPr>
            <p:cNvPr id="13" name="Picture 12"/>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1953358" y="3198357"/>
              <a:ext cx="1089128" cy="470424"/>
            </a:xfrm>
            <a:prstGeom prst="roundRect">
              <a:avLst>
                <a:gd name="adj" fmla="val 11234"/>
              </a:avLst>
            </a:prstGeom>
            <a:solidFill>
              <a:srgbClr val="00188F"/>
            </a:solidFill>
            <a:ln w="63500">
              <a:noFill/>
            </a:ln>
            <a:effectLst/>
          </p:spPr>
        </p:pic>
        <p:pic>
          <p:nvPicPr>
            <p:cNvPr id="14" name="Picture 13"/>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1953358" y="2666845"/>
              <a:ext cx="1089128" cy="470424"/>
            </a:xfrm>
            <a:prstGeom prst="roundRect">
              <a:avLst>
                <a:gd name="adj" fmla="val 11234"/>
              </a:avLst>
            </a:prstGeom>
            <a:solidFill>
              <a:srgbClr val="00188F"/>
            </a:solidFill>
            <a:ln w="63500">
              <a:noFill/>
            </a:ln>
            <a:effectLst/>
          </p:spPr>
        </p:pic>
        <p:pic>
          <p:nvPicPr>
            <p:cNvPr id="15" name="Picture 14"/>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1953358" y="2135332"/>
              <a:ext cx="1089128" cy="470424"/>
            </a:xfrm>
            <a:prstGeom prst="roundRect">
              <a:avLst>
                <a:gd name="adj" fmla="val 11234"/>
              </a:avLst>
            </a:prstGeom>
            <a:solidFill>
              <a:srgbClr val="00188F"/>
            </a:solidFill>
            <a:ln w="63500">
              <a:noFill/>
            </a:ln>
            <a:effectLst/>
          </p:spPr>
        </p:pic>
        <p:pic>
          <p:nvPicPr>
            <p:cNvPr id="16" name="Picture 15"/>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3111811" y="3198357"/>
              <a:ext cx="1089128" cy="470424"/>
            </a:xfrm>
            <a:prstGeom prst="roundRect">
              <a:avLst>
                <a:gd name="adj" fmla="val 11234"/>
              </a:avLst>
            </a:prstGeom>
            <a:solidFill>
              <a:srgbClr val="00188F"/>
            </a:solidFill>
            <a:ln w="63500">
              <a:noFill/>
            </a:ln>
            <a:effectLst/>
          </p:spPr>
        </p:pic>
        <p:pic>
          <p:nvPicPr>
            <p:cNvPr id="17" name="Picture 16"/>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3111811" y="2666845"/>
              <a:ext cx="1089128" cy="470424"/>
            </a:xfrm>
            <a:prstGeom prst="roundRect">
              <a:avLst>
                <a:gd name="adj" fmla="val 11234"/>
              </a:avLst>
            </a:prstGeom>
            <a:solidFill>
              <a:srgbClr val="00188F"/>
            </a:solidFill>
            <a:ln w="63500">
              <a:noFill/>
            </a:ln>
            <a:effectLst/>
          </p:spPr>
        </p:pic>
        <p:pic>
          <p:nvPicPr>
            <p:cNvPr id="18" name="Picture 17"/>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3111811" y="2135332"/>
              <a:ext cx="1089128" cy="470424"/>
            </a:xfrm>
            <a:prstGeom prst="roundRect">
              <a:avLst>
                <a:gd name="adj" fmla="val 11234"/>
              </a:avLst>
            </a:prstGeom>
            <a:solidFill>
              <a:srgbClr val="00188F"/>
            </a:solidFill>
            <a:ln w="63500">
              <a:noFill/>
            </a:ln>
            <a:effectLst/>
          </p:spPr>
        </p:pic>
      </p:grpSp>
      <p:sp>
        <p:nvSpPr>
          <p:cNvPr id="19" name="TextBox 18"/>
          <p:cNvSpPr txBox="1"/>
          <p:nvPr/>
        </p:nvSpPr>
        <p:spPr>
          <a:xfrm>
            <a:off x="6028063" y="4146965"/>
            <a:ext cx="1660751" cy="832764"/>
          </a:xfrm>
          <a:prstGeom prst="rect">
            <a:avLst/>
          </a:prstGeom>
          <a:noFill/>
        </p:spPr>
        <p:txBody>
          <a:bodyPr wrap="none" lIns="0" tIns="143428" rIns="179285" bIns="143428" rtlCol="0">
            <a:spAutoFit/>
          </a:bodyPr>
          <a:lstStyle/>
          <a:p>
            <a:pPr algn="ctr" defTabSz="896386">
              <a:lnSpc>
                <a:spcPct val="90000"/>
              </a:lnSpc>
              <a:defRPr/>
            </a:pPr>
            <a:r>
              <a:rPr lang="en-US" sz="1961" kern="0" dirty="0">
                <a:gradFill>
                  <a:gsLst>
                    <a:gs pos="2917">
                      <a:srgbClr val="FFFFFF"/>
                    </a:gs>
                    <a:gs pos="100000">
                      <a:srgbClr val="FFFFFF"/>
                    </a:gs>
                  </a:gsLst>
                  <a:lin ang="5400000" scaled="0"/>
                </a:gradFill>
              </a:rPr>
              <a:t>Point-to-Site </a:t>
            </a:r>
            <a:br>
              <a:rPr lang="en-US" sz="1961" kern="0" dirty="0">
                <a:gradFill>
                  <a:gsLst>
                    <a:gs pos="2917">
                      <a:srgbClr val="FFFFFF"/>
                    </a:gs>
                    <a:gs pos="100000">
                      <a:srgbClr val="FFFFFF"/>
                    </a:gs>
                  </a:gsLst>
                  <a:lin ang="5400000" scaled="0"/>
                </a:gradFill>
              </a:rPr>
            </a:br>
            <a:r>
              <a:rPr lang="en-US" sz="1961" kern="0" dirty="0">
                <a:gradFill>
                  <a:gsLst>
                    <a:gs pos="2917">
                      <a:srgbClr val="FFFFFF"/>
                    </a:gs>
                    <a:gs pos="100000">
                      <a:srgbClr val="FFFFFF"/>
                    </a:gs>
                  </a:gsLst>
                  <a:lin ang="5400000" scaled="0"/>
                </a:gradFill>
              </a:rPr>
              <a:t>VPN</a:t>
            </a:r>
          </a:p>
        </p:txBody>
      </p:sp>
      <p:sp>
        <p:nvSpPr>
          <p:cNvPr id="20" name="Oval 19"/>
          <p:cNvSpPr/>
          <p:nvPr/>
        </p:nvSpPr>
        <p:spPr bwMode="auto">
          <a:xfrm>
            <a:off x="3371599" y="3284673"/>
            <a:ext cx="1254415" cy="1278999"/>
          </a:xfrm>
          <a:prstGeom prst="ellipse">
            <a:avLst/>
          </a:prstGeom>
          <a:solidFill>
            <a:srgbClr val="FFFFFF"/>
          </a:solidFill>
          <a:ln w="76200" cap="flat" cmpd="sng" algn="ctr">
            <a:solidFill>
              <a:srgbClr val="FFFFFF">
                <a:lumMod val="90000"/>
                <a:lumOff val="10000"/>
              </a:srgbClr>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defRPr/>
            </a:pPr>
            <a:endParaRPr lang="en-US" sz="1961" kern="0" spc="-49" dirty="0">
              <a:gradFill>
                <a:gsLst>
                  <a:gs pos="1250">
                    <a:srgbClr val="000000"/>
                  </a:gs>
                  <a:gs pos="10417">
                    <a:srgbClr val="000000"/>
                  </a:gs>
                </a:gsLst>
                <a:lin ang="5400000" scaled="0"/>
              </a:gradFill>
              <a:latin typeface="Segoe UI"/>
            </a:endParaRPr>
          </a:p>
        </p:txBody>
      </p:sp>
      <p:sp>
        <p:nvSpPr>
          <p:cNvPr id="21" name="Freeform 52"/>
          <p:cNvSpPr>
            <a:spLocks noEditPoints="1"/>
          </p:cNvSpPr>
          <p:nvPr/>
        </p:nvSpPr>
        <p:spPr bwMode="auto">
          <a:xfrm>
            <a:off x="3566992" y="3411501"/>
            <a:ext cx="868954" cy="661383"/>
          </a:xfrm>
          <a:custGeom>
            <a:avLst/>
            <a:gdLst>
              <a:gd name="T0" fmla="*/ 179 w 181"/>
              <a:gd name="T1" fmla="*/ 46 h 135"/>
              <a:gd name="T2" fmla="*/ 101 w 181"/>
              <a:gd name="T3" fmla="*/ 1 h 135"/>
              <a:gd name="T4" fmla="*/ 95 w 181"/>
              <a:gd name="T5" fmla="*/ 1 h 135"/>
              <a:gd name="T6" fmla="*/ 97 w 181"/>
              <a:gd name="T7" fmla="*/ 95 h 135"/>
              <a:gd name="T8" fmla="*/ 22 w 181"/>
              <a:gd name="T9" fmla="*/ 86 h 135"/>
              <a:gd name="T10" fmla="*/ 67 w 181"/>
              <a:gd name="T11" fmla="*/ 119 h 135"/>
              <a:gd name="T12" fmla="*/ 21 w 181"/>
              <a:gd name="T13" fmla="*/ 88 h 135"/>
              <a:gd name="T14" fmla="*/ 100 w 181"/>
              <a:gd name="T15" fmla="*/ 102 h 135"/>
              <a:gd name="T16" fmla="*/ 98 w 181"/>
              <a:gd name="T17" fmla="*/ 135 h 135"/>
              <a:gd name="T18" fmla="*/ 94 w 181"/>
              <a:gd name="T19" fmla="*/ 134 h 135"/>
              <a:gd name="T20" fmla="*/ 81 w 181"/>
              <a:gd name="T21" fmla="*/ 122 h 135"/>
              <a:gd name="T22" fmla="*/ 94 w 181"/>
              <a:gd name="T23" fmla="*/ 127 h 135"/>
              <a:gd name="T24" fmla="*/ 6 w 181"/>
              <a:gd name="T25" fmla="*/ 55 h 135"/>
              <a:gd name="T26" fmla="*/ 6 w 181"/>
              <a:gd name="T27" fmla="*/ 77 h 135"/>
              <a:gd name="T28" fmla="*/ 7 w 181"/>
              <a:gd name="T29" fmla="*/ 85 h 135"/>
              <a:gd name="T30" fmla="*/ 0 w 181"/>
              <a:gd name="T31" fmla="*/ 81 h 135"/>
              <a:gd name="T32" fmla="*/ 0 w 181"/>
              <a:gd name="T33" fmla="*/ 51 h 135"/>
              <a:gd name="T34" fmla="*/ 6 w 181"/>
              <a:gd name="T35" fmla="*/ 47 h 135"/>
              <a:gd name="T36" fmla="*/ 11 w 181"/>
              <a:gd name="T37" fmla="*/ 50 h 135"/>
              <a:gd name="T38" fmla="*/ 100 w 181"/>
              <a:gd name="T39" fmla="*/ 102 h 135"/>
              <a:gd name="T40" fmla="*/ 181 w 181"/>
              <a:gd name="T41" fmla="*/ 51 h 135"/>
              <a:gd name="T42" fmla="*/ 178 w 181"/>
              <a:gd name="T43" fmla="*/ 81 h 135"/>
              <a:gd name="T44" fmla="*/ 104 w 181"/>
              <a:gd name="T45" fmla="*/ 102 h 135"/>
              <a:gd name="T46" fmla="*/ 181 w 181"/>
              <a:gd name="T47" fmla="*/ 50 h 135"/>
              <a:gd name="T48" fmla="*/ 59 w 181"/>
              <a:gd name="T49" fmla="*/ 100 h 135"/>
              <a:gd name="T50" fmla="*/ 36 w 181"/>
              <a:gd name="T51" fmla="*/ 87 h 135"/>
              <a:gd name="T52" fmla="*/ 34 w 181"/>
              <a:gd name="T53" fmla="*/ 82 h 135"/>
              <a:gd name="T54" fmla="*/ 59 w 181"/>
              <a:gd name="T55" fmla="*/ 93 h 135"/>
              <a:gd name="T56" fmla="*/ 61 w 181"/>
              <a:gd name="T57" fmla="*/ 99 h 135"/>
              <a:gd name="T58" fmla="*/ 80 w 181"/>
              <a:gd name="T59" fmla="*/ 117 h 135"/>
              <a:gd name="T60" fmla="*/ 73 w 181"/>
              <a:gd name="T61" fmla="*/ 124 h 135"/>
              <a:gd name="T62" fmla="*/ 70 w 181"/>
              <a:gd name="T63" fmla="*/ 121 h 135"/>
              <a:gd name="T64" fmla="*/ 71 w 181"/>
              <a:gd name="T65" fmla="*/ 104 h 135"/>
              <a:gd name="T66" fmla="*/ 80 w 181"/>
              <a:gd name="T67" fmla="*/ 100 h 135"/>
              <a:gd name="T68" fmla="*/ 80 w 181"/>
              <a:gd name="T69" fmla="*/ 103 h 135"/>
              <a:gd name="T70" fmla="*/ 74 w 181"/>
              <a:gd name="T71" fmla="*/ 118 h 135"/>
              <a:gd name="T72" fmla="*/ 80 w 181"/>
              <a:gd name="T73" fmla="*/ 117 h 135"/>
              <a:gd name="T74" fmla="*/ 20 w 181"/>
              <a:gd name="T75" fmla="*/ 86 h 135"/>
              <a:gd name="T76" fmla="*/ 10 w 181"/>
              <a:gd name="T77" fmla="*/ 89 h 135"/>
              <a:gd name="T78" fmla="*/ 9 w 181"/>
              <a:gd name="T79" fmla="*/ 72 h 135"/>
              <a:gd name="T80" fmla="*/ 17 w 181"/>
              <a:gd name="T81" fmla="*/ 66 h 135"/>
              <a:gd name="T82" fmla="*/ 20 w 181"/>
              <a:gd name="T83" fmla="*/ 66 h 135"/>
              <a:gd name="T84" fmla="*/ 14 w 181"/>
              <a:gd name="T85" fmla="*/ 72 h 135"/>
              <a:gd name="T86" fmla="*/ 17 w 181"/>
              <a:gd name="T87" fmla="*/ 8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1" h="135">
                <a:moveTo>
                  <a:pt x="97" y="95"/>
                </a:moveTo>
                <a:cubicBezTo>
                  <a:pt x="179" y="46"/>
                  <a:pt x="179" y="46"/>
                  <a:pt x="179" y="46"/>
                </a:cubicBezTo>
                <a:cubicBezTo>
                  <a:pt x="179" y="46"/>
                  <a:pt x="179" y="46"/>
                  <a:pt x="178" y="46"/>
                </a:cubicBezTo>
                <a:cubicBezTo>
                  <a:pt x="101" y="1"/>
                  <a:pt x="101" y="1"/>
                  <a:pt x="101" y="1"/>
                </a:cubicBezTo>
                <a:cubicBezTo>
                  <a:pt x="100" y="0"/>
                  <a:pt x="99" y="0"/>
                  <a:pt x="98" y="0"/>
                </a:cubicBezTo>
                <a:cubicBezTo>
                  <a:pt x="97" y="0"/>
                  <a:pt x="96" y="0"/>
                  <a:pt x="95" y="1"/>
                </a:cubicBezTo>
                <a:cubicBezTo>
                  <a:pt x="14" y="48"/>
                  <a:pt x="14" y="48"/>
                  <a:pt x="14" y="48"/>
                </a:cubicBezTo>
                <a:cubicBezTo>
                  <a:pt x="97" y="95"/>
                  <a:pt x="97" y="95"/>
                  <a:pt x="97" y="95"/>
                </a:cubicBezTo>
                <a:cubicBezTo>
                  <a:pt x="97" y="95"/>
                  <a:pt x="97" y="95"/>
                  <a:pt x="97" y="95"/>
                </a:cubicBezTo>
                <a:close/>
                <a:moveTo>
                  <a:pt x="22" y="86"/>
                </a:moveTo>
                <a:cubicBezTo>
                  <a:pt x="67" y="112"/>
                  <a:pt x="67" y="112"/>
                  <a:pt x="67" y="112"/>
                </a:cubicBezTo>
                <a:cubicBezTo>
                  <a:pt x="67" y="119"/>
                  <a:pt x="67" y="119"/>
                  <a:pt x="67" y="119"/>
                </a:cubicBezTo>
                <a:cubicBezTo>
                  <a:pt x="17" y="90"/>
                  <a:pt x="17" y="90"/>
                  <a:pt x="17" y="90"/>
                </a:cubicBezTo>
                <a:cubicBezTo>
                  <a:pt x="21" y="88"/>
                  <a:pt x="21" y="88"/>
                  <a:pt x="21" y="88"/>
                </a:cubicBezTo>
                <a:cubicBezTo>
                  <a:pt x="21" y="87"/>
                  <a:pt x="22" y="87"/>
                  <a:pt x="22" y="86"/>
                </a:cubicBezTo>
                <a:close/>
                <a:moveTo>
                  <a:pt x="100" y="102"/>
                </a:moveTo>
                <a:cubicBezTo>
                  <a:pt x="100" y="132"/>
                  <a:pt x="100" y="132"/>
                  <a:pt x="100" y="132"/>
                </a:cubicBezTo>
                <a:cubicBezTo>
                  <a:pt x="100" y="133"/>
                  <a:pt x="99" y="134"/>
                  <a:pt x="98" y="135"/>
                </a:cubicBezTo>
                <a:cubicBezTo>
                  <a:pt x="98" y="135"/>
                  <a:pt x="97" y="135"/>
                  <a:pt x="96" y="135"/>
                </a:cubicBezTo>
                <a:cubicBezTo>
                  <a:pt x="96" y="135"/>
                  <a:pt x="95" y="135"/>
                  <a:pt x="94" y="134"/>
                </a:cubicBezTo>
                <a:cubicBezTo>
                  <a:pt x="76" y="124"/>
                  <a:pt x="76" y="124"/>
                  <a:pt x="76" y="124"/>
                </a:cubicBezTo>
                <a:cubicBezTo>
                  <a:pt x="81" y="122"/>
                  <a:pt x="81" y="122"/>
                  <a:pt x="81" y="122"/>
                </a:cubicBezTo>
                <a:cubicBezTo>
                  <a:pt x="82" y="121"/>
                  <a:pt x="82" y="121"/>
                  <a:pt x="82" y="120"/>
                </a:cubicBezTo>
                <a:cubicBezTo>
                  <a:pt x="94" y="127"/>
                  <a:pt x="94" y="127"/>
                  <a:pt x="94" y="127"/>
                </a:cubicBezTo>
                <a:cubicBezTo>
                  <a:pt x="94" y="105"/>
                  <a:pt x="94" y="105"/>
                  <a:pt x="94" y="105"/>
                </a:cubicBezTo>
                <a:cubicBezTo>
                  <a:pt x="6" y="55"/>
                  <a:pt x="6" y="55"/>
                  <a:pt x="6" y="55"/>
                </a:cubicBezTo>
                <a:cubicBezTo>
                  <a:pt x="6" y="77"/>
                  <a:pt x="6" y="77"/>
                  <a:pt x="6" y="77"/>
                </a:cubicBezTo>
                <a:cubicBezTo>
                  <a:pt x="6" y="77"/>
                  <a:pt x="6" y="77"/>
                  <a:pt x="6" y="77"/>
                </a:cubicBezTo>
                <a:cubicBezTo>
                  <a:pt x="7" y="78"/>
                  <a:pt x="7" y="78"/>
                  <a:pt x="7" y="78"/>
                </a:cubicBezTo>
                <a:cubicBezTo>
                  <a:pt x="7" y="85"/>
                  <a:pt x="7" y="85"/>
                  <a:pt x="7" y="85"/>
                </a:cubicBezTo>
                <a:cubicBezTo>
                  <a:pt x="3" y="83"/>
                  <a:pt x="3" y="83"/>
                  <a:pt x="3" y="83"/>
                </a:cubicBezTo>
                <a:cubicBezTo>
                  <a:pt x="0" y="81"/>
                  <a:pt x="0" y="81"/>
                  <a:pt x="0" y="81"/>
                </a:cubicBezTo>
                <a:cubicBezTo>
                  <a:pt x="0" y="78"/>
                  <a:pt x="0" y="78"/>
                  <a:pt x="0" y="78"/>
                </a:cubicBezTo>
                <a:cubicBezTo>
                  <a:pt x="0" y="51"/>
                  <a:pt x="0" y="51"/>
                  <a:pt x="0" y="51"/>
                </a:cubicBezTo>
                <a:cubicBezTo>
                  <a:pt x="0" y="49"/>
                  <a:pt x="0" y="48"/>
                  <a:pt x="2" y="47"/>
                </a:cubicBezTo>
                <a:cubicBezTo>
                  <a:pt x="3" y="47"/>
                  <a:pt x="4" y="47"/>
                  <a:pt x="6" y="47"/>
                </a:cubicBezTo>
                <a:cubicBezTo>
                  <a:pt x="11" y="50"/>
                  <a:pt x="11" y="50"/>
                  <a:pt x="11" y="50"/>
                </a:cubicBezTo>
                <a:cubicBezTo>
                  <a:pt x="11" y="50"/>
                  <a:pt x="11" y="50"/>
                  <a:pt x="11" y="50"/>
                </a:cubicBezTo>
                <a:cubicBezTo>
                  <a:pt x="99" y="100"/>
                  <a:pt x="99" y="100"/>
                  <a:pt x="99" y="100"/>
                </a:cubicBezTo>
                <a:cubicBezTo>
                  <a:pt x="100" y="100"/>
                  <a:pt x="100" y="101"/>
                  <a:pt x="100" y="102"/>
                </a:cubicBezTo>
                <a:close/>
                <a:moveTo>
                  <a:pt x="181" y="50"/>
                </a:moveTo>
                <a:cubicBezTo>
                  <a:pt x="181" y="50"/>
                  <a:pt x="181" y="50"/>
                  <a:pt x="181" y="51"/>
                </a:cubicBezTo>
                <a:cubicBezTo>
                  <a:pt x="181" y="76"/>
                  <a:pt x="181" y="76"/>
                  <a:pt x="181" y="76"/>
                </a:cubicBezTo>
                <a:cubicBezTo>
                  <a:pt x="181" y="78"/>
                  <a:pt x="180" y="80"/>
                  <a:pt x="178" y="81"/>
                </a:cubicBezTo>
                <a:cubicBezTo>
                  <a:pt x="104" y="123"/>
                  <a:pt x="104" y="123"/>
                  <a:pt x="104" y="123"/>
                </a:cubicBezTo>
                <a:cubicBezTo>
                  <a:pt x="104" y="102"/>
                  <a:pt x="104" y="102"/>
                  <a:pt x="104" y="102"/>
                </a:cubicBezTo>
                <a:cubicBezTo>
                  <a:pt x="104" y="100"/>
                  <a:pt x="103" y="98"/>
                  <a:pt x="101" y="97"/>
                </a:cubicBezTo>
                <a:cubicBezTo>
                  <a:pt x="181" y="50"/>
                  <a:pt x="181" y="50"/>
                  <a:pt x="181" y="50"/>
                </a:cubicBezTo>
                <a:cubicBezTo>
                  <a:pt x="181" y="50"/>
                  <a:pt x="181" y="50"/>
                  <a:pt x="181" y="50"/>
                </a:cubicBezTo>
                <a:close/>
                <a:moveTo>
                  <a:pt x="59" y="100"/>
                </a:moveTo>
                <a:cubicBezTo>
                  <a:pt x="59" y="100"/>
                  <a:pt x="59" y="100"/>
                  <a:pt x="58" y="100"/>
                </a:cubicBezTo>
                <a:cubicBezTo>
                  <a:pt x="36" y="87"/>
                  <a:pt x="36" y="87"/>
                  <a:pt x="36" y="87"/>
                </a:cubicBezTo>
                <a:cubicBezTo>
                  <a:pt x="35" y="87"/>
                  <a:pt x="34" y="85"/>
                  <a:pt x="34" y="84"/>
                </a:cubicBezTo>
                <a:cubicBezTo>
                  <a:pt x="34" y="82"/>
                  <a:pt x="34" y="82"/>
                  <a:pt x="34" y="82"/>
                </a:cubicBezTo>
                <a:cubicBezTo>
                  <a:pt x="34" y="80"/>
                  <a:pt x="35" y="80"/>
                  <a:pt x="36" y="80"/>
                </a:cubicBezTo>
                <a:cubicBezTo>
                  <a:pt x="59" y="93"/>
                  <a:pt x="59" y="93"/>
                  <a:pt x="59" y="93"/>
                </a:cubicBezTo>
                <a:cubicBezTo>
                  <a:pt x="60" y="94"/>
                  <a:pt x="61" y="95"/>
                  <a:pt x="61" y="96"/>
                </a:cubicBezTo>
                <a:cubicBezTo>
                  <a:pt x="61" y="99"/>
                  <a:pt x="61" y="99"/>
                  <a:pt x="61" y="99"/>
                </a:cubicBezTo>
                <a:cubicBezTo>
                  <a:pt x="61" y="100"/>
                  <a:pt x="60" y="100"/>
                  <a:pt x="59" y="100"/>
                </a:cubicBezTo>
                <a:close/>
                <a:moveTo>
                  <a:pt x="80" y="117"/>
                </a:moveTo>
                <a:cubicBezTo>
                  <a:pt x="81" y="118"/>
                  <a:pt x="81" y="119"/>
                  <a:pt x="80" y="120"/>
                </a:cubicBezTo>
                <a:cubicBezTo>
                  <a:pt x="73" y="124"/>
                  <a:pt x="73" y="124"/>
                  <a:pt x="73" y="124"/>
                </a:cubicBezTo>
                <a:cubicBezTo>
                  <a:pt x="72" y="124"/>
                  <a:pt x="71" y="124"/>
                  <a:pt x="70" y="123"/>
                </a:cubicBezTo>
                <a:cubicBezTo>
                  <a:pt x="70" y="123"/>
                  <a:pt x="70" y="121"/>
                  <a:pt x="70" y="121"/>
                </a:cubicBezTo>
                <a:cubicBezTo>
                  <a:pt x="70" y="106"/>
                  <a:pt x="70" y="106"/>
                  <a:pt x="70" y="106"/>
                </a:cubicBezTo>
                <a:cubicBezTo>
                  <a:pt x="70" y="106"/>
                  <a:pt x="70" y="104"/>
                  <a:pt x="71" y="104"/>
                </a:cubicBezTo>
                <a:cubicBezTo>
                  <a:pt x="77" y="100"/>
                  <a:pt x="77" y="100"/>
                  <a:pt x="77" y="100"/>
                </a:cubicBezTo>
                <a:cubicBezTo>
                  <a:pt x="78" y="99"/>
                  <a:pt x="80" y="100"/>
                  <a:pt x="80" y="100"/>
                </a:cubicBezTo>
                <a:cubicBezTo>
                  <a:pt x="80" y="100"/>
                  <a:pt x="80" y="100"/>
                  <a:pt x="80" y="100"/>
                </a:cubicBezTo>
                <a:cubicBezTo>
                  <a:pt x="81" y="101"/>
                  <a:pt x="81" y="103"/>
                  <a:pt x="80" y="103"/>
                </a:cubicBezTo>
                <a:cubicBezTo>
                  <a:pt x="74" y="106"/>
                  <a:pt x="74" y="106"/>
                  <a:pt x="74" y="106"/>
                </a:cubicBezTo>
                <a:cubicBezTo>
                  <a:pt x="74" y="118"/>
                  <a:pt x="74" y="118"/>
                  <a:pt x="74" y="118"/>
                </a:cubicBezTo>
                <a:cubicBezTo>
                  <a:pt x="77" y="117"/>
                  <a:pt x="77" y="117"/>
                  <a:pt x="77" y="117"/>
                </a:cubicBezTo>
                <a:cubicBezTo>
                  <a:pt x="78" y="116"/>
                  <a:pt x="80" y="116"/>
                  <a:pt x="80" y="117"/>
                </a:cubicBezTo>
                <a:close/>
                <a:moveTo>
                  <a:pt x="20" y="83"/>
                </a:moveTo>
                <a:cubicBezTo>
                  <a:pt x="21" y="84"/>
                  <a:pt x="21" y="85"/>
                  <a:pt x="20" y="86"/>
                </a:cubicBezTo>
                <a:cubicBezTo>
                  <a:pt x="13" y="90"/>
                  <a:pt x="13" y="90"/>
                  <a:pt x="13" y="90"/>
                </a:cubicBezTo>
                <a:cubicBezTo>
                  <a:pt x="12" y="90"/>
                  <a:pt x="11" y="90"/>
                  <a:pt x="10" y="89"/>
                </a:cubicBezTo>
                <a:cubicBezTo>
                  <a:pt x="10" y="89"/>
                  <a:pt x="9" y="87"/>
                  <a:pt x="9" y="87"/>
                </a:cubicBezTo>
                <a:cubicBezTo>
                  <a:pt x="9" y="72"/>
                  <a:pt x="9" y="72"/>
                  <a:pt x="9" y="72"/>
                </a:cubicBezTo>
                <a:cubicBezTo>
                  <a:pt x="9" y="72"/>
                  <a:pt x="10" y="70"/>
                  <a:pt x="10" y="70"/>
                </a:cubicBezTo>
                <a:cubicBezTo>
                  <a:pt x="17" y="66"/>
                  <a:pt x="17" y="66"/>
                  <a:pt x="17" y="66"/>
                </a:cubicBezTo>
                <a:cubicBezTo>
                  <a:pt x="18" y="65"/>
                  <a:pt x="20" y="66"/>
                  <a:pt x="20" y="66"/>
                </a:cubicBezTo>
                <a:cubicBezTo>
                  <a:pt x="20" y="66"/>
                  <a:pt x="20" y="66"/>
                  <a:pt x="20" y="66"/>
                </a:cubicBezTo>
                <a:cubicBezTo>
                  <a:pt x="21" y="67"/>
                  <a:pt x="21" y="69"/>
                  <a:pt x="20" y="69"/>
                </a:cubicBezTo>
                <a:cubicBezTo>
                  <a:pt x="14" y="72"/>
                  <a:pt x="14" y="72"/>
                  <a:pt x="14" y="72"/>
                </a:cubicBezTo>
                <a:cubicBezTo>
                  <a:pt x="14" y="84"/>
                  <a:pt x="14" y="84"/>
                  <a:pt x="14" y="84"/>
                </a:cubicBezTo>
                <a:cubicBezTo>
                  <a:pt x="17" y="83"/>
                  <a:pt x="17" y="83"/>
                  <a:pt x="17" y="83"/>
                </a:cubicBezTo>
                <a:cubicBezTo>
                  <a:pt x="18" y="82"/>
                  <a:pt x="20" y="82"/>
                  <a:pt x="20" y="83"/>
                </a:cubicBezTo>
                <a:close/>
              </a:path>
            </a:pathLst>
          </a:custGeom>
          <a:solidFill>
            <a:srgbClr val="002060"/>
          </a:solidFill>
          <a:ln>
            <a:noFill/>
          </a:ln>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FFFFFF"/>
              </a:solidFill>
            </a:endParaRPr>
          </a:p>
        </p:txBody>
      </p:sp>
      <p:sp>
        <p:nvSpPr>
          <p:cNvPr id="22" name="TextBox 21"/>
          <p:cNvSpPr txBox="1"/>
          <p:nvPr/>
        </p:nvSpPr>
        <p:spPr>
          <a:xfrm>
            <a:off x="3414747" y="3928219"/>
            <a:ext cx="1182390" cy="588366"/>
          </a:xfrm>
          <a:prstGeom prst="rect">
            <a:avLst/>
          </a:prstGeom>
          <a:noFill/>
        </p:spPr>
        <p:txBody>
          <a:bodyPr wrap="none" lIns="179285" tIns="143428" rIns="179285" bIns="143428" rtlCol="0">
            <a:spAutoFit/>
          </a:bodyPr>
          <a:lstStyle/>
          <a:p>
            <a:pPr algn="ctr" defTabSz="896386">
              <a:lnSpc>
                <a:spcPct val="90000"/>
              </a:lnSpc>
              <a:defRPr/>
            </a:pPr>
            <a:r>
              <a:rPr lang="en-US" sz="1078" kern="0" dirty="0">
                <a:solidFill>
                  <a:srgbClr val="002050"/>
                </a:solidFill>
              </a:rPr>
              <a:t>Route-based </a:t>
            </a:r>
          </a:p>
          <a:p>
            <a:pPr algn="ctr" defTabSz="896386">
              <a:lnSpc>
                <a:spcPct val="90000"/>
              </a:lnSpc>
              <a:defRPr/>
            </a:pPr>
            <a:r>
              <a:rPr lang="en-US" sz="1078" kern="0" dirty="0">
                <a:solidFill>
                  <a:srgbClr val="002050"/>
                </a:solidFill>
              </a:rPr>
              <a:t>VPN</a:t>
            </a:r>
          </a:p>
        </p:txBody>
      </p:sp>
      <p:sp>
        <p:nvSpPr>
          <p:cNvPr id="23" name="Clpoud Icon"/>
          <p:cNvSpPr>
            <a:spLocks noChangeAspect="1"/>
          </p:cNvSpPr>
          <p:nvPr/>
        </p:nvSpPr>
        <p:spPr bwMode="black">
          <a:xfrm>
            <a:off x="6296179" y="216811"/>
            <a:ext cx="5626583" cy="3179620"/>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lumMod val="60000"/>
              <a:lumOff val="40000"/>
            </a:schemeClr>
          </a:solidFill>
          <a:ln w="9525" cap="flat" cmpd="sng" algn="ctr">
            <a:solidFill>
              <a:srgbClr val="00188F"/>
            </a:solidFill>
            <a:prstDash val="solid"/>
          </a:ln>
          <a:effectLst/>
          <a:extLst/>
        </p:spPr>
        <p:txBody>
          <a:bodyPr vert="horz" wrap="square" lIns="89577" tIns="179148" rIns="447867" bIns="44787" numCol="1" anchor="t" anchorCtr="0" compatLnSpc="1">
            <a:prstTxWarp prst="textNoShape">
              <a:avLst/>
            </a:prstTxWarp>
          </a:bodyPr>
          <a:lstStyle/>
          <a:p>
            <a:pPr algn="ctr" defTabSz="896386" fontAlgn="base">
              <a:lnSpc>
                <a:spcPct val="90000"/>
              </a:lnSpc>
              <a:spcBef>
                <a:spcPct val="0"/>
              </a:spcBef>
              <a:spcAft>
                <a:spcPct val="0"/>
              </a:spcAft>
              <a:defRPr/>
            </a:pPr>
            <a:br>
              <a:rPr lang="en-US" sz="2353" kern="0" spc="-49" dirty="0">
                <a:solidFill>
                  <a:srgbClr val="FFFFFF"/>
                </a:solidFill>
                <a:latin typeface="Segoe UI"/>
              </a:rPr>
            </a:br>
            <a:r>
              <a:rPr lang="en-US" sz="2353" kern="0" spc="-49" dirty="0">
                <a:solidFill>
                  <a:srgbClr val="FFFFFF"/>
                </a:solidFill>
                <a:latin typeface="Segoe UI"/>
              </a:rPr>
              <a:t>Azure</a:t>
            </a:r>
          </a:p>
        </p:txBody>
      </p:sp>
      <p:sp>
        <p:nvSpPr>
          <p:cNvPr id="24" name="Freeform 23"/>
          <p:cNvSpPr/>
          <p:nvPr/>
        </p:nvSpPr>
        <p:spPr bwMode="auto">
          <a:xfrm>
            <a:off x="7642960" y="1333503"/>
            <a:ext cx="4046853" cy="1874369"/>
          </a:xfrm>
          <a:custGeom>
            <a:avLst/>
            <a:gdLst>
              <a:gd name="connsiteX0" fmla="*/ 269674 w 3173565"/>
              <a:gd name="connsiteY0" fmla="*/ 0 h 1618014"/>
              <a:gd name="connsiteX1" fmla="*/ 2323469 w 3173565"/>
              <a:gd name="connsiteY1" fmla="*/ 0 h 1618014"/>
              <a:gd name="connsiteX2" fmla="*/ 2337182 w 3173565"/>
              <a:gd name="connsiteY2" fmla="*/ 1382 h 1618014"/>
              <a:gd name="connsiteX3" fmla="*/ 2364558 w 3173565"/>
              <a:gd name="connsiteY3" fmla="*/ 0 h 1618014"/>
              <a:gd name="connsiteX4" fmla="*/ 3173565 w 3173565"/>
              <a:gd name="connsiteY4" fmla="*/ 809007 h 1618014"/>
              <a:gd name="connsiteX5" fmla="*/ 2364558 w 3173565"/>
              <a:gd name="connsiteY5" fmla="*/ 1618014 h 1618014"/>
              <a:gd name="connsiteX6" fmla="*/ 2337182 w 3173565"/>
              <a:gd name="connsiteY6" fmla="*/ 1616632 h 1618014"/>
              <a:gd name="connsiteX7" fmla="*/ 2323469 w 3173565"/>
              <a:gd name="connsiteY7" fmla="*/ 1618014 h 1618014"/>
              <a:gd name="connsiteX8" fmla="*/ 269674 w 3173565"/>
              <a:gd name="connsiteY8" fmla="*/ 1618014 h 1618014"/>
              <a:gd name="connsiteX9" fmla="*/ 0 w 3173565"/>
              <a:gd name="connsiteY9" fmla="*/ 1348340 h 1618014"/>
              <a:gd name="connsiteX10" fmla="*/ 0 w 3173565"/>
              <a:gd name="connsiteY10" fmla="*/ 269674 h 1618014"/>
              <a:gd name="connsiteX11" fmla="*/ 269674 w 3173565"/>
              <a:gd name="connsiteY11" fmla="*/ 0 h 1618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73565" h="1618014">
                <a:moveTo>
                  <a:pt x="269674" y="0"/>
                </a:moveTo>
                <a:lnTo>
                  <a:pt x="2323469" y="0"/>
                </a:lnTo>
                <a:lnTo>
                  <a:pt x="2337182" y="1382"/>
                </a:lnTo>
                <a:lnTo>
                  <a:pt x="2364558" y="0"/>
                </a:lnTo>
                <a:cubicBezTo>
                  <a:pt x="2811360" y="0"/>
                  <a:pt x="3173565" y="362205"/>
                  <a:pt x="3173565" y="809007"/>
                </a:cubicBezTo>
                <a:cubicBezTo>
                  <a:pt x="3173565" y="1255809"/>
                  <a:pt x="2811360" y="1618014"/>
                  <a:pt x="2364558" y="1618014"/>
                </a:cubicBezTo>
                <a:lnTo>
                  <a:pt x="2337182" y="1616632"/>
                </a:lnTo>
                <a:lnTo>
                  <a:pt x="2323469" y="1618014"/>
                </a:lnTo>
                <a:lnTo>
                  <a:pt x="269674" y="1618014"/>
                </a:lnTo>
                <a:cubicBezTo>
                  <a:pt x="120737" y="1618014"/>
                  <a:pt x="0" y="1497277"/>
                  <a:pt x="0" y="1348340"/>
                </a:cubicBezTo>
                <a:lnTo>
                  <a:pt x="0" y="269674"/>
                </a:lnTo>
                <a:cubicBezTo>
                  <a:pt x="0" y="120737"/>
                  <a:pt x="120737" y="0"/>
                  <a:pt x="269674" y="0"/>
                </a:cubicBezTo>
                <a:close/>
              </a:path>
            </a:pathLst>
          </a:custGeom>
          <a:pattFill prst="ltUpDiag">
            <a:fgClr>
              <a:srgbClr val="CDCDCD"/>
            </a:fgClr>
            <a:bgClr>
              <a:srgbClr val="FFFFFF"/>
            </a:bgClr>
          </a:pattFill>
          <a:ln w="10795" cap="flat" cmpd="sng" algn="ctr">
            <a:noFill/>
            <a:prstDash val="solid"/>
            <a:headEnd type="none" w="med" len="med"/>
            <a:tailEnd type="none" w="med" len="med"/>
          </a:ln>
          <a:effectLst/>
        </p:spPr>
        <p:txBody>
          <a:bodyPr rot="0" spcFirstLastPara="0" vertOverflow="overflow" horzOverflow="overflow" vert="horz" wrap="square" lIns="1075297" tIns="143373" rIns="0" bIns="44821" numCol="1" spcCol="0" rtlCol="0" fromWordArt="0" anchor="b" anchorCtr="0" forceAA="0" compatLnSpc="1">
            <a:prstTxWarp prst="textNoShape">
              <a:avLst/>
            </a:prstTxWarp>
            <a:noAutofit/>
          </a:bodyPr>
          <a:lstStyle/>
          <a:p>
            <a:pPr defTabSz="896386">
              <a:defRPr/>
            </a:pPr>
            <a:r>
              <a:rPr lang="en-US" sz="1765" kern="0" dirty="0">
                <a:solidFill>
                  <a:srgbClr val="002050">
                    <a:lumMod val="90000"/>
                    <a:lumOff val="10000"/>
                  </a:srgbClr>
                </a:solidFill>
                <a:latin typeface="Segoe UI"/>
              </a:rPr>
              <a:t>Virtual Network</a:t>
            </a:r>
          </a:p>
        </p:txBody>
      </p:sp>
      <p:sp>
        <p:nvSpPr>
          <p:cNvPr id="25" name="TextBox 24"/>
          <p:cNvSpPr txBox="1"/>
          <p:nvPr/>
        </p:nvSpPr>
        <p:spPr>
          <a:xfrm>
            <a:off x="6243606" y="2715648"/>
            <a:ext cx="1445208" cy="588366"/>
          </a:xfrm>
          <a:prstGeom prst="rect">
            <a:avLst/>
          </a:prstGeom>
          <a:noFill/>
        </p:spPr>
        <p:txBody>
          <a:bodyPr wrap="square" lIns="179285" tIns="143428" rIns="179285" bIns="143428" rtlCol="0">
            <a:spAutoFit/>
          </a:bodyPr>
          <a:lstStyle/>
          <a:p>
            <a:pPr algn="ctr" defTabSz="896386">
              <a:lnSpc>
                <a:spcPct val="90000"/>
              </a:lnSpc>
              <a:defRPr/>
            </a:pPr>
            <a:r>
              <a:rPr lang="en-US" sz="1078" kern="0" dirty="0">
                <a:gradFill>
                  <a:gsLst>
                    <a:gs pos="2917">
                      <a:srgbClr val="FFFFFF"/>
                    </a:gs>
                    <a:gs pos="100000">
                      <a:srgbClr val="FFFFFF"/>
                    </a:gs>
                  </a:gsLst>
                  <a:lin ang="5400000" scaled="0"/>
                </a:gradFill>
              </a:rPr>
              <a:t>VPN </a:t>
            </a:r>
            <a:br>
              <a:rPr lang="en-US" sz="1078" kern="0" dirty="0">
                <a:gradFill>
                  <a:gsLst>
                    <a:gs pos="2917">
                      <a:srgbClr val="FFFFFF"/>
                    </a:gs>
                    <a:gs pos="100000">
                      <a:srgbClr val="FFFFFF"/>
                    </a:gs>
                  </a:gsLst>
                  <a:lin ang="5400000" scaled="0"/>
                </a:gradFill>
              </a:rPr>
            </a:br>
            <a:r>
              <a:rPr lang="en-US" sz="1078" kern="0" dirty="0">
                <a:gradFill>
                  <a:gsLst>
                    <a:gs pos="2917">
                      <a:srgbClr val="FFFFFF"/>
                    </a:gs>
                    <a:gs pos="100000">
                      <a:srgbClr val="FFFFFF"/>
                    </a:gs>
                  </a:gsLst>
                  <a:lin ang="5400000" scaled="0"/>
                </a:gradFill>
              </a:rPr>
              <a:t>Gateway</a:t>
            </a:r>
          </a:p>
        </p:txBody>
      </p:sp>
      <p:sp>
        <p:nvSpPr>
          <p:cNvPr id="26" name="Rounded Rectangle 25"/>
          <p:cNvSpPr/>
          <p:nvPr/>
        </p:nvSpPr>
        <p:spPr bwMode="auto">
          <a:xfrm>
            <a:off x="7773289" y="1635700"/>
            <a:ext cx="901888" cy="1197716"/>
          </a:xfrm>
          <a:prstGeom prst="roundRect">
            <a:avLst>
              <a:gd name="adj" fmla="val 10259"/>
            </a:avLst>
          </a:prstGeom>
          <a:solidFill>
            <a:srgbClr val="404040"/>
          </a:solidFill>
          <a:ln w="1079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defRPr/>
            </a:pPr>
            <a:endParaRPr lang="en-US" sz="1961" kern="0" spc="-49" dirty="0">
              <a:gradFill>
                <a:gsLst>
                  <a:gs pos="1250">
                    <a:srgbClr val="000000"/>
                  </a:gs>
                  <a:gs pos="10417">
                    <a:srgbClr val="000000"/>
                  </a:gs>
                </a:gsLst>
                <a:lin ang="5400000" scaled="0"/>
              </a:gradFill>
              <a:latin typeface="Segoe UI"/>
            </a:endParaRPr>
          </a:p>
        </p:txBody>
      </p:sp>
      <p:pic>
        <p:nvPicPr>
          <p:cNvPr id="27" name="Picture 26"/>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836292" y="2439960"/>
            <a:ext cx="775416" cy="334923"/>
          </a:xfrm>
          <a:prstGeom prst="roundRect">
            <a:avLst>
              <a:gd name="adj" fmla="val 11234"/>
            </a:avLst>
          </a:prstGeom>
          <a:solidFill>
            <a:srgbClr val="00188F"/>
          </a:solidFill>
          <a:ln w="63500">
            <a:noFill/>
          </a:ln>
          <a:effectLst/>
        </p:spPr>
      </p:pic>
      <p:pic>
        <p:nvPicPr>
          <p:cNvPr id="28" name="Picture 27"/>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836292" y="2061544"/>
            <a:ext cx="775416" cy="334923"/>
          </a:xfrm>
          <a:prstGeom prst="roundRect">
            <a:avLst>
              <a:gd name="adj" fmla="val 11234"/>
            </a:avLst>
          </a:prstGeom>
          <a:solidFill>
            <a:srgbClr val="00188F"/>
          </a:solidFill>
          <a:ln w="63500">
            <a:noFill/>
          </a:ln>
          <a:effectLst/>
        </p:spPr>
      </p:pic>
      <p:pic>
        <p:nvPicPr>
          <p:cNvPr id="29" name="Picture 28"/>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836292" y="1683127"/>
            <a:ext cx="775416" cy="334923"/>
          </a:xfrm>
          <a:prstGeom prst="roundRect">
            <a:avLst>
              <a:gd name="adj" fmla="val 11234"/>
            </a:avLst>
          </a:prstGeom>
          <a:solidFill>
            <a:srgbClr val="00188F"/>
          </a:solidFill>
          <a:ln w="63500">
            <a:noFill/>
          </a:ln>
          <a:effectLst/>
        </p:spPr>
      </p:pic>
      <p:sp>
        <p:nvSpPr>
          <p:cNvPr id="30" name="TextBox 29"/>
          <p:cNvSpPr txBox="1"/>
          <p:nvPr/>
        </p:nvSpPr>
        <p:spPr>
          <a:xfrm>
            <a:off x="7773290" y="1293060"/>
            <a:ext cx="901527" cy="439012"/>
          </a:xfrm>
          <a:prstGeom prst="rect">
            <a:avLst/>
          </a:prstGeom>
          <a:noFill/>
        </p:spPr>
        <p:txBody>
          <a:bodyPr wrap="square" lIns="89642" tIns="143428" rIns="89642" bIns="143428" rtlCol="0">
            <a:spAutoFit/>
          </a:bodyPr>
          <a:lstStyle/>
          <a:p>
            <a:pPr algn="ctr" defTabSz="896386">
              <a:lnSpc>
                <a:spcPct val="90000"/>
              </a:lnSpc>
              <a:defRPr/>
            </a:pPr>
            <a:r>
              <a:rPr lang="en-US" sz="1078" kern="0" dirty="0">
                <a:solidFill>
                  <a:srgbClr val="002050">
                    <a:lumMod val="90000"/>
                    <a:lumOff val="10000"/>
                  </a:srgbClr>
                </a:solidFill>
              </a:rPr>
              <a:t>&lt;subnet 1&gt;</a:t>
            </a:r>
          </a:p>
        </p:txBody>
      </p:sp>
      <p:sp>
        <p:nvSpPr>
          <p:cNvPr id="31" name="TextBox 30"/>
          <p:cNvSpPr txBox="1"/>
          <p:nvPr/>
        </p:nvSpPr>
        <p:spPr>
          <a:xfrm>
            <a:off x="8737692" y="1293060"/>
            <a:ext cx="898432" cy="439012"/>
          </a:xfrm>
          <a:prstGeom prst="rect">
            <a:avLst/>
          </a:prstGeom>
          <a:noFill/>
        </p:spPr>
        <p:txBody>
          <a:bodyPr wrap="square" lIns="89642" tIns="143428" rIns="89642" bIns="143428" rtlCol="0">
            <a:spAutoFit/>
          </a:bodyPr>
          <a:lstStyle/>
          <a:p>
            <a:pPr algn="ctr" defTabSz="896386">
              <a:lnSpc>
                <a:spcPct val="90000"/>
              </a:lnSpc>
              <a:defRPr/>
            </a:pPr>
            <a:r>
              <a:rPr lang="en-US" sz="1078" kern="0" dirty="0">
                <a:solidFill>
                  <a:srgbClr val="002050">
                    <a:lumMod val="90000"/>
                    <a:lumOff val="10000"/>
                  </a:srgbClr>
                </a:solidFill>
              </a:rPr>
              <a:t>&lt;subnet 2&gt;</a:t>
            </a:r>
          </a:p>
        </p:txBody>
      </p:sp>
      <p:sp>
        <p:nvSpPr>
          <p:cNvPr id="32" name="TextBox 31"/>
          <p:cNvSpPr txBox="1"/>
          <p:nvPr/>
        </p:nvSpPr>
        <p:spPr>
          <a:xfrm>
            <a:off x="9698639" y="1293060"/>
            <a:ext cx="906065" cy="439012"/>
          </a:xfrm>
          <a:prstGeom prst="rect">
            <a:avLst/>
          </a:prstGeom>
          <a:noFill/>
        </p:spPr>
        <p:txBody>
          <a:bodyPr wrap="square" lIns="89642" tIns="143428" rIns="89642" bIns="143428" rtlCol="0">
            <a:spAutoFit/>
          </a:bodyPr>
          <a:lstStyle/>
          <a:p>
            <a:pPr algn="ctr" defTabSz="896386">
              <a:lnSpc>
                <a:spcPct val="90000"/>
              </a:lnSpc>
              <a:defRPr/>
            </a:pPr>
            <a:r>
              <a:rPr lang="en-US" sz="1078" kern="0" dirty="0">
                <a:solidFill>
                  <a:srgbClr val="002050">
                    <a:lumMod val="90000"/>
                    <a:lumOff val="10000"/>
                  </a:srgbClr>
                </a:solidFill>
              </a:rPr>
              <a:t>&lt;subnet 3&gt;</a:t>
            </a:r>
          </a:p>
        </p:txBody>
      </p:sp>
      <p:pic>
        <p:nvPicPr>
          <p:cNvPr id="33" name="Picture 32"/>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a:off x="10731049" y="2061543"/>
            <a:ext cx="775416" cy="334923"/>
          </a:xfrm>
          <a:prstGeom prst="roundRect">
            <a:avLst>
              <a:gd name="adj" fmla="val 9180"/>
            </a:avLst>
          </a:prstGeom>
          <a:noFill/>
          <a:ln w="31750">
            <a:solidFill>
              <a:srgbClr val="00188F"/>
            </a:solidFill>
          </a:ln>
        </p:spPr>
      </p:pic>
      <p:grpSp>
        <p:nvGrpSpPr>
          <p:cNvPr id="34" name="Group 33"/>
          <p:cNvGrpSpPr/>
          <p:nvPr/>
        </p:nvGrpSpPr>
        <p:grpSpPr>
          <a:xfrm>
            <a:off x="8738053" y="1635700"/>
            <a:ext cx="901888" cy="1197716"/>
            <a:chOff x="8913268" y="1889001"/>
            <a:chExt cx="919973" cy="1221733"/>
          </a:xfrm>
        </p:grpSpPr>
        <p:sp>
          <p:nvSpPr>
            <p:cNvPr id="35" name="Rounded Rectangle 34"/>
            <p:cNvSpPr/>
            <p:nvPr/>
          </p:nvSpPr>
          <p:spPr bwMode="auto">
            <a:xfrm>
              <a:off x="8913268" y="1889001"/>
              <a:ext cx="919973" cy="1221733"/>
            </a:xfrm>
            <a:prstGeom prst="roundRect">
              <a:avLst>
                <a:gd name="adj" fmla="val 10259"/>
              </a:avLst>
            </a:prstGeom>
            <a:solidFill>
              <a:srgbClr val="404040"/>
            </a:solidFill>
            <a:ln w="1079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defRPr/>
              </a:pPr>
              <a:endParaRPr lang="en-US" sz="1961" kern="0" spc="-49" dirty="0">
                <a:gradFill>
                  <a:gsLst>
                    <a:gs pos="1250">
                      <a:srgbClr val="000000"/>
                    </a:gs>
                    <a:gs pos="10417">
                      <a:srgbClr val="000000"/>
                    </a:gs>
                  </a:gsLst>
                  <a:lin ang="5400000" scaled="0"/>
                </a:gradFill>
                <a:latin typeface="Segoe UI"/>
              </a:endParaRPr>
            </a:p>
          </p:txBody>
        </p:sp>
        <p:pic>
          <p:nvPicPr>
            <p:cNvPr id="36" name="Picture 35"/>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977772" y="2709388"/>
              <a:ext cx="790965" cy="341639"/>
            </a:xfrm>
            <a:prstGeom prst="roundRect">
              <a:avLst>
                <a:gd name="adj" fmla="val 11234"/>
              </a:avLst>
            </a:prstGeom>
            <a:solidFill>
              <a:srgbClr val="00188F"/>
            </a:solidFill>
            <a:ln w="63500">
              <a:noFill/>
            </a:ln>
            <a:effectLst/>
          </p:spPr>
        </p:pic>
        <p:pic>
          <p:nvPicPr>
            <p:cNvPr id="37" name="Picture 36"/>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977772" y="2323384"/>
              <a:ext cx="790965" cy="341639"/>
            </a:xfrm>
            <a:prstGeom prst="roundRect">
              <a:avLst>
                <a:gd name="adj" fmla="val 11234"/>
              </a:avLst>
            </a:prstGeom>
            <a:solidFill>
              <a:srgbClr val="00188F"/>
            </a:solidFill>
            <a:ln w="63500">
              <a:noFill/>
            </a:ln>
            <a:effectLst/>
          </p:spPr>
        </p:pic>
        <p:pic>
          <p:nvPicPr>
            <p:cNvPr id="38" name="Picture 37"/>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977772" y="1937379"/>
              <a:ext cx="790965" cy="341639"/>
            </a:xfrm>
            <a:prstGeom prst="roundRect">
              <a:avLst>
                <a:gd name="adj" fmla="val 11234"/>
              </a:avLst>
            </a:prstGeom>
            <a:solidFill>
              <a:srgbClr val="00188F"/>
            </a:solidFill>
            <a:ln w="63500">
              <a:noFill/>
            </a:ln>
            <a:effectLst/>
          </p:spPr>
        </p:pic>
      </p:grpSp>
      <p:grpSp>
        <p:nvGrpSpPr>
          <p:cNvPr id="39" name="Group 38"/>
          <p:cNvGrpSpPr/>
          <p:nvPr/>
        </p:nvGrpSpPr>
        <p:grpSpPr>
          <a:xfrm>
            <a:off x="9702816" y="1635700"/>
            <a:ext cx="901888" cy="1197716"/>
            <a:chOff x="9897377" y="1889001"/>
            <a:chExt cx="919973" cy="1221733"/>
          </a:xfrm>
        </p:grpSpPr>
        <p:sp>
          <p:nvSpPr>
            <p:cNvPr id="40" name="Rounded Rectangle 39"/>
            <p:cNvSpPr/>
            <p:nvPr/>
          </p:nvSpPr>
          <p:spPr bwMode="auto">
            <a:xfrm>
              <a:off x="9897377" y="1889001"/>
              <a:ext cx="919973" cy="1221733"/>
            </a:xfrm>
            <a:prstGeom prst="roundRect">
              <a:avLst>
                <a:gd name="adj" fmla="val 10259"/>
              </a:avLst>
            </a:prstGeom>
            <a:solidFill>
              <a:srgbClr val="404040"/>
            </a:solidFill>
            <a:ln w="1079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defRPr/>
              </a:pPr>
              <a:endParaRPr lang="en-US" sz="1961" kern="0" spc="-49" dirty="0">
                <a:gradFill>
                  <a:gsLst>
                    <a:gs pos="1250">
                      <a:srgbClr val="000000"/>
                    </a:gs>
                    <a:gs pos="10417">
                      <a:srgbClr val="000000"/>
                    </a:gs>
                  </a:gsLst>
                  <a:lin ang="5400000" scaled="0"/>
                </a:gradFill>
                <a:latin typeface="Segoe UI"/>
              </a:endParaRPr>
            </a:p>
          </p:txBody>
        </p:sp>
        <p:pic>
          <p:nvPicPr>
            <p:cNvPr id="41" name="Picture 40"/>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9961881" y="2709388"/>
              <a:ext cx="790965" cy="341639"/>
            </a:xfrm>
            <a:prstGeom prst="roundRect">
              <a:avLst>
                <a:gd name="adj" fmla="val 11234"/>
              </a:avLst>
            </a:prstGeom>
            <a:solidFill>
              <a:srgbClr val="00188F"/>
            </a:solidFill>
            <a:ln w="63500">
              <a:noFill/>
            </a:ln>
            <a:effectLst/>
          </p:spPr>
        </p:pic>
        <p:pic>
          <p:nvPicPr>
            <p:cNvPr id="42" name="Picture 41"/>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9961881" y="2323384"/>
              <a:ext cx="790965" cy="341639"/>
            </a:xfrm>
            <a:prstGeom prst="roundRect">
              <a:avLst>
                <a:gd name="adj" fmla="val 11234"/>
              </a:avLst>
            </a:prstGeom>
            <a:solidFill>
              <a:srgbClr val="00188F"/>
            </a:solidFill>
            <a:ln w="63500">
              <a:noFill/>
            </a:ln>
            <a:effectLst/>
          </p:spPr>
        </p:pic>
        <p:pic>
          <p:nvPicPr>
            <p:cNvPr id="43" name="Picture 42"/>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9961881" y="1937379"/>
              <a:ext cx="790965" cy="341639"/>
            </a:xfrm>
            <a:prstGeom prst="roundRect">
              <a:avLst>
                <a:gd name="adj" fmla="val 11234"/>
              </a:avLst>
            </a:prstGeom>
            <a:solidFill>
              <a:srgbClr val="00188F"/>
            </a:solidFill>
            <a:ln w="63500">
              <a:noFill/>
            </a:ln>
            <a:effectLst/>
          </p:spPr>
        </p:pic>
      </p:grpSp>
      <p:sp>
        <p:nvSpPr>
          <p:cNvPr id="44" name="TextBox 43"/>
          <p:cNvSpPr txBox="1"/>
          <p:nvPr/>
        </p:nvSpPr>
        <p:spPr>
          <a:xfrm>
            <a:off x="10731049" y="1556404"/>
            <a:ext cx="775417" cy="588366"/>
          </a:xfrm>
          <a:prstGeom prst="rect">
            <a:avLst/>
          </a:prstGeom>
          <a:noFill/>
        </p:spPr>
        <p:txBody>
          <a:bodyPr wrap="square" lIns="89642" tIns="143428" rIns="89642" bIns="143428" rtlCol="0">
            <a:spAutoFit/>
          </a:bodyPr>
          <a:lstStyle/>
          <a:p>
            <a:pPr algn="ctr" defTabSz="896386">
              <a:lnSpc>
                <a:spcPct val="90000"/>
              </a:lnSpc>
              <a:defRPr/>
            </a:pPr>
            <a:r>
              <a:rPr lang="en-US" sz="1078" kern="0" dirty="0">
                <a:solidFill>
                  <a:srgbClr val="002050">
                    <a:lumMod val="90000"/>
                    <a:lumOff val="10000"/>
                  </a:srgbClr>
                </a:solidFill>
              </a:rPr>
              <a:t>DNS Server</a:t>
            </a:r>
          </a:p>
        </p:txBody>
      </p:sp>
      <p:cxnSp>
        <p:nvCxnSpPr>
          <p:cNvPr id="45" name="Straight Connector 44"/>
          <p:cNvCxnSpPr>
            <a:stCxn id="61" idx="22"/>
            <a:endCxn id="59" idx="0"/>
          </p:cNvCxnSpPr>
          <p:nvPr/>
        </p:nvCxnSpPr>
        <p:spPr>
          <a:xfrm flipV="1">
            <a:off x="4899327" y="2734378"/>
            <a:ext cx="2070243" cy="2471552"/>
          </a:xfrm>
          <a:prstGeom prst="line">
            <a:avLst/>
          </a:prstGeom>
          <a:noFill/>
          <a:ln w="31750" cap="flat" cmpd="sng" algn="ctr">
            <a:solidFill>
              <a:srgbClr val="00BCF2"/>
            </a:solidFill>
            <a:prstDash val="solid"/>
            <a:miter lim="800000"/>
            <a:headEnd type="none"/>
            <a:tailEnd type="none"/>
          </a:ln>
          <a:effectLst/>
        </p:spPr>
      </p:cxnSp>
      <p:cxnSp>
        <p:nvCxnSpPr>
          <p:cNvPr id="46" name="Straight Connector 45"/>
          <p:cNvCxnSpPr>
            <a:stCxn id="62" idx="22"/>
            <a:endCxn id="59" idx="0"/>
          </p:cNvCxnSpPr>
          <p:nvPr/>
        </p:nvCxnSpPr>
        <p:spPr>
          <a:xfrm flipV="1">
            <a:off x="4902046" y="2734378"/>
            <a:ext cx="2067525" cy="3168444"/>
          </a:xfrm>
          <a:prstGeom prst="line">
            <a:avLst/>
          </a:prstGeom>
          <a:noFill/>
          <a:ln w="31750" cap="flat" cmpd="sng" algn="ctr">
            <a:solidFill>
              <a:srgbClr val="00BCF2"/>
            </a:solidFill>
            <a:prstDash val="solid"/>
            <a:headEnd type="none"/>
            <a:tailEnd type="none"/>
          </a:ln>
          <a:effectLst/>
        </p:spPr>
      </p:cxnSp>
      <p:cxnSp>
        <p:nvCxnSpPr>
          <p:cNvPr id="47" name="Straight Connector 46"/>
          <p:cNvCxnSpPr>
            <a:stCxn id="52" idx="10"/>
            <a:endCxn id="59" idx="0"/>
          </p:cNvCxnSpPr>
          <p:nvPr/>
        </p:nvCxnSpPr>
        <p:spPr>
          <a:xfrm flipH="1" flipV="1">
            <a:off x="6969570" y="2734378"/>
            <a:ext cx="895840" cy="2652950"/>
          </a:xfrm>
          <a:prstGeom prst="line">
            <a:avLst/>
          </a:prstGeom>
          <a:noFill/>
          <a:ln w="31750" cap="flat" cmpd="sng" algn="ctr">
            <a:solidFill>
              <a:srgbClr val="00BCF2"/>
            </a:solidFill>
            <a:prstDash val="solid"/>
            <a:headEnd type="none"/>
            <a:tailEnd type="none"/>
          </a:ln>
          <a:effectLst/>
        </p:spPr>
      </p:cxnSp>
      <p:cxnSp>
        <p:nvCxnSpPr>
          <p:cNvPr id="48" name="Straight Connector 47"/>
          <p:cNvCxnSpPr>
            <a:stCxn id="56" idx="9"/>
            <a:endCxn id="59" idx="0"/>
          </p:cNvCxnSpPr>
          <p:nvPr/>
        </p:nvCxnSpPr>
        <p:spPr>
          <a:xfrm flipH="1" flipV="1">
            <a:off x="6969570" y="2734378"/>
            <a:ext cx="2279188" cy="2674545"/>
          </a:xfrm>
          <a:prstGeom prst="line">
            <a:avLst/>
          </a:prstGeom>
          <a:noFill/>
          <a:ln w="31750" cap="flat" cmpd="sng" algn="ctr">
            <a:solidFill>
              <a:srgbClr val="00BCF2"/>
            </a:solidFill>
            <a:prstDash val="solid"/>
            <a:headEnd type="none"/>
            <a:tailEnd type="none"/>
          </a:ln>
          <a:effectLst/>
        </p:spPr>
      </p:cxnSp>
      <p:grpSp>
        <p:nvGrpSpPr>
          <p:cNvPr id="49" name="Group 48"/>
          <p:cNvGrpSpPr/>
          <p:nvPr/>
        </p:nvGrpSpPr>
        <p:grpSpPr>
          <a:xfrm>
            <a:off x="7746804" y="4952580"/>
            <a:ext cx="918054" cy="1137068"/>
            <a:chOff x="10937718" y="2035607"/>
            <a:chExt cx="863086" cy="1068988"/>
          </a:xfrm>
          <a:solidFill>
            <a:srgbClr val="00188F"/>
          </a:solidFill>
        </p:grpSpPr>
        <p:sp>
          <p:nvSpPr>
            <p:cNvPr id="50" name="Oval 742"/>
            <p:cNvSpPr>
              <a:spLocks noChangeArrowheads="1"/>
            </p:cNvSpPr>
            <p:nvPr/>
          </p:nvSpPr>
          <p:spPr bwMode="auto">
            <a:xfrm>
              <a:off x="11480295" y="2035607"/>
              <a:ext cx="239439" cy="241323"/>
            </a:xfrm>
            <a:prstGeom prst="ellipse">
              <a:avLst/>
            </a:prstGeom>
            <a:grpFill/>
            <a:ln>
              <a:noFill/>
            </a:ln>
            <a:extLst/>
          </p:spPr>
          <p:txBody>
            <a:bodyPr vert="horz" wrap="square" lIns="89642" tIns="44821" rIns="89642" bIns="44821" numCol="1" anchor="t" anchorCtr="0" compatLnSpc="1">
              <a:prstTxWarp prst="textNoShape">
                <a:avLst/>
              </a:prstTxWarp>
            </a:bodyPr>
            <a:lstStyle/>
            <a:p>
              <a:pPr defTabSz="895663">
                <a:defRPr/>
              </a:pPr>
              <a:endParaRPr lang="en-US" sz="1765" kern="0">
                <a:solidFill>
                  <a:srgbClr val="FFFFFF"/>
                </a:solidFill>
              </a:endParaRPr>
            </a:p>
          </p:txBody>
        </p:sp>
        <p:sp>
          <p:nvSpPr>
            <p:cNvPr id="51" name="Freeform 741"/>
            <p:cNvSpPr>
              <a:spLocks/>
            </p:cNvSpPr>
            <p:nvPr/>
          </p:nvSpPr>
          <p:spPr bwMode="auto">
            <a:xfrm>
              <a:off x="11399226" y="2299555"/>
              <a:ext cx="401578" cy="805040"/>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p:spPr>
          <p:txBody>
            <a:bodyPr vert="horz" wrap="square" lIns="89642" tIns="44821" rIns="89642" bIns="44821" numCol="1" anchor="t" anchorCtr="0" compatLnSpc="1">
              <a:prstTxWarp prst="textNoShape">
                <a:avLst/>
              </a:prstTxWarp>
            </a:bodyPr>
            <a:lstStyle/>
            <a:p>
              <a:pPr defTabSz="895663">
                <a:defRPr/>
              </a:pPr>
              <a:endParaRPr lang="en-US" sz="1765" kern="0">
                <a:solidFill>
                  <a:srgbClr val="FFFFFF"/>
                </a:solidFill>
              </a:endParaRPr>
            </a:p>
          </p:txBody>
        </p:sp>
        <p:sp>
          <p:nvSpPr>
            <p:cNvPr id="52" name="Freeform 12"/>
            <p:cNvSpPr>
              <a:spLocks noEditPoints="1"/>
            </p:cNvSpPr>
            <p:nvPr/>
          </p:nvSpPr>
          <p:spPr bwMode="auto">
            <a:xfrm>
              <a:off x="10937718" y="2418948"/>
              <a:ext cx="440948" cy="365434"/>
            </a:xfrm>
            <a:custGeom>
              <a:avLst/>
              <a:gdLst>
                <a:gd name="T0" fmla="*/ 22 w 87"/>
                <a:gd name="T1" fmla="*/ 47 h 72"/>
                <a:gd name="T2" fmla="*/ 65 w 87"/>
                <a:gd name="T3" fmla="*/ 47 h 72"/>
                <a:gd name="T4" fmla="*/ 74 w 87"/>
                <a:gd name="T5" fmla="*/ 38 h 72"/>
                <a:gd name="T6" fmla="*/ 74 w 87"/>
                <a:gd name="T7" fmla="*/ 9 h 72"/>
                <a:gd name="T8" fmla="*/ 65 w 87"/>
                <a:gd name="T9" fmla="*/ 0 h 72"/>
                <a:gd name="T10" fmla="*/ 22 w 87"/>
                <a:gd name="T11" fmla="*/ 0 h 72"/>
                <a:gd name="T12" fmla="*/ 13 w 87"/>
                <a:gd name="T13" fmla="*/ 9 h 72"/>
                <a:gd name="T14" fmla="*/ 13 w 87"/>
                <a:gd name="T15" fmla="*/ 38 h 72"/>
                <a:gd name="T16" fmla="*/ 22 w 87"/>
                <a:gd name="T17" fmla="*/ 47 h 72"/>
                <a:gd name="T18" fmla="*/ 19 w 87"/>
                <a:gd name="T19" fmla="*/ 9 h 72"/>
                <a:gd name="T20" fmla="*/ 22 w 87"/>
                <a:gd name="T21" fmla="*/ 5 h 72"/>
                <a:gd name="T22" fmla="*/ 65 w 87"/>
                <a:gd name="T23" fmla="*/ 5 h 72"/>
                <a:gd name="T24" fmla="*/ 69 w 87"/>
                <a:gd name="T25" fmla="*/ 9 h 72"/>
                <a:gd name="T26" fmla="*/ 69 w 87"/>
                <a:gd name="T27" fmla="*/ 38 h 72"/>
                <a:gd name="T28" fmla="*/ 65 w 87"/>
                <a:gd name="T29" fmla="*/ 42 h 72"/>
                <a:gd name="T30" fmla="*/ 22 w 87"/>
                <a:gd name="T31" fmla="*/ 42 h 72"/>
                <a:gd name="T32" fmla="*/ 19 w 87"/>
                <a:gd name="T33" fmla="*/ 38 h 72"/>
                <a:gd name="T34" fmla="*/ 19 w 87"/>
                <a:gd name="T35" fmla="*/ 9 h 72"/>
                <a:gd name="T36" fmla="*/ 19 w 87"/>
                <a:gd name="T37" fmla="*/ 9 h 72"/>
                <a:gd name="T38" fmla="*/ 3 w 87"/>
                <a:gd name="T39" fmla="*/ 72 h 72"/>
                <a:gd name="T40" fmla="*/ 85 w 87"/>
                <a:gd name="T41" fmla="*/ 72 h 72"/>
                <a:gd name="T42" fmla="*/ 87 w 87"/>
                <a:gd name="T43" fmla="*/ 70 h 72"/>
                <a:gd name="T44" fmla="*/ 87 w 87"/>
                <a:gd name="T45" fmla="*/ 69 h 72"/>
                <a:gd name="T46" fmla="*/ 86 w 87"/>
                <a:gd name="T47" fmla="*/ 65 h 72"/>
                <a:gd name="T48" fmla="*/ 75 w 87"/>
                <a:gd name="T49" fmla="*/ 52 h 72"/>
                <a:gd name="T50" fmla="*/ 71 w 87"/>
                <a:gd name="T51" fmla="*/ 50 h 72"/>
                <a:gd name="T52" fmla="*/ 17 w 87"/>
                <a:gd name="T53" fmla="*/ 50 h 72"/>
                <a:gd name="T54" fmla="*/ 13 w 87"/>
                <a:gd name="T55" fmla="*/ 52 h 72"/>
                <a:gd name="T56" fmla="*/ 2 w 87"/>
                <a:gd name="T57" fmla="*/ 65 h 72"/>
                <a:gd name="T58" fmla="*/ 0 w 87"/>
                <a:gd name="T59" fmla="*/ 69 h 72"/>
                <a:gd name="T60" fmla="*/ 0 w 87"/>
                <a:gd name="T61" fmla="*/ 70 h 72"/>
                <a:gd name="T62" fmla="*/ 3 w 87"/>
                <a:gd name="T63"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 h="72">
                  <a:moveTo>
                    <a:pt x="22" y="47"/>
                  </a:moveTo>
                  <a:cubicBezTo>
                    <a:pt x="65" y="47"/>
                    <a:pt x="65" y="47"/>
                    <a:pt x="65" y="47"/>
                  </a:cubicBezTo>
                  <a:cubicBezTo>
                    <a:pt x="70" y="47"/>
                    <a:pt x="74" y="43"/>
                    <a:pt x="74" y="38"/>
                  </a:cubicBezTo>
                  <a:cubicBezTo>
                    <a:pt x="74" y="9"/>
                    <a:pt x="74" y="9"/>
                    <a:pt x="74" y="9"/>
                  </a:cubicBezTo>
                  <a:cubicBezTo>
                    <a:pt x="74" y="4"/>
                    <a:pt x="70" y="0"/>
                    <a:pt x="65" y="0"/>
                  </a:cubicBezTo>
                  <a:cubicBezTo>
                    <a:pt x="22" y="0"/>
                    <a:pt x="22" y="0"/>
                    <a:pt x="22" y="0"/>
                  </a:cubicBezTo>
                  <a:cubicBezTo>
                    <a:pt x="17" y="0"/>
                    <a:pt x="13" y="4"/>
                    <a:pt x="13" y="9"/>
                  </a:cubicBezTo>
                  <a:cubicBezTo>
                    <a:pt x="13" y="38"/>
                    <a:pt x="13" y="38"/>
                    <a:pt x="13" y="38"/>
                  </a:cubicBezTo>
                  <a:cubicBezTo>
                    <a:pt x="13" y="43"/>
                    <a:pt x="17" y="47"/>
                    <a:pt x="22" y="47"/>
                  </a:cubicBezTo>
                  <a:close/>
                  <a:moveTo>
                    <a:pt x="19" y="9"/>
                  </a:moveTo>
                  <a:cubicBezTo>
                    <a:pt x="19" y="6"/>
                    <a:pt x="20" y="5"/>
                    <a:pt x="22" y="5"/>
                  </a:cubicBezTo>
                  <a:cubicBezTo>
                    <a:pt x="65" y="5"/>
                    <a:pt x="65" y="5"/>
                    <a:pt x="65" y="5"/>
                  </a:cubicBezTo>
                  <a:cubicBezTo>
                    <a:pt x="67" y="5"/>
                    <a:pt x="69" y="6"/>
                    <a:pt x="69" y="9"/>
                  </a:cubicBezTo>
                  <a:cubicBezTo>
                    <a:pt x="69" y="38"/>
                    <a:pt x="69" y="38"/>
                    <a:pt x="69" y="38"/>
                  </a:cubicBezTo>
                  <a:cubicBezTo>
                    <a:pt x="69" y="40"/>
                    <a:pt x="67" y="42"/>
                    <a:pt x="65" y="42"/>
                  </a:cubicBezTo>
                  <a:cubicBezTo>
                    <a:pt x="22" y="42"/>
                    <a:pt x="22" y="42"/>
                    <a:pt x="22" y="42"/>
                  </a:cubicBezTo>
                  <a:cubicBezTo>
                    <a:pt x="20" y="42"/>
                    <a:pt x="19" y="40"/>
                    <a:pt x="19" y="38"/>
                  </a:cubicBezTo>
                  <a:cubicBezTo>
                    <a:pt x="19" y="9"/>
                    <a:pt x="19" y="9"/>
                    <a:pt x="19" y="9"/>
                  </a:cubicBezTo>
                  <a:cubicBezTo>
                    <a:pt x="19" y="9"/>
                    <a:pt x="19" y="9"/>
                    <a:pt x="19" y="9"/>
                  </a:cubicBezTo>
                  <a:close/>
                  <a:moveTo>
                    <a:pt x="3" y="72"/>
                  </a:moveTo>
                  <a:cubicBezTo>
                    <a:pt x="85" y="72"/>
                    <a:pt x="85" y="72"/>
                    <a:pt x="85" y="72"/>
                  </a:cubicBezTo>
                  <a:cubicBezTo>
                    <a:pt x="86" y="72"/>
                    <a:pt x="87" y="71"/>
                    <a:pt x="87" y="70"/>
                  </a:cubicBezTo>
                  <a:cubicBezTo>
                    <a:pt x="87" y="69"/>
                    <a:pt x="87" y="69"/>
                    <a:pt x="87" y="69"/>
                  </a:cubicBezTo>
                  <a:cubicBezTo>
                    <a:pt x="87" y="67"/>
                    <a:pt x="87" y="66"/>
                    <a:pt x="86" y="65"/>
                  </a:cubicBezTo>
                  <a:cubicBezTo>
                    <a:pt x="75" y="52"/>
                    <a:pt x="75" y="52"/>
                    <a:pt x="75" y="52"/>
                  </a:cubicBezTo>
                  <a:cubicBezTo>
                    <a:pt x="74" y="51"/>
                    <a:pt x="73" y="50"/>
                    <a:pt x="71" y="50"/>
                  </a:cubicBezTo>
                  <a:cubicBezTo>
                    <a:pt x="17" y="50"/>
                    <a:pt x="17" y="50"/>
                    <a:pt x="17" y="50"/>
                  </a:cubicBezTo>
                  <a:cubicBezTo>
                    <a:pt x="15" y="50"/>
                    <a:pt x="14" y="51"/>
                    <a:pt x="13" y="52"/>
                  </a:cubicBezTo>
                  <a:cubicBezTo>
                    <a:pt x="2" y="65"/>
                    <a:pt x="2" y="65"/>
                    <a:pt x="2" y="65"/>
                  </a:cubicBezTo>
                  <a:cubicBezTo>
                    <a:pt x="1" y="66"/>
                    <a:pt x="0" y="67"/>
                    <a:pt x="0" y="69"/>
                  </a:cubicBezTo>
                  <a:cubicBezTo>
                    <a:pt x="0" y="70"/>
                    <a:pt x="0" y="70"/>
                    <a:pt x="0" y="70"/>
                  </a:cubicBezTo>
                  <a:cubicBezTo>
                    <a:pt x="0" y="71"/>
                    <a:pt x="2" y="72"/>
                    <a:pt x="3" y="72"/>
                  </a:cubicBezTo>
                  <a:close/>
                </a:path>
              </a:pathLst>
            </a:custGeom>
            <a:grpFill/>
            <a:ln>
              <a:noFill/>
            </a:ln>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FFFFFF"/>
                </a:solidFill>
              </a:endParaRPr>
            </a:p>
          </p:txBody>
        </p:sp>
      </p:grpSp>
      <p:grpSp>
        <p:nvGrpSpPr>
          <p:cNvPr id="53" name="Group 52"/>
          <p:cNvGrpSpPr/>
          <p:nvPr/>
        </p:nvGrpSpPr>
        <p:grpSpPr>
          <a:xfrm>
            <a:off x="9146326" y="4952580"/>
            <a:ext cx="918054" cy="1137068"/>
            <a:chOff x="10937718" y="2035607"/>
            <a:chExt cx="863086" cy="1068988"/>
          </a:xfrm>
          <a:solidFill>
            <a:srgbClr val="00188F"/>
          </a:solidFill>
        </p:grpSpPr>
        <p:sp>
          <p:nvSpPr>
            <p:cNvPr id="54" name="Oval 742"/>
            <p:cNvSpPr>
              <a:spLocks noChangeArrowheads="1"/>
            </p:cNvSpPr>
            <p:nvPr/>
          </p:nvSpPr>
          <p:spPr bwMode="auto">
            <a:xfrm>
              <a:off x="11480295" y="2035607"/>
              <a:ext cx="239439" cy="241323"/>
            </a:xfrm>
            <a:prstGeom prst="ellipse">
              <a:avLst/>
            </a:prstGeom>
            <a:grpFill/>
            <a:ln>
              <a:noFill/>
            </a:ln>
            <a:extLst/>
          </p:spPr>
          <p:txBody>
            <a:bodyPr vert="horz" wrap="square" lIns="89642" tIns="44821" rIns="89642" bIns="44821" numCol="1" anchor="t" anchorCtr="0" compatLnSpc="1">
              <a:prstTxWarp prst="textNoShape">
                <a:avLst/>
              </a:prstTxWarp>
            </a:bodyPr>
            <a:lstStyle/>
            <a:p>
              <a:pPr defTabSz="895663">
                <a:defRPr/>
              </a:pPr>
              <a:endParaRPr lang="en-US" sz="1765" kern="0">
                <a:solidFill>
                  <a:srgbClr val="FFFFFF"/>
                </a:solidFill>
              </a:endParaRPr>
            </a:p>
          </p:txBody>
        </p:sp>
        <p:sp>
          <p:nvSpPr>
            <p:cNvPr id="55" name="Freeform 741"/>
            <p:cNvSpPr>
              <a:spLocks/>
            </p:cNvSpPr>
            <p:nvPr/>
          </p:nvSpPr>
          <p:spPr bwMode="auto">
            <a:xfrm>
              <a:off x="11399226" y="2299555"/>
              <a:ext cx="401578" cy="805040"/>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p:spPr>
          <p:txBody>
            <a:bodyPr vert="horz" wrap="square" lIns="89642" tIns="44821" rIns="89642" bIns="44821" numCol="1" anchor="t" anchorCtr="0" compatLnSpc="1">
              <a:prstTxWarp prst="textNoShape">
                <a:avLst/>
              </a:prstTxWarp>
            </a:bodyPr>
            <a:lstStyle/>
            <a:p>
              <a:pPr defTabSz="895663">
                <a:defRPr/>
              </a:pPr>
              <a:endParaRPr lang="en-US" sz="1765" kern="0">
                <a:solidFill>
                  <a:srgbClr val="FFFFFF"/>
                </a:solidFill>
              </a:endParaRPr>
            </a:p>
          </p:txBody>
        </p:sp>
        <p:sp>
          <p:nvSpPr>
            <p:cNvPr id="56" name="Freeform 12"/>
            <p:cNvSpPr>
              <a:spLocks noEditPoints="1"/>
            </p:cNvSpPr>
            <p:nvPr/>
          </p:nvSpPr>
          <p:spPr bwMode="auto">
            <a:xfrm>
              <a:off x="10937718" y="2418948"/>
              <a:ext cx="440948" cy="365434"/>
            </a:xfrm>
            <a:custGeom>
              <a:avLst/>
              <a:gdLst>
                <a:gd name="T0" fmla="*/ 22 w 87"/>
                <a:gd name="T1" fmla="*/ 47 h 72"/>
                <a:gd name="T2" fmla="*/ 65 w 87"/>
                <a:gd name="T3" fmla="*/ 47 h 72"/>
                <a:gd name="T4" fmla="*/ 74 w 87"/>
                <a:gd name="T5" fmla="*/ 38 h 72"/>
                <a:gd name="T6" fmla="*/ 74 w 87"/>
                <a:gd name="T7" fmla="*/ 9 h 72"/>
                <a:gd name="T8" fmla="*/ 65 w 87"/>
                <a:gd name="T9" fmla="*/ 0 h 72"/>
                <a:gd name="T10" fmla="*/ 22 w 87"/>
                <a:gd name="T11" fmla="*/ 0 h 72"/>
                <a:gd name="T12" fmla="*/ 13 w 87"/>
                <a:gd name="T13" fmla="*/ 9 h 72"/>
                <a:gd name="T14" fmla="*/ 13 w 87"/>
                <a:gd name="T15" fmla="*/ 38 h 72"/>
                <a:gd name="T16" fmla="*/ 22 w 87"/>
                <a:gd name="T17" fmla="*/ 47 h 72"/>
                <a:gd name="T18" fmla="*/ 19 w 87"/>
                <a:gd name="T19" fmla="*/ 9 h 72"/>
                <a:gd name="T20" fmla="*/ 22 w 87"/>
                <a:gd name="T21" fmla="*/ 5 h 72"/>
                <a:gd name="T22" fmla="*/ 65 w 87"/>
                <a:gd name="T23" fmla="*/ 5 h 72"/>
                <a:gd name="T24" fmla="*/ 69 w 87"/>
                <a:gd name="T25" fmla="*/ 9 h 72"/>
                <a:gd name="T26" fmla="*/ 69 w 87"/>
                <a:gd name="T27" fmla="*/ 38 h 72"/>
                <a:gd name="T28" fmla="*/ 65 w 87"/>
                <a:gd name="T29" fmla="*/ 42 h 72"/>
                <a:gd name="T30" fmla="*/ 22 w 87"/>
                <a:gd name="T31" fmla="*/ 42 h 72"/>
                <a:gd name="T32" fmla="*/ 19 w 87"/>
                <a:gd name="T33" fmla="*/ 38 h 72"/>
                <a:gd name="T34" fmla="*/ 19 w 87"/>
                <a:gd name="T35" fmla="*/ 9 h 72"/>
                <a:gd name="T36" fmla="*/ 19 w 87"/>
                <a:gd name="T37" fmla="*/ 9 h 72"/>
                <a:gd name="T38" fmla="*/ 3 w 87"/>
                <a:gd name="T39" fmla="*/ 72 h 72"/>
                <a:gd name="T40" fmla="*/ 85 w 87"/>
                <a:gd name="T41" fmla="*/ 72 h 72"/>
                <a:gd name="T42" fmla="*/ 87 w 87"/>
                <a:gd name="T43" fmla="*/ 70 h 72"/>
                <a:gd name="T44" fmla="*/ 87 w 87"/>
                <a:gd name="T45" fmla="*/ 69 h 72"/>
                <a:gd name="T46" fmla="*/ 86 w 87"/>
                <a:gd name="T47" fmla="*/ 65 h 72"/>
                <a:gd name="T48" fmla="*/ 75 w 87"/>
                <a:gd name="T49" fmla="*/ 52 h 72"/>
                <a:gd name="T50" fmla="*/ 71 w 87"/>
                <a:gd name="T51" fmla="*/ 50 h 72"/>
                <a:gd name="T52" fmla="*/ 17 w 87"/>
                <a:gd name="T53" fmla="*/ 50 h 72"/>
                <a:gd name="T54" fmla="*/ 13 w 87"/>
                <a:gd name="T55" fmla="*/ 52 h 72"/>
                <a:gd name="T56" fmla="*/ 2 w 87"/>
                <a:gd name="T57" fmla="*/ 65 h 72"/>
                <a:gd name="T58" fmla="*/ 0 w 87"/>
                <a:gd name="T59" fmla="*/ 69 h 72"/>
                <a:gd name="T60" fmla="*/ 0 w 87"/>
                <a:gd name="T61" fmla="*/ 70 h 72"/>
                <a:gd name="T62" fmla="*/ 3 w 87"/>
                <a:gd name="T63"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 h="72">
                  <a:moveTo>
                    <a:pt x="22" y="47"/>
                  </a:moveTo>
                  <a:cubicBezTo>
                    <a:pt x="65" y="47"/>
                    <a:pt x="65" y="47"/>
                    <a:pt x="65" y="47"/>
                  </a:cubicBezTo>
                  <a:cubicBezTo>
                    <a:pt x="70" y="47"/>
                    <a:pt x="74" y="43"/>
                    <a:pt x="74" y="38"/>
                  </a:cubicBezTo>
                  <a:cubicBezTo>
                    <a:pt x="74" y="9"/>
                    <a:pt x="74" y="9"/>
                    <a:pt x="74" y="9"/>
                  </a:cubicBezTo>
                  <a:cubicBezTo>
                    <a:pt x="74" y="4"/>
                    <a:pt x="70" y="0"/>
                    <a:pt x="65" y="0"/>
                  </a:cubicBezTo>
                  <a:cubicBezTo>
                    <a:pt x="22" y="0"/>
                    <a:pt x="22" y="0"/>
                    <a:pt x="22" y="0"/>
                  </a:cubicBezTo>
                  <a:cubicBezTo>
                    <a:pt x="17" y="0"/>
                    <a:pt x="13" y="4"/>
                    <a:pt x="13" y="9"/>
                  </a:cubicBezTo>
                  <a:cubicBezTo>
                    <a:pt x="13" y="38"/>
                    <a:pt x="13" y="38"/>
                    <a:pt x="13" y="38"/>
                  </a:cubicBezTo>
                  <a:cubicBezTo>
                    <a:pt x="13" y="43"/>
                    <a:pt x="17" y="47"/>
                    <a:pt x="22" y="47"/>
                  </a:cubicBezTo>
                  <a:close/>
                  <a:moveTo>
                    <a:pt x="19" y="9"/>
                  </a:moveTo>
                  <a:cubicBezTo>
                    <a:pt x="19" y="6"/>
                    <a:pt x="20" y="5"/>
                    <a:pt x="22" y="5"/>
                  </a:cubicBezTo>
                  <a:cubicBezTo>
                    <a:pt x="65" y="5"/>
                    <a:pt x="65" y="5"/>
                    <a:pt x="65" y="5"/>
                  </a:cubicBezTo>
                  <a:cubicBezTo>
                    <a:pt x="67" y="5"/>
                    <a:pt x="69" y="6"/>
                    <a:pt x="69" y="9"/>
                  </a:cubicBezTo>
                  <a:cubicBezTo>
                    <a:pt x="69" y="38"/>
                    <a:pt x="69" y="38"/>
                    <a:pt x="69" y="38"/>
                  </a:cubicBezTo>
                  <a:cubicBezTo>
                    <a:pt x="69" y="40"/>
                    <a:pt x="67" y="42"/>
                    <a:pt x="65" y="42"/>
                  </a:cubicBezTo>
                  <a:cubicBezTo>
                    <a:pt x="22" y="42"/>
                    <a:pt x="22" y="42"/>
                    <a:pt x="22" y="42"/>
                  </a:cubicBezTo>
                  <a:cubicBezTo>
                    <a:pt x="20" y="42"/>
                    <a:pt x="19" y="40"/>
                    <a:pt x="19" y="38"/>
                  </a:cubicBezTo>
                  <a:cubicBezTo>
                    <a:pt x="19" y="9"/>
                    <a:pt x="19" y="9"/>
                    <a:pt x="19" y="9"/>
                  </a:cubicBezTo>
                  <a:cubicBezTo>
                    <a:pt x="19" y="9"/>
                    <a:pt x="19" y="9"/>
                    <a:pt x="19" y="9"/>
                  </a:cubicBezTo>
                  <a:close/>
                  <a:moveTo>
                    <a:pt x="3" y="72"/>
                  </a:moveTo>
                  <a:cubicBezTo>
                    <a:pt x="85" y="72"/>
                    <a:pt x="85" y="72"/>
                    <a:pt x="85" y="72"/>
                  </a:cubicBezTo>
                  <a:cubicBezTo>
                    <a:pt x="86" y="72"/>
                    <a:pt x="87" y="71"/>
                    <a:pt x="87" y="70"/>
                  </a:cubicBezTo>
                  <a:cubicBezTo>
                    <a:pt x="87" y="69"/>
                    <a:pt x="87" y="69"/>
                    <a:pt x="87" y="69"/>
                  </a:cubicBezTo>
                  <a:cubicBezTo>
                    <a:pt x="87" y="67"/>
                    <a:pt x="87" y="66"/>
                    <a:pt x="86" y="65"/>
                  </a:cubicBezTo>
                  <a:cubicBezTo>
                    <a:pt x="75" y="52"/>
                    <a:pt x="75" y="52"/>
                    <a:pt x="75" y="52"/>
                  </a:cubicBezTo>
                  <a:cubicBezTo>
                    <a:pt x="74" y="51"/>
                    <a:pt x="73" y="50"/>
                    <a:pt x="71" y="50"/>
                  </a:cubicBezTo>
                  <a:cubicBezTo>
                    <a:pt x="17" y="50"/>
                    <a:pt x="17" y="50"/>
                    <a:pt x="17" y="50"/>
                  </a:cubicBezTo>
                  <a:cubicBezTo>
                    <a:pt x="15" y="50"/>
                    <a:pt x="14" y="51"/>
                    <a:pt x="13" y="52"/>
                  </a:cubicBezTo>
                  <a:cubicBezTo>
                    <a:pt x="2" y="65"/>
                    <a:pt x="2" y="65"/>
                    <a:pt x="2" y="65"/>
                  </a:cubicBezTo>
                  <a:cubicBezTo>
                    <a:pt x="1" y="66"/>
                    <a:pt x="0" y="67"/>
                    <a:pt x="0" y="69"/>
                  </a:cubicBezTo>
                  <a:cubicBezTo>
                    <a:pt x="0" y="70"/>
                    <a:pt x="0" y="70"/>
                    <a:pt x="0" y="70"/>
                  </a:cubicBezTo>
                  <a:cubicBezTo>
                    <a:pt x="0" y="71"/>
                    <a:pt x="2" y="72"/>
                    <a:pt x="3" y="72"/>
                  </a:cubicBezTo>
                  <a:close/>
                </a:path>
              </a:pathLst>
            </a:custGeom>
            <a:grpFill/>
            <a:ln>
              <a:noFill/>
            </a:ln>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FFFFFF"/>
                </a:solidFill>
              </a:endParaRPr>
            </a:p>
          </p:txBody>
        </p:sp>
      </p:grpSp>
      <p:sp>
        <p:nvSpPr>
          <p:cNvPr id="57" name="Oval 56"/>
          <p:cNvSpPr/>
          <p:nvPr/>
        </p:nvSpPr>
        <p:spPr bwMode="auto">
          <a:xfrm>
            <a:off x="6422524" y="2217855"/>
            <a:ext cx="1094091" cy="1094091"/>
          </a:xfrm>
          <a:prstGeom prst="ellipse">
            <a:avLst/>
          </a:prstGeom>
          <a:solidFill>
            <a:srgbClr val="FFFFFF"/>
          </a:solidFill>
          <a:ln w="76200"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defRPr/>
            </a:pPr>
            <a:endParaRPr lang="en-US" sz="1961" kern="0" spc="-49" dirty="0">
              <a:gradFill>
                <a:gsLst>
                  <a:gs pos="1250">
                    <a:srgbClr val="000000"/>
                  </a:gs>
                  <a:gs pos="10417">
                    <a:srgbClr val="000000"/>
                  </a:gs>
                </a:gsLst>
                <a:lin ang="5400000" scaled="0"/>
              </a:gradFill>
              <a:latin typeface="Segoe UI"/>
            </a:endParaRPr>
          </a:p>
        </p:txBody>
      </p:sp>
      <p:sp>
        <p:nvSpPr>
          <p:cNvPr id="58" name="Freeform 52"/>
          <p:cNvSpPr>
            <a:spLocks noEditPoints="1"/>
          </p:cNvSpPr>
          <p:nvPr/>
        </p:nvSpPr>
        <p:spPr bwMode="auto">
          <a:xfrm>
            <a:off x="6613575" y="2301919"/>
            <a:ext cx="711989" cy="531497"/>
          </a:xfrm>
          <a:custGeom>
            <a:avLst/>
            <a:gdLst>
              <a:gd name="T0" fmla="*/ 179 w 181"/>
              <a:gd name="T1" fmla="*/ 46 h 135"/>
              <a:gd name="T2" fmla="*/ 101 w 181"/>
              <a:gd name="T3" fmla="*/ 1 h 135"/>
              <a:gd name="T4" fmla="*/ 95 w 181"/>
              <a:gd name="T5" fmla="*/ 1 h 135"/>
              <a:gd name="T6" fmla="*/ 97 w 181"/>
              <a:gd name="T7" fmla="*/ 95 h 135"/>
              <a:gd name="T8" fmla="*/ 22 w 181"/>
              <a:gd name="T9" fmla="*/ 86 h 135"/>
              <a:gd name="T10" fmla="*/ 67 w 181"/>
              <a:gd name="T11" fmla="*/ 119 h 135"/>
              <a:gd name="T12" fmla="*/ 21 w 181"/>
              <a:gd name="T13" fmla="*/ 88 h 135"/>
              <a:gd name="T14" fmla="*/ 100 w 181"/>
              <a:gd name="T15" fmla="*/ 102 h 135"/>
              <a:gd name="T16" fmla="*/ 98 w 181"/>
              <a:gd name="T17" fmla="*/ 135 h 135"/>
              <a:gd name="T18" fmla="*/ 94 w 181"/>
              <a:gd name="T19" fmla="*/ 134 h 135"/>
              <a:gd name="T20" fmla="*/ 81 w 181"/>
              <a:gd name="T21" fmla="*/ 122 h 135"/>
              <a:gd name="T22" fmla="*/ 94 w 181"/>
              <a:gd name="T23" fmla="*/ 127 h 135"/>
              <a:gd name="T24" fmla="*/ 6 w 181"/>
              <a:gd name="T25" fmla="*/ 55 h 135"/>
              <a:gd name="T26" fmla="*/ 6 w 181"/>
              <a:gd name="T27" fmla="*/ 77 h 135"/>
              <a:gd name="T28" fmla="*/ 7 w 181"/>
              <a:gd name="T29" fmla="*/ 85 h 135"/>
              <a:gd name="T30" fmla="*/ 0 w 181"/>
              <a:gd name="T31" fmla="*/ 81 h 135"/>
              <a:gd name="T32" fmla="*/ 0 w 181"/>
              <a:gd name="T33" fmla="*/ 51 h 135"/>
              <a:gd name="T34" fmla="*/ 6 w 181"/>
              <a:gd name="T35" fmla="*/ 47 h 135"/>
              <a:gd name="T36" fmla="*/ 11 w 181"/>
              <a:gd name="T37" fmla="*/ 50 h 135"/>
              <a:gd name="T38" fmla="*/ 100 w 181"/>
              <a:gd name="T39" fmla="*/ 102 h 135"/>
              <a:gd name="T40" fmla="*/ 181 w 181"/>
              <a:gd name="T41" fmla="*/ 51 h 135"/>
              <a:gd name="T42" fmla="*/ 178 w 181"/>
              <a:gd name="T43" fmla="*/ 81 h 135"/>
              <a:gd name="T44" fmla="*/ 104 w 181"/>
              <a:gd name="T45" fmla="*/ 102 h 135"/>
              <a:gd name="T46" fmla="*/ 181 w 181"/>
              <a:gd name="T47" fmla="*/ 50 h 135"/>
              <a:gd name="T48" fmla="*/ 59 w 181"/>
              <a:gd name="T49" fmla="*/ 100 h 135"/>
              <a:gd name="T50" fmla="*/ 36 w 181"/>
              <a:gd name="T51" fmla="*/ 87 h 135"/>
              <a:gd name="T52" fmla="*/ 34 w 181"/>
              <a:gd name="T53" fmla="*/ 82 h 135"/>
              <a:gd name="T54" fmla="*/ 59 w 181"/>
              <a:gd name="T55" fmla="*/ 93 h 135"/>
              <a:gd name="T56" fmla="*/ 61 w 181"/>
              <a:gd name="T57" fmla="*/ 99 h 135"/>
              <a:gd name="T58" fmla="*/ 80 w 181"/>
              <a:gd name="T59" fmla="*/ 117 h 135"/>
              <a:gd name="T60" fmla="*/ 73 w 181"/>
              <a:gd name="T61" fmla="*/ 124 h 135"/>
              <a:gd name="T62" fmla="*/ 70 w 181"/>
              <a:gd name="T63" fmla="*/ 121 h 135"/>
              <a:gd name="T64" fmla="*/ 71 w 181"/>
              <a:gd name="T65" fmla="*/ 104 h 135"/>
              <a:gd name="T66" fmla="*/ 80 w 181"/>
              <a:gd name="T67" fmla="*/ 100 h 135"/>
              <a:gd name="T68" fmla="*/ 80 w 181"/>
              <a:gd name="T69" fmla="*/ 103 h 135"/>
              <a:gd name="T70" fmla="*/ 74 w 181"/>
              <a:gd name="T71" fmla="*/ 118 h 135"/>
              <a:gd name="T72" fmla="*/ 80 w 181"/>
              <a:gd name="T73" fmla="*/ 117 h 135"/>
              <a:gd name="T74" fmla="*/ 20 w 181"/>
              <a:gd name="T75" fmla="*/ 86 h 135"/>
              <a:gd name="T76" fmla="*/ 10 w 181"/>
              <a:gd name="T77" fmla="*/ 89 h 135"/>
              <a:gd name="T78" fmla="*/ 9 w 181"/>
              <a:gd name="T79" fmla="*/ 72 h 135"/>
              <a:gd name="T80" fmla="*/ 17 w 181"/>
              <a:gd name="T81" fmla="*/ 66 h 135"/>
              <a:gd name="T82" fmla="*/ 20 w 181"/>
              <a:gd name="T83" fmla="*/ 66 h 135"/>
              <a:gd name="T84" fmla="*/ 14 w 181"/>
              <a:gd name="T85" fmla="*/ 72 h 135"/>
              <a:gd name="T86" fmla="*/ 17 w 181"/>
              <a:gd name="T87" fmla="*/ 8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1" h="135">
                <a:moveTo>
                  <a:pt x="97" y="95"/>
                </a:moveTo>
                <a:cubicBezTo>
                  <a:pt x="179" y="46"/>
                  <a:pt x="179" y="46"/>
                  <a:pt x="179" y="46"/>
                </a:cubicBezTo>
                <a:cubicBezTo>
                  <a:pt x="179" y="46"/>
                  <a:pt x="179" y="46"/>
                  <a:pt x="178" y="46"/>
                </a:cubicBezTo>
                <a:cubicBezTo>
                  <a:pt x="101" y="1"/>
                  <a:pt x="101" y="1"/>
                  <a:pt x="101" y="1"/>
                </a:cubicBezTo>
                <a:cubicBezTo>
                  <a:pt x="100" y="0"/>
                  <a:pt x="99" y="0"/>
                  <a:pt x="98" y="0"/>
                </a:cubicBezTo>
                <a:cubicBezTo>
                  <a:pt x="97" y="0"/>
                  <a:pt x="96" y="0"/>
                  <a:pt x="95" y="1"/>
                </a:cubicBezTo>
                <a:cubicBezTo>
                  <a:pt x="14" y="48"/>
                  <a:pt x="14" y="48"/>
                  <a:pt x="14" y="48"/>
                </a:cubicBezTo>
                <a:cubicBezTo>
                  <a:pt x="97" y="95"/>
                  <a:pt x="97" y="95"/>
                  <a:pt x="97" y="95"/>
                </a:cubicBezTo>
                <a:cubicBezTo>
                  <a:pt x="97" y="95"/>
                  <a:pt x="97" y="95"/>
                  <a:pt x="97" y="95"/>
                </a:cubicBezTo>
                <a:close/>
                <a:moveTo>
                  <a:pt x="22" y="86"/>
                </a:moveTo>
                <a:cubicBezTo>
                  <a:pt x="67" y="112"/>
                  <a:pt x="67" y="112"/>
                  <a:pt x="67" y="112"/>
                </a:cubicBezTo>
                <a:cubicBezTo>
                  <a:pt x="67" y="119"/>
                  <a:pt x="67" y="119"/>
                  <a:pt x="67" y="119"/>
                </a:cubicBezTo>
                <a:cubicBezTo>
                  <a:pt x="17" y="90"/>
                  <a:pt x="17" y="90"/>
                  <a:pt x="17" y="90"/>
                </a:cubicBezTo>
                <a:cubicBezTo>
                  <a:pt x="21" y="88"/>
                  <a:pt x="21" y="88"/>
                  <a:pt x="21" y="88"/>
                </a:cubicBezTo>
                <a:cubicBezTo>
                  <a:pt x="21" y="87"/>
                  <a:pt x="22" y="87"/>
                  <a:pt x="22" y="86"/>
                </a:cubicBezTo>
                <a:close/>
                <a:moveTo>
                  <a:pt x="100" y="102"/>
                </a:moveTo>
                <a:cubicBezTo>
                  <a:pt x="100" y="132"/>
                  <a:pt x="100" y="132"/>
                  <a:pt x="100" y="132"/>
                </a:cubicBezTo>
                <a:cubicBezTo>
                  <a:pt x="100" y="133"/>
                  <a:pt x="99" y="134"/>
                  <a:pt x="98" y="135"/>
                </a:cubicBezTo>
                <a:cubicBezTo>
                  <a:pt x="98" y="135"/>
                  <a:pt x="97" y="135"/>
                  <a:pt x="96" y="135"/>
                </a:cubicBezTo>
                <a:cubicBezTo>
                  <a:pt x="96" y="135"/>
                  <a:pt x="95" y="135"/>
                  <a:pt x="94" y="134"/>
                </a:cubicBezTo>
                <a:cubicBezTo>
                  <a:pt x="76" y="124"/>
                  <a:pt x="76" y="124"/>
                  <a:pt x="76" y="124"/>
                </a:cubicBezTo>
                <a:cubicBezTo>
                  <a:pt x="81" y="122"/>
                  <a:pt x="81" y="122"/>
                  <a:pt x="81" y="122"/>
                </a:cubicBezTo>
                <a:cubicBezTo>
                  <a:pt x="82" y="121"/>
                  <a:pt x="82" y="121"/>
                  <a:pt x="82" y="120"/>
                </a:cubicBezTo>
                <a:cubicBezTo>
                  <a:pt x="94" y="127"/>
                  <a:pt x="94" y="127"/>
                  <a:pt x="94" y="127"/>
                </a:cubicBezTo>
                <a:cubicBezTo>
                  <a:pt x="94" y="105"/>
                  <a:pt x="94" y="105"/>
                  <a:pt x="94" y="105"/>
                </a:cubicBezTo>
                <a:cubicBezTo>
                  <a:pt x="6" y="55"/>
                  <a:pt x="6" y="55"/>
                  <a:pt x="6" y="55"/>
                </a:cubicBezTo>
                <a:cubicBezTo>
                  <a:pt x="6" y="77"/>
                  <a:pt x="6" y="77"/>
                  <a:pt x="6" y="77"/>
                </a:cubicBezTo>
                <a:cubicBezTo>
                  <a:pt x="6" y="77"/>
                  <a:pt x="6" y="77"/>
                  <a:pt x="6" y="77"/>
                </a:cubicBezTo>
                <a:cubicBezTo>
                  <a:pt x="7" y="78"/>
                  <a:pt x="7" y="78"/>
                  <a:pt x="7" y="78"/>
                </a:cubicBezTo>
                <a:cubicBezTo>
                  <a:pt x="7" y="85"/>
                  <a:pt x="7" y="85"/>
                  <a:pt x="7" y="85"/>
                </a:cubicBezTo>
                <a:cubicBezTo>
                  <a:pt x="3" y="83"/>
                  <a:pt x="3" y="83"/>
                  <a:pt x="3" y="83"/>
                </a:cubicBezTo>
                <a:cubicBezTo>
                  <a:pt x="0" y="81"/>
                  <a:pt x="0" y="81"/>
                  <a:pt x="0" y="81"/>
                </a:cubicBezTo>
                <a:cubicBezTo>
                  <a:pt x="0" y="78"/>
                  <a:pt x="0" y="78"/>
                  <a:pt x="0" y="78"/>
                </a:cubicBezTo>
                <a:cubicBezTo>
                  <a:pt x="0" y="51"/>
                  <a:pt x="0" y="51"/>
                  <a:pt x="0" y="51"/>
                </a:cubicBezTo>
                <a:cubicBezTo>
                  <a:pt x="0" y="49"/>
                  <a:pt x="0" y="48"/>
                  <a:pt x="2" y="47"/>
                </a:cubicBezTo>
                <a:cubicBezTo>
                  <a:pt x="3" y="47"/>
                  <a:pt x="4" y="47"/>
                  <a:pt x="6" y="47"/>
                </a:cubicBezTo>
                <a:cubicBezTo>
                  <a:pt x="11" y="50"/>
                  <a:pt x="11" y="50"/>
                  <a:pt x="11" y="50"/>
                </a:cubicBezTo>
                <a:cubicBezTo>
                  <a:pt x="11" y="50"/>
                  <a:pt x="11" y="50"/>
                  <a:pt x="11" y="50"/>
                </a:cubicBezTo>
                <a:cubicBezTo>
                  <a:pt x="99" y="100"/>
                  <a:pt x="99" y="100"/>
                  <a:pt x="99" y="100"/>
                </a:cubicBezTo>
                <a:cubicBezTo>
                  <a:pt x="100" y="100"/>
                  <a:pt x="100" y="101"/>
                  <a:pt x="100" y="102"/>
                </a:cubicBezTo>
                <a:close/>
                <a:moveTo>
                  <a:pt x="181" y="50"/>
                </a:moveTo>
                <a:cubicBezTo>
                  <a:pt x="181" y="50"/>
                  <a:pt x="181" y="50"/>
                  <a:pt x="181" y="51"/>
                </a:cubicBezTo>
                <a:cubicBezTo>
                  <a:pt x="181" y="76"/>
                  <a:pt x="181" y="76"/>
                  <a:pt x="181" y="76"/>
                </a:cubicBezTo>
                <a:cubicBezTo>
                  <a:pt x="181" y="78"/>
                  <a:pt x="180" y="80"/>
                  <a:pt x="178" y="81"/>
                </a:cubicBezTo>
                <a:cubicBezTo>
                  <a:pt x="104" y="123"/>
                  <a:pt x="104" y="123"/>
                  <a:pt x="104" y="123"/>
                </a:cubicBezTo>
                <a:cubicBezTo>
                  <a:pt x="104" y="102"/>
                  <a:pt x="104" y="102"/>
                  <a:pt x="104" y="102"/>
                </a:cubicBezTo>
                <a:cubicBezTo>
                  <a:pt x="104" y="100"/>
                  <a:pt x="103" y="98"/>
                  <a:pt x="101" y="97"/>
                </a:cubicBezTo>
                <a:cubicBezTo>
                  <a:pt x="181" y="50"/>
                  <a:pt x="181" y="50"/>
                  <a:pt x="181" y="50"/>
                </a:cubicBezTo>
                <a:cubicBezTo>
                  <a:pt x="181" y="50"/>
                  <a:pt x="181" y="50"/>
                  <a:pt x="181" y="50"/>
                </a:cubicBezTo>
                <a:close/>
                <a:moveTo>
                  <a:pt x="59" y="100"/>
                </a:moveTo>
                <a:cubicBezTo>
                  <a:pt x="59" y="100"/>
                  <a:pt x="59" y="100"/>
                  <a:pt x="58" y="100"/>
                </a:cubicBezTo>
                <a:cubicBezTo>
                  <a:pt x="36" y="87"/>
                  <a:pt x="36" y="87"/>
                  <a:pt x="36" y="87"/>
                </a:cubicBezTo>
                <a:cubicBezTo>
                  <a:pt x="35" y="87"/>
                  <a:pt x="34" y="85"/>
                  <a:pt x="34" y="84"/>
                </a:cubicBezTo>
                <a:cubicBezTo>
                  <a:pt x="34" y="82"/>
                  <a:pt x="34" y="82"/>
                  <a:pt x="34" y="82"/>
                </a:cubicBezTo>
                <a:cubicBezTo>
                  <a:pt x="34" y="80"/>
                  <a:pt x="35" y="80"/>
                  <a:pt x="36" y="80"/>
                </a:cubicBezTo>
                <a:cubicBezTo>
                  <a:pt x="59" y="93"/>
                  <a:pt x="59" y="93"/>
                  <a:pt x="59" y="93"/>
                </a:cubicBezTo>
                <a:cubicBezTo>
                  <a:pt x="60" y="94"/>
                  <a:pt x="61" y="95"/>
                  <a:pt x="61" y="96"/>
                </a:cubicBezTo>
                <a:cubicBezTo>
                  <a:pt x="61" y="99"/>
                  <a:pt x="61" y="99"/>
                  <a:pt x="61" y="99"/>
                </a:cubicBezTo>
                <a:cubicBezTo>
                  <a:pt x="61" y="100"/>
                  <a:pt x="60" y="100"/>
                  <a:pt x="59" y="100"/>
                </a:cubicBezTo>
                <a:close/>
                <a:moveTo>
                  <a:pt x="80" y="117"/>
                </a:moveTo>
                <a:cubicBezTo>
                  <a:pt x="81" y="118"/>
                  <a:pt x="81" y="119"/>
                  <a:pt x="80" y="120"/>
                </a:cubicBezTo>
                <a:cubicBezTo>
                  <a:pt x="73" y="124"/>
                  <a:pt x="73" y="124"/>
                  <a:pt x="73" y="124"/>
                </a:cubicBezTo>
                <a:cubicBezTo>
                  <a:pt x="72" y="124"/>
                  <a:pt x="71" y="124"/>
                  <a:pt x="70" y="123"/>
                </a:cubicBezTo>
                <a:cubicBezTo>
                  <a:pt x="70" y="123"/>
                  <a:pt x="70" y="121"/>
                  <a:pt x="70" y="121"/>
                </a:cubicBezTo>
                <a:cubicBezTo>
                  <a:pt x="70" y="106"/>
                  <a:pt x="70" y="106"/>
                  <a:pt x="70" y="106"/>
                </a:cubicBezTo>
                <a:cubicBezTo>
                  <a:pt x="70" y="106"/>
                  <a:pt x="70" y="104"/>
                  <a:pt x="71" y="104"/>
                </a:cubicBezTo>
                <a:cubicBezTo>
                  <a:pt x="77" y="100"/>
                  <a:pt x="77" y="100"/>
                  <a:pt x="77" y="100"/>
                </a:cubicBezTo>
                <a:cubicBezTo>
                  <a:pt x="78" y="99"/>
                  <a:pt x="80" y="100"/>
                  <a:pt x="80" y="100"/>
                </a:cubicBezTo>
                <a:cubicBezTo>
                  <a:pt x="80" y="100"/>
                  <a:pt x="80" y="100"/>
                  <a:pt x="80" y="100"/>
                </a:cubicBezTo>
                <a:cubicBezTo>
                  <a:pt x="81" y="101"/>
                  <a:pt x="81" y="103"/>
                  <a:pt x="80" y="103"/>
                </a:cubicBezTo>
                <a:cubicBezTo>
                  <a:pt x="74" y="106"/>
                  <a:pt x="74" y="106"/>
                  <a:pt x="74" y="106"/>
                </a:cubicBezTo>
                <a:cubicBezTo>
                  <a:pt x="74" y="118"/>
                  <a:pt x="74" y="118"/>
                  <a:pt x="74" y="118"/>
                </a:cubicBezTo>
                <a:cubicBezTo>
                  <a:pt x="77" y="117"/>
                  <a:pt x="77" y="117"/>
                  <a:pt x="77" y="117"/>
                </a:cubicBezTo>
                <a:cubicBezTo>
                  <a:pt x="78" y="116"/>
                  <a:pt x="80" y="116"/>
                  <a:pt x="80" y="117"/>
                </a:cubicBezTo>
                <a:close/>
                <a:moveTo>
                  <a:pt x="20" y="83"/>
                </a:moveTo>
                <a:cubicBezTo>
                  <a:pt x="21" y="84"/>
                  <a:pt x="21" y="85"/>
                  <a:pt x="20" y="86"/>
                </a:cubicBezTo>
                <a:cubicBezTo>
                  <a:pt x="13" y="90"/>
                  <a:pt x="13" y="90"/>
                  <a:pt x="13" y="90"/>
                </a:cubicBezTo>
                <a:cubicBezTo>
                  <a:pt x="12" y="90"/>
                  <a:pt x="11" y="90"/>
                  <a:pt x="10" y="89"/>
                </a:cubicBezTo>
                <a:cubicBezTo>
                  <a:pt x="10" y="89"/>
                  <a:pt x="9" y="87"/>
                  <a:pt x="9" y="87"/>
                </a:cubicBezTo>
                <a:cubicBezTo>
                  <a:pt x="9" y="72"/>
                  <a:pt x="9" y="72"/>
                  <a:pt x="9" y="72"/>
                </a:cubicBezTo>
                <a:cubicBezTo>
                  <a:pt x="9" y="72"/>
                  <a:pt x="10" y="70"/>
                  <a:pt x="10" y="70"/>
                </a:cubicBezTo>
                <a:cubicBezTo>
                  <a:pt x="17" y="66"/>
                  <a:pt x="17" y="66"/>
                  <a:pt x="17" y="66"/>
                </a:cubicBezTo>
                <a:cubicBezTo>
                  <a:pt x="18" y="65"/>
                  <a:pt x="20" y="66"/>
                  <a:pt x="20" y="66"/>
                </a:cubicBezTo>
                <a:cubicBezTo>
                  <a:pt x="20" y="66"/>
                  <a:pt x="20" y="66"/>
                  <a:pt x="20" y="66"/>
                </a:cubicBezTo>
                <a:cubicBezTo>
                  <a:pt x="21" y="67"/>
                  <a:pt x="21" y="69"/>
                  <a:pt x="20" y="69"/>
                </a:cubicBezTo>
                <a:cubicBezTo>
                  <a:pt x="14" y="72"/>
                  <a:pt x="14" y="72"/>
                  <a:pt x="14" y="72"/>
                </a:cubicBezTo>
                <a:cubicBezTo>
                  <a:pt x="14" y="84"/>
                  <a:pt x="14" y="84"/>
                  <a:pt x="14" y="84"/>
                </a:cubicBezTo>
                <a:cubicBezTo>
                  <a:pt x="17" y="83"/>
                  <a:pt x="17" y="83"/>
                  <a:pt x="17" y="83"/>
                </a:cubicBezTo>
                <a:cubicBezTo>
                  <a:pt x="18" y="82"/>
                  <a:pt x="20" y="82"/>
                  <a:pt x="20" y="83"/>
                </a:cubicBezTo>
                <a:close/>
              </a:path>
            </a:pathLst>
          </a:custGeom>
          <a:solidFill>
            <a:srgbClr val="00188F"/>
          </a:solidFill>
          <a:ln>
            <a:noFill/>
          </a:ln>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FFFFFF"/>
              </a:solidFill>
            </a:endParaRPr>
          </a:p>
        </p:txBody>
      </p:sp>
      <p:sp>
        <p:nvSpPr>
          <p:cNvPr id="59" name="TextBox 58"/>
          <p:cNvSpPr txBox="1"/>
          <p:nvPr/>
        </p:nvSpPr>
        <p:spPr>
          <a:xfrm>
            <a:off x="6518807" y="2734378"/>
            <a:ext cx="901527" cy="588366"/>
          </a:xfrm>
          <a:prstGeom prst="rect">
            <a:avLst/>
          </a:prstGeom>
          <a:noFill/>
        </p:spPr>
        <p:txBody>
          <a:bodyPr wrap="square" lIns="89642" tIns="143428" rIns="89642" bIns="143428" rtlCol="0">
            <a:spAutoFit/>
          </a:bodyPr>
          <a:lstStyle/>
          <a:p>
            <a:pPr algn="ctr" defTabSz="896386">
              <a:lnSpc>
                <a:spcPct val="90000"/>
              </a:lnSpc>
              <a:defRPr/>
            </a:pPr>
            <a:r>
              <a:rPr lang="en-US" sz="1078" kern="0" dirty="0">
                <a:solidFill>
                  <a:srgbClr val="002050"/>
                </a:solidFill>
              </a:rPr>
              <a:t>VPN Gateway</a:t>
            </a:r>
          </a:p>
        </p:txBody>
      </p:sp>
      <p:sp>
        <p:nvSpPr>
          <p:cNvPr id="60" name="TextBox 59"/>
          <p:cNvSpPr txBox="1"/>
          <p:nvPr/>
        </p:nvSpPr>
        <p:spPr>
          <a:xfrm>
            <a:off x="8092284" y="6058197"/>
            <a:ext cx="1972096" cy="561211"/>
          </a:xfrm>
          <a:prstGeom prst="rect">
            <a:avLst/>
          </a:prstGeom>
          <a:noFill/>
        </p:spPr>
        <p:txBody>
          <a:bodyPr wrap="none" lIns="0" tIns="143428" rIns="179285" bIns="143428" rtlCol="0">
            <a:spAutoFit/>
          </a:bodyPr>
          <a:lstStyle/>
          <a:p>
            <a:pPr algn="ctr" defTabSz="896386">
              <a:lnSpc>
                <a:spcPct val="90000"/>
              </a:lnSpc>
              <a:defRPr/>
            </a:pPr>
            <a:r>
              <a:rPr lang="en-US" sz="1961" kern="0" dirty="0">
                <a:gradFill>
                  <a:gsLst>
                    <a:gs pos="2917">
                      <a:srgbClr val="FFFFFF"/>
                    </a:gs>
                    <a:gs pos="100000">
                      <a:srgbClr val="FFFFFF"/>
                    </a:gs>
                  </a:gsLst>
                  <a:lin ang="5400000" scaled="0"/>
                </a:gradFill>
              </a:rPr>
              <a:t>Remote workers</a:t>
            </a:r>
          </a:p>
        </p:txBody>
      </p:sp>
      <p:sp>
        <p:nvSpPr>
          <p:cNvPr id="61" name="Freeform 34"/>
          <p:cNvSpPr>
            <a:spLocks noEditPoints="1"/>
          </p:cNvSpPr>
          <p:nvPr/>
        </p:nvSpPr>
        <p:spPr bwMode="auto">
          <a:xfrm>
            <a:off x="4132266" y="5137540"/>
            <a:ext cx="823462" cy="504370"/>
          </a:xfrm>
          <a:custGeom>
            <a:avLst/>
            <a:gdLst>
              <a:gd name="T0" fmla="*/ 408 w 438"/>
              <a:gd name="T1" fmla="*/ 0 h 295"/>
              <a:gd name="T2" fmla="*/ 356 w 438"/>
              <a:gd name="T3" fmla="*/ 0 h 295"/>
              <a:gd name="T4" fmla="*/ 326 w 438"/>
              <a:gd name="T5" fmla="*/ 29 h 295"/>
              <a:gd name="T6" fmla="*/ 326 w 438"/>
              <a:gd name="T7" fmla="*/ 265 h 295"/>
              <a:gd name="T8" fmla="*/ 356 w 438"/>
              <a:gd name="T9" fmla="*/ 295 h 295"/>
              <a:gd name="T10" fmla="*/ 408 w 438"/>
              <a:gd name="T11" fmla="*/ 295 h 295"/>
              <a:gd name="T12" fmla="*/ 438 w 438"/>
              <a:gd name="T13" fmla="*/ 265 h 295"/>
              <a:gd name="T14" fmla="*/ 438 w 438"/>
              <a:gd name="T15" fmla="*/ 29 h 295"/>
              <a:gd name="T16" fmla="*/ 408 w 438"/>
              <a:gd name="T17" fmla="*/ 0 h 295"/>
              <a:gd name="T18" fmla="*/ 382 w 438"/>
              <a:gd name="T19" fmla="*/ 225 h 295"/>
              <a:gd name="T20" fmla="*/ 367 w 438"/>
              <a:gd name="T21" fmla="*/ 210 h 295"/>
              <a:gd name="T22" fmla="*/ 382 w 438"/>
              <a:gd name="T23" fmla="*/ 196 h 295"/>
              <a:gd name="T24" fmla="*/ 396 w 438"/>
              <a:gd name="T25" fmla="*/ 210 h 295"/>
              <a:gd name="T26" fmla="*/ 382 w 438"/>
              <a:gd name="T27" fmla="*/ 225 h 295"/>
              <a:gd name="T28" fmla="*/ 408 w 438"/>
              <a:gd name="T29" fmla="*/ 80 h 295"/>
              <a:gd name="T30" fmla="*/ 355 w 438"/>
              <a:gd name="T31" fmla="*/ 80 h 295"/>
              <a:gd name="T32" fmla="*/ 355 w 438"/>
              <a:gd name="T33" fmla="*/ 70 h 295"/>
              <a:gd name="T34" fmla="*/ 408 w 438"/>
              <a:gd name="T35" fmla="*/ 70 h 295"/>
              <a:gd name="T36" fmla="*/ 408 w 438"/>
              <a:gd name="T37" fmla="*/ 80 h 295"/>
              <a:gd name="T38" fmla="*/ 408 w 438"/>
              <a:gd name="T39" fmla="*/ 50 h 295"/>
              <a:gd name="T40" fmla="*/ 355 w 438"/>
              <a:gd name="T41" fmla="*/ 50 h 295"/>
              <a:gd name="T42" fmla="*/ 355 w 438"/>
              <a:gd name="T43" fmla="*/ 40 h 295"/>
              <a:gd name="T44" fmla="*/ 408 w 438"/>
              <a:gd name="T45" fmla="*/ 40 h 295"/>
              <a:gd name="T46" fmla="*/ 408 w 438"/>
              <a:gd name="T47" fmla="*/ 50 h 295"/>
              <a:gd name="T48" fmla="*/ 287 w 438"/>
              <a:gd name="T49" fmla="*/ 27 h 295"/>
              <a:gd name="T50" fmla="*/ 17 w 438"/>
              <a:gd name="T51" fmla="*/ 27 h 295"/>
              <a:gd name="T52" fmla="*/ 0 w 438"/>
              <a:gd name="T53" fmla="*/ 44 h 295"/>
              <a:gd name="T54" fmla="*/ 0 w 438"/>
              <a:gd name="T55" fmla="*/ 222 h 295"/>
              <a:gd name="T56" fmla="*/ 17 w 438"/>
              <a:gd name="T57" fmla="*/ 239 h 295"/>
              <a:gd name="T58" fmla="*/ 111 w 438"/>
              <a:gd name="T59" fmla="*/ 239 h 295"/>
              <a:gd name="T60" fmla="*/ 111 w 438"/>
              <a:gd name="T61" fmla="*/ 239 h 295"/>
              <a:gd name="T62" fmla="*/ 111 w 438"/>
              <a:gd name="T63" fmla="*/ 255 h 295"/>
              <a:gd name="T64" fmla="*/ 107 w 438"/>
              <a:gd name="T65" fmla="*/ 260 h 295"/>
              <a:gd name="T66" fmla="*/ 56 w 438"/>
              <a:gd name="T67" fmla="*/ 268 h 295"/>
              <a:gd name="T68" fmla="*/ 52 w 438"/>
              <a:gd name="T69" fmla="*/ 273 h 295"/>
              <a:gd name="T70" fmla="*/ 52 w 438"/>
              <a:gd name="T71" fmla="*/ 285 h 295"/>
              <a:gd name="T72" fmla="*/ 56 w 438"/>
              <a:gd name="T73" fmla="*/ 289 h 295"/>
              <a:gd name="T74" fmla="*/ 248 w 438"/>
              <a:gd name="T75" fmla="*/ 289 h 295"/>
              <a:gd name="T76" fmla="*/ 252 w 438"/>
              <a:gd name="T77" fmla="*/ 285 h 295"/>
              <a:gd name="T78" fmla="*/ 252 w 438"/>
              <a:gd name="T79" fmla="*/ 273 h 295"/>
              <a:gd name="T80" fmla="*/ 248 w 438"/>
              <a:gd name="T81" fmla="*/ 268 h 295"/>
              <a:gd name="T82" fmla="*/ 196 w 438"/>
              <a:gd name="T83" fmla="*/ 260 h 295"/>
              <a:gd name="T84" fmla="*/ 192 w 438"/>
              <a:gd name="T85" fmla="*/ 255 h 295"/>
              <a:gd name="T86" fmla="*/ 192 w 438"/>
              <a:gd name="T87" fmla="*/ 239 h 295"/>
              <a:gd name="T88" fmla="*/ 192 w 438"/>
              <a:gd name="T89" fmla="*/ 239 h 295"/>
              <a:gd name="T90" fmla="*/ 287 w 438"/>
              <a:gd name="T91" fmla="*/ 239 h 295"/>
              <a:gd name="T92" fmla="*/ 304 w 438"/>
              <a:gd name="T93" fmla="*/ 222 h 295"/>
              <a:gd name="T94" fmla="*/ 304 w 438"/>
              <a:gd name="T95" fmla="*/ 44 h 295"/>
              <a:gd name="T96" fmla="*/ 287 w 438"/>
              <a:gd name="T97" fmla="*/ 27 h 295"/>
              <a:gd name="T98" fmla="*/ 287 w 438"/>
              <a:gd name="T99" fmla="*/ 209 h 295"/>
              <a:gd name="T100" fmla="*/ 17 w 438"/>
              <a:gd name="T101" fmla="*/ 209 h 295"/>
              <a:gd name="T102" fmla="*/ 17 w 438"/>
              <a:gd name="T103" fmla="*/ 44 h 295"/>
              <a:gd name="T104" fmla="*/ 287 w 438"/>
              <a:gd name="T105" fmla="*/ 44 h 295"/>
              <a:gd name="T106" fmla="*/ 287 w 438"/>
              <a:gd name="T107" fmla="*/ 209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38" h="295">
                <a:moveTo>
                  <a:pt x="408" y="0"/>
                </a:moveTo>
                <a:cubicBezTo>
                  <a:pt x="356" y="0"/>
                  <a:pt x="356" y="0"/>
                  <a:pt x="356" y="0"/>
                </a:cubicBezTo>
                <a:cubicBezTo>
                  <a:pt x="339" y="0"/>
                  <a:pt x="326" y="13"/>
                  <a:pt x="326" y="29"/>
                </a:cubicBezTo>
                <a:cubicBezTo>
                  <a:pt x="326" y="265"/>
                  <a:pt x="326" y="265"/>
                  <a:pt x="326" y="265"/>
                </a:cubicBezTo>
                <a:cubicBezTo>
                  <a:pt x="326" y="281"/>
                  <a:pt x="339" y="295"/>
                  <a:pt x="356" y="295"/>
                </a:cubicBezTo>
                <a:cubicBezTo>
                  <a:pt x="408" y="295"/>
                  <a:pt x="408" y="295"/>
                  <a:pt x="408" y="295"/>
                </a:cubicBezTo>
                <a:cubicBezTo>
                  <a:pt x="424" y="295"/>
                  <a:pt x="438" y="281"/>
                  <a:pt x="438" y="265"/>
                </a:cubicBezTo>
                <a:cubicBezTo>
                  <a:pt x="438" y="29"/>
                  <a:pt x="438" y="29"/>
                  <a:pt x="438" y="29"/>
                </a:cubicBezTo>
                <a:cubicBezTo>
                  <a:pt x="438" y="13"/>
                  <a:pt x="424" y="0"/>
                  <a:pt x="408" y="0"/>
                </a:cubicBezTo>
                <a:close/>
                <a:moveTo>
                  <a:pt x="382" y="225"/>
                </a:moveTo>
                <a:cubicBezTo>
                  <a:pt x="374" y="225"/>
                  <a:pt x="367" y="218"/>
                  <a:pt x="367" y="210"/>
                </a:cubicBezTo>
                <a:cubicBezTo>
                  <a:pt x="367" y="202"/>
                  <a:pt x="374" y="196"/>
                  <a:pt x="382" y="196"/>
                </a:cubicBezTo>
                <a:cubicBezTo>
                  <a:pt x="390" y="196"/>
                  <a:pt x="396" y="202"/>
                  <a:pt x="396" y="210"/>
                </a:cubicBezTo>
                <a:cubicBezTo>
                  <a:pt x="396" y="218"/>
                  <a:pt x="390" y="225"/>
                  <a:pt x="382" y="225"/>
                </a:cubicBezTo>
                <a:close/>
                <a:moveTo>
                  <a:pt x="408" y="80"/>
                </a:moveTo>
                <a:cubicBezTo>
                  <a:pt x="355" y="80"/>
                  <a:pt x="355" y="80"/>
                  <a:pt x="355" y="80"/>
                </a:cubicBezTo>
                <a:cubicBezTo>
                  <a:pt x="355" y="70"/>
                  <a:pt x="355" y="70"/>
                  <a:pt x="355" y="70"/>
                </a:cubicBezTo>
                <a:cubicBezTo>
                  <a:pt x="408" y="70"/>
                  <a:pt x="408" y="70"/>
                  <a:pt x="408" y="70"/>
                </a:cubicBezTo>
                <a:lnTo>
                  <a:pt x="408" y="80"/>
                </a:lnTo>
                <a:close/>
                <a:moveTo>
                  <a:pt x="408" y="50"/>
                </a:moveTo>
                <a:cubicBezTo>
                  <a:pt x="355" y="50"/>
                  <a:pt x="355" y="50"/>
                  <a:pt x="355" y="50"/>
                </a:cubicBezTo>
                <a:cubicBezTo>
                  <a:pt x="355" y="40"/>
                  <a:pt x="355" y="40"/>
                  <a:pt x="355" y="40"/>
                </a:cubicBezTo>
                <a:cubicBezTo>
                  <a:pt x="408" y="40"/>
                  <a:pt x="408" y="40"/>
                  <a:pt x="408" y="40"/>
                </a:cubicBezTo>
                <a:lnTo>
                  <a:pt x="408" y="50"/>
                </a:lnTo>
                <a:close/>
                <a:moveTo>
                  <a:pt x="287" y="27"/>
                </a:moveTo>
                <a:cubicBezTo>
                  <a:pt x="17" y="27"/>
                  <a:pt x="17" y="27"/>
                  <a:pt x="17" y="27"/>
                </a:cubicBezTo>
                <a:cubicBezTo>
                  <a:pt x="8" y="27"/>
                  <a:pt x="0" y="35"/>
                  <a:pt x="0" y="44"/>
                </a:cubicBezTo>
                <a:cubicBezTo>
                  <a:pt x="0" y="222"/>
                  <a:pt x="0" y="222"/>
                  <a:pt x="0" y="222"/>
                </a:cubicBezTo>
                <a:cubicBezTo>
                  <a:pt x="0" y="231"/>
                  <a:pt x="8" y="239"/>
                  <a:pt x="17" y="239"/>
                </a:cubicBezTo>
                <a:cubicBezTo>
                  <a:pt x="111" y="239"/>
                  <a:pt x="111" y="239"/>
                  <a:pt x="111" y="239"/>
                </a:cubicBezTo>
                <a:cubicBezTo>
                  <a:pt x="111" y="239"/>
                  <a:pt x="111" y="239"/>
                  <a:pt x="111" y="239"/>
                </a:cubicBezTo>
                <a:cubicBezTo>
                  <a:pt x="111" y="255"/>
                  <a:pt x="111" y="255"/>
                  <a:pt x="111" y="255"/>
                </a:cubicBezTo>
                <a:cubicBezTo>
                  <a:pt x="111" y="257"/>
                  <a:pt x="109" y="259"/>
                  <a:pt x="107" y="260"/>
                </a:cubicBezTo>
                <a:cubicBezTo>
                  <a:pt x="56" y="268"/>
                  <a:pt x="56" y="268"/>
                  <a:pt x="56" y="268"/>
                </a:cubicBezTo>
                <a:cubicBezTo>
                  <a:pt x="54" y="269"/>
                  <a:pt x="52" y="271"/>
                  <a:pt x="52" y="273"/>
                </a:cubicBezTo>
                <a:cubicBezTo>
                  <a:pt x="52" y="285"/>
                  <a:pt x="52" y="285"/>
                  <a:pt x="52" y="285"/>
                </a:cubicBezTo>
                <a:cubicBezTo>
                  <a:pt x="52" y="287"/>
                  <a:pt x="53" y="289"/>
                  <a:pt x="56" y="289"/>
                </a:cubicBezTo>
                <a:cubicBezTo>
                  <a:pt x="248" y="289"/>
                  <a:pt x="248" y="289"/>
                  <a:pt x="248" y="289"/>
                </a:cubicBezTo>
                <a:cubicBezTo>
                  <a:pt x="251" y="289"/>
                  <a:pt x="252" y="287"/>
                  <a:pt x="252" y="285"/>
                </a:cubicBezTo>
                <a:cubicBezTo>
                  <a:pt x="252" y="273"/>
                  <a:pt x="252" y="273"/>
                  <a:pt x="252" y="273"/>
                </a:cubicBezTo>
                <a:cubicBezTo>
                  <a:pt x="252" y="271"/>
                  <a:pt x="251" y="269"/>
                  <a:pt x="248" y="268"/>
                </a:cubicBezTo>
                <a:cubicBezTo>
                  <a:pt x="196" y="260"/>
                  <a:pt x="196" y="260"/>
                  <a:pt x="196" y="260"/>
                </a:cubicBezTo>
                <a:cubicBezTo>
                  <a:pt x="194" y="259"/>
                  <a:pt x="192" y="257"/>
                  <a:pt x="192" y="255"/>
                </a:cubicBezTo>
                <a:cubicBezTo>
                  <a:pt x="192" y="239"/>
                  <a:pt x="192" y="239"/>
                  <a:pt x="192" y="239"/>
                </a:cubicBezTo>
                <a:cubicBezTo>
                  <a:pt x="192" y="239"/>
                  <a:pt x="192" y="239"/>
                  <a:pt x="192" y="239"/>
                </a:cubicBezTo>
                <a:cubicBezTo>
                  <a:pt x="287" y="239"/>
                  <a:pt x="287" y="239"/>
                  <a:pt x="287" y="239"/>
                </a:cubicBezTo>
                <a:cubicBezTo>
                  <a:pt x="296" y="239"/>
                  <a:pt x="304" y="231"/>
                  <a:pt x="304" y="222"/>
                </a:cubicBezTo>
                <a:cubicBezTo>
                  <a:pt x="304" y="44"/>
                  <a:pt x="304" y="44"/>
                  <a:pt x="304" y="44"/>
                </a:cubicBezTo>
                <a:cubicBezTo>
                  <a:pt x="304" y="35"/>
                  <a:pt x="296" y="27"/>
                  <a:pt x="287" y="27"/>
                </a:cubicBezTo>
                <a:close/>
                <a:moveTo>
                  <a:pt x="287" y="209"/>
                </a:moveTo>
                <a:cubicBezTo>
                  <a:pt x="17" y="209"/>
                  <a:pt x="17" y="209"/>
                  <a:pt x="17" y="209"/>
                </a:cubicBezTo>
                <a:cubicBezTo>
                  <a:pt x="17" y="44"/>
                  <a:pt x="17" y="44"/>
                  <a:pt x="17" y="44"/>
                </a:cubicBezTo>
                <a:cubicBezTo>
                  <a:pt x="287" y="44"/>
                  <a:pt x="287" y="44"/>
                  <a:pt x="287" y="44"/>
                </a:cubicBezTo>
                <a:lnTo>
                  <a:pt x="287" y="209"/>
                </a:lnTo>
                <a:close/>
              </a:path>
            </a:pathLst>
          </a:custGeom>
          <a:solidFill>
            <a:srgbClr val="404040"/>
          </a:solidFill>
          <a:ln>
            <a:noFill/>
          </a:ln>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62" name="Freeform 34"/>
          <p:cNvSpPr>
            <a:spLocks noEditPoints="1"/>
          </p:cNvSpPr>
          <p:nvPr/>
        </p:nvSpPr>
        <p:spPr bwMode="auto">
          <a:xfrm>
            <a:off x="4134984" y="5834432"/>
            <a:ext cx="823462" cy="504370"/>
          </a:xfrm>
          <a:custGeom>
            <a:avLst/>
            <a:gdLst>
              <a:gd name="T0" fmla="*/ 408 w 438"/>
              <a:gd name="T1" fmla="*/ 0 h 295"/>
              <a:gd name="T2" fmla="*/ 356 w 438"/>
              <a:gd name="T3" fmla="*/ 0 h 295"/>
              <a:gd name="T4" fmla="*/ 326 w 438"/>
              <a:gd name="T5" fmla="*/ 29 h 295"/>
              <a:gd name="T6" fmla="*/ 326 w 438"/>
              <a:gd name="T7" fmla="*/ 265 h 295"/>
              <a:gd name="T8" fmla="*/ 356 w 438"/>
              <a:gd name="T9" fmla="*/ 295 h 295"/>
              <a:gd name="T10" fmla="*/ 408 w 438"/>
              <a:gd name="T11" fmla="*/ 295 h 295"/>
              <a:gd name="T12" fmla="*/ 438 w 438"/>
              <a:gd name="T13" fmla="*/ 265 h 295"/>
              <a:gd name="T14" fmla="*/ 438 w 438"/>
              <a:gd name="T15" fmla="*/ 29 h 295"/>
              <a:gd name="T16" fmla="*/ 408 w 438"/>
              <a:gd name="T17" fmla="*/ 0 h 295"/>
              <a:gd name="T18" fmla="*/ 382 w 438"/>
              <a:gd name="T19" fmla="*/ 225 h 295"/>
              <a:gd name="T20" fmla="*/ 367 w 438"/>
              <a:gd name="T21" fmla="*/ 210 h 295"/>
              <a:gd name="T22" fmla="*/ 382 w 438"/>
              <a:gd name="T23" fmla="*/ 196 h 295"/>
              <a:gd name="T24" fmla="*/ 396 w 438"/>
              <a:gd name="T25" fmla="*/ 210 h 295"/>
              <a:gd name="T26" fmla="*/ 382 w 438"/>
              <a:gd name="T27" fmla="*/ 225 h 295"/>
              <a:gd name="T28" fmla="*/ 408 w 438"/>
              <a:gd name="T29" fmla="*/ 80 h 295"/>
              <a:gd name="T30" fmla="*/ 355 w 438"/>
              <a:gd name="T31" fmla="*/ 80 h 295"/>
              <a:gd name="T32" fmla="*/ 355 w 438"/>
              <a:gd name="T33" fmla="*/ 70 h 295"/>
              <a:gd name="T34" fmla="*/ 408 w 438"/>
              <a:gd name="T35" fmla="*/ 70 h 295"/>
              <a:gd name="T36" fmla="*/ 408 w 438"/>
              <a:gd name="T37" fmla="*/ 80 h 295"/>
              <a:gd name="T38" fmla="*/ 408 w 438"/>
              <a:gd name="T39" fmla="*/ 50 h 295"/>
              <a:gd name="T40" fmla="*/ 355 w 438"/>
              <a:gd name="T41" fmla="*/ 50 h 295"/>
              <a:gd name="T42" fmla="*/ 355 w 438"/>
              <a:gd name="T43" fmla="*/ 40 h 295"/>
              <a:gd name="T44" fmla="*/ 408 w 438"/>
              <a:gd name="T45" fmla="*/ 40 h 295"/>
              <a:gd name="T46" fmla="*/ 408 w 438"/>
              <a:gd name="T47" fmla="*/ 50 h 295"/>
              <a:gd name="T48" fmla="*/ 287 w 438"/>
              <a:gd name="T49" fmla="*/ 27 h 295"/>
              <a:gd name="T50" fmla="*/ 17 w 438"/>
              <a:gd name="T51" fmla="*/ 27 h 295"/>
              <a:gd name="T52" fmla="*/ 0 w 438"/>
              <a:gd name="T53" fmla="*/ 44 h 295"/>
              <a:gd name="T54" fmla="*/ 0 w 438"/>
              <a:gd name="T55" fmla="*/ 222 h 295"/>
              <a:gd name="T56" fmla="*/ 17 w 438"/>
              <a:gd name="T57" fmla="*/ 239 h 295"/>
              <a:gd name="T58" fmla="*/ 111 w 438"/>
              <a:gd name="T59" fmla="*/ 239 h 295"/>
              <a:gd name="T60" fmla="*/ 111 w 438"/>
              <a:gd name="T61" fmla="*/ 239 h 295"/>
              <a:gd name="T62" fmla="*/ 111 w 438"/>
              <a:gd name="T63" fmla="*/ 255 h 295"/>
              <a:gd name="T64" fmla="*/ 107 w 438"/>
              <a:gd name="T65" fmla="*/ 260 h 295"/>
              <a:gd name="T66" fmla="*/ 56 w 438"/>
              <a:gd name="T67" fmla="*/ 268 h 295"/>
              <a:gd name="T68" fmla="*/ 52 w 438"/>
              <a:gd name="T69" fmla="*/ 273 h 295"/>
              <a:gd name="T70" fmla="*/ 52 w 438"/>
              <a:gd name="T71" fmla="*/ 285 h 295"/>
              <a:gd name="T72" fmla="*/ 56 w 438"/>
              <a:gd name="T73" fmla="*/ 289 h 295"/>
              <a:gd name="T74" fmla="*/ 248 w 438"/>
              <a:gd name="T75" fmla="*/ 289 h 295"/>
              <a:gd name="T76" fmla="*/ 252 w 438"/>
              <a:gd name="T77" fmla="*/ 285 h 295"/>
              <a:gd name="T78" fmla="*/ 252 w 438"/>
              <a:gd name="T79" fmla="*/ 273 h 295"/>
              <a:gd name="T80" fmla="*/ 248 w 438"/>
              <a:gd name="T81" fmla="*/ 268 h 295"/>
              <a:gd name="T82" fmla="*/ 196 w 438"/>
              <a:gd name="T83" fmla="*/ 260 h 295"/>
              <a:gd name="T84" fmla="*/ 192 w 438"/>
              <a:gd name="T85" fmla="*/ 255 h 295"/>
              <a:gd name="T86" fmla="*/ 192 w 438"/>
              <a:gd name="T87" fmla="*/ 239 h 295"/>
              <a:gd name="T88" fmla="*/ 192 w 438"/>
              <a:gd name="T89" fmla="*/ 239 h 295"/>
              <a:gd name="T90" fmla="*/ 287 w 438"/>
              <a:gd name="T91" fmla="*/ 239 h 295"/>
              <a:gd name="T92" fmla="*/ 304 w 438"/>
              <a:gd name="T93" fmla="*/ 222 h 295"/>
              <a:gd name="T94" fmla="*/ 304 w 438"/>
              <a:gd name="T95" fmla="*/ 44 h 295"/>
              <a:gd name="T96" fmla="*/ 287 w 438"/>
              <a:gd name="T97" fmla="*/ 27 h 295"/>
              <a:gd name="T98" fmla="*/ 287 w 438"/>
              <a:gd name="T99" fmla="*/ 209 h 295"/>
              <a:gd name="T100" fmla="*/ 17 w 438"/>
              <a:gd name="T101" fmla="*/ 209 h 295"/>
              <a:gd name="T102" fmla="*/ 17 w 438"/>
              <a:gd name="T103" fmla="*/ 44 h 295"/>
              <a:gd name="T104" fmla="*/ 287 w 438"/>
              <a:gd name="T105" fmla="*/ 44 h 295"/>
              <a:gd name="T106" fmla="*/ 287 w 438"/>
              <a:gd name="T107" fmla="*/ 209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38" h="295">
                <a:moveTo>
                  <a:pt x="408" y="0"/>
                </a:moveTo>
                <a:cubicBezTo>
                  <a:pt x="356" y="0"/>
                  <a:pt x="356" y="0"/>
                  <a:pt x="356" y="0"/>
                </a:cubicBezTo>
                <a:cubicBezTo>
                  <a:pt x="339" y="0"/>
                  <a:pt x="326" y="13"/>
                  <a:pt x="326" y="29"/>
                </a:cubicBezTo>
                <a:cubicBezTo>
                  <a:pt x="326" y="265"/>
                  <a:pt x="326" y="265"/>
                  <a:pt x="326" y="265"/>
                </a:cubicBezTo>
                <a:cubicBezTo>
                  <a:pt x="326" y="281"/>
                  <a:pt x="339" y="295"/>
                  <a:pt x="356" y="295"/>
                </a:cubicBezTo>
                <a:cubicBezTo>
                  <a:pt x="408" y="295"/>
                  <a:pt x="408" y="295"/>
                  <a:pt x="408" y="295"/>
                </a:cubicBezTo>
                <a:cubicBezTo>
                  <a:pt x="424" y="295"/>
                  <a:pt x="438" y="281"/>
                  <a:pt x="438" y="265"/>
                </a:cubicBezTo>
                <a:cubicBezTo>
                  <a:pt x="438" y="29"/>
                  <a:pt x="438" y="29"/>
                  <a:pt x="438" y="29"/>
                </a:cubicBezTo>
                <a:cubicBezTo>
                  <a:pt x="438" y="13"/>
                  <a:pt x="424" y="0"/>
                  <a:pt x="408" y="0"/>
                </a:cubicBezTo>
                <a:close/>
                <a:moveTo>
                  <a:pt x="382" y="225"/>
                </a:moveTo>
                <a:cubicBezTo>
                  <a:pt x="374" y="225"/>
                  <a:pt x="367" y="218"/>
                  <a:pt x="367" y="210"/>
                </a:cubicBezTo>
                <a:cubicBezTo>
                  <a:pt x="367" y="202"/>
                  <a:pt x="374" y="196"/>
                  <a:pt x="382" y="196"/>
                </a:cubicBezTo>
                <a:cubicBezTo>
                  <a:pt x="390" y="196"/>
                  <a:pt x="396" y="202"/>
                  <a:pt x="396" y="210"/>
                </a:cubicBezTo>
                <a:cubicBezTo>
                  <a:pt x="396" y="218"/>
                  <a:pt x="390" y="225"/>
                  <a:pt x="382" y="225"/>
                </a:cubicBezTo>
                <a:close/>
                <a:moveTo>
                  <a:pt x="408" y="80"/>
                </a:moveTo>
                <a:cubicBezTo>
                  <a:pt x="355" y="80"/>
                  <a:pt x="355" y="80"/>
                  <a:pt x="355" y="80"/>
                </a:cubicBezTo>
                <a:cubicBezTo>
                  <a:pt x="355" y="70"/>
                  <a:pt x="355" y="70"/>
                  <a:pt x="355" y="70"/>
                </a:cubicBezTo>
                <a:cubicBezTo>
                  <a:pt x="408" y="70"/>
                  <a:pt x="408" y="70"/>
                  <a:pt x="408" y="70"/>
                </a:cubicBezTo>
                <a:lnTo>
                  <a:pt x="408" y="80"/>
                </a:lnTo>
                <a:close/>
                <a:moveTo>
                  <a:pt x="408" y="50"/>
                </a:moveTo>
                <a:cubicBezTo>
                  <a:pt x="355" y="50"/>
                  <a:pt x="355" y="50"/>
                  <a:pt x="355" y="50"/>
                </a:cubicBezTo>
                <a:cubicBezTo>
                  <a:pt x="355" y="40"/>
                  <a:pt x="355" y="40"/>
                  <a:pt x="355" y="40"/>
                </a:cubicBezTo>
                <a:cubicBezTo>
                  <a:pt x="408" y="40"/>
                  <a:pt x="408" y="40"/>
                  <a:pt x="408" y="40"/>
                </a:cubicBezTo>
                <a:lnTo>
                  <a:pt x="408" y="50"/>
                </a:lnTo>
                <a:close/>
                <a:moveTo>
                  <a:pt x="287" y="27"/>
                </a:moveTo>
                <a:cubicBezTo>
                  <a:pt x="17" y="27"/>
                  <a:pt x="17" y="27"/>
                  <a:pt x="17" y="27"/>
                </a:cubicBezTo>
                <a:cubicBezTo>
                  <a:pt x="8" y="27"/>
                  <a:pt x="0" y="35"/>
                  <a:pt x="0" y="44"/>
                </a:cubicBezTo>
                <a:cubicBezTo>
                  <a:pt x="0" y="222"/>
                  <a:pt x="0" y="222"/>
                  <a:pt x="0" y="222"/>
                </a:cubicBezTo>
                <a:cubicBezTo>
                  <a:pt x="0" y="231"/>
                  <a:pt x="8" y="239"/>
                  <a:pt x="17" y="239"/>
                </a:cubicBezTo>
                <a:cubicBezTo>
                  <a:pt x="111" y="239"/>
                  <a:pt x="111" y="239"/>
                  <a:pt x="111" y="239"/>
                </a:cubicBezTo>
                <a:cubicBezTo>
                  <a:pt x="111" y="239"/>
                  <a:pt x="111" y="239"/>
                  <a:pt x="111" y="239"/>
                </a:cubicBezTo>
                <a:cubicBezTo>
                  <a:pt x="111" y="255"/>
                  <a:pt x="111" y="255"/>
                  <a:pt x="111" y="255"/>
                </a:cubicBezTo>
                <a:cubicBezTo>
                  <a:pt x="111" y="257"/>
                  <a:pt x="109" y="259"/>
                  <a:pt x="107" y="260"/>
                </a:cubicBezTo>
                <a:cubicBezTo>
                  <a:pt x="56" y="268"/>
                  <a:pt x="56" y="268"/>
                  <a:pt x="56" y="268"/>
                </a:cubicBezTo>
                <a:cubicBezTo>
                  <a:pt x="54" y="269"/>
                  <a:pt x="52" y="271"/>
                  <a:pt x="52" y="273"/>
                </a:cubicBezTo>
                <a:cubicBezTo>
                  <a:pt x="52" y="285"/>
                  <a:pt x="52" y="285"/>
                  <a:pt x="52" y="285"/>
                </a:cubicBezTo>
                <a:cubicBezTo>
                  <a:pt x="52" y="287"/>
                  <a:pt x="53" y="289"/>
                  <a:pt x="56" y="289"/>
                </a:cubicBezTo>
                <a:cubicBezTo>
                  <a:pt x="248" y="289"/>
                  <a:pt x="248" y="289"/>
                  <a:pt x="248" y="289"/>
                </a:cubicBezTo>
                <a:cubicBezTo>
                  <a:pt x="251" y="289"/>
                  <a:pt x="252" y="287"/>
                  <a:pt x="252" y="285"/>
                </a:cubicBezTo>
                <a:cubicBezTo>
                  <a:pt x="252" y="273"/>
                  <a:pt x="252" y="273"/>
                  <a:pt x="252" y="273"/>
                </a:cubicBezTo>
                <a:cubicBezTo>
                  <a:pt x="252" y="271"/>
                  <a:pt x="251" y="269"/>
                  <a:pt x="248" y="268"/>
                </a:cubicBezTo>
                <a:cubicBezTo>
                  <a:pt x="196" y="260"/>
                  <a:pt x="196" y="260"/>
                  <a:pt x="196" y="260"/>
                </a:cubicBezTo>
                <a:cubicBezTo>
                  <a:pt x="194" y="259"/>
                  <a:pt x="192" y="257"/>
                  <a:pt x="192" y="255"/>
                </a:cubicBezTo>
                <a:cubicBezTo>
                  <a:pt x="192" y="239"/>
                  <a:pt x="192" y="239"/>
                  <a:pt x="192" y="239"/>
                </a:cubicBezTo>
                <a:cubicBezTo>
                  <a:pt x="192" y="239"/>
                  <a:pt x="192" y="239"/>
                  <a:pt x="192" y="239"/>
                </a:cubicBezTo>
                <a:cubicBezTo>
                  <a:pt x="287" y="239"/>
                  <a:pt x="287" y="239"/>
                  <a:pt x="287" y="239"/>
                </a:cubicBezTo>
                <a:cubicBezTo>
                  <a:pt x="296" y="239"/>
                  <a:pt x="304" y="231"/>
                  <a:pt x="304" y="222"/>
                </a:cubicBezTo>
                <a:cubicBezTo>
                  <a:pt x="304" y="44"/>
                  <a:pt x="304" y="44"/>
                  <a:pt x="304" y="44"/>
                </a:cubicBezTo>
                <a:cubicBezTo>
                  <a:pt x="304" y="35"/>
                  <a:pt x="296" y="27"/>
                  <a:pt x="287" y="27"/>
                </a:cubicBezTo>
                <a:close/>
                <a:moveTo>
                  <a:pt x="287" y="209"/>
                </a:moveTo>
                <a:cubicBezTo>
                  <a:pt x="17" y="209"/>
                  <a:pt x="17" y="209"/>
                  <a:pt x="17" y="209"/>
                </a:cubicBezTo>
                <a:cubicBezTo>
                  <a:pt x="17" y="44"/>
                  <a:pt x="17" y="44"/>
                  <a:pt x="17" y="44"/>
                </a:cubicBezTo>
                <a:cubicBezTo>
                  <a:pt x="287" y="44"/>
                  <a:pt x="287" y="44"/>
                  <a:pt x="287" y="44"/>
                </a:cubicBezTo>
                <a:lnTo>
                  <a:pt x="287" y="209"/>
                </a:lnTo>
                <a:close/>
              </a:path>
            </a:pathLst>
          </a:custGeom>
          <a:solidFill>
            <a:srgbClr val="404040"/>
          </a:solidFill>
          <a:ln>
            <a:noFill/>
          </a:ln>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63" name="Text Placeholder 32"/>
          <p:cNvSpPr txBox="1">
            <a:spLocks/>
          </p:cNvSpPr>
          <p:nvPr/>
        </p:nvSpPr>
        <p:spPr>
          <a:xfrm>
            <a:off x="269241" y="972839"/>
            <a:ext cx="5976687" cy="1448287"/>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36145" indent="-336145" defTabSz="914133">
              <a:spcAft>
                <a:spcPts val="588"/>
              </a:spcAft>
              <a:defRPr/>
            </a:pPr>
            <a:endParaRPr lang="en-US" sz="1961" spc="-49" dirty="0">
              <a:solidFill>
                <a:srgbClr val="FFFFFF"/>
              </a:solidFill>
              <a:latin typeface="Segoe UI Light"/>
            </a:endParaRPr>
          </a:p>
        </p:txBody>
      </p:sp>
    </p:spTree>
    <p:extLst>
      <p:ext uri="{BB962C8B-B14F-4D97-AF65-F5344CB8AC3E}">
        <p14:creationId xmlns:p14="http://schemas.microsoft.com/office/powerpoint/2010/main" val="3648488864"/>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Site-to-Site Connectivity</a:t>
            </a:r>
          </a:p>
        </p:txBody>
      </p:sp>
      <p:sp>
        <p:nvSpPr>
          <p:cNvPr id="4" name="Content Placeholder 2"/>
          <p:cNvSpPr txBox="1">
            <a:spLocks/>
          </p:cNvSpPr>
          <p:nvPr/>
        </p:nvSpPr>
        <p:spPr>
          <a:xfrm>
            <a:off x="269243" y="1545653"/>
            <a:ext cx="6359614" cy="2305418"/>
          </a:xfrm>
          <a:prstGeom prst="rect">
            <a:avLst/>
          </a:prstGeom>
        </p:spPr>
        <p:txBody>
          <a:bodyP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133">
              <a:spcAft>
                <a:spcPts val="1176"/>
              </a:spcAft>
            </a:pPr>
            <a:r>
              <a:rPr lang="en-US" sz="2549" dirty="0">
                <a:solidFill>
                  <a:schemeClr val="tx1"/>
                </a:solidFill>
              </a:rPr>
              <a:t>Extend your premises to the cloud securely</a:t>
            </a:r>
          </a:p>
          <a:p>
            <a:pPr defTabSz="914133">
              <a:spcAft>
                <a:spcPts val="1176"/>
              </a:spcAft>
            </a:pPr>
            <a:r>
              <a:rPr lang="en-US" sz="2549" dirty="0">
                <a:solidFill>
                  <a:schemeClr val="tx1"/>
                </a:solidFill>
              </a:rPr>
              <a:t>On-ramp for migrating services to the cloud</a:t>
            </a:r>
          </a:p>
          <a:p>
            <a:pPr defTabSz="914133">
              <a:spcAft>
                <a:spcPts val="1176"/>
              </a:spcAft>
            </a:pPr>
            <a:r>
              <a:rPr lang="en-US" sz="2549" dirty="0">
                <a:solidFill>
                  <a:schemeClr val="tx1"/>
                </a:solidFill>
              </a:rPr>
              <a:t>Use your on-premise resources in Azure (monitoring, AD, …)</a:t>
            </a:r>
          </a:p>
        </p:txBody>
      </p:sp>
      <p:sp>
        <p:nvSpPr>
          <p:cNvPr id="5" name="Rectangle 4"/>
          <p:cNvSpPr/>
          <p:nvPr/>
        </p:nvSpPr>
        <p:spPr bwMode="auto">
          <a:xfrm>
            <a:off x="343939" y="4084064"/>
            <a:ext cx="5100657" cy="2407721"/>
          </a:xfrm>
          <a:prstGeom prst="rect">
            <a:avLst/>
          </a:prstGeom>
          <a:solidFill>
            <a:srgbClr val="9B4F96">
              <a:lumMod val="75000"/>
            </a:srgbClr>
          </a:solidFill>
          <a:ln w="9525" cap="flat" cmpd="sng" algn="ctr">
            <a:solidFill>
              <a:srgbClr val="9B4F96"/>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896091" fontAlgn="base">
              <a:lnSpc>
                <a:spcPct val="90000"/>
              </a:lnSpc>
              <a:spcBef>
                <a:spcPct val="0"/>
              </a:spcBef>
              <a:spcAft>
                <a:spcPct val="0"/>
              </a:spcAft>
            </a:pPr>
            <a:r>
              <a:rPr lang="en-US" sz="1961" kern="0" dirty="0">
                <a:solidFill>
                  <a:srgbClr val="FFFFFF"/>
                </a:solidFill>
                <a:latin typeface="Segoe UI"/>
              </a:rPr>
              <a:t>On-premises</a:t>
            </a:r>
          </a:p>
        </p:txBody>
      </p:sp>
      <p:sp>
        <p:nvSpPr>
          <p:cNvPr id="6" name="Rounded Rectangle 5"/>
          <p:cNvSpPr/>
          <p:nvPr/>
        </p:nvSpPr>
        <p:spPr bwMode="auto">
          <a:xfrm>
            <a:off x="758106" y="4733204"/>
            <a:ext cx="4272323" cy="1274493"/>
          </a:xfrm>
          <a:prstGeom prst="roundRect">
            <a:avLst>
              <a:gd name="adj" fmla="val 6387"/>
            </a:avLst>
          </a:prstGeom>
          <a:solidFill>
            <a:srgbClr val="B0B18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961" spc="-49" dirty="0">
              <a:gradFill>
                <a:gsLst>
                  <a:gs pos="1250">
                    <a:srgbClr val="000000"/>
                  </a:gs>
                  <a:gs pos="10417">
                    <a:srgbClr val="000000"/>
                  </a:gs>
                </a:gsLst>
                <a:lin ang="5400000" scaled="0"/>
              </a:gradFill>
            </a:endParaRPr>
          </a:p>
        </p:txBody>
      </p:sp>
      <p:sp>
        <p:nvSpPr>
          <p:cNvPr id="7" name="TextBox 6"/>
          <p:cNvSpPr txBox="1"/>
          <p:nvPr/>
        </p:nvSpPr>
        <p:spPr>
          <a:xfrm>
            <a:off x="758106" y="5930574"/>
            <a:ext cx="1926460" cy="561211"/>
          </a:xfrm>
          <a:prstGeom prst="rect">
            <a:avLst/>
          </a:prstGeom>
          <a:noFill/>
        </p:spPr>
        <p:txBody>
          <a:bodyPr wrap="none" lIns="0" tIns="143428" rIns="179285" bIns="143428" rtlCol="0">
            <a:spAutoFit/>
          </a:bodyPr>
          <a:lstStyle/>
          <a:p>
            <a:pPr>
              <a:lnSpc>
                <a:spcPct val="90000"/>
              </a:lnSpc>
            </a:pPr>
            <a:r>
              <a:rPr lang="en-US" sz="1961" dirty="0">
                <a:solidFill>
                  <a:srgbClr val="FFFFFF"/>
                </a:solidFill>
              </a:rPr>
              <a:t>Your datacenter</a:t>
            </a:r>
          </a:p>
        </p:txBody>
      </p:sp>
      <p:grpSp>
        <p:nvGrpSpPr>
          <p:cNvPr id="8" name="Group 7"/>
          <p:cNvGrpSpPr/>
          <p:nvPr/>
        </p:nvGrpSpPr>
        <p:grpSpPr>
          <a:xfrm>
            <a:off x="853981" y="4824572"/>
            <a:ext cx="2424963" cy="1091756"/>
            <a:chOff x="794905" y="2135332"/>
            <a:chExt cx="3406034" cy="1533449"/>
          </a:xfrm>
        </p:grpSpPr>
        <p:pic>
          <p:nvPicPr>
            <p:cNvPr id="9" name="Picture 8"/>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4905" y="3198357"/>
              <a:ext cx="1089128" cy="470424"/>
            </a:xfrm>
            <a:prstGeom prst="roundRect">
              <a:avLst>
                <a:gd name="adj" fmla="val 11234"/>
              </a:avLst>
            </a:prstGeom>
            <a:solidFill>
              <a:schemeClr val="tx2"/>
            </a:solidFill>
            <a:ln w="63500">
              <a:noFill/>
            </a:ln>
            <a:effectLst/>
          </p:spPr>
        </p:pic>
        <p:pic>
          <p:nvPicPr>
            <p:cNvPr id="10" name="Picture 9"/>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4905" y="2666845"/>
              <a:ext cx="1089128" cy="470424"/>
            </a:xfrm>
            <a:prstGeom prst="roundRect">
              <a:avLst>
                <a:gd name="adj" fmla="val 11234"/>
              </a:avLst>
            </a:prstGeom>
            <a:solidFill>
              <a:schemeClr val="tx2"/>
            </a:solidFill>
            <a:ln w="63500">
              <a:noFill/>
            </a:ln>
            <a:effectLst/>
          </p:spPr>
        </p:pic>
        <p:pic>
          <p:nvPicPr>
            <p:cNvPr id="11" name="Picture 10"/>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4905" y="2135332"/>
              <a:ext cx="1089128" cy="470424"/>
            </a:xfrm>
            <a:prstGeom prst="roundRect">
              <a:avLst>
                <a:gd name="adj" fmla="val 11234"/>
              </a:avLst>
            </a:prstGeom>
            <a:solidFill>
              <a:schemeClr val="tx2"/>
            </a:solidFill>
            <a:ln w="63500">
              <a:noFill/>
            </a:ln>
            <a:effectLst/>
          </p:spPr>
        </p:pic>
        <p:pic>
          <p:nvPicPr>
            <p:cNvPr id="12" name="Picture 11"/>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1953358" y="3198357"/>
              <a:ext cx="1089128" cy="470424"/>
            </a:xfrm>
            <a:prstGeom prst="roundRect">
              <a:avLst>
                <a:gd name="adj" fmla="val 11234"/>
              </a:avLst>
            </a:prstGeom>
            <a:solidFill>
              <a:schemeClr val="tx2"/>
            </a:solidFill>
            <a:ln w="63500">
              <a:noFill/>
            </a:ln>
            <a:effectLst/>
          </p:spPr>
        </p:pic>
        <p:pic>
          <p:nvPicPr>
            <p:cNvPr id="13" name="Picture 12"/>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1953358" y="2666845"/>
              <a:ext cx="1089128" cy="470424"/>
            </a:xfrm>
            <a:prstGeom prst="roundRect">
              <a:avLst>
                <a:gd name="adj" fmla="val 11234"/>
              </a:avLst>
            </a:prstGeom>
            <a:solidFill>
              <a:schemeClr val="tx2"/>
            </a:solidFill>
            <a:ln w="63500">
              <a:noFill/>
            </a:ln>
            <a:effectLst/>
          </p:spPr>
        </p:pic>
        <p:pic>
          <p:nvPicPr>
            <p:cNvPr id="14" name="Picture 13"/>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1953358" y="2135332"/>
              <a:ext cx="1089128" cy="470424"/>
            </a:xfrm>
            <a:prstGeom prst="roundRect">
              <a:avLst>
                <a:gd name="adj" fmla="val 11234"/>
              </a:avLst>
            </a:prstGeom>
            <a:solidFill>
              <a:schemeClr val="tx2"/>
            </a:solidFill>
            <a:ln w="63500">
              <a:noFill/>
            </a:ln>
            <a:effectLst/>
          </p:spPr>
        </p:pic>
        <p:pic>
          <p:nvPicPr>
            <p:cNvPr id="15" name="Picture 14"/>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3111811" y="3198357"/>
              <a:ext cx="1089128" cy="470424"/>
            </a:xfrm>
            <a:prstGeom prst="roundRect">
              <a:avLst>
                <a:gd name="adj" fmla="val 11234"/>
              </a:avLst>
            </a:prstGeom>
            <a:solidFill>
              <a:schemeClr val="tx2"/>
            </a:solidFill>
            <a:ln w="63500">
              <a:noFill/>
            </a:ln>
            <a:effectLst/>
          </p:spPr>
        </p:pic>
        <p:pic>
          <p:nvPicPr>
            <p:cNvPr id="16" name="Picture 15"/>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3111811" y="2666845"/>
              <a:ext cx="1089128" cy="470424"/>
            </a:xfrm>
            <a:prstGeom prst="roundRect">
              <a:avLst>
                <a:gd name="adj" fmla="val 11234"/>
              </a:avLst>
            </a:prstGeom>
            <a:solidFill>
              <a:schemeClr val="tx2"/>
            </a:solidFill>
            <a:ln w="63500">
              <a:noFill/>
            </a:ln>
            <a:effectLst/>
          </p:spPr>
        </p:pic>
        <p:pic>
          <p:nvPicPr>
            <p:cNvPr id="17" name="Picture 16"/>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3111811" y="2135332"/>
              <a:ext cx="1089128" cy="470424"/>
            </a:xfrm>
            <a:prstGeom prst="roundRect">
              <a:avLst>
                <a:gd name="adj" fmla="val 11234"/>
              </a:avLst>
            </a:prstGeom>
            <a:solidFill>
              <a:schemeClr val="tx2"/>
            </a:solidFill>
            <a:ln w="63500">
              <a:noFill/>
            </a:ln>
            <a:effectLst/>
          </p:spPr>
        </p:pic>
      </p:grpSp>
      <p:sp>
        <p:nvSpPr>
          <p:cNvPr id="18" name="Oval 17"/>
          <p:cNvSpPr/>
          <p:nvPr/>
        </p:nvSpPr>
        <p:spPr bwMode="auto">
          <a:xfrm>
            <a:off x="3446300" y="4739278"/>
            <a:ext cx="1254415" cy="1278999"/>
          </a:xfrm>
          <a:prstGeom prst="ellipse">
            <a:avLst/>
          </a:prstGeom>
          <a:solidFill>
            <a:srgbClr val="FFFFFF"/>
          </a:solidFill>
          <a:ln w="76200">
            <a:solidFill>
              <a:schemeClr val="bg2">
                <a:lumMod val="90000"/>
                <a:lumOff val="1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961" spc="-49" dirty="0">
              <a:gradFill>
                <a:gsLst>
                  <a:gs pos="1250">
                    <a:srgbClr val="000000"/>
                  </a:gs>
                  <a:gs pos="10417">
                    <a:srgbClr val="000000"/>
                  </a:gs>
                </a:gsLst>
                <a:lin ang="5400000" scaled="0"/>
              </a:gradFill>
            </a:endParaRPr>
          </a:p>
        </p:txBody>
      </p:sp>
      <p:sp>
        <p:nvSpPr>
          <p:cNvPr id="19" name="Freeform 52"/>
          <p:cNvSpPr>
            <a:spLocks noEditPoints="1"/>
          </p:cNvSpPr>
          <p:nvPr/>
        </p:nvSpPr>
        <p:spPr bwMode="auto">
          <a:xfrm>
            <a:off x="3641693" y="4866106"/>
            <a:ext cx="868954" cy="661383"/>
          </a:xfrm>
          <a:custGeom>
            <a:avLst/>
            <a:gdLst>
              <a:gd name="T0" fmla="*/ 179 w 181"/>
              <a:gd name="T1" fmla="*/ 46 h 135"/>
              <a:gd name="T2" fmla="*/ 101 w 181"/>
              <a:gd name="T3" fmla="*/ 1 h 135"/>
              <a:gd name="T4" fmla="*/ 95 w 181"/>
              <a:gd name="T5" fmla="*/ 1 h 135"/>
              <a:gd name="T6" fmla="*/ 97 w 181"/>
              <a:gd name="T7" fmla="*/ 95 h 135"/>
              <a:gd name="T8" fmla="*/ 22 w 181"/>
              <a:gd name="T9" fmla="*/ 86 h 135"/>
              <a:gd name="T10" fmla="*/ 67 w 181"/>
              <a:gd name="T11" fmla="*/ 119 h 135"/>
              <a:gd name="T12" fmla="*/ 21 w 181"/>
              <a:gd name="T13" fmla="*/ 88 h 135"/>
              <a:gd name="T14" fmla="*/ 100 w 181"/>
              <a:gd name="T15" fmla="*/ 102 h 135"/>
              <a:gd name="T16" fmla="*/ 98 w 181"/>
              <a:gd name="T17" fmla="*/ 135 h 135"/>
              <a:gd name="T18" fmla="*/ 94 w 181"/>
              <a:gd name="T19" fmla="*/ 134 h 135"/>
              <a:gd name="T20" fmla="*/ 81 w 181"/>
              <a:gd name="T21" fmla="*/ 122 h 135"/>
              <a:gd name="T22" fmla="*/ 94 w 181"/>
              <a:gd name="T23" fmla="*/ 127 h 135"/>
              <a:gd name="T24" fmla="*/ 6 w 181"/>
              <a:gd name="T25" fmla="*/ 55 h 135"/>
              <a:gd name="T26" fmla="*/ 6 w 181"/>
              <a:gd name="T27" fmla="*/ 77 h 135"/>
              <a:gd name="T28" fmla="*/ 7 w 181"/>
              <a:gd name="T29" fmla="*/ 85 h 135"/>
              <a:gd name="T30" fmla="*/ 0 w 181"/>
              <a:gd name="T31" fmla="*/ 81 h 135"/>
              <a:gd name="T32" fmla="*/ 0 w 181"/>
              <a:gd name="T33" fmla="*/ 51 h 135"/>
              <a:gd name="T34" fmla="*/ 6 w 181"/>
              <a:gd name="T35" fmla="*/ 47 h 135"/>
              <a:gd name="T36" fmla="*/ 11 w 181"/>
              <a:gd name="T37" fmla="*/ 50 h 135"/>
              <a:gd name="T38" fmla="*/ 100 w 181"/>
              <a:gd name="T39" fmla="*/ 102 h 135"/>
              <a:gd name="T40" fmla="*/ 181 w 181"/>
              <a:gd name="T41" fmla="*/ 51 h 135"/>
              <a:gd name="T42" fmla="*/ 178 w 181"/>
              <a:gd name="T43" fmla="*/ 81 h 135"/>
              <a:gd name="T44" fmla="*/ 104 w 181"/>
              <a:gd name="T45" fmla="*/ 102 h 135"/>
              <a:gd name="T46" fmla="*/ 181 w 181"/>
              <a:gd name="T47" fmla="*/ 50 h 135"/>
              <a:gd name="T48" fmla="*/ 59 w 181"/>
              <a:gd name="T49" fmla="*/ 100 h 135"/>
              <a:gd name="T50" fmla="*/ 36 w 181"/>
              <a:gd name="T51" fmla="*/ 87 h 135"/>
              <a:gd name="T52" fmla="*/ 34 w 181"/>
              <a:gd name="T53" fmla="*/ 82 h 135"/>
              <a:gd name="T54" fmla="*/ 59 w 181"/>
              <a:gd name="T55" fmla="*/ 93 h 135"/>
              <a:gd name="T56" fmla="*/ 61 w 181"/>
              <a:gd name="T57" fmla="*/ 99 h 135"/>
              <a:gd name="T58" fmla="*/ 80 w 181"/>
              <a:gd name="T59" fmla="*/ 117 h 135"/>
              <a:gd name="T60" fmla="*/ 73 w 181"/>
              <a:gd name="T61" fmla="*/ 124 h 135"/>
              <a:gd name="T62" fmla="*/ 70 w 181"/>
              <a:gd name="T63" fmla="*/ 121 h 135"/>
              <a:gd name="T64" fmla="*/ 71 w 181"/>
              <a:gd name="T65" fmla="*/ 104 h 135"/>
              <a:gd name="T66" fmla="*/ 80 w 181"/>
              <a:gd name="T67" fmla="*/ 100 h 135"/>
              <a:gd name="T68" fmla="*/ 80 w 181"/>
              <a:gd name="T69" fmla="*/ 103 h 135"/>
              <a:gd name="T70" fmla="*/ 74 w 181"/>
              <a:gd name="T71" fmla="*/ 118 h 135"/>
              <a:gd name="T72" fmla="*/ 80 w 181"/>
              <a:gd name="T73" fmla="*/ 117 h 135"/>
              <a:gd name="T74" fmla="*/ 20 w 181"/>
              <a:gd name="T75" fmla="*/ 86 h 135"/>
              <a:gd name="T76" fmla="*/ 10 w 181"/>
              <a:gd name="T77" fmla="*/ 89 h 135"/>
              <a:gd name="T78" fmla="*/ 9 w 181"/>
              <a:gd name="T79" fmla="*/ 72 h 135"/>
              <a:gd name="T80" fmla="*/ 17 w 181"/>
              <a:gd name="T81" fmla="*/ 66 h 135"/>
              <a:gd name="T82" fmla="*/ 20 w 181"/>
              <a:gd name="T83" fmla="*/ 66 h 135"/>
              <a:gd name="T84" fmla="*/ 14 w 181"/>
              <a:gd name="T85" fmla="*/ 72 h 135"/>
              <a:gd name="T86" fmla="*/ 17 w 181"/>
              <a:gd name="T87" fmla="*/ 8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1" h="135">
                <a:moveTo>
                  <a:pt x="97" y="95"/>
                </a:moveTo>
                <a:cubicBezTo>
                  <a:pt x="179" y="46"/>
                  <a:pt x="179" y="46"/>
                  <a:pt x="179" y="46"/>
                </a:cubicBezTo>
                <a:cubicBezTo>
                  <a:pt x="179" y="46"/>
                  <a:pt x="179" y="46"/>
                  <a:pt x="178" y="46"/>
                </a:cubicBezTo>
                <a:cubicBezTo>
                  <a:pt x="101" y="1"/>
                  <a:pt x="101" y="1"/>
                  <a:pt x="101" y="1"/>
                </a:cubicBezTo>
                <a:cubicBezTo>
                  <a:pt x="100" y="0"/>
                  <a:pt x="99" y="0"/>
                  <a:pt x="98" y="0"/>
                </a:cubicBezTo>
                <a:cubicBezTo>
                  <a:pt x="97" y="0"/>
                  <a:pt x="96" y="0"/>
                  <a:pt x="95" y="1"/>
                </a:cubicBezTo>
                <a:cubicBezTo>
                  <a:pt x="14" y="48"/>
                  <a:pt x="14" y="48"/>
                  <a:pt x="14" y="48"/>
                </a:cubicBezTo>
                <a:cubicBezTo>
                  <a:pt x="97" y="95"/>
                  <a:pt x="97" y="95"/>
                  <a:pt x="97" y="95"/>
                </a:cubicBezTo>
                <a:cubicBezTo>
                  <a:pt x="97" y="95"/>
                  <a:pt x="97" y="95"/>
                  <a:pt x="97" y="95"/>
                </a:cubicBezTo>
                <a:close/>
                <a:moveTo>
                  <a:pt x="22" y="86"/>
                </a:moveTo>
                <a:cubicBezTo>
                  <a:pt x="67" y="112"/>
                  <a:pt x="67" y="112"/>
                  <a:pt x="67" y="112"/>
                </a:cubicBezTo>
                <a:cubicBezTo>
                  <a:pt x="67" y="119"/>
                  <a:pt x="67" y="119"/>
                  <a:pt x="67" y="119"/>
                </a:cubicBezTo>
                <a:cubicBezTo>
                  <a:pt x="17" y="90"/>
                  <a:pt x="17" y="90"/>
                  <a:pt x="17" y="90"/>
                </a:cubicBezTo>
                <a:cubicBezTo>
                  <a:pt x="21" y="88"/>
                  <a:pt x="21" y="88"/>
                  <a:pt x="21" y="88"/>
                </a:cubicBezTo>
                <a:cubicBezTo>
                  <a:pt x="21" y="87"/>
                  <a:pt x="22" y="87"/>
                  <a:pt x="22" y="86"/>
                </a:cubicBezTo>
                <a:close/>
                <a:moveTo>
                  <a:pt x="100" y="102"/>
                </a:moveTo>
                <a:cubicBezTo>
                  <a:pt x="100" y="132"/>
                  <a:pt x="100" y="132"/>
                  <a:pt x="100" y="132"/>
                </a:cubicBezTo>
                <a:cubicBezTo>
                  <a:pt x="100" y="133"/>
                  <a:pt x="99" y="134"/>
                  <a:pt x="98" y="135"/>
                </a:cubicBezTo>
                <a:cubicBezTo>
                  <a:pt x="98" y="135"/>
                  <a:pt x="97" y="135"/>
                  <a:pt x="96" y="135"/>
                </a:cubicBezTo>
                <a:cubicBezTo>
                  <a:pt x="96" y="135"/>
                  <a:pt x="95" y="135"/>
                  <a:pt x="94" y="134"/>
                </a:cubicBezTo>
                <a:cubicBezTo>
                  <a:pt x="76" y="124"/>
                  <a:pt x="76" y="124"/>
                  <a:pt x="76" y="124"/>
                </a:cubicBezTo>
                <a:cubicBezTo>
                  <a:pt x="81" y="122"/>
                  <a:pt x="81" y="122"/>
                  <a:pt x="81" y="122"/>
                </a:cubicBezTo>
                <a:cubicBezTo>
                  <a:pt x="82" y="121"/>
                  <a:pt x="82" y="121"/>
                  <a:pt x="82" y="120"/>
                </a:cubicBezTo>
                <a:cubicBezTo>
                  <a:pt x="94" y="127"/>
                  <a:pt x="94" y="127"/>
                  <a:pt x="94" y="127"/>
                </a:cubicBezTo>
                <a:cubicBezTo>
                  <a:pt x="94" y="105"/>
                  <a:pt x="94" y="105"/>
                  <a:pt x="94" y="105"/>
                </a:cubicBezTo>
                <a:cubicBezTo>
                  <a:pt x="6" y="55"/>
                  <a:pt x="6" y="55"/>
                  <a:pt x="6" y="55"/>
                </a:cubicBezTo>
                <a:cubicBezTo>
                  <a:pt x="6" y="77"/>
                  <a:pt x="6" y="77"/>
                  <a:pt x="6" y="77"/>
                </a:cubicBezTo>
                <a:cubicBezTo>
                  <a:pt x="6" y="77"/>
                  <a:pt x="6" y="77"/>
                  <a:pt x="6" y="77"/>
                </a:cubicBezTo>
                <a:cubicBezTo>
                  <a:pt x="7" y="78"/>
                  <a:pt x="7" y="78"/>
                  <a:pt x="7" y="78"/>
                </a:cubicBezTo>
                <a:cubicBezTo>
                  <a:pt x="7" y="85"/>
                  <a:pt x="7" y="85"/>
                  <a:pt x="7" y="85"/>
                </a:cubicBezTo>
                <a:cubicBezTo>
                  <a:pt x="3" y="83"/>
                  <a:pt x="3" y="83"/>
                  <a:pt x="3" y="83"/>
                </a:cubicBezTo>
                <a:cubicBezTo>
                  <a:pt x="0" y="81"/>
                  <a:pt x="0" y="81"/>
                  <a:pt x="0" y="81"/>
                </a:cubicBezTo>
                <a:cubicBezTo>
                  <a:pt x="0" y="78"/>
                  <a:pt x="0" y="78"/>
                  <a:pt x="0" y="78"/>
                </a:cubicBezTo>
                <a:cubicBezTo>
                  <a:pt x="0" y="51"/>
                  <a:pt x="0" y="51"/>
                  <a:pt x="0" y="51"/>
                </a:cubicBezTo>
                <a:cubicBezTo>
                  <a:pt x="0" y="49"/>
                  <a:pt x="0" y="48"/>
                  <a:pt x="2" y="47"/>
                </a:cubicBezTo>
                <a:cubicBezTo>
                  <a:pt x="3" y="47"/>
                  <a:pt x="4" y="47"/>
                  <a:pt x="6" y="47"/>
                </a:cubicBezTo>
                <a:cubicBezTo>
                  <a:pt x="11" y="50"/>
                  <a:pt x="11" y="50"/>
                  <a:pt x="11" y="50"/>
                </a:cubicBezTo>
                <a:cubicBezTo>
                  <a:pt x="11" y="50"/>
                  <a:pt x="11" y="50"/>
                  <a:pt x="11" y="50"/>
                </a:cubicBezTo>
                <a:cubicBezTo>
                  <a:pt x="99" y="100"/>
                  <a:pt x="99" y="100"/>
                  <a:pt x="99" y="100"/>
                </a:cubicBezTo>
                <a:cubicBezTo>
                  <a:pt x="100" y="100"/>
                  <a:pt x="100" y="101"/>
                  <a:pt x="100" y="102"/>
                </a:cubicBezTo>
                <a:close/>
                <a:moveTo>
                  <a:pt x="181" y="50"/>
                </a:moveTo>
                <a:cubicBezTo>
                  <a:pt x="181" y="50"/>
                  <a:pt x="181" y="50"/>
                  <a:pt x="181" y="51"/>
                </a:cubicBezTo>
                <a:cubicBezTo>
                  <a:pt x="181" y="76"/>
                  <a:pt x="181" y="76"/>
                  <a:pt x="181" y="76"/>
                </a:cubicBezTo>
                <a:cubicBezTo>
                  <a:pt x="181" y="78"/>
                  <a:pt x="180" y="80"/>
                  <a:pt x="178" y="81"/>
                </a:cubicBezTo>
                <a:cubicBezTo>
                  <a:pt x="104" y="123"/>
                  <a:pt x="104" y="123"/>
                  <a:pt x="104" y="123"/>
                </a:cubicBezTo>
                <a:cubicBezTo>
                  <a:pt x="104" y="102"/>
                  <a:pt x="104" y="102"/>
                  <a:pt x="104" y="102"/>
                </a:cubicBezTo>
                <a:cubicBezTo>
                  <a:pt x="104" y="100"/>
                  <a:pt x="103" y="98"/>
                  <a:pt x="101" y="97"/>
                </a:cubicBezTo>
                <a:cubicBezTo>
                  <a:pt x="181" y="50"/>
                  <a:pt x="181" y="50"/>
                  <a:pt x="181" y="50"/>
                </a:cubicBezTo>
                <a:cubicBezTo>
                  <a:pt x="181" y="50"/>
                  <a:pt x="181" y="50"/>
                  <a:pt x="181" y="50"/>
                </a:cubicBezTo>
                <a:close/>
                <a:moveTo>
                  <a:pt x="59" y="100"/>
                </a:moveTo>
                <a:cubicBezTo>
                  <a:pt x="59" y="100"/>
                  <a:pt x="59" y="100"/>
                  <a:pt x="58" y="100"/>
                </a:cubicBezTo>
                <a:cubicBezTo>
                  <a:pt x="36" y="87"/>
                  <a:pt x="36" y="87"/>
                  <a:pt x="36" y="87"/>
                </a:cubicBezTo>
                <a:cubicBezTo>
                  <a:pt x="35" y="87"/>
                  <a:pt x="34" y="85"/>
                  <a:pt x="34" y="84"/>
                </a:cubicBezTo>
                <a:cubicBezTo>
                  <a:pt x="34" y="82"/>
                  <a:pt x="34" y="82"/>
                  <a:pt x="34" y="82"/>
                </a:cubicBezTo>
                <a:cubicBezTo>
                  <a:pt x="34" y="80"/>
                  <a:pt x="35" y="80"/>
                  <a:pt x="36" y="80"/>
                </a:cubicBezTo>
                <a:cubicBezTo>
                  <a:pt x="59" y="93"/>
                  <a:pt x="59" y="93"/>
                  <a:pt x="59" y="93"/>
                </a:cubicBezTo>
                <a:cubicBezTo>
                  <a:pt x="60" y="94"/>
                  <a:pt x="61" y="95"/>
                  <a:pt x="61" y="96"/>
                </a:cubicBezTo>
                <a:cubicBezTo>
                  <a:pt x="61" y="99"/>
                  <a:pt x="61" y="99"/>
                  <a:pt x="61" y="99"/>
                </a:cubicBezTo>
                <a:cubicBezTo>
                  <a:pt x="61" y="100"/>
                  <a:pt x="60" y="100"/>
                  <a:pt x="59" y="100"/>
                </a:cubicBezTo>
                <a:close/>
                <a:moveTo>
                  <a:pt x="80" y="117"/>
                </a:moveTo>
                <a:cubicBezTo>
                  <a:pt x="81" y="118"/>
                  <a:pt x="81" y="119"/>
                  <a:pt x="80" y="120"/>
                </a:cubicBezTo>
                <a:cubicBezTo>
                  <a:pt x="73" y="124"/>
                  <a:pt x="73" y="124"/>
                  <a:pt x="73" y="124"/>
                </a:cubicBezTo>
                <a:cubicBezTo>
                  <a:pt x="72" y="124"/>
                  <a:pt x="71" y="124"/>
                  <a:pt x="70" y="123"/>
                </a:cubicBezTo>
                <a:cubicBezTo>
                  <a:pt x="70" y="123"/>
                  <a:pt x="70" y="121"/>
                  <a:pt x="70" y="121"/>
                </a:cubicBezTo>
                <a:cubicBezTo>
                  <a:pt x="70" y="106"/>
                  <a:pt x="70" y="106"/>
                  <a:pt x="70" y="106"/>
                </a:cubicBezTo>
                <a:cubicBezTo>
                  <a:pt x="70" y="106"/>
                  <a:pt x="70" y="104"/>
                  <a:pt x="71" y="104"/>
                </a:cubicBezTo>
                <a:cubicBezTo>
                  <a:pt x="77" y="100"/>
                  <a:pt x="77" y="100"/>
                  <a:pt x="77" y="100"/>
                </a:cubicBezTo>
                <a:cubicBezTo>
                  <a:pt x="78" y="99"/>
                  <a:pt x="80" y="100"/>
                  <a:pt x="80" y="100"/>
                </a:cubicBezTo>
                <a:cubicBezTo>
                  <a:pt x="80" y="100"/>
                  <a:pt x="80" y="100"/>
                  <a:pt x="80" y="100"/>
                </a:cubicBezTo>
                <a:cubicBezTo>
                  <a:pt x="81" y="101"/>
                  <a:pt x="81" y="103"/>
                  <a:pt x="80" y="103"/>
                </a:cubicBezTo>
                <a:cubicBezTo>
                  <a:pt x="74" y="106"/>
                  <a:pt x="74" y="106"/>
                  <a:pt x="74" y="106"/>
                </a:cubicBezTo>
                <a:cubicBezTo>
                  <a:pt x="74" y="118"/>
                  <a:pt x="74" y="118"/>
                  <a:pt x="74" y="118"/>
                </a:cubicBezTo>
                <a:cubicBezTo>
                  <a:pt x="77" y="117"/>
                  <a:pt x="77" y="117"/>
                  <a:pt x="77" y="117"/>
                </a:cubicBezTo>
                <a:cubicBezTo>
                  <a:pt x="78" y="116"/>
                  <a:pt x="80" y="116"/>
                  <a:pt x="80" y="117"/>
                </a:cubicBezTo>
                <a:close/>
                <a:moveTo>
                  <a:pt x="20" y="83"/>
                </a:moveTo>
                <a:cubicBezTo>
                  <a:pt x="21" y="84"/>
                  <a:pt x="21" y="85"/>
                  <a:pt x="20" y="86"/>
                </a:cubicBezTo>
                <a:cubicBezTo>
                  <a:pt x="13" y="90"/>
                  <a:pt x="13" y="90"/>
                  <a:pt x="13" y="90"/>
                </a:cubicBezTo>
                <a:cubicBezTo>
                  <a:pt x="12" y="90"/>
                  <a:pt x="11" y="90"/>
                  <a:pt x="10" y="89"/>
                </a:cubicBezTo>
                <a:cubicBezTo>
                  <a:pt x="10" y="89"/>
                  <a:pt x="9" y="87"/>
                  <a:pt x="9" y="87"/>
                </a:cubicBezTo>
                <a:cubicBezTo>
                  <a:pt x="9" y="72"/>
                  <a:pt x="9" y="72"/>
                  <a:pt x="9" y="72"/>
                </a:cubicBezTo>
                <a:cubicBezTo>
                  <a:pt x="9" y="72"/>
                  <a:pt x="10" y="70"/>
                  <a:pt x="10" y="70"/>
                </a:cubicBezTo>
                <a:cubicBezTo>
                  <a:pt x="17" y="66"/>
                  <a:pt x="17" y="66"/>
                  <a:pt x="17" y="66"/>
                </a:cubicBezTo>
                <a:cubicBezTo>
                  <a:pt x="18" y="65"/>
                  <a:pt x="20" y="66"/>
                  <a:pt x="20" y="66"/>
                </a:cubicBezTo>
                <a:cubicBezTo>
                  <a:pt x="20" y="66"/>
                  <a:pt x="20" y="66"/>
                  <a:pt x="20" y="66"/>
                </a:cubicBezTo>
                <a:cubicBezTo>
                  <a:pt x="21" y="67"/>
                  <a:pt x="21" y="69"/>
                  <a:pt x="20" y="69"/>
                </a:cubicBezTo>
                <a:cubicBezTo>
                  <a:pt x="14" y="72"/>
                  <a:pt x="14" y="72"/>
                  <a:pt x="14" y="72"/>
                </a:cubicBezTo>
                <a:cubicBezTo>
                  <a:pt x="14" y="84"/>
                  <a:pt x="14" y="84"/>
                  <a:pt x="14" y="84"/>
                </a:cubicBezTo>
                <a:cubicBezTo>
                  <a:pt x="17" y="83"/>
                  <a:pt x="17" y="83"/>
                  <a:pt x="17" y="83"/>
                </a:cubicBezTo>
                <a:cubicBezTo>
                  <a:pt x="18" y="82"/>
                  <a:pt x="20" y="82"/>
                  <a:pt x="20" y="83"/>
                </a:cubicBezTo>
                <a:close/>
              </a:path>
            </a:pathLst>
          </a:custGeom>
          <a:solidFill>
            <a:srgbClr val="002060"/>
          </a:solidFill>
          <a:ln>
            <a:noFill/>
          </a:ln>
          <a:extLst/>
        </p:spPr>
        <p:txBody>
          <a:bodyPr vert="horz" wrap="square" lIns="89642" tIns="44821" rIns="89642" bIns="44821" numCol="1" anchor="t" anchorCtr="0" compatLnSpc="1">
            <a:prstTxWarp prst="textNoShape">
              <a:avLst/>
            </a:prstTxWarp>
          </a:bodyPr>
          <a:lstStyle/>
          <a:p>
            <a:endParaRPr lang="en-US" sz="1765">
              <a:solidFill>
                <a:srgbClr val="FFFFFF"/>
              </a:solidFill>
            </a:endParaRPr>
          </a:p>
        </p:txBody>
      </p:sp>
      <p:sp>
        <p:nvSpPr>
          <p:cNvPr id="20" name="TextBox 19"/>
          <p:cNvSpPr txBox="1"/>
          <p:nvPr/>
        </p:nvSpPr>
        <p:spPr>
          <a:xfrm>
            <a:off x="3348798" y="5382824"/>
            <a:ext cx="1463687" cy="588366"/>
          </a:xfrm>
          <a:prstGeom prst="rect">
            <a:avLst/>
          </a:prstGeom>
          <a:noFill/>
        </p:spPr>
        <p:txBody>
          <a:bodyPr wrap="none" lIns="179285" tIns="143428" rIns="179285" bIns="143428" rtlCol="0">
            <a:spAutoFit/>
          </a:bodyPr>
          <a:lstStyle/>
          <a:p>
            <a:pPr algn="ctr">
              <a:lnSpc>
                <a:spcPct val="90000"/>
              </a:lnSpc>
            </a:pPr>
            <a:r>
              <a:rPr lang="en-US" sz="1078" dirty="0">
                <a:solidFill>
                  <a:srgbClr val="002050"/>
                </a:solidFill>
              </a:rPr>
              <a:t>Hardware VPN or </a:t>
            </a:r>
            <a:br>
              <a:rPr lang="en-US" sz="1078" dirty="0">
                <a:solidFill>
                  <a:srgbClr val="002050"/>
                </a:solidFill>
              </a:rPr>
            </a:br>
            <a:r>
              <a:rPr lang="en-US" sz="1078" dirty="0">
                <a:solidFill>
                  <a:srgbClr val="002050"/>
                </a:solidFill>
              </a:rPr>
              <a:t>Windows RRAS</a:t>
            </a:r>
          </a:p>
        </p:txBody>
      </p:sp>
      <p:sp>
        <p:nvSpPr>
          <p:cNvPr id="21" name="Clpoud Icon"/>
          <p:cNvSpPr>
            <a:spLocks noChangeAspect="1"/>
          </p:cNvSpPr>
          <p:nvPr/>
        </p:nvSpPr>
        <p:spPr bwMode="black">
          <a:xfrm>
            <a:off x="6370880" y="1671416"/>
            <a:ext cx="5626583" cy="3179620"/>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lumMod val="60000"/>
              <a:lumOff val="40000"/>
            </a:schemeClr>
          </a:solidFill>
          <a:ln/>
          <a:extLst/>
        </p:spPr>
        <p:style>
          <a:lnRef idx="1">
            <a:schemeClr val="accent1"/>
          </a:lnRef>
          <a:fillRef idx="3">
            <a:schemeClr val="accent1"/>
          </a:fillRef>
          <a:effectRef idx="2">
            <a:schemeClr val="accent1"/>
          </a:effectRef>
          <a:fontRef idx="minor">
            <a:schemeClr val="lt1"/>
          </a:fontRef>
        </p:style>
        <p:txBody>
          <a:bodyPr vert="horz" wrap="square" lIns="89577" tIns="179148" rIns="447867" bIns="44787" numCol="1" anchor="t" anchorCtr="0" compatLnSpc="1">
            <a:prstTxWarp prst="textNoShape">
              <a:avLst/>
            </a:prstTxWarp>
          </a:bodyPr>
          <a:lstStyle/>
          <a:p>
            <a:pPr algn="ctr" fontAlgn="base">
              <a:lnSpc>
                <a:spcPct val="90000"/>
              </a:lnSpc>
              <a:spcBef>
                <a:spcPct val="0"/>
              </a:spcBef>
              <a:spcAft>
                <a:spcPct val="0"/>
              </a:spcAft>
            </a:pPr>
            <a:br>
              <a:rPr lang="en-US" sz="2353" spc="-49" dirty="0">
                <a:solidFill>
                  <a:srgbClr val="FFFFFF"/>
                </a:solidFill>
              </a:rPr>
            </a:br>
            <a:r>
              <a:rPr lang="en-US" sz="2353" spc="-49" dirty="0">
                <a:solidFill>
                  <a:srgbClr val="FFFFFF"/>
                </a:solidFill>
              </a:rPr>
              <a:t>Azure</a:t>
            </a:r>
          </a:p>
        </p:txBody>
      </p:sp>
      <p:sp>
        <p:nvSpPr>
          <p:cNvPr id="22" name="Freeform 21"/>
          <p:cNvSpPr/>
          <p:nvPr/>
        </p:nvSpPr>
        <p:spPr bwMode="auto">
          <a:xfrm>
            <a:off x="7717661" y="2788108"/>
            <a:ext cx="4046853" cy="1874369"/>
          </a:xfrm>
          <a:custGeom>
            <a:avLst/>
            <a:gdLst>
              <a:gd name="connsiteX0" fmla="*/ 269674 w 3173565"/>
              <a:gd name="connsiteY0" fmla="*/ 0 h 1618014"/>
              <a:gd name="connsiteX1" fmla="*/ 2323469 w 3173565"/>
              <a:gd name="connsiteY1" fmla="*/ 0 h 1618014"/>
              <a:gd name="connsiteX2" fmla="*/ 2337182 w 3173565"/>
              <a:gd name="connsiteY2" fmla="*/ 1382 h 1618014"/>
              <a:gd name="connsiteX3" fmla="*/ 2364558 w 3173565"/>
              <a:gd name="connsiteY3" fmla="*/ 0 h 1618014"/>
              <a:gd name="connsiteX4" fmla="*/ 3173565 w 3173565"/>
              <a:gd name="connsiteY4" fmla="*/ 809007 h 1618014"/>
              <a:gd name="connsiteX5" fmla="*/ 2364558 w 3173565"/>
              <a:gd name="connsiteY5" fmla="*/ 1618014 h 1618014"/>
              <a:gd name="connsiteX6" fmla="*/ 2337182 w 3173565"/>
              <a:gd name="connsiteY6" fmla="*/ 1616632 h 1618014"/>
              <a:gd name="connsiteX7" fmla="*/ 2323469 w 3173565"/>
              <a:gd name="connsiteY7" fmla="*/ 1618014 h 1618014"/>
              <a:gd name="connsiteX8" fmla="*/ 269674 w 3173565"/>
              <a:gd name="connsiteY8" fmla="*/ 1618014 h 1618014"/>
              <a:gd name="connsiteX9" fmla="*/ 0 w 3173565"/>
              <a:gd name="connsiteY9" fmla="*/ 1348340 h 1618014"/>
              <a:gd name="connsiteX10" fmla="*/ 0 w 3173565"/>
              <a:gd name="connsiteY10" fmla="*/ 269674 h 1618014"/>
              <a:gd name="connsiteX11" fmla="*/ 269674 w 3173565"/>
              <a:gd name="connsiteY11" fmla="*/ 0 h 1618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73565" h="1618014">
                <a:moveTo>
                  <a:pt x="269674" y="0"/>
                </a:moveTo>
                <a:lnTo>
                  <a:pt x="2323469" y="0"/>
                </a:lnTo>
                <a:lnTo>
                  <a:pt x="2337182" y="1382"/>
                </a:lnTo>
                <a:lnTo>
                  <a:pt x="2364558" y="0"/>
                </a:lnTo>
                <a:cubicBezTo>
                  <a:pt x="2811360" y="0"/>
                  <a:pt x="3173565" y="362205"/>
                  <a:pt x="3173565" y="809007"/>
                </a:cubicBezTo>
                <a:cubicBezTo>
                  <a:pt x="3173565" y="1255809"/>
                  <a:pt x="2811360" y="1618014"/>
                  <a:pt x="2364558" y="1618014"/>
                </a:cubicBezTo>
                <a:lnTo>
                  <a:pt x="2337182" y="1616632"/>
                </a:lnTo>
                <a:lnTo>
                  <a:pt x="2323469" y="1618014"/>
                </a:lnTo>
                <a:lnTo>
                  <a:pt x="269674" y="1618014"/>
                </a:lnTo>
                <a:cubicBezTo>
                  <a:pt x="120737" y="1618014"/>
                  <a:pt x="0" y="1497277"/>
                  <a:pt x="0" y="1348340"/>
                </a:cubicBezTo>
                <a:lnTo>
                  <a:pt x="0" y="269674"/>
                </a:lnTo>
                <a:cubicBezTo>
                  <a:pt x="0" y="120737"/>
                  <a:pt x="120737" y="0"/>
                  <a:pt x="269674" y="0"/>
                </a:cubicBezTo>
                <a:close/>
              </a:path>
            </a:pathLst>
          </a:custGeom>
          <a:pattFill prst="ltUpDiag">
            <a:fgClr>
              <a:srgbClr val="CDCDCD"/>
            </a:fgClr>
            <a:bgClr>
              <a:srgbClr val="FFFFFF"/>
            </a:bgClr>
          </a:patt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5297" tIns="143373" rIns="0" bIns="44821" numCol="1" spcCol="0" rtlCol="0" fromWordArt="0" anchor="b" anchorCtr="0" forceAA="0" compatLnSpc="1">
            <a:prstTxWarp prst="textNoShape">
              <a:avLst/>
            </a:prstTxWarp>
            <a:noAutofit/>
          </a:bodyPr>
          <a:lstStyle/>
          <a:p>
            <a:r>
              <a:rPr lang="en-US" sz="1765" dirty="0">
                <a:solidFill>
                  <a:srgbClr val="002050">
                    <a:lumMod val="90000"/>
                    <a:lumOff val="10000"/>
                  </a:srgbClr>
                </a:solidFill>
              </a:rPr>
              <a:t>Virtual Network</a:t>
            </a:r>
          </a:p>
        </p:txBody>
      </p:sp>
      <p:sp>
        <p:nvSpPr>
          <p:cNvPr id="23" name="TextBox 22"/>
          <p:cNvSpPr txBox="1"/>
          <p:nvPr/>
        </p:nvSpPr>
        <p:spPr>
          <a:xfrm>
            <a:off x="6318308" y="4170253"/>
            <a:ext cx="1445208" cy="588366"/>
          </a:xfrm>
          <a:prstGeom prst="rect">
            <a:avLst/>
          </a:prstGeom>
          <a:noFill/>
        </p:spPr>
        <p:txBody>
          <a:bodyPr wrap="square" lIns="179285" tIns="143428" rIns="179285" bIns="143428" rtlCol="0">
            <a:spAutoFit/>
          </a:bodyPr>
          <a:lstStyle/>
          <a:p>
            <a:pPr algn="ctr">
              <a:lnSpc>
                <a:spcPct val="90000"/>
              </a:lnSpc>
            </a:pPr>
            <a:r>
              <a:rPr lang="en-US" sz="1078" dirty="0">
                <a:gradFill>
                  <a:gsLst>
                    <a:gs pos="2917">
                      <a:srgbClr val="FFFFFF"/>
                    </a:gs>
                    <a:gs pos="100000">
                      <a:srgbClr val="FFFFFF"/>
                    </a:gs>
                  </a:gsLst>
                  <a:lin ang="5400000" scaled="0"/>
                </a:gradFill>
              </a:rPr>
              <a:t>VPN </a:t>
            </a:r>
            <a:br>
              <a:rPr lang="en-US" sz="1078" dirty="0">
                <a:gradFill>
                  <a:gsLst>
                    <a:gs pos="2917">
                      <a:srgbClr val="FFFFFF"/>
                    </a:gs>
                    <a:gs pos="100000">
                      <a:srgbClr val="FFFFFF"/>
                    </a:gs>
                  </a:gsLst>
                  <a:lin ang="5400000" scaled="0"/>
                </a:gradFill>
              </a:rPr>
            </a:br>
            <a:r>
              <a:rPr lang="en-US" sz="1078" dirty="0">
                <a:gradFill>
                  <a:gsLst>
                    <a:gs pos="2917">
                      <a:srgbClr val="FFFFFF"/>
                    </a:gs>
                    <a:gs pos="100000">
                      <a:srgbClr val="FFFFFF"/>
                    </a:gs>
                  </a:gsLst>
                  <a:lin ang="5400000" scaled="0"/>
                </a:gradFill>
              </a:rPr>
              <a:t>Gateway</a:t>
            </a:r>
          </a:p>
        </p:txBody>
      </p:sp>
      <p:sp>
        <p:nvSpPr>
          <p:cNvPr id="24" name="Rounded Rectangle 23"/>
          <p:cNvSpPr/>
          <p:nvPr/>
        </p:nvSpPr>
        <p:spPr bwMode="auto">
          <a:xfrm>
            <a:off x="7847991" y="3090305"/>
            <a:ext cx="901888" cy="1197716"/>
          </a:xfrm>
          <a:prstGeom prst="roundRect">
            <a:avLst>
              <a:gd name="adj" fmla="val 10259"/>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961" spc="-49" dirty="0">
              <a:gradFill>
                <a:gsLst>
                  <a:gs pos="1250">
                    <a:srgbClr val="000000"/>
                  </a:gs>
                  <a:gs pos="10417">
                    <a:srgbClr val="000000"/>
                  </a:gs>
                </a:gsLst>
                <a:lin ang="5400000" scaled="0"/>
              </a:gradFill>
            </a:endParaRPr>
          </a:p>
        </p:txBody>
      </p:sp>
      <p:pic>
        <p:nvPicPr>
          <p:cNvPr id="25" name="Picture 24"/>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10993" y="3894565"/>
            <a:ext cx="775416" cy="334923"/>
          </a:xfrm>
          <a:prstGeom prst="roundRect">
            <a:avLst>
              <a:gd name="adj" fmla="val 11234"/>
            </a:avLst>
          </a:prstGeom>
          <a:solidFill>
            <a:schemeClr val="tx2"/>
          </a:solidFill>
          <a:ln w="63500">
            <a:noFill/>
          </a:ln>
          <a:effectLst/>
        </p:spPr>
      </p:pic>
      <p:pic>
        <p:nvPicPr>
          <p:cNvPr id="26" name="Picture 25"/>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10993" y="3516149"/>
            <a:ext cx="775416" cy="334923"/>
          </a:xfrm>
          <a:prstGeom prst="roundRect">
            <a:avLst>
              <a:gd name="adj" fmla="val 11234"/>
            </a:avLst>
          </a:prstGeom>
          <a:solidFill>
            <a:schemeClr val="tx2"/>
          </a:solidFill>
          <a:ln w="63500">
            <a:noFill/>
          </a:ln>
          <a:effectLst/>
        </p:spPr>
      </p:pic>
      <p:pic>
        <p:nvPicPr>
          <p:cNvPr id="27" name="Picture 26"/>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10993" y="3137732"/>
            <a:ext cx="775416" cy="334923"/>
          </a:xfrm>
          <a:prstGeom prst="roundRect">
            <a:avLst>
              <a:gd name="adj" fmla="val 11234"/>
            </a:avLst>
          </a:prstGeom>
          <a:solidFill>
            <a:schemeClr val="tx2"/>
          </a:solidFill>
          <a:ln w="63500">
            <a:noFill/>
          </a:ln>
          <a:effectLst/>
        </p:spPr>
      </p:pic>
      <p:sp>
        <p:nvSpPr>
          <p:cNvPr id="28" name="TextBox 27"/>
          <p:cNvSpPr txBox="1"/>
          <p:nvPr/>
        </p:nvSpPr>
        <p:spPr>
          <a:xfrm>
            <a:off x="7847991" y="2747665"/>
            <a:ext cx="901527" cy="439012"/>
          </a:xfrm>
          <a:prstGeom prst="rect">
            <a:avLst/>
          </a:prstGeom>
          <a:noFill/>
        </p:spPr>
        <p:txBody>
          <a:bodyPr wrap="square" lIns="89642" tIns="143428" rIns="89642" bIns="143428" rtlCol="0">
            <a:spAutoFit/>
          </a:bodyPr>
          <a:lstStyle/>
          <a:p>
            <a:pPr algn="ctr">
              <a:lnSpc>
                <a:spcPct val="90000"/>
              </a:lnSpc>
            </a:pPr>
            <a:r>
              <a:rPr lang="en-US" sz="1078" dirty="0">
                <a:solidFill>
                  <a:srgbClr val="002050">
                    <a:lumMod val="90000"/>
                    <a:lumOff val="10000"/>
                  </a:srgbClr>
                </a:solidFill>
              </a:rPr>
              <a:t>&lt;subnet 1&gt;</a:t>
            </a:r>
          </a:p>
        </p:txBody>
      </p:sp>
      <p:sp>
        <p:nvSpPr>
          <p:cNvPr id="29" name="TextBox 28"/>
          <p:cNvSpPr txBox="1"/>
          <p:nvPr/>
        </p:nvSpPr>
        <p:spPr>
          <a:xfrm>
            <a:off x="8812393" y="2747665"/>
            <a:ext cx="898432" cy="439012"/>
          </a:xfrm>
          <a:prstGeom prst="rect">
            <a:avLst/>
          </a:prstGeom>
          <a:noFill/>
        </p:spPr>
        <p:txBody>
          <a:bodyPr wrap="square" lIns="89642" tIns="143428" rIns="89642" bIns="143428" rtlCol="0">
            <a:spAutoFit/>
          </a:bodyPr>
          <a:lstStyle/>
          <a:p>
            <a:pPr algn="ctr">
              <a:lnSpc>
                <a:spcPct val="90000"/>
              </a:lnSpc>
            </a:pPr>
            <a:r>
              <a:rPr lang="en-US" sz="1078" dirty="0">
                <a:solidFill>
                  <a:srgbClr val="002050">
                    <a:lumMod val="90000"/>
                    <a:lumOff val="10000"/>
                  </a:srgbClr>
                </a:solidFill>
              </a:rPr>
              <a:t>&lt;subnet 2&gt;</a:t>
            </a:r>
          </a:p>
        </p:txBody>
      </p:sp>
      <p:sp>
        <p:nvSpPr>
          <p:cNvPr id="30" name="TextBox 29"/>
          <p:cNvSpPr txBox="1"/>
          <p:nvPr/>
        </p:nvSpPr>
        <p:spPr>
          <a:xfrm>
            <a:off x="9773340" y="2747665"/>
            <a:ext cx="906065" cy="439012"/>
          </a:xfrm>
          <a:prstGeom prst="rect">
            <a:avLst/>
          </a:prstGeom>
          <a:noFill/>
        </p:spPr>
        <p:txBody>
          <a:bodyPr wrap="square" lIns="89642" tIns="143428" rIns="89642" bIns="143428" rtlCol="0">
            <a:spAutoFit/>
          </a:bodyPr>
          <a:lstStyle/>
          <a:p>
            <a:pPr algn="ctr">
              <a:lnSpc>
                <a:spcPct val="90000"/>
              </a:lnSpc>
            </a:pPr>
            <a:r>
              <a:rPr lang="en-US" sz="1078" dirty="0">
                <a:solidFill>
                  <a:srgbClr val="002050">
                    <a:lumMod val="90000"/>
                    <a:lumOff val="10000"/>
                  </a:srgbClr>
                </a:solidFill>
              </a:rPr>
              <a:t>&lt;subnet 3&gt;</a:t>
            </a:r>
          </a:p>
        </p:txBody>
      </p:sp>
      <p:pic>
        <p:nvPicPr>
          <p:cNvPr id="31" name="Picture 30"/>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a:off x="10805750" y="3516148"/>
            <a:ext cx="775416" cy="334923"/>
          </a:xfrm>
          <a:prstGeom prst="roundRect">
            <a:avLst>
              <a:gd name="adj" fmla="val 9180"/>
            </a:avLst>
          </a:prstGeom>
          <a:noFill/>
          <a:ln w="31750">
            <a:solidFill>
              <a:schemeClr val="tx2"/>
            </a:solidFill>
          </a:ln>
        </p:spPr>
      </p:pic>
      <p:grpSp>
        <p:nvGrpSpPr>
          <p:cNvPr id="32" name="Group 31"/>
          <p:cNvGrpSpPr/>
          <p:nvPr/>
        </p:nvGrpSpPr>
        <p:grpSpPr>
          <a:xfrm>
            <a:off x="8812754" y="3090305"/>
            <a:ext cx="901888" cy="1197716"/>
            <a:chOff x="8913268" y="1889001"/>
            <a:chExt cx="919973" cy="1221733"/>
          </a:xfrm>
        </p:grpSpPr>
        <p:sp>
          <p:nvSpPr>
            <p:cNvPr id="33" name="Rounded Rectangle 32"/>
            <p:cNvSpPr/>
            <p:nvPr/>
          </p:nvSpPr>
          <p:spPr bwMode="auto">
            <a:xfrm>
              <a:off x="8913268" y="1889001"/>
              <a:ext cx="919973" cy="1221733"/>
            </a:xfrm>
            <a:prstGeom prst="roundRect">
              <a:avLst>
                <a:gd name="adj" fmla="val 10259"/>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961" spc="-49" dirty="0">
                <a:gradFill>
                  <a:gsLst>
                    <a:gs pos="1250">
                      <a:srgbClr val="000000"/>
                    </a:gs>
                    <a:gs pos="10417">
                      <a:srgbClr val="000000"/>
                    </a:gs>
                  </a:gsLst>
                  <a:lin ang="5400000" scaled="0"/>
                </a:gradFill>
              </a:endParaRPr>
            </a:p>
          </p:txBody>
        </p:sp>
        <p:pic>
          <p:nvPicPr>
            <p:cNvPr id="34" name="Picture 33"/>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977772" y="2709388"/>
              <a:ext cx="790965" cy="341639"/>
            </a:xfrm>
            <a:prstGeom prst="roundRect">
              <a:avLst>
                <a:gd name="adj" fmla="val 11234"/>
              </a:avLst>
            </a:prstGeom>
            <a:solidFill>
              <a:schemeClr val="tx2"/>
            </a:solidFill>
            <a:ln w="63500">
              <a:noFill/>
            </a:ln>
            <a:effectLst/>
          </p:spPr>
        </p:pic>
        <p:pic>
          <p:nvPicPr>
            <p:cNvPr id="35" name="Picture 34"/>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977772" y="2323384"/>
              <a:ext cx="790965" cy="341639"/>
            </a:xfrm>
            <a:prstGeom prst="roundRect">
              <a:avLst>
                <a:gd name="adj" fmla="val 11234"/>
              </a:avLst>
            </a:prstGeom>
            <a:solidFill>
              <a:schemeClr val="tx2"/>
            </a:solidFill>
            <a:ln w="63500">
              <a:noFill/>
            </a:ln>
            <a:effectLst/>
          </p:spPr>
        </p:pic>
        <p:pic>
          <p:nvPicPr>
            <p:cNvPr id="36" name="Picture 35"/>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977772" y="1937379"/>
              <a:ext cx="790965" cy="341639"/>
            </a:xfrm>
            <a:prstGeom prst="roundRect">
              <a:avLst>
                <a:gd name="adj" fmla="val 11234"/>
              </a:avLst>
            </a:prstGeom>
            <a:solidFill>
              <a:schemeClr val="tx2"/>
            </a:solidFill>
            <a:ln w="63500">
              <a:noFill/>
            </a:ln>
            <a:effectLst/>
          </p:spPr>
        </p:pic>
      </p:grpSp>
      <p:grpSp>
        <p:nvGrpSpPr>
          <p:cNvPr id="37" name="Group 36"/>
          <p:cNvGrpSpPr/>
          <p:nvPr/>
        </p:nvGrpSpPr>
        <p:grpSpPr>
          <a:xfrm>
            <a:off x="9777518" y="3090305"/>
            <a:ext cx="901888" cy="1197716"/>
            <a:chOff x="9897377" y="1889001"/>
            <a:chExt cx="919973" cy="1221733"/>
          </a:xfrm>
        </p:grpSpPr>
        <p:sp>
          <p:nvSpPr>
            <p:cNvPr id="38" name="Rounded Rectangle 37"/>
            <p:cNvSpPr/>
            <p:nvPr/>
          </p:nvSpPr>
          <p:spPr bwMode="auto">
            <a:xfrm>
              <a:off x="9897377" y="1889001"/>
              <a:ext cx="919973" cy="1221733"/>
            </a:xfrm>
            <a:prstGeom prst="roundRect">
              <a:avLst>
                <a:gd name="adj" fmla="val 10259"/>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961" spc="-49" dirty="0">
                <a:gradFill>
                  <a:gsLst>
                    <a:gs pos="1250">
                      <a:srgbClr val="000000"/>
                    </a:gs>
                    <a:gs pos="10417">
                      <a:srgbClr val="000000"/>
                    </a:gs>
                  </a:gsLst>
                  <a:lin ang="5400000" scaled="0"/>
                </a:gradFill>
              </a:endParaRPr>
            </a:p>
          </p:txBody>
        </p:sp>
        <p:pic>
          <p:nvPicPr>
            <p:cNvPr id="39" name="Picture 38"/>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9961881" y="2709388"/>
              <a:ext cx="790965" cy="341639"/>
            </a:xfrm>
            <a:prstGeom prst="roundRect">
              <a:avLst>
                <a:gd name="adj" fmla="val 11234"/>
              </a:avLst>
            </a:prstGeom>
            <a:solidFill>
              <a:schemeClr val="tx2"/>
            </a:solidFill>
            <a:ln w="63500">
              <a:noFill/>
            </a:ln>
            <a:effectLst/>
          </p:spPr>
        </p:pic>
        <p:pic>
          <p:nvPicPr>
            <p:cNvPr id="40" name="Picture 39"/>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9961881" y="2323384"/>
              <a:ext cx="790965" cy="341639"/>
            </a:xfrm>
            <a:prstGeom prst="roundRect">
              <a:avLst>
                <a:gd name="adj" fmla="val 11234"/>
              </a:avLst>
            </a:prstGeom>
            <a:solidFill>
              <a:schemeClr val="tx2"/>
            </a:solidFill>
            <a:ln w="63500">
              <a:noFill/>
            </a:ln>
            <a:effectLst/>
          </p:spPr>
        </p:pic>
        <p:pic>
          <p:nvPicPr>
            <p:cNvPr id="41" name="Picture 40"/>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9961881" y="1937379"/>
              <a:ext cx="790965" cy="341639"/>
            </a:xfrm>
            <a:prstGeom prst="roundRect">
              <a:avLst>
                <a:gd name="adj" fmla="val 11234"/>
              </a:avLst>
            </a:prstGeom>
            <a:solidFill>
              <a:schemeClr val="tx2"/>
            </a:solidFill>
            <a:ln w="63500">
              <a:noFill/>
            </a:ln>
            <a:effectLst/>
          </p:spPr>
        </p:pic>
      </p:grpSp>
      <p:sp>
        <p:nvSpPr>
          <p:cNvPr id="42" name="TextBox 41"/>
          <p:cNvSpPr txBox="1"/>
          <p:nvPr/>
        </p:nvSpPr>
        <p:spPr>
          <a:xfrm>
            <a:off x="10805750" y="3011010"/>
            <a:ext cx="775417" cy="588366"/>
          </a:xfrm>
          <a:prstGeom prst="rect">
            <a:avLst/>
          </a:prstGeom>
          <a:noFill/>
        </p:spPr>
        <p:txBody>
          <a:bodyPr wrap="square" lIns="89642" tIns="143428" rIns="89642" bIns="143428" rtlCol="0">
            <a:spAutoFit/>
          </a:bodyPr>
          <a:lstStyle/>
          <a:p>
            <a:pPr algn="ctr">
              <a:lnSpc>
                <a:spcPct val="90000"/>
              </a:lnSpc>
            </a:pPr>
            <a:r>
              <a:rPr lang="en-US" sz="1078" dirty="0">
                <a:solidFill>
                  <a:srgbClr val="002050">
                    <a:lumMod val="90000"/>
                    <a:lumOff val="10000"/>
                  </a:srgbClr>
                </a:solidFill>
              </a:rPr>
              <a:t>DNS Server</a:t>
            </a:r>
          </a:p>
        </p:txBody>
      </p:sp>
      <p:sp>
        <p:nvSpPr>
          <p:cNvPr id="43" name="Oval 42"/>
          <p:cNvSpPr/>
          <p:nvPr/>
        </p:nvSpPr>
        <p:spPr bwMode="auto">
          <a:xfrm>
            <a:off x="6497225" y="3672460"/>
            <a:ext cx="1094091" cy="1094091"/>
          </a:xfrm>
          <a:prstGeom prst="ellipse">
            <a:avLst/>
          </a:prstGeom>
          <a:solidFill>
            <a:srgbClr val="FFFFFF"/>
          </a:solidFill>
          <a:ln w="762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961" spc="-49" dirty="0">
              <a:gradFill>
                <a:gsLst>
                  <a:gs pos="1250">
                    <a:srgbClr val="000000"/>
                  </a:gs>
                  <a:gs pos="10417">
                    <a:srgbClr val="000000"/>
                  </a:gs>
                </a:gsLst>
                <a:lin ang="5400000" scaled="0"/>
              </a:gradFill>
            </a:endParaRPr>
          </a:p>
        </p:txBody>
      </p:sp>
      <p:sp>
        <p:nvSpPr>
          <p:cNvPr id="44" name="Freeform 52"/>
          <p:cNvSpPr>
            <a:spLocks noEditPoints="1"/>
          </p:cNvSpPr>
          <p:nvPr/>
        </p:nvSpPr>
        <p:spPr bwMode="auto">
          <a:xfrm>
            <a:off x="6688276" y="3756524"/>
            <a:ext cx="711989" cy="531497"/>
          </a:xfrm>
          <a:custGeom>
            <a:avLst/>
            <a:gdLst>
              <a:gd name="T0" fmla="*/ 179 w 181"/>
              <a:gd name="T1" fmla="*/ 46 h 135"/>
              <a:gd name="T2" fmla="*/ 101 w 181"/>
              <a:gd name="T3" fmla="*/ 1 h 135"/>
              <a:gd name="T4" fmla="*/ 95 w 181"/>
              <a:gd name="T5" fmla="*/ 1 h 135"/>
              <a:gd name="T6" fmla="*/ 97 w 181"/>
              <a:gd name="T7" fmla="*/ 95 h 135"/>
              <a:gd name="T8" fmla="*/ 22 w 181"/>
              <a:gd name="T9" fmla="*/ 86 h 135"/>
              <a:gd name="T10" fmla="*/ 67 w 181"/>
              <a:gd name="T11" fmla="*/ 119 h 135"/>
              <a:gd name="T12" fmla="*/ 21 w 181"/>
              <a:gd name="T13" fmla="*/ 88 h 135"/>
              <a:gd name="T14" fmla="*/ 100 w 181"/>
              <a:gd name="T15" fmla="*/ 102 h 135"/>
              <a:gd name="T16" fmla="*/ 98 w 181"/>
              <a:gd name="T17" fmla="*/ 135 h 135"/>
              <a:gd name="T18" fmla="*/ 94 w 181"/>
              <a:gd name="T19" fmla="*/ 134 h 135"/>
              <a:gd name="T20" fmla="*/ 81 w 181"/>
              <a:gd name="T21" fmla="*/ 122 h 135"/>
              <a:gd name="T22" fmla="*/ 94 w 181"/>
              <a:gd name="T23" fmla="*/ 127 h 135"/>
              <a:gd name="T24" fmla="*/ 6 w 181"/>
              <a:gd name="T25" fmla="*/ 55 h 135"/>
              <a:gd name="T26" fmla="*/ 6 w 181"/>
              <a:gd name="T27" fmla="*/ 77 h 135"/>
              <a:gd name="T28" fmla="*/ 7 w 181"/>
              <a:gd name="T29" fmla="*/ 85 h 135"/>
              <a:gd name="T30" fmla="*/ 0 w 181"/>
              <a:gd name="T31" fmla="*/ 81 h 135"/>
              <a:gd name="T32" fmla="*/ 0 w 181"/>
              <a:gd name="T33" fmla="*/ 51 h 135"/>
              <a:gd name="T34" fmla="*/ 6 w 181"/>
              <a:gd name="T35" fmla="*/ 47 h 135"/>
              <a:gd name="T36" fmla="*/ 11 w 181"/>
              <a:gd name="T37" fmla="*/ 50 h 135"/>
              <a:gd name="T38" fmla="*/ 100 w 181"/>
              <a:gd name="T39" fmla="*/ 102 h 135"/>
              <a:gd name="T40" fmla="*/ 181 w 181"/>
              <a:gd name="T41" fmla="*/ 51 h 135"/>
              <a:gd name="T42" fmla="*/ 178 w 181"/>
              <a:gd name="T43" fmla="*/ 81 h 135"/>
              <a:gd name="T44" fmla="*/ 104 w 181"/>
              <a:gd name="T45" fmla="*/ 102 h 135"/>
              <a:gd name="T46" fmla="*/ 181 w 181"/>
              <a:gd name="T47" fmla="*/ 50 h 135"/>
              <a:gd name="T48" fmla="*/ 59 w 181"/>
              <a:gd name="T49" fmla="*/ 100 h 135"/>
              <a:gd name="T50" fmla="*/ 36 w 181"/>
              <a:gd name="T51" fmla="*/ 87 h 135"/>
              <a:gd name="T52" fmla="*/ 34 w 181"/>
              <a:gd name="T53" fmla="*/ 82 h 135"/>
              <a:gd name="T54" fmla="*/ 59 w 181"/>
              <a:gd name="T55" fmla="*/ 93 h 135"/>
              <a:gd name="T56" fmla="*/ 61 w 181"/>
              <a:gd name="T57" fmla="*/ 99 h 135"/>
              <a:gd name="T58" fmla="*/ 80 w 181"/>
              <a:gd name="T59" fmla="*/ 117 h 135"/>
              <a:gd name="T60" fmla="*/ 73 w 181"/>
              <a:gd name="T61" fmla="*/ 124 h 135"/>
              <a:gd name="T62" fmla="*/ 70 w 181"/>
              <a:gd name="T63" fmla="*/ 121 h 135"/>
              <a:gd name="T64" fmla="*/ 71 w 181"/>
              <a:gd name="T65" fmla="*/ 104 h 135"/>
              <a:gd name="T66" fmla="*/ 80 w 181"/>
              <a:gd name="T67" fmla="*/ 100 h 135"/>
              <a:gd name="T68" fmla="*/ 80 w 181"/>
              <a:gd name="T69" fmla="*/ 103 h 135"/>
              <a:gd name="T70" fmla="*/ 74 w 181"/>
              <a:gd name="T71" fmla="*/ 118 h 135"/>
              <a:gd name="T72" fmla="*/ 80 w 181"/>
              <a:gd name="T73" fmla="*/ 117 h 135"/>
              <a:gd name="T74" fmla="*/ 20 w 181"/>
              <a:gd name="T75" fmla="*/ 86 h 135"/>
              <a:gd name="T76" fmla="*/ 10 w 181"/>
              <a:gd name="T77" fmla="*/ 89 h 135"/>
              <a:gd name="T78" fmla="*/ 9 w 181"/>
              <a:gd name="T79" fmla="*/ 72 h 135"/>
              <a:gd name="T80" fmla="*/ 17 w 181"/>
              <a:gd name="T81" fmla="*/ 66 h 135"/>
              <a:gd name="T82" fmla="*/ 20 w 181"/>
              <a:gd name="T83" fmla="*/ 66 h 135"/>
              <a:gd name="T84" fmla="*/ 14 w 181"/>
              <a:gd name="T85" fmla="*/ 72 h 135"/>
              <a:gd name="T86" fmla="*/ 17 w 181"/>
              <a:gd name="T87" fmla="*/ 8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1" h="135">
                <a:moveTo>
                  <a:pt x="97" y="95"/>
                </a:moveTo>
                <a:cubicBezTo>
                  <a:pt x="179" y="46"/>
                  <a:pt x="179" y="46"/>
                  <a:pt x="179" y="46"/>
                </a:cubicBezTo>
                <a:cubicBezTo>
                  <a:pt x="179" y="46"/>
                  <a:pt x="179" y="46"/>
                  <a:pt x="178" y="46"/>
                </a:cubicBezTo>
                <a:cubicBezTo>
                  <a:pt x="101" y="1"/>
                  <a:pt x="101" y="1"/>
                  <a:pt x="101" y="1"/>
                </a:cubicBezTo>
                <a:cubicBezTo>
                  <a:pt x="100" y="0"/>
                  <a:pt x="99" y="0"/>
                  <a:pt x="98" y="0"/>
                </a:cubicBezTo>
                <a:cubicBezTo>
                  <a:pt x="97" y="0"/>
                  <a:pt x="96" y="0"/>
                  <a:pt x="95" y="1"/>
                </a:cubicBezTo>
                <a:cubicBezTo>
                  <a:pt x="14" y="48"/>
                  <a:pt x="14" y="48"/>
                  <a:pt x="14" y="48"/>
                </a:cubicBezTo>
                <a:cubicBezTo>
                  <a:pt x="97" y="95"/>
                  <a:pt x="97" y="95"/>
                  <a:pt x="97" y="95"/>
                </a:cubicBezTo>
                <a:cubicBezTo>
                  <a:pt x="97" y="95"/>
                  <a:pt x="97" y="95"/>
                  <a:pt x="97" y="95"/>
                </a:cubicBezTo>
                <a:close/>
                <a:moveTo>
                  <a:pt x="22" y="86"/>
                </a:moveTo>
                <a:cubicBezTo>
                  <a:pt x="67" y="112"/>
                  <a:pt x="67" y="112"/>
                  <a:pt x="67" y="112"/>
                </a:cubicBezTo>
                <a:cubicBezTo>
                  <a:pt x="67" y="119"/>
                  <a:pt x="67" y="119"/>
                  <a:pt x="67" y="119"/>
                </a:cubicBezTo>
                <a:cubicBezTo>
                  <a:pt x="17" y="90"/>
                  <a:pt x="17" y="90"/>
                  <a:pt x="17" y="90"/>
                </a:cubicBezTo>
                <a:cubicBezTo>
                  <a:pt x="21" y="88"/>
                  <a:pt x="21" y="88"/>
                  <a:pt x="21" y="88"/>
                </a:cubicBezTo>
                <a:cubicBezTo>
                  <a:pt x="21" y="87"/>
                  <a:pt x="22" y="87"/>
                  <a:pt x="22" y="86"/>
                </a:cubicBezTo>
                <a:close/>
                <a:moveTo>
                  <a:pt x="100" y="102"/>
                </a:moveTo>
                <a:cubicBezTo>
                  <a:pt x="100" y="132"/>
                  <a:pt x="100" y="132"/>
                  <a:pt x="100" y="132"/>
                </a:cubicBezTo>
                <a:cubicBezTo>
                  <a:pt x="100" y="133"/>
                  <a:pt x="99" y="134"/>
                  <a:pt x="98" y="135"/>
                </a:cubicBezTo>
                <a:cubicBezTo>
                  <a:pt x="98" y="135"/>
                  <a:pt x="97" y="135"/>
                  <a:pt x="96" y="135"/>
                </a:cubicBezTo>
                <a:cubicBezTo>
                  <a:pt x="96" y="135"/>
                  <a:pt x="95" y="135"/>
                  <a:pt x="94" y="134"/>
                </a:cubicBezTo>
                <a:cubicBezTo>
                  <a:pt x="76" y="124"/>
                  <a:pt x="76" y="124"/>
                  <a:pt x="76" y="124"/>
                </a:cubicBezTo>
                <a:cubicBezTo>
                  <a:pt x="81" y="122"/>
                  <a:pt x="81" y="122"/>
                  <a:pt x="81" y="122"/>
                </a:cubicBezTo>
                <a:cubicBezTo>
                  <a:pt x="82" y="121"/>
                  <a:pt x="82" y="121"/>
                  <a:pt x="82" y="120"/>
                </a:cubicBezTo>
                <a:cubicBezTo>
                  <a:pt x="94" y="127"/>
                  <a:pt x="94" y="127"/>
                  <a:pt x="94" y="127"/>
                </a:cubicBezTo>
                <a:cubicBezTo>
                  <a:pt x="94" y="105"/>
                  <a:pt x="94" y="105"/>
                  <a:pt x="94" y="105"/>
                </a:cubicBezTo>
                <a:cubicBezTo>
                  <a:pt x="6" y="55"/>
                  <a:pt x="6" y="55"/>
                  <a:pt x="6" y="55"/>
                </a:cubicBezTo>
                <a:cubicBezTo>
                  <a:pt x="6" y="77"/>
                  <a:pt x="6" y="77"/>
                  <a:pt x="6" y="77"/>
                </a:cubicBezTo>
                <a:cubicBezTo>
                  <a:pt x="6" y="77"/>
                  <a:pt x="6" y="77"/>
                  <a:pt x="6" y="77"/>
                </a:cubicBezTo>
                <a:cubicBezTo>
                  <a:pt x="7" y="78"/>
                  <a:pt x="7" y="78"/>
                  <a:pt x="7" y="78"/>
                </a:cubicBezTo>
                <a:cubicBezTo>
                  <a:pt x="7" y="85"/>
                  <a:pt x="7" y="85"/>
                  <a:pt x="7" y="85"/>
                </a:cubicBezTo>
                <a:cubicBezTo>
                  <a:pt x="3" y="83"/>
                  <a:pt x="3" y="83"/>
                  <a:pt x="3" y="83"/>
                </a:cubicBezTo>
                <a:cubicBezTo>
                  <a:pt x="0" y="81"/>
                  <a:pt x="0" y="81"/>
                  <a:pt x="0" y="81"/>
                </a:cubicBezTo>
                <a:cubicBezTo>
                  <a:pt x="0" y="78"/>
                  <a:pt x="0" y="78"/>
                  <a:pt x="0" y="78"/>
                </a:cubicBezTo>
                <a:cubicBezTo>
                  <a:pt x="0" y="51"/>
                  <a:pt x="0" y="51"/>
                  <a:pt x="0" y="51"/>
                </a:cubicBezTo>
                <a:cubicBezTo>
                  <a:pt x="0" y="49"/>
                  <a:pt x="0" y="48"/>
                  <a:pt x="2" y="47"/>
                </a:cubicBezTo>
                <a:cubicBezTo>
                  <a:pt x="3" y="47"/>
                  <a:pt x="4" y="47"/>
                  <a:pt x="6" y="47"/>
                </a:cubicBezTo>
                <a:cubicBezTo>
                  <a:pt x="11" y="50"/>
                  <a:pt x="11" y="50"/>
                  <a:pt x="11" y="50"/>
                </a:cubicBezTo>
                <a:cubicBezTo>
                  <a:pt x="11" y="50"/>
                  <a:pt x="11" y="50"/>
                  <a:pt x="11" y="50"/>
                </a:cubicBezTo>
                <a:cubicBezTo>
                  <a:pt x="99" y="100"/>
                  <a:pt x="99" y="100"/>
                  <a:pt x="99" y="100"/>
                </a:cubicBezTo>
                <a:cubicBezTo>
                  <a:pt x="100" y="100"/>
                  <a:pt x="100" y="101"/>
                  <a:pt x="100" y="102"/>
                </a:cubicBezTo>
                <a:close/>
                <a:moveTo>
                  <a:pt x="181" y="50"/>
                </a:moveTo>
                <a:cubicBezTo>
                  <a:pt x="181" y="50"/>
                  <a:pt x="181" y="50"/>
                  <a:pt x="181" y="51"/>
                </a:cubicBezTo>
                <a:cubicBezTo>
                  <a:pt x="181" y="76"/>
                  <a:pt x="181" y="76"/>
                  <a:pt x="181" y="76"/>
                </a:cubicBezTo>
                <a:cubicBezTo>
                  <a:pt x="181" y="78"/>
                  <a:pt x="180" y="80"/>
                  <a:pt x="178" y="81"/>
                </a:cubicBezTo>
                <a:cubicBezTo>
                  <a:pt x="104" y="123"/>
                  <a:pt x="104" y="123"/>
                  <a:pt x="104" y="123"/>
                </a:cubicBezTo>
                <a:cubicBezTo>
                  <a:pt x="104" y="102"/>
                  <a:pt x="104" y="102"/>
                  <a:pt x="104" y="102"/>
                </a:cubicBezTo>
                <a:cubicBezTo>
                  <a:pt x="104" y="100"/>
                  <a:pt x="103" y="98"/>
                  <a:pt x="101" y="97"/>
                </a:cubicBezTo>
                <a:cubicBezTo>
                  <a:pt x="181" y="50"/>
                  <a:pt x="181" y="50"/>
                  <a:pt x="181" y="50"/>
                </a:cubicBezTo>
                <a:cubicBezTo>
                  <a:pt x="181" y="50"/>
                  <a:pt x="181" y="50"/>
                  <a:pt x="181" y="50"/>
                </a:cubicBezTo>
                <a:close/>
                <a:moveTo>
                  <a:pt x="59" y="100"/>
                </a:moveTo>
                <a:cubicBezTo>
                  <a:pt x="59" y="100"/>
                  <a:pt x="59" y="100"/>
                  <a:pt x="58" y="100"/>
                </a:cubicBezTo>
                <a:cubicBezTo>
                  <a:pt x="36" y="87"/>
                  <a:pt x="36" y="87"/>
                  <a:pt x="36" y="87"/>
                </a:cubicBezTo>
                <a:cubicBezTo>
                  <a:pt x="35" y="87"/>
                  <a:pt x="34" y="85"/>
                  <a:pt x="34" y="84"/>
                </a:cubicBezTo>
                <a:cubicBezTo>
                  <a:pt x="34" y="82"/>
                  <a:pt x="34" y="82"/>
                  <a:pt x="34" y="82"/>
                </a:cubicBezTo>
                <a:cubicBezTo>
                  <a:pt x="34" y="80"/>
                  <a:pt x="35" y="80"/>
                  <a:pt x="36" y="80"/>
                </a:cubicBezTo>
                <a:cubicBezTo>
                  <a:pt x="59" y="93"/>
                  <a:pt x="59" y="93"/>
                  <a:pt x="59" y="93"/>
                </a:cubicBezTo>
                <a:cubicBezTo>
                  <a:pt x="60" y="94"/>
                  <a:pt x="61" y="95"/>
                  <a:pt x="61" y="96"/>
                </a:cubicBezTo>
                <a:cubicBezTo>
                  <a:pt x="61" y="99"/>
                  <a:pt x="61" y="99"/>
                  <a:pt x="61" y="99"/>
                </a:cubicBezTo>
                <a:cubicBezTo>
                  <a:pt x="61" y="100"/>
                  <a:pt x="60" y="100"/>
                  <a:pt x="59" y="100"/>
                </a:cubicBezTo>
                <a:close/>
                <a:moveTo>
                  <a:pt x="80" y="117"/>
                </a:moveTo>
                <a:cubicBezTo>
                  <a:pt x="81" y="118"/>
                  <a:pt x="81" y="119"/>
                  <a:pt x="80" y="120"/>
                </a:cubicBezTo>
                <a:cubicBezTo>
                  <a:pt x="73" y="124"/>
                  <a:pt x="73" y="124"/>
                  <a:pt x="73" y="124"/>
                </a:cubicBezTo>
                <a:cubicBezTo>
                  <a:pt x="72" y="124"/>
                  <a:pt x="71" y="124"/>
                  <a:pt x="70" y="123"/>
                </a:cubicBezTo>
                <a:cubicBezTo>
                  <a:pt x="70" y="123"/>
                  <a:pt x="70" y="121"/>
                  <a:pt x="70" y="121"/>
                </a:cubicBezTo>
                <a:cubicBezTo>
                  <a:pt x="70" y="106"/>
                  <a:pt x="70" y="106"/>
                  <a:pt x="70" y="106"/>
                </a:cubicBezTo>
                <a:cubicBezTo>
                  <a:pt x="70" y="106"/>
                  <a:pt x="70" y="104"/>
                  <a:pt x="71" y="104"/>
                </a:cubicBezTo>
                <a:cubicBezTo>
                  <a:pt x="77" y="100"/>
                  <a:pt x="77" y="100"/>
                  <a:pt x="77" y="100"/>
                </a:cubicBezTo>
                <a:cubicBezTo>
                  <a:pt x="78" y="99"/>
                  <a:pt x="80" y="100"/>
                  <a:pt x="80" y="100"/>
                </a:cubicBezTo>
                <a:cubicBezTo>
                  <a:pt x="80" y="100"/>
                  <a:pt x="80" y="100"/>
                  <a:pt x="80" y="100"/>
                </a:cubicBezTo>
                <a:cubicBezTo>
                  <a:pt x="81" y="101"/>
                  <a:pt x="81" y="103"/>
                  <a:pt x="80" y="103"/>
                </a:cubicBezTo>
                <a:cubicBezTo>
                  <a:pt x="74" y="106"/>
                  <a:pt x="74" y="106"/>
                  <a:pt x="74" y="106"/>
                </a:cubicBezTo>
                <a:cubicBezTo>
                  <a:pt x="74" y="118"/>
                  <a:pt x="74" y="118"/>
                  <a:pt x="74" y="118"/>
                </a:cubicBezTo>
                <a:cubicBezTo>
                  <a:pt x="77" y="117"/>
                  <a:pt x="77" y="117"/>
                  <a:pt x="77" y="117"/>
                </a:cubicBezTo>
                <a:cubicBezTo>
                  <a:pt x="78" y="116"/>
                  <a:pt x="80" y="116"/>
                  <a:pt x="80" y="117"/>
                </a:cubicBezTo>
                <a:close/>
                <a:moveTo>
                  <a:pt x="20" y="83"/>
                </a:moveTo>
                <a:cubicBezTo>
                  <a:pt x="21" y="84"/>
                  <a:pt x="21" y="85"/>
                  <a:pt x="20" y="86"/>
                </a:cubicBezTo>
                <a:cubicBezTo>
                  <a:pt x="13" y="90"/>
                  <a:pt x="13" y="90"/>
                  <a:pt x="13" y="90"/>
                </a:cubicBezTo>
                <a:cubicBezTo>
                  <a:pt x="12" y="90"/>
                  <a:pt x="11" y="90"/>
                  <a:pt x="10" y="89"/>
                </a:cubicBezTo>
                <a:cubicBezTo>
                  <a:pt x="10" y="89"/>
                  <a:pt x="9" y="87"/>
                  <a:pt x="9" y="87"/>
                </a:cubicBezTo>
                <a:cubicBezTo>
                  <a:pt x="9" y="72"/>
                  <a:pt x="9" y="72"/>
                  <a:pt x="9" y="72"/>
                </a:cubicBezTo>
                <a:cubicBezTo>
                  <a:pt x="9" y="72"/>
                  <a:pt x="10" y="70"/>
                  <a:pt x="10" y="70"/>
                </a:cubicBezTo>
                <a:cubicBezTo>
                  <a:pt x="17" y="66"/>
                  <a:pt x="17" y="66"/>
                  <a:pt x="17" y="66"/>
                </a:cubicBezTo>
                <a:cubicBezTo>
                  <a:pt x="18" y="65"/>
                  <a:pt x="20" y="66"/>
                  <a:pt x="20" y="66"/>
                </a:cubicBezTo>
                <a:cubicBezTo>
                  <a:pt x="20" y="66"/>
                  <a:pt x="20" y="66"/>
                  <a:pt x="20" y="66"/>
                </a:cubicBezTo>
                <a:cubicBezTo>
                  <a:pt x="21" y="67"/>
                  <a:pt x="21" y="69"/>
                  <a:pt x="20" y="69"/>
                </a:cubicBezTo>
                <a:cubicBezTo>
                  <a:pt x="14" y="72"/>
                  <a:pt x="14" y="72"/>
                  <a:pt x="14" y="72"/>
                </a:cubicBezTo>
                <a:cubicBezTo>
                  <a:pt x="14" y="84"/>
                  <a:pt x="14" y="84"/>
                  <a:pt x="14" y="84"/>
                </a:cubicBezTo>
                <a:cubicBezTo>
                  <a:pt x="17" y="83"/>
                  <a:pt x="17" y="83"/>
                  <a:pt x="17" y="83"/>
                </a:cubicBezTo>
                <a:cubicBezTo>
                  <a:pt x="18" y="82"/>
                  <a:pt x="20" y="82"/>
                  <a:pt x="20" y="83"/>
                </a:cubicBezTo>
                <a:close/>
              </a:path>
            </a:pathLst>
          </a:custGeom>
          <a:solidFill>
            <a:schemeClr val="accent1"/>
          </a:solidFill>
          <a:ln>
            <a:noFill/>
          </a:ln>
          <a:extLst/>
        </p:spPr>
        <p:txBody>
          <a:bodyPr vert="horz" wrap="square" lIns="89642" tIns="44821" rIns="89642" bIns="44821" numCol="1" anchor="t" anchorCtr="0" compatLnSpc="1">
            <a:prstTxWarp prst="textNoShape">
              <a:avLst/>
            </a:prstTxWarp>
          </a:bodyPr>
          <a:lstStyle/>
          <a:p>
            <a:endParaRPr lang="en-US" sz="1765">
              <a:solidFill>
                <a:srgbClr val="FFFFFF"/>
              </a:solidFill>
            </a:endParaRPr>
          </a:p>
        </p:txBody>
      </p:sp>
      <p:sp>
        <p:nvSpPr>
          <p:cNvPr id="45" name="TextBox 44"/>
          <p:cNvSpPr txBox="1"/>
          <p:nvPr/>
        </p:nvSpPr>
        <p:spPr>
          <a:xfrm>
            <a:off x="6593508" y="4188983"/>
            <a:ext cx="901527" cy="588366"/>
          </a:xfrm>
          <a:prstGeom prst="rect">
            <a:avLst/>
          </a:prstGeom>
          <a:noFill/>
        </p:spPr>
        <p:txBody>
          <a:bodyPr wrap="square" lIns="89642" tIns="143428" rIns="89642" bIns="143428" rtlCol="0">
            <a:spAutoFit/>
          </a:bodyPr>
          <a:lstStyle/>
          <a:p>
            <a:pPr algn="ctr">
              <a:lnSpc>
                <a:spcPct val="90000"/>
              </a:lnSpc>
            </a:pPr>
            <a:r>
              <a:rPr lang="en-US" sz="1078" dirty="0">
                <a:solidFill>
                  <a:srgbClr val="002050"/>
                </a:solidFill>
              </a:rPr>
              <a:t>VPN Gateway</a:t>
            </a:r>
          </a:p>
        </p:txBody>
      </p:sp>
      <p:cxnSp>
        <p:nvCxnSpPr>
          <p:cNvPr id="46" name="Elbow Connector 45"/>
          <p:cNvCxnSpPr>
            <a:stCxn id="18" idx="0"/>
            <a:endCxn id="43" idx="2"/>
          </p:cNvCxnSpPr>
          <p:nvPr/>
        </p:nvCxnSpPr>
        <p:spPr>
          <a:xfrm rot="5400000" flipH="1" flipV="1">
            <a:off x="5025481" y="3267534"/>
            <a:ext cx="519772" cy="2423717"/>
          </a:xfrm>
          <a:prstGeom prst="bentConnector2">
            <a:avLst/>
          </a:prstGeom>
          <a:ln w="317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188631" y="3508604"/>
            <a:ext cx="1432383" cy="832764"/>
          </a:xfrm>
          <a:prstGeom prst="rect">
            <a:avLst/>
          </a:prstGeom>
          <a:noFill/>
        </p:spPr>
        <p:txBody>
          <a:bodyPr wrap="none" lIns="0" tIns="143428" rIns="179285" bIns="143428" rtlCol="0">
            <a:spAutoFit/>
          </a:bodyPr>
          <a:lstStyle/>
          <a:p>
            <a:pPr algn="ctr">
              <a:lnSpc>
                <a:spcPct val="90000"/>
              </a:lnSpc>
            </a:pPr>
            <a:r>
              <a:rPr lang="en-US" sz="1961" dirty="0">
                <a:gradFill>
                  <a:gsLst>
                    <a:gs pos="2917">
                      <a:srgbClr val="FFFFFF"/>
                    </a:gs>
                    <a:gs pos="100000">
                      <a:srgbClr val="FFFFFF"/>
                    </a:gs>
                  </a:gsLst>
                  <a:lin ang="5400000" scaled="0"/>
                </a:gradFill>
              </a:rPr>
              <a:t>Site-to-Site</a:t>
            </a:r>
            <a:br>
              <a:rPr lang="en-US" sz="1961" dirty="0">
                <a:gradFill>
                  <a:gsLst>
                    <a:gs pos="2917">
                      <a:srgbClr val="FFFFFF"/>
                    </a:gs>
                    <a:gs pos="100000">
                      <a:srgbClr val="FFFFFF"/>
                    </a:gs>
                  </a:gsLst>
                  <a:lin ang="5400000" scaled="0"/>
                </a:gradFill>
              </a:rPr>
            </a:br>
            <a:r>
              <a:rPr lang="en-US" sz="1961" dirty="0">
                <a:gradFill>
                  <a:gsLst>
                    <a:gs pos="2917">
                      <a:srgbClr val="FFFFFF"/>
                    </a:gs>
                    <a:gs pos="100000">
                      <a:srgbClr val="FFFFFF"/>
                    </a:gs>
                  </a:gsLst>
                  <a:lin ang="5400000" scaled="0"/>
                </a:gradFill>
              </a:rPr>
              <a:t>VPN</a:t>
            </a:r>
          </a:p>
        </p:txBody>
      </p:sp>
    </p:spTree>
    <p:extLst>
      <p:ext uri="{BB962C8B-B14F-4D97-AF65-F5344CB8AC3E}">
        <p14:creationId xmlns:p14="http://schemas.microsoft.com/office/powerpoint/2010/main" val="924194934"/>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ExpressRoute Connectivity</a:t>
            </a:r>
          </a:p>
        </p:txBody>
      </p:sp>
      <p:grpSp>
        <p:nvGrpSpPr>
          <p:cNvPr id="4" name="Group 3"/>
          <p:cNvGrpSpPr/>
          <p:nvPr/>
        </p:nvGrpSpPr>
        <p:grpSpPr>
          <a:xfrm>
            <a:off x="617980" y="890687"/>
            <a:ext cx="10333655" cy="5376992"/>
            <a:chOff x="150164" y="714734"/>
            <a:chExt cx="8483466" cy="3920483"/>
          </a:xfrm>
        </p:grpSpPr>
        <p:sp>
          <p:nvSpPr>
            <p:cNvPr id="5" name="Rectangle 4"/>
            <p:cNvSpPr/>
            <p:nvPr/>
          </p:nvSpPr>
          <p:spPr bwMode="auto">
            <a:xfrm>
              <a:off x="1780196" y="2594803"/>
              <a:ext cx="637133" cy="260127"/>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algn="ctr" defTabSz="658828" fontAlgn="base">
                <a:lnSpc>
                  <a:spcPct val="90000"/>
                </a:lnSpc>
                <a:spcBef>
                  <a:spcPct val="0"/>
                </a:spcBef>
                <a:spcAft>
                  <a:spcPct val="0"/>
                </a:spcAft>
              </a:pPr>
              <a:endParaRPr lang="en-US" sz="1442" spc="-36" dirty="0">
                <a:solidFill>
                  <a:schemeClr val="tx1"/>
                </a:solidFill>
              </a:endParaRPr>
            </a:p>
          </p:txBody>
        </p:sp>
        <p:grpSp>
          <p:nvGrpSpPr>
            <p:cNvPr id="6" name="Group 5"/>
            <p:cNvGrpSpPr/>
            <p:nvPr/>
          </p:nvGrpSpPr>
          <p:grpSpPr>
            <a:xfrm>
              <a:off x="5090216" y="2497240"/>
              <a:ext cx="413041" cy="476930"/>
              <a:chOff x="5102916" y="2998890"/>
              <a:chExt cx="413041" cy="476930"/>
            </a:xfrm>
          </p:grpSpPr>
          <p:sp>
            <p:nvSpPr>
              <p:cNvPr id="100" name="Rectangle 99"/>
              <p:cNvSpPr/>
              <p:nvPr/>
            </p:nvSpPr>
            <p:spPr bwMode="auto">
              <a:xfrm>
                <a:off x="5102916" y="3365500"/>
                <a:ext cx="409734" cy="110320"/>
              </a:xfrm>
              <a:prstGeom prst="rect">
                <a:avLst/>
              </a:prstGeom>
              <a:solidFill>
                <a:schemeClr val="accent3">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algn="ctr" defTabSz="658828" fontAlgn="base">
                  <a:lnSpc>
                    <a:spcPct val="90000"/>
                  </a:lnSpc>
                  <a:spcBef>
                    <a:spcPct val="0"/>
                  </a:spcBef>
                  <a:spcAft>
                    <a:spcPct val="0"/>
                  </a:spcAft>
                </a:pPr>
                <a:endParaRPr lang="en-US" sz="1442" spc="-36" dirty="0">
                  <a:solidFill>
                    <a:schemeClr val="tx1"/>
                  </a:solidFill>
                </a:endParaRPr>
              </a:p>
            </p:txBody>
          </p:sp>
          <p:sp>
            <p:nvSpPr>
              <p:cNvPr id="101" name="Rectangle 100"/>
              <p:cNvSpPr/>
              <p:nvPr/>
            </p:nvSpPr>
            <p:spPr bwMode="auto">
              <a:xfrm>
                <a:off x="5102916" y="2998890"/>
                <a:ext cx="409734" cy="116483"/>
              </a:xfrm>
              <a:prstGeom prst="rect">
                <a:avLst/>
              </a:prstGeom>
              <a:solidFill>
                <a:srgbClr val="68498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algn="ctr" defTabSz="658828" fontAlgn="base">
                  <a:lnSpc>
                    <a:spcPct val="90000"/>
                  </a:lnSpc>
                  <a:spcBef>
                    <a:spcPct val="0"/>
                  </a:spcBef>
                  <a:spcAft>
                    <a:spcPct val="0"/>
                  </a:spcAft>
                </a:pPr>
                <a:endParaRPr lang="en-US" sz="1442" spc="-36" dirty="0">
                  <a:solidFill>
                    <a:schemeClr val="tx1"/>
                  </a:solidFill>
                </a:endParaRPr>
              </a:p>
            </p:txBody>
          </p:sp>
          <p:sp>
            <p:nvSpPr>
              <p:cNvPr id="102" name="Rectangle 101"/>
              <p:cNvSpPr/>
              <p:nvPr/>
            </p:nvSpPr>
            <p:spPr bwMode="auto">
              <a:xfrm>
                <a:off x="5106223" y="3182195"/>
                <a:ext cx="409734" cy="116483"/>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algn="ctr" defTabSz="658828" fontAlgn="base">
                  <a:lnSpc>
                    <a:spcPct val="90000"/>
                  </a:lnSpc>
                  <a:spcBef>
                    <a:spcPct val="0"/>
                  </a:spcBef>
                  <a:spcAft>
                    <a:spcPct val="0"/>
                  </a:spcAft>
                </a:pPr>
                <a:endParaRPr lang="en-US" sz="1442" spc="-36" dirty="0">
                  <a:solidFill>
                    <a:schemeClr val="tx1"/>
                  </a:solidFill>
                </a:endParaRPr>
              </a:p>
            </p:txBody>
          </p:sp>
        </p:grpSp>
        <p:grpSp>
          <p:nvGrpSpPr>
            <p:cNvPr id="7" name="Group 6"/>
            <p:cNvGrpSpPr/>
            <p:nvPr/>
          </p:nvGrpSpPr>
          <p:grpSpPr>
            <a:xfrm>
              <a:off x="6652958" y="2086618"/>
              <a:ext cx="1978337" cy="1176714"/>
              <a:chOff x="6563781" y="249896"/>
              <a:chExt cx="1978337" cy="1176714"/>
            </a:xfrm>
          </p:grpSpPr>
          <p:sp>
            <p:nvSpPr>
              <p:cNvPr id="94" name="Freeform 539"/>
              <p:cNvSpPr>
                <a:spLocks noChangeAspect="1"/>
              </p:cNvSpPr>
              <p:nvPr/>
            </p:nvSpPr>
            <p:spPr bwMode="auto">
              <a:xfrm>
                <a:off x="6563781" y="249896"/>
                <a:ext cx="1978337" cy="1176714"/>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C0504D"/>
              </a:solidFill>
              <a:ln>
                <a:noFill/>
              </a:ln>
              <a:extLst/>
            </p:spPr>
            <p:txBody>
              <a:bodyPr vert="horz" wrap="square" lIns="65910" tIns="32955" rIns="65910" bIns="32955" numCol="1" anchor="t" anchorCtr="0" compatLnSpc="1">
                <a:prstTxWarp prst="textNoShape">
                  <a:avLst/>
                </a:prstTxWarp>
              </a:bodyPr>
              <a:lstStyle/>
              <a:p>
                <a:pPr defTabSz="672094"/>
                <a:endParaRPr lang="en-US" sz="1298"/>
              </a:p>
            </p:txBody>
          </p:sp>
          <p:grpSp>
            <p:nvGrpSpPr>
              <p:cNvPr id="95" name="Group 94"/>
              <p:cNvGrpSpPr/>
              <p:nvPr/>
            </p:nvGrpSpPr>
            <p:grpSpPr>
              <a:xfrm>
                <a:off x="7080256" y="878461"/>
                <a:ext cx="1190905" cy="433504"/>
                <a:chOff x="9575622" y="1800550"/>
                <a:chExt cx="2407150" cy="939703"/>
              </a:xfrm>
            </p:grpSpPr>
            <p:sp>
              <p:nvSpPr>
                <p:cNvPr id="97" name="Freeform 79"/>
                <p:cNvSpPr>
                  <a:spLocks noEditPoints="1"/>
                </p:cNvSpPr>
                <p:nvPr/>
              </p:nvSpPr>
              <p:spPr bwMode="black">
                <a:xfrm>
                  <a:off x="9575622" y="1973203"/>
                  <a:ext cx="451217" cy="59439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59325" tIns="29663" rIns="59325" bIns="29663" numCol="1" anchor="t" anchorCtr="0" compatLnSpc="1">
                  <a:prstTxWarp prst="textNoShape">
                    <a:avLst/>
                  </a:prstTxWarp>
                </a:bodyPr>
                <a:lstStyle/>
                <a:p>
                  <a:pPr defTabSz="672094"/>
                  <a:endParaRPr lang="en-US" sz="1153" dirty="0"/>
                </a:p>
              </p:txBody>
            </p:sp>
            <p:pic>
              <p:nvPicPr>
                <p:cNvPr id="98" name="Picture 2" descr="\\MAGNUM\Projects\Microsoft\Cloud Power FY12\Design\Icons\PNGs\Cloud_on_your_terms.png"/>
                <p:cNvPicPr>
                  <a:picLocks noChangeAspect="1" noChangeArrowheads="1"/>
                </p:cNvPicPr>
                <p:nvPr/>
              </p:nvPicPr>
              <p:blipFill>
                <a:blip r:embed="rId3" cstate="print">
                  <a:lum bright="100000"/>
                </a:blip>
                <a:stretch>
                  <a:fillRect/>
                </a:stretch>
              </p:blipFill>
              <p:spPr bwMode="auto">
                <a:xfrm>
                  <a:off x="10266114" y="1800550"/>
                  <a:ext cx="939571" cy="939703"/>
                </a:xfrm>
                <a:prstGeom prst="rect">
                  <a:avLst/>
                </a:prstGeom>
                <a:noFill/>
                <a:ln>
                  <a:noFill/>
                </a:ln>
              </p:spPr>
            </p:pic>
            <p:sp>
              <p:nvSpPr>
                <p:cNvPr id="99" name="Freeform 113"/>
                <p:cNvSpPr>
                  <a:spLocks noEditPoints="1"/>
                </p:cNvSpPr>
                <p:nvPr/>
              </p:nvSpPr>
              <p:spPr bwMode="auto">
                <a:xfrm flipH="1">
                  <a:off x="11448086" y="2032917"/>
                  <a:ext cx="534686" cy="534685"/>
                </a:xfrm>
                <a:custGeom>
                  <a:avLst/>
                  <a:gdLst>
                    <a:gd name="T0" fmla="*/ 801 w 1600"/>
                    <a:gd name="T1" fmla="*/ 1598 h 1598"/>
                    <a:gd name="T2" fmla="*/ 801 w 1600"/>
                    <a:gd name="T3" fmla="*/ 0 h 1598"/>
                    <a:gd name="T4" fmla="*/ 414 w 1600"/>
                    <a:gd name="T5" fmla="*/ 1001 h 1598"/>
                    <a:gd name="T6" fmla="*/ 406 w 1600"/>
                    <a:gd name="T7" fmla="*/ 669 h 1598"/>
                    <a:gd name="T8" fmla="*/ 148 w 1600"/>
                    <a:gd name="T9" fmla="*/ 797 h 1598"/>
                    <a:gd name="T10" fmla="*/ 414 w 1600"/>
                    <a:gd name="T11" fmla="*/ 1001 h 1598"/>
                    <a:gd name="T12" fmla="*/ 431 w 1600"/>
                    <a:gd name="T13" fmla="*/ 1100 h 1598"/>
                    <a:gd name="T14" fmla="*/ 340 w 1600"/>
                    <a:gd name="T15" fmla="*/ 1258 h 1598"/>
                    <a:gd name="T16" fmla="*/ 212 w 1600"/>
                    <a:gd name="T17" fmla="*/ 521 h 1598"/>
                    <a:gd name="T18" fmla="*/ 564 w 1600"/>
                    <a:gd name="T19" fmla="*/ 195 h 1598"/>
                    <a:gd name="T20" fmla="*/ 212 w 1600"/>
                    <a:gd name="T21" fmla="*/ 521 h 1598"/>
                    <a:gd name="T22" fmla="*/ 752 w 1600"/>
                    <a:gd name="T23" fmla="*/ 1043 h 1598"/>
                    <a:gd name="T24" fmla="*/ 490 w 1600"/>
                    <a:gd name="T25" fmla="*/ 678 h 1598"/>
                    <a:gd name="T26" fmla="*/ 503 w 1600"/>
                    <a:gd name="T27" fmla="*/ 1019 h 1598"/>
                    <a:gd name="T28" fmla="*/ 752 w 1600"/>
                    <a:gd name="T29" fmla="*/ 609 h 1598"/>
                    <a:gd name="T30" fmla="*/ 747 w 1600"/>
                    <a:gd name="T31" fmla="*/ 151 h 1598"/>
                    <a:gd name="T32" fmla="*/ 752 w 1600"/>
                    <a:gd name="T33" fmla="*/ 1448 h 1598"/>
                    <a:gd name="T34" fmla="*/ 525 w 1600"/>
                    <a:gd name="T35" fmla="*/ 1115 h 1598"/>
                    <a:gd name="T36" fmla="*/ 752 w 1600"/>
                    <a:gd name="T37" fmla="*/ 1448 h 1598"/>
                    <a:gd name="T38" fmla="*/ 845 w 1600"/>
                    <a:gd name="T39" fmla="*/ 609 h 1598"/>
                    <a:gd name="T40" fmla="*/ 909 w 1600"/>
                    <a:gd name="T41" fmla="*/ 185 h 1598"/>
                    <a:gd name="T42" fmla="*/ 1094 w 1600"/>
                    <a:gd name="T43" fmla="*/ 1021 h 1598"/>
                    <a:gd name="T44" fmla="*/ 1107 w 1600"/>
                    <a:gd name="T45" fmla="*/ 681 h 1598"/>
                    <a:gd name="T46" fmla="*/ 845 w 1600"/>
                    <a:gd name="T47" fmla="*/ 1043 h 1598"/>
                    <a:gd name="T48" fmla="*/ 1075 w 1600"/>
                    <a:gd name="T49" fmla="*/ 1115 h 1598"/>
                    <a:gd name="T50" fmla="*/ 845 w 1600"/>
                    <a:gd name="T51" fmla="*/ 1448 h 1598"/>
                    <a:gd name="T52" fmla="*/ 1035 w 1600"/>
                    <a:gd name="T53" fmla="*/ 193 h 1598"/>
                    <a:gd name="T54" fmla="*/ 1388 w 1600"/>
                    <a:gd name="T55" fmla="*/ 523 h 1598"/>
                    <a:gd name="T56" fmla="*/ 1407 w 1600"/>
                    <a:gd name="T57" fmla="*/ 1028 h 1598"/>
                    <a:gd name="T58" fmla="*/ 1047 w 1600"/>
                    <a:gd name="T59" fmla="*/ 1398 h 1598"/>
                    <a:gd name="T60" fmla="*/ 1407 w 1600"/>
                    <a:gd name="T61" fmla="*/ 1028 h 1598"/>
                    <a:gd name="T62" fmla="*/ 1186 w 1600"/>
                    <a:gd name="T63" fmla="*/ 1004 h 1598"/>
                    <a:gd name="T64" fmla="*/ 1422 w 1600"/>
                    <a:gd name="T65" fmla="*/ 609 h 1598"/>
                    <a:gd name="T66" fmla="*/ 1198 w 1600"/>
                    <a:gd name="T67" fmla="*/ 804 h 1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0" h="1598">
                      <a:moveTo>
                        <a:pt x="1600" y="797"/>
                      </a:moveTo>
                      <a:cubicBezTo>
                        <a:pt x="1600" y="1243"/>
                        <a:pt x="1247" y="1598"/>
                        <a:pt x="801" y="1598"/>
                      </a:cubicBezTo>
                      <a:cubicBezTo>
                        <a:pt x="357" y="1598"/>
                        <a:pt x="0" y="1243"/>
                        <a:pt x="0" y="797"/>
                      </a:cubicBezTo>
                      <a:cubicBezTo>
                        <a:pt x="0" y="355"/>
                        <a:pt x="357" y="0"/>
                        <a:pt x="801" y="0"/>
                      </a:cubicBezTo>
                      <a:cubicBezTo>
                        <a:pt x="1247" y="0"/>
                        <a:pt x="1600" y="355"/>
                        <a:pt x="1600" y="797"/>
                      </a:cubicBezTo>
                      <a:close/>
                      <a:moveTo>
                        <a:pt x="414" y="1001"/>
                      </a:moveTo>
                      <a:cubicBezTo>
                        <a:pt x="404" y="940"/>
                        <a:pt x="399" y="871"/>
                        <a:pt x="399" y="804"/>
                      </a:cubicBezTo>
                      <a:cubicBezTo>
                        <a:pt x="399" y="755"/>
                        <a:pt x="402" y="715"/>
                        <a:pt x="406" y="669"/>
                      </a:cubicBezTo>
                      <a:cubicBezTo>
                        <a:pt x="293" y="646"/>
                        <a:pt x="227" y="629"/>
                        <a:pt x="175" y="607"/>
                      </a:cubicBezTo>
                      <a:cubicBezTo>
                        <a:pt x="158" y="666"/>
                        <a:pt x="148" y="733"/>
                        <a:pt x="148" y="797"/>
                      </a:cubicBezTo>
                      <a:cubicBezTo>
                        <a:pt x="148" y="829"/>
                        <a:pt x="148" y="861"/>
                        <a:pt x="153" y="888"/>
                      </a:cubicBezTo>
                      <a:cubicBezTo>
                        <a:pt x="185" y="925"/>
                        <a:pt x="266" y="974"/>
                        <a:pt x="414" y="1001"/>
                      </a:cubicBezTo>
                      <a:close/>
                      <a:moveTo>
                        <a:pt x="550" y="1398"/>
                      </a:moveTo>
                      <a:cubicBezTo>
                        <a:pt x="493" y="1319"/>
                        <a:pt x="456" y="1218"/>
                        <a:pt x="431" y="1100"/>
                      </a:cubicBezTo>
                      <a:cubicBezTo>
                        <a:pt x="333" y="1078"/>
                        <a:pt x="244" y="1051"/>
                        <a:pt x="185" y="1019"/>
                      </a:cubicBezTo>
                      <a:cubicBezTo>
                        <a:pt x="222" y="1110"/>
                        <a:pt x="268" y="1191"/>
                        <a:pt x="340" y="1258"/>
                      </a:cubicBezTo>
                      <a:cubicBezTo>
                        <a:pt x="399" y="1322"/>
                        <a:pt x="473" y="1366"/>
                        <a:pt x="550" y="1398"/>
                      </a:cubicBezTo>
                      <a:close/>
                      <a:moveTo>
                        <a:pt x="212" y="521"/>
                      </a:moveTo>
                      <a:cubicBezTo>
                        <a:pt x="234" y="540"/>
                        <a:pt x="271" y="543"/>
                        <a:pt x="416" y="582"/>
                      </a:cubicBezTo>
                      <a:cubicBezTo>
                        <a:pt x="443" y="424"/>
                        <a:pt x="490" y="294"/>
                        <a:pt x="564" y="195"/>
                      </a:cubicBezTo>
                      <a:cubicBezTo>
                        <a:pt x="480" y="235"/>
                        <a:pt x="407" y="269"/>
                        <a:pt x="340" y="341"/>
                      </a:cubicBezTo>
                      <a:cubicBezTo>
                        <a:pt x="283" y="392"/>
                        <a:pt x="241" y="457"/>
                        <a:pt x="212" y="521"/>
                      </a:cubicBezTo>
                      <a:close/>
                      <a:moveTo>
                        <a:pt x="503" y="1019"/>
                      </a:moveTo>
                      <a:cubicBezTo>
                        <a:pt x="587" y="1033"/>
                        <a:pt x="668" y="1041"/>
                        <a:pt x="752" y="1043"/>
                      </a:cubicBezTo>
                      <a:cubicBezTo>
                        <a:pt x="752" y="696"/>
                        <a:pt x="752" y="696"/>
                        <a:pt x="752" y="696"/>
                      </a:cubicBezTo>
                      <a:cubicBezTo>
                        <a:pt x="663" y="693"/>
                        <a:pt x="574" y="688"/>
                        <a:pt x="490" y="678"/>
                      </a:cubicBezTo>
                      <a:cubicBezTo>
                        <a:pt x="490" y="723"/>
                        <a:pt x="488" y="760"/>
                        <a:pt x="488" y="804"/>
                      </a:cubicBezTo>
                      <a:cubicBezTo>
                        <a:pt x="488" y="876"/>
                        <a:pt x="493" y="952"/>
                        <a:pt x="503" y="1019"/>
                      </a:cubicBezTo>
                      <a:close/>
                      <a:moveTo>
                        <a:pt x="503" y="595"/>
                      </a:moveTo>
                      <a:cubicBezTo>
                        <a:pt x="584" y="602"/>
                        <a:pt x="668" y="607"/>
                        <a:pt x="752" y="609"/>
                      </a:cubicBezTo>
                      <a:cubicBezTo>
                        <a:pt x="752" y="151"/>
                        <a:pt x="752" y="151"/>
                        <a:pt x="752" y="151"/>
                      </a:cubicBezTo>
                      <a:cubicBezTo>
                        <a:pt x="752" y="151"/>
                        <a:pt x="749" y="151"/>
                        <a:pt x="747" y="151"/>
                      </a:cubicBezTo>
                      <a:cubicBezTo>
                        <a:pt x="636" y="195"/>
                        <a:pt x="542" y="368"/>
                        <a:pt x="503" y="595"/>
                      </a:cubicBezTo>
                      <a:close/>
                      <a:moveTo>
                        <a:pt x="752" y="1448"/>
                      </a:moveTo>
                      <a:cubicBezTo>
                        <a:pt x="752" y="1130"/>
                        <a:pt x="752" y="1130"/>
                        <a:pt x="752" y="1130"/>
                      </a:cubicBezTo>
                      <a:cubicBezTo>
                        <a:pt x="675" y="1127"/>
                        <a:pt x="599" y="1122"/>
                        <a:pt x="525" y="1115"/>
                      </a:cubicBezTo>
                      <a:cubicBezTo>
                        <a:pt x="540" y="1179"/>
                        <a:pt x="562" y="1236"/>
                        <a:pt x="591" y="1287"/>
                      </a:cubicBezTo>
                      <a:cubicBezTo>
                        <a:pt x="628" y="1376"/>
                        <a:pt x="685" y="1448"/>
                        <a:pt x="752" y="1448"/>
                      </a:cubicBezTo>
                      <a:close/>
                      <a:moveTo>
                        <a:pt x="845" y="151"/>
                      </a:moveTo>
                      <a:cubicBezTo>
                        <a:pt x="845" y="609"/>
                        <a:pt x="845" y="609"/>
                        <a:pt x="845" y="609"/>
                      </a:cubicBezTo>
                      <a:cubicBezTo>
                        <a:pt x="932" y="607"/>
                        <a:pt x="1013" y="602"/>
                        <a:pt x="1097" y="595"/>
                      </a:cubicBezTo>
                      <a:cubicBezTo>
                        <a:pt x="1065" y="417"/>
                        <a:pt x="993" y="262"/>
                        <a:pt x="909" y="185"/>
                      </a:cubicBezTo>
                      <a:cubicBezTo>
                        <a:pt x="887" y="171"/>
                        <a:pt x="863" y="151"/>
                        <a:pt x="845" y="151"/>
                      </a:cubicBezTo>
                      <a:close/>
                      <a:moveTo>
                        <a:pt x="1094" y="1021"/>
                      </a:moveTo>
                      <a:cubicBezTo>
                        <a:pt x="1107" y="955"/>
                        <a:pt x="1109" y="878"/>
                        <a:pt x="1109" y="804"/>
                      </a:cubicBezTo>
                      <a:cubicBezTo>
                        <a:pt x="1109" y="760"/>
                        <a:pt x="1109" y="723"/>
                        <a:pt x="1107" y="681"/>
                      </a:cubicBezTo>
                      <a:cubicBezTo>
                        <a:pt x="1023" y="688"/>
                        <a:pt x="937" y="693"/>
                        <a:pt x="845" y="696"/>
                      </a:cubicBezTo>
                      <a:cubicBezTo>
                        <a:pt x="845" y="1043"/>
                        <a:pt x="845" y="1043"/>
                        <a:pt x="845" y="1043"/>
                      </a:cubicBezTo>
                      <a:cubicBezTo>
                        <a:pt x="932" y="1041"/>
                        <a:pt x="1013" y="1033"/>
                        <a:pt x="1094" y="1021"/>
                      </a:cubicBezTo>
                      <a:close/>
                      <a:moveTo>
                        <a:pt x="1075" y="1115"/>
                      </a:moveTo>
                      <a:cubicBezTo>
                        <a:pt x="998" y="1122"/>
                        <a:pt x="922" y="1127"/>
                        <a:pt x="845" y="1130"/>
                      </a:cubicBezTo>
                      <a:cubicBezTo>
                        <a:pt x="845" y="1448"/>
                        <a:pt x="845" y="1448"/>
                        <a:pt x="845" y="1448"/>
                      </a:cubicBezTo>
                      <a:cubicBezTo>
                        <a:pt x="974" y="1448"/>
                        <a:pt x="1043" y="1226"/>
                        <a:pt x="1075" y="1115"/>
                      </a:cubicBezTo>
                      <a:close/>
                      <a:moveTo>
                        <a:pt x="1035" y="193"/>
                      </a:moveTo>
                      <a:cubicBezTo>
                        <a:pt x="1109" y="289"/>
                        <a:pt x="1156" y="424"/>
                        <a:pt x="1181" y="585"/>
                      </a:cubicBezTo>
                      <a:cubicBezTo>
                        <a:pt x="1314" y="560"/>
                        <a:pt x="1368" y="538"/>
                        <a:pt x="1388" y="523"/>
                      </a:cubicBezTo>
                      <a:cubicBezTo>
                        <a:pt x="1319" y="370"/>
                        <a:pt x="1188" y="247"/>
                        <a:pt x="1035" y="193"/>
                      </a:cubicBezTo>
                      <a:close/>
                      <a:moveTo>
                        <a:pt x="1407" y="1028"/>
                      </a:moveTo>
                      <a:cubicBezTo>
                        <a:pt x="1343" y="1058"/>
                        <a:pt x="1260" y="1083"/>
                        <a:pt x="1168" y="1102"/>
                      </a:cubicBezTo>
                      <a:cubicBezTo>
                        <a:pt x="1141" y="1221"/>
                        <a:pt x="1107" y="1317"/>
                        <a:pt x="1047" y="1398"/>
                      </a:cubicBezTo>
                      <a:cubicBezTo>
                        <a:pt x="1124" y="1366"/>
                        <a:pt x="1200" y="1322"/>
                        <a:pt x="1260" y="1258"/>
                      </a:cubicBezTo>
                      <a:cubicBezTo>
                        <a:pt x="1329" y="1194"/>
                        <a:pt x="1375" y="1115"/>
                        <a:pt x="1407" y="1028"/>
                      </a:cubicBezTo>
                      <a:close/>
                      <a:moveTo>
                        <a:pt x="1198" y="804"/>
                      </a:moveTo>
                      <a:cubicBezTo>
                        <a:pt x="1198" y="871"/>
                        <a:pt x="1193" y="942"/>
                        <a:pt x="1186" y="1004"/>
                      </a:cubicBezTo>
                      <a:cubicBezTo>
                        <a:pt x="1442" y="962"/>
                        <a:pt x="1452" y="903"/>
                        <a:pt x="1452" y="797"/>
                      </a:cubicBezTo>
                      <a:cubicBezTo>
                        <a:pt x="1452" y="735"/>
                        <a:pt x="1442" y="669"/>
                        <a:pt x="1422" y="609"/>
                      </a:cubicBezTo>
                      <a:cubicBezTo>
                        <a:pt x="1375" y="629"/>
                        <a:pt x="1292" y="659"/>
                        <a:pt x="1193" y="669"/>
                      </a:cubicBezTo>
                      <a:cubicBezTo>
                        <a:pt x="1198" y="715"/>
                        <a:pt x="1198" y="755"/>
                        <a:pt x="1198" y="804"/>
                      </a:cubicBezTo>
                      <a:close/>
                    </a:path>
                  </a:pathLst>
                </a:custGeom>
                <a:solidFill>
                  <a:srgbClr val="FFFFFF"/>
                </a:solidFill>
                <a:ln>
                  <a:noFill/>
                </a:ln>
              </p:spPr>
              <p:txBody>
                <a:bodyPr vert="horz" wrap="square" lIns="65910" tIns="32955" rIns="65910" bIns="32955" numCol="1" anchor="t" anchorCtr="0" compatLnSpc="1">
                  <a:prstTxWarp prst="textNoShape">
                    <a:avLst/>
                  </a:prstTxWarp>
                </a:bodyPr>
                <a:lstStyle/>
                <a:p>
                  <a:pPr defTabSz="672094"/>
                  <a:endParaRPr lang="en-US" sz="1298"/>
                </a:p>
              </p:txBody>
            </p:sp>
          </p:grpSp>
          <p:sp>
            <p:nvSpPr>
              <p:cNvPr id="96" name="TextBox 95"/>
              <p:cNvSpPr txBox="1"/>
              <p:nvPr/>
            </p:nvSpPr>
            <p:spPr>
              <a:xfrm>
                <a:off x="7141735" y="519866"/>
                <a:ext cx="872715" cy="393272"/>
              </a:xfrm>
              <a:prstGeom prst="rect">
                <a:avLst/>
              </a:prstGeom>
              <a:noFill/>
              <a:ln>
                <a:noFill/>
              </a:ln>
            </p:spPr>
            <p:txBody>
              <a:bodyPr wrap="none" lIns="0" tIns="0" rIns="0" bIns="0" rtlCol="0">
                <a:spAutoFit/>
              </a:bodyPr>
              <a:lstStyle/>
              <a:p>
                <a:pPr defTabSz="672094">
                  <a:lnSpc>
                    <a:spcPct val="90000"/>
                  </a:lnSpc>
                  <a:spcBef>
                    <a:spcPct val="20000"/>
                  </a:spcBef>
                  <a:buSzPct val="80000"/>
                </a:pPr>
                <a:r>
                  <a:rPr lang="en-US" sz="1298" dirty="0"/>
                  <a:t>Azure</a:t>
                </a:r>
                <a:br>
                  <a:rPr lang="en-US" sz="1298" dirty="0"/>
                </a:br>
                <a:r>
                  <a:rPr lang="en-US" sz="1298" dirty="0"/>
                  <a:t>Public services</a:t>
                </a:r>
                <a:br>
                  <a:rPr lang="en-US" sz="1298" dirty="0"/>
                </a:br>
                <a:endParaRPr lang="en-US" sz="1298" dirty="0"/>
              </a:p>
            </p:txBody>
          </p:sp>
        </p:grpSp>
        <p:grpSp>
          <p:nvGrpSpPr>
            <p:cNvPr id="8" name="Group 7"/>
            <p:cNvGrpSpPr/>
            <p:nvPr/>
          </p:nvGrpSpPr>
          <p:grpSpPr>
            <a:xfrm>
              <a:off x="6655293" y="3458503"/>
              <a:ext cx="1978337" cy="1176714"/>
              <a:chOff x="6667993" y="3960153"/>
              <a:chExt cx="1978337" cy="1176714"/>
            </a:xfrm>
          </p:grpSpPr>
          <p:sp>
            <p:nvSpPr>
              <p:cNvPr id="42" name="Freeform 539"/>
              <p:cNvSpPr>
                <a:spLocks noChangeAspect="1"/>
              </p:cNvSpPr>
              <p:nvPr/>
            </p:nvSpPr>
            <p:spPr bwMode="auto">
              <a:xfrm>
                <a:off x="6667993" y="3960153"/>
                <a:ext cx="1978337" cy="1176714"/>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accent3">
                  <a:lumMod val="50000"/>
                </a:schemeClr>
              </a:solidFill>
              <a:ln>
                <a:noFill/>
              </a:ln>
              <a:extLst/>
            </p:spPr>
            <p:txBody>
              <a:bodyPr vert="horz" wrap="square" lIns="65910" tIns="32955" rIns="65910" bIns="32955" numCol="1" anchor="t" anchorCtr="0" compatLnSpc="1">
                <a:prstTxWarp prst="textNoShape">
                  <a:avLst/>
                </a:prstTxWarp>
              </a:bodyPr>
              <a:lstStyle/>
              <a:p>
                <a:pPr defTabSz="672094"/>
                <a:endParaRPr lang="en-US" sz="1298"/>
              </a:p>
            </p:txBody>
          </p:sp>
          <p:sp>
            <p:nvSpPr>
              <p:cNvPr id="43" name="TextBox 42"/>
              <p:cNvSpPr txBox="1"/>
              <p:nvPr/>
            </p:nvSpPr>
            <p:spPr>
              <a:xfrm>
                <a:off x="7189749" y="4350884"/>
                <a:ext cx="1216150" cy="131091"/>
              </a:xfrm>
              <a:prstGeom prst="rect">
                <a:avLst/>
              </a:prstGeom>
              <a:noFill/>
              <a:ln>
                <a:noFill/>
              </a:ln>
            </p:spPr>
            <p:txBody>
              <a:bodyPr wrap="square" lIns="0" tIns="0" rIns="0" bIns="0" rtlCol="0">
                <a:spAutoFit/>
              </a:bodyPr>
              <a:lstStyle>
                <a:defPPr>
                  <a:defRPr lang="en-US"/>
                </a:defPPr>
                <a:lvl1pPr>
                  <a:lnSpc>
                    <a:spcPct val="90000"/>
                  </a:lnSpc>
                  <a:spcBef>
                    <a:spcPct val="20000"/>
                  </a:spcBef>
                  <a:buSzPct val="80000"/>
                  <a:defRPr sz="1600">
                    <a:gradFill>
                      <a:gsLst>
                        <a:gs pos="35238">
                          <a:schemeClr val="bg1">
                            <a:lumMod val="10000"/>
                          </a:schemeClr>
                        </a:gs>
                        <a:gs pos="48000">
                          <a:schemeClr val="bg1">
                            <a:lumMod val="10000"/>
                          </a:schemeClr>
                        </a:gs>
                      </a:gsLst>
                      <a:lin ang="5400000" scaled="0"/>
                    </a:gradFill>
                  </a:defRPr>
                </a:lvl1pPr>
              </a:lstStyle>
              <a:p>
                <a:pPr defTabSz="672094"/>
                <a:r>
                  <a:rPr lang="en-US" sz="1298" dirty="0">
                    <a:solidFill>
                      <a:schemeClr val="tx1"/>
                    </a:solidFill>
                  </a:rPr>
                  <a:t>Azure Compute</a:t>
                </a:r>
              </a:p>
            </p:txBody>
          </p:sp>
          <p:grpSp>
            <p:nvGrpSpPr>
              <p:cNvPr id="44" name="Group 43"/>
              <p:cNvGrpSpPr/>
              <p:nvPr/>
            </p:nvGrpSpPr>
            <p:grpSpPr bwMode="black">
              <a:xfrm>
                <a:off x="6988385" y="4719960"/>
                <a:ext cx="332861" cy="239596"/>
                <a:chOff x="7010400" y="2133600"/>
                <a:chExt cx="1379538" cy="1065213"/>
              </a:xfrm>
              <a:solidFill>
                <a:srgbClr val="FFFFFF"/>
              </a:solidFill>
            </p:grpSpPr>
            <p:sp>
              <p:nvSpPr>
                <p:cNvPr id="47"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48"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49"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50"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51"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52"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53"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54"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55"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56"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57"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58"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59"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60"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61"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62"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63"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64"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65"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66"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67"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68"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69"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70"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71"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72"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73"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74"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75"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76"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77"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78"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79"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80"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81"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82"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83"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84"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85"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86"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87"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88"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89"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90"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91"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92"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93"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grpSp>
          <p:sp>
            <p:nvSpPr>
              <p:cNvPr id="45" name="Freeform 78"/>
              <p:cNvSpPr>
                <a:spLocks noEditPoints="1"/>
              </p:cNvSpPr>
              <p:nvPr/>
            </p:nvSpPr>
            <p:spPr bwMode="black">
              <a:xfrm>
                <a:off x="7489770" y="4629059"/>
                <a:ext cx="364006" cy="324875"/>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FFFFFF"/>
              </a:solidFill>
              <a:ln>
                <a:noFill/>
              </a:ln>
            </p:spPr>
            <p:txBody>
              <a:bodyPr vert="horz" wrap="square" lIns="59305" tIns="29652" rIns="59305" bIns="29652" numCol="1" anchor="t" anchorCtr="0" compatLnSpc="1">
                <a:prstTxWarp prst="textNoShape">
                  <a:avLst/>
                </a:prstTxWarp>
              </a:bodyPr>
              <a:lstStyle/>
              <a:p>
                <a:pPr defTabSz="493373"/>
                <a:endParaRPr lang="en-US" sz="672" dirty="0"/>
              </a:p>
            </p:txBody>
          </p:sp>
          <p:sp>
            <p:nvSpPr>
              <p:cNvPr id="46" name="Freeform 539"/>
              <p:cNvSpPr>
                <a:spLocks noChangeAspect="1"/>
              </p:cNvSpPr>
              <p:nvPr/>
            </p:nvSpPr>
            <p:spPr bwMode="auto">
              <a:xfrm>
                <a:off x="8022301" y="4724423"/>
                <a:ext cx="368420" cy="188871"/>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FFFFFF"/>
              </a:solidFill>
              <a:ln>
                <a:noFill/>
              </a:ln>
              <a:extLst/>
            </p:spPr>
            <p:txBody>
              <a:bodyPr vert="horz" wrap="square" lIns="65910" tIns="32955" rIns="65910" bIns="32955" numCol="1" anchor="t" anchorCtr="0" compatLnSpc="1">
                <a:prstTxWarp prst="textNoShape">
                  <a:avLst/>
                </a:prstTxWarp>
              </a:bodyPr>
              <a:lstStyle/>
              <a:p>
                <a:pPr defTabSz="672094"/>
                <a:endParaRPr lang="en-US" sz="1298"/>
              </a:p>
            </p:txBody>
          </p:sp>
        </p:grpSp>
        <p:sp>
          <p:nvSpPr>
            <p:cNvPr id="9" name="Rectangle 8"/>
            <p:cNvSpPr/>
            <p:nvPr/>
          </p:nvSpPr>
          <p:spPr bwMode="auto">
            <a:xfrm>
              <a:off x="5493536" y="2285377"/>
              <a:ext cx="957674" cy="896768"/>
            </a:xfrm>
            <a:prstGeom prst="rect">
              <a:avLst/>
            </a:prstGeom>
            <a:solidFill>
              <a:srgbClr val="002060"/>
            </a:solid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821" tIns="105456" rIns="131821" bIns="105456" numCol="1" spcCol="0" rtlCol="0" fromWordArt="0" anchor="ctr" anchorCtr="0" forceAA="0" compatLnSpc="1">
              <a:prstTxWarp prst="textNoShape">
                <a:avLst/>
              </a:prstTxWarp>
              <a:noAutofit/>
            </a:bodyPr>
            <a:lstStyle/>
            <a:p>
              <a:pPr algn="ctr" defTabSz="658828" fontAlgn="base">
                <a:lnSpc>
                  <a:spcPct val="90000"/>
                </a:lnSpc>
                <a:spcBef>
                  <a:spcPct val="0"/>
                </a:spcBef>
                <a:spcAft>
                  <a:spcPct val="0"/>
                </a:spcAft>
              </a:pPr>
              <a:r>
                <a:rPr lang="en-US" sz="1081" spc="-36" dirty="0">
                  <a:solidFill>
                    <a:schemeClr val="tx1"/>
                  </a:solidFill>
                </a:rPr>
                <a:t>Microsoft Edge</a:t>
              </a:r>
            </a:p>
          </p:txBody>
        </p:sp>
        <p:sp>
          <p:nvSpPr>
            <p:cNvPr id="10" name="Freeform 539"/>
            <p:cNvSpPr>
              <a:spLocks noChangeAspect="1"/>
            </p:cNvSpPr>
            <p:nvPr/>
          </p:nvSpPr>
          <p:spPr bwMode="auto">
            <a:xfrm>
              <a:off x="150164" y="2100635"/>
              <a:ext cx="1776263" cy="1050017"/>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accent1">
                <a:lumMod val="50000"/>
              </a:schemeClr>
            </a:solidFill>
            <a:ln>
              <a:noFill/>
            </a:ln>
            <a:extLst/>
          </p:spPr>
          <p:txBody>
            <a:bodyPr vert="horz" wrap="square" lIns="65910" tIns="32955" rIns="65910" bIns="32955" numCol="1" anchor="t" anchorCtr="0" compatLnSpc="1">
              <a:prstTxWarp prst="textNoShape">
                <a:avLst/>
              </a:prstTxWarp>
            </a:bodyPr>
            <a:lstStyle/>
            <a:p>
              <a:pPr defTabSz="672094"/>
              <a:endParaRPr lang="en-US" sz="1298"/>
            </a:p>
          </p:txBody>
        </p:sp>
        <p:sp>
          <p:nvSpPr>
            <p:cNvPr id="11" name="Freeform 78"/>
            <p:cNvSpPr>
              <a:spLocks noEditPoints="1"/>
            </p:cNvSpPr>
            <p:nvPr/>
          </p:nvSpPr>
          <p:spPr bwMode="black">
            <a:xfrm>
              <a:off x="1167644" y="2485180"/>
              <a:ext cx="557045" cy="497162"/>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chemeClr val="tx1"/>
            </a:solidFill>
            <a:ln>
              <a:noFill/>
            </a:ln>
          </p:spPr>
          <p:txBody>
            <a:bodyPr vert="horz" wrap="square" lIns="59305" tIns="29652" rIns="59305" bIns="29652" numCol="1" anchor="t" anchorCtr="0" compatLnSpc="1">
              <a:prstTxWarp prst="textNoShape">
                <a:avLst/>
              </a:prstTxWarp>
            </a:bodyPr>
            <a:lstStyle/>
            <a:p>
              <a:pPr defTabSz="493373"/>
              <a:endParaRPr lang="en-US" sz="672" dirty="0"/>
            </a:p>
          </p:txBody>
        </p:sp>
        <p:sp>
          <p:nvSpPr>
            <p:cNvPr id="12" name="TextBox 11"/>
            <p:cNvSpPr txBox="1"/>
            <p:nvPr/>
          </p:nvSpPr>
          <p:spPr>
            <a:xfrm>
              <a:off x="309773" y="2694489"/>
              <a:ext cx="707215" cy="262182"/>
            </a:xfrm>
            <a:prstGeom prst="rect">
              <a:avLst/>
            </a:prstGeom>
            <a:noFill/>
            <a:ln>
              <a:noFill/>
            </a:ln>
          </p:spPr>
          <p:txBody>
            <a:bodyPr wrap="none" lIns="0" tIns="0" rIns="0" bIns="0" rtlCol="0">
              <a:spAutoFit/>
            </a:bodyPr>
            <a:lstStyle/>
            <a:p>
              <a:pPr defTabSz="672094">
                <a:lnSpc>
                  <a:spcPct val="90000"/>
                </a:lnSpc>
                <a:spcBef>
                  <a:spcPct val="20000"/>
                </a:spcBef>
                <a:buSzPct val="80000"/>
              </a:pPr>
              <a:r>
                <a:rPr lang="en-US" sz="1298" dirty="0"/>
                <a:t>Customer’s </a:t>
              </a:r>
              <a:br>
                <a:rPr lang="en-US" sz="1298" dirty="0"/>
              </a:br>
              <a:r>
                <a:rPr lang="en-US" sz="1298" dirty="0"/>
                <a:t>network</a:t>
              </a:r>
            </a:p>
          </p:txBody>
        </p:sp>
        <p:grpSp>
          <p:nvGrpSpPr>
            <p:cNvPr id="13" name="Group 12"/>
            <p:cNvGrpSpPr/>
            <p:nvPr/>
          </p:nvGrpSpPr>
          <p:grpSpPr>
            <a:xfrm>
              <a:off x="5930590" y="1250950"/>
              <a:ext cx="876610" cy="1034427"/>
              <a:chOff x="5943290" y="1654482"/>
              <a:chExt cx="876610" cy="1132545"/>
            </a:xfrm>
            <a:solidFill>
              <a:srgbClr val="68498C"/>
            </a:solidFill>
          </p:grpSpPr>
          <p:sp>
            <p:nvSpPr>
              <p:cNvPr id="40" name="Rectangle 39"/>
              <p:cNvSpPr/>
              <p:nvPr/>
            </p:nvSpPr>
            <p:spPr bwMode="auto">
              <a:xfrm rot="16200000">
                <a:off x="5462875" y="2213144"/>
                <a:ext cx="1056378" cy="91387"/>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algn="ctr" defTabSz="658828" fontAlgn="base">
                  <a:lnSpc>
                    <a:spcPct val="90000"/>
                  </a:lnSpc>
                  <a:spcBef>
                    <a:spcPct val="0"/>
                  </a:spcBef>
                  <a:spcAft>
                    <a:spcPct val="0"/>
                  </a:spcAft>
                </a:pPr>
                <a:endParaRPr lang="en-US" sz="1442" spc="-36" dirty="0">
                  <a:solidFill>
                    <a:schemeClr val="tx1"/>
                  </a:solidFill>
                </a:endParaRPr>
              </a:p>
            </p:txBody>
          </p:sp>
          <p:sp>
            <p:nvSpPr>
              <p:cNvPr id="41" name="Right Arrow 40"/>
              <p:cNvSpPr/>
              <p:nvPr/>
            </p:nvSpPr>
            <p:spPr bwMode="auto">
              <a:xfrm>
                <a:off x="5943290" y="1654482"/>
                <a:ext cx="876610" cy="209699"/>
              </a:xfrm>
              <a:prstGeom prst="rightArrow">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algn="ctr" defTabSz="658828" fontAlgn="base">
                  <a:lnSpc>
                    <a:spcPct val="90000"/>
                  </a:lnSpc>
                  <a:spcBef>
                    <a:spcPct val="0"/>
                  </a:spcBef>
                  <a:spcAft>
                    <a:spcPct val="0"/>
                  </a:spcAft>
                </a:pPr>
                <a:endParaRPr lang="en-US" sz="1442" spc="-36" dirty="0">
                  <a:solidFill>
                    <a:schemeClr val="tx1"/>
                  </a:solidFill>
                </a:endParaRPr>
              </a:p>
            </p:txBody>
          </p:sp>
        </p:grpSp>
        <p:grpSp>
          <p:nvGrpSpPr>
            <p:cNvPr id="14" name="Group 13"/>
            <p:cNvGrpSpPr/>
            <p:nvPr/>
          </p:nvGrpSpPr>
          <p:grpSpPr>
            <a:xfrm>
              <a:off x="5924240" y="3182144"/>
              <a:ext cx="921595" cy="1007119"/>
              <a:chOff x="5936940" y="3683794"/>
              <a:chExt cx="921595" cy="1007119"/>
            </a:xfrm>
            <a:solidFill>
              <a:schemeClr val="accent3">
                <a:lumMod val="50000"/>
              </a:schemeClr>
            </a:solidFill>
          </p:grpSpPr>
          <p:sp>
            <p:nvSpPr>
              <p:cNvPr id="38" name="Rectangle 37"/>
              <p:cNvSpPr/>
              <p:nvPr/>
            </p:nvSpPr>
            <p:spPr bwMode="auto">
              <a:xfrm rot="16200000">
                <a:off x="5514217" y="4106517"/>
                <a:ext cx="945264" cy="9981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algn="ctr" defTabSz="658828" fontAlgn="base">
                  <a:lnSpc>
                    <a:spcPct val="90000"/>
                  </a:lnSpc>
                  <a:spcBef>
                    <a:spcPct val="0"/>
                  </a:spcBef>
                  <a:spcAft>
                    <a:spcPct val="0"/>
                  </a:spcAft>
                </a:pPr>
                <a:endParaRPr lang="en-US" sz="1442" spc="-36" dirty="0">
                  <a:solidFill>
                    <a:schemeClr val="tx1"/>
                  </a:solidFill>
                </a:endParaRPr>
              </a:p>
            </p:txBody>
          </p:sp>
          <p:sp>
            <p:nvSpPr>
              <p:cNvPr id="39" name="Right Arrow 38"/>
              <p:cNvSpPr/>
              <p:nvPr/>
            </p:nvSpPr>
            <p:spPr bwMode="auto">
              <a:xfrm>
                <a:off x="5945371" y="4470208"/>
                <a:ext cx="913164" cy="220705"/>
              </a:xfrm>
              <a:prstGeom prst="rightArrow">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algn="ctr" defTabSz="658828" fontAlgn="base">
                  <a:lnSpc>
                    <a:spcPct val="90000"/>
                  </a:lnSpc>
                  <a:spcBef>
                    <a:spcPct val="0"/>
                  </a:spcBef>
                  <a:spcAft>
                    <a:spcPct val="0"/>
                  </a:spcAft>
                </a:pPr>
                <a:endParaRPr lang="en-US" sz="1442" spc="-36" dirty="0">
                  <a:solidFill>
                    <a:schemeClr val="tx1"/>
                  </a:solidFill>
                </a:endParaRPr>
              </a:p>
            </p:txBody>
          </p:sp>
        </p:grpSp>
        <p:grpSp>
          <p:nvGrpSpPr>
            <p:cNvPr id="15" name="Group 14"/>
            <p:cNvGrpSpPr/>
            <p:nvPr/>
          </p:nvGrpSpPr>
          <p:grpSpPr>
            <a:xfrm>
              <a:off x="3383088" y="2138533"/>
              <a:ext cx="1804439" cy="964010"/>
              <a:chOff x="3395788" y="2640183"/>
              <a:chExt cx="1804439" cy="964010"/>
            </a:xfrm>
          </p:grpSpPr>
          <p:grpSp>
            <p:nvGrpSpPr>
              <p:cNvPr id="33" name="Group 32"/>
              <p:cNvGrpSpPr/>
              <p:nvPr/>
            </p:nvGrpSpPr>
            <p:grpSpPr>
              <a:xfrm>
                <a:off x="3395788" y="2808815"/>
                <a:ext cx="1804439" cy="795378"/>
                <a:chOff x="4693625" y="3254337"/>
                <a:chExt cx="3048915" cy="1308187"/>
              </a:xfrm>
              <a:solidFill>
                <a:schemeClr val="bg2">
                  <a:lumMod val="75000"/>
                  <a:lumOff val="25000"/>
                </a:schemeClr>
              </a:solidFill>
            </p:grpSpPr>
            <p:sp>
              <p:nvSpPr>
                <p:cNvPr id="35" name="Rectangle 34"/>
                <p:cNvSpPr/>
                <p:nvPr/>
              </p:nvSpPr>
              <p:spPr bwMode="auto">
                <a:xfrm>
                  <a:off x="4951866" y="3254337"/>
                  <a:ext cx="2514600" cy="1308187"/>
                </a:xfrm>
                <a:prstGeom prst="rect">
                  <a:avLst/>
                </a:prstGeom>
                <a:solidFill>
                  <a:srgbClr val="002060"/>
                </a:solidFill>
                <a:ln>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algn="ctr" defTabSz="658828" fontAlgn="base">
                    <a:lnSpc>
                      <a:spcPct val="90000"/>
                    </a:lnSpc>
                    <a:spcBef>
                      <a:spcPct val="0"/>
                    </a:spcBef>
                    <a:spcAft>
                      <a:spcPct val="0"/>
                    </a:spcAft>
                  </a:pPr>
                  <a:endParaRPr lang="en-US" sz="1442" spc="-36" dirty="0">
                    <a:solidFill>
                      <a:schemeClr val="tx1"/>
                    </a:solidFill>
                  </a:endParaRPr>
                </a:p>
              </p:txBody>
            </p:sp>
            <p:sp>
              <p:nvSpPr>
                <p:cNvPr id="36" name="Oval 35"/>
                <p:cNvSpPr/>
                <p:nvPr/>
              </p:nvSpPr>
              <p:spPr bwMode="auto">
                <a:xfrm>
                  <a:off x="4693625" y="3254337"/>
                  <a:ext cx="553285" cy="1308187"/>
                </a:xfrm>
                <a:prstGeom prst="ellipse">
                  <a:avLst/>
                </a:prstGeom>
                <a:solidFill>
                  <a:srgbClr val="002060"/>
                </a:solid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algn="ctr" defTabSz="658828" fontAlgn="base">
                    <a:lnSpc>
                      <a:spcPct val="90000"/>
                    </a:lnSpc>
                    <a:spcBef>
                      <a:spcPct val="0"/>
                    </a:spcBef>
                    <a:spcAft>
                      <a:spcPct val="0"/>
                    </a:spcAft>
                  </a:pPr>
                  <a:endParaRPr lang="en-US" sz="1442" spc="-36" dirty="0">
                    <a:solidFill>
                      <a:schemeClr val="tx1"/>
                    </a:solidFill>
                  </a:endParaRPr>
                </a:p>
              </p:txBody>
            </p:sp>
            <p:sp>
              <p:nvSpPr>
                <p:cNvPr id="37" name="Oval 36"/>
                <p:cNvSpPr/>
                <p:nvPr/>
              </p:nvSpPr>
              <p:spPr bwMode="auto">
                <a:xfrm>
                  <a:off x="7189255" y="3254337"/>
                  <a:ext cx="553285" cy="1308187"/>
                </a:xfrm>
                <a:prstGeom prst="ellipse">
                  <a:avLst/>
                </a:prstGeom>
                <a:solidFill>
                  <a:srgbClr val="002060"/>
                </a:solid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algn="ctr" defTabSz="658828" fontAlgn="base">
                    <a:lnSpc>
                      <a:spcPct val="90000"/>
                    </a:lnSpc>
                    <a:spcBef>
                      <a:spcPct val="0"/>
                    </a:spcBef>
                    <a:spcAft>
                      <a:spcPct val="0"/>
                    </a:spcAft>
                  </a:pPr>
                  <a:endParaRPr lang="en-US" sz="1442" spc="-36" dirty="0">
                    <a:solidFill>
                      <a:schemeClr val="tx1"/>
                    </a:solidFill>
                  </a:endParaRPr>
                </a:p>
              </p:txBody>
            </p:sp>
          </p:grpSp>
          <p:sp>
            <p:nvSpPr>
              <p:cNvPr id="34" name="TextBox 33"/>
              <p:cNvSpPr txBox="1"/>
              <p:nvPr/>
            </p:nvSpPr>
            <p:spPr>
              <a:xfrm>
                <a:off x="3579938" y="2640183"/>
                <a:ext cx="1221242" cy="116411"/>
              </a:xfrm>
              <a:prstGeom prst="rect">
                <a:avLst/>
              </a:prstGeom>
              <a:noFill/>
              <a:ln>
                <a:noFill/>
              </a:ln>
            </p:spPr>
            <p:txBody>
              <a:bodyPr wrap="none" lIns="0" tIns="0" rIns="0" bIns="0" rtlCol="0">
                <a:spAutoFit/>
              </a:bodyPr>
              <a:lstStyle/>
              <a:p>
                <a:pPr defTabSz="672094">
                  <a:lnSpc>
                    <a:spcPct val="90000"/>
                  </a:lnSpc>
                  <a:spcBef>
                    <a:spcPct val="20000"/>
                  </a:spcBef>
                  <a:buSzPct val="80000"/>
                </a:pPr>
                <a:r>
                  <a:rPr lang="en-US" sz="1153" dirty="0"/>
                  <a:t>Customer’s connection</a:t>
                </a:r>
              </a:p>
            </p:txBody>
          </p:sp>
        </p:grpSp>
        <p:sp>
          <p:nvSpPr>
            <p:cNvPr id="16" name="Rectangle 15"/>
            <p:cNvSpPr/>
            <p:nvPr/>
          </p:nvSpPr>
          <p:spPr bwMode="auto">
            <a:xfrm>
              <a:off x="2343013" y="2259976"/>
              <a:ext cx="957674" cy="896768"/>
            </a:xfrm>
            <a:prstGeom prst="rect">
              <a:avLst/>
            </a:prstGeom>
            <a:solidFill>
              <a:srgbClr val="002060"/>
            </a:solidFill>
            <a:ln>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821" tIns="105456" rIns="131821" bIns="105456" numCol="1" spcCol="0" rtlCol="0" fromWordArt="0" anchor="ctr" anchorCtr="0" forceAA="0" compatLnSpc="1">
              <a:prstTxWarp prst="textNoShape">
                <a:avLst/>
              </a:prstTxWarp>
              <a:noAutofit/>
            </a:bodyPr>
            <a:lstStyle/>
            <a:p>
              <a:pPr algn="ctr" defTabSz="658828" fontAlgn="base">
                <a:lnSpc>
                  <a:spcPct val="90000"/>
                </a:lnSpc>
                <a:spcBef>
                  <a:spcPct val="0"/>
                </a:spcBef>
                <a:spcAft>
                  <a:spcPct val="0"/>
                </a:spcAft>
              </a:pPr>
              <a:r>
                <a:rPr lang="en-US" sz="1081" spc="-36" dirty="0">
                  <a:solidFill>
                    <a:schemeClr val="tx1"/>
                  </a:solidFill>
                </a:rPr>
                <a:t>Partner Router / switch</a:t>
              </a:r>
            </a:p>
          </p:txBody>
        </p:sp>
        <p:sp>
          <p:nvSpPr>
            <p:cNvPr id="17" name="Right Arrow 16"/>
            <p:cNvSpPr/>
            <p:nvPr/>
          </p:nvSpPr>
          <p:spPr bwMode="auto">
            <a:xfrm>
              <a:off x="6460082" y="2613722"/>
              <a:ext cx="385753" cy="222291"/>
            </a:xfrm>
            <a:prstGeom prst="rightArrow">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algn="ctr" defTabSz="658828" fontAlgn="base">
                <a:lnSpc>
                  <a:spcPct val="90000"/>
                </a:lnSpc>
                <a:spcBef>
                  <a:spcPct val="0"/>
                </a:spcBef>
                <a:spcAft>
                  <a:spcPct val="0"/>
                </a:spcAft>
              </a:pPr>
              <a:endParaRPr lang="en-US" sz="1442" spc="-36" dirty="0">
                <a:solidFill>
                  <a:schemeClr val="tx1"/>
                </a:solidFill>
              </a:endParaRPr>
            </a:p>
          </p:txBody>
        </p:sp>
        <p:grpSp>
          <p:nvGrpSpPr>
            <p:cNvPr id="18" name="Group 17"/>
            <p:cNvGrpSpPr/>
            <p:nvPr/>
          </p:nvGrpSpPr>
          <p:grpSpPr>
            <a:xfrm>
              <a:off x="6649423" y="714734"/>
              <a:ext cx="1978337" cy="1176714"/>
              <a:chOff x="6662123" y="1102084"/>
              <a:chExt cx="1978337" cy="1176714"/>
            </a:xfrm>
            <a:solidFill>
              <a:srgbClr val="68498C"/>
            </a:solidFill>
          </p:grpSpPr>
          <p:sp>
            <p:nvSpPr>
              <p:cNvPr id="30" name="Freeform 539"/>
              <p:cNvSpPr>
                <a:spLocks noChangeAspect="1"/>
              </p:cNvSpPr>
              <p:nvPr/>
            </p:nvSpPr>
            <p:spPr bwMode="auto">
              <a:xfrm>
                <a:off x="6662123" y="1102084"/>
                <a:ext cx="1978337" cy="1176714"/>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grpFill/>
              <a:ln>
                <a:noFill/>
              </a:ln>
              <a:extLst/>
            </p:spPr>
            <p:txBody>
              <a:bodyPr vert="horz" wrap="square" lIns="65910" tIns="32955" rIns="65910" bIns="32955" numCol="1" anchor="t" anchorCtr="0" compatLnSpc="1">
                <a:prstTxWarp prst="textNoShape">
                  <a:avLst/>
                </a:prstTxWarp>
              </a:bodyPr>
              <a:lstStyle/>
              <a:p>
                <a:pPr defTabSz="672094"/>
                <a:endParaRPr lang="en-US" sz="1298"/>
              </a:p>
            </p:txBody>
          </p:sp>
          <p:pic>
            <p:nvPicPr>
              <p:cNvPr id="31" name="Picture 2" descr="\\MAGNUM\Projects\Microsoft\Cloud Power FY12\Design\Icons\PNGs\Cloud_on_your_terms.png"/>
              <p:cNvPicPr>
                <a:picLocks noChangeAspect="1" noChangeArrowheads="1"/>
              </p:cNvPicPr>
              <p:nvPr/>
            </p:nvPicPr>
            <p:blipFill>
              <a:blip r:embed="rId3" cstate="print">
                <a:lum bright="100000"/>
              </a:blip>
              <a:stretch>
                <a:fillRect/>
              </a:stretch>
            </p:blipFill>
            <p:spPr bwMode="auto">
              <a:xfrm>
                <a:off x="7520208" y="1730649"/>
                <a:ext cx="464840" cy="433504"/>
              </a:xfrm>
              <a:prstGeom prst="rect">
                <a:avLst/>
              </a:prstGeom>
              <a:grpFill/>
              <a:ln>
                <a:noFill/>
              </a:ln>
            </p:spPr>
          </p:pic>
          <p:sp>
            <p:nvSpPr>
              <p:cNvPr id="32" name="TextBox 31"/>
              <p:cNvSpPr txBox="1"/>
              <p:nvPr/>
            </p:nvSpPr>
            <p:spPr>
              <a:xfrm>
                <a:off x="7119427" y="1524454"/>
                <a:ext cx="1138546" cy="131091"/>
              </a:xfrm>
              <a:prstGeom prst="rect">
                <a:avLst/>
              </a:prstGeom>
              <a:grpFill/>
              <a:ln>
                <a:noFill/>
              </a:ln>
            </p:spPr>
            <p:txBody>
              <a:bodyPr wrap="none" lIns="0" tIns="0" rIns="0" bIns="0" rtlCol="0">
                <a:spAutoFit/>
              </a:bodyPr>
              <a:lstStyle/>
              <a:p>
                <a:pPr defTabSz="672094">
                  <a:lnSpc>
                    <a:spcPct val="90000"/>
                  </a:lnSpc>
                  <a:spcBef>
                    <a:spcPct val="20000"/>
                  </a:spcBef>
                  <a:buSzPct val="80000"/>
                </a:pPr>
                <a:r>
                  <a:rPr lang="en-US" sz="1298" dirty="0"/>
                  <a:t>Office 365 Services</a:t>
                </a:r>
              </a:p>
            </p:txBody>
          </p:sp>
        </p:grpSp>
        <p:grpSp>
          <p:nvGrpSpPr>
            <p:cNvPr id="19" name="Group 18"/>
            <p:cNvGrpSpPr/>
            <p:nvPr/>
          </p:nvGrpSpPr>
          <p:grpSpPr>
            <a:xfrm>
              <a:off x="3310664" y="2502745"/>
              <a:ext cx="380510" cy="471425"/>
              <a:chOff x="3323364" y="3004395"/>
              <a:chExt cx="380510" cy="471425"/>
            </a:xfrm>
          </p:grpSpPr>
          <p:sp>
            <p:nvSpPr>
              <p:cNvPr id="27" name="Freeform 26"/>
              <p:cNvSpPr/>
              <p:nvPr/>
            </p:nvSpPr>
            <p:spPr bwMode="auto">
              <a:xfrm>
                <a:off x="3323364" y="3004395"/>
                <a:ext cx="374160" cy="114264"/>
              </a:xfrm>
              <a:custGeom>
                <a:avLst/>
                <a:gdLst>
                  <a:gd name="connsiteX0" fmla="*/ 0 w 573828"/>
                  <a:gd name="connsiteY0" fmla="*/ 0 h 366608"/>
                  <a:gd name="connsiteX1" fmla="*/ 114804 w 573828"/>
                  <a:gd name="connsiteY1" fmla="*/ 0 h 366608"/>
                  <a:gd name="connsiteX2" fmla="*/ 114805 w 573828"/>
                  <a:gd name="connsiteY2" fmla="*/ 0 h 366608"/>
                  <a:gd name="connsiteX3" fmla="*/ 530660 w 573828"/>
                  <a:gd name="connsiteY3" fmla="*/ 0 h 366608"/>
                  <a:gd name="connsiteX4" fmla="*/ 530945 w 573828"/>
                  <a:gd name="connsiteY4" fmla="*/ 899 h 366608"/>
                  <a:gd name="connsiteX5" fmla="*/ 568727 w 573828"/>
                  <a:gd name="connsiteY5" fmla="*/ 234786 h 366608"/>
                  <a:gd name="connsiteX6" fmla="*/ 573828 w 573828"/>
                  <a:gd name="connsiteY6" fmla="*/ 366608 h 366608"/>
                  <a:gd name="connsiteX7" fmla="*/ 71637 w 573828"/>
                  <a:gd name="connsiteY7" fmla="*/ 366608 h 366608"/>
                  <a:gd name="connsiteX8" fmla="*/ 71636 w 573828"/>
                  <a:gd name="connsiteY8" fmla="*/ 366608 h 366608"/>
                  <a:gd name="connsiteX9" fmla="*/ 0 w 573828"/>
                  <a:gd name="connsiteY9" fmla="*/ 366608 h 36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3828" h="366608">
                    <a:moveTo>
                      <a:pt x="0" y="0"/>
                    </a:moveTo>
                    <a:lnTo>
                      <a:pt x="114804" y="0"/>
                    </a:lnTo>
                    <a:lnTo>
                      <a:pt x="114805" y="0"/>
                    </a:lnTo>
                    <a:lnTo>
                      <a:pt x="530660" y="0"/>
                    </a:lnTo>
                    <a:lnTo>
                      <a:pt x="530945" y="899"/>
                    </a:lnTo>
                    <a:cubicBezTo>
                      <a:pt x="548994" y="70495"/>
                      <a:pt x="562037" y="149626"/>
                      <a:pt x="568727" y="234786"/>
                    </a:cubicBezTo>
                    <a:lnTo>
                      <a:pt x="573828" y="366608"/>
                    </a:lnTo>
                    <a:lnTo>
                      <a:pt x="71637" y="366608"/>
                    </a:lnTo>
                    <a:lnTo>
                      <a:pt x="71636" y="366608"/>
                    </a:lnTo>
                    <a:lnTo>
                      <a:pt x="0" y="366608"/>
                    </a:lnTo>
                    <a:close/>
                  </a:path>
                </a:pathLst>
              </a:custGeom>
              <a:solidFill>
                <a:srgbClr val="68498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algn="ctr" defTabSz="658828" fontAlgn="base">
                  <a:lnSpc>
                    <a:spcPct val="90000"/>
                  </a:lnSpc>
                  <a:spcBef>
                    <a:spcPct val="0"/>
                  </a:spcBef>
                  <a:spcAft>
                    <a:spcPct val="0"/>
                  </a:spcAft>
                </a:pPr>
                <a:endParaRPr lang="en-US" sz="1442" spc="-36" dirty="0">
                  <a:solidFill>
                    <a:schemeClr val="tx1"/>
                  </a:solidFill>
                </a:endParaRPr>
              </a:p>
            </p:txBody>
          </p:sp>
          <p:sp>
            <p:nvSpPr>
              <p:cNvPr id="28" name="Freeform 27"/>
              <p:cNvSpPr/>
              <p:nvPr/>
            </p:nvSpPr>
            <p:spPr bwMode="auto">
              <a:xfrm>
                <a:off x="3329714" y="3182195"/>
                <a:ext cx="374160" cy="114264"/>
              </a:xfrm>
              <a:custGeom>
                <a:avLst/>
                <a:gdLst>
                  <a:gd name="connsiteX0" fmla="*/ 0 w 573828"/>
                  <a:gd name="connsiteY0" fmla="*/ 0 h 366608"/>
                  <a:gd name="connsiteX1" fmla="*/ 114804 w 573828"/>
                  <a:gd name="connsiteY1" fmla="*/ 0 h 366608"/>
                  <a:gd name="connsiteX2" fmla="*/ 114805 w 573828"/>
                  <a:gd name="connsiteY2" fmla="*/ 0 h 366608"/>
                  <a:gd name="connsiteX3" fmla="*/ 530660 w 573828"/>
                  <a:gd name="connsiteY3" fmla="*/ 0 h 366608"/>
                  <a:gd name="connsiteX4" fmla="*/ 530945 w 573828"/>
                  <a:gd name="connsiteY4" fmla="*/ 899 h 366608"/>
                  <a:gd name="connsiteX5" fmla="*/ 568727 w 573828"/>
                  <a:gd name="connsiteY5" fmla="*/ 234786 h 366608"/>
                  <a:gd name="connsiteX6" fmla="*/ 573828 w 573828"/>
                  <a:gd name="connsiteY6" fmla="*/ 366608 h 366608"/>
                  <a:gd name="connsiteX7" fmla="*/ 71637 w 573828"/>
                  <a:gd name="connsiteY7" fmla="*/ 366608 h 366608"/>
                  <a:gd name="connsiteX8" fmla="*/ 71636 w 573828"/>
                  <a:gd name="connsiteY8" fmla="*/ 366608 h 366608"/>
                  <a:gd name="connsiteX9" fmla="*/ 0 w 573828"/>
                  <a:gd name="connsiteY9" fmla="*/ 366608 h 36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3828" h="366608">
                    <a:moveTo>
                      <a:pt x="0" y="0"/>
                    </a:moveTo>
                    <a:lnTo>
                      <a:pt x="114804" y="0"/>
                    </a:lnTo>
                    <a:lnTo>
                      <a:pt x="114805" y="0"/>
                    </a:lnTo>
                    <a:lnTo>
                      <a:pt x="530660" y="0"/>
                    </a:lnTo>
                    <a:lnTo>
                      <a:pt x="530945" y="899"/>
                    </a:lnTo>
                    <a:cubicBezTo>
                      <a:pt x="548994" y="70495"/>
                      <a:pt x="562037" y="149626"/>
                      <a:pt x="568727" y="234786"/>
                    </a:cubicBezTo>
                    <a:lnTo>
                      <a:pt x="573828" y="366608"/>
                    </a:lnTo>
                    <a:lnTo>
                      <a:pt x="71637" y="366608"/>
                    </a:lnTo>
                    <a:lnTo>
                      <a:pt x="71636" y="366608"/>
                    </a:lnTo>
                    <a:lnTo>
                      <a:pt x="0" y="366608"/>
                    </a:lnTo>
                    <a:close/>
                  </a:path>
                </a:pathLst>
              </a:cu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algn="ctr" defTabSz="658828" fontAlgn="base">
                  <a:lnSpc>
                    <a:spcPct val="90000"/>
                  </a:lnSpc>
                  <a:spcBef>
                    <a:spcPct val="0"/>
                  </a:spcBef>
                  <a:spcAft>
                    <a:spcPct val="0"/>
                  </a:spcAft>
                </a:pPr>
                <a:endParaRPr lang="en-US" sz="1442" spc="-36" dirty="0">
                  <a:solidFill>
                    <a:schemeClr val="tx1"/>
                  </a:solidFill>
                </a:endParaRPr>
              </a:p>
            </p:txBody>
          </p:sp>
          <p:sp>
            <p:nvSpPr>
              <p:cNvPr id="29" name="Freeform 28"/>
              <p:cNvSpPr/>
              <p:nvPr/>
            </p:nvSpPr>
            <p:spPr bwMode="auto">
              <a:xfrm>
                <a:off x="3329714" y="3365500"/>
                <a:ext cx="371854" cy="110320"/>
              </a:xfrm>
              <a:custGeom>
                <a:avLst/>
                <a:gdLst>
                  <a:gd name="connsiteX0" fmla="*/ 75178 w 570291"/>
                  <a:gd name="connsiteY0" fmla="*/ 0 h 366608"/>
                  <a:gd name="connsiteX1" fmla="*/ 570291 w 570291"/>
                  <a:gd name="connsiteY1" fmla="*/ 0 h 366608"/>
                  <a:gd name="connsiteX2" fmla="*/ 568729 w 570291"/>
                  <a:gd name="connsiteY2" fmla="*/ 40358 h 366608"/>
                  <a:gd name="connsiteX3" fmla="*/ 530947 w 570291"/>
                  <a:gd name="connsiteY3" fmla="*/ 274245 h 366608"/>
                  <a:gd name="connsiteX4" fmla="*/ 501692 w 570291"/>
                  <a:gd name="connsiteY4" fmla="*/ 366608 h 366608"/>
                  <a:gd name="connsiteX5" fmla="*/ 143777 w 570291"/>
                  <a:gd name="connsiteY5" fmla="*/ 366608 h 366608"/>
                  <a:gd name="connsiteX6" fmla="*/ 114521 w 570291"/>
                  <a:gd name="connsiteY6" fmla="*/ 274245 h 366608"/>
                  <a:gd name="connsiteX7" fmla="*/ 76739 w 570291"/>
                  <a:gd name="connsiteY7" fmla="*/ 40358 h 366608"/>
                  <a:gd name="connsiteX8" fmla="*/ 0 w 570291"/>
                  <a:gd name="connsiteY8" fmla="*/ 0 h 366608"/>
                  <a:gd name="connsiteX9" fmla="*/ 75177 w 570291"/>
                  <a:gd name="connsiteY9" fmla="*/ 0 h 366608"/>
                  <a:gd name="connsiteX10" fmla="*/ 76738 w 570291"/>
                  <a:gd name="connsiteY10" fmla="*/ 40358 h 366608"/>
                  <a:gd name="connsiteX11" fmla="*/ 114520 w 570291"/>
                  <a:gd name="connsiteY11" fmla="*/ 274245 h 366608"/>
                  <a:gd name="connsiteX12" fmla="*/ 143776 w 570291"/>
                  <a:gd name="connsiteY12" fmla="*/ 366608 h 366608"/>
                  <a:gd name="connsiteX13" fmla="*/ 0 w 570291"/>
                  <a:gd name="connsiteY13" fmla="*/ 366608 h 36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0291" h="366608">
                    <a:moveTo>
                      <a:pt x="75178" y="0"/>
                    </a:moveTo>
                    <a:lnTo>
                      <a:pt x="570291" y="0"/>
                    </a:lnTo>
                    <a:lnTo>
                      <a:pt x="568729" y="40358"/>
                    </a:lnTo>
                    <a:cubicBezTo>
                      <a:pt x="562039" y="125518"/>
                      <a:pt x="548996" y="204649"/>
                      <a:pt x="530947" y="274245"/>
                    </a:cubicBezTo>
                    <a:lnTo>
                      <a:pt x="501692" y="366608"/>
                    </a:lnTo>
                    <a:lnTo>
                      <a:pt x="143777" y="366608"/>
                    </a:lnTo>
                    <a:lnTo>
                      <a:pt x="114521" y="274245"/>
                    </a:lnTo>
                    <a:cubicBezTo>
                      <a:pt x="96472" y="204649"/>
                      <a:pt x="83429" y="125518"/>
                      <a:pt x="76739" y="40358"/>
                    </a:cubicBezTo>
                    <a:close/>
                    <a:moveTo>
                      <a:pt x="0" y="0"/>
                    </a:moveTo>
                    <a:lnTo>
                      <a:pt x="75177" y="0"/>
                    </a:lnTo>
                    <a:lnTo>
                      <a:pt x="76738" y="40358"/>
                    </a:lnTo>
                    <a:cubicBezTo>
                      <a:pt x="83428" y="125518"/>
                      <a:pt x="96471" y="204649"/>
                      <a:pt x="114520" y="274245"/>
                    </a:cubicBezTo>
                    <a:lnTo>
                      <a:pt x="143776" y="366608"/>
                    </a:lnTo>
                    <a:lnTo>
                      <a:pt x="0" y="366608"/>
                    </a:lnTo>
                    <a:close/>
                  </a:path>
                </a:pathLst>
              </a:custGeom>
              <a:solidFill>
                <a:schemeClr val="accent3">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algn="ctr" defTabSz="658828" fontAlgn="base">
                  <a:lnSpc>
                    <a:spcPct val="90000"/>
                  </a:lnSpc>
                  <a:spcBef>
                    <a:spcPct val="0"/>
                  </a:spcBef>
                  <a:spcAft>
                    <a:spcPct val="0"/>
                  </a:spcAft>
                </a:pPr>
                <a:endParaRPr lang="en-US" sz="1442" spc="-36" dirty="0">
                  <a:solidFill>
                    <a:schemeClr val="tx1"/>
                  </a:solidFill>
                </a:endParaRPr>
              </a:p>
            </p:txBody>
          </p:sp>
        </p:grpSp>
        <p:grpSp>
          <p:nvGrpSpPr>
            <p:cNvPr id="20" name="Group 19"/>
            <p:cNvGrpSpPr/>
            <p:nvPr/>
          </p:nvGrpSpPr>
          <p:grpSpPr>
            <a:xfrm>
              <a:off x="426793" y="3457421"/>
              <a:ext cx="2951589" cy="787157"/>
              <a:chOff x="439493" y="3959071"/>
              <a:chExt cx="2951589" cy="787157"/>
            </a:xfrm>
          </p:grpSpPr>
          <p:sp>
            <p:nvSpPr>
              <p:cNvPr id="21" name="Rectangle 20"/>
              <p:cNvSpPr/>
              <p:nvPr/>
            </p:nvSpPr>
            <p:spPr bwMode="auto">
              <a:xfrm>
                <a:off x="439493" y="4244821"/>
                <a:ext cx="621071" cy="222898"/>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algn="ctr" defTabSz="658828" fontAlgn="base">
                  <a:lnSpc>
                    <a:spcPct val="90000"/>
                  </a:lnSpc>
                  <a:spcBef>
                    <a:spcPct val="0"/>
                  </a:spcBef>
                  <a:spcAft>
                    <a:spcPct val="0"/>
                  </a:spcAft>
                </a:pPr>
                <a:endParaRPr lang="en-US" sz="1442" spc="-36" dirty="0">
                  <a:solidFill>
                    <a:schemeClr val="tx1"/>
                  </a:solidFill>
                </a:endParaRPr>
              </a:p>
            </p:txBody>
          </p:sp>
          <p:sp>
            <p:nvSpPr>
              <p:cNvPr id="22" name="Rectangle 21"/>
              <p:cNvSpPr/>
              <p:nvPr/>
            </p:nvSpPr>
            <p:spPr bwMode="auto">
              <a:xfrm>
                <a:off x="439493" y="4523330"/>
                <a:ext cx="621071" cy="222898"/>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algn="ctr" defTabSz="658828" fontAlgn="base">
                  <a:lnSpc>
                    <a:spcPct val="90000"/>
                  </a:lnSpc>
                  <a:spcBef>
                    <a:spcPct val="0"/>
                  </a:spcBef>
                  <a:spcAft>
                    <a:spcPct val="0"/>
                  </a:spcAft>
                </a:pPr>
                <a:endParaRPr lang="en-US" sz="1442" spc="-36" dirty="0">
                  <a:solidFill>
                    <a:schemeClr val="tx1"/>
                  </a:solidFill>
                </a:endParaRPr>
              </a:p>
            </p:txBody>
          </p:sp>
          <p:sp>
            <p:nvSpPr>
              <p:cNvPr id="23" name="TextBox 22"/>
              <p:cNvSpPr txBox="1"/>
              <p:nvPr/>
            </p:nvSpPr>
            <p:spPr>
              <a:xfrm>
                <a:off x="1158578" y="4299589"/>
                <a:ext cx="2232504" cy="131091"/>
              </a:xfrm>
              <a:prstGeom prst="rect">
                <a:avLst/>
              </a:prstGeom>
              <a:noFill/>
              <a:ln>
                <a:noFill/>
              </a:ln>
            </p:spPr>
            <p:txBody>
              <a:bodyPr wrap="none" lIns="0" tIns="0" rIns="0" bIns="0" rtlCol="0">
                <a:spAutoFit/>
              </a:bodyPr>
              <a:lstStyle/>
              <a:p>
                <a:pPr defTabSz="672094">
                  <a:lnSpc>
                    <a:spcPct val="90000"/>
                  </a:lnSpc>
                  <a:spcBef>
                    <a:spcPct val="20000"/>
                  </a:spcBef>
                  <a:buSzPct val="80000"/>
                </a:pPr>
                <a:r>
                  <a:rPr lang="en-US" sz="1298" dirty="0"/>
                  <a:t>Traffic to public IP addresses in Azure</a:t>
                </a:r>
              </a:p>
            </p:txBody>
          </p:sp>
          <p:sp>
            <p:nvSpPr>
              <p:cNvPr id="24" name="TextBox 23"/>
              <p:cNvSpPr txBox="1"/>
              <p:nvPr/>
            </p:nvSpPr>
            <p:spPr>
              <a:xfrm>
                <a:off x="1158578" y="4564320"/>
                <a:ext cx="2090429" cy="131091"/>
              </a:xfrm>
              <a:prstGeom prst="rect">
                <a:avLst/>
              </a:prstGeom>
              <a:noFill/>
              <a:ln>
                <a:noFill/>
              </a:ln>
            </p:spPr>
            <p:txBody>
              <a:bodyPr wrap="none" lIns="0" tIns="0" rIns="0" bIns="0" rtlCol="0">
                <a:spAutoFit/>
              </a:bodyPr>
              <a:lstStyle/>
              <a:p>
                <a:pPr defTabSz="672094">
                  <a:lnSpc>
                    <a:spcPct val="90000"/>
                  </a:lnSpc>
                  <a:spcBef>
                    <a:spcPct val="20000"/>
                  </a:spcBef>
                  <a:buSzPct val="80000"/>
                </a:pPr>
                <a:r>
                  <a:rPr lang="en-US" sz="1298" dirty="0"/>
                  <a:t>Traffic to Virtual Networks in Azure</a:t>
                </a:r>
              </a:p>
            </p:txBody>
          </p:sp>
          <p:sp>
            <p:nvSpPr>
              <p:cNvPr id="25" name="Rectangle 24"/>
              <p:cNvSpPr/>
              <p:nvPr/>
            </p:nvSpPr>
            <p:spPr bwMode="auto">
              <a:xfrm>
                <a:off x="445843" y="3959071"/>
                <a:ext cx="621071" cy="222898"/>
              </a:xfrm>
              <a:prstGeom prst="rect">
                <a:avLst/>
              </a:prstGeom>
              <a:solidFill>
                <a:srgbClr val="68498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algn="ctr" defTabSz="658828" fontAlgn="base">
                  <a:lnSpc>
                    <a:spcPct val="90000"/>
                  </a:lnSpc>
                  <a:spcBef>
                    <a:spcPct val="0"/>
                  </a:spcBef>
                  <a:spcAft>
                    <a:spcPct val="0"/>
                  </a:spcAft>
                </a:pPr>
                <a:endParaRPr lang="en-US" sz="1442" spc="-36" dirty="0">
                  <a:solidFill>
                    <a:schemeClr val="tx1"/>
                  </a:solidFill>
                </a:endParaRPr>
              </a:p>
            </p:txBody>
          </p:sp>
          <p:sp>
            <p:nvSpPr>
              <p:cNvPr id="26" name="TextBox 25"/>
              <p:cNvSpPr txBox="1"/>
              <p:nvPr/>
            </p:nvSpPr>
            <p:spPr>
              <a:xfrm>
                <a:off x="1158578" y="4020189"/>
                <a:ext cx="1696737" cy="131091"/>
              </a:xfrm>
              <a:prstGeom prst="rect">
                <a:avLst/>
              </a:prstGeom>
              <a:noFill/>
              <a:ln>
                <a:noFill/>
              </a:ln>
            </p:spPr>
            <p:txBody>
              <a:bodyPr wrap="none" lIns="0" tIns="0" rIns="0" bIns="0" rtlCol="0">
                <a:spAutoFit/>
              </a:bodyPr>
              <a:lstStyle/>
              <a:p>
                <a:pPr defTabSz="672094">
                  <a:lnSpc>
                    <a:spcPct val="90000"/>
                  </a:lnSpc>
                  <a:spcBef>
                    <a:spcPct val="20000"/>
                  </a:spcBef>
                  <a:buSzPct val="80000"/>
                </a:pPr>
                <a:r>
                  <a:rPr lang="en-US" sz="1298" dirty="0"/>
                  <a:t>Traffic to Office 365 Services</a:t>
                </a:r>
              </a:p>
            </p:txBody>
          </p:sp>
        </p:grpSp>
      </p:grpSp>
    </p:spTree>
    <p:extLst>
      <p:ext uri="{BB962C8B-B14F-4D97-AF65-F5344CB8AC3E}">
        <p14:creationId xmlns:p14="http://schemas.microsoft.com/office/powerpoint/2010/main" val="220713728"/>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ER Premium add-on and Standard GW</a:t>
            </a:r>
          </a:p>
        </p:txBody>
      </p:sp>
      <p:sp>
        <p:nvSpPr>
          <p:cNvPr id="9" name="Text Placeholder 2"/>
          <p:cNvSpPr txBox="1">
            <a:spLocks/>
          </p:cNvSpPr>
          <p:nvPr/>
        </p:nvSpPr>
        <p:spPr>
          <a:xfrm>
            <a:off x="269239" y="1337343"/>
            <a:ext cx="5976164" cy="3062784"/>
          </a:xfrm>
          <a:prstGeom prst="rect">
            <a:avLst/>
          </a:prstGeom>
        </p:spPr>
        <p:txBody>
          <a:bodyPr>
            <a:normAutofit lnSpcReduction="1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921" dirty="0"/>
              <a:t>ExpressRoute Premium</a:t>
            </a:r>
          </a:p>
          <a:p>
            <a:pPr lvl="1"/>
            <a:r>
              <a:rPr lang="en-US" sz="2353" dirty="0"/>
              <a:t>Increased route limit from 4,000 to 10,000 routes per ExpressRoute peering</a:t>
            </a:r>
          </a:p>
          <a:p>
            <a:pPr lvl="1"/>
            <a:r>
              <a:rPr lang="en-US" sz="2353" dirty="0"/>
              <a:t>Increased number of VNets per circuit</a:t>
            </a:r>
          </a:p>
          <a:p>
            <a:pPr lvl="1"/>
            <a:r>
              <a:rPr lang="en-US" sz="2353" dirty="0"/>
              <a:t>Global connectivity – Link a VNet in 1 geo to an ExpressRoute circuit in a different geo</a:t>
            </a:r>
          </a:p>
        </p:txBody>
      </p:sp>
      <p:graphicFrame>
        <p:nvGraphicFramePr>
          <p:cNvPr id="11" name="Table 10"/>
          <p:cNvGraphicFramePr>
            <a:graphicFrameLocks noGrp="1"/>
          </p:cNvGraphicFramePr>
          <p:nvPr>
            <p:extLst/>
          </p:nvPr>
        </p:nvGraphicFramePr>
        <p:xfrm>
          <a:off x="866856" y="4325425"/>
          <a:ext cx="4258015" cy="2088736"/>
        </p:xfrm>
        <a:graphic>
          <a:graphicData uri="http://schemas.openxmlformats.org/drawingml/2006/table">
            <a:tbl>
              <a:tblPr firstRow="1" bandRow="1">
                <a:tableStyleId>{5C22544A-7EE6-4342-B048-85BDC9FD1C3A}</a:tableStyleId>
              </a:tblPr>
              <a:tblGrid>
                <a:gridCol w="961485">
                  <a:extLst>
                    <a:ext uri="{9D8B030D-6E8A-4147-A177-3AD203B41FA5}">
                      <a16:colId xmlns:a16="http://schemas.microsoft.com/office/drawing/2014/main" val="20000"/>
                    </a:ext>
                  </a:extLst>
                </a:gridCol>
                <a:gridCol w="1279574">
                  <a:extLst>
                    <a:ext uri="{9D8B030D-6E8A-4147-A177-3AD203B41FA5}">
                      <a16:colId xmlns:a16="http://schemas.microsoft.com/office/drawing/2014/main" val="20001"/>
                    </a:ext>
                  </a:extLst>
                </a:gridCol>
                <a:gridCol w="2016956">
                  <a:extLst>
                    <a:ext uri="{9D8B030D-6E8A-4147-A177-3AD203B41FA5}">
                      <a16:colId xmlns:a16="http://schemas.microsoft.com/office/drawing/2014/main" val="20002"/>
                    </a:ext>
                  </a:extLst>
                </a:gridCol>
              </a:tblGrid>
              <a:tr h="388451">
                <a:tc>
                  <a:txBody>
                    <a:bodyPr/>
                    <a:lstStyle/>
                    <a:p>
                      <a:r>
                        <a:rPr lang="en-US" sz="1000" dirty="0"/>
                        <a:t>Circuit Size</a:t>
                      </a:r>
                    </a:p>
                  </a:txBody>
                  <a:tcPr marL="89642" marR="89642" marT="44821" marB="44821"/>
                </a:tc>
                <a:tc>
                  <a:txBody>
                    <a:bodyPr/>
                    <a:lstStyle/>
                    <a:p>
                      <a:r>
                        <a:rPr lang="en-US" sz="1000" dirty="0"/>
                        <a:t># </a:t>
                      </a:r>
                      <a:r>
                        <a:rPr lang="en-US" sz="1000" dirty="0" err="1"/>
                        <a:t>Vnet</a:t>
                      </a:r>
                      <a:r>
                        <a:rPr lang="en-US" sz="1000" dirty="0"/>
                        <a:t> links </a:t>
                      </a:r>
                    </a:p>
                  </a:txBody>
                  <a:tcPr marL="89642" marR="89642" marT="44821" marB="44821"/>
                </a:tc>
                <a:tc>
                  <a:txBody>
                    <a:bodyPr/>
                    <a:lstStyle/>
                    <a:p>
                      <a:r>
                        <a:rPr lang="en-US" sz="1000" dirty="0" err="1"/>
                        <a:t>Vnet</a:t>
                      </a:r>
                      <a:r>
                        <a:rPr lang="en-US" sz="1000" dirty="0"/>
                        <a:t> links with Premium Add on</a:t>
                      </a:r>
                    </a:p>
                  </a:txBody>
                  <a:tcPr marL="89642" marR="89642" marT="44821" marB="44821"/>
                </a:tc>
                <a:extLst>
                  <a:ext uri="{0D108BD9-81ED-4DB2-BD59-A6C34878D82A}">
                    <a16:rowId xmlns:a16="http://schemas.microsoft.com/office/drawing/2014/main" val="10000"/>
                  </a:ext>
                </a:extLst>
              </a:tr>
              <a:tr h="239047">
                <a:tc>
                  <a:txBody>
                    <a:bodyPr/>
                    <a:lstStyle/>
                    <a:p>
                      <a:r>
                        <a:rPr lang="en-US" sz="1000" dirty="0"/>
                        <a:t>10 Mbps</a:t>
                      </a:r>
                    </a:p>
                  </a:txBody>
                  <a:tcPr marL="89642" marR="89642" marT="44821" marB="44821"/>
                </a:tc>
                <a:tc>
                  <a:txBody>
                    <a:bodyPr/>
                    <a:lstStyle/>
                    <a:p>
                      <a:r>
                        <a:rPr lang="en-US" sz="1000" dirty="0"/>
                        <a:t>10</a:t>
                      </a:r>
                    </a:p>
                  </a:txBody>
                  <a:tcPr marL="89642" marR="89642" marT="44821" marB="44821"/>
                </a:tc>
                <a:tc>
                  <a:txBody>
                    <a:bodyPr/>
                    <a:lstStyle/>
                    <a:p>
                      <a:r>
                        <a:rPr lang="en-US" sz="1000" dirty="0"/>
                        <a:t>Not Supported</a:t>
                      </a:r>
                    </a:p>
                  </a:txBody>
                  <a:tcPr marL="89642" marR="89642" marT="44821" marB="44821"/>
                </a:tc>
                <a:extLst>
                  <a:ext uri="{0D108BD9-81ED-4DB2-BD59-A6C34878D82A}">
                    <a16:rowId xmlns:a16="http://schemas.microsoft.com/office/drawing/2014/main" val="10001"/>
                  </a:ext>
                </a:extLst>
              </a:tr>
              <a:tr h="239047">
                <a:tc>
                  <a:txBody>
                    <a:bodyPr/>
                    <a:lstStyle/>
                    <a:p>
                      <a:r>
                        <a:rPr lang="en-US" sz="1000" dirty="0"/>
                        <a:t>50 Mbps</a:t>
                      </a:r>
                    </a:p>
                  </a:txBody>
                  <a:tcPr marL="89642" marR="89642" marT="44821" marB="44821"/>
                </a:tc>
                <a:tc>
                  <a:txBody>
                    <a:bodyPr/>
                    <a:lstStyle/>
                    <a:p>
                      <a:r>
                        <a:rPr lang="en-US" sz="1000" dirty="0"/>
                        <a:t>10</a:t>
                      </a:r>
                    </a:p>
                  </a:txBody>
                  <a:tcPr marL="89642" marR="89642" marT="44821" marB="44821"/>
                </a:tc>
                <a:tc>
                  <a:txBody>
                    <a:bodyPr/>
                    <a:lstStyle/>
                    <a:p>
                      <a:r>
                        <a:rPr lang="en-US" sz="1000" dirty="0"/>
                        <a:t>20</a:t>
                      </a:r>
                    </a:p>
                  </a:txBody>
                  <a:tcPr marL="89642" marR="89642" marT="44821" marB="44821"/>
                </a:tc>
                <a:extLst>
                  <a:ext uri="{0D108BD9-81ED-4DB2-BD59-A6C34878D82A}">
                    <a16:rowId xmlns:a16="http://schemas.microsoft.com/office/drawing/2014/main" val="10002"/>
                  </a:ext>
                </a:extLst>
              </a:tr>
              <a:tr h="239047">
                <a:tc>
                  <a:txBody>
                    <a:bodyPr/>
                    <a:lstStyle/>
                    <a:p>
                      <a:r>
                        <a:rPr lang="en-US" sz="1000" dirty="0"/>
                        <a:t>100</a:t>
                      </a:r>
                      <a:r>
                        <a:rPr lang="en-US" sz="1000" baseline="0" dirty="0"/>
                        <a:t> Mbps</a:t>
                      </a:r>
                      <a:endParaRPr lang="en-US" sz="1000" dirty="0"/>
                    </a:p>
                  </a:txBody>
                  <a:tcPr marL="89642" marR="89642" marT="44821" marB="44821"/>
                </a:tc>
                <a:tc>
                  <a:txBody>
                    <a:bodyPr/>
                    <a:lstStyle/>
                    <a:p>
                      <a:r>
                        <a:rPr lang="en-US" sz="1000" dirty="0"/>
                        <a:t>10</a:t>
                      </a:r>
                    </a:p>
                  </a:txBody>
                  <a:tcPr marL="89642" marR="89642" marT="44821" marB="44821"/>
                </a:tc>
                <a:tc>
                  <a:txBody>
                    <a:bodyPr/>
                    <a:lstStyle/>
                    <a:p>
                      <a:r>
                        <a:rPr lang="en-US" sz="1000" dirty="0"/>
                        <a:t>25</a:t>
                      </a:r>
                    </a:p>
                  </a:txBody>
                  <a:tcPr marL="89642" marR="89642" marT="44821" marB="44821"/>
                </a:tc>
                <a:extLst>
                  <a:ext uri="{0D108BD9-81ED-4DB2-BD59-A6C34878D82A}">
                    <a16:rowId xmlns:a16="http://schemas.microsoft.com/office/drawing/2014/main" val="10003"/>
                  </a:ext>
                </a:extLst>
              </a:tr>
              <a:tr h="239047">
                <a:tc>
                  <a:txBody>
                    <a:bodyPr/>
                    <a:lstStyle/>
                    <a:p>
                      <a:r>
                        <a:rPr lang="en-US" sz="1000" dirty="0"/>
                        <a:t>200 Mbps</a:t>
                      </a:r>
                    </a:p>
                  </a:txBody>
                  <a:tcPr marL="89642" marR="89642" marT="44821" marB="44821"/>
                </a:tc>
                <a:tc>
                  <a:txBody>
                    <a:bodyPr/>
                    <a:lstStyle/>
                    <a:p>
                      <a:r>
                        <a:rPr lang="en-US" sz="1000" dirty="0"/>
                        <a:t>10</a:t>
                      </a:r>
                    </a:p>
                  </a:txBody>
                  <a:tcPr marL="89642" marR="89642" marT="44821" marB="44821"/>
                </a:tc>
                <a:tc>
                  <a:txBody>
                    <a:bodyPr/>
                    <a:lstStyle/>
                    <a:p>
                      <a:r>
                        <a:rPr lang="en-US" sz="1000" dirty="0"/>
                        <a:t>25</a:t>
                      </a:r>
                    </a:p>
                  </a:txBody>
                  <a:tcPr marL="89642" marR="89642" marT="44821" marB="44821"/>
                </a:tc>
                <a:extLst>
                  <a:ext uri="{0D108BD9-81ED-4DB2-BD59-A6C34878D82A}">
                    <a16:rowId xmlns:a16="http://schemas.microsoft.com/office/drawing/2014/main" val="10004"/>
                  </a:ext>
                </a:extLst>
              </a:tr>
              <a:tr h="239047">
                <a:tc>
                  <a:txBody>
                    <a:bodyPr/>
                    <a:lstStyle/>
                    <a:p>
                      <a:r>
                        <a:rPr lang="en-US" sz="1000" dirty="0"/>
                        <a:t>500 Mbps</a:t>
                      </a:r>
                    </a:p>
                  </a:txBody>
                  <a:tcPr marL="89642" marR="89642" marT="44821" marB="44821"/>
                </a:tc>
                <a:tc>
                  <a:txBody>
                    <a:bodyPr/>
                    <a:lstStyle/>
                    <a:p>
                      <a:r>
                        <a:rPr lang="en-US" sz="1000" dirty="0"/>
                        <a:t>10</a:t>
                      </a:r>
                    </a:p>
                  </a:txBody>
                  <a:tcPr marL="89642" marR="89642" marT="44821" marB="44821"/>
                </a:tc>
                <a:tc>
                  <a:txBody>
                    <a:bodyPr/>
                    <a:lstStyle/>
                    <a:p>
                      <a:r>
                        <a:rPr lang="en-US" sz="1000" dirty="0"/>
                        <a:t>40</a:t>
                      </a:r>
                    </a:p>
                  </a:txBody>
                  <a:tcPr marL="89642" marR="89642" marT="44821" marB="44821"/>
                </a:tc>
                <a:extLst>
                  <a:ext uri="{0D108BD9-81ED-4DB2-BD59-A6C34878D82A}">
                    <a16:rowId xmlns:a16="http://schemas.microsoft.com/office/drawing/2014/main" val="10005"/>
                  </a:ext>
                </a:extLst>
              </a:tr>
              <a:tr h="239047">
                <a:tc>
                  <a:txBody>
                    <a:bodyPr/>
                    <a:lstStyle/>
                    <a:p>
                      <a:r>
                        <a:rPr lang="en-US" sz="1000" dirty="0"/>
                        <a:t>1 </a:t>
                      </a:r>
                      <a:r>
                        <a:rPr lang="en-US" sz="1000" dirty="0" err="1"/>
                        <a:t>Gbps</a:t>
                      </a:r>
                      <a:endParaRPr lang="en-US" sz="1000" dirty="0"/>
                    </a:p>
                  </a:txBody>
                  <a:tcPr marL="89642" marR="89642" marT="44821" marB="44821"/>
                </a:tc>
                <a:tc>
                  <a:txBody>
                    <a:bodyPr/>
                    <a:lstStyle/>
                    <a:p>
                      <a:r>
                        <a:rPr lang="en-US" sz="1000" dirty="0"/>
                        <a:t>10</a:t>
                      </a:r>
                    </a:p>
                  </a:txBody>
                  <a:tcPr marL="89642" marR="89642" marT="44821" marB="44821"/>
                </a:tc>
                <a:tc>
                  <a:txBody>
                    <a:bodyPr/>
                    <a:lstStyle/>
                    <a:p>
                      <a:r>
                        <a:rPr lang="en-US" sz="1000" dirty="0"/>
                        <a:t>50</a:t>
                      </a:r>
                    </a:p>
                  </a:txBody>
                  <a:tcPr marL="89642" marR="89642" marT="44821" marB="44821"/>
                </a:tc>
                <a:extLst>
                  <a:ext uri="{0D108BD9-81ED-4DB2-BD59-A6C34878D82A}">
                    <a16:rowId xmlns:a16="http://schemas.microsoft.com/office/drawing/2014/main" val="10006"/>
                  </a:ext>
                </a:extLst>
              </a:tr>
              <a:tr h="239047">
                <a:tc>
                  <a:txBody>
                    <a:bodyPr/>
                    <a:lstStyle/>
                    <a:p>
                      <a:r>
                        <a:rPr lang="en-US" sz="1000" dirty="0"/>
                        <a:t>10 </a:t>
                      </a:r>
                      <a:r>
                        <a:rPr lang="en-US" sz="1000" dirty="0" err="1"/>
                        <a:t>Gbps</a:t>
                      </a:r>
                      <a:endParaRPr lang="en-US" sz="1000" dirty="0"/>
                    </a:p>
                  </a:txBody>
                  <a:tcPr marL="89642" marR="89642" marT="44821" marB="44821"/>
                </a:tc>
                <a:tc>
                  <a:txBody>
                    <a:bodyPr/>
                    <a:lstStyle/>
                    <a:p>
                      <a:r>
                        <a:rPr lang="en-US" sz="1000" dirty="0"/>
                        <a:t>10</a:t>
                      </a:r>
                    </a:p>
                  </a:txBody>
                  <a:tcPr marL="89642" marR="89642" marT="44821" marB="44821"/>
                </a:tc>
                <a:tc>
                  <a:txBody>
                    <a:bodyPr/>
                    <a:lstStyle/>
                    <a:p>
                      <a:r>
                        <a:rPr lang="en-US" sz="1000" dirty="0"/>
                        <a:t>100</a:t>
                      </a:r>
                    </a:p>
                  </a:txBody>
                  <a:tcPr marL="89642" marR="89642" marT="44821" marB="44821"/>
                </a:tc>
                <a:extLst>
                  <a:ext uri="{0D108BD9-81ED-4DB2-BD59-A6C34878D82A}">
                    <a16:rowId xmlns:a16="http://schemas.microsoft.com/office/drawing/2014/main" val="10007"/>
                  </a:ext>
                </a:extLst>
              </a:tr>
            </a:tbl>
          </a:graphicData>
        </a:graphic>
      </p:graphicFrame>
      <p:graphicFrame>
        <p:nvGraphicFramePr>
          <p:cNvPr id="12" name="Table 11"/>
          <p:cNvGraphicFramePr>
            <a:graphicFrameLocks noGrp="1"/>
          </p:cNvGraphicFramePr>
          <p:nvPr>
            <p:extLst/>
          </p:nvPr>
        </p:nvGraphicFramePr>
        <p:xfrm>
          <a:off x="6693617" y="3578404"/>
          <a:ext cx="4872790" cy="1637492"/>
        </p:xfrm>
        <a:graphic>
          <a:graphicData uri="http://schemas.openxmlformats.org/drawingml/2006/table">
            <a:tbl>
              <a:tblPr firstRow="1" firstCol="1" bandRow="1">
                <a:tableStyleId>{5C22544A-7EE6-4342-B048-85BDC9FD1C3A}</a:tableStyleId>
              </a:tblPr>
              <a:tblGrid>
                <a:gridCol w="971127">
                  <a:extLst>
                    <a:ext uri="{9D8B030D-6E8A-4147-A177-3AD203B41FA5}">
                      <a16:colId xmlns:a16="http://schemas.microsoft.com/office/drawing/2014/main" val="20000"/>
                    </a:ext>
                  </a:extLst>
                </a:gridCol>
                <a:gridCol w="966862">
                  <a:extLst>
                    <a:ext uri="{9D8B030D-6E8A-4147-A177-3AD203B41FA5}">
                      <a16:colId xmlns:a16="http://schemas.microsoft.com/office/drawing/2014/main" val="20001"/>
                    </a:ext>
                  </a:extLst>
                </a:gridCol>
                <a:gridCol w="1090119">
                  <a:extLst>
                    <a:ext uri="{9D8B030D-6E8A-4147-A177-3AD203B41FA5}">
                      <a16:colId xmlns:a16="http://schemas.microsoft.com/office/drawing/2014/main" val="20002"/>
                    </a:ext>
                  </a:extLst>
                </a:gridCol>
                <a:gridCol w="922341">
                  <a:extLst>
                    <a:ext uri="{9D8B030D-6E8A-4147-A177-3AD203B41FA5}">
                      <a16:colId xmlns:a16="http://schemas.microsoft.com/office/drawing/2014/main" val="20003"/>
                    </a:ext>
                  </a:extLst>
                </a:gridCol>
                <a:gridCol w="922341">
                  <a:extLst>
                    <a:ext uri="{9D8B030D-6E8A-4147-A177-3AD203B41FA5}">
                      <a16:colId xmlns:a16="http://schemas.microsoft.com/office/drawing/2014/main" val="20004"/>
                    </a:ext>
                  </a:extLst>
                </a:gridCol>
              </a:tblGrid>
              <a:tr h="388451">
                <a:tc>
                  <a:txBody>
                    <a:bodyPr/>
                    <a:lstStyle/>
                    <a:p>
                      <a:pPr marL="0" marR="0">
                        <a:spcBef>
                          <a:spcPts val="0"/>
                        </a:spcBef>
                        <a:spcAft>
                          <a:spcPts val="0"/>
                        </a:spcAft>
                      </a:pPr>
                      <a:r>
                        <a:rPr lang="en-US" sz="1000" dirty="0"/>
                        <a:t>Gateway SKU</a:t>
                      </a:r>
                    </a:p>
                  </a:txBody>
                  <a:tcPr marL="89642" marR="89642" marT="44821" marB="44821"/>
                </a:tc>
                <a:tc>
                  <a:txBody>
                    <a:bodyPr/>
                    <a:lstStyle/>
                    <a:p>
                      <a:pPr marL="0" marR="0">
                        <a:spcBef>
                          <a:spcPts val="0"/>
                        </a:spcBef>
                        <a:spcAft>
                          <a:spcPts val="0"/>
                        </a:spcAft>
                      </a:pPr>
                      <a:r>
                        <a:rPr lang="en-US" sz="1000"/>
                        <a:t>ExpressRoute Throughput</a:t>
                      </a:r>
                    </a:p>
                  </a:txBody>
                  <a:tcPr marL="89642" marR="89642" marT="44821" marB="44821"/>
                </a:tc>
                <a:tc>
                  <a:txBody>
                    <a:bodyPr/>
                    <a:lstStyle/>
                    <a:p>
                      <a:pPr marL="0" marR="0">
                        <a:spcBef>
                          <a:spcPts val="0"/>
                        </a:spcBef>
                        <a:spcAft>
                          <a:spcPts val="0"/>
                        </a:spcAft>
                      </a:pPr>
                      <a:r>
                        <a:rPr lang="en-US" sz="1000" dirty="0"/>
                        <a:t>S2S Throughput</a:t>
                      </a:r>
                    </a:p>
                  </a:txBody>
                  <a:tcPr marL="89642" marR="89642" marT="44821" marB="44821"/>
                </a:tc>
                <a:tc>
                  <a:txBody>
                    <a:bodyPr/>
                    <a:lstStyle/>
                    <a:p>
                      <a:pPr marL="0" marR="0">
                        <a:spcBef>
                          <a:spcPts val="0"/>
                        </a:spcBef>
                        <a:spcAft>
                          <a:spcPts val="0"/>
                        </a:spcAft>
                      </a:pPr>
                      <a:r>
                        <a:rPr lang="en-US" sz="1000" dirty="0"/>
                        <a:t>Max</a:t>
                      </a:r>
                    </a:p>
                    <a:p>
                      <a:pPr marL="0" marR="0">
                        <a:spcBef>
                          <a:spcPts val="0"/>
                        </a:spcBef>
                        <a:spcAft>
                          <a:spcPts val="0"/>
                        </a:spcAft>
                      </a:pPr>
                      <a:r>
                        <a:rPr lang="en-US" sz="1000" dirty="0"/>
                        <a:t>Tunnels</a:t>
                      </a:r>
                    </a:p>
                  </a:txBody>
                  <a:tcPr marL="89642" marR="89642" marT="44821" marB="44821"/>
                </a:tc>
                <a:tc>
                  <a:txBody>
                    <a:bodyPr/>
                    <a:lstStyle/>
                    <a:p>
                      <a:pPr marL="0" marR="0">
                        <a:spcBef>
                          <a:spcPts val="0"/>
                        </a:spcBef>
                        <a:spcAft>
                          <a:spcPts val="0"/>
                        </a:spcAft>
                      </a:pPr>
                      <a:r>
                        <a:rPr lang="en-US" sz="1000" dirty="0"/>
                        <a:t>Cost (USD) / Hour</a:t>
                      </a:r>
                    </a:p>
                  </a:txBody>
                  <a:tcPr marL="89642" marR="89642" marT="44821" marB="44821"/>
                </a:tc>
                <a:extLst>
                  <a:ext uri="{0D108BD9-81ED-4DB2-BD59-A6C34878D82A}">
                    <a16:rowId xmlns:a16="http://schemas.microsoft.com/office/drawing/2014/main" val="10000"/>
                  </a:ext>
                </a:extLst>
              </a:tr>
              <a:tr h="363550">
                <a:tc>
                  <a:txBody>
                    <a:bodyPr/>
                    <a:lstStyle/>
                    <a:p>
                      <a:pPr marL="0" marR="0">
                        <a:spcBef>
                          <a:spcPts val="0"/>
                        </a:spcBef>
                        <a:spcAft>
                          <a:spcPts val="0"/>
                        </a:spcAft>
                      </a:pPr>
                      <a:r>
                        <a:rPr lang="en-US" sz="1000" dirty="0"/>
                        <a:t>Default</a:t>
                      </a:r>
                    </a:p>
                  </a:txBody>
                  <a:tcPr marL="89642" marR="89642" marT="44821" marB="44821"/>
                </a:tc>
                <a:tc>
                  <a:txBody>
                    <a:bodyPr/>
                    <a:lstStyle/>
                    <a:p>
                      <a:pPr marL="0" marR="0">
                        <a:spcBef>
                          <a:spcPts val="0"/>
                        </a:spcBef>
                        <a:spcAft>
                          <a:spcPts val="0"/>
                        </a:spcAft>
                      </a:pPr>
                      <a:r>
                        <a:rPr lang="en-US" sz="1000" dirty="0"/>
                        <a:t>500 Mbps</a:t>
                      </a:r>
                    </a:p>
                  </a:txBody>
                  <a:tcPr marL="89642" marR="89642" marT="44821" marB="44821"/>
                </a:tc>
                <a:tc>
                  <a:txBody>
                    <a:bodyPr/>
                    <a:lstStyle/>
                    <a:p>
                      <a:pPr marL="0" marR="0">
                        <a:spcBef>
                          <a:spcPts val="0"/>
                        </a:spcBef>
                        <a:spcAft>
                          <a:spcPts val="0"/>
                        </a:spcAft>
                      </a:pPr>
                      <a:r>
                        <a:rPr lang="en-US" sz="1000" dirty="0"/>
                        <a:t>100 Mbps</a:t>
                      </a:r>
                    </a:p>
                  </a:txBody>
                  <a:tcPr marL="89642" marR="89642" marT="44821" marB="44821"/>
                </a:tc>
                <a:tc>
                  <a:txBody>
                    <a:bodyPr/>
                    <a:lstStyle/>
                    <a:p>
                      <a:pPr marL="0" marR="0">
                        <a:spcBef>
                          <a:spcPts val="0"/>
                        </a:spcBef>
                        <a:spcAft>
                          <a:spcPts val="0"/>
                        </a:spcAft>
                      </a:pPr>
                      <a:r>
                        <a:rPr lang="en-US" sz="1000"/>
                        <a:t>10</a:t>
                      </a:r>
                    </a:p>
                  </a:txBody>
                  <a:tcPr marL="89642" marR="89642" marT="44821" marB="44821"/>
                </a:tc>
                <a:tc>
                  <a:txBody>
                    <a:bodyPr/>
                    <a:lstStyle/>
                    <a:p>
                      <a:pPr marL="0" marR="0">
                        <a:spcBef>
                          <a:spcPts val="0"/>
                        </a:spcBef>
                        <a:spcAft>
                          <a:spcPts val="0"/>
                        </a:spcAft>
                      </a:pPr>
                      <a:endParaRPr lang="en-US" sz="1000" dirty="0"/>
                    </a:p>
                  </a:txBody>
                  <a:tcPr marL="89642" marR="89642" marT="44821" marB="44821"/>
                </a:tc>
                <a:extLst>
                  <a:ext uri="{0D108BD9-81ED-4DB2-BD59-A6C34878D82A}">
                    <a16:rowId xmlns:a16="http://schemas.microsoft.com/office/drawing/2014/main" val="10001"/>
                  </a:ext>
                </a:extLst>
              </a:tr>
              <a:tr h="363550">
                <a:tc>
                  <a:txBody>
                    <a:bodyPr/>
                    <a:lstStyle/>
                    <a:p>
                      <a:pPr marL="0" marR="0">
                        <a:spcBef>
                          <a:spcPts val="0"/>
                        </a:spcBef>
                        <a:spcAft>
                          <a:spcPts val="0"/>
                        </a:spcAft>
                      </a:pPr>
                      <a:r>
                        <a:rPr lang="en-US" sz="1000" dirty="0">
                          <a:solidFill>
                            <a:srgbClr val="FFFF00"/>
                          </a:solidFill>
                        </a:rPr>
                        <a:t>Standard</a:t>
                      </a:r>
                    </a:p>
                  </a:txBody>
                  <a:tcPr marL="89642" marR="89642" marT="44821" marB="44821"/>
                </a:tc>
                <a:tc>
                  <a:txBody>
                    <a:bodyPr/>
                    <a:lstStyle/>
                    <a:p>
                      <a:pPr marL="0" marR="0">
                        <a:spcBef>
                          <a:spcPts val="0"/>
                        </a:spcBef>
                        <a:spcAft>
                          <a:spcPts val="0"/>
                        </a:spcAft>
                      </a:pPr>
                      <a:r>
                        <a:rPr lang="en-US" sz="1000" dirty="0"/>
                        <a:t>1000 Mbps</a:t>
                      </a:r>
                    </a:p>
                  </a:txBody>
                  <a:tcPr marL="89642" marR="89642" marT="44821" marB="44821"/>
                </a:tc>
                <a:tc>
                  <a:txBody>
                    <a:bodyPr/>
                    <a:lstStyle/>
                    <a:p>
                      <a:pPr marL="0" marR="0">
                        <a:spcBef>
                          <a:spcPts val="0"/>
                        </a:spcBef>
                        <a:spcAft>
                          <a:spcPts val="0"/>
                        </a:spcAft>
                      </a:pPr>
                      <a:r>
                        <a:rPr lang="en-US" sz="1000" dirty="0"/>
                        <a:t>100 Mbps</a:t>
                      </a:r>
                    </a:p>
                  </a:txBody>
                  <a:tcPr marL="89642" marR="89642" marT="44821" marB="44821"/>
                </a:tc>
                <a:tc>
                  <a:txBody>
                    <a:bodyPr/>
                    <a:lstStyle/>
                    <a:p>
                      <a:pPr marL="0" marR="0">
                        <a:spcBef>
                          <a:spcPts val="0"/>
                        </a:spcBef>
                        <a:spcAft>
                          <a:spcPts val="0"/>
                        </a:spcAft>
                      </a:pPr>
                      <a:r>
                        <a:rPr lang="en-US" sz="1000" dirty="0"/>
                        <a:t>10</a:t>
                      </a:r>
                    </a:p>
                  </a:txBody>
                  <a:tcPr marL="89642" marR="89642" marT="44821" marB="44821"/>
                </a:tc>
                <a:tc>
                  <a:txBody>
                    <a:bodyPr/>
                    <a:lstStyle/>
                    <a:p>
                      <a:pPr marL="0" marR="0">
                        <a:spcBef>
                          <a:spcPts val="0"/>
                        </a:spcBef>
                        <a:spcAft>
                          <a:spcPts val="0"/>
                        </a:spcAft>
                      </a:pPr>
                      <a:endParaRPr lang="en-US" sz="1000" dirty="0"/>
                    </a:p>
                  </a:txBody>
                  <a:tcPr marL="89642" marR="89642" marT="44821" marB="44821"/>
                </a:tc>
                <a:extLst>
                  <a:ext uri="{0D108BD9-81ED-4DB2-BD59-A6C34878D82A}">
                    <a16:rowId xmlns:a16="http://schemas.microsoft.com/office/drawing/2014/main" val="10002"/>
                  </a:ext>
                </a:extLst>
              </a:tr>
              <a:tr h="363550">
                <a:tc>
                  <a:txBody>
                    <a:bodyPr/>
                    <a:lstStyle/>
                    <a:p>
                      <a:pPr marL="0" marR="0">
                        <a:spcBef>
                          <a:spcPts val="0"/>
                        </a:spcBef>
                        <a:spcAft>
                          <a:spcPts val="0"/>
                        </a:spcAft>
                      </a:pPr>
                      <a:r>
                        <a:rPr lang="en-US" sz="1000" dirty="0"/>
                        <a:t>Performance</a:t>
                      </a:r>
                    </a:p>
                  </a:txBody>
                  <a:tcPr marL="89642" marR="89642" marT="44821" marB="44821"/>
                </a:tc>
                <a:tc>
                  <a:txBody>
                    <a:bodyPr/>
                    <a:lstStyle/>
                    <a:p>
                      <a:pPr marL="0" marR="0">
                        <a:spcBef>
                          <a:spcPts val="0"/>
                        </a:spcBef>
                        <a:spcAft>
                          <a:spcPts val="0"/>
                        </a:spcAft>
                      </a:pPr>
                      <a:r>
                        <a:rPr lang="en-US" sz="1000" dirty="0"/>
                        <a:t>2000 Mbps</a:t>
                      </a:r>
                    </a:p>
                  </a:txBody>
                  <a:tcPr marL="89642" marR="89642" marT="44821" marB="44821"/>
                </a:tc>
                <a:tc>
                  <a:txBody>
                    <a:bodyPr/>
                    <a:lstStyle/>
                    <a:p>
                      <a:pPr marL="0" marR="0">
                        <a:spcBef>
                          <a:spcPts val="0"/>
                        </a:spcBef>
                        <a:spcAft>
                          <a:spcPts val="0"/>
                        </a:spcAft>
                      </a:pPr>
                      <a:r>
                        <a:rPr lang="en-US" sz="1000" dirty="0"/>
                        <a:t>200 Mbps</a:t>
                      </a:r>
                    </a:p>
                  </a:txBody>
                  <a:tcPr marL="89642" marR="89642" marT="44821" marB="44821"/>
                </a:tc>
                <a:tc>
                  <a:txBody>
                    <a:bodyPr/>
                    <a:lstStyle/>
                    <a:p>
                      <a:pPr marL="0" marR="0">
                        <a:spcBef>
                          <a:spcPts val="0"/>
                        </a:spcBef>
                        <a:spcAft>
                          <a:spcPts val="0"/>
                        </a:spcAft>
                      </a:pPr>
                      <a:r>
                        <a:rPr lang="en-US" sz="1000" dirty="0"/>
                        <a:t>30</a:t>
                      </a:r>
                    </a:p>
                  </a:txBody>
                  <a:tcPr marL="89642" marR="89642" marT="44821" marB="44821"/>
                </a:tc>
                <a:tc>
                  <a:txBody>
                    <a:bodyPr/>
                    <a:lstStyle/>
                    <a:p>
                      <a:pPr marL="0" marR="0">
                        <a:spcBef>
                          <a:spcPts val="0"/>
                        </a:spcBef>
                        <a:spcAft>
                          <a:spcPts val="0"/>
                        </a:spcAft>
                      </a:pPr>
                      <a:endParaRPr lang="en-US" sz="1000" dirty="0"/>
                    </a:p>
                  </a:txBody>
                  <a:tcPr marL="89642" marR="89642" marT="44821" marB="44821"/>
                </a:tc>
                <a:extLst>
                  <a:ext uri="{0D108BD9-81ED-4DB2-BD59-A6C34878D82A}">
                    <a16:rowId xmlns:a16="http://schemas.microsoft.com/office/drawing/2014/main" val="10003"/>
                  </a:ext>
                </a:extLst>
              </a:tr>
            </a:tbl>
          </a:graphicData>
        </a:graphic>
      </p:graphicFrame>
      <p:sp>
        <p:nvSpPr>
          <p:cNvPr id="13" name="Text Placeholder 2"/>
          <p:cNvSpPr txBox="1">
            <a:spLocks/>
          </p:cNvSpPr>
          <p:nvPr/>
        </p:nvSpPr>
        <p:spPr>
          <a:xfrm>
            <a:off x="6170702" y="1337343"/>
            <a:ext cx="5677357" cy="4407422"/>
          </a:xfrm>
          <a:prstGeom prst="rect">
            <a:avLst/>
          </a:prstGeom>
        </p:spPr>
        <p:txBody>
          <a:bodyPr vert="horz" wrap="square" lIns="143428" tIns="89642" rIns="143428" bIns="89642"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26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549" dirty="0"/>
              <a:t>Standard Gateways</a:t>
            </a:r>
          </a:p>
          <a:p>
            <a:pPr lvl="1"/>
            <a:r>
              <a:rPr lang="en-US" sz="2353" dirty="0"/>
              <a:t>Supports ExpressRoute and VPN Gateways coexistence</a:t>
            </a:r>
          </a:p>
          <a:p>
            <a:pPr lvl="1"/>
            <a:r>
              <a:rPr lang="en-US" sz="2353" dirty="0"/>
              <a:t>Improved throughput for ExpressRoute</a:t>
            </a:r>
          </a:p>
        </p:txBody>
      </p:sp>
    </p:spTree>
    <p:extLst>
      <p:ext uri="{BB962C8B-B14F-4D97-AF65-F5344CB8AC3E}">
        <p14:creationId xmlns:p14="http://schemas.microsoft.com/office/powerpoint/2010/main" val="3455948905"/>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Multi-Site Connectivity Example</a:t>
            </a:r>
          </a:p>
        </p:txBody>
      </p:sp>
      <p:pic>
        <p:nvPicPr>
          <p:cNvPr id="4" name="Content Placeholder 3"/>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2286194" y="1561449"/>
            <a:ext cx="7012642" cy="3749110"/>
          </a:xfrm>
        </p:spPr>
      </p:pic>
    </p:spTree>
    <p:extLst>
      <p:ext uri="{BB962C8B-B14F-4D97-AF65-F5344CB8AC3E}">
        <p14:creationId xmlns:p14="http://schemas.microsoft.com/office/powerpoint/2010/main" val="1380344550"/>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Multi-Site VPN - Things to know </a:t>
            </a:r>
          </a:p>
        </p:txBody>
      </p:sp>
      <p:sp>
        <p:nvSpPr>
          <p:cNvPr id="3" name="Content Placeholder 2"/>
          <p:cNvSpPr>
            <a:spLocks noGrp="1"/>
          </p:cNvSpPr>
          <p:nvPr>
            <p:ph sz="quarter" idx="10"/>
          </p:nvPr>
        </p:nvSpPr>
        <p:spPr>
          <a:xfrm>
            <a:off x="268289" y="1398685"/>
            <a:ext cx="11542503" cy="5014691"/>
          </a:xfrm>
        </p:spPr>
        <p:txBody>
          <a:bodyPr/>
          <a:lstStyle/>
          <a:p>
            <a:r>
              <a:rPr lang="en-US" sz="3529" dirty="0"/>
              <a:t>Compatible VPN devices</a:t>
            </a:r>
          </a:p>
          <a:p>
            <a:r>
              <a:rPr lang="en-US" sz="3529" dirty="0"/>
              <a:t>An externally facing public IPv4 IP address for each VPN device</a:t>
            </a:r>
          </a:p>
          <a:p>
            <a:r>
              <a:rPr lang="en-US" sz="3529" dirty="0"/>
              <a:t>The IP address ranges that you want to use for your virtual network</a:t>
            </a:r>
          </a:p>
          <a:p>
            <a:r>
              <a:rPr lang="en-US" sz="3529" dirty="0"/>
              <a:t>The IP address ranges for each of the local network sites that you'll be connecting to – no overlap</a:t>
            </a:r>
          </a:p>
          <a:p>
            <a:r>
              <a:rPr lang="en-US" sz="3529" dirty="0"/>
              <a:t>Max </a:t>
            </a:r>
            <a:r>
              <a:rPr lang="en-US" sz="3529" dirty="0" err="1"/>
              <a:t>IPSec</a:t>
            </a:r>
            <a:r>
              <a:rPr lang="en-US" sz="3529" dirty="0"/>
              <a:t> tunnels limits: Basic 10, Standard 10, High Performance 30</a:t>
            </a:r>
          </a:p>
        </p:txBody>
      </p:sp>
    </p:spTree>
    <p:extLst>
      <p:ext uri="{BB962C8B-B14F-4D97-AF65-F5344CB8AC3E}">
        <p14:creationId xmlns:p14="http://schemas.microsoft.com/office/powerpoint/2010/main" val="2218653140"/>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8928" y="4880532"/>
            <a:ext cx="11541862" cy="1015663"/>
          </a:xfrm>
        </p:spPr>
        <p:txBody>
          <a:bodyPr/>
          <a:lstStyle/>
          <a:p>
            <a:endParaRPr lang="en-US" sz="6000" dirty="0"/>
          </a:p>
        </p:txBody>
      </p:sp>
    </p:spTree>
    <p:extLst>
      <p:ext uri="{BB962C8B-B14F-4D97-AF65-F5344CB8AC3E}">
        <p14:creationId xmlns:p14="http://schemas.microsoft.com/office/powerpoint/2010/main" val="3405917440"/>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781871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Disk</a:t>
            </a:r>
          </a:p>
        </p:txBody>
      </p:sp>
      <p:sp>
        <p:nvSpPr>
          <p:cNvPr id="3" name="Content Placeholder 2"/>
          <p:cNvSpPr>
            <a:spLocks noGrp="1"/>
          </p:cNvSpPr>
          <p:nvPr>
            <p:ph sz="quarter" idx="10"/>
          </p:nvPr>
        </p:nvSpPr>
        <p:spPr/>
        <p:txBody>
          <a:bodyPr>
            <a:normAutofit fontScale="77500" lnSpcReduction="20000"/>
          </a:bodyPr>
          <a:lstStyle/>
          <a:p>
            <a:r>
              <a:rPr lang="en-US" dirty="0"/>
              <a:t>Drive C is always the OS Disk (127 GB)</a:t>
            </a:r>
          </a:p>
          <a:p>
            <a:endParaRPr lang="en-US" dirty="0"/>
          </a:p>
          <a:p>
            <a:r>
              <a:rPr lang="en-US" dirty="0"/>
              <a:t>Drive D is a temporary data disk</a:t>
            </a:r>
          </a:p>
          <a:p>
            <a:pPr lvl="1"/>
            <a:r>
              <a:rPr lang="en-US" dirty="0"/>
              <a:t>Physical storage in the rack the VM is running on</a:t>
            </a:r>
          </a:p>
          <a:p>
            <a:pPr lvl="1"/>
            <a:r>
              <a:rPr lang="en-US" dirty="0"/>
              <a:t>Ideal for caching local data that does not need to be persisted</a:t>
            </a:r>
          </a:p>
          <a:p>
            <a:pPr lvl="1"/>
            <a:r>
              <a:rPr lang="en-US" dirty="0"/>
              <a:t>Only store data here that you can tolerate losing</a:t>
            </a:r>
          </a:p>
          <a:p>
            <a:endParaRPr lang="en-US" dirty="0"/>
          </a:p>
          <a:p>
            <a:r>
              <a:rPr lang="en-US" dirty="0"/>
              <a:t>Drive E is mapped to DVD drives</a:t>
            </a:r>
          </a:p>
          <a:p>
            <a:endParaRPr lang="en-US" dirty="0"/>
          </a:p>
          <a:p>
            <a:r>
              <a:rPr lang="en-US" dirty="0"/>
              <a:t>Drive F, G, H… used for data disks (up to 1TB)</a:t>
            </a:r>
          </a:p>
          <a:p>
            <a:endParaRPr lang="en-US" dirty="0"/>
          </a:p>
        </p:txBody>
      </p:sp>
    </p:spTree>
    <p:extLst>
      <p:ext uri="{BB962C8B-B14F-4D97-AF65-F5344CB8AC3E}">
        <p14:creationId xmlns:p14="http://schemas.microsoft.com/office/powerpoint/2010/main" val="206508915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Capacity and Features</a:t>
            </a:r>
          </a:p>
        </p:txBody>
      </p:sp>
      <p:sp>
        <p:nvSpPr>
          <p:cNvPr id="3" name="Content Placeholder 2"/>
          <p:cNvSpPr>
            <a:spLocks noGrp="1"/>
          </p:cNvSpPr>
          <p:nvPr>
            <p:ph sz="quarter" idx="10"/>
          </p:nvPr>
        </p:nvSpPr>
        <p:spPr>
          <a:xfrm>
            <a:off x="268289" y="1398396"/>
            <a:ext cx="6227761" cy="5002404"/>
          </a:xfrm>
        </p:spPr>
        <p:txBody>
          <a:bodyPr>
            <a:normAutofit fontScale="92500"/>
          </a:bodyPr>
          <a:lstStyle/>
          <a:p>
            <a:r>
              <a:rPr lang="en-US" dirty="0"/>
              <a:t>VM size determines </a:t>
            </a:r>
            <a:r>
              <a:rPr lang="en-US" dirty="0">
                <a:solidFill>
                  <a:srgbClr val="FFFF00"/>
                </a:solidFill>
              </a:rPr>
              <a:t>compute capacity</a:t>
            </a:r>
          </a:p>
          <a:p>
            <a:pPr lvl="1"/>
            <a:r>
              <a:rPr lang="en-US" dirty="0"/>
              <a:t># of cores, RAM, # of disks, local SSD</a:t>
            </a:r>
          </a:p>
          <a:p>
            <a:endParaRPr lang="en-US" dirty="0"/>
          </a:p>
          <a:p>
            <a:r>
              <a:rPr lang="en-US" dirty="0"/>
              <a:t>VM size determines </a:t>
            </a:r>
            <a:r>
              <a:rPr lang="en-US" dirty="0">
                <a:solidFill>
                  <a:srgbClr val="FFFF00"/>
                </a:solidFill>
              </a:rPr>
              <a:t>features</a:t>
            </a:r>
          </a:p>
          <a:p>
            <a:pPr lvl="1"/>
            <a:r>
              <a:rPr lang="en-US" dirty="0"/>
              <a:t>Auto-scale, load balancing, RDMA, Premium storage support</a:t>
            </a:r>
          </a:p>
          <a:p>
            <a:pPr lvl="1"/>
            <a:endParaRPr lang="en-US" dirty="0"/>
          </a:p>
        </p:txBody>
      </p:sp>
      <p:pic>
        <p:nvPicPr>
          <p:cNvPr id="4" name="Picture 3"/>
          <p:cNvPicPr>
            <a:picLocks noChangeAspect="1"/>
          </p:cNvPicPr>
          <p:nvPr/>
        </p:nvPicPr>
        <p:blipFill>
          <a:blip r:embed="rId3"/>
          <a:stretch>
            <a:fillRect/>
          </a:stretch>
        </p:blipFill>
        <p:spPr>
          <a:xfrm>
            <a:off x="8207015" y="1190767"/>
            <a:ext cx="1563048" cy="2447287"/>
          </a:xfrm>
          <a:prstGeom prst="rect">
            <a:avLst/>
          </a:prstGeom>
        </p:spPr>
      </p:pic>
      <p:pic>
        <p:nvPicPr>
          <p:cNvPr id="5" name="Picture 4"/>
          <p:cNvPicPr>
            <a:picLocks noChangeAspect="1"/>
          </p:cNvPicPr>
          <p:nvPr/>
        </p:nvPicPr>
        <p:blipFill>
          <a:blip r:embed="rId4"/>
          <a:stretch>
            <a:fillRect/>
          </a:stretch>
        </p:blipFill>
        <p:spPr>
          <a:xfrm>
            <a:off x="10247743" y="1190767"/>
            <a:ext cx="1563048" cy="2447287"/>
          </a:xfrm>
          <a:prstGeom prst="rect">
            <a:avLst/>
          </a:prstGeom>
        </p:spPr>
      </p:pic>
      <p:pic>
        <p:nvPicPr>
          <p:cNvPr id="6" name="Picture 5"/>
          <p:cNvPicPr>
            <a:picLocks noChangeAspect="1"/>
          </p:cNvPicPr>
          <p:nvPr/>
        </p:nvPicPr>
        <p:blipFill>
          <a:blip r:embed="rId5"/>
          <a:stretch>
            <a:fillRect/>
          </a:stretch>
        </p:blipFill>
        <p:spPr>
          <a:xfrm>
            <a:off x="8192729" y="3810637"/>
            <a:ext cx="1563048" cy="2447287"/>
          </a:xfrm>
          <a:prstGeom prst="rect">
            <a:avLst/>
          </a:prstGeom>
        </p:spPr>
      </p:pic>
      <p:pic>
        <p:nvPicPr>
          <p:cNvPr id="7" name="Picture 6"/>
          <p:cNvPicPr>
            <a:picLocks noChangeAspect="1"/>
          </p:cNvPicPr>
          <p:nvPr/>
        </p:nvPicPr>
        <p:blipFill>
          <a:blip r:embed="rId6"/>
          <a:stretch>
            <a:fillRect/>
          </a:stretch>
        </p:blipFill>
        <p:spPr>
          <a:xfrm>
            <a:off x="10247743" y="3810637"/>
            <a:ext cx="1563048" cy="2447287"/>
          </a:xfrm>
          <a:prstGeom prst="rect">
            <a:avLst/>
          </a:prstGeom>
        </p:spPr>
      </p:pic>
    </p:spTree>
    <p:extLst>
      <p:ext uri="{BB962C8B-B14F-4D97-AF65-F5344CB8AC3E}">
        <p14:creationId xmlns:p14="http://schemas.microsoft.com/office/powerpoint/2010/main" val="34714497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Tiers</a:t>
            </a:r>
          </a:p>
        </p:txBody>
      </p:sp>
      <p:sp>
        <p:nvSpPr>
          <p:cNvPr id="3" name="Content Placeholder 2"/>
          <p:cNvSpPr>
            <a:spLocks noGrp="1"/>
          </p:cNvSpPr>
          <p:nvPr>
            <p:ph sz="quarter" idx="10"/>
          </p:nvPr>
        </p:nvSpPr>
        <p:spPr>
          <a:xfrm>
            <a:off x="268288" y="1398397"/>
            <a:ext cx="11542503" cy="4926203"/>
          </a:xfrm>
        </p:spPr>
        <p:txBody>
          <a:bodyPr>
            <a:normAutofit fontScale="92500" lnSpcReduction="10000"/>
          </a:bodyPr>
          <a:lstStyle/>
          <a:p>
            <a:r>
              <a:rPr lang="en-US" dirty="0"/>
              <a:t>Standard Tier VM’s</a:t>
            </a:r>
          </a:p>
          <a:p>
            <a:pPr lvl="1"/>
            <a:r>
              <a:rPr lang="en-US" dirty="0"/>
              <a:t>Series A, D</a:t>
            </a:r>
            <a:r>
              <a:rPr lang="en-US"/>
              <a:t>, </a:t>
            </a:r>
            <a:r>
              <a:rPr lang="en-US"/>
              <a:t>Dv2 (Dv2 VMs are not yet certified for </a:t>
            </a:r>
            <a:r>
              <a:rPr lang="en-US"/>
              <a:t>SAP), </a:t>
            </a:r>
            <a:r>
              <a:rPr lang="en-US" dirty="0"/>
              <a:t>DS, G</a:t>
            </a:r>
            <a:r>
              <a:rPr lang="en-US"/>
              <a:t>, GS (</a:t>
            </a:r>
            <a:r>
              <a:rPr lang="en-US" dirty="0"/>
              <a:t>general purpose to high performance)</a:t>
            </a:r>
          </a:p>
          <a:p>
            <a:pPr lvl="1"/>
            <a:r>
              <a:rPr lang="en-US" dirty="0"/>
              <a:t>Most flexible – full feature support</a:t>
            </a:r>
          </a:p>
          <a:p>
            <a:endParaRPr lang="en-US" dirty="0"/>
          </a:p>
          <a:p>
            <a:r>
              <a:rPr lang="en-US" dirty="0"/>
              <a:t>Basic Tier VM’s</a:t>
            </a:r>
          </a:p>
          <a:p>
            <a:pPr lvl="1"/>
            <a:r>
              <a:rPr lang="en-US" dirty="0"/>
              <a:t>General purpose compute</a:t>
            </a:r>
          </a:p>
          <a:p>
            <a:pPr lvl="1"/>
            <a:r>
              <a:rPr lang="en-US" dirty="0"/>
              <a:t>No support for load balancing, auto-scale, or high memory requirements</a:t>
            </a:r>
          </a:p>
        </p:txBody>
      </p:sp>
    </p:spTree>
    <p:extLst>
      <p:ext uri="{BB962C8B-B14F-4D97-AF65-F5344CB8AC3E}">
        <p14:creationId xmlns:p14="http://schemas.microsoft.com/office/powerpoint/2010/main" val="31497398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Virtual Machine Image Gallery</a:t>
            </a:r>
          </a:p>
        </p:txBody>
      </p:sp>
      <p:sp>
        <p:nvSpPr>
          <p:cNvPr id="4" name="Content Placeholder 3"/>
          <p:cNvSpPr>
            <a:spLocks noGrp="1"/>
          </p:cNvSpPr>
          <p:nvPr>
            <p:ph sz="quarter" idx="10"/>
          </p:nvPr>
        </p:nvSpPr>
        <p:spPr>
          <a:xfrm>
            <a:off x="268288" y="1398397"/>
            <a:ext cx="11542503" cy="5176574"/>
          </a:xfrm>
        </p:spPr>
        <p:txBody>
          <a:bodyPr>
            <a:normAutofit fontScale="77500" lnSpcReduction="20000"/>
          </a:bodyPr>
          <a:lstStyle/>
          <a:p>
            <a:r>
              <a:rPr lang="en-US" dirty="0"/>
              <a:t>OS Images</a:t>
            </a:r>
          </a:p>
          <a:p>
            <a:pPr lvl="1"/>
            <a:r>
              <a:rPr lang="en-US" dirty="0"/>
              <a:t>Windows &amp; Linux</a:t>
            </a:r>
          </a:p>
          <a:p>
            <a:pPr lvl="1"/>
            <a:r>
              <a:rPr lang="en-US" dirty="0"/>
              <a:t>Custom – create your own flavor of Windows or Linux</a:t>
            </a:r>
          </a:p>
          <a:p>
            <a:pPr marL="336145" lvl="1" indent="0">
              <a:buNone/>
            </a:pPr>
            <a:endParaRPr lang="en-US" dirty="0"/>
          </a:p>
          <a:p>
            <a:r>
              <a:rPr lang="en-US" dirty="0"/>
              <a:t>Windows Server Images</a:t>
            </a:r>
          </a:p>
          <a:p>
            <a:pPr lvl="1"/>
            <a:r>
              <a:rPr lang="en-US" dirty="0"/>
              <a:t>SQL Server, Dynamics, SharePoint, Oracle</a:t>
            </a:r>
          </a:p>
          <a:p>
            <a:pPr lvl="1"/>
            <a:r>
              <a:rPr lang="en-US" dirty="0"/>
              <a:t>Supported server workloads on Azure VM’s available at https://support.microsoft.com/en-us/kb/2721672</a:t>
            </a:r>
          </a:p>
          <a:p>
            <a:pPr lvl="1"/>
            <a:endParaRPr lang="en-US" dirty="0"/>
          </a:p>
          <a:p>
            <a:r>
              <a:rPr lang="en-US" dirty="0"/>
              <a:t>Windows Client Images (w/MSDN)</a:t>
            </a:r>
          </a:p>
          <a:p>
            <a:pPr lvl="1"/>
            <a:r>
              <a:rPr lang="en-US" dirty="0"/>
              <a:t>Windows 7, 8.1, 10</a:t>
            </a:r>
          </a:p>
          <a:p>
            <a:pPr lvl="1"/>
            <a:r>
              <a:rPr lang="en-US" dirty="0"/>
              <a:t>Visual Studio 2013 and 2015</a:t>
            </a:r>
          </a:p>
          <a:p>
            <a:pPr marL="336145" lvl="1" indent="0">
              <a:buNone/>
            </a:pPr>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363244119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8038020" y="1859730"/>
            <a:ext cx="3772771" cy="3616112"/>
            <a:chOff x="7801655" y="2464641"/>
            <a:chExt cx="3772771" cy="3616112"/>
          </a:xfrm>
        </p:grpSpPr>
        <p:sp>
          <p:nvSpPr>
            <p:cNvPr id="21" name="Rectangle 20"/>
            <p:cNvSpPr/>
            <p:nvPr/>
          </p:nvSpPr>
          <p:spPr bwMode="auto">
            <a:xfrm>
              <a:off x="7968345" y="2464641"/>
              <a:ext cx="1227934" cy="3616112"/>
            </a:xfrm>
            <a:prstGeom prst="rect">
              <a:avLst/>
            </a:prstGeom>
            <a:noFill/>
            <a:ln w="1905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Box 21"/>
            <p:cNvSpPr txBox="1"/>
            <p:nvPr/>
          </p:nvSpPr>
          <p:spPr>
            <a:xfrm>
              <a:off x="7801655" y="2464641"/>
              <a:ext cx="1573365"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Fault Domain</a:t>
              </a:r>
            </a:p>
          </p:txBody>
        </p:sp>
        <p:sp>
          <p:nvSpPr>
            <p:cNvPr id="23" name="Rectangle 22"/>
            <p:cNvSpPr/>
            <p:nvPr/>
          </p:nvSpPr>
          <p:spPr bwMode="auto">
            <a:xfrm>
              <a:off x="10167751" y="2464641"/>
              <a:ext cx="1227934" cy="3616112"/>
            </a:xfrm>
            <a:prstGeom prst="rect">
              <a:avLst/>
            </a:prstGeom>
            <a:noFill/>
            <a:ln w="1905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TextBox 23"/>
            <p:cNvSpPr txBox="1"/>
            <p:nvPr/>
          </p:nvSpPr>
          <p:spPr>
            <a:xfrm>
              <a:off x="10001061" y="2464641"/>
              <a:ext cx="1573365"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Fault Domain</a:t>
              </a:r>
            </a:p>
          </p:txBody>
        </p:sp>
      </p:grpSp>
      <p:grpSp>
        <p:nvGrpSpPr>
          <p:cNvPr id="20" name="Group 19"/>
          <p:cNvGrpSpPr/>
          <p:nvPr/>
        </p:nvGrpSpPr>
        <p:grpSpPr>
          <a:xfrm>
            <a:off x="8303060" y="2280200"/>
            <a:ext cx="3259265" cy="3145576"/>
            <a:chOff x="8066695" y="2885111"/>
            <a:chExt cx="3259265" cy="3145576"/>
          </a:xfrm>
        </p:grpSpPr>
        <p:sp>
          <p:nvSpPr>
            <p:cNvPr id="18" name="Rectangle 17"/>
            <p:cNvSpPr/>
            <p:nvPr/>
          </p:nvSpPr>
          <p:spPr bwMode="auto">
            <a:xfrm>
              <a:off x="10249526" y="2928253"/>
              <a:ext cx="1065058" cy="3102434"/>
            </a:xfrm>
            <a:prstGeom prst="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8066695" y="2928253"/>
              <a:ext cx="1065058" cy="3102434"/>
            </a:xfrm>
            <a:prstGeom prst="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p:cNvSpPr txBox="1"/>
            <p:nvPr/>
          </p:nvSpPr>
          <p:spPr>
            <a:xfrm>
              <a:off x="8078070" y="2885111"/>
              <a:ext cx="1065059"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Server Rack</a:t>
              </a:r>
            </a:p>
          </p:txBody>
        </p:sp>
        <p:sp>
          <p:nvSpPr>
            <p:cNvPr id="19" name="TextBox 18"/>
            <p:cNvSpPr txBox="1"/>
            <p:nvPr/>
          </p:nvSpPr>
          <p:spPr>
            <a:xfrm>
              <a:off x="10260901" y="2885111"/>
              <a:ext cx="1065059"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Server Rack</a:t>
              </a:r>
            </a:p>
          </p:txBody>
        </p:sp>
      </p:grpSp>
      <p:sp>
        <p:nvSpPr>
          <p:cNvPr id="13" name="Rectangle 12"/>
          <p:cNvSpPr/>
          <p:nvPr/>
        </p:nvSpPr>
        <p:spPr bwMode="auto">
          <a:xfrm>
            <a:off x="8172052" y="4452800"/>
            <a:ext cx="3516086" cy="800960"/>
          </a:xfrm>
          <a:prstGeom prst="rect">
            <a:avLst/>
          </a:prstGeom>
          <a:solidFill>
            <a:schemeClr val="accent6"/>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8172052" y="2947312"/>
            <a:ext cx="3516086" cy="800960"/>
          </a:xfrm>
          <a:prstGeom prst="rect">
            <a:avLst/>
          </a:prstGeom>
          <a:solidFill>
            <a:schemeClr val="accent6"/>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Availability Sets</a:t>
            </a:r>
          </a:p>
        </p:txBody>
      </p:sp>
      <p:sp>
        <p:nvSpPr>
          <p:cNvPr id="3" name="Content Placeholder 2"/>
          <p:cNvSpPr>
            <a:spLocks noGrp="1"/>
          </p:cNvSpPr>
          <p:nvPr>
            <p:ph sz="quarter" idx="10"/>
          </p:nvPr>
        </p:nvSpPr>
        <p:spPr>
          <a:xfrm>
            <a:off x="268288" y="1398395"/>
            <a:ext cx="7452266" cy="5257585"/>
          </a:xfrm>
        </p:spPr>
        <p:txBody>
          <a:bodyPr>
            <a:normAutofit fontScale="85000" lnSpcReduction="20000"/>
          </a:bodyPr>
          <a:lstStyle/>
          <a:p>
            <a:r>
              <a:rPr lang="en-US" dirty="0"/>
              <a:t>Recommended for workloads with 2+ VM’s</a:t>
            </a:r>
          </a:p>
          <a:p>
            <a:endParaRPr lang="en-US" dirty="0"/>
          </a:p>
          <a:p>
            <a:r>
              <a:rPr lang="en-US" dirty="0"/>
              <a:t>Azure has knowledge of your server topology – won’t shut down all instances during host upgrades.</a:t>
            </a:r>
          </a:p>
          <a:p>
            <a:endParaRPr lang="en-US" dirty="0"/>
          </a:p>
          <a:p>
            <a:r>
              <a:rPr lang="en-US" dirty="0"/>
              <a:t>Provides </a:t>
            </a:r>
            <a:r>
              <a:rPr lang="en-US" dirty="0">
                <a:solidFill>
                  <a:srgbClr val="FFFF00"/>
                </a:solidFill>
              </a:rPr>
              <a:t>physical redundancy </a:t>
            </a:r>
            <a:r>
              <a:rPr lang="en-US" dirty="0"/>
              <a:t>at the server, power, and network level</a:t>
            </a:r>
          </a:p>
          <a:p>
            <a:endParaRPr lang="en-US" dirty="0"/>
          </a:p>
          <a:p>
            <a:r>
              <a:rPr lang="en-US" dirty="0"/>
              <a:t>Required to achieve 99.95% SLA</a:t>
            </a:r>
          </a:p>
        </p:txBody>
      </p:sp>
      <p:pic>
        <p:nvPicPr>
          <p:cNvPr id="7" name="Picture 6"/>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456820" y="4471312"/>
            <a:ext cx="780290" cy="780290"/>
          </a:xfrm>
          <a:prstGeom prst="rect">
            <a:avLst/>
          </a:prstGeom>
        </p:spPr>
      </p:pic>
      <p:pic>
        <p:nvPicPr>
          <p:cNvPr id="8" name="Picture 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633963" y="4471312"/>
            <a:ext cx="780290" cy="780290"/>
          </a:xfrm>
          <a:prstGeom prst="rect">
            <a:avLst/>
          </a:prstGeom>
        </p:spPr>
      </p:pic>
      <p:pic>
        <p:nvPicPr>
          <p:cNvPr id="9" name="Picture 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456820" y="2947312"/>
            <a:ext cx="780290" cy="780290"/>
          </a:xfrm>
          <a:prstGeom prst="rect">
            <a:avLst/>
          </a:prstGeom>
        </p:spPr>
      </p:pic>
      <p:pic>
        <p:nvPicPr>
          <p:cNvPr id="10" name="Picture 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633963" y="2947312"/>
            <a:ext cx="780290" cy="780290"/>
          </a:xfrm>
          <a:prstGeom prst="rect">
            <a:avLst/>
          </a:prstGeom>
        </p:spPr>
      </p:pic>
      <p:sp>
        <p:nvSpPr>
          <p:cNvPr id="12" name="TextBox 11"/>
          <p:cNvSpPr txBox="1"/>
          <p:nvPr/>
        </p:nvSpPr>
        <p:spPr>
          <a:xfrm>
            <a:off x="9237110" y="3028120"/>
            <a:ext cx="1442357"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Availability Set</a:t>
            </a:r>
          </a:p>
        </p:txBody>
      </p:sp>
      <p:sp>
        <p:nvSpPr>
          <p:cNvPr id="15" name="TextBox 14"/>
          <p:cNvSpPr txBox="1"/>
          <p:nvPr/>
        </p:nvSpPr>
        <p:spPr>
          <a:xfrm>
            <a:off x="9214358" y="4531450"/>
            <a:ext cx="1442357"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Availability Set</a:t>
            </a:r>
          </a:p>
        </p:txBody>
      </p:sp>
    </p:spTree>
    <p:extLst>
      <p:ext uri="{BB962C8B-B14F-4D97-AF65-F5344CB8AC3E}">
        <p14:creationId xmlns:p14="http://schemas.microsoft.com/office/powerpoint/2010/main" val="327318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2606B4F3-E07E-4CB3-97FB-232A4B3136F3}" vid="{E6E77CF9-D6F2-48A3-AB34-D58B1514FF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08F381963C77D44A6A91469D5845EE5" ma:contentTypeVersion="2" ma:contentTypeDescription="Create a new document." ma:contentTypeScope="" ma:versionID="66290b1f7725e443aa19cdb7b89371b7">
  <xsd:schema xmlns:xsd="http://www.w3.org/2001/XMLSchema" xmlns:xs="http://www.w3.org/2001/XMLSchema" xmlns:p="http://schemas.microsoft.com/office/2006/metadata/properties" xmlns:ns2="c58f79d2-8dd2-43f0-9a03-e1b9f874d667" targetNamespace="http://schemas.microsoft.com/office/2006/metadata/properties" ma:root="true" ma:fieldsID="27a8e9c299bda407fa38b12f0db042eb" ns2:_="">
    <xsd:import namespace="c58f79d2-8dd2-43f0-9a03-e1b9f874d667"/>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79d2-8dd2-43f0-9a03-e1b9f874d66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9875FEE-DE3D-4188-8662-ADBCF047D0D7}">
  <ds:schemaRefs>
    <ds:schemaRef ds:uri="http://schemas.microsoft.com/sharepoint/v3/contenttype/forms"/>
  </ds:schemaRefs>
</ds:datastoreItem>
</file>

<file path=customXml/itemProps2.xml><?xml version="1.0" encoding="utf-8"?>
<ds:datastoreItem xmlns:ds="http://schemas.openxmlformats.org/officeDocument/2006/customXml" ds:itemID="{4905AC14-D5C7-4341-ACD4-C8F1BC1CA010}">
  <ds:schemaRefs>
    <ds:schemaRef ds:uri="http://www.w3.org/XML/1998/namespace"/>
    <ds:schemaRef ds:uri="http://purl.org/dc/terms/"/>
    <ds:schemaRef ds:uri="c58f79d2-8dd2-43f0-9a03-e1b9f874d667"/>
    <ds:schemaRef ds:uri="http://schemas.microsoft.com/office/2006/documentManagement/types"/>
    <ds:schemaRef ds:uri="http://schemas.microsoft.com/office/2006/metadata/properties"/>
    <ds:schemaRef ds:uri="http://purl.org/dc/elements/1.1/"/>
    <ds:schemaRef ds:uri="http://schemas.microsoft.com/office/infopath/2007/PartnerControls"/>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DCCDBCB8-0CE6-401C-AD46-1000FC27D2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79d2-8dd2-43f0-9a03-e1b9f874d6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20520</TotalTime>
  <Words>6535</Words>
  <Application>Microsoft Office PowerPoint</Application>
  <PresentationFormat>Widescreen</PresentationFormat>
  <Paragraphs>782</Paragraphs>
  <Slides>49</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Courier New</vt:lpstr>
      <vt:lpstr>Segoe UI</vt:lpstr>
      <vt:lpstr>Segoe UI Light</vt:lpstr>
      <vt:lpstr>1_Windows Azure</vt:lpstr>
      <vt:lpstr>PowerPoint Presentation</vt:lpstr>
      <vt:lpstr>Agenda</vt:lpstr>
      <vt:lpstr>Azure Virtual Machines</vt:lpstr>
      <vt:lpstr>Virtual Machine Architecture</vt:lpstr>
      <vt:lpstr>Virtual Machine Disk</vt:lpstr>
      <vt:lpstr>Capacity and Features</vt:lpstr>
      <vt:lpstr>Virtual Machine Tiers</vt:lpstr>
      <vt:lpstr>Azure Virtual Machine Image Gallery</vt:lpstr>
      <vt:lpstr>Availability Sets</vt:lpstr>
      <vt:lpstr>PowerPoint Presentation</vt:lpstr>
      <vt:lpstr>VM Extensions</vt:lpstr>
      <vt:lpstr>Virtual Machine Extensions (IaaS+)</vt:lpstr>
      <vt:lpstr>Value of Virtual Machine Extensions</vt:lpstr>
      <vt:lpstr>Azure Storage Overview</vt:lpstr>
      <vt:lpstr>Azure Storage Accounts</vt:lpstr>
      <vt:lpstr>Storage Replication</vt:lpstr>
      <vt:lpstr>Azure Storage Account Services</vt:lpstr>
      <vt:lpstr>Premium Storage</vt:lpstr>
      <vt:lpstr>High Performance Storage for VM Workloads</vt:lpstr>
      <vt:lpstr>Premium storage availability</vt:lpstr>
      <vt:lpstr>Premium compared to Standard Storage</vt:lpstr>
      <vt:lpstr>SQL Server on Premium Storage (Test Results)</vt:lpstr>
      <vt:lpstr>Scalability Targets</vt:lpstr>
      <vt:lpstr>Premium Storage Scalability Targets</vt:lpstr>
      <vt:lpstr>PowerPoint Presentation</vt:lpstr>
      <vt:lpstr>Storage Access Control and Encryption</vt:lpstr>
      <vt:lpstr>Storage account security</vt:lpstr>
      <vt:lpstr>Shared Access Signatures (SAS)</vt:lpstr>
      <vt:lpstr>Storage Service Encryption</vt:lpstr>
      <vt:lpstr>Cool Blob Storage</vt:lpstr>
      <vt:lpstr>Cool Blog Storage</vt:lpstr>
      <vt:lpstr>Architecture Patterns using Storage</vt:lpstr>
      <vt:lpstr>Use separate storage accounts for high performance workloads</vt:lpstr>
      <vt:lpstr>Azure Networking</vt:lpstr>
      <vt:lpstr>The Big Networking Picture</vt:lpstr>
      <vt:lpstr>Virtual Network</vt:lpstr>
      <vt:lpstr>User Defined Routes</vt:lpstr>
      <vt:lpstr>Securing Network</vt:lpstr>
      <vt:lpstr>Network Security Groups</vt:lpstr>
      <vt:lpstr>PowerPoint Presentation</vt:lpstr>
      <vt:lpstr>Cross Premises Connectivity</vt:lpstr>
      <vt:lpstr>Point-to-Site VPNs</vt:lpstr>
      <vt:lpstr>Site-to-Site Connectivity</vt:lpstr>
      <vt:lpstr>ExpressRoute Connectivity</vt:lpstr>
      <vt:lpstr>ER Premium add-on and Standard GW</vt:lpstr>
      <vt:lpstr>Multi-Site Connectivity Example</vt:lpstr>
      <vt:lpstr>Multi-Site VPN - Things to know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Vamshidhar Kommineni</dc:creator>
  <cp:lastModifiedBy>Ben Trinh</cp:lastModifiedBy>
  <cp:revision>494</cp:revision>
  <dcterms:created xsi:type="dcterms:W3CDTF">2015-01-20T09:16:23Z</dcterms:created>
  <dcterms:modified xsi:type="dcterms:W3CDTF">2016-05-03T23:16:00Z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0x010100C08F381963C77D44A6A91469D5845EE5</vt:lpwstr>
  </property>
</Properties>
</file>