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0" r:id="rId2"/>
    <p:sldId id="265" r:id="rId3"/>
    <p:sldId id="267" r:id="rId4"/>
    <p:sldId id="258" r:id="rId5"/>
    <p:sldId id="259" r:id="rId6"/>
    <p:sldId id="261" r:id="rId7"/>
    <p:sldId id="263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1B9A-95ED-48CD-82EB-0CE233B43AD9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C95EE-ECA9-4920-8299-BC5B686A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4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18C75-F96B-4B0C-B6F0-D6D64ACE7E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A7EE5-C888-4E9C-85F2-DC83439D59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40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A7EE5-C888-4E9C-85F2-DC83439D59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1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1142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3957C8-476F-4A09-9B25-155BABA9E28B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38283B-CC03-4FA2-850F-78628DBA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3957C8-476F-4A09-9B25-155BABA9E28B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38283B-CC03-4FA2-850F-78628DBA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43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4" y="2084187"/>
            <a:ext cx="8964186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83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6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16">
          <p15:clr>
            <a:srgbClr val="C35EA4"/>
          </p15:clr>
        </p15:guide>
        <p15:guide id="2" pos="5659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7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424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3957C8-476F-4A09-9B25-155BABA9E28B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38283B-CC03-4FA2-850F-78628DBA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6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3957C8-476F-4A09-9B25-155BABA9E28B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38283B-CC03-4FA2-850F-78628DBA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3957C8-476F-4A09-9B25-155BABA9E28B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38283B-CC03-4FA2-850F-78628DBA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2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3957C8-476F-4A09-9B25-155BABA9E28B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38283B-CC03-4FA2-850F-78628DBA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6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3957C8-476F-4A09-9B25-155BABA9E28B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38283B-CC03-4FA2-850F-78628DBA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3957C8-476F-4A09-9B25-155BABA9E28B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38283B-CC03-4FA2-850F-78628DBA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7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3957C8-476F-4A09-9B25-155BABA9E28B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38283B-CC03-4FA2-850F-78628DBA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2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3957C8-476F-4A09-9B25-155BABA9E28B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38283B-CC03-4FA2-850F-78628DBA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5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76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811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84399" y="6334385"/>
            <a:ext cx="1639084" cy="35916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3127" y="6473536"/>
            <a:ext cx="47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7ADE654-D46F-4B4E-BB50-965BFF585802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73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ChangeAspect="1"/>
          </p:cNvSpPr>
          <p:nvPr/>
        </p:nvSpPr>
        <p:spPr bwMode="black">
          <a:xfrm>
            <a:off x="6441471" y="2092946"/>
            <a:ext cx="4954989" cy="2535794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00188F"/>
          </a:solidFill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765" dirty="0">
              <a:solidFill>
                <a:srgbClr val="505050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69303" y="2084379"/>
            <a:ext cx="6959160" cy="1386185"/>
          </a:xfrm>
        </p:spPr>
        <p:txBody>
          <a:bodyPr/>
          <a:lstStyle/>
          <a:p>
            <a:r>
              <a:rPr lang="en-US" sz="4705" dirty="0">
                <a:solidFill>
                  <a:schemeClr val="bg1"/>
                </a:solidFill>
                <a:latin typeface="+mn-lt"/>
              </a:rPr>
              <a:t>Azure Architect Workshop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269301" y="3088950"/>
            <a:ext cx="5837593" cy="1792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b="1" dirty="0"/>
          </a:p>
          <a:p>
            <a:pPr marL="0" indent="0">
              <a:buNone/>
            </a:pPr>
            <a:r>
              <a:rPr lang="en-US" sz="3600" b="1" dirty="0"/>
              <a:t>SAP HANA on Azure </a:t>
            </a:r>
            <a:br>
              <a:rPr lang="en-US" sz="3600" b="1" dirty="0"/>
            </a:br>
            <a:r>
              <a:rPr lang="en-US" sz="3600" b="1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7193099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5800" spc="-102" dirty="0">
                <a:ln w="3175">
                  <a:noFill/>
                </a:ln>
                <a:solidFill>
                  <a:schemeClr val="bg1"/>
                </a:solidFill>
                <a:ea typeface="+mn-ea"/>
                <a:cs typeface="Segoe UI" pitchFamily="34" charset="0"/>
              </a:rPr>
              <a:t>Customer Situation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Contoso Group</a:t>
            </a:r>
            <a:endParaRPr lang="en-US" sz="4800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67203" y="2081322"/>
            <a:ext cx="11196413" cy="4391371"/>
          </a:xfrm>
        </p:spPr>
        <p:txBody>
          <a:bodyPr>
            <a:normAutofit fontScale="85000" lnSpcReduction="10000"/>
          </a:bodyPr>
          <a:lstStyle/>
          <a:p>
            <a:pPr marL="0" indent="0">
              <a:spcAft>
                <a:spcPts val="1177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Contoso Group is a global pharmaceutical company with its headquarters based in Chicago, US.  </a:t>
            </a:r>
          </a:p>
          <a:p>
            <a:pPr marL="0" indent="0">
              <a:spcAft>
                <a:spcPts val="1177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It has been running SAP ERP and BW for its Finance/Logistics/Analytics systems on HP-UX/Oracle platform for a long time and Contoso IT is getting requests from its business to migrate to SAP HANA. </a:t>
            </a:r>
          </a:p>
          <a:p>
            <a:pPr marL="0" indent="0">
              <a:spcAft>
                <a:spcPts val="1177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Contoso IT has decided to migrate its BW system to SAP HANA first (go live in Dec CY16), then do the same with ECC in CY17, to mitigate switching risks. </a:t>
            </a:r>
          </a:p>
          <a:p>
            <a:pPr marL="0" indent="0">
              <a:spcAft>
                <a:spcPts val="1177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Contoso IT is under a pressure to drastically reduce # of server/storage hardware in their own datacenters as it’s not their core/primary business at all. </a:t>
            </a:r>
          </a:p>
          <a:p>
            <a:pPr marL="0" indent="0">
              <a:spcAft>
                <a:spcPts val="1177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Because BW often get access from Contoso management team (to support their management decisions), it needs to be highly available and its performance needs to be stable.  </a:t>
            </a:r>
          </a:p>
          <a:p>
            <a:pPr marL="0" indent="0">
              <a:spcAft>
                <a:spcPts val="1177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Because Contoso is very new to SAP HANA, multiple training/</a:t>
            </a:r>
            <a:r>
              <a:rPr lang="en-US" sz="2400" dirty="0" err="1">
                <a:solidFill>
                  <a:schemeClr val="bg1"/>
                </a:solidFill>
              </a:rPr>
              <a:t>dryrun</a:t>
            </a:r>
            <a:r>
              <a:rPr lang="en-US" sz="2400" dirty="0">
                <a:solidFill>
                  <a:schemeClr val="bg1"/>
                </a:solidFill>
              </a:rPr>
              <a:t>/sandbox environments are required – however it’s good to be able to shutdown and retire when they get unnecessary .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spcAft>
                <a:spcPts val="882"/>
              </a:spcAft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Freeform 11"/>
          <p:cNvSpPr>
            <a:spLocks noChangeAspect="1"/>
          </p:cNvSpPr>
          <p:nvPr/>
        </p:nvSpPr>
        <p:spPr bwMode="black">
          <a:xfrm>
            <a:off x="7886319" y="326395"/>
            <a:ext cx="2680005" cy="1371535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00188F"/>
          </a:solidFill>
          <a:extLst/>
        </p:spPr>
        <p:txBody>
          <a:bodyPr vert="horz" wrap="square" lIns="67236" tIns="33618" rIns="67236" bIns="336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534">
              <a:defRPr/>
            </a:pPr>
            <a:endParaRPr lang="en-US" sz="1324" dirty="0">
              <a:solidFill>
                <a:srgbClr val="505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78309" y="860455"/>
            <a:ext cx="2180323" cy="434487"/>
          </a:xfrm>
          <a:prstGeom prst="rect">
            <a:avLst/>
          </a:prstGeom>
          <a:noFill/>
        </p:spPr>
        <p:txBody>
          <a:bodyPr vert="horz" wrap="square" lIns="134471" tIns="107577" rIns="134471" bIns="107577" rtlCol="0">
            <a:noAutofit/>
          </a:bodyPr>
          <a:lstStyle/>
          <a:p>
            <a:pPr algn="ctr">
              <a:lnSpc>
                <a:spcPct val="90000"/>
              </a:lnSpc>
              <a:buSzPct val="90000"/>
              <a:buFont typeface="Arial" pitchFamily="34" charset="0"/>
              <a:buNone/>
            </a:pPr>
            <a:r>
              <a:rPr lang="en-US" sz="2353" b="1" dirty="0">
                <a:gradFill>
                  <a:gsLst>
                    <a:gs pos="5833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HANA</a:t>
            </a:r>
          </a:p>
        </p:txBody>
      </p:sp>
    </p:spTree>
    <p:extLst>
      <p:ext uri="{BB962C8B-B14F-4D97-AF65-F5344CB8AC3E}">
        <p14:creationId xmlns:p14="http://schemas.microsoft.com/office/powerpoint/2010/main" val="215407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Customer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0126" y="1905758"/>
            <a:ext cx="11303489" cy="4097326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</a:rPr>
              <a:t>Highly responsive with low DB/network latency</a:t>
            </a:r>
          </a:p>
          <a:p>
            <a:pPr lvl="0"/>
            <a:r>
              <a:rPr lang="en-US" sz="3600" dirty="0">
                <a:solidFill>
                  <a:schemeClr val="bg1"/>
                </a:solidFill>
              </a:rPr>
              <a:t>In-memory Database Performance</a:t>
            </a:r>
          </a:p>
          <a:p>
            <a:pPr lvl="0"/>
            <a:r>
              <a:rPr lang="en-US" sz="3600" dirty="0">
                <a:solidFill>
                  <a:schemeClr val="bg1"/>
                </a:solidFill>
              </a:rPr>
              <a:t>High Availability &amp; Disaster Recovery</a:t>
            </a:r>
          </a:p>
          <a:p>
            <a:pPr lvl="0"/>
            <a:r>
              <a:rPr lang="en-US" sz="3600" dirty="0">
                <a:solidFill>
                  <a:schemeClr val="bg1"/>
                </a:solidFill>
              </a:rPr>
              <a:t>Enterprise Data Protection &amp; Security</a:t>
            </a:r>
          </a:p>
          <a:p>
            <a:pPr lvl="0"/>
            <a:r>
              <a:rPr lang="en-US" sz="3600" dirty="0">
                <a:solidFill>
                  <a:schemeClr val="bg1"/>
                </a:solidFill>
              </a:rPr>
              <a:t>Safe Migration with Downtime Minimized</a:t>
            </a:r>
          </a:p>
          <a:p>
            <a:pPr lvl="0"/>
            <a:r>
              <a:rPr lang="en-US" sz="3600" dirty="0">
                <a:solidFill>
                  <a:schemeClr val="bg1"/>
                </a:solidFill>
              </a:rPr>
              <a:t>Taking advantage of HANA applications</a:t>
            </a:r>
          </a:p>
          <a:p>
            <a:pPr lvl="0"/>
            <a:r>
              <a:rPr lang="en-US" sz="3600" dirty="0">
                <a:solidFill>
                  <a:schemeClr val="bg1"/>
                </a:solidFill>
              </a:rPr>
              <a:t>And – costs are minimum </a:t>
            </a:r>
          </a:p>
          <a:p>
            <a:pPr marL="0" indent="0">
              <a:spcAft>
                <a:spcPts val="882"/>
              </a:spcAft>
              <a:buNone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reeform 5"/>
          <p:cNvSpPr>
            <a:spLocks noChangeAspect="1"/>
          </p:cNvSpPr>
          <p:nvPr/>
        </p:nvSpPr>
        <p:spPr bwMode="black">
          <a:xfrm>
            <a:off x="7886319" y="326395"/>
            <a:ext cx="2680005" cy="1371535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00188F"/>
          </a:solidFill>
          <a:extLst/>
        </p:spPr>
        <p:txBody>
          <a:bodyPr vert="horz" wrap="square" lIns="67236" tIns="33618" rIns="67236" bIns="336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534">
              <a:defRPr/>
            </a:pPr>
            <a:endParaRPr lang="en-US" sz="1324" dirty="0">
              <a:solidFill>
                <a:srgbClr val="505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78309" y="860455"/>
            <a:ext cx="2180323" cy="434487"/>
          </a:xfrm>
          <a:prstGeom prst="rect">
            <a:avLst/>
          </a:prstGeom>
          <a:noFill/>
        </p:spPr>
        <p:txBody>
          <a:bodyPr vert="horz" wrap="square" lIns="134471" tIns="107577" rIns="134471" bIns="107577" rtlCol="0">
            <a:noAutofit/>
          </a:bodyPr>
          <a:lstStyle/>
          <a:p>
            <a:pPr algn="ctr">
              <a:lnSpc>
                <a:spcPct val="90000"/>
              </a:lnSpc>
              <a:buSzPct val="90000"/>
              <a:buFont typeface="Arial" pitchFamily="34" charset="0"/>
              <a:buNone/>
            </a:pPr>
            <a:r>
              <a:rPr lang="en-US" sz="2353" b="1" dirty="0">
                <a:gradFill>
                  <a:gsLst>
                    <a:gs pos="5833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HANA</a:t>
            </a:r>
          </a:p>
        </p:txBody>
      </p:sp>
    </p:spTree>
    <p:extLst>
      <p:ext uri="{BB962C8B-B14F-4D97-AF65-F5344CB8AC3E}">
        <p14:creationId xmlns:p14="http://schemas.microsoft.com/office/powerpoint/2010/main" val="30862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6633" y="919295"/>
            <a:ext cx="5689947" cy="5263094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Scope : </a:t>
            </a:r>
            <a:r>
              <a:rPr lang="en-US" sz="1400" b="1" dirty="0">
                <a:solidFill>
                  <a:srgbClr val="FFFF00"/>
                </a:solidFill>
              </a:rPr>
              <a:t>BW migration to HANA in Cloud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Go-live date : </a:t>
            </a:r>
            <a:r>
              <a:rPr lang="en-US" sz="1400" b="1" dirty="0">
                <a:solidFill>
                  <a:srgbClr val="FFFF00"/>
                </a:solidFill>
              </a:rPr>
              <a:t>December 2016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</a:rPr>
              <a:t>Current BW (ABAP Unicode) running on-premises with HP-UX and Oracle</a:t>
            </a:r>
          </a:p>
          <a:p>
            <a:r>
              <a:rPr lang="en-US" sz="1400" dirty="0">
                <a:solidFill>
                  <a:schemeClr val="bg1"/>
                </a:solidFill>
              </a:rPr>
              <a:t>Run new </a:t>
            </a:r>
            <a:r>
              <a:rPr lang="en-US" sz="1400" b="1" dirty="0">
                <a:solidFill>
                  <a:srgbClr val="FFFF00"/>
                </a:solidFill>
              </a:rPr>
              <a:t>Production</a:t>
            </a:r>
            <a:r>
              <a:rPr lang="en-US" sz="1400" dirty="0">
                <a:solidFill>
                  <a:schemeClr val="bg1"/>
                </a:solidFill>
              </a:rPr>
              <a:t> with latest OS/DB in the infrastructure </a:t>
            </a:r>
            <a:r>
              <a:rPr lang="en-US" sz="1400" b="1" dirty="0">
                <a:solidFill>
                  <a:srgbClr val="FFFF00"/>
                </a:solidFill>
              </a:rPr>
              <a:t>fully certified and supported</a:t>
            </a:r>
            <a:r>
              <a:rPr lang="en-US" sz="1400" dirty="0">
                <a:solidFill>
                  <a:schemeClr val="bg1"/>
                </a:solidFill>
              </a:rPr>
              <a:t> by SAP, which is </a:t>
            </a:r>
            <a:r>
              <a:rPr lang="en-US" sz="1400" b="1" dirty="0">
                <a:solidFill>
                  <a:srgbClr val="FFFF00"/>
                </a:solidFill>
              </a:rPr>
              <a:t>NOT the case with Non-Prod </a:t>
            </a:r>
          </a:p>
          <a:p>
            <a:r>
              <a:rPr lang="en-US" sz="1400" dirty="0">
                <a:solidFill>
                  <a:schemeClr val="bg1"/>
                </a:solidFill>
              </a:rPr>
              <a:t>Expected HANA database server(s) : DB size </a:t>
            </a:r>
            <a:r>
              <a:rPr lang="en-US" sz="1400" b="1" dirty="0">
                <a:solidFill>
                  <a:srgbClr val="FFFF00"/>
                </a:solidFill>
              </a:rPr>
              <a:t>384 GB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b="1" dirty="0">
                <a:solidFill>
                  <a:srgbClr val="FFFF00"/>
                </a:solidFill>
              </a:rPr>
              <a:t>30,000 IOPS </a:t>
            </a:r>
            <a:r>
              <a:rPr lang="en-US" sz="1400" dirty="0">
                <a:solidFill>
                  <a:schemeClr val="bg1"/>
                </a:solidFill>
              </a:rPr>
              <a:t>required for HANA DB files </a:t>
            </a:r>
          </a:p>
          <a:p>
            <a:r>
              <a:rPr lang="en-US" sz="1400" dirty="0">
                <a:solidFill>
                  <a:schemeClr val="bg1"/>
                </a:solidFill>
              </a:rPr>
              <a:t>HANA DB size will reach </a:t>
            </a:r>
            <a:r>
              <a:rPr lang="en-US" sz="1400" b="1" dirty="0">
                <a:solidFill>
                  <a:srgbClr val="FFFF00"/>
                </a:solidFill>
              </a:rPr>
              <a:t>500GB</a:t>
            </a:r>
            <a:r>
              <a:rPr lang="en-US" sz="1400" dirty="0">
                <a:solidFill>
                  <a:schemeClr val="bg1"/>
                </a:solidFill>
              </a:rPr>
              <a:t> in 3 years</a:t>
            </a:r>
          </a:p>
          <a:p>
            <a:r>
              <a:rPr lang="en-US" sz="1400" dirty="0">
                <a:solidFill>
                  <a:schemeClr val="bg1"/>
                </a:solidFill>
              </a:rPr>
              <a:t>BW application servers : 10k SAPS</a:t>
            </a:r>
          </a:p>
          <a:p>
            <a:r>
              <a:rPr lang="en-US" sz="1400" dirty="0">
                <a:solidFill>
                  <a:schemeClr val="bg1"/>
                </a:solidFill>
              </a:rPr>
              <a:t>Customer HQ location – </a:t>
            </a:r>
            <a:r>
              <a:rPr lang="en-US" sz="1400" b="1" dirty="0">
                <a:solidFill>
                  <a:srgbClr val="FFFF00"/>
                </a:solidFill>
              </a:rPr>
              <a:t>Chicago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</a:rPr>
              <a:t>User locations – 300 from US, 50 </a:t>
            </a:r>
            <a:r>
              <a:rPr lang="en-US" sz="1400" b="1" dirty="0">
                <a:solidFill>
                  <a:srgbClr val="FFFF00"/>
                </a:solidFill>
              </a:rPr>
              <a:t>LATAM</a:t>
            </a:r>
            <a:r>
              <a:rPr lang="en-US" sz="1400" dirty="0">
                <a:solidFill>
                  <a:schemeClr val="bg1"/>
                </a:solidFill>
              </a:rPr>
              <a:t>, 50 </a:t>
            </a:r>
            <a:r>
              <a:rPr lang="en-US" sz="1400" b="1" dirty="0">
                <a:solidFill>
                  <a:srgbClr val="FFFF00"/>
                </a:solidFill>
              </a:rPr>
              <a:t>Europe</a:t>
            </a:r>
            <a:r>
              <a:rPr lang="en-US" sz="1400" dirty="0">
                <a:solidFill>
                  <a:schemeClr val="bg1"/>
                </a:solidFill>
              </a:rPr>
              <a:t>, 30 </a:t>
            </a:r>
            <a:r>
              <a:rPr lang="en-US" sz="1400" b="1" dirty="0">
                <a:solidFill>
                  <a:srgbClr val="FFFF00"/>
                </a:solidFill>
              </a:rPr>
              <a:t>Asia</a:t>
            </a:r>
            <a:r>
              <a:rPr lang="en-US" sz="1400" dirty="0">
                <a:solidFill>
                  <a:schemeClr val="bg1"/>
                </a:solidFill>
              </a:rPr>
              <a:t> - all intranet</a:t>
            </a:r>
          </a:p>
          <a:p>
            <a:r>
              <a:rPr lang="en-US" sz="1400" dirty="0">
                <a:solidFill>
                  <a:schemeClr val="bg1"/>
                </a:solidFill>
              </a:rPr>
              <a:t>Currently </a:t>
            </a:r>
            <a:r>
              <a:rPr lang="en-US" sz="1400" b="1" dirty="0">
                <a:solidFill>
                  <a:srgbClr val="FFFF00"/>
                </a:solidFill>
              </a:rPr>
              <a:t>ExpressRoute</a:t>
            </a:r>
            <a:r>
              <a:rPr lang="en-US" sz="1400" dirty="0">
                <a:solidFill>
                  <a:schemeClr val="bg1"/>
                </a:solidFill>
              </a:rPr>
              <a:t> is set up to </a:t>
            </a:r>
            <a:r>
              <a:rPr lang="en-US" sz="1400" b="1" dirty="0">
                <a:solidFill>
                  <a:srgbClr val="FFFF00"/>
                </a:solidFill>
              </a:rPr>
              <a:t>Azure East US 2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Data loss NOT allowed</a:t>
            </a:r>
            <a:r>
              <a:rPr lang="en-US" sz="1400" dirty="0">
                <a:solidFill>
                  <a:schemeClr val="bg1"/>
                </a:solidFill>
              </a:rPr>
              <a:t>, in case of server/storage issues </a:t>
            </a:r>
            <a:r>
              <a:rPr lang="en-US" sz="1400" b="1" dirty="0">
                <a:solidFill>
                  <a:srgbClr val="FFFF00"/>
                </a:solidFill>
              </a:rPr>
              <a:t>auto failover to complete within 10 minutes</a:t>
            </a:r>
            <a:r>
              <a:rPr lang="en-US" sz="1400" dirty="0">
                <a:solidFill>
                  <a:schemeClr val="bg1"/>
                </a:solidFill>
              </a:rPr>
              <a:t>, in case of a disaster </a:t>
            </a:r>
            <a:r>
              <a:rPr lang="en-US" sz="1400" b="1" dirty="0">
                <a:solidFill>
                  <a:srgbClr val="FFFF00"/>
                </a:solidFill>
              </a:rPr>
              <a:t>recover within 1 day</a:t>
            </a:r>
          </a:p>
          <a:p>
            <a:r>
              <a:rPr lang="en-US" sz="1400" dirty="0">
                <a:solidFill>
                  <a:schemeClr val="bg1"/>
                </a:solidFill>
              </a:rPr>
              <a:t>Technical issues/outages need to be detected and reported immediately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Both HA option and Non-HA option need to be proposed 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Planned downtime </a:t>
            </a:r>
            <a:r>
              <a:rPr lang="en-US" sz="1400" dirty="0">
                <a:solidFill>
                  <a:schemeClr val="bg1"/>
                </a:solidFill>
              </a:rPr>
              <a:t>to be notified to end users 1 week before 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Unplanned downtime </a:t>
            </a:r>
            <a:r>
              <a:rPr lang="en-US" sz="1400" dirty="0">
                <a:solidFill>
                  <a:schemeClr val="bg1"/>
                </a:solidFill>
              </a:rPr>
              <a:t>to users should be minimum</a:t>
            </a:r>
          </a:p>
          <a:p>
            <a:r>
              <a:rPr lang="en-US" sz="1400" dirty="0">
                <a:solidFill>
                  <a:schemeClr val="bg1"/>
                </a:solidFill>
              </a:rPr>
              <a:t>(Option) Single sign on with Active Directory preferred 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QA, Test, Dev can be smaller </a:t>
            </a:r>
            <a:r>
              <a:rPr lang="en-US" sz="1400" dirty="0">
                <a:solidFill>
                  <a:schemeClr val="bg1"/>
                </a:solidFill>
              </a:rPr>
              <a:t>than Production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9239" y="168247"/>
            <a:ext cx="11494682" cy="89651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Customer Requirements</a:t>
            </a:r>
          </a:p>
        </p:txBody>
      </p:sp>
      <p:sp>
        <p:nvSpPr>
          <p:cNvPr id="5" name="Freeform 4"/>
          <p:cNvSpPr>
            <a:spLocks noChangeAspect="1"/>
          </p:cNvSpPr>
          <p:nvPr/>
        </p:nvSpPr>
        <p:spPr bwMode="black">
          <a:xfrm>
            <a:off x="8629650" y="168247"/>
            <a:ext cx="1283277" cy="65673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00188F"/>
          </a:solidFill>
          <a:extLst/>
        </p:spPr>
        <p:txBody>
          <a:bodyPr vert="horz" wrap="square" lIns="67236" tIns="33618" rIns="67236" bIns="336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5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1126" y="310943"/>
            <a:ext cx="2180323" cy="434487"/>
          </a:xfrm>
          <a:prstGeom prst="rect">
            <a:avLst/>
          </a:prstGeom>
          <a:noFill/>
        </p:spPr>
        <p:txBody>
          <a:bodyPr vert="horz" wrap="square" lIns="134471" tIns="107577" rIns="134471" bIns="107577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833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</a:rPr>
              <a:t>HANA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16580" y="888125"/>
            <a:ext cx="6213520" cy="5263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912" kern="1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65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7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24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24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Uptime – </a:t>
            </a:r>
            <a:r>
              <a:rPr lang="en-US" sz="1400" b="1" dirty="0">
                <a:solidFill>
                  <a:schemeClr val="bg1"/>
                </a:solidFill>
              </a:rPr>
              <a:t>Prod : </a:t>
            </a:r>
            <a:r>
              <a:rPr lang="en-US" sz="1400" b="1" dirty="0">
                <a:solidFill>
                  <a:srgbClr val="FFFF00"/>
                </a:solidFill>
              </a:rPr>
              <a:t>744 hours (24x7)</a:t>
            </a:r>
            <a:r>
              <a:rPr lang="en-US" sz="1400" b="1" dirty="0">
                <a:solidFill>
                  <a:schemeClr val="bg1"/>
                </a:solidFill>
              </a:rPr>
              <a:t>/m</a:t>
            </a:r>
            <a:r>
              <a:rPr lang="en-US" sz="1400" dirty="0">
                <a:solidFill>
                  <a:schemeClr val="bg1"/>
                </a:solidFill>
              </a:rPr>
              <a:t>,  Dev : </a:t>
            </a:r>
            <a:r>
              <a:rPr lang="en-US" sz="1400" b="1" dirty="0">
                <a:solidFill>
                  <a:srgbClr val="FFFF00"/>
                </a:solidFill>
              </a:rPr>
              <a:t>200 hours</a:t>
            </a:r>
            <a:r>
              <a:rPr lang="en-US" sz="1400" b="1" dirty="0">
                <a:solidFill>
                  <a:schemeClr val="bg1"/>
                </a:solidFill>
              </a:rPr>
              <a:t>/m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Test : </a:t>
            </a:r>
            <a:r>
              <a:rPr lang="en-US" sz="1400" b="1" dirty="0">
                <a:solidFill>
                  <a:srgbClr val="FFFF00"/>
                </a:solidFill>
              </a:rPr>
              <a:t>200 hours/m</a:t>
            </a:r>
            <a:r>
              <a:rPr lang="en-US" sz="1400" dirty="0">
                <a:solidFill>
                  <a:schemeClr val="bg1"/>
                </a:solidFill>
              </a:rPr>
              <a:t>, QA, </a:t>
            </a:r>
            <a:r>
              <a:rPr lang="en-US" sz="1400" dirty="0" err="1">
                <a:solidFill>
                  <a:schemeClr val="bg1"/>
                </a:solidFill>
              </a:rPr>
              <a:t>Dryrun</a:t>
            </a:r>
            <a:r>
              <a:rPr lang="en-US" sz="1400" dirty="0">
                <a:solidFill>
                  <a:schemeClr val="bg1"/>
                </a:solidFill>
              </a:rPr>
              <a:t>, Training : </a:t>
            </a:r>
            <a:r>
              <a:rPr lang="en-US" sz="1400" b="1" dirty="0">
                <a:solidFill>
                  <a:srgbClr val="FFFF00"/>
                </a:solidFill>
              </a:rPr>
              <a:t>50 hours</a:t>
            </a:r>
            <a:r>
              <a:rPr lang="en-US" sz="1400" b="1" dirty="0">
                <a:solidFill>
                  <a:schemeClr val="bg1"/>
                </a:solidFill>
              </a:rPr>
              <a:t>/m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ECC is kept on-premises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(with HP-UX/Oracle) until Dec 2017 </a:t>
            </a:r>
          </a:p>
          <a:p>
            <a:r>
              <a:rPr lang="en-US" sz="1400" dirty="0">
                <a:solidFill>
                  <a:schemeClr val="bg1"/>
                </a:solidFill>
              </a:rPr>
              <a:t>Data is transferred from ECC (on-premises) to BW (in Cloud) every hour </a:t>
            </a:r>
          </a:p>
          <a:p>
            <a:r>
              <a:rPr lang="en-US" sz="1400" dirty="0">
                <a:solidFill>
                  <a:schemeClr val="bg1"/>
                </a:solidFill>
              </a:rPr>
              <a:t>(Option) Need to start to prepare for ECC migration to 1TB HANA in Cloud</a:t>
            </a:r>
          </a:p>
          <a:p>
            <a:r>
              <a:rPr lang="en-US" sz="1400" dirty="0">
                <a:solidFill>
                  <a:schemeClr val="bg1"/>
                </a:solidFill>
              </a:rPr>
              <a:t>Wish to migrate </a:t>
            </a:r>
            <a:r>
              <a:rPr lang="en-US" sz="1400" b="1" dirty="0" err="1">
                <a:solidFill>
                  <a:srgbClr val="FFFF00"/>
                </a:solidFill>
              </a:rPr>
              <a:t>Solman</a:t>
            </a:r>
            <a:r>
              <a:rPr lang="en-US" sz="1400" b="1" dirty="0">
                <a:solidFill>
                  <a:srgbClr val="FFFF00"/>
                </a:solidFill>
              </a:rPr>
              <a:t> and SAP Router </a:t>
            </a:r>
            <a:r>
              <a:rPr lang="en-US" sz="1400" dirty="0">
                <a:solidFill>
                  <a:schemeClr val="bg1"/>
                </a:solidFill>
              </a:rPr>
              <a:t>(with internet VPN to SAP support) to Cloud as well (* Oracle database licenses available) </a:t>
            </a:r>
          </a:p>
          <a:p>
            <a:r>
              <a:rPr lang="en-US" sz="1400" dirty="0">
                <a:solidFill>
                  <a:schemeClr val="bg1"/>
                </a:solidFill>
              </a:rPr>
              <a:t>YOU (as Managed Service Provider) need </a:t>
            </a:r>
            <a:r>
              <a:rPr lang="en-US" sz="1400" b="1" dirty="0">
                <a:solidFill>
                  <a:srgbClr val="FFFF00"/>
                </a:solidFill>
              </a:rPr>
              <a:t>VPN access </a:t>
            </a:r>
            <a:r>
              <a:rPr lang="en-US" sz="1400" dirty="0">
                <a:solidFill>
                  <a:schemeClr val="bg1"/>
                </a:solidFill>
              </a:rPr>
              <a:t>to environment</a:t>
            </a:r>
          </a:p>
          <a:p>
            <a:r>
              <a:rPr lang="en-US" sz="1400" dirty="0">
                <a:solidFill>
                  <a:schemeClr val="bg1"/>
                </a:solidFill>
              </a:rPr>
              <a:t>End users access come from PC/laptop intranet while mobile/internet/Fiori user access in increasingly demanded </a:t>
            </a:r>
          </a:p>
          <a:p>
            <a:r>
              <a:rPr lang="en-US" sz="1400" dirty="0">
                <a:solidFill>
                  <a:schemeClr val="bg1"/>
                </a:solidFill>
              </a:rPr>
              <a:t>User turn around time needs to be minimum </a:t>
            </a:r>
          </a:p>
          <a:p>
            <a:r>
              <a:rPr lang="en-US" sz="1400" dirty="0">
                <a:solidFill>
                  <a:schemeClr val="bg1"/>
                </a:solidFill>
              </a:rPr>
              <a:t>(Option) Increasing # of mobile users prefer Fiori via internet (not intranet) </a:t>
            </a:r>
          </a:p>
          <a:p>
            <a:r>
              <a:rPr lang="en-US" sz="1400" dirty="0">
                <a:solidFill>
                  <a:schemeClr val="bg1"/>
                </a:solidFill>
              </a:rPr>
              <a:t>(Option) Visualization, dashboard, reporting tools are preferred (while costs are minimized)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HANA DB </a:t>
            </a:r>
            <a:r>
              <a:rPr lang="en-US" sz="1400" b="1" dirty="0">
                <a:solidFill>
                  <a:srgbClr val="FFFF00"/>
                </a:solidFill>
              </a:rPr>
              <a:t>log backup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to be taken </a:t>
            </a:r>
            <a:r>
              <a:rPr lang="en-US" sz="1400" b="1" dirty="0">
                <a:solidFill>
                  <a:srgbClr val="FFFF00"/>
                </a:solidFill>
              </a:rPr>
              <a:t>every 30 minutes</a:t>
            </a:r>
          </a:p>
          <a:p>
            <a:r>
              <a:rPr lang="en-US" sz="1400" dirty="0">
                <a:solidFill>
                  <a:schemeClr val="bg1"/>
                </a:solidFill>
              </a:rPr>
              <a:t>DB log backup to be kept for </a:t>
            </a:r>
            <a:r>
              <a:rPr lang="en-US" sz="1400" b="1" dirty="0">
                <a:solidFill>
                  <a:srgbClr val="FFFF00"/>
                </a:solidFill>
              </a:rPr>
              <a:t>1 day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(DB restore need to be fast)</a:t>
            </a:r>
          </a:p>
          <a:p>
            <a:r>
              <a:rPr lang="en-US" sz="1400" dirty="0">
                <a:solidFill>
                  <a:schemeClr val="bg1"/>
                </a:solidFill>
              </a:rPr>
              <a:t>HANA DB </a:t>
            </a:r>
            <a:r>
              <a:rPr lang="en-US" sz="1400" dirty="0">
                <a:solidFill>
                  <a:srgbClr val="FFFF00"/>
                </a:solidFill>
              </a:rPr>
              <a:t>full backup every night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Daily</a:t>
            </a:r>
            <a:r>
              <a:rPr lang="en-US" sz="1400" dirty="0">
                <a:solidFill>
                  <a:schemeClr val="bg1"/>
                </a:solidFill>
              </a:rPr>
              <a:t> HANA DB full backup to be retained </a:t>
            </a:r>
            <a:r>
              <a:rPr lang="en-US" sz="1400" b="1" dirty="0">
                <a:solidFill>
                  <a:schemeClr val="bg1"/>
                </a:solidFill>
              </a:rPr>
              <a:t>for </a:t>
            </a:r>
            <a:r>
              <a:rPr lang="en-US" sz="1400" b="1" dirty="0">
                <a:solidFill>
                  <a:srgbClr val="FFFF00"/>
                </a:solidFill>
              </a:rPr>
              <a:t>1 month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Monthly</a:t>
            </a:r>
            <a:r>
              <a:rPr lang="en-US" sz="1400" dirty="0">
                <a:solidFill>
                  <a:schemeClr val="bg1"/>
                </a:solidFill>
              </a:rPr>
              <a:t> HANA DB full backup </a:t>
            </a:r>
            <a:r>
              <a:rPr lang="en-US" sz="1400" b="1" dirty="0">
                <a:solidFill>
                  <a:schemeClr val="bg1"/>
                </a:solidFill>
              </a:rPr>
              <a:t>for </a:t>
            </a:r>
            <a:r>
              <a:rPr lang="en-US" sz="1400" b="1" dirty="0">
                <a:solidFill>
                  <a:srgbClr val="FFFF00"/>
                </a:solidFill>
              </a:rPr>
              <a:t>1 year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b="1" dirty="0">
                <a:solidFill>
                  <a:schemeClr val="bg1"/>
                </a:solidFill>
              </a:rPr>
              <a:t>annual for </a:t>
            </a:r>
            <a:r>
              <a:rPr lang="en-US" sz="1400" b="1" dirty="0">
                <a:solidFill>
                  <a:srgbClr val="FFFF00"/>
                </a:solidFill>
              </a:rPr>
              <a:t>10 years</a:t>
            </a:r>
          </a:p>
          <a:p>
            <a:r>
              <a:rPr lang="en-US" sz="1400" dirty="0">
                <a:solidFill>
                  <a:schemeClr val="bg1"/>
                </a:solidFill>
              </a:rPr>
              <a:t>Long term backup – use </a:t>
            </a:r>
            <a:r>
              <a:rPr lang="en-US" sz="1400" b="1" dirty="0">
                <a:solidFill>
                  <a:srgbClr val="FFFF00"/>
                </a:solidFill>
              </a:rPr>
              <a:t>reasonable backup storage in Cloud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2562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Potential customer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9238" y="1663946"/>
            <a:ext cx="11695893" cy="403546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Why do we use Cloud (in the first place) ? </a:t>
            </a:r>
          </a:p>
          <a:p>
            <a:r>
              <a:rPr lang="en-US" sz="2800" dirty="0">
                <a:solidFill>
                  <a:schemeClr val="bg1"/>
                </a:solidFill>
              </a:rPr>
              <a:t>We’re new to Cloud – security, stability and performance </a:t>
            </a:r>
            <a:r>
              <a:rPr lang="en-US" sz="2800" dirty="0" err="1">
                <a:solidFill>
                  <a:schemeClr val="bg1"/>
                </a:solidFill>
              </a:rPr>
              <a:t>etc</a:t>
            </a:r>
            <a:r>
              <a:rPr lang="en-US" sz="2800" dirty="0">
                <a:solidFill>
                  <a:schemeClr val="bg1"/>
                </a:solidFill>
              </a:rPr>
              <a:t> all good ? </a:t>
            </a:r>
          </a:p>
          <a:p>
            <a:r>
              <a:rPr lang="en-US" sz="2800" dirty="0">
                <a:solidFill>
                  <a:schemeClr val="bg1"/>
                </a:solidFill>
              </a:rPr>
              <a:t>ECC remains on-premises until Dec CY17 – integrations between ECC and BW will work ? </a:t>
            </a:r>
          </a:p>
          <a:p>
            <a:r>
              <a:rPr lang="en-US" sz="2800" dirty="0">
                <a:solidFill>
                  <a:schemeClr val="bg1"/>
                </a:solidFill>
              </a:rPr>
              <a:t>How much does Azure cost ? Give us at least two options (e.g. HA and Non-HA). </a:t>
            </a:r>
          </a:p>
          <a:p>
            <a:r>
              <a:rPr lang="en-US" sz="2800" dirty="0">
                <a:solidFill>
                  <a:schemeClr val="bg1"/>
                </a:solidFill>
              </a:rPr>
              <a:t>When we encounter a problem, who is the point of contact ?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Freeform 3"/>
          <p:cNvSpPr>
            <a:spLocks noChangeAspect="1"/>
          </p:cNvSpPr>
          <p:nvPr/>
        </p:nvSpPr>
        <p:spPr bwMode="black">
          <a:xfrm>
            <a:off x="7886319" y="341982"/>
            <a:ext cx="2680005" cy="1371535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00188F"/>
          </a:solidFill>
          <a:extLst/>
        </p:spPr>
        <p:txBody>
          <a:bodyPr vert="horz" wrap="square" lIns="67236" tIns="33618" rIns="67236" bIns="336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534">
              <a:defRPr/>
            </a:pPr>
            <a:endParaRPr lang="en-US" sz="1324" dirty="0">
              <a:solidFill>
                <a:srgbClr val="505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78309" y="876042"/>
            <a:ext cx="2180323" cy="434487"/>
          </a:xfrm>
          <a:prstGeom prst="rect">
            <a:avLst/>
          </a:prstGeom>
          <a:noFill/>
        </p:spPr>
        <p:txBody>
          <a:bodyPr vert="horz" wrap="square" lIns="134471" tIns="107577" rIns="134471" bIns="107577" rtlCol="0">
            <a:noAutofit/>
          </a:bodyPr>
          <a:lstStyle/>
          <a:p>
            <a:pPr algn="ctr">
              <a:lnSpc>
                <a:spcPct val="90000"/>
              </a:lnSpc>
              <a:buSzPct val="90000"/>
              <a:buFont typeface="Arial" pitchFamily="34" charset="0"/>
              <a:buNone/>
            </a:pPr>
            <a:r>
              <a:rPr lang="en-US" sz="2353" b="1" dirty="0">
                <a:gradFill>
                  <a:gsLst>
                    <a:gs pos="5833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HANA</a:t>
            </a:r>
          </a:p>
        </p:txBody>
      </p:sp>
    </p:spTree>
    <p:extLst>
      <p:ext uri="{BB962C8B-B14F-4D97-AF65-F5344CB8AC3E}">
        <p14:creationId xmlns:p14="http://schemas.microsoft.com/office/powerpoint/2010/main" val="8000858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38" i="1" dirty="0">
                <a:solidFill>
                  <a:schemeClr val="bg1"/>
                </a:solidFill>
              </a:rPr>
              <a:t>Call to action – Design and present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3385" y="1504451"/>
            <a:ext cx="10842171" cy="23183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bg1"/>
                </a:solidFill>
              </a:rPr>
              <a:t>Outcome</a:t>
            </a:r>
            <a:endParaRPr lang="en-US" sz="4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Design at least two solutions (e.g. HA option and Non-HA option) and present them to the target customer in a 10-minute chalk-talk format </a:t>
            </a:r>
            <a:r>
              <a:rPr lang="en-US" sz="3200" u="sng" dirty="0">
                <a:solidFill>
                  <a:schemeClr val="bg1"/>
                </a:solidFill>
              </a:rPr>
              <a:t>with quotes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chemeClr val="bg1"/>
                </a:solidFill>
              </a:rPr>
              <a:t>Timeframe</a:t>
            </a:r>
            <a:endParaRPr lang="en-US" sz="4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50 minutes</a:t>
            </a:r>
          </a:p>
          <a:p>
            <a:pPr marL="0" indent="0"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endParaRPr lang="en-US" sz="4000" dirty="0"/>
          </a:p>
        </p:txBody>
      </p:sp>
      <p:sp>
        <p:nvSpPr>
          <p:cNvPr id="7" name="Freeform 6"/>
          <p:cNvSpPr>
            <a:spLocks noChangeAspect="1"/>
          </p:cNvSpPr>
          <p:nvPr/>
        </p:nvSpPr>
        <p:spPr bwMode="black">
          <a:xfrm>
            <a:off x="7886319" y="341982"/>
            <a:ext cx="2680005" cy="1371535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00188F"/>
          </a:solidFill>
          <a:extLst/>
        </p:spPr>
        <p:txBody>
          <a:bodyPr vert="horz" wrap="square" lIns="67236" tIns="33618" rIns="67236" bIns="336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534">
              <a:defRPr/>
            </a:pPr>
            <a:endParaRPr lang="en-US" sz="1324" dirty="0">
              <a:solidFill>
                <a:srgbClr val="505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78309" y="876042"/>
            <a:ext cx="2180323" cy="434487"/>
          </a:xfrm>
          <a:prstGeom prst="rect">
            <a:avLst/>
          </a:prstGeom>
          <a:noFill/>
        </p:spPr>
        <p:txBody>
          <a:bodyPr vert="horz" wrap="square" lIns="134471" tIns="107577" rIns="134471" bIns="107577" rtlCol="0">
            <a:noAutofit/>
          </a:bodyPr>
          <a:lstStyle/>
          <a:p>
            <a:pPr algn="ctr">
              <a:lnSpc>
                <a:spcPct val="90000"/>
              </a:lnSpc>
              <a:buSzPct val="90000"/>
              <a:buFont typeface="Arial" pitchFamily="34" charset="0"/>
              <a:buNone/>
            </a:pPr>
            <a:r>
              <a:rPr lang="en-US" sz="2353" b="1" dirty="0">
                <a:gradFill>
                  <a:gsLst>
                    <a:gs pos="5833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HANA</a:t>
            </a:r>
          </a:p>
        </p:txBody>
      </p:sp>
    </p:spTree>
    <p:extLst>
      <p:ext uri="{BB962C8B-B14F-4D97-AF65-F5344CB8AC3E}">
        <p14:creationId xmlns:p14="http://schemas.microsoft.com/office/powerpoint/2010/main" val="109091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83" y="1697930"/>
            <a:ext cx="7216348" cy="1344703"/>
          </a:xfrm>
        </p:spPr>
        <p:txBody>
          <a:bodyPr>
            <a:normAutofit/>
          </a:bodyPr>
          <a:lstStyle/>
          <a:p>
            <a:pPr>
              <a:buSzPct val="90000"/>
            </a:pPr>
            <a:r>
              <a:rPr lang="en-US" sz="4400" dirty="0">
                <a:solidFill>
                  <a:schemeClr val="tx1"/>
                </a:solidFill>
              </a:rPr>
              <a:t>Wrap-Up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>
            <a:spLocks noChangeAspect="1"/>
          </p:cNvSpPr>
          <p:nvPr/>
        </p:nvSpPr>
        <p:spPr bwMode="black">
          <a:xfrm>
            <a:off x="7886319" y="326395"/>
            <a:ext cx="2680005" cy="1371535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00188F"/>
          </a:solidFill>
          <a:extLst/>
        </p:spPr>
        <p:txBody>
          <a:bodyPr vert="horz" wrap="square" lIns="67236" tIns="33618" rIns="67236" bIns="336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534">
              <a:defRPr/>
            </a:pPr>
            <a:endParaRPr lang="en-US" sz="1324" dirty="0">
              <a:solidFill>
                <a:srgbClr val="505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36159" y="1012162"/>
            <a:ext cx="2180323" cy="434487"/>
          </a:xfrm>
          <a:prstGeom prst="rect">
            <a:avLst/>
          </a:prstGeom>
          <a:noFill/>
        </p:spPr>
        <p:txBody>
          <a:bodyPr vert="horz" wrap="square" lIns="134471" tIns="107577" rIns="134471" bIns="107577" rtlCol="0">
            <a:noAutofit/>
          </a:bodyPr>
          <a:lstStyle/>
          <a:p>
            <a:pPr algn="ctr">
              <a:lnSpc>
                <a:spcPct val="90000"/>
              </a:lnSpc>
              <a:buSzPct val="90000"/>
              <a:buFont typeface="Arial" pitchFamily="34" charset="0"/>
              <a:buNone/>
            </a:pPr>
            <a:r>
              <a:rPr lang="en-US" sz="2353" b="1" dirty="0">
                <a:gradFill>
                  <a:gsLst>
                    <a:gs pos="5833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Lift &amp; Shift</a:t>
            </a:r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781183" y="2538182"/>
            <a:ext cx="6723522" cy="1792326"/>
          </a:xfrm>
          <a:prstGeom prst="rect">
            <a:avLst/>
          </a:prstGeom>
          <a:noFill/>
        </p:spPr>
        <p:txBody>
          <a:bodyPr vert="horz" wrap="square" lIns="179310" tIns="143448" rIns="179310" bIns="143448" rtlCol="0">
            <a:noAutofit/>
          </a:bodyPr>
          <a:lstStyle>
            <a:lvl1pPr marL="0" marR="0" indent="0" algn="l" defTabSz="69934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700" kern="1200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38020" marR="0" indent="-180921" algn="l" defTabSz="6993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99895" marR="0" indent="-171399" algn="l" defTabSz="6993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1294" marR="0" indent="-171399" algn="l" defTabSz="6993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5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42693" marR="0" indent="-171399" algn="l" defTabSz="6993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5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1923203" indent="-174836" algn="l" defTabSz="6993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72878" indent="-174836" algn="l" defTabSz="6993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2550" indent="-174836" algn="l" defTabSz="6993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72224" indent="-174836" algn="l" defTabSz="6993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FFFFFF"/>
                </a:solidFill>
                <a:latin typeface="Segoe UI"/>
              </a:rPr>
              <a:t>Outcomes</a:t>
            </a:r>
            <a:endParaRPr lang="en-US" sz="3200" dirty="0">
              <a:solidFill>
                <a:srgbClr val="FFFFFF"/>
              </a:solidFill>
              <a:latin typeface="Segoe UI"/>
            </a:endParaRPr>
          </a:p>
          <a:p>
            <a:pPr marL="280178" indent="-280178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Segoe UI"/>
              </a:rPr>
              <a:t>Identify the potential solution for the case-study</a:t>
            </a:r>
          </a:p>
          <a:p>
            <a:pPr marL="280178" indent="-280178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Segoe UI"/>
              </a:rPr>
              <a:t>Identify solutions designed by </a:t>
            </a:r>
            <a:r>
              <a:rPr lang="en-US" sz="2400">
                <a:solidFill>
                  <a:srgbClr val="FFFFFF"/>
                </a:solidFill>
                <a:latin typeface="Segoe UI"/>
              </a:rPr>
              <a:t>other teams </a:t>
            </a:r>
            <a:endParaRPr lang="en-US" sz="2400" dirty="0">
              <a:solidFill>
                <a:srgbClr val="FFFFFF"/>
              </a:solidFill>
              <a:latin typeface="Segoe UI"/>
            </a:endParaRPr>
          </a:p>
          <a:p>
            <a:pPr>
              <a:spcBef>
                <a:spcPct val="20000"/>
              </a:spcBef>
            </a:pPr>
            <a:endParaRPr lang="en-US" sz="3200" b="1" dirty="0">
              <a:solidFill>
                <a:srgbClr val="FFFFFF"/>
              </a:solidFill>
              <a:latin typeface="Segoe UI"/>
            </a:endParaRPr>
          </a:p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FFFFFF"/>
                </a:solidFill>
                <a:latin typeface="Segoe UI"/>
              </a:rPr>
              <a:t>Timeframe</a:t>
            </a:r>
            <a:endParaRPr lang="en-US" sz="3200" dirty="0">
              <a:solidFill>
                <a:srgbClr val="FFFFFF"/>
              </a:solidFill>
              <a:latin typeface="Segoe UI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FFFFFF"/>
                </a:solidFill>
                <a:latin typeface="Segoe UI"/>
              </a:rPr>
              <a:t>10 minutes</a:t>
            </a:r>
            <a:endParaRPr lang="en-US" sz="4000" dirty="0">
              <a:gradFill>
                <a:gsLst>
                  <a:gs pos="5833">
                    <a:srgbClr val="FFFFFF"/>
                  </a:gs>
                  <a:gs pos="53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Freeform 5"/>
          <p:cNvSpPr>
            <a:spLocks noChangeAspect="1"/>
          </p:cNvSpPr>
          <p:nvPr/>
        </p:nvSpPr>
        <p:spPr bwMode="black">
          <a:xfrm>
            <a:off x="7886319" y="326395"/>
            <a:ext cx="2680005" cy="1371535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00188F"/>
          </a:solidFill>
          <a:extLst/>
        </p:spPr>
        <p:txBody>
          <a:bodyPr vert="horz" wrap="square" lIns="67236" tIns="33618" rIns="67236" bIns="336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534">
              <a:defRPr/>
            </a:pPr>
            <a:endParaRPr lang="en-US" sz="1324" dirty="0">
              <a:solidFill>
                <a:srgbClr val="505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78309" y="860455"/>
            <a:ext cx="2180323" cy="434487"/>
          </a:xfrm>
          <a:prstGeom prst="rect">
            <a:avLst/>
          </a:prstGeom>
          <a:noFill/>
        </p:spPr>
        <p:txBody>
          <a:bodyPr vert="horz" wrap="square" lIns="134471" tIns="107577" rIns="134471" bIns="107577" rtlCol="0">
            <a:noAutofit/>
          </a:bodyPr>
          <a:lstStyle/>
          <a:p>
            <a:pPr algn="ctr">
              <a:lnSpc>
                <a:spcPct val="90000"/>
              </a:lnSpc>
              <a:buSzPct val="90000"/>
              <a:buFont typeface="Arial" pitchFamily="34" charset="0"/>
              <a:buNone/>
            </a:pPr>
            <a:r>
              <a:rPr lang="en-US" sz="2353" b="1" dirty="0">
                <a:gradFill>
                  <a:gsLst>
                    <a:gs pos="5833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HANA</a:t>
            </a:r>
          </a:p>
        </p:txBody>
      </p:sp>
    </p:spTree>
    <p:extLst>
      <p:ext uri="{BB962C8B-B14F-4D97-AF65-F5344CB8AC3E}">
        <p14:creationId xmlns:p14="http://schemas.microsoft.com/office/powerpoint/2010/main" val="281941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3959322" y="974337"/>
            <a:ext cx="7470677" cy="5736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Datacenter US East 2</a:t>
            </a:r>
            <a:b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5523" y="5055384"/>
            <a:ext cx="1256810" cy="25173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1111" y="2369953"/>
            <a:ext cx="1720561" cy="19103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1110" y="2612649"/>
            <a:ext cx="1720561" cy="19103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27077" y="1349978"/>
            <a:ext cx="7132594" cy="50347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IaaS/VM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606072" y="2321066"/>
            <a:ext cx="1180701" cy="276999"/>
            <a:chOff x="4762563" y="1999651"/>
            <a:chExt cx="1180701" cy="276999"/>
          </a:xfrm>
        </p:grpSpPr>
        <p:pic>
          <p:nvPicPr>
            <p:cNvPr id="50" name="Picture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563" y="2028740"/>
              <a:ext cx="201575" cy="238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4901897" y="1999651"/>
              <a:ext cx="1041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ER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06072" y="2560986"/>
            <a:ext cx="1180701" cy="276999"/>
            <a:chOff x="4762563" y="1999651"/>
            <a:chExt cx="1180701" cy="276999"/>
          </a:xfrm>
        </p:grpSpPr>
        <p:pic>
          <p:nvPicPr>
            <p:cNvPr id="53" name="Picture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563" y="2028740"/>
              <a:ext cx="201575" cy="238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4901897" y="1999651"/>
              <a:ext cx="1041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ER</a:t>
              </a:r>
            </a:p>
          </p:txBody>
        </p:sp>
      </p:grpSp>
      <p:sp>
        <p:nvSpPr>
          <p:cNvPr id="79" name="Title 1"/>
          <p:cNvSpPr>
            <a:spLocks noGrp="1"/>
          </p:cNvSpPr>
          <p:nvPr>
            <p:ph type="title"/>
          </p:nvPr>
        </p:nvSpPr>
        <p:spPr>
          <a:xfrm>
            <a:off x="292161" y="51362"/>
            <a:ext cx="11681099" cy="934474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Virtual Machines – BW on HANA without HA</a:t>
            </a:r>
            <a:endParaRPr lang="en-US" sz="4000" dirty="0"/>
          </a:p>
        </p:txBody>
      </p:sp>
      <p:sp>
        <p:nvSpPr>
          <p:cNvPr id="2" name="Cloud Callout 1"/>
          <p:cNvSpPr/>
          <p:nvPr/>
        </p:nvSpPr>
        <p:spPr>
          <a:xfrm>
            <a:off x="2488578" y="2035284"/>
            <a:ext cx="1073888" cy="4234256"/>
          </a:xfrm>
          <a:prstGeom prst="cloudCallout">
            <a:avLst>
              <a:gd name="adj1" fmla="val 4910"/>
              <a:gd name="adj2" fmla="val 1706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569990" y="3731904"/>
            <a:ext cx="1588330" cy="297899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Customer Corporate</a:t>
            </a:r>
            <a:r>
              <a:rPr kumimoji="0" lang="en-US" altLang="ja-JP" sz="12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b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b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b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b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b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b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b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91" name="Picture 12" descr="C:\Program Files\Microsoft Resource DVD Artwork\DVD_ART\Artwork_Imagery\Shapes and Graphics\circular shapes\Circle with Photo\meeting circl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409" y="4174184"/>
            <a:ext cx="511524" cy="51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13" descr="C:\Program Files\Microsoft Resource DVD Artwork\DVD_ART\Artwork_Imagery\Shapes and Graphics\circular shapes\Circle with Photo\customer happy smiling woman circle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4791" y="4173791"/>
            <a:ext cx="518740" cy="51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423" b="6626"/>
          <a:stretch/>
        </p:blipFill>
        <p:spPr>
          <a:xfrm>
            <a:off x="892498" y="4862787"/>
            <a:ext cx="289950" cy="30757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495" y="5406304"/>
            <a:ext cx="289950" cy="284668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4429033" y="2647210"/>
            <a:ext cx="4074312" cy="8045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701579" y="1749453"/>
            <a:ext cx="1581973" cy="8045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Directory/Backup/Monitor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9480" y="2038221"/>
            <a:ext cx="421726" cy="42172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648" y="2038482"/>
            <a:ext cx="421726" cy="421726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414" y="2035283"/>
            <a:ext cx="421726" cy="42172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718" y="2868263"/>
            <a:ext cx="421726" cy="421726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2886" y="2868524"/>
            <a:ext cx="421726" cy="421726"/>
          </a:xfrm>
          <a:prstGeom prst="rect">
            <a:avLst/>
          </a:prstGeom>
        </p:spPr>
      </p:pic>
      <p:sp>
        <p:nvSpPr>
          <p:cNvPr id="95" name="Freeform 79"/>
          <p:cNvSpPr>
            <a:spLocks noEditPoints="1"/>
          </p:cNvSpPr>
          <p:nvPr/>
        </p:nvSpPr>
        <p:spPr bwMode="black">
          <a:xfrm>
            <a:off x="7522951" y="1928149"/>
            <a:ext cx="177765" cy="289766"/>
          </a:xfrm>
          <a:custGeom>
            <a:avLst/>
            <a:gdLst>
              <a:gd name="T0" fmla="*/ 1441 w 1615"/>
              <a:gd name="T1" fmla="*/ 131 h 2179"/>
              <a:gd name="T2" fmla="*/ 1344 w 1615"/>
              <a:gd name="T3" fmla="*/ 16 h 2179"/>
              <a:gd name="T4" fmla="*/ 306 w 1615"/>
              <a:gd name="T5" fmla="*/ 0 h 2179"/>
              <a:gd name="T6" fmla="*/ 62 w 1615"/>
              <a:gd name="T7" fmla="*/ 171 h 2179"/>
              <a:gd name="T8" fmla="*/ 174 w 1615"/>
              <a:gd name="T9" fmla="*/ 131 h 2179"/>
              <a:gd name="T10" fmla="*/ 174 w 1615"/>
              <a:gd name="T11" fmla="*/ 180 h 2179"/>
              <a:gd name="T12" fmla="*/ 0 w 1615"/>
              <a:gd name="T13" fmla="*/ 2005 h 2179"/>
              <a:gd name="T14" fmla="*/ 1441 w 1615"/>
              <a:gd name="T15" fmla="*/ 2179 h 2179"/>
              <a:gd name="T16" fmla="*/ 1615 w 1615"/>
              <a:gd name="T17" fmla="*/ 354 h 2179"/>
              <a:gd name="T18" fmla="*/ 1518 w 1615"/>
              <a:gd name="T19" fmla="*/ 2005 h 2179"/>
              <a:gd name="T20" fmla="*/ 174 w 1615"/>
              <a:gd name="T21" fmla="*/ 2082 h 2179"/>
              <a:gd name="T22" fmla="*/ 97 w 1615"/>
              <a:gd name="T23" fmla="*/ 354 h 2179"/>
              <a:gd name="T24" fmla="*/ 1441 w 1615"/>
              <a:gd name="T25" fmla="*/ 277 h 2179"/>
              <a:gd name="T26" fmla="*/ 1518 w 1615"/>
              <a:gd name="T27" fmla="*/ 2005 h 2179"/>
              <a:gd name="T28" fmla="*/ 241 w 1615"/>
              <a:gd name="T29" fmla="*/ 1038 h 2179"/>
              <a:gd name="T30" fmla="*/ 532 w 1615"/>
              <a:gd name="T31" fmla="*/ 1339 h 2179"/>
              <a:gd name="T32" fmla="*/ 713 w 1615"/>
              <a:gd name="T33" fmla="*/ 1304 h 2179"/>
              <a:gd name="T34" fmla="*/ 695 w 1615"/>
              <a:gd name="T35" fmla="*/ 1594 h 2179"/>
              <a:gd name="T36" fmla="*/ 1375 w 1615"/>
              <a:gd name="T37" fmla="*/ 1038 h 2179"/>
              <a:gd name="T38" fmla="*/ 808 w 1615"/>
              <a:gd name="T39" fmla="*/ 1206 h 2179"/>
              <a:gd name="T40" fmla="*/ 808 w 1615"/>
              <a:gd name="T41" fmla="*/ 870 h 2179"/>
              <a:gd name="T42" fmla="*/ 808 w 1615"/>
              <a:gd name="T43" fmla="*/ 1206 h 2179"/>
              <a:gd name="T44" fmla="*/ 652 w 1615"/>
              <a:gd name="T45" fmla="*/ 1331 h 2179"/>
              <a:gd name="T46" fmla="*/ 453 w 1615"/>
              <a:gd name="T47" fmla="*/ 1481 h 2179"/>
              <a:gd name="T48" fmla="*/ 258 w 1615"/>
              <a:gd name="T49" fmla="*/ 1960 h 2179"/>
              <a:gd name="T50" fmla="*/ 534 w 1615"/>
              <a:gd name="T51" fmla="*/ 1842 h 2179"/>
              <a:gd name="T52" fmla="*/ 702 w 1615"/>
              <a:gd name="T53" fmla="*/ 1467 h 2179"/>
              <a:gd name="T54" fmla="*/ 418 w 1615"/>
              <a:gd name="T55" fmla="*/ 1872 h 2179"/>
              <a:gd name="T56" fmla="*/ 284 w 1615"/>
              <a:gd name="T57" fmla="*/ 1780 h 2179"/>
              <a:gd name="T58" fmla="*/ 418 w 1615"/>
              <a:gd name="T59" fmla="*/ 1872 h 2179"/>
              <a:gd name="T60" fmla="*/ 204 w 1615"/>
              <a:gd name="T61" fmla="*/ 323 h 2179"/>
              <a:gd name="T62" fmla="*/ 204 w 1615"/>
              <a:gd name="T63" fmla="*/ 428 h 2179"/>
              <a:gd name="T64" fmla="*/ 1418 w 1615"/>
              <a:gd name="T65" fmla="*/ 323 h 2179"/>
              <a:gd name="T66" fmla="*/ 1418 w 1615"/>
              <a:gd name="T67" fmla="*/ 428 h 2179"/>
              <a:gd name="T68" fmla="*/ 1418 w 1615"/>
              <a:gd name="T69" fmla="*/ 323 h 2179"/>
              <a:gd name="T70" fmla="*/ 1366 w 1615"/>
              <a:gd name="T71" fmla="*/ 1978 h 2179"/>
              <a:gd name="T72" fmla="*/ 1471 w 1615"/>
              <a:gd name="T73" fmla="*/ 1978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15" h="2179">
                <a:moveTo>
                  <a:pt x="174" y="131"/>
                </a:moveTo>
                <a:cubicBezTo>
                  <a:pt x="1441" y="131"/>
                  <a:pt x="1441" y="131"/>
                  <a:pt x="1441" y="131"/>
                </a:cubicBezTo>
                <a:cubicBezTo>
                  <a:pt x="1465" y="131"/>
                  <a:pt x="1488" y="136"/>
                  <a:pt x="1509" y="145"/>
                </a:cubicBezTo>
                <a:cubicBezTo>
                  <a:pt x="1344" y="16"/>
                  <a:pt x="1344" y="16"/>
                  <a:pt x="1344" y="16"/>
                </a:cubicBezTo>
                <a:cubicBezTo>
                  <a:pt x="1333" y="7"/>
                  <a:pt x="1312" y="0"/>
                  <a:pt x="1298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292" y="0"/>
                  <a:pt x="271" y="7"/>
                  <a:pt x="260" y="16"/>
                </a:cubicBezTo>
                <a:cubicBezTo>
                  <a:pt x="62" y="171"/>
                  <a:pt x="62" y="171"/>
                  <a:pt x="62" y="17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94" y="146"/>
                  <a:pt x="132" y="131"/>
                  <a:pt x="174" y="131"/>
                </a:cubicBezTo>
                <a:close/>
                <a:moveTo>
                  <a:pt x="1441" y="180"/>
                </a:moveTo>
                <a:cubicBezTo>
                  <a:pt x="174" y="180"/>
                  <a:pt x="174" y="180"/>
                  <a:pt x="174" y="180"/>
                </a:cubicBezTo>
                <a:cubicBezTo>
                  <a:pt x="78" y="180"/>
                  <a:pt x="0" y="258"/>
                  <a:pt x="0" y="354"/>
                </a:cubicBezTo>
                <a:cubicBezTo>
                  <a:pt x="0" y="2005"/>
                  <a:pt x="0" y="2005"/>
                  <a:pt x="0" y="2005"/>
                </a:cubicBezTo>
                <a:cubicBezTo>
                  <a:pt x="0" y="2101"/>
                  <a:pt x="78" y="2179"/>
                  <a:pt x="174" y="2179"/>
                </a:cubicBezTo>
                <a:cubicBezTo>
                  <a:pt x="1441" y="2179"/>
                  <a:pt x="1441" y="2179"/>
                  <a:pt x="1441" y="2179"/>
                </a:cubicBezTo>
                <a:cubicBezTo>
                  <a:pt x="1537" y="2179"/>
                  <a:pt x="1615" y="2101"/>
                  <a:pt x="1615" y="2005"/>
                </a:cubicBezTo>
                <a:cubicBezTo>
                  <a:pt x="1615" y="354"/>
                  <a:pt x="1615" y="354"/>
                  <a:pt x="1615" y="354"/>
                </a:cubicBezTo>
                <a:cubicBezTo>
                  <a:pt x="1615" y="258"/>
                  <a:pt x="1537" y="180"/>
                  <a:pt x="1441" y="180"/>
                </a:cubicBezTo>
                <a:close/>
                <a:moveTo>
                  <a:pt x="1518" y="2005"/>
                </a:moveTo>
                <a:cubicBezTo>
                  <a:pt x="1518" y="2047"/>
                  <a:pt x="1484" y="2082"/>
                  <a:pt x="1441" y="2082"/>
                </a:cubicBezTo>
                <a:cubicBezTo>
                  <a:pt x="174" y="2082"/>
                  <a:pt x="174" y="2082"/>
                  <a:pt x="174" y="2082"/>
                </a:cubicBezTo>
                <a:cubicBezTo>
                  <a:pt x="132" y="2082"/>
                  <a:pt x="97" y="2047"/>
                  <a:pt x="97" y="2005"/>
                </a:cubicBezTo>
                <a:cubicBezTo>
                  <a:pt x="97" y="354"/>
                  <a:pt x="97" y="354"/>
                  <a:pt x="97" y="354"/>
                </a:cubicBezTo>
                <a:cubicBezTo>
                  <a:pt x="97" y="312"/>
                  <a:pt x="132" y="277"/>
                  <a:pt x="174" y="277"/>
                </a:cubicBezTo>
                <a:cubicBezTo>
                  <a:pt x="1441" y="277"/>
                  <a:pt x="1441" y="277"/>
                  <a:pt x="1441" y="277"/>
                </a:cubicBezTo>
                <a:cubicBezTo>
                  <a:pt x="1484" y="277"/>
                  <a:pt x="1518" y="312"/>
                  <a:pt x="1518" y="354"/>
                </a:cubicBezTo>
                <a:lnTo>
                  <a:pt x="1518" y="2005"/>
                </a:lnTo>
                <a:close/>
                <a:moveTo>
                  <a:pt x="808" y="471"/>
                </a:moveTo>
                <a:cubicBezTo>
                  <a:pt x="494" y="471"/>
                  <a:pt x="241" y="725"/>
                  <a:pt x="241" y="1038"/>
                </a:cubicBezTo>
                <a:cubicBezTo>
                  <a:pt x="241" y="1201"/>
                  <a:pt x="309" y="1347"/>
                  <a:pt x="419" y="1451"/>
                </a:cubicBezTo>
                <a:cubicBezTo>
                  <a:pt x="532" y="1339"/>
                  <a:pt x="532" y="1339"/>
                  <a:pt x="532" y="1339"/>
                </a:cubicBezTo>
                <a:cubicBezTo>
                  <a:pt x="565" y="1305"/>
                  <a:pt x="610" y="1286"/>
                  <a:pt x="652" y="1286"/>
                </a:cubicBezTo>
                <a:cubicBezTo>
                  <a:pt x="675" y="1286"/>
                  <a:pt x="696" y="1292"/>
                  <a:pt x="713" y="1304"/>
                </a:cubicBezTo>
                <a:cubicBezTo>
                  <a:pt x="762" y="1337"/>
                  <a:pt x="775" y="1416"/>
                  <a:pt x="744" y="1486"/>
                </a:cubicBezTo>
                <a:cubicBezTo>
                  <a:pt x="695" y="1594"/>
                  <a:pt x="695" y="1594"/>
                  <a:pt x="695" y="1594"/>
                </a:cubicBezTo>
                <a:cubicBezTo>
                  <a:pt x="731" y="1601"/>
                  <a:pt x="769" y="1605"/>
                  <a:pt x="808" y="1605"/>
                </a:cubicBezTo>
                <a:cubicBezTo>
                  <a:pt x="1121" y="1605"/>
                  <a:pt x="1375" y="1351"/>
                  <a:pt x="1375" y="1038"/>
                </a:cubicBezTo>
                <a:cubicBezTo>
                  <a:pt x="1375" y="725"/>
                  <a:pt x="1121" y="471"/>
                  <a:pt x="808" y="471"/>
                </a:cubicBezTo>
                <a:close/>
                <a:moveTo>
                  <a:pt x="808" y="1206"/>
                </a:moveTo>
                <a:cubicBezTo>
                  <a:pt x="715" y="1206"/>
                  <a:pt x="640" y="1131"/>
                  <a:pt x="640" y="1038"/>
                </a:cubicBezTo>
                <a:cubicBezTo>
                  <a:pt x="640" y="945"/>
                  <a:pt x="715" y="870"/>
                  <a:pt x="808" y="870"/>
                </a:cubicBezTo>
                <a:cubicBezTo>
                  <a:pt x="900" y="870"/>
                  <a:pt x="976" y="945"/>
                  <a:pt x="976" y="1038"/>
                </a:cubicBezTo>
                <a:cubicBezTo>
                  <a:pt x="976" y="1131"/>
                  <a:pt x="900" y="1206"/>
                  <a:pt x="808" y="1206"/>
                </a:cubicBezTo>
                <a:close/>
                <a:moveTo>
                  <a:pt x="687" y="1341"/>
                </a:moveTo>
                <a:cubicBezTo>
                  <a:pt x="678" y="1334"/>
                  <a:pt x="665" y="1331"/>
                  <a:pt x="652" y="1331"/>
                </a:cubicBezTo>
                <a:cubicBezTo>
                  <a:pt x="623" y="1331"/>
                  <a:pt x="590" y="1345"/>
                  <a:pt x="564" y="1371"/>
                </a:cubicBezTo>
                <a:cubicBezTo>
                  <a:pt x="453" y="1481"/>
                  <a:pt x="453" y="1481"/>
                  <a:pt x="453" y="1481"/>
                </a:cubicBezTo>
                <a:cubicBezTo>
                  <a:pt x="271" y="1660"/>
                  <a:pt x="271" y="1660"/>
                  <a:pt x="271" y="1660"/>
                </a:cubicBezTo>
                <a:cubicBezTo>
                  <a:pt x="170" y="1760"/>
                  <a:pt x="164" y="1895"/>
                  <a:pt x="258" y="1960"/>
                </a:cubicBezTo>
                <a:cubicBezTo>
                  <a:pt x="286" y="1979"/>
                  <a:pt x="315" y="1988"/>
                  <a:pt x="346" y="1988"/>
                </a:cubicBezTo>
                <a:cubicBezTo>
                  <a:pt x="419" y="1988"/>
                  <a:pt x="493" y="1935"/>
                  <a:pt x="534" y="1842"/>
                </a:cubicBezTo>
                <a:cubicBezTo>
                  <a:pt x="650" y="1583"/>
                  <a:pt x="650" y="1583"/>
                  <a:pt x="650" y="1583"/>
                </a:cubicBezTo>
                <a:cubicBezTo>
                  <a:pt x="702" y="1467"/>
                  <a:pt x="702" y="1467"/>
                  <a:pt x="702" y="1467"/>
                </a:cubicBezTo>
                <a:cubicBezTo>
                  <a:pt x="724" y="1418"/>
                  <a:pt x="717" y="1362"/>
                  <a:pt x="687" y="1341"/>
                </a:cubicBezTo>
                <a:close/>
                <a:moveTo>
                  <a:pt x="418" y="1872"/>
                </a:moveTo>
                <a:cubicBezTo>
                  <a:pt x="392" y="1909"/>
                  <a:pt x="341" y="1919"/>
                  <a:pt x="304" y="1893"/>
                </a:cubicBezTo>
                <a:cubicBezTo>
                  <a:pt x="267" y="1867"/>
                  <a:pt x="258" y="1817"/>
                  <a:pt x="284" y="1780"/>
                </a:cubicBezTo>
                <a:cubicBezTo>
                  <a:pt x="310" y="1743"/>
                  <a:pt x="360" y="1734"/>
                  <a:pt x="397" y="1759"/>
                </a:cubicBezTo>
                <a:cubicBezTo>
                  <a:pt x="434" y="1785"/>
                  <a:pt x="443" y="1836"/>
                  <a:pt x="418" y="1872"/>
                </a:cubicBezTo>
                <a:close/>
                <a:moveTo>
                  <a:pt x="256" y="376"/>
                </a:moveTo>
                <a:cubicBezTo>
                  <a:pt x="256" y="346"/>
                  <a:pt x="233" y="323"/>
                  <a:pt x="204" y="323"/>
                </a:cubicBezTo>
                <a:cubicBezTo>
                  <a:pt x="174" y="323"/>
                  <a:pt x="151" y="346"/>
                  <a:pt x="151" y="376"/>
                </a:cubicBezTo>
                <a:cubicBezTo>
                  <a:pt x="151" y="405"/>
                  <a:pt x="174" y="428"/>
                  <a:pt x="204" y="428"/>
                </a:cubicBezTo>
                <a:cubicBezTo>
                  <a:pt x="233" y="428"/>
                  <a:pt x="256" y="405"/>
                  <a:pt x="256" y="376"/>
                </a:cubicBezTo>
                <a:close/>
                <a:moveTo>
                  <a:pt x="1418" y="323"/>
                </a:moveTo>
                <a:cubicBezTo>
                  <a:pt x="1389" y="323"/>
                  <a:pt x="1366" y="346"/>
                  <a:pt x="1366" y="376"/>
                </a:cubicBezTo>
                <a:cubicBezTo>
                  <a:pt x="1366" y="405"/>
                  <a:pt x="1389" y="428"/>
                  <a:pt x="1418" y="428"/>
                </a:cubicBezTo>
                <a:cubicBezTo>
                  <a:pt x="1448" y="428"/>
                  <a:pt x="1471" y="405"/>
                  <a:pt x="1471" y="376"/>
                </a:cubicBezTo>
                <a:cubicBezTo>
                  <a:pt x="1471" y="346"/>
                  <a:pt x="1448" y="323"/>
                  <a:pt x="1418" y="323"/>
                </a:cubicBezTo>
                <a:close/>
                <a:moveTo>
                  <a:pt x="1418" y="1925"/>
                </a:moveTo>
                <a:cubicBezTo>
                  <a:pt x="1389" y="1925"/>
                  <a:pt x="1366" y="1949"/>
                  <a:pt x="1366" y="1978"/>
                </a:cubicBezTo>
                <a:cubicBezTo>
                  <a:pt x="1366" y="2007"/>
                  <a:pt x="1389" y="2031"/>
                  <a:pt x="1418" y="2031"/>
                </a:cubicBezTo>
                <a:cubicBezTo>
                  <a:pt x="1448" y="2031"/>
                  <a:pt x="1471" y="2007"/>
                  <a:pt x="1471" y="1978"/>
                </a:cubicBezTo>
                <a:cubicBezTo>
                  <a:pt x="1471" y="1949"/>
                  <a:pt x="1448" y="1925"/>
                  <a:pt x="1418" y="19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9032" tIns="64512" rIns="129032" bIns="64512" numCol="1" anchor="t" anchorCtr="0" compatLnSpc="1">
            <a:prstTxWarp prst="textNoShape">
              <a:avLst/>
            </a:prstTxWarp>
          </a:bodyPr>
          <a:lstStyle/>
          <a:p>
            <a:endParaRPr lang="en-US" sz="2509" dirty="0">
              <a:solidFill>
                <a:srgbClr val="292929"/>
              </a:solidFill>
            </a:endParaRPr>
          </a:p>
        </p:txBody>
      </p:sp>
      <p:sp>
        <p:nvSpPr>
          <p:cNvPr id="97" name="Freeform 79"/>
          <p:cNvSpPr>
            <a:spLocks noEditPoints="1"/>
          </p:cNvSpPr>
          <p:nvPr/>
        </p:nvSpPr>
        <p:spPr bwMode="black">
          <a:xfrm>
            <a:off x="7640487" y="1987464"/>
            <a:ext cx="177765" cy="289766"/>
          </a:xfrm>
          <a:custGeom>
            <a:avLst/>
            <a:gdLst>
              <a:gd name="T0" fmla="*/ 1441 w 1615"/>
              <a:gd name="T1" fmla="*/ 131 h 2179"/>
              <a:gd name="T2" fmla="*/ 1344 w 1615"/>
              <a:gd name="T3" fmla="*/ 16 h 2179"/>
              <a:gd name="T4" fmla="*/ 306 w 1615"/>
              <a:gd name="T5" fmla="*/ 0 h 2179"/>
              <a:gd name="T6" fmla="*/ 62 w 1615"/>
              <a:gd name="T7" fmla="*/ 171 h 2179"/>
              <a:gd name="T8" fmla="*/ 174 w 1615"/>
              <a:gd name="T9" fmla="*/ 131 h 2179"/>
              <a:gd name="T10" fmla="*/ 174 w 1615"/>
              <a:gd name="T11" fmla="*/ 180 h 2179"/>
              <a:gd name="T12" fmla="*/ 0 w 1615"/>
              <a:gd name="T13" fmla="*/ 2005 h 2179"/>
              <a:gd name="T14" fmla="*/ 1441 w 1615"/>
              <a:gd name="T15" fmla="*/ 2179 h 2179"/>
              <a:gd name="T16" fmla="*/ 1615 w 1615"/>
              <a:gd name="T17" fmla="*/ 354 h 2179"/>
              <a:gd name="T18" fmla="*/ 1518 w 1615"/>
              <a:gd name="T19" fmla="*/ 2005 h 2179"/>
              <a:gd name="T20" fmla="*/ 174 w 1615"/>
              <a:gd name="T21" fmla="*/ 2082 h 2179"/>
              <a:gd name="T22" fmla="*/ 97 w 1615"/>
              <a:gd name="T23" fmla="*/ 354 h 2179"/>
              <a:gd name="T24" fmla="*/ 1441 w 1615"/>
              <a:gd name="T25" fmla="*/ 277 h 2179"/>
              <a:gd name="T26" fmla="*/ 1518 w 1615"/>
              <a:gd name="T27" fmla="*/ 2005 h 2179"/>
              <a:gd name="T28" fmla="*/ 241 w 1615"/>
              <a:gd name="T29" fmla="*/ 1038 h 2179"/>
              <a:gd name="T30" fmla="*/ 532 w 1615"/>
              <a:gd name="T31" fmla="*/ 1339 h 2179"/>
              <a:gd name="T32" fmla="*/ 713 w 1615"/>
              <a:gd name="T33" fmla="*/ 1304 h 2179"/>
              <a:gd name="T34" fmla="*/ 695 w 1615"/>
              <a:gd name="T35" fmla="*/ 1594 h 2179"/>
              <a:gd name="T36" fmla="*/ 1375 w 1615"/>
              <a:gd name="T37" fmla="*/ 1038 h 2179"/>
              <a:gd name="T38" fmla="*/ 808 w 1615"/>
              <a:gd name="T39" fmla="*/ 1206 h 2179"/>
              <a:gd name="T40" fmla="*/ 808 w 1615"/>
              <a:gd name="T41" fmla="*/ 870 h 2179"/>
              <a:gd name="T42" fmla="*/ 808 w 1615"/>
              <a:gd name="T43" fmla="*/ 1206 h 2179"/>
              <a:gd name="T44" fmla="*/ 652 w 1615"/>
              <a:gd name="T45" fmla="*/ 1331 h 2179"/>
              <a:gd name="T46" fmla="*/ 453 w 1615"/>
              <a:gd name="T47" fmla="*/ 1481 h 2179"/>
              <a:gd name="T48" fmla="*/ 258 w 1615"/>
              <a:gd name="T49" fmla="*/ 1960 h 2179"/>
              <a:gd name="T50" fmla="*/ 534 w 1615"/>
              <a:gd name="T51" fmla="*/ 1842 h 2179"/>
              <a:gd name="T52" fmla="*/ 702 w 1615"/>
              <a:gd name="T53" fmla="*/ 1467 h 2179"/>
              <a:gd name="T54" fmla="*/ 418 w 1615"/>
              <a:gd name="T55" fmla="*/ 1872 h 2179"/>
              <a:gd name="T56" fmla="*/ 284 w 1615"/>
              <a:gd name="T57" fmla="*/ 1780 h 2179"/>
              <a:gd name="T58" fmla="*/ 418 w 1615"/>
              <a:gd name="T59" fmla="*/ 1872 h 2179"/>
              <a:gd name="T60" fmla="*/ 204 w 1615"/>
              <a:gd name="T61" fmla="*/ 323 h 2179"/>
              <a:gd name="T62" fmla="*/ 204 w 1615"/>
              <a:gd name="T63" fmla="*/ 428 h 2179"/>
              <a:gd name="T64" fmla="*/ 1418 w 1615"/>
              <a:gd name="T65" fmla="*/ 323 h 2179"/>
              <a:gd name="T66" fmla="*/ 1418 w 1615"/>
              <a:gd name="T67" fmla="*/ 428 h 2179"/>
              <a:gd name="T68" fmla="*/ 1418 w 1615"/>
              <a:gd name="T69" fmla="*/ 323 h 2179"/>
              <a:gd name="T70" fmla="*/ 1366 w 1615"/>
              <a:gd name="T71" fmla="*/ 1978 h 2179"/>
              <a:gd name="T72" fmla="*/ 1471 w 1615"/>
              <a:gd name="T73" fmla="*/ 1978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15" h="2179">
                <a:moveTo>
                  <a:pt x="174" y="131"/>
                </a:moveTo>
                <a:cubicBezTo>
                  <a:pt x="1441" y="131"/>
                  <a:pt x="1441" y="131"/>
                  <a:pt x="1441" y="131"/>
                </a:cubicBezTo>
                <a:cubicBezTo>
                  <a:pt x="1465" y="131"/>
                  <a:pt x="1488" y="136"/>
                  <a:pt x="1509" y="145"/>
                </a:cubicBezTo>
                <a:cubicBezTo>
                  <a:pt x="1344" y="16"/>
                  <a:pt x="1344" y="16"/>
                  <a:pt x="1344" y="16"/>
                </a:cubicBezTo>
                <a:cubicBezTo>
                  <a:pt x="1333" y="7"/>
                  <a:pt x="1312" y="0"/>
                  <a:pt x="1298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292" y="0"/>
                  <a:pt x="271" y="7"/>
                  <a:pt x="260" y="16"/>
                </a:cubicBezTo>
                <a:cubicBezTo>
                  <a:pt x="62" y="171"/>
                  <a:pt x="62" y="171"/>
                  <a:pt x="62" y="17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94" y="146"/>
                  <a:pt x="132" y="131"/>
                  <a:pt x="174" y="131"/>
                </a:cubicBezTo>
                <a:close/>
                <a:moveTo>
                  <a:pt x="1441" y="180"/>
                </a:moveTo>
                <a:cubicBezTo>
                  <a:pt x="174" y="180"/>
                  <a:pt x="174" y="180"/>
                  <a:pt x="174" y="180"/>
                </a:cubicBezTo>
                <a:cubicBezTo>
                  <a:pt x="78" y="180"/>
                  <a:pt x="0" y="258"/>
                  <a:pt x="0" y="354"/>
                </a:cubicBezTo>
                <a:cubicBezTo>
                  <a:pt x="0" y="2005"/>
                  <a:pt x="0" y="2005"/>
                  <a:pt x="0" y="2005"/>
                </a:cubicBezTo>
                <a:cubicBezTo>
                  <a:pt x="0" y="2101"/>
                  <a:pt x="78" y="2179"/>
                  <a:pt x="174" y="2179"/>
                </a:cubicBezTo>
                <a:cubicBezTo>
                  <a:pt x="1441" y="2179"/>
                  <a:pt x="1441" y="2179"/>
                  <a:pt x="1441" y="2179"/>
                </a:cubicBezTo>
                <a:cubicBezTo>
                  <a:pt x="1537" y="2179"/>
                  <a:pt x="1615" y="2101"/>
                  <a:pt x="1615" y="2005"/>
                </a:cubicBezTo>
                <a:cubicBezTo>
                  <a:pt x="1615" y="354"/>
                  <a:pt x="1615" y="354"/>
                  <a:pt x="1615" y="354"/>
                </a:cubicBezTo>
                <a:cubicBezTo>
                  <a:pt x="1615" y="258"/>
                  <a:pt x="1537" y="180"/>
                  <a:pt x="1441" y="180"/>
                </a:cubicBezTo>
                <a:close/>
                <a:moveTo>
                  <a:pt x="1518" y="2005"/>
                </a:moveTo>
                <a:cubicBezTo>
                  <a:pt x="1518" y="2047"/>
                  <a:pt x="1484" y="2082"/>
                  <a:pt x="1441" y="2082"/>
                </a:cubicBezTo>
                <a:cubicBezTo>
                  <a:pt x="174" y="2082"/>
                  <a:pt x="174" y="2082"/>
                  <a:pt x="174" y="2082"/>
                </a:cubicBezTo>
                <a:cubicBezTo>
                  <a:pt x="132" y="2082"/>
                  <a:pt x="97" y="2047"/>
                  <a:pt x="97" y="2005"/>
                </a:cubicBezTo>
                <a:cubicBezTo>
                  <a:pt x="97" y="354"/>
                  <a:pt x="97" y="354"/>
                  <a:pt x="97" y="354"/>
                </a:cubicBezTo>
                <a:cubicBezTo>
                  <a:pt x="97" y="312"/>
                  <a:pt x="132" y="277"/>
                  <a:pt x="174" y="277"/>
                </a:cubicBezTo>
                <a:cubicBezTo>
                  <a:pt x="1441" y="277"/>
                  <a:pt x="1441" y="277"/>
                  <a:pt x="1441" y="277"/>
                </a:cubicBezTo>
                <a:cubicBezTo>
                  <a:pt x="1484" y="277"/>
                  <a:pt x="1518" y="312"/>
                  <a:pt x="1518" y="354"/>
                </a:cubicBezTo>
                <a:lnTo>
                  <a:pt x="1518" y="2005"/>
                </a:lnTo>
                <a:close/>
                <a:moveTo>
                  <a:pt x="808" y="471"/>
                </a:moveTo>
                <a:cubicBezTo>
                  <a:pt x="494" y="471"/>
                  <a:pt x="241" y="725"/>
                  <a:pt x="241" y="1038"/>
                </a:cubicBezTo>
                <a:cubicBezTo>
                  <a:pt x="241" y="1201"/>
                  <a:pt x="309" y="1347"/>
                  <a:pt x="419" y="1451"/>
                </a:cubicBezTo>
                <a:cubicBezTo>
                  <a:pt x="532" y="1339"/>
                  <a:pt x="532" y="1339"/>
                  <a:pt x="532" y="1339"/>
                </a:cubicBezTo>
                <a:cubicBezTo>
                  <a:pt x="565" y="1305"/>
                  <a:pt x="610" y="1286"/>
                  <a:pt x="652" y="1286"/>
                </a:cubicBezTo>
                <a:cubicBezTo>
                  <a:pt x="675" y="1286"/>
                  <a:pt x="696" y="1292"/>
                  <a:pt x="713" y="1304"/>
                </a:cubicBezTo>
                <a:cubicBezTo>
                  <a:pt x="762" y="1337"/>
                  <a:pt x="775" y="1416"/>
                  <a:pt x="744" y="1486"/>
                </a:cubicBezTo>
                <a:cubicBezTo>
                  <a:pt x="695" y="1594"/>
                  <a:pt x="695" y="1594"/>
                  <a:pt x="695" y="1594"/>
                </a:cubicBezTo>
                <a:cubicBezTo>
                  <a:pt x="731" y="1601"/>
                  <a:pt x="769" y="1605"/>
                  <a:pt x="808" y="1605"/>
                </a:cubicBezTo>
                <a:cubicBezTo>
                  <a:pt x="1121" y="1605"/>
                  <a:pt x="1375" y="1351"/>
                  <a:pt x="1375" y="1038"/>
                </a:cubicBezTo>
                <a:cubicBezTo>
                  <a:pt x="1375" y="725"/>
                  <a:pt x="1121" y="471"/>
                  <a:pt x="808" y="471"/>
                </a:cubicBezTo>
                <a:close/>
                <a:moveTo>
                  <a:pt x="808" y="1206"/>
                </a:moveTo>
                <a:cubicBezTo>
                  <a:pt x="715" y="1206"/>
                  <a:pt x="640" y="1131"/>
                  <a:pt x="640" y="1038"/>
                </a:cubicBezTo>
                <a:cubicBezTo>
                  <a:pt x="640" y="945"/>
                  <a:pt x="715" y="870"/>
                  <a:pt x="808" y="870"/>
                </a:cubicBezTo>
                <a:cubicBezTo>
                  <a:pt x="900" y="870"/>
                  <a:pt x="976" y="945"/>
                  <a:pt x="976" y="1038"/>
                </a:cubicBezTo>
                <a:cubicBezTo>
                  <a:pt x="976" y="1131"/>
                  <a:pt x="900" y="1206"/>
                  <a:pt x="808" y="1206"/>
                </a:cubicBezTo>
                <a:close/>
                <a:moveTo>
                  <a:pt x="687" y="1341"/>
                </a:moveTo>
                <a:cubicBezTo>
                  <a:pt x="678" y="1334"/>
                  <a:pt x="665" y="1331"/>
                  <a:pt x="652" y="1331"/>
                </a:cubicBezTo>
                <a:cubicBezTo>
                  <a:pt x="623" y="1331"/>
                  <a:pt x="590" y="1345"/>
                  <a:pt x="564" y="1371"/>
                </a:cubicBezTo>
                <a:cubicBezTo>
                  <a:pt x="453" y="1481"/>
                  <a:pt x="453" y="1481"/>
                  <a:pt x="453" y="1481"/>
                </a:cubicBezTo>
                <a:cubicBezTo>
                  <a:pt x="271" y="1660"/>
                  <a:pt x="271" y="1660"/>
                  <a:pt x="271" y="1660"/>
                </a:cubicBezTo>
                <a:cubicBezTo>
                  <a:pt x="170" y="1760"/>
                  <a:pt x="164" y="1895"/>
                  <a:pt x="258" y="1960"/>
                </a:cubicBezTo>
                <a:cubicBezTo>
                  <a:pt x="286" y="1979"/>
                  <a:pt x="315" y="1988"/>
                  <a:pt x="346" y="1988"/>
                </a:cubicBezTo>
                <a:cubicBezTo>
                  <a:pt x="419" y="1988"/>
                  <a:pt x="493" y="1935"/>
                  <a:pt x="534" y="1842"/>
                </a:cubicBezTo>
                <a:cubicBezTo>
                  <a:pt x="650" y="1583"/>
                  <a:pt x="650" y="1583"/>
                  <a:pt x="650" y="1583"/>
                </a:cubicBezTo>
                <a:cubicBezTo>
                  <a:pt x="702" y="1467"/>
                  <a:pt x="702" y="1467"/>
                  <a:pt x="702" y="1467"/>
                </a:cubicBezTo>
                <a:cubicBezTo>
                  <a:pt x="724" y="1418"/>
                  <a:pt x="717" y="1362"/>
                  <a:pt x="687" y="1341"/>
                </a:cubicBezTo>
                <a:close/>
                <a:moveTo>
                  <a:pt x="418" y="1872"/>
                </a:moveTo>
                <a:cubicBezTo>
                  <a:pt x="392" y="1909"/>
                  <a:pt x="341" y="1919"/>
                  <a:pt x="304" y="1893"/>
                </a:cubicBezTo>
                <a:cubicBezTo>
                  <a:pt x="267" y="1867"/>
                  <a:pt x="258" y="1817"/>
                  <a:pt x="284" y="1780"/>
                </a:cubicBezTo>
                <a:cubicBezTo>
                  <a:pt x="310" y="1743"/>
                  <a:pt x="360" y="1734"/>
                  <a:pt x="397" y="1759"/>
                </a:cubicBezTo>
                <a:cubicBezTo>
                  <a:pt x="434" y="1785"/>
                  <a:pt x="443" y="1836"/>
                  <a:pt x="418" y="1872"/>
                </a:cubicBezTo>
                <a:close/>
                <a:moveTo>
                  <a:pt x="256" y="376"/>
                </a:moveTo>
                <a:cubicBezTo>
                  <a:pt x="256" y="346"/>
                  <a:pt x="233" y="323"/>
                  <a:pt x="204" y="323"/>
                </a:cubicBezTo>
                <a:cubicBezTo>
                  <a:pt x="174" y="323"/>
                  <a:pt x="151" y="346"/>
                  <a:pt x="151" y="376"/>
                </a:cubicBezTo>
                <a:cubicBezTo>
                  <a:pt x="151" y="405"/>
                  <a:pt x="174" y="428"/>
                  <a:pt x="204" y="428"/>
                </a:cubicBezTo>
                <a:cubicBezTo>
                  <a:pt x="233" y="428"/>
                  <a:pt x="256" y="405"/>
                  <a:pt x="256" y="376"/>
                </a:cubicBezTo>
                <a:close/>
                <a:moveTo>
                  <a:pt x="1418" y="323"/>
                </a:moveTo>
                <a:cubicBezTo>
                  <a:pt x="1389" y="323"/>
                  <a:pt x="1366" y="346"/>
                  <a:pt x="1366" y="376"/>
                </a:cubicBezTo>
                <a:cubicBezTo>
                  <a:pt x="1366" y="405"/>
                  <a:pt x="1389" y="428"/>
                  <a:pt x="1418" y="428"/>
                </a:cubicBezTo>
                <a:cubicBezTo>
                  <a:pt x="1448" y="428"/>
                  <a:pt x="1471" y="405"/>
                  <a:pt x="1471" y="376"/>
                </a:cubicBezTo>
                <a:cubicBezTo>
                  <a:pt x="1471" y="346"/>
                  <a:pt x="1448" y="323"/>
                  <a:pt x="1418" y="323"/>
                </a:cubicBezTo>
                <a:close/>
                <a:moveTo>
                  <a:pt x="1418" y="1925"/>
                </a:moveTo>
                <a:cubicBezTo>
                  <a:pt x="1389" y="1925"/>
                  <a:pt x="1366" y="1949"/>
                  <a:pt x="1366" y="1978"/>
                </a:cubicBezTo>
                <a:cubicBezTo>
                  <a:pt x="1366" y="2007"/>
                  <a:pt x="1389" y="2031"/>
                  <a:pt x="1418" y="2031"/>
                </a:cubicBezTo>
                <a:cubicBezTo>
                  <a:pt x="1448" y="2031"/>
                  <a:pt x="1471" y="2007"/>
                  <a:pt x="1471" y="1978"/>
                </a:cubicBezTo>
                <a:cubicBezTo>
                  <a:pt x="1471" y="1949"/>
                  <a:pt x="1448" y="1925"/>
                  <a:pt x="1418" y="19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9032" tIns="64512" rIns="129032" bIns="64512" numCol="1" anchor="t" anchorCtr="0" compatLnSpc="1">
            <a:prstTxWarp prst="textNoShape">
              <a:avLst/>
            </a:prstTxWarp>
          </a:bodyPr>
          <a:lstStyle/>
          <a:p>
            <a:endParaRPr lang="en-US" sz="2509" dirty="0">
              <a:solidFill>
                <a:srgbClr val="292929"/>
              </a:solidFill>
            </a:endParaRPr>
          </a:p>
        </p:txBody>
      </p:sp>
      <p:pic>
        <p:nvPicPr>
          <p:cNvPr id="107" name="Picture 2" descr="http://www.iconsdb.com/icons/preview/royal-azure-blue/ssd-xxl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3760" y="1938780"/>
            <a:ext cx="260396" cy="2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http://www.iconsdb.com/icons/preview/royal-azure-blue/ssd-xxl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124" y="1989833"/>
            <a:ext cx="260396" cy="2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224639" y="2243114"/>
            <a:ext cx="80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Standard</a:t>
            </a:r>
            <a:b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Storage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811699" y="2252337"/>
            <a:ext cx="80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Premium</a:t>
            </a:r>
            <a:b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233" y="1401625"/>
            <a:ext cx="342516" cy="342516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7526992" y="1676836"/>
            <a:ext cx="808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Backup Vault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3474" y="3584868"/>
            <a:ext cx="81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MPLS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WAN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8594907" y="1756037"/>
            <a:ext cx="2474482" cy="16955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8700" y="2146464"/>
            <a:ext cx="609387" cy="609387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8989958" y="2851733"/>
            <a:ext cx="752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HANA 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Database</a:t>
            </a:r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5670" y="4870037"/>
            <a:ext cx="334865" cy="334865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8724" y="5370113"/>
            <a:ext cx="320076" cy="320076"/>
          </a:xfrm>
          <a:prstGeom prst="rect">
            <a:avLst/>
          </a:prstGeom>
        </p:spPr>
      </p:pic>
      <p:pic>
        <p:nvPicPr>
          <p:cNvPr id="159" name="Picture 13" descr="Host Integration Server (HIS) sm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6930" y="5930680"/>
            <a:ext cx="396971" cy="62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" name="Picture 20" descr="Cray mainframe_medium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7705" y="5987119"/>
            <a:ext cx="409465" cy="530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" name="TextBox 104"/>
          <p:cNvSpPr txBox="1"/>
          <p:nvPr/>
        </p:nvSpPr>
        <p:spPr>
          <a:xfrm>
            <a:off x="7268447" y="2843954"/>
            <a:ext cx="127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ASCS/APP Servers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(Scale)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169" y="2386469"/>
            <a:ext cx="552336" cy="116657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12" y="2956549"/>
            <a:ext cx="323479" cy="242609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141" y="2959040"/>
            <a:ext cx="323479" cy="242609"/>
          </a:xfrm>
          <a:prstGeom prst="rect">
            <a:avLst/>
          </a:prstGeom>
        </p:spPr>
      </p:pic>
      <p:sp>
        <p:nvSpPr>
          <p:cNvPr id="132" name="Rectangle 131"/>
          <p:cNvSpPr/>
          <p:nvPr/>
        </p:nvSpPr>
        <p:spPr>
          <a:xfrm>
            <a:off x="4429033" y="5466199"/>
            <a:ext cx="4074312" cy="8045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2399" y="5692705"/>
            <a:ext cx="421726" cy="421726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0567" y="5692966"/>
            <a:ext cx="421726" cy="421726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1458" y="5696557"/>
            <a:ext cx="421726" cy="421726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9626" y="5702794"/>
            <a:ext cx="421726" cy="421726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1043" y="5694416"/>
            <a:ext cx="421726" cy="421726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55" y="5844360"/>
            <a:ext cx="408700" cy="86320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62" y="5844360"/>
            <a:ext cx="408700" cy="86320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135" y="5853653"/>
            <a:ext cx="408700" cy="86320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792" y="5853653"/>
            <a:ext cx="408700" cy="86320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799" y="5844360"/>
            <a:ext cx="408700" cy="86320"/>
          </a:xfrm>
          <a:prstGeom prst="rect">
            <a:avLst/>
          </a:prstGeom>
        </p:spPr>
      </p:pic>
      <p:sp>
        <p:nvSpPr>
          <p:cNvPr id="185" name="Rectangular Callout 184"/>
          <p:cNvSpPr/>
          <p:nvPr/>
        </p:nvSpPr>
        <p:spPr>
          <a:xfrm>
            <a:off x="3428162" y="6065502"/>
            <a:ext cx="1234936" cy="578706"/>
          </a:xfrm>
          <a:prstGeom prst="wedgeRectCallout">
            <a:avLst>
              <a:gd name="adj1" fmla="val 80358"/>
              <a:gd name="adj2" fmla="val -55975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+mj-lt"/>
              </a:rPr>
              <a:t>Turn on Dev/Test servers only when needed</a:t>
            </a:r>
          </a:p>
        </p:txBody>
      </p:sp>
      <p:sp>
        <p:nvSpPr>
          <p:cNvPr id="193" name="Rectangular Callout 192"/>
          <p:cNvSpPr/>
          <p:nvPr/>
        </p:nvSpPr>
        <p:spPr>
          <a:xfrm>
            <a:off x="5701579" y="1277685"/>
            <a:ext cx="1711894" cy="388783"/>
          </a:xfrm>
          <a:prstGeom prst="wedgeRectCallout">
            <a:avLst>
              <a:gd name="adj1" fmla="val 69572"/>
              <a:gd name="adj2" fmla="val 29996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+mj-lt"/>
              </a:rPr>
              <a:t>Use Backup Vault for long-term data retention</a:t>
            </a:r>
          </a:p>
        </p:txBody>
      </p:sp>
      <p:sp>
        <p:nvSpPr>
          <p:cNvPr id="194" name="Rectangular Callout 193"/>
          <p:cNvSpPr/>
          <p:nvPr/>
        </p:nvSpPr>
        <p:spPr>
          <a:xfrm>
            <a:off x="8883518" y="1044452"/>
            <a:ext cx="1515659" cy="549487"/>
          </a:xfrm>
          <a:prstGeom prst="wedgeRectCallout">
            <a:avLst>
              <a:gd name="adj1" fmla="val -81205"/>
              <a:gd name="adj2" fmla="val 12445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+mj-lt"/>
              </a:rPr>
              <a:t>Use SSD-based Premium Storage for HANA Database</a:t>
            </a:r>
          </a:p>
        </p:txBody>
      </p:sp>
      <p:sp>
        <p:nvSpPr>
          <p:cNvPr id="195" name="Rectangular Callout 194"/>
          <p:cNvSpPr/>
          <p:nvPr/>
        </p:nvSpPr>
        <p:spPr>
          <a:xfrm>
            <a:off x="8963774" y="3461485"/>
            <a:ext cx="1629787" cy="549487"/>
          </a:xfrm>
          <a:prstGeom prst="wedgeRectCallout">
            <a:avLst>
              <a:gd name="adj1" fmla="val -27884"/>
              <a:gd name="adj2" fmla="val -8450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+mj-lt"/>
              </a:rPr>
              <a:t>Use GS5 VMs (32-core, 448GB RAM) to run HANA DB</a:t>
            </a:r>
          </a:p>
        </p:txBody>
      </p:sp>
      <p:sp>
        <p:nvSpPr>
          <p:cNvPr id="196" name="Rectangular Callout 195"/>
          <p:cNvSpPr/>
          <p:nvPr/>
        </p:nvSpPr>
        <p:spPr>
          <a:xfrm>
            <a:off x="2325561" y="2985155"/>
            <a:ext cx="1565743" cy="512117"/>
          </a:xfrm>
          <a:prstGeom prst="wedgeRectCallout">
            <a:avLst>
              <a:gd name="adj1" fmla="val 40974"/>
              <a:gd name="adj2" fmla="val -79349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+mj-lt"/>
              </a:rPr>
              <a:t>ExpressRoute dedicated connections are recommended</a:t>
            </a:r>
          </a:p>
        </p:txBody>
      </p:sp>
      <p:sp>
        <p:nvSpPr>
          <p:cNvPr id="197" name="Oval 196"/>
          <p:cNvSpPr/>
          <p:nvPr/>
        </p:nvSpPr>
        <p:spPr>
          <a:xfrm>
            <a:off x="2093768" y="3175069"/>
            <a:ext cx="192232" cy="19393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198" name="Oval 197"/>
          <p:cNvSpPr/>
          <p:nvPr/>
        </p:nvSpPr>
        <p:spPr>
          <a:xfrm>
            <a:off x="8945950" y="3235980"/>
            <a:ext cx="192232" cy="19393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199" name="Oval 198"/>
          <p:cNvSpPr/>
          <p:nvPr/>
        </p:nvSpPr>
        <p:spPr>
          <a:xfrm>
            <a:off x="10162161" y="888870"/>
            <a:ext cx="192232" cy="19393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202" name="Oval 201"/>
          <p:cNvSpPr/>
          <p:nvPr/>
        </p:nvSpPr>
        <p:spPr>
          <a:xfrm>
            <a:off x="5782243" y="1050875"/>
            <a:ext cx="192232" cy="19393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</a:p>
        </p:txBody>
      </p:sp>
      <p:sp>
        <p:nvSpPr>
          <p:cNvPr id="203" name="Oval 202"/>
          <p:cNvSpPr/>
          <p:nvPr/>
        </p:nvSpPr>
        <p:spPr>
          <a:xfrm>
            <a:off x="3198659" y="6284124"/>
            <a:ext cx="192232" cy="19393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204" name="Rectangular Callout 203"/>
          <p:cNvSpPr/>
          <p:nvPr/>
        </p:nvSpPr>
        <p:spPr>
          <a:xfrm>
            <a:off x="6893501" y="3391928"/>
            <a:ext cx="1346490" cy="549487"/>
          </a:xfrm>
          <a:prstGeom prst="wedgeRectCallout">
            <a:avLst>
              <a:gd name="adj1" fmla="val -48536"/>
              <a:gd name="adj2" fmla="val -102465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+mj-lt"/>
              </a:rPr>
              <a:t>Run ASCS/App servers – add VMs when needed</a:t>
            </a:r>
          </a:p>
        </p:txBody>
      </p:sp>
      <p:sp>
        <p:nvSpPr>
          <p:cNvPr id="205" name="Oval 204"/>
          <p:cNvSpPr/>
          <p:nvPr/>
        </p:nvSpPr>
        <p:spPr>
          <a:xfrm>
            <a:off x="6649349" y="3501188"/>
            <a:ext cx="192232" cy="19393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208" name="Oval 207"/>
          <p:cNvSpPr/>
          <p:nvPr/>
        </p:nvSpPr>
        <p:spPr>
          <a:xfrm>
            <a:off x="10603801" y="1139805"/>
            <a:ext cx="192232" cy="19393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8025811" y="1922177"/>
            <a:ext cx="46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SSD</a:t>
            </a: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243" y="2330823"/>
            <a:ext cx="259624" cy="259624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243" y="2587120"/>
            <a:ext cx="259624" cy="259624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4457984" y="5755630"/>
            <a:ext cx="586905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Dev/Test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051633" y="2349522"/>
            <a:ext cx="236365" cy="163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502707" y="2346490"/>
            <a:ext cx="236365" cy="163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942252" y="2343355"/>
            <a:ext cx="236365" cy="163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108103" y="6019671"/>
            <a:ext cx="236365" cy="1639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DS14v2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559177" y="6016639"/>
            <a:ext cx="236365" cy="1639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DS14v2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007138" y="6029218"/>
            <a:ext cx="236365" cy="1639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GS4v2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7458212" y="6026186"/>
            <a:ext cx="236365" cy="1639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GS4v2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921905" y="6035991"/>
            <a:ext cx="236365" cy="1639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GS4v2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097356" y="3172037"/>
            <a:ext cx="236365" cy="163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D12v2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548430" y="3169005"/>
            <a:ext cx="236365" cy="163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D12v2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9363393" y="2653359"/>
            <a:ext cx="321483" cy="174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GS5</a:t>
            </a:r>
          </a:p>
        </p:txBody>
      </p:sp>
    </p:spTree>
    <p:extLst>
      <p:ext uri="{BB962C8B-B14F-4D97-AF65-F5344CB8AC3E}">
        <p14:creationId xmlns:p14="http://schemas.microsoft.com/office/powerpoint/2010/main" val="36798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3959322" y="4051396"/>
            <a:ext cx="7470677" cy="2662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b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Datacenter US West</a:t>
            </a:r>
            <a:endParaRPr lang="en-US" sz="2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59322" y="974337"/>
            <a:ext cx="7470677" cy="2717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Datacenter US East 2</a:t>
            </a:r>
            <a:b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 rot="5400000">
            <a:off x="5753120" y="3945505"/>
            <a:ext cx="1100831" cy="162594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5400000">
            <a:off x="5962286" y="3938391"/>
            <a:ext cx="1100831" cy="162594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85523" y="5055384"/>
            <a:ext cx="1256810" cy="25173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1111" y="2369953"/>
            <a:ext cx="1720561" cy="19103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1110" y="2612649"/>
            <a:ext cx="1720561" cy="19103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24329" y="5238087"/>
            <a:ext cx="1720561" cy="19103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43830" y="4191340"/>
            <a:ext cx="7115841" cy="21799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sz="16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IaaS/VM</a:t>
            </a:r>
          </a:p>
          <a:p>
            <a:b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27077" y="1349979"/>
            <a:ext cx="7132594" cy="21799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IaaS/VM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10538" y="3703388"/>
            <a:ext cx="274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Backbone Network 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606072" y="2321066"/>
            <a:ext cx="1180701" cy="276999"/>
            <a:chOff x="4762563" y="1999651"/>
            <a:chExt cx="1180701" cy="276999"/>
          </a:xfrm>
        </p:grpSpPr>
        <p:pic>
          <p:nvPicPr>
            <p:cNvPr id="50" name="Picture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563" y="2028740"/>
              <a:ext cx="201575" cy="238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4901897" y="1999651"/>
              <a:ext cx="1041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ER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06072" y="2560986"/>
            <a:ext cx="1180701" cy="276999"/>
            <a:chOff x="4762563" y="1999651"/>
            <a:chExt cx="1180701" cy="276999"/>
          </a:xfrm>
        </p:grpSpPr>
        <p:pic>
          <p:nvPicPr>
            <p:cNvPr id="53" name="Picture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563" y="2028740"/>
              <a:ext cx="201575" cy="238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4901897" y="1999651"/>
              <a:ext cx="1041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ER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391219" y="5189200"/>
            <a:ext cx="104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S2S VPN</a:t>
            </a:r>
          </a:p>
        </p:txBody>
      </p:sp>
      <p:sp>
        <p:nvSpPr>
          <p:cNvPr id="79" name="Title 1"/>
          <p:cNvSpPr>
            <a:spLocks noGrp="1"/>
          </p:cNvSpPr>
          <p:nvPr>
            <p:ph type="title"/>
          </p:nvPr>
        </p:nvSpPr>
        <p:spPr>
          <a:xfrm>
            <a:off x="292161" y="51362"/>
            <a:ext cx="11681099" cy="934474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Virtual Machines – BW on HANA with HA/DR</a:t>
            </a:r>
            <a:endParaRPr lang="en-US" sz="4000" dirty="0"/>
          </a:p>
        </p:txBody>
      </p:sp>
      <p:sp>
        <p:nvSpPr>
          <p:cNvPr id="2" name="Cloud Callout 1"/>
          <p:cNvSpPr/>
          <p:nvPr/>
        </p:nvSpPr>
        <p:spPr>
          <a:xfrm>
            <a:off x="2488578" y="2035284"/>
            <a:ext cx="1073888" cy="4234256"/>
          </a:xfrm>
          <a:prstGeom prst="cloudCallout">
            <a:avLst>
              <a:gd name="adj1" fmla="val 4910"/>
              <a:gd name="adj2" fmla="val 1706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569990" y="3731904"/>
            <a:ext cx="1588330" cy="297899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Customer Corporate</a:t>
            </a:r>
            <a:r>
              <a:rPr kumimoji="0" lang="en-US" altLang="ja-JP" sz="12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b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b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b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b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b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b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b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91" name="Picture 12" descr="C:\Program Files\Microsoft Resource DVD Artwork\DVD_ART\Artwork_Imagery\Shapes and Graphics\circular shapes\Circle with Photo\meeting circl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409" y="4174184"/>
            <a:ext cx="511524" cy="51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13" descr="C:\Program Files\Microsoft Resource DVD Artwork\DVD_ART\Artwork_Imagery\Shapes and Graphics\circular shapes\Circle with Photo\customer happy smiling woman circle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4791" y="4173791"/>
            <a:ext cx="518740" cy="51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423" b="6626"/>
          <a:stretch/>
        </p:blipFill>
        <p:spPr>
          <a:xfrm>
            <a:off x="892498" y="4862787"/>
            <a:ext cx="289950" cy="30757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495" y="5406304"/>
            <a:ext cx="289950" cy="284668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4434177" y="2647210"/>
            <a:ext cx="4069168" cy="8045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701579" y="1749453"/>
            <a:ext cx="1581973" cy="8045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Directory/Backup/Monitor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9480" y="2038221"/>
            <a:ext cx="421726" cy="42172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648" y="2038482"/>
            <a:ext cx="421726" cy="421726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414" y="2035283"/>
            <a:ext cx="421726" cy="42172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952" y="2871462"/>
            <a:ext cx="421726" cy="42172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7120" y="2865747"/>
            <a:ext cx="421726" cy="42172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718" y="2868263"/>
            <a:ext cx="421726" cy="421726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2886" y="2868524"/>
            <a:ext cx="421726" cy="421726"/>
          </a:xfrm>
          <a:prstGeom prst="rect">
            <a:avLst/>
          </a:prstGeom>
        </p:spPr>
      </p:pic>
      <p:cxnSp>
        <p:nvCxnSpPr>
          <p:cNvPr id="15" name="Elbow Connector 14"/>
          <p:cNvCxnSpPr>
            <a:stCxn id="78" idx="0"/>
            <a:endCxn id="77" idx="0"/>
          </p:cNvCxnSpPr>
          <p:nvPr/>
        </p:nvCxnSpPr>
        <p:spPr>
          <a:xfrm rot="16200000" flipH="1">
            <a:off x="5441041" y="2642688"/>
            <a:ext cx="5715" cy="451832"/>
          </a:xfrm>
          <a:prstGeom prst="bentConnector3">
            <a:avLst>
              <a:gd name="adj1" fmla="val -2535923"/>
            </a:avLst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 79"/>
          <p:cNvSpPr>
            <a:spLocks noEditPoints="1"/>
          </p:cNvSpPr>
          <p:nvPr/>
        </p:nvSpPr>
        <p:spPr bwMode="black">
          <a:xfrm>
            <a:off x="7522951" y="1928149"/>
            <a:ext cx="177765" cy="289766"/>
          </a:xfrm>
          <a:custGeom>
            <a:avLst/>
            <a:gdLst>
              <a:gd name="T0" fmla="*/ 1441 w 1615"/>
              <a:gd name="T1" fmla="*/ 131 h 2179"/>
              <a:gd name="T2" fmla="*/ 1344 w 1615"/>
              <a:gd name="T3" fmla="*/ 16 h 2179"/>
              <a:gd name="T4" fmla="*/ 306 w 1615"/>
              <a:gd name="T5" fmla="*/ 0 h 2179"/>
              <a:gd name="T6" fmla="*/ 62 w 1615"/>
              <a:gd name="T7" fmla="*/ 171 h 2179"/>
              <a:gd name="T8" fmla="*/ 174 w 1615"/>
              <a:gd name="T9" fmla="*/ 131 h 2179"/>
              <a:gd name="T10" fmla="*/ 174 w 1615"/>
              <a:gd name="T11" fmla="*/ 180 h 2179"/>
              <a:gd name="T12" fmla="*/ 0 w 1615"/>
              <a:gd name="T13" fmla="*/ 2005 h 2179"/>
              <a:gd name="T14" fmla="*/ 1441 w 1615"/>
              <a:gd name="T15" fmla="*/ 2179 h 2179"/>
              <a:gd name="T16" fmla="*/ 1615 w 1615"/>
              <a:gd name="T17" fmla="*/ 354 h 2179"/>
              <a:gd name="T18" fmla="*/ 1518 w 1615"/>
              <a:gd name="T19" fmla="*/ 2005 h 2179"/>
              <a:gd name="T20" fmla="*/ 174 w 1615"/>
              <a:gd name="T21" fmla="*/ 2082 h 2179"/>
              <a:gd name="T22" fmla="*/ 97 w 1615"/>
              <a:gd name="T23" fmla="*/ 354 h 2179"/>
              <a:gd name="T24" fmla="*/ 1441 w 1615"/>
              <a:gd name="T25" fmla="*/ 277 h 2179"/>
              <a:gd name="T26" fmla="*/ 1518 w 1615"/>
              <a:gd name="T27" fmla="*/ 2005 h 2179"/>
              <a:gd name="T28" fmla="*/ 241 w 1615"/>
              <a:gd name="T29" fmla="*/ 1038 h 2179"/>
              <a:gd name="T30" fmla="*/ 532 w 1615"/>
              <a:gd name="T31" fmla="*/ 1339 h 2179"/>
              <a:gd name="T32" fmla="*/ 713 w 1615"/>
              <a:gd name="T33" fmla="*/ 1304 h 2179"/>
              <a:gd name="T34" fmla="*/ 695 w 1615"/>
              <a:gd name="T35" fmla="*/ 1594 h 2179"/>
              <a:gd name="T36" fmla="*/ 1375 w 1615"/>
              <a:gd name="T37" fmla="*/ 1038 h 2179"/>
              <a:gd name="T38" fmla="*/ 808 w 1615"/>
              <a:gd name="T39" fmla="*/ 1206 h 2179"/>
              <a:gd name="T40" fmla="*/ 808 w 1615"/>
              <a:gd name="T41" fmla="*/ 870 h 2179"/>
              <a:gd name="T42" fmla="*/ 808 w 1615"/>
              <a:gd name="T43" fmla="*/ 1206 h 2179"/>
              <a:gd name="T44" fmla="*/ 652 w 1615"/>
              <a:gd name="T45" fmla="*/ 1331 h 2179"/>
              <a:gd name="T46" fmla="*/ 453 w 1615"/>
              <a:gd name="T47" fmla="*/ 1481 h 2179"/>
              <a:gd name="T48" fmla="*/ 258 w 1615"/>
              <a:gd name="T49" fmla="*/ 1960 h 2179"/>
              <a:gd name="T50" fmla="*/ 534 w 1615"/>
              <a:gd name="T51" fmla="*/ 1842 h 2179"/>
              <a:gd name="T52" fmla="*/ 702 w 1615"/>
              <a:gd name="T53" fmla="*/ 1467 h 2179"/>
              <a:gd name="T54" fmla="*/ 418 w 1615"/>
              <a:gd name="T55" fmla="*/ 1872 h 2179"/>
              <a:gd name="T56" fmla="*/ 284 w 1615"/>
              <a:gd name="T57" fmla="*/ 1780 h 2179"/>
              <a:gd name="T58" fmla="*/ 418 w 1615"/>
              <a:gd name="T59" fmla="*/ 1872 h 2179"/>
              <a:gd name="T60" fmla="*/ 204 w 1615"/>
              <a:gd name="T61" fmla="*/ 323 h 2179"/>
              <a:gd name="T62" fmla="*/ 204 w 1615"/>
              <a:gd name="T63" fmla="*/ 428 h 2179"/>
              <a:gd name="T64" fmla="*/ 1418 w 1615"/>
              <a:gd name="T65" fmla="*/ 323 h 2179"/>
              <a:gd name="T66" fmla="*/ 1418 w 1615"/>
              <a:gd name="T67" fmla="*/ 428 h 2179"/>
              <a:gd name="T68" fmla="*/ 1418 w 1615"/>
              <a:gd name="T69" fmla="*/ 323 h 2179"/>
              <a:gd name="T70" fmla="*/ 1366 w 1615"/>
              <a:gd name="T71" fmla="*/ 1978 h 2179"/>
              <a:gd name="T72" fmla="*/ 1471 w 1615"/>
              <a:gd name="T73" fmla="*/ 1978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15" h="2179">
                <a:moveTo>
                  <a:pt x="174" y="131"/>
                </a:moveTo>
                <a:cubicBezTo>
                  <a:pt x="1441" y="131"/>
                  <a:pt x="1441" y="131"/>
                  <a:pt x="1441" y="131"/>
                </a:cubicBezTo>
                <a:cubicBezTo>
                  <a:pt x="1465" y="131"/>
                  <a:pt x="1488" y="136"/>
                  <a:pt x="1509" y="145"/>
                </a:cubicBezTo>
                <a:cubicBezTo>
                  <a:pt x="1344" y="16"/>
                  <a:pt x="1344" y="16"/>
                  <a:pt x="1344" y="16"/>
                </a:cubicBezTo>
                <a:cubicBezTo>
                  <a:pt x="1333" y="7"/>
                  <a:pt x="1312" y="0"/>
                  <a:pt x="1298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292" y="0"/>
                  <a:pt x="271" y="7"/>
                  <a:pt x="260" y="16"/>
                </a:cubicBezTo>
                <a:cubicBezTo>
                  <a:pt x="62" y="171"/>
                  <a:pt x="62" y="171"/>
                  <a:pt x="62" y="17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94" y="146"/>
                  <a:pt x="132" y="131"/>
                  <a:pt x="174" y="131"/>
                </a:cubicBezTo>
                <a:close/>
                <a:moveTo>
                  <a:pt x="1441" y="180"/>
                </a:moveTo>
                <a:cubicBezTo>
                  <a:pt x="174" y="180"/>
                  <a:pt x="174" y="180"/>
                  <a:pt x="174" y="180"/>
                </a:cubicBezTo>
                <a:cubicBezTo>
                  <a:pt x="78" y="180"/>
                  <a:pt x="0" y="258"/>
                  <a:pt x="0" y="354"/>
                </a:cubicBezTo>
                <a:cubicBezTo>
                  <a:pt x="0" y="2005"/>
                  <a:pt x="0" y="2005"/>
                  <a:pt x="0" y="2005"/>
                </a:cubicBezTo>
                <a:cubicBezTo>
                  <a:pt x="0" y="2101"/>
                  <a:pt x="78" y="2179"/>
                  <a:pt x="174" y="2179"/>
                </a:cubicBezTo>
                <a:cubicBezTo>
                  <a:pt x="1441" y="2179"/>
                  <a:pt x="1441" y="2179"/>
                  <a:pt x="1441" y="2179"/>
                </a:cubicBezTo>
                <a:cubicBezTo>
                  <a:pt x="1537" y="2179"/>
                  <a:pt x="1615" y="2101"/>
                  <a:pt x="1615" y="2005"/>
                </a:cubicBezTo>
                <a:cubicBezTo>
                  <a:pt x="1615" y="354"/>
                  <a:pt x="1615" y="354"/>
                  <a:pt x="1615" y="354"/>
                </a:cubicBezTo>
                <a:cubicBezTo>
                  <a:pt x="1615" y="258"/>
                  <a:pt x="1537" y="180"/>
                  <a:pt x="1441" y="180"/>
                </a:cubicBezTo>
                <a:close/>
                <a:moveTo>
                  <a:pt x="1518" y="2005"/>
                </a:moveTo>
                <a:cubicBezTo>
                  <a:pt x="1518" y="2047"/>
                  <a:pt x="1484" y="2082"/>
                  <a:pt x="1441" y="2082"/>
                </a:cubicBezTo>
                <a:cubicBezTo>
                  <a:pt x="174" y="2082"/>
                  <a:pt x="174" y="2082"/>
                  <a:pt x="174" y="2082"/>
                </a:cubicBezTo>
                <a:cubicBezTo>
                  <a:pt x="132" y="2082"/>
                  <a:pt x="97" y="2047"/>
                  <a:pt x="97" y="2005"/>
                </a:cubicBezTo>
                <a:cubicBezTo>
                  <a:pt x="97" y="354"/>
                  <a:pt x="97" y="354"/>
                  <a:pt x="97" y="354"/>
                </a:cubicBezTo>
                <a:cubicBezTo>
                  <a:pt x="97" y="312"/>
                  <a:pt x="132" y="277"/>
                  <a:pt x="174" y="277"/>
                </a:cubicBezTo>
                <a:cubicBezTo>
                  <a:pt x="1441" y="277"/>
                  <a:pt x="1441" y="277"/>
                  <a:pt x="1441" y="277"/>
                </a:cubicBezTo>
                <a:cubicBezTo>
                  <a:pt x="1484" y="277"/>
                  <a:pt x="1518" y="312"/>
                  <a:pt x="1518" y="354"/>
                </a:cubicBezTo>
                <a:lnTo>
                  <a:pt x="1518" y="2005"/>
                </a:lnTo>
                <a:close/>
                <a:moveTo>
                  <a:pt x="808" y="471"/>
                </a:moveTo>
                <a:cubicBezTo>
                  <a:pt x="494" y="471"/>
                  <a:pt x="241" y="725"/>
                  <a:pt x="241" y="1038"/>
                </a:cubicBezTo>
                <a:cubicBezTo>
                  <a:pt x="241" y="1201"/>
                  <a:pt x="309" y="1347"/>
                  <a:pt x="419" y="1451"/>
                </a:cubicBezTo>
                <a:cubicBezTo>
                  <a:pt x="532" y="1339"/>
                  <a:pt x="532" y="1339"/>
                  <a:pt x="532" y="1339"/>
                </a:cubicBezTo>
                <a:cubicBezTo>
                  <a:pt x="565" y="1305"/>
                  <a:pt x="610" y="1286"/>
                  <a:pt x="652" y="1286"/>
                </a:cubicBezTo>
                <a:cubicBezTo>
                  <a:pt x="675" y="1286"/>
                  <a:pt x="696" y="1292"/>
                  <a:pt x="713" y="1304"/>
                </a:cubicBezTo>
                <a:cubicBezTo>
                  <a:pt x="762" y="1337"/>
                  <a:pt x="775" y="1416"/>
                  <a:pt x="744" y="1486"/>
                </a:cubicBezTo>
                <a:cubicBezTo>
                  <a:pt x="695" y="1594"/>
                  <a:pt x="695" y="1594"/>
                  <a:pt x="695" y="1594"/>
                </a:cubicBezTo>
                <a:cubicBezTo>
                  <a:pt x="731" y="1601"/>
                  <a:pt x="769" y="1605"/>
                  <a:pt x="808" y="1605"/>
                </a:cubicBezTo>
                <a:cubicBezTo>
                  <a:pt x="1121" y="1605"/>
                  <a:pt x="1375" y="1351"/>
                  <a:pt x="1375" y="1038"/>
                </a:cubicBezTo>
                <a:cubicBezTo>
                  <a:pt x="1375" y="725"/>
                  <a:pt x="1121" y="471"/>
                  <a:pt x="808" y="471"/>
                </a:cubicBezTo>
                <a:close/>
                <a:moveTo>
                  <a:pt x="808" y="1206"/>
                </a:moveTo>
                <a:cubicBezTo>
                  <a:pt x="715" y="1206"/>
                  <a:pt x="640" y="1131"/>
                  <a:pt x="640" y="1038"/>
                </a:cubicBezTo>
                <a:cubicBezTo>
                  <a:pt x="640" y="945"/>
                  <a:pt x="715" y="870"/>
                  <a:pt x="808" y="870"/>
                </a:cubicBezTo>
                <a:cubicBezTo>
                  <a:pt x="900" y="870"/>
                  <a:pt x="976" y="945"/>
                  <a:pt x="976" y="1038"/>
                </a:cubicBezTo>
                <a:cubicBezTo>
                  <a:pt x="976" y="1131"/>
                  <a:pt x="900" y="1206"/>
                  <a:pt x="808" y="1206"/>
                </a:cubicBezTo>
                <a:close/>
                <a:moveTo>
                  <a:pt x="687" y="1341"/>
                </a:moveTo>
                <a:cubicBezTo>
                  <a:pt x="678" y="1334"/>
                  <a:pt x="665" y="1331"/>
                  <a:pt x="652" y="1331"/>
                </a:cubicBezTo>
                <a:cubicBezTo>
                  <a:pt x="623" y="1331"/>
                  <a:pt x="590" y="1345"/>
                  <a:pt x="564" y="1371"/>
                </a:cubicBezTo>
                <a:cubicBezTo>
                  <a:pt x="453" y="1481"/>
                  <a:pt x="453" y="1481"/>
                  <a:pt x="453" y="1481"/>
                </a:cubicBezTo>
                <a:cubicBezTo>
                  <a:pt x="271" y="1660"/>
                  <a:pt x="271" y="1660"/>
                  <a:pt x="271" y="1660"/>
                </a:cubicBezTo>
                <a:cubicBezTo>
                  <a:pt x="170" y="1760"/>
                  <a:pt x="164" y="1895"/>
                  <a:pt x="258" y="1960"/>
                </a:cubicBezTo>
                <a:cubicBezTo>
                  <a:pt x="286" y="1979"/>
                  <a:pt x="315" y="1988"/>
                  <a:pt x="346" y="1988"/>
                </a:cubicBezTo>
                <a:cubicBezTo>
                  <a:pt x="419" y="1988"/>
                  <a:pt x="493" y="1935"/>
                  <a:pt x="534" y="1842"/>
                </a:cubicBezTo>
                <a:cubicBezTo>
                  <a:pt x="650" y="1583"/>
                  <a:pt x="650" y="1583"/>
                  <a:pt x="650" y="1583"/>
                </a:cubicBezTo>
                <a:cubicBezTo>
                  <a:pt x="702" y="1467"/>
                  <a:pt x="702" y="1467"/>
                  <a:pt x="702" y="1467"/>
                </a:cubicBezTo>
                <a:cubicBezTo>
                  <a:pt x="724" y="1418"/>
                  <a:pt x="717" y="1362"/>
                  <a:pt x="687" y="1341"/>
                </a:cubicBezTo>
                <a:close/>
                <a:moveTo>
                  <a:pt x="418" y="1872"/>
                </a:moveTo>
                <a:cubicBezTo>
                  <a:pt x="392" y="1909"/>
                  <a:pt x="341" y="1919"/>
                  <a:pt x="304" y="1893"/>
                </a:cubicBezTo>
                <a:cubicBezTo>
                  <a:pt x="267" y="1867"/>
                  <a:pt x="258" y="1817"/>
                  <a:pt x="284" y="1780"/>
                </a:cubicBezTo>
                <a:cubicBezTo>
                  <a:pt x="310" y="1743"/>
                  <a:pt x="360" y="1734"/>
                  <a:pt x="397" y="1759"/>
                </a:cubicBezTo>
                <a:cubicBezTo>
                  <a:pt x="434" y="1785"/>
                  <a:pt x="443" y="1836"/>
                  <a:pt x="418" y="1872"/>
                </a:cubicBezTo>
                <a:close/>
                <a:moveTo>
                  <a:pt x="256" y="376"/>
                </a:moveTo>
                <a:cubicBezTo>
                  <a:pt x="256" y="346"/>
                  <a:pt x="233" y="323"/>
                  <a:pt x="204" y="323"/>
                </a:cubicBezTo>
                <a:cubicBezTo>
                  <a:pt x="174" y="323"/>
                  <a:pt x="151" y="346"/>
                  <a:pt x="151" y="376"/>
                </a:cubicBezTo>
                <a:cubicBezTo>
                  <a:pt x="151" y="405"/>
                  <a:pt x="174" y="428"/>
                  <a:pt x="204" y="428"/>
                </a:cubicBezTo>
                <a:cubicBezTo>
                  <a:pt x="233" y="428"/>
                  <a:pt x="256" y="405"/>
                  <a:pt x="256" y="376"/>
                </a:cubicBezTo>
                <a:close/>
                <a:moveTo>
                  <a:pt x="1418" y="323"/>
                </a:moveTo>
                <a:cubicBezTo>
                  <a:pt x="1389" y="323"/>
                  <a:pt x="1366" y="346"/>
                  <a:pt x="1366" y="376"/>
                </a:cubicBezTo>
                <a:cubicBezTo>
                  <a:pt x="1366" y="405"/>
                  <a:pt x="1389" y="428"/>
                  <a:pt x="1418" y="428"/>
                </a:cubicBezTo>
                <a:cubicBezTo>
                  <a:pt x="1448" y="428"/>
                  <a:pt x="1471" y="405"/>
                  <a:pt x="1471" y="376"/>
                </a:cubicBezTo>
                <a:cubicBezTo>
                  <a:pt x="1471" y="346"/>
                  <a:pt x="1448" y="323"/>
                  <a:pt x="1418" y="323"/>
                </a:cubicBezTo>
                <a:close/>
                <a:moveTo>
                  <a:pt x="1418" y="1925"/>
                </a:moveTo>
                <a:cubicBezTo>
                  <a:pt x="1389" y="1925"/>
                  <a:pt x="1366" y="1949"/>
                  <a:pt x="1366" y="1978"/>
                </a:cubicBezTo>
                <a:cubicBezTo>
                  <a:pt x="1366" y="2007"/>
                  <a:pt x="1389" y="2031"/>
                  <a:pt x="1418" y="2031"/>
                </a:cubicBezTo>
                <a:cubicBezTo>
                  <a:pt x="1448" y="2031"/>
                  <a:pt x="1471" y="2007"/>
                  <a:pt x="1471" y="1978"/>
                </a:cubicBezTo>
                <a:cubicBezTo>
                  <a:pt x="1471" y="1949"/>
                  <a:pt x="1448" y="1925"/>
                  <a:pt x="1418" y="19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9032" tIns="64512" rIns="129032" bIns="64512" numCol="1" anchor="t" anchorCtr="0" compatLnSpc="1">
            <a:prstTxWarp prst="textNoShape">
              <a:avLst/>
            </a:prstTxWarp>
          </a:bodyPr>
          <a:lstStyle/>
          <a:p>
            <a:endParaRPr lang="en-US" sz="2509" dirty="0">
              <a:solidFill>
                <a:srgbClr val="292929"/>
              </a:solidFill>
            </a:endParaRPr>
          </a:p>
        </p:txBody>
      </p:sp>
      <p:sp>
        <p:nvSpPr>
          <p:cNvPr id="97" name="Freeform 79"/>
          <p:cNvSpPr>
            <a:spLocks noEditPoints="1"/>
          </p:cNvSpPr>
          <p:nvPr/>
        </p:nvSpPr>
        <p:spPr bwMode="black">
          <a:xfrm>
            <a:off x="7640487" y="1987464"/>
            <a:ext cx="177765" cy="289766"/>
          </a:xfrm>
          <a:custGeom>
            <a:avLst/>
            <a:gdLst>
              <a:gd name="T0" fmla="*/ 1441 w 1615"/>
              <a:gd name="T1" fmla="*/ 131 h 2179"/>
              <a:gd name="T2" fmla="*/ 1344 w 1615"/>
              <a:gd name="T3" fmla="*/ 16 h 2179"/>
              <a:gd name="T4" fmla="*/ 306 w 1615"/>
              <a:gd name="T5" fmla="*/ 0 h 2179"/>
              <a:gd name="T6" fmla="*/ 62 w 1615"/>
              <a:gd name="T7" fmla="*/ 171 h 2179"/>
              <a:gd name="T8" fmla="*/ 174 w 1615"/>
              <a:gd name="T9" fmla="*/ 131 h 2179"/>
              <a:gd name="T10" fmla="*/ 174 w 1615"/>
              <a:gd name="T11" fmla="*/ 180 h 2179"/>
              <a:gd name="T12" fmla="*/ 0 w 1615"/>
              <a:gd name="T13" fmla="*/ 2005 h 2179"/>
              <a:gd name="T14" fmla="*/ 1441 w 1615"/>
              <a:gd name="T15" fmla="*/ 2179 h 2179"/>
              <a:gd name="T16" fmla="*/ 1615 w 1615"/>
              <a:gd name="T17" fmla="*/ 354 h 2179"/>
              <a:gd name="T18" fmla="*/ 1518 w 1615"/>
              <a:gd name="T19" fmla="*/ 2005 h 2179"/>
              <a:gd name="T20" fmla="*/ 174 w 1615"/>
              <a:gd name="T21" fmla="*/ 2082 h 2179"/>
              <a:gd name="T22" fmla="*/ 97 w 1615"/>
              <a:gd name="T23" fmla="*/ 354 h 2179"/>
              <a:gd name="T24" fmla="*/ 1441 w 1615"/>
              <a:gd name="T25" fmla="*/ 277 h 2179"/>
              <a:gd name="T26" fmla="*/ 1518 w 1615"/>
              <a:gd name="T27" fmla="*/ 2005 h 2179"/>
              <a:gd name="T28" fmla="*/ 241 w 1615"/>
              <a:gd name="T29" fmla="*/ 1038 h 2179"/>
              <a:gd name="T30" fmla="*/ 532 w 1615"/>
              <a:gd name="T31" fmla="*/ 1339 h 2179"/>
              <a:gd name="T32" fmla="*/ 713 w 1615"/>
              <a:gd name="T33" fmla="*/ 1304 h 2179"/>
              <a:gd name="T34" fmla="*/ 695 w 1615"/>
              <a:gd name="T35" fmla="*/ 1594 h 2179"/>
              <a:gd name="T36" fmla="*/ 1375 w 1615"/>
              <a:gd name="T37" fmla="*/ 1038 h 2179"/>
              <a:gd name="T38" fmla="*/ 808 w 1615"/>
              <a:gd name="T39" fmla="*/ 1206 h 2179"/>
              <a:gd name="T40" fmla="*/ 808 w 1615"/>
              <a:gd name="T41" fmla="*/ 870 h 2179"/>
              <a:gd name="T42" fmla="*/ 808 w 1615"/>
              <a:gd name="T43" fmla="*/ 1206 h 2179"/>
              <a:gd name="T44" fmla="*/ 652 w 1615"/>
              <a:gd name="T45" fmla="*/ 1331 h 2179"/>
              <a:gd name="T46" fmla="*/ 453 w 1615"/>
              <a:gd name="T47" fmla="*/ 1481 h 2179"/>
              <a:gd name="T48" fmla="*/ 258 w 1615"/>
              <a:gd name="T49" fmla="*/ 1960 h 2179"/>
              <a:gd name="T50" fmla="*/ 534 w 1615"/>
              <a:gd name="T51" fmla="*/ 1842 h 2179"/>
              <a:gd name="T52" fmla="*/ 702 w 1615"/>
              <a:gd name="T53" fmla="*/ 1467 h 2179"/>
              <a:gd name="T54" fmla="*/ 418 w 1615"/>
              <a:gd name="T55" fmla="*/ 1872 h 2179"/>
              <a:gd name="T56" fmla="*/ 284 w 1615"/>
              <a:gd name="T57" fmla="*/ 1780 h 2179"/>
              <a:gd name="T58" fmla="*/ 418 w 1615"/>
              <a:gd name="T59" fmla="*/ 1872 h 2179"/>
              <a:gd name="T60" fmla="*/ 204 w 1615"/>
              <a:gd name="T61" fmla="*/ 323 h 2179"/>
              <a:gd name="T62" fmla="*/ 204 w 1615"/>
              <a:gd name="T63" fmla="*/ 428 h 2179"/>
              <a:gd name="T64" fmla="*/ 1418 w 1615"/>
              <a:gd name="T65" fmla="*/ 323 h 2179"/>
              <a:gd name="T66" fmla="*/ 1418 w 1615"/>
              <a:gd name="T67" fmla="*/ 428 h 2179"/>
              <a:gd name="T68" fmla="*/ 1418 w 1615"/>
              <a:gd name="T69" fmla="*/ 323 h 2179"/>
              <a:gd name="T70" fmla="*/ 1366 w 1615"/>
              <a:gd name="T71" fmla="*/ 1978 h 2179"/>
              <a:gd name="T72" fmla="*/ 1471 w 1615"/>
              <a:gd name="T73" fmla="*/ 1978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15" h="2179">
                <a:moveTo>
                  <a:pt x="174" y="131"/>
                </a:moveTo>
                <a:cubicBezTo>
                  <a:pt x="1441" y="131"/>
                  <a:pt x="1441" y="131"/>
                  <a:pt x="1441" y="131"/>
                </a:cubicBezTo>
                <a:cubicBezTo>
                  <a:pt x="1465" y="131"/>
                  <a:pt x="1488" y="136"/>
                  <a:pt x="1509" y="145"/>
                </a:cubicBezTo>
                <a:cubicBezTo>
                  <a:pt x="1344" y="16"/>
                  <a:pt x="1344" y="16"/>
                  <a:pt x="1344" y="16"/>
                </a:cubicBezTo>
                <a:cubicBezTo>
                  <a:pt x="1333" y="7"/>
                  <a:pt x="1312" y="0"/>
                  <a:pt x="1298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292" y="0"/>
                  <a:pt x="271" y="7"/>
                  <a:pt x="260" y="16"/>
                </a:cubicBezTo>
                <a:cubicBezTo>
                  <a:pt x="62" y="171"/>
                  <a:pt x="62" y="171"/>
                  <a:pt x="62" y="17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94" y="146"/>
                  <a:pt x="132" y="131"/>
                  <a:pt x="174" y="131"/>
                </a:cubicBezTo>
                <a:close/>
                <a:moveTo>
                  <a:pt x="1441" y="180"/>
                </a:moveTo>
                <a:cubicBezTo>
                  <a:pt x="174" y="180"/>
                  <a:pt x="174" y="180"/>
                  <a:pt x="174" y="180"/>
                </a:cubicBezTo>
                <a:cubicBezTo>
                  <a:pt x="78" y="180"/>
                  <a:pt x="0" y="258"/>
                  <a:pt x="0" y="354"/>
                </a:cubicBezTo>
                <a:cubicBezTo>
                  <a:pt x="0" y="2005"/>
                  <a:pt x="0" y="2005"/>
                  <a:pt x="0" y="2005"/>
                </a:cubicBezTo>
                <a:cubicBezTo>
                  <a:pt x="0" y="2101"/>
                  <a:pt x="78" y="2179"/>
                  <a:pt x="174" y="2179"/>
                </a:cubicBezTo>
                <a:cubicBezTo>
                  <a:pt x="1441" y="2179"/>
                  <a:pt x="1441" y="2179"/>
                  <a:pt x="1441" y="2179"/>
                </a:cubicBezTo>
                <a:cubicBezTo>
                  <a:pt x="1537" y="2179"/>
                  <a:pt x="1615" y="2101"/>
                  <a:pt x="1615" y="2005"/>
                </a:cubicBezTo>
                <a:cubicBezTo>
                  <a:pt x="1615" y="354"/>
                  <a:pt x="1615" y="354"/>
                  <a:pt x="1615" y="354"/>
                </a:cubicBezTo>
                <a:cubicBezTo>
                  <a:pt x="1615" y="258"/>
                  <a:pt x="1537" y="180"/>
                  <a:pt x="1441" y="180"/>
                </a:cubicBezTo>
                <a:close/>
                <a:moveTo>
                  <a:pt x="1518" y="2005"/>
                </a:moveTo>
                <a:cubicBezTo>
                  <a:pt x="1518" y="2047"/>
                  <a:pt x="1484" y="2082"/>
                  <a:pt x="1441" y="2082"/>
                </a:cubicBezTo>
                <a:cubicBezTo>
                  <a:pt x="174" y="2082"/>
                  <a:pt x="174" y="2082"/>
                  <a:pt x="174" y="2082"/>
                </a:cubicBezTo>
                <a:cubicBezTo>
                  <a:pt x="132" y="2082"/>
                  <a:pt x="97" y="2047"/>
                  <a:pt x="97" y="2005"/>
                </a:cubicBezTo>
                <a:cubicBezTo>
                  <a:pt x="97" y="354"/>
                  <a:pt x="97" y="354"/>
                  <a:pt x="97" y="354"/>
                </a:cubicBezTo>
                <a:cubicBezTo>
                  <a:pt x="97" y="312"/>
                  <a:pt x="132" y="277"/>
                  <a:pt x="174" y="277"/>
                </a:cubicBezTo>
                <a:cubicBezTo>
                  <a:pt x="1441" y="277"/>
                  <a:pt x="1441" y="277"/>
                  <a:pt x="1441" y="277"/>
                </a:cubicBezTo>
                <a:cubicBezTo>
                  <a:pt x="1484" y="277"/>
                  <a:pt x="1518" y="312"/>
                  <a:pt x="1518" y="354"/>
                </a:cubicBezTo>
                <a:lnTo>
                  <a:pt x="1518" y="2005"/>
                </a:lnTo>
                <a:close/>
                <a:moveTo>
                  <a:pt x="808" y="471"/>
                </a:moveTo>
                <a:cubicBezTo>
                  <a:pt x="494" y="471"/>
                  <a:pt x="241" y="725"/>
                  <a:pt x="241" y="1038"/>
                </a:cubicBezTo>
                <a:cubicBezTo>
                  <a:pt x="241" y="1201"/>
                  <a:pt x="309" y="1347"/>
                  <a:pt x="419" y="1451"/>
                </a:cubicBezTo>
                <a:cubicBezTo>
                  <a:pt x="532" y="1339"/>
                  <a:pt x="532" y="1339"/>
                  <a:pt x="532" y="1339"/>
                </a:cubicBezTo>
                <a:cubicBezTo>
                  <a:pt x="565" y="1305"/>
                  <a:pt x="610" y="1286"/>
                  <a:pt x="652" y="1286"/>
                </a:cubicBezTo>
                <a:cubicBezTo>
                  <a:pt x="675" y="1286"/>
                  <a:pt x="696" y="1292"/>
                  <a:pt x="713" y="1304"/>
                </a:cubicBezTo>
                <a:cubicBezTo>
                  <a:pt x="762" y="1337"/>
                  <a:pt x="775" y="1416"/>
                  <a:pt x="744" y="1486"/>
                </a:cubicBezTo>
                <a:cubicBezTo>
                  <a:pt x="695" y="1594"/>
                  <a:pt x="695" y="1594"/>
                  <a:pt x="695" y="1594"/>
                </a:cubicBezTo>
                <a:cubicBezTo>
                  <a:pt x="731" y="1601"/>
                  <a:pt x="769" y="1605"/>
                  <a:pt x="808" y="1605"/>
                </a:cubicBezTo>
                <a:cubicBezTo>
                  <a:pt x="1121" y="1605"/>
                  <a:pt x="1375" y="1351"/>
                  <a:pt x="1375" y="1038"/>
                </a:cubicBezTo>
                <a:cubicBezTo>
                  <a:pt x="1375" y="725"/>
                  <a:pt x="1121" y="471"/>
                  <a:pt x="808" y="471"/>
                </a:cubicBezTo>
                <a:close/>
                <a:moveTo>
                  <a:pt x="808" y="1206"/>
                </a:moveTo>
                <a:cubicBezTo>
                  <a:pt x="715" y="1206"/>
                  <a:pt x="640" y="1131"/>
                  <a:pt x="640" y="1038"/>
                </a:cubicBezTo>
                <a:cubicBezTo>
                  <a:pt x="640" y="945"/>
                  <a:pt x="715" y="870"/>
                  <a:pt x="808" y="870"/>
                </a:cubicBezTo>
                <a:cubicBezTo>
                  <a:pt x="900" y="870"/>
                  <a:pt x="976" y="945"/>
                  <a:pt x="976" y="1038"/>
                </a:cubicBezTo>
                <a:cubicBezTo>
                  <a:pt x="976" y="1131"/>
                  <a:pt x="900" y="1206"/>
                  <a:pt x="808" y="1206"/>
                </a:cubicBezTo>
                <a:close/>
                <a:moveTo>
                  <a:pt x="687" y="1341"/>
                </a:moveTo>
                <a:cubicBezTo>
                  <a:pt x="678" y="1334"/>
                  <a:pt x="665" y="1331"/>
                  <a:pt x="652" y="1331"/>
                </a:cubicBezTo>
                <a:cubicBezTo>
                  <a:pt x="623" y="1331"/>
                  <a:pt x="590" y="1345"/>
                  <a:pt x="564" y="1371"/>
                </a:cubicBezTo>
                <a:cubicBezTo>
                  <a:pt x="453" y="1481"/>
                  <a:pt x="453" y="1481"/>
                  <a:pt x="453" y="1481"/>
                </a:cubicBezTo>
                <a:cubicBezTo>
                  <a:pt x="271" y="1660"/>
                  <a:pt x="271" y="1660"/>
                  <a:pt x="271" y="1660"/>
                </a:cubicBezTo>
                <a:cubicBezTo>
                  <a:pt x="170" y="1760"/>
                  <a:pt x="164" y="1895"/>
                  <a:pt x="258" y="1960"/>
                </a:cubicBezTo>
                <a:cubicBezTo>
                  <a:pt x="286" y="1979"/>
                  <a:pt x="315" y="1988"/>
                  <a:pt x="346" y="1988"/>
                </a:cubicBezTo>
                <a:cubicBezTo>
                  <a:pt x="419" y="1988"/>
                  <a:pt x="493" y="1935"/>
                  <a:pt x="534" y="1842"/>
                </a:cubicBezTo>
                <a:cubicBezTo>
                  <a:pt x="650" y="1583"/>
                  <a:pt x="650" y="1583"/>
                  <a:pt x="650" y="1583"/>
                </a:cubicBezTo>
                <a:cubicBezTo>
                  <a:pt x="702" y="1467"/>
                  <a:pt x="702" y="1467"/>
                  <a:pt x="702" y="1467"/>
                </a:cubicBezTo>
                <a:cubicBezTo>
                  <a:pt x="724" y="1418"/>
                  <a:pt x="717" y="1362"/>
                  <a:pt x="687" y="1341"/>
                </a:cubicBezTo>
                <a:close/>
                <a:moveTo>
                  <a:pt x="418" y="1872"/>
                </a:moveTo>
                <a:cubicBezTo>
                  <a:pt x="392" y="1909"/>
                  <a:pt x="341" y="1919"/>
                  <a:pt x="304" y="1893"/>
                </a:cubicBezTo>
                <a:cubicBezTo>
                  <a:pt x="267" y="1867"/>
                  <a:pt x="258" y="1817"/>
                  <a:pt x="284" y="1780"/>
                </a:cubicBezTo>
                <a:cubicBezTo>
                  <a:pt x="310" y="1743"/>
                  <a:pt x="360" y="1734"/>
                  <a:pt x="397" y="1759"/>
                </a:cubicBezTo>
                <a:cubicBezTo>
                  <a:pt x="434" y="1785"/>
                  <a:pt x="443" y="1836"/>
                  <a:pt x="418" y="1872"/>
                </a:cubicBezTo>
                <a:close/>
                <a:moveTo>
                  <a:pt x="256" y="376"/>
                </a:moveTo>
                <a:cubicBezTo>
                  <a:pt x="256" y="346"/>
                  <a:pt x="233" y="323"/>
                  <a:pt x="204" y="323"/>
                </a:cubicBezTo>
                <a:cubicBezTo>
                  <a:pt x="174" y="323"/>
                  <a:pt x="151" y="346"/>
                  <a:pt x="151" y="376"/>
                </a:cubicBezTo>
                <a:cubicBezTo>
                  <a:pt x="151" y="405"/>
                  <a:pt x="174" y="428"/>
                  <a:pt x="204" y="428"/>
                </a:cubicBezTo>
                <a:cubicBezTo>
                  <a:pt x="233" y="428"/>
                  <a:pt x="256" y="405"/>
                  <a:pt x="256" y="376"/>
                </a:cubicBezTo>
                <a:close/>
                <a:moveTo>
                  <a:pt x="1418" y="323"/>
                </a:moveTo>
                <a:cubicBezTo>
                  <a:pt x="1389" y="323"/>
                  <a:pt x="1366" y="346"/>
                  <a:pt x="1366" y="376"/>
                </a:cubicBezTo>
                <a:cubicBezTo>
                  <a:pt x="1366" y="405"/>
                  <a:pt x="1389" y="428"/>
                  <a:pt x="1418" y="428"/>
                </a:cubicBezTo>
                <a:cubicBezTo>
                  <a:pt x="1448" y="428"/>
                  <a:pt x="1471" y="405"/>
                  <a:pt x="1471" y="376"/>
                </a:cubicBezTo>
                <a:cubicBezTo>
                  <a:pt x="1471" y="346"/>
                  <a:pt x="1448" y="323"/>
                  <a:pt x="1418" y="323"/>
                </a:cubicBezTo>
                <a:close/>
                <a:moveTo>
                  <a:pt x="1418" y="1925"/>
                </a:moveTo>
                <a:cubicBezTo>
                  <a:pt x="1389" y="1925"/>
                  <a:pt x="1366" y="1949"/>
                  <a:pt x="1366" y="1978"/>
                </a:cubicBezTo>
                <a:cubicBezTo>
                  <a:pt x="1366" y="2007"/>
                  <a:pt x="1389" y="2031"/>
                  <a:pt x="1418" y="2031"/>
                </a:cubicBezTo>
                <a:cubicBezTo>
                  <a:pt x="1448" y="2031"/>
                  <a:pt x="1471" y="2007"/>
                  <a:pt x="1471" y="1978"/>
                </a:cubicBezTo>
                <a:cubicBezTo>
                  <a:pt x="1471" y="1949"/>
                  <a:pt x="1448" y="1925"/>
                  <a:pt x="1418" y="19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9032" tIns="64512" rIns="129032" bIns="64512" numCol="1" anchor="t" anchorCtr="0" compatLnSpc="1">
            <a:prstTxWarp prst="textNoShape">
              <a:avLst/>
            </a:prstTxWarp>
          </a:bodyPr>
          <a:lstStyle/>
          <a:p>
            <a:endParaRPr lang="en-US" sz="2509" dirty="0">
              <a:solidFill>
                <a:srgbClr val="292929"/>
              </a:solidFill>
            </a:endParaRPr>
          </a:p>
        </p:txBody>
      </p:sp>
      <p:pic>
        <p:nvPicPr>
          <p:cNvPr id="107" name="Picture 2" descr="http://www.iconsdb.com/icons/preview/royal-azure-blue/ssd-xxl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3760" y="1938780"/>
            <a:ext cx="260396" cy="2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http://www.iconsdb.com/icons/preview/royal-azure-blue/ssd-xxl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124" y="1989833"/>
            <a:ext cx="260396" cy="2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224639" y="2243114"/>
            <a:ext cx="80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Standard</a:t>
            </a:r>
            <a:b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Storage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811699" y="2252337"/>
            <a:ext cx="80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Premium</a:t>
            </a:r>
            <a:b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Storage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430761" y="5466199"/>
            <a:ext cx="4072584" cy="8045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701579" y="4568442"/>
            <a:ext cx="1581973" cy="8045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Directory/Backup/Monitor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9612" y="4850839"/>
            <a:ext cx="421726" cy="421726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780" y="4851100"/>
            <a:ext cx="421726" cy="421726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546" y="4847901"/>
            <a:ext cx="421726" cy="421726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2399" y="5692705"/>
            <a:ext cx="421726" cy="421726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0567" y="5692966"/>
            <a:ext cx="421726" cy="421726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1458" y="5696557"/>
            <a:ext cx="421726" cy="421726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9626" y="5702794"/>
            <a:ext cx="421726" cy="421726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1043" y="5694416"/>
            <a:ext cx="421726" cy="4217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233" y="1401625"/>
            <a:ext cx="342516" cy="342516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7526992" y="1676836"/>
            <a:ext cx="808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Backup Vault</a:t>
            </a:r>
          </a:p>
        </p:txBody>
      </p:sp>
      <p:sp>
        <p:nvSpPr>
          <p:cNvPr id="136" name="Freeform 79"/>
          <p:cNvSpPr>
            <a:spLocks noEditPoints="1"/>
          </p:cNvSpPr>
          <p:nvPr/>
        </p:nvSpPr>
        <p:spPr bwMode="black">
          <a:xfrm>
            <a:off x="7521624" y="4782593"/>
            <a:ext cx="177765" cy="289766"/>
          </a:xfrm>
          <a:custGeom>
            <a:avLst/>
            <a:gdLst>
              <a:gd name="T0" fmla="*/ 1441 w 1615"/>
              <a:gd name="T1" fmla="*/ 131 h 2179"/>
              <a:gd name="T2" fmla="*/ 1344 w 1615"/>
              <a:gd name="T3" fmla="*/ 16 h 2179"/>
              <a:gd name="T4" fmla="*/ 306 w 1615"/>
              <a:gd name="T5" fmla="*/ 0 h 2179"/>
              <a:gd name="T6" fmla="*/ 62 w 1615"/>
              <a:gd name="T7" fmla="*/ 171 h 2179"/>
              <a:gd name="T8" fmla="*/ 174 w 1615"/>
              <a:gd name="T9" fmla="*/ 131 h 2179"/>
              <a:gd name="T10" fmla="*/ 174 w 1615"/>
              <a:gd name="T11" fmla="*/ 180 h 2179"/>
              <a:gd name="T12" fmla="*/ 0 w 1615"/>
              <a:gd name="T13" fmla="*/ 2005 h 2179"/>
              <a:gd name="T14" fmla="*/ 1441 w 1615"/>
              <a:gd name="T15" fmla="*/ 2179 h 2179"/>
              <a:gd name="T16" fmla="*/ 1615 w 1615"/>
              <a:gd name="T17" fmla="*/ 354 h 2179"/>
              <a:gd name="T18" fmla="*/ 1518 w 1615"/>
              <a:gd name="T19" fmla="*/ 2005 h 2179"/>
              <a:gd name="T20" fmla="*/ 174 w 1615"/>
              <a:gd name="T21" fmla="*/ 2082 h 2179"/>
              <a:gd name="T22" fmla="*/ 97 w 1615"/>
              <a:gd name="T23" fmla="*/ 354 h 2179"/>
              <a:gd name="T24" fmla="*/ 1441 w 1615"/>
              <a:gd name="T25" fmla="*/ 277 h 2179"/>
              <a:gd name="T26" fmla="*/ 1518 w 1615"/>
              <a:gd name="T27" fmla="*/ 2005 h 2179"/>
              <a:gd name="T28" fmla="*/ 241 w 1615"/>
              <a:gd name="T29" fmla="*/ 1038 h 2179"/>
              <a:gd name="T30" fmla="*/ 532 w 1615"/>
              <a:gd name="T31" fmla="*/ 1339 h 2179"/>
              <a:gd name="T32" fmla="*/ 713 w 1615"/>
              <a:gd name="T33" fmla="*/ 1304 h 2179"/>
              <a:gd name="T34" fmla="*/ 695 w 1615"/>
              <a:gd name="T35" fmla="*/ 1594 h 2179"/>
              <a:gd name="T36" fmla="*/ 1375 w 1615"/>
              <a:gd name="T37" fmla="*/ 1038 h 2179"/>
              <a:gd name="T38" fmla="*/ 808 w 1615"/>
              <a:gd name="T39" fmla="*/ 1206 h 2179"/>
              <a:gd name="T40" fmla="*/ 808 w 1615"/>
              <a:gd name="T41" fmla="*/ 870 h 2179"/>
              <a:gd name="T42" fmla="*/ 808 w 1615"/>
              <a:gd name="T43" fmla="*/ 1206 h 2179"/>
              <a:gd name="T44" fmla="*/ 652 w 1615"/>
              <a:gd name="T45" fmla="*/ 1331 h 2179"/>
              <a:gd name="T46" fmla="*/ 453 w 1615"/>
              <a:gd name="T47" fmla="*/ 1481 h 2179"/>
              <a:gd name="T48" fmla="*/ 258 w 1615"/>
              <a:gd name="T49" fmla="*/ 1960 h 2179"/>
              <a:gd name="T50" fmla="*/ 534 w 1615"/>
              <a:gd name="T51" fmla="*/ 1842 h 2179"/>
              <a:gd name="T52" fmla="*/ 702 w 1615"/>
              <a:gd name="T53" fmla="*/ 1467 h 2179"/>
              <a:gd name="T54" fmla="*/ 418 w 1615"/>
              <a:gd name="T55" fmla="*/ 1872 h 2179"/>
              <a:gd name="T56" fmla="*/ 284 w 1615"/>
              <a:gd name="T57" fmla="*/ 1780 h 2179"/>
              <a:gd name="T58" fmla="*/ 418 w 1615"/>
              <a:gd name="T59" fmla="*/ 1872 h 2179"/>
              <a:gd name="T60" fmla="*/ 204 w 1615"/>
              <a:gd name="T61" fmla="*/ 323 h 2179"/>
              <a:gd name="T62" fmla="*/ 204 w 1615"/>
              <a:gd name="T63" fmla="*/ 428 h 2179"/>
              <a:gd name="T64" fmla="*/ 1418 w 1615"/>
              <a:gd name="T65" fmla="*/ 323 h 2179"/>
              <a:gd name="T66" fmla="*/ 1418 w 1615"/>
              <a:gd name="T67" fmla="*/ 428 h 2179"/>
              <a:gd name="T68" fmla="*/ 1418 w 1615"/>
              <a:gd name="T69" fmla="*/ 323 h 2179"/>
              <a:gd name="T70" fmla="*/ 1366 w 1615"/>
              <a:gd name="T71" fmla="*/ 1978 h 2179"/>
              <a:gd name="T72" fmla="*/ 1471 w 1615"/>
              <a:gd name="T73" fmla="*/ 1978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15" h="2179">
                <a:moveTo>
                  <a:pt x="174" y="131"/>
                </a:moveTo>
                <a:cubicBezTo>
                  <a:pt x="1441" y="131"/>
                  <a:pt x="1441" y="131"/>
                  <a:pt x="1441" y="131"/>
                </a:cubicBezTo>
                <a:cubicBezTo>
                  <a:pt x="1465" y="131"/>
                  <a:pt x="1488" y="136"/>
                  <a:pt x="1509" y="145"/>
                </a:cubicBezTo>
                <a:cubicBezTo>
                  <a:pt x="1344" y="16"/>
                  <a:pt x="1344" y="16"/>
                  <a:pt x="1344" y="16"/>
                </a:cubicBezTo>
                <a:cubicBezTo>
                  <a:pt x="1333" y="7"/>
                  <a:pt x="1312" y="0"/>
                  <a:pt x="1298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292" y="0"/>
                  <a:pt x="271" y="7"/>
                  <a:pt x="260" y="16"/>
                </a:cubicBezTo>
                <a:cubicBezTo>
                  <a:pt x="62" y="171"/>
                  <a:pt x="62" y="171"/>
                  <a:pt x="62" y="17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94" y="146"/>
                  <a:pt x="132" y="131"/>
                  <a:pt x="174" y="131"/>
                </a:cubicBezTo>
                <a:close/>
                <a:moveTo>
                  <a:pt x="1441" y="180"/>
                </a:moveTo>
                <a:cubicBezTo>
                  <a:pt x="174" y="180"/>
                  <a:pt x="174" y="180"/>
                  <a:pt x="174" y="180"/>
                </a:cubicBezTo>
                <a:cubicBezTo>
                  <a:pt x="78" y="180"/>
                  <a:pt x="0" y="258"/>
                  <a:pt x="0" y="354"/>
                </a:cubicBezTo>
                <a:cubicBezTo>
                  <a:pt x="0" y="2005"/>
                  <a:pt x="0" y="2005"/>
                  <a:pt x="0" y="2005"/>
                </a:cubicBezTo>
                <a:cubicBezTo>
                  <a:pt x="0" y="2101"/>
                  <a:pt x="78" y="2179"/>
                  <a:pt x="174" y="2179"/>
                </a:cubicBezTo>
                <a:cubicBezTo>
                  <a:pt x="1441" y="2179"/>
                  <a:pt x="1441" y="2179"/>
                  <a:pt x="1441" y="2179"/>
                </a:cubicBezTo>
                <a:cubicBezTo>
                  <a:pt x="1537" y="2179"/>
                  <a:pt x="1615" y="2101"/>
                  <a:pt x="1615" y="2005"/>
                </a:cubicBezTo>
                <a:cubicBezTo>
                  <a:pt x="1615" y="354"/>
                  <a:pt x="1615" y="354"/>
                  <a:pt x="1615" y="354"/>
                </a:cubicBezTo>
                <a:cubicBezTo>
                  <a:pt x="1615" y="258"/>
                  <a:pt x="1537" y="180"/>
                  <a:pt x="1441" y="180"/>
                </a:cubicBezTo>
                <a:close/>
                <a:moveTo>
                  <a:pt x="1518" y="2005"/>
                </a:moveTo>
                <a:cubicBezTo>
                  <a:pt x="1518" y="2047"/>
                  <a:pt x="1484" y="2082"/>
                  <a:pt x="1441" y="2082"/>
                </a:cubicBezTo>
                <a:cubicBezTo>
                  <a:pt x="174" y="2082"/>
                  <a:pt x="174" y="2082"/>
                  <a:pt x="174" y="2082"/>
                </a:cubicBezTo>
                <a:cubicBezTo>
                  <a:pt x="132" y="2082"/>
                  <a:pt x="97" y="2047"/>
                  <a:pt x="97" y="2005"/>
                </a:cubicBezTo>
                <a:cubicBezTo>
                  <a:pt x="97" y="354"/>
                  <a:pt x="97" y="354"/>
                  <a:pt x="97" y="354"/>
                </a:cubicBezTo>
                <a:cubicBezTo>
                  <a:pt x="97" y="312"/>
                  <a:pt x="132" y="277"/>
                  <a:pt x="174" y="277"/>
                </a:cubicBezTo>
                <a:cubicBezTo>
                  <a:pt x="1441" y="277"/>
                  <a:pt x="1441" y="277"/>
                  <a:pt x="1441" y="277"/>
                </a:cubicBezTo>
                <a:cubicBezTo>
                  <a:pt x="1484" y="277"/>
                  <a:pt x="1518" y="312"/>
                  <a:pt x="1518" y="354"/>
                </a:cubicBezTo>
                <a:lnTo>
                  <a:pt x="1518" y="2005"/>
                </a:lnTo>
                <a:close/>
                <a:moveTo>
                  <a:pt x="808" y="471"/>
                </a:moveTo>
                <a:cubicBezTo>
                  <a:pt x="494" y="471"/>
                  <a:pt x="241" y="725"/>
                  <a:pt x="241" y="1038"/>
                </a:cubicBezTo>
                <a:cubicBezTo>
                  <a:pt x="241" y="1201"/>
                  <a:pt x="309" y="1347"/>
                  <a:pt x="419" y="1451"/>
                </a:cubicBezTo>
                <a:cubicBezTo>
                  <a:pt x="532" y="1339"/>
                  <a:pt x="532" y="1339"/>
                  <a:pt x="532" y="1339"/>
                </a:cubicBezTo>
                <a:cubicBezTo>
                  <a:pt x="565" y="1305"/>
                  <a:pt x="610" y="1286"/>
                  <a:pt x="652" y="1286"/>
                </a:cubicBezTo>
                <a:cubicBezTo>
                  <a:pt x="675" y="1286"/>
                  <a:pt x="696" y="1292"/>
                  <a:pt x="713" y="1304"/>
                </a:cubicBezTo>
                <a:cubicBezTo>
                  <a:pt x="762" y="1337"/>
                  <a:pt x="775" y="1416"/>
                  <a:pt x="744" y="1486"/>
                </a:cubicBezTo>
                <a:cubicBezTo>
                  <a:pt x="695" y="1594"/>
                  <a:pt x="695" y="1594"/>
                  <a:pt x="695" y="1594"/>
                </a:cubicBezTo>
                <a:cubicBezTo>
                  <a:pt x="731" y="1601"/>
                  <a:pt x="769" y="1605"/>
                  <a:pt x="808" y="1605"/>
                </a:cubicBezTo>
                <a:cubicBezTo>
                  <a:pt x="1121" y="1605"/>
                  <a:pt x="1375" y="1351"/>
                  <a:pt x="1375" y="1038"/>
                </a:cubicBezTo>
                <a:cubicBezTo>
                  <a:pt x="1375" y="725"/>
                  <a:pt x="1121" y="471"/>
                  <a:pt x="808" y="471"/>
                </a:cubicBezTo>
                <a:close/>
                <a:moveTo>
                  <a:pt x="808" y="1206"/>
                </a:moveTo>
                <a:cubicBezTo>
                  <a:pt x="715" y="1206"/>
                  <a:pt x="640" y="1131"/>
                  <a:pt x="640" y="1038"/>
                </a:cubicBezTo>
                <a:cubicBezTo>
                  <a:pt x="640" y="945"/>
                  <a:pt x="715" y="870"/>
                  <a:pt x="808" y="870"/>
                </a:cubicBezTo>
                <a:cubicBezTo>
                  <a:pt x="900" y="870"/>
                  <a:pt x="976" y="945"/>
                  <a:pt x="976" y="1038"/>
                </a:cubicBezTo>
                <a:cubicBezTo>
                  <a:pt x="976" y="1131"/>
                  <a:pt x="900" y="1206"/>
                  <a:pt x="808" y="1206"/>
                </a:cubicBezTo>
                <a:close/>
                <a:moveTo>
                  <a:pt x="687" y="1341"/>
                </a:moveTo>
                <a:cubicBezTo>
                  <a:pt x="678" y="1334"/>
                  <a:pt x="665" y="1331"/>
                  <a:pt x="652" y="1331"/>
                </a:cubicBezTo>
                <a:cubicBezTo>
                  <a:pt x="623" y="1331"/>
                  <a:pt x="590" y="1345"/>
                  <a:pt x="564" y="1371"/>
                </a:cubicBezTo>
                <a:cubicBezTo>
                  <a:pt x="453" y="1481"/>
                  <a:pt x="453" y="1481"/>
                  <a:pt x="453" y="1481"/>
                </a:cubicBezTo>
                <a:cubicBezTo>
                  <a:pt x="271" y="1660"/>
                  <a:pt x="271" y="1660"/>
                  <a:pt x="271" y="1660"/>
                </a:cubicBezTo>
                <a:cubicBezTo>
                  <a:pt x="170" y="1760"/>
                  <a:pt x="164" y="1895"/>
                  <a:pt x="258" y="1960"/>
                </a:cubicBezTo>
                <a:cubicBezTo>
                  <a:pt x="286" y="1979"/>
                  <a:pt x="315" y="1988"/>
                  <a:pt x="346" y="1988"/>
                </a:cubicBezTo>
                <a:cubicBezTo>
                  <a:pt x="419" y="1988"/>
                  <a:pt x="493" y="1935"/>
                  <a:pt x="534" y="1842"/>
                </a:cubicBezTo>
                <a:cubicBezTo>
                  <a:pt x="650" y="1583"/>
                  <a:pt x="650" y="1583"/>
                  <a:pt x="650" y="1583"/>
                </a:cubicBezTo>
                <a:cubicBezTo>
                  <a:pt x="702" y="1467"/>
                  <a:pt x="702" y="1467"/>
                  <a:pt x="702" y="1467"/>
                </a:cubicBezTo>
                <a:cubicBezTo>
                  <a:pt x="724" y="1418"/>
                  <a:pt x="717" y="1362"/>
                  <a:pt x="687" y="1341"/>
                </a:cubicBezTo>
                <a:close/>
                <a:moveTo>
                  <a:pt x="418" y="1872"/>
                </a:moveTo>
                <a:cubicBezTo>
                  <a:pt x="392" y="1909"/>
                  <a:pt x="341" y="1919"/>
                  <a:pt x="304" y="1893"/>
                </a:cubicBezTo>
                <a:cubicBezTo>
                  <a:pt x="267" y="1867"/>
                  <a:pt x="258" y="1817"/>
                  <a:pt x="284" y="1780"/>
                </a:cubicBezTo>
                <a:cubicBezTo>
                  <a:pt x="310" y="1743"/>
                  <a:pt x="360" y="1734"/>
                  <a:pt x="397" y="1759"/>
                </a:cubicBezTo>
                <a:cubicBezTo>
                  <a:pt x="434" y="1785"/>
                  <a:pt x="443" y="1836"/>
                  <a:pt x="418" y="1872"/>
                </a:cubicBezTo>
                <a:close/>
                <a:moveTo>
                  <a:pt x="256" y="376"/>
                </a:moveTo>
                <a:cubicBezTo>
                  <a:pt x="256" y="346"/>
                  <a:pt x="233" y="323"/>
                  <a:pt x="204" y="323"/>
                </a:cubicBezTo>
                <a:cubicBezTo>
                  <a:pt x="174" y="323"/>
                  <a:pt x="151" y="346"/>
                  <a:pt x="151" y="376"/>
                </a:cubicBezTo>
                <a:cubicBezTo>
                  <a:pt x="151" y="405"/>
                  <a:pt x="174" y="428"/>
                  <a:pt x="204" y="428"/>
                </a:cubicBezTo>
                <a:cubicBezTo>
                  <a:pt x="233" y="428"/>
                  <a:pt x="256" y="405"/>
                  <a:pt x="256" y="376"/>
                </a:cubicBezTo>
                <a:close/>
                <a:moveTo>
                  <a:pt x="1418" y="323"/>
                </a:moveTo>
                <a:cubicBezTo>
                  <a:pt x="1389" y="323"/>
                  <a:pt x="1366" y="346"/>
                  <a:pt x="1366" y="376"/>
                </a:cubicBezTo>
                <a:cubicBezTo>
                  <a:pt x="1366" y="405"/>
                  <a:pt x="1389" y="428"/>
                  <a:pt x="1418" y="428"/>
                </a:cubicBezTo>
                <a:cubicBezTo>
                  <a:pt x="1448" y="428"/>
                  <a:pt x="1471" y="405"/>
                  <a:pt x="1471" y="376"/>
                </a:cubicBezTo>
                <a:cubicBezTo>
                  <a:pt x="1471" y="346"/>
                  <a:pt x="1448" y="323"/>
                  <a:pt x="1418" y="323"/>
                </a:cubicBezTo>
                <a:close/>
                <a:moveTo>
                  <a:pt x="1418" y="1925"/>
                </a:moveTo>
                <a:cubicBezTo>
                  <a:pt x="1389" y="1925"/>
                  <a:pt x="1366" y="1949"/>
                  <a:pt x="1366" y="1978"/>
                </a:cubicBezTo>
                <a:cubicBezTo>
                  <a:pt x="1366" y="2007"/>
                  <a:pt x="1389" y="2031"/>
                  <a:pt x="1418" y="2031"/>
                </a:cubicBezTo>
                <a:cubicBezTo>
                  <a:pt x="1448" y="2031"/>
                  <a:pt x="1471" y="2007"/>
                  <a:pt x="1471" y="1978"/>
                </a:cubicBezTo>
                <a:cubicBezTo>
                  <a:pt x="1471" y="1949"/>
                  <a:pt x="1448" y="1925"/>
                  <a:pt x="1418" y="19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9032" tIns="64512" rIns="129032" bIns="64512" numCol="1" anchor="t" anchorCtr="0" compatLnSpc="1">
            <a:prstTxWarp prst="textNoShape">
              <a:avLst/>
            </a:prstTxWarp>
          </a:bodyPr>
          <a:lstStyle/>
          <a:p>
            <a:endParaRPr lang="en-US" sz="2509" dirty="0">
              <a:solidFill>
                <a:srgbClr val="292929"/>
              </a:solidFill>
            </a:endParaRPr>
          </a:p>
        </p:txBody>
      </p:sp>
      <p:sp>
        <p:nvSpPr>
          <p:cNvPr id="137" name="Freeform 79"/>
          <p:cNvSpPr>
            <a:spLocks noEditPoints="1"/>
          </p:cNvSpPr>
          <p:nvPr/>
        </p:nvSpPr>
        <p:spPr bwMode="black">
          <a:xfrm>
            <a:off x="7639160" y="4841908"/>
            <a:ext cx="177765" cy="289766"/>
          </a:xfrm>
          <a:custGeom>
            <a:avLst/>
            <a:gdLst>
              <a:gd name="T0" fmla="*/ 1441 w 1615"/>
              <a:gd name="T1" fmla="*/ 131 h 2179"/>
              <a:gd name="T2" fmla="*/ 1344 w 1615"/>
              <a:gd name="T3" fmla="*/ 16 h 2179"/>
              <a:gd name="T4" fmla="*/ 306 w 1615"/>
              <a:gd name="T5" fmla="*/ 0 h 2179"/>
              <a:gd name="T6" fmla="*/ 62 w 1615"/>
              <a:gd name="T7" fmla="*/ 171 h 2179"/>
              <a:gd name="T8" fmla="*/ 174 w 1615"/>
              <a:gd name="T9" fmla="*/ 131 h 2179"/>
              <a:gd name="T10" fmla="*/ 174 w 1615"/>
              <a:gd name="T11" fmla="*/ 180 h 2179"/>
              <a:gd name="T12" fmla="*/ 0 w 1615"/>
              <a:gd name="T13" fmla="*/ 2005 h 2179"/>
              <a:gd name="T14" fmla="*/ 1441 w 1615"/>
              <a:gd name="T15" fmla="*/ 2179 h 2179"/>
              <a:gd name="T16" fmla="*/ 1615 w 1615"/>
              <a:gd name="T17" fmla="*/ 354 h 2179"/>
              <a:gd name="T18" fmla="*/ 1518 w 1615"/>
              <a:gd name="T19" fmla="*/ 2005 h 2179"/>
              <a:gd name="T20" fmla="*/ 174 w 1615"/>
              <a:gd name="T21" fmla="*/ 2082 h 2179"/>
              <a:gd name="T22" fmla="*/ 97 w 1615"/>
              <a:gd name="T23" fmla="*/ 354 h 2179"/>
              <a:gd name="T24" fmla="*/ 1441 w 1615"/>
              <a:gd name="T25" fmla="*/ 277 h 2179"/>
              <a:gd name="T26" fmla="*/ 1518 w 1615"/>
              <a:gd name="T27" fmla="*/ 2005 h 2179"/>
              <a:gd name="T28" fmla="*/ 241 w 1615"/>
              <a:gd name="T29" fmla="*/ 1038 h 2179"/>
              <a:gd name="T30" fmla="*/ 532 w 1615"/>
              <a:gd name="T31" fmla="*/ 1339 h 2179"/>
              <a:gd name="T32" fmla="*/ 713 w 1615"/>
              <a:gd name="T33" fmla="*/ 1304 h 2179"/>
              <a:gd name="T34" fmla="*/ 695 w 1615"/>
              <a:gd name="T35" fmla="*/ 1594 h 2179"/>
              <a:gd name="T36" fmla="*/ 1375 w 1615"/>
              <a:gd name="T37" fmla="*/ 1038 h 2179"/>
              <a:gd name="T38" fmla="*/ 808 w 1615"/>
              <a:gd name="T39" fmla="*/ 1206 h 2179"/>
              <a:gd name="T40" fmla="*/ 808 w 1615"/>
              <a:gd name="T41" fmla="*/ 870 h 2179"/>
              <a:gd name="T42" fmla="*/ 808 w 1615"/>
              <a:gd name="T43" fmla="*/ 1206 h 2179"/>
              <a:gd name="T44" fmla="*/ 652 w 1615"/>
              <a:gd name="T45" fmla="*/ 1331 h 2179"/>
              <a:gd name="T46" fmla="*/ 453 w 1615"/>
              <a:gd name="T47" fmla="*/ 1481 h 2179"/>
              <a:gd name="T48" fmla="*/ 258 w 1615"/>
              <a:gd name="T49" fmla="*/ 1960 h 2179"/>
              <a:gd name="T50" fmla="*/ 534 w 1615"/>
              <a:gd name="T51" fmla="*/ 1842 h 2179"/>
              <a:gd name="T52" fmla="*/ 702 w 1615"/>
              <a:gd name="T53" fmla="*/ 1467 h 2179"/>
              <a:gd name="T54" fmla="*/ 418 w 1615"/>
              <a:gd name="T55" fmla="*/ 1872 h 2179"/>
              <a:gd name="T56" fmla="*/ 284 w 1615"/>
              <a:gd name="T57" fmla="*/ 1780 h 2179"/>
              <a:gd name="T58" fmla="*/ 418 w 1615"/>
              <a:gd name="T59" fmla="*/ 1872 h 2179"/>
              <a:gd name="T60" fmla="*/ 204 w 1615"/>
              <a:gd name="T61" fmla="*/ 323 h 2179"/>
              <a:gd name="T62" fmla="*/ 204 w 1615"/>
              <a:gd name="T63" fmla="*/ 428 h 2179"/>
              <a:gd name="T64" fmla="*/ 1418 w 1615"/>
              <a:gd name="T65" fmla="*/ 323 h 2179"/>
              <a:gd name="T66" fmla="*/ 1418 w 1615"/>
              <a:gd name="T67" fmla="*/ 428 h 2179"/>
              <a:gd name="T68" fmla="*/ 1418 w 1615"/>
              <a:gd name="T69" fmla="*/ 323 h 2179"/>
              <a:gd name="T70" fmla="*/ 1366 w 1615"/>
              <a:gd name="T71" fmla="*/ 1978 h 2179"/>
              <a:gd name="T72" fmla="*/ 1471 w 1615"/>
              <a:gd name="T73" fmla="*/ 1978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15" h="2179">
                <a:moveTo>
                  <a:pt x="174" y="131"/>
                </a:moveTo>
                <a:cubicBezTo>
                  <a:pt x="1441" y="131"/>
                  <a:pt x="1441" y="131"/>
                  <a:pt x="1441" y="131"/>
                </a:cubicBezTo>
                <a:cubicBezTo>
                  <a:pt x="1465" y="131"/>
                  <a:pt x="1488" y="136"/>
                  <a:pt x="1509" y="145"/>
                </a:cubicBezTo>
                <a:cubicBezTo>
                  <a:pt x="1344" y="16"/>
                  <a:pt x="1344" y="16"/>
                  <a:pt x="1344" y="16"/>
                </a:cubicBezTo>
                <a:cubicBezTo>
                  <a:pt x="1333" y="7"/>
                  <a:pt x="1312" y="0"/>
                  <a:pt x="1298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292" y="0"/>
                  <a:pt x="271" y="7"/>
                  <a:pt x="260" y="16"/>
                </a:cubicBezTo>
                <a:cubicBezTo>
                  <a:pt x="62" y="171"/>
                  <a:pt x="62" y="171"/>
                  <a:pt x="62" y="17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94" y="146"/>
                  <a:pt x="132" y="131"/>
                  <a:pt x="174" y="131"/>
                </a:cubicBezTo>
                <a:close/>
                <a:moveTo>
                  <a:pt x="1441" y="180"/>
                </a:moveTo>
                <a:cubicBezTo>
                  <a:pt x="174" y="180"/>
                  <a:pt x="174" y="180"/>
                  <a:pt x="174" y="180"/>
                </a:cubicBezTo>
                <a:cubicBezTo>
                  <a:pt x="78" y="180"/>
                  <a:pt x="0" y="258"/>
                  <a:pt x="0" y="354"/>
                </a:cubicBezTo>
                <a:cubicBezTo>
                  <a:pt x="0" y="2005"/>
                  <a:pt x="0" y="2005"/>
                  <a:pt x="0" y="2005"/>
                </a:cubicBezTo>
                <a:cubicBezTo>
                  <a:pt x="0" y="2101"/>
                  <a:pt x="78" y="2179"/>
                  <a:pt x="174" y="2179"/>
                </a:cubicBezTo>
                <a:cubicBezTo>
                  <a:pt x="1441" y="2179"/>
                  <a:pt x="1441" y="2179"/>
                  <a:pt x="1441" y="2179"/>
                </a:cubicBezTo>
                <a:cubicBezTo>
                  <a:pt x="1537" y="2179"/>
                  <a:pt x="1615" y="2101"/>
                  <a:pt x="1615" y="2005"/>
                </a:cubicBezTo>
                <a:cubicBezTo>
                  <a:pt x="1615" y="354"/>
                  <a:pt x="1615" y="354"/>
                  <a:pt x="1615" y="354"/>
                </a:cubicBezTo>
                <a:cubicBezTo>
                  <a:pt x="1615" y="258"/>
                  <a:pt x="1537" y="180"/>
                  <a:pt x="1441" y="180"/>
                </a:cubicBezTo>
                <a:close/>
                <a:moveTo>
                  <a:pt x="1518" y="2005"/>
                </a:moveTo>
                <a:cubicBezTo>
                  <a:pt x="1518" y="2047"/>
                  <a:pt x="1484" y="2082"/>
                  <a:pt x="1441" y="2082"/>
                </a:cubicBezTo>
                <a:cubicBezTo>
                  <a:pt x="174" y="2082"/>
                  <a:pt x="174" y="2082"/>
                  <a:pt x="174" y="2082"/>
                </a:cubicBezTo>
                <a:cubicBezTo>
                  <a:pt x="132" y="2082"/>
                  <a:pt x="97" y="2047"/>
                  <a:pt x="97" y="2005"/>
                </a:cubicBezTo>
                <a:cubicBezTo>
                  <a:pt x="97" y="354"/>
                  <a:pt x="97" y="354"/>
                  <a:pt x="97" y="354"/>
                </a:cubicBezTo>
                <a:cubicBezTo>
                  <a:pt x="97" y="312"/>
                  <a:pt x="132" y="277"/>
                  <a:pt x="174" y="277"/>
                </a:cubicBezTo>
                <a:cubicBezTo>
                  <a:pt x="1441" y="277"/>
                  <a:pt x="1441" y="277"/>
                  <a:pt x="1441" y="277"/>
                </a:cubicBezTo>
                <a:cubicBezTo>
                  <a:pt x="1484" y="277"/>
                  <a:pt x="1518" y="312"/>
                  <a:pt x="1518" y="354"/>
                </a:cubicBezTo>
                <a:lnTo>
                  <a:pt x="1518" y="2005"/>
                </a:lnTo>
                <a:close/>
                <a:moveTo>
                  <a:pt x="808" y="471"/>
                </a:moveTo>
                <a:cubicBezTo>
                  <a:pt x="494" y="471"/>
                  <a:pt x="241" y="725"/>
                  <a:pt x="241" y="1038"/>
                </a:cubicBezTo>
                <a:cubicBezTo>
                  <a:pt x="241" y="1201"/>
                  <a:pt x="309" y="1347"/>
                  <a:pt x="419" y="1451"/>
                </a:cubicBezTo>
                <a:cubicBezTo>
                  <a:pt x="532" y="1339"/>
                  <a:pt x="532" y="1339"/>
                  <a:pt x="532" y="1339"/>
                </a:cubicBezTo>
                <a:cubicBezTo>
                  <a:pt x="565" y="1305"/>
                  <a:pt x="610" y="1286"/>
                  <a:pt x="652" y="1286"/>
                </a:cubicBezTo>
                <a:cubicBezTo>
                  <a:pt x="675" y="1286"/>
                  <a:pt x="696" y="1292"/>
                  <a:pt x="713" y="1304"/>
                </a:cubicBezTo>
                <a:cubicBezTo>
                  <a:pt x="762" y="1337"/>
                  <a:pt x="775" y="1416"/>
                  <a:pt x="744" y="1486"/>
                </a:cubicBezTo>
                <a:cubicBezTo>
                  <a:pt x="695" y="1594"/>
                  <a:pt x="695" y="1594"/>
                  <a:pt x="695" y="1594"/>
                </a:cubicBezTo>
                <a:cubicBezTo>
                  <a:pt x="731" y="1601"/>
                  <a:pt x="769" y="1605"/>
                  <a:pt x="808" y="1605"/>
                </a:cubicBezTo>
                <a:cubicBezTo>
                  <a:pt x="1121" y="1605"/>
                  <a:pt x="1375" y="1351"/>
                  <a:pt x="1375" y="1038"/>
                </a:cubicBezTo>
                <a:cubicBezTo>
                  <a:pt x="1375" y="725"/>
                  <a:pt x="1121" y="471"/>
                  <a:pt x="808" y="471"/>
                </a:cubicBezTo>
                <a:close/>
                <a:moveTo>
                  <a:pt x="808" y="1206"/>
                </a:moveTo>
                <a:cubicBezTo>
                  <a:pt x="715" y="1206"/>
                  <a:pt x="640" y="1131"/>
                  <a:pt x="640" y="1038"/>
                </a:cubicBezTo>
                <a:cubicBezTo>
                  <a:pt x="640" y="945"/>
                  <a:pt x="715" y="870"/>
                  <a:pt x="808" y="870"/>
                </a:cubicBezTo>
                <a:cubicBezTo>
                  <a:pt x="900" y="870"/>
                  <a:pt x="976" y="945"/>
                  <a:pt x="976" y="1038"/>
                </a:cubicBezTo>
                <a:cubicBezTo>
                  <a:pt x="976" y="1131"/>
                  <a:pt x="900" y="1206"/>
                  <a:pt x="808" y="1206"/>
                </a:cubicBezTo>
                <a:close/>
                <a:moveTo>
                  <a:pt x="687" y="1341"/>
                </a:moveTo>
                <a:cubicBezTo>
                  <a:pt x="678" y="1334"/>
                  <a:pt x="665" y="1331"/>
                  <a:pt x="652" y="1331"/>
                </a:cubicBezTo>
                <a:cubicBezTo>
                  <a:pt x="623" y="1331"/>
                  <a:pt x="590" y="1345"/>
                  <a:pt x="564" y="1371"/>
                </a:cubicBezTo>
                <a:cubicBezTo>
                  <a:pt x="453" y="1481"/>
                  <a:pt x="453" y="1481"/>
                  <a:pt x="453" y="1481"/>
                </a:cubicBezTo>
                <a:cubicBezTo>
                  <a:pt x="271" y="1660"/>
                  <a:pt x="271" y="1660"/>
                  <a:pt x="271" y="1660"/>
                </a:cubicBezTo>
                <a:cubicBezTo>
                  <a:pt x="170" y="1760"/>
                  <a:pt x="164" y="1895"/>
                  <a:pt x="258" y="1960"/>
                </a:cubicBezTo>
                <a:cubicBezTo>
                  <a:pt x="286" y="1979"/>
                  <a:pt x="315" y="1988"/>
                  <a:pt x="346" y="1988"/>
                </a:cubicBezTo>
                <a:cubicBezTo>
                  <a:pt x="419" y="1988"/>
                  <a:pt x="493" y="1935"/>
                  <a:pt x="534" y="1842"/>
                </a:cubicBezTo>
                <a:cubicBezTo>
                  <a:pt x="650" y="1583"/>
                  <a:pt x="650" y="1583"/>
                  <a:pt x="650" y="1583"/>
                </a:cubicBezTo>
                <a:cubicBezTo>
                  <a:pt x="702" y="1467"/>
                  <a:pt x="702" y="1467"/>
                  <a:pt x="702" y="1467"/>
                </a:cubicBezTo>
                <a:cubicBezTo>
                  <a:pt x="724" y="1418"/>
                  <a:pt x="717" y="1362"/>
                  <a:pt x="687" y="1341"/>
                </a:cubicBezTo>
                <a:close/>
                <a:moveTo>
                  <a:pt x="418" y="1872"/>
                </a:moveTo>
                <a:cubicBezTo>
                  <a:pt x="392" y="1909"/>
                  <a:pt x="341" y="1919"/>
                  <a:pt x="304" y="1893"/>
                </a:cubicBezTo>
                <a:cubicBezTo>
                  <a:pt x="267" y="1867"/>
                  <a:pt x="258" y="1817"/>
                  <a:pt x="284" y="1780"/>
                </a:cubicBezTo>
                <a:cubicBezTo>
                  <a:pt x="310" y="1743"/>
                  <a:pt x="360" y="1734"/>
                  <a:pt x="397" y="1759"/>
                </a:cubicBezTo>
                <a:cubicBezTo>
                  <a:pt x="434" y="1785"/>
                  <a:pt x="443" y="1836"/>
                  <a:pt x="418" y="1872"/>
                </a:cubicBezTo>
                <a:close/>
                <a:moveTo>
                  <a:pt x="256" y="376"/>
                </a:moveTo>
                <a:cubicBezTo>
                  <a:pt x="256" y="346"/>
                  <a:pt x="233" y="323"/>
                  <a:pt x="204" y="323"/>
                </a:cubicBezTo>
                <a:cubicBezTo>
                  <a:pt x="174" y="323"/>
                  <a:pt x="151" y="346"/>
                  <a:pt x="151" y="376"/>
                </a:cubicBezTo>
                <a:cubicBezTo>
                  <a:pt x="151" y="405"/>
                  <a:pt x="174" y="428"/>
                  <a:pt x="204" y="428"/>
                </a:cubicBezTo>
                <a:cubicBezTo>
                  <a:pt x="233" y="428"/>
                  <a:pt x="256" y="405"/>
                  <a:pt x="256" y="376"/>
                </a:cubicBezTo>
                <a:close/>
                <a:moveTo>
                  <a:pt x="1418" y="323"/>
                </a:moveTo>
                <a:cubicBezTo>
                  <a:pt x="1389" y="323"/>
                  <a:pt x="1366" y="346"/>
                  <a:pt x="1366" y="376"/>
                </a:cubicBezTo>
                <a:cubicBezTo>
                  <a:pt x="1366" y="405"/>
                  <a:pt x="1389" y="428"/>
                  <a:pt x="1418" y="428"/>
                </a:cubicBezTo>
                <a:cubicBezTo>
                  <a:pt x="1448" y="428"/>
                  <a:pt x="1471" y="405"/>
                  <a:pt x="1471" y="376"/>
                </a:cubicBezTo>
                <a:cubicBezTo>
                  <a:pt x="1471" y="346"/>
                  <a:pt x="1448" y="323"/>
                  <a:pt x="1418" y="323"/>
                </a:cubicBezTo>
                <a:close/>
                <a:moveTo>
                  <a:pt x="1418" y="1925"/>
                </a:moveTo>
                <a:cubicBezTo>
                  <a:pt x="1389" y="1925"/>
                  <a:pt x="1366" y="1949"/>
                  <a:pt x="1366" y="1978"/>
                </a:cubicBezTo>
                <a:cubicBezTo>
                  <a:pt x="1366" y="2007"/>
                  <a:pt x="1389" y="2031"/>
                  <a:pt x="1418" y="2031"/>
                </a:cubicBezTo>
                <a:cubicBezTo>
                  <a:pt x="1448" y="2031"/>
                  <a:pt x="1471" y="2007"/>
                  <a:pt x="1471" y="1978"/>
                </a:cubicBezTo>
                <a:cubicBezTo>
                  <a:pt x="1471" y="1949"/>
                  <a:pt x="1448" y="1925"/>
                  <a:pt x="1418" y="19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9032" tIns="64512" rIns="129032" bIns="64512" numCol="1" anchor="t" anchorCtr="0" compatLnSpc="1">
            <a:prstTxWarp prst="textNoShape">
              <a:avLst/>
            </a:prstTxWarp>
          </a:bodyPr>
          <a:lstStyle/>
          <a:p>
            <a:endParaRPr lang="en-US" sz="2509" dirty="0">
              <a:solidFill>
                <a:srgbClr val="292929"/>
              </a:solidFill>
            </a:endParaRPr>
          </a:p>
        </p:txBody>
      </p:sp>
      <p:pic>
        <p:nvPicPr>
          <p:cNvPr id="138" name="Picture 2" descr="http://www.iconsdb.com/icons/preview/royal-azure-blue/ssd-xxl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2433" y="4793224"/>
            <a:ext cx="260396" cy="2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 descr="http://www.iconsdb.com/icons/preview/royal-azure-blue/ssd-xxl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5797" y="4844277"/>
            <a:ext cx="260396" cy="2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6906" y="4256069"/>
            <a:ext cx="342516" cy="3425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53474" y="3584868"/>
            <a:ext cx="81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MPLS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WAN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8594907" y="1756037"/>
            <a:ext cx="2474482" cy="16955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4454" y="2152315"/>
            <a:ext cx="609387" cy="609387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8700" y="2146464"/>
            <a:ext cx="609387" cy="609387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8989958" y="2851733"/>
            <a:ext cx="752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HANA 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Database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9650571" y="2813692"/>
            <a:ext cx="13489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HANA Database Replica</a:t>
            </a:r>
            <a:b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(System Replication)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594907" y="4568442"/>
            <a:ext cx="2474482" cy="16955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880606" y="5764390"/>
            <a:ext cx="1923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HANA Database Replica</a:t>
            </a:r>
            <a:b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(System Replication)</a:t>
            </a: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9336" y="5032185"/>
            <a:ext cx="609387" cy="609387"/>
          </a:xfrm>
          <a:prstGeom prst="rect">
            <a:avLst/>
          </a:prstGeom>
        </p:spPr>
      </p:pic>
      <p:cxnSp>
        <p:nvCxnSpPr>
          <p:cNvPr id="21" name="Elbow Connector 20"/>
          <p:cNvCxnSpPr>
            <a:stCxn id="146" idx="0"/>
            <a:endCxn id="145" idx="0"/>
          </p:cNvCxnSpPr>
          <p:nvPr/>
        </p:nvCxnSpPr>
        <p:spPr>
          <a:xfrm rot="16200000" flipH="1">
            <a:off x="9823345" y="1686512"/>
            <a:ext cx="5851" cy="925754"/>
          </a:xfrm>
          <a:prstGeom prst="bentConnector3">
            <a:avLst>
              <a:gd name="adj1" fmla="val -390702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/>
          <p:nvPr/>
        </p:nvCxnSpPr>
        <p:spPr>
          <a:xfrm rot="10800000" flipH="1" flipV="1">
            <a:off x="9074468" y="2443454"/>
            <a:ext cx="456449" cy="2902002"/>
          </a:xfrm>
          <a:prstGeom prst="bentConnector3">
            <a:avLst>
              <a:gd name="adj1" fmla="val -5008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5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5670" y="4870037"/>
            <a:ext cx="334865" cy="334865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8724" y="5370113"/>
            <a:ext cx="320076" cy="320076"/>
          </a:xfrm>
          <a:prstGeom prst="rect">
            <a:avLst/>
          </a:prstGeom>
        </p:spPr>
      </p:pic>
      <p:pic>
        <p:nvPicPr>
          <p:cNvPr id="159" name="Picture 13" descr="Host Integration Server (HIS) sm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6930" y="5930680"/>
            <a:ext cx="396971" cy="62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" name="Picture 20" descr="Cray mainframe_medium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7705" y="5987119"/>
            <a:ext cx="409465" cy="530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" name="TextBox 104"/>
          <p:cNvSpPr txBox="1"/>
          <p:nvPr/>
        </p:nvSpPr>
        <p:spPr>
          <a:xfrm>
            <a:off x="7639160" y="2843954"/>
            <a:ext cx="905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 Servers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(Scale)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57984" y="5755630"/>
            <a:ext cx="586905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Dev/Test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169" y="2386469"/>
            <a:ext cx="552336" cy="116657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663" y="2405205"/>
            <a:ext cx="552336" cy="116657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04" y="5289647"/>
            <a:ext cx="552336" cy="116657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340" y="2944579"/>
            <a:ext cx="323479" cy="242609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69" y="2947070"/>
            <a:ext cx="323479" cy="242609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12" y="2956549"/>
            <a:ext cx="323479" cy="242609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141" y="2959040"/>
            <a:ext cx="323479" cy="242609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6226521" y="3082325"/>
            <a:ext cx="1474195" cy="10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ular Callout 191"/>
          <p:cNvSpPr/>
          <p:nvPr/>
        </p:nvSpPr>
        <p:spPr>
          <a:xfrm>
            <a:off x="3671051" y="3575697"/>
            <a:ext cx="1621661" cy="608351"/>
          </a:xfrm>
          <a:prstGeom prst="wedgeRectCallout">
            <a:avLst>
              <a:gd name="adj1" fmla="val 40310"/>
              <a:gd name="adj2" fmla="val -90509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+mj-lt"/>
              </a:rPr>
              <a:t>Set up SAP ASCS/SCS High Availability on SUSE/Windows Cluster</a:t>
            </a:r>
          </a:p>
        </p:txBody>
      </p:sp>
      <p:sp>
        <p:nvSpPr>
          <p:cNvPr id="193" name="Rectangular Callout 192"/>
          <p:cNvSpPr/>
          <p:nvPr/>
        </p:nvSpPr>
        <p:spPr>
          <a:xfrm>
            <a:off x="3428162" y="6065502"/>
            <a:ext cx="1234936" cy="578706"/>
          </a:xfrm>
          <a:prstGeom prst="wedgeRectCallout">
            <a:avLst>
              <a:gd name="adj1" fmla="val 80358"/>
              <a:gd name="adj2" fmla="val -55975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+mj-lt"/>
              </a:rPr>
              <a:t>Turn on Dev/Test servers only when needed</a:t>
            </a:r>
          </a:p>
        </p:txBody>
      </p:sp>
      <p:sp>
        <p:nvSpPr>
          <p:cNvPr id="194" name="Rectangular Callout 193"/>
          <p:cNvSpPr/>
          <p:nvPr/>
        </p:nvSpPr>
        <p:spPr>
          <a:xfrm>
            <a:off x="10501841" y="1367620"/>
            <a:ext cx="1515659" cy="549487"/>
          </a:xfrm>
          <a:prstGeom prst="wedgeRectCallout">
            <a:avLst>
              <a:gd name="adj1" fmla="val -63723"/>
              <a:gd name="adj2" fmla="val 61108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+mj-lt"/>
              </a:rPr>
              <a:t>Set up HANA System Replication for local High Availability </a:t>
            </a:r>
          </a:p>
        </p:txBody>
      </p:sp>
      <p:sp>
        <p:nvSpPr>
          <p:cNvPr id="195" name="Rectangular Callout 194"/>
          <p:cNvSpPr/>
          <p:nvPr/>
        </p:nvSpPr>
        <p:spPr>
          <a:xfrm>
            <a:off x="9302692" y="4238129"/>
            <a:ext cx="1791803" cy="549487"/>
          </a:xfrm>
          <a:prstGeom prst="wedgeRectCallout">
            <a:avLst>
              <a:gd name="adj1" fmla="val -74003"/>
              <a:gd name="adj2" fmla="val -39115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+mj-lt"/>
              </a:rPr>
              <a:t>HANA System Replication to have remote replicas for Disaster Recovery</a:t>
            </a:r>
          </a:p>
        </p:txBody>
      </p:sp>
      <p:sp>
        <p:nvSpPr>
          <p:cNvPr id="196" name="Rectangular Callout 195"/>
          <p:cNvSpPr/>
          <p:nvPr/>
        </p:nvSpPr>
        <p:spPr>
          <a:xfrm>
            <a:off x="5701579" y="1277685"/>
            <a:ext cx="1711894" cy="388783"/>
          </a:xfrm>
          <a:prstGeom prst="wedgeRectCallout">
            <a:avLst>
              <a:gd name="adj1" fmla="val 69572"/>
              <a:gd name="adj2" fmla="val 29996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+mj-lt"/>
              </a:rPr>
              <a:t>Use Backup Vault for long-term data retention</a:t>
            </a:r>
          </a:p>
        </p:txBody>
      </p:sp>
      <p:sp>
        <p:nvSpPr>
          <p:cNvPr id="197" name="Rectangular Callout 196"/>
          <p:cNvSpPr/>
          <p:nvPr/>
        </p:nvSpPr>
        <p:spPr>
          <a:xfrm>
            <a:off x="8883518" y="1044452"/>
            <a:ext cx="1515659" cy="549487"/>
          </a:xfrm>
          <a:prstGeom prst="wedgeRectCallout">
            <a:avLst>
              <a:gd name="adj1" fmla="val -81205"/>
              <a:gd name="adj2" fmla="val 12445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+mj-lt"/>
              </a:rPr>
              <a:t>Use SSD-based Premium Storage for HANA Database</a:t>
            </a:r>
          </a:p>
        </p:txBody>
      </p:sp>
      <p:sp>
        <p:nvSpPr>
          <p:cNvPr id="198" name="Rectangular Callout 197"/>
          <p:cNvSpPr/>
          <p:nvPr/>
        </p:nvSpPr>
        <p:spPr>
          <a:xfrm>
            <a:off x="8963774" y="3461485"/>
            <a:ext cx="1629787" cy="549487"/>
          </a:xfrm>
          <a:prstGeom prst="wedgeRectCallout">
            <a:avLst>
              <a:gd name="adj1" fmla="val -27884"/>
              <a:gd name="adj2" fmla="val -8450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+mj-lt"/>
              </a:rPr>
              <a:t>Use GS5 VMs (32-core, 448GB RAM) to run HANA DB</a:t>
            </a:r>
          </a:p>
        </p:txBody>
      </p:sp>
      <p:sp>
        <p:nvSpPr>
          <p:cNvPr id="199" name="Rectangular Callout 198"/>
          <p:cNvSpPr/>
          <p:nvPr/>
        </p:nvSpPr>
        <p:spPr>
          <a:xfrm>
            <a:off x="2325561" y="2985155"/>
            <a:ext cx="1565743" cy="512117"/>
          </a:xfrm>
          <a:prstGeom prst="wedgeRectCallout">
            <a:avLst>
              <a:gd name="adj1" fmla="val 40974"/>
              <a:gd name="adj2" fmla="val -79349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+mj-lt"/>
              </a:rPr>
              <a:t>ExpressRoute dedicated connections are recommended</a:t>
            </a:r>
          </a:p>
        </p:txBody>
      </p:sp>
      <p:sp>
        <p:nvSpPr>
          <p:cNvPr id="200" name="Oval 199"/>
          <p:cNvSpPr/>
          <p:nvPr/>
        </p:nvSpPr>
        <p:spPr>
          <a:xfrm>
            <a:off x="2093768" y="3175069"/>
            <a:ext cx="192232" cy="19393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201" name="Oval 200"/>
          <p:cNvSpPr/>
          <p:nvPr/>
        </p:nvSpPr>
        <p:spPr>
          <a:xfrm>
            <a:off x="8945950" y="3235980"/>
            <a:ext cx="192232" cy="19393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202" name="Oval 201"/>
          <p:cNvSpPr/>
          <p:nvPr/>
        </p:nvSpPr>
        <p:spPr>
          <a:xfrm>
            <a:off x="10162161" y="888870"/>
            <a:ext cx="192232" cy="19393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203" name="Oval 202"/>
          <p:cNvSpPr/>
          <p:nvPr/>
        </p:nvSpPr>
        <p:spPr>
          <a:xfrm>
            <a:off x="11108617" y="4421054"/>
            <a:ext cx="192232" cy="19393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</a:p>
        </p:txBody>
      </p:sp>
      <p:sp>
        <p:nvSpPr>
          <p:cNvPr id="204" name="Oval 203"/>
          <p:cNvSpPr/>
          <p:nvPr/>
        </p:nvSpPr>
        <p:spPr>
          <a:xfrm>
            <a:off x="5332730" y="3550116"/>
            <a:ext cx="192232" cy="19393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</a:p>
        </p:txBody>
      </p:sp>
      <p:sp>
        <p:nvSpPr>
          <p:cNvPr id="205" name="Oval 204"/>
          <p:cNvSpPr/>
          <p:nvPr/>
        </p:nvSpPr>
        <p:spPr>
          <a:xfrm>
            <a:off x="5782243" y="1050875"/>
            <a:ext cx="192232" cy="19393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</a:p>
        </p:txBody>
      </p:sp>
      <p:sp>
        <p:nvSpPr>
          <p:cNvPr id="206" name="Oval 205"/>
          <p:cNvSpPr/>
          <p:nvPr/>
        </p:nvSpPr>
        <p:spPr>
          <a:xfrm>
            <a:off x="3198659" y="6284124"/>
            <a:ext cx="192232" cy="19393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207" name="Rectangular Callout 206"/>
          <p:cNvSpPr/>
          <p:nvPr/>
        </p:nvSpPr>
        <p:spPr>
          <a:xfrm>
            <a:off x="7662427" y="3391928"/>
            <a:ext cx="1046740" cy="549487"/>
          </a:xfrm>
          <a:prstGeom prst="wedgeRectCallout">
            <a:avLst>
              <a:gd name="adj1" fmla="val -127455"/>
              <a:gd name="adj2" fmla="val -8733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+mj-lt"/>
              </a:rPr>
              <a:t>Turn on App servers only when needed</a:t>
            </a:r>
          </a:p>
        </p:txBody>
      </p:sp>
      <p:sp>
        <p:nvSpPr>
          <p:cNvPr id="208" name="Oval 207"/>
          <p:cNvSpPr/>
          <p:nvPr/>
        </p:nvSpPr>
        <p:spPr>
          <a:xfrm>
            <a:off x="7418274" y="3501188"/>
            <a:ext cx="192232" cy="19393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209" name="Rectangular Callout 208"/>
          <p:cNvSpPr/>
          <p:nvPr/>
        </p:nvSpPr>
        <p:spPr>
          <a:xfrm>
            <a:off x="7097917" y="4115966"/>
            <a:ext cx="1440669" cy="511102"/>
          </a:xfrm>
          <a:prstGeom prst="wedgeRectCallout">
            <a:avLst>
              <a:gd name="adj1" fmla="val -34303"/>
              <a:gd name="adj2" fmla="val -81555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+mj-lt"/>
              </a:rPr>
              <a:t>Inter-DC Azure Backbone Network provided</a:t>
            </a:r>
          </a:p>
        </p:txBody>
      </p:sp>
      <p:sp>
        <p:nvSpPr>
          <p:cNvPr id="210" name="Oval 209"/>
          <p:cNvSpPr/>
          <p:nvPr/>
        </p:nvSpPr>
        <p:spPr>
          <a:xfrm>
            <a:off x="6874068" y="4188644"/>
            <a:ext cx="192232" cy="19393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</a:p>
        </p:txBody>
      </p:sp>
      <p:sp>
        <p:nvSpPr>
          <p:cNvPr id="211" name="Oval 210"/>
          <p:cNvSpPr/>
          <p:nvPr/>
        </p:nvSpPr>
        <p:spPr>
          <a:xfrm>
            <a:off x="10603801" y="1139805"/>
            <a:ext cx="192232" cy="19393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5194078" y="3175069"/>
            <a:ext cx="236365" cy="163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D11v2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5645152" y="3172037"/>
            <a:ext cx="236365" cy="163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D11v2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6097356" y="3172037"/>
            <a:ext cx="236365" cy="163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D12v2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6548430" y="3169005"/>
            <a:ext cx="236365" cy="163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D12v2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6051633" y="2349522"/>
            <a:ext cx="236365" cy="163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6502707" y="2346490"/>
            <a:ext cx="236365" cy="163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6942252" y="2343355"/>
            <a:ext cx="236365" cy="163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9363393" y="2653359"/>
            <a:ext cx="321483" cy="174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GS5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10279514" y="2651686"/>
            <a:ext cx="321483" cy="174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GS5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6108103" y="6019671"/>
            <a:ext cx="236365" cy="1639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DS14v2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6559177" y="6016639"/>
            <a:ext cx="236365" cy="1639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DS14v2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7007138" y="6029218"/>
            <a:ext cx="236365" cy="1639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GS4v2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7458212" y="6026186"/>
            <a:ext cx="236365" cy="1639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GS4v2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7921905" y="6035991"/>
            <a:ext cx="236365" cy="1639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GS4v2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6048130" y="5150178"/>
            <a:ext cx="236365" cy="1639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6499204" y="5147146"/>
            <a:ext cx="236365" cy="1639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6938749" y="5144011"/>
            <a:ext cx="236365" cy="1639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9850076" y="5507210"/>
            <a:ext cx="321483" cy="174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GS5</a:t>
            </a:r>
          </a:p>
        </p:txBody>
      </p:sp>
      <p:pic>
        <p:nvPicPr>
          <p:cNvPr id="238" name="Picture 23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55" y="5844360"/>
            <a:ext cx="408700" cy="86320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62" y="5844360"/>
            <a:ext cx="408700" cy="86320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135" y="5853653"/>
            <a:ext cx="408700" cy="86320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792" y="5853653"/>
            <a:ext cx="408700" cy="86320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799" y="5844360"/>
            <a:ext cx="408700" cy="86320"/>
          </a:xfrm>
          <a:prstGeom prst="rect">
            <a:avLst/>
          </a:prstGeom>
        </p:spPr>
      </p:pic>
      <p:sp>
        <p:nvSpPr>
          <p:cNvPr id="243" name="TextBox 242"/>
          <p:cNvSpPr txBox="1"/>
          <p:nvPr/>
        </p:nvSpPr>
        <p:spPr>
          <a:xfrm>
            <a:off x="8025811" y="1922177"/>
            <a:ext cx="46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SSD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8013806" y="4780546"/>
            <a:ext cx="46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SSD</a:t>
            </a:r>
          </a:p>
        </p:txBody>
      </p:sp>
      <p:pic>
        <p:nvPicPr>
          <p:cNvPr id="245" name="Picture 24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243" y="2330823"/>
            <a:ext cx="259624" cy="259624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243" y="2587120"/>
            <a:ext cx="259624" cy="259624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020" y="5187155"/>
            <a:ext cx="259624" cy="259624"/>
          </a:xfrm>
          <a:prstGeom prst="rect">
            <a:avLst/>
          </a:prstGeom>
        </p:spPr>
      </p:pic>
      <p:sp>
        <p:nvSpPr>
          <p:cNvPr id="249" name="TextBox 248"/>
          <p:cNvSpPr txBox="1"/>
          <p:nvPr/>
        </p:nvSpPr>
        <p:spPr>
          <a:xfrm>
            <a:off x="4383575" y="2662486"/>
            <a:ext cx="752160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ASCS Servers</a:t>
            </a:r>
            <a:b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(Win</a:t>
            </a:r>
            <a:b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Cluster)</a:t>
            </a:r>
          </a:p>
        </p:txBody>
      </p:sp>
      <p:sp>
        <p:nvSpPr>
          <p:cNvPr id="154" name="Rectangular Callout 153"/>
          <p:cNvSpPr/>
          <p:nvPr/>
        </p:nvSpPr>
        <p:spPr>
          <a:xfrm>
            <a:off x="10458705" y="5178837"/>
            <a:ext cx="1332288" cy="549487"/>
          </a:xfrm>
          <a:prstGeom prst="wedgeRectCallout">
            <a:avLst>
              <a:gd name="adj1" fmla="val -74003"/>
              <a:gd name="adj2" fmla="val -39115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+mj-lt"/>
              </a:rPr>
              <a:t>This replica DB is used for QA/Test DB refresh as well</a:t>
            </a:r>
          </a:p>
        </p:txBody>
      </p:sp>
    </p:spTree>
    <p:extLst>
      <p:ext uri="{BB962C8B-B14F-4D97-AF65-F5344CB8AC3E}">
        <p14:creationId xmlns:p14="http://schemas.microsoft.com/office/powerpoint/2010/main" val="318759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50" grpId="0"/>
      <p:bldP spid="195" grpId="0" animBg="1"/>
      <p:bldP spid="203" grpId="0" animBg="1"/>
      <p:bldP spid="209" grpId="0" animBg="1"/>
      <p:bldP spid="210" grpId="0" animBg="1"/>
      <p:bldP spid="237" grpId="0" animBg="1"/>
      <p:bldP spid="154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Custom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694</Words>
  <Application>Microsoft Office PowerPoint</Application>
  <PresentationFormat>Widescreen</PresentationFormat>
  <Paragraphs>190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Segoe UI</vt:lpstr>
      <vt:lpstr>Segoe UI Light</vt:lpstr>
      <vt:lpstr>1_Office Theme</vt:lpstr>
      <vt:lpstr>Azure Architect Workshop</vt:lpstr>
      <vt:lpstr>Customer Situation Contoso Group</vt:lpstr>
      <vt:lpstr>Customer Requirements</vt:lpstr>
      <vt:lpstr>Customer Requirements</vt:lpstr>
      <vt:lpstr>Potential customer questions </vt:lpstr>
      <vt:lpstr>Call to action – Design and present the solution</vt:lpstr>
      <vt:lpstr>Wrap-Up</vt:lpstr>
      <vt:lpstr>Azure Virtual Machines – BW on HANA without HA</vt:lpstr>
      <vt:lpstr>Azure Virtual Machines – BW on HANA with HA/DR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Requirements</dc:title>
  <dc:creator>Takayuki Hoshino</dc:creator>
  <cp:lastModifiedBy>Takayuki Hoshino</cp:lastModifiedBy>
  <cp:revision>89</cp:revision>
  <dcterms:created xsi:type="dcterms:W3CDTF">2016-06-05T20:47:41Z</dcterms:created>
  <dcterms:modified xsi:type="dcterms:W3CDTF">2016-06-06T02:45:12Z</dcterms:modified>
</cp:coreProperties>
</file>