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62" r:id="rId4"/>
    <p:sldId id="270" r:id="rId5"/>
    <p:sldId id="271" r:id="rId6"/>
    <p:sldId id="272" r:id="rId7"/>
    <p:sldId id="259" r:id="rId8"/>
    <p:sldId id="260" r:id="rId9"/>
    <p:sldId id="261" r:id="rId10"/>
    <p:sldId id="263" r:id="rId11"/>
    <p:sldId id="269" r:id="rId12"/>
    <p:sldId id="264" r:id="rId13"/>
    <p:sldId id="265" r:id="rId14"/>
    <p:sldId id="267" r:id="rId15"/>
    <p:sldId id="266"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60"/>
  </p:normalViewPr>
  <p:slideViewPr>
    <p:cSldViewPr snapToGrid="0">
      <p:cViewPr varScale="1">
        <p:scale>
          <a:sx n="53" d="100"/>
          <a:sy n="53" d="100"/>
        </p:scale>
        <p:origin x="67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95F86-80A5-4507-967A-69DBBBCE5D26}" type="datetimeFigureOut">
              <a:rPr lang="en-US" smtClean="0"/>
              <a:t>6/6/2016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180A97-E405-495E-91E9-8E542344D7A8}" type="slidenum">
              <a:rPr lang="en-US" smtClean="0"/>
              <a:t>‹#›</a:t>
            </a:fld>
            <a:endParaRPr lang="en-US"/>
          </a:p>
        </p:txBody>
      </p:sp>
    </p:spTree>
    <p:extLst>
      <p:ext uri="{BB962C8B-B14F-4D97-AF65-F5344CB8AC3E}">
        <p14:creationId xmlns:p14="http://schemas.microsoft.com/office/powerpoint/2010/main" val="2036173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75AD18-5B56-4775-A2E4-ECEF0ABB851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05600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2.xml"/><Relationship Id="rId7"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9"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76747471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30541446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 2015 Microsoft Corporation. All rights reserved. Microsoft, Windows, Windows Vista and other product names are or may be registered trademarks and/or trademarks in the U.S. and/or other countries.</a:t>
            </a:r>
          </a:p>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0175383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8742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1055" name="think-cell Slide" r:id="rId8" imgW="270" imgH="270" progId="TCLayout.ActiveDocument.1">
                  <p:embed/>
                </p:oleObj>
              </mc:Choice>
              <mc:Fallback>
                <p:oleObj name="think-cell Slide" r:id="rId8" imgW="270" imgH="270" progId="TCLayout.ActiveDocument.1">
                  <p:embed/>
                  <p:pic>
                    <p:nvPicPr>
                      <p:cNvPr id="3" name="Object 2" hidden="1"/>
                      <p:cNvPicPr/>
                      <p:nvPr/>
                    </p:nvPicPr>
                    <p:blipFill>
                      <a:blip r:embed="rId9"/>
                      <a:stretch>
                        <a:fillRect/>
                      </a:stretch>
                    </p:blipFill>
                    <p:spPr>
                      <a:xfrm>
                        <a:off x="1589" y="1589"/>
                        <a:ext cx="1587" cy="1587"/>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0" y="192025"/>
            <a:ext cx="12192000" cy="646042"/>
          </a:xfrm>
        </p:spPr>
        <p:txBody>
          <a:bodyPr>
            <a:noAutofit/>
          </a:bodyPr>
          <a:lstStyle>
            <a:lvl1pPr>
              <a:defRPr/>
            </a:lvl1pPr>
          </a:lstStyle>
          <a:p>
            <a:endParaRPr lang="en-US" dirty="0"/>
          </a:p>
        </p:txBody>
      </p:sp>
      <p:sp>
        <p:nvSpPr>
          <p:cNvPr id="6" name="Text Placeholder 5"/>
          <p:cNvSpPr>
            <a:spLocks noGrp="1"/>
          </p:cNvSpPr>
          <p:nvPr>
            <p:ph type="body" sz="quarter" idx="13" hasCustomPrompt="1"/>
            <p:custDataLst>
              <p:tags r:id="rId4"/>
            </p:custDataLst>
          </p:nvPr>
        </p:nvSpPr>
        <p:spPr>
          <a:xfrm>
            <a:off x="0" y="850392"/>
            <a:ext cx="12192000" cy="373063"/>
          </a:xfrm>
          <a:prstGeom prst="rect">
            <a:avLst/>
          </a:prstGeom>
        </p:spPr>
        <p:txBody>
          <a:bodyPr lIns="380851" tIns="53319" rIns="53319" bIns="53319">
            <a:noAutofit/>
          </a:bodyPr>
          <a:lstStyle>
            <a:lvl1pPr marL="0" indent="0">
              <a:buNone/>
              <a:defRPr sz="2800">
                <a:latin typeface="Segoe UI Light" pitchFamily="34" charset="0"/>
              </a:defRPr>
            </a:lvl1pPr>
            <a:lvl2pPr marL="281589" indent="0">
              <a:buNone/>
              <a:defRPr/>
            </a:lvl2pPr>
            <a:lvl3pPr marL="588298" indent="0">
              <a:buNone/>
              <a:defRPr/>
            </a:lvl3pPr>
            <a:lvl4pPr marL="869886" indent="0">
              <a:buNone/>
              <a:defRPr/>
            </a:lvl4pPr>
            <a:lvl5pPr marL="1105205" indent="0">
              <a:buNone/>
              <a:defRPr/>
            </a:lvl5pPr>
          </a:lstStyle>
          <a:p>
            <a:pPr lvl="0"/>
            <a:r>
              <a:rPr lang="en-US" dirty="0"/>
              <a:t>Click to add subtitle</a:t>
            </a:r>
          </a:p>
        </p:txBody>
      </p:sp>
      <p:sp>
        <p:nvSpPr>
          <p:cNvPr id="16" name="Text Placeholder 15"/>
          <p:cNvSpPr>
            <a:spLocks noGrp="1"/>
          </p:cNvSpPr>
          <p:nvPr>
            <p:ph type="body" sz="quarter" idx="14"/>
            <p:custDataLst>
              <p:tags r:id="rId5"/>
            </p:custDataLst>
          </p:nvPr>
        </p:nvSpPr>
        <p:spPr>
          <a:xfrm>
            <a:off x="404813" y="1330326"/>
            <a:ext cx="11365992" cy="27699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15"/>
            <p:custDataLst>
              <p:tags r:id="rId6"/>
            </p:custDataLst>
          </p:nvPr>
        </p:nvSpPr>
        <p:spPr>
          <a:xfrm>
            <a:off x="11367166" y="6437243"/>
            <a:ext cx="555596" cy="134483"/>
          </a:xfrm>
          <a:prstGeom prst="rect">
            <a:avLst/>
          </a:prstGeom>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95512388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259792"/>
            <a:ext cx="8964247" cy="3318797"/>
          </a:xfrm>
        </p:spPr>
        <p:txBody>
          <a:bodyPr lIns="146304" tIns="91440" rIns="146304" bIns="91440"/>
          <a:lstStyle>
            <a:lvl1pPr>
              <a:lnSpc>
                <a:spcPts val="6176"/>
              </a:lnSpc>
              <a:defRPr sz="5686"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2" y="6437243"/>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6" y="6437243"/>
            <a:ext cx="555596" cy="134483"/>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69239" y="3877276"/>
            <a:ext cx="5378549" cy="2420379"/>
          </a:xfrm>
        </p:spPr>
        <p:txBody>
          <a:bodyPr/>
          <a:lstStyle>
            <a:lvl1pPr marL="0" indent="0">
              <a:lnSpc>
                <a:spcPts val="1765"/>
              </a:lnSpc>
              <a:spcBef>
                <a:spcPts val="1176"/>
              </a:spcBef>
              <a:buNone/>
              <a:defRPr sz="1568" baseline="0"/>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00574037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2"/>
            <a:ext cx="8964246" cy="1075884"/>
          </a:xfrm>
        </p:spPr>
        <p:txBody>
          <a:bodyPr lIns="146304" tIns="91440" rIns="146304" bIns="91440"/>
          <a:lstStyle>
            <a:lvl1pPr>
              <a:lnSpc>
                <a:spcPts val="6175"/>
              </a:lnSpc>
              <a:defRPr sz="5686"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2" y="6437242"/>
            <a:ext cx="3859607" cy="134483"/>
          </a:xfrm>
          <a:prstGeom prst="rect">
            <a:avLst/>
          </a:prstGeom>
        </p:spPr>
        <p:txBody>
          <a:bodyPr/>
          <a:lstStyle/>
          <a:p>
            <a:r>
              <a:rPr lang="en-US" dirty="0"/>
              <a:t>Microsoft Confidential</a:t>
            </a:r>
          </a:p>
        </p:txBody>
      </p:sp>
      <p:sp>
        <p:nvSpPr>
          <p:cNvPr id="4" name="Slide Number Placeholder 3"/>
          <p:cNvSpPr>
            <a:spLocks noGrp="1"/>
          </p:cNvSpPr>
          <p:nvPr>
            <p:ph type="sldNum" sz="quarter" idx="11"/>
          </p:nvPr>
        </p:nvSpPr>
        <p:spPr>
          <a:xfrm>
            <a:off x="11367170" y="6437242"/>
            <a:ext cx="555596" cy="134483"/>
          </a:xfrm>
          <a:prstGeom prst="rect">
            <a:avLst/>
          </a:prstGeom>
        </p:spPr>
        <p:txBody>
          <a:body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235235467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48212" y="6437242"/>
            <a:ext cx="3859607" cy="134483"/>
          </a:xfrm>
          <a:prstGeom prst="rect">
            <a:avLst/>
          </a:prstGeom>
        </p:spPr>
        <p:txBody>
          <a:bodyPr/>
          <a:lstStyle/>
          <a:p>
            <a:r>
              <a:rPr dirty="0">
                <a:solidFill>
                  <a:srgbClr val="505050"/>
                </a:solidFill>
              </a:rPr>
              <a:t>Microsoft Confidential</a:t>
            </a:r>
          </a:p>
        </p:txBody>
      </p:sp>
      <p:sp>
        <p:nvSpPr>
          <p:cNvPr id="3" name="Slide Number Placeholder 2"/>
          <p:cNvSpPr>
            <a:spLocks noGrp="1"/>
          </p:cNvSpPr>
          <p:nvPr>
            <p:ph type="sldNum" sz="quarter" idx="11"/>
          </p:nvPr>
        </p:nvSpPr>
        <p:spPr>
          <a:xfrm>
            <a:off x="11367170" y="6437242"/>
            <a:ext cx="555596" cy="134483"/>
          </a:xfrm>
          <a:prstGeom prst="rect">
            <a:avLst/>
          </a:prstGeom>
        </p:spPr>
        <p:txBody>
          <a:bodyPr/>
          <a:lstStyle/>
          <a:p>
            <a:fld id="{27258FFF-F925-446B-8502-81C933981705}" type="slidenum">
              <a:rPr>
                <a:solidFill>
                  <a:srgbClr val="505050"/>
                </a:solidFill>
              </a:rPr>
              <a:pPr/>
              <a:t>‹#›</a:t>
            </a:fld>
            <a:endParaRPr dirty="0">
              <a:solidFill>
                <a:srgbClr val="505050"/>
              </a:solidFill>
            </a:endParaRPr>
          </a:p>
        </p:txBody>
      </p:sp>
    </p:spTree>
    <p:extLst>
      <p:ext uri="{BB962C8B-B14F-4D97-AF65-F5344CB8AC3E}">
        <p14:creationId xmlns:p14="http://schemas.microsoft.com/office/powerpoint/2010/main" val="71693918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2"/>
            <a:ext cx="8964247" cy="1793104"/>
          </a:xfrm>
        </p:spPr>
        <p:txBody>
          <a:bodyPr lIns="146304" tIns="91440" rIns="146304" bIns="91440"/>
          <a:lstStyle>
            <a:lvl1pPr>
              <a:lnSpc>
                <a:spcPts val="6176"/>
              </a:lnSpc>
              <a:defRPr sz="5687" baseline="0">
                <a:solidFill>
                  <a:schemeClr val="accent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r>
              <a:rPr dirty="0">
                <a:solidFill>
                  <a:srgbClr val="505050"/>
                </a:solidFill>
              </a:rPr>
              <a:t>Microsoft Confidential</a:t>
            </a:r>
          </a:p>
        </p:txBody>
      </p:sp>
      <p:sp>
        <p:nvSpPr>
          <p:cNvPr id="4" name="Slide Number Placeholder 3"/>
          <p:cNvSpPr>
            <a:spLocks noGrp="1"/>
          </p:cNvSpPr>
          <p:nvPr>
            <p:ph type="sldNum" sz="quarter" idx="11"/>
          </p:nvPr>
        </p:nvSpPr>
        <p:spPr/>
        <p:txBody>
          <a:bodyPr/>
          <a:lstStyle/>
          <a:p>
            <a:fld id="{27258FFF-F925-446B-8502-81C933981705}" type="slidenum">
              <a:rPr>
                <a:solidFill>
                  <a:srgbClr val="505050"/>
                </a:solidFill>
              </a:rPr>
              <a:pPr/>
              <a:t>‹#›</a:t>
            </a:fld>
            <a:endParaRPr dirty="0">
              <a:solidFill>
                <a:srgbClr val="505050"/>
              </a:solidFill>
            </a:endParaRPr>
          </a:p>
        </p:txBody>
      </p:sp>
      <p:sp>
        <p:nvSpPr>
          <p:cNvPr id="7" name="Text Placeholder 6"/>
          <p:cNvSpPr>
            <a:spLocks noGrp="1"/>
          </p:cNvSpPr>
          <p:nvPr>
            <p:ph type="body" sz="quarter" idx="12" hasCustomPrompt="1"/>
          </p:nvPr>
        </p:nvSpPr>
        <p:spPr>
          <a:xfrm>
            <a:off x="269238" y="2801420"/>
            <a:ext cx="7519275" cy="2852063"/>
          </a:xfrm>
        </p:spPr>
        <p:txBody>
          <a:bodyPr/>
          <a:lstStyle>
            <a:lvl1pPr marL="0" indent="0">
              <a:lnSpc>
                <a:spcPts val="2549"/>
              </a:lnSpc>
              <a:spcBef>
                <a:spcPts val="2941"/>
              </a:spcBef>
              <a:buNone/>
              <a:defRPr sz="2353" baseline="0">
                <a:latin typeface="+mn-lt"/>
              </a:defRPr>
            </a:lvl1pPr>
            <a:lvl2pPr marL="0" indent="0">
              <a:lnSpc>
                <a:spcPts val="1765"/>
              </a:lnSpc>
              <a:spcBef>
                <a:spcPts val="1176"/>
              </a:spcBef>
              <a:buNone/>
              <a:defRPr sz="1568"/>
            </a:lvl2pPr>
            <a:lvl3pPr marL="0" indent="0">
              <a:lnSpc>
                <a:spcPts val="1765"/>
              </a:lnSpc>
              <a:spcBef>
                <a:spcPts val="1176"/>
              </a:spcBef>
              <a:buNone/>
              <a:defRPr sz="1568"/>
            </a:lvl3pPr>
            <a:lvl4pPr marL="0" indent="0">
              <a:lnSpc>
                <a:spcPts val="1765"/>
              </a:lnSpc>
              <a:spcBef>
                <a:spcPts val="1176"/>
              </a:spcBef>
              <a:buNone/>
              <a:defRPr sz="1568"/>
            </a:lvl4pPr>
            <a:lvl5pPr marL="0" indent="0">
              <a:lnSpc>
                <a:spcPts val="1765"/>
              </a:lnSpc>
              <a:spcBef>
                <a:spcPts val="1176"/>
              </a:spcBef>
              <a:buNone/>
              <a:defRPr sz="1568"/>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40463824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a:t>Microsoft Confidential</a:t>
            </a:r>
          </a:p>
        </p:txBody>
      </p:sp>
      <p:sp>
        <p:nvSpPr>
          <p:cNvPr id="3" name="Slide Number Placeholder 2"/>
          <p:cNvSpPr>
            <a:spLocks noGrp="1"/>
          </p:cNvSpPr>
          <p:nvPr>
            <p:ph type="sldNum" sz="quarter" idx="13"/>
          </p:nvPr>
        </p:nvSpPr>
        <p:spPr/>
        <p:txBody>
          <a:bodyPr/>
          <a:lstStyle/>
          <a:p>
            <a:fld id="{27258FFF-F925-446B-8502-81C933981705}" type="slidenum">
              <a:rPr lang="en-US" smtClean="0"/>
              <a:pPr/>
              <a:t>‹#›</a:t>
            </a:fld>
            <a:endParaRPr lang="en-US"/>
          </a:p>
        </p:txBody>
      </p:sp>
      <p:sp>
        <p:nvSpPr>
          <p:cNvPr id="9" name="Text Placeholder 4"/>
          <p:cNvSpPr>
            <a:spLocks noGrp="1"/>
          </p:cNvSpPr>
          <p:nvPr>
            <p:ph type="body" sz="quarter" idx="10"/>
          </p:nvPr>
        </p:nvSpPr>
        <p:spPr>
          <a:xfrm>
            <a:off x="269416" y="271604"/>
            <a:ext cx="6274791" cy="641714"/>
          </a:xfrm>
        </p:spPr>
        <p:txBody>
          <a:bodyPr lIns="182880" tIns="146304" rIns="182880" bIns="146304" anchor="ctr" anchorCtr="0"/>
          <a:lstStyle>
            <a:lvl1pPr marL="0" indent="0">
              <a:lnSpc>
                <a:spcPts val="2745"/>
              </a:lnSpc>
              <a:spcBef>
                <a:spcPts val="0"/>
              </a:spcBef>
              <a:buFontTx/>
              <a:buNone/>
              <a:defRPr sz="2353">
                <a:solidFill>
                  <a:schemeClr val="tx2"/>
                </a:soli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Tree>
    <p:extLst>
      <p:ext uri="{BB962C8B-B14F-4D97-AF65-F5344CB8AC3E}">
        <p14:creationId xmlns:p14="http://schemas.microsoft.com/office/powerpoint/2010/main" val="338493558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only slide">
    <p:bg>
      <p:bgPr>
        <a:solidFill>
          <a:schemeClr val="bg1"/>
        </a:solidFill>
        <a:effectLst/>
      </p:bgPr>
    </p:bg>
    <p:spTree>
      <p:nvGrpSpPr>
        <p:cNvPr id="1" name=""/>
        <p:cNvGrpSpPr/>
        <p:nvPr/>
      </p:nvGrpSpPr>
      <p:grpSpPr>
        <a:xfrm>
          <a:off x="0" y="0"/>
          <a:ext cx="0" cy="0"/>
          <a:chOff x="0" y="0"/>
          <a:chExt cx="0" cy="0"/>
        </a:xfrm>
      </p:grpSpPr>
      <p:pic>
        <p:nvPicPr>
          <p:cNvPr id="2" name="Picture 1" descr="104750_Speaker TemplateART_v01-0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68" y="-102830"/>
            <a:ext cx="12292374" cy="7048094"/>
          </a:xfrm>
          <a:prstGeom prst="rect">
            <a:avLst/>
          </a:prstGeom>
        </p:spPr>
      </p:pic>
      <p:sp>
        <p:nvSpPr>
          <p:cNvPr id="12" name="Text Placeholder 7"/>
          <p:cNvSpPr>
            <a:spLocks noGrp="1"/>
          </p:cNvSpPr>
          <p:nvPr>
            <p:ph type="body" sz="quarter" idx="10" hasCustomPrompt="1"/>
          </p:nvPr>
        </p:nvSpPr>
        <p:spPr>
          <a:xfrm>
            <a:off x="183749" y="196698"/>
            <a:ext cx="11037715" cy="502885"/>
          </a:xfrm>
          <a:ln>
            <a:noFill/>
          </a:ln>
        </p:spPr>
        <p:txBody>
          <a:bodyPr anchor="ctr" anchorCtr="0">
            <a:noAutofit/>
          </a:bodyPr>
          <a:lstStyle>
            <a:lvl1pPr marL="0" indent="0">
              <a:buNone/>
              <a:defRPr sz="4313"/>
            </a:lvl1pPr>
            <a:lvl2pPr marL="609543" indent="0">
              <a:buNone/>
              <a:defRPr/>
            </a:lvl2pPr>
          </a:lstStyle>
          <a:p>
            <a:pPr lvl="0"/>
            <a:r>
              <a:rPr lang="en-US" dirty="0"/>
              <a:t>Heading text</a:t>
            </a:r>
          </a:p>
        </p:txBody>
      </p:sp>
      <p:pic>
        <p:nvPicPr>
          <p:cNvPr id="6" name="Picture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159" y="6074926"/>
            <a:ext cx="2239573" cy="823929"/>
          </a:xfrm>
          <a:prstGeom prst="rect">
            <a:avLst/>
          </a:prstGeom>
        </p:spPr>
      </p:pic>
    </p:spTree>
    <p:extLst>
      <p:ext uri="{BB962C8B-B14F-4D97-AF65-F5344CB8AC3E}">
        <p14:creationId xmlns:p14="http://schemas.microsoft.com/office/powerpoint/2010/main" val="6430456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20499753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165369"/>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556897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29270439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379415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2685178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29860352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7544573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1"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19381552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na01.safelinks.protection.outlook.com/?url=http://bit.ly/sapworkshopday2&amp;data=01|01|rickra@microsoft.com|078a9ed2bc254a80cead08d38b19ca1e|72f988bf86f141af91ab2d7cd011db47|1&amp;sdata=4d0adqK5XCa1dYhOCy4xjwd3DHZB137Qvi5QLQngM3Q%3d"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SAP Silent Install</a:t>
            </a:r>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6860841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at runtime</a:t>
            </a:r>
          </a:p>
        </p:txBody>
      </p:sp>
      <p:sp>
        <p:nvSpPr>
          <p:cNvPr id="3" name="Content Placeholder 2"/>
          <p:cNvSpPr>
            <a:spLocks noGrp="1"/>
          </p:cNvSpPr>
          <p:nvPr>
            <p:ph sz="quarter" idx="10"/>
          </p:nvPr>
        </p:nvSpPr>
        <p:spPr>
          <a:xfrm>
            <a:off x="268288" y="1398397"/>
            <a:ext cx="6322803" cy="4739759"/>
          </a:xfrm>
        </p:spPr>
        <p:txBody>
          <a:bodyPr/>
          <a:lstStyle/>
          <a:p>
            <a:r>
              <a:rPr lang="en-US" sz="3600" dirty="0"/>
              <a:t>Logs are written in the install directory where you launch the </a:t>
            </a:r>
            <a:r>
              <a:rPr lang="en-US" sz="3600" dirty="0" err="1"/>
              <a:t>sapinst</a:t>
            </a:r>
            <a:r>
              <a:rPr lang="en-US" sz="3600" dirty="0"/>
              <a:t> command</a:t>
            </a:r>
          </a:p>
          <a:p>
            <a:r>
              <a:rPr lang="en-US" sz="3600" dirty="0"/>
              <a:t>SAPinst.log</a:t>
            </a:r>
          </a:p>
          <a:p>
            <a:r>
              <a:rPr lang="en-US" sz="3600" dirty="0"/>
              <a:t>SAPinst_dev.log</a:t>
            </a:r>
          </a:p>
          <a:p>
            <a:r>
              <a:rPr lang="en-US" sz="3600" dirty="0"/>
              <a:t>Task manager</a:t>
            </a:r>
          </a:p>
          <a:p>
            <a:r>
              <a:rPr lang="en-US" sz="3600" dirty="0"/>
              <a:t>Individual package import logs</a:t>
            </a:r>
          </a:p>
        </p:txBody>
      </p:sp>
      <p:pic>
        <p:nvPicPr>
          <p:cNvPr id="4" name="Picture 3"/>
          <p:cNvPicPr>
            <a:picLocks noChangeAspect="1"/>
          </p:cNvPicPr>
          <p:nvPr/>
        </p:nvPicPr>
        <p:blipFill>
          <a:blip r:embed="rId2"/>
          <a:stretch>
            <a:fillRect/>
          </a:stretch>
        </p:blipFill>
        <p:spPr>
          <a:xfrm>
            <a:off x="6591091" y="1190767"/>
            <a:ext cx="5219700" cy="5048250"/>
          </a:xfrm>
          <a:prstGeom prst="rect">
            <a:avLst/>
          </a:prstGeom>
        </p:spPr>
      </p:pic>
    </p:spTree>
    <p:extLst>
      <p:ext uri="{BB962C8B-B14F-4D97-AF65-F5344CB8AC3E}">
        <p14:creationId xmlns:p14="http://schemas.microsoft.com/office/powerpoint/2010/main" val="2602118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SAPInst</a:t>
            </a:r>
            <a:r>
              <a:rPr lang="en-US" dirty="0"/>
              <a:t> load time</a:t>
            </a:r>
          </a:p>
        </p:txBody>
      </p:sp>
      <p:sp>
        <p:nvSpPr>
          <p:cNvPr id="3" name="Content Placeholder 2"/>
          <p:cNvSpPr>
            <a:spLocks noGrp="1"/>
          </p:cNvSpPr>
          <p:nvPr>
            <p:ph sz="quarter" idx="10"/>
          </p:nvPr>
        </p:nvSpPr>
        <p:spPr>
          <a:xfrm>
            <a:off x="268288" y="1398397"/>
            <a:ext cx="11542503" cy="1181862"/>
          </a:xfrm>
        </p:spPr>
        <p:txBody>
          <a:bodyPr/>
          <a:lstStyle/>
          <a:p>
            <a:r>
              <a:rPr lang="en-US" sz="3600"/>
              <a:t>Use Time Analyzer (MigTime) per SAP Note 784118 to see load time for each package</a:t>
            </a:r>
          </a:p>
        </p:txBody>
      </p:sp>
      <p:pic>
        <p:nvPicPr>
          <p:cNvPr id="4" name="Picture 3"/>
          <p:cNvPicPr>
            <a:picLocks noChangeAspect="1"/>
          </p:cNvPicPr>
          <p:nvPr/>
        </p:nvPicPr>
        <p:blipFill>
          <a:blip r:embed="rId2"/>
          <a:stretch>
            <a:fillRect/>
          </a:stretch>
        </p:blipFill>
        <p:spPr>
          <a:xfrm>
            <a:off x="746501" y="2691059"/>
            <a:ext cx="8938187" cy="3611944"/>
          </a:xfrm>
          <a:prstGeom prst="rect">
            <a:avLst/>
          </a:prstGeom>
        </p:spPr>
      </p:pic>
    </p:spTree>
    <p:extLst>
      <p:ext uri="{BB962C8B-B14F-4D97-AF65-F5344CB8AC3E}">
        <p14:creationId xmlns:p14="http://schemas.microsoft.com/office/powerpoint/2010/main" val="31598713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case you need to clean up</a:t>
            </a:r>
          </a:p>
        </p:txBody>
      </p:sp>
      <p:sp>
        <p:nvSpPr>
          <p:cNvPr id="3" name="Content Placeholder 2"/>
          <p:cNvSpPr>
            <a:spLocks noGrp="1"/>
          </p:cNvSpPr>
          <p:nvPr>
            <p:ph sz="quarter" idx="10"/>
          </p:nvPr>
        </p:nvSpPr>
        <p:spPr>
          <a:xfrm>
            <a:off x="268288" y="1398397"/>
            <a:ext cx="11542503" cy="2646878"/>
          </a:xfrm>
        </p:spPr>
        <p:txBody>
          <a:bodyPr/>
          <a:lstStyle/>
          <a:p>
            <a:r>
              <a:rPr lang="en-US"/>
              <a:t>Log in as user &lt;sid&gt;adm</a:t>
            </a:r>
          </a:p>
          <a:p>
            <a:r>
              <a:rPr lang="en-US"/>
              <a:t>Use SAPinst on the SWMP media</a:t>
            </a:r>
          </a:p>
          <a:p>
            <a:r>
              <a:rPr lang="en-US"/>
              <a:t>Select &lt;product&gt;, software life-cycle options, Uninstall</a:t>
            </a:r>
          </a:p>
        </p:txBody>
      </p:sp>
    </p:spTree>
    <p:extLst>
      <p:ext uri="{BB962C8B-B14F-4D97-AF65-F5344CB8AC3E}">
        <p14:creationId xmlns:p14="http://schemas.microsoft.com/office/powerpoint/2010/main" val="6614088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Restarting silent install on the same VM</a:t>
            </a:r>
          </a:p>
        </p:txBody>
      </p:sp>
      <p:sp>
        <p:nvSpPr>
          <p:cNvPr id="3" name="Content Placeholder 2"/>
          <p:cNvSpPr>
            <a:spLocks noGrp="1"/>
          </p:cNvSpPr>
          <p:nvPr>
            <p:ph sz="quarter" idx="10"/>
          </p:nvPr>
        </p:nvSpPr>
        <p:spPr>
          <a:xfrm>
            <a:off x="268288" y="1398397"/>
            <a:ext cx="11542503" cy="4271939"/>
          </a:xfrm>
        </p:spPr>
        <p:txBody>
          <a:bodyPr/>
          <a:lstStyle/>
          <a:p>
            <a:r>
              <a:rPr lang="en-US"/>
              <a:t>Running with the same options W/O clean-up</a:t>
            </a:r>
          </a:p>
          <a:p>
            <a:pPr lvl="1">
              <a:buFont typeface="Wingdings" panose="05000000000000000000" pitchFamily="2" charset="2"/>
              <a:buChar char="§"/>
            </a:pPr>
            <a:r>
              <a:rPr lang="en-US" sz="2400"/>
              <a:t>unknown message ID (syslib.filesystem.creatingFile) with parameter(s):   C:\Users\sapadmin\AppData\Local\Temp\2\sapinst_exe.4344.1454978029\dev_sap_kernel_test_09_Feb_2016_00_34_15. Aborted</a:t>
            </a:r>
          </a:p>
          <a:p>
            <a:pPr marL="336145" lvl="1" indent="-336145"/>
            <a:r>
              <a:rPr lang="en-US" sz="4000"/>
              <a:t>Changed the SID and rerun resulted in the same error</a:t>
            </a:r>
          </a:p>
          <a:p>
            <a:pPr marL="336145" lvl="1" indent="-336145"/>
            <a:r>
              <a:rPr lang="en-US" sz="4000"/>
              <a:t>Depends on the point in time of the failure, one may fix the issue and restart without clean-up</a:t>
            </a:r>
          </a:p>
        </p:txBody>
      </p:sp>
    </p:spTree>
    <p:extLst>
      <p:ext uri="{BB962C8B-B14F-4D97-AF65-F5344CB8AC3E}">
        <p14:creationId xmlns:p14="http://schemas.microsoft.com/office/powerpoint/2010/main" val="2562084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Restarting silent install after clean-up</a:t>
            </a:r>
          </a:p>
        </p:txBody>
      </p:sp>
      <p:sp>
        <p:nvSpPr>
          <p:cNvPr id="3" name="Content Placeholder 2"/>
          <p:cNvSpPr>
            <a:spLocks noGrp="1"/>
          </p:cNvSpPr>
          <p:nvPr>
            <p:ph sz="quarter" idx="10"/>
          </p:nvPr>
        </p:nvSpPr>
        <p:spPr>
          <a:xfrm>
            <a:off x="268288" y="1398397"/>
            <a:ext cx="11542503" cy="3447098"/>
          </a:xfrm>
        </p:spPr>
        <p:txBody>
          <a:bodyPr/>
          <a:lstStyle/>
          <a:p>
            <a:r>
              <a:rPr lang="en-US" dirty="0"/>
              <a:t>Removed installed instance via </a:t>
            </a:r>
            <a:r>
              <a:rPr lang="en-US" dirty="0" err="1"/>
              <a:t>SAPinst</a:t>
            </a:r>
            <a:r>
              <a:rPr lang="en-US" dirty="0"/>
              <a:t> (manually)</a:t>
            </a:r>
          </a:p>
          <a:p>
            <a:r>
              <a:rPr lang="en-US" dirty="0"/>
              <a:t>Remove or rename old install directory</a:t>
            </a:r>
          </a:p>
          <a:p>
            <a:r>
              <a:rPr lang="en-US" dirty="0"/>
              <a:t>Change directory to the install directory</a:t>
            </a:r>
          </a:p>
          <a:p>
            <a:r>
              <a:rPr lang="en-US" dirty="0"/>
              <a:t>Restart </a:t>
            </a:r>
            <a:r>
              <a:rPr lang="en-US" dirty="0" err="1"/>
              <a:t>SAPinst</a:t>
            </a:r>
            <a:r>
              <a:rPr lang="en-US" dirty="0"/>
              <a:t> command</a:t>
            </a:r>
          </a:p>
          <a:p>
            <a:endParaRPr lang="en-US" sz="4000" dirty="0"/>
          </a:p>
        </p:txBody>
      </p:sp>
    </p:spTree>
    <p:extLst>
      <p:ext uri="{BB962C8B-B14F-4D97-AF65-F5344CB8AC3E}">
        <p14:creationId xmlns:p14="http://schemas.microsoft.com/office/powerpoint/2010/main" val="4665453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Repeating the install on new VMs</a:t>
            </a:r>
          </a:p>
        </p:txBody>
      </p:sp>
      <p:sp>
        <p:nvSpPr>
          <p:cNvPr id="3" name="Content Placeholder 2"/>
          <p:cNvSpPr>
            <a:spLocks noGrp="1"/>
          </p:cNvSpPr>
          <p:nvPr>
            <p:ph sz="quarter" idx="10"/>
          </p:nvPr>
        </p:nvSpPr>
        <p:spPr>
          <a:xfrm>
            <a:off x="268288" y="1398397"/>
            <a:ext cx="11542503" cy="4875181"/>
          </a:xfrm>
        </p:spPr>
        <p:txBody>
          <a:bodyPr/>
          <a:lstStyle/>
          <a:p>
            <a:pPr marL="336145" lvl="1" indent="-336145"/>
            <a:r>
              <a:rPr lang="en-US" dirty="0"/>
              <a:t>Copy the install directory with only the 4 seed files</a:t>
            </a:r>
          </a:p>
          <a:p>
            <a:pPr marL="336145" lvl="1" indent="-336145"/>
            <a:r>
              <a:rPr lang="en-US" sz="4000" dirty="0"/>
              <a:t>Ensure target host has identical disk structure and software repo structure</a:t>
            </a:r>
            <a:endParaRPr lang="en-US" dirty="0"/>
          </a:p>
          <a:p>
            <a:r>
              <a:rPr lang="en-US" dirty="0"/>
              <a:t>Edit the inifile.xml</a:t>
            </a:r>
          </a:p>
          <a:p>
            <a:pPr lvl="1">
              <a:buFont typeface="Wingdings" panose="05000000000000000000" pitchFamily="2" charset="2"/>
              <a:buChar char="§"/>
            </a:pPr>
            <a:r>
              <a:rPr lang="en-US" sz="2800" dirty="0"/>
              <a:t>Replace the old &lt;</a:t>
            </a:r>
            <a:r>
              <a:rPr lang="en-US" sz="2800" dirty="0" err="1"/>
              <a:t>sid</a:t>
            </a:r>
            <a:r>
              <a:rPr lang="en-US" sz="2800" dirty="0"/>
              <a:t>&gt; with the new one throughout </a:t>
            </a:r>
          </a:p>
          <a:p>
            <a:pPr lvl="1">
              <a:buFont typeface="Wingdings" panose="05000000000000000000" pitchFamily="2" charset="2"/>
              <a:buChar char="§"/>
            </a:pPr>
            <a:r>
              <a:rPr lang="en-US" sz="2800" dirty="0"/>
              <a:t>Change </a:t>
            </a:r>
            <a:r>
              <a:rPr lang="en-US" sz="2800" dirty="0" err="1"/>
              <a:t>fld</a:t>
            </a:r>
            <a:r>
              <a:rPr lang="en-US" sz="2800" dirty="0"/>
              <a:t> name=“</a:t>
            </a:r>
            <a:r>
              <a:rPr lang="en-US" sz="2800" dirty="0" err="1"/>
              <a:t>TransHost</a:t>
            </a:r>
            <a:r>
              <a:rPr lang="en-US" sz="2800" dirty="0"/>
              <a:t>“ </a:t>
            </a:r>
            <a:r>
              <a:rPr lang="en-US" sz="2800" dirty="0" err="1"/>
              <a:t>strval</a:t>
            </a:r>
            <a:r>
              <a:rPr lang="en-US" sz="2800" dirty="0"/>
              <a:t> to your new hostname if the new host is your transport host. Else, keep or change </a:t>
            </a:r>
            <a:r>
              <a:rPr lang="en-US" sz="2800" dirty="0" err="1"/>
              <a:t>TransHost</a:t>
            </a:r>
            <a:r>
              <a:rPr lang="en-US" sz="2800" dirty="0"/>
              <a:t> value</a:t>
            </a:r>
          </a:p>
          <a:p>
            <a:pPr lvl="1">
              <a:buFont typeface="Wingdings" panose="05000000000000000000" pitchFamily="2" charset="2"/>
              <a:buChar char="§"/>
            </a:pPr>
            <a:r>
              <a:rPr lang="en-US" sz="2800" dirty="0"/>
              <a:t>Replace all hostname fields with new host (domain, </a:t>
            </a:r>
            <a:r>
              <a:rPr lang="en-US" sz="2800" dirty="0" err="1"/>
              <a:t>httphost</a:t>
            </a:r>
            <a:r>
              <a:rPr lang="en-US" sz="2800" dirty="0"/>
              <a:t> </a:t>
            </a:r>
            <a:r>
              <a:rPr lang="en-US" sz="2800" dirty="0" err="1"/>
              <a:t>etc</a:t>
            </a:r>
            <a:r>
              <a:rPr lang="en-US" sz="2800" dirty="0"/>
              <a:t>)</a:t>
            </a:r>
          </a:p>
          <a:p>
            <a:pPr lvl="1">
              <a:buFont typeface="Wingdings" panose="05000000000000000000" pitchFamily="2" charset="2"/>
              <a:buChar char="§"/>
            </a:pPr>
            <a:endParaRPr lang="en-US" sz="2800" dirty="0"/>
          </a:p>
        </p:txBody>
      </p:sp>
    </p:spTree>
    <p:extLst>
      <p:ext uri="{BB962C8B-B14F-4D97-AF65-F5344CB8AC3E}">
        <p14:creationId xmlns:p14="http://schemas.microsoft.com/office/powerpoint/2010/main" val="23013622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638" y="4114800"/>
            <a:ext cx="11703304" cy="972574"/>
          </a:xfrm>
          <a:prstGeom prst="rect">
            <a:avLst/>
          </a:prstGeom>
          <a:noFill/>
        </p:spPr>
        <p:txBody>
          <a:bodyPr wrap="square" lIns="182880" tIns="146304" rIns="182880" bIns="146304" rtlCol="0">
            <a:spAutoFit/>
          </a:bodyPr>
          <a:lstStyle/>
          <a:p>
            <a:pPr algn="ctr"/>
            <a:r>
              <a:rPr lang="en-US" sz="4400" u="sng" dirty="0">
                <a:hlinkClick r:id="rId3"/>
              </a:rPr>
              <a:t>http://bit.ly/sapworkshopday2</a:t>
            </a:r>
            <a:endParaRPr lang="en-US" sz="4400" dirty="0"/>
          </a:p>
        </p:txBody>
      </p:sp>
      <p:sp>
        <p:nvSpPr>
          <p:cNvPr id="5" name="TextBox 4"/>
          <p:cNvSpPr txBox="1"/>
          <p:nvPr/>
        </p:nvSpPr>
        <p:spPr>
          <a:xfrm>
            <a:off x="393972" y="330741"/>
            <a:ext cx="11391089"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Thank you!</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6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1" u="none" strike="noStrike" kern="1200" cap="none" spc="0" normalizeH="0" baseline="0" noProof="0" dirty="0">
                <a:ln>
                  <a:noFill/>
                </a:ln>
                <a:gradFill>
                  <a:gsLst>
                    <a:gs pos="2917">
                      <a:prstClr val="white"/>
                    </a:gs>
                    <a:gs pos="30000">
                      <a:prstClr val="white"/>
                    </a:gs>
                  </a:gsLst>
                  <a:lin ang="5400000" scaled="0"/>
                </a:gradFill>
                <a:effectLst/>
                <a:uLnTx/>
                <a:uFillTx/>
                <a:latin typeface="Segoe UI"/>
                <a:ea typeface="+mn-ea"/>
                <a:cs typeface="+mn-cs"/>
              </a:rPr>
              <a:t>Please rate this session at the end of the day.</a:t>
            </a:r>
          </a:p>
        </p:txBody>
      </p:sp>
    </p:spTree>
    <p:extLst>
      <p:ext uri="{BB962C8B-B14F-4D97-AF65-F5344CB8AC3E}">
        <p14:creationId xmlns:p14="http://schemas.microsoft.com/office/powerpoint/2010/main" val="11715993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TextBox 2"/>
          <p:cNvSpPr txBox="1"/>
          <p:nvPr/>
        </p:nvSpPr>
        <p:spPr>
          <a:xfrm>
            <a:off x="508883" y="1614115"/>
            <a:ext cx="8822543" cy="4899803"/>
          </a:xfrm>
          <a:prstGeom prst="rect">
            <a:avLst/>
          </a:prstGeom>
          <a:noFill/>
        </p:spPr>
        <p:txBody>
          <a:bodyPr wrap="non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3200">
                <a:gradFill>
                  <a:gsLst>
                    <a:gs pos="2917">
                      <a:schemeClr val="tx1"/>
                    </a:gs>
                    <a:gs pos="30000">
                      <a:schemeClr val="tx1"/>
                    </a:gs>
                  </a:gsLst>
                  <a:lin ang="5400000" scaled="0"/>
                </a:gradFill>
              </a:rPr>
              <a:t>Purpose of SAP silent install</a:t>
            </a:r>
          </a:p>
          <a:p>
            <a:pPr marL="342900" indent="-342900">
              <a:lnSpc>
                <a:spcPct val="90000"/>
              </a:lnSpc>
              <a:spcAft>
                <a:spcPts val="600"/>
              </a:spcAft>
              <a:buFont typeface="Arial" panose="020B0604020202020204" pitchFamily="34" charset="0"/>
              <a:buChar char="•"/>
            </a:pPr>
            <a:r>
              <a:rPr lang="en-US" sz="3200">
                <a:gradFill>
                  <a:gsLst>
                    <a:gs pos="2917">
                      <a:schemeClr val="tx1"/>
                    </a:gs>
                    <a:gs pos="30000">
                      <a:schemeClr val="tx1"/>
                    </a:gs>
                  </a:gsLst>
                  <a:lin ang="5400000" scaled="0"/>
                </a:gradFill>
              </a:rPr>
              <a:t>Setting up a good base for the install</a:t>
            </a:r>
          </a:p>
          <a:p>
            <a:pPr marL="342900" indent="-342900">
              <a:lnSpc>
                <a:spcPct val="90000"/>
              </a:lnSpc>
              <a:spcAft>
                <a:spcPts val="600"/>
              </a:spcAft>
              <a:buFont typeface="Arial" panose="020B0604020202020204" pitchFamily="34" charset="0"/>
              <a:buChar char="•"/>
            </a:pPr>
            <a:r>
              <a:rPr lang="en-US" sz="3200">
                <a:gradFill>
                  <a:gsLst>
                    <a:gs pos="2917">
                      <a:schemeClr val="tx1"/>
                    </a:gs>
                    <a:gs pos="30000">
                      <a:schemeClr val="tx1"/>
                    </a:gs>
                  </a:gsLst>
                  <a:lin ang="5400000" scaled="0"/>
                </a:gradFill>
              </a:rPr>
              <a:t>Setup process and key elements</a:t>
            </a:r>
          </a:p>
          <a:p>
            <a:pPr marL="342900" indent="-342900">
              <a:lnSpc>
                <a:spcPct val="90000"/>
              </a:lnSpc>
              <a:spcAft>
                <a:spcPts val="600"/>
              </a:spcAft>
              <a:buFont typeface="Arial" panose="020B0604020202020204" pitchFamily="34" charset="0"/>
              <a:buChar char="•"/>
            </a:pPr>
            <a:r>
              <a:rPr lang="en-US" sz="3200">
                <a:gradFill>
                  <a:gsLst>
                    <a:gs pos="2917">
                      <a:schemeClr val="tx1"/>
                    </a:gs>
                    <a:gs pos="30000">
                      <a:schemeClr val="tx1"/>
                    </a:gs>
                  </a:gsLst>
                  <a:lin ang="5400000" scaled="0"/>
                </a:gradFill>
              </a:rPr>
              <a:t>Executing the command</a:t>
            </a:r>
          </a:p>
          <a:p>
            <a:pPr marL="342900" indent="-342900">
              <a:lnSpc>
                <a:spcPct val="90000"/>
              </a:lnSpc>
              <a:spcAft>
                <a:spcPts val="600"/>
              </a:spcAft>
              <a:buFont typeface="Arial" panose="020B0604020202020204" pitchFamily="34" charset="0"/>
              <a:buChar char="•"/>
            </a:pPr>
            <a:r>
              <a:rPr lang="en-US" sz="3200">
                <a:gradFill>
                  <a:gsLst>
                    <a:gs pos="2917">
                      <a:schemeClr val="tx1"/>
                    </a:gs>
                    <a:gs pos="30000">
                      <a:schemeClr val="tx1"/>
                    </a:gs>
                  </a:gsLst>
                  <a:lin ang="5400000" scaled="0"/>
                </a:gradFill>
              </a:rPr>
              <a:t>Monitoring the install process</a:t>
            </a:r>
          </a:p>
          <a:p>
            <a:pPr marL="342900" indent="-342900">
              <a:lnSpc>
                <a:spcPct val="90000"/>
              </a:lnSpc>
              <a:spcAft>
                <a:spcPts val="600"/>
              </a:spcAft>
              <a:buFont typeface="Arial" panose="020B0604020202020204" pitchFamily="34" charset="0"/>
              <a:buChar char="•"/>
            </a:pPr>
            <a:r>
              <a:rPr lang="en-US" sz="3200">
                <a:gradFill>
                  <a:gsLst>
                    <a:gs pos="2917">
                      <a:schemeClr val="tx1"/>
                    </a:gs>
                    <a:gs pos="30000">
                      <a:schemeClr val="tx1"/>
                    </a:gs>
                  </a:gsLst>
                  <a:lin ang="5400000" scaled="0"/>
                </a:gradFill>
              </a:rPr>
              <a:t>Cleaning up</a:t>
            </a:r>
          </a:p>
          <a:p>
            <a:pPr marL="342900" indent="-342900">
              <a:lnSpc>
                <a:spcPct val="90000"/>
              </a:lnSpc>
              <a:spcAft>
                <a:spcPts val="600"/>
              </a:spcAft>
              <a:buFont typeface="Arial" panose="020B0604020202020204" pitchFamily="34" charset="0"/>
              <a:buChar char="•"/>
            </a:pPr>
            <a:r>
              <a:rPr lang="en-US" sz="3200">
                <a:gradFill>
                  <a:gsLst>
                    <a:gs pos="2917">
                      <a:schemeClr val="tx1"/>
                    </a:gs>
                    <a:gs pos="30000">
                      <a:schemeClr val="tx1"/>
                    </a:gs>
                  </a:gsLst>
                  <a:lin ang="5400000" scaled="0"/>
                </a:gradFill>
              </a:rPr>
              <a:t>Restarting the process on the same VM</a:t>
            </a:r>
          </a:p>
          <a:p>
            <a:pPr marL="342900" indent="-342900">
              <a:lnSpc>
                <a:spcPct val="90000"/>
              </a:lnSpc>
              <a:spcAft>
                <a:spcPts val="600"/>
              </a:spcAft>
              <a:buFont typeface="Arial" panose="020B0604020202020204" pitchFamily="34" charset="0"/>
              <a:buChar char="•"/>
            </a:pPr>
            <a:r>
              <a:rPr lang="en-US" sz="3200">
                <a:gradFill>
                  <a:gsLst>
                    <a:gs pos="2917">
                      <a:schemeClr val="tx1"/>
                    </a:gs>
                    <a:gs pos="30000">
                      <a:schemeClr val="tx1"/>
                    </a:gs>
                  </a:gsLst>
                  <a:lin ang="5400000" scaled="0"/>
                </a:gradFill>
              </a:rPr>
              <a:t>Starting a new install with existing ‘seed’ files</a:t>
            </a:r>
          </a:p>
          <a:p>
            <a:pPr>
              <a:lnSpc>
                <a:spcPct val="90000"/>
              </a:lnSpc>
              <a:spcAft>
                <a:spcPts val="600"/>
              </a:spcAft>
            </a:pPr>
            <a:endParaRPr lang="en-US" sz="3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082111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a:t>
            </a:r>
          </a:p>
        </p:txBody>
      </p:sp>
      <p:sp>
        <p:nvSpPr>
          <p:cNvPr id="3" name="Content Placeholder 2"/>
          <p:cNvSpPr>
            <a:spLocks noGrp="1"/>
          </p:cNvSpPr>
          <p:nvPr>
            <p:ph sz="quarter" idx="10"/>
          </p:nvPr>
        </p:nvSpPr>
        <p:spPr>
          <a:xfrm>
            <a:off x="268288" y="1398397"/>
            <a:ext cx="11542503" cy="5016758"/>
          </a:xfrm>
        </p:spPr>
        <p:txBody>
          <a:bodyPr/>
          <a:lstStyle/>
          <a:p>
            <a:r>
              <a:rPr lang="en-US"/>
              <a:t>A successful interactive installation on a separate VM to:</a:t>
            </a:r>
          </a:p>
          <a:p>
            <a:pPr lvl="1">
              <a:buFont typeface="Wingdings" panose="05000000000000000000" pitchFamily="2" charset="2"/>
              <a:buChar char="§"/>
            </a:pPr>
            <a:r>
              <a:rPr lang="en-US"/>
              <a:t>Validate all installation media</a:t>
            </a:r>
          </a:p>
          <a:p>
            <a:pPr lvl="1">
              <a:buFont typeface="Wingdings" panose="05000000000000000000" pitchFamily="2" charset="2"/>
              <a:buChar char="§"/>
            </a:pPr>
            <a:r>
              <a:rPr lang="en-US"/>
              <a:t>Install all necessary OS or DB patches/hot fixes</a:t>
            </a:r>
          </a:p>
          <a:p>
            <a:pPr lvl="1">
              <a:buFont typeface="Wingdings" panose="05000000000000000000" pitchFamily="2" charset="2"/>
              <a:buChar char="§"/>
            </a:pPr>
            <a:r>
              <a:rPr lang="en-US"/>
              <a:t>Set pagefile to required size</a:t>
            </a:r>
          </a:p>
          <a:p>
            <a:pPr lvl="1">
              <a:buFont typeface="Wingdings" panose="05000000000000000000" pitchFamily="2" charset="2"/>
              <a:buChar char="§"/>
            </a:pPr>
            <a:r>
              <a:rPr lang="en-US"/>
              <a:t>The target VM should be prestine for the silent install</a:t>
            </a:r>
          </a:p>
          <a:p>
            <a:pPr lvl="1">
              <a:buFont typeface="Wingdings" panose="05000000000000000000" pitchFamily="2" charset="2"/>
              <a:buChar char="§"/>
            </a:pPr>
            <a:endParaRPr lang="en-US"/>
          </a:p>
          <a:p>
            <a:endParaRPr lang="en-US"/>
          </a:p>
        </p:txBody>
      </p:sp>
    </p:spTree>
    <p:extLst>
      <p:ext uri="{BB962C8B-B14F-4D97-AF65-F5344CB8AC3E}">
        <p14:creationId xmlns:p14="http://schemas.microsoft.com/office/powerpoint/2010/main" val="18447355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SAP inifile.xml</a:t>
            </a:r>
          </a:p>
        </p:txBody>
      </p:sp>
      <p:sp>
        <p:nvSpPr>
          <p:cNvPr id="3" name="Content Placeholder 2"/>
          <p:cNvSpPr>
            <a:spLocks noGrp="1"/>
          </p:cNvSpPr>
          <p:nvPr>
            <p:ph sz="quarter" idx="10"/>
          </p:nvPr>
        </p:nvSpPr>
        <p:spPr>
          <a:xfrm>
            <a:off x="268288" y="1398397"/>
            <a:ext cx="11542503" cy="3877985"/>
          </a:xfrm>
        </p:spPr>
        <p:txBody>
          <a:bodyPr/>
          <a:lstStyle/>
          <a:p>
            <a:r>
              <a:rPr lang="en-US" dirty="0"/>
              <a:t>The inifile.xml captures your SAP installation configuration parameter values</a:t>
            </a:r>
          </a:p>
          <a:p>
            <a:r>
              <a:rPr lang="en-US" dirty="0"/>
              <a:t>Generated by </a:t>
            </a:r>
            <a:r>
              <a:rPr lang="en-US" dirty="0" err="1"/>
              <a:t>SAPInst</a:t>
            </a:r>
            <a:r>
              <a:rPr lang="en-US" dirty="0"/>
              <a:t> install interaction</a:t>
            </a:r>
          </a:p>
          <a:p>
            <a:r>
              <a:rPr lang="en-US" dirty="0"/>
              <a:t>Specific to the SAP application</a:t>
            </a:r>
          </a:p>
          <a:p>
            <a:r>
              <a:rPr lang="en-US" dirty="0"/>
              <a:t>Specific to the underlying infrastructure and file structure</a:t>
            </a:r>
          </a:p>
        </p:txBody>
      </p:sp>
    </p:spTree>
    <p:extLst>
      <p:ext uri="{BB962C8B-B14F-4D97-AF65-F5344CB8AC3E}">
        <p14:creationId xmlns:p14="http://schemas.microsoft.com/office/powerpoint/2010/main" val="40634363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SAPInst</a:t>
            </a:r>
            <a:r>
              <a:rPr lang="en-US" dirty="0"/>
              <a:t> sample steps</a:t>
            </a:r>
          </a:p>
        </p:txBody>
      </p:sp>
      <p:pic>
        <p:nvPicPr>
          <p:cNvPr id="4" name="Content Placeholder 3"/>
          <p:cNvPicPr>
            <a:picLocks noGrp="1"/>
          </p:cNvPicPr>
          <p:nvPr>
            <p:ph sz="quarter" idx="10"/>
          </p:nvPr>
        </p:nvPicPr>
        <p:blipFill>
          <a:blip r:embed="rId2"/>
          <a:stretch>
            <a:fillRect/>
          </a:stretch>
        </p:blipFill>
        <p:spPr>
          <a:xfrm>
            <a:off x="481515" y="1363687"/>
            <a:ext cx="4348751" cy="3689944"/>
          </a:xfrm>
          <a:prstGeom prst="rect">
            <a:avLst/>
          </a:prstGeom>
        </p:spPr>
      </p:pic>
      <p:pic>
        <p:nvPicPr>
          <p:cNvPr id="5" name="Picture 4"/>
          <p:cNvPicPr/>
          <p:nvPr/>
        </p:nvPicPr>
        <p:blipFill>
          <a:blip r:embed="rId3"/>
          <a:stretch>
            <a:fillRect/>
          </a:stretch>
        </p:blipFill>
        <p:spPr>
          <a:xfrm>
            <a:off x="5827124" y="1363687"/>
            <a:ext cx="4147514" cy="3689944"/>
          </a:xfrm>
          <a:prstGeom prst="rect">
            <a:avLst/>
          </a:prstGeom>
        </p:spPr>
      </p:pic>
      <p:sp>
        <p:nvSpPr>
          <p:cNvPr id="6" name="TextBox 5"/>
          <p:cNvSpPr txBox="1"/>
          <p:nvPr/>
        </p:nvSpPr>
        <p:spPr>
          <a:xfrm>
            <a:off x="268928" y="5135809"/>
            <a:ext cx="11528155" cy="1403461"/>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FFFF00"/>
                </a:solidFill>
              </a:rPr>
              <a:t>Stop your interaction with </a:t>
            </a:r>
            <a:r>
              <a:rPr lang="en-US" sz="2000" dirty="0" err="1">
                <a:solidFill>
                  <a:srgbClr val="FFFF00"/>
                </a:solidFill>
              </a:rPr>
              <a:t>SAPinst</a:t>
            </a:r>
            <a:r>
              <a:rPr lang="en-US" sz="2000" dirty="0">
                <a:solidFill>
                  <a:srgbClr val="FFFF00"/>
                </a:solidFill>
              </a:rPr>
              <a:t> at the Summary screen and go copy the inifile.xml file from your SAP installation directory by default is at C:\Program Files\</a:t>
            </a:r>
            <a:r>
              <a:rPr lang="en-US" sz="2000" dirty="0" err="1">
                <a:solidFill>
                  <a:srgbClr val="FFFF00"/>
                </a:solidFill>
              </a:rPr>
              <a:t>sapinst_instdir</a:t>
            </a:r>
            <a:r>
              <a:rPr lang="en-US" sz="2000" dirty="0">
                <a:solidFill>
                  <a:srgbClr val="FFFF00"/>
                </a:solidFill>
              </a:rPr>
              <a:t> and drop it in your silent install directory. Then terminate </a:t>
            </a:r>
            <a:r>
              <a:rPr lang="en-US" sz="2000" dirty="0" err="1">
                <a:solidFill>
                  <a:srgbClr val="FFFF00"/>
                </a:solidFill>
              </a:rPr>
              <a:t>SAPinst</a:t>
            </a:r>
            <a:r>
              <a:rPr lang="en-US" sz="2000" dirty="0">
                <a:solidFill>
                  <a:srgbClr val="FFFF00"/>
                </a:solidFill>
              </a:rPr>
              <a:t> and ensure it completely exist by checking on Task Manager</a:t>
            </a:r>
          </a:p>
        </p:txBody>
      </p:sp>
    </p:spTree>
    <p:extLst>
      <p:ext uri="{BB962C8B-B14F-4D97-AF65-F5344CB8AC3E}">
        <p14:creationId xmlns:p14="http://schemas.microsoft.com/office/powerpoint/2010/main" val="20384563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Start_dir.cd file</a:t>
            </a:r>
          </a:p>
        </p:txBody>
      </p:sp>
      <p:sp>
        <p:nvSpPr>
          <p:cNvPr id="3" name="Content Placeholder 2"/>
          <p:cNvSpPr>
            <a:spLocks noGrp="1"/>
          </p:cNvSpPr>
          <p:nvPr>
            <p:ph sz="quarter" idx="10"/>
          </p:nvPr>
        </p:nvSpPr>
        <p:spPr>
          <a:xfrm>
            <a:off x="268288" y="1398397"/>
            <a:ext cx="11542503" cy="1292662"/>
          </a:xfrm>
        </p:spPr>
        <p:txBody>
          <a:bodyPr/>
          <a:lstStyle/>
          <a:p>
            <a:r>
              <a:rPr lang="en-US" dirty="0"/>
              <a:t>Start_dir.cd file lists the paths to the SAP installation media (install DVDs)</a:t>
            </a:r>
          </a:p>
        </p:txBody>
      </p:sp>
      <p:pic>
        <p:nvPicPr>
          <p:cNvPr id="4" name="Picture 3"/>
          <p:cNvPicPr>
            <a:picLocks noChangeAspect="1"/>
          </p:cNvPicPr>
          <p:nvPr/>
        </p:nvPicPr>
        <p:blipFill>
          <a:blip r:embed="rId2"/>
          <a:stretch>
            <a:fillRect/>
          </a:stretch>
        </p:blipFill>
        <p:spPr>
          <a:xfrm>
            <a:off x="768108" y="2898689"/>
            <a:ext cx="5867400" cy="1781175"/>
          </a:xfrm>
          <a:prstGeom prst="rect">
            <a:avLst/>
          </a:prstGeom>
        </p:spPr>
      </p:pic>
    </p:spTree>
    <p:extLst>
      <p:ext uri="{BB962C8B-B14F-4D97-AF65-F5344CB8AC3E}">
        <p14:creationId xmlns:p14="http://schemas.microsoft.com/office/powerpoint/2010/main" val="3019996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elements	</a:t>
            </a:r>
          </a:p>
        </p:txBody>
      </p:sp>
      <p:sp>
        <p:nvSpPr>
          <p:cNvPr id="3" name="Content Placeholder 2"/>
          <p:cNvSpPr>
            <a:spLocks noGrp="1"/>
          </p:cNvSpPr>
          <p:nvPr>
            <p:ph sz="quarter" idx="10"/>
          </p:nvPr>
        </p:nvSpPr>
        <p:spPr>
          <a:xfrm>
            <a:off x="268928" y="1190767"/>
            <a:ext cx="8144192" cy="5896999"/>
          </a:xfrm>
        </p:spPr>
        <p:txBody>
          <a:bodyPr/>
          <a:lstStyle/>
          <a:p>
            <a:r>
              <a:rPr lang="en-US" sz="3200" dirty="0"/>
              <a:t>Inifile.xml – SAP install initialization file contains target instance configuration info generated by </a:t>
            </a:r>
            <a:r>
              <a:rPr lang="en-US" sz="3200" dirty="0" err="1"/>
              <a:t>SAPinst</a:t>
            </a:r>
            <a:r>
              <a:rPr lang="en-US" sz="3200" dirty="0"/>
              <a:t> </a:t>
            </a:r>
          </a:p>
          <a:p>
            <a:r>
              <a:rPr lang="en-US" sz="3200" dirty="0"/>
              <a:t>Keydb.dtd – Doc type definition for keybd.xml file, tables definition and content needed during the service execution</a:t>
            </a:r>
          </a:p>
          <a:p>
            <a:r>
              <a:rPr lang="en-US" sz="3200" dirty="0"/>
              <a:t>Doc.dtd – Doc type definition used by </a:t>
            </a:r>
            <a:r>
              <a:rPr lang="en-US" sz="3200" dirty="0" err="1"/>
              <a:t>SAPinst</a:t>
            </a:r>
            <a:r>
              <a:rPr lang="en-US" sz="3200" dirty="0"/>
              <a:t> documentation</a:t>
            </a:r>
          </a:p>
          <a:p>
            <a:r>
              <a:rPr lang="en-US" sz="3200" dirty="0"/>
              <a:t>The above 3 files come from the SAP install dir. </a:t>
            </a:r>
          </a:p>
          <a:p>
            <a:r>
              <a:rPr lang="en-US" sz="3200" dirty="0"/>
              <a:t>Start_dir.cd – file listing install media paths</a:t>
            </a:r>
          </a:p>
        </p:txBody>
      </p:sp>
      <p:pic>
        <p:nvPicPr>
          <p:cNvPr id="4" name="Picture 3"/>
          <p:cNvPicPr>
            <a:picLocks noChangeAspect="1"/>
          </p:cNvPicPr>
          <p:nvPr/>
        </p:nvPicPr>
        <p:blipFill>
          <a:blip r:embed="rId2"/>
          <a:stretch>
            <a:fillRect/>
          </a:stretch>
        </p:blipFill>
        <p:spPr>
          <a:xfrm>
            <a:off x="8412481" y="1398397"/>
            <a:ext cx="2960370" cy="2134221"/>
          </a:xfrm>
          <a:prstGeom prst="rect">
            <a:avLst/>
          </a:prstGeom>
        </p:spPr>
      </p:pic>
    </p:spTree>
    <p:extLst>
      <p:ext uri="{BB962C8B-B14F-4D97-AF65-F5344CB8AC3E}">
        <p14:creationId xmlns:p14="http://schemas.microsoft.com/office/powerpoint/2010/main" val="41437355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process</a:t>
            </a:r>
          </a:p>
        </p:txBody>
      </p:sp>
      <p:sp>
        <p:nvSpPr>
          <p:cNvPr id="3" name="Content Placeholder 2"/>
          <p:cNvSpPr>
            <a:spLocks noGrp="1"/>
          </p:cNvSpPr>
          <p:nvPr>
            <p:ph sz="quarter" idx="10"/>
          </p:nvPr>
        </p:nvSpPr>
        <p:spPr>
          <a:xfrm>
            <a:off x="268288" y="1398397"/>
            <a:ext cx="11542503" cy="4179606"/>
          </a:xfrm>
        </p:spPr>
        <p:txBody>
          <a:bodyPr/>
          <a:lstStyle/>
          <a:p>
            <a:r>
              <a:rPr lang="en-US" sz="3200"/>
              <a:t>Step through SAPinst interactively to generate the inifile.xml</a:t>
            </a:r>
          </a:p>
          <a:p>
            <a:r>
              <a:rPr lang="en-US" sz="3200"/>
              <a:t>Create the start_dir.cd file by listing all paths to install media</a:t>
            </a:r>
          </a:p>
          <a:p>
            <a:r>
              <a:rPr lang="en-US" sz="3200"/>
              <a:t>Create an install directory at any location with any name</a:t>
            </a:r>
          </a:p>
          <a:p>
            <a:r>
              <a:rPr lang="en-US" sz="3200"/>
              <a:t>Drop the inifile.xml, doc.dtd, keydb.dtd, start_dir.cd files onto the install directory just created</a:t>
            </a:r>
          </a:p>
          <a:p>
            <a:r>
              <a:rPr lang="en-US" sz="3200"/>
              <a:t>Find the PRODUCT_ID from the inifile.xml embedded in the </a:t>
            </a:r>
            <a:r>
              <a:rPr lang="en-US" sz="3600"/>
              <a:t>installation service </a:t>
            </a:r>
            <a:r>
              <a:rPr lang="en-US" sz="3200"/>
              <a:t>statement at the beginning of the file (tail- end of a long string)</a:t>
            </a:r>
          </a:p>
        </p:txBody>
      </p:sp>
    </p:spTree>
    <p:extLst>
      <p:ext uri="{BB962C8B-B14F-4D97-AF65-F5344CB8AC3E}">
        <p14:creationId xmlns:p14="http://schemas.microsoft.com/office/powerpoint/2010/main" val="41788544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execution</a:t>
            </a:r>
          </a:p>
        </p:txBody>
      </p:sp>
      <p:sp>
        <p:nvSpPr>
          <p:cNvPr id="3" name="Content Placeholder 2"/>
          <p:cNvSpPr>
            <a:spLocks noGrp="1"/>
          </p:cNvSpPr>
          <p:nvPr>
            <p:ph sz="quarter" idx="10"/>
          </p:nvPr>
        </p:nvSpPr>
        <p:spPr>
          <a:xfrm>
            <a:off x="268928" y="1190767"/>
            <a:ext cx="11542503" cy="5607689"/>
          </a:xfrm>
        </p:spPr>
        <p:txBody>
          <a:bodyPr/>
          <a:lstStyle/>
          <a:p>
            <a:r>
              <a:rPr lang="en-US" sz="3600" dirty="0"/>
              <a:t>Set PATH variable to include the Software Deployment Manager (SWPM) so the </a:t>
            </a:r>
            <a:r>
              <a:rPr lang="en-US" sz="3600" dirty="0" err="1"/>
              <a:t>SAPinst</a:t>
            </a:r>
            <a:r>
              <a:rPr lang="en-US" sz="3600" dirty="0"/>
              <a:t> command can be found</a:t>
            </a:r>
          </a:p>
          <a:p>
            <a:r>
              <a:rPr lang="en-US" sz="3600" dirty="0"/>
              <a:t>Change directory to the install </a:t>
            </a:r>
            <a:r>
              <a:rPr lang="en-US" sz="3600" dirty="0" err="1"/>
              <a:t>dir</a:t>
            </a:r>
            <a:r>
              <a:rPr lang="en-US" sz="3600" dirty="0"/>
              <a:t> you created</a:t>
            </a:r>
          </a:p>
          <a:p>
            <a:r>
              <a:rPr lang="en-US" sz="3600" dirty="0"/>
              <a:t>Execute </a:t>
            </a:r>
            <a:r>
              <a:rPr lang="en-US" sz="3600" dirty="0" err="1"/>
              <a:t>SAPinst</a:t>
            </a:r>
            <a:r>
              <a:rPr lang="en-US" sz="3600" dirty="0"/>
              <a:t> with variables:</a:t>
            </a:r>
          </a:p>
          <a:p>
            <a:pPr lvl="1">
              <a:buFont typeface="Wingdings" panose="05000000000000000000" pitchFamily="2" charset="2"/>
              <a:buChar char="§"/>
            </a:pPr>
            <a:r>
              <a:rPr lang="en-US" sz="2800" dirty="0"/>
              <a:t>SAPINST_PARAMETER_CONTAINER_URL=inifile.xml </a:t>
            </a:r>
          </a:p>
          <a:p>
            <a:pPr lvl="1">
              <a:buFont typeface="Wingdings" panose="05000000000000000000" pitchFamily="2" charset="2"/>
              <a:buChar char="§"/>
            </a:pPr>
            <a:r>
              <a:rPr lang="en-US" sz="3200" dirty="0"/>
              <a:t>SAPINST_EXECUTE_PRODUCT_ID (found in inifile.xml)</a:t>
            </a:r>
          </a:p>
          <a:p>
            <a:pPr lvl="1">
              <a:buFont typeface="Wingdings" panose="05000000000000000000" pitchFamily="2" charset="2"/>
              <a:buChar char="§"/>
            </a:pPr>
            <a:r>
              <a:rPr lang="en-US" sz="3200" dirty="0"/>
              <a:t>SAPINST_SKIP_DIALOGS=true</a:t>
            </a:r>
          </a:p>
          <a:p>
            <a:pPr lvl="1">
              <a:buFont typeface="Wingdings" panose="05000000000000000000" pitchFamily="2" charset="2"/>
              <a:buChar char="§"/>
            </a:pPr>
            <a:r>
              <a:rPr lang="en-US" sz="3200" dirty="0"/>
              <a:t>-</a:t>
            </a:r>
            <a:r>
              <a:rPr lang="en-US" sz="3200" dirty="0" err="1"/>
              <a:t>nogui</a:t>
            </a:r>
            <a:endParaRPr lang="en-US" sz="3200" dirty="0"/>
          </a:p>
          <a:p>
            <a:pPr lvl="1">
              <a:buFont typeface="Wingdings" panose="05000000000000000000" pitchFamily="2" charset="2"/>
              <a:buChar char="§"/>
            </a:pPr>
            <a:r>
              <a:rPr lang="en-US" sz="3200" dirty="0"/>
              <a:t>-</a:t>
            </a:r>
            <a:r>
              <a:rPr lang="en-US" sz="3200" dirty="0" err="1"/>
              <a:t>noguiserver</a:t>
            </a:r>
            <a:endParaRPr lang="en-US" sz="3200" dirty="0"/>
          </a:p>
        </p:txBody>
      </p:sp>
    </p:spTree>
    <p:extLst>
      <p:ext uri="{BB962C8B-B14F-4D97-AF65-F5344CB8AC3E}">
        <p14:creationId xmlns:p14="http://schemas.microsoft.com/office/powerpoint/2010/main" val="18633023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_kstudp2nE.MEsGdLgAvM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XRD65o0D0GFddoi9OZFv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BLA_CGzTEKp_F1tmkHw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ROo8G64zGkKuA9Of3vb1TA"/>
</p:tagLst>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2606B4F3-E07E-4CB3-97FB-232A4B3136F3}" vid="{E6E77CF9-D6F2-48A3-AB34-D58B1514F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1104</TotalTime>
  <Words>624</Words>
  <Application>Microsoft Office PowerPoint</Application>
  <PresentationFormat>Widescreen</PresentationFormat>
  <Paragraphs>80</Paragraphs>
  <Slides>16</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Segoe Pro Light</vt:lpstr>
      <vt:lpstr>Arial</vt:lpstr>
      <vt:lpstr>Calibri</vt:lpstr>
      <vt:lpstr>Courier New</vt:lpstr>
      <vt:lpstr>Segoe UI</vt:lpstr>
      <vt:lpstr>Segoe UI Light</vt:lpstr>
      <vt:lpstr>Wingdings</vt:lpstr>
      <vt:lpstr>Windows Azure</vt:lpstr>
      <vt:lpstr>think-cell Slide</vt:lpstr>
      <vt:lpstr>PowerPoint Presentation</vt:lpstr>
      <vt:lpstr>Agenda</vt:lpstr>
      <vt:lpstr>Prerequisites</vt:lpstr>
      <vt:lpstr>Creating the SAP inifile.xml</vt:lpstr>
      <vt:lpstr>SAPInst sample steps</vt:lpstr>
      <vt:lpstr>Create the Start_dir.cd file</vt:lpstr>
      <vt:lpstr>Key elements </vt:lpstr>
      <vt:lpstr>Setup process</vt:lpstr>
      <vt:lpstr>Install execution</vt:lpstr>
      <vt:lpstr>Monitoring at runtime</vt:lpstr>
      <vt:lpstr>SAPInst load time</vt:lpstr>
      <vt:lpstr>In case you need to clean up</vt:lpstr>
      <vt:lpstr>Restarting silent install on the same VM</vt:lpstr>
      <vt:lpstr>Restarting silent install after clean-up</vt:lpstr>
      <vt:lpstr>Repeating the install on new VMs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Trinh</dc:creator>
  <cp:lastModifiedBy>Ben Trinh</cp:lastModifiedBy>
  <cp:revision>37</cp:revision>
  <dcterms:created xsi:type="dcterms:W3CDTF">2016-02-08T18:01:48Z</dcterms:created>
  <dcterms:modified xsi:type="dcterms:W3CDTF">2016-06-06T13:29:14Z</dcterms:modified>
</cp:coreProperties>
</file>