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3"/>
  </p:notesMasterIdLst>
  <p:sldIdLst>
    <p:sldId id="260" r:id="rId3"/>
    <p:sldId id="265" r:id="rId4"/>
    <p:sldId id="267" r:id="rId5"/>
    <p:sldId id="275" r:id="rId6"/>
    <p:sldId id="261" r:id="rId7"/>
    <p:sldId id="274" r:id="rId8"/>
    <p:sldId id="279"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3" autoAdjust="0"/>
    <p:restoredTop sz="94660"/>
  </p:normalViewPr>
  <p:slideViewPr>
    <p:cSldViewPr snapToGrid="0">
      <p:cViewPr>
        <p:scale>
          <a:sx n="80" d="100"/>
          <a:sy n="80" d="100"/>
        </p:scale>
        <p:origin x="507" y="489"/>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B9A-95ED-48CD-82EB-0CE233B43AD9}" type="datetimeFigureOut">
              <a:rPr lang="en-US" smtClean="0"/>
              <a:t>6/8/2016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C95EE-ECA9-4920-8299-BC5B686A8958}" type="slidenum">
              <a:rPr lang="en-US" smtClean="0"/>
              <a:t>‹#›</a:t>
            </a:fld>
            <a:endParaRPr lang="en-US"/>
          </a:p>
        </p:txBody>
      </p:sp>
    </p:spTree>
    <p:extLst>
      <p:ext uri="{BB962C8B-B14F-4D97-AF65-F5344CB8AC3E}">
        <p14:creationId xmlns:p14="http://schemas.microsoft.com/office/powerpoint/2010/main" val="346784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3</a:t>
            </a:fld>
            <a:endParaRPr lang="en-US"/>
          </a:p>
        </p:txBody>
      </p:sp>
    </p:spTree>
    <p:extLst>
      <p:ext uri="{BB962C8B-B14F-4D97-AF65-F5344CB8AC3E}">
        <p14:creationId xmlns:p14="http://schemas.microsoft.com/office/powerpoint/2010/main" val="150113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C2A7EE5-C888-4E9C-85F2-DC83439D59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1074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C2A7EE5-C888-4E9C-85F2-DC83439D59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3675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142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5000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83794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62424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889540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28539809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43268"/>
      </p:ext>
    </p:extLst>
  </p:cSld>
  <p:clrMapOvr>
    <a:masterClrMapping/>
  </p:clrMapOvr>
  <p:transition>
    <p:fade/>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788013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40329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8322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32939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181360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6126187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2978884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258614026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116568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12852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6/8/2016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45979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78625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153BB-CBEA-4C14-BC97-23DAA221053D}"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4368C-2C6A-43FF-9C74-E868FD87AA8D}" type="slidenum">
              <a:rPr lang="en-US" smtClean="0"/>
              <a:t>‹#›</a:t>
            </a:fld>
            <a:endParaRPr lang="en-US"/>
          </a:p>
        </p:txBody>
      </p:sp>
    </p:spTree>
    <p:extLst>
      <p:ext uri="{BB962C8B-B14F-4D97-AF65-F5344CB8AC3E}">
        <p14:creationId xmlns:p14="http://schemas.microsoft.com/office/powerpoint/2010/main" val="4161674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8"/>
            <a:ext cx="11653520" cy="1540806"/>
          </a:xfrm>
        </p:spPr>
        <p:txBody>
          <a:bodyPr/>
          <a:lstStyle>
            <a:lvl1pPr marL="0" indent="0">
              <a:buNone/>
              <a:defRPr sz="2132">
                <a:solidFill>
                  <a:srgbClr val="191919"/>
                </a:solidFill>
              </a:defRPr>
            </a:lvl1pPr>
            <a:lvl2pPr marL="609515" indent="-243806">
              <a:defRPr sz="1867">
                <a:solidFill>
                  <a:srgbClr val="191919"/>
                </a:solidFill>
              </a:defRPr>
            </a:lvl2pPr>
            <a:lvl3pPr marL="975224" indent="-243806">
              <a:defRPr sz="1600">
                <a:solidFill>
                  <a:srgbClr val="191919"/>
                </a:solidFill>
              </a:defRPr>
            </a:lvl3pPr>
            <a:lvl4pPr marL="1340932" indent="-243806">
              <a:defRPr sz="1400">
                <a:solidFill>
                  <a:srgbClr val="191919"/>
                </a:solidFill>
              </a:defRPr>
            </a:lvl4pPr>
            <a:lvl5pPr marL="1706640" indent="-24380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6"/>
            <a:ext cx="10959008" cy="321433"/>
          </a:xfrm>
        </p:spPr>
        <p:txBody>
          <a:bodyPr anchor="b">
            <a:noAutofit/>
          </a:bodyPr>
          <a:lstStyle>
            <a:lvl1pPr marL="0" indent="0">
              <a:buNone/>
              <a:defRPr sz="1867" b="0">
                <a:solidFill>
                  <a:srgbClr val="2E2E2E"/>
                </a:solidFill>
                <a:latin typeface="+mj-lt"/>
              </a:defRPr>
            </a:lvl1pPr>
            <a:lvl2pPr marL="609515" indent="0">
              <a:buNone/>
              <a:defRPr sz="2667" b="1"/>
            </a:lvl2pPr>
            <a:lvl3pPr marL="1219030" indent="0">
              <a:buNone/>
              <a:defRPr sz="2400" b="1"/>
            </a:lvl3pPr>
            <a:lvl4pPr marL="1828544" indent="0">
              <a:buNone/>
              <a:defRPr sz="2132" b="1"/>
            </a:lvl4pPr>
            <a:lvl5pPr marL="2438059" indent="0">
              <a:buNone/>
              <a:defRPr sz="2132" b="1"/>
            </a:lvl5pPr>
            <a:lvl6pPr marL="3047573" indent="0">
              <a:buNone/>
              <a:defRPr sz="2132" b="1"/>
            </a:lvl6pPr>
            <a:lvl7pPr marL="3657087" indent="0">
              <a:buNone/>
              <a:defRPr sz="2132" b="1"/>
            </a:lvl7pPr>
            <a:lvl8pPr marL="4266601" indent="0">
              <a:buNone/>
              <a:defRPr sz="2132" b="1"/>
            </a:lvl8pPr>
            <a:lvl9pPr marL="4876117"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1"/>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1"/>
            <a:ext cx="2844800" cy="366183"/>
          </a:xfrm>
          <a:prstGeom prst="rect">
            <a:avLst/>
          </a:prstGeom>
        </p:spPr>
        <p:txBody>
          <a:bodyPr vert="horz" lIns="91440" tIns="45720" rIns="91440" bIns="45720" rtlCol="0" anchor="ctr"/>
          <a:lstStyle>
            <a:lvl1pPr algn="r">
              <a:defRPr sz="933">
                <a:solidFill>
                  <a:schemeClr val="bg1"/>
                </a:solidFill>
              </a:defRPr>
            </a:lvl1pPr>
          </a:lstStyle>
          <a:p>
            <a:pPr defTabSz="914437"/>
            <a:fld id="{075B75BD-B1B1-462D-986F-1F6FD455DE68}" type="slidenum">
              <a:rPr lang="en-US" smtClean="0">
                <a:solidFill>
                  <a:srgbClr val="FFFFFF"/>
                </a:solidFill>
              </a:rPr>
              <a:pPr defTabSz="914437"/>
              <a:t>‹#›</a:t>
            </a:fld>
            <a:endParaRPr lang="en-US" dirty="0">
              <a:solidFill>
                <a:srgbClr val="FFFFFF"/>
              </a:solidFill>
            </a:endParaRPr>
          </a:p>
        </p:txBody>
      </p:sp>
    </p:spTree>
    <p:extLst>
      <p:ext uri="{BB962C8B-B14F-4D97-AF65-F5344CB8AC3E}">
        <p14:creationId xmlns:p14="http://schemas.microsoft.com/office/powerpoint/2010/main" val="2302563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088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649427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7" y="289515"/>
            <a:ext cx="9108056" cy="1503593"/>
          </a:xfrm>
        </p:spPr>
        <p:txBody>
          <a:bodyPr/>
          <a:lstStyle>
            <a:lvl1pPr>
              <a:defRPr baseline="0"/>
            </a:lvl1pPr>
          </a:lstStyle>
          <a:p>
            <a:r>
              <a:rPr lang="en-US" dirty="0"/>
              <a:t>Click to edit Master title style: second line</a:t>
            </a:r>
          </a:p>
        </p:txBody>
      </p:sp>
      <p:sp>
        <p:nvSpPr>
          <p:cNvPr id="7" name="Text Placeholder 5"/>
          <p:cNvSpPr>
            <a:spLocks noGrp="1"/>
          </p:cNvSpPr>
          <p:nvPr>
            <p:ph type="body" sz="quarter" idx="10"/>
          </p:nvPr>
        </p:nvSpPr>
        <p:spPr>
          <a:xfrm>
            <a:off x="2974849" y="1897706"/>
            <a:ext cx="4969616" cy="4632407"/>
          </a:xfrm>
        </p:spPr>
        <p:txBody>
          <a:bodyPr/>
          <a:lstStyle>
            <a:lvl1pPr marL="182841" indent="-182841">
              <a:buFont typeface="Arial" panose="020B0604020202020204" pitchFamily="34" charset="0"/>
              <a:buChar char="•"/>
              <a:defRPr>
                <a:gradFill>
                  <a:gsLst>
                    <a:gs pos="1250">
                      <a:schemeClr val="tx2"/>
                    </a:gs>
                    <a:gs pos="99000">
                      <a:schemeClr val="tx2"/>
                    </a:gs>
                  </a:gsLst>
                  <a:lin ang="5400000" scaled="0"/>
                </a:gradFill>
                <a:latin typeface="+mj-lt"/>
              </a:defRPr>
            </a:lvl1pPr>
            <a:lvl2pPr marL="406390" indent="-182558">
              <a:buFont typeface="Segoe UI Light" panose="020B0502040204020203" pitchFamily="34" charset="0"/>
              <a:buChar char="−"/>
              <a:defRPr sz="3200">
                <a:latin typeface="+mj-lt"/>
              </a:defRPr>
            </a:lvl2pPr>
            <a:lvl3pPr marL="634984" indent="-182558">
              <a:buFont typeface="Courier New" panose="02070309020205020404" pitchFamily="49" charset="0"/>
              <a:buChar char="o"/>
              <a:defRPr sz="2800">
                <a:latin typeface="+mj-lt"/>
              </a:defRPr>
            </a:lvl3pPr>
            <a:lvl4pPr marL="733784" indent="-285688">
              <a:buFont typeface="Arial" panose="020B0604020202020204" pitchFamily="34" charset="0"/>
              <a:buChar char="•"/>
              <a:defRPr/>
            </a:lvl4pPr>
            <a:lvl5pPr marL="957832" indent="-285688">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2169807" y="589832"/>
            <a:ext cx="1301816" cy="615516"/>
          </a:xfrm>
          <a:prstGeom prst="rect">
            <a:avLst/>
          </a:prstGeom>
          <a:noFill/>
        </p:spPr>
        <p:txBody>
          <a:bodyPr wrap="none" lIns="179285" tIns="143428" rIns="179285" bIns="143428" rtlCol="0">
            <a:spAutoFit/>
          </a:bodyPr>
          <a:lstStyle/>
          <a:p>
            <a:pPr algn="r" defTabSz="914344">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9" y="2376550"/>
            <a:ext cx="3492285" cy="3893625"/>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205107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rgbClr val="0070C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algn="ctr">
              <a:lnSpc>
                <a:spcPct val="90000"/>
              </a:lnSpc>
              <a:spcBef>
                <a:spcPct val="20000"/>
              </a:spcBef>
              <a:buSzPct val="80000"/>
            </a:pPr>
            <a:fld id="{7A23E00F-C3F4-47AC-B43B-498661C8D9B7}" type="slidenum">
              <a:rPr lang="en-US" sz="2000">
                <a:gradFill>
                  <a:gsLst>
                    <a:gs pos="0">
                      <a:srgbClr val="292929">
                        <a:lumMod val="90000"/>
                        <a:lumOff val="10000"/>
                      </a:srgbClr>
                    </a:gs>
                    <a:gs pos="86000">
                      <a:srgbClr val="292929">
                        <a:lumMod val="90000"/>
                        <a:lumOff val="10000"/>
                      </a:srgbClr>
                    </a:gs>
                  </a:gsLst>
                  <a:lin ang="5400000" scaled="0"/>
                </a:gradFill>
                <a:latin typeface="Calibri Light" panose="020F0302020204030204"/>
              </a:rPr>
              <a:pPr algn="ctr">
                <a:lnSpc>
                  <a:spcPct val="90000"/>
                </a:lnSpc>
                <a:spcBef>
                  <a:spcPct val="20000"/>
                </a:spcBef>
                <a:buSzPct val="80000"/>
              </a:pPr>
              <a:t>‹#›</a:t>
            </a:fld>
            <a:endParaRPr lang="en-US" sz="2000" dirty="0">
              <a:gradFill>
                <a:gsLst>
                  <a:gs pos="0">
                    <a:srgbClr val="292929">
                      <a:lumMod val="90000"/>
                      <a:lumOff val="10000"/>
                    </a:srgbClr>
                  </a:gs>
                  <a:gs pos="86000">
                    <a:srgbClr val="292929">
                      <a:lumMod val="90000"/>
                      <a:lumOff val="10000"/>
                    </a:srgbClr>
                  </a:gs>
                </a:gsLst>
                <a:lin ang="5400000" scaled="0"/>
              </a:gradFill>
              <a:latin typeface="Calibri Light" panose="020F0302020204030204"/>
            </a:endParaRPr>
          </a:p>
        </p:txBody>
      </p:sp>
    </p:spTree>
    <p:extLst>
      <p:ext uri="{BB962C8B-B14F-4D97-AF65-F5344CB8AC3E}">
        <p14:creationId xmlns:p14="http://schemas.microsoft.com/office/powerpoint/2010/main" val="32127110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06124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7" y="1825625"/>
            <a:ext cx="479334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218B5B-0F3A-49F5-8C0E-F677C55C2EE4}" type="datetimeFigureOut">
              <a:rPr lang="en-US" smtClean="0">
                <a:solidFill>
                  <a:prstClr val="black">
                    <a:tint val="75000"/>
                  </a:prstClr>
                </a:solidFill>
              </a:rPr>
              <a:pPr/>
              <a:t>6/8/2016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DCFC8-EB28-4A74-9D00-F805C855111A}" type="slidenum">
              <a:rPr lang="en-US" smtClean="0">
                <a:solidFill>
                  <a:prstClr val="black">
                    <a:tint val="75000"/>
                  </a:prstClr>
                </a:solidFill>
              </a:rPr>
              <a:pPr/>
              <a:t>‹#›</a:t>
            </a:fld>
            <a:endParaRPr lang="en-US">
              <a:solidFill>
                <a:prstClr val="black">
                  <a:tint val="75000"/>
                </a:prstClr>
              </a:solidFill>
            </a:endParaRPr>
          </a:p>
        </p:txBody>
      </p:sp>
      <p:sp>
        <p:nvSpPr>
          <p:cNvPr id="8" name="Chevron 7"/>
          <p:cNvSpPr/>
          <p:nvPr userDrawn="1"/>
        </p:nvSpPr>
        <p:spPr>
          <a:xfrm>
            <a:off x="5805715" y="3577771"/>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25703171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0070C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0" y="6356350"/>
            <a:ext cx="4114800" cy="365125"/>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8610600" y="6356350"/>
            <a:ext cx="2743200" cy="365125"/>
          </a:xfrm>
          <a:prstGeom prst="rect">
            <a:avLst/>
          </a:prstGeom>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533447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87862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16796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9019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2197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8542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6/8/2016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9221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761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811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bwMode="invGray">
          <a:xfrm>
            <a:off x="10384399" y="6334385"/>
            <a:ext cx="1639084" cy="359162"/>
          </a:xfrm>
          <a:prstGeom prst="rect">
            <a:avLst/>
          </a:prstGeom>
        </p:spPr>
      </p:pic>
      <p:sp>
        <p:nvSpPr>
          <p:cNvPr id="4" name="TextBox 3"/>
          <p:cNvSpPr txBox="1"/>
          <p:nvPr userDrawn="1"/>
        </p:nvSpPr>
        <p:spPr>
          <a:xfrm>
            <a:off x="83127" y="6473536"/>
            <a:ext cx="477982" cy="369332"/>
          </a:xfrm>
          <a:prstGeom prst="rect">
            <a:avLst/>
          </a:prstGeom>
          <a:noFill/>
        </p:spPr>
        <p:txBody>
          <a:bodyPr wrap="square" rtlCol="0">
            <a:spAutoFit/>
          </a:bodyPr>
          <a:lstStyle/>
          <a:p>
            <a:fld id="{57ADE654-D46F-4B4E-BB50-965BFF585802}" type="slidenum">
              <a:rPr lang="en-US" smtClean="0">
                <a:solidFill>
                  <a:schemeClr val="bg1"/>
                </a:solidFill>
              </a:rPr>
              <a:t>‹#›</a:t>
            </a:fld>
            <a:endParaRPr lang="en-US" dirty="0">
              <a:solidFill>
                <a:schemeClr val="bg1"/>
              </a:solidFill>
            </a:endParaRPr>
          </a:p>
        </p:txBody>
      </p:sp>
    </p:spTree>
    <p:extLst>
      <p:ext uri="{BB962C8B-B14F-4D97-AF65-F5344CB8AC3E}">
        <p14:creationId xmlns:p14="http://schemas.microsoft.com/office/powerpoint/2010/main" val="1340734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
        <p:nvSpPr>
          <p:cNvPr id="3" name="TextBox 2"/>
          <p:cNvSpPr txBox="1"/>
          <p:nvPr userDrawn="1"/>
        </p:nvSpPr>
        <p:spPr>
          <a:xfrm>
            <a:off x="0" y="6340935"/>
            <a:ext cx="893928" cy="517065"/>
          </a:xfrm>
          <a:prstGeom prst="rect">
            <a:avLst/>
          </a:prstGeom>
          <a:noFill/>
        </p:spPr>
        <p:txBody>
          <a:bodyPr wrap="square" lIns="182880" tIns="146304" rIns="182880" bIns="146304" rtlCol="0">
            <a:spAutoFit/>
          </a:bodyPr>
          <a:lstStyle/>
          <a:p>
            <a:pPr algn="ctr">
              <a:lnSpc>
                <a:spcPct val="90000"/>
              </a:lnSpc>
              <a:spcAft>
                <a:spcPts val="600"/>
              </a:spcAft>
            </a:pPr>
            <a:fld id="{480B1172-776E-4708-A241-C62986F01AFA}" type="slidenum">
              <a:rPr lang="en-US" sz="1600" smtClean="0">
                <a:gradFill>
                  <a:gsLst>
                    <a:gs pos="2917">
                      <a:schemeClr val="tx1"/>
                    </a:gs>
                    <a:gs pos="30000">
                      <a:schemeClr val="tx1"/>
                    </a:gs>
                  </a:gsLst>
                  <a:lin ang="5400000" scaled="0"/>
                </a:gradFill>
              </a:rPr>
              <a:pPr algn="ctr">
                <a:lnSpc>
                  <a:spcPct val="90000"/>
                </a:lnSpc>
                <a:spcAft>
                  <a:spcPts val="600"/>
                </a:spcAft>
              </a:pPr>
              <a:t>‹#›</a:t>
            </a:fld>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3573003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a:spLocks noChangeAspect="1"/>
          </p:cNvSpPr>
          <p:nvPr/>
        </p:nvSpPr>
        <p:spPr bwMode="black">
          <a:xfrm>
            <a:off x="6441471" y="2092946"/>
            <a:ext cx="4954989" cy="2535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42" tIns="44821" rIns="89642" bIns="44821"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sz="1765" dirty="0">
              <a:solidFill>
                <a:srgbClr val="505050"/>
              </a:solidFill>
            </a:endParaRPr>
          </a:p>
        </p:txBody>
      </p:sp>
      <p:sp>
        <p:nvSpPr>
          <p:cNvPr id="9" name="Title 3"/>
          <p:cNvSpPr>
            <a:spLocks noGrp="1"/>
          </p:cNvSpPr>
          <p:nvPr>
            <p:ph type="title"/>
          </p:nvPr>
        </p:nvSpPr>
        <p:spPr>
          <a:xfrm>
            <a:off x="269303" y="2084379"/>
            <a:ext cx="6959160" cy="1386185"/>
          </a:xfrm>
        </p:spPr>
        <p:txBody>
          <a:bodyPr/>
          <a:lstStyle/>
          <a:p>
            <a:r>
              <a:rPr lang="en-US" sz="4705" dirty="0">
                <a:solidFill>
                  <a:schemeClr val="bg1"/>
                </a:solidFill>
                <a:latin typeface="+mn-lt"/>
              </a:rPr>
              <a:t>Azure Architect Workshop</a:t>
            </a:r>
            <a:endParaRPr lang="en-US" dirty="0">
              <a:solidFill>
                <a:schemeClr val="bg1"/>
              </a:solidFill>
              <a:latin typeface="+mn-lt"/>
            </a:endParaRPr>
          </a:p>
        </p:txBody>
      </p:sp>
      <p:sp>
        <p:nvSpPr>
          <p:cNvPr id="10" name="Text Placeholder 4"/>
          <p:cNvSpPr txBox="1">
            <a:spLocks/>
          </p:cNvSpPr>
          <p:nvPr/>
        </p:nvSpPr>
        <p:spPr>
          <a:xfrm>
            <a:off x="269301" y="3088950"/>
            <a:ext cx="5837593" cy="17920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b="1" dirty="0"/>
          </a:p>
          <a:p>
            <a:pPr marL="0" indent="0">
              <a:buNone/>
            </a:pPr>
            <a:r>
              <a:rPr lang="en-US" sz="3600" b="1" dirty="0"/>
              <a:t>SAP HANA on Azure </a:t>
            </a:r>
            <a:br>
              <a:rPr lang="en-US" sz="3600" b="1" dirty="0"/>
            </a:br>
            <a:r>
              <a:rPr lang="en-US" sz="3600" b="1" dirty="0"/>
              <a:t>Case Study</a:t>
            </a:r>
          </a:p>
        </p:txBody>
      </p:sp>
    </p:spTree>
    <p:extLst>
      <p:ext uri="{BB962C8B-B14F-4D97-AF65-F5344CB8AC3E}">
        <p14:creationId xmlns:p14="http://schemas.microsoft.com/office/powerpoint/2010/main" val="37193099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57225" y="1095050"/>
          <a:ext cx="9857626" cy="5575787"/>
        </p:xfrm>
        <a:graphic>
          <a:graphicData uri="http://schemas.openxmlformats.org/drawingml/2006/table">
            <a:tbl>
              <a:tblPr firstRow="1" bandRow="1">
                <a:tableStyleId>{7DF18680-E054-41AD-8BC1-D1AEF772440D}</a:tableStyleId>
              </a:tblPr>
              <a:tblGrid>
                <a:gridCol w="896146">
                  <a:extLst>
                    <a:ext uri="{9D8B030D-6E8A-4147-A177-3AD203B41FA5}">
                      <a16:colId xmlns:a16="http://schemas.microsoft.com/office/drawing/2014/main" val="3853837344"/>
                    </a:ext>
                  </a:extLst>
                </a:gridCol>
                <a:gridCol w="298716">
                  <a:extLst>
                    <a:ext uri="{9D8B030D-6E8A-4147-A177-3AD203B41FA5}">
                      <a16:colId xmlns:a16="http://schemas.microsoft.com/office/drawing/2014/main" val="2047596861"/>
                    </a:ext>
                  </a:extLst>
                </a:gridCol>
                <a:gridCol w="298716">
                  <a:extLst>
                    <a:ext uri="{9D8B030D-6E8A-4147-A177-3AD203B41FA5}">
                      <a16:colId xmlns:a16="http://schemas.microsoft.com/office/drawing/2014/main" val="1786856060"/>
                    </a:ext>
                  </a:extLst>
                </a:gridCol>
                <a:gridCol w="298716">
                  <a:extLst>
                    <a:ext uri="{9D8B030D-6E8A-4147-A177-3AD203B41FA5}">
                      <a16:colId xmlns:a16="http://schemas.microsoft.com/office/drawing/2014/main" val="2555289732"/>
                    </a:ext>
                  </a:extLst>
                </a:gridCol>
                <a:gridCol w="298716">
                  <a:extLst>
                    <a:ext uri="{9D8B030D-6E8A-4147-A177-3AD203B41FA5}">
                      <a16:colId xmlns:a16="http://schemas.microsoft.com/office/drawing/2014/main" val="872790604"/>
                    </a:ext>
                  </a:extLst>
                </a:gridCol>
                <a:gridCol w="298716">
                  <a:extLst>
                    <a:ext uri="{9D8B030D-6E8A-4147-A177-3AD203B41FA5}">
                      <a16:colId xmlns:a16="http://schemas.microsoft.com/office/drawing/2014/main" val="1671976738"/>
                    </a:ext>
                  </a:extLst>
                </a:gridCol>
                <a:gridCol w="298716">
                  <a:extLst>
                    <a:ext uri="{9D8B030D-6E8A-4147-A177-3AD203B41FA5}">
                      <a16:colId xmlns:a16="http://schemas.microsoft.com/office/drawing/2014/main" val="2847691200"/>
                    </a:ext>
                  </a:extLst>
                </a:gridCol>
                <a:gridCol w="298716">
                  <a:extLst>
                    <a:ext uri="{9D8B030D-6E8A-4147-A177-3AD203B41FA5}">
                      <a16:colId xmlns:a16="http://schemas.microsoft.com/office/drawing/2014/main" val="1530009872"/>
                    </a:ext>
                  </a:extLst>
                </a:gridCol>
                <a:gridCol w="298716">
                  <a:extLst>
                    <a:ext uri="{9D8B030D-6E8A-4147-A177-3AD203B41FA5}">
                      <a16:colId xmlns:a16="http://schemas.microsoft.com/office/drawing/2014/main" val="579467444"/>
                    </a:ext>
                  </a:extLst>
                </a:gridCol>
                <a:gridCol w="298716">
                  <a:extLst>
                    <a:ext uri="{9D8B030D-6E8A-4147-A177-3AD203B41FA5}">
                      <a16:colId xmlns:a16="http://schemas.microsoft.com/office/drawing/2014/main" val="2713594194"/>
                    </a:ext>
                  </a:extLst>
                </a:gridCol>
                <a:gridCol w="298716">
                  <a:extLst>
                    <a:ext uri="{9D8B030D-6E8A-4147-A177-3AD203B41FA5}">
                      <a16:colId xmlns:a16="http://schemas.microsoft.com/office/drawing/2014/main" val="2747206193"/>
                    </a:ext>
                  </a:extLst>
                </a:gridCol>
                <a:gridCol w="298716">
                  <a:extLst>
                    <a:ext uri="{9D8B030D-6E8A-4147-A177-3AD203B41FA5}">
                      <a16:colId xmlns:a16="http://schemas.microsoft.com/office/drawing/2014/main" val="2994853798"/>
                    </a:ext>
                  </a:extLst>
                </a:gridCol>
                <a:gridCol w="298716">
                  <a:extLst>
                    <a:ext uri="{9D8B030D-6E8A-4147-A177-3AD203B41FA5}">
                      <a16:colId xmlns:a16="http://schemas.microsoft.com/office/drawing/2014/main" val="1195337288"/>
                    </a:ext>
                  </a:extLst>
                </a:gridCol>
                <a:gridCol w="298716">
                  <a:extLst>
                    <a:ext uri="{9D8B030D-6E8A-4147-A177-3AD203B41FA5}">
                      <a16:colId xmlns:a16="http://schemas.microsoft.com/office/drawing/2014/main" val="1506529414"/>
                    </a:ext>
                  </a:extLst>
                </a:gridCol>
                <a:gridCol w="298716">
                  <a:extLst>
                    <a:ext uri="{9D8B030D-6E8A-4147-A177-3AD203B41FA5}">
                      <a16:colId xmlns:a16="http://schemas.microsoft.com/office/drawing/2014/main" val="17817148"/>
                    </a:ext>
                  </a:extLst>
                </a:gridCol>
                <a:gridCol w="298716">
                  <a:extLst>
                    <a:ext uri="{9D8B030D-6E8A-4147-A177-3AD203B41FA5}">
                      <a16:colId xmlns:a16="http://schemas.microsoft.com/office/drawing/2014/main" val="3326173286"/>
                    </a:ext>
                  </a:extLst>
                </a:gridCol>
                <a:gridCol w="298716">
                  <a:extLst>
                    <a:ext uri="{9D8B030D-6E8A-4147-A177-3AD203B41FA5}">
                      <a16:colId xmlns:a16="http://schemas.microsoft.com/office/drawing/2014/main" val="4184525641"/>
                    </a:ext>
                  </a:extLst>
                </a:gridCol>
                <a:gridCol w="298716">
                  <a:extLst>
                    <a:ext uri="{9D8B030D-6E8A-4147-A177-3AD203B41FA5}">
                      <a16:colId xmlns:a16="http://schemas.microsoft.com/office/drawing/2014/main" val="2233993077"/>
                    </a:ext>
                  </a:extLst>
                </a:gridCol>
                <a:gridCol w="298716">
                  <a:extLst>
                    <a:ext uri="{9D8B030D-6E8A-4147-A177-3AD203B41FA5}">
                      <a16:colId xmlns:a16="http://schemas.microsoft.com/office/drawing/2014/main" val="2245184029"/>
                    </a:ext>
                  </a:extLst>
                </a:gridCol>
                <a:gridCol w="298716">
                  <a:extLst>
                    <a:ext uri="{9D8B030D-6E8A-4147-A177-3AD203B41FA5}">
                      <a16:colId xmlns:a16="http://schemas.microsoft.com/office/drawing/2014/main" val="2700816864"/>
                    </a:ext>
                  </a:extLst>
                </a:gridCol>
                <a:gridCol w="298716">
                  <a:extLst>
                    <a:ext uri="{9D8B030D-6E8A-4147-A177-3AD203B41FA5}">
                      <a16:colId xmlns:a16="http://schemas.microsoft.com/office/drawing/2014/main" val="2761972716"/>
                    </a:ext>
                  </a:extLst>
                </a:gridCol>
                <a:gridCol w="298716">
                  <a:extLst>
                    <a:ext uri="{9D8B030D-6E8A-4147-A177-3AD203B41FA5}">
                      <a16:colId xmlns:a16="http://schemas.microsoft.com/office/drawing/2014/main" val="1227244497"/>
                    </a:ext>
                  </a:extLst>
                </a:gridCol>
                <a:gridCol w="298716">
                  <a:extLst>
                    <a:ext uri="{9D8B030D-6E8A-4147-A177-3AD203B41FA5}">
                      <a16:colId xmlns:a16="http://schemas.microsoft.com/office/drawing/2014/main" val="346119213"/>
                    </a:ext>
                  </a:extLst>
                </a:gridCol>
                <a:gridCol w="298716">
                  <a:extLst>
                    <a:ext uri="{9D8B030D-6E8A-4147-A177-3AD203B41FA5}">
                      <a16:colId xmlns:a16="http://schemas.microsoft.com/office/drawing/2014/main" val="937548016"/>
                    </a:ext>
                  </a:extLst>
                </a:gridCol>
                <a:gridCol w="298716">
                  <a:extLst>
                    <a:ext uri="{9D8B030D-6E8A-4147-A177-3AD203B41FA5}">
                      <a16:colId xmlns:a16="http://schemas.microsoft.com/office/drawing/2014/main" val="449948767"/>
                    </a:ext>
                  </a:extLst>
                </a:gridCol>
                <a:gridCol w="298716">
                  <a:extLst>
                    <a:ext uri="{9D8B030D-6E8A-4147-A177-3AD203B41FA5}">
                      <a16:colId xmlns:a16="http://schemas.microsoft.com/office/drawing/2014/main" val="336703472"/>
                    </a:ext>
                  </a:extLst>
                </a:gridCol>
                <a:gridCol w="298716">
                  <a:extLst>
                    <a:ext uri="{9D8B030D-6E8A-4147-A177-3AD203B41FA5}">
                      <a16:colId xmlns:a16="http://schemas.microsoft.com/office/drawing/2014/main" val="975776538"/>
                    </a:ext>
                  </a:extLst>
                </a:gridCol>
                <a:gridCol w="298716">
                  <a:extLst>
                    <a:ext uri="{9D8B030D-6E8A-4147-A177-3AD203B41FA5}">
                      <a16:colId xmlns:a16="http://schemas.microsoft.com/office/drawing/2014/main" val="3953234747"/>
                    </a:ext>
                  </a:extLst>
                </a:gridCol>
                <a:gridCol w="298716">
                  <a:extLst>
                    <a:ext uri="{9D8B030D-6E8A-4147-A177-3AD203B41FA5}">
                      <a16:colId xmlns:a16="http://schemas.microsoft.com/office/drawing/2014/main" val="3240875121"/>
                    </a:ext>
                  </a:extLst>
                </a:gridCol>
                <a:gridCol w="298716">
                  <a:extLst>
                    <a:ext uri="{9D8B030D-6E8A-4147-A177-3AD203B41FA5}">
                      <a16:colId xmlns:a16="http://schemas.microsoft.com/office/drawing/2014/main" val="1916920967"/>
                    </a:ext>
                  </a:extLst>
                </a:gridCol>
                <a:gridCol w="298716">
                  <a:extLst>
                    <a:ext uri="{9D8B030D-6E8A-4147-A177-3AD203B41FA5}">
                      <a16:colId xmlns:a16="http://schemas.microsoft.com/office/drawing/2014/main" val="324729505"/>
                    </a:ext>
                  </a:extLst>
                </a:gridCol>
              </a:tblGrid>
              <a:tr h="1857227">
                <a:tc>
                  <a:txBody>
                    <a:bodyPr/>
                    <a:lstStyle/>
                    <a:p>
                      <a:pPr algn="l" fontAlgn="b"/>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 2</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Iowa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Virginia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Japan East</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Japan West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Brazil South</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Southeast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Central</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North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South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Notheast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Central</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 2</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West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East</a:t>
                      </a:r>
                    </a:p>
                  </a:txBody>
                  <a:tcPr marL="45720" marR="45720" vert="vert270" anchor="ctr"/>
                </a:tc>
                <a:extLst>
                  <a:ext uri="{0D108BD9-81ED-4DB2-BD59-A6C34878D82A}">
                    <a16:rowId xmlns:a16="http://schemas.microsoft.com/office/drawing/2014/main" val="3153231954"/>
                  </a:ext>
                </a:extLst>
              </a:tr>
              <a:tr h="0">
                <a:tc>
                  <a:txBody>
                    <a:bodyPr/>
                    <a:lstStyle/>
                    <a:p>
                      <a:pPr algn="l" fontAlgn="b"/>
                      <a:r>
                        <a:rPr lang="en-US" sz="1400" u="none" strike="noStrike">
                          <a:effectLst/>
                        </a:rPr>
                        <a:t>D-series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42872172"/>
                  </a:ext>
                </a:extLst>
              </a:tr>
              <a:tr h="0">
                <a:tc>
                  <a:txBody>
                    <a:bodyPr/>
                    <a:lstStyle/>
                    <a:p>
                      <a:pPr algn="l" fontAlgn="b"/>
                      <a:r>
                        <a:rPr lang="en-US" sz="1400" u="none" strike="noStrike">
                          <a:effectLst/>
                        </a:rPr>
                        <a:t>Dv2-series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65982290"/>
                  </a:ext>
                </a:extLst>
              </a:tr>
              <a:tr h="0">
                <a:tc>
                  <a:txBody>
                    <a:bodyPr/>
                    <a:lstStyle/>
                    <a:p>
                      <a:pPr algn="l" fontAlgn="b"/>
                      <a:r>
                        <a:rPr lang="en-US" sz="1400" u="none" strike="noStrike">
                          <a:effectLst/>
                        </a:rPr>
                        <a:t>DS-series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288267707"/>
                  </a:ext>
                </a:extLst>
              </a:tr>
              <a:tr h="0">
                <a:tc>
                  <a:txBody>
                    <a:bodyPr/>
                    <a:lstStyle/>
                    <a:p>
                      <a:pPr algn="l" fontAlgn="b"/>
                      <a:r>
                        <a:rPr lang="en-US" sz="1400" u="none" strike="noStrike">
                          <a:effectLst/>
                        </a:rPr>
                        <a:t>DSv2-series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907657432"/>
                  </a:ext>
                </a:extLst>
              </a:tr>
              <a:tr h="0">
                <a:tc>
                  <a:txBody>
                    <a:bodyPr/>
                    <a:lstStyle/>
                    <a:p>
                      <a:pPr algn="l" fontAlgn="b"/>
                      <a:r>
                        <a:rPr lang="en-US" sz="1400" u="none" strike="noStrike">
                          <a:effectLst/>
                        </a:rPr>
                        <a:t>G-series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436178208"/>
                  </a:ext>
                </a:extLst>
              </a:tr>
              <a:tr h="0">
                <a:tc>
                  <a:txBody>
                    <a:bodyPr/>
                    <a:lstStyle/>
                    <a:p>
                      <a:pPr algn="l" fontAlgn="b"/>
                      <a:r>
                        <a:rPr lang="en-US" sz="1400" u="none" strike="noStrike">
                          <a:effectLst/>
                        </a:rPr>
                        <a:t>GS-series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886232036"/>
                  </a:ext>
                </a:extLst>
              </a:tr>
              <a:tr h="0">
                <a:tc>
                  <a:txBody>
                    <a:bodyPr/>
                    <a:lstStyle/>
                    <a:p>
                      <a:pPr algn="l" fontAlgn="b"/>
                      <a:r>
                        <a:rPr lang="en-US" sz="1400" u="none" strike="noStrike" dirty="0">
                          <a:effectLst/>
                        </a:rPr>
                        <a:t>Premium Storage</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73511465"/>
                  </a:ext>
                </a:extLst>
              </a:tr>
              <a:tr h="0">
                <a:tc>
                  <a:txBody>
                    <a:bodyPr/>
                    <a:lstStyle/>
                    <a:p>
                      <a:pPr algn="l" fontAlgn="b"/>
                      <a:r>
                        <a:rPr lang="en-US" sz="1400" b="0" i="0" u="none" strike="noStrike" dirty="0">
                          <a:solidFill>
                            <a:srgbClr val="000000"/>
                          </a:solidFill>
                          <a:effectLst/>
                          <a:latin typeface="Calibri" panose="020F0502020204030204" pitchFamily="34" charset="0"/>
                        </a:rPr>
                        <a:t>SAP HANA on Azure (Large Instances)</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087392161"/>
                  </a:ext>
                </a:extLst>
              </a:tr>
            </a:tbl>
          </a:graphicData>
        </a:graphic>
      </p:graphicFrame>
      <p:sp>
        <p:nvSpPr>
          <p:cNvPr id="5" name="Rectangle 4"/>
          <p:cNvSpPr/>
          <p:nvPr/>
        </p:nvSpPr>
        <p:spPr>
          <a:xfrm>
            <a:off x="3461008" y="628549"/>
            <a:ext cx="516365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https://azure.microsoft.com/en-us/regions/#services</a:t>
            </a:r>
          </a:p>
        </p:txBody>
      </p:sp>
      <p:sp>
        <p:nvSpPr>
          <p:cNvPr id="6" name="Title 3"/>
          <p:cNvSpPr>
            <a:spLocks noGrp="1"/>
          </p:cNvSpPr>
          <p:nvPr>
            <p:ph type="title"/>
          </p:nvPr>
        </p:nvSpPr>
        <p:spPr>
          <a:xfrm>
            <a:off x="167387" y="121809"/>
            <a:ext cx="11833365" cy="506739"/>
          </a:xfrm>
        </p:spPr>
        <p:txBody>
          <a:bodyPr>
            <a:noAutofit/>
          </a:bodyPr>
          <a:lstStyle/>
          <a:p>
            <a:pPr algn="ctr"/>
            <a:r>
              <a:rPr lang="en-US" sz="4000" dirty="0">
                <a:latin typeface="Segoe UI Light" panose="020B0502040204020203" pitchFamily="34" charset="0"/>
                <a:cs typeface="Segoe UI Light" panose="020B0502040204020203" pitchFamily="34" charset="0"/>
              </a:rPr>
              <a:t>Azure Services by Region </a:t>
            </a:r>
            <a:r>
              <a:rPr lang="en-US" sz="1176" dirty="0">
                <a:latin typeface="Calibri" panose="020F0502020204030204"/>
                <a:cs typeface="Segoe UI Semibold" panose="020B0702040204020203" pitchFamily="34" charset="0"/>
              </a:rPr>
              <a:t>(as of 6/7/16)</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692003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5800" spc="-102" dirty="0">
                <a:ln w="3175">
                  <a:noFill/>
                </a:ln>
                <a:solidFill>
                  <a:schemeClr val="bg1"/>
                </a:solidFill>
                <a:ea typeface="+mn-ea"/>
                <a:cs typeface="Segoe UI" pitchFamily="34" charset="0"/>
              </a:rPr>
              <a:t>Customer Situation</a:t>
            </a:r>
            <a:br>
              <a:rPr lang="en-US" sz="6000" dirty="0">
                <a:solidFill>
                  <a:schemeClr val="bg1"/>
                </a:solidFill>
              </a:rPr>
            </a:br>
            <a:r>
              <a:rPr lang="en-US" sz="3600" i="1" dirty="0">
                <a:solidFill>
                  <a:schemeClr val="bg1"/>
                </a:solidFill>
              </a:rPr>
              <a:t>Contoso Group</a:t>
            </a:r>
            <a:endParaRPr lang="en-US" sz="4800" i="1" dirty="0">
              <a:solidFill>
                <a:schemeClr val="bg1"/>
              </a:solidFill>
            </a:endParaRPr>
          </a:p>
        </p:txBody>
      </p:sp>
      <p:sp>
        <p:nvSpPr>
          <p:cNvPr id="3" name="Content Placeholder 2"/>
          <p:cNvSpPr>
            <a:spLocks noGrp="1"/>
          </p:cNvSpPr>
          <p:nvPr>
            <p:ph sz="quarter" idx="10"/>
          </p:nvPr>
        </p:nvSpPr>
        <p:spPr>
          <a:xfrm>
            <a:off x="567203" y="2081322"/>
            <a:ext cx="11196413" cy="4391371"/>
          </a:xfrm>
        </p:spPr>
        <p:txBody>
          <a:bodyPr>
            <a:normAutofit fontScale="85000" lnSpcReduction="20000"/>
          </a:bodyPr>
          <a:lstStyle/>
          <a:p>
            <a:pPr marL="0" indent="0">
              <a:spcAft>
                <a:spcPts val="1177"/>
              </a:spcAft>
              <a:buNone/>
            </a:pPr>
            <a:r>
              <a:rPr lang="en-US" sz="2400" dirty="0">
                <a:solidFill>
                  <a:schemeClr val="bg1"/>
                </a:solidFill>
              </a:rPr>
              <a:t>Contoso Group is a global pharmaceutical company with its headquarters based in Chicago, US.  </a:t>
            </a:r>
          </a:p>
          <a:p>
            <a:pPr marL="0" indent="0">
              <a:spcAft>
                <a:spcPts val="1177"/>
              </a:spcAft>
              <a:buNone/>
            </a:pPr>
            <a:r>
              <a:rPr lang="en-US" sz="2400" dirty="0">
                <a:solidFill>
                  <a:schemeClr val="bg1"/>
                </a:solidFill>
              </a:rPr>
              <a:t>It has been running SAP ERP and BW for its Finance/Logistics/Analytics systems on HP-UX/Oracle platform for a long time, however Contoso Leadership and Business Planning Group have suffered from the unstable performance and Contoso IT is looking into migration to SAP HANA. </a:t>
            </a:r>
          </a:p>
          <a:p>
            <a:pPr marL="0" indent="0">
              <a:spcAft>
                <a:spcPts val="1177"/>
              </a:spcAft>
              <a:buNone/>
            </a:pPr>
            <a:r>
              <a:rPr lang="en-US" sz="2400" dirty="0">
                <a:solidFill>
                  <a:schemeClr val="bg1"/>
                </a:solidFill>
              </a:rPr>
              <a:t>Contoso IT has decided to migrate its BW system to HANA first (go live in Dec CY16), then do the same with ECC in CY17, to mitigate switching risks. </a:t>
            </a:r>
          </a:p>
          <a:p>
            <a:pPr marL="0" indent="0">
              <a:spcAft>
                <a:spcPts val="1177"/>
              </a:spcAft>
              <a:buNone/>
            </a:pPr>
            <a:r>
              <a:rPr lang="en-US" sz="2400" dirty="0">
                <a:solidFill>
                  <a:schemeClr val="bg1"/>
                </a:solidFill>
              </a:rPr>
              <a:t>At the same time, Contoso IT is under a pressure to drastically reduce # of server/storage hardware in their own datacenters as it’s not their core/primary business at all. </a:t>
            </a:r>
          </a:p>
          <a:p>
            <a:pPr marL="0" indent="0">
              <a:spcAft>
                <a:spcPts val="1177"/>
              </a:spcAft>
              <a:buNone/>
            </a:pPr>
            <a:r>
              <a:rPr lang="en-US" sz="2400" dirty="0">
                <a:solidFill>
                  <a:schemeClr val="bg1"/>
                </a:solidFill>
              </a:rPr>
              <a:t>Because BW often get access from Contoso management team (to support their management decisions), it needs to be highly available and its performance needs to be stable.  </a:t>
            </a:r>
          </a:p>
          <a:p>
            <a:pPr marL="0" indent="0">
              <a:spcAft>
                <a:spcPts val="1177"/>
              </a:spcAft>
              <a:buNone/>
            </a:pPr>
            <a:r>
              <a:rPr lang="en-US" sz="2400" dirty="0">
                <a:solidFill>
                  <a:schemeClr val="bg1"/>
                </a:solidFill>
              </a:rPr>
              <a:t>Because Contoso is very new to SAP HANA, multiple training/</a:t>
            </a:r>
            <a:r>
              <a:rPr lang="en-US" sz="2400" dirty="0" err="1">
                <a:solidFill>
                  <a:schemeClr val="bg1"/>
                </a:solidFill>
              </a:rPr>
              <a:t>dryrun</a:t>
            </a:r>
            <a:r>
              <a:rPr lang="en-US" sz="2400" dirty="0">
                <a:solidFill>
                  <a:schemeClr val="bg1"/>
                </a:solidFill>
              </a:rPr>
              <a:t>/sandbox environments are required – however it’s good to be able to shutdown and retire when they get unnecessary . </a:t>
            </a: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215407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Requirements</a:t>
            </a:r>
          </a:p>
        </p:txBody>
      </p:sp>
      <p:sp>
        <p:nvSpPr>
          <p:cNvPr id="3" name="Content Placeholder 2"/>
          <p:cNvSpPr>
            <a:spLocks noGrp="1"/>
          </p:cNvSpPr>
          <p:nvPr>
            <p:ph sz="quarter" idx="10"/>
          </p:nvPr>
        </p:nvSpPr>
        <p:spPr>
          <a:xfrm>
            <a:off x="460126" y="1905758"/>
            <a:ext cx="11303489" cy="4097326"/>
          </a:xfrm>
        </p:spPr>
        <p:txBody>
          <a:bodyPr>
            <a:normAutofit lnSpcReduction="10000"/>
          </a:bodyPr>
          <a:lstStyle/>
          <a:p>
            <a:pPr lvl="0"/>
            <a:r>
              <a:rPr lang="en-US" sz="3600" dirty="0">
                <a:solidFill>
                  <a:schemeClr val="bg1"/>
                </a:solidFill>
              </a:rPr>
              <a:t>Highly responsive with low DB/network latency</a:t>
            </a:r>
          </a:p>
          <a:p>
            <a:pPr lvl="0"/>
            <a:r>
              <a:rPr lang="en-US" sz="3600" dirty="0">
                <a:solidFill>
                  <a:schemeClr val="bg1"/>
                </a:solidFill>
              </a:rPr>
              <a:t>In-memory Database Performance</a:t>
            </a:r>
          </a:p>
          <a:p>
            <a:pPr lvl="0"/>
            <a:r>
              <a:rPr lang="en-US" sz="3600" dirty="0">
                <a:solidFill>
                  <a:schemeClr val="bg1"/>
                </a:solidFill>
              </a:rPr>
              <a:t>High Availability &amp; Disaster Recovery</a:t>
            </a:r>
          </a:p>
          <a:p>
            <a:pPr lvl="0"/>
            <a:r>
              <a:rPr lang="en-US" sz="3600" dirty="0">
                <a:solidFill>
                  <a:schemeClr val="bg1"/>
                </a:solidFill>
              </a:rPr>
              <a:t>Enterprise Data Protection &amp; Security</a:t>
            </a:r>
          </a:p>
          <a:p>
            <a:pPr lvl="0"/>
            <a:r>
              <a:rPr lang="en-US" sz="3600" dirty="0">
                <a:solidFill>
                  <a:schemeClr val="bg1"/>
                </a:solidFill>
              </a:rPr>
              <a:t>Safe Migration with Downtime Minimized</a:t>
            </a:r>
          </a:p>
          <a:p>
            <a:pPr lvl="0"/>
            <a:r>
              <a:rPr lang="en-US" sz="3600" dirty="0">
                <a:solidFill>
                  <a:schemeClr val="bg1"/>
                </a:solidFill>
              </a:rPr>
              <a:t>Taking advantage of HANA applications</a:t>
            </a:r>
          </a:p>
          <a:p>
            <a:pPr lvl="0"/>
            <a:r>
              <a:rPr lang="en-US" sz="3600" dirty="0">
                <a:solidFill>
                  <a:schemeClr val="bg1"/>
                </a:solidFill>
              </a:rPr>
              <a:t>And – costs are minimum </a:t>
            </a:r>
          </a:p>
          <a:p>
            <a:pPr marL="0" indent="0">
              <a:spcAft>
                <a:spcPts val="882"/>
              </a:spcAft>
              <a:buNone/>
            </a:pPr>
            <a:endParaRPr lang="en-US" sz="3600" dirty="0">
              <a:solidFill>
                <a:schemeClr val="bg1"/>
              </a:solidFill>
            </a:endParaRPr>
          </a:p>
        </p:txBody>
      </p:sp>
      <p:sp>
        <p:nvSpPr>
          <p:cNvPr id="6" name="Freeform 5"/>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7" name="Rectangle 6"/>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08622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9529" y="845365"/>
            <a:ext cx="5826761" cy="4983671"/>
          </a:xfrm>
        </p:spPr>
        <p:txBody>
          <a:bodyPr>
            <a:noAutofit/>
          </a:bodyPr>
          <a:lstStyle/>
          <a:p>
            <a:r>
              <a:rPr lang="en-US" sz="1800" dirty="0">
                <a:solidFill>
                  <a:schemeClr val="bg1"/>
                </a:solidFill>
              </a:rPr>
              <a:t>Scope : </a:t>
            </a:r>
            <a:r>
              <a:rPr lang="en-US" sz="1800" b="1" dirty="0">
                <a:solidFill>
                  <a:srgbClr val="FFFF00"/>
                </a:solidFill>
              </a:rPr>
              <a:t>BW migration to HANA in Cloud</a:t>
            </a:r>
            <a:r>
              <a:rPr lang="en-US" sz="1800" dirty="0">
                <a:solidFill>
                  <a:srgbClr val="FFFF00"/>
                </a:solidFill>
              </a:rPr>
              <a:t> </a:t>
            </a:r>
          </a:p>
          <a:p>
            <a:pPr lvl="1"/>
            <a:r>
              <a:rPr lang="en-US" sz="1600" dirty="0">
                <a:solidFill>
                  <a:schemeClr val="bg1"/>
                </a:solidFill>
              </a:rPr>
              <a:t>Go-live date : </a:t>
            </a:r>
            <a:r>
              <a:rPr lang="en-US" sz="1600" b="1" dirty="0">
                <a:solidFill>
                  <a:srgbClr val="FFFF00"/>
                </a:solidFill>
              </a:rPr>
              <a:t>December 2016</a:t>
            </a:r>
            <a:r>
              <a:rPr lang="en-US" sz="1600" dirty="0">
                <a:solidFill>
                  <a:srgbClr val="FFFF00"/>
                </a:solidFill>
              </a:rPr>
              <a:t> </a:t>
            </a:r>
          </a:p>
          <a:p>
            <a:pPr lvl="1"/>
            <a:r>
              <a:rPr lang="en-US" sz="1600" dirty="0">
                <a:solidFill>
                  <a:schemeClr val="bg1"/>
                </a:solidFill>
              </a:rPr>
              <a:t>Current BW (ABAP Unicode) on-premises with HP-UX and Oracle</a:t>
            </a:r>
          </a:p>
          <a:p>
            <a:pPr lvl="1"/>
            <a:r>
              <a:rPr lang="en-US" sz="1600" b="1" dirty="0">
                <a:solidFill>
                  <a:srgbClr val="FFFF00"/>
                </a:solidFill>
              </a:rPr>
              <a:t>ECC is kept on-premises</a:t>
            </a:r>
            <a:r>
              <a:rPr lang="en-US" sz="1600" dirty="0">
                <a:solidFill>
                  <a:srgbClr val="FFFF00"/>
                </a:solidFill>
              </a:rPr>
              <a:t> </a:t>
            </a:r>
            <a:r>
              <a:rPr lang="en-US" sz="1600" dirty="0">
                <a:solidFill>
                  <a:schemeClr val="bg1"/>
                </a:solidFill>
              </a:rPr>
              <a:t>(with HP-UX/Oracle) until Dec 2017 </a:t>
            </a:r>
          </a:p>
          <a:p>
            <a:pPr lvl="2"/>
            <a:r>
              <a:rPr lang="en-US" sz="1600" dirty="0"/>
              <a:t>Data is transferred from ECC (on-premises) to BW (in Cloud) every hour </a:t>
            </a:r>
          </a:p>
          <a:p>
            <a:pPr lvl="1"/>
            <a:r>
              <a:rPr lang="en-US" sz="1600" dirty="0">
                <a:solidFill>
                  <a:prstClr val="white"/>
                </a:solidFill>
              </a:rPr>
              <a:t>(Option) Need to start to prepare for ECC migration to 1TB HANA in Cloud</a:t>
            </a:r>
            <a:endParaRPr lang="en-US" sz="1600" dirty="0">
              <a:solidFill>
                <a:schemeClr val="bg1"/>
              </a:solidFill>
            </a:endParaRPr>
          </a:p>
          <a:p>
            <a:r>
              <a:rPr lang="en-US" sz="1800" dirty="0">
                <a:solidFill>
                  <a:schemeClr val="bg1"/>
                </a:solidFill>
              </a:rPr>
              <a:t>Sizing </a:t>
            </a:r>
          </a:p>
          <a:p>
            <a:pPr lvl="1"/>
            <a:r>
              <a:rPr lang="en-US" sz="1600" dirty="0">
                <a:solidFill>
                  <a:schemeClr val="bg1"/>
                </a:solidFill>
              </a:rPr>
              <a:t>Run new </a:t>
            </a:r>
            <a:r>
              <a:rPr lang="en-US" sz="1600" b="1" dirty="0">
                <a:solidFill>
                  <a:srgbClr val="FFFF00"/>
                </a:solidFill>
              </a:rPr>
              <a:t>Production</a:t>
            </a:r>
            <a:r>
              <a:rPr lang="en-US" sz="1600" dirty="0">
                <a:solidFill>
                  <a:schemeClr val="bg1"/>
                </a:solidFill>
              </a:rPr>
              <a:t> with latest OS/DB in the infrastructure </a:t>
            </a:r>
            <a:r>
              <a:rPr lang="en-US" sz="1600" b="1" dirty="0">
                <a:solidFill>
                  <a:srgbClr val="FFFF00"/>
                </a:solidFill>
              </a:rPr>
              <a:t>fully certified and supported</a:t>
            </a:r>
            <a:r>
              <a:rPr lang="en-US" sz="1600" dirty="0">
                <a:solidFill>
                  <a:schemeClr val="bg1"/>
                </a:solidFill>
              </a:rPr>
              <a:t> by SAP, which is </a:t>
            </a:r>
            <a:r>
              <a:rPr lang="en-US" sz="1600" b="1" dirty="0">
                <a:solidFill>
                  <a:srgbClr val="FFFF00"/>
                </a:solidFill>
              </a:rPr>
              <a:t>NOT the case with Non-Prod </a:t>
            </a:r>
          </a:p>
          <a:p>
            <a:pPr lvl="1"/>
            <a:r>
              <a:rPr lang="en-US" sz="1600" dirty="0">
                <a:solidFill>
                  <a:schemeClr val="bg1"/>
                </a:solidFill>
              </a:rPr>
              <a:t>Expected HANA database server(s) : DB size </a:t>
            </a:r>
            <a:r>
              <a:rPr lang="en-US" sz="1600" b="1" dirty="0">
                <a:solidFill>
                  <a:srgbClr val="FFFF00"/>
                </a:solidFill>
              </a:rPr>
              <a:t>384 GB</a:t>
            </a:r>
            <a:r>
              <a:rPr lang="en-US" sz="1600" dirty="0">
                <a:solidFill>
                  <a:srgbClr val="FFFF00"/>
                </a:solidFill>
              </a:rPr>
              <a:t>, </a:t>
            </a:r>
            <a:r>
              <a:rPr lang="en-US" sz="1600" b="1" dirty="0">
                <a:solidFill>
                  <a:srgbClr val="FFFF00"/>
                </a:solidFill>
              </a:rPr>
              <a:t>30,000 IOPS </a:t>
            </a:r>
            <a:r>
              <a:rPr lang="en-US" sz="1600" dirty="0">
                <a:solidFill>
                  <a:schemeClr val="bg1"/>
                </a:solidFill>
              </a:rPr>
              <a:t>required for HANA DB files, DB size will reach </a:t>
            </a:r>
            <a:r>
              <a:rPr lang="en-US" sz="1600" b="1" dirty="0">
                <a:solidFill>
                  <a:srgbClr val="FFFF00"/>
                </a:solidFill>
              </a:rPr>
              <a:t>500 GB</a:t>
            </a:r>
            <a:r>
              <a:rPr lang="en-US" sz="1600" dirty="0">
                <a:solidFill>
                  <a:schemeClr val="bg1"/>
                </a:solidFill>
              </a:rPr>
              <a:t> in 3 years</a:t>
            </a:r>
          </a:p>
          <a:p>
            <a:pPr lvl="1"/>
            <a:r>
              <a:rPr lang="en-US" sz="1600" dirty="0">
                <a:solidFill>
                  <a:schemeClr val="bg1"/>
                </a:solidFill>
              </a:rPr>
              <a:t>BW application servers : </a:t>
            </a:r>
            <a:r>
              <a:rPr lang="en-US" sz="1600" b="1" dirty="0">
                <a:solidFill>
                  <a:srgbClr val="FFFF00"/>
                </a:solidFill>
              </a:rPr>
              <a:t>10k SAPS</a:t>
            </a:r>
          </a:p>
          <a:p>
            <a:pPr lvl="1"/>
            <a:r>
              <a:rPr lang="en-US" sz="1600" b="1" dirty="0">
                <a:solidFill>
                  <a:srgbClr val="FFFF00"/>
                </a:solidFill>
              </a:rPr>
              <a:t>Dev, Test, QA can be smaller </a:t>
            </a:r>
            <a:r>
              <a:rPr lang="en-US" sz="1600" dirty="0">
                <a:solidFill>
                  <a:schemeClr val="bg1"/>
                </a:solidFill>
              </a:rPr>
              <a:t>than Production</a:t>
            </a:r>
          </a:p>
          <a:p>
            <a:pPr lvl="1"/>
            <a:r>
              <a:rPr lang="en-US" sz="1600" dirty="0">
                <a:solidFill>
                  <a:schemeClr val="bg1"/>
                </a:solidFill>
              </a:rPr>
              <a:t>Uptime – </a:t>
            </a:r>
            <a:r>
              <a:rPr lang="en-US" sz="1600" b="1" dirty="0">
                <a:solidFill>
                  <a:schemeClr val="bg1"/>
                </a:solidFill>
              </a:rPr>
              <a:t>Prod : </a:t>
            </a:r>
            <a:r>
              <a:rPr lang="en-US" sz="1600" b="1" dirty="0">
                <a:solidFill>
                  <a:srgbClr val="FFFF00"/>
                </a:solidFill>
              </a:rPr>
              <a:t>744 hours (24x7)</a:t>
            </a:r>
            <a:r>
              <a:rPr lang="en-US" sz="1600" b="1" dirty="0">
                <a:solidFill>
                  <a:schemeClr val="bg1"/>
                </a:solidFill>
              </a:rPr>
              <a:t>/m</a:t>
            </a:r>
            <a:r>
              <a:rPr lang="en-US" sz="1600" dirty="0">
                <a:solidFill>
                  <a:schemeClr val="bg1"/>
                </a:solidFill>
              </a:rPr>
              <a:t>,  Dev : </a:t>
            </a:r>
            <a:r>
              <a:rPr lang="en-US" sz="1600" b="1" dirty="0">
                <a:solidFill>
                  <a:srgbClr val="FFFF00"/>
                </a:solidFill>
              </a:rPr>
              <a:t>200 hours</a:t>
            </a:r>
            <a:r>
              <a:rPr lang="en-US" sz="1600" b="1" dirty="0">
                <a:solidFill>
                  <a:schemeClr val="bg1"/>
                </a:solidFill>
              </a:rPr>
              <a:t>/m</a:t>
            </a:r>
            <a:r>
              <a:rPr lang="en-US" sz="1600" dirty="0">
                <a:solidFill>
                  <a:schemeClr val="bg1"/>
                </a:solidFill>
              </a:rPr>
              <a:t>, </a:t>
            </a:r>
            <a:br>
              <a:rPr lang="en-US" sz="1600" dirty="0">
                <a:solidFill>
                  <a:schemeClr val="bg1"/>
                </a:solidFill>
              </a:rPr>
            </a:br>
            <a:r>
              <a:rPr lang="en-US" sz="1600" dirty="0">
                <a:solidFill>
                  <a:schemeClr val="bg1"/>
                </a:solidFill>
              </a:rPr>
              <a:t>Test : </a:t>
            </a:r>
            <a:r>
              <a:rPr lang="en-US" sz="1600" b="1" dirty="0">
                <a:solidFill>
                  <a:srgbClr val="FFFF00"/>
                </a:solidFill>
              </a:rPr>
              <a:t>200 hours/m</a:t>
            </a:r>
            <a:r>
              <a:rPr lang="en-US" sz="1600" dirty="0">
                <a:solidFill>
                  <a:schemeClr val="bg1"/>
                </a:solidFill>
              </a:rPr>
              <a:t>, QA : </a:t>
            </a:r>
            <a:r>
              <a:rPr lang="en-US" sz="1600" b="1" dirty="0">
                <a:solidFill>
                  <a:srgbClr val="FFFF00"/>
                </a:solidFill>
              </a:rPr>
              <a:t>50 hours</a:t>
            </a:r>
            <a:r>
              <a:rPr lang="en-US" sz="1600" b="1" dirty="0">
                <a:solidFill>
                  <a:schemeClr val="bg1"/>
                </a:solidFill>
              </a:rPr>
              <a:t>/m</a:t>
            </a:r>
            <a:endParaRPr lang="en-US" sz="1600" b="1" dirty="0">
              <a:solidFill>
                <a:srgbClr val="FFFF00"/>
              </a:solidFill>
            </a:endParaRPr>
          </a:p>
          <a:p>
            <a:pPr lvl="1"/>
            <a:r>
              <a:rPr lang="en-US" sz="1600" dirty="0">
                <a:solidFill>
                  <a:schemeClr val="bg1"/>
                </a:solidFill>
              </a:rPr>
              <a:t>Long term backup – use </a:t>
            </a:r>
            <a:r>
              <a:rPr lang="en-US" sz="1600" b="1" dirty="0">
                <a:solidFill>
                  <a:schemeClr val="bg1"/>
                </a:solidFill>
              </a:rPr>
              <a:t>reasonable backup storage in Cloud</a:t>
            </a:r>
            <a:endParaRPr lang="en-US" sz="1600" dirty="0">
              <a:solidFill>
                <a:schemeClr val="bg1"/>
              </a:solidFill>
            </a:endParaRPr>
          </a:p>
          <a:p>
            <a:endParaRPr lang="en-US" sz="1800" dirty="0">
              <a:solidFill>
                <a:schemeClr val="bg1"/>
              </a:solidFill>
            </a:endParaRPr>
          </a:p>
        </p:txBody>
      </p:sp>
      <p:sp>
        <p:nvSpPr>
          <p:cNvPr id="4" name="Title 1"/>
          <p:cNvSpPr>
            <a:spLocks noGrp="1"/>
          </p:cNvSpPr>
          <p:nvPr>
            <p:ph type="title"/>
          </p:nvPr>
        </p:nvSpPr>
        <p:spPr>
          <a:xfrm>
            <a:off x="269239" y="0"/>
            <a:ext cx="11494682" cy="896518"/>
          </a:xfrm>
        </p:spPr>
        <p:txBody>
          <a:bodyPr/>
          <a:lstStyle/>
          <a:p>
            <a:r>
              <a:rPr lang="en-US" dirty="0">
                <a:solidFill>
                  <a:schemeClr val="bg1"/>
                </a:solidFill>
              </a:rPr>
              <a:t>Customer Requirements</a:t>
            </a:r>
          </a:p>
        </p:txBody>
      </p:sp>
      <p:sp>
        <p:nvSpPr>
          <p:cNvPr id="7" name="Content Placeholder 2"/>
          <p:cNvSpPr txBox="1">
            <a:spLocks/>
          </p:cNvSpPr>
          <p:nvPr/>
        </p:nvSpPr>
        <p:spPr>
          <a:xfrm>
            <a:off x="6016580" y="178164"/>
            <a:ext cx="6175420" cy="5907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912"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65"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71"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24"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24"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Availability and Backup</a:t>
            </a:r>
          </a:p>
          <a:p>
            <a:pPr lvl="1"/>
            <a:r>
              <a:rPr lang="en-US" sz="1600" b="1" dirty="0">
                <a:solidFill>
                  <a:srgbClr val="FFFF00"/>
                </a:solidFill>
              </a:rPr>
              <a:t>Data loss NOT allowed</a:t>
            </a:r>
            <a:endParaRPr lang="en-US" sz="1600" dirty="0">
              <a:solidFill>
                <a:srgbClr val="FFFF00"/>
              </a:solidFill>
            </a:endParaRPr>
          </a:p>
          <a:p>
            <a:pPr lvl="1"/>
            <a:r>
              <a:rPr lang="en-US" sz="1600" b="1" dirty="0">
                <a:solidFill>
                  <a:srgbClr val="FFFF00"/>
                </a:solidFill>
              </a:rPr>
              <a:t>Planned downtime </a:t>
            </a:r>
            <a:r>
              <a:rPr lang="en-US" sz="1600" dirty="0"/>
              <a:t>to be notified to end users 1 week before </a:t>
            </a:r>
          </a:p>
          <a:p>
            <a:pPr lvl="1"/>
            <a:r>
              <a:rPr lang="en-US" sz="1600" b="1" dirty="0">
                <a:solidFill>
                  <a:srgbClr val="FFFF00"/>
                </a:solidFill>
              </a:rPr>
              <a:t>Unplanned downtime </a:t>
            </a:r>
            <a:r>
              <a:rPr lang="en-US" sz="1600" dirty="0"/>
              <a:t>to users should be minimum</a:t>
            </a:r>
          </a:p>
          <a:p>
            <a:pPr lvl="2"/>
            <a:r>
              <a:rPr lang="en-US" sz="1400" dirty="0"/>
              <a:t>Technical issues/outages need to be detected and reported immediately</a:t>
            </a:r>
            <a:endParaRPr lang="en-US" sz="1200" dirty="0"/>
          </a:p>
          <a:p>
            <a:pPr lvl="1"/>
            <a:r>
              <a:rPr lang="en-US" sz="1600" b="1" dirty="0">
                <a:solidFill>
                  <a:srgbClr val="FFFF00"/>
                </a:solidFill>
              </a:rPr>
              <a:t>Both HA option and Non-HA option need to be proposed </a:t>
            </a:r>
          </a:p>
          <a:p>
            <a:pPr lvl="1"/>
            <a:r>
              <a:rPr lang="en-US" sz="1600" b="1" dirty="0">
                <a:solidFill>
                  <a:srgbClr val="FFFF00"/>
                </a:solidFill>
              </a:rPr>
              <a:t>With HA option</a:t>
            </a:r>
            <a:r>
              <a:rPr lang="en-US" sz="1600" dirty="0"/>
              <a:t>, in case of server/storage issues, </a:t>
            </a:r>
            <a:r>
              <a:rPr lang="en-US" sz="1600" b="1" dirty="0">
                <a:solidFill>
                  <a:srgbClr val="FFFF00"/>
                </a:solidFill>
              </a:rPr>
              <a:t>auto failover to complete within 10 minutes</a:t>
            </a:r>
            <a:r>
              <a:rPr lang="en-US" sz="1600" dirty="0"/>
              <a:t>, in case of a disaster </a:t>
            </a:r>
            <a:r>
              <a:rPr lang="en-US" sz="1600" b="1" dirty="0">
                <a:solidFill>
                  <a:srgbClr val="FFFF00"/>
                </a:solidFill>
              </a:rPr>
              <a:t>recover within 1 day</a:t>
            </a:r>
          </a:p>
          <a:p>
            <a:pPr lvl="1"/>
            <a:r>
              <a:rPr lang="en-US" sz="1600" dirty="0"/>
              <a:t>HANA DB </a:t>
            </a:r>
            <a:r>
              <a:rPr lang="en-US" sz="1600" b="1" dirty="0">
                <a:solidFill>
                  <a:srgbClr val="FFFF00"/>
                </a:solidFill>
              </a:rPr>
              <a:t>log backup</a:t>
            </a:r>
            <a:r>
              <a:rPr lang="en-US" sz="1600" dirty="0">
                <a:solidFill>
                  <a:srgbClr val="FFFF00"/>
                </a:solidFill>
              </a:rPr>
              <a:t> </a:t>
            </a:r>
            <a:r>
              <a:rPr lang="en-US" sz="1600" dirty="0"/>
              <a:t>to be taken </a:t>
            </a:r>
            <a:r>
              <a:rPr lang="en-US" sz="1600" b="1" dirty="0">
                <a:solidFill>
                  <a:srgbClr val="FFFF00"/>
                </a:solidFill>
              </a:rPr>
              <a:t>every 30 minutes</a:t>
            </a:r>
          </a:p>
          <a:p>
            <a:pPr lvl="2"/>
            <a:r>
              <a:rPr lang="en-US" sz="1400" dirty="0"/>
              <a:t>DB log backup to be kept for </a:t>
            </a:r>
            <a:r>
              <a:rPr lang="en-US" sz="1400" b="1" dirty="0">
                <a:solidFill>
                  <a:srgbClr val="FFFF00"/>
                </a:solidFill>
              </a:rPr>
              <a:t>1 day</a:t>
            </a:r>
            <a:r>
              <a:rPr lang="en-US" sz="1400" dirty="0">
                <a:solidFill>
                  <a:srgbClr val="FFFF00"/>
                </a:solidFill>
              </a:rPr>
              <a:t> </a:t>
            </a:r>
            <a:r>
              <a:rPr lang="en-US" sz="1400" dirty="0"/>
              <a:t>(DB restore need to be fast)</a:t>
            </a:r>
            <a:endParaRPr lang="en-US" sz="1200" dirty="0"/>
          </a:p>
          <a:p>
            <a:pPr lvl="1"/>
            <a:r>
              <a:rPr lang="en-US" sz="1600" dirty="0"/>
              <a:t>HANA DB </a:t>
            </a:r>
            <a:r>
              <a:rPr lang="en-US" sz="1600" b="1" dirty="0">
                <a:solidFill>
                  <a:srgbClr val="FFFF00"/>
                </a:solidFill>
              </a:rPr>
              <a:t>full backup every night</a:t>
            </a:r>
          </a:p>
          <a:p>
            <a:pPr lvl="2"/>
            <a:r>
              <a:rPr lang="en-US" sz="1400" b="1" dirty="0">
                <a:solidFill>
                  <a:srgbClr val="FFFF00"/>
                </a:solidFill>
              </a:rPr>
              <a:t>Daily</a:t>
            </a:r>
            <a:r>
              <a:rPr lang="en-US" sz="1400" dirty="0">
                <a:solidFill>
                  <a:srgbClr val="FFFF00"/>
                </a:solidFill>
              </a:rPr>
              <a:t> </a:t>
            </a:r>
            <a:r>
              <a:rPr lang="en-US" sz="1400" dirty="0"/>
              <a:t>HANA DB full backup to be retained </a:t>
            </a:r>
            <a:r>
              <a:rPr lang="en-US" sz="1400" b="1" dirty="0">
                <a:solidFill>
                  <a:srgbClr val="FFFF00"/>
                </a:solidFill>
              </a:rPr>
              <a:t>for 1 month</a:t>
            </a:r>
            <a:endParaRPr lang="en-US" sz="1200" b="1" dirty="0">
              <a:solidFill>
                <a:srgbClr val="FFFF00"/>
              </a:solidFill>
            </a:endParaRPr>
          </a:p>
          <a:p>
            <a:pPr lvl="1"/>
            <a:r>
              <a:rPr lang="en-US" sz="1600" b="1" dirty="0">
                <a:solidFill>
                  <a:srgbClr val="FFFF00"/>
                </a:solidFill>
              </a:rPr>
              <a:t>Monthly</a:t>
            </a:r>
            <a:r>
              <a:rPr lang="en-US" sz="1600" dirty="0"/>
              <a:t> HANA DB full backup </a:t>
            </a:r>
            <a:r>
              <a:rPr lang="en-US" sz="1600" b="1" dirty="0"/>
              <a:t>for 1 year</a:t>
            </a:r>
            <a:r>
              <a:rPr lang="en-US" sz="1600" dirty="0"/>
              <a:t>, </a:t>
            </a:r>
            <a:r>
              <a:rPr lang="en-US" sz="1600" b="1" dirty="0"/>
              <a:t>annual for 3 years</a:t>
            </a:r>
          </a:p>
          <a:p>
            <a:r>
              <a:rPr lang="en-US" sz="1800" dirty="0">
                <a:solidFill>
                  <a:schemeClr val="bg1"/>
                </a:solidFill>
              </a:rPr>
              <a:t>End user access</a:t>
            </a:r>
          </a:p>
          <a:p>
            <a:pPr lvl="1"/>
            <a:r>
              <a:rPr lang="en-US" sz="1600" dirty="0">
                <a:solidFill>
                  <a:schemeClr val="bg1"/>
                </a:solidFill>
              </a:rPr>
              <a:t>User locations </a:t>
            </a:r>
            <a:r>
              <a:rPr lang="en-US" sz="1600" dirty="0"/>
              <a:t>– 300 from US, 50 LATAM, 50 Europe, 30 Asia - all intranet</a:t>
            </a:r>
          </a:p>
          <a:p>
            <a:pPr lvl="1"/>
            <a:r>
              <a:rPr lang="en-US" sz="1600" dirty="0">
                <a:solidFill>
                  <a:schemeClr val="bg1"/>
                </a:solidFill>
              </a:rPr>
              <a:t>Currently </a:t>
            </a:r>
            <a:r>
              <a:rPr lang="en-US" sz="1600" b="1" dirty="0">
                <a:solidFill>
                  <a:srgbClr val="FFFF00"/>
                </a:solidFill>
              </a:rPr>
              <a:t>ExpressRoute</a:t>
            </a:r>
            <a:r>
              <a:rPr lang="en-US" sz="1600" dirty="0">
                <a:solidFill>
                  <a:schemeClr val="bg1"/>
                </a:solidFill>
              </a:rPr>
              <a:t> is set up to </a:t>
            </a:r>
            <a:r>
              <a:rPr lang="en-US" sz="1600" b="1" dirty="0">
                <a:solidFill>
                  <a:srgbClr val="FFFF00"/>
                </a:solidFill>
              </a:rPr>
              <a:t>Azure East US 2</a:t>
            </a:r>
            <a:endParaRPr lang="en-US" sz="1600" dirty="0">
              <a:solidFill>
                <a:schemeClr val="bg1"/>
              </a:solidFill>
            </a:endParaRPr>
          </a:p>
          <a:p>
            <a:pPr lvl="1"/>
            <a:r>
              <a:rPr lang="en-US" sz="1600" b="1" dirty="0">
                <a:solidFill>
                  <a:srgbClr val="FFFF00"/>
                </a:solidFill>
              </a:rPr>
              <a:t>User turn around time </a:t>
            </a:r>
            <a:r>
              <a:rPr lang="en-US" sz="1600" dirty="0">
                <a:solidFill>
                  <a:schemeClr val="bg1"/>
                </a:solidFill>
              </a:rPr>
              <a:t>needs to be minimum </a:t>
            </a:r>
          </a:p>
          <a:p>
            <a:pPr lvl="1"/>
            <a:r>
              <a:rPr lang="en-US" sz="1600" dirty="0">
                <a:solidFill>
                  <a:schemeClr val="bg1"/>
                </a:solidFill>
              </a:rPr>
              <a:t>(Option) Single sign on with Active Directory preferred </a:t>
            </a:r>
          </a:p>
          <a:p>
            <a:pPr lvl="1"/>
            <a:r>
              <a:rPr lang="en-US" sz="1600" dirty="0">
                <a:solidFill>
                  <a:schemeClr val="bg1"/>
                </a:solidFill>
              </a:rPr>
              <a:t>(Option) increasing # of mobile users prefer Fiori via internet  </a:t>
            </a:r>
          </a:p>
          <a:p>
            <a:pPr lvl="1"/>
            <a:r>
              <a:rPr lang="en-US" sz="1600" dirty="0">
                <a:solidFill>
                  <a:schemeClr val="bg1"/>
                </a:solidFill>
              </a:rPr>
              <a:t>(Option) Visualization, dashboard, reporting tools are preferred (while costs are minimized)  </a:t>
            </a:r>
          </a:p>
          <a:p>
            <a:pPr lvl="1"/>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5192743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38" i="1" dirty="0">
                <a:solidFill>
                  <a:schemeClr val="bg1"/>
                </a:solidFill>
              </a:rPr>
              <a:t>Call to action – Design and present the solution</a:t>
            </a:r>
          </a:p>
        </p:txBody>
      </p:sp>
      <p:sp>
        <p:nvSpPr>
          <p:cNvPr id="3" name="Content Placeholder 2"/>
          <p:cNvSpPr>
            <a:spLocks noGrp="1"/>
          </p:cNvSpPr>
          <p:nvPr>
            <p:ph sz="quarter" idx="10"/>
          </p:nvPr>
        </p:nvSpPr>
        <p:spPr>
          <a:xfrm>
            <a:off x="703385" y="1504451"/>
            <a:ext cx="10842171" cy="2318341"/>
          </a:xfrm>
        </p:spPr>
        <p:txBody>
          <a:bodyPr>
            <a:noAutofit/>
          </a:bodyPr>
          <a:lstStyle/>
          <a:p>
            <a:pPr marL="0" indent="0">
              <a:buNone/>
            </a:pPr>
            <a:r>
              <a:rPr lang="en-US" sz="4400" b="1" dirty="0">
                <a:solidFill>
                  <a:schemeClr val="bg1"/>
                </a:solidFill>
              </a:rPr>
              <a:t>Outcome</a:t>
            </a:r>
            <a:endParaRPr lang="en-US" sz="4400" dirty="0">
              <a:solidFill>
                <a:schemeClr val="bg1"/>
              </a:solidFill>
            </a:endParaRPr>
          </a:p>
          <a:p>
            <a:pPr marL="0" indent="0">
              <a:buNone/>
            </a:pPr>
            <a:r>
              <a:rPr lang="en-US" sz="3200" dirty="0">
                <a:solidFill>
                  <a:schemeClr val="bg1"/>
                </a:solidFill>
              </a:rPr>
              <a:t>Design at least two solutions (e.g. HA option and Non-HA option) and present them to the target customer in a 10-minute chalk-talk format </a:t>
            </a:r>
            <a:r>
              <a:rPr lang="en-US" sz="3200" u="sng" dirty="0">
                <a:solidFill>
                  <a:schemeClr val="bg1"/>
                </a:solidFill>
              </a:rPr>
              <a:t>with quotes</a:t>
            </a:r>
            <a:r>
              <a:rPr lang="en-US" sz="3200" dirty="0">
                <a:solidFill>
                  <a:schemeClr val="bg1"/>
                </a:solidFill>
              </a:rPr>
              <a:t>.</a:t>
            </a:r>
            <a:br>
              <a:rPr lang="en-US" sz="3200" dirty="0">
                <a:solidFill>
                  <a:schemeClr val="bg1"/>
                </a:solidFill>
              </a:rPr>
            </a:br>
            <a:endParaRPr lang="en-US" sz="3200" dirty="0">
              <a:solidFill>
                <a:schemeClr val="bg1"/>
              </a:solidFill>
            </a:endParaRPr>
          </a:p>
          <a:p>
            <a:pPr marL="0" indent="0">
              <a:buNone/>
            </a:pPr>
            <a:r>
              <a:rPr lang="en-US" sz="4400" b="1" dirty="0">
                <a:solidFill>
                  <a:schemeClr val="bg1"/>
                </a:solidFill>
              </a:rPr>
              <a:t>Timeframe</a:t>
            </a:r>
            <a:endParaRPr lang="en-US" sz="4400" dirty="0">
              <a:solidFill>
                <a:schemeClr val="bg1"/>
              </a:solidFill>
            </a:endParaRPr>
          </a:p>
          <a:p>
            <a:pPr marL="0" indent="0">
              <a:buNone/>
            </a:pPr>
            <a:r>
              <a:rPr lang="en-US" sz="3200" dirty="0">
                <a:solidFill>
                  <a:schemeClr val="bg1"/>
                </a:solidFill>
              </a:rPr>
              <a:t>50 minutes</a:t>
            </a:r>
          </a:p>
          <a:p>
            <a:pPr marL="0" indent="0">
              <a:buNone/>
            </a:pPr>
            <a:endParaRPr lang="en-US" sz="4400" dirty="0">
              <a:solidFill>
                <a:schemeClr val="bg1"/>
              </a:solidFill>
            </a:endParaRPr>
          </a:p>
          <a:p>
            <a:endParaRPr lang="en-US" sz="4000" dirty="0"/>
          </a:p>
        </p:txBody>
      </p:sp>
      <p:sp>
        <p:nvSpPr>
          <p:cNvPr id="7" name="Freeform 6"/>
          <p:cNvSpPr>
            <a:spLocks noChangeAspect="1"/>
          </p:cNvSpPr>
          <p:nvPr/>
        </p:nvSpPr>
        <p:spPr bwMode="black">
          <a:xfrm>
            <a:off x="7886319" y="341982"/>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78309" y="87604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1090918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83" y="1697930"/>
            <a:ext cx="7216348" cy="1344703"/>
          </a:xfrm>
        </p:spPr>
        <p:txBody>
          <a:bodyPr>
            <a:normAutofit/>
          </a:bodyPr>
          <a:lstStyle/>
          <a:p>
            <a:pPr>
              <a:buSzPct val="90000"/>
            </a:pPr>
            <a:r>
              <a:rPr lang="en-US" sz="4400" dirty="0">
                <a:solidFill>
                  <a:schemeClr val="tx1"/>
                </a:solidFill>
              </a:rPr>
              <a:t>Wrap-Up</a:t>
            </a:r>
            <a:endParaRPr lang="en-US" sz="4800" b="1" dirty="0">
              <a:solidFill>
                <a:schemeClr val="tx1"/>
              </a:solidFill>
            </a:endParaRPr>
          </a:p>
        </p:txBody>
      </p:sp>
      <p:sp>
        <p:nvSpPr>
          <p:cNvPr id="10" name="Freeform 9"/>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8" name="Rectangle 7"/>
          <p:cNvSpPr/>
          <p:nvPr/>
        </p:nvSpPr>
        <p:spPr>
          <a:xfrm>
            <a:off x="8136159" y="101216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ext Placeholder 6"/>
          <p:cNvSpPr txBox="1">
            <a:spLocks/>
          </p:cNvSpPr>
          <p:nvPr/>
        </p:nvSpPr>
        <p:spPr>
          <a:xfrm>
            <a:off x="781183" y="253818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b="1" dirty="0">
                <a:solidFill>
                  <a:srgbClr val="FFFFFF"/>
                </a:solidFill>
                <a:latin typeface="Segoe UI"/>
              </a:rPr>
              <a:t>Outcomes</a:t>
            </a:r>
            <a:endParaRPr lang="en-US" sz="3200" dirty="0">
              <a:solidFill>
                <a:srgbClr val="FFFFFF"/>
              </a:solidFill>
              <a:latin typeface="Segoe UI"/>
            </a:endParaRPr>
          </a:p>
          <a:p>
            <a:pPr marL="280178" indent="-280178">
              <a:spcBef>
                <a:spcPct val="20000"/>
              </a:spcBef>
              <a:buFont typeface="Arial" pitchFamily="34" charset="0"/>
              <a:buChar char="•"/>
            </a:pPr>
            <a:r>
              <a:rPr lang="en-US" sz="2400" dirty="0">
                <a:solidFill>
                  <a:srgbClr val="FFFFFF"/>
                </a:solidFill>
                <a:latin typeface="Segoe UI"/>
              </a:rPr>
              <a:t>Identify the potential solution for the case-study</a:t>
            </a:r>
          </a:p>
          <a:p>
            <a:pPr marL="280178" indent="-280178">
              <a:spcBef>
                <a:spcPct val="20000"/>
              </a:spcBef>
              <a:buFont typeface="Arial" pitchFamily="34" charset="0"/>
              <a:buChar char="•"/>
            </a:pPr>
            <a:r>
              <a:rPr lang="en-US" sz="2400" dirty="0">
                <a:solidFill>
                  <a:srgbClr val="FFFFFF"/>
                </a:solidFill>
                <a:latin typeface="Segoe UI"/>
              </a:rPr>
              <a:t>Identify solutions designed by </a:t>
            </a:r>
            <a:r>
              <a:rPr lang="en-US" sz="2400">
                <a:solidFill>
                  <a:srgbClr val="FFFFFF"/>
                </a:solidFill>
                <a:latin typeface="Segoe UI"/>
              </a:rPr>
              <a:t>other teams </a:t>
            </a:r>
            <a:endParaRPr lang="en-US" sz="2400" dirty="0">
              <a:solidFill>
                <a:srgbClr val="FFFFFF"/>
              </a:solidFill>
              <a:latin typeface="Segoe UI"/>
            </a:endParaRPr>
          </a:p>
          <a:p>
            <a:pPr>
              <a:spcBef>
                <a:spcPct val="20000"/>
              </a:spcBef>
            </a:pPr>
            <a:endParaRPr lang="en-US" sz="3200" b="1" dirty="0">
              <a:solidFill>
                <a:srgbClr val="FFFFFF"/>
              </a:solidFill>
              <a:latin typeface="Segoe UI"/>
            </a:endParaRPr>
          </a:p>
          <a:p>
            <a:pPr>
              <a:spcBef>
                <a:spcPct val="20000"/>
              </a:spcBef>
            </a:pPr>
            <a:r>
              <a:rPr lang="en-US" sz="3200" b="1" dirty="0">
                <a:solidFill>
                  <a:srgbClr val="FFFFFF"/>
                </a:solidFill>
                <a:latin typeface="Segoe UI"/>
              </a:rPr>
              <a:t>Timeframe</a:t>
            </a:r>
            <a:endParaRPr lang="en-US" sz="3200" dirty="0">
              <a:solidFill>
                <a:srgbClr val="FFFFFF"/>
              </a:solidFill>
              <a:latin typeface="Segoe UI"/>
            </a:endParaRPr>
          </a:p>
          <a:p>
            <a:pPr>
              <a:spcBef>
                <a:spcPct val="20000"/>
              </a:spcBef>
            </a:pPr>
            <a:r>
              <a:rPr lang="en-US" sz="2400" dirty="0">
                <a:solidFill>
                  <a:srgbClr val="FFFFFF"/>
                </a:solidFill>
                <a:latin typeface="Segoe UI"/>
              </a:rPr>
              <a:t>10 minutes</a:t>
            </a:r>
            <a:endParaRPr lang="en-US" sz="4000" dirty="0">
              <a:gradFill>
                <a:gsLst>
                  <a:gs pos="5833">
                    <a:srgbClr val="FFFFFF"/>
                  </a:gs>
                  <a:gs pos="53000">
                    <a:srgbClr val="FFFFFF"/>
                  </a:gs>
                </a:gsLst>
                <a:lin ang="5400000" scaled="0"/>
              </a:gradFill>
            </a:endParaRPr>
          </a:p>
        </p:txBody>
      </p:sp>
      <p:sp>
        <p:nvSpPr>
          <p:cNvPr id="6" name="Freeform 5"/>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7" name="Rectangle 6"/>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312192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Potential customer questions </a:t>
            </a:r>
          </a:p>
        </p:txBody>
      </p:sp>
      <p:sp>
        <p:nvSpPr>
          <p:cNvPr id="3" name="Content Placeholder 2"/>
          <p:cNvSpPr>
            <a:spLocks noGrp="1"/>
          </p:cNvSpPr>
          <p:nvPr>
            <p:ph sz="quarter" idx="10"/>
          </p:nvPr>
        </p:nvSpPr>
        <p:spPr>
          <a:xfrm>
            <a:off x="269238" y="1663946"/>
            <a:ext cx="11695893" cy="4035467"/>
          </a:xfrm>
        </p:spPr>
        <p:txBody>
          <a:bodyPr>
            <a:noAutofit/>
          </a:bodyPr>
          <a:lstStyle/>
          <a:p>
            <a:r>
              <a:rPr lang="en-US" sz="2800" dirty="0">
                <a:solidFill>
                  <a:schemeClr val="bg1"/>
                </a:solidFill>
              </a:rPr>
              <a:t>Why do we use Cloud (in the first place) ? </a:t>
            </a:r>
          </a:p>
          <a:p>
            <a:r>
              <a:rPr lang="en-US" sz="2800" dirty="0">
                <a:solidFill>
                  <a:schemeClr val="bg1"/>
                </a:solidFill>
              </a:rPr>
              <a:t>We’re new to Cloud – security, stability and performance </a:t>
            </a:r>
            <a:r>
              <a:rPr lang="en-US" sz="2800" dirty="0" err="1">
                <a:solidFill>
                  <a:schemeClr val="bg1"/>
                </a:solidFill>
              </a:rPr>
              <a:t>etc</a:t>
            </a:r>
            <a:r>
              <a:rPr lang="en-US" sz="2800" dirty="0">
                <a:solidFill>
                  <a:schemeClr val="bg1"/>
                </a:solidFill>
              </a:rPr>
              <a:t> all good ? </a:t>
            </a:r>
          </a:p>
          <a:p>
            <a:r>
              <a:rPr lang="en-US" sz="2800" dirty="0">
                <a:solidFill>
                  <a:schemeClr val="bg1"/>
                </a:solidFill>
              </a:rPr>
              <a:t>ECC remains on-premises until Dec CY17 – integrations between ECC and BW will work ? </a:t>
            </a:r>
          </a:p>
          <a:p>
            <a:r>
              <a:rPr lang="en-US" sz="2800" dirty="0">
                <a:solidFill>
                  <a:schemeClr val="bg1"/>
                </a:solidFill>
              </a:rPr>
              <a:t>How much does Azure cost ? Give us at least two options (e.g. HA and Non-HA). </a:t>
            </a:r>
          </a:p>
          <a:p>
            <a:r>
              <a:rPr lang="en-US" sz="2800" dirty="0">
                <a:solidFill>
                  <a:schemeClr val="bg1"/>
                </a:solidFill>
              </a:rPr>
              <a:t>When we encounter a problem, who is the point of contact ? </a:t>
            </a:r>
          </a:p>
          <a:p>
            <a:endParaRPr lang="en-US" sz="2800" dirty="0">
              <a:solidFill>
                <a:schemeClr val="bg1"/>
              </a:solidFill>
            </a:endParaRPr>
          </a:p>
          <a:p>
            <a:endParaRPr lang="en-US" sz="2800" dirty="0">
              <a:solidFill>
                <a:schemeClr val="bg1"/>
              </a:solidFill>
            </a:endParaRPr>
          </a:p>
        </p:txBody>
      </p:sp>
      <p:sp>
        <p:nvSpPr>
          <p:cNvPr id="4" name="Freeform 3"/>
          <p:cNvSpPr>
            <a:spLocks noChangeAspect="1"/>
          </p:cNvSpPr>
          <p:nvPr/>
        </p:nvSpPr>
        <p:spPr bwMode="black">
          <a:xfrm>
            <a:off x="7886319" y="341982"/>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5" name="Rectangle 4"/>
          <p:cNvSpPr/>
          <p:nvPr/>
        </p:nvSpPr>
        <p:spPr>
          <a:xfrm>
            <a:off x="8178309" y="87604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5885681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37538" y="1147752"/>
          <a:ext cx="10813312" cy="3283043"/>
        </p:xfrm>
        <a:graphic>
          <a:graphicData uri="http://schemas.openxmlformats.org/drawingml/2006/table">
            <a:tbl>
              <a:tblPr firstRow="1" bandRow="1">
                <a:tableStyleId>{7DF18680-E054-41AD-8BC1-D1AEF772440D}</a:tableStyleId>
              </a:tblPr>
              <a:tblGrid>
                <a:gridCol w="765129">
                  <a:extLst>
                    <a:ext uri="{9D8B030D-6E8A-4147-A177-3AD203B41FA5}">
                      <a16:colId xmlns:a16="http://schemas.microsoft.com/office/drawing/2014/main" val="20001"/>
                    </a:ext>
                  </a:extLst>
                </a:gridCol>
                <a:gridCol w="1187793">
                  <a:extLst>
                    <a:ext uri="{9D8B030D-6E8A-4147-A177-3AD203B41FA5}">
                      <a16:colId xmlns:a16="http://schemas.microsoft.com/office/drawing/2014/main" val="20002"/>
                    </a:ext>
                  </a:extLst>
                </a:gridCol>
                <a:gridCol w="808213">
                  <a:extLst>
                    <a:ext uri="{9D8B030D-6E8A-4147-A177-3AD203B41FA5}">
                      <a16:colId xmlns:a16="http://schemas.microsoft.com/office/drawing/2014/main" val="20004"/>
                    </a:ext>
                  </a:extLst>
                </a:gridCol>
                <a:gridCol w="999039">
                  <a:extLst>
                    <a:ext uri="{9D8B030D-6E8A-4147-A177-3AD203B41FA5}">
                      <a16:colId xmlns:a16="http://schemas.microsoft.com/office/drawing/2014/main" val="20006"/>
                    </a:ext>
                  </a:extLst>
                </a:gridCol>
                <a:gridCol w="931690">
                  <a:extLst>
                    <a:ext uri="{9D8B030D-6E8A-4147-A177-3AD203B41FA5}">
                      <a16:colId xmlns:a16="http://schemas.microsoft.com/office/drawing/2014/main" val="2606579063"/>
                    </a:ext>
                  </a:extLst>
                </a:gridCol>
                <a:gridCol w="1105681">
                  <a:extLst>
                    <a:ext uri="{9D8B030D-6E8A-4147-A177-3AD203B41FA5}">
                      <a16:colId xmlns:a16="http://schemas.microsoft.com/office/drawing/2014/main" val="2905305948"/>
                    </a:ext>
                  </a:extLst>
                </a:gridCol>
                <a:gridCol w="1229157">
                  <a:extLst>
                    <a:ext uri="{9D8B030D-6E8A-4147-A177-3AD203B41FA5}">
                      <a16:colId xmlns:a16="http://schemas.microsoft.com/office/drawing/2014/main" val="2306476552"/>
                    </a:ext>
                  </a:extLst>
                </a:gridCol>
                <a:gridCol w="1818478">
                  <a:extLst>
                    <a:ext uri="{9D8B030D-6E8A-4147-A177-3AD203B41FA5}">
                      <a16:colId xmlns:a16="http://schemas.microsoft.com/office/drawing/2014/main" val="3954147546"/>
                    </a:ext>
                  </a:extLst>
                </a:gridCol>
                <a:gridCol w="1968132">
                  <a:extLst>
                    <a:ext uri="{9D8B030D-6E8A-4147-A177-3AD203B41FA5}">
                      <a16:colId xmlns:a16="http://schemas.microsoft.com/office/drawing/2014/main" val="1089673987"/>
                    </a:ext>
                  </a:extLst>
                </a:gridCol>
              </a:tblGrid>
              <a:tr h="339575">
                <a:tc>
                  <a:txBody>
                    <a:bodyPr/>
                    <a:lstStyle/>
                    <a:p>
                      <a:pPr algn="ctr"/>
                      <a:r>
                        <a:rPr lang="en-US" sz="1400" dirty="0">
                          <a:latin typeface="+mj-lt"/>
                        </a:rPr>
                        <a:t>VM Type</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VM Size</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SAPS</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IOPS</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Disk Bandwidth</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Network </a:t>
                      </a:r>
                      <a:br>
                        <a:rPr lang="en-US" sz="1400" dirty="0">
                          <a:latin typeface="+mj-lt"/>
                        </a:rPr>
                      </a:br>
                      <a:r>
                        <a:rPr lang="en-US" sz="1400" dirty="0">
                          <a:latin typeface="+mj-lt"/>
                        </a:rPr>
                        <a:t>Bandwidth</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Compute Cost (Linux)</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Processor</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mj-lt"/>
                          <a:ea typeface="Tahoma" panose="020B0604030504040204" pitchFamily="34" charset="0"/>
                          <a:cs typeface="Tahoma" panose="020B0604030504040204" pitchFamily="34" charset="0"/>
                        </a:rPr>
                        <a:t>Where</a:t>
                      </a:r>
                      <a:r>
                        <a:rPr lang="en-US" sz="1400" b="1" baseline="0" dirty="0">
                          <a:solidFill>
                            <a:schemeClr val="tx1"/>
                          </a:solidFill>
                          <a:latin typeface="+mj-lt"/>
                          <a:ea typeface="Tahoma" panose="020B0604030504040204" pitchFamily="34" charset="0"/>
                          <a:cs typeface="Tahoma" panose="020B0604030504040204" pitchFamily="34" charset="0"/>
                        </a:rPr>
                        <a:t> to use</a:t>
                      </a:r>
                      <a:endParaRPr lang="en-US" sz="1400" b="1" dirty="0">
                        <a:solidFill>
                          <a:schemeClr val="tx1"/>
                        </a:solidFill>
                        <a:latin typeface="+mj-lt"/>
                        <a:ea typeface="Tahoma" panose="020B0604030504040204" pitchFamily="34" charset="0"/>
                        <a:cs typeface="Tahoma" panose="020B0604030504040204" pitchFamily="34" charset="0"/>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0898">
                <a:tc>
                  <a:txBody>
                    <a:bodyPr/>
                    <a:lstStyle/>
                    <a:p>
                      <a:pPr algn="ctr"/>
                      <a:r>
                        <a:rPr lang="en-US" sz="1400" kern="1200" dirty="0">
                          <a:latin typeface="+mj-lt"/>
                        </a:rPr>
                        <a:t>DS14_v2</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16 CPU,</a:t>
                      </a:r>
                      <a:r>
                        <a:rPr lang="en-US" sz="1400" kern="1200" baseline="0" dirty="0">
                          <a:latin typeface="+mj-lt"/>
                        </a:rPr>
                        <a:t> </a:t>
                      </a:r>
                      <a:br>
                        <a:rPr lang="en-US" sz="1400" kern="1200" baseline="0" dirty="0">
                          <a:latin typeface="+mj-lt"/>
                        </a:rPr>
                      </a:br>
                      <a:r>
                        <a:rPr lang="en-US" sz="1400" kern="1200" baseline="0" dirty="0">
                          <a:solidFill>
                            <a:srgbClr val="FF0000"/>
                          </a:solidFill>
                          <a:latin typeface="+mj-lt"/>
                        </a:rPr>
                        <a:t>112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latin typeface="+mj-lt"/>
                        </a:rPr>
                        <a:t>24,180</a:t>
                      </a:r>
                      <a:endParaRPr kumimoji="0" lang="en-US" sz="1400" b="0" i="0" u="none" strike="noStrike" kern="1200" cap="none" spc="0" normalizeH="0" baseline="0" noProof="0" dirty="0">
                        <a:ln>
                          <a:noFill/>
                        </a:ln>
                        <a:solidFill>
                          <a:schemeClr val="tx1"/>
                        </a:solidFill>
                        <a:effectLst/>
                        <a:uLnTx/>
                        <a:uFillTx/>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50,000</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aseline="0" dirty="0">
                          <a:effectLst/>
                          <a:latin typeface="+mj-lt"/>
                        </a:rPr>
                        <a:t>768 MB/sec</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j-lt"/>
                        </a:rPr>
                        <a:t>Very high</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$ 1.595 /hour</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400" dirty="0">
                          <a:effectLst/>
                          <a:latin typeface="+mj-lt"/>
                        </a:rPr>
                        <a:t>Intel Xeon E5-2673 v3 (Haswell),</a:t>
                      </a:r>
                      <a:br>
                        <a:rPr lang="en-US" sz="1400" dirty="0">
                          <a:effectLst/>
                          <a:latin typeface="+mj-lt"/>
                        </a:rPr>
                      </a:br>
                      <a:r>
                        <a:rPr lang="en-US" sz="1400" dirty="0">
                          <a:effectLst/>
                          <a:latin typeface="+mj-lt"/>
                        </a:rPr>
                        <a:t>3.2 GHz</a:t>
                      </a:r>
                      <a:r>
                        <a:rPr lang="en-US" sz="1400" baseline="0" dirty="0">
                          <a:effectLst/>
                          <a:latin typeface="+mj-lt"/>
                        </a:rPr>
                        <a:t> with </a:t>
                      </a:r>
                      <a:br>
                        <a:rPr lang="en-US" sz="1400" baseline="0" dirty="0">
                          <a:effectLst/>
                          <a:latin typeface="+mj-lt"/>
                        </a:rPr>
                      </a:br>
                      <a:r>
                        <a:rPr lang="en-US" sz="1400" baseline="0" dirty="0">
                          <a:effectLst/>
                          <a:latin typeface="+mj-lt"/>
                        </a:rPr>
                        <a:t>Turbo Boost</a:t>
                      </a:r>
                      <a:endParaRPr lang="en-US" sz="1400" dirty="0">
                        <a:solidFill>
                          <a:schemeClr val="bg1">
                            <a:lumMod val="65000"/>
                          </a:schemeClr>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spcAft>
                          <a:spcPts val="0"/>
                        </a:spcAft>
                      </a:pPr>
                      <a:r>
                        <a:rPr lang="en-US" sz="1400" dirty="0">
                          <a:solidFill>
                            <a:srgbClr val="FF0000"/>
                          </a:solidFill>
                          <a:effectLst/>
                          <a:latin typeface="+mj-lt"/>
                          <a:ea typeface="MS Mincho" panose="02020609040205080304" pitchFamily="49" charset="-128"/>
                          <a:cs typeface="Times New Roman" panose="02020603050405020304" pitchFamily="18" charset="0"/>
                        </a:rPr>
                        <a:t>Non-Production</a:t>
                      </a: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25070"/>
                  </a:ext>
                </a:extLst>
              </a:tr>
              <a:tr h="4064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DS15_v2</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20 CPU, </a:t>
                      </a:r>
                      <a:br>
                        <a:rPr lang="en-US" sz="1400" kern="1200" dirty="0">
                          <a:latin typeface="+mj-lt"/>
                        </a:rPr>
                      </a:br>
                      <a:r>
                        <a:rPr lang="en-US" sz="1400" kern="1200" dirty="0">
                          <a:solidFill>
                            <a:srgbClr val="FF0000"/>
                          </a:solidFill>
                          <a:latin typeface="+mj-lt"/>
                        </a:rPr>
                        <a:t>140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latin typeface="+mj-lt"/>
                        </a:rPr>
                        <a:t>TBU</a:t>
                      </a:r>
                      <a:endParaRPr kumimoji="0" lang="en-US" sz="1400" b="0" i="0" u="none" strike="noStrike" kern="1200" cap="none" spc="0" normalizeH="0" baseline="0" noProof="0" dirty="0">
                        <a:ln>
                          <a:noFill/>
                        </a:ln>
                        <a:solidFill>
                          <a:srgbClr val="FF0000"/>
                        </a:solidFill>
                        <a:effectLst/>
                        <a:uLnTx/>
                        <a:uFillTx/>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62,500</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960 MB/sec</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j-lt"/>
                        </a:rPr>
                        <a:t>Very high</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$ 1.853 /hour</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509363">
                <a:tc>
                  <a:txBody>
                    <a:bodyPr/>
                    <a:lstStyle/>
                    <a:p>
                      <a:pPr algn="ctr"/>
                      <a:r>
                        <a:rPr lang="en-US" sz="1400" kern="1200" baseline="0" dirty="0">
                          <a:latin typeface="+mj-lt"/>
                        </a:rPr>
                        <a:t>GS4</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16 CPU, </a:t>
                      </a:r>
                      <a:br>
                        <a:rPr lang="en-US" sz="1400" kern="1200" dirty="0">
                          <a:latin typeface="+mj-lt"/>
                        </a:rPr>
                      </a:br>
                      <a:r>
                        <a:rPr lang="en-US" sz="1400" kern="1200" dirty="0">
                          <a:solidFill>
                            <a:srgbClr val="FF0000"/>
                          </a:solidFill>
                          <a:latin typeface="+mj-lt"/>
                        </a:rPr>
                        <a:t>224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latin typeface="+mj-lt"/>
                        </a:rPr>
                        <a:t>22,680</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mj-lt"/>
                        </a:rPr>
                        <a:t>40,000</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1,000 MB/sec</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Extremely high</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$ 4.400</a:t>
                      </a:r>
                      <a:r>
                        <a:rPr lang="en-US" sz="1400" baseline="0" dirty="0">
                          <a:effectLst/>
                          <a:latin typeface="+mj-lt"/>
                        </a:rPr>
                        <a:t> /hour</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400" dirty="0">
                          <a:effectLst/>
                          <a:latin typeface="+mj-lt"/>
                        </a:rPr>
                        <a:t>Intel Xeon E5 v3 family</a:t>
                      </a:r>
                      <a:endParaRPr lang="en-US" sz="1400" dirty="0">
                        <a:solidFill>
                          <a:schemeClr val="bg1">
                            <a:lumMod val="65000"/>
                          </a:schemeClr>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600" dirty="0">
                        <a:solidFill>
                          <a:schemeClr val="bg1">
                            <a:lumMod val="65000"/>
                          </a:schemeClr>
                        </a:solidFill>
                        <a:effectLst/>
                        <a:latin typeface="+mj-lt"/>
                        <a:ea typeface="MS Mincho" panose="02020609040205080304" pitchFamily="49" charset="-128"/>
                        <a:cs typeface="Segoe UI Light" panose="020B0502040204020203" pitchFamily="34" charset="0"/>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188513">
                <a:tc>
                  <a:txBody>
                    <a:bodyPr/>
                    <a:lstStyle/>
                    <a:p>
                      <a:pPr algn="ctr"/>
                      <a:r>
                        <a:rPr lang="en-US" sz="1400" kern="1200" dirty="0">
                          <a:latin typeface="+mj-lt"/>
                        </a:rPr>
                        <a:t>GS5</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32 CPU,</a:t>
                      </a:r>
                      <a:r>
                        <a:rPr lang="en-US" sz="1400" kern="1200" baseline="0" dirty="0">
                          <a:latin typeface="+mj-lt"/>
                        </a:rPr>
                        <a:t> </a:t>
                      </a:r>
                      <a:br>
                        <a:rPr lang="en-US" sz="1400" kern="1200" baseline="0" dirty="0">
                          <a:latin typeface="+mj-lt"/>
                        </a:rPr>
                      </a:br>
                      <a:r>
                        <a:rPr lang="en-US" sz="1400" kern="1200" baseline="0" dirty="0">
                          <a:solidFill>
                            <a:srgbClr val="FF0000"/>
                          </a:solidFill>
                          <a:latin typeface="+mj-lt"/>
                        </a:rPr>
                        <a:t>448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latin typeface="+mj-lt"/>
                        </a:rPr>
                        <a:t>41,670</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80,000</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2,000 MB/sec</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mj-lt"/>
                        </a:rPr>
                        <a:t>Extremely high</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$ 7.820 /hour</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FF0000"/>
                          </a:solidFill>
                          <a:latin typeface="+mj-lt"/>
                        </a:rPr>
                        <a:t>SAP BW on HANA</a:t>
                      </a:r>
                      <a:r>
                        <a:rPr lang="en-US" sz="1400" dirty="0">
                          <a:latin typeface="+mj-lt"/>
                        </a:rPr>
                        <a:t>, </a:t>
                      </a:r>
                      <a:br>
                        <a:rPr lang="en-US" sz="1400" dirty="0">
                          <a:latin typeface="+mj-lt"/>
                        </a:rPr>
                      </a:br>
                      <a:r>
                        <a:rPr lang="en-US" sz="1400" dirty="0">
                          <a:solidFill>
                            <a:srgbClr val="FF0000"/>
                          </a:solidFill>
                          <a:latin typeface="+mj-lt"/>
                        </a:rPr>
                        <a:t>HANA OLAP</a:t>
                      </a:r>
                      <a:r>
                        <a:rPr lang="en-US" sz="1400" dirty="0">
                          <a:latin typeface="+mj-lt"/>
                        </a:rPr>
                        <a:t>, </a:t>
                      </a:r>
                      <a:br>
                        <a:rPr lang="en-US" sz="1400" dirty="0">
                          <a:latin typeface="+mj-lt"/>
                        </a:rPr>
                      </a:br>
                      <a:r>
                        <a:rPr lang="en-US" sz="1400" dirty="0">
                          <a:latin typeface="+mj-lt"/>
                        </a:rPr>
                        <a:t>(* Controlled Availability) </a:t>
                      </a:r>
                      <a:br>
                        <a:rPr lang="en-US" sz="1400" dirty="0">
                          <a:latin typeface="+mj-lt"/>
                        </a:rPr>
                      </a:br>
                      <a:r>
                        <a:rPr lang="en-US" sz="1400" dirty="0">
                          <a:solidFill>
                            <a:srgbClr val="FF0000"/>
                          </a:solidFill>
                          <a:latin typeface="+mj-lt"/>
                        </a:rPr>
                        <a:t>S/4 HANA </a:t>
                      </a:r>
                      <a:r>
                        <a:rPr lang="en-US" sz="1400" dirty="0">
                          <a:latin typeface="+mj-lt"/>
                        </a:rPr>
                        <a:t>-</a:t>
                      </a:r>
                      <a:br>
                        <a:rPr lang="en-US" sz="1400" dirty="0">
                          <a:latin typeface="+mj-lt"/>
                        </a:rPr>
                      </a:br>
                      <a:r>
                        <a:rPr lang="en-US" sz="1400" dirty="0">
                          <a:latin typeface="+mj-lt"/>
                        </a:rPr>
                        <a:t>Production with </a:t>
                      </a:r>
                      <a:br>
                        <a:rPr lang="en-US" sz="1400" dirty="0">
                          <a:latin typeface="+mj-lt"/>
                        </a:rPr>
                      </a:br>
                      <a:r>
                        <a:rPr lang="en-US" sz="1400" dirty="0">
                          <a:solidFill>
                            <a:srgbClr val="FF0000"/>
                          </a:solidFill>
                          <a:latin typeface="+mj-lt"/>
                        </a:rPr>
                        <a:t>up to 500GB DB</a:t>
                      </a:r>
                      <a:r>
                        <a:rPr lang="en-US" sz="1400" dirty="0">
                          <a:latin typeface="+mj-lt"/>
                        </a:rPr>
                        <a:t> and </a:t>
                      </a:r>
                      <a:br>
                        <a:rPr lang="en-US" sz="1400" dirty="0">
                          <a:latin typeface="+mj-lt"/>
                        </a:rPr>
                      </a:br>
                      <a:r>
                        <a:rPr lang="en-US" sz="1400" dirty="0">
                          <a:latin typeface="+mj-lt"/>
                        </a:rPr>
                        <a:t>Non-Production</a:t>
                      </a:r>
                      <a:endParaRPr lang="en-US" sz="1600" dirty="0">
                        <a:latin typeface="+mj-lt"/>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a:xfrm>
            <a:off x="167385" y="233451"/>
            <a:ext cx="11833365" cy="691581"/>
          </a:xfrm>
        </p:spPr>
        <p:txBody>
          <a:bodyPr>
            <a:noAutofit/>
          </a:bodyPr>
          <a:lstStyle/>
          <a:p>
            <a:pPr algn="ctr"/>
            <a:r>
              <a:rPr lang="en-US" sz="3200" dirty="0">
                <a:latin typeface="Segoe UI Light" panose="020B0502040204020203" pitchFamily="34" charset="0"/>
                <a:cs typeface="Segoe UI Light" panose="020B0502040204020203" pitchFamily="34" charset="0"/>
              </a:rPr>
              <a:t>Azure VM Options for HANA Applications (Both Prod &amp; Non-Prod)</a:t>
            </a:r>
            <a:endParaRPr lang="en-US" sz="2000" i="1"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nvGraphicFramePr>
        <p:xfrm>
          <a:off x="4173278" y="4808525"/>
          <a:ext cx="7075553" cy="1457330"/>
        </p:xfrm>
        <a:graphic>
          <a:graphicData uri="http://schemas.openxmlformats.org/drawingml/2006/table">
            <a:tbl>
              <a:tblPr firstRow="1" firstCol="1" bandCol="1">
                <a:tableStyleId>{7DF18680-E054-41AD-8BC1-D1AEF772440D}</a:tableStyleId>
              </a:tblPr>
              <a:tblGrid>
                <a:gridCol w="2457037">
                  <a:extLst>
                    <a:ext uri="{9D8B030D-6E8A-4147-A177-3AD203B41FA5}">
                      <a16:colId xmlns:a16="http://schemas.microsoft.com/office/drawing/2014/main" val="3500317582"/>
                    </a:ext>
                  </a:extLst>
                </a:gridCol>
                <a:gridCol w="1572288">
                  <a:extLst>
                    <a:ext uri="{9D8B030D-6E8A-4147-A177-3AD203B41FA5}">
                      <a16:colId xmlns:a16="http://schemas.microsoft.com/office/drawing/2014/main" val="3717901746"/>
                    </a:ext>
                  </a:extLst>
                </a:gridCol>
                <a:gridCol w="1483242">
                  <a:extLst>
                    <a:ext uri="{9D8B030D-6E8A-4147-A177-3AD203B41FA5}">
                      <a16:colId xmlns:a16="http://schemas.microsoft.com/office/drawing/2014/main" val="3133262503"/>
                    </a:ext>
                  </a:extLst>
                </a:gridCol>
                <a:gridCol w="1562986">
                  <a:extLst>
                    <a:ext uri="{9D8B030D-6E8A-4147-A177-3AD203B41FA5}">
                      <a16:colId xmlns:a16="http://schemas.microsoft.com/office/drawing/2014/main" val="942016152"/>
                    </a:ext>
                  </a:extLst>
                </a:gridCol>
              </a:tblGrid>
              <a:tr h="228644">
                <a:tc>
                  <a:txBody>
                    <a:bodyPr/>
                    <a:lstStyle/>
                    <a:p>
                      <a:pPr algn="ctr"/>
                      <a:r>
                        <a:rPr lang="en-US" sz="1600" b="0" dirty="0">
                          <a:latin typeface="+mj-lt"/>
                        </a:rPr>
                        <a:t>Premium Storage Disk Type</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P10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P20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P30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04224"/>
                  </a:ext>
                </a:extLst>
              </a:tr>
              <a:tr h="153652">
                <a:tc>
                  <a:txBody>
                    <a:bodyPr/>
                    <a:lstStyle/>
                    <a:p>
                      <a:pPr algn="ctr"/>
                      <a:r>
                        <a:rPr lang="en-US" sz="1600" b="0" dirty="0">
                          <a:latin typeface="+mj-lt"/>
                        </a:rPr>
                        <a:t>Disk size</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128 </a:t>
                      </a:r>
                      <a:r>
                        <a:rPr lang="en-US" sz="1600" b="0" dirty="0" err="1">
                          <a:latin typeface="+mj-lt"/>
                        </a:rPr>
                        <a:t>GiB</a:t>
                      </a:r>
                      <a:endParaRPr lang="en-US" sz="1600" b="0" dirty="0">
                        <a:latin typeface="+mj-lt"/>
                      </a:endParaRP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a:latin typeface="+mj-lt"/>
                        </a:rPr>
                        <a:t>512 GiB</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a:latin typeface="+mj-lt"/>
                        </a:rPr>
                        <a:t>1024 GiB (1 TB)</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634373"/>
                  </a:ext>
                </a:extLst>
              </a:tr>
              <a:tr h="153652">
                <a:tc>
                  <a:txBody>
                    <a:bodyPr/>
                    <a:lstStyle/>
                    <a:p>
                      <a:pPr algn="ctr"/>
                      <a:r>
                        <a:rPr lang="en-US" sz="1600" b="0" dirty="0">
                          <a:latin typeface="+mj-lt"/>
                        </a:rPr>
                        <a:t>IOPS per disk</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500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2,300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5,000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06956"/>
                  </a:ext>
                </a:extLst>
              </a:tr>
              <a:tr h="153652">
                <a:tc>
                  <a:txBody>
                    <a:bodyPr/>
                    <a:lstStyle/>
                    <a:p>
                      <a:pPr algn="ctr"/>
                      <a:r>
                        <a:rPr lang="en-US" sz="1600" b="0" dirty="0">
                          <a:latin typeface="+mj-lt"/>
                        </a:rPr>
                        <a:t>Throughput per disk</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100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150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200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101627"/>
                  </a:ext>
                </a:extLst>
              </a:tr>
              <a:tr h="153652">
                <a:tc>
                  <a:txBody>
                    <a:body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$ 17.92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$ 66.56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$ 122.88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899092"/>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343" y="4717310"/>
            <a:ext cx="1646560" cy="1646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886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43857" y="571441"/>
          <a:ext cx="11363139" cy="5916295"/>
        </p:xfrm>
        <a:graphic>
          <a:graphicData uri="http://schemas.openxmlformats.org/drawingml/2006/table">
            <a:tbl>
              <a:tblPr firstRow="1" bandRow="1">
                <a:tableStyleId>{6E25E649-3F16-4E02-A733-19D2CDBF48F0}</a:tableStyleId>
              </a:tblPr>
              <a:tblGrid>
                <a:gridCol w="1037418">
                  <a:extLst>
                    <a:ext uri="{9D8B030D-6E8A-4147-A177-3AD203B41FA5}">
                      <a16:colId xmlns:a16="http://schemas.microsoft.com/office/drawing/2014/main" val="20001"/>
                    </a:ext>
                  </a:extLst>
                </a:gridCol>
                <a:gridCol w="1373843">
                  <a:extLst>
                    <a:ext uri="{9D8B030D-6E8A-4147-A177-3AD203B41FA5}">
                      <a16:colId xmlns:a16="http://schemas.microsoft.com/office/drawing/2014/main" val="20002"/>
                    </a:ext>
                  </a:extLst>
                </a:gridCol>
                <a:gridCol w="1125638">
                  <a:extLst>
                    <a:ext uri="{9D8B030D-6E8A-4147-A177-3AD203B41FA5}">
                      <a16:colId xmlns:a16="http://schemas.microsoft.com/office/drawing/2014/main" val="20003"/>
                    </a:ext>
                  </a:extLst>
                </a:gridCol>
                <a:gridCol w="738023">
                  <a:extLst>
                    <a:ext uri="{9D8B030D-6E8A-4147-A177-3AD203B41FA5}">
                      <a16:colId xmlns:a16="http://schemas.microsoft.com/office/drawing/2014/main" val="20004"/>
                    </a:ext>
                  </a:extLst>
                </a:gridCol>
                <a:gridCol w="729579">
                  <a:extLst>
                    <a:ext uri="{9D8B030D-6E8A-4147-A177-3AD203B41FA5}">
                      <a16:colId xmlns:a16="http://schemas.microsoft.com/office/drawing/2014/main" val="20005"/>
                    </a:ext>
                  </a:extLst>
                </a:gridCol>
                <a:gridCol w="1059773">
                  <a:extLst>
                    <a:ext uri="{9D8B030D-6E8A-4147-A177-3AD203B41FA5}">
                      <a16:colId xmlns:a16="http://schemas.microsoft.com/office/drawing/2014/main" val="20006"/>
                    </a:ext>
                  </a:extLst>
                </a:gridCol>
                <a:gridCol w="1059773">
                  <a:extLst>
                    <a:ext uri="{9D8B030D-6E8A-4147-A177-3AD203B41FA5}">
                      <a16:colId xmlns:a16="http://schemas.microsoft.com/office/drawing/2014/main" val="2606579063"/>
                    </a:ext>
                  </a:extLst>
                </a:gridCol>
                <a:gridCol w="1099578">
                  <a:extLst>
                    <a:ext uri="{9D8B030D-6E8A-4147-A177-3AD203B41FA5}">
                      <a16:colId xmlns:a16="http://schemas.microsoft.com/office/drawing/2014/main" val="2905305948"/>
                    </a:ext>
                  </a:extLst>
                </a:gridCol>
                <a:gridCol w="1019968">
                  <a:extLst>
                    <a:ext uri="{9D8B030D-6E8A-4147-A177-3AD203B41FA5}">
                      <a16:colId xmlns:a16="http://schemas.microsoft.com/office/drawing/2014/main" val="20007"/>
                    </a:ext>
                  </a:extLst>
                </a:gridCol>
                <a:gridCol w="1059773">
                  <a:extLst>
                    <a:ext uri="{9D8B030D-6E8A-4147-A177-3AD203B41FA5}">
                      <a16:colId xmlns:a16="http://schemas.microsoft.com/office/drawing/2014/main" val="2306476552"/>
                    </a:ext>
                  </a:extLst>
                </a:gridCol>
                <a:gridCol w="1059773">
                  <a:extLst>
                    <a:ext uri="{9D8B030D-6E8A-4147-A177-3AD203B41FA5}">
                      <a16:colId xmlns:a16="http://schemas.microsoft.com/office/drawing/2014/main" val="3954147546"/>
                    </a:ext>
                  </a:extLst>
                </a:gridCol>
              </a:tblGrid>
              <a:tr h="293283">
                <a:tc>
                  <a:txBody>
                    <a:bodyPr/>
                    <a:lstStyle/>
                    <a:p>
                      <a:pPr algn="ctr"/>
                      <a:r>
                        <a:rPr lang="en-US" sz="1200" dirty="0"/>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VM Size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IOPS</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Disk 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Max Network </a:t>
                      </a:r>
                      <a:br>
                        <a:rPr lang="en-US" sz="1200" b="1" dirty="0">
                          <a:solidFill>
                            <a:schemeClr val="tx1"/>
                          </a:solidFill>
                          <a:latin typeface="+mn-lt"/>
                          <a:ea typeface="Tahoma" panose="020B0604030504040204" pitchFamily="34" charset="0"/>
                          <a:cs typeface="Tahoma" panose="020B0604030504040204" pitchFamily="34" charset="0"/>
                        </a:rPr>
                      </a:br>
                      <a:r>
                        <a:rPr lang="en-US" sz="1200" b="1" dirty="0">
                          <a:solidFill>
                            <a:schemeClr val="tx1"/>
                          </a:solidFill>
                          <a:latin typeface="+mn-lt"/>
                          <a:ea typeface="Tahoma" panose="020B0604030504040204" pitchFamily="34" charset="0"/>
                          <a:cs typeface="Tahoma" panose="020B0604030504040204" pitchFamily="34" charset="0"/>
                        </a:rPr>
                        <a:t>Bandwidth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(Windows)</a:t>
                      </a:r>
                      <a:r>
                        <a:rPr lang="en-US" sz="1200" baseline="0" dirty="0"/>
                        <a:t> </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(Linux)</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Remark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641">
                <a:tc>
                  <a:txBody>
                    <a:bodyPr/>
                    <a:lstStyle/>
                    <a:p>
                      <a:pPr algn="ctr"/>
                      <a:r>
                        <a:rPr lang="en-US" sz="1200" kern="1200" dirty="0">
                          <a:solidFill>
                            <a:schemeClr val="bg1"/>
                          </a:solidFill>
                        </a:rPr>
                        <a:t>A5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1,500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$ 0.330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$ 0.220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6641">
                <a:tc>
                  <a:txBody>
                    <a:bodyPr/>
                    <a:lstStyle/>
                    <a:p>
                      <a:pPr algn="ctr"/>
                      <a:r>
                        <a:rPr lang="en-US" sz="1200" kern="1200" dirty="0">
                          <a:solidFill>
                            <a:schemeClr val="bg1"/>
                          </a:solidFill>
                        </a:rPr>
                        <a:t>A6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$ 0.660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$ 0.440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641">
                <a:tc>
                  <a:txBody>
                    <a:bodyPr/>
                    <a:lstStyle/>
                    <a:p>
                      <a:pPr algn="ctr"/>
                      <a:r>
                        <a:rPr lang="en-US" sz="1200" kern="1200" dirty="0">
                          <a:solidFill>
                            <a:schemeClr val="bg1"/>
                          </a:solidFill>
                        </a:rPr>
                        <a:t>A7</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6,000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$ 1.320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$ 0.880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6641">
                <a:tc>
                  <a:txBody>
                    <a:bodyPr/>
                    <a:lstStyle/>
                    <a:p>
                      <a:pPr algn="ctr"/>
                      <a:r>
                        <a:rPr lang="en-US" sz="1200" kern="1200" dirty="0">
                          <a:solidFill>
                            <a:schemeClr val="bg1"/>
                          </a:solidFill>
                        </a:rPr>
                        <a:t>A8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a:t>
                      </a:r>
                      <a:r>
                        <a:rPr lang="en-US" sz="1200" kern="1200" baseline="0" dirty="0">
                          <a:solidFill>
                            <a:schemeClr val="bg1"/>
                          </a:solidFill>
                        </a:rPr>
                        <a:t> 1.466 /h </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$ 0.975</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sz="1200" kern="1200" dirty="0">
                          <a:solidFill>
                            <a:schemeClr val="bg1"/>
                          </a:solidFill>
                          <a:latin typeface="+mn-lt"/>
                          <a:ea typeface="+mn-ea"/>
                          <a:cs typeface="Segoe UI Light" panose="020B0502040204020203" pitchFamily="34" charset="0"/>
                        </a:rPr>
                        <a:t>Intel Xeon E5-2670 @ 2.6 GHz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6641">
                <a:tc>
                  <a:txBody>
                    <a:bodyPr/>
                    <a:lstStyle/>
                    <a:p>
                      <a:pPr algn="ctr"/>
                      <a:r>
                        <a:rPr lang="en-US" sz="1200" kern="1200" dirty="0">
                          <a:solidFill>
                            <a:schemeClr val="bg1"/>
                          </a:solidFill>
                        </a:rPr>
                        <a:t>A9</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$ 2.933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$ 1.950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6641">
                <a:tc>
                  <a:txBody>
                    <a:bodyPr/>
                    <a:lstStyle/>
                    <a:p>
                      <a:pPr algn="ctr"/>
                      <a:r>
                        <a:rPr lang="en-US" sz="1200" kern="1200" dirty="0">
                          <a:solidFill>
                            <a:schemeClr val="bg1"/>
                          </a:solidFill>
                        </a:rPr>
                        <a:t>A10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$ 1.173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$ 0.780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6641">
                <a:tc>
                  <a:txBody>
                    <a:bodyPr/>
                    <a:lstStyle/>
                    <a:p>
                      <a:pPr algn="ctr"/>
                      <a:r>
                        <a:rPr lang="en-US" sz="1200" kern="1200" dirty="0">
                          <a:solidFill>
                            <a:schemeClr val="bg1"/>
                          </a:solidFill>
                        </a:rPr>
                        <a:t>A11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$ 2.346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$ 1.560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6641">
                <a:tc>
                  <a:txBody>
                    <a:bodyPr/>
                    <a:lstStyle/>
                    <a:p>
                      <a:pPr algn="ctr"/>
                      <a:r>
                        <a:rPr lang="en-US" sz="1200" kern="1200" dirty="0">
                          <a:solidFill>
                            <a:schemeClr val="bg1"/>
                          </a:solidFill>
                        </a:rPr>
                        <a:t>D11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6641">
                <a:tc>
                  <a:txBody>
                    <a:bodyPr/>
                    <a:lstStyle/>
                    <a:p>
                      <a:pPr algn="ctr"/>
                      <a:r>
                        <a:rPr lang="en-US" sz="1200" kern="1200" dirty="0">
                          <a:solidFill>
                            <a:schemeClr val="bg1"/>
                          </a:solidFill>
                        </a:rPr>
                        <a:t>D12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6641">
                <a:tc>
                  <a:txBody>
                    <a:bodyPr/>
                    <a:lstStyle/>
                    <a:p>
                      <a:pPr algn="ctr"/>
                      <a:r>
                        <a:rPr lang="en-US" sz="1200" kern="1200" dirty="0">
                          <a:solidFill>
                            <a:schemeClr val="bg1"/>
                          </a:solidFill>
                        </a:rPr>
                        <a:t>D13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6641">
                <a:tc>
                  <a:txBody>
                    <a:bodyPr/>
                    <a:lstStyle/>
                    <a:p>
                      <a:pPr algn="ctr"/>
                      <a:r>
                        <a:rPr lang="en-US" sz="1200" kern="1200" dirty="0">
                          <a:solidFill>
                            <a:schemeClr val="bg1"/>
                          </a:solidFill>
                        </a:rPr>
                        <a:t>D14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6641">
                <a:tc>
                  <a:txBody>
                    <a:bodyPr/>
                    <a:lstStyle/>
                    <a:p>
                      <a:pPr algn="ctr"/>
                      <a:r>
                        <a:rPr lang="en-US" sz="1200" kern="1200" dirty="0">
                          <a:solidFill>
                            <a:schemeClr val="bg1"/>
                          </a:solidFill>
                        </a:rPr>
                        <a:t>DS11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6641">
                <a:tc>
                  <a:txBody>
                    <a:bodyPr/>
                    <a:lstStyle/>
                    <a:p>
                      <a:pPr algn="ctr"/>
                      <a:r>
                        <a:rPr lang="en-US" sz="1200" kern="1200" dirty="0">
                          <a:solidFill>
                            <a:schemeClr val="bg1"/>
                          </a:solidFill>
                        </a:rPr>
                        <a:t>DS12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6641">
                <a:tc>
                  <a:txBody>
                    <a:bodyPr/>
                    <a:lstStyle/>
                    <a:p>
                      <a:pPr algn="ctr"/>
                      <a:r>
                        <a:rPr lang="en-US" sz="1200" kern="1200" dirty="0">
                          <a:solidFill>
                            <a:schemeClr val="bg1"/>
                          </a:solidFill>
                        </a:rPr>
                        <a:t>DS13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6641">
                <a:tc>
                  <a:txBody>
                    <a:bodyPr/>
                    <a:lstStyle/>
                    <a:p>
                      <a:pPr algn="ctr"/>
                      <a:r>
                        <a:rPr lang="en-US" sz="1200" kern="1200" dirty="0">
                          <a:solidFill>
                            <a:schemeClr val="bg1"/>
                          </a:solidFill>
                        </a:rPr>
                        <a:t>DS14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512</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6641">
                <a:tc>
                  <a:txBody>
                    <a:bodyPr/>
                    <a:lstStyle/>
                    <a:p>
                      <a:pPr algn="ctr"/>
                      <a:r>
                        <a:rPr lang="en-US" sz="1200" kern="1200" dirty="0">
                          <a:solidFill>
                            <a:schemeClr val="bg1"/>
                          </a:solidFill>
                        </a:rPr>
                        <a:t>D11_v2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Intel Xeon E5-2673 v3 (Haswell),</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2.4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-&gt;</a:t>
                      </a:r>
                      <a:r>
                        <a:rPr lang="en-US" sz="1200" dirty="0">
                          <a:solidFill>
                            <a:schemeClr val="bg1"/>
                          </a:solidFill>
                          <a:effectLst/>
                          <a:latin typeface="+mn-lt"/>
                          <a:ea typeface="MS Mincho" panose="02020609040205080304" pitchFamily="49" charset="-128"/>
                          <a:cs typeface="Times New Roman" panose="02020603050405020304" pitchFamily="18" charset="0"/>
                        </a:rPr>
                        <a:t> </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3.2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with Turbo Boost</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2027550"/>
                  </a:ext>
                </a:extLst>
              </a:tr>
              <a:tr h="146641">
                <a:tc>
                  <a:txBody>
                    <a:bodyPr/>
                    <a:lstStyle/>
                    <a:p>
                      <a:pPr algn="ctr"/>
                      <a:r>
                        <a:rPr lang="en-US" sz="1200" kern="1200" dirty="0">
                          <a:solidFill>
                            <a:schemeClr val="bg1"/>
                          </a:solidFill>
                        </a:rPr>
                        <a:t>D12_v2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21762"/>
                  </a:ext>
                </a:extLst>
              </a:tr>
              <a:tr h="146641">
                <a:tc>
                  <a:txBody>
                    <a:bodyPr/>
                    <a:lstStyle/>
                    <a:p>
                      <a:pPr algn="ctr"/>
                      <a:r>
                        <a:rPr lang="en-US" sz="1200" kern="1200" dirty="0">
                          <a:solidFill>
                            <a:schemeClr val="bg1"/>
                          </a:solidFill>
                        </a:rPr>
                        <a:t>D13_v2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623343"/>
                  </a:ext>
                </a:extLst>
              </a:tr>
              <a:tr h="146641">
                <a:tc>
                  <a:txBody>
                    <a:bodyPr/>
                    <a:lstStyle/>
                    <a:p>
                      <a:pPr algn="ctr"/>
                      <a:r>
                        <a:rPr lang="en-US" sz="1200" kern="1200" dirty="0">
                          <a:solidFill>
                            <a:schemeClr val="bg1"/>
                          </a:solidFill>
                        </a:rPr>
                        <a:t>D14_v2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74912"/>
                  </a:ext>
                </a:extLst>
              </a:tr>
              <a:tr h="146641">
                <a:tc>
                  <a:txBody>
                    <a:bodyPr/>
                    <a:lstStyle/>
                    <a:p>
                      <a:pPr algn="ctr"/>
                      <a:r>
                        <a:rPr lang="en-US" sz="1200" kern="1200" dirty="0">
                          <a:solidFill>
                            <a:schemeClr val="bg1"/>
                          </a:solidFill>
                        </a:rPr>
                        <a:t>D15_v2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1024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r>
                        <a:rPr lang="en-US" sz="1200" baseline="0" dirty="0">
                          <a:solidFill>
                            <a:schemeClr val="bg1"/>
                          </a:solidFill>
                          <a:effectLst/>
                          <a:latin typeface="+mn-lt"/>
                          <a:ea typeface="MS Mincho" panose="02020609040205080304" pitchFamily="49" charset="-128"/>
                          <a:cs typeface="Times New Roman" panose="02020603050405020304" pitchFamily="18" charset="0"/>
                        </a:rPr>
                        <a:t>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981927"/>
                  </a:ext>
                </a:extLst>
              </a:tr>
              <a:tr h="146641">
                <a:tc>
                  <a:txBody>
                    <a:bodyPr/>
                    <a:lstStyle/>
                    <a:p>
                      <a:pPr algn="ctr"/>
                      <a:r>
                        <a:rPr lang="en-US" sz="1200" kern="1200" dirty="0">
                          <a:solidFill>
                            <a:schemeClr val="bg1"/>
                          </a:solidFill>
                        </a:rPr>
                        <a:t>DS11_v2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385560"/>
                  </a:ext>
                </a:extLst>
              </a:tr>
              <a:tr h="146641">
                <a:tc>
                  <a:txBody>
                    <a:bodyPr/>
                    <a:lstStyle/>
                    <a:p>
                      <a:pPr algn="ctr"/>
                      <a:r>
                        <a:rPr lang="en-US" sz="1200" kern="1200" dirty="0">
                          <a:solidFill>
                            <a:schemeClr val="bg1"/>
                          </a:solidFill>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192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354981"/>
                  </a:ext>
                </a:extLst>
              </a:tr>
              <a:tr h="146641">
                <a:tc>
                  <a:txBody>
                    <a:bodyPr/>
                    <a:lstStyle/>
                    <a:p>
                      <a:pPr algn="ctr"/>
                      <a:r>
                        <a:rPr lang="en-US" sz="1200" kern="1200" dirty="0">
                          <a:solidFill>
                            <a:schemeClr val="bg1"/>
                          </a:solidFill>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384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794729"/>
                  </a:ext>
                </a:extLst>
              </a:tr>
              <a:tr h="146641">
                <a:tc>
                  <a:txBody>
                    <a:bodyPr/>
                    <a:lstStyle/>
                    <a:p>
                      <a:pPr algn="ctr"/>
                      <a:r>
                        <a:rPr lang="en-US" sz="1200" kern="1200" dirty="0">
                          <a:solidFill>
                            <a:schemeClr val="bg1"/>
                          </a:solidFill>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baseline="0" dirty="0">
                          <a:solidFill>
                            <a:schemeClr val="bg1"/>
                          </a:solidFill>
                          <a:effectLst/>
                        </a:rPr>
                        <a:t>768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25070"/>
                  </a:ext>
                </a:extLst>
              </a:tr>
              <a:tr h="1466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280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62,500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960 MB/sec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447361"/>
                  </a:ext>
                </a:extLst>
              </a:tr>
              <a:tr h="149974">
                <a:tc>
                  <a:txBody>
                    <a:bodyPr/>
                    <a:lstStyle/>
                    <a:p>
                      <a:pPr algn="ctr"/>
                      <a:r>
                        <a:rPr lang="en-US" sz="1200" kern="1200" dirty="0">
                          <a:solidFill>
                            <a:schemeClr val="bg1"/>
                          </a:solidFill>
                        </a:rPr>
                        <a:t>GS1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3,580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125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$ 0.610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$ 0.550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Intel Xeon E5 v3 family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0024"/>
                  </a:ext>
                </a:extLst>
              </a:tr>
              <a:tr h="149974">
                <a:tc>
                  <a:txBody>
                    <a:bodyPr/>
                    <a:lstStyle/>
                    <a:p>
                      <a:pPr algn="ctr"/>
                      <a:r>
                        <a:rPr lang="en-US" sz="1200" kern="1200" dirty="0">
                          <a:solidFill>
                            <a:schemeClr val="bg1"/>
                          </a:solidFill>
                        </a:rPr>
                        <a:t>GS2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6,900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250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$ 1.220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$ 1.100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9974">
                <a:tc>
                  <a:txBody>
                    <a:bodyPr/>
                    <a:lstStyle/>
                    <a:p>
                      <a:pPr algn="ctr"/>
                      <a:r>
                        <a:rPr lang="en-US" sz="1200" kern="1200" dirty="0">
                          <a:solidFill>
                            <a:schemeClr val="bg1"/>
                          </a:solidFill>
                        </a:rPr>
                        <a:t>GS3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11,870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20,000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$ 2.440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$ 2.200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9974">
                <a:tc>
                  <a:txBody>
                    <a:bodyPr/>
                    <a:lstStyle/>
                    <a:p>
                      <a:pPr algn="ctr"/>
                      <a:r>
                        <a:rPr lang="en-US" sz="1200" kern="1200" baseline="0" dirty="0">
                          <a:solidFill>
                            <a:schemeClr val="bg1"/>
                          </a:solidFill>
                        </a:rPr>
                        <a:t>GS4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 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32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rPr>
                        <a:t>40,000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$ 4.880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$ 4.400</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9974">
                <a:tc>
                  <a:txBody>
                    <a:bodyPr/>
                    <a:lstStyle/>
                    <a:p>
                      <a:pPr algn="ctr"/>
                      <a:r>
                        <a:rPr lang="en-US" sz="1200" kern="1200" dirty="0">
                          <a:solidFill>
                            <a:schemeClr val="bg1"/>
                          </a:solidFill>
                        </a:rPr>
                        <a:t>GS5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32 CPU,</a:t>
                      </a:r>
                      <a:r>
                        <a:rPr lang="en-US" sz="1200" kern="1200" baseline="0" dirty="0">
                          <a:solidFill>
                            <a:schemeClr val="bg1"/>
                          </a:solidFill>
                        </a:rPr>
                        <a:t> 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896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64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2,000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rPr>
                        <a:t>$ 8.780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$ 7.820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a:xfrm>
            <a:off x="167387" y="121810"/>
            <a:ext cx="11833365" cy="316340"/>
          </a:xfrm>
        </p:spPr>
        <p:txBody>
          <a:bodyPr>
            <a:noAutofit/>
          </a:bodyPr>
          <a:lstStyle/>
          <a:p>
            <a:pPr algn="ctr"/>
            <a:r>
              <a:rPr lang="en-US" sz="24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1600" i="1"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48242685"/>
      </p:ext>
    </p:extLst>
  </p:cSld>
  <p:clrMapOvr>
    <a:masterClrMapping/>
  </p:clrMapOvr>
  <p:transition>
    <p:fade/>
  </p:transition>
</p:sld>
</file>

<file path=ppt/theme/theme1.xml><?xml version="1.0" encoding="utf-8"?>
<a:theme xmlns:a="http://schemas.openxmlformats.org/drawingml/2006/main" name="1_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1630</Words>
  <Application>Microsoft Office PowerPoint</Application>
  <PresentationFormat>Widescreen</PresentationFormat>
  <Paragraphs>573</Paragraphs>
  <Slides>10</Slides>
  <Notes>3</Notes>
  <HiddenSlides>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MS Mincho</vt:lpstr>
      <vt:lpstr>Arial</vt:lpstr>
      <vt:lpstr>Calibri</vt:lpstr>
      <vt:lpstr>Calibri Light</vt:lpstr>
      <vt:lpstr>Courier New</vt:lpstr>
      <vt:lpstr>Segoe UI</vt:lpstr>
      <vt:lpstr>Segoe UI Light</vt:lpstr>
      <vt:lpstr>Segoe UI Semibold</vt:lpstr>
      <vt:lpstr>Tahoma</vt:lpstr>
      <vt:lpstr>Times New Roman</vt:lpstr>
      <vt:lpstr>Wingdings</vt:lpstr>
      <vt:lpstr>1_Office Theme</vt:lpstr>
      <vt:lpstr>1 Windows Azure</vt:lpstr>
      <vt:lpstr>Azure Architect Workshop</vt:lpstr>
      <vt:lpstr>Customer Situation Contoso Group</vt:lpstr>
      <vt:lpstr>Customer Requirements</vt:lpstr>
      <vt:lpstr>Customer Requirements</vt:lpstr>
      <vt:lpstr>Call to action – Design and present the solution</vt:lpstr>
      <vt:lpstr>Wrap-Up</vt:lpstr>
      <vt:lpstr>Potential customer questions </vt:lpstr>
      <vt:lpstr>Azure VM Options for HANA Applications (Both Prod &amp; Non-Prod)</vt:lpstr>
      <vt:lpstr>Azure VM Options for SAP Applications</vt:lpstr>
      <vt:lpstr>Azure Services by Region (as of 6/7/16)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Requirements</dc:title>
  <dc:creator>Takayuki Hoshino</dc:creator>
  <cp:lastModifiedBy>Takayuki Hoshino</cp:lastModifiedBy>
  <cp:revision>125</cp:revision>
  <dcterms:created xsi:type="dcterms:W3CDTF">2016-06-05T20:47:41Z</dcterms:created>
  <dcterms:modified xsi:type="dcterms:W3CDTF">2016-06-08T07:43:31Z</dcterms:modified>
</cp:coreProperties>
</file>