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6"/>
  </p:notesMasterIdLst>
  <p:handoutMasterIdLst>
    <p:handoutMasterId r:id="rId67"/>
  </p:handoutMasterIdLst>
  <p:sldIdLst>
    <p:sldId id="347" r:id="rId5"/>
    <p:sldId id="348" r:id="rId6"/>
    <p:sldId id="346" r:id="rId7"/>
    <p:sldId id="349" r:id="rId8"/>
    <p:sldId id="354" r:id="rId9"/>
    <p:sldId id="397" r:id="rId10"/>
    <p:sldId id="355" r:id="rId11"/>
    <p:sldId id="356" r:id="rId12"/>
    <p:sldId id="358" r:id="rId13"/>
    <p:sldId id="359" r:id="rId14"/>
    <p:sldId id="361" r:id="rId15"/>
    <p:sldId id="351" r:id="rId16"/>
    <p:sldId id="362" r:id="rId17"/>
    <p:sldId id="363" r:id="rId18"/>
    <p:sldId id="364" r:id="rId19"/>
    <p:sldId id="365" r:id="rId20"/>
    <p:sldId id="366" r:id="rId21"/>
    <p:sldId id="396" r:id="rId22"/>
    <p:sldId id="368" r:id="rId23"/>
    <p:sldId id="367" r:id="rId24"/>
    <p:sldId id="369" r:id="rId25"/>
    <p:sldId id="370" r:id="rId26"/>
    <p:sldId id="371" r:id="rId27"/>
    <p:sldId id="372" r:id="rId28"/>
    <p:sldId id="373" r:id="rId29"/>
    <p:sldId id="375" r:id="rId30"/>
    <p:sldId id="374" r:id="rId31"/>
    <p:sldId id="384" r:id="rId32"/>
    <p:sldId id="379" r:id="rId33"/>
    <p:sldId id="398" r:id="rId34"/>
    <p:sldId id="400" r:id="rId35"/>
    <p:sldId id="381" r:id="rId36"/>
    <p:sldId id="399" r:id="rId37"/>
    <p:sldId id="376" r:id="rId38"/>
    <p:sldId id="378" r:id="rId39"/>
    <p:sldId id="377" r:id="rId40"/>
    <p:sldId id="382" r:id="rId41"/>
    <p:sldId id="383" r:id="rId42"/>
    <p:sldId id="385" r:id="rId43"/>
    <p:sldId id="386" r:id="rId44"/>
    <p:sldId id="387" r:id="rId45"/>
    <p:sldId id="388" r:id="rId46"/>
    <p:sldId id="389" r:id="rId47"/>
    <p:sldId id="390" r:id="rId48"/>
    <p:sldId id="391" r:id="rId49"/>
    <p:sldId id="392" r:id="rId50"/>
    <p:sldId id="401" r:id="rId51"/>
    <p:sldId id="402" r:id="rId52"/>
    <p:sldId id="403" r:id="rId53"/>
    <p:sldId id="404" r:id="rId54"/>
    <p:sldId id="406" r:id="rId55"/>
    <p:sldId id="405" r:id="rId56"/>
    <p:sldId id="407" r:id="rId57"/>
    <p:sldId id="410" r:id="rId58"/>
    <p:sldId id="409" r:id="rId59"/>
    <p:sldId id="352" r:id="rId60"/>
    <p:sldId id="393" r:id="rId61"/>
    <p:sldId id="353" r:id="rId62"/>
    <p:sldId id="342" r:id="rId63"/>
    <p:sldId id="394" r:id="rId64"/>
    <p:sldId id="395"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5 mins)" id="{28E9690B-0091-4B37-904D-AF77356E58A6}">
          <p14:sldIdLst>
            <p14:sldId id="347"/>
            <p14:sldId id="348"/>
          </p14:sldIdLst>
        </p14:section>
        <p14:section name="ADS Defined" id="{81FA6515-2ACA-42D2-B462-6AD6B7D7EF6D}">
          <p14:sldIdLst>
            <p14:sldId id="346"/>
            <p14:sldId id="349"/>
            <p14:sldId id="354"/>
            <p14:sldId id="397"/>
            <p14:sldId id="355"/>
            <p14:sldId id="356"/>
            <p14:sldId id="358"/>
            <p14:sldId id="359"/>
            <p14:sldId id="361"/>
          </p14:sldIdLst>
        </p14:section>
        <p14:section name="Topic 2 (15 mins)" id="{BE77E550-7281-471B-8258-C27D80DE44AD}">
          <p14:sldIdLst>
            <p14:sldId id="351"/>
            <p14:sldId id="362"/>
            <p14:sldId id="363"/>
            <p14:sldId id="364"/>
            <p14:sldId id="365"/>
            <p14:sldId id="366"/>
            <p14:sldId id="396"/>
            <p14:sldId id="368"/>
            <p14:sldId id="367"/>
            <p14:sldId id="369"/>
            <p14:sldId id="370"/>
            <p14:sldId id="371"/>
            <p14:sldId id="372"/>
            <p14:sldId id="373"/>
            <p14:sldId id="375"/>
            <p14:sldId id="374"/>
          </p14:sldIdLst>
        </p14:section>
        <p14:section name="SAP Architecture" id="{C4212DAB-B303-4A26-AF49-9423C7739B3E}">
          <p14:sldIdLst>
            <p14:sldId id="384"/>
            <p14:sldId id="379"/>
            <p14:sldId id="398"/>
            <p14:sldId id="400"/>
            <p14:sldId id="381"/>
            <p14:sldId id="399"/>
            <p14:sldId id="376"/>
            <p14:sldId id="378"/>
            <p14:sldId id="377"/>
            <p14:sldId id="382"/>
            <p14:sldId id="383"/>
            <p14:sldId id="385"/>
            <p14:sldId id="386"/>
            <p14:sldId id="387"/>
            <p14:sldId id="388"/>
            <p14:sldId id="389"/>
            <p14:sldId id="390"/>
            <p14:sldId id="391"/>
            <p14:sldId id="392"/>
          </p14:sldIdLst>
        </p14:section>
        <p14:section name="Migration Planning" id="{8088055B-12ED-4907-905A-B335F641AAE4}">
          <p14:sldIdLst>
            <p14:sldId id="401"/>
            <p14:sldId id="402"/>
            <p14:sldId id="403"/>
            <p14:sldId id="404"/>
            <p14:sldId id="406"/>
            <p14:sldId id="405"/>
            <p14:sldId id="407"/>
            <p14:sldId id="410"/>
            <p14:sldId id="409"/>
          </p14:sldIdLst>
        </p14:section>
        <p14:section name="Conclusion (5 mins)" id="{6EC64523-FE06-4775-B955-831F82F993AC}">
          <p14:sldIdLst>
            <p14:sldId id="352"/>
            <p14:sldId id="393"/>
            <p14:sldId id="353"/>
            <p14:sldId id="342"/>
          </p14:sldIdLst>
        </p14:section>
        <p14:section name="Appendix" id="{5A32AE71-F0D5-457B-8702-EF66C67707E6}">
          <p14:sldIdLst>
            <p14:sldId id="394"/>
            <p14:sldId id="39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0" autoAdjust="0"/>
    <p:restoredTop sz="94683" autoAdjust="0"/>
  </p:normalViewPr>
  <p:slideViewPr>
    <p:cSldViewPr snapToGrid="0" showGuides="1">
      <p:cViewPr>
        <p:scale>
          <a:sx n="100" d="100"/>
          <a:sy n="100" d="100"/>
        </p:scale>
        <p:origin x="3378" y="219"/>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0776"/>
    </p:cViewPr>
  </p:sorterViewPr>
  <p:notesViewPr>
    <p:cSldViewPr snapToGrid="0" showGuides="1">
      <p:cViewPr varScale="1">
        <p:scale>
          <a:sx n="136" d="100"/>
          <a:sy n="136" d="100"/>
        </p:scale>
        <p:origin x="3955" y="8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675185-53AA-44E5-8ACD-1358C342D7EB}" type="datetimeFigureOut">
              <a:rPr lang="en-US" smtClean="0"/>
              <a:t>6/19/2017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064920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0B467-AF3F-4A69-A8E7-7C0C5514CA4B}" type="datetimeFigureOut">
              <a:rPr lang="en-US" smtClean="0"/>
              <a:t>6/19/2017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F966B-4ADC-4E3F-B36C-6FAFCC426477}" type="slidenum">
              <a:rPr lang="en-US" smtClean="0"/>
              <a:t>‹#›</a:t>
            </a:fld>
            <a:endParaRPr lang="en-US"/>
          </a:p>
        </p:txBody>
      </p:sp>
    </p:spTree>
    <p:extLst>
      <p:ext uri="{BB962C8B-B14F-4D97-AF65-F5344CB8AC3E}">
        <p14:creationId xmlns:p14="http://schemas.microsoft.com/office/powerpoint/2010/main" val="220049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help.sap.com/saphelp_nw70ehp3/helpdata/en/4b/63175094c64869e10000000a44176f/content.htm"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help.sap.com/saphelp_nw70ehp3/helpdata/en/45/d043b401ef0b00e10000000a1553f7/content.htm" TargetMode="External"/><Relationship Id="rId4" Type="http://schemas.openxmlformats.org/officeDocument/2006/relationships/hyperlink" Target="http://help.sap.com/saphelp_nw70ehp3/helpdata/en/45/d0446d01ef0b00e10000000a1553f7/content.htm"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help.sap.com/saphelp_tm81/helpdata/en/48/8fe37933114e6fe10000000a421937/frameset.htm"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help.sap.com/saphelp_tm81/helpdata/en/05/d5ca3d695f2051e10000000a114084/frameset.htm"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azure.microsoft.com/en-us/pricing/details/data-transfers/"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azure.microsoft.com/en-us/documentation/articles/storage-use-azcopy/"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al.sap.com/subscription?pguid=7c62fde6-5176-4293-98ef-c423b0bc5301&amp;provider=0a561698-9688-48b2-ba93-d4ee5fd79192"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Suggested introduction:</a:t>
            </a:r>
          </a:p>
          <a:p>
            <a:r>
              <a:rPr lang="en-US" sz="1200" kern="1200" dirty="0">
                <a:solidFill>
                  <a:schemeClr val="tx1"/>
                </a:solidFill>
                <a:effectLst/>
                <a:latin typeface="+mn-lt"/>
                <a:ea typeface="+mn-ea"/>
                <a:cs typeface="+mn-cs"/>
              </a:rPr>
              <a:t>Faced with _______</a:t>
            </a:r>
          </a:p>
          <a:p>
            <a:r>
              <a:rPr lang="en-US" sz="1200" kern="1200" dirty="0">
                <a:solidFill>
                  <a:schemeClr val="tx1"/>
                </a:solidFill>
                <a:effectLst/>
                <a:latin typeface="+mn-lt"/>
                <a:ea typeface="+mn-ea"/>
                <a:cs typeface="+mn-cs"/>
              </a:rPr>
              <a:t>We did _______</a:t>
            </a:r>
          </a:p>
          <a:p>
            <a:r>
              <a:rPr lang="en-US" sz="1200" kern="1200" dirty="0">
                <a:solidFill>
                  <a:schemeClr val="tx1"/>
                </a:solidFill>
                <a:effectLst/>
                <a:latin typeface="+mn-lt"/>
                <a:ea typeface="+mn-ea"/>
                <a:cs typeface="+mn-cs"/>
              </a:rPr>
              <a:t>And discovered_______</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a:t>
            </a:fld>
            <a:endParaRPr lang="en-US"/>
          </a:p>
        </p:txBody>
      </p:sp>
    </p:spTree>
    <p:extLst>
      <p:ext uri="{BB962C8B-B14F-4D97-AF65-F5344CB8AC3E}">
        <p14:creationId xmlns:p14="http://schemas.microsoft.com/office/powerpoint/2010/main" val="741071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SAP’s operations will require</a:t>
            </a:r>
            <a:r>
              <a:rPr lang="en-US" baseline="0" dirty="0"/>
              <a:t> a RW DC.  Some points to consider if you are asked to do an </a:t>
            </a:r>
            <a:r>
              <a:rPr lang="en-US" dirty="0"/>
              <a:t>RODC: firstly without contact with a writable domain controller the RODC, cannot update itself and will start to cause issues such as password changes, group policy updates, and authenticating new users to the domain from the remote office.</a:t>
            </a:r>
            <a:r>
              <a:rPr lang="en-US" baseline="0" dirty="0"/>
              <a:t> R</a:t>
            </a:r>
            <a:r>
              <a:rPr lang="en-US" dirty="0"/>
              <a:t>ead only DNS also relies on the writable DNS server to update its records. Without a</a:t>
            </a:r>
            <a:r>
              <a:rPr lang="en-US" baseline="0" dirty="0"/>
              <a:t> connection to the RWDC, name resolution issues start to surface.</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10</a:t>
            </a:fld>
            <a:endParaRPr lang="en-US"/>
          </a:p>
        </p:txBody>
      </p:sp>
    </p:spTree>
    <p:extLst>
      <p:ext uri="{BB962C8B-B14F-4D97-AF65-F5344CB8AC3E}">
        <p14:creationId xmlns:p14="http://schemas.microsoft.com/office/powerpoint/2010/main" val="4087645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11</a:t>
            </a:fld>
            <a:endParaRPr lang="en-US"/>
          </a:p>
        </p:txBody>
      </p:sp>
    </p:spTree>
    <p:extLst>
      <p:ext uri="{BB962C8B-B14F-4D97-AF65-F5344CB8AC3E}">
        <p14:creationId xmlns:p14="http://schemas.microsoft.com/office/powerpoint/2010/main" val="4061345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12</a:t>
            </a:fld>
            <a:endParaRPr lang="en-US"/>
          </a:p>
        </p:txBody>
      </p:sp>
    </p:spTree>
    <p:extLst>
      <p:ext uri="{BB962C8B-B14F-4D97-AF65-F5344CB8AC3E}">
        <p14:creationId xmlns:p14="http://schemas.microsoft.com/office/powerpoint/2010/main" val="3345232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a network topology and IP address space</a:t>
            </a:r>
            <a:r>
              <a:rPr lang="en-US" baseline="0" dirty="0"/>
              <a:t> plan</a:t>
            </a:r>
            <a:r>
              <a:rPr lang="en-US" dirty="0"/>
              <a:t> in mind</a:t>
            </a:r>
            <a:r>
              <a:rPr lang="en-US" baseline="0" dirty="0"/>
              <a:t> before you start laying out the Azure infrastructure</a:t>
            </a:r>
          </a:p>
          <a:p>
            <a:endParaRPr lang="en-US" baseline="0" dirty="0"/>
          </a:p>
          <a:p>
            <a:r>
              <a:rPr lang="en-US" baseline="0" dirty="0"/>
              <a:t>Separate servers in subnets by functions: Web, App, Data, Management </a:t>
            </a:r>
            <a:r>
              <a:rPr lang="en-US" baseline="0" dirty="0" err="1"/>
              <a:t>etc</a:t>
            </a:r>
            <a:endParaRPr lang="en-US" baseline="0" dirty="0"/>
          </a:p>
          <a:p>
            <a:endParaRPr lang="en-US" baseline="0" dirty="0"/>
          </a:p>
          <a:p>
            <a:r>
              <a:rPr lang="en-US" baseline="0" dirty="0"/>
              <a:t>Plan security policy for each layer and public endpoints.  Example in next slide.</a:t>
            </a:r>
          </a:p>
          <a:p>
            <a:endParaRPr lang="en-US" baseline="0" dirty="0"/>
          </a:p>
          <a:p>
            <a:r>
              <a:rPr lang="en-US" baseline="0" dirty="0"/>
              <a:t>Work with customers’ network team to plan for network bandwidth and security requirements to choose between S2S or ER and its bandwidth</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13</a:t>
            </a:fld>
            <a:endParaRPr lang="en-US"/>
          </a:p>
        </p:txBody>
      </p:sp>
    </p:spTree>
    <p:extLst>
      <p:ext uri="{BB962C8B-B14F-4D97-AF65-F5344CB8AC3E}">
        <p14:creationId xmlns:p14="http://schemas.microsoft.com/office/powerpoint/2010/main" val="3420998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project stood up a</a:t>
            </a:r>
            <a:r>
              <a:rPr lang="en-US" baseline="0" dirty="0"/>
              <a:t> DEV environment on Azure with the address space specified.  Servers are connected to the appropriate subnets base on roles.  The address space for this DEV environment should not overlap with your on-premises network</a:t>
            </a:r>
            <a:endParaRPr lang="en-US" dirty="0"/>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14</a:t>
            </a:fld>
            <a:endParaRPr lang="en-US"/>
          </a:p>
        </p:txBody>
      </p:sp>
    </p:spTree>
    <p:extLst>
      <p:ext uri="{BB962C8B-B14F-4D97-AF65-F5344CB8AC3E}">
        <p14:creationId xmlns:p14="http://schemas.microsoft.com/office/powerpoint/2010/main" val="1205533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servers</a:t>
            </a:r>
            <a:r>
              <a:rPr lang="en-US" baseline="0" dirty="0"/>
              <a:t> and DB servers are backend services so block incoming and out-going internet connection.</a:t>
            </a:r>
          </a:p>
          <a:p>
            <a:r>
              <a:rPr lang="en-US" baseline="0" dirty="0"/>
              <a:t>Frontend portal servers should only connect to the backend servers over allowed ports</a:t>
            </a:r>
          </a:p>
          <a:p>
            <a:endParaRPr lang="en-US" baseline="0" dirty="0"/>
          </a:p>
          <a:p>
            <a:r>
              <a:rPr lang="en-US" dirty="0"/>
              <a:t>Security</a:t>
            </a:r>
            <a:r>
              <a:rPr lang="en-US" baseline="0" dirty="0"/>
              <a:t> Guide for SAP on SQL 2012 </a:t>
            </a:r>
            <a:r>
              <a:rPr lang="en-US" dirty="0"/>
              <a:t>http://www.bing.com/search?q=Security+Guide+for+SAP+on+SQL+Server+2012+cameron&amp;qs=n&amp;form=QBLH&amp;pq=security+guide+for+sap+on+sql+server+2012+cameron&amp;sc=0-49&amp;sp=-1&amp;sk=&amp;cvid=BBFD6C6FCACD42459D9BE6A04216CEF7</a:t>
            </a:r>
          </a:p>
        </p:txBody>
      </p:sp>
      <p:sp>
        <p:nvSpPr>
          <p:cNvPr id="4" name="Slide Number Placeholder 3"/>
          <p:cNvSpPr>
            <a:spLocks noGrp="1"/>
          </p:cNvSpPr>
          <p:nvPr>
            <p:ph type="sldNum" sz="quarter" idx="10"/>
          </p:nvPr>
        </p:nvSpPr>
        <p:spPr/>
        <p:txBody>
          <a:bodyPr/>
          <a:lstStyle/>
          <a:p>
            <a:fld id="{D2E9B5C7-E893-44FC-BCCF-622F37DEFA34}" type="slidenum">
              <a:rPr lang="en-US" smtClean="0"/>
              <a:t>15</a:t>
            </a:fld>
            <a:endParaRPr lang="en-US"/>
          </a:p>
        </p:txBody>
      </p:sp>
    </p:spTree>
    <p:extLst>
      <p:ext uri="{BB962C8B-B14F-4D97-AF65-F5344CB8AC3E}">
        <p14:creationId xmlns:p14="http://schemas.microsoft.com/office/powerpoint/2010/main" val="1593014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these key items in Azure network planning and introduce the</a:t>
            </a:r>
            <a:r>
              <a:rPr lang="en-US" baseline="0" dirty="0"/>
              <a:t> resources on the provided links</a:t>
            </a:r>
          </a:p>
          <a:p>
            <a:endParaRPr lang="en-US" baseline="0" dirty="0"/>
          </a:p>
          <a:p>
            <a:r>
              <a:rPr lang="en-US" baseline="0" dirty="0"/>
              <a:t>VPN max bandwidth is 100 </a:t>
            </a:r>
            <a:r>
              <a:rPr lang="en-US" baseline="0" dirty="0" err="1"/>
              <a:t>Mbits</a:t>
            </a:r>
            <a:r>
              <a:rPr lang="en-US" baseline="0" dirty="0"/>
              <a:t>/sec and usually you see effective throughput of 80 </a:t>
            </a:r>
            <a:r>
              <a:rPr lang="en-US" baseline="0" dirty="0" err="1"/>
              <a:t>Mbits</a:t>
            </a:r>
            <a:r>
              <a:rPr lang="en-US" baseline="0" dirty="0"/>
              <a:t>/sec</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16</a:t>
            </a:fld>
            <a:endParaRPr lang="en-US"/>
          </a:p>
        </p:txBody>
      </p:sp>
    </p:spTree>
    <p:extLst>
      <p:ext uri="{BB962C8B-B14F-4D97-AF65-F5344CB8AC3E}">
        <p14:creationId xmlns:p14="http://schemas.microsoft.com/office/powerpoint/2010/main" val="3481496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E9B5C7-E893-44FC-BCCF-622F37DEFA34}" type="slidenum">
              <a:rPr lang="en-US" smtClean="0"/>
              <a:t>17</a:t>
            </a:fld>
            <a:endParaRPr lang="en-US"/>
          </a:p>
        </p:txBody>
      </p:sp>
    </p:spTree>
    <p:extLst>
      <p:ext uri="{BB962C8B-B14F-4D97-AF65-F5344CB8AC3E}">
        <p14:creationId xmlns:p14="http://schemas.microsoft.com/office/powerpoint/2010/main" val="3585894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6/19/2017 9:08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1494975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SAPS: A hardware-independent unit of measurement that describes the performance of a system configuration in the SAP environment. It is derived from the Sales and Distribution (SD) benchmark, where 100 SAPS is defined as 2,000 fully business processed order line items per hour.</a:t>
            </a:r>
          </a:p>
          <a:p>
            <a:endParaRPr lang="en-US" dirty="0"/>
          </a:p>
        </p:txBody>
      </p:sp>
      <p:sp>
        <p:nvSpPr>
          <p:cNvPr id="4" name="Slide Number Placeholder 3"/>
          <p:cNvSpPr>
            <a:spLocks noGrp="1"/>
          </p:cNvSpPr>
          <p:nvPr>
            <p:ph type="sldNum" sz="quarter" idx="10"/>
          </p:nvPr>
        </p:nvSpPr>
        <p:spPr/>
        <p:txBody>
          <a:bodyPr/>
          <a:lstStyle/>
          <a:p>
            <a:fld id="{F5194323-46EB-47FD-802B-1151F9FD2B5B}" type="slidenum">
              <a:rPr lang="en-US" smtClean="0"/>
              <a:t>19</a:t>
            </a:fld>
            <a:endParaRPr lang="en-US"/>
          </a:p>
        </p:txBody>
      </p:sp>
    </p:spTree>
    <p:extLst>
      <p:ext uri="{BB962C8B-B14F-4D97-AF65-F5344CB8AC3E}">
        <p14:creationId xmlns:p14="http://schemas.microsoft.com/office/powerpoint/2010/main" val="3799590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2</a:t>
            </a:fld>
            <a:endParaRPr lang="en-US"/>
          </a:p>
        </p:txBody>
      </p:sp>
    </p:spTree>
    <p:extLst>
      <p:ext uri="{BB962C8B-B14F-4D97-AF65-F5344CB8AC3E}">
        <p14:creationId xmlns:p14="http://schemas.microsoft.com/office/powerpoint/2010/main" val="269953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E9B5C7-E893-44FC-BCCF-622F37DEFA34}" type="slidenum">
              <a:rPr lang="en-US" smtClean="0"/>
              <a:t>20</a:t>
            </a:fld>
            <a:endParaRPr lang="en-US"/>
          </a:p>
        </p:txBody>
      </p:sp>
    </p:spTree>
    <p:extLst>
      <p:ext uri="{BB962C8B-B14F-4D97-AF65-F5344CB8AC3E}">
        <p14:creationId xmlns:p14="http://schemas.microsoft.com/office/powerpoint/2010/main" val="3386508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on-</a:t>
            </a:r>
            <a:r>
              <a:rPr lang="en-US" baseline="0" dirty="0" err="1"/>
              <a:t>prem</a:t>
            </a:r>
            <a:r>
              <a:rPr lang="en-US" baseline="0" dirty="0"/>
              <a:t> existing systems, reference system </a:t>
            </a:r>
            <a:r>
              <a:rPr lang="en-US" baseline="0" dirty="0" err="1"/>
              <a:t>config</a:t>
            </a:r>
            <a:r>
              <a:rPr lang="en-US" baseline="0" dirty="0"/>
              <a:t> and resource utilization data.  The system utilization information is collected by the SAP OS Collector and can be reported against via transaction OS07N and/or the Early Watch Report.  Similar information can be retrieved from any system performance and statistics gathering tools.</a:t>
            </a:r>
          </a:p>
          <a:p>
            <a:endParaRPr lang="en-US" baseline="0" dirty="0"/>
          </a:p>
          <a:p>
            <a:r>
              <a:rPr lang="en-US" baseline="0" dirty="0"/>
              <a:t>For details see  https://blogs.msdn.microsoft.com/saponsqlserver/2015/06/19/how-to-size-sap-systems-running-on-azure-vms/ </a:t>
            </a:r>
            <a:endParaRPr lang="en-US" dirty="0"/>
          </a:p>
          <a:p>
            <a:endParaRPr lang="en-US" dirty="0"/>
          </a:p>
          <a:p>
            <a:r>
              <a:rPr lang="en-US" dirty="0"/>
              <a:t>For net new systems, use SAP quick sizer. </a:t>
            </a:r>
            <a:r>
              <a:rPr lang="en-US" baseline="0" dirty="0"/>
              <a:t> The Quick Sizer can be found at https://service.sap.com/quicksizer.  Access requires an OSS account.</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21</a:t>
            </a:fld>
            <a:endParaRPr lang="en-US"/>
          </a:p>
        </p:txBody>
      </p:sp>
    </p:spTree>
    <p:extLst>
      <p:ext uri="{BB962C8B-B14F-4D97-AF65-F5344CB8AC3E}">
        <p14:creationId xmlns:p14="http://schemas.microsoft.com/office/powerpoint/2010/main" val="3257155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ABAP</a:t>
            </a:r>
            <a:r>
              <a:rPr lang="en-US" baseline="0" dirty="0"/>
              <a:t> stack servers, </a:t>
            </a:r>
            <a:r>
              <a:rPr lang="en-US" baseline="0"/>
              <a:t>transaction OS07N </a:t>
            </a:r>
            <a:r>
              <a:rPr lang="en-US" baseline="0" dirty="0"/>
              <a:t>reports CPU, memory, IO, and LAN information</a:t>
            </a:r>
          </a:p>
          <a:p>
            <a:pPr marL="628650" lvl="1" indent="-171450">
              <a:buFont typeface="Arial" panose="020B0604020202020204" pitchFamily="34" charset="0"/>
              <a:buChar char="•"/>
            </a:pPr>
            <a:r>
              <a:rPr lang="en-US" dirty="0"/>
              <a:t>You can use the operating system monitor to display operating system data from monitored hosts on which </a:t>
            </a:r>
            <a:r>
              <a:rPr lang="en-US" sz="1200" kern="1200" dirty="0">
                <a:solidFill>
                  <a:schemeClr val="tx1"/>
                </a:solidFill>
                <a:latin typeface="+mn-lt"/>
                <a:ea typeface="+mn-ea"/>
                <a:cs typeface="+mn-cs"/>
              </a:rPr>
              <a:t>an </a:t>
            </a:r>
            <a:r>
              <a:rPr lang="en-US" sz="1200" kern="1200" dirty="0">
                <a:solidFill>
                  <a:schemeClr val="tx1"/>
                </a:solidFill>
                <a:latin typeface="+mn-lt"/>
                <a:ea typeface="+mn-ea"/>
                <a:cs typeface="+mn-cs"/>
                <a:hlinkClick r:id="rId3"/>
              </a:rPr>
              <a:t>operating system collector SAPOSCOL</a:t>
            </a:r>
            <a:r>
              <a:rPr lang="en-US" sz="1200" kern="1200" dirty="0">
                <a:solidFill>
                  <a:schemeClr val="tx1"/>
                </a:solidFill>
                <a:latin typeface="+mn-lt"/>
                <a:ea typeface="+mn-ea"/>
                <a:cs typeface="+mn-cs"/>
              </a:rPr>
              <a:t> is running. You have the following options for selecting the data to be displayed:</a:t>
            </a:r>
          </a:p>
          <a:p>
            <a:pPr marL="1143000" lvl="2" indent="-228600">
              <a:buFont typeface="+mj-lt"/>
              <a:buAutoNum type="arabicPeriod"/>
            </a:pPr>
            <a:r>
              <a:rPr lang="en-US" dirty="0"/>
              <a:t>You can determine the time period for which data is to be displayed. More information: </a:t>
            </a:r>
            <a:r>
              <a:rPr lang="en-US" dirty="0">
                <a:hlinkClick r:id="rId4"/>
              </a:rPr>
              <a:t>Selecting Current Values and History of Operating System Data</a:t>
            </a:r>
            <a:r>
              <a:rPr lang="en-US" baseline="0" dirty="0"/>
              <a:t> &gt; </a:t>
            </a:r>
            <a:r>
              <a:rPr lang="en-US" sz="1200" kern="1200" dirty="0">
                <a:solidFill>
                  <a:schemeClr val="tx1"/>
                </a:solidFill>
                <a:latin typeface="+mn-lt"/>
                <a:ea typeface="+mn-ea"/>
                <a:cs typeface="+mn-cs"/>
              </a:rPr>
              <a:t>http://help.sap.com/saphelp_nw70ehp3/helpdata/en/45/d0446d01ef0b00e10000000a1553f7/content.htm </a:t>
            </a:r>
            <a:endParaRPr lang="en-US" dirty="0"/>
          </a:p>
          <a:p>
            <a:pPr marL="1143000" lvl="2" indent="-228600">
              <a:buFont typeface="+mj-lt"/>
              <a:buAutoNum type="arabicPeriod"/>
            </a:pPr>
            <a:r>
              <a:rPr lang="en-US" dirty="0"/>
              <a:t>You can determine the system and instance about the hosts of which data is displayed. More information: </a:t>
            </a:r>
            <a:r>
              <a:rPr lang="en-US" dirty="0">
                <a:hlinkClick r:id="rId5"/>
              </a:rPr>
              <a:t>Selecting Operating System Data of Systems, Instances, and Hosts</a:t>
            </a:r>
            <a:r>
              <a:rPr lang="en-US" baseline="0" dirty="0"/>
              <a:t> &gt; </a:t>
            </a:r>
            <a:r>
              <a:rPr lang="en-US" sz="1200" kern="1200" dirty="0">
                <a:solidFill>
                  <a:schemeClr val="tx1"/>
                </a:solidFill>
                <a:latin typeface="+mn-lt"/>
                <a:ea typeface="+mn-ea"/>
                <a:cs typeface="+mn-cs"/>
              </a:rPr>
              <a:t>http://help.sap.com/saphelp_nw70ehp3/helpdata/en/45/d043b401ef0b00e10000000a1553f7/content.htm</a:t>
            </a:r>
            <a:endParaRPr lang="en-US" dirty="0"/>
          </a:p>
          <a:p>
            <a:pPr marL="1143000" lvl="2" indent="-228600">
              <a:buFont typeface="+mj-lt"/>
              <a:buAutoNum type="arabicPeriod"/>
            </a:pPr>
            <a:r>
              <a:rPr lang="en-US" dirty="0"/>
              <a:t>You can use different analysis views to determine which topic area of the monitored operating system data is to be displayed. </a:t>
            </a:r>
            <a:endParaRPr lang="en-US" baseline="0" dirty="0"/>
          </a:p>
          <a:p>
            <a:pPr marL="628650" lvl="1" indent="-171450">
              <a:buFont typeface="Arial" panose="020B0604020202020204" pitchFamily="34" charset="0"/>
              <a:buChar char="•"/>
            </a:pPr>
            <a:endParaRPr lang="en-US" baseline="0" dirty="0"/>
          </a:p>
          <a:p>
            <a:r>
              <a:rPr lang="en-US" baseline="0" dirty="0"/>
              <a:t>For Java stack application servers, the tool for monitoring and management is </a:t>
            </a:r>
            <a:r>
              <a:rPr lang="en-US" baseline="0" dirty="0" err="1"/>
              <a:t>Netweaver</a:t>
            </a:r>
            <a:r>
              <a:rPr lang="en-US" baseline="0" dirty="0"/>
              <a:t> Administrator (NWA).  </a:t>
            </a:r>
            <a:r>
              <a:rPr lang="en-US" dirty="0"/>
              <a:t>The Availability and Performance work center in SAP NetWeaver Administrator enables you to monitor different parameters of a system operation. Among other things, It includes the AS Java Statistics which allows you to measure and analyze the performance of AS Java system activities. It provides important performance metrics such as response time, CPU time, memory consumption, and so on.</a:t>
            </a:r>
          </a:p>
          <a:p>
            <a:endParaRPr lang="en-US" dirty="0"/>
          </a:p>
          <a:p>
            <a:r>
              <a:rPr lang="en-US" dirty="0"/>
              <a:t>After</a:t>
            </a:r>
            <a:r>
              <a:rPr lang="en-US" baseline="0" dirty="0"/>
              <a:t> all, you can also rely on 3</a:t>
            </a:r>
            <a:r>
              <a:rPr lang="en-US" baseline="30000" dirty="0"/>
              <a:t>rd</a:t>
            </a:r>
            <a:r>
              <a:rPr lang="en-US" baseline="0" dirty="0"/>
              <a:t> party system management tools available in the market to report on capacity and resource consumption for SAP sizing purposes.</a:t>
            </a:r>
            <a:endParaRPr lang="en-US" dirty="0"/>
          </a:p>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22</a:t>
            </a:fld>
            <a:endParaRPr lang="en-US"/>
          </a:p>
        </p:txBody>
      </p:sp>
    </p:spTree>
    <p:extLst>
      <p:ext uri="{BB962C8B-B14F-4D97-AF65-F5344CB8AC3E}">
        <p14:creationId xmlns:p14="http://schemas.microsoft.com/office/powerpoint/2010/main" val="2689670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https://azure.microsoft.com/en-us/documentation/articles/virtual-machines-windows-sizes/</a:t>
            </a:r>
          </a:p>
          <a:p>
            <a:endParaRPr lang="en-US" dirty="0"/>
          </a:p>
          <a:p>
            <a:pPr marL="0" lvl="1" indent="0">
              <a:buNone/>
            </a:pPr>
            <a:r>
              <a:rPr lang="en-US" sz="1000" dirty="0">
                <a:latin typeface="Calibri" panose="020F0502020204030204" pitchFamily="34" charset="0"/>
              </a:rPr>
              <a:t>  *) The DS series in a 3-tier configuration is only supported with DB data files and DB transaction log files placed on Azure Premium Storage.</a:t>
            </a:r>
            <a:br>
              <a:rPr lang="en-US" sz="1000" dirty="0">
                <a:latin typeface="Calibri" panose="020F0502020204030204" pitchFamily="34" charset="0"/>
              </a:rPr>
            </a:br>
            <a:r>
              <a:rPr lang="en-US" sz="1000" dirty="0">
                <a:latin typeface="Calibri" panose="020F0502020204030204" pitchFamily="34" charset="0"/>
              </a:rPr>
              <a:t>**) The GS series (2-tier and 3-tier) is only supported with DB data files and DB transaction log files placed on Azure Premium Storage.</a:t>
            </a:r>
          </a:p>
          <a:p>
            <a:pPr marL="0" lvl="1" indent="0">
              <a:buNone/>
            </a:pPr>
            <a:r>
              <a:rPr lang="en-US" sz="1000" dirty="0">
                <a:latin typeface="Calibri" panose="020F0502020204030204" pitchFamily="34" charset="0"/>
                <a:cs typeface="Helvetica" panose="020B0604020202020204" pitchFamily="34" charset="0"/>
              </a:rPr>
              <a:t>***) Please check with through SAP customer message on specifics of this configuration</a:t>
            </a:r>
          </a:p>
          <a:p>
            <a:endParaRPr lang="en-US" dirty="0"/>
          </a:p>
        </p:txBody>
      </p:sp>
      <p:sp>
        <p:nvSpPr>
          <p:cNvPr id="4" name="Slide Number Placeholder 3"/>
          <p:cNvSpPr>
            <a:spLocks noGrp="1"/>
          </p:cNvSpPr>
          <p:nvPr>
            <p:ph type="sldNum" sz="quarter" idx="10"/>
          </p:nvPr>
        </p:nvSpPr>
        <p:spPr/>
        <p:txBody>
          <a:bodyPr/>
          <a:lstStyle/>
          <a:p>
            <a:fld id="{CC2A7EE5-C888-4E9C-85F2-DC83439D5934}" type="slidenum">
              <a:rPr lang="en-US" smtClean="0"/>
              <a:t>23</a:t>
            </a:fld>
            <a:endParaRPr lang="en-US"/>
          </a:p>
        </p:txBody>
      </p:sp>
    </p:spTree>
    <p:extLst>
      <p:ext uri="{BB962C8B-B14F-4D97-AF65-F5344CB8AC3E}">
        <p14:creationId xmlns:p14="http://schemas.microsoft.com/office/powerpoint/2010/main" val="37606528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E9B5C7-E893-44FC-BCCF-622F37DEFA34}" type="slidenum">
              <a:rPr lang="en-US" smtClean="0"/>
              <a:t>24</a:t>
            </a:fld>
            <a:endParaRPr lang="en-US"/>
          </a:p>
        </p:txBody>
      </p:sp>
    </p:spTree>
    <p:extLst>
      <p:ext uri="{BB962C8B-B14F-4D97-AF65-F5344CB8AC3E}">
        <p14:creationId xmlns:p14="http://schemas.microsoft.com/office/powerpoint/2010/main" val="3525660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https://blogs.msdn.microsoft.com/saponsqlserver/2015/12/01/new-white-paper-on-sizing-sap-solutions-on-azure-public-cloud/ for</a:t>
            </a:r>
            <a:r>
              <a:rPr lang="en-US" baseline="0" dirty="0"/>
              <a:t> details on sizing SAP system on Azure IaaS</a:t>
            </a:r>
          </a:p>
        </p:txBody>
      </p:sp>
      <p:sp>
        <p:nvSpPr>
          <p:cNvPr id="4" name="Slide Number Placeholder 3"/>
          <p:cNvSpPr>
            <a:spLocks noGrp="1"/>
          </p:cNvSpPr>
          <p:nvPr>
            <p:ph type="sldNum" sz="quarter" idx="10"/>
          </p:nvPr>
        </p:nvSpPr>
        <p:spPr/>
        <p:txBody>
          <a:bodyPr/>
          <a:lstStyle/>
          <a:p>
            <a:fld id="{D2E9B5C7-E893-44FC-BCCF-622F37DEFA34}" type="slidenum">
              <a:rPr lang="en-US" smtClean="0"/>
              <a:t>25</a:t>
            </a:fld>
            <a:endParaRPr lang="en-US"/>
          </a:p>
        </p:txBody>
      </p:sp>
    </p:spTree>
    <p:extLst>
      <p:ext uri="{BB962C8B-B14F-4D97-AF65-F5344CB8AC3E}">
        <p14:creationId xmlns:p14="http://schemas.microsoft.com/office/powerpoint/2010/main" val="2975615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https://azure.microsoft.com/en-us/documentation/articles/storage-scalability-targets/</a:t>
            </a:r>
          </a:p>
        </p:txBody>
      </p:sp>
      <p:sp>
        <p:nvSpPr>
          <p:cNvPr id="4" name="Slide Number Placeholder 3"/>
          <p:cNvSpPr>
            <a:spLocks noGrp="1"/>
          </p:cNvSpPr>
          <p:nvPr>
            <p:ph type="sldNum" sz="quarter" idx="10"/>
          </p:nvPr>
        </p:nvSpPr>
        <p:spPr/>
        <p:txBody>
          <a:bodyPr/>
          <a:lstStyle/>
          <a:p>
            <a:fld id="{D2E9B5C7-E893-44FC-BCCF-622F37DEFA34}" type="slidenum">
              <a:rPr lang="en-US" smtClean="0"/>
              <a:t>26</a:t>
            </a:fld>
            <a:endParaRPr lang="en-US"/>
          </a:p>
        </p:txBody>
      </p:sp>
    </p:spTree>
    <p:extLst>
      <p:ext uri="{BB962C8B-B14F-4D97-AF65-F5344CB8AC3E}">
        <p14:creationId xmlns:p14="http://schemas.microsoft.com/office/powerpoint/2010/main" val="1946124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https://azure.microsoft.com/en-us/documentation/articles/storage-premium-storage-performance/</a:t>
            </a:r>
          </a:p>
        </p:txBody>
      </p:sp>
      <p:sp>
        <p:nvSpPr>
          <p:cNvPr id="4" name="Slide Number Placeholder 3"/>
          <p:cNvSpPr>
            <a:spLocks noGrp="1"/>
          </p:cNvSpPr>
          <p:nvPr>
            <p:ph type="sldNum" sz="quarter" idx="10"/>
          </p:nvPr>
        </p:nvSpPr>
        <p:spPr/>
        <p:txBody>
          <a:bodyPr/>
          <a:lstStyle/>
          <a:p>
            <a:fld id="{D2E9B5C7-E893-44FC-BCCF-622F37DEFA34}" type="slidenum">
              <a:rPr lang="en-US" smtClean="0"/>
              <a:t>27</a:t>
            </a:fld>
            <a:endParaRPr lang="en-US"/>
          </a:p>
        </p:txBody>
      </p:sp>
    </p:spTree>
    <p:extLst>
      <p:ext uri="{BB962C8B-B14F-4D97-AF65-F5344CB8AC3E}">
        <p14:creationId xmlns:p14="http://schemas.microsoft.com/office/powerpoint/2010/main" val="19293018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28</a:t>
            </a:fld>
            <a:endParaRPr lang="en-US"/>
          </a:p>
        </p:txBody>
      </p:sp>
    </p:spTree>
    <p:extLst>
      <p:ext uri="{BB962C8B-B14F-4D97-AF65-F5344CB8AC3E}">
        <p14:creationId xmlns:p14="http://schemas.microsoft.com/office/powerpoint/2010/main" val="37784872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6/19/2017 9:08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681248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3</a:t>
            </a:fld>
            <a:endParaRPr lang="en-US"/>
          </a:p>
        </p:txBody>
      </p:sp>
    </p:spTree>
    <p:extLst>
      <p:ext uri="{BB962C8B-B14F-4D97-AF65-F5344CB8AC3E}">
        <p14:creationId xmlns:p14="http://schemas.microsoft.com/office/powerpoint/2010/main" val="1045277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highly available SAP system</a:t>
            </a:r>
            <a:r>
              <a:rPr lang="en-US" baseline="0" dirty="0"/>
              <a:t> typically has the above layout									</a:t>
            </a:r>
          </a:p>
          <a:p>
            <a:r>
              <a:rPr lang="en-US" baseline="0" dirty="0"/>
              <a:t>The SCS is protected with Window Server Failover Cluster.  The SIOS </a:t>
            </a:r>
            <a:r>
              <a:rPr lang="en-US" baseline="0" dirty="0" err="1"/>
              <a:t>DataKeeper</a:t>
            </a:r>
            <a:r>
              <a:rPr lang="en-US" baseline="0" dirty="0"/>
              <a:t> (3</a:t>
            </a:r>
            <a:r>
              <a:rPr lang="en-US" baseline="30000" dirty="0"/>
              <a:t>rd</a:t>
            </a:r>
            <a:r>
              <a:rPr lang="en-US" baseline="0" dirty="0"/>
              <a:t> party solution) enable the creation of a cluster on Azure without shared disks.  </a:t>
            </a:r>
          </a:p>
          <a:p>
            <a:endParaRPr lang="en-US" baseline="0" dirty="0"/>
          </a:p>
          <a:p>
            <a:r>
              <a:rPr lang="en-US" baseline="0" dirty="0"/>
              <a:t>SAP Application servers are protected by virtue of multiplicity.  The HTTP(S) load balancing is handled by the SAP Web Dispatcher built on an Azure VM.  The SAP Logon load balancing is handled by the SCS message server.</a:t>
            </a:r>
          </a:p>
          <a:p>
            <a:endParaRPr lang="en-US" baseline="0" dirty="0"/>
          </a:p>
          <a:p>
            <a:r>
              <a:rPr lang="en-US" baseline="0" dirty="0"/>
              <a:t>The DB layer, for SQL Server DB, we use AlwaysOn Availability Group (AG) built on a WSFC leveraging node majority with a file share witness quorum.  </a:t>
            </a:r>
            <a:endParaRPr lang="en-US" dirty="0"/>
          </a:p>
        </p:txBody>
      </p:sp>
      <p:sp>
        <p:nvSpPr>
          <p:cNvPr id="4" name="Slide Number Placeholder 3"/>
          <p:cNvSpPr>
            <a:spLocks noGrp="1"/>
          </p:cNvSpPr>
          <p:nvPr>
            <p:ph type="sldNum" sz="quarter" idx="10"/>
          </p:nvPr>
        </p:nvSpPr>
        <p:spPr/>
        <p:txBody>
          <a:bodyPr/>
          <a:lstStyle/>
          <a:p>
            <a:fld id="{8C0B1E5E-2875-4B1B-BA83-C7FDE8BF8133}" type="slidenum">
              <a:rPr lang="en-US" smtClean="0"/>
              <a:t>30</a:t>
            </a:fld>
            <a:endParaRPr lang="en-US"/>
          </a:p>
        </p:txBody>
      </p:sp>
    </p:spTree>
    <p:extLst>
      <p:ext uri="{BB962C8B-B14F-4D97-AF65-F5344CB8AC3E}">
        <p14:creationId xmlns:p14="http://schemas.microsoft.com/office/powerpoint/2010/main" val="30234559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31</a:t>
            </a:fld>
            <a:endParaRPr lang="en-US"/>
          </a:p>
        </p:txBody>
      </p:sp>
    </p:spTree>
    <p:extLst>
      <p:ext uri="{BB962C8B-B14F-4D97-AF65-F5344CB8AC3E}">
        <p14:creationId xmlns:p14="http://schemas.microsoft.com/office/powerpoint/2010/main" val="11760769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Wingdings" panose="05000000000000000000" pitchFamily="2" charset="2"/>
              <a:buNone/>
            </a:pPr>
            <a:r>
              <a:rPr lang="en-US" sz="1200" kern="1200" baseline="0" dirty="0">
                <a:solidFill>
                  <a:schemeClr val="tx1"/>
                </a:solidFill>
                <a:effectLst/>
                <a:latin typeface="+mn-lt"/>
                <a:ea typeface="+mn-ea"/>
                <a:cs typeface="+mn-cs"/>
              </a:rPr>
              <a:t>Oracle Database is supported on Azure with versions 11g and 12c. The standard Oracle images available in the Azure portal based on Windows include the Oracle license fees. As a result, these licenses are pay per use, which is useful for projects with a limited life span, development and test scenario’s, and other types of systems that don’t need to be on all the time. The Linux based images do not include the Oracle license fees, so you will have to acquire the needed licenses from Oracle directly. The same of course applies when you install the Oracle software yourself on a basic Windows image. Be aware that because you can scale instances easily, you can also easily violate your license agreement with Oracle in BYOL situations.  As of YE 2015, SAP/Oracle/Linux on Azure is NOT yet supported! </a:t>
            </a:r>
            <a:r>
              <a:rPr lang="en-US" sz="3200" dirty="0"/>
              <a:t>SAP </a:t>
            </a:r>
            <a:r>
              <a:rPr lang="en-US" sz="3200" dirty="0" err="1"/>
              <a:t>Netweaver</a:t>
            </a:r>
            <a:r>
              <a:rPr lang="en-US" sz="3200" dirty="0"/>
              <a:t> on SLES (planned for Feb 2016),</a:t>
            </a:r>
            <a:r>
              <a:rPr lang="en-US" sz="3200" baseline="0" dirty="0"/>
              <a:t> </a:t>
            </a:r>
            <a:r>
              <a:rPr lang="en-US" sz="3200" dirty="0"/>
              <a:t>SAP </a:t>
            </a:r>
            <a:r>
              <a:rPr lang="en-US" sz="3200" dirty="0" err="1"/>
              <a:t>Netweaver</a:t>
            </a:r>
            <a:r>
              <a:rPr lang="en-US" sz="3200" dirty="0"/>
              <a:t> on RHEL (planned for mid 2016), HANA enterprise edition on SLES (planned for summer 2016)</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Oracle Real Application Cluster (RAC) requires a shared disk pool, and this is not available in Azure. This has two major consequences: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a:solidFill>
                  <a:schemeClr val="tx1"/>
                </a:solidFill>
                <a:effectLst/>
                <a:latin typeface="+mn-lt"/>
                <a:ea typeface="+mn-ea"/>
                <a:cs typeface="+mn-cs"/>
              </a:rPr>
              <a:t>Scalability through RAC is not possible, all databases run on a single instance.</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a:solidFill>
                  <a:schemeClr val="tx1"/>
                </a:solidFill>
                <a:effectLst/>
                <a:latin typeface="+mn-lt"/>
                <a:ea typeface="+mn-ea"/>
                <a:cs typeface="+mn-cs"/>
              </a:rPr>
              <a:t>Scaling can be achieved by using larger VMs. Current limit is a GS5 VM with 32 cores, 448 GB RAM, and up to 80,000 IOPS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a:solidFill>
                  <a:schemeClr val="tx1"/>
                </a:solidFill>
                <a:effectLst/>
                <a:latin typeface="+mn-lt"/>
                <a:ea typeface="+mn-ea"/>
                <a:cs typeface="+mn-cs"/>
              </a:rPr>
              <a:t>Otherwise you need to build (or change) applications to use partitioning/</a:t>
            </a:r>
            <a:r>
              <a:rPr lang="en-US" sz="1200" kern="1200" baseline="0" dirty="0" err="1">
                <a:solidFill>
                  <a:schemeClr val="tx1"/>
                </a:solidFill>
                <a:effectLst/>
                <a:latin typeface="+mn-lt"/>
                <a:ea typeface="+mn-ea"/>
                <a:cs typeface="+mn-cs"/>
              </a:rPr>
              <a:t>sharding</a:t>
            </a:r>
            <a:r>
              <a:rPr lang="en-US" sz="1200" kern="1200" baseline="0" dirty="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a:solidFill>
                  <a:schemeClr val="tx1"/>
                </a:solidFill>
                <a:effectLst/>
                <a:latin typeface="+mn-lt"/>
                <a:ea typeface="+mn-ea"/>
                <a:cs typeface="+mn-cs"/>
              </a:rPr>
              <a:t>High Availability through RAC is not possible. To achieve HA, you need to use Data Guard.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2E9B5C7-E893-44FC-BCCF-622F37DEFA34}" type="slidenum">
              <a:rPr lang="en-US" smtClean="0"/>
              <a:t>32</a:t>
            </a:fld>
            <a:endParaRPr lang="en-US"/>
          </a:p>
        </p:txBody>
      </p:sp>
    </p:spTree>
    <p:extLst>
      <p:ext uri="{BB962C8B-B14F-4D97-AF65-F5344CB8AC3E}">
        <p14:creationId xmlns:p14="http://schemas.microsoft.com/office/powerpoint/2010/main" val="39366442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33</a:t>
            </a:fld>
            <a:endParaRPr lang="en-US"/>
          </a:p>
        </p:txBody>
      </p:sp>
    </p:spTree>
    <p:extLst>
      <p:ext uri="{BB962C8B-B14F-4D97-AF65-F5344CB8AC3E}">
        <p14:creationId xmlns:p14="http://schemas.microsoft.com/office/powerpoint/2010/main" val="4864670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This slide</a:t>
            </a:r>
            <a:r>
              <a:rPr lang="en-US" sz="1200" b="1" baseline="0" dirty="0"/>
              <a:t> describes SAP load balancing for both SAP ABAP and Java stacks</a:t>
            </a:r>
            <a:endParaRPr lang="en-US" sz="1200" b="1" dirty="0"/>
          </a:p>
          <a:p>
            <a:r>
              <a:rPr lang="en-US" sz="1200" dirty="0"/>
              <a:t>1. </a:t>
            </a:r>
            <a:r>
              <a:rPr lang="en-US" dirty="0"/>
              <a:t>You can bring</a:t>
            </a:r>
            <a:r>
              <a:rPr lang="en-US" baseline="0" dirty="0"/>
              <a:t> up </a:t>
            </a:r>
            <a:r>
              <a:rPr lang="en-US" dirty="0"/>
              <a:t>an SAP system with many Java Application Servers, for which the </a:t>
            </a:r>
            <a:r>
              <a:rPr lang="en-US" dirty="0">
                <a:hlinkClick r:id="rId3" tooltip="Go to document: SAP Web Dispatcher"/>
              </a:rPr>
              <a:t>SAP Web Dispatcher</a:t>
            </a:r>
            <a:r>
              <a:rPr lang="en-US" dirty="0"/>
              <a:t> (SWD) is used as the load balancer routing HTTP(s) traffic to either the ABAP or Java stack. For more information, see </a:t>
            </a:r>
            <a:r>
              <a:rPr lang="en-US" dirty="0">
                <a:hlinkClick r:id="rId4" tooltip="Go to document: Load Balancing Between Many Java Instances"/>
              </a:rPr>
              <a:t>Load Balancing Between Many Java Instances</a:t>
            </a:r>
            <a:r>
              <a:rPr lang="en-US" dirty="0"/>
              <a:t>.  The SWD routes requests</a:t>
            </a:r>
            <a:r>
              <a:rPr lang="en-US" baseline="0" dirty="0"/>
              <a:t> to an AS.  The ICM then routes the HTTP(s) requests to a Dispatcher for connecting with either an ABAP or a Java work process to perform work</a:t>
            </a:r>
            <a:endParaRPr lang="en-US" sz="1200" dirty="0"/>
          </a:p>
          <a:p>
            <a:r>
              <a:rPr lang="en-US" sz="1200" dirty="0"/>
              <a:t>2. The message server in the ABAP SCS load</a:t>
            </a:r>
            <a:r>
              <a:rPr lang="en-US" sz="1200" baseline="0" dirty="0"/>
              <a:t>-balances user logons for the ABAP stack only</a:t>
            </a:r>
          </a:p>
          <a:p>
            <a:endParaRPr lang="en-US" sz="1200" baseline="0" dirty="0"/>
          </a:p>
          <a:p>
            <a:r>
              <a:rPr lang="en-US" sz="1200" baseline="0" dirty="0"/>
              <a:t>This diagram shows only the SAP Application Server, next we will look at components of an SAP system, ECC for example.</a:t>
            </a:r>
            <a:endParaRPr lang="en-US" sz="1200" dirty="0"/>
          </a:p>
          <a:p>
            <a:pPr>
              <a:lnSpc>
                <a:spcPct val="90000"/>
              </a:lnSpc>
              <a:spcAft>
                <a:spcPts val="600"/>
              </a:spcAft>
            </a:pPr>
            <a:endParaRPr lang="en-US" sz="1200" dirty="0">
              <a:gradFill>
                <a:gsLst>
                  <a:gs pos="2917">
                    <a:schemeClr val="tx1"/>
                  </a:gs>
                  <a:gs pos="30000">
                    <a:schemeClr val="tx1"/>
                  </a:gs>
                </a:gsLst>
                <a:lin ang="5400000" scaled="0"/>
              </a:gradFill>
            </a:endParaRPr>
          </a:p>
          <a:p>
            <a:endParaRPr lang="en-US" dirty="0"/>
          </a:p>
        </p:txBody>
      </p:sp>
      <p:sp>
        <p:nvSpPr>
          <p:cNvPr id="4" name="Slide Number Placeholder 3"/>
          <p:cNvSpPr>
            <a:spLocks noGrp="1"/>
          </p:cNvSpPr>
          <p:nvPr>
            <p:ph type="sldNum" sz="quarter" idx="10"/>
          </p:nvPr>
        </p:nvSpPr>
        <p:spPr/>
        <p:txBody>
          <a:bodyPr/>
          <a:lstStyle/>
          <a:p>
            <a:fld id="{8C0B1E5E-2875-4B1B-BA83-C7FDE8BF8133}" type="slidenum">
              <a:rPr lang="en-US" smtClean="0"/>
              <a:t>34</a:t>
            </a:fld>
            <a:endParaRPr lang="en-US"/>
          </a:p>
        </p:txBody>
      </p:sp>
    </p:spTree>
    <p:extLst>
      <p:ext uri="{BB962C8B-B14F-4D97-AF65-F5344CB8AC3E}">
        <p14:creationId xmlns:p14="http://schemas.microsoft.com/office/powerpoint/2010/main" val="15299285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ASR doesn’t yet</a:t>
            </a:r>
            <a:r>
              <a:rPr lang="en-US" baseline="0" dirty="0"/>
              <a:t> support clusters.  T</a:t>
            </a:r>
            <a:r>
              <a:rPr lang="en-US" dirty="0"/>
              <a:t>o help protect the SAP components of ASCS/SCS/Central Services, you should:</a:t>
            </a:r>
          </a:p>
          <a:p>
            <a:pPr marL="171450" indent="-171450">
              <a:buFont typeface="Arial" panose="020B0604020202020204" pitchFamily="34" charset="0"/>
              <a:buChar char="•"/>
            </a:pPr>
            <a:r>
              <a:rPr lang="en-US" dirty="0"/>
              <a:t>Have an Active </a:t>
            </a:r>
            <a:r>
              <a:rPr lang="en-US" sz="1100" dirty="0"/>
              <a:t>Directory</a:t>
            </a:r>
            <a:r>
              <a:rPr lang="en-US" dirty="0"/>
              <a:t> server running in Azure. This Active Directory server would be the primary Active Directory server in case of a failover to the DR site. The Active Directory domain controller in Azure must be regularly synchronized with the on-premises Active Directory domain controllers.</a:t>
            </a:r>
          </a:p>
          <a:p>
            <a:pPr marL="171450" indent="-171450">
              <a:buFont typeface="Arial" panose="020B0604020202020204" pitchFamily="34" charset="0"/>
              <a:buChar char="•"/>
            </a:pPr>
            <a:r>
              <a:rPr lang="en-US" dirty="0"/>
              <a:t>While not running in Azure (the normal case), have a VM in Azure which is up and running for every running SAP ASCS/SCS/Central Services. If a DR event occurs, these VMs will take over the role of the ASCS/SCS/Central Services. You would need to make sure that the content of the </a:t>
            </a:r>
            <a:r>
              <a:rPr lang="en-US" dirty="0" err="1"/>
              <a:t>sapmnt</a:t>
            </a:r>
            <a:r>
              <a:rPr lang="en-US" dirty="0"/>
              <a:t> share(s) of the VMs running on-premises is copied on a regular basis into the VM(s) in Azure.</a:t>
            </a:r>
          </a:p>
          <a:p>
            <a:pPr marL="171450" indent="-171450">
              <a:buFont typeface="Arial" panose="020B0604020202020204" pitchFamily="34" charset="0"/>
              <a:buChar char="•"/>
            </a:pPr>
            <a:r>
              <a:rPr lang="en-US" dirty="0"/>
              <a:t>In case of a failover to the DR site, assume that the Active Directory server that has been in Azure or is rebuilt in Azure is taking over the Windows Domain services.</a:t>
            </a:r>
          </a:p>
          <a:p>
            <a:endParaRPr lang="en-US" dirty="0"/>
          </a:p>
          <a:p>
            <a:r>
              <a:rPr lang="en-US" dirty="0"/>
              <a:t>NOTE In this procedure, you make a change to the DNS entries for the Virtual Windows Cluster names by changing their IP addresses to the IP addresses of the VMs in Azure that should run ASCS/SCS/Central Services. You also assign the virtual name of the cluster to the VMs in Azure designated to run ASCS/SCS/Central Services.</a:t>
            </a:r>
          </a:p>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35</a:t>
            </a:fld>
            <a:endParaRPr lang="en-US"/>
          </a:p>
        </p:txBody>
      </p:sp>
    </p:spTree>
    <p:extLst>
      <p:ext uri="{BB962C8B-B14F-4D97-AF65-F5344CB8AC3E}">
        <p14:creationId xmlns:p14="http://schemas.microsoft.com/office/powerpoint/2010/main" val="22977423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application server does not contain any business data and does not need to be replicated to Azure very often. The only content that changes periodically is the SAP kernel after a kernel upgrade. Replication every 15 minutes is recommended.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ASR Planner tool link&gt;  https://gallery.technet.microsoft.com/Azure-Recovery-Capacity-d01dc40e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 to use the ASR</a:t>
            </a:r>
            <a:r>
              <a:rPr lang="en-US" sz="1200" kern="1200" baseline="0" dirty="0">
                <a:solidFill>
                  <a:schemeClr val="tx1"/>
                </a:solidFill>
                <a:effectLst/>
                <a:latin typeface="+mn-lt"/>
                <a:ea typeface="+mn-ea"/>
                <a:cs typeface="+mn-cs"/>
              </a:rPr>
              <a:t> Planner tool&gt;  https://azure.microsoft.com/en-us/documentation/articles/site-recovery-capacity-planner/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36</a:t>
            </a:fld>
            <a:endParaRPr lang="en-US"/>
          </a:p>
        </p:txBody>
      </p:sp>
    </p:spTree>
    <p:extLst>
      <p:ext uri="{BB962C8B-B14F-4D97-AF65-F5344CB8AC3E}">
        <p14:creationId xmlns:p14="http://schemas.microsoft.com/office/powerpoint/2010/main" val="32152161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37</a:t>
            </a:fld>
            <a:endParaRPr lang="en-US"/>
          </a:p>
        </p:txBody>
      </p:sp>
    </p:spTree>
    <p:extLst>
      <p:ext uri="{BB962C8B-B14F-4D97-AF65-F5344CB8AC3E}">
        <p14:creationId xmlns:p14="http://schemas.microsoft.com/office/powerpoint/2010/main" val="33926795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SAP Database service should be protected by native database management systems (DBMS) level replication technologies.</a:t>
            </a:r>
          </a:p>
          <a:p>
            <a:r>
              <a:rPr lang="en-US" sz="1200" kern="1200" dirty="0">
                <a:solidFill>
                  <a:schemeClr val="tx1"/>
                </a:solidFill>
                <a:effectLst/>
                <a:latin typeface="+mn-lt"/>
                <a:ea typeface="+mn-ea"/>
                <a:cs typeface="+mn-cs"/>
              </a:rPr>
              <a:t>SQL Server 2012 (and later) includes SQL Server AlwaysOn. In addition to SQL Server AlwaysOn, you can use database mirroring and log shipping to synchronize on-premises databases to Azure. In general, the replication technology for Azure is asynchronous—transactions are committed on-premises before they are confirmed on the DR system on Azure.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SAP application servers running on Hyper-V can be replicated to Azure using the Azure Recovery Services framework and agents. The application server does not contain any business data and does not need to be replicated to Azure very often. The only content that changes periodically is the SAP kernel after a kernel upgrade. Replication every 15 minutes is recommended.</a:t>
            </a:r>
          </a:p>
          <a:p>
            <a:endParaRPr lang="en-US" sz="1200" kern="1200" dirty="0">
              <a:solidFill>
                <a:schemeClr val="tx1"/>
              </a:solidFill>
              <a:effectLst/>
              <a:latin typeface="+mn-lt"/>
              <a:ea typeface="+mn-ea"/>
              <a:cs typeface="+mn-cs"/>
            </a:endParaRPr>
          </a:p>
          <a:p>
            <a:r>
              <a:rPr lang="en-US" dirty="0"/>
              <a:t>Azure Site Recovery now provides native support for SQL Server AlwaysOn. SQL Server Availability Groups can be added to a recovery plan with virtual machines. All the capabilities of your recovery plan—including sequencing, scripting, and manual actions—can be leveraged to orchestrate the failover of a multitier applications by using a SQL Server database that is configured with AlwaysOn replication.  See </a:t>
            </a:r>
            <a:r>
              <a:rPr lang="en-US" dirty="0">
                <a:solidFill>
                  <a:schemeClr val="tx2">
                    <a:lumMod val="10000"/>
                  </a:schemeClr>
                </a:solidFill>
              </a:rPr>
              <a:t>https://azure.microsoft.com/en-us/updates/public-preview-azure-site-recovery-integration-with-sql-server-alwayson</a:t>
            </a:r>
            <a:r>
              <a:rPr lang="en-US" dirty="0"/>
              <a:t>/ for more details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38</a:t>
            </a:fld>
            <a:endParaRPr lang="en-US"/>
          </a:p>
        </p:txBody>
      </p:sp>
    </p:spTree>
    <p:extLst>
      <p:ext uri="{BB962C8B-B14F-4D97-AF65-F5344CB8AC3E}">
        <p14:creationId xmlns:p14="http://schemas.microsoft.com/office/powerpoint/2010/main" val="39210128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extension was developed to enable SAP to collect important performance counters and display those in SAP transactions ST06 and OS07. Data that very often helps to investigate performance experiences and also provide a great base for volume planning. Therefore it is very important to open this channel of performance counter collection. The important aspect about the Azure Monitoring Extension for SAP is that it collects performance counters which are collected on the Azure host and diagnostics framework. Data that is usually not available within a VM, but that can be highly important to analyze performance aspects.</a:t>
            </a:r>
          </a:p>
          <a:p>
            <a:r>
              <a:rPr lang="en-US" dirty="0"/>
              <a:t>As you see the only direct interaction between the Azure Monitoring Extension for SAP and SAP are the SAP Host Agent components. The Host Agent components are standalone component which do NOT require a complete exchange of the SAP kernel when updating those components. Therefore it should not be a problem to exchange the existing SAP Host Agent components to the patch level of components necessary to support Azure.</a:t>
            </a:r>
          </a:p>
        </p:txBody>
      </p:sp>
      <p:sp>
        <p:nvSpPr>
          <p:cNvPr id="4" name="Slide Number Placeholder 3"/>
          <p:cNvSpPr>
            <a:spLocks noGrp="1"/>
          </p:cNvSpPr>
          <p:nvPr>
            <p:ph type="sldNum" sz="quarter" idx="10"/>
          </p:nvPr>
        </p:nvSpPr>
        <p:spPr/>
        <p:txBody>
          <a:bodyPr/>
          <a:lstStyle/>
          <a:p>
            <a:fld id="{40B1AD7A-8DF3-4DCE-960D-1DF5B9856ADB}" type="slidenum">
              <a:rPr lang="en-US" smtClean="0"/>
              <a:t>39</a:t>
            </a:fld>
            <a:endParaRPr lang="en-US"/>
          </a:p>
        </p:txBody>
      </p:sp>
    </p:spTree>
    <p:extLst>
      <p:ext uri="{BB962C8B-B14F-4D97-AF65-F5344CB8AC3E}">
        <p14:creationId xmlns:p14="http://schemas.microsoft.com/office/powerpoint/2010/main" val="2169738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MS, we call the above</a:t>
            </a:r>
            <a:r>
              <a:rPr lang="en-US" baseline="0" dirty="0"/>
              <a:t> described activity an Architecture Design Session.  An ADS is generally a presales activity.  Some partners call that an assessment.  What are some other terms you call an ADS?</a:t>
            </a:r>
            <a:endParaRPr lang="en-US" dirty="0"/>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4</a:t>
            </a:fld>
            <a:endParaRPr lang="en-US"/>
          </a:p>
        </p:txBody>
      </p:sp>
    </p:spTree>
    <p:extLst>
      <p:ext uri="{BB962C8B-B14F-4D97-AF65-F5344CB8AC3E}">
        <p14:creationId xmlns:p14="http://schemas.microsoft.com/office/powerpoint/2010/main" val="29446859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SAP monitoring extension made</a:t>
            </a:r>
            <a:r>
              <a:rPr lang="en-US" baseline="0" dirty="0"/>
              <a:t> configuration settings during its installation.  When the VM hosting this extension (or agent) configuration is changed, the agent needs to be updated to update the configuration.</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40</a:t>
            </a:fld>
            <a:endParaRPr lang="en-US"/>
          </a:p>
        </p:txBody>
      </p:sp>
    </p:spTree>
    <p:extLst>
      <p:ext uri="{BB962C8B-B14F-4D97-AF65-F5344CB8AC3E}">
        <p14:creationId xmlns:p14="http://schemas.microsoft.com/office/powerpoint/2010/main" val="56975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41</a:t>
            </a:fld>
            <a:endParaRPr lang="en-US"/>
          </a:p>
        </p:txBody>
      </p:sp>
    </p:spTree>
    <p:extLst>
      <p:ext uri="{BB962C8B-B14F-4D97-AF65-F5344CB8AC3E}">
        <p14:creationId xmlns:p14="http://schemas.microsoft.com/office/powerpoint/2010/main" val="9375630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Blob and file storage</a:t>
            </a:r>
            <a:r>
              <a:rPr lang="en-US" baseline="0" dirty="0"/>
              <a:t> is charged the same way at different rates. </a:t>
            </a:r>
            <a:r>
              <a:rPr lang="en-US" b="1" dirty="0"/>
              <a:t>Storage capacity is billed in units of the average daily amount of data stored, in gigabytes (GB), over a monthly period.</a:t>
            </a:r>
            <a:r>
              <a:rPr lang="en-US" dirty="0"/>
              <a:t> For example, if you consistently utilized 10 GB of storage for the first half of the month and none for the second half of the month, you would be billed for your average usage of 5 GB of storage. We charge $0.0036 per 100,000 transactions for Tables &amp; Queues. Transactions include both read and write operations to storage.</a:t>
            </a:r>
          </a:p>
          <a:p>
            <a:endParaRPr lang="en-US" dirty="0"/>
          </a:p>
          <a:p>
            <a:r>
              <a:rPr lang="en-US" dirty="0"/>
              <a:t>File Storage - Starting on March 1, 2016, File Storage read operations will be charged at $0.015 per 100,000 operations for both LRS and GRS accounts. File Storage write operations will be charged at $0.15 per 100,000 operations for LRS accounts; and $0.30 per 100,000 operations for GRS accounts. The promotional price of $0.0036 per 100,000 read and write operations for both LRS and GRS accounts will be effective through Feb 29, 2016.</a:t>
            </a:r>
          </a:p>
          <a:p>
            <a:endParaRPr lang="en-US" dirty="0"/>
          </a:p>
          <a:p>
            <a:r>
              <a:rPr lang="en-US" b="1" dirty="0"/>
              <a:t>For RA-GRS,</a:t>
            </a:r>
            <a:r>
              <a:rPr lang="en-US" b="1" baseline="0" dirty="0"/>
              <a:t> </a:t>
            </a:r>
            <a:r>
              <a:rPr lang="en-US" b="1" dirty="0"/>
              <a:t>Storage accounts will be charged for a minimum of 30 days from the time the service is enabled.</a:t>
            </a:r>
            <a:r>
              <a:rPr lang="en-US" dirty="0"/>
              <a:t> For example, if RA-GRS is turned on May 1 and turned off May 5, the storage account will be charged for RA-GRS through May 30. After that, GRS pricing would start.</a:t>
            </a:r>
          </a:p>
          <a:p>
            <a:r>
              <a:rPr lang="en-US" dirty="0"/>
              <a:t>If RA-GRS is turned on May 1 and turned off June 14, RA-GRS would be charged through June 14. On June 15, GRS pricing would take effect.</a:t>
            </a:r>
          </a:p>
          <a:p>
            <a:endParaRPr lang="en-US" dirty="0"/>
          </a:p>
          <a:p>
            <a:r>
              <a:rPr lang="en-US" b="1" dirty="0"/>
              <a:t>Premium storage is charged at the allocated</a:t>
            </a:r>
            <a:r>
              <a:rPr lang="en-US" b="1" baseline="0" dirty="0"/>
              <a:t> capacity regardless of usage. </a:t>
            </a:r>
            <a:r>
              <a:rPr lang="en-US" dirty="0"/>
              <a:t>Billing for any provisioned disk is prorated hourly using the monthly price for the Premium Storage offer. For example, if you provisioned a P10 disk and deleted it after 20 hours, you are billed for the P10 offering prorated to 20 hours. This is regardless of the amount of actual data written to the disk or the IOPS/throughput used.</a:t>
            </a:r>
            <a:endParaRPr lang="en-US" b="1" baseline="0" dirty="0"/>
          </a:p>
        </p:txBody>
      </p:sp>
      <p:sp>
        <p:nvSpPr>
          <p:cNvPr id="4" name="Slide Number Placeholder 3"/>
          <p:cNvSpPr>
            <a:spLocks noGrp="1"/>
          </p:cNvSpPr>
          <p:nvPr>
            <p:ph type="sldNum" sz="quarter" idx="10"/>
          </p:nvPr>
        </p:nvSpPr>
        <p:spPr/>
        <p:txBody>
          <a:bodyPr/>
          <a:lstStyle/>
          <a:p>
            <a:fld id="{4308E57A-F296-4036-B8DD-9199CE4392E8}" type="slidenum">
              <a:rPr lang="en-US" smtClean="0"/>
              <a:t>42</a:t>
            </a:fld>
            <a:endParaRPr lang="en-US"/>
          </a:p>
        </p:txBody>
      </p:sp>
    </p:spTree>
    <p:extLst>
      <p:ext uri="{BB962C8B-B14F-4D97-AF65-F5344CB8AC3E}">
        <p14:creationId xmlns:p14="http://schemas.microsoft.com/office/powerpoint/2010/main" val="33734851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baseline="0" dirty="0"/>
              <a:t>VPN Gateway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baseline="0" dirty="0"/>
              <a:t>Egress traffic is the traffic to a destination outside the region receiving the field data </a:t>
            </a:r>
            <a:r>
              <a:rPr lang="en-US" baseline="0" dirty="0"/>
              <a:t>caused by the ingestion of the message. An example would be forwarding data to Azure Table Storage which is located in a different region. </a:t>
            </a:r>
            <a:r>
              <a:rPr lang="en-US" sz="1200" dirty="0"/>
              <a:t>Data</a:t>
            </a:r>
            <a:r>
              <a:rPr lang="en-US" sz="1200" baseline="0" dirty="0"/>
              <a:t> egress pricing: https://azure.microsoft.com/en-us/pricing/details/data-transfers/</a:t>
            </a:r>
            <a:endParaRPr lang="en-US" baseline="0" dirty="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baseline="0" dirty="0"/>
              <a:t>Inter-VNET transfer </a:t>
            </a:r>
            <a:r>
              <a:rPr lang="en-US" baseline="0" dirty="0"/>
              <a:t>- </a:t>
            </a:r>
            <a:r>
              <a:rPr lang="en-US" dirty="0"/>
              <a:t>Data transfers between 2 Virtual Networks are charged at the Inter-VNET rates noted above. Other data transfers over the VPN connections to your on-premises sites or the Internet in general are charged separately at the regular </a:t>
            </a:r>
            <a:r>
              <a:rPr lang="en-US" dirty="0">
                <a:hlinkClick r:id="rId3"/>
              </a:rPr>
              <a:t>Data Transfer</a:t>
            </a:r>
            <a:r>
              <a:rPr lang="en-US" dirty="0"/>
              <a:t> rate.  </a:t>
            </a:r>
            <a:r>
              <a:rPr lang="en-US" u="sng" baseline="0" dirty="0"/>
              <a:t>https://azure.microsoft.com/en-us/pricing/details/vpn-gateway/</a:t>
            </a:r>
            <a:r>
              <a:rPr lang="en-US" baseline="0" dirty="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baseline="0" dirty="0"/>
              <a:t>Reserved Public </a:t>
            </a:r>
            <a:r>
              <a:rPr lang="en-US" b="0" baseline="0" dirty="0"/>
              <a:t>IP https://azure.microsoft.com/en-us/pricing/details/ip-addresses/</a:t>
            </a:r>
            <a:br>
              <a:rPr lang="en-US" baseline="0" dirty="0"/>
            </a:br>
            <a:endParaRPr lang="en-US" dirty="0"/>
          </a:p>
        </p:txBody>
      </p:sp>
      <p:sp>
        <p:nvSpPr>
          <p:cNvPr id="4" name="Slide Number Placeholder 3"/>
          <p:cNvSpPr>
            <a:spLocks noGrp="1"/>
          </p:cNvSpPr>
          <p:nvPr>
            <p:ph type="sldNum" sz="quarter" idx="10"/>
          </p:nvPr>
        </p:nvSpPr>
        <p:spPr/>
        <p:txBody>
          <a:bodyPr/>
          <a:lstStyle/>
          <a:p>
            <a:fld id="{4308E57A-F296-4036-B8DD-9199CE4392E8}" type="slidenum">
              <a:rPr lang="en-US" smtClean="0"/>
              <a:t>43</a:t>
            </a:fld>
            <a:endParaRPr lang="en-US"/>
          </a:p>
        </p:txBody>
      </p:sp>
    </p:spTree>
    <p:extLst>
      <p:ext uri="{BB962C8B-B14F-4D97-AF65-F5344CB8AC3E}">
        <p14:creationId xmlns:p14="http://schemas.microsoft.com/office/powerpoint/2010/main" val="16043764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a:solidFill>
                  <a:srgbClr val="FF0000"/>
                </a:solidFill>
              </a:rPr>
              <a:t>Need to consider Process Server, Configuration Server, and Master Target component cost if ASR is for VMWare</a:t>
            </a:r>
          </a:p>
          <a:p>
            <a:endParaRPr lang="en-US" b="0" baseline="0" dirty="0">
              <a:solidFill>
                <a:srgbClr val="FF0000"/>
              </a:solidFill>
            </a:endParaRPr>
          </a:p>
        </p:txBody>
      </p:sp>
      <p:sp>
        <p:nvSpPr>
          <p:cNvPr id="4" name="Slide Number Placeholder 3"/>
          <p:cNvSpPr>
            <a:spLocks noGrp="1"/>
          </p:cNvSpPr>
          <p:nvPr>
            <p:ph type="sldNum" sz="quarter" idx="10"/>
          </p:nvPr>
        </p:nvSpPr>
        <p:spPr/>
        <p:txBody>
          <a:bodyPr/>
          <a:lstStyle/>
          <a:p>
            <a:fld id="{4308E57A-F296-4036-B8DD-9199CE4392E8}" type="slidenum">
              <a:rPr lang="en-US" smtClean="0"/>
              <a:t>44</a:t>
            </a:fld>
            <a:endParaRPr lang="en-US"/>
          </a:p>
        </p:txBody>
      </p:sp>
    </p:spTree>
    <p:extLst>
      <p:ext uri="{BB962C8B-B14F-4D97-AF65-F5344CB8AC3E}">
        <p14:creationId xmlns:p14="http://schemas.microsoft.com/office/powerpoint/2010/main" val="16126715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To calculate cost of the </a:t>
            </a:r>
            <a:r>
              <a:rPr lang="en-US" sz="1200" baseline="0" dirty="0" err="1"/>
              <a:t>IoT</a:t>
            </a:r>
            <a:r>
              <a:rPr lang="en-US" sz="1200" baseline="0" dirty="0"/>
              <a:t> solution, we need to know the volume of data and component capacity.  This information is provided by the customer from their design of the solution.  For each component listed above, a URL is provided for detailed pricing information.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p:txBody>
      </p:sp>
      <p:sp>
        <p:nvSpPr>
          <p:cNvPr id="4" name="Slide Number Placeholder 3"/>
          <p:cNvSpPr>
            <a:spLocks noGrp="1"/>
          </p:cNvSpPr>
          <p:nvPr>
            <p:ph type="sldNum" sz="quarter" idx="10"/>
          </p:nvPr>
        </p:nvSpPr>
        <p:spPr/>
        <p:txBody>
          <a:bodyPr/>
          <a:lstStyle/>
          <a:p>
            <a:fld id="{4308E57A-F296-4036-B8DD-9199CE4392E8}" type="slidenum">
              <a:rPr lang="en-US" smtClean="0"/>
              <a:t>45</a:t>
            </a:fld>
            <a:endParaRPr lang="en-US"/>
          </a:p>
        </p:txBody>
      </p:sp>
    </p:spTree>
    <p:extLst>
      <p:ext uri="{BB962C8B-B14F-4D97-AF65-F5344CB8AC3E}">
        <p14:creationId xmlns:p14="http://schemas.microsoft.com/office/powerpoint/2010/main" val="24726495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gradFill>
                  <a:gsLst>
                    <a:gs pos="2917">
                      <a:schemeClr val="tx1"/>
                    </a:gs>
                    <a:gs pos="30000">
                      <a:schemeClr val="tx1"/>
                    </a:gs>
                  </a:gsLst>
                  <a:lin ang="5400000" scaled="0"/>
                </a:gradFill>
              </a:rPr>
              <a:t>https://azure.microsoft.com/en-us/pricing/calculator/?scenario=full</a:t>
            </a:r>
          </a:p>
          <a:p>
            <a:endParaRPr lang="en-US" dirty="0"/>
          </a:p>
        </p:txBody>
      </p:sp>
      <p:sp>
        <p:nvSpPr>
          <p:cNvPr id="4" name="Slide Number Placeholder 3"/>
          <p:cNvSpPr>
            <a:spLocks noGrp="1"/>
          </p:cNvSpPr>
          <p:nvPr>
            <p:ph type="sldNum" sz="quarter" idx="10"/>
          </p:nvPr>
        </p:nvSpPr>
        <p:spPr/>
        <p:txBody>
          <a:bodyPr/>
          <a:lstStyle/>
          <a:p>
            <a:fld id="{4308E57A-F296-4036-B8DD-9199CE4392E8}" type="slidenum">
              <a:rPr lang="en-US" smtClean="0"/>
              <a:t>46</a:t>
            </a:fld>
            <a:endParaRPr lang="en-US"/>
          </a:p>
        </p:txBody>
      </p:sp>
    </p:spTree>
    <p:extLst>
      <p:ext uri="{BB962C8B-B14F-4D97-AF65-F5344CB8AC3E}">
        <p14:creationId xmlns:p14="http://schemas.microsoft.com/office/powerpoint/2010/main" val="33661493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47</a:t>
            </a:fld>
            <a:endParaRPr lang="en-US"/>
          </a:p>
        </p:txBody>
      </p:sp>
    </p:spTree>
    <p:extLst>
      <p:ext uri="{BB962C8B-B14F-4D97-AF65-F5344CB8AC3E}">
        <p14:creationId xmlns:p14="http://schemas.microsoft.com/office/powerpoint/2010/main" val="30892559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48</a:t>
            </a:fld>
            <a:endParaRPr lang="en-US"/>
          </a:p>
        </p:txBody>
      </p:sp>
    </p:spTree>
    <p:extLst>
      <p:ext uri="{BB962C8B-B14F-4D97-AF65-F5344CB8AC3E}">
        <p14:creationId xmlns:p14="http://schemas.microsoft.com/office/powerpoint/2010/main" val="6945234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49</a:t>
            </a:fld>
            <a:endParaRPr lang="en-US"/>
          </a:p>
        </p:txBody>
      </p:sp>
    </p:spTree>
    <p:extLst>
      <p:ext uri="{BB962C8B-B14F-4D97-AF65-F5344CB8AC3E}">
        <p14:creationId xmlns:p14="http://schemas.microsoft.com/office/powerpoint/2010/main" val="2848653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Understanding</a:t>
            </a:r>
            <a:r>
              <a:rPr lang="en-US" baseline="0" dirty="0"/>
              <a:t> customers’ business drivers help the delivery team either set proper boundary for solutions or create solutions in phases to align with customers’ business initiatives.</a:t>
            </a:r>
          </a:p>
          <a:p>
            <a:endParaRPr lang="en-US" baseline="0" dirty="0"/>
          </a:p>
          <a:p>
            <a:r>
              <a:rPr lang="en-US" baseline="0" dirty="0"/>
              <a:t>High level technical (or non-functional) requirements are commonly expressed in performance, reliability, scalability</a:t>
            </a:r>
          </a:p>
          <a:p>
            <a:endParaRPr lang="en-US" baseline="0" dirty="0"/>
          </a:p>
          <a:p>
            <a:r>
              <a:rPr lang="en-US" baseline="0" dirty="0"/>
              <a:t>Other components also influences the approach of a solution.  Things like current architecture and technology.  E.g., on-premises deployment of Oracle will require an SAP migration process while SQL Server ‘migration’ to SQL on Azure IaaS can be a much simpler process. </a:t>
            </a:r>
            <a:endParaRPr lang="en-US" dirty="0"/>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5</a:t>
            </a:fld>
            <a:endParaRPr lang="en-US"/>
          </a:p>
        </p:txBody>
      </p:sp>
    </p:spTree>
    <p:extLst>
      <p:ext uri="{BB962C8B-B14F-4D97-AF65-F5344CB8AC3E}">
        <p14:creationId xmlns:p14="http://schemas.microsoft.com/office/powerpoint/2010/main" val="37539429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50</a:t>
            </a:fld>
            <a:endParaRPr lang="en-US"/>
          </a:p>
        </p:txBody>
      </p:sp>
    </p:spTree>
    <p:extLst>
      <p:ext uri="{BB962C8B-B14F-4D97-AF65-F5344CB8AC3E}">
        <p14:creationId xmlns:p14="http://schemas.microsoft.com/office/powerpoint/2010/main" val="30949963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Preparations</a:t>
            </a:r>
          </a:p>
          <a:p>
            <a:pPr marL="355591" indent="-355591" defTabSz="916494"/>
            <a:r>
              <a:rPr lang="en-US" sz="2667" dirty="0"/>
              <a:t>Source System: </a:t>
            </a:r>
            <a:r>
              <a:rPr lang="en-US" sz="2400" dirty="0"/>
              <a:t>Installation of the tools, Checks (open updates, transport requests, </a:t>
            </a:r>
            <a:r>
              <a:rPr lang="en-US" sz="2400" dirty="0" err="1"/>
              <a:t>etc</a:t>
            </a:r>
            <a:r>
              <a:rPr lang="en-US" sz="2400" dirty="0"/>
              <a:t>), Un-scheduling of batch jobs, Application “closing”, Backup</a:t>
            </a:r>
          </a:p>
          <a:p>
            <a:pPr marL="355591" indent="-355591" defTabSz="916494"/>
            <a:r>
              <a:rPr lang="en-US" sz="2667" dirty="0"/>
              <a:t>Target System: </a:t>
            </a:r>
            <a:r>
              <a:rPr lang="en-US" sz="2400" dirty="0"/>
              <a:t>Installation of the tools, Installation MSSQL, SAP Central Instance, Build up of the empty database</a:t>
            </a:r>
          </a:p>
          <a:p>
            <a:r>
              <a:rPr lang="en-US" b="1" dirty="0"/>
              <a:t>Transfer</a:t>
            </a:r>
          </a:p>
          <a:p>
            <a:pPr marL="355591" indent="-355591" defTabSz="916494">
              <a:lnSpc>
                <a:spcPct val="140000"/>
              </a:lnSpc>
            </a:pPr>
            <a:r>
              <a:rPr lang="en-US" sz="2667" dirty="0"/>
              <a:t>Transport of the export data to the target server. </a:t>
            </a:r>
            <a:r>
              <a:rPr lang="en-US" sz="2400" dirty="0"/>
              <a:t>Size of the export is approximately 10 % of the source database</a:t>
            </a:r>
          </a:p>
          <a:p>
            <a:pPr marL="355591" indent="-355591" defTabSz="916494">
              <a:lnSpc>
                <a:spcPct val="140000"/>
              </a:lnSpc>
            </a:pPr>
            <a:r>
              <a:rPr lang="en-US" sz="2667" dirty="0"/>
              <a:t>Possibilities: </a:t>
            </a:r>
            <a:r>
              <a:rPr lang="en-US" sz="2400" dirty="0"/>
              <a:t>FTP, Tape, Portable devices (Laptop or hard disks)</a:t>
            </a:r>
          </a:p>
          <a:p>
            <a:r>
              <a:rPr lang="en-US" dirty="0"/>
              <a:t>Post Activities</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51</a:t>
            </a:fld>
            <a:endParaRPr lang="en-US"/>
          </a:p>
        </p:txBody>
      </p:sp>
    </p:spTree>
    <p:extLst>
      <p:ext uri="{BB962C8B-B14F-4D97-AF65-F5344CB8AC3E}">
        <p14:creationId xmlns:p14="http://schemas.microsoft.com/office/powerpoint/2010/main" val="4280731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52</a:t>
            </a:fld>
            <a:endParaRPr lang="en-US"/>
          </a:p>
        </p:txBody>
      </p:sp>
    </p:spTree>
    <p:extLst>
      <p:ext uri="{BB962C8B-B14F-4D97-AF65-F5344CB8AC3E}">
        <p14:creationId xmlns:p14="http://schemas.microsoft.com/office/powerpoint/2010/main" val="34553857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53</a:t>
            </a:fld>
            <a:endParaRPr lang="en-US"/>
          </a:p>
        </p:txBody>
      </p:sp>
    </p:spTree>
    <p:extLst>
      <p:ext uri="{BB962C8B-B14F-4D97-AF65-F5344CB8AC3E}">
        <p14:creationId xmlns:p14="http://schemas.microsoft.com/office/powerpoint/2010/main" val="37531462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54</a:t>
            </a:fld>
            <a:endParaRPr lang="en-US"/>
          </a:p>
        </p:txBody>
      </p:sp>
    </p:spTree>
    <p:extLst>
      <p:ext uri="{BB962C8B-B14F-4D97-AF65-F5344CB8AC3E}">
        <p14:creationId xmlns:p14="http://schemas.microsoft.com/office/powerpoint/2010/main" val="20995809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If the compressed database size is less than 1-2TB then experience has shown most customers can upload to Azure using tools such as </a:t>
            </a:r>
            <a:r>
              <a:rPr lang="en-US" sz="1200" dirty="0" err="1">
                <a:hlinkClick r:id="rId3"/>
              </a:rPr>
              <a:t>AzCopy</a:t>
            </a:r>
            <a:r>
              <a:rPr lang="en-US" sz="1200" dirty="0"/>
              <a:t> in an acceptable timeframe.</a:t>
            </a:r>
          </a:p>
          <a:p>
            <a:r>
              <a:rPr lang="en-US" sz="1200" dirty="0"/>
              <a:t>If the compressed database size is larger in 2-3TB range then some customers are using SQL Server Log Shipping, Mirroring or AlwaysOn to synchronize databases between on-premises and Azure.  A brief outage can then be taken, final transaction log backup and restore done and then switch over to the copy of the database in Azure.</a:t>
            </a:r>
            <a:endParaRPr lang="en-US" sz="1200" dirty="0">
              <a:effectLst/>
            </a:endParaRP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55</a:t>
            </a:fld>
            <a:endParaRPr lang="en-US"/>
          </a:p>
        </p:txBody>
      </p:sp>
    </p:spTree>
    <p:extLst>
      <p:ext uri="{BB962C8B-B14F-4D97-AF65-F5344CB8AC3E}">
        <p14:creationId xmlns:p14="http://schemas.microsoft.com/office/powerpoint/2010/main" val="39642409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56</a:t>
            </a:fld>
            <a:endParaRPr lang="en-US"/>
          </a:p>
        </p:txBody>
      </p:sp>
    </p:spTree>
    <p:extLst>
      <p:ext uri="{BB962C8B-B14F-4D97-AF65-F5344CB8AC3E}">
        <p14:creationId xmlns:p14="http://schemas.microsoft.com/office/powerpoint/2010/main" val="11121568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57</a:t>
            </a:fld>
            <a:endParaRPr lang="en-US"/>
          </a:p>
        </p:txBody>
      </p:sp>
    </p:spTree>
    <p:extLst>
      <p:ext uri="{BB962C8B-B14F-4D97-AF65-F5344CB8AC3E}">
        <p14:creationId xmlns:p14="http://schemas.microsoft.com/office/powerpoint/2010/main" val="10023317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58</a:t>
            </a:fld>
            <a:endParaRPr lang="en-US"/>
          </a:p>
        </p:txBody>
      </p:sp>
    </p:spTree>
    <p:extLst>
      <p:ext uri="{BB962C8B-B14F-4D97-AF65-F5344CB8AC3E}">
        <p14:creationId xmlns:p14="http://schemas.microsoft.com/office/powerpoint/2010/main" val="22106403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59</a:t>
            </a:fld>
            <a:endParaRPr lang="en-US"/>
          </a:p>
        </p:txBody>
      </p:sp>
    </p:spTree>
    <p:extLst>
      <p:ext uri="{BB962C8B-B14F-4D97-AF65-F5344CB8AC3E}">
        <p14:creationId xmlns:p14="http://schemas.microsoft.com/office/powerpoint/2010/main" val="3884313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D84913A0-A640-4BF2-B194-8A93D9C784C2}"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7115163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E9B5C7-E893-44FC-BCCF-622F37DEFA34}" type="slidenum">
              <a:rPr lang="en-US" smtClean="0"/>
              <a:t>60</a:t>
            </a:fld>
            <a:endParaRPr lang="en-US"/>
          </a:p>
        </p:txBody>
      </p:sp>
    </p:spTree>
    <p:extLst>
      <p:ext uri="{BB962C8B-B14F-4D97-AF65-F5344CB8AC3E}">
        <p14:creationId xmlns:p14="http://schemas.microsoft.com/office/powerpoint/2010/main" val="27773986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55D4C-3A32-42CD-971E-976DCEF6CC5A}" type="slidenum">
              <a:rPr lang="en-US" smtClean="0"/>
              <a:t>61</a:t>
            </a:fld>
            <a:endParaRPr lang="en-US"/>
          </a:p>
        </p:txBody>
      </p:sp>
    </p:spTree>
    <p:extLst>
      <p:ext uri="{BB962C8B-B14F-4D97-AF65-F5344CB8AC3E}">
        <p14:creationId xmlns:p14="http://schemas.microsoft.com/office/powerpoint/2010/main" val="2015530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0" baseline="0" dirty="0">
                <a:solidFill>
                  <a:srgbClr val="FFFFFF"/>
                </a:solidFill>
                <a:latin typeface="Segoe UI"/>
                <a:ea typeface="+mn-ea"/>
                <a:cs typeface="+mn-cs"/>
              </a:rPr>
              <a:t>On May 19, 2015, Microsoft and SAP announced the full support of the SAP products list on the table @ right </a:t>
            </a:r>
            <a:endParaRPr lang="en-US" sz="1200" kern="0" dirty="0">
              <a:solidFill>
                <a:srgbClr val="FFFFFF"/>
              </a:solidFill>
              <a:latin typeface="Segoe UI"/>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0" baseline="30000" dirty="0">
              <a:solidFill>
                <a:srgbClr val="FFFFFF"/>
              </a:solidFill>
              <a:latin typeface="Segoe UI"/>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solidFill>
                  <a:srgbClr val="FFFFFF"/>
                </a:solidFill>
                <a:latin typeface="Segoe UI"/>
              </a:rPr>
              <a:t>Only NetWeaver 7.00 and later SAP releases of NetWeaver are supported for deployment in Azure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solidFill>
                  <a:srgbClr val="FFFFFF"/>
                </a:solidFill>
                <a:latin typeface="Segoe UI"/>
              </a:rPr>
              <a:t>Customers can try SAP HANA Developer Edition on Azure using the </a:t>
            </a:r>
            <a:r>
              <a:rPr lang="en-US" sz="1200" kern="0" dirty="0">
                <a:solidFill>
                  <a:srgbClr val="FFFFFF"/>
                </a:solidFill>
                <a:latin typeface="Segoe UI"/>
                <a:hlinkClick r:id="rId3"/>
              </a:rPr>
              <a:t>SAP Cloud Appliance Library</a:t>
            </a:r>
            <a:r>
              <a:rPr lang="en-US" sz="1200" kern="0" dirty="0">
                <a:solidFill>
                  <a:srgbClr val="FFFFFF"/>
                </a:solidFill>
                <a:latin typeface="Segoe UI"/>
              </a:rPr>
              <a:t>. </a:t>
            </a:r>
            <a:r>
              <a:rPr lang="en-US" sz="1200" dirty="0">
                <a:solidFill>
                  <a:schemeClr val="tx1"/>
                </a:solidFill>
              </a:rPr>
              <a:t>(including the HANA Client software comprised of SQLDBC, ODBO (Windows only), ODBC, AND JDBC drivers), HANA Studio, and HANA Database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solidFill>
                  <a:srgbClr val="FFFFFF"/>
                </a:solidFill>
                <a:latin typeface="Segoe UI"/>
              </a:rPr>
              <a:t>Oracle Database 11g R2 </a:t>
            </a:r>
            <a:r>
              <a:rPr lang="en-US" sz="1200" kern="0" dirty="0" err="1">
                <a:solidFill>
                  <a:srgbClr val="FFFFFF"/>
                </a:solidFill>
                <a:latin typeface="Segoe UI"/>
              </a:rPr>
              <a:t>Patchset</a:t>
            </a:r>
            <a:r>
              <a:rPr lang="en-US" sz="1200" kern="0" dirty="0">
                <a:solidFill>
                  <a:srgbClr val="FFFFFF"/>
                </a:solidFill>
                <a:latin typeface="Segoe UI"/>
              </a:rPr>
              <a:t> 3 (11.2.04 ), Single Instance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solidFill>
                  <a:srgbClr val="FFFFFF"/>
                </a:solidFill>
                <a:latin typeface="Segoe UI"/>
              </a:rPr>
              <a:t>SAP Adaptive Server Enterprise 16 </a:t>
            </a:r>
          </a:p>
          <a:p>
            <a:endParaRPr lang="en-US" dirty="0"/>
          </a:p>
          <a:p>
            <a:r>
              <a:rPr lang="en-US" dirty="0"/>
              <a:t>On May 17,</a:t>
            </a:r>
            <a:r>
              <a:rPr lang="en-US" baseline="0" dirty="0"/>
              <a:t> 2016 at </a:t>
            </a:r>
            <a:r>
              <a:rPr lang="en-US" baseline="0" dirty="0" err="1"/>
              <a:t>SAPphire</a:t>
            </a:r>
            <a:r>
              <a:rPr lang="en-US" baseline="0" dirty="0"/>
              <a:t> Orlando, SAP/Microsoft jointly announced the SAP HANA (Base, Enterprise, and Platform editions) certification on Azure </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7</a:t>
            </a:fld>
            <a:endParaRPr lang="en-US"/>
          </a:p>
        </p:txBody>
      </p:sp>
    </p:spTree>
    <p:extLst>
      <p:ext uri="{BB962C8B-B14F-4D97-AF65-F5344CB8AC3E}">
        <p14:creationId xmlns:p14="http://schemas.microsoft.com/office/powerpoint/2010/main" val="4012372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SAP Applications, it’s a bring</a:t>
            </a:r>
            <a:r>
              <a:rPr lang="en-US" baseline="0" dirty="0"/>
              <a:t> your own licenses scenario.  After migrating to Azure, a new SAP application license will need to be requested from SAP Support Portal and reapplied.  </a:t>
            </a:r>
          </a:p>
          <a:p>
            <a:endParaRPr lang="en-US" baseline="0" dirty="0"/>
          </a:p>
          <a:p>
            <a:r>
              <a:rPr lang="en-US" baseline="0" dirty="0"/>
              <a:t>If you have a SQL Software Assurance (SA), you have license mobility benefit on Azure.  Deploy Windows VMs without SQL installed.</a:t>
            </a:r>
          </a:p>
          <a:p>
            <a:endParaRPr lang="en-US" dirty="0"/>
          </a:p>
          <a:p>
            <a:r>
              <a:rPr lang="en-US" dirty="0"/>
              <a:t>If you deploy</a:t>
            </a:r>
            <a:r>
              <a:rPr lang="en-US" baseline="0" dirty="0"/>
              <a:t> a Windows server with SQL installed, the run rate will be higher than one without SQL.  So if you already purchase SQL license from SAP or have SQL SA, you should only use gallery image with the OS only.</a:t>
            </a:r>
          </a:p>
          <a:p>
            <a:endParaRPr lang="en-US" baseline="0" dirty="0"/>
          </a:p>
          <a:p>
            <a:r>
              <a:rPr lang="en-US" baseline="0" dirty="0"/>
              <a:t>SAP on Azure support can be requested via the SAP Support portal by creating a ticket with the component BC-OP-NT-AZR</a:t>
            </a:r>
          </a:p>
        </p:txBody>
      </p:sp>
      <p:sp>
        <p:nvSpPr>
          <p:cNvPr id="4" name="Slide Number Placeholder 3"/>
          <p:cNvSpPr>
            <a:spLocks noGrp="1"/>
          </p:cNvSpPr>
          <p:nvPr>
            <p:ph type="sldNum" sz="quarter" idx="10"/>
          </p:nvPr>
        </p:nvSpPr>
        <p:spPr/>
        <p:txBody>
          <a:bodyPr/>
          <a:lstStyle/>
          <a:p>
            <a:fld id="{D2E9B5C7-E893-44FC-BCCF-622F37DEFA34}" type="slidenum">
              <a:rPr lang="en-US" smtClean="0"/>
              <a:t>8</a:t>
            </a:fld>
            <a:endParaRPr lang="en-US"/>
          </a:p>
        </p:txBody>
      </p:sp>
    </p:spTree>
    <p:extLst>
      <p:ext uri="{BB962C8B-B14F-4D97-AF65-F5344CB8AC3E}">
        <p14:creationId xmlns:p14="http://schemas.microsoft.com/office/powerpoint/2010/main" val="1806593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9</a:t>
            </a:fld>
            <a:endParaRPr lang="en-US"/>
          </a:p>
        </p:txBody>
      </p:sp>
    </p:spTree>
    <p:extLst>
      <p:ext uri="{BB962C8B-B14F-4D97-AF65-F5344CB8AC3E}">
        <p14:creationId xmlns:p14="http://schemas.microsoft.com/office/powerpoint/2010/main" val="34225215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39172324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24395606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2017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13694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7"/>
            <a:ext cx="11494682"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2"/>
            <a:ext cx="10757098" cy="1861915"/>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22885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30203251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7182441"/>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183114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195142813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682005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9546970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77130557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8906848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4"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4085535161"/>
      </p:ext>
    </p:extLst>
  </p:cSld>
  <p:clrMap bg1="dk1" tx1="lt1" bg2="dk2" tx2="lt2" accent1="accent1" accent2="accent2" accent3="accent3" accent4="accent4" accent5="accent5" accent6="accent6" hlink="hlink" folHlink="folHlink"/>
  <p:sldLayoutIdLst>
    <p:sldLayoutId id="2147483661" r:id="rId1"/>
    <p:sldLayoutId id="2147483663" r:id="rId2"/>
    <p:sldLayoutId id="2147483818" r:id="rId3"/>
    <p:sldLayoutId id="2147483830" r:id="rId4"/>
    <p:sldLayoutId id="2147483824" r:id="rId5"/>
    <p:sldLayoutId id="2147483666" r:id="rId6"/>
    <p:sldLayoutId id="2147483825" r:id="rId7"/>
    <p:sldLayoutId id="2147483826" r:id="rId8"/>
    <p:sldLayoutId id="2147483669" r:id="rId9"/>
    <p:sldLayoutId id="2147483831" r:id="rId10"/>
    <p:sldLayoutId id="2147483828" r:id="rId11"/>
    <p:sldLayoutId id="2147483832" r:id="rId1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0.emf"/><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en-us/documentation/articles/vpn-gateway-about-vpn-devices/"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hyperlink" Target="http://www.azurespeed.com/" TargetMode="External"/><Relationship Id="rId4" Type="http://schemas.openxmlformats.org/officeDocument/2006/relationships/hyperlink" Target="https://azure.microsoft.com/en-us/documentation/articles/vpn-gateway-howto-site-to-site-resource-manager-porta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ervice.sap.com/sap/support/notes/1928533"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hyperlink" Target="http://global.sap.com/campaigns/benchmark/assets/Cert15045.pdf" TargetMode="External"/><Relationship Id="rId4" Type="http://schemas.openxmlformats.org/officeDocument/2006/relationships/hyperlink" Target="http://global.sap.com/campaigns/benchmark/assets/Cert16018.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hyperlink" Target="http://service.sap.com/sap/support/notes/555223" TargetMode="External"/><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hyperlink" Target="https://blogs.msdn.microsoft.com/saponsqlserver/2015/04/21/worst-practices-for-maintaining-sql-server-sap-systems-i-e-things-to-avoid/"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8.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openxmlformats.org/officeDocument/2006/relationships/image" Target="../media/image26.png"/><Relationship Id="rId11" Type="http://schemas.openxmlformats.org/officeDocument/2006/relationships/image" Target="../media/image30.png"/><Relationship Id="rId5" Type="http://schemas.openxmlformats.org/officeDocument/2006/relationships/image" Target="../media/image25.png"/><Relationship Id="rId10" Type="http://schemas.openxmlformats.org/officeDocument/2006/relationships/image" Target="../media/image29.png"/><Relationship Id="rId4" Type="http://schemas.openxmlformats.org/officeDocument/2006/relationships/image" Target="../media/image9.png"/><Relationship Id="rId9"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hyperlink" Target="https://msdn.microsoft.com/library/azure/dn745892.aspx" TargetMode="External"/><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ervice.sap.com/sap/support/notes/1928533"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hyperlink" Target="https://technet.microsoft.com/en-us/library/jj860400.aspx" TargetMode="External"/><Relationship Id="rId7" Type="http://schemas.openxmlformats.org/officeDocument/2006/relationships/hyperlink" Target="http://azure.microsoft.com/blog/2015/03/31/azure-backup-announcing-new-pricing-model-for-tco-reduction/" TargetMode="External"/><Relationship Id="rId2" Type="http://schemas.openxmlformats.org/officeDocument/2006/relationships/notesSlide" Target="../notesSlides/notesSlide61.xml"/><Relationship Id="rId1" Type="http://schemas.openxmlformats.org/officeDocument/2006/relationships/slideLayout" Target="../slideLayouts/slideLayout4.xml"/><Relationship Id="rId6" Type="http://schemas.openxmlformats.org/officeDocument/2006/relationships/hyperlink" Target="https://technet.microsoft.com/en-US/library/jj852163.aspx" TargetMode="External"/><Relationship Id="rId5" Type="http://schemas.openxmlformats.org/officeDocument/2006/relationships/hyperlink" Target="https://technet.microsoft.com/en-US/library/hh758007.aspx" TargetMode="External"/><Relationship Id="rId4" Type="http://schemas.openxmlformats.org/officeDocument/2006/relationships/hyperlink" Target="https://azure.microsoft.com/en-us/blog/azure-backup-enables-backup-of-large-volumes-vms-databases-and-mor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SAP NetWeaver on Azure ADS</a:t>
            </a:r>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52513974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on Azure Authentication</a:t>
            </a:r>
          </a:p>
        </p:txBody>
      </p:sp>
      <p:sp>
        <p:nvSpPr>
          <p:cNvPr id="3" name="Content Placeholder 2"/>
          <p:cNvSpPr>
            <a:spLocks noGrp="1"/>
          </p:cNvSpPr>
          <p:nvPr>
            <p:ph sz="quarter" idx="10"/>
          </p:nvPr>
        </p:nvSpPr>
        <p:spPr/>
        <p:txBody>
          <a:bodyPr/>
          <a:lstStyle/>
          <a:p>
            <a:r>
              <a:rPr lang="en-US" dirty="0"/>
              <a:t>On-premises Windows Domain Controller replicated to Azure</a:t>
            </a:r>
          </a:p>
        </p:txBody>
      </p:sp>
      <p:sp>
        <p:nvSpPr>
          <p:cNvPr id="4" name="Rectangle 3"/>
          <p:cNvSpPr/>
          <p:nvPr/>
        </p:nvSpPr>
        <p:spPr bwMode="auto">
          <a:xfrm>
            <a:off x="7513724" y="5130162"/>
            <a:ext cx="1789471" cy="249299"/>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a:solidFill>
                  <a:schemeClr val="bg2">
                    <a:lumMod val="20000"/>
                    <a:lumOff val="80000"/>
                  </a:schemeClr>
                </a:solidFill>
                <a:cs typeface="Segoe UI" pitchFamily="34" charset="0"/>
              </a:rPr>
              <a:t>AD replication</a:t>
            </a:r>
            <a:endParaRPr lang="en-US" dirty="0">
              <a:solidFill>
                <a:schemeClr val="bg2">
                  <a:lumMod val="20000"/>
                  <a:lumOff val="80000"/>
                </a:schemeClr>
              </a:solidFill>
              <a:cs typeface="Segoe UI" pitchFamily="34" charset="0"/>
            </a:endParaRPr>
          </a:p>
        </p:txBody>
      </p:sp>
      <p:sp>
        <p:nvSpPr>
          <p:cNvPr id="5" name="Rounded Rectangle 4"/>
          <p:cNvSpPr/>
          <p:nvPr/>
        </p:nvSpPr>
        <p:spPr>
          <a:xfrm>
            <a:off x="8949136" y="2924737"/>
            <a:ext cx="2054942" cy="1738004"/>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6" name="Picture 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681818" y="3520169"/>
            <a:ext cx="558587" cy="558587"/>
          </a:xfrm>
          <a:prstGeom prst="rect">
            <a:avLst/>
          </a:prstGeom>
        </p:spPr>
      </p:pic>
      <p:pic>
        <p:nvPicPr>
          <p:cNvPr id="7" name="Picture 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766346" y="2686382"/>
            <a:ext cx="603647" cy="603647"/>
          </a:xfrm>
          <a:prstGeom prst="rect">
            <a:avLst/>
          </a:prstGeom>
        </p:spPr>
      </p:pic>
      <p:sp>
        <p:nvSpPr>
          <p:cNvPr id="8" name="TextBox 7"/>
          <p:cNvSpPr txBox="1"/>
          <p:nvPr/>
        </p:nvSpPr>
        <p:spPr>
          <a:xfrm>
            <a:off x="9180922" y="3980704"/>
            <a:ext cx="1614416"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Domain Controller</a:t>
            </a:r>
          </a:p>
        </p:txBody>
      </p:sp>
      <p:sp>
        <p:nvSpPr>
          <p:cNvPr id="9" name="Rounded Rectangle 8"/>
          <p:cNvSpPr/>
          <p:nvPr/>
        </p:nvSpPr>
        <p:spPr>
          <a:xfrm>
            <a:off x="5387248" y="2925630"/>
            <a:ext cx="2756976" cy="1738003"/>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10" name="Picture 9"/>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6988734" y="3587423"/>
            <a:ext cx="488991" cy="488991"/>
          </a:xfrm>
          <a:prstGeom prst="rect">
            <a:avLst/>
          </a:prstGeom>
        </p:spPr>
      </p:pic>
      <p:sp>
        <p:nvSpPr>
          <p:cNvPr id="11" name="TextBox 10"/>
          <p:cNvSpPr txBox="1"/>
          <p:nvPr/>
        </p:nvSpPr>
        <p:spPr>
          <a:xfrm>
            <a:off x="6792843" y="2894835"/>
            <a:ext cx="143783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VNET</a:t>
            </a:r>
          </a:p>
        </p:txBody>
      </p:sp>
      <p:sp>
        <p:nvSpPr>
          <p:cNvPr id="13" name="TextBox 12"/>
          <p:cNvSpPr txBox="1"/>
          <p:nvPr/>
        </p:nvSpPr>
        <p:spPr>
          <a:xfrm>
            <a:off x="5900856" y="4075040"/>
            <a:ext cx="1958485"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RW </a:t>
            </a:r>
            <a:r>
              <a:rPr lang="en-US" sz="1200">
                <a:gradFill>
                  <a:gsLst>
                    <a:gs pos="2917">
                      <a:schemeClr val="tx1"/>
                    </a:gs>
                    <a:gs pos="30000">
                      <a:schemeClr val="tx1"/>
                    </a:gs>
                  </a:gsLst>
                  <a:lin ang="5400000" scaled="0"/>
                </a:gradFill>
              </a:rPr>
              <a:t>Domain Controllers</a:t>
            </a:r>
            <a:endParaRPr lang="en-US" sz="1200" dirty="0">
              <a:gradFill>
                <a:gsLst>
                  <a:gs pos="2917">
                    <a:schemeClr val="tx1"/>
                  </a:gs>
                  <a:gs pos="30000">
                    <a:schemeClr val="tx1"/>
                  </a:gs>
                </a:gsLst>
                <a:lin ang="5400000" scaled="0"/>
              </a:gradFill>
            </a:endParaRPr>
          </a:p>
        </p:txBody>
      </p:sp>
      <p:sp>
        <p:nvSpPr>
          <p:cNvPr id="14" name="TextBox 13"/>
          <p:cNvSpPr txBox="1"/>
          <p:nvPr/>
        </p:nvSpPr>
        <p:spPr>
          <a:xfrm>
            <a:off x="430641" y="2864492"/>
            <a:ext cx="4290108" cy="259763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Benefits:</a:t>
            </a:r>
          </a:p>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DR protection for on-premises DC</a:t>
            </a:r>
          </a:p>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Fast performance for SAP on Azure authentication</a:t>
            </a:r>
          </a:p>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Bidirectional updates</a:t>
            </a:r>
          </a:p>
        </p:txBody>
      </p:sp>
      <p:pic>
        <p:nvPicPr>
          <p:cNvPr id="16" name="Picture 1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6028429" y="3585585"/>
            <a:ext cx="488991" cy="488991"/>
          </a:xfrm>
          <a:prstGeom prst="rect">
            <a:avLst/>
          </a:prstGeom>
        </p:spPr>
      </p:pic>
      <p:sp>
        <p:nvSpPr>
          <p:cNvPr id="17" name="Left-Right Arrow 16"/>
          <p:cNvSpPr/>
          <p:nvPr/>
        </p:nvSpPr>
        <p:spPr bwMode="auto">
          <a:xfrm>
            <a:off x="7821818" y="3701001"/>
            <a:ext cx="1382184" cy="324836"/>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1400">
                <a:gradFill>
                  <a:gsLst>
                    <a:gs pos="0">
                      <a:srgbClr val="FFFFFF"/>
                    </a:gs>
                    <a:gs pos="100000">
                      <a:srgbClr val="FFFFFF"/>
                    </a:gs>
                  </a:gsLst>
                  <a:lin ang="5400000" scaled="0"/>
                </a:gradFill>
                <a:ea typeface="Segoe UI" pitchFamily="34" charset="0"/>
                <a:cs typeface="Segoe UI" pitchFamily="34" charset="0"/>
              </a:rPr>
              <a:t>S2S VPN or ER</a:t>
            </a:r>
            <a:endParaRPr lang="nl-NL" sz="1400" dirty="0">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25"/>
          <p:cNvPicPr>
            <a:picLocks noChangeAspect="1"/>
          </p:cNvPicPr>
          <p:nvPr/>
        </p:nvPicPr>
        <p:blipFill>
          <a:blip r:embed="rId6">
            <a:lum bright="70000" contrast="-70000"/>
          </a:blip>
          <a:stretch>
            <a:fillRect/>
          </a:stretch>
        </p:blipFill>
        <p:spPr>
          <a:xfrm>
            <a:off x="7135102" y="4526496"/>
            <a:ext cx="2546716" cy="636103"/>
          </a:xfrm>
          <a:prstGeom prst="rect">
            <a:avLst/>
          </a:prstGeom>
        </p:spPr>
      </p:pic>
      <p:cxnSp>
        <p:nvCxnSpPr>
          <p:cNvPr id="28" name="Straight Arrow Connector 27"/>
          <p:cNvCxnSpPr>
            <a:stCxn id="16" idx="3"/>
            <a:endCxn id="10" idx="1"/>
          </p:cNvCxnSpPr>
          <p:nvPr/>
        </p:nvCxnSpPr>
        <p:spPr>
          <a:xfrm>
            <a:off x="6517420" y="3830081"/>
            <a:ext cx="471314" cy="183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249348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considerations</a:t>
            </a:r>
          </a:p>
        </p:txBody>
      </p:sp>
      <p:sp>
        <p:nvSpPr>
          <p:cNvPr id="3" name="Content Placeholder 2"/>
          <p:cNvSpPr>
            <a:spLocks noGrp="1"/>
          </p:cNvSpPr>
          <p:nvPr>
            <p:ph sz="quarter" idx="10"/>
          </p:nvPr>
        </p:nvSpPr>
        <p:spPr>
          <a:xfrm>
            <a:off x="268288" y="1398397"/>
            <a:ext cx="11542503" cy="5201424"/>
          </a:xfrm>
        </p:spPr>
        <p:txBody>
          <a:bodyPr/>
          <a:lstStyle/>
          <a:p>
            <a:r>
              <a:rPr lang="en-US" sz="3200" dirty="0"/>
              <a:t>Windows server hardening</a:t>
            </a:r>
          </a:p>
          <a:p>
            <a:pPr lvl="1"/>
            <a:r>
              <a:rPr lang="en-US" sz="2800" dirty="0"/>
              <a:t>Stop unnecessary services</a:t>
            </a:r>
          </a:p>
          <a:p>
            <a:pPr lvl="1"/>
            <a:r>
              <a:rPr lang="en-US" sz="2800" dirty="0"/>
              <a:t>Install only needed software</a:t>
            </a:r>
          </a:p>
          <a:p>
            <a:pPr lvl="1"/>
            <a:r>
              <a:rPr lang="en-US" sz="2800" dirty="0"/>
              <a:t>Patch regularly</a:t>
            </a:r>
          </a:p>
          <a:p>
            <a:r>
              <a:rPr lang="en-US" sz="3200" dirty="0"/>
              <a:t>Use storage encryption for backup and VHDs</a:t>
            </a:r>
          </a:p>
          <a:p>
            <a:r>
              <a:rPr lang="en-US" sz="3200" dirty="0"/>
              <a:t>Guard your storage account keys and rotate/regenerate them regularly</a:t>
            </a:r>
          </a:p>
          <a:p>
            <a:r>
              <a:rPr lang="en-US" sz="3200" dirty="0"/>
              <a:t>Use NSG, network appliance, avoid well-known ports</a:t>
            </a:r>
          </a:p>
          <a:p>
            <a:r>
              <a:rPr lang="en-US" sz="3200" dirty="0"/>
              <a:t>Leverage the Security Center to identify exposure</a:t>
            </a:r>
          </a:p>
          <a:p>
            <a:endParaRPr lang="en-US" sz="3200" dirty="0"/>
          </a:p>
        </p:txBody>
      </p:sp>
    </p:spTree>
    <p:extLst>
      <p:ext uri="{BB962C8B-B14F-4D97-AF65-F5344CB8AC3E}">
        <p14:creationId xmlns:p14="http://schemas.microsoft.com/office/powerpoint/2010/main" val="1445940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Planning and Capacity</a:t>
            </a:r>
          </a:p>
        </p:txBody>
      </p:sp>
    </p:spTree>
    <p:extLst>
      <p:ext uri="{BB962C8B-B14F-4D97-AF65-F5344CB8AC3E}">
        <p14:creationId xmlns:p14="http://schemas.microsoft.com/office/powerpoint/2010/main" val="12504506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Network Planning</a:t>
            </a:r>
          </a:p>
        </p:txBody>
      </p:sp>
      <p:sp>
        <p:nvSpPr>
          <p:cNvPr id="4" name="Content Placeholder 3"/>
          <p:cNvSpPr>
            <a:spLocks noGrp="1"/>
          </p:cNvSpPr>
          <p:nvPr>
            <p:ph sz="quarter" idx="10"/>
          </p:nvPr>
        </p:nvSpPr>
        <p:spPr>
          <a:xfrm>
            <a:off x="268288" y="1398397"/>
            <a:ext cx="11542503" cy="4056495"/>
          </a:xfrm>
        </p:spPr>
        <p:txBody>
          <a:bodyPr/>
          <a:lstStyle/>
          <a:p>
            <a:r>
              <a:rPr lang="en-US" dirty="0"/>
              <a:t>VNET address space</a:t>
            </a:r>
          </a:p>
          <a:p>
            <a:r>
              <a:rPr lang="en-US" dirty="0"/>
              <a:t>Subnets address ranges:</a:t>
            </a:r>
          </a:p>
          <a:p>
            <a:pPr lvl="1"/>
            <a:r>
              <a:rPr lang="en-US" dirty="0"/>
              <a:t>Data, Applications, Web, Management, and Gateway</a:t>
            </a:r>
          </a:p>
          <a:p>
            <a:r>
              <a:rPr lang="en-US" dirty="0"/>
              <a:t>NSGs for subnets</a:t>
            </a:r>
          </a:p>
          <a:p>
            <a:r>
              <a:rPr lang="en-US" dirty="0"/>
              <a:t>Site-to-Site connection</a:t>
            </a:r>
          </a:p>
          <a:p>
            <a:r>
              <a:rPr lang="en-US" dirty="0"/>
              <a:t>ExpressRoute</a:t>
            </a:r>
          </a:p>
        </p:txBody>
      </p:sp>
    </p:spTree>
    <p:extLst>
      <p:ext uri="{BB962C8B-B14F-4D97-AF65-F5344CB8AC3E}">
        <p14:creationId xmlns:p14="http://schemas.microsoft.com/office/powerpoint/2010/main" val="6614857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Address Space Example</a:t>
            </a:r>
          </a:p>
        </p:txBody>
      </p:sp>
      <p:graphicFrame>
        <p:nvGraphicFramePr>
          <p:cNvPr id="6" name="Content Placeholder 4"/>
          <p:cNvGraphicFramePr>
            <a:graphicFrameLocks noGrp="1"/>
          </p:cNvGraphicFramePr>
          <p:nvPr>
            <p:ph sz="quarter" idx="10"/>
            <p:extLst>
              <p:ext uri="{D42A27DB-BD31-4B8C-83A1-F6EECF244321}">
                <p14:modId xmlns:p14="http://schemas.microsoft.com/office/powerpoint/2010/main" val="2337288171"/>
              </p:ext>
            </p:extLst>
          </p:nvPr>
        </p:nvGraphicFramePr>
        <p:xfrm>
          <a:off x="1404756" y="1445514"/>
          <a:ext cx="9382488" cy="3966972"/>
        </p:xfrm>
        <a:graphic>
          <a:graphicData uri="http://schemas.openxmlformats.org/drawingml/2006/table">
            <a:tbl>
              <a:tblPr firstRow="1" bandRow="1">
                <a:tableStyleId>{5C22544A-7EE6-4342-B048-85BDC9FD1C3A}</a:tableStyleId>
              </a:tblPr>
              <a:tblGrid>
                <a:gridCol w="4691244">
                  <a:extLst>
                    <a:ext uri="{9D8B030D-6E8A-4147-A177-3AD203B41FA5}">
                      <a16:colId xmlns:a16="http://schemas.microsoft.com/office/drawing/2014/main" val="3450663951"/>
                    </a:ext>
                  </a:extLst>
                </a:gridCol>
                <a:gridCol w="4691244">
                  <a:extLst>
                    <a:ext uri="{9D8B030D-6E8A-4147-A177-3AD203B41FA5}">
                      <a16:colId xmlns:a16="http://schemas.microsoft.com/office/drawing/2014/main" val="2390445512"/>
                    </a:ext>
                  </a:extLst>
                </a:gridCol>
              </a:tblGrid>
              <a:tr h="370840">
                <a:tc>
                  <a:txBody>
                    <a:bodyPr/>
                    <a:lstStyle/>
                    <a:p>
                      <a:r>
                        <a:rPr lang="en-AU" sz="1765" b="1" kern="1200">
                          <a:solidFill>
                            <a:schemeClr val="lt1"/>
                          </a:solidFill>
                          <a:effectLst/>
                          <a:latin typeface="+mn-lt"/>
                          <a:ea typeface="+mn-ea"/>
                          <a:cs typeface="+mn-cs"/>
                        </a:rPr>
                        <a:t>Address Space:</a:t>
                      </a:r>
                      <a:r>
                        <a:rPr lang="en-AU" sz="1765" b="1" kern="1200" baseline="0">
                          <a:solidFill>
                            <a:schemeClr val="lt1"/>
                          </a:solidFill>
                          <a:effectLst/>
                          <a:latin typeface="+mn-lt"/>
                          <a:ea typeface="+mn-ea"/>
                          <a:cs typeface="+mn-cs"/>
                        </a:rPr>
                        <a:t> DEV </a:t>
                      </a:r>
                      <a:r>
                        <a:rPr lang="en-AU" sz="1765" b="1" kern="1200">
                          <a:solidFill>
                            <a:schemeClr val="lt1"/>
                          </a:solidFill>
                          <a:effectLst/>
                          <a:latin typeface="+mn-lt"/>
                          <a:ea typeface="+mn-ea"/>
                          <a:cs typeface="+mn-cs"/>
                        </a:rPr>
                        <a:t>10.11.130.0 /23 (510 IPs)</a:t>
                      </a:r>
                      <a:endParaRPr lang="en-US"/>
                    </a:p>
                  </a:txBody>
                  <a:tcPr anchor="ctr"/>
                </a:tc>
                <a:tc>
                  <a:txBody>
                    <a:bodyPr/>
                    <a:lstStyle/>
                    <a:p>
                      <a:r>
                        <a:rPr lang="en-US" dirty="0"/>
                        <a:t>Purpose</a:t>
                      </a:r>
                    </a:p>
                  </a:txBody>
                  <a:tcPr anchor="ctr"/>
                </a:tc>
                <a:extLst>
                  <a:ext uri="{0D108BD9-81ED-4DB2-BD59-A6C34878D82A}">
                    <a16:rowId xmlns:a16="http://schemas.microsoft.com/office/drawing/2014/main" val="2779336609"/>
                  </a:ext>
                </a:extLst>
              </a:tr>
              <a:tr h="370840">
                <a:tc>
                  <a:txBody>
                    <a:bodyPr/>
                    <a:lstStyle/>
                    <a:p>
                      <a:r>
                        <a:rPr lang="en-US" sz="1600" kern="1200" dirty="0">
                          <a:solidFill>
                            <a:srgbClr val="1F497D"/>
                          </a:solidFill>
                          <a:effectLst/>
                          <a:latin typeface="Arial" panose="020B0604020202020204" pitchFamily="34" charset="0"/>
                          <a:ea typeface="Times New Roman" panose="02020603050405020304" pitchFamily="18" charset="0"/>
                          <a:cs typeface="+mn-cs"/>
                        </a:rPr>
                        <a:t>8 Subnets</a:t>
                      </a:r>
                    </a:p>
                  </a:txBody>
                  <a:tcPr anchor="ctr"/>
                </a:tc>
                <a:tc>
                  <a:txBody>
                    <a:bodyPr/>
                    <a:lstStyle/>
                    <a:p>
                      <a:endParaRPr lang="en-US"/>
                    </a:p>
                  </a:txBody>
                  <a:tcPr anchor="ctr"/>
                </a:tc>
                <a:extLst>
                  <a:ext uri="{0D108BD9-81ED-4DB2-BD59-A6C34878D82A}">
                    <a16:rowId xmlns:a16="http://schemas.microsoft.com/office/drawing/2014/main" val="1995595713"/>
                  </a:ext>
                </a:extLst>
              </a:tr>
              <a:tr h="370840">
                <a:tc>
                  <a:txBody>
                    <a:bodyPr/>
                    <a:lstStyle/>
                    <a:p>
                      <a:pPr marL="144145" marR="0" indent="254000">
                        <a:lnSpc>
                          <a:spcPct val="110000"/>
                        </a:lnSpc>
                        <a:spcBef>
                          <a:spcPts val="600"/>
                        </a:spcBef>
                        <a:spcAft>
                          <a:spcPts val="0"/>
                        </a:spcAft>
                      </a:pPr>
                      <a:r>
                        <a:rPr lang="en-AU" sz="1600">
                          <a:solidFill>
                            <a:srgbClr val="1F497D"/>
                          </a:solidFill>
                          <a:effectLst/>
                          <a:latin typeface="Arial" panose="020B0604020202020204" pitchFamily="34" charset="0"/>
                          <a:ea typeface="Times New Roman" panose="02020603050405020304" pitchFamily="18" charset="0"/>
                        </a:rPr>
                        <a:t>10.11.130.0 /26 (62)</a:t>
                      </a:r>
                      <a:endParaRPr lang="en-US" sz="1600">
                        <a:effectLst/>
                        <a:latin typeface="Arial" panose="020B0604020202020204" pitchFamily="34" charset="0"/>
                        <a:ea typeface="Arial" panose="020B0604020202020204" pitchFamily="34" charset="0"/>
                      </a:endParaRPr>
                    </a:p>
                  </a:txBody>
                  <a:tcPr marL="68580" marR="68580" marT="0" marB="0" anchor="ctr"/>
                </a:tc>
                <a:tc>
                  <a:txBody>
                    <a:bodyPr/>
                    <a:lstStyle/>
                    <a:p>
                      <a:pPr marL="0" algn="l" defTabSz="914367" rtl="0" eaLnBrk="1" latinLnBrk="0" hangingPunct="1"/>
                      <a:r>
                        <a:rPr lang="en-US" sz="1600" kern="1200">
                          <a:solidFill>
                            <a:srgbClr val="1F497D"/>
                          </a:solidFill>
                          <a:effectLst/>
                          <a:latin typeface="Arial" panose="020B0604020202020204" pitchFamily="34" charset="0"/>
                          <a:ea typeface="Times New Roman" panose="02020603050405020304" pitchFamily="18" charset="0"/>
                          <a:cs typeface="+mn-cs"/>
                        </a:rPr>
                        <a:t>Management or Shared Services</a:t>
                      </a:r>
                    </a:p>
                  </a:txBody>
                  <a:tcPr anchor="ctr"/>
                </a:tc>
                <a:extLst>
                  <a:ext uri="{0D108BD9-81ED-4DB2-BD59-A6C34878D82A}">
                    <a16:rowId xmlns:a16="http://schemas.microsoft.com/office/drawing/2014/main" val="133424846"/>
                  </a:ext>
                </a:extLst>
              </a:tr>
              <a:tr h="370840">
                <a:tc>
                  <a:txBody>
                    <a:bodyPr/>
                    <a:lstStyle/>
                    <a:p>
                      <a:pPr marL="144145" marR="0" indent="254000">
                        <a:lnSpc>
                          <a:spcPct val="110000"/>
                        </a:lnSpc>
                        <a:spcBef>
                          <a:spcPts val="600"/>
                        </a:spcBef>
                        <a:spcAft>
                          <a:spcPts val="0"/>
                        </a:spcAft>
                      </a:pPr>
                      <a:r>
                        <a:rPr lang="en-AU" sz="1600">
                          <a:solidFill>
                            <a:srgbClr val="1F497D"/>
                          </a:solidFill>
                          <a:effectLst/>
                          <a:latin typeface="Arial" panose="020B0604020202020204" pitchFamily="34" charset="0"/>
                          <a:ea typeface="Times New Roman" panose="02020603050405020304" pitchFamily="18" charset="0"/>
                        </a:rPr>
                        <a:t>10.11.130.64 /26 (62)</a:t>
                      </a:r>
                      <a:endParaRPr lang="en-US" sz="1600">
                        <a:effectLst/>
                        <a:latin typeface="Arial" panose="020B0604020202020204" pitchFamily="34" charset="0"/>
                        <a:ea typeface="Arial" panose="020B0604020202020204" pitchFamily="34" charset="0"/>
                      </a:endParaRPr>
                    </a:p>
                  </a:txBody>
                  <a:tcPr marL="68580" marR="68580" marT="0" marB="0" anchor="ctr"/>
                </a:tc>
                <a:tc>
                  <a:txBody>
                    <a:bodyPr/>
                    <a:lstStyle/>
                    <a:p>
                      <a:pPr marL="0" algn="l" defTabSz="914367" rtl="0" eaLnBrk="1" latinLnBrk="0" hangingPunct="1"/>
                      <a:r>
                        <a:rPr lang="en-US" sz="1600" kern="1200">
                          <a:solidFill>
                            <a:srgbClr val="1F497D"/>
                          </a:solidFill>
                          <a:effectLst/>
                          <a:latin typeface="Arial" panose="020B0604020202020204" pitchFamily="34" charset="0"/>
                          <a:ea typeface="Times New Roman" panose="02020603050405020304" pitchFamily="18" charset="0"/>
                          <a:cs typeface="+mn-cs"/>
                        </a:rPr>
                        <a:t>Web portals</a:t>
                      </a:r>
                    </a:p>
                  </a:txBody>
                  <a:tcPr anchor="ctr"/>
                </a:tc>
                <a:extLst>
                  <a:ext uri="{0D108BD9-81ED-4DB2-BD59-A6C34878D82A}">
                    <a16:rowId xmlns:a16="http://schemas.microsoft.com/office/drawing/2014/main" val="858808566"/>
                  </a:ext>
                </a:extLst>
              </a:tr>
              <a:tr h="370840">
                <a:tc>
                  <a:txBody>
                    <a:bodyPr/>
                    <a:lstStyle/>
                    <a:p>
                      <a:pPr marL="144145" marR="0" indent="254000">
                        <a:lnSpc>
                          <a:spcPct val="110000"/>
                        </a:lnSpc>
                        <a:spcBef>
                          <a:spcPts val="600"/>
                        </a:spcBef>
                        <a:spcAft>
                          <a:spcPts val="0"/>
                        </a:spcAft>
                      </a:pPr>
                      <a:r>
                        <a:rPr lang="en-AU" sz="1600">
                          <a:solidFill>
                            <a:srgbClr val="1F497D"/>
                          </a:solidFill>
                          <a:effectLst/>
                          <a:latin typeface="Arial" panose="020B0604020202020204" pitchFamily="34" charset="0"/>
                          <a:ea typeface="Times New Roman" panose="02020603050405020304" pitchFamily="18" charset="0"/>
                        </a:rPr>
                        <a:t>10.11.130.128 /26 (62)</a:t>
                      </a:r>
                      <a:endParaRPr lang="en-US" sz="1600">
                        <a:effectLst/>
                        <a:latin typeface="Arial" panose="020B0604020202020204" pitchFamily="34" charset="0"/>
                        <a:ea typeface="Arial" panose="020B0604020202020204" pitchFamily="34" charset="0"/>
                      </a:endParaRPr>
                    </a:p>
                  </a:txBody>
                  <a:tcPr marL="68580" marR="68580" marT="0" marB="0" anchor="ctr"/>
                </a:tc>
                <a:tc>
                  <a:txBody>
                    <a:bodyPr/>
                    <a:lstStyle/>
                    <a:p>
                      <a:pPr marL="0" algn="l" defTabSz="914367" rtl="0" eaLnBrk="1" latinLnBrk="0" hangingPunct="1"/>
                      <a:r>
                        <a:rPr lang="en-US" sz="1600" kern="1200">
                          <a:solidFill>
                            <a:srgbClr val="1F497D"/>
                          </a:solidFill>
                          <a:effectLst/>
                          <a:latin typeface="Arial" panose="020B0604020202020204" pitchFamily="34" charset="0"/>
                          <a:ea typeface="Times New Roman" panose="02020603050405020304" pitchFamily="18" charset="0"/>
                          <a:cs typeface="+mn-cs"/>
                        </a:rPr>
                        <a:t>App1</a:t>
                      </a:r>
                    </a:p>
                  </a:txBody>
                  <a:tcPr anchor="ctr"/>
                </a:tc>
                <a:extLst>
                  <a:ext uri="{0D108BD9-81ED-4DB2-BD59-A6C34878D82A}">
                    <a16:rowId xmlns:a16="http://schemas.microsoft.com/office/drawing/2014/main" val="176441199"/>
                  </a:ext>
                </a:extLst>
              </a:tr>
              <a:tr h="370840">
                <a:tc>
                  <a:txBody>
                    <a:bodyPr/>
                    <a:lstStyle/>
                    <a:p>
                      <a:pPr marL="144145" marR="0" indent="254000">
                        <a:lnSpc>
                          <a:spcPct val="110000"/>
                        </a:lnSpc>
                        <a:spcBef>
                          <a:spcPts val="600"/>
                        </a:spcBef>
                        <a:spcAft>
                          <a:spcPts val="0"/>
                        </a:spcAft>
                      </a:pPr>
                      <a:r>
                        <a:rPr lang="en-AU" sz="1600">
                          <a:solidFill>
                            <a:srgbClr val="1F497D"/>
                          </a:solidFill>
                          <a:effectLst/>
                          <a:latin typeface="Arial" panose="020B0604020202020204" pitchFamily="34" charset="0"/>
                          <a:ea typeface="Times New Roman" panose="02020603050405020304" pitchFamily="18" charset="0"/>
                        </a:rPr>
                        <a:t>10.11.130.192 /26 (62)</a:t>
                      </a:r>
                      <a:endParaRPr lang="en-US" sz="1600">
                        <a:effectLst/>
                        <a:latin typeface="Arial" panose="020B0604020202020204" pitchFamily="34" charset="0"/>
                        <a:ea typeface="Arial" panose="020B0604020202020204" pitchFamily="34" charset="0"/>
                      </a:endParaRPr>
                    </a:p>
                  </a:txBody>
                  <a:tcPr marL="68580" marR="68580" marT="0" marB="0" anchor="ctr"/>
                </a:tc>
                <a:tc>
                  <a:txBody>
                    <a:bodyPr/>
                    <a:lstStyle/>
                    <a:p>
                      <a:pPr marL="0" algn="l" defTabSz="914367" rtl="0" eaLnBrk="1" latinLnBrk="0" hangingPunct="1"/>
                      <a:r>
                        <a:rPr lang="en-US" sz="1600" kern="1200">
                          <a:solidFill>
                            <a:srgbClr val="1F497D"/>
                          </a:solidFill>
                          <a:effectLst/>
                          <a:latin typeface="Arial" panose="020B0604020202020204" pitchFamily="34" charset="0"/>
                          <a:ea typeface="Times New Roman" panose="02020603050405020304" pitchFamily="18" charset="0"/>
                          <a:cs typeface="+mn-cs"/>
                        </a:rPr>
                        <a:t>App2</a:t>
                      </a:r>
                    </a:p>
                  </a:txBody>
                  <a:tcPr anchor="ctr"/>
                </a:tc>
                <a:extLst>
                  <a:ext uri="{0D108BD9-81ED-4DB2-BD59-A6C34878D82A}">
                    <a16:rowId xmlns:a16="http://schemas.microsoft.com/office/drawing/2014/main" val="3837332635"/>
                  </a:ext>
                </a:extLst>
              </a:tr>
              <a:tr h="370840">
                <a:tc>
                  <a:txBody>
                    <a:bodyPr/>
                    <a:lstStyle/>
                    <a:p>
                      <a:pPr marL="144145" marR="0" indent="254000">
                        <a:lnSpc>
                          <a:spcPct val="110000"/>
                        </a:lnSpc>
                        <a:spcBef>
                          <a:spcPts val="600"/>
                        </a:spcBef>
                        <a:spcAft>
                          <a:spcPts val="0"/>
                        </a:spcAft>
                      </a:pPr>
                      <a:r>
                        <a:rPr lang="en-AU" sz="1600">
                          <a:solidFill>
                            <a:srgbClr val="1F497D"/>
                          </a:solidFill>
                          <a:effectLst/>
                          <a:latin typeface="Arial" panose="020B0604020202020204" pitchFamily="34" charset="0"/>
                          <a:ea typeface="Times New Roman" panose="02020603050405020304" pitchFamily="18" charset="0"/>
                        </a:rPr>
                        <a:t>10.11.131.0 /26 (62)</a:t>
                      </a:r>
                      <a:endParaRPr lang="en-US" sz="1600">
                        <a:effectLst/>
                        <a:latin typeface="Arial" panose="020B0604020202020204" pitchFamily="34" charset="0"/>
                        <a:ea typeface="Arial" panose="020B0604020202020204" pitchFamily="34" charset="0"/>
                      </a:endParaRPr>
                    </a:p>
                  </a:txBody>
                  <a:tcPr marL="68580" marR="68580" marT="0" marB="0" anchor="ctr"/>
                </a:tc>
                <a:tc>
                  <a:txBody>
                    <a:bodyPr/>
                    <a:lstStyle/>
                    <a:p>
                      <a:pPr marL="0" algn="l" defTabSz="914367" rtl="0" eaLnBrk="1" latinLnBrk="0" hangingPunct="1"/>
                      <a:r>
                        <a:rPr lang="en-US" sz="1600" kern="1200">
                          <a:solidFill>
                            <a:srgbClr val="1F497D"/>
                          </a:solidFill>
                          <a:effectLst/>
                          <a:latin typeface="Arial" panose="020B0604020202020204" pitchFamily="34" charset="0"/>
                          <a:ea typeface="Times New Roman" panose="02020603050405020304" pitchFamily="18" charset="0"/>
                          <a:cs typeface="+mn-cs"/>
                        </a:rPr>
                        <a:t>Data1</a:t>
                      </a:r>
                    </a:p>
                  </a:txBody>
                  <a:tcPr anchor="ctr"/>
                </a:tc>
                <a:extLst>
                  <a:ext uri="{0D108BD9-81ED-4DB2-BD59-A6C34878D82A}">
                    <a16:rowId xmlns:a16="http://schemas.microsoft.com/office/drawing/2014/main" val="1516486414"/>
                  </a:ext>
                </a:extLst>
              </a:tr>
              <a:tr h="370840">
                <a:tc>
                  <a:txBody>
                    <a:bodyPr/>
                    <a:lstStyle/>
                    <a:p>
                      <a:pPr marL="144145" marR="0" indent="254000">
                        <a:lnSpc>
                          <a:spcPct val="110000"/>
                        </a:lnSpc>
                        <a:spcBef>
                          <a:spcPts val="600"/>
                        </a:spcBef>
                        <a:spcAft>
                          <a:spcPts val="0"/>
                        </a:spcAft>
                      </a:pPr>
                      <a:r>
                        <a:rPr lang="en-AU" sz="1600">
                          <a:solidFill>
                            <a:srgbClr val="1F497D"/>
                          </a:solidFill>
                          <a:effectLst/>
                          <a:latin typeface="Arial" panose="020B0604020202020204" pitchFamily="34" charset="0"/>
                          <a:ea typeface="Times New Roman" panose="02020603050405020304" pitchFamily="18" charset="0"/>
                        </a:rPr>
                        <a:t>10.11.131.64 /26 (62)</a:t>
                      </a:r>
                      <a:endParaRPr lang="en-US" sz="1600">
                        <a:effectLst/>
                        <a:latin typeface="Arial" panose="020B0604020202020204" pitchFamily="34" charset="0"/>
                        <a:ea typeface="Arial" panose="020B0604020202020204" pitchFamily="34" charset="0"/>
                      </a:endParaRPr>
                    </a:p>
                  </a:txBody>
                  <a:tcPr marL="68580" marR="68580" marT="0" marB="0" anchor="ctr"/>
                </a:tc>
                <a:tc>
                  <a:txBody>
                    <a:bodyPr/>
                    <a:lstStyle/>
                    <a:p>
                      <a:pPr marL="0" algn="l" defTabSz="914367" rtl="0" eaLnBrk="1" latinLnBrk="0" hangingPunct="1"/>
                      <a:r>
                        <a:rPr lang="en-US" sz="1600" kern="1200">
                          <a:solidFill>
                            <a:srgbClr val="1F497D"/>
                          </a:solidFill>
                          <a:effectLst/>
                          <a:latin typeface="Arial" panose="020B0604020202020204" pitchFamily="34" charset="0"/>
                          <a:ea typeface="Times New Roman" panose="02020603050405020304" pitchFamily="18" charset="0"/>
                          <a:cs typeface="+mn-cs"/>
                        </a:rPr>
                        <a:t>Data2 (sensitive data)</a:t>
                      </a:r>
                    </a:p>
                  </a:txBody>
                  <a:tcPr anchor="ctr"/>
                </a:tc>
                <a:extLst>
                  <a:ext uri="{0D108BD9-81ED-4DB2-BD59-A6C34878D82A}">
                    <a16:rowId xmlns:a16="http://schemas.microsoft.com/office/drawing/2014/main" val="2642941769"/>
                  </a:ext>
                </a:extLst>
              </a:tr>
              <a:tr h="370840">
                <a:tc>
                  <a:txBody>
                    <a:bodyPr/>
                    <a:lstStyle/>
                    <a:p>
                      <a:pPr marL="144145" marR="0" indent="254000">
                        <a:lnSpc>
                          <a:spcPct val="110000"/>
                        </a:lnSpc>
                        <a:spcBef>
                          <a:spcPts val="600"/>
                        </a:spcBef>
                        <a:spcAft>
                          <a:spcPts val="0"/>
                        </a:spcAft>
                      </a:pPr>
                      <a:r>
                        <a:rPr lang="en-AU" sz="1600">
                          <a:solidFill>
                            <a:srgbClr val="1F497D"/>
                          </a:solidFill>
                          <a:effectLst/>
                          <a:latin typeface="Arial" panose="020B0604020202020204" pitchFamily="34" charset="0"/>
                          <a:ea typeface="Times New Roman" panose="02020603050405020304" pitchFamily="18" charset="0"/>
                        </a:rPr>
                        <a:t>10.11.131.128 /26 (62)</a:t>
                      </a:r>
                      <a:endParaRPr lang="en-US" sz="1600">
                        <a:effectLst/>
                        <a:latin typeface="Arial" panose="020B0604020202020204" pitchFamily="34" charset="0"/>
                        <a:ea typeface="Arial" panose="020B0604020202020204" pitchFamily="34" charset="0"/>
                      </a:endParaRPr>
                    </a:p>
                  </a:txBody>
                  <a:tcPr marL="68580" marR="68580" marT="0" marB="0" anchor="ctr"/>
                </a:tc>
                <a:tc>
                  <a:txBody>
                    <a:bodyPr/>
                    <a:lstStyle/>
                    <a:p>
                      <a:pPr marL="0" algn="l" defTabSz="914367" rtl="0" eaLnBrk="1" latinLnBrk="0" hangingPunct="1"/>
                      <a:r>
                        <a:rPr lang="en-US" sz="1600" kern="1200">
                          <a:solidFill>
                            <a:srgbClr val="1F497D"/>
                          </a:solidFill>
                          <a:effectLst/>
                          <a:latin typeface="Arial" panose="020B0604020202020204" pitchFamily="34" charset="0"/>
                          <a:ea typeface="Times New Roman" panose="02020603050405020304" pitchFamily="18" charset="0"/>
                          <a:cs typeface="+mn-cs"/>
                        </a:rPr>
                        <a:t>Reserved</a:t>
                      </a:r>
                    </a:p>
                  </a:txBody>
                  <a:tcPr anchor="ctr"/>
                </a:tc>
                <a:extLst>
                  <a:ext uri="{0D108BD9-81ED-4DB2-BD59-A6C34878D82A}">
                    <a16:rowId xmlns:a16="http://schemas.microsoft.com/office/drawing/2014/main" val="184901406"/>
                  </a:ext>
                </a:extLst>
              </a:tr>
              <a:tr h="370840">
                <a:tc>
                  <a:txBody>
                    <a:bodyPr/>
                    <a:lstStyle/>
                    <a:p>
                      <a:pPr marL="144145" marR="0" indent="254000">
                        <a:lnSpc>
                          <a:spcPct val="110000"/>
                        </a:lnSpc>
                        <a:spcBef>
                          <a:spcPts val="600"/>
                        </a:spcBef>
                        <a:spcAft>
                          <a:spcPts val="0"/>
                        </a:spcAft>
                      </a:pPr>
                      <a:r>
                        <a:rPr lang="en-AU" sz="1600">
                          <a:solidFill>
                            <a:srgbClr val="1F497D"/>
                          </a:solidFill>
                          <a:effectLst/>
                          <a:latin typeface="Arial" panose="020B0604020202020204" pitchFamily="34" charset="0"/>
                          <a:ea typeface="Times New Roman" panose="02020603050405020304" pitchFamily="18" charset="0"/>
                        </a:rPr>
                        <a:t>10.11.131.240 /28 (12) Gateway</a:t>
                      </a:r>
                      <a:endParaRPr lang="en-US" sz="1600">
                        <a:effectLst/>
                        <a:latin typeface="Arial" panose="020B0604020202020204" pitchFamily="34" charset="0"/>
                        <a:ea typeface="Arial" panose="020B0604020202020204" pitchFamily="34" charset="0"/>
                      </a:endParaRPr>
                    </a:p>
                  </a:txBody>
                  <a:tcPr marL="68580" marR="68580" marT="0" marB="0" anchor="ctr"/>
                </a:tc>
                <a:tc>
                  <a:txBody>
                    <a:bodyPr/>
                    <a:lstStyle/>
                    <a:p>
                      <a:pPr marL="0" algn="l" defTabSz="914367" rtl="0" eaLnBrk="1" latinLnBrk="0" hangingPunct="1"/>
                      <a:r>
                        <a:rPr lang="en-US" sz="1600" kern="1200" dirty="0">
                          <a:solidFill>
                            <a:srgbClr val="1F497D"/>
                          </a:solidFill>
                          <a:effectLst/>
                          <a:latin typeface="Arial" panose="020B0604020202020204" pitchFamily="34" charset="0"/>
                          <a:ea typeface="Times New Roman" panose="02020603050405020304" pitchFamily="18" charset="0"/>
                          <a:cs typeface="+mn-cs"/>
                        </a:rPr>
                        <a:t>Gateway</a:t>
                      </a:r>
                    </a:p>
                  </a:txBody>
                  <a:tcPr anchor="ctr"/>
                </a:tc>
                <a:extLst>
                  <a:ext uri="{0D108BD9-81ED-4DB2-BD59-A6C34878D82A}">
                    <a16:rowId xmlns:a16="http://schemas.microsoft.com/office/drawing/2014/main" val="1506356456"/>
                  </a:ext>
                </a:extLst>
              </a:tr>
            </a:tbl>
          </a:graphicData>
        </a:graphic>
      </p:graphicFrame>
    </p:spTree>
    <p:extLst>
      <p:ext uri="{BB962C8B-B14F-4D97-AF65-F5344CB8AC3E}">
        <p14:creationId xmlns:p14="http://schemas.microsoft.com/office/powerpoint/2010/main" val="335467306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a:off x="2912035" y="2057737"/>
            <a:ext cx="25729" cy="17334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bwMode="auto">
          <a:xfrm>
            <a:off x="4303970" y="2438580"/>
            <a:ext cx="76370" cy="4076088"/>
          </a:xfrm>
          <a:prstGeom prst="rect">
            <a:avLst/>
          </a:prstGeom>
          <a:solidFill>
            <a:schemeClr val="tx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3107096" y="2248412"/>
            <a:ext cx="974761" cy="505616"/>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DMZ</a:t>
            </a:r>
          </a:p>
        </p:txBody>
      </p:sp>
      <p:sp>
        <p:nvSpPr>
          <p:cNvPr id="6" name="TextBox 5"/>
          <p:cNvSpPr txBox="1"/>
          <p:nvPr/>
        </p:nvSpPr>
        <p:spPr>
          <a:xfrm>
            <a:off x="1648680" y="5328886"/>
            <a:ext cx="2306782" cy="517065"/>
          </a:xfrm>
          <a:prstGeom prst="rect">
            <a:avLst/>
          </a:prstGeom>
          <a:noFill/>
        </p:spPr>
        <p:txBody>
          <a:bodyPr wrap="square" lIns="182880" tIns="146304" rIns="182880" bIns="146304" rtlCol="0">
            <a:spAutoFit/>
          </a:bodyPr>
          <a:lstStyle/>
          <a:p>
            <a:pPr>
              <a:lnSpc>
                <a:spcPct val="90000"/>
              </a:lnSpc>
              <a:spcAft>
                <a:spcPts val="600"/>
              </a:spcAft>
            </a:pPr>
            <a:r>
              <a:rPr lang="en-US" sz="1600" b="1" dirty="0">
                <a:latin typeface="+mj-lt"/>
              </a:rPr>
              <a:t>FE Subnet (10.0.0.0/24)</a:t>
            </a:r>
          </a:p>
        </p:txBody>
      </p:sp>
      <p:sp>
        <p:nvSpPr>
          <p:cNvPr id="7" name="Rounded Rectangle 6"/>
          <p:cNvSpPr/>
          <p:nvPr/>
        </p:nvSpPr>
        <p:spPr bwMode="auto">
          <a:xfrm>
            <a:off x="1781555" y="3470414"/>
            <a:ext cx="1069481" cy="364636"/>
          </a:xfrm>
          <a:prstGeom prst="roundRect">
            <a:avLst/>
          </a:prstGeom>
          <a:solidFill>
            <a:schemeClr val="bg2">
              <a:lumMod val="40000"/>
              <a:lumOff val="6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rPr>
              <a:t>SAPFE_NSG</a:t>
            </a:r>
          </a:p>
        </p:txBody>
      </p:sp>
      <p:cxnSp>
        <p:nvCxnSpPr>
          <p:cNvPr id="8" name="Straight Arrow Connector 7"/>
          <p:cNvCxnSpPr/>
          <p:nvPr/>
        </p:nvCxnSpPr>
        <p:spPr>
          <a:xfrm>
            <a:off x="4043486" y="4877161"/>
            <a:ext cx="70502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102475" y="5062911"/>
            <a:ext cx="653297" cy="489365"/>
          </a:xfrm>
          <a:prstGeom prst="rect">
            <a:avLst/>
          </a:prstGeom>
          <a:solidFill>
            <a:schemeClr val="bg2">
              <a:lumMod val="40000"/>
              <a:lumOff val="60000"/>
            </a:schemeClr>
          </a:solid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443</a:t>
            </a:r>
          </a:p>
        </p:txBody>
      </p:sp>
      <p:cxnSp>
        <p:nvCxnSpPr>
          <p:cNvPr id="10" name="Straight Arrow Connector 9"/>
          <p:cNvCxnSpPr/>
          <p:nvPr/>
        </p:nvCxnSpPr>
        <p:spPr>
          <a:xfrm>
            <a:off x="3493476" y="1987267"/>
            <a:ext cx="2404320" cy="176008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Multiply 10"/>
          <p:cNvSpPr/>
          <p:nvPr/>
        </p:nvSpPr>
        <p:spPr bwMode="auto">
          <a:xfrm>
            <a:off x="4580851" y="2794666"/>
            <a:ext cx="480013" cy="329648"/>
          </a:xfrm>
          <a:prstGeom prst="mathMultiply">
            <a:avLst/>
          </a:prstGeom>
          <a:solidFill>
            <a:schemeClr val="accent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ectangle 11"/>
          <p:cNvSpPr/>
          <p:nvPr/>
        </p:nvSpPr>
        <p:spPr>
          <a:xfrm>
            <a:off x="5108922" y="3009031"/>
            <a:ext cx="900109" cy="279894"/>
          </a:xfrm>
          <a:prstGeom prst="rect">
            <a:avLst/>
          </a:prstGeom>
          <a:solidFill>
            <a:schemeClr val="accent4">
              <a:lumMod val="60000"/>
              <a:lumOff val="40000"/>
            </a:schemeClr>
          </a:solidFill>
        </p:spPr>
        <p:txBody>
          <a:bodyPr wrap="none">
            <a:spAutoFit/>
          </a:bodyPr>
          <a:lstStyle/>
          <a:p>
            <a:pPr>
              <a:lnSpc>
                <a:spcPct val="90000"/>
              </a:lnSpc>
              <a:spcAft>
                <a:spcPts val="600"/>
              </a:spcAft>
            </a:pPr>
            <a:r>
              <a:rPr lang="en-US" sz="1400" dirty="0">
                <a:solidFill>
                  <a:schemeClr val="accent5">
                    <a:lumMod val="75000"/>
                  </a:schemeClr>
                </a:solidFill>
              </a:rPr>
              <a:t>Block RDP</a:t>
            </a:r>
          </a:p>
        </p:txBody>
      </p:sp>
      <p:sp>
        <p:nvSpPr>
          <p:cNvPr id="13" name="Rectangle 12"/>
          <p:cNvSpPr/>
          <p:nvPr/>
        </p:nvSpPr>
        <p:spPr>
          <a:xfrm>
            <a:off x="2820107" y="2885531"/>
            <a:ext cx="306017" cy="361154"/>
          </a:xfrm>
          <a:prstGeom prst="rect">
            <a:avLst/>
          </a:prstGeom>
          <a:solidFill>
            <a:schemeClr val="accent3">
              <a:lumMod val="75000"/>
            </a:schemeClr>
          </a:solidFill>
        </p:spPr>
        <p:txBody>
          <a:bodyPr wrap="square">
            <a:spAutoFit/>
          </a:bodyPr>
          <a:lstStyle/>
          <a:p>
            <a:r>
              <a:rPr lang="en-US" dirty="0">
                <a:gradFill>
                  <a:gsLst>
                    <a:gs pos="2917">
                      <a:schemeClr val="tx1"/>
                    </a:gs>
                    <a:gs pos="30000">
                      <a:schemeClr val="tx1"/>
                    </a:gs>
                  </a:gsLst>
                  <a:lin ang="5400000" scaled="0"/>
                </a:gradFill>
                <a:sym typeface="Wingdings" panose="05000000000000000000" pitchFamily="2" charset="2"/>
              </a:rPr>
              <a:t></a:t>
            </a:r>
            <a:endParaRPr lang="en-US" dirty="0"/>
          </a:p>
        </p:txBody>
      </p:sp>
      <p:sp>
        <p:nvSpPr>
          <p:cNvPr id="14" name="Rounded Rectangle 13"/>
          <p:cNvSpPr/>
          <p:nvPr/>
        </p:nvSpPr>
        <p:spPr bwMode="auto">
          <a:xfrm>
            <a:off x="6357209" y="3594309"/>
            <a:ext cx="1150060" cy="364636"/>
          </a:xfrm>
          <a:prstGeom prst="roundRect">
            <a:avLst/>
          </a:prstGeom>
          <a:solidFill>
            <a:schemeClr val="bg2">
              <a:lumMod val="40000"/>
              <a:lumOff val="6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err="1">
                <a:gradFill>
                  <a:gsLst>
                    <a:gs pos="0">
                      <a:srgbClr val="FFFFFF"/>
                    </a:gs>
                    <a:gs pos="100000">
                      <a:srgbClr val="FFFFFF"/>
                    </a:gs>
                  </a:gsLst>
                  <a:lin ang="5400000" scaled="0"/>
                </a:gradFill>
              </a:rPr>
              <a:t>SAPApp_NSG</a:t>
            </a:r>
            <a:endParaRPr lang="en-US" sz="1400" dirty="0">
              <a:gradFill>
                <a:gsLst>
                  <a:gs pos="0">
                    <a:srgbClr val="FFFFFF"/>
                  </a:gs>
                  <a:gs pos="100000">
                    <a:srgbClr val="FFFFFF"/>
                  </a:gs>
                </a:gsLst>
                <a:lin ang="5400000" scaled="0"/>
              </a:gradFill>
            </a:endParaRPr>
          </a:p>
        </p:txBody>
      </p:sp>
      <p:sp>
        <p:nvSpPr>
          <p:cNvPr id="15" name="TextBox 14"/>
          <p:cNvSpPr txBox="1"/>
          <p:nvPr/>
        </p:nvSpPr>
        <p:spPr>
          <a:xfrm>
            <a:off x="3138839" y="2664106"/>
            <a:ext cx="977892" cy="743375"/>
          </a:xfrm>
          <a:prstGeom prst="rect">
            <a:avLst/>
          </a:prstGeom>
          <a:solidFill>
            <a:schemeClr val="bg2">
              <a:lumMod val="40000"/>
              <a:lumOff val="60000"/>
            </a:schemeClr>
          </a:solid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RDP</a:t>
            </a:r>
          </a:p>
          <a:p>
            <a:pPr>
              <a:lnSpc>
                <a:spcPct val="90000"/>
              </a:lnSpc>
              <a:spcAft>
                <a:spcPts val="600"/>
              </a:spcAft>
            </a:pPr>
            <a:r>
              <a:rPr lang="en-US" sz="1400" dirty="0">
                <a:gradFill>
                  <a:gsLst>
                    <a:gs pos="2917">
                      <a:schemeClr val="tx1"/>
                    </a:gs>
                    <a:gs pos="30000">
                      <a:schemeClr val="tx1"/>
                    </a:gs>
                  </a:gsLst>
                  <a:lin ang="5400000" scaled="0"/>
                </a:gradFill>
              </a:rPr>
              <a:t> TCP/80</a:t>
            </a:r>
          </a:p>
        </p:txBody>
      </p:sp>
      <p:sp>
        <p:nvSpPr>
          <p:cNvPr id="16" name="Rectangle 15"/>
          <p:cNvSpPr/>
          <p:nvPr/>
        </p:nvSpPr>
        <p:spPr>
          <a:xfrm>
            <a:off x="2812373" y="2885531"/>
            <a:ext cx="306017" cy="361154"/>
          </a:xfrm>
          <a:prstGeom prst="rect">
            <a:avLst/>
          </a:prstGeom>
          <a:solidFill>
            <a:schemeClr val="accent6"/>
          </a:solidFill>
        </p:spPr>
        <p:txBody>
          <a:bodyPr wrap="square">
            <a:spAutoFit/>
          </a:bodyPr>
          <a:lstStyle/>
          <a:p>
            <a:r>
              <a:rPr lang="en-US" dirty="0">
                <a:gradFill>
                  <a:gsLst>
                    <a:gs pos="2917">
                      <a:schemeClr val="tx1"/>
                    </a:gs>
                    <a:gs pos="30000">
                      <a:schemeClr val="tx1"/>
                    </a:gs>
                  </a:gsLst>
                  <a:lin ang="5400000" scaled="0"/>
                </a:gradFill>
                <a:sym typeface="Wingdings" panose="05000000000000000000" pitchFamily="2" charset="2"/>
              </a:rPr>
              <a:t></a:t>
            </a:r>
            <a:endParaRPr lang="en-US" dirty="0"/>
          </a:p>
        </p:txBody>
      </p:sp>
      <p:sp>
        <p:nvSpPr>
          <p:cNvPr id="17" name="Rectangle 16"/>
          <p:cNvSpPr/>
          <p:nvPr/>
        </p:nvSpPr>
        <p:spPr>
          <a:xfrm>
            <a:off x="4205363" y="4683664"/>
            <a:ext cx="306017" cy="361154"/>
          </a:xfrm>
          <a:prstGeom prst="rect">
            <a:avLst/>
          </a:prstGeom>
          <a:solidFill>
            <a:schemeClr val="accent6"/>
          </a:solidFill>
        </p:spPr>
        <p:txBody>
          <a:bodyPr wrap="square">
            <a:spAutoFit/>
          </a:bodyPr>
          <a:lstStyle/>
          <a:p>
            <a:r>
              <a:rPr lang="en-US" dirty="0">
                <a:gradFill>
                  <a:gsLst>
                    <a:gs pos="2917">
                      <a:schemeClr val="tx1"/>
                    </a:gs>
                    <a:gs pos="30000">
                      <a:schemeClr val="tx1"/>
                    </a:gs>
                  </a:gsLst>
                  <a:lin ang="5400000" scaled="0"/>
                </a:gradFill>
                <a:sym typeface="Wingdings" panose="05000000000000000000" pitchFamily="2" charset="2"/>
              </a:rPr>
              <a:t></a:t>
            </a:r>
            <a:endParaRPr lang="en-US" dirty="0"/>
          </a:p>
        </p:txBody>
      </p:sp>
      <p:sp>
        <p:nvSpPr>
          <p:cNvPr id="18" name="TextBox 17"/>
          <p:cNvSpPr txBox="1"/>
          <p:nvPr/>
        </p:nvSpPr>
        <p:spPr>
          <a:xfrm>
            <a:off x="4823143" y="5351390"/>
            <a:ext cx="2545865" cy="517065"/>
          </a:xfrm>
          <a:prstGeom prst="rect">
            <a:avLst/>
          </a:prstGeom>
          <a:noFill/>
        </p:spPr>
        <p:txBody>
          <a:bodyPr wrap="square" lIns="182880" tIns="146304" rIns="182880" bIns="146304" rtlCol="0">
            <a:spAutoFit/>
          </a:bodyPr>
          <a:lstStyle/>
          <a:p>
            <a:pPr>
              <a:lnSpc>
                <a:spcPct val="90000"/>
              </a:lnSpc>
              <a:spcAft>
                <a:spcPts val="600"/>
              </a:spcAft>
            </a:pPr>
            <a:r>
              <a:rPr lang="en-US" sz="1600" b="1" dirty="0">
                <a:latin typeface="+mj-lt"/>
              </a:rPr>
              <a:t>App Subnet (10.0.1.0/24)</a:t>
            </a:r>
          </a:p>
        </p:txBody>
      </p:sp>
      <p:cxnSp>
        <p:nvCxnSpPr>
          <p:cNvPr id="19" name="Straight Arrow Connector 18"/>
          <p:cNvCxnSpPr/>
          <p:nvPr/>
        </p:nvCxnSpPr>
        <p:spPr>
          <a:xfrm flipH="1" flipV="1">
            <a:off x="3861444" y="1814856"/>
            <a:ext cx="3030330" cy="174675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707770" y="2567987"/>
            <a:ext cx="1159779" cy="279894"/>
          </a:xfrm>
          <a:prstGeom prst="rect">
            <a:avLst/>
          </a:prstGeom>
          <a:solidFill>
            <a:schemeClr val="accent4">
              <a:lumMod val="60000"/>
              <a:lumOff val="40000"/>
            </a:schemeClr>
          </a:solidFill>
        </p:spPr>
        <p:txBody>
          <a:bodyPr wrap="none">
            <a:spAutoFit/>
          </a:bodyPr>
          <a:lstStyle/>
          <a:p>
            <a:pPr>
              <a:lnSpc>
                <a:spcPct val="90000"/>
              </a:lnSpc>
              <a:spcAft>
                <a:spcPts val="600"/>
              </a:spcAft>
            </a:pPr>
            <a:r>
              <a:rPr lang="en-US" sz="1400" dirty="0">
                <a:solidFill>
                  <a:schemeClr val="accent5">
                    <a:lumMod val="75000"/>
                  </a:schemeClr>
                </a:solidFill>
              </a:rPr>
              <a:t>Block Internet</a:t>
            </a:r>
          </a:p>
        </p:txBody>
      </p:sp>
      <p:sp>
        <p:nvSpPr>
          <p:cNvPr id="21" name="TextBox 20"/>
          <p:cNvSpPr txBox="1"/>
          <p:nvPr/>
        </p:nvSpPr>
        <p:spPr>
          <a:xfrm>
            <a:off x="8169319" y="5350212"/>
            <a:ext cx="2367896" cy="505616"/>
          </a:xfrm>
          <a:prstGeom prst="rect">
            <a:avLst/>
          </a:prstGeom>
          <a:noFill/>
        </p:spPr>
        <p:txBody>
          <a:bodyPr wrap="square" lIns="182880" tIns="146304" rIns="182880" bIns="146304" rtlCol="0">
            <a:spAutoFit/>
          </a:bodyPr>
          <a:lstStyle/>
          <a:p>
            <a:pPr>
              <a:lnSpc>
                <a:spcPct val="90000"/>
              </a:lnSpc>
              <a:spcAft>
                <a:spcPts val="600"/>
              </a:spcAft>
            </a:pPr>
            <a:r>
              <a:rPr lang="en-US" sz="1600" b="1" dirty="0">
                <a:latin typeface="+mj-lt"/>
              </a:rPr>
              <a:t>DB Subnet (10.0.3.0/24)</a:t>
            </a:r>
          </a:p>
        </p:txBody>
      </p:sp>
      <p:sp>
        <p:nvSpPr>
          <p:cNvPr id="22" name="Rounded Rectangle 21"/>
          <p:cNvSpPr/>
          <p:nvPr/>
        </p:nvSpPr>
        <p:spPr bwMode="auto">
          <a:xfrm>
            <a:off x="9663437" y="3613275"/>
            <a:ext cx="1086234" cy="298354"/>
          </a:xfrm>
          <a:prstGeom prst="roundRect">
            <a:avLst/>
          </a:prstGeom>
          <a:solidFill>
            <a:schemeClr val="bg2">
              <a:lumMod val="40000"/>
              <a:lumOff val="6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rPr>
              <a:t>SAPDB_NSG</a:t>
            </a:r>
          </a:p>
        </p:txBody>
      </p:sp>
      <p:cxnSp>
        <p:nvCxnSpPr>
          <p:cNvPr id="23" name="Straight Arrow Connector 22"/>
          <p:cNvCxnSpPr/>
          <p:nvPr/>
        </p:nvCxnSpPr>
        <p:spPr>
          <a:xfrm flipV="1">
            <a:off x="7308652" y="4865606"/>
            <a:ext cx="682875" cy="2755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321612" y="5094292"/>
            <a:ext cx="764232" cy="489365"/>
          </a:xfrm>
          <a:prstGeom prst="rect">
            <a:avLst/>
          </a:prstGeom>
          <a:solidFill>
            <a:schemeClr val="bg2">
              <a:lumMod val="40000"/>
              <a:lumOff val="60000"/>
            </a:schemeClr>
          </a:solid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1433</a:t>
            </a:r>
          </a:p>
        </p:txBody>
      </p:sp>
      <p:sp>
        <p:nvSpPr>
          <p:cNvPr id="25" name="Rectangle 24"/>
          <p:cNvSpPr/>
          <p:nvPr/>
        </p:nvSpPr>
        <p:spPr>
          <a:xfrm>
            <a:off x="7527329" y="4676336"/>
            <a:ext cx="306017" cy="361154"/>
          </a:xfrm>
          <a:prstGeom prst="rect">
            <a:avLst/>
          </a:prstGeom>
          <a:solidFill>
            <a:schemeClr val="accent6"/>
          </a:solidFill>
        </p:spPr>
        <p:txBody>
          <a:bodyPr wrap="square">
            <a:spAutoFit/>
          </a:bodyPr>
          <a:lstStyle/>
          <a:p>
            <a:r>
              <a:rPr lang="en-US" dirty="0">
                <a:gradFill>
                  <a:gsLst>
                    <a:gs pos="2917">
                      <a:schemeClr val="tx1"/>
                    </a:gs>
                    <a:gs pos="30000">
                      <a:schemeClr val="tx1"/>
                    </a:gs>
                  </a:gsLst>
                  <a:lin ang="5400000" scaled="0"/>
                </a:gradFill>
                <a:sym typeface="Wingdings" panose="05000000000000000000" pitchFamily="2" charset="2"/>
              </a:rPr>
              <a:t></a:t>
            </a:r>
            <a:endParaRPr lang="en-US" dirty="0"/>
          </a:p>
        </p:txBody>
      </p:sp>
      <p:sp>
        <p:nvSpPr>
          <p:cNvPr id="26" name="Multiply 25"/>
          <p:cNvSpPr/>
          <p:nvPr/>
        </p:nvSpPr>
        <p:spPr bwMode="auto">
          <a:xfrm>
            <a:off x="6533970" y="5911287"/>
            <a:ext cx="616708" cy="384014"/>
          </a:xfrm>
          <a:prstGeom prst="mathMultiply">
            <a:avLst/>
          </a:prstGeom>
          <a:solidFill>
            <a:schemeClr val="accent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 name="Rectangle 26"/>
          <p:cNvSpPr/>
          <p:nvPr/>
        </p:nvSpPr>
        <p:spPr>
          <a:xfrm>
            <a:off x="7074016" y="6243930"/>
            <a:ext cx="759330" cy="279894"/>
          </a:xfrm>
          <a:prstGeom prst="rect">
            <a:avLst/>
          </a:prstGeom>
          <a:solidFill>
            <a:schemeClr val="accent4">
              <a:lumMod val="60000"/>
              <a:lumOff val="40000"/>
            </a:schemeClr>
          </a:solidFill>
        </p:spPr>
        <p:txBody>
          <a:bodyPr wrap="none">
            <a:spAutoFit/>
          </a:bodyPr>
          <a:lstStyle/>
          <a:p>
            <a:pPr>
              <a:lnSpc>
                <a:spcPct val="90000"/>
              </a:lnSpc>
              <a:spcAft>
                <a:spcPts val="600"/>
              </a:spcAft>
            </a:pPr>
            <a:r>
              <a:rPr lang="en-US" sz="1400" dirty="0">
                <a:solidFill>
                  <a:schemeClr val="accent5">
                    <a:lumMod val="75000"/>
                  </a:schemeClr>
                </a:solidFill>
              </a:rPr>
              <a:t>Block FE</a:t>
            </a:r>
          </a:p>
        </p:txBody>
      </p:sp>
      <p:sp>
        <p:nvSpPr>
          <p:cNvPr id="28" name="Rectangle 27"/>
          <p:cNvSpPr/>
          <p:nvPr/>
        </p:nvSpPr>
        <p:spPr>
          <a:xfrm>
            <a:off x="7574553" y="2575919"/>
            <a:ext cx="900109" cy="279894"/>
          </a:xfrm>
          <a:prstGeom prst="rect">
            <a:avLst/>
          </a:prstGeom>
          <a:solidFill>
            <a:schemeClr val="accent4">
              <a:lumMod val="60000"/>
              <a:lumOff val="40000"/>
            </a:schemeClr>
          </a:solidFill>
        </p:spPr>
        <p:txBody>
          <a:bodyPr wrap="none">
            <a:spAutoFit/>
          </a:bodyPr>
          <a:lstStyle/>
          <a:p>
            <a:pPr>
              <a:lnSpc>
                <a:spcPct val="90000"/>
              </a:lnSpc>
              <a:spcAft>
                <a:spcPts val="600"/>
              </a:spcAft>
            </a:pPr>
            <a:r>
              <a:rPr lang="en-US" sz="1400" dirty="0">
                <a:solidFill>
                  <a:schemeClr val="accent5">
                    <a:lumMod val="75000"/>
                  </a:schemeClr>
                </a:solidFill>
              </a:rPr>
              <a:t>Block RDP</a:t>
            </a:r>
          </a:p>
        </p:txBody>
      </p:sp>
      <p:sp>
        <p:nvSpPr>
          <p:cNvPr id="29" name="Multiply 28"/>
          <p:cNvSpPr/>
          <p:nvPr/>
        </p:nvSpPr>
        <p:spPr bwMode="auto">
          <a:xfrm>
            <a:off x="5270647" y="2557528"/>
            <a:ext cx="480013" cy="329648"/>
          </a:xfrm>
          <a:prstGeom prst="mathMultiply">
            <a:avLst/>
          </a:prstGeom>
          <a:solidFill>
            <a:schemeClr val="accent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 name="Multiply 29"/>
          <p:cNvSpPr/>
          <p:nvPr/>
        </p:nvSpPr>
        <p:spPr bwMode="auto">
          <a:xfrm>
            <a:off x="8284670" y="2855814"/>
            <a:ext cx="480013" cy="329648"/>
          </a:xfrm>
          <a:prstGeom prst="mathMultiply">
            <a:avLst/>
          </a:prstGeom>
          <a:solidFill>
            <a:schemeClr val="accent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1" name="Multiply 30"/>
          <p:cNvSpPr/>
          <p:nvPr/>
        </p:nvSpPr>
        <p:spPr bwMode="auto">
          <a:xfrm>
            <a:off x="9354655" y="2571482"/>
            <a:ext cx="480013" cy="329648"/>
          </a:xfrm>
          <a:prstGeom prst="mathMultiply">
            <a:avLst/>
          </a:prstGeom>
          <a:solidFill>
            <a:schemeClr val="accent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32" name="Picture 3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445321" y="4095118"/>
            <a:ext cx="706455" cy="763012"/>
          </a:xfrm>
          <a:prstGeom prst="rect">
            <a:avLst/>
          </a:prstGeom>
        </p:spPr>
      </p:pic>
      <p:sp>
        <p:nvSpPr>
          <p:cNvPr id="33" name="Rounded Rectangle 32"/>
          <p:cNvSpPr/>
          <p:nvPr/>
        </p:nvSpPr>
        <p:spPr>
          <a:xfrm>
            <a:off x="1685105" y="3917344"/>
            <a:ext cx="2287233" cy="1791035"/>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b" anchorCtr="0" forceAA="0" compatLnSpc="1">
            <a:prstTxWarp prst="textNoShape">
              <a:avLst/>
            </a:prstTxWarp>
            <a:noAutofit/>
          </a:bodyPr>
          <a:lstStyle/>
          <a:p>
            <a:pPr algn="r" defTabSz="914038"/>
            <a:endParaRPr lang="en-US" sz="1200" dirty="0" err="1">
              <a:solidFill>
                <a:srgbClr val="FFFFFF"/>
              </a:solidFill>
              <a:latin typeface="Segoe UI"/>
            </a:endParaRPr>
          </a:p>
        </p:txBody>
      </p:sp>
      <p:sp>
        <p:nvSpPr>
          <p:cNvPr id="34" name="TextBox 33"/>
          <p:cNvSpPr txBox="1"/>
          <p:nvPr/>
        </p:nvSpPr>
        <p:spPr>
          <a:xfrm>
            <a:off x="2135705" y="4776184"/>
            <a:ext cx="1540315" cy="505616"/>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SAP Ent. Portal</a:t>
            </a:r>
          </a:p>
        </p:txBody>
      </p:sp>
      <p:sp>
        <p:nvSpPr>
          <p:cNvPr id="35" name="Rounded Rectangle 34"/>
          <p:cNvSpPr/>
          <p:nvPr/>
        </p:nvSpPr>
        <p:spPr>
          <a:xfrm>
            <a:off x="4906617" y="3936784"/>
            <a:ext cx="2287233" cy="1791035"/>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b" anchorCtr="0" forceAA="0" compatLnSpc="1">
            <a:prstTxWarp prst="textNoShape">
              <a:avLst/>
            </a:prstTxWarp>
            <a:noAutofit/>
          </a:bodyPr>
          <a:lstStyle/>
          <a:p>
            <a:pPr algn="r" defTabSz="914038"/>
            <a:endParaRPr lang="en-US" sz="1200" dirty="0" err="1">
              <a:solidFill>
                <a:srgbClr val="FFFFFF"/>
              </a:solidFill>
              <a:latin typeface="Segoe UI"/>
            </a:endParaRPr>
          </a:p>
        </p:txBody>
      </p:sp>
      <p:pic>
        <p:nvPicPr>
          <p:cNvPr id="36" name="Picture 3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591318" y="4212903"/>
            <a:ext cx="706455" cy="763012"/>
          </a:xfrm>
          <a:prstGeom prst="rect">
            <a:avLst/>
          </a:prstGeom>
        </p:spPr>
      </p:pic>
      <p:sp>
        <p:nvSpPr>
          <p:cNvPr id="37" name="TextBox 36"/>
          <p:cNvSpPr txBox="1"/>
          <p:nvPr/>
        </p:nvSpPr>
        <p:spPr>
          <a:xfrm>
            <a:off x="5225239" y="4925209"/>
            <a:ext cx="1736707" cy="505616"/>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SAP App. Servers</a:t>
            </a:r>
          </a:p>
        </p:txBody>
      </p:sp>
      <p:sp>
        <p:nvSpPr>
          <p:cNvPr id="38" name="Rounded Rectangle 37"/>
          <p:cNvSpPr/>
          <p:nvPr/>
        </p:nvSpPr>
        <p:spPr>
          <a:xfrm>
            <a:off x="8027102" y="3935378"/>
            <a:ext cx="2287233" cy="1791035"/>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b" anchorCtr="0" forceAA="0" compatLnSpc="1">
            <a:prstTxWarp prst="textNoShape">
              <a:avLst/>
            </a:prstTxWarp>
            <a:noAutofit/>
          </a:bodyPr>
          <a:lstStyle/>
          <a:p>
            <a:pPr algn="r" defTabSz="914038"/>
            <a:endParaRPr lang="en-US" sz="1200" dirty="0" err="1">
              <a:solidFill>
                <a:srgbClr val="FFFFFF"/>
              </a:solidFill>
              <a:latin typeface="Segoe UI"/>
            </a:endParaRPr>
          </a:p>
        </p:txBody>
      </p:sp>
      <p:sp>
        <p:nvSpPr>
          <p:cNvPr id="39" name="TextBox 38"/>
          <p:cNvSpPr txBox="1"/>
          <p:nvPr/>
        </p:nvSpPr>
        <p:spPr>
          <a:xfrm>
            <a:off x="8386768" y="4996483"/>
            <a:ext cx="1594477" cy="505616"/>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SAP DB Servers</a:t>
            </a:r>
          </a:p>
        </p:txBody>
      </p:sp>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5617" y="1177696"/>
            <a:ext cx="940006" cy="1015261"/>
          </a:xfrm>
          <a:prstGeom prst="rect">
            <a:avLst/>
          </a:prstGeom>
        </p:spPr>
      </p:pic>
      <p:sp>
        <p:nvSpPr>
          <p:cNvPr id="41" name="TextBox 40"/>
          <p:cNvSpPr txBox="1"/>
          <p:nvPr/>
        </p:nvSpPr>
        <p:spPr>
          <a:xfrm>
            <a:off x="2727958" y="1519142"/>
            <a:ext cx="897380" cy="478529"/>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Internet</a:t>
            </a:r>
          </a:p>
        </p:txBody>
      </p:sp>
      <p:pic>
        <p:nvPicPr>
          <p:cNvPr id="42" name="Picture 4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817490" y="4274477"/>
            <a:ext cx="706455" cy="763012"/>
          </a:xfrm>
          <a:prstGeom prst="rect">
            <a:avLst/>
          </a:prstGeom>
        </p:spPr>
      </p:pic>
      <p:sp>
        <p:nvSpPr>
          <p:cNvPr id="43" name="Rectangle 42"/>
          <p:cNvSpPr/>
          <p:nvPr/>
        </p:nvSpPr>
        <p:spPr>
          <a:xfrm>
            <a:off x="9626664" y="2228463"/>
            <a:ext cx="1276286" cy="286232"/>
          </a:xfrm>
          <a:prstGeom prst="rect">
            <a:avLst/>
          </a:prstGeom>
          <a:solidFill>
            <a:schemeClr val="accent4">
              <a:lumMod val="60000"/>
              <a:lumOff val="40000"/>
            </a:schemeClr>
          </a:solidFill>
        </p:spPr>
        <p:txBody>
          <a:bodyPr wrap="square">
            <a:spAutoFit/>
          </a:bodyPr>
          <a:lstStyle/>
          <a:p>
            <a:pPr>
              <a:lnSpc>
                <a:spcPct val="90000"/>
              </a:lnSpc>
              <a:spcAft>
                <a:spcPts val="600"/>
              </a:spcAft>
            </a:pPr>
            <a:r>
              <a:rPr lang="en-US" sz="1400" dirty="0">
                <a:solidFill>
                  <a:schemeClr val="accent5">
                    <a:lumMod val="75000"/>
                  </a:schemeClr>
                </a:solidFill>
              </a:rPr>
              <a:t>Block Internet</a:t>
            </a:r>
          </a:p>
        </p:txBody>
      </p:sp>
      <p:cxnSp>
        <p:nvCxnSpPr>
          <p:cNvPr id="44" name="Elbow Connector 43"/>
          <p:cNvCxnSpPr/>
          <p:nvPr/>
        </p:nvCxnSpPr>
        <p:spPr>
          <a:xfrm rot="10800000">
            <a:off x="4102306" y="1513022"/>
            <a:ext cx="5480036" cy="2226478"/>
          </a:xfrm>
          <a:prstGeom prst="bentConnector3">
            <a:avLst>
              <a:gd name="adj1" fmla="val 147"/>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a:off x="4116732" y="1758406"/>
            <a:ext cx="4407944" cy="1905566"/>
          </a:xfrm>
          <a:prstGeom prst="bentConnector3">
            <a:avLst>
              <a:gd name="adj1" fmla="val 99905"/>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6" idx="2"/>
            <a:endCxn id="21" idx="2"/>
          </p:cNvCxnSpPr>
          <p:nvPr/>
        </p:nvCxnSpPr>
        <p:spPr>
          <a:xfrm rot="16200000" flipH="1">
            <a:off x="6072731" y="2575291"/>
            <a:ext cx="9877" cy="6551196"/>
          </a:xfrm>
          <a:prstGeom prst="bentConnector3">
            <a:avLst>
              <a:gd name="adj1" fmla="val 2414468"/>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2189842" y="1460068"/>
            <a:ext cx="488121" cy="527199"/>
          </a:xfrm>
          <a:prstGeom prst="rect">
            <a:avLst/>
          </a:prstGeom>
        </p:spPr>
      </p:pic>
      <p:sp>
        <p:nvSpPr>
          <p:cNvPr id="48" name="Title 47"/>
          <p:cNvSpPr>
            <a:spLocks noGrp="1"/>
          </p:cNvSpPr>
          <p:nvPr>
            <p:ph type="title"/>
          </p:nvPr>
        </p:nvSpPr>
        <p:spPr/>
        <p:txBody>
          <a:bodyPr/>
          <a:lstStyle/>
          <a:p>
            <a:r>
              <a:rPr lang="en-US" dirty="0"/>
              <a:t>Sample</a:t>
            </a:r>
            <a:r>
              <a:rPr lang="en-US" baseline="0" dirty="0"/>
              <a:t> NSG Setup for SAP</a:t>
            </a:r>
            <a:endParaRPr lang="en-US" dirty="0"/>
          </a:p>
        </p:txBody>
      </p:sp>
    </p:spTree>
    <p:extLst>
      <p:ext uri="{BB962C8B-B14F-4D97-AF65-F5344CB8AC3E}">
        <p14:creationId xmlns:p14="http://schemas.microsoft.com/office/powerpoint/2010/main" val="393690829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Site Connectivity (Site-to-Site)</a:t>
            </a:r>
          </a:p>
        </p:txBody>
      </p:sp>
      <p:sp>
        <p:nvSpPr>
          <p:cNvPr id="3" name="Content Placeholder 2"/>
          <p:cNvSpPr>
            <a:spLocks noGrp="1"/>
          </p:cNvSpPr>
          <p:nvPr>
            <p:ph sz="quarter" idx="10"/>
          </p:nvPr>
        </p:nvSpPr>
        <p:spPr>
          <a:xfrm>
            <a:off x="268288" y="1398397"/>
            <a:ext cx="11542503" cy="4431983"/>
          </a:xfrm>
        </p:spPr>
        <p:txBody>
          <a:bodyPr/>
          <a:lstStyle/>
          <a:p>
            <a:pPr marL="500758" indent="-280121"/>
            <a:r>
              <a:rPr lang="en-US" sz="2800" dirty="0"/>
              <a:t>Secure </a:t>
            </a:r>
            <a:r>
              <a:rPr lang="en-US" sz="2800" dirty="0" err="1"/>
              <a:t>IPSec</a:t>
            </a:r>
            <a:r>
              <a:rPr lang="en-US" sz="2800" dirty="0"/>
              <a:t> VPN over internet using VPN devices </a:t>
            </a:r>
          </a:p>
          <a:p>
            <a:pPr marL="500758" indent="-280121"/>
            <a:r>
              <a:rPr lang="en-US" sz="2800" dirty="0"/>
              <a:t>Work with your network administrator to: </a:t>
            </a:r>
          </a:p>
          <a:p>
            <a:pPr marL="1194488" lvl="2" indent="-280121"/>
            <a:r>
              <a:rPr lang="en-US" sz="2400" dirty="0"/>
              <a:t>Obtain an externally facing IPv4 IP for your VPN device</a:t>
            </a:r>
          </a:p>
          <a:p>
            <a:pPr marL="1194488" lvl="2" indent="-280121"/>
            <a:r>
              <a:rPr lang="en-US" sz="2400" dirty="0"/>
              <a:t>Verify that the VPN device meets requirements necessary </a:t>
            </a:r>
            <a:br>
              <a:rPr lang="en-US" sz="2400" dirty="0"/>
            </a:br>
            <a:r>
              <a:rPr lang="en-US" sz="2400" dirty="0"/>
              <a:t>to create a cross-premises virtual network connection</a:t>
            </a:r>
          </a:p>
          <a:p>
            <a:pPr marL="1215927" lvl="1" indent="-280121"/>
            <a:r>
              <a:rPr lang="en-US" sz="2000" dirty="0">
                <a:hlinkClick r:id="rId3"/>
              </a:rPr>
              <a:t>https://azure.microsoft.com/en-us/documentation/articles/vpn-gateway-about-vpn-devices/</a:t>
            </a:r>
            <a:endParaRPr lang="en-US" sz="2000" dirty="0"/>
          </a:p>
          <a:p>
            <a:pPr marL="500758" indent="-280121"/>
            <a:r>
              <a:rPr lang="en-US" sz="2800" dirty="0"/>
              <a:t>Configure a Site-to-Site VPN in the Azure Management Portal</a:t>
            </a:r>
          </a:p>
          <a:p>
            <a:pPr marL="1194488" lvl="2" indent="-280121"/>
            <a:r>
              <a:rPr lang="en-US" sz="2000" dirty="0">
                <a:hlinkClick r:id="rId4"/>
              </a:rPr>
              <a:t>https://azure.microsoft.com/en-us/documentation/articles/vpn-gateway-howto-site-to-site-resource-manager-portal/</a:t>
            </a:r>
            <a:endParaRPr lang="en-US" sz="2400" dirty="0"/>
          </a:p>
          <a:p>
            <a:pPr marL="500758" indent="-280121"/>
            <a:r>
              <a:rPr lang="en-US" sz="2800" dirty="0"/>
              <a:t>Test network latency with Azure Speed Test</a:t>
            </a:r>
          </a:p>
          <a:p>
            <a:pPr marL="1194488" lvl="2" indent="-280121"/>
            <a:r>
              <a:rPr lang="en-US" sz="2000" dirty="0">
                <a:hlinkClick r:id="rId5"/>
              </a:rPr>
              <a:t>http://www.azurespeed.com/</a:t>
            </a:r>
            <a:endParaRPr lang="en-US" sz="5400" dirty="0"/>
          </a:p>
        </p:txBody>
      </p:sp>
    </p:spTree>
    <p:extLst>
      <p:ext uri="{BB962C8B-B14F-4D97-AF65-F5344CB8AC3E}">
        <p14:creationId xmlns:p14="http://schemas.microsoft.com/office/powerpoint/2010/main" val="256737576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a:spLocks noGrp="1"/>
          </p:cNvSpPr>
          <p:nvPr>
            <p:ph type="title"/>
          </p:nvPr>
        </p:nvSpPr>
        <p:spPr/>
        <p:txBody>
          <a:bodyPr/>
          <a:lstStyle/>
          <a:p>
            <a:r>
              <a:rPr lang="en-US" dirty="0"/>
              <a:t>Cross Site Connectivity (ExpressRoute)</a:t>
            </a:r>
          </a:p>
        </p:txBody>
      </p:sp>
      <p:sp>
        <p:nvSpPr>
          <p:cNvPr id="3" name="Text Placeholder 2"/>
          <p:cNvSpPr>
            <a:spLocks noGrp="1"/>
          </p:cNvSpPr>
          <p:nvPr>
            <p:ph sz="quarter" idx="10"/>
          </p:nvPr>
        </p:nvSpPr>
        <p:spPr>
          <a:xfrm>
            <a:off x="268288" y="1398397"/>
            <a:ext cx="6824777" cy="3127010"/>
          </a:xfrm>
        </p:spPr>
        <p:txBody>
          <a:bodyPr/>
          <a:lstStyle/>
          <a:p>
            <a:r>
              <a:rPr lang="en-US" sz="2800" dirty="0">
                <a:latin typeface="+mj-lt"/>
              </a:rPr>
              <a:t>ExpressRoute recommended to ensure predictable throughput and latency</a:t>
            </a:r>
          </a:p>
          <a:p>
            <a:endParaRPr lang="en-US" sz="2800" dirty="0">
              <a:latin typeface="+mj-lt"/>
            </a:endParaRPr>
          </a:p>
          <a:p>
            <a:r>
              <a:rPr lang="en-US" sz="2800" dirty="0">
                <a:latin typeface="+mj-lt"/>
              </a:rPr>
              <a:t>Network bandwidth/speed</a:t>
            </a:r>
          </a:p>
          <a:p>
            <a:pPr marL="793312" lvl="1" indent="-336145">
              <a:buFont typeface="Arial" panose="020B0604020202020204" pitchFamily="34" charset="0"/>
              <a:buChar char="•"/>
            </a:pPr>
            <a:r>
              <a:rPr lang="en-US" sz="2400" dirty="0">
                <a:latin typeface="+mj-lt"/>
              </a:rPr>
              <a:t>ExpressRoute: 50Mbps to 10Gbps</a:t>
            </a:r>
          </a:p>
          <a:p>
            <a:pPr marL="793312" lvl="1" indent="-336145">
              <a:buFont typeface="Arial" panose="020B0604020202020204" pitchFamily="34" charset="0"/>
              <a:buChar char="•"/>
            </a:pPr>
            <a:r>
              <a:rPr lang="en-US" sz="2400" dirty="0">
                <a:latin typeface="+mj-lt"/>
              </a:rPr>
              <a:t>S2S VPN: 100Mbps to 1.25Gbps</a:t>
            </a:r>
          </a:p>
          <a:p>
            <a:pPr marL="1250512" lvl="2" indent="-336145">
              <a:buFont typeface="Arial" panose="020B0604020202020204" pitchFamily="34" charset="0"/>
              <a:buChar char="•"/>
            </a:pPr>
            <a:endParaRPr lang="en-US" sz="2400" dirty="0">
              <a:latin typeface="+mj-lt"/>
            </a:endParaRPr>
          </a:p>
        </p:txBody>
      </p:sp>
      <p:sp>
        <p:nvSpPr>
          <p:cNvPr id="6" name="Content Placeholder 4"/>
          <p:cNvSpPr txBox="1">
            <a:spLocks/>
          </p:cNvSpPr>
          <p:nvPr/>
        </p:nvSpPr>
        <p:spPr>
          <a:xfrm>
            <a:off x="6161042" y="2624163"/>
            <a:ext cx="4871704" cy="4437332"/>
          </a:xfrm>
          <a:prstGeom prst="rect">
            <a:avLst/>
          </a:prstGeom>
        </p:spPr>
        <p:txBody>
          <a:bodyPr vert="horz" lIns="93247" tIns="46623" rIns="93247" bIns="46623"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US" sz="2856" dirty="0">
              <a:solidFill>
                <a:srgbClr val="FFFFFF"/>
              </a:solidFill>
            </a:endParaRPr>
          </a:p>
        </p:txBody>
      </p:sp>
      <p:sp>
        <p:nvSpPr>
          <p:cNvPr id="7" name="Freeform 5"/>
          <p:cNvSpPr>
            <a:spLocks noEditPoints="1"/>
          </p:cNvSpPr>
          <p:nvPr/>
        </p:nvSpPr>
        <p:spPr bwMode="black">
          <a:xfrm>
            <a:off x="7783567" y="2658772"/>
            <a:ext cx="772919" cy="1190159"/>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14" tIns="45706" rIns="91414" bIns="45706" numCol="1" anchor="t" anchorCtr="0" compatLnSpc="1">
            <a:prstTxWarp prst="textNoShape">
              <a:avLst/>
            </a:prstTxWarp>
          </a:bodyPr>
          <a:lstStyle/>
          <a:p>
            <a:pPr defTabSz="932145"/>
            <a:endParaRPr lang="en-US">
              <a:solidFill>
                <a:srgbClr val="FCD116"/>
              </a:solidFill>
            </a:endParaRPr>
          </a:p>
        </p:txBody>
      </p:sp>
      <p:sp>
        <p:nvSpPr>
          <p:cNvPr id="8" name="Freeform 5"/>
          <p:cNvSpPr>
            <a:spLocks noEditPoints="1"/>
          </p:cNvSpPr>
          <p:nvPr/>
        </p:nvSpPr>
        <p:spPr bwMode="black">
          <a:xfrm>
            <a:off x="8889946" y="1958583"/>
            <a:ext cx="772919" cy="1190159"/>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rgbClr val="00B050"/>
          </a:solidFill>
          <a:ln>
            <a:noFill/>
          </a:ln>
          <a:extLst/>
        </p:spPr>
        <p:txBody>
          <a:bodyPr vert="horz" wrap="square" lIns="91414" tIns="45706" rIns="91414" bIns="45706" numCol="1" anchor="t" anchorCtr="0" compatLnSpc="1">
            <a:prstTxWarp prst="textNoShape">
              <a:avLst/>
            </a:prstTxWarp>
          </a:bodyPr>
          <a:lstStyle/>
          <a:p>
            <a:pPr defTabSz="932145"/>
            <a:endParaRPr lang="en-US">
              <a:solidFill>
                <a:srgbClr val="FCD116"/>
              </a:solidFill>
            </a:endParaRPr>
          </a:p>
        </p:txBody>
      </p:sp>
      <p:sp>
        <p:nvSpPr>
          <p:cNvPr id="9" name="Freeform 5"/>
          <p:cNvSpPr>
            <a:spLocks noEditPoints="1"/>
          </p:cNvSpPr>
          <p:nvPr/>
        </p:nvSpPr>
        <p:spPr bwMode="black">
          <a:xfrm>
            <a:off x="7783567" y="4202798"/>
            <a:ext cx="772919" cy="1190159"/>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tx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14" tIns="45706" rIns="91414" bIns="45706" numCol="1" anchor="t" anchorCtr="0" compatLnSpc="1">
            <a:prstTxWarp prst="textNoShape">
              <a:avLst/>
            </a:prstTxWarp>
          </a:bodyPr>
          <a:lstStyle/>
          <a:p>
            <a:pPr defTabSz="932145"/>
            <a:endParaRPr lang="en-US">
              <a:solidFill>
                <a:srgbClr val="FCD116"/>
              </a:solidFill>
            </a:endParaRPr>
          </a:p>
        </p:txBody>
      </p:sp>
      <p:sp>
        <p:nvSpPr>
          <p:cNvPr id="10" name="Freeform 539"/>
          <p:cNvSpPr>
            <a:spLocks noChangeAspect="1"/>
          </p:cNvSpPr>
          <p:nvPr/>
        </p:nvSpPr>
        <p:spPr bwMode="auto">
          <a:xfrm>
            <a:off x="10096642" y="2103375"/>
            <a:ext cx="1693810" cy="931235"/>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2"/>
          </a:solidFill>
          <a:ln>
            <a:solidFill>
              <a:schemeClr val="tx2"/>
            </a:solidFill>
          </a:ln>
          <a:extLst/>
        </p:spPr>
        <p:style>
          <a:lnRef idx="2">
            <a:schemeClr val="accent6">
              <a:shade val="50000"/>
            </a:schemeClr>
          </a:lnRef>
          <a:fillRef idx="1">
            <a:schemeClr val="accent6"/>
          </a:fillRef>
          <a:effectRef idx="0">
            <a:schemeClr val="accent6"/>
          </a:effectRef>
          <a:fontRef idx="minor">
            <a:schemeClr val="lt1"/>
          </a:fontRef>
        </p:style>
        <p:txBody>
          <a:bodyPr vert="horz" wrap="square" lIns="91414" tIns="45706" rIns="91414" bIns="45706" numCol="1" anchor="t" anchorCtr="0" compatLnSpc="1">
            <a:prstTxWarp prst="textNoShape">
              <a:avLst/>
            </a:prstTxWarp>
          </a:bodyPr>
          <a:lstStyle/>
          <a:p>
            <a:pPr defTabSz="932145"/>
            <a:endParaRPr lang="en-US">
              <a:solidFill>
                <a:srgbClr val="FCD116"/>
              </a:solidFill>
            </a:endParaRPr>
          </a:p>
        </p:txBody>
      </p:sp>
      <p:sp>
        <p:nvSpPr>
          <p:cNvPr id="11" name="TextBox 10"/>
          <p:cNvSpPr txBox="1"/>
          <p:nvPr/>
        </p:nvSpPr>
        <p:spPr>
          <a:xfrm>
            <a:off x="10533349" y="2450269"/>
            <a:ext cx="928486" cy="549607"/>
          </a:xfrm>
          <a:prstGeom prst="rect">
            <a:avLst/>
          </a:prstGeom>
          <a:noFill/>
        </p:spPr>
        <p:txBody>
          <a:bodyPr wrap="none" lIns="182828" tIns="146262" rIns="182828" bIns="146262" rtlCol="0">
            <a:spAutoFit/>
          </a:bodyPr>
          <a:lstStyle/>
          <a:p>
            <a:pPr defTabSz="932145">
              <a:lnSpc>
                <a:spcPct val="90000"/>
              </a:lnSpc>
            </a:pPr>
            <a:r>
              <a:rPr lang="en-US" spc="-50" dirty="0">
                <a:solidFill>
                  <a:schemeClr val="bg1"/>
                </a:solidFill>
              </a:rPr>
              <a:t>Azure</a:t>
            </a:r>
          </a:p>
        </p:txBody>
      </p:sp>
      <p:sp>
        <p:nvSpPr>
          <p:cNvPr id="12" name="Oval 11"/>
          <p:cNvSpPr/>
          <p:nvPr/>
        </p:nvSpPr>
        <p:spPr bwMode="auto">
          <a:xfrm>
            <a:off x="9331835" y="3603137"/>
            <a:ext cx="1116732" cy="1116732"/>
          </a:xfrm>
          <a:prstGeom prst="ellipse">
            <a:avLst/>
          </a:prstGeom>
          <a:solidFill>
            <a:schemeClr val="accent5">
              <a:lumMod val="50000"/>
            </a:schemeClr>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747" fontAlgn="base">
              <a:lnSpc>
                <a:spcPct val="90000"/>
              </a:lnSpc>
              <a:spcBef>
                <a:spcPct val="0"/>
              </a:spcBef>
              <a:spcAft>
                <a:spcPct val="0"/>
              </a:spcAft>
            </a:pPr>
            <a:r>
              <a:rPr lang="en-US" sz="1400" b="1" spc="-50" dirty="0">
                <a:solidFill>
                  <a:srgbClr val="FFFFFF"/>
                </a:solidFill>
                <a:effectLst>
                  <a:outerShdw blurRad="38100" dist="38100" dir="2700000" algn="tl">
                    <a:srgbClr val="000000">
                      <a:alpha val="43137"/>
                    </a:srgbClr>
                  </a:outerShdw>
                </a:effectLst>
              </a:rPr>
              <a:t>Private,</a:t>
            </a:r>
            <a:br>
              <a:rPr lang="en-US" sz="1400" b="1" spc="-50" dirty="0">
                <a:solidFill>
                  <a:srgbClr val="FFFFFF"/>
                </a:solidFill>
                <a:effectLst>
                  <a:outerShdw blurRad="38100" dist="38100" dir="2700000" algn="tl">
                    <a:srgbClr val="000000">
                      <a:alpha val="43137"/>
                    </a:srgbClr>
                  </a:outerShdw>
                </a:effectLst>
              </a:rPr>
            </a:br>
            <a:r>
              <a:rPr lang="en-US" sz="1400" b="1" spc="-50" dirty="0">
                <a:solidFill>
                  <a:srgbClr val="FFFFFF"/>
                </a:solidFill>
                <a:effectLst>
                  <a:outerShdw blurRad="38100" dist="38100" dir="2700000" algn="tl">
                    <a:srgbClr val="000000">
                      <a:alpha val="43137"/>
                    </a:srgbClr>
                  </a:outerShdw>
                </a:effectLst>
              </a:rPr>
              <a:t>Dedicated Network</a:t>
            </a:r>
          </a:p>
        </p:txBody>
      </p:sp>
      <p:cxnSp>
        <p:nvCxnSpPr>
          <p:cNvPr id="13" name="Straight Arrow Connector 12"/>
          <p:cNvCxnSpPr/>
          <p:nvPr/>
        </p:nvCxnSpPr>
        <p:spPr>
          <a:xfrm flipH="1" flipV="1">
            <a:off x="8598799" y="3708284"/>
            <a:ext cx="690836" cy="252787"/>
          </a:xfrm>
          <a:prstGeom prst="straightConnector1">
            <a:avLst/>
          </a:prstGeom>
          <a:ln w="44450" cap="sq">
            <a:solidFill>
              <a:schemeClr val="tx1"/>
            </a:solidFill>
            <a:prstDash val="solid"/>
            <a:headEnd type="none"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8598686" y="4360273"/>
            <a:ext cx="690949" cy="221034"/>
          </a:xfrm>
          <a:prstGeom prst="straightConnector1">
            <a:avLst/>
          </a:prstGeom>
          <a:ln w="44450" cap="sq">
            <a:solidFill>
              <a:schemeClr val="tx1"/>
            </a:solidFill>
            <a:prstDash val="solid"/>
            <a:headEnd type="none"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9528314" y="3174335"/>
            <a:ext cx="134383" cy="390716"/>
          </a:xfrm>
          <a:prstGeom prst="straightConnector1">
            <a:avLst/>
          </a:prstGeom>
          <a:ln w="44450" cap="sq">
            <a:solidFill>
              <a:schemeClr val="tx1"/>
            </a:solidFill>
            <a:prstDash val="solid"/>
            <a:headEnd type="none" w="med" len="lg"/>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270358" y="5320579"/>
            <a:ext cx="1671873" cy="549607"/>
          </a:xfrm>
          <a:prstGeom prst="rect">
            <a:avLst/>
          </a:prstGeom>
          <a:noFill/>
        </p:spPr>
        <p:txBody>
          <a:bodyPr wrap="none" lIns="182828" tIns="146262" rIns="182828" bIns="146262" rtlCol="0">
            <a:spAutoFit/>
          </a:bodyPr>
          <a:lstStyle/>
          <a:p>
            <a:pPr defTabSz="932145">
              <a:lnSpc>
                <a:spcPct val="90000"/>
              </a:lnSpc>
            </a:pPr>
            <a:r>
              <a:rPr lang="en-US" spc="-50" dirty="0"/>
              <a:t>Customer DC</a:t>
            </a:r>
          </a:p>
        </p:txBody>
      </p:sp>
      <p:sp>
        <p:nvSpPr>
          <p:cNvPr id="20" name="TextBox 19"/>
          <p:cNvSpPr txBox="1"/>
          <p:nvPr/>
        </p:nvSpPr>
        <p:spPr>
          <a:xfrm>
            <a:off x="7270357" y="3772659"/>
            <a:ext cx="1884186" cy="549607"/>
          </a:xfrm>
          <a:prstGeom prst="rect">
            <a:avLst/>
          </a:prstGeom>
          <a:noFill/>
        </p:spPr>
        <p:txBody>
          <a:bodyPr wrap="none" lIns="182828" tIns="146262" rIns="182828" bIns="146262" rtlCol="0">
            <a:spAutoFit/>
          </a:bodyPr>
          <a:lstStyle/>
          <a:p>
            <a:pPr defTabSz="932145">
              <a:lnSpc>
                <a:spcPct val="90000"/>
              </a:lnSpc>
            </a:pPr>
            <a:r>
              <a:rPr lang="en-US" spc="-50" dirty="0"/>
              <a:t>Customer site 1</a:t>
            </a:r>
          </a:p>
        </p:txBody>
      </p:sp>
      <p:sp>
        <p:nvSpPr>
          <p:cNvPr id="21" name="TextBox 20"/>
          <p:cNvSpPr txBox="1"/>
          <p:nvPr/>
        </p:nvSpPr>
        <p:spPr>
          <a:xfrm>
            <a:off x="7270357" y="1887313"/>
            <a:ext cx="1884186" cy="549607"/>
          </a:xfrm>
          <a:prstGeom prst="rect">
            <a:avLst/>
          </a:prstGeom>
          <a:noFill/>
        </p:spPr>
        <p:txBody>
          <a:bodyPr wrap="none" lIns="182828" tIns="146262" rIns="182828" bIns="146262" rtlCol="0">
            <a:spAutoFit/>
          </a:bodyPr>
          <a:lstStyle/>
          <a:p>
            <a:pPr defTabSz="932145">
              <a:lnSpc>
                <a:spcPct val="90000"/>
              </a:lnSpc>
            </a:pPr>
            <a:r>
              <a:rPr lang="en-US" spc="-50" dirty="0"/>
              <a:t>Customer site 2</a:t>
            </a:r>
          </a:p>
        </p:txBody>
      </p:sp>
      <p:cxnSp>
        <p:nvCxnSpPr>
          <p:cNvPr id="26" name="Straight Arrow Connector 25"/>
          <p:cNvCxnSpPr/>
          <p:nvPr/>
        </p:nvCxnSpPr>
        <p:spPr>
          <a:xfrm flipV="1">
            <a:off x="10277334" y="3148742"/>
            <a:ext cx="666213" cy="584278"/>
          </a:xfrm>
          <a:prstGeom prst="straightConnector1">
            <a:avLst/>
          </a:prstGeom>
          <a:ln w="44450" cap="sq">
            <a:solidFill>
              <a:schemeClr val="tx1"/>
            </a:solidFill>
            <a:prstDash val="solid"/>
            <a:headEnd type="none" w="med" len="lg"/>
            <a:tailEnd type="triangle" w="lg" len="lg"/>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869773" y="4768204"/>
            <a:ext cx="2247000" cy="634443"/>
          </a:xfrm>
          <a:prstGeom prst="rect">
            <a:avLst/>
          </a:prstGeom>
          <a:noFill/>
        </p:spPr>
        <p:txBody>
          <a:bodyPr wrap="square" lIns="182854" tIns="146284" rIns="182854" bIns="146284" rtlCol="0">
            <a:spAutoFit/>
          </a:bodyPr>
          <a:lstStyle/>
          <a:p>
            <a:pPr>
              <a:lnSpc>
                <a:spcPct val="90000"/>
              </a:lnSpc>
            </a:pPr>
            <a:r>
              <a:rPr lang="en-US" sz="2400" spc="-50" dirty="0">
                <a:gradFill>
                  <a:gsLst>
                    <a:gs pos="2917">
                      <a:schemeClr val="tx1"/>
                    </a:gs>
                    <a:gs pos="30000">
                      <a:schemeClr val="tx1"/>
                    </a:gs>
                  </a:gsLst>
                  <a:lin ang="5400000" scaled="0"/>
                </a:gradFill>
              </a:rPr>
              <a:t>ExpressRoute</a:t>
            </a:r>
          </a:p>
        </p:txBody>
      </p:sp>
    </p:spTree>
    <p:extLst>
      <p:ext uri="{BB962C8B-B14F-4D97-AF65-F5344CB8AC3E}">
        <p14:creationId xmlns:p14="http://schemas.microsoft.com/office/powerpoint/2010/main" val="37110431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687" dirty="0">
                <a:solidFill>
                  <a:schemeClr val="tx1"/>
                </a:solidFill>
              </a:rPr>
              <a:t>Selection criteria of Azure VMs for SAP</a:t>
            </a:r>
            <a:endParaRPr lang="en-US" dirty="0"/>
          </a:p>
        </p:txBody>
      </p:sp>
      <p:sp>
        <p:nvSpPr>
          <p:cNvPr id="3" name="Content Placeholder 2"/>
          <p:cNvSpPr>
            <a:spLocks noGrp="1"/>
          </p:cNvSpPr>
          <p:nvPr>
            <p:ph sz="quarter" idx="10"/>
          </p:nvPr>
        </p:nvSpPr>
        <p:spPr>
          <a:xfrm>
            <a:off x="268288" y="1398397"/>
            <a:ext cx="11542503" cy="5847498"/>
          </a:xfrm>
        </p:spPr>
        <p:txBody>
          <a:bodyPr/>
          <a:lstStyle/>
          <a:p>
            <a:r>
              <a:rPr lang="en-US" dirty="0"/>
              <a:t>Not all Azure VM types are certified for SAP</a:t>
            </a:r>
          </a:p>
          <a:p>
            <a:r>
              <a:rPr lang="en-US" dirty="0"/>
              <a:t>Minimum requirements for VMs:</a:t>
            </a:r>
          </a:p>
          <a:p>
            <a:pPr lvl="1"/>
            <a:r>
              <a:rPr lang="en-US" sz="1961" dirty="0"/>
              <a:t>At least 2 vCPUs</a:t>
            </a:r>
          </a:p>
          <a:p>
            <a:pPr lvl="1"/>
            <a:r>
              <a:rPr lang="en-US" sz="1961" dirty="0"/>
              <a:t>Ratio between memory and vCPU at least 6GB:1vCPU</a:t>
            </a:r>
          </a:p>
          <a:p>
            <a:pPr lvl="1"/>
            <a:r>
              <a:rPr lang="en-US" sz="1961" dirty="0">
                <a:sym typeface="Wingdings" panose="05000000000000000000" pitchFamily="2" charset="2"/>
              </a:rPr>
              <a:t></a:t>
            </a:r>
            <a:r>
              <a:rPr lang="en-US" sz="1961" dirty="0"/>
              <a:t>Not all Azure VMs qualify</a:t>
            </a:r>
            <a:endParaRPr lang="en-US" dirty="0"/>
          </a:p>
          <a:p>
            <a:r>
              <a:rPr lang="en-US" dirty="0"/>
              <a:t>Other rules for certification of VM SKUs:</a:t>
            </a:r>
          </a:p>
          <a:p>
            <a:pPr lvl="1"/>
            <a:r>
              <a:rPr lang="en-US" sz="1961" dirty="0"/>
              <a:t>Some of the VM SKUs are exclusively certified with Premium Storage. i.e. No SAP certification for G-series, but certification of GS-Series</a:t>
            </a:r>
          </a:p>
          <a:p>
            <a:pPr lvl="1"/>
            <a:r>
              <a:rPr lang="en-US" sz="1961" dirty="0"/>
              <a:t>If the largest VM of a series does not provide sufficient results with Standard Storage, we do not certify any of the VMs of the series and rather wait for VM series being available with Premium Storage. E.g.: Dv2 series</a:t>
            </a:r>
          </a:p>
          <a:p>
            <a:pPr lvl="1"/>
            <a:r>
              <a:rPr lang="en-US" sz="1961" dirty="0"/>
              <a:t>We are not making any difference between VMs for the SAP application layer (as good as no storage interaction) and DBMS VMs (sensitive to storage latency and throughput)</a:t>
            </a:r>
            <a:endParaRPr lang="en-US" dirty="0"/>
          </a:p>
          <a:p>
            <a:endParaRPr lang="en-US" dirty="0"/>
          </a:p>
        </p:txBody>
      </p:sp>
    </p:spTree>
    <p:extLst>
      <p:ext uri="{BB962C8B-B14F-4D97-AF65-F5344CB8AC3E}">
        <p14:creationId xmlns:p14="http://schemas.microsoft.com/office/powerpoint/2010/main" val="342317873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Supported VM Sizes for SAP on Azure</a:t>
            </a:r>
          </a:p>
        </p:txBody>
      </p:sp>
      <p:sp>
        <p:nvSpPr>
          <p:cNvPr id="2" name="Content Placeholder 1"/>
          <p:cNvSpPr>
            <a:spLocks noGrp="1"/>
          </p:cNvSpPr>
          <p:nvPr>
            <p:ph sz="quarter" idx="10"/>
          </p:nvPr>
        </p:nvSpPr>
        <p:spPr>
          <a:xfrm>
            <a:off x="268289" y="1398397"/>
            <a:ext cx="7043144" cy="5607689"/>
          </a:xfrm>
        </p:spPr>
        <p:txBody>
          <a:bodyPr/>
          <a:lstStyle/>
          <a:p>
            <a:pPr marL="336213" indent="-336213"/>
            <a:r>
              <a:rPr lang="en-US" sz="3200" dirty="0"/>
              <a:t>SAPS are used for SAP sizing framework. </a:t>
            </a:r>
          </a:p>
          <a:p>
            <a:pPr marL="336213" indent="-336213"/>
            <a:r>
              <a:rPr lang="en-US" sz="3200" dirty="0"/>
              <a:t>Ratings are documented in </a:t>
            </a:r>
            <a:r>
              <a:rPr lang="en-US" sz="3200" dirty="0">
                <a:hlinkClick r:id="rId3"/>
              </a:rPr>
              <a:t>SAP Note 1928533 – SAP Applications on Azure</a:t>
            </a:r>
            <a:endParaRPr lang="en-US" sz="3200" dirty="0"/>
          </a:p>
          <a:p>
            <a:pPr marL="336213" indent="-336213"/>
            <a:endParaRPr lang="en-US" sz="3200" dirty="0"/>
          </a:p>
          <a:p>
            <a:pPr marL="336213" indent="-336213"/>
            <a:r>
              <a:rPr lang="en-US" sz="3200" dirty="0"/>
              <a:t>2-Tier SAP benchmark certification for DS14v2 VM </a:t>
            </a:r>
            <a:r>
              <a:rPr lang="en-US" sz="1800" dirty="0">
                <a:hlinkClick r:id="rId4"/>
              </a:rPr>
              <a:t>http://global.sap.com/campaigns/benchmark/assets/Cert16018.pdf</a:t>
            </a:r>
            <a:r>
              <a:rPr lang="en-US" sz="1800" dirty="0"/>
              <a:t> </a:t>
            </a:r>
            <a:endParaRPr lang="en-US" sz="3200" dirty="0"/>
          </a:p>
          <a:p>
            <a:pPr marL="336213" indent="-336213"/>
            <a:r>
              <a:rPr lang="en-US" sz="3200" dirty="0"/>
              <a:t>3-Tier SAP benchmark certification for GS4 as the DB server </a:t>
            </a:r>
            <a:r>
              <a:rPr lang="en-US" sz="1800" dirty="0">
                <a:hlinkClick r:id="rId5"/>
              </a:rPr>
              <a:t>http://global.sap.com/campaigns/benchmark/assets/Cert15045.pdf</a:t>
            </a:r>
            <a:r>
              <a:rPr lang="en-US" sz="1800" dirty="0"/>
              <a:t> </a:t>
            </a:r>
            <a:endParaRPr lang="en-US" sz="2800" dirty="0"/>
          </a:p>
          <a:p>
            <a:endParaRPr lang="en-US" sz="3200" dirty="0"/>
          </a:p>
        </p:txBody>
      </p:sp>
      <p:pic>
        <p:nvPicPr>
          <p:cNvPr id="7" name="Picture 6"/>
          <p:cNvPicPr>
            <a:picLocks noChangeAspect="1"/>
          </p:cNvPicPr>
          <p:nvPr/>
        </p:nvPicPr>
        <p:blipFill>
          <a:blip r:embed="rId6"/>
          <a:stretch>
            <a:fillRect/>
          </a:stretch>
        </p:blipFill>
        <p:spPr>
          <a:xfrm>
            <a:off x="7945629" y="1620311"/>
            <a:ext cx="2574960" cy="2720840"/>
          </a:xfrm>
          <a:prstGeom prst="rect">
            <a:avLst/>
          </a:prstGeom>
          <a:solidFill>
            <a:schemeClr val="accent1">
              <a:lumMod val="40000"/>
              <a:lumOff val="60000"/>
            </a:schemeClr>
          </a:solidFill>
        </p:spPr>
      </p:pic>
      <p:graphicFrame>
        <p:nvGraphicFramePr>
          <p:cNvPr id="8" name="Table 7"/>
          <p:cNvGraphicFramePr>
            <a:graphicFrameLocks noGrp="1"/>
          </p:cNvGraphicFramePr>
          <p:nvPr>
            <p:extLst/>
          </p:nvPr>
        </p:nvGraphicFramePr>
        <p:xfrm>
          <a:off x="7311432" y="4565727"/>
          <a:ext cx="3949410" cy="1841485"/>
        </p:xfrm>
        <a:graphic>
          <a:graphicData uri="http://schemas.openxmlformats.org/drawingml/2006/table">
            <a:tbl>
              <a:tblPr firstRow="1" firstCol="1" bandRow="1">
                <a:tableStyleId>{5C22544A-7EE6-4342-B048-85BDC9FD1C3A}</a:tableStyleId>
              </a:tblPr>
              <a:tblGrid>
                <a:gridCol w="759421">
                  <a:extLst>
                    <a:ext uri="{9D8B030D-6E8A-4147-A177-3AD203B41FA5}">
                      <a16:colId xmlns:a16="http://schemas.microsoft.com/office/drawing/2014/main" val="1305517161"/>
                    </a:ext>
                  </a:extLst>
                </a:gridCol>
                <a:gridCol w="1175986">
                  <a:extLst>
                    <a:ext uri="{9D8B030D-6E8A-4147-A177-3AD203B41FA5}">
                      <a16:colId xmlns:a16="http://schemas.microsoft.com/office/drawing/2014/main" val="2269612648"/>
                    </a:ext>
                  </a:extLst>
                </a:gridCol>
                <a:gridCol w="701232">
                  <a:extLst>
                    <a:ext uri="{9D8B030D-6E8A-4147-A177-3AD203B41FA5}">
                      <a16:colId xmlns:a16="http://schemas.microsoft.com/office/drawing/2014/main" val="4061277536"/>
                    </a:ext>
                  </a:extLst>
                </a:gridCol>
                <a:gridCol w="1312771">
                  <a:extLst>
                    <a:ext uri="{9D8B030D-6E8A-4147-A177-3AD203B41FA5}">
                      <a16:colId xmlns:a16="http://schemas.microsoft.com/office/drawing/2014/main" val="2434471430"/>
                    </a:ext>
                  </a:extLst>
                </a:gridCol>
              </a:tblGrid>
              <a:tr h="276931">
                <a:tc>
                  <a:txBody>
                    <a:bodyPr/>
                    <a:lstStyle/>
                    <a:p>
                      <a:pPr algn="ctr" rtl="0" fontAlgn="ctr"/>
                      <a:r>
                        <a:rPr lang="en-US" sz="800" u="none" strike="noStrike">
                          <a:effectLst/>
                        </a:rPr>
                        <a:t>DBMS VM Type</a:t>
                      </a:r>
                      <a:endParaRPr lang="en-US" sz="800" b="1" i="0" u="none" strike="noStrike">
                        <a:solidFill>
                          <a:srgbClr val="FFFFFF"/>
                        </a:solidFill>
                        <a:effectLst/>
                        <a:latin typeface="Segoe UI" panose="020B0502040204020203" pitchFamily="34" charset="0"/>
                      </a:endParaRPr>
                    </a:p>
                  </a:txBody>
                  <a:tcPr marL="9338" marR="9338" marT="9338" marB="0" anchor="ctr"/>
                </a:tc>
                <a:tc>
                  <a:txBody>
                    <a:bodyPr/>
                    <a:lstStyle/>
                    <a:p>
                      <a:pPr algn="ctr" rtl="0" fontAlgn="ctr"/>
                      <a:r>
                        <a:rPr lang="en-US" sz="800" u="none" strike="noStrike">
                          <a:effectLst/>
                        </a:rPr>
                        <a:t>VM size</a:t>
                      </a:r>
                      <a:endParaRPr lang="en-US" sz="800" b="1" i="0" u="none" strike="noStrike">
                        <a:solidFill>
                          <a:srgbClr val="FFFFFF"/>
                        </a:solidFill>
                        <a:effectLst/>
                        <a:latin typeface="Segoe UI" panose="020B0502040204020203" pitchFamily="34" charset="0"/>
                      </a:endParaRPr>
                    </a:p>
                  </a:txBody>
                  <a:tcPr marL="9338" marR="9338" marT="9338" marB="0" anchor="ctr"/>
                </a:tc>
                <a:tc>
                  <a:txBody>
                    <a:bodyPr/>
                    <a:lstStyle/>
                    <a:p>
                      <a:pPr algn="ctr" rtl="0" fontAlgn="ctr"/>
                      <a:r>
                        <a:rPr lang="en-US" sz="800" u="none" strike="noStrike">
                          <a:effectLst/>
                        </a:rPr>
                        <a:t>SAPS</a:t>
                      </a:r>
                      <a:endParaRPr lang="en-US" sz="800" b="1" i="0" u="none" strike="noStrike">
                        <a:solidFill>
                          <a:srgbClr val="FFFFFF"/>
                        </a:solidFill>
                        <a:effectLst/>
                        <a:latin typeface="Segoe UI" panose="020B0502040204020203" pitchFamily="34" charset="0"/>
                      </a:endParaRPr>
                    </a:p>
                  </a:txBody>
                  <a:tcPr marL="9338" marR="9338" marT="9338" marB="0" anchor="ctr"/>
                </a:tc>
                <a:tc>
                  <a:txBody>
                    <a:bodyPr/>
                    <a:lstStyle/>
                    <a:p>
                      <a:pPr algn="ctr" rtl="0" fontAlgn="ctr"/>
                      <a:r>
                        <a:rPr lang="en-US" sz="800" u="none" strike="noStrike">
                          <a:effectLst/>
                        </a:rPr>
                        <a:t>Storage</a:t>
                      </a:r>
                      <a:endParaRPr lang="en-US" sz="800" b="1" i="0" u="none" strike="noStrike">
                        <a:solidFill>
                          <a:srgbClr val="FFFFFF"/>
                        </a:solidFill>
                        <a:effectLst/>
                        <a:latin typeface="Segoe UI" panose="020B0502040204020203" pitchFamily="34" charset="0"/>
                      </a:endParaRPr>
                    </a:p>
                  </a:txBody>
                  <a:tcPr marL="9338" marR="9338" marT="9338" marB="0" anchor="ctr"/>
                </a:tc>
                <a:extLst>
                  <a:ext uri="{0D108BD9-81ED-4DB2-BD59-A6C34878D82A}">
                    <a16:rowId xmlns:a16="http://schemas.microsoft.com/office/drawing/2014/main" val="1453615110"/>
                  </a:ext>
                </a:extLst>
              </a:tr>
              <a:tr h="260759">
                <a:tc>
                  <a:txBody>
                    <a:bodyPr/>
                    <a:lstStyle/>
                    <a:p>
                      <a:pPr algn="ctr" rtl="0" fontAlgn="ctr"/>
                      <a:r>
                        <a:rPr lang="en-US" sz="1200" u="none" strike="noStrike">
                          <a:effectLst/>
                        </a:rPr>
                        <a:t>GS1</a:t>
                      </a:r>
                      <a:endParaRPr lang="en-US" sz="1200" b="1" i="0" u="none" strike="noStrike">
                        <a:solidFill>
                          <a:srgbClr val="FFFFFF"/>
                        </a:solidFill>
                        <a:effectLst/>
                        <a:latin typeface="Segoe UI" panose="020B0502040204020203" pitchFamily="34" charset="0"/>
                      </a:endParaRPr>
                    </a:p>
                  </a:txBody>
                  <a:tcPr marL="9338" marR="9338" marT="9338" marB="0" anchor="ctr"/>
                </a:tc>
                <a:tc>
                  <a:txBody>
                    <a:bodyPr/>
                    <a:lstStyle/>
                    <a:p>
                      <a:pPr algn="ctr" rtl="0" fontAlgn="ctr"/>
                      <a:r>
                        <a:rPr lang="en-US" sz="1200" u="none" strike="noStrike">
                          <a:effectLst/>
                        </a:rPr>
                        <a:t>2 CPU, 28GB</a:t>
                      </a:r>
                      <a:endParaRPr lang="en-US" sz="1200" b="0" i="0" u="none" strike="noStrike">
                        <a:solidFill>
                          <a:srgbClr val="505050"/>
                        </a:solidFill>
                        <a:effectLst/>
                        <a:latin typeface="Segoe UI" panose="020B0502040204020203" pitchFamily="34" charset="0"/>
                      </a:endParaRPr>
                    </a:p>
                  </a:txBody>
                  <a:tcPr marL="9338" marR="9338" marT="9338" marB="0" anchor="ctr"/>
                </a:tc>
                <a:tc>
                  <a:txBody>
                    <a:bodyPr/>
                    <a:lstStyle/>
                    <a:p>
                      <a:pPr algn="r" rtl="0" fontAlgn="ctr"/>
                      <a:r>
                        <a:rPr lang="en-US" sz="1200" u="none" strike="noStrike">
                          <a:effectLst/>
                        </a:rPr>
                        <a:t>38415</a:t>
                      </a:r>
                      <a:endParaRPr lang="en-US" sz="1200" b="0" i="0" u="none" strike="noStrike">
                        <a:solidFill>
                          <a:srgbClr val="505050"/>
                        </a:solidFill>
                        <a:effectLst/>
                        <a:latin typeface="Segoe UI" panose="020B0502040204020203" pitchFamily="34" charset="0"/>
                      </a:endParaRPr>
                    </a:p>
                  </a:txBody>
                  <a:tcPr marL="9338" marR="9338" marT="9338" marB="0" anchor="ctr"/>
                </a:tc>
                <a:tc>
                  <a:txBody>
                    <a:bodyPr/>
                    <a:lstStyle/>
                    <a:p>
                      <a:pPr algn="ctr" rtl="0" fontAlgn="ctr"/>
                      <a:r>
                        <a:rPr lang="en-US" sz="1200" u="none" strike="noStrike">
                          <a:effectLst/>
                        </a:rPr>
                        <a:t>Premium</a:t>
                      </a:r>
                      <a:endParaRPr lang="en-US" sz="1200" b="0" i="0" u="none" strike="noStrike">
                        <a:solidFill>
                          <a:srgbClr val="505050"/>
                        </a:solidFill>
                        <a:effectLst/>
                        <a:latin typeface="Segoe UI" panose="020B0502040204020203" pitchFamily="34" charset="0"/>
                      </a:endParaRPr>
                    </a:p>
                  </a:txBody>
                  <a:tcPr marL="9338" marR="9338" marT="9338" marB="0" anchor="ctr"/>
                </a:tc>
                <a:extLst>
                  <a:ext uri="{0D108BD9-81ED-4DB2-BD59-A6C34878D82A}">
                    <a16:rowId xmlns:a16="http://schemas.microsoft.com/office/drawing/2014/main" val="4179078960"/>
                  </a:ext>
                </a:extLst>
              </a:tr>
              <a:tr h="260759">
                <a:tc>
                  <a:txBody>
                    <a:bodyPr/>
                    <a:lstStyle/>
                    <a:p>
                      <a:pPr algn="ctr" rtl="0" fontAlgn="ctr"/>
                      <a:r>
                        <a:rPr lang="en-US" sz="1200" u="none" strike="noStrike">
                          <a:effectLst/>
                        </a:rPr>
                        <a:t>GS2</a:t>
                      </a:r>
                      <a:endParaRPr lang="en-US" sz="1200" b="1" i="0" u="none" strike="noStrike">
                        <a:solidFill>
                          <a:srgbClr val="FFFFFF"/>
                        </a:solidFill>
                        <a:effectLst/>
                        <a:latin typeface="Segoe UI" panose="020B0502040204020203" pitchFamily="34" charset="0"/>
                      </a:endParaRPr>
                    </a:p>
                  </a:txBody>
                  <a:tcPr marL="9338" marR="9338" marT="9338" marB="0" anchor="ctr"/>
                </a:tc>
                <a:tc>
                  <a:txBody>
                    <a:bodyPr/>
                    <a:lstStyle/>
                    <a:p>
                      <a:pPr algn="ctr" rtl="0" fontAlgn="ctr"/>
                      <a:r>
                        <a:rPr lang="en-US" sz="1200" u="none" strike="noStrike" dirty="0">
                          <a:effectLst/>
                        </a:rPr>
                        <a:t>4 CPU, 56GB</a:t>
                      </a:r>
                      <a:endParaRPr lang="en-US" sz="1200" b="0" i="0" u="none" strike="noStrike" dirty="0">
                        <a:solidFill>
                          <a:srgbClr val="505050"/>
                        </a:solidFill>
                        <a:effectLst/>
                        <a:latin typeface="Segoe UI" panose="020B0502040204020203" pitchFamily="34" charset="0"/>
                      </a:endParaRPr>
                    </a:p>
                  </a:txBody>
                  <a:tcPr marL="9338" marR="9338" marT="9338" marB="0" anchor="ctr"/>
                </a:tc>
                <a:tc>
                  <a:txBody>
                    <a:bodyPr/>
                    <a:lstStyle/>
                    <a:p>
                      <a:pPr algn="r" rtl="0" fontAlgn="ctr"/>
                      <a:r>
                        <a:rPr lang="en-US" sz="1200" u="none" strike="noStrike">
                          <a:effectLst/>
                        </a:rPr>
                        <a:t>78620</a:t>
                      </a:r>
                      <a:endParaRPr lang="en-US" sz="1200" b="0" i="0" u="none" strike="noStrike">
                        <a:solidFill>
                          <a:srgbClr val="505050"/>
                        </a:solidFill>
                        <a:effectLst/>
                        <a:latin typeface="Segoe UI" panose="020B0502040204020203" pitchFamily="34" charset="0"/>
                      </a:endParaRPr>
                    </a:p>
                  </a:txBody>
                  <a:tcPr marL="9338" marR="9338" marT="9338" marB="0" anchor="ctr"/>
                </a:tc>
                <a:tc>
                  <a:txBody>
                    <a:bodyPr/>
                    <a:lstStyle/>
                    <a:p>
                      <a:pPr algn="ctr" rtl="0" fontAlgn="ctr"/>
                      <a:r>
                        <a:rPr lang="en-US" sz="1200" u="none" strike="noStrike">
                          <a:effectLst/>
                        </a:rPr>
                        <a:t>Premium</a:t>
                      </a:r>
                      <a:endParaRPr lang="en-US" sz="1200" b="0" i="0" u="none" strike="noStrike">
                        <a:solidFill>
                          <a:srgbClr val="505050"/>
                        </a:solidFill>
                        <a:effectLst/>
                        <a:latin typeface="Segoe UI" panose="020B0502040204020203" pitchFamily="34" charset="0"/>
                      </a:endParaRPr>
                    </a:p>
                  </a:txBody>
                  <a:tcPr marL="9338" marR="9338" marT="9338" marB="0" anchor="ctr"/>
                </a:tc>
                <a:extLst>
                  <a:ext uri="{0D108BD9-81ED-4DB2-BD59-A6C34878D82A}">
                    <a16:rowId xmlns:a16="http://schemas.microsoft.com/office/drawing/2014/main" val="798670744"/>
                  </a:ext>
                </a:extLst>
              </a:tr>
              <a:tr h="260759">
                <a:tc>
                  <a:txBody>
                    <a:bodyPr/>
                    <a:lstStyle/>
                    <a:p>
                      <a:pPr algn="ctr" rtl="0" fontAlgn="ctr"/>
                      <a:r>
                        <a:rPr lang="en-US" sz="1200" u="none" strike="noStrike">
                          <a:effectLst/>
                        </a:rPr>
                        <a:t>GS3</a:t>
                      </a:r>
                      <a:endParaRPr lang="en-US" sz="1200" b="1" i="0" u="none" strike="noStrike">
                        <a:solidFill>
                          <a:srgbClr val="FFFFFF"/>
                        </a:solidFill>
                        <a:effectLst/>
                        <a:latin typeface="Segoe UI" panose="020B0502040204020203" pitchFamily="34" charset="0"/>
                      </a:endParaRPr>
                    </a:p>
                  </a:txBody>
                  <a:tcPr marL="9338" marR="9338" marT="9338" marB="0" anchor="ctr"/>
                </a:tc>
                <a:tc>
                  <a:txBody>
                    <a:bodyPr/>
                    <a:lstStyle/>
                    <a:p>
                      <a:pPr algn="ctr" rtl="0" fontAlgn="ctr"/>
                      <a:r>
                        <a:rPr lang="en-US" sz="1200" u="none" strike="noStrike">
                          <a:effectLst/>
                        </a:rPr>
                        <a:t>8 CPU, 112GB</a:t>
                      </a:r>
                      <a:endParaRPr lang="en-US" sz="1200" b="0" i="0" u="none" strike="noStrike">
                        <a:solidFill>
                          <a:srgbClr val="505050"/>
                        </a:solidFill>
                        <a:effectLst/>
                        <a:latin typeface="Segoe UI" panose="020B0502040204020203" pitchFamily="34" charset="0"/>
                      </a:endParaRPr>
                    </a:p>
                  </a:txBody>
                  <a:tcPr marL="9338" marR="9338" marT="9338" marB="0" anchor="ctr"/>
                </a:tc>
                <a:tc>
                  <a:txBody>
                    <a:bodyPr/>
                    <a:lstStyle/>
                    <a:p>
                      <a:pPr algn="r" rtl="0" fontAlgn="ctr"/>
                      <a:r>
                        <a:rPr lang="en-US" sz="1200" u="none" strike="noStrike">
                          <a:effectLst/>
                        </a:rPr>
                        <a:t>137520</a:t>
                      </a:r>
                      <a:endParaRPr lang="en-US" sz="1200" b="0" i="0" u="none" strike="noStrike">
                        <a:solidFill>
                          <a:srgbClr val="505050"/>
                        </a:solidFill>
                        <a:effectLst/>
                        <a:latin typeface="Segoe UI" panose="020B0502040204020203" pitchFamily="34" charset="0"/>
                      </a:endParaRPr>
                    </a:p>
                  </a:txBody>
                  <a:tcPr marL="9338" marR="9338" marT="9338" marB="0" anchor="ctr"/>
                </a:tc>
                <a:tc>
                  <a:txBody>
                    <a:bodyPr/>
                    <a:lstStyle/>
                    <a:p>
                      <a:pPr algn="ctr" rtl="0" fontAlgn="ctr"/>
                      <a:r>
                        <a:rPr lang="en-US" sz="1200" u="none" strike="noStrike">
                          <a:effectLst/>
                        </a:rPr>
                        <a:t>Premium</a:t>
                      </a:r>
                      <a:endParaRPr lang="en-US" sz="1200" b="0" i="0" u="none" strike="noStrike">
                        <a:solidFill>
                          <a:srgbClr val="505050"/>
                        </a:solidFill>
                        <a:effectLst/>
                        <a:latin typeface="Segoe UI" panose="020B0502040204020203" pitchFamily="34" charset="0"/>
                      </a:endParaRPr>
                    </a:p>
                  </a:txBody>
                  <a:tcPr marL="9338" marR="9338" marT="9338" marB="0" anchor="ctr"/>
                </a:tc>
                <a:extLst>
                  <a:ext uri="{0D108BD9-81ED-4DB2-BD59-A6C34878D82A}">
                    <a16:rowId xmlns:a16="http://schemas.microsoft.com/office/drawing/2014/main" val="3651183955"/>
                  </a:ext>
                </a:extLst>
              </a:tr>
              <a:tr h="260759">
                <a:tc>
                  <a:txBody>
                    <a:bodyPr/>
                    <a:lstStyle/>
                    <a:p>
                      <a:pPr algn="ctr" rtl="0" fontAlgn="ctr"/>
                      <a:r>
                        <a:rPr lang="en-US" sz="1200" u="none" strike="noStrike">
                          <a:effectLst/>
                        </a:rPr>
                        <a:t>GS4</a:t>
                      </a:r>
                      <a:endParaRPr lang="en-US" sz="1200" b="1" i="0" u="none" strike="noStrike">
                        <a:solidFill>
                          <a:srgbClr val="FFFFFF"/>
                        </a:solidFill>
                        <a:effectLst/>
                        <a:latin typeface="Segoe UI" panose="020B0502040204020203" pitchFamily="34" charset="0"/>
                      </a:endParaRPr>
                    </a:p>
                  </a:txBody>
                  <a:tcPr marL="9338" marR="9338" marT="9338" marB="0" anchor="ctr"/>
                </a:tc>
                <a:tc>
                  <a:txBody>
                    <a:bodyPr/>
                    <a:lstStyle/>
                    <a:p>
                      <a:pPr algn="ctr" rtl="0" fontAlgn="ctr"/>
                      <a:r>
                        <a:rPr lang="en-US" sz="1200" u="none" strike="noStrike" dirty="0">
                          <a:effectLst/>
                        </a:rPr>
                        <a:t>16 CPU, 224GB</a:t>
                      </a:r>
                      <a:endParaRPr lang="en-US" sz="1200" b="0" i="0" u="none" strike="noStrike" dirty="0">
                        <a:solidFill>
                          <a:srgbClr val="1B6AA3"/>
                        </a:solidFill>
                        <a:effectLst/>
                        <a:latin typeface="Segoe UI" panose="020B0502040204020203" pitchFamily="34" charset="0"/>
                      </a:endParaRPr>
                    </a:p>
                  </a:txBody>
                  <a:tcPr marL="9338" marR="9338" marT="9338" marB="0" anchor="ctr"/>
                </a:tc>
                <a:tc>
                  <a:txBody>
                    <a:bodyPr/>
                    <a:lstStyle/>
                    <a:p>
                      <a:pPr algn="r" rtl="0" fontAlgn="ctr"/>
                      <a:r>
                        <a:rPr lang="en-US" sz="1200" u="none" strike="noStrike">
                          <a:effectLst/>
                        </a:rPr>
                        <a:t>247880</a:t>
                      </a:r>
                      <a:endParaRPr lang="en-US" sz="1200" b="0" i="0" u="none" strike="noStrike">
                        <a:solidFill>
                          <a:srgbClr val="1B6AA3"/>
                        </a:solidFill>
                        <a:effectLst/>
                        <a:latin typeface="Segoe UI" panose="020B0502040204020203" pitchFamily="34" charset="0"/>
                      </a:endParaRPr>
                    </a:p>
                  </a:txBody>
                  <a:tcPr marL="9338" marR="9338" marT="9338" marB="0" anchor="ctr"/>
                </a:tc>
                <a:tc>
                  <a:txBody>
                    <a:bodyPr/>
                    <a:lstStyle/>
                    <a:p>
                      <a:pPr algn="ctr" rtl="0" fontAlgn="ctr"/>
                      <a:r>
                        <a:rPr lang="en-US" sz="1200" u="none" strike="noStrike">
                          <a:effectLst/>
                        </a:rPr>
                        <a:t>Premium</a:t>
                      </a:r>
                      <a:endParaRPr lang="en-US" sz="1200" b="0" i="0" u="none" strike="noStrike">
                        <a:solidFill>
                          <a:srgbClr val="1B6AA3"/>
                        </a:solidFill>
                        <a:effectLst/>
                        <a:latin typeface="Segoe UI" panose="020B0502040204020203" pitchFamily="34" charset="0"/>
                      </a:endParaRPr>
                    </a:p>
                  </a:txBody>
                  <a:tcPr marL="9338" marR="9338" marT="9338" marB="0" anchor="ctr"/>
                </a:tc>
                <a:extLst>
                  <a:ext uri="{0D108BD9-81ED-4DB2-BD59-A6C34878D82A}">
                    <a16:rowId xmlns:a16="http://schemas.microsoft.com/office/drawing/2014/main" val="4264162264"/>
                  </a:ext>
                </a:extLst>
              </a:tr>
              <a:tr h="260759">
                <a:tc>
                  <a:txBody>
                    <a:bodyPr/>
                    <a:lstStyle/>
                    <a:p>
                      <a:pPr algn="ctr" rtl="0" fontAlgn="ctr"/>
                      <a:r>
                        <a:rPr lang="en-US" sz="1200" u="none" strike="noStrike">
                          <a:effectLst/>
                        </a:rPr>
                        <a:t>DS12</a:t>
                      </a:r>
                      <a:endParaRPr lang="en-US" sz="1200" b="1" i="0" u="none" strike="noStrike">
                        <a:solidFill>
                          <a:srgbClr val="FFFFFF"/>
                        </a:solidFill>
                        <a:effectLst/>
                        <a:latin typeface="Segoe"/>
                      </a:endParaRPr>
                    </a:p>
                  </a:txBody>
                  <a:tcPr marL="9338" marR="9338" marT="9338" marB="0" anchor="ctr"/>
                </a:tc>
                <a:tc>
                  <a:txBody>
                    <a:bodyPr/>
                    <a:lstStyle/>
                    <a:p>
                      <a:pPr algn="ctr" rtl="0" fontAlgn="ctr"/>
                      <a:r>
                        <a:rPr lang="en-US" sz="1200" u="none" strike="noStrike" dirty="0">
                          <a:effectLst/>
                        </a:rPr>
                        <a:t>4 CPU, 28GB</a:t>
                      </a:r>
                      <a:endParaRPr lang="en-US" sz="1200" b="0" i="0" u="none" strike="noStrike" dirty="0">
                        <a:solidFill>
                          <a:srgbClr val="1B6AA3"/>
                        </a:solidFill>
                        <a:effectLst/>
                        <a:latin typeface="Segoe"/>
                      </a:endParaRPr>
                    </a:p>
                  </a:txBody>
                  <a:tcPr marL="9338" marR="9338" marT="9338" marB="0" anchor="ctr"/>
                </a:tc>
                <a:tc>
                  <a:txBody>
                    <a:bodyPr/>
                    <a:lstStyle/>
                    <a:p>
                      <a:pPr algn="r" rtl="0" fontAlgn="ctr"/>
                      <a:r>
                        <a:rPr lang="en-US" sz="1200" u="none" strike="noStrike">
                          <a:effectLst/>
                        </a:rPr>
                        <a:t>48750</a:t>
                      </a:r>
                      <a:endParaRPr lang="en-US" sz="1200" b="0" i="0" u="none" strike="noStrike">
                        <a:solidFill>
                          <a:srgbClr val="1B6AA3"/>
                        </a:solidFill>
                        <a:effectLst/>
                        <a:latin typeface="Segoe"/>
                      </a:endParaRPr>
                    </a:p>
                  </a:txBody>
                  <a:tcPr marL="9338" marR="9338" marT="9338" marB="0" anchor="ctr"/>
                </a:tc>
                <a:tc>
                  <a:txBody>
                    <a:bodyPr/>
                    <a:lstStyle/>
                    <a:p>
                      <a:pPr algn="ctr" rtl="0" fontAlgn="ctr"/>
                      <a:r>
                        <a:rPr lang="en-US" sz="1200" u="none" strike="noStrike">
                          <a:effectLst/>
                        </a:rPr>
                        <a:t>Premium</a:t>
                      </a:r>
                      <a:endParaRPr lang="en-US" sz="1200" b="0" i="0" u="none" strike="noStrike">
                        <a:solidFill>
                          <a:srgbClr val="1B6AA3"/>
                        </a:solidFill>
                        <a:effectLst/>
                        <a:latin typeface="Segoe"/>
                      </a:endParaRPr>
                    </a:p>
                  </a:txBody>
                  <a:tcPr marL="9338" marR="9338" marT="9338" marB="0" anchor="ctr"/>
                </a:tc>
                <a:extLst>
                  <a:ext uri="{0D108BD9-81ED-4DB2-BD59-A6C34878D82A}">
                    <a16:rowId xmlns:a16="http://schemas.microsoft.com/office/drawing/2014/main" val="2029002082"/>
                  </a:ext>
                </a:extLst>
              </a:tr>
              <a:tr h="260759">
                <a:tc>
                  <a:txBody>
                    <a:bodyPr/>
                    <a:lstStyle/>
                    <a:p>
                      <a:pPr algn="ctr" rtl="0" fontAlgn="ctr"/>
                      <a:r>
                        <a:rPr lang="en-US" sz="1200" u="none" strike="noStrike">
                          <a:effectLst/>
                        </a:rPr>
                        <a:t>DS13</a:t>
                      </a:r>
                      <a:endParaRPr lang="en-US" sz="1200" b="1" i="0" u="none" strike="noStrike">
                        <a:solidFill>
                          <a:srgbClr val="FFFFFF"/>
                        </a:solidFill>
                        <a:effectLst/>
                        <a:latin typeface="Segoe"/>
                      </a:endParaRPr>
                    </a:p>
                  </a:txBody>
                  <a:tcPr marL="9338" marR="9338" marT="9338" marB="0" anchor="ctr"/>
                </a:tc>
                <a:tc>
                  <a:txBody>
                    <a:bodyPr/>
                    <a:lstStyle/>
                    <a:p>
                      <a:pPr algn="ctr" rtl="0" fontAlgn="ctr"/>
                      <a:r>
                        <a:rPr lang="en-US" sz="1200" u="none" strike="noStrike">
                          <a:effectLst/>
                        </a:rPr>
                        <a:t>8 CPU, 56GB</a:t>
                      </a:r>
                      <a:endParaRPr lang="en-US" sz="1200" b="0" i="0" u="none" strike="noStrike">
                        <a:solidFill>
                          <a:srgbClr val="1B6AA3"/>
                        </a:solidFill>
                        <a:effectLst/>
                        <a:latin typeface="Segoe"/>
                      </a:endParaRPr>
                    </a:p>
                  </a:txBody>
                  <a:tcPr marL="9338" marR="9338" marT="9338" marB="0" anchor="ctr"/>
                </a:tc>
                <a:tc>
                  <a:txBody>
                    <a:bodyPr/>
                    <a:lstStyle/>
                    <a:p>
                      <a:pPr algn="r" rtl="0" fontAlgn="ctr"/>
                      <a:r>
                        <a:rPr lang="en-US" sz="1200" u="none" strike="noStrike" dirty="0">
                          <a:effectLst/>
                        </a:rPr>
                        <a:t>91050</a:t>
                      </a:r>
                      <a:endParaRPr lang="en-US" sz="1200" b="0" i="0" u="none" strike="noStrike" dirty="0">
                        <a:solidFill>
                          <a:srgbClr val="1B6AA3"/>
                        </a:solidFill>
                        <a:effectLst/>
                        <a:latin typeface="Segoe"/>
                      </a:endParaRPr>
                    </a:p>
                  </a:txBody>
                  <a:tcPr marL="9338" marR="9338" marT="9338" marB="0" anchor="ctr"/>
                </a:tc>
                <a:tc>
                  <a:txBody>
                    <a:bodyPr/>
                    <a:lstStyle/>
                    <a:p>
                      <a:pPr algn="ctr" rtl="0" fontAlgn="ctr"/>
                      <a:r>
                        <a:rPr lang="en-US" sz="1200" u="none" strike="noStrike" dirty="0">
                          <a:effectLst/>
                        </a:rPr>
                        <a:t>Premium</a:t>
                      </a:r>
                      <a:endParaRPr lang="en-US" sz="1200" b="0" i="0" u="none" strike="noStrike" dirty="0">
                        <a:solidFill>
                          <a:srgbClr val="1B6AA3"/>
                        </a:solidFill>
                        <a:effectLst/>
                        <a:latin typeface="Segoe"/>
                      </a:endParaRPr>
                    </a:p>
                  </a:txBody>
                  <a:tcPr marL="9338" marR="9338" marT="9338" marB="0" anchor="ctr"/>
                </a:tc>
                <a:extLst>
                  <a:ext uri="{0D108BD9-81ED-4DB2-BD59-A6C34878D82A}">
                    <a16:rowId xmlns:a16="http://schemas.microsoft.com/office/drawing/2014/main" val="1635472414"/>
                  </a:ext>
                </a:extLst>
              </a:tr>
            </a:tbl>
          </a:graphicData>
        </a:graphic>
      </p:graphicFrame>
    </p:spTree>
    <p:extLst>
      <p:ext uri="{BB962C8B-B14F-4D97-AF65-F5344CB8AC3E}">
        <p14:creationId xmlns:p14="http://schemas.microsoft.com/office/powerpoint/2010/main" val="36987229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r>
              <a:rPr lang="en-US" dirty="0"/>
              <a:t>	</a:t>
            </a:r>
          </a:p>
        </p:txBody>
      </p:sp>
      <p:sp>
        <p:nvSpPr>
          <p:cNvPr id="5" name="Content Placeholder 4"/>
          <p:cNvSpPr>
            <a:spLocks noGrp="1"/>
          </p:cNvSpPr>
          <p:nvPr>
            <p:ph sz="quarter" idx="10"/>
          </p:nvPr>
        </p:nvSpPr>
        <p:spPr>
          <a:xfrm>
            <a:off x="268288" y="1398397"/>
            <a:ext cx="11542503" cy="3447098"/>
          </a:xfrm>
        </p:spPr>
        <p:txBody>
          <a:bodyPr/>
          <a:lstStyle/>
          <a:p>
            <a:r>
              <a:rPr lang="en-US" dirty="0"/>
              <a:t>Key components of an SAP ADS</a:t>
            </a:r>
          </a:p>
          <a:p>
            <a:r>
              <a:rPr lang="en-US" dirty="0"/>
              <a:t>Capacity planning and resource sizing</a:t>
            </a:r>
          </a:p>
          <a:p>
            <a:r>
              <a:rPr lang="en-US" dirty="0"/>
              <a:t>Solution design </a:t>
            </a:r>
          </a:p>
          <a:p>
            <a:r>
              <a:rPr lang="en-US" dirty="0"/>
              <a:t>Estimating solution costs</a:t>
            </a:r>
          </a:p>
          <a:p>
            <a:r>
              <a:rPr lang="en-US" dirty="0"/>
              <a:t>Anatomy of an SAP Migration </a:t>
            </a:r>
          </a:p>
        </p:txBody>
      </p:sp>
    </p:spTree>
    <p:extLst>
      <p:ext uri="{BB962C8B-B14F-4D97-AF65-F5344CB8AC3E}">
        <p14:creationId xmlns:p14="http://schemas.microsoft.com/office/powerpoint/2010/main" val="327441621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SAP App. Performance Std. (SAPS)</a:t>
            </a:r>
          </a:p>
        </p:txBody>
      </p:sp>
      <p:sp>
        <p:nvSpPr>
          <p:cNvPr id="3" name="Content Placeholder 2"/>
          <p:cNvSpPr>
            <a:spLocks noGrp="1"/>
          </p:cNvSpPr>
          <p:nvPr>
            <p:ph sz="quarter" idx="10"/>
          </p:nvPr>
        </p:nvSpPr>
        <p:spPr>
          <a:xfrm>
            <a:off x="268288" y="1398397"/>
            <a:ext cx="11542503" cy="3631763"/>
          </a:xfrm>
        </p:spPr>
        <p:txBody>
          <a:bodyPr/>
          <a:lstStyle/>
          <a:p>
            <a:r>
              <a:rPr lang="en-US" dirty="0"/>
              <a:t>A hardware-independent unit of measurement that describes the performance of a system configuration in the SAP environment</a:t>
            </a:r>
          </a:p>
          <a:p>
            <a:r>
              <a:rPr lang="en-US" dirty="0"/>
              <a:t>It is derived from the Sales and Distribution (SD) benchmark, where 100 SAPS is defined as 2,000 fully business processed order line items per hour</a:t>
            </a:r>
          </a:p>
        </p:txBody>
      </p:sp>
    </p:spTree>
    <p:extLst>
      <p:ext uri="{BB962C8B-B14F-4D97-AF65-F5344CB8AC3E}">
        <p14:creationId xmlns:p14="http://schemas.microsoft.com/office/powerpoint/2010/main" val="336109566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System Sizing</a:t>
            </a:r>
          </a:p>
        </p:txBody>
      </p:sp>
      <p:sp>
        <p:nvSpPr>
          <p:cNvPr id="5" name="Content Placeholder 4"/>
          <p:cNvSpPr>
            <a:spLocks noGrp="1"/>
          </p:cNvSpPr>
          <p:nvPr>
            <p:ph sz="quarter" idx="10"/>
          </p:nvPr>
        </p:nvSpPr>
        <p:spPr>
          <a:xfrm>
            <a:off x="268288" y="1398397"/>
            <a:ext cx="5186647" cy="3600986"/>
          </a:xfrm>
        </p:spPr>
        <p:txBody>
          <a:bodyPr/>
          <a:lstStyle/>
          <a:p>
            <a:r>
              <a:rPr lang="en-US" sz="3600" dirty="0"/>
              <a:t>Reference sizing</a:t>
            </a:r>
          </a:p>
          <a:p>
            <a:pPr lvl="1"/>
            <a:r>
              <a:rPr lang="en-US" sz="2800" dirty="0"/>
              <a:t>Reference on-premises configuration </a:t>
            </a:r>
          </a:p>
          <a:p>
            <a:pPr lvl="1"/>
            <a:r>
              <a:rPr lang="en-US" sz="2800" dirty="0"/>
              <a:t>Use resource utilization data</a:t>
            </a:r>
          </a:p>
          <a:p>
            <a:pPr lvl="1"/>
            <a:r>
              <a:rPr lang="en-US" sz="2800" dirty="0"/>
              <a:t>Early Watch Report</a:t>
            </a:r>
          </a:p>
          <a:p>
            <a:r>
              <a:rPr lang="en-US" sz="3600" dirty="0"/>
              <a:t>SAP Quick Sizer sizing for new systems</a:t>
            </a:r>
          </a:p>
        </p:txBody>
      </p:sp>
      <p:sp>
        <p:nvSpPr>
          <p:cNvPr id="3" name="TextBox 2"/>
          <p:cNvSpPr txBox="1"/>
          <p:nvPr/>
        </p:nvSpPr>
        <p:spPr>
          <a:xfrm>
            <a:off x="9312671" y="950174"/>
            <a:ext cx="249812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SAP Quick Sizer</a:t>
            </a:r>
          </a:p>
        </p:txBody>
      </p:sp>
      <p:pic>
        <p:nvPicPr>
          <p:cNvPr id="6" name="Picture 5"/>
          <p:cNvPicPr>
            <a:picLocks noChangeAspect="1"/>
          </p:cNvPicPr>
          <p:nvPr/>
        </p:nvPicPr>
        <p:blipFill>
          <a:blip r:embed="rId3"/>
          <a:stretch>
            <a:fillRect/>
          </a:stretch>
        </p:blipFill>
        <p:spPr>
          <a:xfrm>
            <a:off x="5454935" y="1647201"/>
            <a:ext cx="6232868" cy="4678271"/>
          </a:xfrm>
          <a:prstGeom prst="rect">
            <a:avLst/>
          </a:prstGeom>
        </p:spPr>
      </p:pic>
    </p:spTree>
    <p:extLst>
      <p:ext uri="{BB962C8B-B14F-4D97-AF65-F5344CB8AC3E}">
        <p14:creationId xmlns:p14="http://schemas.microsoft.com/office/powerpoint/2010/main" val="270626688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System Utilization Info</a:t>
            </a:r>
          </a:p>
        </p:txBody>
      </p:sp>
      <p:sp>
        <p:nvSpPr>
          <p:cNvPr id="3" name="Content Placeholder 2"/>
          <p:cNvSpPr>
            <a:spLocks noGrp="1"/>
          </p:cNvSpPr>
          <p:nvPr>
            <p:ph sz="quarter" idx="10"/>
          </p:nvPr>
        </p:nvSpPr>
        <p:spPr>
          <a:xfrm>
            <a:off x="268288" y="1398397"/>
            <a:ext cx="11542503" cy="4056495"/>
          </a:xfrm>
        </p:spPr>
        <p:txBody>
          <a:bodyPr/>
          <a:lstStyle/>
          <a:p>
            <a:r>
              <a:rPr lang="en-US" dirty="0"/>
              <a:t>ABAP </a:t>
            </a:r>
          </a:p>
          <a:p>
            <a:pPr lvl="1">
              <a:buFont typeface="Wingdings" panose="05000000000000000000" pitchFamily="2" charset="2"/>
              <a:buChar char="§"/>
            </a:pPr>
            <a:r>
              <a:rPr lang="en-US" dirty="0"/>
              <a:t>SAP operating system monitor transaction OS07N</a:t>
            </a:r>
          </a:p>
          <a:p>
            <a:pPr marL="1298688" lvl="3" indent="-514350">
              <a:buFont typeface="+mj-lt"/>
              <a:buAutoNum type="arabicPeriod"/>
            </a:pPr>
            <a:r>
              <a:rPr lang="en-US" dirty="0"/>
              <a:t>CPU</a:t>
            </a:r>
          </a:p>
          <a:p>
            <a:pPr marL="1298688" lvl="3" indent="-514350">
              <a:buFont typeface="+mj-lt"/>
              <a:buAutoNum type="arabicPeriod"/>
            </a:pPr>
            <a:r>
              <a:rPr lang="en-US" dirty="0"/>
              <a:t>Memory Management</a:t>
            </a:r>
          </a:p>
          <a:p>
            <a:pPr marL="1298688" lvl="3" indent="-514350">
              <a:buFont typeface="+mj-lt"/>
              <a:buAutoNum type="arabicPeriod"/>
            </a:pPr>
            <a:r>
              <a:rPr lang="en-US" dirty="0"/>
              <a:t>File systems and LAN</a:t>
            </a:r>
          </a:p>
          <a:p>
            <a:r>
              <a:rPr lang="en-US" dirty="0">
                <a:gradFill>
                  <a:gsLst>
                    <a:gs pos="1250">
                      <a:schemeClr val="tx1"/>
                    </a:gs>
                    <a:gs pos="100000">
                      <a:schemeClr val="tx1"/>
                    </a:gs>
                  </a:gsLst>
                  <a:lin ang="5400000" scaled="0"/>
                </a:gradFill>
                <a:latin typeface="+mj-lt"/>
                <a:cs typeface="Segoe UI" panose="020B0502040204020203" pitchFamily="34" charset="0"/>
              </a:rPr>
              <a:t>JAVA</a:t>
            </a:r>
          </a:p>
          <a:p>
            <a:pPr lvl="1">
              <a:buFont typeface="Wingdings" panose="05000000000000000000" pitchFamily="2" charset="2"/>
              <a:buChar char="§"/>
            </a:pPr>
            <a:r>
              <a:rPr lang="en-US" dirty="0">
                <a:gradFill>
                  <a:gsLst>
                    <a:gs pos="1250">
                      <a:schemeClr val="tx1"/>
                    </a:gs>
                    <a:gs pos="100000">
                      <a:schemeClr val="tx1"/>
                    </a:gs>
                  </a:gsLst>
                  <a:lin ang="5400000" scaled="0"/>
                </a:gradFill>
                <a:latin typeface="+mj-lt"/>
                <a:cs typeface="Segoe UI" panose="020B0502040204020203" pitchFamily="34" charset="0"/>
              </a:rPr>
              <a:t>SAP NetWeaver Administrator (NWA)</a:t>
            </a:r>
          </a:p>
        </p:txBody>
      </p:sp>
    </p:spTree>
    <p:extLst>
      <p:ext uri="{BB962C8B-B14F-4D97-AF65-F5344CB8AC3E}">
        <p14:creationId xmlns:p14="http://schemas.microsoft.com/office/powerpoint/2010/main" val="301685672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82814808"/>
              </p:ext>
            </p:extLst>
          </p:nvPr>
        </p:nvGraphicFramePr>
        <p:xfrm>
          <a:off x="501591" y="884026"/>
          <a:ext cx="11188819" cy="5511058"/>
        </p:xfrm>
        <a:graphic>
          <a:graphicData uri="http://schemas.openxmlformats.org/drawingml/2006/table">
            <a:tbl>
              <a:tblPr firstRow="1" bandRow="1">
                <a:tableStyleId>{6E25E649-3F16-4E02-A733-19D2CDBF48F0}</a:tableStyleId>
              </a:tblPr>
              <a:tblGrid>
                <a:gridCol w="1296461">
                  <a:extLst>
                    <a:ext uri="{9D8B030D-6E8A-4147-A177-3AD203B41FA5}">
                      <a16:colId xmlns:a16="http://schemas.microsoft.com/office/drawing/2014/main" val="20001"/>
                    </a:ext>
                  </a:extLst>
                </a:gridCol>
                <a:gridCol w="1716892">
                  <a:extLst>
                    <a:ext uri="{9D8B030D-6E8A-4147-A177-3AD203B41FA5}">
                      <a16:colId xmlns:a16="http://schemas.microsoft.com/office/drawing/2014/main" val="20002"/>
                    </a:ext>
                  </a:extLst>
                </a:gridCol>
                <a:gridCol w="1406710">
                  <a:extLst>
                    <a:ext uri="{9D8B030D-6E8A-4147-A177-3AD203B41FA5}">
                      <a16:colId xmlns:a16="http://schemas.microsoft.com/office/drawing/2014/main" val="20003"/>
                    </a:ext>
                  </a:extLst>
                </a:gridCol>
                <a:gridCol w="922307">
                  <a:extLst>
                    <a:ext uri="{9D8B030D-6E8A-4147-A177-3AD203B41FA5}">
                      <a16:colId xmlns:a16="http://schemas.microsoft.com/office/drawing/2014/main" val="20004"/>
                    </a:ext>
                  </a:extLst>
                </a:gridCol>
                <a:gridCol w="911755">
                  <a:extLst>
                    <a:ext uri="{9D8B030D-6E8A-4147-A177-3AD203B41FA5}">
                      <a16:colId xmlns:a16="http://schemas.microsoft.com/office/drawing/2014/main" val="3686899921"/>
                    </a:ext>
                  </a:extLst>
                </a:gridCol>
                <a:gridCol w="911755">
                  <a:extLst>
                    <a:ext uri="{9D8B030D-6E8A-4147-A177-3AD203B41FA5}">
                      <a16:colId xmlns:a16="http://schemas.microsoft.com/office/drawing/2014/main" val="20005"/>
                    </a:ext>
                  </a:extLst>
                </a:gridCol>
                <a:gridCol w="1324398">
                  <a:extLst>
                    <a:ext uri="{9D8B030D-6E8A-4147-A177-3AD203B41FA5}">
                      <a16:colId xmlns:a16="http://schemas.microsoft.com/office/drawing/2014/main" val="20006"/>
                    </a:ext>
                  </a:extLst>
                </a:gridCol>
                <a:gridCol w="1324398">
                  <a:extLst>
                    <a:ext uri="{9D8B030D-6E8A-4147-A177-3AD203B41FA5}">
                      <a16:colId xmlns:a16="http://schemas.microsoft.com/office/drawing/2014/main" val="2606579063"/>
                    </a:ext>
                  </a:extLst>
                </a:gridCol>
                <a:gridCol w="1374143">
                  <a:extLst>
                    <a:ext uri="{9D8B030D-6E8A-4147-A177-3AD203B41FA5}">
                      <a16:colId xmlns:a16="http://schemas.microsoft.com/office/drawing/2014/main" val="2905305948"/>
                    </a:ext>
                  </a:extLst>
                </a:gridCol>
              </a:tblGrid>
              <a:tr h="443141">
                <a:tc>
                  <a:txBody>
                    <a:bodyPr/>
                    <a:lstStyle/>
                    <a:p>
                      <a:pPr algn="ctr"/>
                      <a:r>
                        <a:rPr lang="en-US" sz="1200" dirty="0"/>
                        <a:t>VM Type</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t>VM Size</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t>Temp SSD</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t>2-Tier SAPS</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t>3-Tier SAPS</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t># of v-disks</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t>Max IOPS</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t>Max Disk Bandwidth</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t>Max Network </a:t>
                      </a:r>
                      <a:br>
                        <a:rPr lang="en-US" sz="1200" dirty="0"/>
                      </a:br>
                      <a:r>
                        <a:rPr lang="en-US" sz="1200" dirty="0"/>
                        <a:t>Bandwidth</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tc>
                <a:extLst>
                  <a:ext uri="{0D108BD9-81ED-4DB2-BD59-A6C34878D82A}">
                    <a16:rowId xmlns:a16="http://schemas.microsoft.com/office/drawing/2014/main" val="10000"/>
                  </a:ext>
                </a:extLst>
              </a:tr>
              <a:tr h="182309">
                <a:tc>
                  <a:txBody>
                    <a:bodyPr/>
                    <a:lstStyle/>
                    <a:p>
                      <a:pPr algn="ctr"/>
                      <a:r>
                        <a:rPr lang="en-US" sz="1200" kern="1200" dirty="0"/>
                        <a:t>A5</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t>2 CPU, 14 GB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t>1,500</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fontAlgn="ctr"/>
                      <a:r>
                        <a:rPr lang="en-US" sz="1200" u="none" strike="noStrike" dirty="0">
                          <a:effectLst/>
                        </a:rPr>
                        <a:t>   12,000</a:t>
                      </a:r>
                      <a:endParaRPr lang="en-US" sz="1200" b="0" i="0" u="none" strike="noStrike" dirty="0">
                        <a:solidFill>
                          <a:schemeClr val="bg1"/>
                        </a:solidFill>
                        <a:effectLst/>
                        <a:latin typeface="Calibri" panose="020F0502020204030204" pitchFamily="34" charset="0"/>
                        <a:cs typeface="Calibri" panose="020F0502020204030204" pitchFamily="34" charset="0"/>
                      </a:endParaRPr>
                    </a:p>
                  </a:txBody>
                  <a:tcPr marL="3001" marR="3001" marT="3001" marB="0" anchor="ctr"/>
                </a:tc>
                <a:tc>
                  <a:txBody>
                    <a:bodyPr/>
                    <a:lstStyle/>
                    <a:p>
                      <a:pPr algn="ctr"/>
                      <a:r>
                        <a:rPr lang="en-US" sz="1200" kern="1200" dirty="0"/>
                        <a:t>4</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effectLst/>
                        </a:rPr>
                        <a:t>4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tc>
                <a:extLst>
                  <a:ext uri="{0D108BD9-81ED-4DB2-BD59-A6C34878D82A}">
                    <a16:rowId xmlns:a16="http://schemas.microsoft.com/office/drawing/2014/main" val="10001"/>
                  </a:ext>
                </a:extLst>
              </a:tr>
              <a:tr h="182309">
                <a:tc>
                  <a:txBody>
                    <a:bodyPr/>
                    <a:lstStyle/>
                    <a:p>
                      <a:pPr algn="ctr"/>
                      <a:r>
                        <a:rPr lang="en-US" sz="1200" kern="1200" dirty="0"/>
                        <a:t>A6</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t>4 CPU, 28 GB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t>3,000</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fontAlgn="ctr"/>
                      <a:r>
                        <a:rPr lang="en-US" sz="1200" u="none" strike="noStrike" dirty="0">
                          <a:effectLst/>
                        </a:rPr>
                        <a:t>   25,000</a:t>
                      </a:r>
                      <a:endParaRPr lang="en-US" sz="1200" b="0" i="0" u="none" strike="noStrike" dirty="0">
                        <a:solidFill>
                          <a:schemeClr val="bg1"/>
                        </a:solidFill>
                        <a:effectLst/>
                        <a:latin typeface="Calibri" panose="020F0502020204030204" pitchFamily="34" charset="0"/>
                        <a:cs typeface="Calibri" panose="020F0502020204030204" pitchFamily="34" charset="0"/>
                      </a:endParaRPr>
                    </a:p>
                  </a:txBody>
                  <a:tcPr marL="3001" marR="3001" marT="3001" marB="0" anchor="ctr"/>
                </a:tc>
                <a:tc>
                  <a:txBody>
                    <a:bodyPr/>
                    <a:lstStyle/>
                    <a:p>
                      <a:pPr algn="ctr"/>
                      <a:r>
                        <a:rPr lang="en-US" sz="1200" kern="1200" dirty="0"/>
                        <a:t>8</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effectLst/>
                        </a:rPr>
                        <a:t>8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tc>
                <a:extLst>
                  <a:ext uri="{0D108BD9-81ED-4DB2-BD59-A6C34878D82A}">
                    <a16:rowId xmlns:a16="http://schemas.microsoft.com/office/drawing/2014/main" val="10002"/>
                  </a:ext>
                </a:extLst>
              </a:tr>
              <a:tr h="182309">
                <a:tc>
                  <a:txBody>
                    <a:bodyPr/>
                    <a:lstStyle/>
                    <a:p>
                      <a:pPr algn="ctr"/>
                      <a:r>
                        <a:rPr lang="en-US" sz="1200" kern="1200" dirty="0"/>
                        <a:t>A7</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t>8 CPU, 56 GB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t>6,000</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fontAlgn="ctr"/>
                      <a:r>
                        <a:rPr lang="en-US" sz="1200" u="none" strike="noStrike" dirty="0">
                          <a:effectLst/>
                        </a:rPr>
                        <a:t>   50,000</a:t>
                      </a:r>
                      <a:endParaRPr lang="en-US" sz="1200" b="0" i="0" u="none" strike="noStrike" dirty="0">
                        <a:solidFill>
                          <a:schemeClr val="bg1"/>
                        </a:solidFill>
                        <a:effectLst/>
                        <a:latin typeface="Calibri" panose="020F0502020204030204" pitchFamily="34" charset="0"/>
                        <a:cs typeface="Calibri" panose="020F0502020204030204" pitchFamily="34" charset="0"/>
                      </a:endParaRPr>
                    </a:p>
                  </a:txBody>
                  <a:tcPr marL="3001" marR="3001" marT="3001" marB="0" anchor="ctr"/>
                </a:tc>
                <a:tc>
                  <a:txBody>
                    <a:bodyPr/>
                    <a:lstStyle/>
                    <a:p>
                      <a:pPr algn="ctr"/>
                      <a:r>
                        <a:rPr lang="en-US" sz="1200" kern="1200" dirty="0"/>
                        <a:t>16</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effectLst/>
                        </a:rPr>
                        <a:t>16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tc>
                <a:extLst>
                  <a:ext uri="{0D108BD9-81ED-4DB2-BD59-A6C34878D82A}">
                    <a16:rowId xmlns:a16="http://schemas.microsoft.com/office/drawing/2014/main" val="10003"/>
                  </a:ext>
                </a:extLst>
              </a:tr>
              <a:tr h="182309">
                <a:tc>
                  <a:txBody>
                    <a:bodyPr/>
                    <a:lstStyle/>
                    <a:p>
                      <a:pPr algn="ctr"/>
                      <a:r>
                        <a:rPr lang="en-US" sz="1200" kern="1200" dirty="0"/>
                        <a:t>A8 / A10</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t>8 CPU, 56 GB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t>11,000</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fontAlgn="ctr"/>
                      <a:r>
                        <a:rPr lang="en-US" sz="1200" u="none" strike="noStrike" dirty="0">
                          <a:effectLst/>
                        </a:rPr>
                        <a:t>***</a:t>
                      </a:r>
                      <a:endParaRPr lang="en-US" sz="1200" b="0" i="0" u="none" strike="noStrike" dirty="0">
                        <a:solidFill>
                          <a:schemeClr val="bg1"/>
                        </a:solidFill>
                        <a:effectLst/>
                        <a:latin typeface="Calibri" panose="020F0502020204030204" pitchFamily="34" charset="0"/>
                        <a:cs typeface="Calibri" panose="020F0502020204030204" pitchFamily="34" charset="0"/>
                      </a:endParaRPr>
                    </a:p>
                  </a:txBody>
                  <a:tcPr marL="3001" marR="3001" marT="3001" marB="0" anchor="ctr"/>
                </a:tc>
                <a:tc>
                  <a:txBody>
                    <a:bodyPr/>
                    <a:lstStyle/>
                    <a:p>
                      <a:pPr algn="ctr"/>
                      <a:r>
                        <a:rPr lang="en-US" sz="1200" kern="1200" dirty="0"/>
                        <a:t>16</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effectLst/>
                        </a:rPr>
                        <a:t>16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tc>
                <a:extLst>
                  <a:ext uri="{0D108BD9-81ED-4DB2-BD59-A6C34878D82A}">
                    <a16:rowId xmlns:a16="http://schemas.microsoft.com/office/drawing/2014/main" val="10004"/>
                  </a:ext>
                </a:extLst>
              </a:tr>
              <a:tr h="182309">
                <a:tc>
                  <a:txBody>
                    <a:bodyPr/>
                    <a:lstStyle/>
                    <a:p>
                      <a:pPr algn="ctr"/>
                      <a:r>
                        <a:rPr lang="en-US" sz="1200" kern="1200" dirty="0"/>
                        <a:t>A9 / A11</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t>16 CPU,</a:t>
                      </a:r>
                      <a:r>
                        <a:rPr lang="en-US" sz="1200" kern="1200" baseline="0" dirty="0"/>
                        <a:t> 112 GB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t>22,000</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fontAlgn="ctr"/>
                      <a:r>
                        <a:rPr lang="en-US" sz="1200" u="none" strike="noStrike" dirty="0">
                          <a:effectLst/>
                        </a:rPr>
                        <a:t>***</a:t>
                      </a:r>
                      <a:endParaRPr lang="en-US" sz="1200" b="0" i="0" u="none" strike="noStrike" dirty="0">
                        <a:solidFill>
                          <a:schemeClr val="bg1"/>
                        </a:solidFill>
                        <a:effectLst/>
                        <a:latin typeface="Calibri" panose="020F0502020204030204" pitchFamily="34" charset="0"/>
                        <a:cs typeface="Calibri" panose="020F0502020204030204" pitchFamily="34" charset="0"/>
                      </a:endParaRPr>
                    </a:p>
                  </a:txBody>
                  <a:tcPr marL="3001" marR="3001" marT="3001" marB="0" anchor="ctr"/>
                </a:tc>
                <a:tc>
                  <a:txBody>
                    <a:bodyPr/>
                    <a:lstStyle/>
                    <a:p>
                      <a:pPr algn="ctr"/>
                      <a:r>
                        <a:rPr lang="en-US" sz="1200" kern="1200" dirty="0"/>
                        <a:t>16</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effectLst/>
                        </a:rPr>
                        <a:t>16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tc>
                <a:extLst>
                  <a:ext uri="{0D108BD9-81ED-4DB2-BD59-A6C34878D82A}">
                    <a16:rowId xmlns:a16="http://schemas.microsoft.com/office/drawing/2014/main" val="10005"/>
                  </a:ext>
                </a:extLst>
              </a:tr>
              <a:tr h="182309">
                <a:tc>
                  <a:txBody>
                    <a:bodyPr/>
                    <a:lstStyle/>
                    <a:p>
                      <a:pPr algn="ctr"/>
                      <a:r>
                        <a:rPr lang="en-US" sz="1200" kern="1200" dirty="0"/>
                        <a:t>D11</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t>2 CPU, 14 GB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effectLst/>
                        </a:rPr>
                        <a:t>100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2,325</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fontAlgn="ctr"/>
                      <a:r>
                        <a:rPr lang="en-US" sz="1200" u="none" strike="noStrike" dirty="0">
                          <a:effectLst/>
                        </a:rPr>
                        <a:t>***</a:t>
                      </a:r>
                      <a:endParaRPr lang="en-US" sz="1200" b="0" i="0" u="none" strike="noStrike" dirty="0">
                        <a:solidFill>
                          <a:schemeClr val="bg1"/>
                        </a:solidFill>
                        <a:effectLst/>
                        <a:latin typeface="Calibri" panose="020F0502020204030204" pitchFamily="34" charset="0"/>
                        <a:cs typeface="Calibri" panose="020F0502020204030204" pitchFamily="34" charset="0"/>
                      </a:endParaRPr>
                    </a:p>
                  </a:txBody>
                  <a:tcPr marL="3001" marR="3001" marT="3001" marB="0" anchor="ctr"/>
                </a:tc>
                <a:tc>
                  <a:txBody>
                    <a:bodyPr/>
                    <a:lstStyle/>
                    <a:p>
                      <a:pPr algn="ctr">
                        <a:spcAft>
                          <a:spcPts val="0"/>
                        </a:spcAft>
                      </a:pPr>
                      <a:r>
                        <a:rPr lang="en-US" sz="1200" dirty="0">
                          <a:effectLst/>
                        </a:rPr>
                        <a:t>4</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4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0011"/>
                  </a:ext>
                </a:extLst>
              </a:tr>
              <a:tr h="182309">
                <a:tc>
                  <a:txBody>
                    <a:bodyPr/>
                    <a:lstStyle/>
                    <a:p>
                      <a:pPr algn="ctr"/>
                      <a:r>
                        <a:rPr lang="en-US" sz="1200" kern="1200" dirty="0"/>
                        <a:t>D12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t>4 CPU, 28 GB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effectLst/>
                        </a:rPr>
                        <a:t>200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4,650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fontAlgn="ctr"/>
                      <a:r>
                        <a:rPr lang="en-US" sz="1200" u="none" strike="noStrike" dirty="0">
                          <a:effectLst/>
                        </a:rPr>
                        <a:t>***</a:t>
                      </a:r>
                      <a:endParaRPr lang="en-US" sz="1200" b="0" i="0" u="none" strike="noStrike" dirty="0">
                        <a:solidFill>
                          <a:schemeClr val="bg1"/>
                        </a:solidFill>
                        <a:effectLst/>
                        <a:latin typeface="Calibri" panose="020F0502020204030204" pitchFamily="34" charset="0"/>
                        <a:cs typeface="Calibri" panose="020F0502020204030204" pitchFamily="34" charset="0"/>
                      </a:endParaRPr>
                    </a:p>
                  </a:txBody>
                  <a:tcPr marL="3001" marR="3001" marT="3001" marB="0" anchor="ctr"/>
                </a:tc>
                <a:tc>
                  <a:txBody>
                    <a:bodyPr/>
                    <a:lstStyle/>
                    <a:p>
                      <a:pPr algn="ctr">
                        <a:spcAft>
                          <a:spcPts val="0"/>
                        </a:spcAft>
                      </a:pPr>
                      <a:r>
                        <a:rPr lang="en-US" sz="1200" dirty="0">
                          <a:effectLst/>
                        </a:rPr>
                        <a:t>8</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8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0012"/>
                  </a:ext>
                </a:extLst>
              </a:tr>
              <a:tr h="182309">
                <a:tc>
                  <a:txBody>
                    <a:bodyPr/>
                    <a:lstStyle/>
                    <a:p>
                      <a:pPr algn="ctr"/>
                      <a:r>
                        <a:rPr lang="en-US" sz="1200" kern="1200" dirty="0"/>
                        <a:t>D13</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t>8 CPU, 56 GB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effectLst/>
                        </a:rPr>
                        <a:t>400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9,300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fontAlgn="ctr"/>
                      <a:r>
                        <a:rPr lang="en-US" sz="1200" u="none" strike="noStrike" dirty="0">
                          <a:effectLst/>
                        </a:rPr>
                        <a:t>***</a:t>
                      </a:r>
                      <a:endParaRPr lang="en-US" sz="1200" b="0" i="0" u="none" strike="noStrike" dirty="0">
                        <a:solidFill>
                          <a:schemeClr val="bg1"/>
                        </a:solidFill>
                        <a:effectLst/>
                        <a:latin typeface="Calibri" panose="020F0502020204030204" pitchFamily="34" charset="0"/>
                        <a:cs typeface="Calibri" panose="020F0502020204030204" pitchFamily="34" charset="0"/>
                      </a:endParaRPr>
                    </a:p>
                  </a:txBody>
                  <a:tcPr marL="3001" marR="3001" marT="3001" marB="0" anchor="ctr"/>
                </a:tc>
                <a:tc>
                  <a:txBody>
                    <a:bodyPr/>
                    <a:lstStyle/>
                    <a:p>
                      <a:pPr algn="ctr">
                        <a:spcAft>
                          <a:spcPts val="0"/>
                        </a:spcAft>
                      </a:pPr>
                      <a:r>
                        <a:rPr lang="en-US" sz="1200" dirty="0">
                          <a:effectLst/>
                        </a:rPr>
                        <a:t>16</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16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0013"/>
                  </a:ext>
                </a:extLst>
              </a:tr>
              <a:tr h="182309">
                <a:tc>
                  <a:txBody>
                    <a:bodyPr/>
                    <a:lstStyle/>
                    <a:p>
                      <a:pPr algn="ctr"/>
                      <a:r>
                        <a:rPr lang="en-US" sz="1200" kern="1200" dirty="0"/>
                        <a:t>D14</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t>16 CPU,</a:t>
                      </a:r>
                      <a:r>
                        <a:rPr lang="en-US" sz="1200" kern="1200" baseline="0" dirty="0"/>
                        <a:t> 112 GB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effectLst/>
                        </a:rPr>
                        <a:t>800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18,600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fontAlgn="ctr"/>
                      <a:r>
                        <a:rPr lang="en-US" sz="1200" u="none" strike="noStrike" dirty="0">
                          <a:effectLst/>
                        </a:rPr>
                        <a:t>***</a:t>
                      </a:r>
                      <a:endParaRPr lang="en-US" sz="1200" b="0" i="0" u="none" strike="noStrike" dirty="0">
                        <a:solidFill>
                          <a:schemeClr val="bg1"/>
                        </a:solidFill>
                        <a:effectLst/>
                        <a:latin typeface="Calibri" panose="020F0502020204030204" pitchFamily="34" charset="0"/>
                        <a:cs typeface="Calibri" panose="020F0502020204030204" pitchFamily="34" charset="0"/>
                      </a:endParaRPr>
                    </a:p>
                  </a:txBody>
                  <a:tcPr marL="3001" marR="3001" marT="3001" marB="0" anchor="ctr"/>
                </a:tc>
                <a:tc>
                  <a:txBody>
                    <a:bodyPr/>
                    <a:lstStyle/>
                    <a:p>
                      <a:pPr algn="ctr">
                        <a:spcAft>
                          <a:spcPts val="0"/>
                        </a:spcAft>
                      </a:pPr>
                      <a:r>
                        <a:rPr lang="en-US" sz="1200" dirty="0">
                          <a:effectLst/>
                        </a:rPr>
                        <a:t>32</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32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Very 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0014"/>
                  </a:ext>
                </a:extLst>
              </a:tr>
              <a:tr h="182309">
                <a:tc>
                  <a:txBody>
                    <a:bodyPr/>
                    <a:lstStyle/>
                    <a:p>
                      <a:pPr algn="ctr"/>
                      <a:r>
                        <a:rPr lang="en-US" sz="1200" kern="1200" dirty="0"/>
                        <a:t>DS11*</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t>2 CPU, 14 GB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effectLst/>
                        </a:rPr>
                        <a:t>28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2,325</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fontAlgn="ctr"/>
                      <a:r>
                        <a:rPr lang="en-US" sz="1200" u="none" strike="noStrike" dirty="0">
                          <a:effectLst/>
                        </a:rPr>
                        <a:t>***</a:t>
                      </a:r>
                      <a:endParaRPr lang="en-US" sz="1200" b="0" i="0" u="none" strike="noStrike" dirty="0">
                        <a:solidFill>
                          <a:schemeClr val="bg1"/>
                        </a:solidFill>
                        <a:effectLst/>
                        <a:latin typeface="Calibri" panose="020F0502020204030204" pitchFamily="34" charset="0"/>
                        <a:cs typeface="Calibri" panose="020F0502020204030204" pitchFamily="34" charset="0"/>
                      </a:endParaRPr>
                    </a:p>
                  </a:txBody>
                  <a:tcPr marL="3001" marR="3001" marT="3001" marB="0" anchor="ctr"/>
                </a:tc>
                <a:tc>
                  <a:txBody>
                    <a:bodyPr/>
                    <a:lstStyle/>
                    <a:p>
                      <a:pPr algn="ctr">
                        <a:spcAft>
                          <a:spcPts val="0"/>
                        </a:spcAft>
                      </a:pPr>
                      <a:r>
                        <a:rPr lang="en-US" sz="1200" dirty="0">
                          <a:effectLst/>
                        </a:rPr>
                        <a:t>4</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6,400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64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0015"/>
                  </a:ext>
                </a:extLst>
              </a:tr>
              <a:tr h="182309">
                <a:tc>
                  <a:txBody>
                    <a:bodyPr/>
                    <a:lstStyle/>
                    <a:p>
                      <a:pPr algn="ctr"/>
                      <a:r>
                        <a:rPr lang="en-US" sz="1200" kern="1200" dirty="0"/>
                        <a:t>DS12*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t>4 CPU, 28 GB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effectLst/>
                        </a:rPr>
                        <a:t>56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4,650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fontAlgn="ctr"/>
                      <a:r>
                        <a:rPr lang="en-US" sz="1200" u="none" strike="noStrike" dirty="0">
                          <a:effectLst/>
                        </a:rPr>
                        <a:t>   48,750</a:t>
                      </a:r>
                      <a:endParaRPr lang="en-US" sz="1200" b="0" i="0" u="none" strike="noStrike" dirty="0">
                        <a:solidFill>
                          <a:schemeClr val="bg1"/>
                        </a:solidFill>
                        <a:effectLst/>
                        <a:latin typeface="Calibri" panose="020F0502020204030204" pitchFamily="34" charset="0"/>
                        <a:cs typeface="Calibri" panose="020F0502020204030204" pitchFamily="34" charset="0"/>
                      </a:endParaRPr>
                    </a:p>
                  </a:txBody>
                  <a:tcPr marL="3001" marR="3001" marT="3001" marB="0" anchor="ctr"/>
                </a:tc>
                <a:tc>
                  <a:txBody>
                    <a:bodyPr/>
                    <a:lstStyle/>
                    <a:p>
                      <a:pPr algn="ctr">
                        <a:spcAft>
                          <a:spcPts val="0"/>
                        </a:spcAft>
                      </a:pPr>
                      <a:r>
                        <a:rPr lang="en-US" sz="1200" dirty="0">
                          <a:effectLst/>
                        </a:rPr>
                        <a:t>8</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12,800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128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0016"/>
                  </a:ext>
                </a:extLst>
              </a:tr>
              <a:tr h="182309">
                <a:tc>
                  <a:txBody>
                    <a:bodyPr/>
                    <a:lstStyle/>
                    <a:p>
                      <a:pPr algn="ctr"/>
                      <a:r>
                        <a:rPr lang="en-US" sz="1200" kern="1200" dirty="0"/>
                        <a:t>DS13*</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t>8 CPU, 56 GB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baseline="0" dirty="0">
                          <a:effectLst/>
                        </a:rPr>
                        <a:t>112 </a:t>
                      </a:r>
                      <a:r>
                        <a:rPr lang="en-US" sz="1200" dirty="0">
                          <a:effectLst/>
                        </a:rPr>
                        <a:t>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9,300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fontAlgn="ctr"/>
                      <a:r>
                        <a:rPr lang="en-US" sz="1200" u="none" strike="noStrike" dirty="0">
                          <a:effectLst/>
                        </a:rPr>
                        <a:t>   91,050</a:t>
                      </a:r>
                      <a:endParaRPr lang="en-US" sz="1200" b="0" i="0" u="none" strike="noStrike" dirty="0">
                        <a:solidFill>
                          <a:schemeClr val="bg1"/>
                        </a:solidFill>
                        <a:effectLst/>
                        <a:latin typeface="Calibri" panose="020F0502020204030204" pitchFamily="34" charset="0"/>
                        <a:cs typeface="Calibri" panose="020F0502020204030204" pitchFamily="34" charset="0"/>
                      </a:endParaRPr>
                    </a:p>
                  </a:txBody>
                  <a:tcPr marL="3001" marR="3001" marT="3001" marB="0" anchor="ctr"/>
                </a:tc>
                <a:tc>
                  <a:txBody>
                    <a:bodyPr/>
                    <a:lstStyle/>
                    <a:p>
                      <a:pPr algn="ctr">
                        <a:spcAft>
                          <a:spcPts val="0"/>
                        </a:spcAft>
                      </a:pPr>
                      <a:r>
                        <a:rPr lang="en-US" sz="1200" dirty="0">
                          <a:effectLst/>
                        </a:rPr>
                        <a:t>16</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25,600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256</a:t>
                      </a:r>
                      <a:r>
                        <a:rPr lang="en-US" sz="1200" baseline="0" dirty="0">
                          <a:effectLst/>
                        </a:rPr>
                        <a:t>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0017"/>
                  </a:ext>
                </a:extLst>
              </a:tr>
              <a:tr h="182309">
                <a:tc>
                  <a:txBody>
                    <a:bodyPr/>
                    <a:lstStyle/>
                    <a:p>
                      <a:pPr algn="ctr"/>
                      <a:r>
                        <a:rPr lang="en-US" sz="1200" kern="1200" dirty="0"/>
                        <a:t>DS14*</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t>16 CPU,</a:t>
                      </a:r>
                      <a:r>
                        <a:rPr lang="en-US" sz="1200" kern="1200" baseline="0" dirty="0"/>
                        <a:t> 112 GB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effectLst/>
                        </a:rPr>
                        <a:t>224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18,600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fontAlgn="ctr"/>
                      <a:r>
                        <a:rPr lang="en-US" sz="1200" u="none" strike="noStrike" dirty="0">
                          <a:effectLst/>
                        </a:rPr>
                        <a:t>***</a:t>
                      </a:r>
                      <a:endParaRPr lang="en-US" sz="1200" b="0" i="0" u="none" strike="noStrike" dirty="0">
                        <a:solidFill>
                          <a:schemeClr val="bg1"/>
                        </a:solidFill>
                        <a:effectLst/>
                        <a:latin typeface="Calibri" panose="020F0502020204030204" pitchFamily="34" charset="0"/>
                        <a:cs typeface="Calibri" panose="020F0502020204030204" pitchFamily="34" charset="0"/>
                      </a:endParaRPr>
                    </a:p>
                  </a:txBody>
                  <a:tcPr marL="3001" marR="3001" marT="3001" marB="0" anchor="ctr"/>
                </a:tc>
                <a:tc>
                  <a:txBody>
                    <a:bodyPr/>
                    <a:lstStyle/>
                    <a:p>
                      <a:pPr algn="ctr">
                        <a:spcAft>
                          <a:spcPts val="0"/>
                        </a:spcAft>
                      </a:pPr>
                      <a:r>
                        <a:rPr lang="en-US" sz="1200" dirty="0">
                          <a:effectLst/>
                        </a:rPr>
                        <a:t>32</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50,000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512</a:t>
                      </a:r>
                      <a:r>
                        <a:rPr lang="en-US" sz="1200" baseline="0" dirty="0">
                          <a:effectLst/>
                        </a:rPr>
                        <a:t>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Very 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0018"/>
                  </a:ext>
                </a:extLst>
              </a:tr>
              <a:tr h="182309">
                <a:tc>
                  <a:txBody>
                    <a:bodyPr/>
                    <a:lstStyle/>
                    <a:p>
                      <a:pPr algn="ctr"/>
                      <a:r>
                        <a:rPr lang="en-US" sz="1200" kern="1200" dirty="0"/>
                        <a:t>D11_v2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t>2 CPU, 14 GB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effectLst/>
                        </a:rPr>
                        <a:t>100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effectLst/>
                          <a:uLnTx/>
                          <a:uFillTx/>
                        </a:rPr>
                        <a:t>3,530</a:t>
                      </a:r>
                      <a:endPar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endParaRPr>
                    </a:p>
                  </a:txBody>
                  <a:tcPr marL="0" marR="0" marT="0" marB="0" anchor="ctr"/>
                </a:tc>
                <a:tc>
                  <a:txBody>
                    <a:bodyPr/>
                    <a:lstStyle/>
                    <a:p>
                      <a:pPr algn="ctr" fontAlgn="ctr"/>
                      <a:r>
                        <a:rPr lang="en-US" sz="1200" u="none" strike="noStrike" dirty="0">
                          <a:effectLst/>
                        </a:rPr>
                        <a:t>***</a:t>
                      </a:r>
                      <a:endParaRPr lang="en-US" sz="1200" b="0" i="0" u="none" strike="noStrike" dirty="0">
                        <a:solidFill>
                          <a:schemeClr val="bg1"/>
                        </a:solidFill>
                        <a:effectLst/>
                        <a:latin typeface="Calibri" panose="020F0502020204030204" pitchFamily="34" charset="0"/>
                        <a:cs typeface="Calibri" panose="020F0502020204030204" pitchFamily="34" charset="0"/>
                      </a:endParaRPr>
                    </a:p>
                  </a:txBody>
                  <a:tcPr marL="3001" marR="3001" marT="3001" marB="0" anchor="ctr"/>
                </a:tc>
                <a:tc>
                  <a:txBody>
                    <a:bodyPr/>
                    <a:lstStyle/>
                    <a:p>
                      <a:pPr algn="ctr">
                        <a:spcAft>
                          <a:spcPts val="0"/>
                        </a:spcAft>
                      </a:pPr>
                      <a:r>
                        <a:rPr lang="en-US" sz="1200" dirty="0">
                          <a:effectLst/>
                        </a:rPr>
                        <a:t>4</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4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412027550"/>
                  </a:ext>
                </a:extLst>
              </a:tr>
              <a:tr h="182309">
                <a:tc>
                  <a:txBody>
                    <a:bodyPr/>
                    <a:lstStyle/>
                    <a:p>
                      <a:pPr algn="ctr"/>
                      <a:r>
                        <a:rPr lang="en-US" sz="1200" kern="1200" dirty="0"/>
                        <a:t>D12_v2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t>4 CPU, 28 GB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effectLst/>
                        </a:rPr>
                        <a:t>200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effectLst/>
                          <a:uLnTx/>
                          <a:uFillTx/>
                        </a:rPr>
                        <a:t>6,680</a:t>
                      </a:r>
                      <a:endPar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endParaRPr>
                    </a:p>
                  </a:txBody>
                  <a:tcPr marL="0" marR="0" marT="0" marB="0" anchor="ctr"/>
                </a:tc>
                <a:tc>
                  <a:txBody>
                    <a:bodyPr/>
                    <a:lstStyle/>
                    <a:p>
                      <a:pPr algn="ctr" fontAlgn="ctr"/>
                      <a:r>
                        <a:rPr lang="en-US" sz="1200" u="none" strike="noStrike" dirty="0">
                          <a:effectLst/>
                        </a:rPr>
                        <a:t>***</a:t>
                      </a:r>
                      <a:endParaRPr lang="en-US" sz="1200" b="0" i="0" u="none" strike="noStrike" dirty="0">
                        <a:solidFill>
                          <a:schemeClr val="bg1"/>
                        </a:solidFill>
                        <a:effectLst/>
                        <a:latin typeface="Calibri" panose="020F0502020204030204" pitchFamily="34" charset="0"/>
                        <a:cs typeface="Calibri" panose="020F0502020204030204" pitchFamily="34" charset="0"/>
                      </a:endParaRPr>
                    </a:p>
                  </a:txBody>
                  <a:tcPr marL="3001" marR="3001" marT="3001" marB="0" anchor="ctr"/>
                </a:tc>
                <a:tc>
                  <a:txBody>
                    <a:bodyPr/>
                    <a:lstStyle/>
                    <a:p>
                      <a:pPr algn="ctr">
                        <a:spcAft>
                          <a:spcPts val="0"/>
                        </a:spcAft>
                      </a:pPr>
                      <a:r>
                        <a:rPr lang="en-US" sz="1200" dirty="0">
                          <a:effectLst/>
                        </a:rPr>
                        <a:t>8</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8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377921762"/>
                  </a:ext>
                </a:extLst>
              </a:tr>
              <a:tr h="182309">
                <a:tc>
                  <a:txBody>
                    <a:bodyPr/>
                    <a:lstStyle/>
                    <a:p>
                      <a:pPr algn="ctr"/>
                      <a:r>
                        <a:rPr lang="en-US" sz="1200" kern="1200" dirty="0"/>
                        <a:t>D13_v2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t>8 CPU, 56 GB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effectLst/>
                        </a:rPr>
                        <a:t>400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effectLst/>
                          <a:uLnTx/>
                          <a:uFillTx/>
                        </a:rPr>
                        <a:t>12,300</a:t>
                      </a:r>
                      <a:endPar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endParaRPr>
                    </a:p>
                  </a:txBody>
                  <a:tcPr marL="0" marR="0" marT="0" marB="0" anchor="ctr"/>
                </a:tc>
                <a:tc>
                  <a:txBody>
                    <a:bodyPr/>
                    <a:lstStyle/>
                    <a:p>
                      <a:pPr algn="ctr" fontAlgn="ctr"/>
                      <a:r>
                        <a:rPr lang="en-US" sz="1200" u="none" strike="noStrike" dirty="0">
                          <a:effectLst/>
                        </a:rPr>
                        <a:t>***</a:t>
                      </a:r>
                      <a:endParaRPr lang="en-US" sz="1200" b="0" i="0" u="none" strike="noStrike" dirty="0">
                        <a:solidFill>
                          <a:schemeClr val="bg1"/>
                        </a:solidFill>
                        <a:effectLst/>
                        <a:latin typeface="Calibri" panose="020F0502020204030204" pitchFamily="34" charset="0"/>
                        <a:cs typeface="Calibri" panose="020F0502020204030204" pitchFamily="34" charset="0"/>
                      </a:endParaRPr>
                    </a:p>
                  </a:txBody>
                  <a:tcPr marL="3001" marR="3001" marT="3001" marB="0" anchor="ctr"/>
                </a:tc>
                <a:tc>
                  <a:txBody>
                    <a:bodyPr/>
                    <a:lstStyle/>
                    <a:p>
                      <a:pPr algn="ctr">
                        <a:spcAft>
                          <a:spcPts val="0"/>
                        </a:spcAft>
                      </a:pPr>
                      <a:r>
                        <a:rPr lang="en-US" sz="1200" dirty="0">
                          <a:effectLst/>
                        </a:rPr>
                        <a:t>16</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16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2120623343"/>
                  </a:ext>
                </a:extLst>
              </a:tr>
              <a:tr h="182309">
                <a:tc>
                  <a:txBody>
                    <a:bodyPr/>
                    <a:lstStyle/>
                    <a:p>
                      <a:pPr algn="ctr"/>
                      <a:r>
                        <a:rPr lang="en-US" sz="1200" kern="1200" dirty="0"/>
                        <a:t>D14_v2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t>16 CPU,</a:t>
                      </a:r>
                      <a:r>
                        <a:rPr lang="en-US" sz="1200" kern="1200" baseline="0" dirty="0"/>
                        <a:t> 112 GB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effectLst/>
                        </a:rPr>
                        <a:t>800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effectLst/>
                          <a:uLnTx/>
                          <a:uFillTx/>
                        </a:rPr>
                        <a:t>24,180</a:t>
                      </a:r>
                      <a:endPar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endParaRPr>
                    </a:p>
                  </a:txBody>
                  <a:tcPr marL="0" marR="0" marT="0" marB="0" anchor="ctr"/>
                </a:tc>
                <a:tc>
                  <a:txBody>
                    <a:bodyPr/>
                    <a:lstStyle/>
                    <a:p>
                      <a:pPr algn="ctr" fontAlgn="ctr"/>
                      <a:r>
                        <a:rPr lang="en-US" sz="1200" u="none" strike="noStrike" dirty="0">
                          <a:effectLst/>
                        </a:rPr>
                        <a:t>***</a:t>
                      </a:r>
                      <a:endParaRPr lang="en-US" sz="1200" b="0" i="0" u="none" strike="noStrike" dirty="0">
                        <a:solidFill>
                          <a:schemeClr val="bg1"/>
                        </a:solidFill>
                        <a:effectLst/>
                        <a:latin typeface="Calibri" panose="020F0502020204030204" pitchFamily="34" charset="0"/>
                        <a:cs typeface="Calibri" panose="020F0502020204030204" pitchFamily="34" charset="0"/>
                      </a:endParaRPr>
                    </a:p>
                  </a:txBody>
                  <a:tcPr marL="3001" marR="3001" marT="3001" marB="0" anchor="ctr"/>
                </a:tc>
                <a:tc>
                  <a:txBody>
                    <a:bodyPr/>
                    <a:lstStyle/>
                    <a:p>
                      <a:pPr algn="ctr">
                        <a:spcAft>
                          <a:spcPts val="0"/>
                        </a:spcAft>
                      </a:pPr>
                      <a:r>
                        <a:rPr lang="en-US" sz="1200" dirty="0">
                          <a:effectLst/>
                        </a:rPr>
                        <a:t>32</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32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effectLst/>
                        </a:rPr>
                        <a:t>Very 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826274912"/>
                  </a:ext>
                </a:extLst>
              </a:tr>
              <a:tr h="182309">
                <a:tc>
                  <a:txBody>
                    <a:bodyPr/>
                    <a:lstStyle/>
                    <a:p>
                      <a:pPr algn="ctr"/>
                      <a:r>
                        <a:rPr lang="en-US" sz="1200" kern="1200" dirty="0"/>
                        <a:t>DS11_v2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t>2 CPU, 14 GB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effectLst/>
                        </a:rPr>
                        <a:t>28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effectLst/>
                          <a:uLnTx/>
                          <a:uFillTx/>
                        </a:rPr>
                        <a:t>3,530</a:t>
                      </a:r>
                      <a:endPar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endParaRPr>
                    </a:p>
                  </a:txBody>
                  <a:tcPr marL="0" marR="0" marT="0" marB="0" anchor="ctr"/>
                </a:tc>
                <a:tc>
                  <a:txBody>
                    <a:bodyPr/>
                    <a:lstStyle/>
                    <a:p>
                      <a:pPr algn="ctr" fontAlgn="ctr"/>
                      <a:r>
                        <a:rPr lang="en-US" sz="1200" u="none" strike="noStrike" dirty="0">
                          <a:effectLst/>
                        </a:rPr>
                        <a:t>***</a:t>
                      </a:r>
                      <a:endParaRPr lang="en-US" sz="1200" b="0" i="0" u="none" strike="noStrike" dirty="0">
                        <a:solidFill>
                          <a:schemeClr val="bg1"/>
                        </a:solidFill>
                        <a:effectLst/>
                        <a:latin typeface="Calibri" panose="020F0502020204030204" pitchFamily="34" charset="0"/>
                        <a:cs typeface="Calibri" panose="020F0502020204030204" pitchFamily="34" charset="0"/>
                      </a:endParaRPr>
                    </a:p>
                  </a:txBody>
                  <a:tcPr marL="3001" marR="3001" marT="3001" marB="0" anchor="ctr"/>
                </a:tc>
                <a:tc>
                  <a:txBody>
                    <a:bodyPr/>
                    <a:lstStyle/>
                    <a:p>
                      <a:pPr algn="ctr">
                        <a:spcAft>
                          <a:spcPts val="0"/>
                        </a:spcAft>
                      </a:pPr>
                      <a:r>
                        <a:rPr lang="en-US" sz="1200" dirty="0">
                          <a:effectLst/>
                        </a:rPr>
                        <a:t>4</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6,400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96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816385560"/>
                  </a:ext>
                </a:extLst>
              </a:tr>
              <a:tr h="182309">
                <a:tc>
                  <a:txBody>
                    <a:bodyPr/>
                    <a:lstStyle/>
                    <a:p>
                      <a:pPr algn="ctr"/>
                      <a:r>
                        <a:rPr lang="en-US" sz="1200" kern="1200" dirty="0"/>
                        <a:t>DS12_v2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t>4 CPU, 28 GB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effectLst/>
                        </a:rPr>
                        <a:t>56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effectLst/>
                          <a:uLnTx/>
                          <a:uFillTx/>
                        </a:rPr>
                        <a:t>6,680</a:t>
                      </a:r>
                      <a:endPar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endParaRPr>
                    </a:p>
                  </a:txBody>
                  <a:tcPr marL="0" marR="0" marT="0" marB="0" anchor="ctr"/>
                </a:tc>
                <a:tc>
                  <a:txBody>
                    <a:bodyPr/>
                    <a:lstStyle/>
                    <a:p>
                      <a:pPr algn="ctr"/>
                      <a:r>
                        <a:rPr lang="en-US" sz="1200" u="none" strike="noStrike" dirty="0">
                          <a:effectLst/>
                        </a:rPr>
                        <a:t>***</a:t>
                      </a:r>
                      <a:endParaRPr lang="en-US" sz="1200" dirty="0">
                        <a:solidFill>
                          <a:schemeClr val="bg1"/>
                        </a:solidFill>
                        <a:latin typeface="Calibri" panose="020F0502020204030204" pitchFamily="34" charset="0"/>
                        <a:cs typeface="Calibri" panose="020F0502020204030204" pitchFamily="34" charset="0"/>
                      </a:endParaRPr>
                    </a:p>
                  </a:txBody>
                  <a:tcPr marL="3001" marR="3001" marT="3001" marB="0" anchor="ctr"/>
                </a:tc>
                <a:tc>
                  <a:txBody>
                    <a:bodyPr/>
                    <a:lstStyle/>
                    <a:p>
                      <a:pPr algn="ctr">
                        <a:spcAft>
                          <a:spcPts val="0"/>
                        </a:spcAft>
                      </a:pPr>
                      <a:r>
                        <a:rPr lang="en-US" sz="1200" dirty="0">
                          <a:effectLst/>
                        </a:rPr>
                        <a:t>8</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12,800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192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877354981"/>
                  </a:ext>
                </a:extLst>
              </a:tr>
              <a:tr h="182309">
                <a:tc>
                  <a:txBody>
                    <a:bodyPr/>
                    <a:lstStyle/>
                    <a:p>
                      <a:pPr algn="ctr"/>
                      <a:r>
                        <a:rPr lang="en-US" sz="1200" kern="1200" dirty="0"/>
                        <a:t>DS13_v2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t>8 CPU, 56 GB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baseline="0" dirty="0">
                          <a:effectLst/>
                        </a:rPr>
                        <a:t>112 </a:t>
                      </a:r>
                      <a:r>
                        <a:rPr lang="en-US" sz="1200" dirty="0">
                          <a:effectLst/>
                        </a:rPr>
                        <a:t>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effectLst/>
                          <a:uLnTx/>
                          <a:uFillTx/>
                        </a:rPr>
                        <a:t>12,300</a:t>
                      </a:r>
                      <a:endPar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32415" rtl="0" eaLnBrk="1" fontAlgn="auto" latinLnBrk="0" hangingPunct="1">
                        <a:lnSpc>
                          <a:spcPct val="100000"/>
                        </a:lnSpc>
                        <a:spcBef>
                          <a:spcPts val="0"/>
                        </a:spcBef>
                        <a:spcAft>
                          <a:spcPts val="0"/>
                        </a:spcAft>
                        <a:buClrTx/>
                        <a:buSzTx/>
                        <a:buFontTx/>
                        <a:buNone/>
                        <a:tabLst/>
                        <a:defRPr/>
                      </a:pPr>
                      <a:r>
                        <a:rPr lang="en-US" sz="1200" u="none" strike="noStrike" dirty="0">
                          <a:effectLst/>
                        </a:rPr>
                        <a:t>***</a:t>
                      </a:r>
                      <a:endParaRPr lang="en-US" sz="1200" b="0" i="0" u="none" strike="noStrike" dirty="0">
                        <a:solidFill>
                          <a:schemeClr val="bg1"/>
                        </a:solidFill>
                        <a:effectLst/>
                        <a:latin typeface="Calibri" panose="020F0502020204030204" pitchFamily="34" charset="0"/>
                        <a:cs typeface="Calibri" panose="020F0502020204030204" pitchFamily="34" charset="0"/>
                      </a:endParaRPr>
                    </a:p>
                  </a:txBody>
                  <a:tcPr marL="3001" marR="3001" marT="3001" marB="0" anchor="ctr"/>
                </a:tc>
                <a:tc>
                  <a:txBody>
                    <a:bodyPr/>
                    <a:lstStyle/>
                    <a:p>
                      <a:pPr algn="ctr">
                        <a:spcAft>
                          <a:spcPts val="0"/>
                        </a:spcAft>
                      </a:pPr>
                      <a:r>
                        <a:rPr lang="en-US" sz="1200" dirty="0">
                          <a:effectLst/>
                        </a:rPr>
                        <a:t>16</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25,600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baseline="0" dirty="0">
                          <a:effectLst/>
                        </a:rPr>
                        <a:t>384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027794729"/>
                  </a:ext>
                </a:extLst>
              </a:tr>
              <a:tr h="182309">
                <a:tc>
                  <a:txBody>
                    <a:bodyPr/>
                    <a:lstStyle/>
                    <a:p>
                      <a:pPr algn="ctr"/>
                      <a:r>
                        <a:rPr lang="en-US" sz="1200" kern="1200" dirty="0"/>
                        <a:t>DS14_v2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t>16 CPU,</a:t>
                      </a:r>
                      <a:r>
                        <a:rPr lang="en-US" sz="1200" kern="1200" baseline="0" dirty="0"/>
                        <a:t> 112 GB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effectLst/>
                        </a:rPr>
                        <a:t>224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effectLst/>
                          <a:uLnTx/>
                          <a:uFillTx/>
                        </a:rPr>
                        <a:t>24,180</a:t>
                      </a:r>
                      <a:endPar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endParaRPr>
                    </a:p>
                  </a:txBody>
                  <a:tcPr marL="0" marR="0" marT="0" marB="0" anchor="ctr"/>
                </a:tc>
                <a:tc>
                  <a:txBody>
                    <a:bodyPr/>
                    <a:lstStyle/>
                    <a:p>
                      <a:pPr algn="ctr"/>
                      <a:r>
                        <a:rPr lang="en-US" sz="1200" dirty="0"/>
                        <a:t>***</a:t>
                      </a:r>
                      <a:endParaRPr lang="en-US" sz="1200" dirty="0">
                        <a:solidFill>
                          <a:schemeClr val="bg1"/>
                        </a:solidFill>
                        <a:latin typeface="Calibri" panose="020F0502020204030204" pitchFamily="34" charset="0"/>
                        <a:cs typeface="Calibri" panose="020F0502020204030204" pitchFamily="34" charset="0"/>
                      </a:endParaRPr>
                    </a:p>
                  </a:txBody>
                  <a:tcPr marL="3001" marR="3001" marT="3001" marB="0" anchor="ctr"/>
                </a:tc>
                <a:tc>
                  <a:txBody>
                    <a:bodyPr/>
                    <a:lstStyle/>
                    <a:p>
                      <a:pPr algn="ctr">
                        <a:spcAft>
                          <a:spcPts val="0"/>
                        </a:spcAft>
                      </a:pPr>
                      <a:r>
                        <a:rPr lang="en-US" sz="1200" dirty="0">
                          <a:effectLst/>
                        </a:rPr>
                        <a:t>32</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50,000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baseline="0" dirty="0">
                          <a:effectLst/>
                        </a:rPr>
                        <a:t>768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effectLst/>
                        </a:rPr>
                        <a:t>Very 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4254925070"/>
                  </a:ext>
                </a:extLst>
              </a:tr>
              <a:tr h="18230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t>DS15_v2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t>20 CPU, 140 GB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effectLst/>
                        </a:rPr>
                        <a:t>280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effectLst/>
                          <a:uLnTx/>
                          <a:uFillTx/>
                        </a:rPr>
                        <a:t>30,430</a:t>
                      </a:r>
                      <a:endPar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endParaRPr>
                    </a:p>
                  </a:txBody>
                  <a:tcPr marL="0" marR="0" marT="0" marB="0" anchor="ctr"/>
                </a:tc>
                <a:tc>
                  <a:txBody>
                    <a:bodyPr/>
                    <a:lstStyle/>
                    <a:p>
                      <a:pPr algn="ctr"/>
                      <a:r>
                        <a:rPr lang="en-US" sz="1200" dirty="0"/>
                        <a:t>***</a:t>
                      </a:r>
                      <a:endParaRPr lang="en-US" sz="1200" dirty="0">
                        <a:solidFill>
                          <a:schemeClr val="bg1"/>
                        </a:solidFill>
                        <a:latin typeface="Calibri" panose="020F0502020204030204" pitchFamily="34" charset="0"/>
                        <a:cs typeface="Calibri" panose="020F0502020204030204" pitchFamily="34" charset="0"/>
                      </a:endParaRPr>
                    </a:p>
                  </a:txBody>
                  <a:tcPr marL="3001" marR="3001" marT="3001" marB="0" anchor="ctr"/>
                </a:tc>
                <a:tc>
                  <a:txBody>
                    <a:bodyPr/>
                    <a:lstStyle/>
                    <a:p>
                      <a:pPr algn="ctr">
                        <a:spcAft>
                          <a:spcPts val="0"/>
                        </a:spcAft>
                      </a:pPr>
                      <a:r>
                        <a:rPr lang="en-US" sz="1200" dirty="0">
                          <a:effectLst/>
                        </a:rPr>
                        <a:t>40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62,500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rPr>
                        <a:t>960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effectLst/>
                        </a:rPr>
                        <a:t>Very 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3836447361"/>
                  </a:ext>
                </a:extLst>
              </a:tr>
              <a:tr h="191884">
                <a:tc>
                  <a:txBody>
                    <a:bodyPr/>
                    <a:lstStyle/>
                    <a:p>
                      <a:pPr algn="ctr"/>
                      <a:r>
                        <a:rPr lang="en-US" sz="1200" kern="1200" dirty="0"/>
                        <a:t>GS1**</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t>2 CPU, 28 GB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t>56 GB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t>3,580</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fontAlgn="ctr"/>
                      <a:r>
                        <a:rPr lang="en-US" sz="1200" u="none" strike="noStrike" dirty="0">
                          <a:effectLst/>
                        </a:rPr>
                        <a:t>   34,415</a:t>
                      </a:r>
                      <a:endParaRPr lang="en-US" sz="1200" b="0" i="0" u="none" strike="noStrike" dirty="0">
                        <a:solidFill>
                          <a:schemeClr val="bg1"/>
                        </a:solidFill>
                        <a:effectLst/>
                        <a:latin typeface="Calibri" panose="020F0502020204030204" pitchFamily="34" charset="0"/>
                        <a:cs typeface="Calibri" panose="020F0502020204030204" pitchFamily="34" charset="0"/>
                      </a:endParaRPr>
                    </a:p>
                  </a:txBody>
                  <a:tcPr marL="3001" marR="3001" marT="3001" marB="0" anchor="ctr"/>
                </a:tc>
                <a:tc>
                  <a:txBody>
                    <a:bodyPr/>
                    <a:lstStyle/>
                    <a:p>
                      <a:pPr algn="ctr"/>
                      <a:r>
                        <a:rPr lang="en-US" sz="1200" kern="1200" dirty="0"/>
                        <a:t>4</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rPr>
                        <a:t>5,000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rPr>
                        <a:t>125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rPr>
                        <a:t>High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10024"/>
                  </a:ext>
                </a:extLst>
              </a:tr>
              <a:tr h="191884">
                <a:tc>
                  <a:txBody>
                    <a:bodyPr/>
                    <a:lstStyle/>
                    <a:p>
                      <a:pPr algn="ctr"/>
                      <a:r>
                        <a:rPr lang="en-US" sz="1200" kern="1200" dirty="0"/>
                        <a:t>GS2**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t>4 CPU, 56 GB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t>112 GB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t>6,900</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fontAlgn="ctr"/>
                      <a:r>
                        <a:rPr lang="en-US" sz="1200" u="none" strike="noStrike" dirty="0">
                          <a:effectLst/>
                        </a:rPr>
                        <a:t>   78,620</a:t>
                      </a:r>
                      <a:endParaRPr lang="en-US" sz="1200" b="0" i="0" u="none" strike="noStrike" dirty="0">
                        <a:solidFill>
                          <a:schemeClr val="bg1"/>
                        </a:solidFill>
                        <a:effectLst/>
                        <a:latin typeface="Calibri" panose="020F0502020204030204" pitchFamily="34" charset="0"/>
                        <a:cs typeface="Calibri" panose="020F0502020204030204" pitchFamily="34" charset="0"/>
                      </a:endParaRPr>
                    </a:p>
                  </a:txBody>
                  <a:tcPr marL="3001" marR="3001" marT="3001" marB="0" anchor="ctr"/>
                </a:tc>
                <a:tc>
                  <a:txBody>
                    <a:bodyPr/>
                    <a:lstStyle/>
                    <a:p>
                      <a:pPr algn="ctr"/>
                      <a:r>
                        <a:rPr lang="en-US" sz="1200" kern="1200" dirty="0"/>
                        <a:t>8</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rPr>
                        <a:t>10,000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rPr>
                        <a:t>250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rPr>
                        <a:t>High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10025"/>
                  </a:ext>
                </a:extLst>
              </a:tr>
              <a:tr h="191884">
                <a:tc>
                  <a:txBody>
                    <a:bodyPr/>
                    <a:lstStyle/>
                    <a:p>
                      <a:pPr algn="ctr"/>
                      <a:r>
                        <a:rPr lang="en-US" sz="1200" kern="1200" dirty="0"/>
                        <a:t>GS3**</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t>8 CPU, 112 GB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t>224 GB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t>11,870</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fontAlgn="ctr"/>
                      <a:r>
                        <a:rPr lang="en-US" sz="1200" u="none" strike="noStrike" dirty="0">
                          <a:effectLst/>
                        </a:rPr>
                        <a:t> 137,520</a:t>
                      </a:r>
                      <a:endParaRPr lang="en-US" sz="1200" b="0" i="0" u="none" strike="noStrike" dirty="0">
                        <a:solidFill>
                          <a:schemeClr val="bg1"/>
                        </a:solidFill>
                        <a:effectLst/>
                        <a:latin typeface="Calibri" panose="020F0502020204030204" pitchFamily="34" charset="0"/>
                        <a:cs typeface="Calibri" panose="020F0502020204030204" pitchFamily="34" charset="0"/>
                      </a:endParaRPr>
                    </a:p>
                  </a:txBody>
                  <a:tcPr marL="3001" marR="3001" marT="3001" marB="0" anchor="ctr"/>
                </a:tc>
                <a:tc>
                  <a:txBody>
                    <a:bodyPr/>
                    <a:lstStyle/>
                    <a:p>
                      <a:pPr algn="ctr"/>
                      <a:r>
                        <a:rPr lang="en-US" sz="1200" kern="1200" dirty="0"/>
                        <a:t>16</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rPr>
                        <a:t>20,000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rPr>
                        <a:t>500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rPr>
                        <a:t>Very high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10026"/>
                  </a:ext>
                </a:extLst>
              </a:tr>
              <a:tr h="191884">
                <a:tc>
                  <a:txBody>
                    <a:bodyPr/>
                    <a:lstStyle/>
                    <a:p>
                      <a:pPr algn="ctr"/>
                      <a:r>
                        <a:rPr lang="en-US" sz="1200" kern="1200" baseline="0" dirty="0"/>
                        <a:t>GS4**</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t>16 CPU, 224 GB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t>448 GB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t>22,680</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fontAlgn="ctr"/>
                      <a:r>
                        <a:rPr lang="en-US" sz="1200" u="none" strike="noStrike" dirty="0">
                          <a:effectLst/>
                        </a:rPr>
                        <a:t> 247,880</a:t>
                      </a:r>
                      <a:endParaRPr lang="en-US" sz="1200" b="0" i="0" u="none" strike="noStrike" dirty="0">
                        <a:solidFill>
                          <a:schemeClr val="bg1"/>
                        </a:solidFill>
                        <a:effectLst/>
                        <a:latin typeface="Calibri" panose="020F0502020204030204" pitchFamily="34" charset="0"/>
                        <a:cs typeface="Calibri" panose="020F0502020204030204" pitchFamily="34" charset="0"/>
                      </a:endParaRPr>
                    </a:p>
                  </a:txBody>
                  <a:tcPr marL="3001" marR="3001" marT="3001" marB="0" anchor="ctr"/>
                </a:tc>
                <a:tc>
                  <a:txBody>
                    <a:bodyPr/>
                    <a:lstStyle/>
                    <a:p>
                      <a:pPr algn="ctr"/>
                      <a:r>
                        <a:rPr lang="en-US" sz="1200" kern="1200" dirty="0"/>
                        <a:t>32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effectLst/>
                        </a:rPr>
                        <a:t>40,000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rPr>
                        <a:t>1,000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rPr>
                        <a:t>Extremely high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10027"/>
                  </a:ext>
                </a:extLst>
              </a:tr>
              <a:tr h="191884">
                <a:tc>
                  <a:txBody>
                    <a:bodyPr/>
                    <a:lstStyle/>
                    <a:p>
                      <a:pPr algn="ctr"/>
                      <a:r>
                        <a:rPr lang="en-US" sz="1200" kern="1200" dirty="0"/>
                        <a:t>GS5**</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t>32 CPU,</a:t>
                      </a:r>
                      <a:r>
                        <a:rPr lang="en-US" sz="1200" kern="1200" baseline="0" dirty="0"/>
                        <a:t> 448 GB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t>896 GB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t>41,670</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fontAlgn="ctr"/>
                      <a:r>
                        <a:rPr lang="en-US" sz="1200" u="none" strike="noStrike" dirty="0">
                          <a:effectLst/>
                        </a:rPr>
                        <a:t>***</a:t>
                      </a:r>
                      <a:endParaRPr lang="en-US" sz="1200" b="0" i="0" u="none" strike="noStrike" dirty="0">
                        <a:solidFill>
                          <a:schemeClr val="bg1"/>
                        </a:solidFill>
                        <a:effectLst/>
                        <a:latin typeface="Calibri" panose="020F0502020204030204" pitchFamily="34" charset="0"/>
                        <a:cs typeface="Calibri" panose="020F0502020204030204" pitchFamily="34" charset="0"/>
                      </a:endParaRPr>
                    </a:p>
                  </a:txBody>
                  <a:tcPr marL="3001" marR="3001" marT="3001" marB="0" anchor="ctr"/>
                </a:tc>
                <a:tc>
                  <a:txBody>
                    <a:bodyPr/>
                    <a:lstStyle/>
                    <a:p>
                      <a:pPr algn="ctr"/>
                      <a:r>
                        <a:rPr lang="en-US" sz="1200" kern="1200" dirty="0"/>
                        <a:t>64</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rPr>
                        <a:t>80,000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rPr>
                        <a:t>2,000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effectLst/>
                        </a:rPr>
                        <a:t>Extremely high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10028"/>
                  </a:ext>
                </a:extLst>
              </a:tr>
            </a:tbl>
          </a:graphicData>
        </a:graphic>
      </p:graphicFrame>
      <p:sp>
        <p:nvSpPr>
          <p:cNvPr id="3" name="Title 3"/>
          <p:cNvSpPr>
            <a:spLocks noGrp="1"/>
          </p:cNvSpPr>
          <p:nvPr>
            <p:ph type="title"/>
          </p:nvPr>
        </p:nvSpPr>
        <p:spPr/>
        <p:txBody>
          <a:bodyPr>
            <a:noAutofit/>
          </a:bodyPr>
          <a:lstStyle/>
          <a:p>
            <a:r>
              <a:rPr lang="en-US" sz="3922" dirty="0">
                <a:solidFill>
                  <a:schemeClr val="tx1"/>
                </a:solidFill>
                <a:latin typeface="Segoe UI Light" panose="020B0502040204020203" pitchFamily="34" charset="0"/>
                <a:cs typeface="Segoe UI Light" panose="020B0502040204020203" pitchFamily="34" charset="0"/>
              </a:rPr>
              <a:t>Azure VM Options for SAP</a:t>
            </a:r>
            <a:endParaRPr lang="en-US" sz="3922" i="1" dirty="0">
              <a:solidFill>
                <a:schemeClr val="tx1"/>
              </a:solidFill>
              <a:latin typeface="Segoe UI Light" panose="020B0502040204020203" pitchFamily="34" charset="0"/>
              <a:cs typeface="Segoe UI Light" panose="020B0502040204020203" pitchFamily="34" charset="0"/>
            </a:endParaRPr>
          </a:p>
        </p:txBody>
      </p:sp>
      <p:sp>
        <p:nvSpPr>
          <p:cNvPr id="6" name="Rectangle 5"/>
          <p:cNvSpPr/>
          <p:nvPr/>
        </p:nvSpPr>
        <p:spPr>
          <a:xfrm>
            <a:off x="483422" y="6359315"/>
            <a:ext cx="11108390" cy="543177"/>
          </a:xfrm>
          <a:prstGeom prst="rect">
            <a:avLst/>
          </a:prstGeom>
        </p:spPr>
        <p:txBody>
          <a:bodyPr wrap="square">
            <a:spAutoFit/>
          </a:bodyPr>
          <a:lstStyle/>
          <a:p>
            <a:pPr marL="0" lvl="1"/>
            <a:r>
              <a:rPr lang="en-US" sz="981" dirty="0">
                <a:latin typeface="Calibri" panose="020F0502020204030204" pitchFamily="34" charset="0"/>
              </a:rPr>
              <a:t>*) The DS series in a 3-tier configuration is only supported with DB data files and DB transaction log files placed on Azure Premium Storage.</a:t>
            </a:r>
            <a:br>
              <a:rPr lang="en-US" sz="981" dirty="0">
                <a:latin typeface="Calibri" panose="020F0502020204030204" pitchFamily="34" charset="0"/>
              </a:rPr>
            </a:br>
            <a:r>
              <a:rPr lang="en-US" sz="981" dirty="0">
                <a:latin typeface="Calibri" panose="020F0502020204030204" pitchFamily="34" charset="0"/>
              </a:rPr>
              <a:t>**) The GS series (2-tier and 3-tier) is only supported with DB data files and DB transaction log files placed on Azure Premium Storage.</a:t>
            </a:r>
          </a:p>
          <a:p>
            <a:pPr marL="0" lvl="1"/>
            <a:r>
              <a:rPr lang="en-US" sz="981" dirty="0">
                <a:latin typeface="Calibri" panose="020F0502020204030204" pitchFamily="34" charset="0"/>
                <a:cs typeface="Helvetica" panose="020B0604020202020204" pitchFamily="34" charset="0"/>
              </a:rPr>
              <a:t>***) Please check with through SAP customer message on specifics of this configuration</a:t>
            </a:r>
          </a:p>
        </p:txBody>
      </p:sp>
    </p:spTree>
    <p:extLst>
      <p:ext uri="{BB962C8B-B14F-4D97-AF65-F5344CB8AC3E}">
        <p14:creationId xmlns:p14="http://schemas.microsoft.com/office/powerpoint/2010/main" val="91255297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3-tiers sizing samples</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326600835"/>
              </p:ext>
            </p:extLst>
          </p:nvPr>
        </p:nvGraphicFramePr>
        <p:xfrm>
          <a:off x="324217" y="1398588"/>
          <a:ext cx="11543567" cy="4509050"/>
        </p:xfrm>
        <a:graphic>
          <a:graphicData uri="http://schemas.openxmlformats.org/drawingml/2006/table">
            <a:tbl>
              <a:tblPr firstRow="1" bandRow="1">
                <a:tableStyleId>{5C22544A-7EE6-4342-B048-85BDC9FD1C3A}</a:tableStyleId>
              </a:tblPr>
              <a:tblGrid>
                <a:gridCol w="4320593">
                  <a:extLst>
                    <a:ext uri="{9D8B030D-6E8A-4147-A177-3AD203B41FA5}">
                      <a16:colId xmlns:a16="http://schemas.microsoft.com/office/drawing/2014/main" val="4090459254"/>
                    </a:ext>
                  </a:extLst>
                </a:gridCol>
                <a:gridCol w="7222974">
                  <a:extLst>
                    <a:ext uri="{9D8B030D-6E8A-4147-A177-3AD203B41FA5}">
                      <a16:colId xmlns:a16="http://schemas.microsoft.com/office/drawing/2014/main" val="3655229037"/>
                    </a:ext>
                  </a:extLst>
                </a:gridCol>
              </a:tblGrid>
              <a:tr h="901810">
                <a:tc>
                  <a:txBody>
                    <a:bodyPr/>
                    <a:lstStyle/>
                    <a:p>
                      <a:r>
                        <a:rPr lang="en-US" dirty="0"/>
                        <a:t>SAP systems size category</a:t>
                      </a:r>
                    </a:p>
                  </a:txBody>
                  <a:tcPr marL="109659" marR="109659"/>
                </a:tc>
                <a:tc>
                  <a:txBody>
                    <a:bodyPr/>
                    <a:lstStyle/>
                    <a:p>
                      <a:r>
                        <a:rPr lang="en-US" dirty="0"/>
                        <a:t>Generic sizing potential</a:t>
                      </a:r>
                      <a:r>
                        <a:rPr lang="en-US" baseline="0" dirty="0"/>
                        <a:t> configuration</a:t>
                      </a:r>
                      <a:endParaRPr lang="en-US" dirty="0"/>
                    </a:p>
                  </a:txBody>
                  <a:tcPr marL="109659" marR="109659"/>
                </a:tc>
                <a:extLst>
                  <a:ext uri="{0D108BD9-81ED-4DB2-BD59-A6C34878D82A}">
                    <a16:rowId xmlns:a16="http://schemas.microsoft.com/office/drawing/2014/main" val="3458257968"/>
                  </a:ext>
                </a:extLst>
              </a:tr>
              <a:tr h="901810">
                <a:tc>
                  <a:txBody>
                    <a:bodyPr/>
                    <a:lstStyle/>
                    <a:p>
                      <a:pPr marL="0" marR="0" lvl="1" indent="0" algn="l" defTabSz="914367"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1). 13,000 – 45,000 SAPS </a:t>
                      </a:r>
                    </a:p>
                    <a:p>
                      <a:endParaRPr lang="en-US" dirty="0"/>
                    </a:p>
                  </a:txBody>
                  <a:tcPr marL="109659" marR="109659"/>
                </a:tc>
                <a:tc>
                  <a:txBody>
                    <a:bodyPr/>
                    <a:lstStyle/>
                    <a:p>
                      <a:pPr lvl="0"/>
                      <a:r>
                        <a:rPr lang="en-US" sz="1765" kern="1200" dirty="0">
                          <a:solidFill>
                            <a:schemeClr val="dk1"/>
                          </a:solidFill>
                          <a:effectLst/>
                          <a:latin typeface="+mn-lt"/>
                          <a:ea typeface="+mn-ea"/>
                          <a:cs typeface="+mn-cs"/>
                        </a:rPr>
                        <a:t>1 x DS11v2 VM DBMS Server: 3,530 SAPS</a:t>
                      </a:r>
                    </a:p>
                    <a:p>
                      <a:pPr lvl="0"/>
                      <a:r>
                        <a:rPr lang="en-US" sz="1765" kern="1200" dirty="0">
                          <a:solidFill>
                            <a:schemeClr val="dk1"/>
                          </a:solidFill>
                          <a:effectLst/>
                          <a:latin typeface="+mn-lt"/>
                          <a:ea typeface="+mn-ea"/>
                          <a:cs typeface="+mn-cs"/>
                        </a:rPr>
                        <a:t>Between 2 - 5 x DS12v2 VM App Servers at 6,680 SAPS</a:t>
                      </a:r>
                    </a:p>
                  </a:txBody>
                  <a:tcPr marL="109659" marR="109659"/>
                </a:tc>
                <a:extLst>
                  <a:ext uri="{0D108BD9-81ED-4DB2-BD59-A6C34878D82A}">
                    <a16:rowId xmlns:a16="http://schemas.microsoft.com/office/drawing/2014/main" val="3924301228"/>
                  </a:ext>
                </a:extLst>
              </a:tr>
              <a:tr h="901810">
                <a:tc>
                  <a:txBody>
                    <a:bodyPr/>
                    <a:lstStyle/>
                    <a:p>
                      <a:pPr marL="0" marR="0" lvl="1" indent="0" algn="l" defTabSz="914367"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 45,000 – 90,000 SAPS </a:t>
                      </a:r>
                    </a:p>
                    <a:p>
                      <a:endParaRPr lang="en-US" dirty="0"/>
                    </a:p>
                  </a:txBody>
                  <a:tcPr marL="109659" marR="109659"/>
                </a:tc>
                <a:tc>
                  <a:txBody>
                    <a:bodyPr/>
                    <a:lstStyle/>
                    <a:p>
                      <a:pPr lvl="0"/>
                      <a:r>
                        <a:rPr lang="en-US" sz="1765" kern="1200" dirty="0">
                          <a:solidFill>
                            <a:schemeClr val="dk1"/>
                          </a:solidFill>
                          <a:effectLst/>
                          <a:latin typeface="+mn-lt"/>
                          <a:ea typeface="+mn-ea"/>
                          <a:cs typeface="+mn-cs"/>
                        </a:rPr>
                        <a:t>1 x DS13v2 VM DBMS Server: 12,300 SAPS</a:t>
                      </a:r>
                    </a:p>
                    <a:p>
                      <a:pPr lvl="0"/>
                      <a:r>
                        <a:rPr lang="en-US" sz="1765" kern="1200" dirty="0">
                          <a:solidFill>
                            <a:schemeClr val="dk1"/>
                          </a:solidFill>
                          <a:effectLst/>
                          <a:latin typeface="+mn-lt"/>
                          <a:ea typeface="+mn-ea"/>
                          <a:cs typeface="+mn-cs"/>
                        </a:rPr>
                        <a:t>Between 2 - 4 x DS14v2 VM App Servers each rated at 24,180 SAPS</a:t>
                      </a:r>
                    </a:p>
                  </a:txBody>
                  <a:tcPr marL="109659" marR="109659"/>
                </a:tc>
                <a:extLst>
                  <a:ext uri="{0D108BD9-81ED-4DB2-BD59-A6C34878D82A}">
                    <a16:rowId xmlns:a16="http://schemas.microsoft.com/office/drawing/2014/main" val="1307153517"/>
                  </a:ext>
                </a:extLst>
              </a:tr>
              <a:tr h="901810">
                <a:tc>
                  <a:txBody>
                    <a:bodyPr/>
                    <a:lstStyle/>
                    <a:p>
                      <a:pPr marL="0" marR="0" lvl="1" indent="0" algn="l" defTabSz="914367"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3). 90,000 – 150,000 SAPS </a:t>
                      </a:r>
                    </a:p>
                    <a:p>
                      <a:endParaRPr lang="en-US" dirty="0"/>
                    </a:p>
                  </a:txBody>
                  <a:tcPr marL="109659" marR="109659"/>
                </a:tc>
                <a:tc>
                  <a:txBody>
                    <a:bodyPr/>
                    <a:lstStyle/>
                    <a:p>
                      <a:pPr lvl="0"/>
                      <a:r>
                        <a:rPr lang="en-US" sz="1765" kern="1200" dirty="0">
                          <a:solidFill>
                            <a:schemeClr val="dk1"/>
                          </a:solidFill>
                          <a:effectLst/>
                          <a:latin typeface="+mn-lt"/>
                          <a:ea typeface="+mn-ea"/>
                          <a:cs typeface="+mn-cs"/>
                        </a:rPr>
                        <a:t>1 x</a:t>
                      </a:r>
                      <a:r>
                        <a:rPr lang="en-US" sz="1765" kern="1200" baseline="0" dirty="0">
                          <a:solidFill>
                            <a:schemeClr val="dk1"/>
                          </a:solidFill>
                          <a:effectLst/>
                          <a:latin typeface="+mn-lt"/>
                          <a:ea typeface="+mn-ea"/>
                          <a:cs typeface="+mn-cs"/>
                        </a:rPr>
                        <a:t> </a:t>
                      </a:r>
                      <a:r>
                        <a:rPr lang="en-US" sz="1765" kern="1200" dirty="0">
                          <a:solidFill>
                            <a:schemeClr val="dk1"/>
                          </a:solidFill>
                          <a:effectLst/>
                          <a:latin typeface="+mn-lt"/>
                          <a:ea typeface="+mn-ea"/>
                          <a:cs typeface="+mn-cs"/>
                        </a:rPr>
                        <a:t>GS3 VM DBMS Server: 11,870 SAPS</a:t>
                      </a:r>
                    </a:p>
                    <a:p>
                      <a:pPr lvl="0"/>
                      <a:r>
                        <a:rPr lang="en-US" sz="1765" kern="1200" dirty="0">
                          <a:solidFill>
                            <a:schemeClr val="dk1"/>
                          </a:solidFill>
                          <a:effectLst/>
                          <a:latin typeface="+mn-lt"/>
                          <a:ea typeface="+mn-ea"/>
                          <a:cs typeface="+mn-cs"/>
                        </a:rPr>
                        <a:t>Between 6 - 10 x DS13v2 VM App Servers at 12,300 SAPS</a:t>
                      </a:r>
                    </a:p>
                  </a:txBody>
                  <a:tcPr marL="109659" marR="109659"/>
                </a:tc>
                <a:extLst>
                  <a:ext uri="{0D108BD9-81ED-4DB2-BD59-A6C34878D82A}">
                    <a16:rowId xmlns:a16="http://schemas.microsoft.com/office/drawing/2014/main" val="1339163466"/>
                  </a:ext>
                </a:extLst>
              </a:tr>
              <a:tr h="901810">
                <a:tc>
                  <a:txBody>
                    <a:bodyPr/>
                    <a:lstStyle/>
                    <a:p>
                      <a:pPr marL="0" marR="0" lvl="1" indent="0" algn="l" defTabSz="914367"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4). 150,000 - 250,000 SAPS </a:t>
                      </a:r>
                    </a:p>
                    <a:p>
                      <a:endParaRPr lang="en-US" dirty="0"/>
                    </a:p>
                  </a:txBody>
                  <a:tcPr marL="109659" marR="109659"/>
                </a:tc>
                <a:tc>
                  <a:txBody>
                    <a:bodyPr/>
                    <a:lstStyle/>
                    <a:p>
                      <a:pPr lvl="0"/>
                      <a:r>
                        <a:rPr lang="en-US" sz="1765" kern="1200" dirty="0">
                          <a:solidFill>
                            <a:schemeClr val="dk1"/>
                          </a:solidFill>
                          <a:effectLst/>
                          <a:latin typeface="+mn-lt"/>
                          <a:ea typeface="+mn-ea"/>
                          <a:cs typeface="+mn-cs"/>
                        </a:rPr>
                        <a:t>1 x GS4 VM DBMS Server: 22,680 SAPS</a:t>
                      </a:r>
                    </a:p>
                    <a:p>
                      <a:pPr lvl="0"/>
                      <a:r>
                        <a:rPr lang="en-US" sz="1765" kern="1200" dirty="0">
                          <a:solidFill>
                            <a:schemeClr val="dk1"/>
                          </a:solidFill>
                          <a:effectLst/>
                          <a:latin typeface="+mn-lt"/>
                          <a:ea typeface="+mn-ea"/>
                          <a:cs typeface="+mn-cs"/>
                        </a:rPr>
                        <a:t>Between 2 - 7 x GS5 VM App Servers each rated at 41,670 SAPS</a:t>
                      </a:r>
                    </a:p>
                  </a:txBody>
                  <a:tcPr marL="109659" marR="109659"/>
                </a:tc>
                <a:extLst>
                  <a:ext uri="{0D108BD9-81ED-4DB2-BD59-A6C34878D82A}">
                    <a16:rowId xmlns:a16="http://schemas.microsoft.com/office/drawing/2014/main" val="1164103316"/>
                  </a:ext>
                </a:extLst>
              </a:tr>
            </a:tbl>
          </a:graphicData>
        </a:graphic>
      </p:graphicFrame>
    </p:spTree>
    <p:extLst>
      <p:ext uri="{BB962C8B-B14F-4D97-AF65-F5344CB8AC3E}">
        <p14:creationId xmlns:p14="http://schemas.microsoft.com/office/powerpoint/2010/main" val="36001842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Sizing Tips</a:t>
            </a:r>
          </a:p>
        </p:txBody>
      </p:sp>
      <p:sp>
        <p:nvSpPr>
          <p:cNvPr id="3" name="Content Placeholder 2"/>
          <p:cNvSpPr>
            <a:spLocks noGrp="1"/>
          </p:cNvSpPr>
          <p:nvPr>
            <p:ph sz="quarter" idx="10"/>
          </p:nvPr>
        </p:nvSpPr>
        <p:spPr>
          <a:xfrm>
            <a:off x="268288" y="1398397"/>
            <a:ext cx="11542503" cy="4191917"/>
          </a:xfrm>
        </p:spPr>
        <p:txBody>
          <a:bodyPr/>
          <a:lstStyle/>
          <a:p>
            <a:r>
              <a:rPr lang="en-US" sz="2800" dirty="0"/>
              <a:t>Know # of </a:t>
            </a:r>
            <a:r>
              <a:rPr lang="en-US" sz="2800" dirty="0">
                <a:solidFill>
                  <a:srgbClr val="FFFF00"/>
                </a:solidFill>
              </a:rPr>
              <a:t>SAPS</a:t>
            </a:r>
            <a:r>
              <a:rPr lang="en-US" sz="2800" dirty="0"/>
              <a:t> for SAP application and database tiers</a:t>
            </a:r>
          </a:p>
          <a:p>
            <a:r>
              <a:rPr lang="en-US" sz="2800" dirty="0"/>
              <a:t>Know system active period, use </a:t>
            </a:r>
            <a:r>
              <a:rPr lang="en-US" sz="2800" dirty="0">
                <a:solidFill>
                  <a:srgbClr val="FFFF00"/>
                </a:solidFill>
              </a:rPr>
              <a:t>Azure Auto Scale </a:t>
            </a:r>
            <a:r>
              <a:rPr lang="en-US" sz="2800" dirty="0"/>
              <a:t>to lower cost </a:t>
            </a:r>
          </a:p>
          <a:p>
            <a:r>
              <a:rPr lang="en-US" sz="2800" dirty="0"/>
              <a:t>For SAP App servers, prefer a few </a:t>
            </a:r>
            <a:r>
              <a:rPr lang="en-US" sz="2800" dirty="0">
                <a:solidFill>
                  <a:srgbClr val="FFFF00"/>
                </a:solidFill>
              </a:rPr>
              <a:t>smaller VM </a:t>
            </a:r>
            <a:r>
              <a:rPr lang="en-US" sz="2800" dirty="0"/>
              <a:t>vs one large VM</a:t>
            </a:r>
          </a:p>
          <a:p>
            <a:r>
              <a:rPr lang="en-US" sz="2800" dirty="0"/>
              <a:t>Use </a:t>
            </a:r>
            <a:r>
              <a:rPr lang="en-US" sz="2800" dirty="0">
                <a:solidFill>
                  <a:srgbClr val="FFFF00"/>
                </a:solidFill>
              </a:rPr>
              <a:t>premium storage </a:t>
            </a:r>
            <a:r>
              <a:rPr lang="en-US" sz="2800" dirty="0"/>
              <a:t>for database</a:t>
            </a:r>
          </a:p>
          <a:p>
            <a:r>
              <a:rPr lang="en-US" sz="2800" dirty="0"/>
              <a:t>Ensure the selected VM supports the </a:t>
            </a:r>
            <a:r>
              <a:rPr lang="en-US" sz="2800" dirty="0">
                <a:solidFill>
                  <a:srgbClr val="FFFF00"/>
                </a:solidFill>
              </a:rPr>
              <a:t>IOPS</a:t>
            </a:r>
            <a:r>
              <a:rPr lang="en-US" sz="2800" dirty="0"/>
              <a:t> required by database server</a:t>
            </a:r>
          </a:p>
          <a:p>
            <a:r>
              <a:rPr lang="en-US" sz="2800" dirty="0"/>
              <a:t>Quick Sizer assumes max server </a:t>
            </a:r>
            <a:r>
              <a:rPr lang="en-US" sz="2800" dirty="0">
                <a:solidFill>
                  <a:srgbClr val="FFFF00"/>
                </a:solidFill>
              </a:rPr>
              <a:t>utilization at 65% </a:t>
            </a:r>
            <a:r>
              <a:rPr lang="en-US" sz="2800" dirty="0"/>
              <a:t>while benchmarks run at near 100%. Need to either up Quick Sizer # or adjust down VM benchmark SAPS # before VM selection </a:t>
            </a:r>
          </a:p>
          <a:p>
            <a:r>
              <a:rPr lang="en-US" sz="2800" dirty="0"/>
              <a:t>If size by reference system, know the </a:t>
            </a:r>
            <a:r>
              <a:rPr lang="en-US" sz="2800" dirty="0">
                <a:solidFill>
                  <a:srgbClr val="FFFF00"/>
                </a:solidFill>
              </a:rPr>
              <a:t>resource utilization and SAPS </a:t>
            </a:r>
            <a:r>
              <a:rPr lang="en-US" sz="2800" dirty="0"/>
              <a:t>rating</a:t>
            </a:r>
          </a:p>
        </p:txBody>
      </p:sp>
    </p:spTree>
    <p:extLst>
      <p:ext uri="{BB962C8B-B14F-4D97-AF65-F5344CB8AC3E}">
        <p14:creationId xmlns:p14="http://schemas.microsoft.com/office/powerpoint/2010/main" val="233436682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Planning Tips</a:t>
            </a:r>
          </a:p>
        </p:txBody>
      </p:sp>
      <p:sp>
        <p:nvSpPr>
          <p:cNvPr id="3" name="Content Placeholder 2"/>
          <p:cNvSpPr>
            <a:spLocks noGrp="1"/>
          </p:cNvSpPr>
          <p:nvPr>
            <p:ph sz="quarter" idx="10"/>
          </p:nvPr>
        </p:nvSpPr>
        <p:spPr>
          <a:xfrm>
            <a:off x="268288" y="1398397"/>
            <a:ext cx="11542503" cy="4665893"/>
          </a:xfrm>
        </p:spPr>
        <p:txBody>
          <a:bodyPr/>
          <a:lstStyle/>
          <a:p>
            <a:r>
              <a:rPr lang="en-US" sz="2800" dirty="0"/>
              <a:t>Choose standard or premium storage based on IOPS and disk transfer throughput caps</a:t>
            </a:r>
          </a:p>
          <a:p>
            <a:r>
              <a:rPr lang="en-US" sz="2800" dirty="0"/>
              <a:t>Use premium storage for SAP databases (and other IO intensive load)</a:t>
            </a:r>
          </a:p>
          <a:p>
            <a:r>
              <a:rPr lang="en-US" sz="2800" dirty="0"/>
              <a:t>Use Windows storage pool to stripe standard disks to extend IOPS capacity</a:t>
            </a:r>
          </a:p>
          <a:p>
            <a:r>
              <a:rPr lang="en-US" sz="2800" dirty="0"/>
              <a:t>Have a landscape level view for IOPS requirement</a:t>
            </a:r>
          </a:p>
          <a:p>
            <a:r>
              <a:rPr lang="en-US" sz="2800" dirty="0"/>
              <a:t>SAP application servers don’t need premium storage</a:t>
            </a:r>
          </a:p>
          <a:p>
            <a:r>
              <a:rPr lang="en-US" sz="2800" dirty="0"/>
              <a:t>Provide separate storage account for diagnostics and logs</a:t>
            </a:r>
            <a:endParaRPr lang="en-US" sz="2800" dirty="0">
              <a:solidFill>
                <a:srgbClr val="FFFF00"/>
              </a:solidFill>
            </a:endParaRPr>
          </a:p>
          <a:p>
            <a:r>
              <a:rPr lang="en-US" sz="2800" dirty="0"/>
              <a:t>Don’t use GRS for VM disks </a:t>
            </a:r>
          </a:p>
          <a:p>
            <a:pPr lvl="1"/>
            <a:r>
              <a:rPr lang="en-US" sz="2400" dirty="0"/>
              <a:t>Not even possible with Premium and/or Managed Disks</a:t>
            </a:r>
          </a:p>
        </p:txBody>
      </p:sp>
    </p:spTree>
    <p:extLst>
      <p:ext uri="{BB962C8B-B14F-4D97-AF65-F5344CB8AC3E}">
        <p14:creationId xmlns:p14="http://schemas.microsoft.com/office/powerpoint/2010/main" val="358156017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Planning Tips</a:t>
            </a:r>
          </a:p>
        </p:txBody>
      </p:sp>
      <p:sp>
        <p:nvSpPr>
          <p:cNvPr id="3" name="Content Placeholder 2"/>
          <p:cNvSpPr>
            <a:spLocks noGrp="1"/>
          </p:cNvSpPr>
          <p:nvPr>
            <p:ph sz="quarter" idx="10"/>
          </p:nvPr>
        </p:nvSpPr>
        <p:spPr>
          <a:xfrm>
            <a:off x="268288" y="1398397"/>
            <a:ext cx="11542503" cy="5152180"/>
          </a:xfrm>
        </p:spPr>
        <p:txBody>
          <a:bodyPr/>
          <a:lstStyle/>
          <a:p>
            <a:r>
              <a:rPr lang="en-US" sz="2800" dirty="0"/>
              <a:t>General on-premises files layout recommended practices applied for cloud deployment</a:t>
            </a:r>
          </a:p>
          <a:p>
            <a:r>
              <a:rPr lang="en-US" sz="2800" dirty="0"/>
              <a:t>Use Managed Disks </a:t>
            </a:r>
          </a:p>
          <a:p>
            <a:pPr lvl="1"/>
            <a:r>
              <a:rPr lang="en-US" sz="2400" dirty="0"/>
              <a:t>Or carefully review storage account constraints and use multiple storage accounts if needed</a:t>
            </a:r>
          </a:p>
          <a:p>
            <a:pPr lvl="2"/>
            <a:r>
              <a:rPr lang="en-US" sz="2000" dirty="0"/>
              <a:t>Standard storage accounts have 20,000 IOPS cap</a:t>
            </a:r>
          </a:p>
          <a:p>
            <a:pPr lvl="2"/>
            <a:r>
              <a:rPr lang="en-US" sz="2000" dirty="0"/>
              <a:t>No IOPS cap for premium storage accounts but max bandwidth reached at 280, 140, 35 drives for P10, P20, P30 respectively</a:t>
            </a:r>
          </a:p>
          <a:p>
            <a:r>
              <a:rPr lang="en-US" sz="2800" dirty="0"/>
              <a:t>Host cache settings:</a:t>
            </a:r>
          </a:p>
          <a:p>
            <a:pPr lvl="1">
              <a:buFont typeface="Wingdings" panose="05000000000000000000" pitchFamily="2" charset="2"/>
              <a:buChar char="§"/>
            </a:pPr>
            <a:r>
              <a:rPr lang="en-US" sz="2400" dirty="0"/>
              <a:t>Configure host-cache as None for write-only and write-heavy disks</a:t>
            </a:r>
          </a:p>
          <a:p>
            <a:pPr lvl="1">
              <a:buFont typeface="Wingdings" panose="05000000000000000000" pitchFamily="2" charset="2"/>
              <a:buChar char="§"/>
            </a:pPr>
            <a:r>
              <a:rPr lang="en-US" sz="2400" dirty="0"/>
              <a:t>Configure host-cache as </a:t>
            </a:r>
            <a:r>
              <a:rPr lang="en-US" sz="2400" dirty="0" err="1"/>
              <a:t>ReadOnly</a:t>
            </a:r>
            <a:r>
              <a:rPr lang="en-US" sz="2400" dirty="0"/>
              <a:t> for read-only and read-write disks</a:t>
            </a:r>
          </a:p>
          <a:p>
            <a:pPr lvl="1">
              <a:buFont typeface="Wingdings" panose="05000000000000000000" pitchFamily="2" charset="2"/>
              <a:buChar char="§"/>
            </a:pPr>
            <a:r>
              <a:rPr lang="en-US" sz="2400" dirty="0"/>
              <a:t>Configure host-cache as </a:t>
            </a:r>
            <a:r>
              <a:rPr lang="en-US" sz="2400" dirty="0" err="1"/>
              <a:t>ReadWrite</a:t>
            </a:r>
            <a:r>
              <a:rPr lang="en-US" sz="2400" dirty="0"/>
              <a:t> only if your application properly handles writing cached data to persistent disks when needed</a:t>
            </a:r>
          </a:p>
        </p:txBody>
      </p:sp>
    </p:spTree>
    <p:extLst>
      <p:ext uri="{BB962C8B-B14F-4D97-AF65-F5344CB8AC3E}">
        <p14:creationId xmlns:p14="http://schemas.microsoft.com/office/powerpoint/2010/main" val="315250477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Solution Design</a:t>
            </a:r>
          </a:p>
        </p:txBody>
      </p:sp>
    </p:spTree>
    <p:extLst>
      <p:ext uri="{BB962C8B-B14F-4D97-AF65-F5344CB8AC3E}">
        <p14:creationId xmlns:p14="http://schemas.microsoft.com/office/powerpoint/2010/main" val="161370829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687" dirty="0"/>
              <a:t>SAP on Azure in Hybrid IT scenario</a:t>
            </a:r>
          </a:p>
        </p:txBody>
      </p:sp>
      <p:sp>
        <p:nvSpPr>
          <p:cNvPr id="7" name="Content Placeholder 2"/>
          <p:cNvSpPr>
            <a:spLocks noGrp="1"/>
          </p:cNvSpPr>
          <p:nvPr>
            <p:ph sz="quarter" idx="4294967295"/>
          </p:nvPr>
        </p:nvSpPr>
        <p:spPr>
          <a:xfrm>
            <a:off x="0" y="1663700"/>
            <a:ext cx="6205538" cy="4487062"/>
          </a:xfrm>
        </p:spPr>
        <p:txBody>
          <a:bodyPr/>
          <a:lstStyle/>
          <a:p>
            <a:r>
              <a:rPr lang="en-US" sz="2353" dirty="0"/>
              <a:t>ExpressRoute or VPN connection </a:t>
            </a:r>
          </a:p>
          <a:p>
            <a:pPr lvl="1"/>
            <a:r>
              <a:rPr lang="en-US" sz="1961" dirty="0"/>
              <a:t>Transparent communication for SAP systems</a:t>
            </a:r>
          </a:p>
          <a:p>
            <a:endParaRPr lang="en-US" sz="2353" dirty="0"/>
          </a:p>
          <a:p>
            <a:r>
              <a:rPr lang="en-US" sz="2353" dirty="0"/>
              <a:t>On-premises AD/DNS extended into Azure</a:t>
            </a:r>
          </a:p>
          <a:p>
            <a:pPr lvl="1"/>
            <a:r>
              <a:rPr lang="en-US" sz="1961" dirty="0"/>
              <a:t>SAP systems located on-premises and Azure in same domain/AD</a:t>
            </a:r>
          </a:p>
          <a:p>
            <a:endParaRPr lang="en-US" sz="2353" dirty="0"/>
          </a:p>
          <a:p>
            <a:r>
              <a:rPr lang="en-US" sz="2353" dirty="0"/>
              <a:t>Every customer using SAP on Azure is using this setup with VPN/ExpressRoute</a:t>
            </a:r>
          </a:p>
          <a:p>
            <a:endParaRPr lang="en-US" sz="2353" dirty="0"/>
          </a:p>
          <a:p>
            <a:r>
              <a:rPr lang="en-US" sz="2353" dirty="0"/>
              <a:t>Supported for Hybrid and productive SAP landscapes in Azure</a:t>
            </a:r>
          </a:p>
        </p:txBody>
      </p:sp>
      <p:pic>
        <p:nvPicPr>
          <p:cNvPr id="5" name="Picture 4"/>
          <p:cNvPicPr>
            <a:picLocks noChangeAspect="1"/>
          </p:cNvPicPr>
          <p:nvPr/>
        </p:nvPicPr>
        <p:blipFill>
          <a:blip r:embed="rId3"/>
          <a:stretch>
            <a:fillRect/>
          </a:stretch>
        </p:blipFill>
        <p:spPr>
          <a:xfrm>
            <a:off x="6474904" y="1793127"/>
            <a:ext cx="5481877" cy="3616819"/>
          </a:xfrm>
          <a:prstGeom prst="rect">
            <a:avLst/>
          </a:prstGeom>
        </p:spPr>
      </p:pic>
    </p:spTree>
    <p:extLst>
      <p:ext uri="{BB962C8B-B14F-4D97-AF65-F5344CB8AC3E}">
        <p14:creationId xmlns:p14="http://schemas.microsoft.com/office/powerpoint/2010/main" val="38379300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 components of an SAP ADS</a:t>
            </a:r>
          </a:p>
        </p:txBody>
      </p:sp>
    </p:spTree>
    <p:extLst>
      <p:ext uri="{BB962C8B-B14F-4D97-AF65-F5344CB8AC3E}">
        <p14:creationId xmlns:p14="http://schemas.microsoft.com/office/powerpoint/2010/main" val="299173808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t>Azure infrastructure for a HA SAP system</a:t>
            </a:r>
          </a:p>
        </p:txBody>
      </p:sp>
      <p:sp>
        <p:nvSpPr>
          <p:cNvPr id="10" name="TextBox 9"/>
          <p:cNvSpPr txBox="1"/>
          <p:nvPr/>
        </p:nvSpPr>
        <p:spPr>
          <a:xfrm>
            <a:off x="6358187" y="1297657"/>
            <a:ext cx="5168045" cy="4924421"/>
          </a:xfrm>
          <a:prstGeom prst="rect">
            <a:avLst/>
          </a:prstGeom>
          <a:noFill/>
        </p:spPr>
        <p:txBody>
          <a:bodyPr wrap="square" lIns="182878" tIns="146302" rIns="182878" bIns="146302" rtlCol="0">
            <a:spAutoFit/>
          </a:bodyPr>
          <a:lstStyle/>
          <a:p>
            <a:pPr marL="285753" indent="-285753">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SIOS </a:t>
            </a:r>
            <a:r>
              <a:rPr lang="en-US" sz="2400" dirty="0" err="1">
                <a:gradFill>
                  <a:gsLst>
                    <a:gs pos="2917">
                      <a:schemeClr val="tx1"/>
                    </a:gs>
                    <a:gs pos="30000">
                      <a:schemeClr val="tx1"/>
                    </a:gs>
                  </a:gsLst>
                  <a:lin ang="5400000" scaled="0"/>
                </a:gradFill>
              </a:rPr>
              <a:t>DataKeeper</a:t>
            </a:r>
            <a:r>
              <a:rPr lang="en-US" sz="2400" dirty="0">
                <a:gradFill>
                  <a:gsLst>
                    <a:gs pos="2917">
                      <a:schemeClr val="tx1"/>
                    </a:gs>
                    <a:gs pos="30000">
                      <a:schemeClr val="tx1"/>
                    </a:gs>
                  </a:gsLst>
                  <a:lin ang="5400000" scaled="0"/>
                </a:gradFill>
              </a:rPr>
              <a:t> for WSFC without need of clustered shared disks</a:t>
            </a:r>
          </a:p>
          <a:p>
            <a:pPr marL="285753" indent="-285753">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SAP App Server – ABAP/Java dual or single stack.  Prefer smaller VMs</a:t>
            </a:r>
          </a:p>
          <a:p>
            <a:pPr marL="285753" indent="-285753">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SAP Web Dispatcher installed on Azure VM, performs HTTP(S) load balancing</a:t>
            </a:r>
          </a:p>
          <a:p>
            <a:pPr marL="285753" indent="-285753">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SQL DB with AlwaysOn Availability Group</a:t>
            </a:r>
          </a:p>
          <a:p>
            <a:pPr marL="285753" indent="-285753">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Need to deploy in 3-tiers for HA and DR</a:t>
            </a:r>
          </a:p>
        </p:txBody>
      </p:sp>
      <p:sp>
        <p:nvSpPr>
          <p:cNvPr id="11" name="TextBox 10"/>
          <p:cNvSpPr txBox="1"/>
          <p:nvPr/>
        </p:nvSpPr>
        <p:spPr>
          <a:xfrm>
            <a:off x="2232551" y="5206313"/>
            <a:ext cx="1340859" cy="634524"/>
          </a:xfrm>
          <a:prstGeom prst="rect">
            <a:avLst/>
          </a:prstGeom>
          <a:noFill/>
        </p:spPr>
        <p:txBody>
          <a:bodyPr wrap="square" lIns="182878" tIns="146302" rIns="182878" bIns="146302"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SQL DB WSFC node 1 </a:t>
            </a:r>
          </a:p>
        </p:txBody>
      </p:sp>
      <p:sp>
        <p:nvSpPr>
          <p:cNvPr id="12" name="TextBox 11"/>
          <p:cNvSpPr txBox="1"/>
          <p:nvPr/>
        </p:nvSpPr>
        <p:spPr>
          <a:xfrm>
            <a:off x="3421658" y="5209041"/>
            <a:ext cx="1340859" cy="634524"/>
          </a:xfrm>
          <a:prstGeom prst="rect">
            <a:avLst/>
          </a:prstGeom>
          <a:noFill/>
        </p:spPr>
        <p:txBody>
          <a:bodyPr wrap="square" lIns="182878" tIns="146302" rIns="182878" bIns="146302"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SQL DB WSFC node 2 </a:t>
            </a:r>
          </a:p>
        </p:txBody>
      </p:sp>
      <p:sp>
        <p:nvSpPr>
          <p:cNvPr id="13" name="Rounded Rectangle 12"/>
          <p:cNvSpPr/>
          <p:nvPr/>
        </p:nvSpPr>
        <p:spPr>
          <a:xfrm>
            <a:off x="2148101" y="4147545"/>
            <a:ext cx="2498987" cy="1686621"/>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2" tIns="91402" rIns="91402" bIns="91402" numCol="1" spcCol="0" rtlCol="0" fromWordArt="0" anchor="t" anchorCtr="0" forceAA="0" compatLnSpc="1">
            <a:prstTxWarp prst="textNoShape">
              <a:avLst/>
            </a:prstTxWarp>
            <a:noAutofit/>
          </a:bodyPr>
          <a:lstStyle/>
          <a:p>
            <a:pPr defTabSz="914049"/>
            <a:r>
              <a:rPr lang="en-US" sz="1200" dirty="0">
                <a:solidFill>
                  <a:srgbClr val="FFFFFF"/>
                </a:solidFill>
                <a:latin typeface="Segoe UI"/>
              </a:rPr>
              <a:t>Av. Set 1, WSFC SQL AG </a:t>
            </a:r>
          </a:p>
        </p:txBody>
      </p:sp>
      <p:pic>
        <p:nvPicPr>
          <p:cNvPr id="14" name="Picture 1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014334" y="4566340"/>
            <a:ext cx="582837" cy="582837"/>
          </a:xfrm>
          <a:prstGeom prst="rect">
            <a:avLst/>
          </a:prstGeom>
        </p:spPr>
      </p:pic>
      <p:sp>
        <p:nvSpPr>
          <p:cNvPr id="15" name="TextBox 14"/>
          <p:cNvSpPr txBox="1"/>
          <p:nvPr/>
        </p:nvSpPr>
        <p:spPr>
          <a:xfrm>
            <a:off x="4711881" y="5024748"/>
            <a:ext cx="1187742" cy="634524"/>
          </a:xfrm>
          <a:prstGeom prst="rect">
            <a:avLst/>
          </a:prstGeom>
          <a:noFill/>
        </p:spPr>
        <p:txBody>
          <a:bodyPr wrap="square" lIns="182878" tIns="146302" rIns="182878" bIns="146302"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Azure ILB AG Listener</a:t>
            </a:r>
          </a:p>
        </p:txBody>
      </p:sp>
      <p:sp>
        <p:nvSpPr>
          <p:cNvPr id="16" name="TextBox 15"/>
          <p:cNvSpPr txBox="1"/>
          <p:nvPr/>
        </p:nvSpPr>
        <p:spPr>
          <a:xfrm>
            <a:off x="2810311" y="4951403"/>
            <a:ext cx="1277832" cy="464992"/>
          </a:xfrm>
          <a:prstGeom prst="rect">
            <a:avLst/>
          </a:prstGeom>
          <a:noFill/>
        </p:spPr>
        <p:txBody>
          <a:bodyPr wrap="none" lIns="182878" tIns="146302" rIns="182878" bIns="146302" rtlCol="0">
            <a:spAutoFit/>
          </a:bodyPr>
          <a:lstStyle/>
          <a:p>
            <a:pPr>
              <a:lnSpc>
                <a:spcPct val="90000"/>
              </a:lnSpc>
              <a:spcAft>
                <a:spcPts val="600"/>
              </a:spcAft>
            </a:pPr>
            <a:r>
              <a:rPr lang="en-US" sz="1200" dirty="0">
                <a:gradFill>
                  <a:gsLst>
                    <a:gs pos="2917">
                      <a:schemeClr val="tx1"/>
                    </a:gs>
                    <a:gs pos="30000">
                      <a:schemeClr val="tx1"/>
                    </a:gs>
                  </a:gsLst>
                  <a:lin ang="5400000" scaled="0"/>
                </a:gradFill>
              </a:rPr>
              <a:t>Sync Commit</a:t>
            </a:r>
          </a:p>
        </p:txBody>
      </p:sp>
      <p:pic>
        <p:nvPicPr>
          <p:cNvPr id="17" name="Picture 1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566415" y="3350146"/>
            <a:ext cx="488985" cy="488985"/>
          </a:xfrm>
          <a:prstGeom prst="rect">
            <a:avLst/>
          </a:prstGeom>
        </p:spPr>
      </p:pic>
      <p:sp>
        <p:nvSpPr>
          <p:cNvPr id="18" name="TextBox 17"/>
          <p:cNvSpPr txBox="1"/>
          <p:nvPr/>
        </p:nvSpPr>
        <p:spPr>
          <a:xfrm>
            <a:off x="2065773" y="3690325"/>
            <a:ext cx="1451915" cy="464992"/>
          </a:xfrm>
          <a:prstGeom prst="rect">
            <a:avLst/>
          </a:prstGeom>
          <a:noFill/>
        </p:spPr>
        <p:txBody>
          <a:bodyPr wrap="none" lIns="182878" tIns="146302" rIns="182878" bIns="146302"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App Server</a:t>
            </a:r>
          </a:p>
        </p:txBody>
      </p:sp>
      <p:pic>
        <p:nvPicPr>
          <p:cNvPr id="19" name="Picture 1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874642" y="3350322"/>
            <a:ext cx="488985" cy="488985"/>
          </a:xfrm>
          <a:prstGeom prst="rect">
            <a:avLst/>
          </a:prstGeom>
        </p:spPr>
      </p:pic>
      <p:sp>
        <p:nvSpPr>
          <p:cNvPr id="20" name="TextBox 19"/>
          <p:cNvSpPr txBox="1"/>
          <p:nvPr/>
        </p:nvSpPr>
        <p:spPr>
          <a:xfrm>
            <a:off x="3410095" y="3690501"/>
            <a:ext cx="1451915" cy="464992"/>
          </a:xfrm>
          <a:prstGeom prst="rect">
            <a:avLst/>
          </a:prstGeom>
          <a:noFill/>
        </p:spPr>
        <p:txBody>
          <a:bodyPr wrap="none" lIns="182878" tIns="146302" rIns="182878" bIns="146302"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App Server</a:t>
            </a:r>
          </a:p>
        </p:txBody>
      </p:sp>
      <p:sp>
        <p:nvSpPr>
          <p:cNvPr id="21" name="Rounded Rectangle 20"/>
          <p:cNvSpPr/>
          <p:nvPr/>
        </p:nvSpPr>
        <p:spPr>
          <a:xfrm>
            <a:off x="2148101" y="2791342"/>
            <a:ext cx="2528663" cy="135484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2" tIns="91402" rIns="91402" bIns="91402" numCol="1" spcCol="0" rtlCol="0" fromWordArt="0" anchor="t" anchorCtr="0" forceAA="0" compatLnSpc="1">
            <a:prstTxWarp prst="textNoShape">
              <a:avLst/>
            </a:prstTxWarp>
            <a:noAutofit/>
          </a:bodyPr>
          <a:lstStyle/>
          <a:p>
            <a:pPr defTabSz="914049"/>
            <a:r>
              <a:rPr lang="en-US" sz="1200" dirty="0">
                <a:solidFill>
                  <a:srgbClr val="FFFFFF"/>
                </a:solidFill>
                <a:latin typeface="Segoe UI"/>
              </a:rPr>
              <a:t>Av. Set 2</a:t>
            </a:r>
          </a:p>
        </p:txBody>
      </p:sp>
      <p:pic>
        <p:nvPicPr>
          <p:cNvPr id="22" name="Picture 2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706782" y="1830165"/>
            <a:ext cx="488985" cy="488985"/>
          </a:xfrm>
          <a:prstGeom prst="rect">
            <a:avLst/>
          </a:prstGeom>
        </p:spPr>
      </p:pic>
      <p:sp>
        <p:nvSpPr>
          <p:cNvPr id="23" name="TextBox 22"/>
          <p:cNvSpPr txBox="1"/>
          <p:nvPr/>
        </p:nvSpPr>
        <p:spPr>
          <a:xfrm>
            <a:off x="2132356" y="2218458"/>
            <a:ext cx="1267588" cy="634524"/>
          </a:xfrm>
          <a:prstGeom prst="rect">
            <a:avLst/>
          </a:prstGeom>
          <a:noFill/>
        </p:spPr>
        <p:txBody>
          <a:bodyPr wrap="square" lIns="182878" tIns="146302" rIns="182878" bIns="146302"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SAP Cen. Serv. Node 1</a:t>
            </a:r>
          </a:p>
        </p:txBody>
      </p:sp>
      <p:pic>
        <p:nvPicPr>
          <p:cNvPr id="24" name="Picture 2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027041" y="1830344"/>
            <a:ext cx="488985" cy="488985"/>
          </a:xfrm>
          <a:prstGeom prst="rect">
            <a:avLst/>
          </a:prstGeom>
        </p:spPr>
      </p:pic>
      <p:sp>
        <p:nvSpPr>
          <p:cNvPr id="25" name="TextBox 24"/>
          <p:cNvSpPr txBox="1"/>
          <p:nvPr/>
        </p:nvSpPr>
        <p:spPr>
          <a:xfrm>
            <a:off x="3513250" y="2252241"/>
            <a:ext cx="1233777" cy="627907"/>
          </a:xfrm>
          <a:prstGeom prst="rect">
            <a:avLst/>
          </a:prstGeom>
          <a:noFill/>
        </p:spPr>
        <p:txBody>
          <a:bodyPr wrap="square" lIns="182878" tIns="146302" rIns="182878" bIns="146302"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SAP Cen.. Serv. Node 2</a:t>
            </a:r>
          </a:p>
        </p:txBody>
      </p:sp>
      <p:sp>
        <p:nvSpPr>
          <p:cNvPr id="26" name="Rounded Rectangle 25"/>
          <p:cNvSpPr/>
          <p:nvPr/>
        </p:nvSpPr>
        <p:spPr>
          <a:xfrm>
            <a:off x="2156118" y="1439806"/>
            <a:ext cx="2498987" cy="135484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2" tIns="91402" rIns="91402" bIns="91402" numCol="1" spcCol="0" rtlCol="0" fromWordArt="0" anchor="t" anchorCtr="0" forceAA="0" compatLnSpc="1">
            <a:prstTxWarp prst="textNoShape">
              <a:avLst/>
            </a:prstTxWarp>
            <a:noAutofit/>
          </a:bodyPr>
          <a:lstStyle/>
          <a:p>
            <a:pPr defTabSz="914049"/>
            <a:r>
              <a:rPr lang="en-US" sz="1200" dirty="0">
                <a:solidFill>
                  <a:srgbClr val="FFFFFF"/>
                </a:solidFill>
                <a:latin typeface="Segoe UI"/>
              </a:rPr>
              <a:t>Av. Set 3, WSFC </a:t>
            </a:r>
          </a:p>
        </p:txBody>
      </p:sp>
      <p:sp>
        <p:nvSpPr>
          <p:cNvPr id="28" name="TextBox 27"/>
          <p:cNvSpPr txBox="1"/>
          <p:nvPr/>
        </p:nvSpPr>
        <p:spPr>
          <a:xfrm>
            <a:off x="4737649" y="3824141"/>
            <a:ext cx="1187742" cy="804055"/>
          </a:xfrm>
          <a:prstGeom prst="rect">
            <a:avLst/>
          </a:prstGeom>
          <a:noFill/>
        </p:spPr>
        <p:txBody>
          <a:bodyPr wrap="square" lIns="182878" tIns="146302" rIns="182878" bIns="146302"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Azure VM SAP Web Dispatcher</a:t>
            </a:r>
          </a:p>
        </p:txBody>
      </p:sp>
      <p:pic>
        <p:nvPicPr>
          <p:cNvPr id="29" name="Picture 2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985945" y="1707691"/>
            <a:ext cx="585371" cy="585371"/>
          </a:xfrm>
          <a:prstGeom prst="rect">
            <a:avLst/>
          </a:prstGeom>
        </p:spPr>
      </p:pic>
      <p:sp>
        <p:nvSpPr>
          <p:cNvPr id="30" name="TextBox 29"/>
          <p:cNvSpPr txBox="1"/>
          <p:nvPr/>
        </p:nvSpPr>
        <p:spPr>
          <a:xfrm>
            <a:off x="4621564" y="2189961"/>
            <a:ext cx="1314134" cy="880998"/>
          </a:xfrm>
          <a:prstGeom prst="rect">
            <a:avLst/>
          </a:prstGeom>
          <a:noFill/>
        </p:spPr>
        <p:txBody>
          <a:bodyPr wrap="square" lIns="182878" tIns="146302" rIns="182878" bIns="146302"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Azure ILB</a:t>
            </a:r>
          </a:p>
          <a:p>
            <a:pPr algn="ctr">
              <a:lnSpc>
                <a:spcPct val="90000"/>
              </a:lnSpc>
              <a:spcAft>
                <a:spcPts val="600"/>
              </a:spcAft>
            </a:pPr>
            <a:r>
              <a:rPr lang="en-US" sz="1200" dirty="0">
                <a:gradFill>
                  <a:gsLst>
                    <a:gs pos="2917">
                      <a:schemeClr val="tx1"/>
                    </a:gs>
                    <a:gs pos="30000">
                      <a:schemeClr val="tx1"/>
                    </a:gs>
                  </a:gsLst>
                  <a:lin ang="5400000" scaled="0"/>
                </a:gradFill>
              </a:rPr>
              <a:t>SAP SCS Cluster VNN</a:t>
            </a:r>
          </a:p>
        </p:txBody>
      </p:sp>
      <p:pic>
        <p:nvPicPr>
          <p:cNvPr id="3" name="Picture 2"/>
          <p:cNvPicPr>
            <a:picLocks noChangeAspect="1"/>
          </p:cNvPicPr>
          <p:nvPr/>
        </p:nvPicPr>
        <p:blipFill>
          <a:blip r:embed="rId5"/>
          <a:stretch>
            <a:fillRect/>
          </a:stretch>
        </p:blipFill>
        <p:spPr>
          <a:xfrm>
            <a:off x="2300357" y="1854893"/>
            <a:ext cx="402463" cy="330528"/>
          </a:xfrm>
          <a:prstGeom prst="rect">
            <a:avLst/>
          </a:prstGeom>
        </p:spPr>
      </p:pic>
      <p:pic>
        <p:nvPicPr>
          <p:cNvPr id="4" name="Picture 3"/>
          <p:cNvPicPr>
            <a:picLocks noChangeAspect="1"/>
          </p:cNvPicPr>
          <p:nvPr/>
        </p:nvPicPr>
        <p:blipFill>
          <a:blip r:embed="rId5"/>
          <a:stretch>
            <a:fillRect/>
          </a:stretch>
        </p:blipFill>
        <p:spPr>
          <a:xfrm>
            <a:off x="3614547" y="1854893"/>
            <a:ext cx="402463" cy="330528"/>
          </a:xfrm>
          <a:prstGeom prst="rect">
            <a:avLst/>
          </a:prstGeom>
        </p:spPr>
      </p:pic>
      <p:pic>
        <p:nvPicPr>
          <p:cNvPr id="32" name="Picture 3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144957" y="3023700"/>
            <a:ext cx="488985" cy="488985"/>
          </a:xfrm>
          <a:prstGeom prst="rect">
            <a:avLst/>
          </a:prstGeom>
        </p:spPr>
      </p:pic>
      <p:sp>
        <p:nvSpPr>
          <p:cNvPr id="34" name="TextBox 33"/>
          <p:cNvSpPr txBox="1"/>
          <p:nvPr/>
        </p:nvSpPr>
        <p:spPr>
          <a:xfrm>
            <a:off x="635566" y="3462929"/>
            <a:ext cx="1507769" cy="634524"/>
          </a:xfrm>
          <a:prstGeom prst="rect">
            <a:avLst/>
          </a:prstGeom>
          <a:noFill/>
        </p:spPr>
        <p:txBody>
          <a:bodyPr wrap="square" lIns="182878" tIns="146302" rIns="182878" bIns="146302"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Domain Controller</a:t>
            </a:r>
          </a:p>
        </p:txBody>
      </p:sp>
      <p:sp>
        <p:nvSpPr>
          <p:cNvPr id="35" name="Rounded Rectangle 34"/>
          <p:cNvSpPr/>
          <p:nvPr/>
        </p:nvSpPr>
        <p:spPr>
          <a:xfrm>
            <a:off x="529470" y="1297655"/>
            <a:ext cx="5301348" cy="4730129"/>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2" tIns="91402" rIns="91402" bIns="91402" numCol="1" spcCol="0" rtlCol="0" fromWordArt="0" anchor="t" anchorCtr="0" forceAA="0" compatLnSpc="1">
            <a:prstTxWarp prst="textNoShape">
              <a:avLst/>
            </a:prstTxWarp>
            <a:noAutofit/>
          </a:bodyPr>
          <a:lstStyle/>
          <a:p>
            <a:pPr defTabSz="914049"/>
            <a:endParaRPr lang="en-US" sz="1200" dirty="0">
              <a:solidFill>
                <a:srgbClr val="FFFFFF"/>
              </a:solidFill>
              <a:latin typeface="Segoe UI"/>
            </a:endParaRPr>
          </a:p>
        </p:txBody>
      </p:sp>
      <p:pic>
        <p:nvPicPr>
          <p:cNvPr id="37" name="Picture 3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910227" y="4600006"/>
            <a:ext cx="488985" cy="488985"/>
          </a:xfrm>
          <a:prstGeom prst="rect">
            <a:avLst/>
          </a:prstGeom>
        </p:spPr>
      </p:pic>
      <p:pic>
        <p:nvPicPr>
          <p:cNvPr id="38" name="Picture 3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499645" y="4618194"/>
            <a:ext cx="488985" cy="488985"/>
          </a:xfrm>
          <a:prstGeom prst="rect">
            <a:avLst/>
          </a:prstGeom>
        </p:spPr>
      </p:pic>
      <p:sp>
        <p:nvSpPr>
          <p:cNvPr id="39" name="TextBox 38"/>
          <p:cNvSpPr txBox="1"/>
          <p:nvPr/>
        </p:nvSpPr>
        <p:spPr>
          <a:xfrm>
            <a:off x="478534" y="1251916"/>
            <a:ext cx="1183512" cy="464992"/>
          </a:xfrm>
          <a:prstGeom prst="rect">
            <a:avLst/>
          </a:prstGeom>
          <a:noFill/>
        </p:spPr>
        <p:txBody>
          <a:bodyPr wrap="none" lIns="182878" tIns="146302" rIns="182878" bIns="146302" rtlCol="0">
            <a:spAutoFit/>
          </a:bodyPr>
          <a:lstStyle/>
          <a:p>
            <a:pPr>
              <a:lnSpc>
                <a:spcPct val="90000"/>
              </a:lnSpc>
              <a:spcAft>
                <a:spcPts val="600"/>
              </a:spcAft>
            </a:pPr>
            <a:r>
              <a:rPr lang="en-US" sz="1200" dirty="0">
                <a:gradFill>
                  <a:gsLst>
                    <a:gs pos="2917">
                      <a:schemeClr val="tx1"/>
                    </a:gs>
                    <a:gs pos="30000">
                      <a:schemeClr val="tx1"/>
                    </a:gs>
                  </a:gsLst>
                  <a:lin ang="5400000" scaled="0"/>
                </a:gradFill>
              </a:rPr>
              <a:t>Azure VNET</a:t>
            </a:r>
          </a:p>
        </p:txBody>
      </p:sp>
      <p:cxnSp>
        <p:nvCxnSpPr>
          <p:cNvPr id="40" name="Straight Arrow Connector 39"/>
          <p:cNvCxnSpPr/>
          <p:nvPr/>
        </p:nvCxnSpPr>
        <p:spPr>
          <a:xfrm>
            <a:off x="3055399" y="4972646"/>
            <a:ext cx="78629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4" name="Picture 43"/>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014817" y="3508500"/>
            <a:ext cx="312655" cy="312655"/>
          </a:xfrm>
          <a:prstGeom prst="rect">
            <a:avLst/>
          </a:prstGeom>
        </p:spPr>
      </p:pic>
      <p:pic>
        <p:nvPicPr>
          <p:cNvPr id="45" name="Picture 44"/>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388086" y="3508500"/>
            <a:ext cx="312655" cy="312655"/>
          </a:xfrm>
          <a:prstGeom prst="rect">
            <a:avLst/>
          </a:prstGeom>
        </p:spPr>
      </p:pic>
      <p:pic>
        <p:nvPicPr>
          <p:cNvPr id="46" name="Picture 4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201452" y="3118771"/>
            <a:ext cx="312655" cy="312655"/>
          </a:xfrm>
          <a:prstGeom prst="rect">
            <a:avLst/>
          </a:prstGeom>
        </p:spPr>
      </p:pic>
      <p:sp>
        <p:nvSpPr>
          <p:cNvPr id="47" name="Rounded Rectangle 46"/>
          <p:cNvSpPr/>
          <p:nvPr/>
        </p:nvSpPr>
        <p:spPr>
          <a:xfrm>
            <a:off x="4682663" y="3431426"/>
            <a:ext cx="1148156" cy="495569"/>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2" tIns="91402" rIns="91402" bIns="91402" numCol="1" spcCol="0" rtlCol="0" fromWordArt="0" anchor="b" anchorCtr="0" forceAA="0" compatLnSpc="1">
            <a:prstTxWarp prst="textNoShape">
              <a:avLst/>
            </a:prstTxWarp>
            <a:noAutofit/>
          </a:bodyPr>
          <a:lstStyle/>
          <a:p>
            <a:pPr algn="r" defTabSz="914049"/>
            <a:endParaRPr lang="en-US" sz="1200" dirty="0" err="1">
              <a:solidFill>
                <a:srgbClr val="FFFFFF"/>
              </a:solidFill>
              <a:latin typeface="Segoe UI"/>
            </a:endParaRPr>
          </a:p>
        </p:txBody>
      </p:sp>
      <p:sp>
        <p:nvSpPr>
          <p:cNvPr id="48" name="Rectangle 47"/>
          <p:cNvSpPr/>
          <p:nvPr/>
        </p:nvSpPr>
        <p:spPr>
          <a:xfrm>
            <a:off x="4673652" y="3711153"/>
            <a:ext cx="622705" cy="252100"/>
          </a:xfrm>
          <a:prstGeom prst="rect">
            <a:avLst/>
          </a:prstGeom>
        </p:spPr>
        <p:txBody>
          <a:bodyPr wrap="none">
            <a:spAutoFit/>
          </a:bodyPr>
          <a:lstStyle/>
          <a:p>
            <a:r>
              <a:rPr lang="en-US" sz="1050"/>
              <a:t>Av. Set </a:t>
            </a:r>
          </a:p>
        </p:txBody>
      </p:sp>
    </p:spTree>
    <p:extLst>
      <p:ext uri="{BB962C8B-B14F-4D97-AF65-F5344CB8AC3E}">
        <p14:creationId xmlns:p14="http://schemas.microsoft.com/office/powerpoint/2010/main" val="299436704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SAP on SQL Server Considerations</a:t>
            </a:r>
          </a:p>
        </p:txBody>
      </p:sp>
      <p:sp>
        <p:nvSpPr>
          <p:cNvPr id="3" name="Content Placeholder 2"/>
          <p:cNvSpPr>
            <a:spLocks noGrp="1"/>
          </p:cNvSpPr>
          <p:nvPr>
            <p:ph sz="quarter" idx="10"/>
          </p:nvPr>
        </p:nvSpPr>
        <p:spPr>
          <a:xfrm>
            <a:off x="268288" y="1398397"/>
            <a:ext cx="11542503" cy="2523768"/>
          </a:xfrm>
        </p:spPr>
        <p:txBody>
          <a:bodyPr/>
          <a:lstStyle/>
          <a:p>
            <a:r>
              <a:rPr lang="en-US" dirty="0"/>
              <a:t>Great resource: SAP note </a:t>
            </a:r>
            <a:r>
              <a:rPr lang="en-US" u="sng" dirty="0">
                <a:hlinkClick r:id="rId3" tooltip="555223  - FAQ: Microsoft SQL Server"/>
              </a:rPr>
              <a:t>555223 - FAQ: Microsoft SQL Server </a:t>
            </a:r>
            <a:endParaRPr lang="en-US" u="sng" dirty="0"/>
          </a:p>
          <a:p>
            <a:r>
              <a:rPr lang="en-US" b="1" u="sng" dirty="0">
                <a:hlinkClick r:id="rId4"/>
              </a:rPr>
              <a:t>WORST Practices </a:t>
            </a:r>
            <a:r>
              <a:rPr lang="en-US" b="1" dirty="0"/>
              <a:t>for Maintaining SQL Server SAP systems (i.e. Things to AVOID)</a:t>
            </a:r>
            <a:endParaRPr lang="en-US" dirty="0"/>
          </a:p>
        </p:txBody>
      </p:sp>
    </p:spTree>
    <p:extLst>
      <p:ext uri="{BB962C8B-B14F-4D97-AF65-F5344CB8AC3E}">
        <p14:creationId xmlns:p14="http://schemas.microsoft.com/office/powerpoint/2010/main" val="51672697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nl-NL" dirty="0"/>
              <a:t>Oracle Database on Azure</a:t>
            </a:r>
          </a:p>
        </p:txBody>
      </p:sp>
      <p:sp>
        <p:nvSpPr>
          <p:cNvPr id="6" name="Content Placeholder 5"/>
          <p:cNvSpPr>
            <a:spLocks noGrp="1"/>
          </p:cNvSpPr>
          <p:nvPr>
            <p:ph sz="quarter" idx="10"/>
          </p:nvPr>
        </p:nvSpPr>
        <p:spPr>
          <a:xfrm>
            <a:off x="268288" y="1398397"/>
            <a:ext cx="11542503" cy="4462760"/>
          </a:xfrm>
        </p:spPr>
        <p:txBody>
          <a:bodyPr/>
          <a:lstStyle/>
          <a:p>
            <a:r>
              <a:rPr lang="nl-NL" dirty="0"/>
              <a:t>11g and 12c Supported on Windows for SAP</a:t>
            </a:r>
          </a:p>
          <a:p>
            <a:pPr lvl="1"/>
            <a:r>
              <a:rPr lang="nl-NL" dirty="0"/>
              <a:t>Standard Windows images require BYOL</a:t>
            </a:r>
          </a:p>
          <a:p>
            <a:pPr lvl="1"/>
            <a:r>
              <a:rPr lang="nl-NL" dirty="0"/>
              <a:t>Linux images and custom images require BYOL</a:t>
            </a:r>
          </a:p>
          <a:p>
            <a:r>
              <a:rPr lang="nl-NL" dirty="0"/>
              <a:t>Oracle RAC not supported</a:t>
            </a:r>
          </a:p>
          <a:p>
            <a:pPr lvl="1"/>
            <a:r>
              <a:rPr lang="nl-NL" dirty="0"/>
              <a:t>Scaling limit determined by largest available VM</a:t>
            </a:r>
          </a:p>
          <a:p>
            <a:pPr lvl="1"/>
            <a:r>
              <a:rPr lang="nl-NL" dirty="0"/>
              <a:t>High Availability requires Data Guard or Fail Safe</a:t>
            </a:r>
          </a:p>
          <a:p>
            <a:pPr lvl="1"/>
            <a:r>
              <a:rPr lang="nl-NL" dirty="0"/>
              <a:t>Consider cross region Disaster Recovery</a:t>
            </a:r>
          </a:p>
        </p:txBody>
      </p:sp>
    </p:spTree>
    <p:extLst>
      <p:ext uri="{BB962C8B-B14F-4D97-AF65-F5344CB8AC3E}">
        <p14:creationId xmlns:p14="http://schemas.microsoft.com/office/powerpoint/2010/main" val="52097720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on Oracle/Azure Considerations</a:t>
            </a:r>
          </a:p>
        </p:txBody>
      </p:sp>
      <p:sp>
        <p:nvSpPr>
          <p:cNvPr id="3" name="Content Placeholder 2"/>
          <p:cNvSpPr>
            <a:spLocks noGrp="1"/>
          </p:cNvSpPr>
          <p:nvPr>
            <p:ph sz="quarter" idx="10"/>
          </p:nvPr>
        </p:nvSpPr>
        <p:spPr/>
        <p:txBody>
          <a:bodyPr/>
          <a:lstStyle/>
          <a:p>
            <a:pPr marL="342900" indent="-342900">
              <a:spcAft>
                <a:spcPts val="600"/>
              </a:spcAft>
            </a:pPr>
            <a:r>
              <a:rPr lang="en-US" sz="2800" dirty="0">
                <a:gradFill>
                  <a:gsLst>
                    <a:gs pos="2917">
                      <a:schemeClr val="tx1"/>
                    </a:gs>
                    <a:gs pos="30000">
                      <a:schemeClr val="tx1"/>
                    </a:gs>
                  </a:gsLst>
                  <a:lin ang="5400000" scaled="0"/>
                </a:gradFill>
              </a:rPr>
              <a:t>Verify Oracle and corresponding OS versions support for SAP</a:t>
            </a:r>
          </a:p>
          <a:p>
            <a:pPr marL="342900" indent="-342900">
              <a:spcAft>
                <a:spcPts val="600"/>
              </a:spcAft>
            </a:pPr>
            <a:r>
              <a:rPr lang="en-US" sz="2800" dirty="0">
                <a:gradFill>
                  <a:gsLst>
                    <a:gs pos="2917">
                      <a:schemeClr val="tx1"/>
                    </a:gs>
                    <a:gs pos="30000">
                      <a:schemeClr val="tx1"/>
                    </a:gs>
                  </a:gsLst>
                  <a:lin ang="5400000" scaled="0"/>
                </a:gradFill>
              </a:rPr>
              <a:t>Only single instance Oracle using NTFS format, Azure page blob VHDs are supported</a:t>
            </a:r>
          </a:p>
          <a:p>
            <a:pPr marL="342900" indent="-342900">
              <a:spcAft>
                <a:spcPts val="600"/>
              </a:spcAft>
            </a:pPr>
            <a:r>
              <a:rPr lang="en-US" sz="2800" dirty="0">
                <a:gradFill>
                  <a:gsLst>
                    <a:gs pos="2917">
                      <a:schemeClr val="tx1"/>
                    </a:gs>
                    <a:gs pos="30000">
                      <a:schemeClr val="tx1"/>
                    </a:gs>
                  </a:gsLst>
                  <a:lin ang="5400000" scaled="0"/>
                </a:gradFill>
              </a:rPr>
              <a:t>Other network drivers or remote shares including Azure file shares are not supported</a:t>
            </a:r>
          </a:p>
          <a:p>
            <a:pPr marL="342900" indent="-342900">
              <a:spcAft>
                <a:spcPts val="600"/>
              </a:spcAft>
            </a:pPr>
            <a:r>
              <a:rPr lang="en-US" sz="2800" dirty="0">
                <a:gradFill>
                  <a:gsLst>
                    <a:gs pos="2917">
                      <a:schemeClr val="tx1"/>
                    </a:gs>
                    <a:gs pos="30000">
                      <a:schemeClr val="tx1"/>
                    </a:gs>
                  </a:gsLst>
                  <a:lin ang="5400000" scaled="0"/>
                </a:gradFill>
              </a:rPr>
              <a:t>Backup/restore to/from disks via SAP BR*tools for Oracle supported</a:t>
            </a:r>
          </a:p>
          <a:p>
            <a:pPr marL="342900" indent="-342900">
              <a:spcAft>
                <a:spcPts val="600"/>
              </a:spcAft>
            </a:pPr>
            <a:r>
              <a:rPr lang="en-US" sz="2800" dirty="0">
                <a:gradFill>
                  <a:gsLst>
                    <a:gs pos="2917">
                      <a:schemeClr val="tx1"/>
                    </a:gs>
                    <a:gs pos="30000">
                      <a:schemeClr val="tx1"/>
                    </a:gs>
                  </a:gsLst>
                  <a:lin ang="5400000" scaled="0"/>
                </a:gradFill>
              </a:rPr>
              <a:t>Oracle Data Guard is supported for HA</a:t>
            </a:r>
          </a:p>
          <a:p>
            <a:pPr marL="342900" indent="-342900">
              <a:spcAft>
                <a:spcPts val="600"/>
              </a:spcAft>
            </a:pPr>
            <a:r>
              <a:rPr lang="en-US" sz="2800" dirty="0">
                <a:gradFill>
                  <a:gsLst>
                    <a:gs pos="2917">
                      <a:schemeClr val="tx1"/>
                    </a:gs>
                    <a:gs pos="30000">
                      <a:schemeClr val="tx1"/>
                    </a:gs>
                  </a:gsLst>
                  <a:lin ang="5400000" scaled="0"/>
                </a:gradFill>
              </a:rPr>
              <a:t>Oracle RAC, ASM are not supported</a:t>
            </a:r>
          </a:p>
        </p:txBody>
      </p:sp>
    </p:spTree>
    <p:extLst>
      <p:ext uri="{BB962C8B-B14F-4D97-AF65-F5344CB8AC3E}">
        <p14:creationId xmlns:p14="http://schemas.microsoft.com/office/powerpoint/2010/main" val="270436279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769859" y="3791733"/>
            <a:ext cx="3575755" cy="259805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sp>
        <p:nvSpPr>
          <p:cNvPr id="2" name="Title 1"/>
          <p:cNvSpPr>
            <a:spLocks noGrp="1"/>
          </p:cNvSpPr>
          <p:nvPr>
            <p:ph type="title"/>
          </p:nvPr>
        </p:nvSpPr>
        <p:spPr/>
        <p:txBody>
          <a:bodyPr/>
          <a:lstStyle/>
          <a:p>
            <a:r>
              <a:rPr lang="en-US" sz="5290" dirty="0"/>
              <a:t>SAP AS HTTP(S) &amp; Logon Load Balancing</a:t>
            </a:r>
          </a:p>
        </p:txBody>
      </p:sp>
      <p:sp>
        <p:nvSpPr>
          <p:cNvPr id="4" name="TextBox 3"/>
          <p:cNvSpPr txBox="1"/>
          <p:nvPr/>
        </p:nvSpPr>
        <p:spPr>
          <a:xfrm>
            <a:off x="8947074" y="1818639"/>
            <a:ext cx="3144555" cy="3065455"/>
          </a:xfrm>
          <a:prstGeom prst="rect">
            <a:avLst/>
          </a:prstGeom>
          <a:noFill/>
        </p:spPr>
        <p:txBody>
          <a:bodyPr wrap="square" lIns="182880" tIns="146304" rIns="182880" bIns="146304" rtlCol="0">
            <a:spAutoFit/>
          </a:bodyPr>
          <a:lstStyle/>
          <a:p>
            <a:r>
              <a:rPr lang="en-US" sz="2000" dirty="0"/>
              <a:t>HTTP(S) Load balancing between many SAP </a:t>
            </a:r>
            <a:r>
              <a:rPr lang="en-US" sz="2000" dirty="0" err="1"/>
              <a:t>NetWeaver</a:t>
            </a:r>
            <a:r>
              <a:rPr lang="en-US" sz="2000" dirty="0"/>
              <a:t> AS requires external load balancers</a:t>
            </a:r>
          </a:p>
          <a:p>
            <a:endParaRPr lang="en-US" sz="2000" dirty="0"/>
          </a:p>
          <a:p>
            <a:r>
              <a:rPr lang="en-US" sz="2000" dirty="0"/>
              <a:t>SAPGUI logons to ABAP stack load balanced by ABAP Central Service’s message server</a:t>
            </a:r>
          </a:p>
        </p:txBody>
      </p:sp>
      <p:sp>
        <p:nvSpPr>
          <p:cNvPr id="3" name="Rectangle 2"/>
          <p:cNvSpPr/>
          <p:nvPr/>
        </p:nvSpPr>
        <p:spPr bwMode="auto">
          <a:xfrm>
            <a:off x="5171297" y="1480653"/>
            <a:ext cx="1432260" cy="472101"/>
          </a:xfrm>
          <a:prstGeom prst="rect">
            <a:avLst/>
          </a:prstGeom>
          <a:solidFill>
            <a:schemeClr val="accent5">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2584" y="1391754"/>
            <a:ext cx="1503991" cy="627864"/>
          </a:xfrm>
          <a:prstGeom prst="rect">
            <a:avLst/>
          </a:prstGeom>
          <a:noFill/>
        </p:spPr>
        <p:txBody>
          <a:bodyPr vert="horz" wrap="square" lIns="182880" tIns="146304" rIns="182880" bIns="146304" rtlCol="0">
            <a:spAutoFit/>
          </a:bodyPr>
          <a:lstStyle/>
          <a:p>
            <a:pPr algn="ctr">
              <a:lnSpc>
                <a:spcPct val="90000"/>
              </a:lnSpc>
              <a:spcAft>
                <a:spcPts val="600"/>
              </a:spcAft>
            </a:pPr>
            <a:r>
              <a:rPr lang="en-US" sz="1200" dirty="0">
                <a:solidFill>
                  <a:schemeClr val="accent5">
                    <a:lumMod val="75000"/>
                  </a:schemeClr>
                </a:solidFill>
              </a:rPr>
              <a:t>Clients (SAPGUIs)</a:t>
            </a:r>
          </a:p>
        </p:txBody>
      </p:sp>
      <p:sp>
        <p:nvSpPr>
          <p:cNvPr id="8" name="Rectangle 7"/>
          <p:cNvSpPr/>
          <p:nvPr/>
        </p:nvSpPr>
        <p:spPr bwMode="auto">
          <a:xfrm>
            <a:off x="2718164" y="1478325"/>
            <a:ext cx="1237411" cy="470975"/>
          </a:xfrm>
          <a:prstGeom prst="rect">
            <a:avLst/>
          </a:prstGeom>
          <a:solidFill>
            <a:schemeClr val="accent5">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2814232" y="1383626"/>
            <a:ext cx="1080311" cy="627864"/>
          </a:xfrm>
          <a:prstGeom prst="rect">
            <a:avLst/>
          </a:prstGeom>
          <a:noFill/>
        </p:spPr>
        <p:txBody>
          <a:bodyPr vert="horz" wrap="square" lIns="182880" tIns="146304" rIns="182880" bIns="146304" rtlCol="0">
            <a:spAutoFit/>
          </a:bodyPr>
          <a:lstStyle/>
          <a:p>
            <a:pPr algn="ctr">
              <a:lnSpc>
                <a:spcPct val="90000"/>
              </a:lnSpc>
              <a:spcAft>
                <a:spcPts val="600"/>
              </a:spcAft>
            </a:pPr>
            <a:r>
              <a:rPr lang="en-US" sz="1200" dirty="0">
                <a:solidFill>
                  <a:schemeClr val="accent5">
                    <a:lumMod val="75000"/>
                  </a:schemeClr>
                </a:solidFill>
              </a:rPr>
              <a:t>Clients (Browsers)</a:t>
            </a:r>
          </a:p>
        </p:txBody>
      </p:sp>
      <p:sp>
        <p:nvSpPr>
          <p:cNvPr id="10" name="Rectangle 9"/>
          <p:cNvSpPr/>
          <p:nvPr/>
        </p:nvSpPr>
        <p:spPr bwMode="auto">
          <a:xfrm>
            <a:off x="5171297" y="2945636"/>
            <a:ext cx="1432260" cy="448381"/>
          </a:xfrm>
          <a:prstGeom prst="rect">
            <a:avLst/>
          </a:prstGeom>
          <a:solidFill>
            <a:schemeClr val="accent5">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2653249" y="2985660"/>
            <a:ext cx="1387127" cy="432844"/>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p:cNvSpPr txBox="1"/>
          <p:nvPr/>
        </p:nvSpPr>
        <p:spPr>
          <a:xfrm>
            <a:off x="5246703" y="2938993"/>
            <a:ext cx="1180131" cy="461665"/>
          </a:xfrm>
          <a:prstGeom prst="rect">
            <a:avLst/>
          </a:prstGeom>
          <a:noFill/>
        </p:spPr>
        <p:txBody>
          <a:bodyPr vert="horz" wrap="square" lIns="182880" tIns="146304" rIns="182880" bIns="146304" rtlCol="0">
            <a:spAutoFit/>
          </a:bodyPr>
          <a:lstStyle/>
          <a:p>
            <a:pPr algn="ctr">
              <a:lnSpc>
                <a:spcPct val="90000"/>
              </a:lnSpc>
              <a:spcAft>
                <a:spcPts val="600"/>
              </a:spcAft>
            </a:pPr>
            <a:r>
              <a:rPr lang="en-US" sz="1200" dirty="0">
                <a:solidFill>
                  <a:schemeClr val="accent5">
                    <a:lumMod val="75000"/>
                  </a:schemeClr>
                </a:solidFill>
              </a:rPr>
              <a:t>ABAP  SCS</a:t>
            </a:r>
          </a:p>
        </p:txBody>
      </p:sp>
      <p:sp>
        <p:nvSpPr>
          <p:cNvPr id="14" name="TextBox 13"/>
          <p:cNvSpPr txBox="1"/>
          <p:nvPr/>
        </p:nvSpPr>
        <p:spPr>
          <a:xfrm>
            <a:off x="2586062" y="2945636"/>
            <a:ext cx="1502314" cy="461665"/>
          </a:xfrm>
          <a:prstGeom prst="rect">
            <a:avLst/>
          </a:prstGeom>
          <a:solidFill>
            <a:schemeClr val="accent4">
              <a:lumMod val="40000"/>
              <a:lumOff val="60000"/>
            </a:schemeClr>
          </a:solidFill>
        </p:spPr>
        <p:txBody>
          <a:bodyPr vert="horz" wrap="square" lIns="182880" tIns="146304" rIns="182880" bIns="146304" rtlCol="0">
            <a:spAutoFit/>
          </a:bodyPr>
          <a:lstStyle/>
          <a:p>
            <a:pPr algn="ctr">
              <a:lnSpc>
                <a:spcPct val="90000"/>
              </a:lnSpc>
              <a:spcAft>
                <a:spcPts val="600"/>
              </a:spcAft>
            </a:pPr>
            <a:r>
              <a:rPr lang="en-US" sz="1200" dirty="0">
                <a:solidFill>
                  <a:schemeClr val="accent5">
                    <a:lumMod val="75000"/>
                  </a:schemeClr>
                </a:solidFill>
              </a:rPr>
              <a:t>Web Dispatcher</a:t>
            </a:r>
          </a:p>
        </p:txBody>
      </p:sp>
      <p:grpSp>
        <p:nvGrpSpPr>
          <p:cNvPr id="17" name="Group 16"/>
          <p:cNvGrpSpPr/>
          <p:nvPr/>
        </p:nvGrpSpPr>
        <p:grpSpPr>
          <a:xfrm>
            <a:off x="2884476" y="2125975"/>
            <a:ext cx="1097619" cy="750282"/>
            <a:chOff x="1602802" y="3408057"/>
            <a:chExt cx="1097619" cy="750282"/>
          </a:xfrm>
        </p:grpSpPr>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3802" y="3408057"/>
              <a:ext cx="750282" cy="750282"/>
            </a:xfrm>
            <a:prstGeom prst="rect">
              <a:avLst/>
            </a:prstGeom>
          </p:spPr>
        </p:pic>
        <p:sp>
          <p:nvSpPr>
            <p:cNvPr id="16" name="TextBox 15"/>
            <p:cNvSpPr txBox="1"/>
            <p:nvPr/>
          </p:nvSpPr>
          <p:spPr>
            <a:xfrm>
              <a:off x="1602802" y="3558175"/>
              <a:ext cx="1097619" cy="600164"/>
            </a:xfrm>
            <a:prstGeom prst="rect">
              <a:avLst/>
            </a:prstGeom>
            <a:noFill/>
          </p:spPr>
          <p:txBody>
            <a:bodyPr wrap="square" lIns="182880" tIns="146304" rIns="182880" bIns="146304" rtlCol="0">
              <a:spAutoFit/>
            </a:bodyPr>
            <a:lstStyle/>
            <a:p>
              <a:pPr>
                <a:lnSpc>
                  <a:spcPct val="90000"/>
                </a:lnSpc>
                <a:spcAft>
                  <a:spcPts val="600"/>
                </a:spcAft>
              </a:pPr>
              <a:r>
                <a:rPr lang="en-US" sz="1050" dirty="0">
                  <a:gradFill>
                    <a:gsLst>
                      <a:gs pos="2917">
                        <a:schemeClr val="tx1"/>
                      </a:gs>
                      <a:gs pos="30000">
                        <a:schemeClr val="tx1"/>
                      </a:gs>
                    </a:gsLst>
                    <a:lin ang="5400000" scaled="0"/>
                  </a:gradFill>
                </a:rPr>
                <a:t>Internet or Intranet</a:t>
              </a:r>
            </a:p>
          </p:txBody>
        </p:sp>
      </p:grpSp>
      <p:sp>
        <p:nvSpPr>
          <p:cNvPr id="23" name="Rectangle 22"/>
          <p:cNvSpPr/>
          <p:nvPr/>
        </p:nvSpPr>
        <p:spPr bwMode="auto">
          <a:xfrm>
            <a:off x="2884476" y="5170110"/>
            <a:ext cx="1072726" cy="633047"/>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a:off x="2884476" y="5198026"/>
            <a:ext cx="1128236"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ABAP Dispatcher</a:t>
            </a:r>
          </a:p>
        </p:txBody>
      </p:sp>
      <p:sp>
        <p:nvSpPr>
          <p:cNvPr id="25" name="Rectangle 24"/>
          <p:cNvSpPr/>
          <p:nvPr/>
        </p:nvSpPr>
        <p:spPr bwMode="auto">
          <a:xfrm>
            <a:off x="1215461" y="5189484"/>
            <a:ext cx="867578" cy="63304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1119901" y="5148338"/>
            <a:ext cx="1098437" cy="627864"/>
          </a:xfrm>
          <a:prstGeom prst="rect">
            <a:avLst/>
          </a:prstGeom>
          <a:solidFill>
            <a:schemeClr val="tx2">
              <a:lumMod val="75000"/>
            </a:schemeClr>
          </a:solid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Java Dispatcher</a:t>
            </a:r>
          </a:p>
        </p:txBody>
      </p:sp>
      <p:sp>
        <p:nvSpPr>
          <p:cNvPr id="28" name="Rectangle 27"/>
          <p:cNvSpPr/>
          <p:nvPr/>
        </p:nvSpPr>
        <p:spPr bwMode="auto">
          <a:xfrm>
            <a:off x="2884476" y="5816290"/>
            <a:ext cx="1072726" cy="271302"/>
          </a:xfrm>
          <a:prstGeom prst="rect">
            <a:avLst/>
          </a:prstGeom>
          <a:solidFill>
            <a:schemeClr val="accent1">
              <a:lumMod val="60000"/>
              <a:lumOff val="40000"/>
            </a:schemeClr>
          </a:solidFill>
          <a:ln>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50" dirty="0">
                <a:solidFill>
                  <a:schemeClr val="accent5">
                    <a:lumMod val="75000"/>
                  </a:schemeClr>
                </a:solidFill>
                <a:ea typeface="Segoe UI" pitchFamily="34" charset="0"/>
                <a:cs typeface="Segoe UI" pitchFamily="34" charset="0"/>
              </a:rPr>
              <a:t>Work Procs</a:t>
            </a:r>
          </a:p>
        </p:txBody>
      </p:sp>
      <p:sp>
        <p:nvSpPr>
          <p:cNvPr id="37" name="Rectangle 36"/>
          <p:cNvSpPr/>
          <p:nvPr/>
        </p:nvSpPr>
        <p:spPr bwMode="auto">
          <a:xfrm>
            <a:off x="1119901" y="5794325"/>
            <a:ext cx="1072726" cy="271302"/>
          </a:xfrm>
          <a:prstGeom prst="rect">
            <a:avLst/>
          </a:prstGeom>
          <a:solidFill>
            <a:schemeClr val="accent1">
              <a:lumMod val="60000"/>
              <a:lumOff val="40000"/>
            </a:schemeClr>
          </a:solidFill>
          <a:ln>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50" dirty="0">
                <a:solidFill>
                  <a:schemeClr val="accent5">
                    <a:lumMod val="75000"/>
                  </a:schemeClr>
                </a:solidFill>
                <a:ea typeface="Segoe UI" pitchFamily="34" charset="0"/>
                <a:cs typeface="Segoe UI" pitchFamily="34" charset="0"/>
              </a:rPr>
              <a:t>Java Serv. Procs</a:t>
            </a:r>
          </a:p>
        </p:txBody>
      </p:sp>
      <p:sp>
        <p:nvSpPr>
          <p:cNvPr id="42" name="TextBox 41"/>
          <p:cNvSpPr txBox="1"/>
          <p:nvPr/>
        </p:nvSpPr>
        <p:spPr>
          <a:xfrm>
            <a:off x="875768" y="3682663"/>
            <a:ext cx="2131873" cy="440890"/>
          </a:xfrm>
          <a:prstGeom prst="rect">
            <a:avLst/>
          </a:prstGeom>
          <a:noFill/>
        </p:spPr>
        <p:txBody>
          <a:bodyPr wrap="square" lIns="182880" tIns="146304" rIns="182880" bIns="146304" rtlCol="0">
            <a:spAutoFit/>
          </a:bodyPr>
          <a:lstStyle/>
          <a:p>
            <a:pPr>
              <a:lnSpc>
                <a:spcPct val="90000"/>
              </a:lnSpc>
              <a:spcAft>
                <a:spcPts val="600"/>
              </a:spcAft>
            </a:pPr>
            <a:r>
              <a:rPr lang="en-US" sz="1050" dirty="0">
                <a:gradFill>
                  <a:gsLst>
                    <a:gs pos="2917">
                      <a:schemeClr val="tx1"/>
                    </a:gs>
                    <a:gs pos="30000">
                      <a:schemeClr val="tx1"/>
                    </a:gs>
                  </a:gsLst>
                  <a:lin ang="5400000" scaled="0"/>
                </a:gradFill>
              </a:rPr>
              <a:t>NetWeaver Dual-Stack AS</a:t>
            </a:r>
          </a:p>
        </p:txBody>
      </p:sp>
      <p:pic>
        <p:nvPicPr>
          <p:cNvPr id="43" name="Picture 4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673522" y="3701165"/>
            <a:ext cx="268676" cy="338686"/>
          </a:xfrm>
          <a:prstGeom prst="rect">
            <a:avLst/>
          </a:prstGeom>
        </p:spPr>
      </p:pic>
      <p:sp>
        <p:nvSpPr>
          <p:cNvPr id="142" name="Oval 141"/>
          <p:cNvSpPr/>
          <p:nvPr/>
        </p:nvSpPr>
        <p:spPr bwMode="auto">
          <a:xfrm>
            <a:off x="2997050" y="3441822"/>
            <a:ext cx="288757" cy="282764"/>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1</a:t>
            </a:r>
          </a:p>
        </p:txBody>
      </p:sp>
      <p:sp>
        <p:nvSpPr>
          <p:cNvPr id="143" name="Oval 142"/>
          <p:cNvSpPr/>
          <p:nvPr/>
        </p:nvSpPr>
        <p:spPr bwMode="auto">
          <a:xfrm>
            <a:off x="5890257" y="3439814"/>
            <a:ext cx="288757" cy="282764"/>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2</a:t>
            </a:r>
          </a:p>
        </p:txBody>
      </p:sp>
      <p:sp>
        <p:nvSpPr>
          <p:cNvPr id="144" name="Oval 143"/>
          <p:cNvSpPr/>
          <p:nvPr/>
        </p:nvSpPr>
        <p:spPr bwMode="auto">
          <a:xfrm>
            <a:off x="8756807" y="2004788"/>
            <a:ext cx="288757" cy="282764"/>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1</a:t>
            </a:r>
          </a:p>
        </p:txBody>
      </p:sp>
      <p:sp>
        <p:nvSpPr>
          <p:cNvPr id="145" name="Oval 144"/>
          <p:cNvSpPr/>
          <p:nvPr/>
        </p:nvSpPr>
        <p:spPr bwMode="auto">
          <a:xfrm>
            <a:off x="8766575" y="3528765"/>
            <a:ext cx="288757" cy="282764"/>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2</a:t>
            </a:r>
          </a:p>
        </p:txBody>
      </p:sp>
      <p:grpSp>
        <p:nvGrpSpPr>
          <p:cNvPr id="29" name="Group 28"/>
          <p:cNvGrpSpPr/>
          <p:nvPr/>
        </p:nvGrpSpPr>
        <p:grpSpPr>
          <a:xfrm>
            <a:off x="1316151" y="4266369"/>
            <a:ext cx="2387265" cy="489365"/>
            <a:chOff x="4327452" y="4372758"/>
            <a:chExt cx="2387265" cy="489365"/>
          </a:xfrm>
        </p:grpSpPr>
        <p:sp>
          <p:nvSpPr>
            <p:cNvPr id="18" name="Rectangle 17"/>
            <p:cNvSpPr/>
            <p:nvPr/>
          </p:nvSpPr>
          <p:spPr bwMode="auto">
            <a:xfrm>
              <a:off x="4327452" y="4431162"/>
              <a:ext cx="2222204" cy="348410"/>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a:solidFill>
                  <a:schemeClr val="accent5">
                    <a:lumMod val="75000"/>
                  </a:schemeClr>
                </a:solidFill>
                <a:ea typeface="Segoe UI" pitchFamily="34" charset="0"/>
                <a:cs typeface="Segoe UI" pitchFamily="34" charset="0"/>
              </a:endParaRPr>
            </a:p>
          </p:txBody>
        </p:sp>
        <p:sp>
          <p:nvSpPr>
            <p:cNvPr id="22" name="TextBox 21"/>
            <p:cNvSpPr txBox="1"/>
            <p:nvPr/>
          </p:nvSpPr>
          <p:spPr>
            <a:xfrm>
              <a:off x="4327453" y="4372758"/>
              <a:ext cx="238726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chemeClr val="accent5">
                      <a:lumMod val="75000"/>
                    </a:schemeClr>
                  </a:solidFill>
                  <a:ea typeface="Segoe UI" pitchFamily="34" charset="0"/>
                  <a:cs typeface="Segoe UI" pitchFamily="34" charset="0"/>
                </a:rPr>
                <a:t>Internet Comm. Mgr.</a:t>
              </a:r>
            </a:p>
          </p:txBody>
        </p:sp>
      </p:grpSp>
      <p:sp>
        <p:nvSpPr>
          <p:cNvPr id="88" name="Rounded Rectangle 87"/>
          <p:cNvSpPr/>
          <p:nvPr/>
        </p:nvSpPr>
        <p:spPr>
          <a:xfrm>
            <a:off x="4771255" y="3816538"/>
            <a:ext cx="3575755" cy="2573245"/>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sp>
        <p:nvSpPr>
          <p:cNvPr id="89" name="Rectangle 88"/>
          <p:cNvSpPr/>
          <p:nvPr/>
        </p:nvSpPr>
        <p:spPr bwMode="auto">
          <a:xfrm>
            <a:off x="5140834" y="5187920"/>
            <a:ext cx="1072726" cy="633047"/>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0" name="TextBox 89"/>
          <p:cNvSpPr txBox="1"/>
          <p:nvPr/>
        </p:nvSpPr>
        <p:spPr>
          <a:xfrm>
            <a:off x="5140834" y="5215836"/>
            <a:ext cx="1128236"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ABAP Dispatcher</a:t>
            </a:r>
          </a:p>
        </p:txBody>
      </p:sp>
      <p:sp>
        <p:nvSpPr>
          <p:cNvPr id="91" name="Rectangle 90"/>
          <p:cNvSpPr/>
          <p:nvPr/>
        </p:nvSpPr>
        <p:spPr bwMode="auto">
          <a:xfrm>
            <a:off x="6935208" y="5217400"/>
            <a:ext cx="867578" cy="63304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2" name="TextBox 91"/>
          <p:cNvSpPr txBox="1"/>
          <p:nvPr/>
        </p:nvSpPr>
        <p:spPr>
          <a:xfrm>
            <a:off x="6839648" y="5176254"/>
            <a:ext cx="1098437" cy="627864"/>
          </a:xfrm>
          <a:prstGeom prst="rect">
            <a:avLst/>
          </a:prstGeom>
          <a:solidFill>
            <a:schemeClr val="tx2">
              <a:lumMod val="75000"/>
            </a:schemeClr>
          </a:solid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Java Dispatcher</a:t>
            </a:r>
          </a:p>
        </p:txBody>
      </p:sp>
      <p:sp>
        <p:nvSpPr>
          <p:cNvPr id="120" name="Rectangle 119"/>
          <p:cNvSpPr/>
          <p:nvPr/>
        </p:nvSpPr>
        <p:spPr bwMode="auto">
          <a:xfrm>
            <a:off x="5140834" y="5834100"/>
            <a:ext cx="1072726" cy="271302"/>
          </a:xfrm>
          <a:prstGeom prst="rect">
            <a:avLst/>
          </a:prstGeom>
          <a:solidFill>
            <a:schemeClr val="accent1">
              <a:lumMod val="60000"/>
              <a:lumOff val="40000"/>
            </a:schemeClr>
          </a:solidFill>
          <a:ln>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50" dirty="0">
                <a:solidFill>
                  <a:schemeClr val="accent5">
                    <a:lumMod val="75000"/>
                  </a:schemeClr>
                </a:solidFill>
                <a:ea typeface="Segoe UI" pitchFamily="34" charset="0"/>
                <a:cs typeface="Segoe UI" pitchFamily="34" charset="0"/>
              </a:rPr>
              <a:t>Work Procs</a:t>
            </a:r>
          </a:p>
        </p:txBody>
      </p:sp>
      <p:sp>
        <p:nvSpPr>
          <p:cNvPr id="122" name="Rectangle 121"/>
          <p:cNvSpPr/>
          <p:nvPr/>
        </p:nvSpPr>
        <p:spPr bwMode="auto">
          <a:xfrm>
            <a:off x="6839648" y="5822241"/>
            <a:ext cx="1072726" cy="271302"/>
          </a:xfrm>
          <a:prstGeom prst="rect">
            <a:avLst/>
          </a:prstGeom>
          <a:solidFill>
            <a:schemeClr val="accent1">
              <a:lumMod val="60000"/>
              <a:lumOff val="40000"/>
            </a:schemeClr>
          </a:solidFill>
          <a:ln>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50" dirty="0">
                <a:solidFill>
                  <a:schemeClr val="accent5">
                    <a:lumMod val="75000"/>
                  </a:schemeClr>
                </a:solidFill>
                <a:ea typeface="Segoe UI" pitchFamily="34" charset="0"/>
                <a:cs typeface="Segoe UI" pitchFamily="34" charset="0"/>
              </a:rPr>
              <a:t>Java Serv. Procs</a:t>
            </a:r>
          </a:p>
        </p:txBody>
      </p:sp>
      <p:sp>
        <p:nvSpPr>
          <p:cNvPr id="123" name="TextBox 122"/>
          <p:cNvSpPr txBox="1"/>
          <p:nvPr/>
        </p:nvSpPr>
        <p:spPr>
          <a:xfrm>
            <a:off x="6373991" y="3707469"/>
            <a:ext cx="2131873" cy="440890"/>
          </a:xfrm>
          <a:prstGeom prst="rect">
            <a:avLst/>
          </a:prstGeom>
          <a:noFill/>
        </p:spPr>
        <p:txBody>
          <a:bodyPr wrap="square" lIns="182880" tIns="146304" rIns="182880" bIns="146304" rtlCol="0">
            <a:spAutoFit/>
          </a:bodyPr>
          <a:lstStyle/>
          <a:p>
            <a:pPr>
              <a:lnSpc>
                <a:spcPct val="90000"/>
              </a:lnSpc>
              <a:spcAft>
                <a:spcPts val="600"/>
              </a:spcAft>
            </a:pPr>
            <a:r>
              <a:rPr lang="en-US" sz="1050" dirty="0">
                <a:gradFill>
                  <a:gsLst>
                    <a:gs pos="2917">
                      <a:schemeClr val="tx1"/>
                    </a:gs>
                    <a:gs pos="30000">
                      <a:schemeClr val="tx1"/>
                    </a:gs>
                  </a:gsLst>
                  <a:lin ang="5400000" scaled="0"/>
                </a:gradFill>
              </a:rPr>
              <a:t>NetWeaver Dual-Stack AS</a:t>
            </a:r>
          </a:p>
        </p:txBody>
      </p:sp>
      <p:pic>
        <p:nvPicPr>
          <p:cNvPr id="124" name="Picture 12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254012" y="3746657"/>
            <a:ext cx="268676" cy="338686"/>
          </a:xfrm>
          <a:prstGeom prst="rect">
            <a:avLst/>
          </a:prstGeom>
        </p:spPr>
      </p:pic>
      <p:grpSp>
        <p:nvGrpSpPr>
          <p:cNvPr id="125" name="Group 124"/>
          <p:cNvGrpSpPr/>
          <p:nvPr/>
        </p:nvGrpSpPr>
        <p:grpSpPr>
          <a:xfrm>
            <a:off x="5546153" y="4291175"/>
            <a:ext cx="2387265" cy="489365"/>
            <a:chOff x="4327452" y="4372758"/>
            <a:chExt cx="2387265" cy="489365"/>
          </a:xfrm>
        </p:grpSpPr>
        <p:sp>
          <p:nvSpPr>
            <p:cNvPr id="126" name="Rectangle 125"/>
            <p:cNvSpPr/>
            <p:nvPr/>
          </p:nvSpPr>
          <p:spPr bwMode="auto">
            <a:xfrm>
              <a:off x="4327452" y="4431162"/>
              <a:ext cx="2222204" cy="348410"/>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a:solidFill>
                  <a:schemeClr val="accent5">
                    <a:lumMod val="75000"/>
                  </a:schemeClr>
                </a:solidFill>
                <a:ea typeface="Segoe UI" pitchFamily="34" charset="0"/>
                <a:cs typeface="Segoe UI" pitchFamily="34" charset="0"/>
              </a:endParaRPr>
            </a:p>
          </p:txBody>
        </p:sp>
        <p:sp>
          <p:nvSpPr>
            <p:cNvPr id="127" name="TextBox 126"/>
            <p:cNvSpPr txBox="1"/>
            <p:nvPr/>
          </p:nvSpPr>
          <p:spPr>
            <a:xfrm>
              <a:off x="4327453" y="4372758"/>
              <a:ext cx="238726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chemeClr val="accent5">
                      <a:lumMod val="75000"/>
                    </a:schemeClr>
                  </a:solidFill>
                  <a:ea typeface="Segoe UI" pitchFamily="34" charset="0"/>
                  <a:cs typeface="Segoe UI" pitchFamily="34" charset="0"/>
                </a:rPr>
                <a:t>Internet Comm. Mgr.</a:t>
              </a:r>
            </a:p>
          </p:txBody>
        </p:sp>
      </p:grpSp>
      <p:cxnSp>
        <p:nvCxnSpPr>
          <p:cNvPr id="33" name="Straight Arrow Connector 32"/>
          <p:cNvCxnSpPr/>
          <p:nvPr/>
        </p:nvCxnSpPr>
        <p:spPr>
          <a:xfrm>
            <a:off x="3347220" y="1945220"/>
            <a:ext cx="865" cy="29397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6" idx="2"/>
          </p:cNvCxnSpPr>
          <p:nvPr/>
        </p:nvCxnSpPr>
        <p:spPr>
          <a:xfrm>
            <a:off x="5854580" y="2019618"/>
            <a:ext cx="2179" cy="86757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flipH="1">
            <a:off x="3347162" y="2728462"/>
            <a:ext cx="8640" cy="21995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4" idx="2"/>
          </p:cNvCxnSpPr>
          <p:nvPr/>
        </p:nvCxnSpPr>
        <p:spPr>
          <a:xfrm>
            <a:off x="3337219" y="3407301"/>
            <a:ext cx="0" cy="678042"/>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605249" y="4074466"/>
            <a:ext cx="341424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019497" y="4069288"/>
            <a:ext cx="0" cy="28029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2605249" y="4069288"/>
            <a:ext cx="4729" cy="24669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26"/>
          <p:cNvCxnSpPr/>
          <p:nvPr/>
        </p:nvCxnSpPr>
        <p:spPr>
          <a:xfrm rot="5400000">
            <a:off x="4452569" y="3530558"/>
            <a:ext cx="1531215" cy="1260108"/>
          </a:xfrm>
          <a:prstGeom prst="bentConnector3">
            <a:avLst>
              <a:gd name="adj1" fmla="val 13506"/>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29"/>
          <p:cNvCxnSpPr>
            <a:stCxn id="26" idx="0"/>
            <a:endCxn id="24" idx="0"/>
          </p:cNvCxnSpPr>
          <p:nvPr/>
        </p:nvCxnSpPr>
        <p:spPr>
          <a:xfrm rot="16200000" flipH="1">
            <a:off x="2534013" y="4283445"/>
            <a:ext cx="49688" cy="1779474"/>
          </a:xfrm>
          <a:prstGeom prst="bentConnector3">
            <a:avLst>
              <a:gd name="adj1" fmla="val -4600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30"/>
          <p:cNvCxnSpPr/>
          <p:nvPr/>
        </p:nvCxnSpPr>
        <p:spPr>
          <a:xfrm rot="16200000" flipH="1">
            <a:off x="4590651" y="4289646"/>
            <a:ext cx="49688" cy="1779474"/>
          </a:xfrm>
          <a:prstGeom prst="bentConnector3">
            <a:avLst>
              <a:gd name="adj1" fmla="val -4600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31"/>
          <p:cNvCxnSpPr>
            <a:stCxn id="89" idx="0"/>
            <a:endCxn id="92" idx="0"/>
          </p:cNvCxnSpPr>
          <p:nvPr/>
        </p:nvCxnSpPr>
        <p:spPr>
          <a:xfrm rot="5400000" flipH="1" flipV="1">
            <a:off x="6527199" y="4326252"/>
            <a:ext cx="11666" cy="1711670"/>
          </a:xfrm>
          <a:prstGeom prst="bentConnector3">
            <a:avLst>
              <a:gd name="adj1" fmla="val 205954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33"/>
          <p:cNvCxnSpPr/>
          <p:nvPr/>
        </p:nvCxnSpPr>
        <p:spPr>
          <a:xfrm>
            <a:off x="2425057" y="4687743"/>
            <a:ext cx="2196" cy="2230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34"/>
          <p:cNvCxnSpPr/>
          <p:nvPr/>
        </p:nvCxnSpPr>
        <p:spPr>
          <a:xfrm>
            <a:off x="6537982" y="4716723"/>
            <a:ext cx="2196" cy="2230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Elbow Connector 35"/>
          <p:cNvCxnSpPr/>
          <p:nvPr/>
        </p:nvCxnSpPr>
        <p:spPr>
          <a:xfrm rot="5400000">
            <a:off x="4452569" y="3530558"/>
            <a:ext cx="1531215" cy="1260108"/>
          </a:xfrm>
          <a:prstGeom prst="bentConnector3">
            <a:avLst>
              <a:gd name="adj1" fmla="val 13506"/>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45"/>
          <p:cNvCxnSpPr>
            <a:stCxn id="26" idx="0"/>
            <a:endCxn id="24" idx="0"/>
          </p:cNvCxnSpPr>
          <p:nvPr/>
        </p:nvCxnSpPr>
        <p:spPr>
          <a:xfrm rot="16200000" flipH="1">
            <a:off x="2534013" y="4283445"/>
            <a:ext cx="49688" cy="1779474"/>
          </a:xfrm>
          <a:prstGeom prst="bentConnector3">
            <a:avLst>
              <a:gd name="adj1" fmla="val -4600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83"/>
          <p:cNvCxnSpPr/>
          <p:nvPr/>
        </p:nvCxnSpPr>
        <p:spPr>
          <a:xfrm rot="16200000" flipH="1">
            <a:off x="4590651" y="4289646"/>
            <a:ext cx="49688" cy="1779474"/>
          </a:xfrm>
          <a:prstGeom prst="bentConnector3">
            <a:avLst>
              <a:gd name="adj1" fmla="val -4600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84"/>
          <p:cNvCxnSpPr>
            <a:stCxn id="89" idx="0"/>
            <a:endCxn id="92" idx="0"/>
          </p:cNvCxnSpPr>
          <p:nvPr/>
        </p:nvCxnSpPr>
        <p:spPr>
          <a:xfrm rot="5400000" flipH="1" flipV="1">
            <a:off x="6527199" y="4326252"/>
            <a:ext cx="11666" cy="1711670"/>
          </a:xfrm>
          <a:prstGeom prst="bentConnector3">
            <a:avLst>
              <a:gd name="adj1" fmla="val 205954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56"/>
          <p:cNvCxnSpPr/>
          <p:nvPr/>
        </p:nvCxnSpPr>
        <p:spPr>
          <a:xfrm>
            <a:off x="2425057" y="4687743"/>
            <a:ext cx="2196" cy="2230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99"/>
          <p:cNvCxnSpPr/>
          <p:nvPr/>
        </p:nvCxnSpPr>
        <p:spPr>
          <a:xfrm>
            <a:off x="6537982" y="4716723"/>
            <a:ext cx="2196" cy="2230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157861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541863" cy="899665"/>
          </a:xfrm>
        </p:spPr>
        <p:txBody>
          <a:bodyPr/>
          <a:lstStyle/>
          <a:p>
            <a:r>
              <a:rPr lang="en-US" dirty="0"/>
              <a:t>HA/DR for SAP Central Services</a:t>
            </a:r>
          </a:p>
        </p:txBody>
      </p:sp>
      <p:sp>
        <p:nvSpPr>
          <p:cNvPr id="24" name="Left-Right Arrow 23"/>
          <p:cNvSpPr/>
          <p:nvPr/>
        </p:nvSpPr>
        <p:spPr bwMode="auto">
          <a:xfrm>
            <a:off x="5655289" y="2200035"/>
            <a:ext cx="1550287" cy="187638"/>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1400" dirty="0">
                <a:gradFill>
                  <a:gsLst>
                    <a:gs pos="0">
                      <a:srgbClr val="FFFFFF"/>
                    </a:gs>
                    <a:gs pos="100000">
                      <a:srgbClr val="FFFFFF"/>
                    </a:gs>
                  </a:gsLst>
                  <a:lin ang="5400000" scaled="0"/>
                </a:gradFill>
                <a:ea typeface="Segoe UI" pitchFamily="34" charset="0"/>
                <a:cs typeface="Segoe UI" pitchFamily="34" charset="0"/>
              </a:rPr>
              <a:t>S2S VPN or ExpressRoute</a:t>
            </a:r>
          </a:p>
        </p:txBody>
      </p:sp>
      <p:sp>
        <p:nvSpPr>
          <p:cNvPr id="6" name="Rectangle 5"/>
          <p:cNvSpPr/>
          <p:nvPr/>
        </p:nvSpPr>
        <p:spPr>
          <a:xfrm>
            <a:off x="7666270" y="4300199"/>
            <a:ext cx="4175065" cy="1754326"/>
          </a:xfrm>
          <a:prstGeom prst="rect">
            <a:avLst/>
          </a:prstGeom>
        </p:spPr>
        <p:txBody>
          <a:bodyPr wrap="square">
            <a:spAutoFit/>
          </a:bodyPr>
          <a:lstStyle/>
          <a:p>
            <a:pPr lvl="0"/>
            <a:r>
              <a:rPr lang="en-US" dirty="0"/>
              <a:t>&gt;&gt; Schedule a job to ROBOCOPY the on-premises ASCS’ \</a:t>
            </a:r>
            <a:r>
              <a:rPr lang="en-US" dirty="0" err="1"/>
              <a:t>sapmnt</a:t>
            </a:r>
            <a:r>
              <a:rPr lang="en-US" dirty="0"/>
              <a:t> to a directory on a designated Azure VM once per day.  At failover, change the VM’s IP to that of the on-premises SCS cluster VNN IP</a:t>
            </a:r>
          </a:p>
        </p:txBody>
      </p:sp>
      <p:grpSp>
        <p:nvGrpSpPr>
          <p:cNvPr id="7" name="Group 6"/>
          <p:cNvGrpSpPr/>
          <p:nvPr/>
        </p:nvGrpSpPr>
        <p:grpSpPr>
          <a:xfrm>
            <a:off x="1738052" y="1443646"/>
            <a:ext cx="3894128" cy="4446522"/>
            <a:chOff x="1738052" y="1443646"/>
            <a:chExt cx="3894128" cy="4446522"/>
          </a:xfrm>
        </p:grpSpPr>
        <p:sp>
          <p:nvSpPr>
            <p:cNvPr id="51" name="Rounded Rectangle 50"/>
            <p:cNvSpPr/>
            <p:nvPr/>
          </p:nvSpPr>
          <p:spPr>
            <a:xfrm>
              <a:off x="2083279" y="1443646"/>
              <a:ext cx="3548901" cy="4446522"/>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52" name="Picture 5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470938" y="4101785"/>
              <a:ext cx="488991" cy="488991"/>
            </a:xfrm>
            <a:prstGeom prst="rect">
              <a:avLst/>
            </a:prstGeom>
          </p:spPr>
        </p:pic>
        <p:pic>
          <p:nvPicPr>
            <p:cNvPr id="53" name="Picture 52"/>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320906" y="4095467"/>
              <a:ext cx="488991" cy="488991"/>
            </a:xfrm>
            <a:prstGeom prst="rect">
              <a:avLst/>
            </a:prstGeom>
          </p:spPr>
        </p:pic>
        <p:pic>
          <p:nvPicPr>
            <p:cNvPr id="54" name="Picture 53"/>
            <p:cNvPicPr>
              <a:picLocks noChangeAspect="1"/>
            </p:cNvPicPr>
            <p:nvPr/>
          </p:nvPicPr>
          <p:blipFill>
            <a:blip r:embed="rId4"/>
            <a:stretch>
              <a:fillRect/>
            </a:stretch>
          </p:blipFill>
          <p:spPr>
            <a:xfrm>
              <a:off x="2491833" y="3717797"/>
              <a:ext cx="447201" cy="367270"/>
            </a:xfrm>
            <a:prstGeom prst="rect">
              <a:avLst/>
            </a:prstGeom>
          </p:spPr>
        </p:pic>
        <p:sp>
          <p:nvSpPr>
            <p:cNvPr id="57" name="TextBox 56"/>
            <p:cNvSpPr txBox="1"/>
            <p:nvPr/>
          </p:nvSpPr>
          <p:spPr>
            <a:xfrm>
              <a:off x="2407169" y="4523462"/>
              <a:ext cx="1554143"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SCS DR Cluster</a:t>
              </a:r>
            </a:p>
          </p:txBody>
        </p:sp>
        <p:pic>
          <p:nvPicPr>
            <p:cNvPr id="59" name="Picture 5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624428" y="2200035"/>
              <a:ext cx="488991" cy="488991"/>
            </a:xfrm>
            <a:prstGeom prst="rect">
              <a:avLst/>
            </a:prstGeom>
          </p:spPr>
        </p:pic>
        <p:sp>
          <p:nvSpPr>
            <p:cNvPr id="60" name="TextBox 59"/>
            <p:cNvSpPr txBox="1"/>
            <p:nvPr/>
          </p:nvSpPr>
          <p:spPr>
            <a:xfrm>
              <a:off x="2083280" y="1456576"/>
              <a:ext cx="143783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VNET</a:t>
              </a:r>
            </a:p>
          </p:txBody>
        </p:sp>
        <p:cxnSp>
          <p:nvCxnSpPr>
            <p:cNvPr id="61" name="Straight Connector 9"/>
            <p:cNvCxnSpPr/>
            <p:nvPr/>
          </p:nvCxnSpPr>
          <p:spPr>
            <a:xfrm>
              <a:off x="2971129" y="4300199"/>
              <a:ext cx="348969" cy="0"/>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31"/>
            <p:cNvCxnSpPr/>
            <p:nvPr/>
          </p:nvCxnSpPr>
          <p:spPr>
            <a:xfrm>
              <a:off x="2971129" y="4300199"/>
              <a:ext cx="348969" cy="0"/>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973839" y="1963369"/>
              <a:ext cx="488991" cy="488991"/>
            </a:xfrm>
            <a:prstGeom prst="rect">
              <a:avLst/>
            </a:prstGeom>
          </p:spPr>
        </p:pic>
        <p:sp>
          <p:nvSpPr>
            <p:cNvPr id="65" name="TextBox 64"/>
            <p:cNvSpPr txBox="1"/>
            <p:nvPr/>
          </p:nvSpPr>
          <p:spPr>
            <a:xfrm>
              <a:off x="3486688" y="2348122"/>
              <a:ext cx="1426160"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App Server</a:t>
              </a:r>
            </a:p>
          </p:txBody>
        </p:sp>
        <p:sp>
          <p:nvSpPr>
            <p:cNvPr id="66" name="Rounded Rectangle 65"/>
            <p:cNvSpPr/>
            <p:nvPr/>
          </p:nvSpPr>
          <p:spPr>
            <a:xfrm>
              <a:off x="2176709" y="3356837"/>
              <a:ext cx="1935485" cy="229096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algn="ctr" defTabSz="914038"/>
              <a:r>
                <a:rPr lang="en-US" sz="1200" dirty="0">
                  <a:solidFill>
                    <a:srgbClr val="FFFFFF"/>
                  </a:solidFill>
                  <a:latin typeface="Segoe UI"/>
                </a:rPr>
                <a:t> </a:t>
              </a:r>
            </a:p>
          </p:txBody>
        </p:sp>
        <p:pic>
          <p:nvPicPr>
            <p:cNvPr id="67" name="Picture 66"/>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4555179" y="3341830"/>
              <a:ext cx="647211" cy="647211"/>
            </a:xfrm>
            <a:prstGeom prst="rect">
              <a:avLst/>
            </a:prstGeom>
          </p:spPr>
        </p:pic>
        <p:sp>
          <p:nvSpPr>
            <p:cNvPr id="68" name="TextBox 67"/>
            <p:cNvSpPr txBox="1"/>
            <p:nvPr/>
          </p:nvSpPr>
          <p:spPr>
            <a:xfrm>
              <a:off x="4425170" y="3934593"/>
              <a:ext cx="1187759"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Azure ILB  for SCS</a:t>
              </a:r>
            </a:p>
          </p:txBody>
        </p:sp>
        <p:cxnSp>
          <p:nvCxnSpPr>
            <p:cNvPr id="69" name="Straight Arrow Connector 68"/>
            <p:cNvCxnSpPr>
              <a:stCxn id="65" idx="2"/>
            </p:cNvCxnSpPr>
            <p:nvPr/>
          </p:nvCxnSpPr>
          <p:spPr>
            <a:xfrm>
              <a:off x="4199768" y="2809787"/>
              <a:ext cx="537263" cy="54705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2962892" y="3615033"/>
              <a:ext cx="1616049" cy="39141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1" name="Freeform 70"/>
            <p:cNvSpPr/>
            <p:nvPr/>
          </p:nvSpPr>
          <p:spPr bwMode="auto">
            <a:xfrm>
              <a:off x="3734415" y="4331226"/>
              <a:ext cx="1041117" cy="1041442"/>
            </a:xfrm>
            <a:custGeom>
              <a:avLst/>
              <a:gdLst>
                <a:gd name="connsiteX0" fmla="*/ 1041117 w 1041117"/>
                <a:gd name="connsiteY0" fmla="*/ 0 h 1041442"/>
                <a:gd name="connsiteX1" fmla="*/ 992991 w 1041117"/>
                <a:gd name="connsiteY1" fmla="*/ 48126 h 1041442"/>
                <a:gd name="connsiteX2" fmla="*/ 944865 w 1041117"/>
                <a:gd name="connsiteY2" fmla="*/ 57752 h 1041442"/>
                <a:gd name="connsiteX3" fmla="*/ 906364 w 1041117"/>
                <a:gd name="connsiteY3" fmla="*/ 86627 h 1041442"/>
                <a:gd name="connsiteX4" fmla="*/ 858237 w 1041117"/>
                <a:gd name="connsiteY4" fmla="*/ 144379 h 1041442"/>
                <a:gd name="connsiteX5" fmla="*/ 848612 w 1041117"/>
                <a:gd name="connsiteY5" fmla="*/ 221381 h 1041442"/>
                <a:gd name="connsiteX6" fmla="*/ 781235 w 1041117"/>
                <a:gd name="connsiteY6" fmla="*/ 288758 h 1041442"/>
                <a:gd name="connsiteX7" fmla="*/ 723484 w 1041117"/>
                <a:gd name="connsiteY7" fmla="*/ 375385 h 1041442"/>
                <a:gd name="connsiteX8" fmla="*/ 617606 w 1041117"/>
                <a:gd name="connsiteY8" fmla="*/ 519764 h 1041442"/>
                <a:gd name="connsiteX9" fmla="*/ 569479 w 1041117"/>
                <a:gd name="connsiteY9" fmla="*/ 587141 h 1041442"/>
                <a:gd name="connsiteX10" fmla="*/ 463602 w 1041117"/>
                <a:gd name="connsiteY10" fmla="*/ 693019 h 1041442"/>
                <a:gd name="connsiteX11" fmla="*/ 434726 w 1041117"/>
                <a:gd name="connsiteY11" fmla="*/ 721895 h 1041442"/>
                <a:gd name="connsiteX12" fmla="*/ 376974 w 1041117"/>
                <a:gd name="connsiteY12" fmla="*/ 789272 h 1041442"/>
                <a:gd name="connsiteX13" fmla="*/ 309597 w 1041117"/>
                <a:gd name="connsiteY13" fmla="*/ 866274 h 1041442"/>
                <a:gd name="connsiteX14" fmla="*/ 290347 w 1041117"/>
                <a:gd name="connsiteY14" fmla="*/ 904775 h 1041442"/>
                <a:gd name="connsiteX15" fmla="*/ 232595 w 1041117"/>
                <a:gd name="connsiteY15" fmla="*/ 943276 h 1041442"/>
                <a:gd name="connsiteX16" fmla="*/ 165218 w 1041117"/>
                <a:gd name="connsiteY16" fmla="*/ 972152 h 1041442"/>
                <a:gd name="connsiteX17" fmla="*/ 136343 w 1041117"/>
                <a:gd name="connsiteY17" fmla="*/ 1001027 h 1041442"/>
                <a:gd name="connsiteX18" fmla="*/ 97842 w 1041117"/>
                <a:gd name="connsiteY18" fmla="*/ 1020278 h 1041442"/>
                <a:gd name="connsiteX19" fmla="*/ 68966 w 1041117"/>
                <a:gd name="connsiteY19" fmla="*/ 1039528 h 1041442"/>
                <a:gd name="connsiteX20" fmla="*/ 1589 w 1041117"/>
                <a:gd name="connsiteY20" fmla="*/ 1029903 h 1041442"/>
                <a:gd name="connsiteX21" fmla="*/ 40090 w 1041117"/>
                <a:gd name="connsiteY21" fmla="*/ 972152 h 1041442"/>
                <a:gd name="connsiteX22" fmla="*/ 68966 w 1041117"/>
                <a:gd name="connsiteY22" fmla="*/ 952901 h 104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41117" h="1041442">
                  <a:moveTo>
                    <a:pt x="1041117" y="0"/>
                  </a:moveTo>
                  <a:cubicBezTo>
                    <a:pt x="1025075" y="16042"/>
                    <a:pt x="1012445" y="36454"/>
                    <a:pt x="992991" y="48126"/>
                  </a:cubicBezTo>
                  <a:cubicBezTo>
                    <a:pt x="978963" y="56543"/>
                    <a:pt x="959815" y="51108"/>
                    <a:pt x="944865" y="57752"/>
                  </a:cubicBezTo>
                  <a:cubicBezTo>
                    <a:pt x="930206" y="64267"/>
                    <a:pt x="918544" y="76187"/>
                    <a:pt x="906364" y="86627"/>
                  </a:cubicBezTo>
                  <a:cubicBezTo>
                    <a:pt x="877543" y="111330"/>
                    <a:pt x="878040" y="114675"/>
                    <a:pt x="858237" y="144379"/>
                  </a:cubicBezTo>
                  <a:cubicBezTo>
                    <a:pt x="855029" y="170046"/>
                    <a:pt x="856792" y="196841"/>
                    <a:pt x="848612" y="221381"/>
                  </a:cubicBezTo>
                  <a:cubicBezTo>
                    <a:pt x="832927" y="268437"/>
                    <a:pt x="809754" y="254535"/>
                    <a:pt x="781235" y="288758"/>
                  </a:cubicBezTo>
                  <a:cubicBezTo>
                    <a:pt x="759018" y="315419"/>
                    <a:pt x="743544" y="347066"/>
                    <a:pt x="723484" y="375385"/>
                  </a:cubicBezTo>
                  <a:cubicBezTo>
                    <a:pt x="688988" y="424085"/>
                    <a:pt x="652708" y="471499"/>
                    <a:pt x="617606" y="519764"/>
                  </a:cubicBezTo>
                  <a:cubicBezTo>
                    <a:pt x="601372" y="542085"/>
                    <a:pt x="588995" y="567625"/>
                    <a:pt x="569479" y="587141"/>
                  </a:cubicBezTo>
                  <a:lnTo>
                    <a:pt x="463602" y="693019"/>
                  </a:lnTo>
                  <a:cubicBezTo>
                    <a:pt x="453977" y="702644"/>
                    <a:pt x="442277" y="710569"/>
                    <a:pt x="434726" y="721895"/>
                  </a:cubicBezTo>
                  <a:cubicBezTo>
                    <a:pt x="393505" y="783725"/>
                    <a:pt x="442328" y="714582"/>
                    <a:pt x="376974" y="789272"/>
                  </a:cubicBezTo>
                  <a:cubicBezTo>
                    <a:pt x="284188" y="895313"/>
                    <a:pt x="419427" y="756444"/>
                    <a:pt x="309597" y="866274"/>
                  </a:cubicBezTo>
                  <a:cubicBezTo>
                    <a:pt x="303180" y="879108"/>
                    <a:pt x="300493" y="894629"/>
                    <a:pt x="290347" y="904775"/>
                  </a:cubicBezTo>
                  <a:cubicBezTo>
                    <a:pt x="273987" y="921135"/>
                    <a:pt x="251846" y="930442"/>
                    <a:pt x="232595" y="943276"/>
                  </a:cubicBezTo>
                  <a:cubicBezTo>
                    <a:pt x="192713" y="969864"/>
                    <a:pt x="214940" y="959720"/>
                    <a:pt x="165218" y="972152"/>
                  </a:cubicBezTo>
                  <a:cubicBezTo>
                    <a:pt x="155593" y="981777"/>
                    <a:pt x="147419" y="993115"/>
                    <a:pt x="136343" y="1001027"/>
                  </a:cubicBezTo>
                  <a:cubicBezTo>
                    <a:pt x="124667" y="1009367"/>
                    <a:pt x="110300" y="1013159"/>
                    <a:pt x="97842" y="1020278"/>
                  </a:cubicBezTo>
                  <a:cubicBezTo>
                    <a:pt x="87798" y="1026017"/>
                    <a:pt x="78591" y="1033111"/>
                    <a:pt x="68966" y="1039528"/>
                  </a:cubicBezTo>
                  <a:cubicBezTo>
                    <a:pt x="46507" y="1036320"/>
                    <a:pt x="10526" y="1050756"/>
                    <a:pt x="1589" y="1029903"/>
                  </a:cubicBezTo>
                  <a:cubicBezTo>
                    <a:pt x="-7525" y="1008638"/>
                    <a:pt x="24855" y="989564"/>
                    <a:pt x="40090" y="972152"/>
                  </a:cubicBezTo>
                  <a:cubicBezTo>
                    <a:pt x="47708" y="963446"/>
                    <a:pt x="68966" y="952901"/>
                    <a:pt x="68966" y="952901"/>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72" name="Straight Arrow Connector 71"/>
            <p:cNvCxnSpPr/>
            <p:nvPr/>
          </p:nvCxnSpPr>
          <p:spPr>
            <a:xfrm flipH="1">
              <a:off x="3961312" y="3808113"/>
              <a:ext cx="574616" cy="41478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153491" y="3012760"/>
              <a:ext cx="1459438" cy="276999"/>
            </a:xfrm>
            <a:prstGeom prst="rect">
              <a:avLst/>
            </a:prstGeom>
          </p:spPr>
          <p:txBody>
            <a:bodyPr wrap="none">
              <a:spAutoFit/>
            </a:bodyPr>
            <a:lstStyle/>
            <a:p>
              <a:r>
                <a:rPr lang="en-US" sz="1200" dirty="0">
                  <a:solidFill>
                    <a:srgbClr val="FFFFFF"/>
                  </a:solidFill>
                </a:rPr>
                <a:t>WSFC Cluster VNN</a:t>
              </a:r>
              <a:endParaRPr lang="en-US" sz="1200" dirty="0"/>
            </a:p>
          </p:txBody>
        </p:sp>
        <p:pic>
          <p:nvPicPr>
            <p:cNvPr id="74" name="Picture 73"/>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2510028" y="5059000"/>
              <a:ext cx="410810" cy="410810"/>
            </a:xfrm>
            <a:prstGeom prst="rect">
              <a:avLst/>
            </a:prstGeom>
          </p:spPr>
        </p:pic>
        <p:pic>
          <p:nvPicPr>
            <p:cNvPr id="75" name="Picture 74"/>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359996" y="5068179"/>
              <a:ext cx="410810" cy="410810"/>
            </a:xfrm>
            <a:prstGeom prst="rect">
              <a:avLst/>
            </a:prstGeom>
          </p:spPr>
        </p:pic>
        <p:cxnSp>
          <p:nvCxnSpPr>
            <p:cNvPr id="76" name="Straight Connector 75"/>
            <p:cNvCxnSpPr/>
            <p:nvPr/>
          </p:nvCxnSpPr>
          <p:spPr>
            <a:xfrm flipV="1">
              <a:off x="2715433" y="4862101"/>
              <a:ext cx="0" cy="1839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3563563" y="4878668"/>
              <a:ext cx="0" cy="1839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bwMode="auto">
            <a:xfrm>
              <a:off x="1738052" y="2722905"/>
              <a:ext cx="2284505"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rgbClr val="FFFFFF"/>
                  </a:solidFill>
                  <a:cs typeface="Segoe UI" pitchFamily="34" charset="0"/>
                </a:rPr>
                <a:t>Domain</a:t>
              </a:r>
              <a:br>
                <a:rPr lang="en-US" sz="1400" dirty="0">
                  <a:solidFill>
                    <a:srgbClr val="FFFFFF"/>
                  </a:solidFill>
                  <a:cs typeface="Segoe UI" pitchFamily="34" charset="0"/>
                </a:rPr>
              </a:br>
              <a:r>
                <a:rPr lang="en-US" sz="1400" dirty="0">
                  <a:solidFill>
                    <a:srgbClr val="FFFFFF"/>
                  </a:solidFill>
                  <a:cs typeface="Segoe UI" pitchFamily="34" charset="0"/>
                </a:rPr>
                <a:t>controller</a:t>
              </a:r>
            </a:p>
          </p:txBody>
        </p:sp>
      </p:grpSp>
      <p:grpSp>
        <p:nvGrpSpPr>
          <p:cNvPr id="8" name="Group 7"/>
          <p:cNvGrpSpPr/>
          <p:nvPr/>
        </p:nvGrpSpPr>
        <p:grpSpPr>
          <a:xfrm>
            <a:off x="6983060" y="1427107"/>
            <a:ext cx="2956315" cy="1842029"/>
            <a:chOff x="7205576" y="1447730"/>
            <a:chExt cx="2956315" cy="1842029"/>
          </a:xfrm>
        </p:grpSpPr>
        <p:sp>
          <p:nvSpPr>
            <p:cNvPr id="49" name="Rectangle 48"/>
            <p:cNvSpPr/>
            <p:nvPr/>
          </p:nvSpPr>
          <p:spPr bwMode="auto">
            <a:xfrm>
              <a:off x="7205576" y="2687052"/>
              <a:ext cx="2284505"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rgbClr val="FFFFFF"/>
                  </a:solidFill>
                  <a:cs typeface="Segoe UI" pitchFamily="34" charset="0"/>
                </a:rPr>
                <a:t>Domain</a:t>
              </a:r>
              <a:br>
                <a:rPr lang="en-US" sz="1400" dirty="0">
                  <a:solidFill>
                    <a:srgbClr val="FFFFFF"/>
                  </a:solidFill>
                  <a:cs typeface="Segoe UI" pitchFamily="34" charset="0"/>
                </a:rPr>
              </a:br>
              <a:r>
                <a:rPr lang="en-US" sz="1400" dirty="0">
                  <a:solidFill>
                    <a:srgbClr val="FFFFFF"/>
                  </a:solidFill>
                  <a:cs typeface="Segoe UI" pitchFamily="34" charset="0"/>
                </a:rPr>
                <a:t>controller</a:t>
              </a:r>
            </a:p>
          </p:txBody>
        </p:sp>
        <p:sp>
          <p:nvSpPr>
            <p:cNvPr id="55" name="Rounded Rectangle 54"/>
            <p:cNvSpPr/>
            <p:nvPr/>
          </p:nvSpPr>
          <p:spPr>
            <a:xfrm>
              <a:off x="7461525" y="1490146"/>
              <a:ext cx="2700366" cy="1799613"/>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58" name="Picture 5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277477" y="1742793"/>
              <a:ext cx="488991" cy="488991"/>
            </a:xfrm>
            <a:prstGeom prst="rect">
              <a:avLst/>
            </a:prstGeom>
          </p:spPr>
        </p:pic>
        <p:sp>
          <p:nvSpPr>
            <p:cNvPr id="16" name="TextBox 15"/>
            <p:cNvSpPr txBox="1"/>
            <p:nvPr/>
          </p:nvSpPr>
          <p:spPr>
            <a:xfrm>
              <a:off x="8882053" y="2147064"/>
              <a:ext cx="127983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SCS DR VM</a:t>
              </a:r>
            </a:p>
          </p:txBody>
        </p:sp>
        <p:pic>
          <p:nvPicPr>
            <p:cNvPr id="64" name="Picture 6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103332" y="2085196"/>
              <a:ext cx="488991" cy="488991"/>
            </a:xfrm>
            <a:prstGeom prst="rect">
              <a:avLst/>
            </a:prstGeom>
          </p:spPr>
        </p:pic>
        <p:sp>
          <p:nvSpPr>
            <p:cNvPr id="4" name="TextBox 3"/>
            <p:cNvSpPr txBox="1"/>
            <p:nvPr/>
          </p:nvSpPr>
          <p:spPr>
            <a:xfrm>
              <a:off x="7335754" y="1447730"/>
              <a:ext cx="143783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VNET</a:t>
              </a:r>
            </a:p>
          </p:txBody>
        </p:sp>
        <p:pic>
          <p:nvPicPr>
            <p:cNvPr id="50" name="Picture 49"/>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9311545" y="2552284"/>
              <a:ext cx="410810" cy="410810"/>
            </a:xfrm>
            <a:prstGeom prst="rect">
              <a:avLst/>
            </a:prstGeom>
          </p:spPr>
        </p:pic>
      </p:grpSp>
      <p:sp>
        <p:nvSpPr>
          <p:cNvPr id="3" name="Curved Down Arrow 2"/>
          <p:cNvSpPr/>
          <p:nvPr/>
        </p:nvSpPr>
        <p:spPr bwMode="auto">
          <a:xfrm rot="8695749" flipH="1">
            <a:off x="5685612" y="3942853"/>
            <a:ext cx="2771675" cy="900695"/>
          </a:xfrm>
          <a:prstGeom prst="curved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0" name="Picture 39"/>
          <p:cNvPicPr>
            <a:picLocks noChangeAspect="1"/>
          </p:cNvPicPr>
          <p:nvPr/>
        </p:nvPicPr>
        <p:blipFill>
          <a:blip r:embed="rId4"/>
          <a:stretch>
            <a:fillRect/>
          </a:stretch>
        </p:blipFill>
        <p:spPr>
          <a:xfrm>
            <a:off x="3348429" y="3728309"/>
            <a:ext cx="447201" cy="367270"/>
          </a:xfrm>
          <a:prstGeom prst="rect">
            <a:avLst/>
          </a:prstGeom>
        </p:spPr>
      </p:pic>
      <p:sp>
        <p:nvSpPr>
          <p:cNvPr id="5" name="TextBox 4"/>
          <p:cNvSpPr txBox="1"/>
          <p:nvPr/>
        </p:nvSpPr>
        <p:spPr>
          <a:xfrm>
            <a:off x="3017838" y="-1614311"/>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386640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App Server HA and DR</a:t>
            </a:r>
          </a:p>
        </p:txBody>
      </p:sp>
      <p:sp>
        <p:nvSpPr>
          <p:cNvPr id="3" name="Content Placeholder 2"/>
          <p:cNvSpPr>
            <a:spLocks noGrp="1"/>
          </p:cNvSpPr>
          <p:nvPr>
            <p:ph sz="quarter" idx="10"/>
          </p:nvPr>
        </p:nvSpPr>
        <p:spPr>
          <a:xfrm>
            <a:off x="268288" y="1398397"/>
            <a:ext cx="11542503" cy="3188565"/>
          </a:xfrm>
        </p:spPr>
        <p:txBody>
          <a:bodyPr/>
          <a:lstStyle/>
          <a:p>
            <a:r>
              <a:rPr lang="en-US" dirty="0"/>
              <a:t>SAP NW application servers achieve HA with load balancers</a:t>
            </a:r>
          </a:p>
          <a:p>
            <a:pPr lvl="1"/>
            <a:r>
              <a:rPr lang="en-US" dirty="0" err="1"/>
              <a:t>SAPlogon</a:t>
            </a:r>
            <a:r>
              <a:rPr lang="en-US" dirty="0"/>
              <a:t> group for SAPGUI traffic</a:t>
            </a:r>
          </a:p>
          <a:p>
            <a:pPr lvl="1"/>
            <a:r>
              <a:rPr lang="en-US" dirty="0"/>
              <a:t>SAP Web Dispatcher for http(s) traffic</a:t>
            </a:r>
          </a:p>
          <a:p>
            <a:r>
              <a:rPr lang="en-US" dirty="0"/>
              <a:t>Replicate VM to remote region for DR via ASR</a:t>
            </a:r>
          </a:p>
        </p:txBody>
      </p:sp>
    </p:spTree>
    <p:extLst>
      <p:ext uri="{BB962C8B-B14F-4D97-AF65-F5344CB8AC3E}">
        <p14:creationId xmlns:p14="http://schemas.microsoft.com/office/powerpoint/2010/main" val="295559989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Managing unplanned downtime using Backup</a:t>
            </a:r>
          </a:p>
        </p:txBody>
      </p:sp>
      <p:sp>
        <p:nvSpPr>
          <p:cNvPr id="4" name="TextBox 3"/>
          <p:cNvSpPr txBox="1"/>
          <p:nvPr/>
        </p:nvSpPr>
        <p:spPr>
          <a:xfrm>
            <a:off x="3792474" y="5518794"/>
            <a:ext cx="1928339"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SAP Database Server</a:t>
            </a:r>
          </a:p>
        </p:txBody>
      </p:sp>
      <p:sp>
        <p:nvSpPr>
          <p:cNvPr id="7" name="Rounded Rectangle 6"/>
          <p:cNvSpPr/>
          <p:nvPr/>
        </p:nvSpPr>
        <p:spPr>
          <a:xfrm>
            <a:off x="3322864" y="1427289"/>
            <a:ext cx="4265529" cy="4966588"/>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b" anchorCtr="0" forceAA="0" compatLnSpc="1">
            <a:prstTxWarp prst="textNoShape">
              <a:avLst/>
            </a:prstTxWarp>
            <a:noAutofit/>
          </a:bodyPr>
          <a:lstStyle/>
          <a:p>
            <a:pPr algn="r" defTabSz="914038"/>
            <a:endParaRPr lang="en-US" sz="1200" dirty="0" err="1">
              <a:solidFill>
                <a:srgbClr val="FFFFFF"/>
              </a:solidFill>
              <a:latin typeface="Segoe UI"/>
            </a:endParaRP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450731" y="3298759"/>
            <a:ext cx="611825" cy="611825"/>
          </a:xfrm>
          <a:prstGeom prst="rect">
            <a:avLst/>
          </a:prstGeom>
        </p:spPr>
      </p:pic>
      <p:pic>
        <p:nvPicPr>
          <p:cNvPr id="12" name="Picture 1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450731" y="1854660"/>
            <a:ext cx="611825" cy="611825"/>
          </a:xfrm>
          <a:prstGeom prst="rect">
            <a:avLst/>
          </a:prstGeom>
        </p:spPr>
      </p:pic>
      <p:sp>
        <p:nvSpPr>
          <p:cNvPr id="15" name="TextBox 14"/>
          <p:cNvSpPr txBox="1"/>
          <p:nvPr/>
        </p:nvSpPr>
        <p:spPr>
          <a:xfrm>
            <a:off x="3874247" y="2329979"/>
            <a:ext cx="176479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SAP Cen. Serv. </a:t>
            </a:r>
          </a:p>
        </p:txBody>
      </p:sp>
      <p:sp>
        <p:nvSpPr>
          <p:cNvPr id="19" name="TextBox 18"/>
          <p:cNvSpPr txBox="1"/>
          <p:nvPr/>
        </p:nvSpPr>
        <p:spPr>
          <a:xfrm>
            <a:off x="4110468" y="3859345"/>
            <a:ext cx="1292351"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SAP App1 </a:t>
            </a:r>
          </a:p>
        </p:txBody>
      </p:sp>
      <p:pic>
        <p:nvPicPr>
          <p:cNvPr id="20" name="Picture 1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448943" y="4892466"/>
            <a:ext cx="615400" cy="693893"/>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86633" y="3200400"/>
            <a:ext cx="1027867" cy="1027867"/>
          </a:xfrm>
          <a:prstGeom prst="roundRect">
            <a:avLst>
              <a:gd name="adj" fmla="val 8594"/>
            </a:avLst>
          </a:prstGeom>
          <a:solidFill>
            <a:srgbClr val="FFFFFF">
              <a:shade val="85000"/>
            </a:srgbClr>
          </a:solidFill>
          <a:ln>
            <a:noFill/>
          </a:ln>
          <a:effectLst/>
        </p:spPr>
      </p:pic>
      <p:cxnSp>
        <p:nvCxnSpPr>
          <p:cNvPr id="26" name="Straight Arrow Connector 25"/>
          <p:cNvCxnSpPr/>
          <p:nvPr/>
        </p:nvCxnSpPr>
        <p:spPr>
          <a:xfrm>
            <a:off x="7318015" y="2329979"/>
            <a:ext cx="2321285" cy="870421"/>
          </a:xfrm>
          <a:prstGeom prst="straightConnector1">
            <a:avLst/>
          </a:prstGeom>
          <a:ln w="38100">
            <a:solidFill>
              <a:srgbClr val="FFC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7357726" y="3859346"/>
            <a:ext cx="2281574" cy="1380066"/>
          </a:xfrm>
          <a:prstGeom prst="straightConnector1">
            <a:avLst/>
          </a:prstGeom>
          <a:ln w="38100">
            <a:solidFill>
              <a:srgbClr val="FFC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flipH="1">
            <a:off x="9213928" y="4732725"/>
            <a:ext cx="3034184"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Azure Backup supports Windows and Linux VMs </a:t>
            </a:r>
          </a:p>
        </p:txBody>
      </p:sp>
      <p:sp>
        <p:nvSpPr>
          <p:cNvPr id="33" name="Rectangle 32"/>
          <p:cNvSpPr/>
          <p:nvPr/>
        </p:nvSpPr>
        <p:spPr>
          <a:xfrm>
            <a:off x="355088" y="2602399"/>
            <a:ext cx="3131062" cy="2246769"/>
          </a:xfrm>
          <a:prstGeom prst="rect">
            <a:avLst/>
          </a:prstGeom>
        </p:spPr>
        <p:txBody>
          <a:bodyPr wrap="square">
            <a:spAutoFit/>
          </a:bodyPr>
          <a:lstStyle/>
          <a:p>
            <a:pPr marL="285750" indent="-285750">
              <a:buFont typeface="Arial" panose="020B0604020202020204" pitchFamily="34" charset="0"/>
              <a:buChar char="•"/>
            </a:pPr>
            <a:r>
              <a:rPr lang="en-US" sz="2000" dirty="0"/>
              <a:t>Application level consistency for Windows OS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File system level consistency for Linux OS</a:t>
            </a:r>
          </a:p>
        </p:txBody>
      </p:sp>
      <p:pic>
        <p:nvPicPr>
          <p:cNvPr id="39" name="Picture 3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496347" y="1837893"/>
            <a:ext cx="611825" cy="611825"/>
          </a:xfrm>
          <a:prstGeom prst="rect">
            <a:avLst/>
          </a:prstGeom>
        </p:spPr>
      </p:pic>
      <p:sp>
        <p:nvSpPr>
          <p:cNvPr id="41" name="TextBox 40"/>
          <p:cNvSpPr txBox="1"/>
          <p:nvPr/>
        </p:nvSpPr>
        <p:spPr>
          <a:xfrm>
            <a:off x="6286504" y="2392137"/>
            <a:ext cx="1081658" cy="521212"/>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SCDPM</a:t>
            </a:r>
          </a:p>
        </p:txBody>
      </p:sp>
      <p:cxnSp>
        <p:nvCxnSpPr>
          <p:cNvPr id="42" name="Straight Arrow Connector 41"/>
          <p:cNvCxnSpPr/>
          <p:nvPr/>
        </p:nvCxnSpPr>
        <p:spPr>
          <a:xfrm>
            <a:off x="5115090" y="2195173"/>
            <a:ext cx="1226964" cy="7895"/>
          </a:xfrm>
          <a:prstGeom prst="straightConnector1">
            <a:avLst/>
          </a:prstGeom>
          <a:ln w="38100">
            <a:solidFill>
              <a:srgbClr val="FFC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5087216" y="2505391"/>
            <a:ext cx="1042884" cy="1104246"/>
          </a:xfrm>
          <a:prstGeom prst="straightConnector1">
            <a:avLst/>
          </a:prstGeom>
          <a:ln w="38100">
            <a:solidFill>
              <a:srgbClr val="FFC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062556" y="2829396"/>
            <a:ext cx="1106861" cy="2199804"/>
          </a:xfrm>
          <a:prstGeom prst="straightConnector1">
            <a:avLst/>
          </a:prstGeom>
          <a:ln w="38100">
            <a:solidFill>
              <a:srgbClr val="FFC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pic>
        <p:nvPicPr>
          <p:cNvPr id="49" name="Picture 4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519633" y="4896309"/>
            <a:ext cx="615400" cy="693893"/>
          </a:xfrm>
          <a:prstGeom prst="rect">
            <a:avLst/>
          </a:prstGeom>
        </p:spPr>
      </p:pic>
      <p:sp>
        <p:nvSpPr>
          <p:cNvPr id="50" name="TextBox 49"/>
          <p:cNvSpPr txBox="1"/>
          <p:nvPr/>
        </p:nvSpPr>
        <p:spPr>
          <a:xfrm>
            <a:off x="6342054" y="5497069"/>
            <a:ext cx="1301889" cy="960263"/>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File Server backed up with MARS agent</a:t>
            </a:r>
          </a:p>
        </p:txBody>
      </p:sp>
      <p:sp>
        <p:nvSpPr>
          <p:cNvPr id="52" name="TextBox 51"/>
          <p:cNvSpPr txBox="1"/>
          <p:nvPr/>
        </p:nvSpPr>
        <p:spPr>
          <a:xfrm>
            <a:off x="7690146" y="2829396"/>
            <a:ext cx="2105538" cy="1043363"/>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2 backup options: DPM and MARS agent</a:t>
            </a:r>
          </a:p>
        </p:txBody>
      </p:sp>
      <p:pic>
        <p:nvPicPr>
          <p:cNvPr id="23" name="Picture 22"/>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322864" y="1190767"/>
            <a:ext cx="512541" cy="512541"/>
          </a:xfrm>
          <a:prstGeom prst="rect">
            <a:avLst/>
          </a:prstGeom>
        </p:spPr>
      </p:pic>
    </p:spTree>
    <p:extLst>
      <p:ext uri="{BB962C8B-B14F-4D97-AF65-F5344CB8AC3E}">
        <p14:creationId xmlns:p14="http://schemas.microsoft.com/office/powerpoint/2010/main" val="185187604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Managing unplanned downtime using ASR</a:t>
            </a:r>
          </a:p>
        </p:txBody>
      </p:sp>
      <p:pic>
        <p:nvPicPr>
          <p:cNvPr id="3" name="Picture 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956669" y="3304671"/>
            <a:ext cx="571565" cy="571565"/>
          </a:xfrm>
          <a:prstGeom prst="rect">
            <a:avLst/>
          </a:prstGeom>
        </p:spPr>
      </p:pic>
      <p:sp>
        <p:nvSpPr>
          <p:cNvPr id="6" name="Curved Down Arrow 5"/>
          <p:cNvSpPr/>
          <p:nvPr/>
        </p:nvSpPr>
        <p:spPr bwMode="auto">
          <a:xfrm>
            <a:off x="3224176" y="2647508"/>
            <a:ext cx="752396" cy="510363"/>
          </a:xfrm>
          <a:prstGeom prst="curvedDown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p:nvGrpSpPr>
        <p:grpSpPr>
          <a:xfrm>
            <a:off x="8438421" y="3037083"/>
            <a:ext cx="811624" cy="630867"/>
            <a:chOff x="7205045" y="2197111"/>
            <a:chExt cx="811624" cy="630867"/>
          </a:xfrm>
        </p:grpSpPr>
        <p:pic>
          <p:nvPicPr>
            <p:cNvPr id="8" name="Picture 7"/>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7205045" y="2197111"/>
              <a:ext cx="588619" cy="588619"/>
            </a:xfrm>
            <a:prstGeom prst="rect">
              <a:avLst/>
            </a:prstGeom>
          </p:spPr>
        </p:pic>
        <p:pic>
          <p:nvPicPr>
            <p:cNvPr id="9" name="Picture 8"/>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7723529" y="2534838"/>
              <a:ext cx="293140" cy="293140"/>
            </a:xfrm>
            <a:prstGeom prst="rect">
              <a:avLst/>
            </a:prstGeom>
          </p:spPr>
        </p:pic>
      </p:grpSp>
      <p:pic>
        <p:nvPicPr>
          <p:cNvPr id="13" name="Picture 12"/>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566797" y="4860646"/>
            <a:ext cx="469809" cy="469809"/>
          </a:xfrm>
          <a:prstGeom prst="rect">
            <a:avLst/>
          </a:prstGeom>
        </p:spPr>
      </p:pic>
      <p:pic>
        <p:nvPicPr>
          <p:cNvPr id="14" name="Picture 13"/>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2956669" y="4862701"/>
            <a:ext cx="571565" cy="571565"/>
          </a:xfrm>
          <a:prstGeom prst="rect">
            <a:avLst/>
          </a:prstGeom>
        </p:spPr>
      </p:pic>
      <p:pic>
        <p:nvPicPr>
          <p:cNvPr id="15" name="Picture 14"/>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721431" y="4862701"/>
            <a:ext cx="571565" cy="571565"/>
          </a:xfrm>
          <a:prstGeom prst="rect">
            <a:avLst/>
          </a:prstGeom>
        </p:spPr>
      </p:pic>
      <p:pic>
        <p:nvPicPr>
          <p:cNvPr id="16" name="Picture 1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660147" y="3304671"/>
            <a:ext cx="571565" cy="571565"/>
          </a:xfrm>
          <a:prstGeom prst="rect">
            <a:avLst/>
          </a:prstGeom>
        </p:spPr>
      </p:pic>
      <p:sp>
        <p:nvSpPr>
          <p:cNvPr id="17" name="Rounded Rectangle 16"/>
          <p:cNvSpPr/>
          <p:nvPr/>
        </p:nvSpPr>
        <p:spPr bwMode="auto">
          <a:xfrm>
            <a:off x="2551814" y="2307265"/>
            <a:ext cx="2105246" cy="3891516"/>
          </a:xfrm>
          <a:prstGeom prst="round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3148896" y="3985828"/>
            <a:ext cx="1022501"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SQL AG</a:t>
            </a:r>
          </a:p>
        </p:txBody>
      </p:sp>
      <p:sp>
        <p:nvSpPr>
          <p:cNvPr id="19" name="TextBox 18"/>
          <p:cNvSpPr txBox="1"/>
          <p:nvPr/>
        </p:nvSpPr>
        <p:spPr>
          <a:xfrm>
            <a:off x="2837743" y="5538134"/>
            <a:ext cx="1755517"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SAP app servers</a:t>
            </a:r>
          </a:p>
        </p:txBody>
      </p:sp>
      <p:sp>
        <p:nvSpPr>
          <p:cNvPr id="23" name="Right Arrow 22"/>
          <p:cNvSpPr/>
          <p:nvPr/>
        </p:nvSpPr>
        <p:spPr bwMode="auto">
          <a:xfrm>
            <a:off x="4901991" y="3434316"/>
            <a:ext cx="2778234" cy="24669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ounded Rectangle 23"/>
          <p:cNvSpPr/>
          <p:nvPr/>
        </p:nvSpPr>
        <p:spPr bwMode="auto">
          <a:xfrm>
            <a:off x="7861024" y="2278907"/>
            <a:ext cx="2771533" cy="3891516"/>
          </a:xfrm>
          <a:prstGeom prst="round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p:cNvSpPr txBox="1"/>
          <p:nvPr/>
        </p:nvSpPr>
        <p:spPr>
          <a:xfrm>
            <a:off x="8298618" y="3702286"/>
            <a:ext cx="1228156" cy="877163"/>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SQL AG secondary replica</a:t>
            </a:r>
          </a:p>
        </p:txBody>
      </p:sp>
      <p:sp>
        <p:nvSpPr>
          <p:cNvPr id="26" name="TextBox 25"/>
          <p:cNvSpPr txBox="1"/>
          <p:nvPr/>
        </p:nvSpPr>
        <p:spPr>
          <a:xfrm>
            <a:off x="8290450" y="5372982"/>
            <a:ext cx="1470238" cy="683264"/>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SAP </a:t>
            </a:r>
            <a:r>
              <a:rPr lang="en-US" sz="1400" dirty="0" err="1">
                <a:gradFill>
                  <a:gsLst>
                    <a:gs pos="2917">
                      <a:schemeClr val="tx1"/>
                    </a:gs>
                    <a:gs pos="30000">
                      <a:schemeClr val="tx1"/>
                    </a:gs>
                  </a:gsLst>
                  <a:lin ang="5400000" scaled="0"/>
                </a:gradFill>
              </a:rPr>
              <a:t>rep’ed</a:t>
            </a:r>
            <a:r>
              <a:rPr lang="en-US" sz="1400" dirty="0">
                <a:gradFill>
                  <a:gsLst>
                    <a:gs pos="2917">
                      <a:schemeClr val="tx1"/>
                    </a:gs>
                    <a:gs pos="30000">
                      <a:schemeClr val="tx1"/>
                    </a:gs>
                  </a:gsLst>
                  <a:lin ang="5400000" scaled="0"/>
                </a:gradFill>
              </a:rPr>
              <a:t> app servers</a:t>
            </a:r>
          </a:p>
        </p:txBody>
      </p:sp>
      <p:pic>
        <p:nvPicPr>
          <p:cNvPr id="27" name="Picture 26"/>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2368606" y="1798028"/>
            <a:ext cx="780290" cy="780290"/>
          </a:xfrm>
          <a:prstGeom prst="rect">
            <a:avLst/>
          </a:prstGeom>
        </p:spPr>
      </p:pic>
      <p:pic>
        <p:nvPicPr>
          <p:cNvPr id="28" name="Picture 27"/>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8174280" y="1898748"/>
            <a:ext cx="780290" cy="780290"/>
          </a:xfrm>
          <a:prstGeom prst="rect">
            <a:avLst/>
          </a:prstGeom>
        </p:spPr>
      </p:pic>
      <p:sp>
        <p:nvSpPr>
          <p:cNvPr id="29" name="Right Arrow 28"/>
          <p:cNvSpPr/>
          <p:nvPr/>
        </p:nvSpPr>
        <p:spPr bwMode="auto">
          <a:xfrm>
            <a:off x="4905532" y="5107166"/>
            <a:ext cx="2778234" cy="24669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4" name="Picture 33"/>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9682345" y="4041932"/>
            <a:ext cx="603463" cy="603463"/>
          </a:xfrm>
          <a:prstGeom prst="rect">
            <a:avLst/>
          </a:prstGeom>
        </p:spPr>
      </p:pic>
      <p:sp>
        <p:nvSpPr>
          <p:cNvPr id="35" name="TextBox 34"/>
          <p:cNvSpPr txBox="1"/>
          <p:nvPr/>
        </p:nvSpPr>
        <p:spPr>
          <a:xfrm>
            <a:off x="9483502" y="4704158"/>
            <a:ext cx="1228156" cy="683264"/>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Storage Acct.</a:t>
            </a:r>
          </a:p>
        </p:txBody>
      </p:sp>
      <p:pic>
        <p:nvPicPr>
          <p:cNvPr id="36" name="Picture 35"/>
          <p:cNvPicPr>
            <a:picLocks noChangeAspect="1"/>
          </p:cNvPicPr>
          <p:nvPr/>
        </p:nvPicPr>
        <p:blipFill>
          <a:blip r:embed="rId10" cstate="print">
            <a:lum bright="70000" contrast="-70000"/>
            <a:extLst>
              <a:ext uri="{28A0092B-C50C-407E-A947-70E740481C1C}">
                <a14:useLocalDpi xmlns:a14="http://schemas.microsoft.com/office/drawing/2010/main" val="0"/>
              </a:ext>
            </a:extLst>
          </a:blip>
          <a:stretch>
            <a:fillRect/>
          </a:stretch>
        </p:blipFill>
        <p:spPr>
          <a:xfrm>
            <a:off x="4240495" y="2767726"/>
            <a:ext cx="390145" cy="390145"/>
          </a:xfrm>
          <a:prstGeom prst="rect">
            <a:avLst/>
          </a:prstGeom>
        </p:spPr>
      </p:pic>
      <p:pic>
        <p:nvPicPr>
          <p:cNvPr id="37" name="Picture 36"/>
          <p:cNvPicPr>
            <a:picLocks noChangeAspect="1"/>
          </p:cNvPicPr>
          <p:nvPr/>
        </p:nvPicPr>
        <p:blipFill>
          <a:blip r:embed="rId10" cstate="print">
            <a:lum bright="70000" contrast="-70000"/>
            <a:extLst>
              <a:ext uri="{28A0092B-C50C-407E-A947-70E740481C1C}">
                <a14:useLocalDpi xmlns:a14="http://schemas.microsoft.com/office/drawing/2010/main" val="0"/>
              </a:ext>
            </a:extLst>
          </a:blip>
          <a:stretch>
            <a:fillRect/>
          </a:stretch>
        </p:blipFill>
        <p:spPr>
          <a:xfrm>
            <a:off x="7909554" y="2714855"/>
            <a:ext cx="390145" cy="390145"/>
          </a:xfrm>
          <a:prstGeom prst="rect">
            <a:avLst/>
          </a:prstGeom>
        </p:spPr>
      </p:pic>
      <p:cxnSp>
        <p:nvCxnSpPr>
          <p:cNvPr id="39" name="Straight Arrow Connector 38"/>
          <p:cNvCxnSpPr/>
          <p:nvPr/>
        </p:nvCxnSpPr>
        <p:spPr>
          <a:xfrm>
            <a:off x="4901991" y="2962798"/>
            <a:ext cx="277823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583310" y="2893516"/>
            <a:ext cx="1124347"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S2S or ER</a:t>
            </a:r>
          </a:p>
        </p:txBody>
      </p:sp>
      <p:sp>
        <p:nvSpPr>
          <p:cNvPr id="41" name="TextBox 40"/>
          <p:cNvSpPr txBox="1"/>
          <p:nvPr/>
        </p:nvSpPr>
        <p:spPr>
          <a:xfrm>
            <a:off x="5177132" y="3557664"/>
            <a:ext cx="2405210"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Async</a:t>
            </a:r>
            <a:r>
              <a:rPr lang="en-US" sz="1400" dirty="0">
                <a:gradFill>
                  <a:gsLst>
                    <a:gs pos="2917">
                      <a:schemeClr val="tx1"/>
                    </a:gs>
                    <a:gs pos="30000">
                      <a:schemeClr val="tx1"/>
                    </a:gs>
                  </a:gsLst>
                  <a:lin ang="5400000" scaled="0"/>
                </a:gradFill>
              </a:rPr>
              <a:t>. SQL AG replication</a:t>
            </a:r>
          </a:p>
        </p:txBody>
      </p:sp>
      <p:sp>
        <p:nvSpPr>
          <p:cNvPr id="42" name="TextBox 41"/>
          <p:cNvSpPr txBox="1"/>
          <p:nvPr/>
        </p:nvSpPr>
        <p:spPr>
          <a:xfrm>
            <a:off x="5318901" y="5304952"/>
            <a:ext cx="207736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Async</a:t>
            </a:r>
            <a:r>
              <a:rPr lang="en-US" sz="1400" dirty="0">
                <a:gradFill>
                  <a:gsLst>
                    <a:gs pos="2917">
                      <a:schemeClr val="tx1"/>
                    </a:gs>
                    <a:gs pos="30000">
                      <a:schemeClr val="tx1"/>
                    </a:gs>
                  </a:gsLst>
                  <a:lin ang="5400000" scaled="0"/>
                </a:gradFill>
              </a:rPr>
              <a:t>. VM replication</a:t>
            </a:r>
          </a:p>
        </p:txBody>
      </p:sp>
      <p:pic>
        <p:nvPicPr>
          <p:cNvPr id="43" name="Picture 42"/>
          <p:cNvPicPr>
            <a:picLocks noChangeAspect="1"/>
          </p:cNvPicPr>
          <p:nvPr/>
        </p:nvPicPr>
        <p:blipFill>
          <a:blip r:embed="rId11" cstate="print">
            <a:lum bright="70000" contrast="-70000"/>
            <a:extLst>
              <a:ext uri="{28A0092B-C50C-407E-A947-70E740481C1C}">
                <a14:useLocalDpi xmlns:a14="http://schemas.microsoft.com/office/drawing/2010/main" val="0"/>
              </a:ext>
            </a:extLst>
          </a:blip>
          <a:stretch>
            <a:fillRect/>
          </a:stretch>
        </p:blipFill>
        <p:spPr>
          <a:xfrm>
            <a:off x="5546443" y="1018869"/>
            <a:ext cx="1425198" cy="1425198"/>
          </a:xfrm>
          <a:prstGeom prst="rect">
            <a:avLst/>
          </a:prstGeom>
        </p:spPr>
      </p:pic>
      <p:sp>
        <p:nvSpPr>
          <p:cNvPr id="22" name="TextBox 21"/>
          <p:cNvSpPr txBox="1"/>
          <p:nvPr/>
        </p:nvSpPr>
        <p:spPr>
          <a:xfrm>
            <a:off x="5467342" y="2235873"/>
            <a:ext cx="1462813" cy="677252"/>
          </a:xfrm>
          <a:prstGeom prst="rect">
            <a:avLst/>
          </a:prstGeom>
          <a:noFill/>
          <a:ln>
            <a:noFill/>
          </a:ln>
        </p:spPr>
        <p:txBody>
          <a:bodyPr wrap="square" lIns="179158" tIns="143327" rIns="179158" bIns="143327" rtlCol="0">
            <a:spAutoFit/>
          </a:bodyPr>
          <a:lstStyle/>
          <a:p>
            <a:pPr algn="ctr" defTabSz="912951">
              <a:lnSpc>
                <a:spcPct val="90000"/>
              </a:lnSpc>
              <a:spcAft>
                <a:spcPts val="588"/>
              </a:spcAft>
            </a:pPr>
            <a:r>
              <a:rPr lang="en-US" sz="1400" kern="0" dirty="0"/>
              <a:t>Azure </a:t>
            </a:r>
            <a:br>
              <a:rPr lang="en-US" sz="1400" kern="0" dirty="0"/>
            </a:br>
            <a:r>
              <a:rPr lang="en-US" sz="1400" kern="0" dirty="0"/>
              <a:t>Site Recovery</a:t>
            </a:r>
          </a:p>
        </p:txBody>
      </p:sp>
      <p:sp>
        <p:nvSpPr>
          <p:cNvPr id="53" name="Freeform 52"/>
          <p:cNvSpPr/>
          <p:nvPr/>
        </p:nvSpPr>
        <p:spPr bwMode="auto">
          <a:xfrm>
            <a:off x="4304878" y="1353701"/>
            <a:ext cx="1772016" cy="762272"/>
          </a:xfrm>
          <a:custGeom>
            <a:avLst/>
            <a:gdLst>
              <a:gd name="connsiteX0" fmla="*/ 0 w 1772016"/>
              <a:gd name="connsiteY0" fmla="*/ 762272 h 762272"/>
              <a:gd name="connsiteX1" fmla="*/ 489098 w 1772016"/>
              <a:gd name="connsiteY1" fmla="*/ 81788 h 762272"/>
              <a:gd name="connsiteX2" fmla="*/ 1286540 w 1772016"/>
              <a:gd name="connsiteY2" fmla="*/ 28625 h 762272"/>
              <a:gd name="connsiteX3" fmla="*/ 1722474 w 1772016"/>
              <a:gd name="connsiteY3" fmla="*/ 230644 h 762272"/>
              <a:gd name="connsiteX4" fmla="*/ 1743740 w 1772016"/>
              <a:gd name="connsiteY4" fmla="*/ 283807 h 762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2016" h="762272">
                <a:moveTo>
                  <a:pt x="0" y="762272"/>
                </a:moveTo>
                <a:cubicBezTo>
                  <a:pt x="137337" y="483167"/>
                  <a:pt x="274675" y="204062"/>
                  <a:pt x="489098" y="81788"/>
                </a:cubicBezTo>
                <a:cubicBezTo>
                  <a:pt x="703521" y="-40487"/>
                  <a:pt x="1080977" y="3816"/>
                  <a:pt x="1286540" y="28625"/>
                </a:cubicBezTo>
                <a:cubicBezTo>
                  <a:pt x="1492103" y="53434"/>
                  <a:pt x="1646274" y="188114"/>
                  <a:pt x="1722474" y="230644"/>
                </a:cubicBezTo>
                <a:cubicBezTo>
                  <a:pt x="1798674" y="273174"/>
                  <a:pt x="1771207" y="278490"/>
                  <a:pt x="1743740" y="283807"/>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4" name="Freeform 53"/>
          <p:cNvSpPr/>
          <p:nvPr/>
        </p:nvSpPr>
        <p:spPr bwMode="auto">
          <a:xfrm>
            <a:off x="3466862" y="1353701"/>
            <a:ext cx="2116448" cy="857918"/>
          </a:xfrm>
          <a:custGeom>
            <a:avLst/>
            <a:gdLst>
              <a:gd name="connsiteX0" fmla="*/ 0 w 1594884"/>
              <a:gd name="connsiteY0" fmla="*/ 862454 h 862454"/>
              <a:gd name="connsiteX1" fmla="*/ 265814 w 1594884"/>
              <a:gd name="connsiteY1" fmla="*/ 235133 h 862454"/>
              <a:gd name="connsiteX2" fmla="*/ 648586 w 1594884"/>
              <a:gd name="connsiteY2" fmla="*/ 1216 h 862454"/>
              <a:gd name="connsiteX3" fmla="*/ 1350335 w 1594884"/>
              <a:gd name="connsiteY3" fmla="*/ 150072 h 862454"/>
              <a:gd name="connsiteX4" fmla="*/ 1594884 w 1594884"/>
              <a:gd name="connsiteY4" fmla="*/ 298928 h 862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884" h="862454">
                <a:moveTo>
                  <a:pt x="0" y="862454"/>
                </a:moveTo>
                <a:cubicBezTo>
                  <a:pt x="78858" y="620563"/>
                  <a:pt x="157716" y="378673"/>
                  <a:pt x="265814" y="235133"/>
                </a:cubicBezTo>
                <a:cubicBezTo>
                  <a:pt x="373912" y="91593"/>
                  <a:pt x="467833" y="15393"/>
                  <a:pt x="648586" y="1216"/>
                </a:cubicBezTo>
                <a:cubicBezTo>
                  <a:pt x="829339" y="-12961"/>
                  <a:pt x="1192619" y="100453"/>
                  <a:pt x="1350335" y="150072"/>
                </a:cubicBezTo>
                <a:cubicBezTo>
                  <a:pt x="1508051" y="199691"/>
                  <a:pt x="1557670" y="268802"/>
                  <a:pt x="1594884" y="298928"/>
                </a:cubicBezTo>
              </a:path>
            </a:pathLst>
          </a:custGeom>
          <a:noFill/>
          <a:ln w="25400">
            <a:solidFill>
              <a:schemeClr val="accent2">
                <a:lumMod val="60000"/>
                <a:lumOff val="40000"/>
              </a:schemeClr>
            </a:solidFill>
            <a:prstDash val="sysDash"/>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Freeform 66"/>
          <p:cNvSpPr/>
          <p:nvPr/>
        </p:nvSpPr>
        <p:spPr bwMode="auto">
          <a:xfrm>
            <a:off x="7113181" y="1285707"/>
            <a:ext cx="1945759" cy="904600"/>
          </a:xfrm>
          <a:custGeom>
            <a:avLst/>
            <a:gdLst>
              <a:gd name="connsiteX0" fmla="*/ 0 w 1945759"/>
              <a:gd name="connsiteY0" fmla="*/ 213484 h 904600"/>
              <a:gd name="connsiteX1" fmla="*/ 425303 w 1945759"/>
              <a:gd name="connsiteY1" fmla="*/ 22098 h 904600"/>
              <a:gd name="connsiteX2" fmla="*/ 1041991 w 1945759"/>
              <a:gd name="connsiteY2" fmla="*/ 43363 h 904600"/>
              <a:gd name="connsiteX3" fmla="*/ 1637414 w 1945759"/>
              <a:gd name="connsiteY3" fmla="*/ 372972 h 904600"/>
              <a:gd name="connsiteX4" fmla="*/ 1945759 w 1945759"/>
              <a:gd name="connsiteY4" fmla="*/ 904600 h 904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5759" h="904600">
                <a:moveTo>
                  <a:pt x="0" y="213484"/>
                </a:moveTo>
                <a:cubicBezTo>
                  <a:pt x="125819" y="131968"/>
                  <a:pt x="251638" y="50452"/>
                  <a:pt x="425303" y="22098"/>
                </a:cubicBezTo>
                <a:cubicBezTo>
                  <a:pt x="598968" y="-6256"/>
                  <a:pt x="839973" y="-15116"/>
                  <a:pt x="1041991" y="43363"/>
                </a:cubicBezTo>
                <a:cubicBezTo>
                  <a:pt x="1244010" y="101842"/>
                  <a:pt x="1486786" y="229432"/>
                  <a:pt x="1637414" y="372972"/>
                </a:cubicBezTo>
                <a:cubicBezTo>
                  <a:pt x="1788042" y="516512"/>
                  <a:pt x="1901457" y="835488"/>
                  <a:pt x="1945759" y="904600"/>
                </a:cubicBezTo>
              </a:path>
            </a:pathLst>
          </a:custGeom>
          <a:noFill/>
          <a:ln w="25400">
            <a:solidFill>
              <a:schemeClr val="accent2">
                <a:lumMod val="60000"/>
                <a:lumOff val="40000"/>
              </a:schemeClr>
            </a:solidFill>
            <a:prstDash val="sysDash"/>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8" name="TextBox 67"/>
          <p:cNvSpPr txBox="1"/>
          <p:nvPr/>
        </p:nvSpPr>
        <p:spPr>
          <a:xfrm>
            <a:off x="3715522" y="1482925"/>
            <a:ext cx="172951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DR Orchestration</a:t>
            </a:r>
          </a:p>
        </p:txBody>
      </p:sp>
      <p:sp>
        <p:nvSpPr>
          <p:cNvPr id="69" name="TextBox 68"/>
          <p:cNvSpPr txBox="1"/>
          <p:nvPr/>
        </p:nvSpPr>
        <p:spPr>
          <a:xfrm>
            <a:off x="7057695" y="1422671"/>
            <a:ext cx="172951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DR Orchestration</a:t>
            </a:r>
          </a:p>
        </p:txBody>
      </p:sp>
      <p:pic>
        <p:nvPicPr>
          <p:cNvPr id="70" name="Picture 69"/>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792135" y="4981452"/>
            <a:ext cx="469809" cy="469809"/>
          </a:xfrm>
          <a:prstGeom prst="rect">
            <a:avLst/>
          </a:prstGeom>
        </p:spPr>
      </p:pic>
    </p:spTree>
    <p:extLst>
      <p:ext uri="{BB962C8B-B14F-4D97-AF65-F5344CB8AC3E}">
        <p14:creationId xmlns:p14="http://schemas.microsoft.com/office/powerpoint/2010/main" val="90088320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on Azure Monitoring Extension</a:t>
            </a:r>
          </a:p>
        </p:txBody>
      </p:sp>
      <p:sp>
        <p:nvSpPr>
          <p:cNvPr id="4" name="Content Placeholder 3"/>
          <p:cNvSpPr>
            <a:spLocks noGrp="1"/>
          </p:cNvSpPr>
          <p:nvPr>
            <p:ph sz="quarter" idx="10"/>
          </p:nvPr>
        </p:nvSpPr>
        <p:spPr>
          <a:xfrm>
            <a:off x="268289" y="1398397"/>
            <a:ext cx="6956600" cy="4370427"/>
          </a:xfrm>
        </p:spPr>
        <p:txBody>
          <a:bodyPr/>
          <a:lstStyle/>
          <a:p>
            <a:r>
              <a:rPr lang="en-US" sz="2800" dirty="0"/>
              <a:t>SAP requires Monitoring solution that allows SAP instance running in the VM to get essential data from Azure</a:t>
            </a:r>
          </a:p>
          <a:p>
            <a:r>
              <a:rPr lang="en-US" sz="2800" dirty="0"/>
              <a:t>SAP Azure Extension is:</a:t>
            </a:r>
          </a:p>
          <a:p>
            <a:pPr lvl="1">
              <a:buFont typeface="Wingdings" panose="05000000000000000000" pitchFamily="2" charset="2"/>
              <a:buChar char="§"/>
            </a:pPr>
            <a:r>
              <a:rPr lang="en-US" sz="2400" dirty="0">
                <a:latin typeface="Segoe UI Light" panose="020B0502040204020203" pitchFamily="34" charset="0"/>
                <a:cs typeface="Segoe UI Light" panose="020B0502040204020203" pitchFamily="34" charset="0"/>
              </a:rPr>
              <a:t>Configured and deployed </a:t>
            </a:r>
            <a:br>
              <a:rPr lang="en-US" sz="2400" dirty="0">
                <a:latin typeface="Segoe UI Light" panose="020B0502040204020203" pitchFamily="34" charset="0"/>
                <a:cs typeface="Segoe UI Light" panose="020B0502040204020203" pitchFamily="34" charset="0"/>
              </a:rPr>
            </a:br>
            <a:r>
              <a:rPr lang="en-US" sz="2400" dirty="0">
                <a:latin typeface="Segoe UI Light" panose="020B0502040204020203" pitchFamily="34" charset="0"/>
                <a:cs typeface="Segoe UI Light" panose="020B0502040204020203" pitchFamily="34" charset="0"/>
              </a:rPr>
              <a:t>by a PowerShell script after the deployment of the VM</a:t>
            </a:r>
          </a:p>
          <a:p>
            <a:pPr lvl="1">
              <a:buFont typeface="Wingdings" panose="05000000000000000000" pitchFamily="2" charset="2"/>
              <a:buChar char="§"/>
            </a:pPr>
            <a:r>
              <a:rPr lang="en-US" sz="2400" dirty="0">
                <a:latin typeface="Segoe UI Light" panose="020B0502040204020203" pitchFamily="34" charset="0"/>
                <a:cs typeface="Segoe UI Light" panose="020B0502040204020203" pitchFamily="34" charset="0"/>
              </a:rPr>
              <a:t>Collecting data from ‘Windows Azure Diagnostics’ Framework</a:t>
            </a:r>
          </a:p>
          <a:p>
            <a:pPr lvl="1">
              <a:buFont typeface="Wingdings" panose="05000000000000000000" pitchFamily="2" charset="2"/>
              <a:buChar char="§"/>
            </a:pPr>
            <a:r>
              <a:rPr lang="en-US" sz="2400" dirty="0">
                <a:latin typeface="Segoe UI Light" panose="020B0502040204020203" pitchFamily="34" charset="0"/>
                <a:cs typeface="Segoe UI Light" panose="020B0502040204020203" pitchFamily="34" charset="0"/>
              </a:rPr>
              <a:t>Contacted by SAPOSCOL to deliver monitoring </a:t>
            </a:r>
            <a:br>
              <a:rPr lang="en-US" sz="2400" dirty="0">
                <a:latin typeface="Segoe UI Light" panose="020B0502040204020203" pitchFamily="34" charset="0"/>
                <a:cs typeface="Segoe UI Light" panose="020B0502040204020203" pitchFamily="34" charset="0"/>
              </a:rPr>
            </a:br>
            <a:r>
              <a:rPr lang="en-US" sz="2400" dirty="0">
                <a:latin typeface="Segoe UI Light" panose="020B0502040204020203" pitchFamily="34" charset="0"/>
                <a:cs typeface="Segoe UI Light" panose="020B0502040204020203" pitchFamily="34" charset="0"/>
              </a:rPr>
              <a:t>counters on a periodic basis</a:t>
            </a:r>
          </a:p>
        </p:txBody>
      </p:sp>
      <p:pic>
        <p:nvPicPr>
          <p:cNvPr id="7" name="Picture 6"/>
          <p:cNvPicPr>
            <a:picLocks noChangeAspect="1"/>
          </p:cNvPicPr>
          <p:nvPr/>
        </p:nvPicPr>
        <p:blipFill>
          <a:blip r:embed="rId3"/>
          <a:stretch>
            <a:fillRect/>
          </a:stretch>
        </p:blipFill>
        <p:spPr>
          <a:xfrm>
            <a:off x="7720206" y="1398397"/>
            <a:ext cx="4090585" cy="3952102"/>
          </a:xfrm>
          <a:prstGeom prst="rect">
            <a:avLst/>
          </a:prstGeom>
        </p:spPr>
      </p:pic>
    </p:spTree>
    <p:extLst>
      <p:ext uri="{BB962C8B-B14F-4D97-AF65-F5344CB8AC3E}">
        <p14:creationId xmlns:p14="http://schemas.microsoft.com/office/powerpoint/2010/main" val="33904723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an ADS</a:t>
            </a:r>
          </a:p>
        </p:txBody>
      </p:sp>
      <p:sp>
        <p:nvSpPr>
          <p:cNvPr id="4" name="Content Placeholder 3"/>
          <p:cNvSpPr>
            <a:spLocks noGrp="1"/>
          </p:cNvSpPr>
          <p:nvPr>
            <p:ph sz="quarter" idx="10"/>
          </p:nvPr>
        </p:nvSpPr>
        <p:spPr>
          <a:xfrm>
            <a:off x="268288" y="1398397"/>
            <a:ext cx="11542503" cy="4862870"/>
          </a:xfrm>
        </p:spPr>
        <p:txBody>
          <a:bodyPr/>
          <a:lstStyle/>
          <a:p>
            <a:pPr marL="0" indent="0">
              <a:buNone/>
            </a:pPr>
            <a:r>
              <a:rPr lang="en-US" dirty="0"/>
              <a:t>An ADS includes mutual discovery and tailored product and technology drill-downs. It culminates with the delivery of a clear and actionable picture or architecture of how Microsoft and partner technologies can help customers reach their business goals.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1755485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Update SAP Monitoring Configuration </a:t>
            </a:r>
          </a:p>
        </p:txBody>
      </p:sp>
      <p:sp>
        <p:nvSpPr>
          <p:cNvPr id="3" name="Content Placeholder 2"/>
          <p:cNvSpPr>
            <a:spLocks noGrp="1"/>
          </p:cNvSpPr>
          <p:nvPr>
            <p:ph sz="quarter" idx="10"/>
          </p:nvPr>
        </p:nvSpPr>
        <p:spPr>
          <a:xfrm>
            <a:off x="268288" y="1398397"/>
            <a:ext cx="11542503" cy="3921073"/>
          </a:xfrm>
        </p:spPr>
        <p:txBody>
          <a:bodyPr/>
          <a:lstStyle/>
          <a:p>
            <a:r>
              <a:rPr lang="en-US" dirty="0"/>
              <a:t>When:</a:t>
            </a:r>
          </a:p>
          <a:p>
            <a:pPr lvl="1"/>
            <a:r>
              <a:rPr lang="en-US" dirty="0"/>
              <a:t>Adding more counters</a:t>
            </a:r>
          </a:p>
          <a:p>
            <a:pPr lvl="1"/>
            <a:r>
              <a:rPr lang="en-US" dirty="0"/>
              <a:t>Azure monitoring infrastructure update</a:t>
            </a:r>
          </a:p>
          <a:p>
            <a:pPr lvl="1"/>
            <a:r>
              <a:rPr lang="en-US" dirty="0"/>
              <a:t>Adding disks to your VMs</a:t>
            </a:r>
          </a:p>
          <a:p>
            <a:pPr lvl="1"/>
            <a:r>
              <a:rPr lang="en-US" dirty="0"/>
              <a:t>Changing sizes for your Azure VMs</a:t>
            </a:r>
          </a:p>
          <a:p>
            <a:endParaRPr lang="en-US" dirty="0"/>
          </a:p>
        </p:txBody>
      </p:sp>
    </p:spTree>
    <p:extLst>
      <p:ext uri="{BB962C8B-B14F-4D97-AF65-F5344CB8AC3E}">
        <p14:creationId xmlns:p14="http://schemas.microsoft.com/office/powerpoint/2010/main" val="260938488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Estimating solution costs</a:t>
            </a:r>
          </a:p>
        </p:txBody>
      </p:sp>
    </p:spTree>
    <p:extLst>
      <p:ext uri="{BB962C8B-B14F-4D97-AF65-F5344CB8AC3E}">
        <p14:creationId xmlns:p14="http://schemas.microsoft.com/office/powerpoint/2010/main" val="41600592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1457" y="1552120"/>
            <a:ext cx="1798716" cy="3757046"/>
          </a:xfrm>
          <a:prstGeom prst="rect">
            <a:avLst/>
          </a:prstGeom>
          <a:solidFill>
            <a:schemeClr val="accent5">
              <a:lumMod val="75000"/>
            </a:schemeClr>
          </a:solidFill>
          <a:ln w="12700" cap="flat" cmpd="sng" algn="ctr">
            <a:noFill/>
            <a:prstDash val="solid"/>
            <a:miter lim="800000"/>
          </a:ln>
          <a:effectLst/>
        </p:spPr>
        <p:txBody>
          <a:bodyPr rtlCol="0" anchor="t"/>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a:ea typeface="+mn-ea"/>
                <a:cs typeface="+mn-cs"/>
              </a:rPr>
              <a:t>item</a:t>
            </a:r>
          </a:p>
        </p:txBody>
      </p:sp>
      <p:sp>
        <p:nvSpPr>
          <p:cNvPr id="5" name="Rectangle 4"/>
          <p:cNvSpPr/>
          <p:nvPr/>
        </p:nvSpPr>
        <p:spPr>
          <a:xfrm>
            <a:off x="7262898" y="1552119"/>
            <a:ext cx="4412835" cy="3757047"/>
          </a:xfrm>
          <a:prstGeom prst="rect">
            <a:avLst/>
          </a:prstGeom>
          <a:solidFill>
            <a:srgbClr val="025599"/>
          </a:solidFill>
          <a:ln w="12700" cap="flat" cmpd="sng" algn="ctr">
            <a:noFill/>
            <a:prstDash val="solid"/>
            <a:miter lim="800000"/>
          </a:ln>
          <a:effectLst/>
        </p:spPr>
        <p:txBody>
          <a:bodyPr rtlCol="0" anchor="t"/>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a:ea typeface="+mn-ea"/>
                <a:cs typeface="+mn-cs"/>
              </a:rPr>
              <a:t>cost per unit*</a:t>
            </a:r>
          </a:p>
        </p:txBody>
      </p:sp>
      <p:sp>
        <p:nvSpPr>
          <p:cNvPr id="6" name="Rectangle 5"/>
          <p:cNvSpPr/>
          <p:nvPr/>
        </p:nvSpPr>
        <p:spPr>
          <a:xfrm>
            <a:off x="2615456" y="1552120"/>
            <a:ext cx="4425696" cy="3757046"/>
          </a:xfrm>
          <a:prstGeom prst="rect">
            <a:avLst/>
          </a:prstGeom>
          <a:solidFill>
            <a:srgbClr val="025599"/>
          </a:solidFill>
          <a:ln w="12700" cap="flat" cmpd="sng" algn="ctr">
            <a:noFill/>
            <a:prstDash val="solid"/>
            <a:miter lim="800000"/>
          </a:ln>
          <a:effectLst/>
        </p:spPr>
        <p:txBody>
          <a:bodyPr rtlCol="0" anchor="t"/>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a:ea typeface="+mn-ea"/>
                <a:cs typeface="+mn-cs"/>
              </a:rPr>
              <a:t>unit of measurement</a:t>
            </a:r>
          </a:p>
        </p:txBody>
      </p:sp>
      <p:sp>
        <p:nvSpPr>
          <p:cNvPr id="7" name="Rectangle 6"/>
          <p:cNvSpPr/>
          <p:nvPr/>
        </p:nvSpPr>
        <p:spPr>
          <a:xfrm>
            <a:off x="581458" y="2139246"/>
            <a:ext cx="1798716" cy="1005840"/>
          </a:xfrm>
          <a:prstGeom prst="rect">
            <a:avLst/>
          </a:prstGeom>
          <a:solidFill>
            <a:srgbClr val="426AA6">
              <a:alpha val="50000"/>
            </a:srgbClr>
          </a:solidFill>
          <a:ln w="12700" cap="flat" cmpd="sng" algn="ctr">
            <a:noFill/>
            <a:prstDash val="solid"/>
            <a:miter lim="800000"/>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8" name="Rectangle 7"/>
          <p:cNvSpPr/>
          <p:nvPr/>
        </p:nvSpPr>
        <p:spPr>
          <a:xfrm>
            <a:off x="581458" y="4303326"/>
            <a:ext cx="1798716" cy="1005840"/>
          </a:xfrm>
          <a:prstGeom prst="rect">
            <a:avLst/>
          </a:prstGeom>
          <a:solidFill>
            <a:srgbClr val="426AA6">
              <a:alpha val="50000"/>
            </a:srgbClr>
          </a:solidFill>
          <a:ln w="12700" cap="flat" cmpd="sng" algn="ctr">
            <a:noFill/>
            <a:prstDash val="solid"/>
            <a:miter lim="800000"/>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9" name="TextBox 8"/>
          <p:cNvSpPr txBox="1"/>
          <p:nvPr/>
        </p:nvSpPr>
        <p:spPr>
          <a:xfrm>
            <a:off x="567504" y="6055779"/>
            <a:ext cx="5741943" cy="600164"/>
          </a:xfrm>
          <a:prstGeom prst="rect">
            <a:avLst/>
          </a:prstGeom>
          <a:noFill/>
        </p:spPr>
        <p:txBody>
          <a:bodyPr wrap="square" rtlCol="0">
            <a:spAutoFit/>
          </a:bodyPr>
          <a:lstStyle/>
          <a:p>
            <a:pPr marR="0" lvl="0" defTabSz="932742" eaLnBrk="1" fontAlgn="auto" latinLnBrk="0" hangingPunct="1">
              <a:lnSpc>
                <a:spcPct val="100000"/>
              </a:lnSpc>
              <a:spcBef>
                <a:spcPts val="0"/>
              </a:spcBef>
              <a:spcAft>
                <a:spcPts val="0"/>
              </a:spcAft>
              <a:buClrTx/>
              <a:buSzTx/>
              <a:tabLst/>
              <a:defRPr/>
            </a:pPr>
            <a:r>
              <a:rPr kumimoji="0" lang="en-US" sz="1100" b="0" i="0" u="none" strike="noStrike" kern="0" cap="none" spc="0" normalizeH="0" baseline="0" noProof="0" dirty="0">
                <a:ln>
                  <a:noFill/>
                </a:ln>
                <a:effectLst/>
                <a:uLnTx/>
                <a:uFillTx/>
              </a:rPr>
              <a:t>All pricing subject to change.</a:t>
            </a:r>
            <a:r>
              <a:rPr kumimoji="0" lang="en-US" sz="1100" b="0" i="0" u="none" strike="noStrike" kern="0" cap="none" spc="0" normalizeH="0" noProof="0" dirty="0">
                <a:ln>
                  <a:noFill/>
                </a:ln>
                <a:effectLst/>
                <a:uLnTx/>
                <a:uFillTx/>
              </a:rPr>
              <a:t>  </a:t>
            </a:r>
          </a:p>
          <a:p>
            <a:pPr marR="0" lvl="0" defTabSz="932742" eaLnBrk="1" fontAlgn="auto" latinLnBrk="0" hangingPunct="1">
              <a:lnSpc>
                <a:spcPct val="100000"/>
              </a:lnSpc>
              <a:spcBef>
                <a:spcPts val="0"/>
              </a:spcBef>
              <a:spcAft>
                <a:spcPts val="0"/>
              </a:spcAft>
              <a:buClrTx/>
              <a:buSzTx/>
              <a:tabLst/>
              <a:defRPr/>
            </a:pPr>
            <a:r>
              <a:rPr lang="en-US" sz="1100" kern="0" noProof="0" dirty="0"/>
              <a:t>RA-GRS minimum charge is 30 days</a:t>
            </a:r>
          </a:p>
          <a:p>
            <a:pPr marR="0" lvl="0" defTabSz="932742" eaLnBrk="1" fontAlgn="auto" latinLnBrk="0" hangingPunct="1">
              <a:lnSpc>
                <a:spcPct val="100000"/>
              </a:lnSpc>
              <a:spcBef>
                <a:spcPts val="0"/>
              </a:spcBef>
              <a:spcAft>
                <a:spcPts val="0"/>
              </a:spcAft>
              <a:buClrTx/>
              <a:buSzTx/>
              <a:tabLst/>
              <a:defRPr/>
            </a:pPr>
            <a:r>
              <a:rPr kumimoji="0" lang="en-US" sz="1100" b="0" i="0" u="none" strike="noStrike" kern="0" cap="none" spc="0" normalizeH="0" baseline="0" dirty="0">
                <a:ln>
                  <a:noFill/>
                </a:ln>
                <a:effectLst/>
                <a:uLnTx/>
                <a:uFillTx/>
              </a:rPr>
              <a:t>Premium storage  billed at allocated capacity</a:t>
            </a:r>
            <a:endParaRPr kumimoji="0" lang="en-US" sz="1100" b="0" i="0" u="none" strike="noStrike" kern="0" cap="none" spc="0" normalizeH="0" baseline="0" noProof="0" dirty="0">
              <a:ln>
                <a:noFill/>
              </a:ln>
              <a:effectLst/>
              <a:uLnTx/>
              <a:uFillTx/>
            </a:endParaRPr>
          </a:p>
        </p:txBody>
      </p:sp>
      <p:sp>
        <p:nvSpPr>
          <p:cNvPr id="15" name="TextBox 14"/>
          <p:cNvSpPr txBox="1"/>
          <p:nvPr/>
        </p:nvSpPr>
        <p:spPr>
          <a:xfrm>
            <a:off x="567504" y="2842720"/>
            <a:ext cx="1844108" cy="276999"/>
          </a:xfrm>
          <a:prstGeom prst="rect">
            <a:avLst/>
          </a:prstGeom>
          <a:noFill/>
        </p:spPr>
        <p:txBody>
          <a:bodyPr wrap="square" rtlCol="0">
            <a:spAutoFit/>
          </a:bodyP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4">
                    <a:lumMod val="40000"/>
                    <a:lumOff val="60000"/>
                  </a:schemeClr>
                </a:solidFill>
                <a:effectLst/>
                <a:uLnTx/>
                <a:uFillTx/>
              </a:rPr>
              <a:t>VM</a:t>
            </a:r>
          </a:p>
        </p:txBody>
      </p:sp>
      <p:sp>
        <p:nvSpPr>
          <p:cNvPr id="16" name="Freeform 15"/>
          <p:cNvSpPr>
            <a:spLocks noChangeAspect="1"/>
          </p:cNvSpPr>
          <p:nvPr/>
        </p:nvSpPr>
        <p:spPr>
          <a:xfrm>
            <a:off x="1149601" y="3340173"/>
            <a:ext cx="634796" cy="547760"/>
          </a:xfrm>
          <a:custGeom>
            <a:avLst/>
            <a:gdLst>
              <a:gd name="connsiteX0" fmla="*/ 2245990 w 5121845"/>
              <a:gd name="connsiteY0" fmla="*/ 2481524 h 4419600"/>
              <a:gd name="connsiteX1" fmla="*/ 2362256 w 5121845"/>
              <a:gd name="connsiteY1" fmla="*/ 2597790 h 4419600"/>
              <a:gd name="connsiteX2" fmla="*/ 2362256 w 5121845"/>
              <a:gd name="connsiteY2" fmla="*/ 2898658 h 4419600"/>
              <a:gd name="connsiteX3" fmla="*/ 2245990 w 5121845"/>
              <a:gd name="connsiteY3" fmla="*/ 3014924 h 4419600"/>
              <a:gd name="connsiteX4" fmla="*/ 2129724 w 5121845"/>
              <a:gd name="connsiteY4" fmla="*/ 2898658 h 4419600"/>
              <a:gd name="connsiteX5" fmla="*/ 2129724 w 5121845"/>
              <a:gd name="connsiteY5" fmla="*/ 2597790 h 4419600"/>
              <a:gd name="connsiteX6" fmla="*/ 2245990 w 5121845"/>
              <a:gd name="connsiteY6" fmla="*/ 2481524 h 4419600"/>
              <a:gd name="connsiteX7" fmla="*/ 2865777 w 5121845"/>
              <a:gd name="connsiteY7" fmla="*/ 2370795 h 4419600"/>
              <a:gd name="connsiteX8" fmla="*/ 2684802 w 5121845"/>
              <a:gd name="connsiteY8" fmla="*/ 2489858 h 4419600"/>
              <a:gd name="connsiteX9" fmla="*/ 2687183 w 5121845"/>
              <a:gd name="connsiteY9" fmla="*/ 2601777 h 4419600"/>
              <a:gd name="connsiteX10" fmla="*/ 2839584 w 5121845"/>
              <a:gd name="connsiteY10" fmla="*/ 2513671 h 4419600"/>
              <a:gd name="connsiteX11" fmla="*/ 2839583 w 5121845"/>
              <a:gd name="connsiteY11" fmla="*/ 3006589 h 4419600"/>
              <a:gd name="connsiteX12" fmla="*/ 2696708 w 5121845"/>
              <a:gd name="connsiteY12" fmla="*/ 3008971 h 4419600"/>
              <a:gd name="connsiteX13" fmla="*/ 2677658 w 5121845"/>
              <a:gd name="connsiteY13" fmla="*/ 3063739 h 4419600"/>
              <a:gd name="connsiteX14" fmla="*/ 2696708 w 5121845"/>
              <a:gd name="connsiteY14" fmla="*/ 3125652 h 4419600"/>
              <a:gd name="connsiteX15" fmla="*/ 3125333 w 5121845"/>
              <a:gd name="connsiteY15" fmla="*/ 3125652 h 4419600"/>
              <a:gd name="connsiteX16" fmla="*/ 3142002 w 5121845"/>
              <a:gd name="connsiteY16" fmla="*/ 3068502 h 4419600"/>
              <a:gd name="connsiteX17" fmla="*/ 3125333 w 5121845"/>
              <a:gd name="connsiteY17" fmla="*/ 3008971 h 4419600"/>
              <a:gd name="connsiteX18" fmla="*/ 2999128 w 5121845"/>
              <a:gd name="connsiteY18" fmla="*/ 3006589 h 4419600"/>
              <a:gd name="connsiteX19" fmla="*/ 3001508 w 5121845"/>
              <a:gd name="connsiteY19" fmla="*/ 2370796 h 4419600"/>
              <a:gd name="connsiteX20" fmla="*/ 2245990 w 5121845"/>
              <a:gd name="connsiteY20" fmla="*/ 2342236 h 4419600"/>
              <a:gd name="connsiteX21" fmla="*/ 1986848 w 5121845"/>
              <a:gd name="connsiteY21" fmla="*/ 2601378 h 4419600"/>
              <a:gd name="connsiteX22" fmla="*/ 1986848 w 5121845"/>
              <a:gd name="connsiteY22" fmla="*/ 2895069 h 4419600"/>
              <a:gd name="connsiteX23" fmla="*/ 2245990 w 5121845"/>
              <a:gd name="connsiteY23" fmla="*/ 3154211 h 4419600"/>
              <a:gd name="connsiteX24" fmla="*/ 2505132 w 5121845"/>
              <a:gd name="connsiteY24" fmla="*/ 2895069 h 4419600"/>
              <a:gd name="connsiteX25" fmla="*/ 2505132 w 5121845"/>
              <a:gd name="connsiteY25" fmla="*/ 2601378 h 4419600"/>
              <a:gd name="connsiteX26" fmla="*/ 2245990 w 5121845"/>
              <a:gd name="connsiteY26" fmla="*/ 2342236 h 4419600"/>
              <a:gd name="connsiteX27" fmla="*/ 2909842 w 5121845"/>
              <a:gd name="connsiteY27" fmla="*/ 1452319 h 4419600"/>
              <a:gd name="connsiteX28" fmla="*/ 3026108 w 5121845"/>
              <a:gd name="connsiteY28" fmla="*/ 1568585 h 4419600"/>
              <a:gd name="connsiteX29" fmla="*/ 3026108 w 5121845"/>
              <a:gd name="connsiteY29" fmla="*/ 1869453 h 4419600"/>
              <a:gd name="connsiteX30" fmla="*/ 2909842 w 5121845"/>
              <a:gd name="connsiteY30" fmla="*/ 1985719 h 4419600"/>
              <a:gd name="connsiteX31" fmla="*/ 2793576 w 5121845"/>
              <a:gd name="connsiteY31" fmla="*/ 1869453 h 4419600"/>
              <a:gd name="connsiteX32" fmla="*/ 2793576 w 5121845"/>
              <a:gd name="connsiteY32" fmla="*/ 1568585 h 4419600"/>
              <a:gd name="connsiteX33" fmla="*/ 2909842 w 5121845"/>
              <a:gd name="connsiteY33" fmla="*/ 1452319 h 4419600"/>
              <a:gd name="connsiteX34" fmla="*/ 2201925 w 5121845"/>
              <a:gd name="connsiteY34" fmla="*/ 1341590 h 4419600"/>
              <a:gd name="connsiteX35" fmla="*/ 2020950 w 5121845"/>
              <a:gd name="connsiteY35" fmla="*/ 1460653 h 4419600"/>
              <a:gd name="connsiteX36" fmla="*/ 2023331 w 5121845"/>
              <a:gd name="connsiteY36" fmla="*/ 1572572 h 4419600"/>
              <a:gd name="connsiteX37" fmla="*/ 2175732 w 5121845"/>
              <a:gd name="connsiteY37" fmla="*/ 1484466 h 4419600"/>
              <a:gd name="connsiteX38" fmla="*/ 2175731 w 5121845"/>
              <a:gd name="connsiteY38" fmla="*/ 1977384 h 4419600"/>
              <a:gd name="connsiteX39" fmla="*/ 2032856 w 5121845"/>
              <a:gd name="connsiteY39" fmla="*/ 1979766 h 4419600"/>
              <a:gd name="connsiteX40" fmla="*/ 2013806 w 5121845"/>
              <a:gd name="connsiteY40" fmla="*/ 2034534 h 4419600"/>
              <a:gd name="connsiteX41" fmla="*/ 2032856 w 5121845"/>
              <a:gd name="connsiteY41" fmla="*/ 2096447 h 4419600"/>
              <a:gd name="connsiteX42" fmla="*/ 2461481 w 5121845"/>
              <a:gd name="connsiteY42" fmla="*/ 2096447 h 4419600"/>
              <a:gd name="connsiteX43" fmla="*/ 2478150 w 5121845"/>
              <a:gd name="connsiteY43" fmla="*/ 2039297 h 4419600"/>
              <a:gd name="connsiteX44" fmla="*/ 2461481 w 5121845"/>
              <a:gd name="connsiteY44" fmla="*/ 1979766 h 4419600"/>
              <a:gd name="connsiteX45" fmla="*/ 2335276 w 5121845"/>
              <a:gd name="connsiteY45" fmla="*/ 1977384 h 4419600"/>
              <a:gd name="connsiteX46" fmla="*/ 2337656 w 5121845"/>
              <a:gd name="connsiteY46" fmla="*/ 1341591 h 4419600"/>
              <a:gd name="connsiteX47" fmla="*/ 2909842 w 5121845"/>
              <a:gd name="connsiteY47" fmla="*/ 1313031 h 4419600"/>
              <a:gd name="connsiteX48" fmla="*/ 2650700 w 5121845"/>
              <a:gd name="connsiteY48" fmla="*/ 1572173 h 4419600"/>
              <a:gd name="connsiteX49" fmla="*/ 2650700 w 5121845"/>
              <a:gd name="connsiteY49" fmla="*/ 1865864 h 4419600"/>
              <a:gd name="connsiteX50" fmla="*/ 2909842 w 5121845"/>
              <a:gd name="connsiteY50" fmla="*/ 2125006 h 4419600"/>
              <a:gd name="connsiteX51" fmla="*/ 3168984 w 5121845"/>
              <a:gd name="connsiteY51" fmla="*/ 1865864 h 4419600"/>
              <a:gd name="connsiteX52" fmla="*/ 3168984 w 5121845"/>
              <a:gd name="connsiteY52" fmla="*/ 1572173 h 4419600"/>
              <a:gd name="connsiteX53" fmla="*/ 2909842 w 5121845"/>
              <a:gd name="connsiteY53" fmla="*/ 1313031 h 4419600"/>
              <a:gd name="connsiteX54" fmla="*/ 1615075 w 5121845"/>
              <a:gd name="connsiteY54" fmla="*/ 1071862 h 4419600"/>
              <a:gd name="connsiteX55" fmla="*/ 3250924 w 5121845"/>
              <a:gd name="connsiteY55" fmla="*/ 1071862 h 4419600"/>
              <a:gd name="connsiteX56" fmla="*/ 3250924 w 5121845"/>
              <a:gd name="connsiteY56" fmla="*/ 1495755 h 4419600"/>
              <a:gd name="connsiteX57" fmla="*/ 3668258 w 5121845"/>
              <a:gd name="connsiteY57" fmla="*/ 1495755 h 4419600"/>
              <a:gd name="connsiteX58" fmla="*/ 3668258 w 5121845"/>
              <a:gd name="connsiteY58" fmla="*/ 3230514 h 4419600"/>
              <a:gd name="connsiteX59" fmla="*/ 3519211 w 5121845"/>
              <a:gd name="connsiteY59" fmla="*/ 3379561 h 4419600"/>
              <a:gd name="connsiteX60" fmla="*/ 1615075 w 5121845"/>
              <a:gd name="connsiteY60" fmla="*/ 3379561 h 4419600"/>
              <a:gd name="connsiteX61" fmla="*/ 1466028 w 5121845"/>
              <a:gd name="connsiteY61" fmla="*/ 3230514 h 4419600"/>
              <a:gd name="connsiteX62" fmla="*/ 1466028 w 5121845"/>
              <a:gd name="connsiteY62" fmla="*/ 1220909 h 4419600"/>
              <a:gd name="connsiteX63" fmla="*/ 1615075 w 5121845"/>
              <a:gd name="connsiteY63" fmla="*/ 1071862 h 4419600"/>
              <a:gd name="connsiteX64" fmla="*/ 1611212 w 5121845"/>
              <a:gd name="connsiteY64" fmla="*/ 862675 h 4419600"/>
              <a:gd name="connsiteX65" fmla="*/ 1263504 w 5121845"/>
              <a:gd name="connsiteY65" fmla="*/ 1210383 h 4419600"/>
              <a:gd name="connsiteX66" fmla="*/ 1263504 w 5121845"/>
              <a:gd name="connsiteY66" fmla="*/ 3209217 h 4419600"/>
              <a:gd name="connsiteX67" fmla="*/ 1611212 w 5121845"/>
              <a:gd name="connsiteY67" fmla="*/ 3556925 h 4419600"/>
              <a:gd name="connsiteX68" fmla="*/ 3510633 w 5121845"/>
              <a:gd name="connsiteY68" fmla="*/ 3556925 h 4419600"/>
              <a:gd name="connsiteX69" fmla="*/ 3858341 w 5121845"/>
              <a:gd name="connsiteY69" fmla="*/ 3209217 h 4419600"/>
              <a:gd name="connsiteX70" fmla="*/ 3858341 w 5121845"/>
              <a:gd name="connsiteY70" fmla="*/ 1210383 h 4419600"/>
              <a:gd name="connsiteX71" fmla="*/ 3510633 w 5121845"/>
              <a:gd name="connsiteY71" fmla="*/ 862675 h 4419600"/>
              <a:gd name="connsiteX72" fmla="*/ 1266188 w 5121845"/>
              <a:gd name="connsiteY72" fmla="*/ 0 h 4419600"/>
              <a:gd name="connsiteX73" fmla="*/ 3845792 w 5121845"/>
              <a:gd name="connsiteY73" fmla="*/ 0 h 4419600"/>
              <a:gd name="connsiteX74" fmla="*/ 5121845 w 5121845"/>
              <a:gd name="connsiteY74" fmla="*/ 2215171 h 4419600"/>
              <a:gd name="connsiteX75" fmla="*/ 3839576 w 5121845"/>
              <a:gd name="connsiteY75" fmla="*/ 4419600 h 4419600"/>
              <a:gd name="connsiteX76" fmla="*/ 1278215 w 5121845"/>
              <a:gd name="connsiteY76" fmla="*/ 4418315 h 4419600"/>
              <a:gd name="connsiteX77" fmla="*/ 0 w 5121845"/>
              <a:gd name="connsiteY77" fmla="*/ 2208078 h 441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121845" h="4419600">
                <a:moveTo>
                  <a:pt x="2245990" y="2481524"/>
                </a:moveTo>
                <a:cubicBezTo>
                  <a:pt x="2310202" y="2481524"/>
                  <a:pt x="2362256" y="2533578"/>
                  <a:pt x="2362256" y="2597790"/>
                </a:cubicBezTo>
                <a:lnTo>
                  <a:pt x="2362256" y="2898658"/>
                </a:lnTo>
                <a:cubicBezTo>
                  <a:pt x="2362256" y="2962870"/>
                  <a:pt x="2310202" y="3014924"/>
                  <a:pt x="2245990" y="3014924"/>
                </a:cubicBezTo>
                <a:cubicBezTo>
                  <a:pt x="2181778" y="3014924"/>
                  <a:pt x="2129724" y="2962870"/>
                  <a:pt x="2129724" y="2898658"/>
                </a:cubicBezTo>
                <a:lnTo>
                  <a:pt x="2129724" y="2597790"/>
                </a:lnTo>
                <a:cubicBezTo>
                  <a:pt x="2129724" y="2533578"/>
                  <a:pt x="2181778" y="2481524"/>
                  <a:pt x="2245990" y="2481524"/>
                </a:cubicBezTo>
                <a:close/>
                <a:moveTo>
                  <a:pt x="2865777" y="2370795"/>
                </a:moveTo>
                <a:lnTo>
                  <a:pt x="2684802" y="2489858"/>
                </a:lnTo>
                <a:cubicBezTo>
                  <a:pt x="2685596" y="2523989"/>
                  <a:pt x="2686389" y="2567646"/>
                  <a:pt x="2687183" y="2601777"/>
                </a:cubicBezTo>
                <a:lnTo>
                  <a:pt x="2839584" y="2513671"/>
                </a:lnTo>
                <a:cubicBezTo>
                  <a:pt x="2839584" y="2677977"/>
                  <a:pt x="2839583" y="2842283"/>
                  <a:pt x="2839583" y="3006589"/>
                </a:cubicBezTo>
                <a:lnTo>
                  <a:pt x="2696708" y="3008971"/>
                </a:lnTo>
                <a:lnTo>
                  <a:pt x="2677658" y="3063739"/>
                </a:lnTo>
                <a:lnTo>
                  <a:pt x="2696708" y="3125652"/>
                </a:lnTo>
                <a:lnTo>
                  <a:pt x="3125333" y="3125652"/>
                </a:lnTo>
                <a:cubicBezTo>
                  <a:pt x="3124539" y="3105014"/>
                  <a:pt x="3142796" y="3089140"/>
                  <a:pt x="3142002" y="3068502"/>
                </a:cubicBezTo>
                <a:lnTo>
                  <a:pt x="3125333" y="3008971"/>
                </a:lnTo>
                <a:lnTo>
                  <a:pt x="2999128" y="3006589"/>
                </a:lnTo>
                <a:cubicBezTo>
                  <a:pt x="2999921" y="2794658"/>
                  <a:pt x="3000715" y="2582727"/>
                  <a:pt x="3001508" y="2370796"/>
                </a:cubicBezTo>
                <a:close/>
                <a:moveTo>
                  <a:pt x="2245990" y="2342236"/>
                </a:moveTo>
                <a:cubicBezTo>
                  <a:pt x="2102870" y="2342236"/>
                  <a:pt x="1986848" y="2458258"/>
                  <a:pt x="1986848" y="2601378"/>
                </a:cubicBezTo>
                <a:lnTo>
                  <a:pt x="1986848" y="2895069"/>
                </a:lnTo>
                <a:cubicBezTo>
                  <a:pt x="1986848" y="3038189"/>
                  <a:pt x="2102870" y="3154211"/>
                  <a:pt x="2245990" y="3154211"/>
                </a:cubicBezTo>
                <a:cubicBezTo>
                  <a:pt x="2389110" y="3154211"/>
                  <a:pt x="2505132" y="3038189"/>
                  <a:pt x="2505132" y="2895069"/>
                </a:cubicBezTo>
                <a:lnTo>
                  <a:pt x="2505132" y="2601378"/>
                </a:lnTo>
                <a:cubicBezTo>
                  <a:pt x="2505132" y="2458258"/>
                  <a:pt x="2389110" y="2342236"/>
                  <a:pt x="2245990" y="2342236"/>
                </a:cubicBezTo>
                <a:close/>
                <a:moveTo>
                  <a:pt x="2909842" y="1452319"/>
                </a:moveTo>
                <a:cubicBezTo>
                  <a:pt x="2974054" y="1452319"/>
                  <a:pt x="3026108" y="1504373"/>
                  <a:pt x="3026108" y="1568585"/>
                </a:cubicBezTo>
                <a:lnTo>
                  <a:pt x="3026108" y="1869453"/>
                </a:lnTo>
                <a:cubicBezTo>
                  <a:pt x="3026108" y="1933665"/>
                  <a:pt x="2974054" y="1985719"/>
                  <a:pt x="2909842" y="1985719"/>
                </a:cubicBezTo>
                <a:cubicBezTo>
                  <a:pt x="2845630" y="1985719"/>
                  <a:pt x="2793576" y="1933665"/>
                  <a:pt x="2793576" y="1869453"/>
                </a:cubicBezTo>
                <a:lnTo>
                  <a:pt x="2793576" y="1568585"/>
                </a:lnTo>
                <a:cubicBezTo>
                  <a:pt x="2793576" y="1504373"/>
                  <a:pt x="2845630" y="1452319"/>
                  <a:pt x="2909842" y="1452319"/>
                </a:cubicBezTo>
                <a:close/>
                <a:moveTo>
                  <a:pt x="2201925" y="1341590"/>
                </a:moveTo>
                <a:lnTo>
                  <a:pt x="2020950" y="1460653"/>
                </a:lnTo>
                <a:cubicBezTo>
                  <a:pt x="2021744" y="1494784"/>
                  <a:pt x="2022537" y="1538441"/>
                  <a:pt x="2023331" y="1572572"/>
                </a:cubicBezTo>
                <a:lnTo>
                  <a:pt x="2175732" y="1484466"/>
                </a:lnTo>
                <a:cubicBezTo>
                  <a:pt x="2175732" y="1648772"/>
                  <a:pt x="2175731" y="1813078"/>
                  <a:pt x="2175731" y="1977384"/>
                </a:cubicBezTo>
                <a:lnTo>
                  <a:pt x="2032856" y="1979766"/>
                </a:lnTo>
                <a:lnTo>
                  <a:pt x="2013806" y="2034534"/>
                </a:lnTo>
                <a:lnTo>
                  <a:pt x="2032856" y="2096447"/>
                </a:lnTo>
                <a:lnTo>
                  <a:pt x="2461481" y="2096447"/>
                </a:lnTo>
                <a:cubicBezTo>
                  <a:pt x="2460687" y="2075809"/>
                  <a:pt x="2478944" y="2059935"/>
                  <a:pt x="2478150" y="2039297"/>
                </a:cubicBezTo>
                <a:lnTo>
                  <a:pt x="2461481" y="1979766"/>
                </a:lnTo>
                <a:lnTo>
                  <a:pt x="2335276" y="1977384"/>
                </a:lnTo>
                <a:cubicBezTo>
                  <a:pt x="2336069" y="1765453"/>
                  <a:pt x="2336863" y="1553522"/>
                  <a:pt x="2337656" y="1341591"/>
                </a:cubicBezTo>
                <a:close/>
                <a:moveTo>
                  <a:pt x="2909842" y="1313031"/>
                </a:moveTo>
                <a:cubicBezTo>
                  <a:pt x="2766722" y="1313031"/>
                  <a:pt x="2650700" y="1429053"/>
                  <a:pt x="2650700" y="1572173"/>
                </a:cubicBezTo>
                <a:lnTo>
                  <a:pt x="2650700" y="1865864"/>
                </a:lnTo>
                <a:cubicBezTo>
                  <a:pt x="2650700" y="2008984"/>
                  <a:pt x="2766722" y="2125006"/>
                  <a:pt x="2909842" y="2125006"/>
                </a:cubicBezTo>
                <a:cubicBezTo>
                  <a:pt x="3052962" y="2125006"/>
                  <a:pt x="3168984" y="2008984"/>
                  <a:pt x="3168984" y="1865864"/>
                </a:cubicBezTo>
                <a:lnTo>
                  <a:pt x="3168984" y="1572173"/>
                </a:lnTo>
                <a:cubicBezTo>
                  <a:pt x="3168984" y="1429053"/>
                  <a:pt x="3052962" y="1313031"/>
                  <a:pt x="2909842" y="1313031"/>
                </a:cubicBezTo>
                <a:close/>
                <a:moveTo>
                  <a:pt x="1615075" y="1071862"/>
                </a:moveTo>
                <a:lnTo>
                  <a:pt x="3250924" y="1071862"/>
                </a:lnTo>
                <a:lnTo>
                  <a:pt x="3250924" y="1495755"/>
                </a:lnTo>
                <a:lnTo>
                  <a:pt x="3668258" y="1495755"/>
                </a:lnTo>
                <a:lnTo>
                  <a:pt x="3668258" y="3230514"/>
                </a:lnTo>
                <a:cubicBezTo>
                  <a:pt x="3668258" y="3312830"/>
                  <a:pt x="3601527" y="3379561"/>
                  <a:pt x="3519211" y="3379561"/>
                </a:cubicBezTo>
                <a:lnTo>
                  <a:pt x="1615075" y="3379561"/>
                </a:lnTo>
                <a:cubicBezTo>
                  <a:pt x="1532759" y="3379561"/>
                  <a:pt x="1466028" y="3312830"/>
                  <a:pt x="1466028" y="3230514"/>
                </a:cubicBezTo>
                <a:lnTo>
                  <a:pt x="1466028" y="1220909"/>
                </a:lnTo>
                <a:cubicBezTo>
                  <a:pt x="1466028" y="1138593"/>
                  <a:pt x="1532759" y="1071862"/>
                  <a:pt x="1615075" y="1071862"/>
                </a:cubicBezTo>
                <a:close/>
                <a:moveTo>
                  <a:pt x="1611212" y="862675"/>
                </a:moveTo>
                <a:cubicBezTo>
                  <a:pt x="1419178" y="862675"/>
                  <a:pt x="1263504" y="1018349"/>
                  <a:pt x="1263504" y="1210383"/>
                </a:cubicBezTo>
                <a:lnTo>
                  <a:pt x="1263504" y="3209217"/>
                </a:lnTo>
                <a:cubicBezTo>
                  <a:pt x="1263504" y="3401251"/>
                  <a:pt x="1419178" y="3556925"/>
                  <a:pt x="1611212" y="3556925"/>
                </a:cubicBezTo>
                <a:lnTo>
                  <a:pt x="3510633" y="3556925"/>
                </a:lnTo>
                <a:cubicBezTo>
                  <a:pt x="3702667" y="3556925"/>
                  <a:pt x="3858341" y="3401251"/>
                  <a:pt x="3858341" y="3209217"/>
                </a:cubicBezTo>
                <a:lnTo>
                  <a:pt x="3858341" y="1210383"/>
                </a:lnTo>
                <a:cubicBezTo>
                  <a:pt x="3507496" y="866918"/>
                  <a:pt x="3858960" y="1215901"/>
                  <a:pt x="3510633" y="862675"/>
                </a:cubicBezTo>
                <a:close/>
                <a:moveTo>
                  <a:pt x="1266188" y="0"/>
                </a:moveTo>
                <a:lnTo>
                  <a:pt x="3845792" y="0"/>
                </a:lnTo>
                <a:lnTo>
                  <a:pt x="5121845" y="2215171"/>
                </a:lnTo>
                <a:lnTo>
                  <a:pt x="3839576" y="4419600"/>
                </a:lnTo>
                <a:lnTo>
                  <a:pt x="1278215" y="4418315"/>
                </a:lnTo>
                <a:lnTo>
                  <a:pt x="0" y="2208078"/>
                </a:lnTo>
                <a:close/>
              </a:path>
            </a:pathLst>
          </a:custGeom>
          <a:solidFill>
            <a:srgbClr val="FFFFFF"/>
          </a:solidFill>
          <a:ln w="6350" cap="flat" cmpd="sng" algn="ctr">
            <a:noFill/>
            <a:prstDash val="solid"/>
            <a:miter lim="800000"/>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7" name="TextBox 16"/>
          <p:cNvSpPr txBox="1"/>
          <p:nvPr/>
        </p:nvSpPr>
        <p:spPr>
          <a:xfrm>
            <a:off x="948929" y="3950288"/>
            <a:ext cx="1044546" cy="276917"/>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4">
                    <a:lumMod val="40000"/>
                    <a:lumOff val="60000"/>
                  </a:schemeClr>
                </a:solidFill>
                <a:effectLst/>
                <a:uLnTx/>
                <a:uFillTx/>
              </a:rPr>
              <a:t>Blob</a:t>
            </a:r>
            <a:r>
              <a:rPr kumimoji="0" lang="en-US" sz="1200" b="0" i="0" u="none" strike="noStrike" kern="0" cap="none" spc="0" normalizeH="0" baseline="0" noProof="0" dirty="0">
                <a:ln>
                  <a:noFill/>
                </a:ln>
                <a:solidFill>
                  <a:srgbClr val="4B9E00"/>
                </a:solidFill>
                <a:effectLst/>
                <a:uLnTx/>
                <a:uFillTx/>
              </a:rPr>
              <a:t> </a:t>
            </a:r>
            <a:r>
              <a:rPr kumimoji="0" lang="en-US" sz="1200" b="0" i="0" u="none" strike="noStrike" kern="0" cap="none" spc="0" normalizeH="0" baseline="0" noProof="0" dirty="0">
                <a:ln>
                  <a:noFill/>
                </a:ln>
                <a:solidFill>
                  <a:schemeClr val="accent4">
                    <a:lumMod val="40000"/>
                    <a:lumOff val="60000"/>
                  </a:schemeClr>
                </a:solidFill>
                <a:effectLst/>
                <a:uLnTx/>
                <a:uFillTx/>
              </a:rPr>
              <a:t>storage</a:t>
            </a:r>
          </a:p>
        </p:txBody>
      </p:sp>
      <p:sp>
        <p:nvSpPr>
          <p:cNvPr id="20" name="TextBox 19"/>
          <p:cNvSpPr txBox="1"/>
          <p:nvPr/>
        </p:nvSpPr>
        <p:spPr>
          <a:xfrm>
            <a:off x="2601621" y="3508499"/>
            <a:ext cx="4425697" cy="523220"/>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Terabytes stored, measured per GB used</a:t>
            </a:r>
          </a:p>
          <a:p>
            <a:pPr marL="0" marR="0" lvl="0" indent="0" defTabSz="932742" eaLnBrk="1" fontAlgn="auto" latinLnBrk="0" hangingPunct="1">
              <a:lnSpc>
                <a:spcPct val="100000"/>
              </a:lnSpc>
              <a:spcBef>
                <a:spcPts val="0"/>
              </a:spcBef>
              <a:spcAft>
                <a:spcPts val="0"/>
              </a:spcAft>
              <a:buClrTx/>
              <a:buSzTx/>
              <a:buFontTx/>
              <a:buNone/>
              <a:tabLst/>
              <a:defRPr/>
            </a:pPr>
            <a:r>
              <a:rPr lang="en-US" sz="1400" kern="0" dirty="0">
                <a:solidFill>
                  <a:srgbClr val="FFFFFF"/>
                </a:solidFill>
              </a:rPr>
              <a:t>Transactions measured at 100,000 counts</a:t>
            </a:r>
            <a:endParaRPr kumimoji="0" lang="en-US" sz="1400" b="0" i="0" u="none" strike="noStrike" kern="0" cap="none" spc="0" normalizeH="0" baseline="0" noProof="0" dirty="0">
              <a:ln>
                <a:noFill/>
              </a:ln>
              <a:solidFill>
                <a:srgbClr val="FFFFFF"/>
              </a:solidFill>
              <a:effectLst/>
              <a:uLnTx/>
              <a:uFillTx/>
            </a:endParaRPr>
          </a:p>
        </p:txBody>
      </p:sp>
      <p:sp>
        <p:nvSpPr>
          <p:cNvPr id="21" name="TextBox 20"/>
          <p:cNvSpPr txBox="1"/>
          <p:nvPr/>
        </p:nvSpPr>
        <p:spPr>
          <a:xfrm>
            <a:off x="7276435" y="3144908"/>
            <a:ext cx="4399298" cy="1169551"/>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Sample price for standard disks</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LRS – 0.024, 0.0236, 0.0232, 0.0228, …</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GRS – 0.048, 0.0472, 0.0464, 0.0456, …</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RA-GRS – 0.061, 0.0599, 0.0589, 0.0579, …</a:t>
            </a:r>
          </a:p>
          <a:p>
            <a:pPr defTabSz="932742"/>
            <a:r>
              <a:rPr lang="en-US" sz="1400" kern="0" dirty="0">
                <a:solidFill>
                  <a:srgbClr val="FFFFFF"/>
                </a:solidFill>
              </a:rPr>
              <a:t>R/W Transactions - $0.0036 per 100,000</a:t>
            </a:r>
          </a:p>
        </p:txBody>
      </p:sp>
      <p:pic>
        <p:nvPicPr>
          <p:cNvPr id="22" name="Picture 2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150271" y="4384177"/>
            <a:ext cx="633456" cy="633456"/>
          </a:xfrm>
          <a:prstGeom prst="rect">
            <a:avLst/>
          </a:prstGeom>
        </p:spPr>
      </p:pic>
      <p:sp>
        <p:nvSpPr>
          <p:cNvPr id="23" name="TextBox 22"/>
          <p:cNvSpPr txBox="1"/>
          <p:nvPr/>
        </p:nvSpPr>
        <p:spPr>
          <a:xfrm>
            <a:off x="970000" y="5000148"/>
            <a:ext cx="1042225" cy="276999"/>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lang="en-US" sz="1200" kern="0" dirty="0">
                <a:solidFill>
                  <a:schemeClr val="accent4">
                    <a:lumMod val="40000"/>
                    <a:lumOff val="60000"/>
                  </a:schemeClr>
                </a:solidFill>
              </a:rPr>
              <a:t>File</a:t>
            </a:r>
            <a:r>
              <a:rPr kumimoji="0" lang="en-US" sz="1200" b="0" i="0" u="none" strike="noStrike" kern="0" cap="none" spc="0" normalizeH="0" baseline="0" noProof="0" dirty="0">
                <a:ln>
                  <a:noFill/>
                </a:ln>
                <a:solidFill>
                  <a:srgbClr val="4B9E00"/>
                </a:solidFill>
                <a:effectLst/>
                <a:uLnTx/>
                <a:uFillTx/>
              </a:rPr>
              <a:t> </a:t>
            </a:r>
            <a:r>
              <a:rPr kumimoji="0" lang="en-US" sz="1200" b="0" i="0" u="none" strike="noStrike" kern="0" cap="none" spc="0" normalizeH="0" baseline="0" noProof="0" dirty="0">
                <a:ln>
                  <a:noFill/>
                </a:ln>
                <a:solidFill>
                  <a:schemeClr val="accent4">
                    <a:lumMod val="40000"/>
                    <a:lumOff val="60000"/>
                  </a:schemeClr>
                </a:solidFill>
                <a:effectLst/>
                <a:uLnTx/>
                <a:uFillTx/>
              </a:rPr>
              <a:t>storage</a:t>
            </a:r>
          </a:p>
        </p:txBody>
      </p:sp>
      <p:sp>
        <p:nvSpPr>
          <p:cNvPr id="26" name="Rectangle 25"/>
          <p:cNvSpPr/>
          <p:nvPr/>
        </p:nvSpPr>
        <p:spPr>
          <a:xfrm>
            <a:off x="2611083" y="4314459"/>
            <a:ext cx="4430068" cy="1005840"/>
          </a:xfrm>
          <a:prstGeom prst="rect">
            <a:avLst/>
          </a:prstGeom>
          <a:solidFill>
            <a:srgbClr val="426AA6">
              <a:alpha val="50000"/>
            </a:srgbClr>
          </a:solidFill>
          <a:ln w="12700" cap="flat" cmpd="sng" algn="ctr">
            <a:noFill/>
            <a:prstDash val="solid"/>
            <a:miter lim="800000"/>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4" name="TextBox 23"/>
          <p:cNvSpPr txBox="1"/>
          <p:nvPr/>
        </p:nvSpPr>
        <p:spPr>
          <a:xfrm>
            <a:off x="2629290" y="4640425"/>
            <a:ext cx="4425697" cy="523220"/>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Terabytes stored, measured per GB used</a:t>
            </a:r>
          </a:p>
          <a:p>
            <a:pPr defTabSz="932742"/>
            <a:r>
              <a:rPr lang="en-US" sz="1400" kern="0" dirty="0">
                <a:solidFill>
                  <a:srgbClr val="FFFFFF"/>
                </a:solidFill>
              </a:rPr>
              <a:t>Transactions measured at 100,000 counts</a:t>
            </a:r>
          </a:p>
        </p:txBody>
      </p:sp>
      <p:sp>
        <p:nvSpPr>
          <p:cNvPr id="29" name="Rectangle 28"/>
          <p:cNvSpPr/>
          <p:nvPr/>
        </p:nvSpPr>
        <p:spPr>
          <a:xfrm>
            <a:off x="7265131" y="4303326"/>
            <a:ext cx="4399301" cy="1005840"/>
          </a:xfrm>
          <a:prstGeom prst="rect">
            <a:avLst/>
          </a:prstGeom>
          <a:solidFill>
            <a:srgbClr val="426AA6">
              <a:alpha val="50000"/>
            </a:srgbClr>
          </a:solidFill>
          <a:ln w="12700" cap="flat" cmpd="sng" algn="ctr">
            <a:noFill/>
            <a:prstDash val="solid"/>
            <a:miter lim="800000"/>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5" name="Rectangle 24"/>
          <p:cNvSpPr/>
          <p:nvPr/>
        </p:nvSpPr>
        <p:spPr>
          <a:xfrm>
            <a:off x="7274603" y="4341205"/>
            <a:ext cx="4382903" cy="954107"/>
          </a:xfrm>
          <a:prstGeom prst="rect">
            <a:avLst/>
          </a:prstGeom>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LRS – 0.08</a:t>
            </a:r>
          </a:p>
          <a:p>
            <a:pPr marL="0" marR="0" lvl="0" indent="0" defTabSz="932742" eaLnBrk="1" fontAlgn="auto" latinLnBrk="0" hangingPunct="1">
              <a:lnSpc>
                <a:spcPct val="100000"/>
              </a:lnSpc>
              <a:spcBef>
                <a:spcPts val="0"/>
              </a:spcBef>
              <a:spcAft>
                <a:spcPts val="0"/>
              </a:spcAft>
              <a:buClrTx/>
              <a:buSzTx/>
              <a:buFontTx/>
              <a:buNone/>
              <a:tabLst/>
              <a:defRPr/>
            </a:pPr>
            <a:r>
              <a:rPr lang="en-US" sz="1400" kern="0" dirty="0">
                <a:solidFill>
                  <a:srgbClr val="FFFFFF"/>
                </a:solidFill>
              </a:rPr>
              <a:t>GRS – 0.1</a:t>
            </a:r>
          </a:p>
          <a:p>
            <a:pPr lvl="0" defTabSz="932742">
              <a:defRPr/>
            </a:pPr>
            <a:r>
              <a:rPr lang="en-US" sz="1400" kern="0" dirty="0">
                <a:solidFill>
                  <a:srgbClr val="FFFFFF"/>
                </a:solidFill>
              </a:rPr>
              <a:t>Standard </a:t>
            </a:r>
            <a:r>
              <a:rPr kumimoji="0" lang="en-US" sz="1400" b="0" i="0" u="none" strike="noStrike" kern="0" cap="none" spc="0" normalizeH="0" baseline="0" noProof="0" dirty="0">
                <a:ln>
                  <a:noFill/>
                </a:ln>
                <a:solidFill>
                  <a:srgbClr val="FFFFFF"/>
                </a:solidFill>
                <a:effectLst/>
                <a:uLnTx/>
                <a:uFillTx/>
              </a:rPr>
              <a:t>charge ($0.0036/100K</a:t>
            </a:r>
            <a:r>
              <a:rPr kumimoji="0" lang="en-US" sz="1400" b="0" i="0" u="none" strike="noStrike" kern="0" cap="none" spc="0" normalizeH="0" noProof="0" dirty="0">
                <a:ln>
                  <a:noFill/>
                </a:ln>
                <a:solidFill>
                  <a:srgbClr val="FFFFFF"/>
                </a:solidFill>
                <a:effectLst/>
                <a:uLnTx/>
                <a:uFillTx/>
              </a:rPr>
              <a:t> trans)</a:t>
            </a:r>
            <a:r>
              <a:rPr kumimoji="0" lang="en-US" sz="1400" b="0" i="0" u="none" strike="noStrike" kern="0" cap="none" spc="0" normalizeH="0" baseline="0" noProof="0" dirty="0">
                <a:ln>
                  <a:noFill/>
                </a:ln>
                <a:solidFill>
                  <a:srgbClr val="FFFFFF"/>
                </a:solidFill>
                <a:effectLst/>
                <a:uLnTx/>
                <a:uFillTx/>
              </a:rPr>
              <a:t> in effect 03/01/2016</a:t>
            </a:r>
          </a:p>
        </p:txBody>
      </p:sp>
      <p:pic>
        <p:nvPicPr>
          <p:cNvPr id="2" name="Picture 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136159" y="2220487"/>
            <a:ext cx="661679" cy="661679"/>
          </a:xfrm>
          <a:prstGeom prst="rect">
            <a:avLst/>
          </a:prstGeom>
        </p:spPr>
      </p:pic>
      <p:sp>
        <p:nvSpPr>
          <p:cNvPr id="27" name="Rectangle 26"/>
          <p:cNvSpPr/>
          <p:nvPr/>
        </p:nvSpPr>
        <p:spPr>
          <a:xfrm>
            <a:off x="2615454" y="2139246"/>
            <a:ext cx="4425697" cy="1005840"/>
          </a:xfrm>
          <a:prstGeom prst="rect">
            <a:avLst/>
          </a:prstGeom>
          <a:solidFill>
            <a:srgbClr val="426AA6">
              <a:alpha val="50000"/>
            </a:srgbClr>
          </a:solidFill>
          <a:ln w="12700" cap="flat" cmpd="sng" algn="ctr">
            <a:noFill/>
            <a:prstDash val="solid"/>
            <a:miter lim="800000"/>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8" name="TextBox 27"/>
          <p:cNvSpPr txBox="1"/>
          <p:nvPr/>
        </p:nvSpPr>
        <p:spPr>
          <a:xfrm>
            <a:off x="2714608" y="2312901"/>
            <a:ext cx="4425697" cy="307777"/>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Compute hours by instance size	</a:t>
            </a:r>
          </a:p>
        </p:txBody>
      </p:sp>
      <p:sp>
        <p:nvSpPr>
          <p:cNvPr id="30" name="Rectangle 29"/>
          <p:cNvSpPr/>
          <p:nvPr/>
        </p:nvSpPr>
        <p:spPr>
          <a:xfrm>
            <a:off x="7261672" y="2139246"/>
            <a:ext cx="4409688" cy="1005840"/>
          </a:xfrm>
          <a:prstGeom prst="rect">
            <a:avLst/>
          </a:prstGeom>
          <a:solidFill>
            <a:srgbClr val="426AA6">
              <a:alpha val="50000"/>
            </a:srgbClr>
          </a:solidFill>
          <a:ln w="12700" cap="flat" cmpd="sng" algn="ctr">
            <a:noFill/>
            <a:prstDash val="solid"/>
            <a:miter lim="800000"/>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32" name="TextBox 31"/>
          <p:cNvSpPr txBox="1"/>
          <p:nvPr/>
        </p:nvSpPr>
        <p:spPr>
          <a:xfrm>
            <a:off x="7297940" y="2245152"/>
            <a:ext cx="4425697" cy="954107"/>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A5 VM - $0.33/</a:t>
            </a:r>
            <a:r>
              <a:rPr kumimoji="0" lang="en-US" sz="1400" b="0" i="0" u="none" strike="noStrike" kern="0" cap="none" spc="0" normalizeH="0" baseline="0" noProof="0" dirty="0" err="1">
                <a:ln>
                  <a:noFill/>
                </a:ln>
                <a:solidFill>
                  <a:srgbClr val="FFFFFF"/>
                </a:solidFill>
                <a:effectLst/>
                <a:uLnTx/>
                <a:uFillTx/>
              </a:rPr>
              <a:t>hr</a:t>
            </a:r>
            <a:endParaRPr kumimoji="0" lang="en-US" sz="1400" b="0" i="0" u="none" strike="noStrike" kern="0" cap="none" spc="0" normalizeH="0" baseline="0" noProof="0" dirty="0">
              <a:ln>
                <a:noFill/>
              </a:ln>
              <a:solidFill>
                <a:srgbClr val="FFFFFF"/>
              </a:solidFill>
              <a:effectLst/>
              <a:uLnTx/>
              <a:uFillTx/>
            </a:endParaRPr>
          </a:p>
          <a:p>
            <a:pPr marL="0" marR="0" lvl="0" indent="0" defTabSz="932742" eaLnBrk="1" fontAlgn="auto" latinLnBrk="0" hangingPunct="1">
              <a:lnSpc>
                <a:spcPct val="100000"/>
              </a:lnSpc>
              <a:spcBef>
                <a:spcPts val="0"/>
              </a:spcBef>
              <a:spcAft>
                <a:spcPts val="0"/>
              </a:spcAft>
              <a:buClrTx/>
              <a:buSzTx/>
              <a:buFontTx/>
              <a:buNone/>
              <a:tabLst/>
              <a:defRPr/>
            </a:pPr>
            <a:r>
              <a:rPr lang="en-US" sz="1400" kern="0" dirty="0">
                <a:solidFill>
                  <a:srgbClr val="FFFFFF"/>
                </a:solidFill>
              </a:rPr>
              <a:t>D11 VM - $0.33/</a:t>
            </a:r>
            <a:r>
              <a:rPr lang="en-US" sz="1400" kern="0" dirty="0" err="1">
                <a:solidFill>
                  <a:srgbClr val="FFFFFF"/>
                </a:solidFill>
              </a:rPr>
              <a:t>hr</a:t>
            </a:r>
            <a:endParaRPr lang="en-US" sz="1400" kern="0" dirty="0">
              <a:solidFill>
                <a:srgbClr val="FFFFFF"/>
              </a:solidFill>
            </a:endParaRPr>
          </a:p>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noProof="0" dirty="0">
                <a:ln>
                  <a:noFill/>
                </a:ln>
                <a:solidFill>
                  <a:srgbClr val="FFFFFF"/>
                </a:solidFill>
                <a:effectLst/>
                <a:uLnTx/>
                <a:uFillTx/>
              </a:rPr>
              <a:t>GS5 VM – $9.65 /hr.</a:t>
            </a:r>
          </a:p>
          <a:p>
            <a:pPr marL="0" marR="0" lvl="0" indent="0" defTabSz="932742"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ndParaRPr>
          </a:p>
        </p:txBody>
      </p:sp>
      <p:sp>
        <p:nvSpPr>
          <p:cNvPr id="10" name="Title 9"/>
          <p:cNvSpPr>
            <a:spLocks noGrp="1"/>
          </p:cNvSpPr>
          <p:nvPr>
            <p:ph type="title"/>
          </p:nvPr>
        </p:nvSpPr>
        <p:spPr>
          <a:xfrm>
            <a:off x="268928" y="291102"/>
            <a:ext cx="11614525" cy="899665"/>
          </a:xfrm>
        </p:spPr>
        <p:txBody>
          <a:bodyPr/>
          <a:lstStyle/>
          <a:p>
            <a:r>
              <a:rPr lang="en-US" sz="5400" spc="0" dirty="0">
                <a:ln>
                  <a:noFill/>
                </a:ln>
                <a:solidFill>
                  <a:srgbClr val="FFFFFF"/>
                </a:solidFill>
              </a:rPr>
              <a:t>Compute and </a:t>
            </a:r>
            <a:r>
              <a:rPr lang="en-US" sz="5400" dirty="0">
                <a:solidFill>
                  <a:srgbClr val="FFFFFF"/>
                </a:solidFill>
              </a:rPr>
              <a:t>s</a:t>
            </a:r>
            <a:r>
              <a:rPr lang="en-US" sz="5400" spc="0" dirty="0">
                <a:ln>
                  <a:noFill/>
                </a:ln>
                <a:solidFill>
                  <a:srgbClr val="FFFFFF"/>
                </a:solidFill>
              </a:rPr>
              <a:t>tore – pricing metrics</a:t>
            </a:r>
            <a:br>
              <a:rPr lang="en-US" sz="5400" spc="0" dirty="0">
                <a:ln>
                  <a:noFill/>
                </a:ln>
                <a:solidFill>
                  <a:srgbClr val="FFFFFF"/>
                </a:solidFill>
              </a:rPr>
            </a:br>
            <a:endParaRPr lang="en-US" dirty="0"/>
          </a:p>
        </p:txBody>
      </p:sp>
    </p:spTree>
    <p:extLst>
      <p:ext uri="{BB962C8B-B14F-4D97-AF65-F5344CB8AC3E}">
        <p14:creationId xmlns:p14="http://schemas.microsoft.com/office/powerpoint/2010/main" val="1627499916"/>
      </p:ext>
    </p:extLst>
  </p:cSld>
  <p:clrMapOvr>
    <a:masterClrMapping/>
  </p:clrMapOvr>
  <p:transition advTm="190652">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532249" y="1657112"/>
            <a:ext cx="1798716" cy="4547252"/>
          </a:xfrm>
          <a:prstGeom prst="rect">
            <a:avLst/>
          </a:prstGeom>
          <a:solidFill>
            <a:schemeClr val="accent5">
              <a:lumMod val="50000"/>
              <a:alpha val="50000"/>
            </a:schemeClr>
          </a:solidFill>
          <a:ln w="12700" cap="flat" cmpd="sng" algn="ctr">
            <a:noFill/>
            <a:prstDash val="solid"/>
            <a:miter lim="800000"/>
          </a:ln>
          <a:effectLst/>
        </p:spPr>
        <p:txBody>
          <a:bodyPr rtlCol="0" anchor="t"/>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a:ea typeface="+mn-ea"/>
                <a:cs typeface="+mn-cs"/>
              </a:rPr>
              <a:t>Item                                                                                                                </a:t>
            </a:r>
          </a:p>
        </p:txBody>
      </p:sp>
      <p:sp>
        <p:nvSpPr>
          <p:cNvPr id="43" name="Rectangle 42"/>
          <p:cNvSpPr/>
          <p:nvPr/>
        </p:nvSpPr>
        <p:spPr>
          <a:xfrm>
            <a:off x="7378219" y="1636208"/>
            <a:ext cx="4425696" cy="4568156"/>
          </a:xfrm>
          <a:prstGeom prst="rect">
            <a:avLst/>
          </a:prstGeom>
          <a:solidFill>
            <a:srgbClr val="025599"/>
          </a:solidFill>
          <a:ln w="12700" cap="flat" cmpd="sng" algn="ctr">
            <a:noFill/>
            <a:prstDash val="solid"/>
            <a:miter lim="800000"/>
          </a:ln>
          <a:effectLst/>
        </p:spPr>
        <p:txBody>
          <a:bodyPr rtlCol="0" anchor="t"/>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a:ea typeface="+mn-ea"/>
                <a:cs typeface="+mn-cs"/>
              </a:rPr>
              <a:t>cost per unit*</a:t>
            </a:r>
          </a:p>
        </p:txBody>
      </p:sp>
      <p:sp>
        <p:nvSpPr>
          <p:cNvPr id="45" name="Rectangle 44"/>
          <p:cNvSpPr/>
          <p:nvPr/>
        </p:nvSpPr>
        <p:spPr>
          <a:xfrm>
            <a:off x="532249" y="2289352"/>
            <a:ext cx="1798716" cy="1057295"/>
          </a:xfrm>
          <a:prstGeom prst="rect">
            <a:avLst/>
          </a:prstGeom>
          <a:solidFill>
            <a:srgbClr val="426AA6">
              <a:alpha val="50000"/>
            </a:srgbClr>
          </a:solidFill>
          <a:ln w="12700" cap="flat" cmpd="sng" algn="ctr">
            <a:noFill/>
            <a:prstDash val="solid"/>
            <a:miter lim="800000"/>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44" name="Rectangle 43"/>
          <p:cNvSpPr/>
          <p:nvPr/>
        </p:nvSpPr>
        <p:spPr>
          <a:xfrm>
            <a:off x="2656113" y="1636208"/>
            <a:ext cx="4425696" cy="4568156"/>
          </a:xfrm>
          <a:prstGeom prst="rect">
            <a:avLst/>
          </a:prstGeom>
          <a:solidFill>
            <a:srgbClr val="025599"/>
          </a:solidFill>
          <a:ln w="12700" cap="flat" cmpd="sng" algn="ctr">
            <a:noFill/>
            <a:prstDash val="solid"/>
            <a:miter lim="800000"/>
          </a:ln>
          <a:effectLst/>
        </p:spPr>
        <p:txBody>
          <a:bodyPr rtlCol="0" anchor="t"/>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a:ea typeface="+mn-ea"/>
                <a:cs typeface="+mn-cs"/>
              </a:rPr>
              <a:t>unit of measurement</a:t>
            </a:r>
          </a:p>
        </p:txBody>
      </p:sp>
      <p:sp>
        <p:nvSpPr>
          <p:cNvPr id="46" name="Rectangle 45"/>
          <p:cNvSpPr/>
          <p:nvPr/>
        </p:nvSpPr>
        <p:spPr>
          <a:xfrm>
            <a:off x="532249" y="4277008"/>
            <a:ext cx="1798716" cy="914400"/>
          </a:xfrm>
          <a:prstGeom prst="rect">
            <a:avLst/>
          </a:prstGeom>
          <a:solidFill>
            <a:srgbClr val="426AA6">
              <a:alpha val="50000"/>
            </a:srgbClr>
          </a:solidFill>
          <a:ln w="12700" cap="flat" cmpd="sng" algn="ctr">
            <a:noFill/>
            <a:prstDash val="solid"/>
            <a:miter lim="800000"/>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30" name="Rectangle 29"/>
          <p:cNvSpPr/>
          <p:nvPr/>
        </p:nvSpPr>
        <p:spPr>
          <a:xfrm>
            <a:off x="2663037" y="4283937"/>
            <a:ext cx="4425696" cy="914400"/>
          </a:xfrm>
          <a:prstGeom prst="rect">
            <a:avLst/>
          </a:prstGeom>
          <a:solidFill>
            <a:srgbClr val="426AA6">
              <a:alpha val="50000"/>
            </a:srgbClr>
          </a:solidFill>
          <a:ln w="12700" cap="flat" cmpd="sng" algn="ctr">
            <a:noFill/>
            <a:prstDash val="solid"/>
            <a:miter lim="800000"/>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48" name="TextBox 47"/>
          <p:cNvSpPr txBox="1"/>
          <p:nvPr/>
        </p:nvSpPr>
        <p:spPr>
          <a:xfrm>
            <a:off x="2703579" y="4583144"/>
            <a:ext cx="4425695" cy="307777"/>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lang="en-US" sz="1400" kern="0" dirty="0">
                <a:solidFill>
                  <a:srgbClr val="FFFFFF"/>
                </a:solidFill>
              </a:rPr>
              <a:t>Number of IP per month</a:t>
            </a:r>
            <a:r>
              <a:rPr kumimoji="0" lang="en-US" sz="1400" b="0" i="0" u="none" strike="noStrike" kern="0" cap="none" spc="0" normalizeH="0" baseline="0" noProof="0" dirty="0">
                <a:ln>
                  <a:noFill/>
                </a:ln>
                <a:solidFill>
                  <a:srgbClr val="FFFFFF"/>
                </a:solidFill>
                <a:effectLst/>
                <a:uLnTx/>
                <a:uFillTx/>
              </a:rPr>
              <a:t>  </a:t>
            </a:r>
          </a:p>
        </p:txBody>
      </p:sp>
      <p:grpSp>
        <p:nvGrpSpPr>
          <p:cNvPr id="58" name="Group 57"/>
          <p:cNvGrpSpPr/>
          <p:nvPr/>
        </p:nvGrpSpPr>
        <p:grpSpPr>
          <a:xfrm>
            <a:off x="838517" y="5477402"/>
            <a:ext cx="1311301" cy="726961"/>
            <a:chOff x="655637" y="4980845"/>
            <a:chExt cx="1311301" cy="726961"/>
          </a:xfrm>
        </p:grpSpPr>
        <p:grpSp>
          <p:nvGrpSpPr>
            <p:cNvPr id="59" name="Group 58"/>
            <p:cNvGrpSpPr/>
            <p:nvPr/>
          </p:nvGrpSpPr>
          <p:grpSpPr>
            <a:xfrm>
              <a:off x="783061" y="4980845"/>
              <a:ext cx="941549" cy="421417"/>
              <a:chOff x="5043887" y="5386548"/>
              <a:chExt cx="871831" cy="390212"/>
            </a:xfrm>
          </p:grpSpPr>
          <p:sp>
            <p:nvSpPr>
              <p:cNvPr id="61" name="Freeform 60"/>
              <p:cNvSpPr/>
              <p:nvPr/>
            </p:nvSpPr>
            <p:spPr>
              <a:xfrm rot="5400000">
                <a:off x="5202561" y="5227874"/>
                <a:ext cx="390212" cy="707560"/>
              </a:xfrm>
              <a:custGeom>
                <a:avLst/>
                <a:gdLst>
                  <a:gd name="connsiteX0" fmla="*/ 682254 w 737030"/>
                  <a:gd name="connsiteY0" fmla="*/ 1290776 h 1336436"/>
                  <a:gd name="connsiteX1" fmla="*/ 708982 w 737030"/>
                  <a:gd name="connsiteY1" fmla="*/ 1276876 h 1336436"/>
                  <a:gd name="connsiteX2" fmla="*/ 704373 w 737030"/>
                  <a:gd name="connsiteY2" fmla="*/ 1280588 h 1336436"/>
                  <a:gd name="connsiteX3" fmla="*/ 671014 w 737030"/>
                  <a:gd name="connsiteY3" fmla="*/ 1295953 h 1336436"/>
                  <a:gd name="connsiteX4" fmla="*/ 682254 w 737030"/>
                  <a:gd name="connsiteY4" fmla="*/ 1290776 h 1336436"/>
                  <a:gd name="connsiteX5" fmla="*/ 674093 w 737030"/>
                  <a:gd name="connsiteY5" fmla="*/ 1295020 h 1336436"/>
                  <a:gd name="connsiteX6" fmla="*/ 666650 w 737030"/>
                  <a:gd name="connsiteY6" fmla="*/ 1297276 h 1336436"/>
                  <a:gd name="connsiteX7" fmla="*/ 671014 w 737030"/>
                  <a:gd name="connsiteY7" fmla="*/ 1295953 h 1336436"/>
                  <a:gd name="connsiteX8" fmla="*/ 670651 w 737030"/>
                  <a:gd name="connsiteY8" fmla="*/ 1296121 h 1336436"/>
                  <a:gd name="connsiteX9" fmla="*/ 622571 w 737030"/>
                  <a:gd name="connsiteY9" fmla="*/ 1310001 h 1336436"/>
                  <a:gd name="connsiteX10" fmla="*/ 666650 w 737030"/>
                  <a:gd name="connsiteY10" fmla="*/ 1297276 h 1336436"/>
                  <a:gd name="connsiteX11" fmla="*/ 629094 w 737030"/>
                  <a:gd name="connsiteY11" fmla="*/ 1308655 h 1336436"/>
                  <a:gd name="connsiteX12" fmla="*/ 586536 w 737030"/>
                  <a:gd name="connsiteY12" fmla="*/ 1317433 h 1336436"/>
                  <a:gd name="connsiteX13" fmla="*/ 622571 w 737030"/>
                  <a:gd name="connsiteY13" fmla="*/ 1310001 h 1336436"/>
                  <a:gd name="connsiteX14" fmla="*/ 613285 w 737030"/>
                  <a:gd name="connsiteY14" fmla="*/ 1312681 h 1336436"/>
                  <a:gd name="connsiteX15" fmla="*/ 566388 w 737030"/>
                  <a:gd name="connsiteY15" fmla="*/ 1321013 h 1336436"/>
                  <a:gd name="connsiteX16" fmla="*/ 586536 w 737030"/>
                  <a:gd name="connsiteY16" fmla="*/ 1317433 h 1336436"/>
                  <a:gd name="connsiteX17" fmla="*/ 574555 w 737030"/>
                  <a:gd name="connsiteY17" fmla="*/ 1319905 h 1336436"/>
                  <a:gd name="connsiteX18" fmla="*/ 513949 w 737030"/>
                  <a:gd name="connsiteY18" fmla="*/ 1328129 h 1336436"/>
                  <a:gd name="connsiteX19" fmla="*/ 566388 w 737030"/>
                  <a:gd name="connsiteY19" fmla="*/ 1321013 h 1336436"/>
                  <a:gd name="connsiteX20" fmla="*/ 541700 w 737030"/>
                  <a:gd name="connsiteY20" fmla="*/ 1325399 h 1336436"/>
                  <a:gd name="connsiteX21" fmla="*/ 510406 w 737030"/>
                  <a:gd name="connsiteY21" fmla="*/ 1328477 h 1336436"/>
                  <a:gd name="connsiteX22" fmla="*/ 513949 w 737030"/>
                  <a:gd name="connsiteY22" fmla="*/ 1328129 h 1336436"/>
                  <a:gd name="connsiteX23" fmla="*/ 511958 w 737030"/>
                  <a:gd name="connsiteY23" fmla="*/ 1328399 h 1336436"/>
                  <a:gd name="connsiteX24" fmla="*/ 301066 w 737030"/>
                  <a:gd name="connsiteY24" fmla="*/ 1333090 h 1336436"/>
                  <a:gd name="connsiteX25" fmla="*/ 368515 w 737030"/>
                  <a:gd name="connsiteY25" fmla="*/ 1335639 h 1336436"/>
                  <a:gd name="connsiteX26" fmla="*/ 510406 w 737030"/>
                  <a:gd name="connsiteY26" fmla="*/ 1328477 h 1336436"/>
                  <a:gd name="connsiteX27" fmla="*/ 458766 w 737030"/>
                  <a:gd name="connsiteY27" fmla="*/ 1333557 h 1336436"/>
                  <a:gd name="connsiteX28" fmla="*/ 367357 w 737030"/>
                  <a:gd name="connsiteY28" fmla="*/ 1336436 h 1336436"/>
                  <a:gd name="connsiteX29" fmla="*/ 251268 w 737030"/>
                  <a:gd name="connsiteY29" fmla="*/ 1330576 h 1336436"/>
                  <a:gd name="connsiteX30" fmla="*/ 301066 w 737030"/>
                  <a:gd name="connsiteY30" fmla="*/ 1333090 h 1336436"/>
                  <a:gd name="connsiteX31" fmla="*/ 258930 w 737030"/>
                  <a:gd name="connsiteY31" fmla="*/ 1331497 h 1336436"/>
                  <a:gd name="connsiteX32" fmla="*/ 109712 w 737030"/>
                  <a:gd name="connsiteY32" fmla="*/ 1309021 h 1336436"/>
                  <a:gd name="connsiteX33" fmla="*/ 162475 w 737030"/>
                  <a:gd name="connsiteY33" fmla="*/ 1319905 h 1336436"/>
                  <a:gd name="connsiteX34" fmla="*/ 251268 w 737030"/>
                  <a:gd name="connsiteY34" fmla="*/ 1330576 h 1336436"/>
                  <a:gd name="connsiteX35" fmla="*/ 224986 w 737030"/>
                  <a:gd name="connsiteY35" fmla="*/ 1329250 h 1336436"/>
                  <a:gd name="connsiteX36" fmla="*/ 148516 w 737030"/>
                  <a:gd name="connsiteY36" fmla="*/ 1318270 h 1336436"/>
                  <a:gd name="connsiteX37" fmla="*/ 107056 w 737030"/>
                  <a:gd name="connsiteY37" fmla="*/ 1308388 h 1336436"/>
                  <a:gd name="connsiteX38" fmla="*/ 109712 w 737030"/>
                  <a:gd name="connsiteY38" fmla="*/ 1309021 h 1336436"/>
                  <a:gd name="connsiteX39" fmla="*/ 107936 w 737030"/>
                  <a:gd name="connsiteY39" fmla="*/ 1308655 h 1336436"/>
                  <a:gd name="connsiteX40" fmla="*/ 68866 w 737030"/>
                  <a:gd name="connsiteY40" fmla="*/ 1296817 h 1336436"/>
                  <a:gd name="connsiteX41" fmla="*/ 107056 w 737030"/>
                  <a:gd name="connsiteY41" fmla="*/ 1308388 h 1336436"/>
                  <a:gd name="connsiteX42" fmla="*/ 85118 w 737030"/>
                  <a:gd name="connsiteY42" fmla="*/ 1303160 h 1336436"/>
                  <a:gd name="connsiteX43" fmla="*/ 55573 w 737030"/>
                  <a:gd name="connsiteY43" fmla="*/ 1291628 h 1336436"/>
                  <a:gd name="connsiteX44" fmla="*/ 68866 w 737030"/>
                  <a:gd name="connsiteY44" fmla="*/ 1296817 h 1336436"/>
                  <a:gd name="connsiteX45" fmla="*/ 62937 w 737030"/>
                  <a:gd name="connsiteY45" fmla="*/ 1295020 h 1336436"/>
                  <a:gd name="connsiteX46" fmla="*/ 33173 w 737030"/>
                  <a:gd name="connsiteY46" fmla="*/ 1281311 h 1336436"/>
                  <a:gd name="connsiteX47" fmla="*/ 55573 w 737030"/>
                  <a:gd name="connsiteY47" fmla="*/ 1291628 h 1336436"/>
                  <a:gd name="connsiteX48" fmla="*/ 37665 w 737030"/>
                  <a:gd name="connsiteY48" fmla="*/ 1284639 h 1336436"/>
                  <a:gd name="connsiteX49" fmla="*/ 10671 w 737030"/>
                  <a:gd name="connsiteY49" fmla="*/ 1264642 h 1336436"/>
                  <a:gd name="connsiteX50" fmla="*/ 33173 w 737030"/>
                  <a:gd name="connsiteY50" fmla="*/ 1281311 h 1336436"/>
                  <a:gd name="connsiteX51" fmla="*/ 28960 w 737030"/>
                  <a:gd name="connsiteY51" fmla="*/ 1279371 h 1336436"/>
                  <a:gd name="connsiteX52" fmla="*/ 8964 w 737030"/>
                  <a:gd name="connsiteY52" fmla="*/ 1263267 h 1336436"/>
                  <a:gd name="connsiteX53" fmla="*/ 10671 w 737030"/>
                  <a:gd name="connsiteY53" fmla="*/ 1264642 h 1336436"/>
                  <a:gd name="connsiteX54" fmla="*/ 9028 w 737030"/>
                  <a:gd name="connsiteY54" fmla="*/ 1263424 h 1336436"/>
                  <a:gd name="connsiteX55" fmla="*/ 8768 w 737030"/>
                  <a:gd name="connsiteY55" fmla="*/ 73668 h 1336436"/>
                  <a:gd name="connsiteX56" fmla="*/ 9033 w 737030"/>
                  <a:gd name="connsiteY56" fmla="*/ 73012 h 1336436"/>
                  <a:gd name="connsiteX57" fmla="*/ 367362 w 737030"/>
                  <a:gd name="connsiteY57" fmla="*/ 0 h 1336436"/>
                  <a:gd name="connsiteX58" fmla="*/ 670656 w 737030"/>
                  <a:gd name="connsiteY58" fmla="*/ 40316 h 1336436"/>
                  <a:gd name="connsiteX59" fmla="*/ 673193 w 737030"/>
                  <a:gd name="connsiteY59" fmla="*/ 41484 h 1336436"/>
                  <a:gd name="connsiteX60" fmla="*/ 629094 w 737030"/>
                  <a:gd name="connsiteY60" fmla="*/ 28122 h 1336436"/>
                  <a:gd name="connsiteX61" fmla="*/ 368515 w 737030"/>
                  <a:gd name="connsiteY61" fmla="*/ 1138 h 1336436"/>
                  <a:gd name="connsiteX62" fmla="*/ 28960 w 737030"/>
                  <a:gd name="connsiteY62" fmla="*/ 57407 h 1336436"/>
                  <a:gd name="connsiteX63" fmla="*/ 0 w 737030"/>
                  <a:gd name="connsiteY63" fmla="*/ 1243510 h 1336436"/>
                  <a:gd name="connsiteX64" fmla="*/ 0 w 737030"/>
                  <a:gd name="connsiteY64" fmla="*/ 93267 h 1336436"/>
                  <a:gd name="connsiteX65" fmla="*/ 7487 w 737030"/>
                  <a:gd name="connsiteY65" fmla="*/ 74700 h 1336436"/>
                  <a:gd name="connsiteX66" fmla="*/ 8768 w 737030"/>
                  <a:gd name="connsiteY66" fmla="*/ 73668 h 1336436"/>
                  <a:gd name="connsiteX67" fmla="*/ 1602 w 737030"/>
                  <a:gd name="connsiteY67" fmla="*/ 91441 h 1336436"/>
                  <a:gd name="connsiteX68" fmla="*/ 367362 w 737030"/>
                  <a:gd name="connsiteY68" fmla="*/ 182881 h 1336436"/>
                  <a:gd name="connsiteX69" fmla="*/ 733122 w 737030"/>
                  <a:gd name="connsiteY69" fmla="*/ 91441 h 1336436"/>
                  <a:gd name="connsiteX70" fmla="*/ 704378 w 737030"/>
                  <a:gd name="connsiteY70" fmla="*/ 55848 h 1336436"/>
                  <a:gd name="connsiteX71" fmla="*/ 673193 w 737030"/>
                  <a:gd name="connsiteY71" fmla="*/ 41484 h 1336436"/>
                  <a:gd name="connsiteX72" fmla="*/ 674093 w 737030"/>
                  <a:gd name="connsiteY72" fmla="*/ 41757 h 1336436"/>
                  <a:gd name="connsiteX73" fmla="*/ 737030 w 737030"/>
                  <a:gd name="connsiteY73" fmla="*/ 93267 h 1336436"/>
                  <a:gd name="connsiteX74" fmla="*/ 737030 w 737030"/>
                  <a:gd name="connsiteY74" fmla="*/ 1243510 h 1336436"/>
                  <a:gd name="connsiteX75" fmla="*/ 720462 w 737030"/>
                  <a:gd name="connsiteY75" fmla="*/ 1270906 h 1336436"/>
                  <a:gd name="connsiteX76" fmla="*/ 708982 w 737030"/>
                  <a:gd name="connsiteY76" fmla="*/ 1276876 h 1336436"/>
                  <a:gd name="connsiteX77" fmla="*/ 725686 w 737030"/>
                  <a:gd name="connsiteY77" fmla="*/ 1263424 h 1336436"/>
                  <a:gd name="connsiteX78" fmla="*/ 733117 w 737030"/>
                  <a:gd name="connsiteY78" fmla="*/ 1244996 h 1336436"/>
                  <a:gd name="connsiteX79" fmla="*/ 367357 w 737030"/>
                  <a:gd name="connsiteY79" fmla="*/ 1153556 h 1336436"/>
                  <a:gd name="connsiteX80" fmla="*/ 1597 w 737030"/>
                  <a:gd name="connsiteY80" fmla="*/ 1244996 h 1336436"/>
                  <a:gd name="connsiteX81" fmla="*/ 8964 w 737030"/>
                  <a:gd name="connsiteY81" fmla="*/ 1263267 h 1336436"/>
                  <a:gd name="connsiteX82" fmla="*/ 7487 w 737030"/>
                  <a:gd name="connsiteY82" fmla="*/ 1262077 h 1336436"/>
                  <a:gd name="connsiteX83" fmla="*/ 0 w 737030"/>
                  <a:gd name="connsiteY83" fmla="*/ 1243510 h 1336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737030" h="1336436">
                    <a:moveTo>
                      <a:pt x="682254" y="1290776"/>
                    </a:moveTo>
                    <a:lnTo>
                      <a:pt x="708982" y="1276876"/>
                    </a:lnTo>
                    <a:lnTo>
                      <a:pt x="704373" y="1280588"/>
                    </a:lnTo>
                    <a:close/>
                    <a:moveTo>
                      <a:pt x="671014" y="1295953"/>
                    </a:moveTo>
                    <a:lnTo>
                      <a:pt x="682254" y="1290776"/>
                    </a:lnTo>
                    <a:lnTo>
                      <a:pt x="674093" y="1295020"/>
                    </a:lnTo>
                    <a:close/>
                    <a:moveTo>
                      <a:pt x="666650" y="1297276"/>
                    </a:moveTo>
                    <a:lnTo>
                      <a:pt x="671014" y="1295953"/>
                    </a:lnTo>
                    <a:lnTo>
                      <a:pt x="670651" y="1296121"/>
                    </a:lnTo>
                    <a:close/>
                    <a:moveTo>
                      <a:pt x="622571" y="1310001"/>
                    </a:moveTo>
                    <a:lnTo>
                      <a:pt x="666650" y="1297276"/>
                    </a:lnTo>
                    <a:lnTo>
                      <a:pt x="629094" y="1308655"/>
                    </a:lnTo>
                    <a:close/>
                    <a:moveTo>
                      <a:pt x="586536" y="1317433"/>
                    </a:moveTo>
                    <a:lnTo>
                      <a:pt x="622571" y="1310001"/>
                    </a:lnTo>
                    <a:lnTo>
                      <a:pt x="613285" y="1312681"/>
                    </a:lnTo>
                    <a:close/>
                    <a:moveTo>
                      <a:pt x="566388" y="1321013"/>
                    </a:moveTo>
                    <a:lnTo>
                      <a:pt x="586536" y="1317433"/>
                    </a:lnTo>
                    <a:lnTo>
                      <a:pt x="574555" y="1319905"/>
                    </a:lnTo>
                    <a:close/>
                    <a:moveTo>
                      <a:pt x="513949" y="1328129"/>
                    </a:moveTo>
                    <a:lnTo>
                      <a:pt x="566388" y="1321013"/>
                    </a:lnTo>
                    <a:lnTo>
                      <a:pt x="541700" y="1325399"/>
                    </a:lnTo>
                    <a:close/>
                    <a:moveTo>
                      <a:pt x="510406" y="1328477"/>
                    </a:moveTo>
                    <a:lnTo>
                      <a:pt x="513949" y="1328129"/>
                    </a:lnTo>
                    <a:lnTo>
                      <a:pt x="511958" y="1328399"/>
                    </a:lnTo>
                    <a:close/>
                    <a:moveTo>
                      <a:pt x="301066" y="1333090"/>
                    </a:moveTo>
                    <a:lnTo>
                      <a:pt x="368515" y="1335639"/>
                    </a:lnTo>
                    <a:lnTo>
                      <a:pt x="510406" y="1328477"/>
                    </a:lnTo>
                    <a:lnTo>
                      <a:pt x="458766" y="1333557"/>
                    </a:lnTo>
                    <a:cubicBezTo>
                      <a:pt x="429549" y="1335436"/>
                      <a:pt x="398920" y="1336436"/>
                      <a:pt x="367357" y="1336436"/>
                    </a:cubicBezTo>
                    <a:close/>
                    <a:moveTo>
                      <a:pt x="251268" y="1330576"/>
                    </a:moveTo>
                    <a:lnTo>
                      <a:pt x="301066" y="1333090"/>
                    </a:lnTo>
                    <a:lnTo>
                      <a:pt x="258930" y="1331497"/>
                    </a:lnTo>
                    <a:close/>
                    <a:moveTo>
                      <a:pt x="109712" y="1309021"/>
                    </a:moveTo>
                    <a:lnTo>
                      <a:pt x="162475" y="1319905"/>
                    </a:lnTo>
                    <a:lnTo>
                      <a:pt x="251268" y="1330576"/>
                    </a:lnTo>
                    <a:lnTo>
                      <a:pt x="224986" y="1329250"/>
                    </a:lnTo>
                    <a:cubicBezTo>
                      <a:pt x="197637" y="1326358"/>
                      <a:pt x="171987" y="1322658"/>
                      <a:pt x="148516" y="1318270"/>
                    </a:cubicBezTo>
                    <a:close/>
                    <a:moveTo>
                      <a:pt x="107056" y="1308388"/>
                    </a:moveTo>
                    <a:lnTo>
                      <a:pt x="109712" y="1309021"/>
                    </a:lnTo>
                    <a:lnTo>
                      <a:pt x="107936" y="1308655"/>
                    </a:lnTo>
                    <a:close/>
                    <a:moveTo>
                      <a:pt x="68866" y="1296817"/>
                    </a:moveTo>
                    <a:lnTo>
                      <a:pt x="107056" y="1308388"/>
                    </a:lnTo>
                    <a:lnTo>
                      <a:pt x="85118" y="1303160"/>
                    </a:lnTo>
                    <a:close/>
                    <a:moveTo>
                      <a:pt x="55573" y="1291628"/>
                    </a:moveTo>
                    <a:lnTo>
                      <a:pt x="68866" y="1296817"/>
                    </a:lnTo>
                    <a:lnTo>
                      <a:pt x="62937" y="1295020"/>
                    </a:lnTo>
                    <a:close/>
                    <a:moveTo>
                      <a:pt x="33173" y="1281311"/>
                    </a:moveTo>
                    <a:lnTo>
                      <a:pt x="55573" y="1291628"/>
                    </a:lnTo>
                    <a:lnTo>
                      <a:pt x="37665" y="1284639"/>
                    </a:lnTo>
                    <a:close/>
                    <a:moveTo>
                      <a:pt x="10671" y="1264642"/>
                    </a:moveTo>
                    <a:lnTo>
                      <a:pt x="33173" y="1281311"/>
                    </a:lnTo>
                    <a:lnTo>
                      <a:pt x="28960" y="1279371"/>
                    </a:lnTo>
                    <a:close/>
                    <a:moveTo>
                      <a:pt x="8964" y="1263267"/>
                    </a:moveTo>
                    <a:lnTo>
                      <a:pt x="10671" y="1264642"/>
                    </a:lnTo>
                    <a:lnTo>
                      <a:pt x="9028" y="1263424"/>
                    </a:lnTo>
                    <a:close/>
                    <a:moveTo>
                      <a:pt x="8768" y="73668"/>
                    </a:moveTo>
                    <a:lnTo>
                      <a:pt x="9033" y="73012"/>
                    </a:lnTo>
                    <a:cubicBezTo>
                      <a:pt x="43138" y="31345"/>
                      <a:pt x="190608" y="0"/>
                      <a:pt x="367362" y="0"/>
                    </a:cubicBezTo>
                    <a:cubicBezTo>
                      <a:pt x="493614" y="0"/>
                      <a:pt x="604926" y="15992"/>
                      <a:pt x="670656" y="40316"/>
                    </a:cubicBezTo>
                    <a:lnTo>
                      <a:pt x="673193" y="41484"/>
                    </a:lnTo>
                    <a:lnTo>
                      <a:pt x="629094" y="28122"/>
                    </a:lnTo>
                    <a:cubicBezTo>
                      <a:pt x="562406" y="11450"/>
                      <a:pt x="470278" y="1138"/>
                      <a:pt x="368515" y="1138"/>
                    </a:cubicBezTo>
                    <a:cubicBezTo>
                      <a:pt x="215871" y="1138"/>
                      <a:pt x="84904" y="24340"/>
                      <a:pt x="28960" y="57407"/>
                    </a:cubicBezTo>
                    <a:close/>
                    <a:moveTo>
                      <a:pt x="0" y="1243510"/>
                    </a:moveTo>
                    <a:lnTo>
                      <a:pt x="0" y="93267"/>
                    </a:lnTo>
                    <a:cubicBezTo>
                      <a:pt x="0" y="86907"/>
                      <a:pt x="2578" y="80697"/>
                      <a:pt x="7487" y="74700"/>
                    </a:cubicBezTo>
                    <a:lnTo>
                      <a:pt x="8768" y="73668"/>
                    </a:lnTo>
                    <a:lnTo>
                      <a:pt x="1602" y="91441"/>
                    </a:lnTo>
                    <a:cubicBezTo>
                      <a:pt x="1602" y="141942"/>
                      <a:pt x="165358" y="182881"/>
                      <a:pt x="367362" y="182881"/>
                    </a:cubicBezTo>
                    <a:cubicBezTo>
                      <a:pt x="569366" y="182881"/>
                      <a:pt x="733122" y="141942"/>
                      <a:pt x="733122" y="91441"/>
                    </a:cubicBezTo>
                    <a:cubicBezTo>
                      <a:pt x="733122" y="78815"/>
                      <a:pt x="722887" y="66788"/>
                      <a:pt x="704378" y="55848"/>
                    </a:cubicBezTo>
                    <a:lnTo>
                      <a:pt x="673193" y="41484"/>
                    </a:lnTo>
                    <a:lnTo>
                      <a:pt x="674093" y="41757"/>
                    </a:lnTo>
                    <a:cubicBezTo>
                      <a:pt x="713828" y="56461"/>
                      <a:pt x="737030" y="74187"/>
                      <a:pt x="737030" y="93267"/>
                    </a:cubicBezTo>
                    <a:lnTo>
                      <a:pt x="737030" y="1243510"/>
                    </a:lnTo>
                    <a:cubicBezTo>
                      <a:pt x="737030" y="1253050"/>
                      <a:pt x="731230" y="1262252"/>
                      <a:pt x="720462" y="1270906"/>
                    </a:cubicBezTo>
                    <a:lnTo>
                      <a:pt x="708982" y="1276876"/>
                    </a:lnTo>
                    <a:lnTo>
                      <a:pt x="725686" y="1263424"/>
                    </a:lnTo>
                    <a:cubicBezTo>
                      <a:pt x="730558" y="1257471"/>
                      <a:pt x="733117" y="1251308"/>
                      <a:pt x="733117" y="1244996"/>
                    </a:cubicBezTo>
                    <a:cubicBezTo>
                      <a:pt x="733117" y="1194495"/>
                      <a:pt x="569361" y="1153556"/>
                      <a:pt x="367357" y="1153556"/>
                    </a:cubicBezTo>
                    <a:cubicBezTo>
                      <a:pt x="165353" y="1153556"/>
                      <a:pt x="1597" y="1194495"/>
                      <a:pt x="1597" y="1244996"/>
                    </a:cubicBezTo>
                    <a:lnTo>
                      <a:pt x="8964" y="1263267"/>
                    </a:lnTo>
                    <a:lnTo>
                      <a:pt x="7487" y="1262077"/>
                    </a:lnTo>
                    <a:cubicBezTo>
                      <a:pt x="2578" y="1256080"/>
                      <a:pt x="0" y="1249870"/>
                      <a:pt x="0" y="1243510"/>
                    </a:cubicBezTo>
                    <a:close/>
                  </a:path>
                </a:pathLst>
              </a:custGeom>
              <a:noFill/>
              <a:ln w="6350" cap="flat" cmpd="sng" algn="ctr">
                <a:solidFill>
                  <a:srgbClr val="FFFFFF"/>
                </a:solidFill>
                <a:prstDash val="solid"/>
                <a:miter lim="800000"/>
              </a:ln>
              <a:effectLst/>
            </p:spPr>
            <p:txBody>
              <a:bodyPr vert="vert270" wrap="none" lIns="91440" tIns="182880" rIns="91440" bIns="91440" rtlCol="0" anchor="ctr"/>
              <a:lstStyle/>
              <a:p>
                <a:pPr marL="0" marR="0" lvl="0" indent="0" algn="r" defTabSz="932742"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Segoe UI"/>
                    <a:ea typeface="+mn-ea"/>
                    <a:cs typeface="+mn-cs"/>
                  </a:rPr>
                  <a:t>0100100</a:t>
                </a:r>
              </a:p>
            </p:txBody>
          </p:sp>
          <p:sp>
            <p:nvSpPr>
              <p:cNvPr id="62" name="Freeform 99"/>
              <p:cNvSpPr>
                <a:spLocks/>
              </p:cNvSpPr>
              <p:nvPr/>
            </p:nvSpPr>
            <p:spPr bwMode="black">
              <a:xfrm>
                <a:off x="5650123" y="5457346"/>
                <a:ext cx="265595" cy="25063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 name="connsiteX0" fmla="*/ 6565 w 10000"/>
                  <a:gd name="connsiteY0" fmla="*/ 3646 h 10000"/>
                  <a:gd name="connsiteX1" fmla="*/ 3664 w 10000"/>
                  <a:gd name="connsiteY1" fmla="*/ 0 h 10000"/>
                  <a:gd name="connsiteX2" fmla="*/ 6031 w 10000"/>
                  <a:gd name="connsiteY2" fmla="*/ 0 h 10000"/>
                  <a:gd name="connsiteX3" fmla="*/ 10000 w 10000"/>
                  <a:gd name="connsiteY3" fmla="*/ 5000 h 10000"/>
                  <a:gd name="connsiteX4" fmla="*/ 6031 w 10000"/>
                  <a:gd name="connsiteY4" fmla="*/ 10000 h 10000"/>
                  <a:gd name="connsiteX5" fmla="*/ 3664 w 10000"/>
                  <a:gd name="connsiteY5" fmla="*/ 10000 h 10000"/>
                  <a:gd name="connsiteX6" fmla="*/ 6565 w 10000"/>
                  <a:gd name="connsiteY6" fmla="*/ 6250 h 10000"/>
                  <a:gd name="connsiteX7" fmla="*/ 0 w 10000"/>
                  <a:gd name="connsiteY7" fmla="*/ 6250 h 10000"/>
                  <a:gd name="connsiteX8" fmla="*/ 270 w 10000"/>
                  <a:gd name="connsiteY8" fmla="*/ 3646 h 10000"/>
                  <a:gd name="connsiteX9" fmla="*/ 6565 w 10000"/>
                  <a:gd name="connsiteY9" fmla="*/ 3646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6565" y="3646"/>
                    </a:moveTo>
                    <a:lnTo>
                      <a:pt x="3664" y="0"/>
                    </a:lnTo>
                    <a:lnTo>
                      <a:pt x="6031" y="0"/>
                    </a:lnTo>
                    <a:lnTo>
                      <a:pt x="10000" y="5000"/>
                    </a:lnTo>
                    <a:lnTo>
                      <a:pt x="6031" y="10000"/>
                    </a:lnTo>
                    <a:lnTo>
                      <a:pt x="3664" y="10000"/>
                    </a:lnTo>
                    <a:lnTo>
                      <a:pt x="6565" y="6250"/>
                    </a:lnTo>
                    <a:lnTo>
                      <a:pt x="0" y="6250"/>
                    </a:lnTo>
                    <a:lnTo>
                      <a:pt x="270" y="3646"/>
                    </a:lnTo>
                    <a:lnTo>
                      <a:pt x="6565" y="3646"/>
                    </a:lnTo>
                    <a:close/>
                  </a:path>
                </a:pathLst>
              </a:custGeom>
              <a:solidFill>
                <a:srgbClr val="FFFFFF"/>
              </a:solidFill>
              <a:ln w="12700">
                <a:noFill/>
              </a:ln>
              <a:extLst/>
            </p:spPr>
            <p:txBody>
              <a:bodyPr vert="horz" wrap="none" lIns="91440" tIns="2743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endParaRPr>
              </a:p>
            </p:txBody>
          </p:sp>
          <p:sp>
            <p:nvSpPr>
              <p:cNvPr id="63" name="Rectangle 69"/>
              <p:cNvSpPr/>
              <p:nvPr/>
            </p:nvSpPr>
            <p:spPr bwMode="auto">
              <a:xfrm flipH="1">
                <a:off x="5094109" y="5547165"/>
                <a:ext cx="45893" cy="68979"/>
              </a:xfrm>
              <a:custGeom>
                <a:avLst/>
                <a:gdLst>
                  <a:gd name="connsiteX0" fmla="*/ 0 w 91440"/>
                  <a:gd name="connsiteY0" fmla="*/ 0 h 137438"/>
                  <a:gd name="connsiteX1" fmla="*/ 91440 w 91440"/>
                  <a:gd name="connsiteY1" fmla="*/ 0 h 137438"/>
                  <a:gd name="connsiteX2" fmla="*/ 91440 w 91440"/>
                  <a:gd name="connsiteY2" fmla="*/ 137438 h 137438"/>
                  <a:gd name="connsiteX3" fmla="*/ 0 w 91440"/>
                  <a:gd name="connsiteY3" fmla="*/ 137438 h 137438"/>
                  <a:gd name="connsiteX4" fmla="*/ 0 w 91440"/>
                  <a:gd name="connsiteY4" fmla="*/ 0 h 137438"/>
                  <a:gd name="connsiteX0" fmla="*/ 4763 w 91440"/>
                  <a:gd name="connsiteY0" fmla="*/ 2381 h 137438"/>
                  <a:gd name="connsiteX1" fmla="*/ 91440 w 91440"/>
                  <a:gd name="connsiteY1" fmla="*/ 0 h 137438"/>
                  <a:gd name="connsiteX2" fmla="*/ 91440 w 91440"/>
                  <a:gd name="connsiteY2" fmla="*/ 137438 h 137438"/>
                  <a:gd name="connsiteX3" fmla="*/ 0 w 91440"/>
                  <a:gd name="connsiteY3" fmla="*/ 137438 h 137438"/>
                  <a:gd name="connsiteX4" fmla="*/ 4763 w 91440"/>
                  <a:gd name="connsiteY4" fmla="*/ 2381 h 137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 h="137438">
                    <a:moveTo>
                      <a:pt x="4763" y="2381"/>
                    </a:moveTo>
                    <a:lnTo>
                      <a:pt x="91440" y="0"/>
                    </a:lnTo>
                    <a:lnTo>
                      <a:pt x="91440" y="137438"/>
                    </a:lnTo>
                    <a:lnTo>
                      <a:pt x="0" y="137438"/>
                    </a:lnTo>
                    <a:lnTo>
                      <a:pt x="4763" y="2381"/>
                    </a:lnTo>
                    <a:close/>
                  </a:path>
                </a:pathLst>
              </a:custGeom>
              <a:solidFill>
                <a:srgbClr val="FFFFFF"/>
              </a:solidFill>
              <a:ln w="12700" cap="flat" cmpd="sng" algn="ctr">
                <a:noFill/>
                <a:prstDash val="solid"/>
                <a:headEnd type="none" w="med" len="med"/>
                <a:tailEnd type="none" w="med" len="med"/>
              </a:ln>
              <a:effectLst/>
            </p:spPr>
            <p:txBody>
              <a:bodyPr rot="0" spcFirstLastPara="0" vertOverflow="overflow" horzOverflow="overflow" vert="horz" wrap="none" lIns="91440" tIns="274320" rIns="91440" bIns="9144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700" b="0" i="0" u="none" strike="noStrike" kern="0" cap="none" spc="0" normalizeH="0" baseline="0" noProof="0" dirty="0">
                  <a:ln w="3175">
                    <a:noFill/>
                  </a:ln>
                  <a:solidFill>
                    <a:srgbClr val="BFC5E3"/>
                  </a:solidFill>
                  <a:effectLst/>
                  <a:uLnTx/>
                  <a:uFillTx/>
                  <a:cs typeface="Arial" charset="0"/>
                </a:endParaRPr>
              </a:p>
            </p:txBody>
          </p:sp>
        </p:grpSp>
        <p:sp>
          <p:nvSpPr>
            <p:cNvPr id="60" name="TextBox 59"/>
            <p:cNvSpPr txBox="1"/>
            <p:nvPr/>
          </p:nvSpPr>
          <p:spPr>
            <a:xfrm>
              <a:off x="655637" y="5384641"/>
              <a:ext cx="1311301" cy="323165"/>
            </a:xfrm>
            <a:prstGeom prst="rect">
              <a:avLst/>
            </a:prstGeom>
            <a:noFill/>
          </p:spPr>
          <p:txBody>
            <a:bodyPr wrap="square" tIns="91440"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4">
                      <a:lumMod val="40000"/>
                      <a:lumOff val="60000"/>
                    </a:schemeClr>
                  </a:solidFill>
                  <a:effectLst/>
                  <a:uLnTx/>
                  <a:uFillTx/>
                </a:rPr>
                <a:t>Egress Traffic</a:t>
              </a:r>
            </a:p>
          </p:txBody>
        </p:sp>
      </p:grpSp>
      <p:sp>
        <p:nvSpPr>
          <p:cNvPr id="66" name="TextBox 65"/>
          <p:cNvSpPr txBox="1"/>
          <p:nvPr/>
        </p:nvSpPr>
        <p:spPr>
          <a:xfrm>
            <a:off x="2703579" y="5551926"/>
            <a:ext cx="4425695" cy="307777"/>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GB</a:t>
            </a:r>
          </a:p>
        </p:txBody>
      </p:sp>
      <p:sp>
        <p:nvSpPr>
          <p:cNvPr id="68" name="Rectangle 67"/>
          <p:cNvSpPr/>
          <p:nvPr/>
        </p:nvSpPr>
        <p:spPr>
          <a:xfrm>
            <a:off x="7736141" y="5182152"/>
            <a:ext cx="3853186" cy="954107"/>
          </a:xfrm>
          <a:prstGeom prst="rect">
            <a:avLst/>
          </a:prstGeom>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5 GB - 10 TB / month </a:t>
            </a:r>
            <a:r>
              <a:rPr kumimoji="0" lang="en-US" sz="1400" b="0" i="0" u="none" strike="noStrike" kern="0" cap="none" spc="0" normalizeH="0" baseline="0" noProof="0" dirty="0">
                <a:ln>
                  <a:noFill/>
                </a:ln>
                <a:solidFill>
                  <a:srgbClr val="FFFFFF"/>
                </a:solidFill>
                <a:effectLst/>
                <a:uLnTx/>
                <a:uFillTx/>
                <a:sym typeface="Wingdings" panose="05000000000000000000" pitchFamily="2" charset="2"/>
              </a:rPr>
              <a:t></a:t>
            </a:r>
            <a:r>
              <a:rPr kumimoji="0" lang="en-US" sz="1400" b="0" i="0" u="none" strike="noStrike" kern="0" cap="none" spc="0" normalizeH="0" baseline="0" noProof="0" dirty="0">
                <a:ln>
                  <a:noFill/>
                </a:ln>
                <a:solidFill>
                  <a:srgbClr val="FFFFFF"/>
                </a:solidFill>
                <a:effectLst/>
                <a:uLnTx/>
                <a:uFillTx/>
              </a:rPr>
              <a:t> $0.087 / GB</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Next 40 TB / month </a:t>
            </a:r>
            <a:r>
              <a:rPr kumimoji="0" lang="en-US" sz="1400" b="0" i="0" u="none" strike="noStrike" kern="0" cap="none" spc="0" normalizeH="0" baseline="0" noProof="0" dirty="0">
                <a:ln>
                  <a:noFill/>
                </a:ln>
                <a:solidFill>
                  <a:srgbClr val="FFFFFF"/>
                </a:solidFill>
                <a:effectLst/>
                <a:uLnTx/>
                <a:uFillTx/>
                <a:sym typeface="Wingdings" panose="05000000000000000000" pitchFamily="2" charset="2"/>
              </a:rPr>
              <a:t> </a:t>
            </a:r>
            <a:r>
              <a:rPr kumimoji="0" lang="en-US" sz="1400" b="0" i="0" u="none" strike="noStrike" kern="0" cap="none" spc="0" normalizeH="0" baseline="0" noProof="0" dirty="0">
                <a:ln>
                  <a:noFill/>
                </a:ln>
                <a:solidFill>
                  <a:srgbClr val="FFFFFF"/>
                </a:solidFill>
                <a:effectLst/>
                <a:uLnTx/>
                <a:uFillTx/>
              </a:rPr>
              <a:t>$0.083</a:t>
            </a:r>
            <a:r>
              <a:rPr kumimoji="0" lang="en-US" sz="1400" b="0" i="0" u="none" strike="noStrike" kern="0" cap="none" spc="0" normalizeH="0" noProof="0" dirty="0">
                <a:ln>
                  <a:noFill/>
                </a:ln>
                <a:solidFill>
                  <a:srgbClr val="FFFFFF"/>
                </a:solidFill>
                <a:effectLst/>
                <a:uLnTx/>
                <a:uFillTx/>
              </a:rPr>
              <a:t> </a:t>
            </a:r>
            <a:r>
              <a:rPr kumimoji="0" lang="en-US" sz="1400" b="0" i="0" u="none" strike="noStrike" kern="0" cap="none" spc="0" normalizeH="0" baseline="0" noProof="0" dirty="0">
                <a:ln>
                  <a:noFill/>
                </a:ln>
                <a:solidFill>
                  <a:srgbClr val="FFFFFF"/>
                </a:solidFill>
                <a:effectLst/>
                <a:uLnTx/>
                <a:uFillTx/>
              </a:rPr>
              <a:t>/ GB</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Next 100 TB / month </a:t>
            </a:r>
            <a:r>
              <a:rPr kumimoji="0" lang="en-US" sz="1400" b="0" i="0" u="none" strike="noStrike" kern="0" cap="none" spc="0" normalizeH="0" baseline="0" noProof="0" dirty="0">
                <a:ln>
                  <a:noFill/>
                </a:ln>
                <a:solidFill>
                  <a:srgbClr val="FFFFFF"/>
                </a:solidFill>
                <a:effectLst/>
                <a:uLnTx/>
                <a:uFillTx/>
                <a:sym typeface="Wingdings" panose="05000000000000000000" pitchFamily="2" charset="2"/>
              </a:rPr>
              <a:t> </a:t>
            </a:r>
            <a:r>
              <a:rPr kumimoji="0" lang="en-US" sz="1400" b="0" i="0" u="none" strike="noStrike" kern="0" cap="none" spc="0" normalizeH="0" baseline="0" noProof="0" dirty="0">
                <a:ln>
                  <a:noFill/>
                </a:ln>
                <a:solidFill>
                  <a:srgbClr val="FFFFFF"/>
                </a:solidFill>
                <a:effectLst/>
                <a:uLnTx/>
                <a:uFillTx/>
              </a:rPr>
              <a:t>$0.07 / GB</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Next 350 TB / month </a:t>
            </a:r>
            <a:r>
              <a:rPr kumimoji="0" lang="en-US" sz="1400" b="0" i="0" u="none" strike="noStrike" kern="0" cap="none" spc="0" normalizeH="0" baseline="0" noProof="0" dirty="0">
                <a:ln>
                  <a:noFill/>
                </a:ln>
                <a:solidFill>
                  <a:srgbClr val="FFFFFF"/>
                </a:solidFill>
                <a:effectLst/>
                <a:uLnTx/>
                <a:uFillTx/>
                <a:sym typeface="Wingdings" panose="05000000000000000000" pitchFamily="2" charset="2"/>
              </a:rPr>
              <a:t> </a:t>
            </a:r>
            <a:r>
              <a:rPr kumimoji="0" lang="en-US" sz="1400" b="0" i="0" u="none" strike="noStrike" kern="0" cap="none" spc="0" normalizeH="0" baseline="0" noProof="0" dirty="0">
                <a:ln>
                  <a:noFill/>
                </a:ln>
                <a:solidFill>
                  <a:srgbClr val="FFFFFF"/>
                </a:solidFill>
                <a:effectLst/>
                <a:uLnTx/>
                <a:uFillTx/>
              </a:rPr>
              <a:t>$0.05 / GB</a:t>
            </a:r>
          </a:p>
        </p:txBody>
      </p:sp>
      <p:sp>
        <p:nvSpPr>
          <p:cNvPr id="36" name="Rectangle 35"/>
          <p:cNvSpPr/>
          <p:nvPr/>
        </p:nvSpPr>
        <p:spPr>
          <a:xfrm>
            <a:off x="7387452" y="4283935"/>
            <a:ext cx="4425696" cy="914400"/>
          </a:xfrm>
          <a:prstGeom prst="rect">
            <a:avLst/>
          </a:prstGeom>
          <a:solidFill>
            <a:srgbClr val="426AA6">
              <a:alpha val="50000"/>
            </a:srgbClr>
          </a:solidFill>
          <a:ln w="12700" cap="flat" cmpd="sng" algn="ctr">
            <a:noFill/>
            <a:prstDash val="solid"/>
            <a:miter lim="800000"/>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69" name="Rectangle 68"/>
          <p:cNvSpPr/>
          <p:nvPr/>
        </p:nvSpPr>
        <p:spPr>
          <a:xfrm>
            <a:off x="7788441" y="4524793"/>
            <a:ext cx="4373395" cy="523220"/>
          </a:xfrm>
          <a:prstGeom prst="rect">
            <a:avLst/>
          </a:prstGeom>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lang="en-US" sz="1400" kern="0" dirty="0">
                <a:solidFill>
                  <a:srgbClr val="FFFFFF"/>
                </a:solidFill>
              </a:rPr>
              <a:t>First 5 IPs: Free</a:t>
            </a:r>
          </a:p>
          <a:p>
            <a:pPr lvl="0" defTabSz="932742">
              <a:defRPr/>
            </a:pPr>
            <a:r>
              <a:rPr lang="en-US" sz="1400" kern="0" dirty="0">
                <a:solidFill>
                  <a:srgbClr val="FFFFFF"/>
                </a:solidFill>
              </a:rPr>
              <a:t>Each additional IP </a:t>
            </a:r>
            <a:r>
              <a:rPr lang="en-US" sz="1400" kern="0" dirty="0">
                <a:solidFill>
                  <a:srgbClr val="FFFFFF"/>
                </a:solidFill>
                <a:sym typeface="Wingdings" panose="05000000000000000000" pitchFamily="2" charset="2"/>
              </a:rPr>
              <a:t></a:t>
            </a:r>
            <a:r>
              <a:rPr lang="en-US" sz="1400" kern="0" dirty="0">
                <a:solidFill>
                  <a:srgbClr val="FFFFFF"/>
                </a:solidFill>
              </a:rPr>
              <a:t> $3/Mo</a:t>
            </a:r>
            <a:endParaRPr kumimoji="0" lang="en-US" sz="1400" b="0" i="0" u="none" strike="noStrike" kern="0" cap="none" spc="0" normalizeH="0" baseline="0" noProof="0" dirty="0">
              <a:ln>
                <a:noFill/>
              </a:ln>
              <a:solidFill>
                <a:srgbClr val="FFFFFF"/>
              </a:solidFill>
              <a:effectLst/>
              <a:uLnTx/>
              <a:uFillTx/>
            </a:endParaRPr>
          </a:p>
        </p:txBody>
      </p:sp>
      <p:sp>
        <p:nvSpPr>
          <p:cNvPr id="28" name="Rectangle 27"/>
          <p:cNvSpPr/>
          <p:nvPr/>
        </p:nvSpPr>
        <p:spPr>
          <a:xfrm>
            <a:off x="2656112" y="2289352"/>
            <a:ext cx="4425696" cy="1057295"/>
          </a:xfrm>
          <a:prstGeom prst="rect">
            <a:avLst/>
          </a:prstGeom>
          <a:solidFill>
            <a:srgbClr val="426AA6">
              <a:alpha val="50000"/>
            </a:srgbClr>
          </a:solidFill>
          <a:ln w="12700" cap="flat" cmpd="sng" algn="ctr">
            <a:noFill/>
            <a:prstDash val="solid"/>
            <a:miter lim="800000"/>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75" name="TextBox 74"/>
          <p:cNvSpPr txBox="1"/>
          <p:nvPr/>
        </p:nvSpPr>
        <p:spPr>
          <a:xfrm>
            <a:off x="2703579" y="2664111"/>
            <a:ext cx="4425697" cy="307777"/>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lang="en-US" sz="1400" kern="0" dirty="0">
                <a:solidFill>
                  <a:srgbClr val="FFFFFF"/>
                </a:solidFill>
              </a:rPr>
              <a:t>Gateway hours</a:t>
            </a:r>
            <a:endParaRPr kumimoji="0" lang="en-US" sz="1400" b="0" i="0" u="none" strike="noStrike" kern="0" cap="none" spc="0" normalizeH="0" baseline="0" noProof="0" dirty="0">
              <a:ln>
                <a:noFill/>
              </a:ln>
              <a:solidFill>
                <a:srgbClr val="FFFFFF"/>
              </a:solidFill>
              <a:effectLst/>
              <a:uLnTx/>
              <a:uFillTx/>
            </a:endParaRPr>
          </a:p>
        </p:txBody>
      </p:sp>
      <p:sp>
        <p:nvSpPr>
          <p:cNvPr id="29" name="Rectangle 28"/>
          <p:cNvSpPr/>
          <p:nvPr/>
        </p:nvSpPr>
        <p:spPr>
          <a:xfrm>
            <a:off x="7378217" y="2277560"/>
            <a:ext cx="4425698" cy="1057295"/>
          </a:xfrm>
          <a:prstGeom prst="rect">
            <a:avLst/>
          </a:prstGeom>
          <a:solidFill>
            <a:srgbClr val="426AA6">
              <a:alpha val="50000"/>
            </a:srgbClr>
          </a:solidFill>
          <a:ln w="12700" cap="flat" cmpd="sng" algn="ctr">
            <a:noFill/>
            <a:prstDash val="solid"/>
            <a:miter lim="800000"/>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76" name="TextBox 75"/>
          <p:cNvSpPr txBox="1"/>
          <p:nvPr/>
        </p:nvSpPr>
        <p:spPr>
          <a:xfrm>
            <a:off x="7736141" y="2569316"/>
            <a:ext cx="4425696" cy="523220"/>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lang="en-US" sz="1400" kern="0" dirty="0">
                <a:solidFill>
                  <a:srgbClr val="FFFFFF"/>
                </a:solidFill>
              </a:rPr>
              <a:t>$0.19/</a:t>
            </a:r>
            <a:r>
              <a:rPr lang="en-US" sz="1400" kern="0" dirty="0" err="1">
                <a:solidFill>
                  <a:srgbClr val="FFFFFF"/>
                </a:solidFill>
              </a:rPr>
              <a:t>hr</a:t>
            </a:r>
            <a:r>
              <a:rPr lang="en-US" sz="1400" kern="0" dirty="0">
                <a:solidFill>
                  <a:srgbClr val="FFFFFF"/>
                </a:solidFill>
              </a:rPr>
              <a:t> (standard </a:t>
            </a:r>
            <a:r>
              <a:rPr lang="en-US" sz="1400" kern="0" dirty="0" err="1">
                <a:solidFill>
                  <a:srgbClr val="FFFFFF"/>
                </a:solidFill>
              </a:rPr>
              <a:t>gw</a:t>
            </a:r>
            <a:r>
              <a:rPr lang="en-US" sz="1400" kern="0" dirty="0">
                <a:solidFill>
                  <a:srgbClr val="FFFFFF"/>
                </a:solidFill>
              </a:rPr>
              <a:t>)</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$0.49/</a:t>
            </a:r>
            <a:r>
              <a:rPr kumimoji="0" lang="en-US" sz="1400" b="0" i="0" u="none" strike="noStrike" kern="0" cap="none" spc="0" normalizeH="0" baseline="0" noProof="0" dirty="0" err="1">
                <a:ln>
                  <a:noFill/>
                </a:ln>
                <a:solidFill>
                  <a:srgbClr val="FFFFFF"/>
                </a:solidFill>
                <a:effectLst/>
                <a:uLnTx/>
                <a:uFillTx/>
              </a:rPr>
              <a:t>hr</a:t>
            </a:r>
            <a:r>
              <a:rPr kumimoji="0" lang="en-US" sz="1400" b="0" i="0" u="none" strike="noStrike" kern="0" cap="none" spc="0" normalizeH="0" baseline="0" noProof="0" dirty="0">
                <a:ln>
                  <a:noFill/>
                </a:ln>
                <a:solidFill>
                  <a:srgbClr val="FFFFFF"/>
                </a:solidFill>
                <a:effectLst/>
                <a:uLnTx/>
                <a:uFillTx/>
              </a:rPr>
              <a:t> (High Perf </a:t>
            </a:r>
            <a:r>
              <a:rPr kumimoji="0" lang="en-US" sz="1400" b="0" i="0" u="none" strike="noStrike" kern="0" cap="none" spc="0" normalizeH="0" baseline="0" noProof="0" dirty="0" err="1">
                <a:ln>
                  <a:noFill/>
                </a:ln>
                <a:solidFill>
                  <a:srgbClr val="FFFFFF"/>
                </a:solidFill>
                <a:effectLst/>
                <a:uLnTx/>
                <a:uFillTx/>
              </a:rPr>
              <a:t>gw</a:t>
            </a:r>
            <a:r>
              <a:rPr kumimoji="0" lang="en-US" sz="1400" b="0" i="0" u="none" strike="noStrike" kern="0" cap="none" spc="0" normalizeH="0" baseline="0" noProof="0" dirty="0">
                <a:ln>
                  <a:noFill/>
                </a:ln>
                <a:solidFill>
                  <a:srgbClr val="FFFFFF"/>
                </a:solidFill>
                <a:effectLst/>
                <a:uLnTx/>
                <a:uFillTx/>
              </a:rPr>
              <a:t>)</a:t>
            </a:r>
          </a:p>
        </p:txBody>
      </p:sp>
      <p:pic>
        <p:nvPicPr>
          <p:cNvPr id="2" name="Picture 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55232" y="2312254"/>
            <a:ext cx="764787" cy="764787"/>
          </a:xfrm>
          <a:prstGeom prst="rect">
            <a:avLst/>
          </a:prstGeom>
        </p:spPr>
      </p:pic>
      <p:sp>
        <p:nvSpPr>
          <p:cNvPr id="85" name="TextBox 84"/>
          <p:cNvSpPr txBox="1"/>
          <p:nvPr/>
        </p:nvSpPr>
        <p:spPr>
          <a:xfrm>
            <a:off x="894664" y="2991918"/>
            <a:ext cx="1311301" cy="323165"/>
          </a:xfrm>
          <a:prstGeom prst="rect">
            <a:avLst/>
          </a:prstGeom>
          <a:noFill/>
        </p:spPr>
        <p:txBody>
          <a:bodyPr wrap="square" tIns="91440"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lang="en-US" sz="1200" kern="0" dirty="0">
                <a:solidFill>
                  <a:schemeClr val="accent4">
                    <a:lumMod val="40000"/>
                    <a:lumOff val="60000"/>
                  </a:schemeClr>
                </a:solidFill>
              </a:rPr>
              <a:t>VPN Gateway</a:t>
            </a:r>
            <a:endParaRPr kumimoji="0" lang="en-US" sz="1200" b="0" i="0" u="none" strike="noStrike" kern="0" cap="none" spc="0" normalizeH="0" baseline="0" noProof="0" dirty="0">
              <a:ln>
                <a:noFill/>
              </a:ln>
              <a:solidFill>
                <a:schemeClr val="accent4">
                  <a:lumMod val="40000"/>
                  <a:lumOff val="60000"/>
                </a:schemeClr>
              </a:solidFill>
              <a:effectLst/>
              <a:uLnTx/>
              <a:uFillTx/>
            </a:endParaRPr>
          </a:p>
        </p:txBody>
      </p:sp>
      <p:sp>
        <p:nvSpPr>
          <p:cNvPr id="87" name="TextBox 86"/>
          <p:cNvSpPr txBox="1"/>
          <p:nvPr/>
        </p:nvSpPr>
        <p:spPr>
          <a:xfrm>
            <a:off x="775956" y="4579186"/>
            <a:ext cx="1311301" cy="507831"/>
          </a:xfrm>
          <a:prstGeom prst="rect">
            <a:avLst/>
          </a:prstGeom>
          <a:noFill/>
        </p:spPr>
        <p:txBody>
          <a:bodyPr wrap="square" tIns="91440" rtlCol="0">
            <a:spAutoFit/>
          </a:bodyPr>
          <a:lstStyle/>
          <a:p>
            <a:pPr marL="0" marR="0" lvl="0" indent="0" algn="ctr" defTabSz="932742" eaLnBrk="1" fontAlgn="auto" latinLnBrk="0" hangingPunct="1">
              <a:lnSpc>
                <a:spcPct val="100000"/>
              </a:lnSpc>
              <a:spcBef>
                <a:spcPts val="0"/>
              </a:spcBef>
              <a:spcAft>
                <a:spcPts val="0"/>
              </a:spcAft>
              <a:buClrTx/>
              <a:buSzTx/>
              <a:buFontTx/>
              <a:buNone/>
              <a:tabLst/>
              <a:defRPr/>
            </a:pPr>
            <a:r>
              <a:rPr lang="en-US" sz="1200" kern="0" dirty="0">
                <a:solidFill>
                  <a:schemeClr val="accent4">
                    <a:lumMod val="40000"/>
                    <a:lumOff val="60000"/>
                  </a:schemeClr>
                </a:solidFill>
              </a:rPr>
              <a:t>Reserved </a:t>
            </a:r>
          </a:p>
          <a:p>
            <a:pPr marL="0" marR="0" lvl="0" indent="0" algn="ctr" defTabSz="932742" eaLnBrk="1" fontAlgn="auto" latinLnBrk="0" hangingPunct="1">
              <a:lnSpc>
                <a:spcPct val="100000"/>
              </a:lnSpc>
              <a:spcBef>
                <a:spcPts val="0"/>
              </a:spcBef>
              <a:spcAft>
                <a:spcPts val="0"/>
              </a:spcAft>
              <a:buClrTx/>
              <a:buSzTx/>
              <a:buFontTx/>
              <a:buNone/>
              <a:tabLst/>
              <a:defRPr/>
            </a:pPr>
            <a:r>
              <a:rPr lang="en-US" sz="1200" kern="0" dirty="0">
                <a:solidFill>
                  <a:schemeClr val="accent4">
                    <a:lumMod val="40000"/>
                    <a:lumOff val="60000"/>
                  </a:schemeClr>
                </a:solidFill>
              </a:rPr>
              <a:t>public IP</a:t>
            </a:r>
            <a:endParaRPr kumimoji="0" lang="en-US" sz="1200" b="0" i="0" u="none" strike="noStrike" kern="0" cap="none" spc="0" normalizeH="0" baseline="0" noProof="0" dirty="0">
              <a:ln>
                <a:noFill/>
              </a:ln>
              <a:solidFill>
                <a:schemeClr val="accent4">
                  <a:lumMod val="40000"/>
                  <a:lumOff val="60000"/>
                </a:schemeClr>
              </a:solidFill>
              <a:effectLst/>
              <a:uLnTx/>
              <a:uFillTx/>
            </a:endParaRPr>
          </a:p>
        </p:txBody>
      </p:sp>
      <p:pic>
        <p:nvPicPr>
          <p:cNvPr id="4" name="Picture 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83279" y="3219501"/>
            <a:ext cx="780290" cy="780290"/>
          </a:xfrm>
          <a:prstGeom prst="rect">
            <a:avLst/>
          </a:prstGeom>
        </p:spPr>
      </p:pic>
      <p:sp>
        <p:nvSpPr>
          <p:cNvPr id="33" name="TextBox 32"/>
          <p:cNvSpPr txBox="1"/>
          <p:nvPr/>
        </p:nvSpPr>
        <p:spPr>
          <a:xfrm>
            <a:off x="865243" y="3801472"/>
            <a:ext cx="1311301" cy="507831"/>
          </a:xfrm>
          <a:prstGeom prst="rect">
            <a:avLst/>
          </a:prstGeom>
          <a:noFill/>
        </p:spPr>
        <p:txBody>
          <a:bodyPr wrap="square" tIns="91440"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lang="en-US" sz="1200" kern="0" dirty="0">
                <a:solidFill>
                  <a:schemeClr val="accent4">
                    <a:lumMod val="40000"/>
                    <a:lumOff val="60000"/>
                  </a:schemeClr>
                </a:solidFill>
              </a:rPr>
              <a:t>Outbound inter-VNET transfer</a:t>
            </a:r>
            <a:endParaRPr kumimoji="0" lang="en-US" sz="1200" b="0" i="0" u="none" strike="noStrike" kern="0" cap="none" spc="0" normalizeH="0" baseline="0" noProof="0" dirty="0">
              <a:ln>
                <a:noFill/>
              </a:ln>
              <a:solidFill>
                <a:schemeClr val="accent4">
                  <a:lumMod val="40000"/>
                  <a:lumOff val="60000"/>
                </a:schemeClr>
              </a:solidFill>
              <a:effectLst/>
              <a:uLnTx/>
              <a:uFillTx/>
            </a:endParaRPr>
          </a:p>
        </p:txBody>
      </p:sp>
      <p:sp>
        <p:nvSpPr>
          <p:cNvPr id="34" name="TextBox 33"/>
          <p:cNvSpPr txBox="1"/>
          <p:nvPr/>
        </p:nvSpPr>
        <p:spPr>
          <a:xfrm>
            <a:off x="2703579" y="3654096"/>
            <a:ext cx="4425695" cy="307777"/>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lang="en-US" sz="1400" kern="0" dirty="0">
                <a:solidFill>
                  <a:srgbClr val="FFFFFF"/>
                </a:solidFill>
              </a:rPr>
              <a:t>GB</a:t>
            </a:r>
            <a:r>
              <a:rPr kumimoji="0" lang="en-US" sz="1400" b="0" i="0" u="none" strike="noStrike" kern="0" cap="none" spc="0" normalizeH="0" baseline="0" noProof="0" dirty="0">
                <a:ln>
                  <a:noFill/>
                </a:ln>
                <a:solidFill>
                  <a:srgbClr val="FFFFFF"/>
                </a:solidFill>
                <a:effectLst/>
                <a:uLnTx/>
                <a:uFillTx/>
              </a:rPr>
              <a:t>  </a:t>
            </a:r>
          </a:p>
        </p:txBody>
      </p:sp>
      <p:sp>
        <p:nvSpPr>
          <p:cNvPr id="35" name="TextBox 34"/>
          <p:cNvSpPr txBox="1"/>
          <p:nvPr/>
        </p:nvSpPr>
        <p:spPr>
          <a:xfrm>
            <a:off x="7736140" y="3598869"/>
            <a:ext cx="4425696" cy="307777"/>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lang="en-US" sz="1400" kern="0" dirty="0">
                <a:solidFill>
                  <a:srgbClr val="FFFFFF"/>
                </a:solidFill>
              </a:rPr>
              <a:t>$0.035/GB in Zone 1 </a:t>
            </a:r>
            <a:endParaRPr kumimoji="0" lang="en-US" sz="1400" b="0" i="0" u="none" strike="noStrike" kern="0" cap="none" spc="0" normalizeH="0" baseline="0" noProof="0" dirty="0">
              <a:ln>
                <a:noFill/>
              </a:ln>
              <a:solidFill>
                <a:srgbClr val="FFFFFF"/>
              </a:solidFill>
              <a:effectLst/>
              <a:uLnTx/>
              <a:uFillTx/>
            </a:endParaRPr>
          </a:p>
        </p:txBody>
      </p:sp>
      <p:sp>
        <p:nvSpPr>
          <p:cNvPr id="5" name="Title 4"/>
          <p:cNvSpPr>
            <a:spLocks noGrp="1"/>
          </p:cNvSpPr>
          <p:nvPr>
            <p:ph type="title"/>
          </p:nvPr>
        </p:nvSpPr>
        <p:spPr/>
        <p:txBody>
          <a:bodyPr/>
          <a:lstStyle/>
          <a:p>
            <a:r>
              <a:rPr lang="en-US" sz="5400" spc="0" dirty="0">
                <a:ln>
                  <a:noFill/>
                </a:ln>
                <a:solidFill>
                  <a:srgbClr val="FFFFFF"/>
                </a:solidFill>
              </a:rPr>
              <a:t>Network – pricing metrics</a:t>
            </a:r>
            <a:endParaRPr lang="en-US" dirty="0"/>
          </a:p>
        </p:txBody>
      </p:sp>
      <p:sp>
        <p:nvSpPr>
          <p:cNvPr id="31" name="TextBox 30"/>
          <p:cNvSpPr txBox="1"/>
          <p:nvPr/>
        </p:nvSpPr>
        <p:spPr>
          <a:xfrm>
            <a:off x="532249" y="6427113"/>
            <a:ext cx="5741943" cy="430887"/>
          </a:xfrm>
          <a:prstGeom prst="rect">
            <a:avLst/>
          </a:prstGeom>
          <a:noFill/>
        </p:spPr>
        <p:txBody>
          <a:bodyPr wrap="square" rtlCol="0">
            <a:spAutoFit/>
          </a:bodyPr>
          <a:lstStyle/>
          <a:p>
            <a:pPr marR="0" lvl="0" defTabSz="932742" eaLnBrk="1" fontAlgn="auto" latinLnBrk="0" hangingPunct="1">
              <a:lnSpc>
                <a:spcPct val="100000"/>
              </a:lnSpc>
              <a:spcBef>
                <a:spcPts val="0"/>
              </a:spcBef>
              <a:spcAft>
                <a:spcPts val="0"/>
              </a:spcAft>
              <a:buClrTx/>
              <a:buSzTx/>
              <a:tabLst/>
              <a:defRPr/>
            </a:pPr>
            <a:r>
              <a:rPr kumimoji="0" lang="en-US" sz="1100" b="0" i="0" u="none" strike="noStrike" kern="0" cap="none" spc="0" normalizeH="0" baseline="0" noProof="0" dirty="0">
                <a:ln>
                  <a:noFill/>
                </a:ln>
                <a:effectLst/>
                <a:uLnTx/>
                <a:uFillTx/>
              </a:rPr>
              <a:t>All pricing subject to change.</a:t>
            </a:r>
            <a:r>
              <a:rPr kumimoji="0" lang="en-US" sz="1100" b="0" i="0" u="none" strike="noStrike" kern="0" cap="none" spc="0" normalizeH="0" noProof="0" dirty="0">
                <a:ln>
                  <a:noFill/>
                </a:ln>
                <a:effectLst/>
                <a:uLnTx/>
                <a:uFillTx/>
              </a:rPr>
              <a:t>  </a:t>
            </a:r>
          </a:p>
          <a:p>
            <a:pPr marR="0" lvl="0" defTabSz="932742" eaLnBrk="1" fontAlgn="auto" latinLnBrk="0" hangingPunct="1">
              <a:lnSpc>
                <a:spcPct val="100000"/>
              </a:lnSpc>
              <a:spcBef>
                <a:spcPts val="0"/>
              </a:spcBef>
              <a:spcAft>
                <a:spcPts val="0"/>
              </a:spcAft>
              <a:buClrTx/>
              <a:buSzTx/>
              <a:tabLst/>
              <a:defRPr/>
            </a:pPr>
            <a:r>
              <a:rPr lang="en-US" sz="1100" kern="0" dirty="0"/>
              <a:t>     </a:t>
            </a:r>
            <a:endParaRPr kumimoji="0" lang="en-US" sz="11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3341571806"/>
      </p:ext>
    </p:extLst>
  </p:cSld>
  <p:clrMapOvr>
    <a:masterClrMapping/>
  </p:clrMapOvr>
  <p:transition advTm="292365">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1457" y="1552120"/>
            <a:ext cx="1798716" cy="2793174"/>
          </a:xfrm>
          <a:prstGeom prst="rect">
            <a:avLst/>
          </a:prstGeom>
          <a:solidFill>
            <a:schemeClr val="accent5">
              <a:lumMod val="75000"/>
            </a:schemeClr>
          </a:solidFill>
          <a:ln w="12700" cap="flat" cmpd="sng" algn="ctr">
            <a:noFill/>
            <a:prstDash val="solid"/>
            <a:miter lim="800000"/>
          </a:ln>
          <a:effectLst/>
        </p:spPr>
        <p:txBody>
          <a:bodyPr rtlCol="0" anchor="t"/>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a:ea typeface="+mn-ea"/>
                <a:cs typeface="+mn-cs"/>
              </a:rPr>
              <a:t>item</a:t>
            </a:r>
          </a:p>
        </p:txBody>
      </p:sp>
      <p:sp>
        <p:nvSpPr>
          <p:cNvPr id="5" name="Rectangle 4"/>
          <p:cNvSpPr/>
          <p:nvPr/>
        </p:nvSpPr>
        <p:spPr>
          <a:xfrm>
            <a:off x="7262898" y="1552120"/>
            <a:ext cx="4412835" cy="2818542"/>
          </a:xfrm>
          <a:prstGeom prst="rect">
            <a:avLst/>
          </a:prstGeom>
          <a:solidFill>
            <a:srgbClr val="025599"/>
          </a:solidFill>
          <a:ln w="12700" cap="flat" cmpd="sng" algn="ctr">
            <a:noFill/>
            <a:prstDash val="solid"/>
            <a:miter lim="800000"/>
          </a:ln>
          <a:effectLst/>
        </p:spPr>
        <p:txBody>
          <a:bodyPr rtlCol="0" anchor="t"/>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a:ea typeface="+mn-ea"/>
                <a:cs typeface="+mn-cs"/>
              </a:rPr>
              <a:t>cost per unit*</a:t>
            </a:r>
          </a:p>
        </p:txBody>
      </p:sp>
      <p:sp>
        <p:nvSpPr>
          <p:cNvPr id="6" name="Rectangle 5"/>
          <p:cNvSpPr/>
          <p:nvPr/>
        </p:nvSpPr>
        <p:spPr>
          <a:xfrm>
            <a:off x="2615456" y="1552120"/>
            <a:ext cx="4425696" cy="2818541"/>
          </a:xfrm>
          <a:prstGeom prst="rect">
            <a:avLst/>
          </a:prstGeom>
          <a:solidFill>
            <a:srgbClr val="025599"/>
          </a:solidFill>
          <a:ln w="12700" cap="flat" cmpd="sng" algn="ctr">
            <a:noFill/>
            <a:prstDash val="solid"/>
            <a:miter lim="800000"/>
          </a:ln>
          <a:effectLst/>
        </p:spPr>
        <p:txBody>
          <a:bodyPr rtlCol="0" anchor="t"/>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a:ea typeface="+mn-ea"/>
                <a:cs typeface="+mn-cs"/>
              </a:rPr>
              <a:t>unit of measurement</a:t>
            </a:r>
          </a:p>
        </p:txBody>
      </p:sp>
      <p:sp>
        <p:nvSpPr>
          <p:cNvPr id="7" name="Rectangle 6"/>
          <p:cNvSpPr/>
          <p:nvPr/>
        </p:nvSpPr>
        <p:spPr>
          <a:xfrm>
            <a:off x="581457" y="2139246"/>
            <a:ext cx="1812253" cy="1005840"/>
          </a:xfrm>
          <a:prstGeom prst="rect">
            <a:avLst/>
          </a:prstGeom>
          <a:solidFill>
            <a:srgbClr val="426AA6">
              <a:alpha val="50000"/>
            </a:srgbClr>
          </a:solidFill>
          <a:ln w="12700" cap="flat" cmpd="sng" algn="ctr">
            <a:noFill/>
            <a:prstDash val="solid"/>
            <a:miter lim="800000"/>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5" name="TextBox 14"/>
          <p:cNvSpPr txBox="1"/>
          <p:nvPr/>
        </p:nvSpPr>
        <p:spPr>
          <a:xfrm>
            <a:off x="567504" y="2842720"/>
            <a:ext cx="1844108" cy="276999"/>
          </a:xfrm>
          <a:prstGeom prst="rect">
            <a:avLst/>
          </a:prstGeom>
          <a:noFill/>
        </p:spPr>
        <p:txBody>
          <a:bodyPr wrap="square" rtlCol="0">
            <a:spAutoFit/>
          </a:bodyPr>
          <a:lstStyle/>
          <a:p>
            <a:pPr marL="0" marR="0" lvl="0" indent="0" algn="ctr" defTabSz="932742" eaLnBrk="1" fontAlgn="auto" latinLnBrk="0" hangingPunct="1">
              <a:lnSpc>
                <a:spcPct val="100000"/>
              </a:lnSpc>
              <a:spcBef>
                <a:spcPts val="0"/>
              </a:spcBef>
              <a:spcAft>
                <a:spcPts val="0"/>
              </a:spcAft>
              <a:buClrTx/>
              <a:buSzTx/>
              <a:buFontTx/>
              <a:buNone/>
              <a:tabLst/>
              <a:defRPr/>
            </a:pPr>
            <a:r>
              <a:rPr lang="en-US" sz="1200" kern="0">
                <a:solidFill>
                  <a:schemeClr val="accent4">
                    <a:lumMod val="40000"/>
                    <a:lumOff val="60000"/>
                  </a:schemeClr>
                </a:solidFill>
              </a:rPr>
              <a:t>Backup Service</a:t>
            </a:r>
            <a:endParaRPr kumimoji="0" lang="en-US" sz="1200" b="0" i="0" u="none" strike="noStrike" kern="0" cap="none" spc="0" normalizeH="0" baseline="0" noProof="0" dirty="0">
              <a:ln>
                <a:noFill/>
              </a:ln>
              <a:solidFill>
                <a:schemeClr val="accent4">
                  <a:lumMod val="40000"/>
                  <a:lumOff val="60000"/>
                </a:schemeClr>
              </a:solidFill>
              <a:effectLst/>
              <a:uLnTx/>
              <a:uFillTx/>
            </a:endParaRPr>
          </a:p>
        </p:txBody>
      </p:sp>
      <p:sp>
        <p:nvSpPr>
          <p:cNvPr id="17" name="TextBox 16"/>
          <p:cNvSpPr txBox="1"/>
          <p:nvPr/>
        </p:nvSpPr>
        <p:spPr>
          <a:xfrm>
            <a:off x="948928" y="3950288"/>
            <a:ext cx="1195181" cy="276999"/>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accent4">
                    <a:lumMod val="40000"/>
                    <a:lumOff val="60000"/>
                  </a:schemeClr>
                </a:solidFill>
                <a:effectLst/>
                <a:uLnTx/>
                <a:uFillTx/>
              </a:rPr>
              <a:t>Site Recovery</a:t>
            </a:r>
            <a:endParaRPr kumimoji="0" lang="en-US" sz="1200" b="0" i="0" u="none" strike="noStrike" kern="0" cap="none" spc="0" normalizeH="0" baseline="0" noProof="0" dirty="0">
              <a:ln>
                <a:noFill/>
              </a:ln>
              <a:solidFill>
                <a:schemeClr val="accent4">
                  <a:lumMod val="40000"/>
                  <a:lumOff val="60000"/>
                </a:schemeClr>
              </a:solidFill>
              <a:effectLst/>
              <a:uLnTx/>
              <a:uFillTx/>
            </a:endParaRPr>
          </a:p>
        </p:txBody>
      </p:sp>
      <p:sp>
        <p:nvSpPr>
          <p:cNvPr id="20" name="TextBox 19"/>
          <p:cNvSpPr txBox="1"/>
          <p:nvPr/>
        </p:nvSpPr>
        <p:spPr>
          <a:xfrm>
            <a:off x="2601621" y="3508499"/>
            <a:ext cx="4425697" cy="307777"/>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rPr>
              <a:t>Instance count and target destination</a:t>
            </a:r>
            <a:endParaRPr kumimoji="0" lang="en-US" sz="1400" b="0" i="0" u="none" strike="noStrike" kern="0" cap="none" spc="0" normalizeH="0" baseline="0" noProof="0" dirty="0">
              <a:ln>
                <a:noFill/>
              </a:ln>
              <a:solidFill>
                <a:srgbClr val="FFFFFF"/>
              </a:solidFill>
              <a:effectLst/>
              <a:uLnTx/>
              <a:uFillTx/>
            </a:endParaRPr>
          </a:p>
        </p:txBody>
      </p:sp>
      <p:sp>
        <p:nvSpPr>
          <p:cNvPr id="21" name="TextBox 20"/>
          <p:cNvSpPr txBox="1"/>
          <p:nvPr/>
        </p:nvSpPr>
        <p:spPr>
          <a:xfrm>
            <a:off x="7276435" y="3273098"/>
            <a:ext cx="4399298" cy="523220"/>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Recover</a:t>
            </a:r>
            <a:r>
              <a:rPr kumimoji="0" lang="en-US" sz="1400" b="0" i="0" u="none" strike="noStrike" kern="0" cap="none" spc="0" normalizeH="0" noProof="0" dirty="0">
                <a:ln>
                  <a:noFill/>
                </a:ln>
                <a:solidFill>
                  <a:srgbClr val="FFFFFF"/>
                </a:solidFill>
                <a:effectLst/>
                <a:uLnTx/>
                <a:uFillTx/>
              </a:rPr>
              <a:t> to customer’s own site -&gt; $16/</a:t>
            </a:r>
            <a:r>
              <a:rPr kumimoji="0" lang="en-US" sz="1400" b="0" i="0" u="none" strike="noStrike" kern="0" cap="none" spc="0" normalizeH="0" noProof="0" dirty="0" err="1">
                <a:ln>
                  <a:noFill/>
                </a:ln>
                <a:solidFill>
                  <a:srgbClr val="FFFFFF"/>
                </a:solidFill>
                <a:effectLst/>
                <a:uLnTx/>
                <a:uFillTx/>
              </a:rPr>
              <a:t>mo</a:t>
            </a:r>
            <a:r>
              <a:rPr kumimoji="0" lang="en-US" sz="1400" b="0" i="0" u="none" strike="noStrike" kern="0" cap="none" spc="0" normalizeH="0" noProof="0" dirty="0">
                <a:ln>
                  <a:noFill/>
                </a:ln>
                <a:solidFill>
                  <a:srgbClr val="FFFFFF"/>
                </a:solidFill>
                <a:effectLst/>
                <a:uLnTx/>
                <a:uFillTx/>
              </a:rPr>
              <a:t>/inst.</a:t>
            </a:r>
          </a:p>
          <a:p>
            <a:pPr marL="0" marR="0" lvl="0" indent="0" defTabSz="932742" eaLnBrk="1" fontAlgn="auto" latinLnBrk="0" hangingPunct="1">
              <a:lnSpc>
                <a:spcPct val="100000"/>
              </a:lnSpc>
              <a:spcBef>
                <a:spcPts val="0"/>
              </a:spcBef>
              <a:spcAft>
                <a:spcPts val="0"/>
              </a:spcAft>
              <a:buClrTx/>
              <a:buSzTx/>
              <a:buFontTx/>
              <a:buNone/>
              <a:tabLst/>
              <a:defRPr/>
            </a:pPr>
            <a:r>
              <a:rPr lang="en-US" sz="1400" kern="0" dirty="0">
                <a:solidFill>
                  <a:srgbClr val="FFFFFF"/>
                </a:solidFill>
              </a:rPr>
              <a:t>Recover to Azure -&gt; $54/</a:t>
            </a:r>
            <a:r>
              <a:rPr lang="en-US" sz="1400" kern="0" dirty="0" err="1">
                <a:solidFill>
                  <a:srgbClr val="FFFFFF"/>
                </a:solidFill>
              </a:rPr>
              <a:t>mo</a:t>
            </a:r>
            <a:r>
              <a:rPr lang="en-US" sz="1400" kern="0" dirty="0">
                <a:solidFill>
                  <a:srgbClr val="FFFFFF"/>
                </a:solidFill>
              </a:rPr>
              <a:t>/inst.</a:t>
            </a:r>
          </a:p>
        </p:txBody>
      </p:sp>
      <p:sp>
        <p:nvSpPr>
          <p:cNvPr id="22" name="Rectangle 21"/>
          <p:cNvSpPr/>
          <p:nvPr/>
        </p:nvSpPr>
        <p:spPr>
          <a:xfrm>
            <a:off x="2615456" y="2139246"/>
            <a:ext cx="4415726" cy="1005840"/>
          </a:xfrm>
          <a:prstGeom prst="rect">
            <a:avLst/>
          </a:prstGeom>
          <a:solidFill>
            <a:srgbClr val="426AA6">
              <a:alpha val="50000"/>
            </a:srgbClr>
          </a:solidFill>
          <a:ln w="12700" cap="flat" cmpd="sng" algn="ctr">
            <a:noFill/>
            <a:prstDash val="solid"/>
            <a:miter lim="800000"/>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28" name="TextBox 27"/>
          <p:cNvSpPr txBox="1"/>
          <p:nvPr/>
        </p:nvSpPr>
        <p:spPr>
          <a:xfrm>
            <a:off x="2714608" y="2312901"/>
            <a:ext cx="4425697" cy="307777"/>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rPr>
              <a:t>Instance count and size catagory</a:t>
            </a:r>
            <a:r>
              <a:rPr kumimoji="0" lang="en-US" sz="1400" b="0" i="0" u="none" strike="noStrike" kern="0" cap="none" spc="0" normalizeH="0" baseline="0" noProof="0" dirty="0">
                <a:ln>
                  <a:noFill/>
                </a:ln>
                <a:solidFill>
                  <a:srgbClr val="FFFFFF"/>
                </a:solidFill>
                <a:effectLst/>
                <a:uLnTx/>
                <a:uFillTx/>
              </a:rPr>
              <a:t>	</a:t>
            </a:r>
          </a:p>
        </p:txBody>
      </p:sp>
      <p:sp>
        <p:nvSpPr>
          <p:cNvPr id="23" name="Rectangle 22"/>
          <p:cNvSpPr/>
          <p:nvPr/>
        </p:nvSpPr>
        <p:spPr>
          <a:xfrm>
            <a:off x="7253311" y="2122617"/>
            <a:ext cx="4411862" cy="1005840"/>
          </a:xfrm>
          <a:prstGeom prst="rect">
            <a:avLst/>
          </a:prstGeom>
          <a:solidFill>
            <a:srgbClr val="426AA6">
              <a:alpha val="50000"/>
            </a:srgbClr>
          </a:solidFill>
          <a:ln w="12700" cap="flat" cmpd="sng" algn="ctr">
            <a:noFill/>
            <a:prstDash val="solid"/>
            <a:miter lim="800000"/>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32" name="TextBox 31"/>
          <p:cNvSpPr txBox="1"/>
          <p:nvPr/>
        </p:nvSpPr>
        <p:spPr>
          <a:xfrm>
            <a:off x="7297940" y="2245152"/>
            <a:ext cx="4425697" cy="738664"/>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&lt;50 GB instance -&gt; $5/</a:t>
            </a:r>
            <a:r>
              <a:rPr kumimoji="0" lang="en-US" sz="1400" b="0" i="0" u="none" strike="noStrike" kern="0" cap="none" spc="0" normalizeH="0" baseline="0" noProof="0" dirty="0" err="1">
                <a:ln>
                  <a:noFill/>
                </a:ln>
                <a:solidFill>
                  <a:srgbClr val="FFFFFF"/>
                </a:solidFill>
                <a:effectLst/>
                <a:uLnTx/>
                <a:uFillTx/>
              </a:rPr>
              <a:t>mo</a:t>
            </a:r>
            <a:r>
              <a:rPr kumimoji="0" lang="en-US" sz="1400" b="0" i="0" u="none" strike="noStrike" kern="0" cap="none" spc="0" normalizeH="0" baseline="0" noProof="0" dirty="0">
                <a:ln>
                  <a:noFill/>
                </a:ln>
                <a:solidFill>
                  <a:srgbClr val="FFFFFF"/>
                </a:solidFill>
                <a:effectLst/>
                <a:uLnTx/>
                <a:uFillTx/>
              </a:rPr>
              <a:t> </a:t>
            </a:r>
          </a:p>
          <a:p>
            <a:pPr marL="0" marR="0" lvl="0" indent="0" defTabSz="932742" eaLnBrk="1" fontAlgn="auto" latinLnBrk="0" hangingPunct="1">
              <a:lnSpc>
                <a:spcPct val="100000"/>
              </a:lnSpc>
              <a:spcBef>
                <a:spcPts val="0"/>
              </a:spcBef>
              <a:spcAft>
                <a:spcPts val="0"/>
              </a:spcAft>
              <a:buClrTx/>
              <a:buSzTx/>
              <a:buFontTx/>
              <a:buNone/>
              <a:tabLst/>
              <a:defRPr/>
            </a:pPr>
            <a:r>
              <a:rPr lang="en-US" sz="1400" kern="0" dirty="0">
                <a:solidFill>
                  <a:srgbClr val="FFFFFF"/>
                </a:solidFill>
              </a:rPr>
              <a:t>50GB-500GB instance -&gt; $10/</a:t>
            </a:r>
            <a:r>
              <a:rPr lang="en-US" sz="1400" kern="0" dirty="0" err="1">
                <a:solidFill>
                  <a:srgbClr val="FFFFFF"/>
                </a:solidFill>
              </a:rPr>
              <a:t>mo</a:t>
            </a:r>
            <a:endParaRPr lang="en-US" sz="1400" kern="0" dirty="0">
              <a:solidFill>
                <a:srgbClr val="FFFFFF"/>
              </a:solidFill>
            </a:endParaRPr>
          </a:p>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&gt;500 GB instance -&gt; $10/</a:t>
            </a:r>
            <a:r>
              <a:rPr kumimoji="0" lang="en-US" sz="1400" b="0" i="0" u="none" strike="noStrike" kern="0" cap="none" spc="0" normalizeH="0" baseline="0" noProof="0" dirty="0" err="1">
                <a:ln>
                  <a:noFill/>
                </a:ln>
                <a:solidFill>
                  <a:srgbClr val="FFFFFF"/>
                </a:solidFill>
                <a:effectLst/>
                <a:uLnTx/>
                <a:uFillTx/>
              </a:rPr>
              <a:t>mo</a:t>
            </a:r>
            <a:endParaRPr kumimoji="0" lang="en-US" sz="1400" b="0" i="0" u="none" strike="noStrike" kern="0" cap="none" spc="0" normalizeH="0" baseline="0" noProof="0" dirty="0">
              <a:ln>
                <a:noFill/>
              </a:ln>
              <a:solidFill>
                <a:srgbClr val="FFFFFF"/>
              </a:solidFill>
              <a:effectLst/>
              <a:uLnTx/>
              <a:uFillTx/>
            </a:endParaRPr>
          </a:p>
        </p:txBody>
      </p:sp>
      <p:pic>
        <p:nvPicPr>
          <p:cNvPr id="10" name="Picture 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149601" y="2123473"/>
            <a:ext cx="780290" cy="780290"/>
          </a:xfrm>
          <a:prstGeom prst="rect">
            <a:avLst/>
          </a:prstGeom>
        </p:spPr>
      </p:pic>
      <p:pic>
        <p:nvPicPr>
          <p:cNvPr id="11" name="Picture 1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99413" y="3210440"/>
            <a:ext cx="780290" cy="780290"/>
          </a:xfrm>
          <a:prstGeom prst="rect">
            <a:avLst/>
          </a:prstGeom>
        </p:spPr>
      </p:pic>
      <p:sp>
        <p:nvSpPr>
          <p:cNvPr id="13" name="TextBox 12"/>
          <p:cNvSpPr txBox="1"/>
          <p:nvPr/>
        </p:nvSpPr>
        <p:spPr>
          <a:xfrm>
            <a:off x="454517" y="4842872"/>
            <a:ext cx="6572801" cy="1203406"/>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Backup storage charge based on storage type of the backup vault either at LRS or GRS rate</a:t>
            </a:r>
          </a:p>
          <a:p>
            <a:pPr>
              <a:lnSpc>
                <a:spcPct val="90000"/>
              </a:lnSpc>
              <a:spcAft>
                <a:spcPts val="600"/>
              </a:spcAft>
            </a:pPr>
            <a:r>
              <a:rPr lang="en-US" sz="2000" dirty="0">
                <a:gradFill>
                  <a:gsLst>
                    <a:gs pos="2917">
                      <a:schemeClr val="tx1"/>
                    </a:gs>
                    <a:gs pos="30000">
                      <a:schemeClr val="tx1"/>
                    </a:gs>
                  </a:gsLst>
                  <a:lin ang="5400000" scaled="0"/>
                </a:gradFill>
              </a:rPr>
              <a:t>Also recommended to use Cool Storage tier for backup</a:t>
            </a:r>
          </a:p>
        </p:txBody>
      </p:sp>
      <p:sp>
        <p:nvSpPr>
          <p:cNvPr id="18" name="TextBox 17"/>
          <p:cNvSpPr txBox="1"/>
          <p:nvPr/>
        </p:nvSpPr>
        <p:spPr>
          <a:xfrm>
            <a:off x="532249" y="6427113"/>
            <a:ext cx="5741943" cy="430887"/>
          </a:xfrm>
          <a:prstGeom prst="rect">
            <a:avLst/>
          </a:prstGeom>
          <a:noFill/>
        </p:spPr>
        <p:txBody>
          <a:bodyPr wrap="square" rtlCol="0">
            <a:spAutoFit/>
          </a:bodyPr>
          <a:lstStyle/>
          <a:p>
            <a:pPr marR="0" lvl="0" defTabSz="932742" eaLnBrk="1" fontAlgn="auto" latinLnBrk="0" hangingPunct="1">
              <a:lnSpc>
                <a:spcPct val="100000"/>
              </a:lnSpc>
              <a:spcBef>
                <a:spcPts val="0"/>
              </a:spcBef>
              <a:spcAft>
                <a:spcPts val="0"/>
              </a:spcAft>
              <a:buClrTx/>
              <a:buSzTx/>
              <a:tabLst/>
              <a:defRPr/>
            </a:pPr>
            <a:r>
              <a:rPr kumimoji="0" lang="en-US" sz="1100" b="0" i="0" u="none" strike="noStrike" kern="0" cap="none" spc="0" normalizeH="0" baseline="0" noProof="0" dirty="0">
                <a:ln>
                  <a:noFill/>
                </a:ln>
                <a:effectLst/>
                <a:uLnTx/>
                <a:uFillTx/>
              </a:rPr>
              <a:t>All pricing subject to change.</a:t>
            </a:r>
            <a:r>
              <a:rPr kumimoji="0" lang="en-US" sz="1100" b="0" i="0" u="none" strike="noStrike" kern="0" cap="none" spc="0" normalizeH="0" noProof="0" dirty="0">
                <a:ln>
                  <a:noFill/>
                </a:ln>
                <a:effectLst/>
                <a:uLnTx/>
                <a:uFillTx/>
              </a:rPr>
              <a:t>  </a:t>
            </a:r>
          </a:p>
          <a:p>
            <a:pPr marR="0" lvl="0" defTabSz="932742" eaLnBrk="1" fontAlgn="auto" latinLnBrk="0" hangingPunct="1">
              <a:lnSpc>
                <a:spcPct val="100000"/>
              </a:lnSpc>
              <a:spcBef>
                <a:spcPts val="0"/>
              </a:spcBef>
              <a:spcAft>
                <a:spcPts val="0"/>
              </a:spcAft>
              <a:buClrTx/>
              <a:buSzTx/>
              <a:tabLst/>
              <a:defRPr/>
            </a:pPr>
            <a:r>
              <a:rPr lang="en-US" sz="1100" kern="0" dirty="0"/>
              <a:t>     </a:t>
            </a:r>
            <a:endParaRPr kumimoji="0" lang="en-US" sz="1100" b="0" i="0" u="none" strike="noStrike" kern="0" cap="none" spc="0" normalizeH="0" baseline="0" noProof="0" dirty="0">
              <a:ln>
                <a:noFill/>
              </a:ln>
              <a:effectLst/>
              <a:uLnTx/>
              <a:uFillTx/>
            </a:endParaRPr>
          </a:p>
        </p:txBody>
      </p:sp>
      <p:sp>
        <p:nvSpPr>
          <p:cNvPr id="8" name="Title 7"/>
          <p:cNvSpPr>
            <a:spLocks noGrp="1"/>
          </p:cNvSpPr>
          <p:nvPr>
            <p:ph type="title"/>
          </p:nvPr>
        </p:nvSpPr>
        <p:spPr/>
        <p:txBody>
          <a:bodyPr/>
          <a:lstStyle/>
          <a:p>
            <a:r>
              <a:rPr lang="en-US" dirty="0"/>
              <a:t>Recovery Services – Pricing metrics</a:t>
            </a:r>
            <a:br>
              <a:rPr lang="en-US" dirty="0"/>
            </a:br>
            <a:endParaRPr lang="en-US" dirty="0"/>
          </a:p>
        </p:txBody>
      </p:sp>
    </p:spTree>
    <p:extLst>
      <p:ext uri="{BB962C8B-B14F-4D97-AF65-F5344CB8AC3E}">
        <p14:creationId xmlns:p14="http://schemas.microsoft.com/office/powerpoint/2010/main" val="1836127324"/>
      </p:ext>
    </p:extLst>
  </p:cSld>
  <p:clrMapOvr>
    <a:masterClrMapping/>
  </p:clrMapOvr>
  <p:transition advTm="190652">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a:t>
            </a:r>
            <a:r>
              <a:rPr lang="en-US"/>
              <a:t>solution volumetry</a:t>
            </a:r>
            <a:endParaRPr lang="en-US" dirty="0"/>
          </a:p>
        </p:txBody>
      </p:sp>
      <p:graphicFrame>
        <p:nvGraphicFramePr>
          <p:cNvPr id="3" name="Table 2"/>
          <p:cNvGraphicFramePr>
            <a:graphicFrameLocks noGrp="1"/>
          </p:cNvGraphicFramePr>
          <p:nvPr>
            <p:extLst/>
          </p:nvPr>
        </p:nvGraphicFramePr>
        <p:xfrm>
          <a:off x="599635" y="1425227"/>
          <a:ext cx="10880448" cy="2026348"/>
        </p:xfrm>
        <a:graphic>
          <a:graphicData uri="http://schemas.openxmlformats.org/drawingml/2006/table">
            <a:tbl>
              <a:tblPr firstRow="1" bandRow="1">
                <a:tableStyleId>{5C22544A-7EE6-4342-B048-85BDC9FD1C3A}</a:tableStyleId>
              </a:tblPr>
              <a:tblGrid>
                <a:gridCol w="1573055">
                  <a:extLst>
                    <a:ext uri="{9D8B030D-6E8A-4147-A177-3AD203B41FA5}">
                      <a16:colId xmlns:a16="http://schemas.microsoft.com/office/drawing/2014/main" val="2714551877"/>
                    </a:ext>
                  </a:extLst>
                </a:gridCol>
                <a:gridCol w="3434860">
                  <a:extLst>
                    <a:ext uri="{9D8B030D-6E8A-4147-A177-3AD203B41FA5}">
                      <a16:colId xmlns:a16="http://schemas.microsoft.com/office/drawing/2014/main" val="2045288260"/>
                    </a:ext>
                  </a:extLst>
                </a:gridCol>
                <a:gridCol w="1793632">
                  <a:extLst>
                    <a:ext uri="{9D8B030D-6E8A-4147-A177-3AD203B41FA5}">
                      <a16:colId xmlns:a16="http://schemas.microsoft.com/office/drawing/2014/main" val="1631142922"/>
                    </a:ext>
                  </a:extLst>
                </a:gridCol>
                <a:gridCol w="4078901">
                  <a:extLst>
                    <a:ext uri="{9D8B030D-6E8A-4147-A177-3AD203B41FA5}">
                      <a16:colId xmlns:a16="http://schemas.microsoft.com/office/drawing/2014/main" val="677589418"/>
                    </a:ext>
                  </a:extLst>
                </a:gridCol>
              </a:tblGrid>
              <a:tr h="373999">
                <a:tc>
                  <a:txBody>
                    <a:bodyPr/>
                    <a:lstStyle/>
                    <a:p>
                      <a:pPr algn="ctr"/>
                      <a:r>
                        <a:rPr lang="en-US" dirty="0"/>
                        <a:t>Item</a:t>
                      </a:r>
                    </a:p>
                  </a:txBody>
                  <a:tcPr/>
                </a:tc>
                <a:tc>
                  <a:txBody>
                    <a:bodyPr/>
                    <a:lstStyle/>
                    <a:p>
                      <a:pPr algn="ctr"/>
                      <a:r>
                        <a:rPr lang="en-US" dirty="0"/>
                        <a:t>Metrics</a:t>
                      </a:r>
                    </a:p>
                  </a:txBody>
                  <a:tcPr/>
                </a:tc>
                <a:tc>
                  <a:txBody>
                    <a:bodyPr/>
                    <a:lstStyle/>
                    <a:p>
                      <a:pPr algn="ctr"/>
                      <a:r>
                        <a:rPr lang="en-US" dirty="0"/>
                        <a:t>Item</a:t>
                      </a:r>
                    </a:p>
                  </a:txBody>
                  <a:tcPr/>
                </a:tc>
                <a:tc>
                  <a:txBody>
                    <a:bodyPr/>
                    <a:lstStyle/>
                    <a:p>
                      <a:pPr algn="ctr"/>
                      <a:r>
                        <a:rPr lang="en-US" dirty="0"/>
                        <a:t>Metrics</a:t>
                      </a:r>
                    </a:p>
                  </a:txBody>
                  <a:tcPr/>
                </a:tc>
                <a:extLst>
                  <a:ext uri="{0D108BD9-81ED-4DB2-BD59-A6C34878D82A}">
                    <a16:rowId xmlns:a16="http://schemas.microsoft.com/office/drawing/2014/main" val="1824177051"/>
                  </a:ext>
                </a:extLst>
              </a:tr>
              <a:tr h="373999">
                <a:tc>
                  <a:txBody>
                    <a:bodyPr/>
                    <a:lstStyle/>
                    <a:p>
                      <a:r>
                        <a:rPr kumimoji="0" lang="en-US" sz="1600" b="1" i="0" u="none" strike="noStrike" kern="0" cap="none" spc="0" normalizeH="0" baseline="0" dirty="0">
                          <a:ln>
                            <a:solidFill>
                              <a:srgbClr val="FFFFFF">
                                <a:alpha val="0"/>
                              </a:srgbClr>
                            </a:solidFill>
                          </a:ln>
                          <a:solidFill>
                            <a:srgbClr val="505050">
                              <a:lumMod val="50000"/>
                            </a:srgbClr>
                          </a:solidFill>
                          <a:effectLst/>
                          <a:uLnTx/>
                          <a:uFillTx/>
                          <a:latin typeface="+mn-lt"/>
                          <a:ea typeface="+mn-ea"/>
                          <a:cs typeface="+mn-cs"/>
                        </a:rPr>
                        <a:t>1. G5 VM</a:t>
                      </a:r>
                    </a:p>
                  </a:txBody>
                  <a:tcPr/>
                </a:tc>
                <a:tc>
                  <a:txBody>
                    <a:bodyPr/>
                    <a:lstStyle/>
                    <a:p>
                      <a:pPr marL="0" marR="0" lvl="0" indent="0" defTabSz="776927" eaLnBrk="1" fontAlgn="base" latinLnBrk="0" hangingPunct="1">
                        <a:lnSpc>
                          <a:spcPct val="90000"/>
                        </a:lnSpc>
                        <a:spcBef>
                          <a:spcPct val="0"/>
                        </a:spcBef>
                        <a:spcAft>
                          <a:spcPct val="0"/>
                        </a:spcAft>
                        <a:buClrTx/>
                        <a:buSzTx/>
                        <a:buFontTx/>
                        <a:buNone/>
                        <a:tabLst/>
                        <a:defRPr/>
                      </a:pPr>
                      <a:r>
                        <a:rPr lang="en-US" altLang="zh-TW" sz="1600" kern="1200" baseline="0" noProof="0" dirty="0">
                          <a:solidFill>
                            <a:schemeClr val="dk1"/>
                          </a:solidFill>
                          <a:latin typeface="+mn-lt"/>
                          <a:ea typeface="+mn-ea"/>
                          <a:cs typeface="+mn-cs"/>
                        </a:rPr>
                        <a:t>Active: 24x7 </a:t>
                      </a:r>
                    </a:p>
                    <a:p>
                      <a:pPr marL="0" marR="0" lvl="0" indent="0" defTabSz="776927" eaLnBrk="1" fontAlgn="base" latinLnBrk="0" hangingPunct="1">
                        <a:lnSpc>
                          <a:spcPct val="90000"/>
                        </a:lnSpc>
                        <a:spcBef>
                          <a:spcPct val="0"/>
                        </a:spcBef>
                        <a:spcAft>
                          <a:spcPct val="0"/>
                        </a:spcAft>
                        <a:buClrTx/>
                        <a:buSzTx/>
                        <a:buFontTx/>
                        <a:buNone/>
                        <a:tabLst/>
                        <a:defRPr/>
                      </a:pPr>
                      <a:r>
                        <a:rPr lang="en-US" altLang="zh-TW" sz="1600" kern="1200" baseline="0" dirty="0">
                          <a:solidFill>
                            <a:schemeClr val="dk1"/>
                          </a:solidFill>
                          <a:latin typeface="+mn-lt"/>
                          <a:ea typeface="+mn-ea"/>
                          <a:cs typeface="+mn-cs"/>
                        </a:rPr>
                        <a:t>Hrs./mo. </a:t>
                      </a:r>
                      <a:r>
                        <a:rPr lang="en-US" altLang="zh-TW" sz="1600" kern="1200" baseline="0" noProof="0">
                          <a:solidFill>
                            <a:schemeClr val="dk1"/>
                          </a:solidFill>
                          <a:latin typeface="+mn-lt"/>
                          <a:ea typeface="+mn-ea"/>
                          <a:cs typeface="+mn-cs"/>
                        </a:rPr>
                        <a:t>=744</a:t>
                      </a:r>
                      <a:endParaRPr lang="en-US" altLang="zh-TW" sz="1600" kern="1200" baseline="0" noProof="0" dirty="0">
                        <a:solidFill>
                          <a:schemeClr val="dk1"/>
                        </a:solidFill>
                        <a:latin typeface="+mn-lt"/>
                        <a:ea typeface="+mn-ea"/>
                        <a:cs typeface="+mn-cs"/>
                      </a:endParaRPr>
                    </a:p>
                  </a:txBody>
                  <a:tcPr/>
                </a:tc>
                <a:tc>
                  <a:txBody>
                    <a:bodyPr/>
                    <a:lstStyle/>
                    <a:p>
                      <a:r>
                        <a:rPr kumimoji="0" lang="en-US" sz="1600" b="1" i="0" u="none" strike="noStrike" kern="0" cap="none" spc="0" normalizeH="0" baseline="0" dirty="0">
                          <a:ln>
                            <a:solidFill>
                              <a:srgbClr val="FFFFFF">
                                <a:alpha val="0"/>
                              </a:srgbClr>
                            </a:solidFill>
                          </a:ln>
                          <a:solidFill>
                            <a:srgbClr val="505050">
                              <a:lumMod val="50000"/>
                            </a:srgbClr>
                          </a:solidFill>
                          <a:effectLst/>
                          <a:uLnTx/>
                          <a:uFillTx/>
                          <a:latin typeface="+mn-lt"/>
                          <a:ea typeface="+mn-ea"/>
                          <a:cs typeface="+mn-cs"/>
                        </a:rPr>
                        <a:t>5</a:t>
                      </a:r>
                      <a:r>
                        <a:rPr kumimoji="0" lang="en-US" sz="1600" b="1" i="0" u="none" strike="noStrike" kern="0" cap="none" spc="0" normalizeH="0" baseline="0">
                          <a:ln>
                            <a:solidFill>
                              <a:srgbClr val="FFFFFF">
                                <a:alpha val="0"/>
                              </a:srgbClr>
                            </a:solidFill>
                          </a:ln>
                          <a:solidFill>
                            <a:srgbClr val="505050">
                              <a:lumMod val="50000"/>
                            </a:srgbClr>
                          </a:solidFill>
                          <a:effectLst/>
                          <a:uLnTx/>
                          <a:uFillTx/>
                          <a:latin typeface="+mn-lt"/>
                          <a:ea typeface="+mn-ea"/>
                          <a:cs typeface="+mn-cs"/>
                        </a:rPr>
                        <a:t>. HDD </a:t>
                      </a:r>
                      <a:r>
                        <a:rPr kumimoji="0" lang="en-US" sz="1600" b="1" i="0" u="none" strike="noStrike" kern="0" cap="none" spc="0" normalizeH="0" baseline="0" dirty="0">
                          <a:ln>
                            <a:solidFill>
                              <a:srgbClr val="FFFFFF">
                                <a:alpha val="0"/>
                              </a:srgbClr>
                            </a:solidFill>
                          </a:ln>
                          <a:solidFill>
                            <a:srgbClr val="505050">
                              <a:lumMod val="50000"/>
                            </a:srgbClr>
                          </a:solidFill>
                          <a:effectLst/>
                          <a:uLnTx/>
                          <a:uFillTx/>
                          <a:latin typeface="+mn-lt"/>
                          <a:ea typeface="+mn-ea"/>
                          <a:cs typeface="+mn-cs"/>
                        </a:rPr>
                        <a:t>Storage</a:t>
                      </a:r>
                    </a:p>
                  </a:txBody>
                  <a:tcPr/>
                </a:tc>
                <a:tc>
                  <a:txBody>
                    <a:bodyPr/>
                    <a:lstStyle/>
                    <a:p>
                      <a:pPr marL="0" marR="0" lvl="0" indent="0" defTabSz="776927" eaLnBrk="1" fontAlgn="base" latinLnBrk="0" hangingPunct="1">
                        <a:lnSpc>
                          <a:spcPct val="90000"/>
                        </a:lnSpc>
                        <a:spcBef>
                          <a:spcPct val="0"/>
                        </a:spcBef>
                        <a:spcAft>
                          <a:spcPct val="0"/>
                        </a:spcAft>
                        <a:buClrTx/>
                        <a:buSzTx/>
                        <a:buFontTx/>
                        <a:buNone/>
                        <a:tabLst/>
                        <a:defRPr/>
                      </a:pPr>
                      <a:r>
                        <a:rPr kumimoji="0" lang="en-US" altLang="zh-TW" sz="1600" b="0" i="0" u="none" strike="noStrike" kern="0" cap="none" spc="0" normalizeH="0" baseline="0" noProof="0">
                          <a:ln>
                            <a:solidFill>
                              <a:srgbClr val="FFFFFF">
                                <a:alpha val="0"/>
                              </a:srgbClr>
                            </a:solidFill>
                          </a:ln>
                          <a:solidFill>
                            <a:srgbClr val="505050">
                              <a:lumMod val="50000"/>
                            </a:srgbClr>
                          </a:solidFill>
                          <a:effectLst/>
                          <a:uLnTx/>
                          <a:uFillTx/>
                          <a:latin typeface="+mn-lt"/>
                          <a:ea typeface="+mn-ea"/>
                          <a:cs typeface="+mn-cs"/>
                        </a:rPr>
                        <a:t>Average utilization 10 TB/mo</a:t>
                      </a:r>
                      <a:endParaRPr kumimoji="0" lang="en-US" altLang="zh-TW" sz="1600" b="0" i="0" u="none" strike="noStrike" kern="0" cap="none" spc="0" normalizeH="0" baseline="0" noProof="0" dirty="0">
                        <a:ln>
                          <a:solidFill>
                            <a:srgbClr val="FFFFFF">
                              <a:alpha val="0"/>
                            </a:srgbClr>
                          </a:solidFill>
                        </a:ln>
                        <a:solidFill>
                          <a:srgbClr val="505050">
                            <a:lumMod val="50000"/>
                          </a:srgbClr>
                        </a:solidFill>
                        <a:effectLst/>
                        <a:uLnTx/>
                        <a:uFillTx/>
                        <a:latin typeface="+mn-lt"/>
                        <a:ea typeface="+mn-ea"/>
                        <a:cs typeface="+mn-cs"/>
                      </a:endParaRPr>
                    </a:p>
                  </a:txBody>
                  <a:tcPr/>
                </a:tc>
                <a:extLst>
                  <a:ext uri="{0D108BD9-81ED-4DB2-BD59-A6C34878D82A}">
                    <a16:rowId xmlns:a16="http://schemas.microsoft.com/office/drawing/2014/main" val="2414896320"/>
                  </a:ext>
                </a:extLst>
              </a:tr>
              <a:tr h="373999">
                <a:tc>
                  <a:txBody>
                    <a:bodyPr/>
                    <a:lstStyle/>
                    <a:p>
                      <a:r>
                        <a:rPr kumimoji="0" lang="en-US" sz="1600" b="1" i="0" u="none" strike="noStrike" kern="0" cap="none" spc="0" normalizeH="0" baseline="0" dirty="0">
                          <a:ln>
                            <a:solidFill>
                              <a:srgbClr val="FFFFFF">
                                <a:alpha val="0"/>
                              </a:srgbClr>
                            </a:solidFill>
                          </a:ln>
                          <a:solidFill>
                            <a:srgbClr val="505050">
                              <a:lumMod val="50000"/>
                            </a:srgbClr>
                          </a:solidFill>
                          <a:effectLst/>
                          <a:uLnTx/>
                          <a:uFillTx/>
                          <a:latin typeface="+mn-lt"/>
                          <a:ea typeface="+mn-ea"/>
                          <a:cs typeface="+mn-cs"/>
                        </a:rPr>
                        <a:t>2. Egress data</a:t>
                      </a:r>
                    </a:p>
                  </a:txBody>
                  <a:tcPr/>
                </a:tc>
                <a:tc>
                  <a:txBody>
                    <a:bodyPr/>
                    <a:lstStyle/>
                    <a:p>
                      <a:r>
                        <a:rPr lang="en-US" sz="1600"/>
                        <a:t>1</a:t>
                      </a:r>
                      <a:r>
                        <a:rPr lang="en-US" sz="1600" baseline="0"/>
                        <a:t> TB between regions</a:t>
                      </a:r>
                      <a:endParaRPr lang="en-US" sz="1600" dirty="0"/>
                    </a:p>
                  </a:txBody>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a:ln>
                            <a:solidFill>
                              <a:srgbClr val="FFFFFF">
                                <a:alpha val="0"/>
                              </a:srgbClr>
                            </a:solidFill>
                          </a:ln>
                          <a:solidFill>
                            <a:srgbClr val="505050">
                              <a:lumMod val="50000"/>
                            </a:srgbClr>
                          </a:solidFill>
                          <a:effectLst/>
                          <a:uLnTx/>
                          <a:uFillTx/>
                          <a:latin typeface="+mn-lt"/>
                          <a:ea typeface="+mn-ea"/>
                          <a:cs typeface="+mn-cs"/>
                        </a:rPr>
                        <a:t>6. SSD Storage</a:t>
                      </a:r>
                      <a:endParaRPr kumimoji="0" lang="en-US" sz="1600" b="1" i="0" u="none" strike="noStrike" kern="0" cap="none" spc="0" normalizeH="0" baseline="0" dirty="0">
                        <a:ln>
                          <a:solidFill>
                            <a:srgbClr val="FFFFFF">
                              <a:alpha val="0"/>
                            </a:srgbClr>
                          </a:solidFill>
                        </a:ln>
                        <a:solidFill>
                          <a:srgbClr val="505050">
                            <a:lumMod val="50000"/>
                          </a:srgbClr>
                        </a:solidFill>
                        <a:effectLst/>
                        <a:uLnTx/>
                        <a:uFillTx/>
                        <a:latin typeface="+mn-lt"/>
                        <a:ea typeface="+mn-ea"/>
                        <a:cs typeface="+mn-cs"/>
                      </a:endParaRPr>
                    </a:p>
                  </a:txBody>
                  <a:tcPr/>
                </a:tc>
                <a:tc>
                  <a:txBody>
                    <a:bodyPr/>
                    <a:lstStyle/>
                    <a:p>
                      <a:pPr marL="0" marR="0" lvl="0" indent="0" defTabSz="776927" eaLnBrk="1" fontAlgn="base" latinLnBrk="0" hangingPunct="1">
                        <a:lnSpc>
                          <a:spcPct val="90000"/>
                        </a:lnSpc>
                        <a:spcBef>
                          <a:spcPct val="0"/>
                        </a:spcBef>
                        <a:spcAft>
                          <a:spcPct val="0"/>
                        </a:spcAft>
                        <a:buClrTx/>
                        <a:buSzTx/>
                        <a:buFontTx/>
                        <a:buNone/>
                        <a:tabLst/>
                        <a:defRPr/>
                      </a:pPr>
                      <a:r>
                        <a:rPr kumimoji="0" lang="en-US" altLang="zh-TW" sz="1600" b="0" i="0" u="none" strike="noStrike" kern="0" cap="none" spc="0" normalizeH="0" noProof="0">
                          <a:ln>
                            <a:solidFill>
                              <a:srgbClr val="FFFFFF">
                                <a:alpha val="0"/>
                              </a:srgbClr>
                            </a:solidFill>
                          </a:ln>
                          <a:solidFill>
                            <a:srgbClr val="505050">
                              <a:lumMod val="50000"/>
                            </a:srgbClr>
                          </a:solidFill>
                          <a:effectLst/>
                          <a:uLnTx/>
                          <a:uFillTx/>
                          <a:latin typeface="+mn-lt"/>
                          <a:ea typeface="+mn-ea"/>
                          <a:cs typeface="+mn-cs"/>
                        </a:rPr>
                        <a:t>4</a:t>
                      </a:r>
                      <a:r>
                        <a:rPr kumimoji="0" lang="en-US" altLang="zh-TW" sz="1600" b="0" i="0" u="none" strike="noStrike" kern="0" cap="none" spc="0" normalizeH="0" baseline="0" noProof="0">
                          <a:ln>
                            <a:solidFill>
                              <a:srgbClr val="FFFFFF">
                                <a:alpha val="0"/>
                              </a:srgbClr>
                            </a:solidFill>
                          </a:ln>
                          <a:solidFill>
                            <a:srgbClr val="505050">
                              <a:lumMod val="50000"/>
                            </a:srgbClr>
                          </a:solidFill>
                          <a:effectLst/>
                          <a:uLnTx/>
                          <a:uFillTx/>
                          <a:latin typeface="+mn-lt"/>
                          <a:ea typeface="+mn-ea"/>
                          <a:cs typeface="+mn-cs"/>
                        </a:rPr>
                        <a:t> P30 disks, 6 P10</a:t>
                      </a:r>
                      <a:endParaRPr kumimoji="0" lang="en-US" altLang="zh-TW" sz="1600" b="0" i="0" u="none" strike="noStrike" kern="0" cap="none" spc="0" normalizeH="0" noProof="0" dirty="0">
                        <a:ln>
                          <a:solidFill>
                            <a:srgbClr val="FFFFFF">
                              <a:alpha val="0"/>
                            </a:srgbClr>
                          </a:solidFill>
                        </a:ln>
                        <a:solidFill>
                          <a:srgbClr val="505050">
                            <a:lumMod val="50000"/>
                          </a:srgbClr>
                        </a:solidFill>
                        <a:effectLst/>
                        <a:uLnTx/>
                        <a:uFillTx/>
                        <a:latin typeface="+mn-lt"/>
                        <a:ea typeface="+mn-ea"/>
                        <a:cs typeface="+mn-cs"/>
                      </a:endParaRPr>
                    </a:p>
                  </a:txBody>
                  <a:tcPr/>
                </a:tc>
                <a:extLst>
                  <a:ext uri="{0D108BD9-81ED-4DB2-BD59-A6C34878D82A}">
                    <a16:rowId xmlns:a16="http://schemas.microsoft.com/office/drawing/2014/main" val="1721475460"/>
                  </a:ext>
                </a:extLst>
              </a:tr>
              <a:tr h="373999">
                <a:tc>
                  <a:txBody>
                    <a:bodyPr/>
                    <a:lstStyle/>
                    <a:p>
                      <a:r>
                        <a:rPr kumimoji="0" lang="en-US" sz="1600" b="1" i="0" u="none" strike="noStrike" kern="0" cap="none" spc="0" normalizeH="0" baseline="0" dirty="0">
                          <a:ln>
                            <a:solidFill>
                              <a:srgbClr val="FFFFFF">
                                <a:alpha val="0"/>
                              </a:srgbClr>
                            </a:solidFill>
                          </a:ln>
                          <a:solidFill>
                            <a:srgbClr val="505050">
                              <a:lumMod val="50000"/>
                            </a:srgbClr>
                          </a:solidFill>
                          <a:effectLst/>
                          <a:uLnTx/>
                          <a:uFillTx/>
                          <a:latin typeface="+mn-lt"/>
                          <a:ea typeface="+mn-ea"/>
                          <a:cs typeface="+mn-cs"/>
                        </a:rPr>
                        <a:t>3. Network</a:t>
                      </a:r>
                    </a:p>
                  </a:txBody>
                  <a:tcPr/>
                </a:tc>
                <a:tc>
                  <a:txBody>
                    <a:bodyPr/>
                    <a:lstStyle/>
                    <a:p>
                      <a:pPr defTabSz="776927" fontAlgn="base">
                        <a:lnSpc>
                          <a:spcPct val="90000"/>
                        </a:lnSpc>
                        <a:spcBef>
                          <a:spcPct val="0"/>
                        </a:spcBef>
                        <a:spcAft>
                          <a:spcPct val="0"/>
                        </a:spcAft>
                        <a:defRPr/>
                      </a:pPr>
                      <a:r>
                        <a:rPr lang="en-US" altLang="zh-TW" sz="1600" kern="0" dirty="0">
                          <a:ln>
                            <a:solidFill>
                              <a:srgbClr val="FFFFFF">
                                <a:alpha val="0"/>
                              </a:srgbClr>
                            </a:solidFill>
                          </a:ln>
                          <a:solidFill>
                            <a:srgbClr val="505050">
                              <a:lumMod val="50000"/>
                            </a:srgbClr>
                          </a:solidFill>
                        </a:rPr>
                        <a:t>VPN  or ER</a:t>
                      </a:r>
                    </a:p>
                  </a:txBody>
                  <a:tcPr/>
                </a:tc>
                <a:tc>
                  <a:txBody>
                    <a:bodyPr/>
                    <a:lstStyle/>
                    <a:p>
                      <a:endParaRPr kumimoji="0" lang="en-US" sz="1600" b="1" i="0" u="none" strike="noStrike" kern="0" cap="none" spc="0" normalizeH="0" baseline="0" dirty="0">
                        <a:ln>
                          <a:solidFill>
                            <a:srgbClr val="FFFFFF">
                              <a:alpha val="0"/>
                            </a:srgbClr>
                          </a:solidFill>
                        </a:ln>
                        <a:solidFill>
                          <a:srgbClr val="505050">
                            <a:lumMod val="50000"/>
                          </a:srgbClr>
                        </a:solidFill>
                        <a:effectLst/>
                        <a:uLnTx/>
                        <a:uFillTx/>
                        <a:latin typeface="+mn-lt"/>
                        <a:ea typeface="+mn-ea"/>
                        <a:cs typeface="+mn-cs"/>
                      </a:endParaRPr>
                    </a:p>
                  </a:txBody>
                  <a:tcPr/>
                </a:tc>
                <a:tc>
                  <a:txBody>
                    <a:bodyPr/>
                    <a:lstStyle/>
                    <a:p>
                      <a:pPr marL="0" marR="0" lvl="0" indent="0" defTabSz="776927" eaLnBrk="1" fontAlgn="base" latinLnBrk="0" hangingPunct="1">
                        <a:lnSpc>
                          <a:spcPct val="90000"/>
                        </a:lnSpc>
                        <a:spcBef>
                          <a:spcPct val="0"/>
                        </a:spcBef>
                        <a:spcAft>
                          <a:spcPct val="0"/>
                        </a:spcAft>
                        <a:buClrTx/>
                        <a:buSzTx/>
                        <a:buFontTx/>
                        <a:buNone/>
                        <a:tabLst/>
                        <a:defRPr/>
                      </a:pPr>
                      <a:endParaRPr lang="en-US" sz="1600" dirty="0"/>
                    </a:p>
                  </a:txBody>
                  <a:tcPr/>
                </a:tc>
                <a:extLst>
                  <a:ext uri="{0D108BD9-81ED-4DB2-BD59-A6C34878D82A}">
                    <a16:rowId xmlns:a16="http://schemas.microsoft.com/office/drawing/2014/main" val="1979935563"/>
                  </a:ext>
                </a:extLst>
              </a:tr>
              <a:tr h="373999">
                <a:tc>
                  <a:txBody>
                    <a:bodyPr/>
                    <a:lstStyle/>
                    <a:p>
                      <a:endParaRPr kumimoji="0" lang="en-US" sz="1600" b="1" i="0" u="none" strike="noStrike" kern="0" cap="none" spc="0" normalizeH="0" baseline="0" dirty="0">
                        <a:ln>
                          <a:solidFill>
                            <a:srgbClr val="FFFFFF">
                              <a:alpha val="0"/>
                            </a:srgbClr>
                          </a:solidFill>
                        </a:ln>
                        <a:solidFill>
                          <a:srgbClr val="505050">
                            <a:lumMod val="50000"/>
                          </a:srgbClr>
                        </a:solidFill>
                        <a:effectLst/>
                        <a:uLnTx/>
                        <a:uFillTx/>
                        <a:latin typeface="+mn-lt"/>
                        <a:ea typeface="+mn-ea"/>
                        <a:cs typeface="+mn-cs"/>
                      </a:endParaRPr>
                    </a:p>
                  </a:txBody>
                  <a:tcPr/>
                </a:tc>
                <a:tc>
                  <a:txBody>
                    <a:bodyPr/>
                    <a:lstStyle/>
                    <a:p>
                      <a:pPr marL="0" marR="0" lvl="0" indent="0" defTabSz="776927" eaLnBrk="1" fontAlgn="base" latinLnBrk="0" hangingPunct="1">
                        <a:lnSpc>
                          <a:spcPct val="90000"/>
                        </a:lnSpc>
                        <a:spcBef>
                          <a:spcPct val="0"/>
                        </a:spcBef>
                        <a:spcAft>
                          <a:spcPct val="0"/>
                        </a:spcAft>
                        <a:buClrTx/>
                        <a:buSzTx/>
                        <a:buFontTx/>
                        <a:buNone/>
                        <a:tabLst/>
                        <a:defRPr/>
                      </a:pPr>
                      <a:endParaRPr kumimoji="0" lang="en-US" altLang="zh-TW" sz="1600" b="0" i="0" u="none" strike="noStrike" kern="0" cap="none" spc="0" normalizeH="0" noProof="0" dirty="0">
                        <a:ln>
                          <a:solidFill>
                            <a:srgbClr val="FFFFFF">
                              <a:alpha val="0"/>
                            </a:srgbClr>
                          </a:solidFill>
                        </a:ln>
                        <a:solidFill>
                          <a:srgbClr val="505050">
                            <a:lumMod val="50000"/>
                          </a:srgbClr>
                        </a:solidFill>
                        <a:effectLst/>
                        <a:uLnTx/>
                        <a:uFillTx/>
                      </a:endParaRP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66145211"/>
                  </a:ext>
                </a:extLst>
              </a:tr>
            </a:tbl>
          </a:graphicData>
        </a:graphic>
      </p:graphicFrame>
    </p:spTree>
    <p:extLst>
      <p:ext uri="{BB962C8B-B14F-4D97-AF65-F5344CB8AC3E}">
        <p14:creationId xmlns:p14="http://schemas.microsoft.com/office/powerpoint/2010/main" val="2102966753"/>
      </p:ext>
    </p:extLst>
  </p:cSld>
  <p:clrMapOvr>
    <a:masterClrMapping/>
  </p:clrMapOvr>
  <p:transition advTm="318995">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Online Azure Pricing Calculator</a:t>
            </a:r>
          </a:p>
        </p:txBody>
      </p:sp>
      <p:pic>
        <p:nvPicPr>
          <p:cNvPr id="3" name="Picture 2"/>
          <p:cNvPicPr>
            <a:picLocks noChangeAspect="1"/>
          </p:cNvPicPr>
          <p:nvPr/>
        </p:nvPicPr>
        <p:blipFill>
          <a:blip r:embed="rId3"/>
          <a:stretch>
            <a:fillRect/>
          </a:stretch>
        </p:blipFill>
        <p:spPr>
          <a:xfrm>
            <a:off x="766668" y="3336856"/>
            <a:ext cx="4502339" cy="3077441"/>
          </a:xfrm>
          <a:prstGeom prst="rect">
            <a:avLst/>
          </a:prstGeom>
        </p:spPr>
      </p:pic>
    </p:spTree>
    <p:extLst>
      <p:ext uri="{BB962C8B-B14F-4D97-AF65-F5344CB8AC3E}">
        <p14:creationId xmlns:p14="http://schemas.microsoft.com/office/powerpoint/2010/main" val="3786660018"/>
      </p:ext>
    </p:extLst>
  </p:cSld>
  <p:clrMapOvr>
    <a:masterClrMapping/>
  </p:clrMapOvr>
  <p:transition advTm="12860">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Anatomy of an SAP migration</a:t>
            </a:r>
          </a:p>
        </p:txBody>
      </p:sp>
    </p:spTree>
    <p:extLst>
      <p:ext uri="{BB962C8B-B14F-4D97-AF65-F5344CB8AC3E}">
        <p14:creationId xmlns:p14="http://schemas.microsoft.com/office/powerpoint/2010/main" val="100299541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compels an SAP system migration</a:t>
            </a:r>
          </a:p>
        </p:txBody>
      </p:sp>
      <p:sp>
        <p:nvSpPr>
          <p:cNvPr id="4" name="Content Placeholder 3"/>
          <p:cNvSpPr>
            <a:spLocks noGrp="1"/>
          </p:cNvSpPr>
          <p:nvPr>
            <p:ph sz="quarter" idx="10"/>
          </p:nvPr>
        </p:nvSpPr>
        <p:spPr>
          <a:xfrm>
            <a:off x="268288" y="1398397"/>
            <a:ext cx="11542503" cy="2092881"/>
          </a:xfrm>
        </p:spPr>
        <p:txBody>
          <a:bodyPr/>
          <a:lstStyle/>
          <a:p>
            <a:r>
              <a:rPr lang="en-US" dirty="0"/>
              <a:t>Hardware refresh</a:t>
            </a:r>
          </a:p>
          <a:p>
            <a:r>
              <a:rPr lang="en-US" dirty="0"/>
              <a:t>SAP version upgrade</a:t>
            </a:r>
          </a:p>
          <a:p>
            <a:r>
              <a:rPr lang="en-US" dirty="0"/>
              <a:t>Datacenter moves</a:t>
            </a:r>
          </a:p>
        </p:txBody>
      </p:sp>
    </p:spTree>
    <p:extLst>
      <p:ext uri="{BB962C8B-B14F-4D97-AF65-F5344CB8AC3E}">
        <p14:creationId xmlns:p14="http://schemas.microsoft.com/office/powerpoint/2010/main" val="701503717"/>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Options for SAP migration</a:t>
            </a:r>
          </a:p>
        </p:txBody>
      </p:sp>
      <p:sp>
        <p:nvSpPr>
          <p:cNvPr id="4" name="Content Placeholder 3"/>
          <p:cNvSpPr>
            <a:spLocks noGrp="1"/>
          </p:cNvSpPr>
          <p:nvPr>
            <p:ph sz="quarter" idx="10"/>
          </p:nvPr>
        </p:nvSpPr>
        <p:spPr/>
        <p:txBody>
          <a:bodyPr/>
          <a:lstStyle/>
          <a:p>
            <a:r>
              <a:rPr lang="en-US" dirty="0"/>
              <a:t>Like for like OS/DB migration</a:t>
            </a:r>
          </a:p>
          <a:p>
            <a:pPr lvl="1"/>
            <a:r>
              <a:rPr lang="en-US" dirty="0"/>
              <a:t>Uses SAP homogeneous system copy</a:t>
            </a:r>
          </a:p>
          <a:p>
            <a:pPr lvl="1"/>
            <a:r>
              <a:rPr lang="en-US" dirty="0"/>
              <a:t>Uses RDBMS specific method, e.g., SQL backup/restore</a:t>
            </a:r>
          </a:p>
          <a:p>
            <a:r>
              <a:rPr lang="en-US" dirty="0"/>
              <a:t>Dissimilar OS/DB migration</a:t>
            </a:r>
          </a:p>
          <a:p>
            <a:pPr lvl="1"/>
            <a:r>
              <a:rPr lang="en-US" dirty="0"/>
              <a:t>Uses SAP heterogeneous system copy</a:t>
            </a:r>
          </a:p>
          <a:p>
            <a:endParaRPr lang="en-US" dirty="0"/>
          </a:p>
          <a:p>
            <a:pPr marL="0" indent="0">
              <a:buNone/>
            </a:pPr>
            <a:endParaRPr lang="en-US" dirty="0"/>
          </a:p>
        </p:txBody>
      </p:sp>
    </p:spTree>
    <p:extLst>
      <p:ext uri="{BB962C8B-B14F-4D97-AF65-F5344CB8AC3E}">
        <p14:creationId xmlns:p14="http://schemas.microsoft.com/office/powerpoint/2010/main" val="181890433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Drivers &amp; Tech. Requirements</a:t>
            </a:r>
          </a:p>
        </p:txBody>
      </p:sp>
      <p:sp>
        <p:nvSpPr>
          <p:cNvPr id="3" name="Content Placeholder 2"/>
          <p:cNvSpPr>
            <a:spLocks noGrp="1"/>
          </p:cNvSpPr>
          <p:nvPr>
            <p:ph sz="quarter" idx="10"/>
          </p:nvPr>
        </p:nvSpPr>
        <p:spPr>
          <a:xfrm>
            <a:off x="268288" y="1398397"/>
            <a:ext cx="11542503" cy="3754874"/>
          </a:xfrm>
        </p:spPr>
        <p:txBody>
          <a:bodyPr/>
          <a:lstStyle/>
          <a:p>
            <a:r>
              <a:rPr lang="en-US" dirty="0"/>
              <a:t>Business drivers help limit or extend project scope for current or future phases, and ensure alignment</a:t>
            </a:r>
          </a:p>
          <a:p>
            <a:r>
              <a:rPr lang="en-US" dirty="0"/>
              <a:t>Technical requirements expressed in Service Level Agreement: availability, scalability range</a:t>
            </a:r>
          </a:p>
          <a:p>
            <a:r>
              <a:rPr lang="en-US" dirty="0"/>
              <a:t>Others: landscape and current architecture, technology deployed</a:t>
            </a:r>
          </a:p>
        </p:txBody>
      </p:sp>
    </p:spTree>
    <p:extLst>
      <p:ext uri="{BB962C8B-B14F-4D97-AF65-F5344CB8AC3E}">
        <p14:creationId xmlns:p14="http://schemas.microsoft.com/office/powerpoint/2010/main" val="168905538"/>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dirty="0"/>
              <a:t>SAP Migration Project – Overview</a:t>
            </a:r>
            <a:endParaRPr lang="en-US" dirty="0"/>
          </a:p>
        </p:txBody>
      </p:sp>
      <p:sp>
        <p:nvSpPr>
          <p:cNvPr id="4" name="Right Arrow 47106"/>
          <p:cNvSpPr>
            <a:spLocks noChangeArrowheads="1"/>
          </p:cNvSpPr>
          <p:nvPr/>
        </p:nvSpPr>
        <p:spPr bwMode="gray">
          <a:xfrm>
            <a:off x="292100" y="1493938"/>
            <a:ext cx="4038600" cy="504825"/>
          </a:xfrm>
          <a:prstGeom prst="rightArrow">
            <a:avLst>
              <a:gd name="adj1" fmla="val 49685"/>
              <a:gd name="adj2" fmla="val 59444"/>
            </a:avLst>
          </a:prstGeom>
          <a:solidFill>
            <a:srgbClr val="FFC000"/>
          </a:solidFill>
          <a:ln w="12700" algn="ctr">
            <a:noFill/>
            <a:miter lim="800000"/>
            <a:headEnd/>
            <a:tailEnd/>
          </a:ln>
        </p:spPr>
        <p:txBody>
          <a:bodyPr wrap="none" lIns="0" tIns="0" rIns="0" bIns="0" anchor="ctr"/>
          <a:lstStyle/>
          <a:p>
            <a:pPr marL="84665" algn="ctr">
              <a:spcBef>
                <a:spcPct val="75000"/>
              </a:spcBef>
              <a:buClr>
                <a:schemeClr val="tx1"/>
              </a:buClr>
            </a:pPr>
            <a:r>
              <a:rPr lang="en-US" sz="1600" dirty="0">
                <a:solidFill>
                  <a:schemeClr val="bg2">
                    <a:lumMod val="25000"/>
                  </a:schemeClr>
                </a:solidFill>
                <a:latin typeface="Arial" charset="0"/>
              </a:rPr>
              <a:t>Preparation</a:t>
            </a:r>
          </a:p>
        </p:txBody>
      </p:sp>
      <p:sp>
        <p:nvSpPr>
          <p:cNvPr id="5" name="Rectangle 47107"/>
          <p:cNvSpPr>
            <a:spLocks noChangeArrowheads="1"/>
          </p:cNvSpPr>
          <p:nvPr/>
        </p:nvSpPr>
        <p:spPr bwMode="auto">
          <a:xfrm>
            <a:off x="4267200" y="4189512"/>
            <a:ext cx="1219200" cy="914400"/>
          </a:xfrm>
          <a:prstGeom prst="rect">
            <a:avLst/>
          </a:prstGeom>
          <a:noFill/>
          <a:ln w="9525">
            <a:noFill/>
            <a:miter lim="800000"/>
            <a:headEnd/>
            <a:tailEnd/>
          </a:ln>
        </p:spPr>
        <p:txBody>
          <a:bodyPr wrap="none" anchor="ctr"/>
          <a:lstStyle/>
          <a:p>
            <a:pPr eaLnBrk="1" hangingPunct="1"/>
            <a:endParaRPr lang="en-US" sz="2400" dirty="0">
              <a:solidFill>
                <a:srgbClr val="000000"/>
              </a:solidFill>
              <a:latin typeface="Arial" charset="0"/>
            </a:endParaRPr>
          </a:p>
        </p:txBody>
      </p:sp>
      <p:grpSp>
        <p:nvGrpSpPr>
          <p:cNvPr id="6" name="Group 5"/>
          <p:cNvGrpSpPr>
            <a:grpSpLocks/>
          </p:cNvGrpSpPr>
          <p:nvPr/>
        </p:nvGrpSpPr>
        <p:grpSpPr bwMode="auto">
          <a:xfrm>
            <a:off x="444502" y="5627687"/>
            <a:ext cx="11112500" cy="468313"/>
            <a:chOff x="245" y="2982"/>
            <a:chExt cx="5250" cy="295"/>
          </a:xfrm>
        </p:grpSpPr>
        <p:sp>
          <p:nvSpPr>
            <p:cNvPr id="7" name="Straight Connector 47109"/>
            <p:cNvSpPr>
              <a:spLocks noChangeShapeType="1"/>
            </p:cNvSpPr>
            <p:nvPr/>
          </p:nvSpPr>
          <p:spPr bwMode="auto">
            <a:xfrm>
              <a:off x="245" y="3038"/>
              <a:ext cx="5250" cy="0"/>
            </a:xfrm>
            <a:prstGeom prst="line">
              <a:avLst/>
            </a:prstGeom>
            <a:noFill/>
            <a:ln w="9525" algn="ctr">
              <a:solidFill>
                <a:schemeClr val="tx1"/>
              </a:solidFill>
              <a:round/>
              <a:headEnd/>
              <a:tailEnd type="triangle" w="med" len="med"/>
            </a:ln>
          </p:spPr>
          <p:txBody>
            <a:bodyPr anchor="ctr"/>
            <a:lstStyle/>
            <a:p>
              <a:pPr>
                <a:defRPr/>
              </a:pPr>
              <a:endParaRPr lang="de-DE" sz="2400"/>
            </a:p>
          </p:txBody>
        </p:sp>
        <p:sp>
          <p:nvSpPr>
            <p:cNvPr id="8" name="Straight Connector 47110"/>
            <p:cNvSpPr>
              <a:spLocks noChangeShapeType="1"/>
            </p:cNvSpPr>
            <p:nvPr/>
          </p:nvSpPr>
          <p:spPr bwMode="auto">
            <a:xfrm>
              <a:off x="352" y="2982"/>
              <a:ext cx="0" cy="112"/>
            </a:xfrm>
            <a:prstGeom prst="line">
              <a:avLst/>
            </a:prstGeom>
            <a:noFill/>
            <a:ln w="9525" algn="ctr">
              <a:solidFill>
                <a:schemeClr val="tx1"/>
              </a:solidFill>
              <a:round/>
              <a:headEnd/>
              <a:tailEnd/>
            </a:ln>
          </p:spPr>
          <p:txBody>
            <a:bodyPr anchor="ctr"/>
            <a:lstStyle/>
            <a:p>
              <a:pPr>
                <a:defRPr/>
              </a:pPr>
              <a:endParaRPr lang="de-DE" sz="2400"/>
            </a:p>
          </p:txBody>
        </p:sp>
        <p:sp>
          <p:nvSpPr>
            <p:cNvPr id="9" name="Straight Connector 47111"/>
            <p:cNvSpPr>
              <a:spLocks noChangeShapeType="1"/>
            </p:cNvSpPr>
            <p:nvPr/>
          </p:nvSpPr>
          <p:spPr bwMode="auto">
            <a:xfrm>
              <a:off x="5236" y="2982"/>
              <a:ext cx="0" cy="112"/>
            </a:xfrm>
            <a:prstGeom prst="line">
              <a:avLst/>
            </a:prstGeom>
            <a:noFill/>
            <a:ln w="9525" algn="ctr">
              <a:solidFill>
                <a:schemeClr val="tx1"/>
              </a:solidFill>
              <a:round/>
              <a:headEnd/>
              <a:tailEnd/>
            </a:ln>
          </p:spPr>
          <p:txBody>
            <a:bodyPr anchor="ctr"/>
            <a:lstStyle/>
            <a:p>
              <a:pPr>
                <a:defRPr/>
              </a:pPr>
              <a:endParaRPr lang="de-DE" sz="2400"/>
            </a:p>
          </p:txBody>
        </p:sp>
        <p:sp>
          <p:nvSpPr>
            <p:cNvPr id="10" name="Straight Connector 47112"/>
            <p:cNvSpPr>
              <a:spLocks noChangeShapeType="1"/>
            </p:cNvSpPr>
            <p:nvPr/>
          </p:nvSpPr>
          <p:spPr bwMode="auto">
            <a:xfrm>
              <a:off x="894" y="2982"/>
              <a:ext cx="0" cy="112"/>
            </a:xfrm>
            <a:prstGeom prst="line">
              <a:avLst/>
            </a:prstGeom>
            <a:noFill/>
            <a:ln w="9525" algn="ctr">
              <a:solidFill>
                <a:schemeClr val="tx1"/>
              </a:solidFill>
              <a:round/>
              <a:headEnd/>
              <a:tailEnd/>
            </a:ln>
          </p:spPr>
          <p:txBody>
            <a:bodyPr anchor="ctr"/>
            <a:lstStyle/>
            <a:p>
              <a:pPr>
                <a:defRPr/>
              </a:pPr>
              <a:endParaRPr lang="de-DE" sz="2400"/>
            </a:p>
          </p:txBody>
        </p:sp>
        <p:sp>
          <p:nvSpPr>
            <p:cNvPr id="11" name="Straight Connector 47113"/>
            <p:cNvSpPr>
              <a:spLocks noChangeShapeType="1"/>
            </p:cNvSpPr>
            <p:nvPr/>
          </p:nvSpPr>
          <p:spPr bwMode="auto">
            <a:xfrm>
              <a:off x="1437" y="2982"/>
              <a:ext cx="0" cy="112"/>
            </a:xfrm>
            <a:prstGeom prst="line">
              <a:avLst/>
            </a:prstGeom>
            <a:noFill/>
            <a:ln w="9525" algn="ctr">
              <a:solidFill>
                <a:schemeClr val="tx1"/>
              </a:solidFill>
              <a:round/>
              <a:headEnd/>
              <a:tailEnd/>
            </a:ln>
          </p:spPr>
          <p:txBody>
            <a:bodyPr anchor="ctr"/>
            <a:lstStyle/>
            <a:p>
              <a:pPr>
                <a:defRPr/>
              </a:pPr>
              <a:endParaRPr lang="de-DE" sz="2400"/>
            </a:p>
          </p:txBody>
        </p:sp>
        <p:sp>
          <p:nvSpPr>
            <p:cNvPr id="12" name="Straight Connector 47114"/>
            <p:cNvSpPr>
              <a:spLocks noChangeShapeType="1"/>
            </p:cNvSpPr>
            <p:nvPr/>
          </p:nvSpPr>
          <p:spPr bwMode="auto">
            <a:xfrm>
              <a:off x="1980" y="2982"/>
              <a:ext cx="0" cy="112"/>
            </a:xfrm>
            <a:prstGeom prst="line">
              <a:avLst/>
            </a:prstGeom>
            <a:noFill/>
            <a:ln w="9525" algn="ctr">
              <a:solidFill>
                <a:schemeClr val="tx1"/>
              </a:solidFill>
              <a:round/>
              <a:headEnd/>
              <a:tailEnd/>
            </a:ln>
          </p:spPr>
          <p:txBody>
            <a:bodyPr anchor="ctr"/>
            <a:lstStyle/>
            <a:p>
              <a:pPr>
                <a:defRPr/>
              </a:pPr>
              <a:endParaRPr lang="de-DE" sz="2400"/>
            </a:p>
          </p:txBody>
        </p:sp>
        <p:sp>
          <p:nvSpPr>
            <p:cNvPr id="13" name="Straight Connector 47115"/>
            <p:cNvSpPr>
              <a:spLocks noChangeShapeType="1"/>
            </p:cNvSpPr>
            <p:nvPr/>
          </p:nvSpPr>
          <p:spPr bwMode="auto">
            <a:xfrm>
              <a:off x="2522" y="2982"/>
              <a:ext cx="0" cy="112"/>
            </a:xfrm>
            <a:prstGeom prst="line">
              <a:avLst/>
            </a:prstGeom>
            <a:noFill/>
            <a:ln w="9525" algn="ctr">
              <a:solidFill>
                <a:schemeClr val="tx1"/>
              </a:solidFill>
              <a:round/>
              <a:headEnd/>
              <a:tailEnd/>
            </a:ln>
          </p:spPr>
          <p:txBody>
            <a:bodyPr anchor="ctr"/>
            <a:lstStyle/>
            <a:p>
              <a:pPr>
                <a:defRPr/>
              </a:pPr>
              <a:endParaRPr lang="de-DE" sz="2400"/>
            </a:p>
          </p:txBody>
        </p:sp>
        <p:sp>
          <p:nvSpPr>
            <p:cNvPr id="14" name="Straight Connector 47116"/>
            <p:cNvSpPr>
              <a:spLocks noChangeShapeType="1"/>
            </p:cNvSpPr>
            <p:nvPr/>
          </p:nvSpPr>
          <p:spPr bwMode="auto">
            <a:xfrm>
              <a:off x="3065" y="2982"/>
              <a:ext cx="0" cy="112"/>
            </a:xfrm>
            <a:prstGeom prst="line">
              <a:avLst/>
            </a:prstGeom>
            <a:noFill/>
            <a:ln w="9525" algn="ctr">
              <a:solidFill>
                <a:schemeClr val="tx1"/>
              </a:solidFill>
              <a:round/>
              <a:headEnd/>
              <a:tailEnd/>
            </a:ln>
          </p:spPr>
          <p:txBody>
            <a:bodyPr anchor="ctr"/>
            <a:lstStyle/>
            <a:p>
              <a:pPr>
                <a:defRPr/>
              </a:pPr>
              <a:endParaRPr lang="de-DE" sz="2400"/>
            </a:p>
          </p:txBody>
        </p:sp>
        <p:sp>
          <p:nvSpPr>
            <p:cNvPr id="15" name="Straight Connector 47117"/>
            <p:cNvSpPr>
              <a:spLocks noChangeShapeType="1"/>
            </p:cNvSpPr>
            <p:nvPr/>
          </p:nvSpPr>
          <p:spPr bwMode="auto">
            <a:xfrm>
              <a:off x="3608" y="2982"/>
              <a:ext cx="0" cy="112"/>
            </a:xfrm>
            <a:prstGeom prst="line">
              <a:avLst/>
            </a:prstGeom>
            <a:noFill/>
            <a:ln w="9525" algn="ctr">
              <a:solidFill>
                <a:schemeClr val="tx1"/>
              </a:solidFill>
              <a:round/>
              <a:headEnd/>
              <a:tailEnd/>
            </a:ln>
          </p:spPr>
          <p:txBody>
            <a:bodyPr anchor="ctr"/>
            <a:lstStyle/>
            <a:p>
              <a:pPr>
                <a:defRPr/>
              </a:pPr>
              <a:endParaRPr lang="de-DE" sz="2400"/>
            </a:p>
          </p:txBody>
        </p:sp>
        <p:sp>
          <p:nvSpPr>
            <p:cNvPr id="16" name="Straight Connector 47118"/>
            <p:cNvSpPr>
              <a:spLocks noChangeShapeType="1"/>
            </p:cNvSpPr>
            <p:nvPr/>
          </p:nvSpPr>
          <p:spPr bwMode="auto">
            <a:xfrm>
              <a:off x="4693" y="2982"/>
              <a:ext cx="0" cy="112"/>
            </a:xfrm>
            <a:prstGeom prst="line">
              <a:avLst/>
            </a:prstGeom>
            <a:noFill/>
            <a:ln w="9525" algn="ctr">
              <a:solidFill>
                <a:schemeClr val="tx1"/>
              </a:solidFill>
              <a:round/>
              <a:headEnd/>
              <a:tailEnd/>
            </a:ln>
          </p:spPr>
          <p:txBody>
            <a:bodyPr anchor="ctr"/>
            <a:lstStyle/>
            <a:p>
              <a:pPr>
                <a:defRPr/>
              </a:pPr>
              <a:endParaRPr lang="de-DE" sz="2400"/>
            </a:p>
          </p:txBody>
        </p:sp>
        <p:sp>
          <p:nvSpPr>
            <p:cNvPr id="17" name="Straight Connector 47119"/>
            <p:cNvSpPr>
              <a:spLocks noChangeShapeType="1"/>
            </p:cNvSpPr>
            <p:nvPr/>
          </p:nvSpPr>
          <p:spPr bwMode="auto">
            <a:xfrm>
              <a:off x="4150" y="2982"/>
              <a:ext cx="0" cy="112"/>
            </a:xfrm>
            <a:prstGeom prst="line">
              <a:avLst/>
            </a:prstGeom>
            <a:noFill/>
            <a:ln w="9525" algn="ctr">
              <a:solidFill>
                <a:schemeClr val="tx1"/>
              </a:solidFill>
              <a:round/>
              <a:headEnd/>
              <a:tailEnd/>
            </a:ln>
          </p:spPr>
          <p:txBody>
            <a:bodyPr anchor="ctr"/>
            <a:lstStyle/>
            <a:p>
              <a:pPr>
                <a:defRPr/>
              </a:pPr>
              <a:endParaRPr lang="de-DE" sz="2400"/>
            </a:p>
          </p:txBody>
        </p:sp>
        <p:sp>
          <p:nvSpPr>
            <p:cNvPr id="18" name="TextBox 47120"/>
            <p:cNvSpPr txBox="1">
              <a:spLocks noChangeArrowheads="1"/>
            </p:cNvSpPr>
            <p:nvPr/>
          </p:nvSpPr>
          <p:spPr bwMode="auto">
            <a:xfrm>
              <a:off x="1206" y="3038"/>
              <a:ext cx="3258" cy="239"/>
            </a:xfrm>
            <a:prstGeom prst="rect">
              <a:avLst/>
            </a:prstGeom>
            <a:noFill/>
            <a:ln w="9525">
              <a:noFill/>
              <a:miter lim="800000"/>
              <a:headEnd/>
              <a:tailEnd/>
            </a:ln>
          </p:spPr>
          <p:txBody>
            <a:bodyPr wrap="square">
              <a:spAutoFit/>
            </a:bodyPr>
            <a:lstStyle/>
            <a:p>
              <a:pPr algn="ctr">
                <a:spcBef>
                  <a:spcPct val="50000"/>
                </a:spcBef>
              </a:pPr>
              <a:r>
                <a:rPr lang="en-US" sz="1867" dirty="0">
                  <a:solidFill>
                    <a:schemeClr val="tx2"/>
                  </a:solidFill>
                  <a:latin typeface="Arial" charset="0"/>
                </a:rPr>
                <a:t>Timeline (typically 3 to 9 months)</a:t>
              </a:r>
            </a:p>
          </p:txBody>
        </p:sp>
      </p:grpSp>
      <p:sp>
        <p:nvSpPr>
          <p:cNvPr id="19" name="Right Arrow 48"/>
          <p:cNvSpPr>
            <a:spLocks noChangeArrowheads="1"/>
          </p:cNvSpPr>
          <p:nvPr/>
        </p:nvSpPr>
        <p:spPr bwMode="gray">
          <a:xfrm>
            <a:off x="7260169" y="2240064"/>
            <a:ext cx="1358900" cy="504825"/>
          </a:xfrm>
          <a:prstGeom prst="rightArrow">
            <a:avLst>
              <a:gd name="adj1" fmla="val 49685"/>
              <a:gd name="adj2" fmla="val 58809"/>
            </a:avLst>
          </a:prstGeom>
          <a:solidFill>
            <a:srgbClr val="FFC000"/>
          </a:solidFill>
          <a:ln w="12700" algn="ctr">
            <a:noFill/>
            <a:miter lim="800000"/>
            <a:headEnd/>
            <a:tailEnd/>
          </a:ln>
        </p:spPr>
        <p:txBody>
          <a:bodyPr wrap="none" lIns="0" tIns="0" rIns="0" bIns="0" anchor="ctr"/>
          <a:lstStyle/>
          <a:p>
            <a:pPr marL="84665" algn="ctr">
              <a:spcBef>
                <a:spcPct val="75000"/>
              </a:spcBef>
              <a:buClr>
                <a:schemeClr val="tx1"/>
              </a:buClr>
            </a:pPr>
            <a:r>
              <a:rPr lang="en-US" sz="1600" dirty="0">
                <a:solidFill>
                  <a:schemeClr val="bg2">
                    <a:lumMod val="25000"/>
                  </a:schemeClr>
                </a:solidFill>
                <a:latin typeface="Arial" charset="0"/>
              </a:rPr>
              <a:t>2.Test </a:t>
            </a:r>
            <a:r>
              <a:rPr lang="en-US" sz="1600" dirty="0" err="1">
                <a:solidFill>
                  <a:schemeClr val="bg2">
                    <a:lumMod val="25000"/>
                  </a:schemeClr>
                </a:solidFill>
                <a:latin typeface="Arial" charset="0"/>
              </a:rPr>
              <a:t>Migr</a:t>
            </a:r>
            <a:r>
              <a:rPr lang="en-US" sz="1600" dirty="0">
                <a:solidFill>
                  <a:schemeClr val="bg2">
                    <a:lumMod val="25000"/>
                  </a:schemeClr>
                </a:solidFill>
                <a:latin typeface="Arial" charset="0"/>
              </a:rPr>
              <a:t>.</a:t>
            </a:r>
          </a:p>
        </p:txBody>
      </p:sp>
      <p:sp>
        <p:nvSpPr>
          <p:cNvPr id="20" name="Right Arrow 49"/>
          <p:cNvSpPr>
            <a:spLocks noChangeArrowheads="1"/>
          </p:cNvSpPr>
          <p:nvPr/>
        </p:nvSpPr>
        <p:spPr bwMode="gray">
          <a:xfrm>
            <a:off x="9186335" y="3612205"/>
            <a:ext cx="1358900" cy="504825"/>
          </a:xfrm>
          <a:prstGeom prst="rightArrow">
            <a:avLst>
              <a:gd name="adj1" fmla="val 49685"/>
              <a:gd name="adj2" fmla="val 56921"/>
            </a:avLst>
          </a:prstGeom>
          <a:solidFill>
            <a:srgbClr val="FF0000"/>
          </a:solidFill>
          <a:ln w="12700" algn="ctr">
            <a:noFill/>
            <a:miter lim="800000"/>
            <a:headEnd/>
            <a:tailEnd/>
          </a:ln>
        </p:spPr>
        <p:txBody>
          <a:bodyPr wrap="none" lIns="0" tIns="0" rIns="0" bIns="0" anchor="ctr"/>
          <a:lstStyle/>
          <a:p>
            <a:pPr marL="84665" algn="ctr">
              <a:spcBef>
                <a:spcPct val="75000"/>
              </a:spcBef>
              <a:buClr>
                <a:schemeClr val="tx1"/>
              </a:buClr>
            </a:pPr>
            <a:r>
              <a:rPr lang="en-US" sz="1600" b="1" dirty="0">
                <a:latin typeface="Arial" charset="0"/>
              </a:rPr>
              <a:t>Final </a:t>
            </a:r>
            <a:r>
              <a:rPr lang="en-US" sz="1600" b="1" dirty="0" err="1">
                <a:latin typeface="Arial" charset="0"/>
              </a:rPr>
              <a:t>Migr</a:t>
            </a:r>
            <a:r>
              <a:rPr lang="en-US" sz="1600" dirty="0">
                <a:solidFill>
                  <a:srgbClr val="FFFF00"/>
                </a:solidFill>
                <a:latin typeface="Arial" charset="0"/>
              </a:rPr>
              <a:t>.</a:t>
            </a:r>
          </a:p>
        </p:txBody>
      </p:sp>
      <p:sp>
        <p:nvSpPr>
          <p:cNvPr id="21" name="Right Arrow 50"/>
          <p:cNvSpPr>
            <a:spLocks noChangeArrowheads="1"/>
          </p:cNvSpPr>
          <p:nvPr/>
        </p:nvSpPr>
        <p:spPr bwMode="gray">
          <a:xfrm>
            <a:off x="10553702" y="4443513"/>
            <a:ext cx="1358900" cy="504825"/>
          </a:xfrm>
          <a:prstGeom prst="rightArrow">
            <a:avLst>
              <a:gd name="adj1" fmla="val 45907"/>
              <a:gd name="adj2" fmla="val 55033"/>
            </a:avLst>
          </a:prstGeom>
          <a:solidFill>
            <a:srgbClr val="00B0F0"/>
          </a:solidFill>
          <a:ln w="12700" algn="ctr">
            <a:noFill/>
            <a:miter lim="800000"/>
            <a:headEnd/>
            <a:tailEnd/>
          </a:ln>
        </p:spPr>
        <p:txBody>
          <a:bodyPr wrap="none" lIns="0" tIns="0" rIns="0" bIns="0" anchor="ctr"/>
          <a:lstStyle/>
          <a:p>
            <a:pPr marL="84665" algn="ctr">
              <a:spcBef>
                <a:spcPct val="75000"/>
              </a:spcBef>
              <a:buClr>
                <a:schemeClr val="tx1"/>
              </a:buClr>
            </a:pPr>
            <a:r>
              <a:rPr lang="en-US" sz="1600" b="1" dirty="0">
                <a:latin typeface="Arial" charset="0"/>
              </a:rPr>
              <a:t>Support</a:t>
            </a:r>
          </a:p>
        </p:txBody>
      </p:sp>
      <p:sp>
        <p:nvSpPr>
          <p:cNvPr id="22" name="Right Arrow 51"/>
          <p:cNvSpPr>
            <a:spLocks noChangeArrowheads="1"/>
          </p:cNvSpPr>
          <p:nvPr/>
        </p:nvSpPr>
        <p:spPr bwMode="gray">
          <a:xfrm>
            <a:off x="5448300" y="2916338"/>
            <a:ext cx="3691467" cy="504825"/>
          </a:xfrm>
          <a:prstGeom prst="rightArrow">
            <a:avLst>
              <a:gd name="adj1" fmla="val 49685"/>
              <a:gd name="adj2" fmla="val 66395"/>
            </a:avLst>
          </a:prstGeom>
          <a:solidFill>
            <a:srgbClr val="FFC000"/>
          </a:solidFill>
          <a:ln w="12700" algn="ctr">
            <a:noFill/>
            <a:miter lim="800000"/>
            <a:headEnd/>
            <a:tailEnd/>
          </a:ln>
        </p:spPr>
        <p:txBody>
          <a:bodyPr wrap="none" lIns="0" tIns="0" rIns="0" bIns="0" anchor="ctr"/>
          <a:lstStyle/>
          <a:p>
            <a:pPr marL="84665" algn="ctr">
              <a:spcBef>
                <a:spcPct val="75000"/>
              </a:spcBef>
              <a:buClr>
                <a:schemeClr val="tx1"/>
              </a:buClr>
            </a:pPr>
            <a:r>
              <a:rPr lang="en-US" sz="1600" dirty="0">
                <a:solidFill>
                  <a:schemeClr val="bg2">
                    <a:lumMod val="25000"/>
                  </a:schemeClr>
                </a:solidFill>
                <a:latin typeface="Arial" charset="0"/>
              </a:rPr>
              <a:t>Test Phase</a:t>
            </a:r>
          </a:p>
        </p:txBody>
      </p:sp>
      <p:sp>
        <p:nvSpPr>
          <p:cNvPr id="23" name="Right Arrow 52"/>
          <p:cNvSpPr>
            <a:spLocks noChangeArrowheads="1"/>
          </p:cNvSpPr>
          <p:nvPr/>
        </p:nvSpPr>
        <p:spPr bwMode="gray">
          <a:xfrm>
            <a:off x="3517900" y="2227364"/>
            <a:ext cx="1896533" cy="504825"/>
          </a:xfrm>
          <a:prstGeom prst="rightArrow">
            <a:avLst>
              <a:gd name="adj1" fmla="val 49685"/>
              <a:gd name="adj2" fmla="val 53769"/>
            </a:avLst>
          </a:prstGeom>
          <a:solidFill>
            <a:srgbClr val="FFC000"/>
          </a:solidFill>
          <a:ln w="12700" algn="ctr">
            <a:noFill/>
            <a:miter lim="800000"/>
            <a:headEnd/>
            <a:tailEnd/>
          </a:ln>
        </p:spPr>
        <p:txBody>
          <a:bodyPr wrap="none" lIns="0" tIns="0" rIns="0" bIns="0" anchor="ctr"/>
          <a:lstStyle/>
          <a:p>
            <a:pPr marL="84665" algn="ctr">
              <a:spcBef>
                <a:spcPct val="75000"/>
              </a:spcBef>
              <a:buClr>
                <a:schemeClr val="tx1"/>
              </a:buClr>
            </a:pPr>
            <a:r>
              <a:rPr lang="en-US" sz="1600" dirty="0">
                <a:solidFill>
                  <a:schemeClr val="bg2">
                    <a:lumMod val="25000"/>
                  </a:schemeClr>
                </a:solidFill>
                <a:latin typeface="Arial" charset="0"/>
              </a:rPr>
              <a:t>1.Test </a:t>
            </a:r>
            <a:r>
              <a:rPr lang="en-US" sz="1600" dirty="0" err="1">
                <a:solidFill>
                  <a:schemeClr val="bg2">
                    <a:lumMod val="25000"/>
                  </a:schemeClr>
                </a:solidFill>
                <a:latin typeface="Arial" charset="0"/>
              </a:rPr>
              <a:t>Migr</a:t>
            </a:r>
            <a:r>
              <a:rPr lang="en-US" sz="1600" dirty="0">
                <a:solidFill>
                  <a:schemeClr val="bg2">
                    <a:lumMod val="25000"/>
                  </a:schemeClr>
                </a:solidFill>
                <a:latin typeface="Arial" charset="0"/>
              </a:rPr>
              <a:t>.</a:t>
            </a:r>
          </a:p>
        </p:txBody>
      </p:sp>
      <p:sp>
        <p:nvSpPr>
          <p:cNvPr id="24" name="Rounded Rectangular Callout 53"/>
          <p:cNvSpPr/>
          <p:nvPr/>
        </p:nvSpPr>
        <p:spPr bwMode="auto">
          <a:xfrm>
            <a:off x="152400" y="2590800"/>
            <a:ext cx="2514600" cy="1978025"/>
          </a:xfrm>
          <a:prstGeom prst="wedgeRoundRectCallout">
            <a:avLst>
              <a:gd name="adj1" fmla="val 54052"/>
              <a:gd name="adj2" fmla="val -79516"/>
              <a:gd name="adj3" fmla="val 16667"/>
            </a:avLst>
          </a:prstGeom>
          <a:solidFill>
            <a:schemeClr val="accent3"/>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21920" tIns="60960" rIns="121920" bIns="60960" rtlCol="0" anchor="t" compatLnSpc="1"/>
          <a:lstStyle/>
          <a:p>
            <a:pPr marL="241294" indent="-241294" defTabSz="1219170" eaLnBrk="0" fontAlgn="base" hangingPunct="0">
              <a:spcBef>
                <a:spcPct val="0"/>
              </a:spcBef>
              <a:spcAft>
                <a:spcPct val="0"/>
              </a:spcAft>
              <a:buFont typeface="Symbol" pitchFamily="18" charset="2"/>
              <a:buChar char="-"/>
            </a:pPr>
            <a:r>
              <a:rPr lang="en-US" sz="1600" dirty="0">
                <a:solidFill>
                  <a:schemeClr val="tx1"/>
                </a:solidFill>
                <a:latin typeface="Arial" pitchFamily="34" charset="0"/>
                <a:cs typeface="Arial" pitchFamily="34" charset="0"/>
              </a:rPr>
              <a:t>HW Partner</a:t>
            </a:r>
          </a:p>
          <a:p>
            <a:pPr marL="482588" lvl="1" indent="-241294">
              <a:buFont typeface="Symbol" pitchFamily="18" charset="2"/>
              <a:buChar char="-"/>
            </a:pPr>
            <a:r>
              <a:rPr lang="en-US" sz="1600" dirty="0">
                <a:solidFill>
                  <a:schemeClr val="tx1"/>
                </a:solidFill>
                <a:latin typeface="Arial" pitchFamily="34" charset="0"/>
                <a:cs typeface="Arial" pitchFamily="34" charset="0"/>
              </a:rPr>
              <a:t>Sizing</a:t>
            </a:r>
          </a:p>
          <a:p>
            <a:pPr marL="482588" lvl="1" indent="-241294">
              <a:buFont typeface="Symbol" pitchFamily="18" charset="2"/>
              <a:buChar char="-"/>
            </a:pPr>
            <a:r>
              <a:rPr lang="en-US" sz="1600" dirty="0">
                <a:solidFill>
                  <a:schemeClr val="tx1"/>
                </a:solidFill>
                <a:latin typeface="Arial" pitchFamily="34" charset="0"/>
                <a:cs typeface="Arial" pitchFamily="34" charset="0"/>
              </a:rPr>
              <a:t>HW Order</a:t>
            </a:r>
          </a:p>
          <a:p>
            <a:pPr marL="241294" indent="-241294">
              <a:buFont typeface="Symbol" pitchFamily="18" charset="2"/>
              <a:buChar char="-"/>
            </a:pPr>
            <a:r>
              <a:rPr lang="en-US" sz="1600" dirty="0">
                <a:solidFill>
                  <a:schemeClr val="tx1"/>
                </a:solidFill>
                <a:latin typeface="Arial" pitchFamily="34" charset="0"/>
                <a:cs typeface="Arial" pitchFamily="34" charset="0"/>
              </a:rPr>
              <a:t>Migration Partner</a:t>
            </a:r>
          </a:p>
          <a:p>
            <a:pPr marL="482588" lvl="1" indent="-241294">
              <a:buFont typeface="Symbol" pitchFamily="18" charset="2"/>
              <a:buChar char="-"/>
            </a:pPr>
            <a:r>
              <a:rPr lang="en-US" sz="1600" dirty="0">
                <a:solidFill>
                  <a:schemeClr val="tx1"/>
                </a:solidFill>
                <a:latin typeface="Arial" pitchFamily="34" charset="0"/>
                <a:cs typeface="Arial" pitchFamily="34" charset="0"/>
              </a:rPr>
              <a:t>Staffing </a:t>
            </a:r>
          </a:p>
          <a:p>
            <a:pPr marL="482588" lvl="1" indent="-241294">
              <a:buFont typeface="Symbol" pitchFamily="18" charset="2"/>
              <a:buChar char="-"/>
            </a:pPr>
            <a:r>
              <a:rPr lang="en-US" sz="1600" dirty="0">
                <a:solidFill>
                  <a:schemeClr val="tx1"/>
                </a:solidFill>
                <a:latin typeface="Arial" pitchFamily="34" charset="0"/>
                <a:cs typeface="Arial" pitchFamily="34" charset="0"/>
              </a:rPr>
              <a:t>Project planning</a:t>
            </a:r>
          </a:p>
          <a:p>
            <a:pPr marL="241294" lvl="1" indent="-241294">
              <a:buFont typeface="Symbol" pitchFamily="18" charset="2"/>
              <a:buChar char="-"/>
            </a:pPr>
            <a:r>
              <a:rPr lang="en-US" sz="1600" dirty="0">
                <a:solidFill>
                  <a:schemeClr val="tx1"/>
                </a:solidFill>
                <a:latin typeface="Arial" pitchFamily="34" charset="0"/>
                <a:cs typeface="Arial" pitchFamily="34" charset="0"/>
              </a:rPr>
              <a:t>SAP contracts</a:t>
            </a:r>
          </a:p>
          <a:p>
            <a:pPr defTabSz="1219170" eaLnBrk="0" fontAlgn="base" hangingPunct="0">
              <a:spcBef>
                <a:spcPct val="0"/>
              </a:spcBef>
              <a:spcAft>
                <a:spcPct val="0"/>
              </a:spcAft>
              <a:buFont typeface="Symbol" pitchFamily="18" charset="2"/>
              <a:buChar char="-"/>
            </a:pPr>
            <a:endParaRPr lang="en-US" sz="1867" dirty="0">
              <a:solidFill>
                <a:schemeClr val="tx1"/>
              </a:solidFill>
              <a:latin typeface="Arial" pitchFamily="34" charset="0"/>
              <a:cs typeface="Arial" pitchFamily="34" charset="0"/>
            </a:endParaRPr>
          </a:p>
        </p:txBody>
      </p:sp>
      <p:sp>
        <p:nvSpPr>
          <p:cNvPr id="25" name="Rounded Rectangular Callout 54"/>
          <p:cNvSpPr/>
          <p:nvPr/>
        </p:nvSpPr>
        <p:spPr bwMode="auto">
          <a:xfrm>
            <a:off x="4572002" y="722413"/>
            <a:ext cx="2374900" cy="1209676"/>
          </a:xfrm>
          <a:prstGeom prst="wedgeRoundRectCallout">
            <a:avLst>
              <a:gd name="adj1" fmla="val -54246"/>
              <a:gd name="adj2" fmla="val 81087"/>
              <a:gd name="adj3" fmla="val 16667"/>
            </a:avLst>
          </a:prstGeom>
          <a:solidFill>
            <a:schemeClr val="accent3"/>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21920" tIns="60960" rIns="121920" bIns="60960" rtlCol="0" anchor="t" compatLnSpc="1"/>
          <a:lstStyle/>
          <a:p>
            <a:pPr marL="241294" indent="-241294">
              <a:buFont typeface="Symbol" pitchFamily="18" charset="2"/>
              <a:buChar char="-"/>
            </a:pPr>
            <a:r>
              <a:rPr lang="en-US" sz="1600" dirty="0">
                <a:solidFill>
                  <a:schemeClr val="tx1"/>
                </a:solidFill>
                <a:latin typeface="Arial" pitchFamily="34" charset="0"/>
                <a:cs typeface="Arial" pitchFamily="34" charset="0"/>
              </a:rPr>
              <a:t>Installation of</a:t>
            </a:r>
            <a:endParaRPr lang="en-US" sz="1400" dirty="0">
              <a:solidFill>
                <a:schemeClr val="tx1"/>
              </a:solidFill>
              <a:latin typeface="Arial" pitchFamily="34" charset="0"/>
              <a:cs typeface="Arial" pitchFamily="34" charset="0"/>
            </a:endParaRPr>
          </a:p>
          <a:p>
            <a:pPr marL="482588" lvl="1" indent="-241294">
              <a:buFont typeface="Symbol" pitchFamily="18" charset="2"/>
              <a:buChar char="-"/>
            </a:pPr>
            <a:r>
              <a:rPr lang="en-US" sz="1400" dirty="0">
                <a:solidFill>
                  <a:schemeClr val="tx1"/>
                </a:solidFill>
                <a:latin typeface="Arial" pitchFamily="34" charset="0"/>
                <a:cs typeface="Arial" pitchFamily="34" charset="0"/>
              </a:rPr>
              <a:t>SQL software</a:t>
            </a:r>
          </a:p>
          <a:p>
            <a:pPr marL="482588" lvl="1" indent="-241294">
              <a:buFont typeface="Symbol" pitchFamily="18" charset="2"/>
              <a:buChar char="-"/>
            </a:pPr>
            <a:r>
              <a:rPr lang="en-US" sz="1400" dirty="0">
                <a:solidFill>
                  <a:schemeClr val="tx1"/>
                </a:solidFill>
                <a:latin typeface="Arial" pitchFamily="34" charset="0"/>
                <a:cs typeface="Arial" pitchFamily="34" charset="0"/>
              </a:rPr>
              <a:t>SAP software</a:t>
            </a:r>
          </a:p>
          <a:p>
            <a:pPr marL="241294" indent="-241294">
              <a:buFont typeface="Symbol" pitchFamily="18" charset="2"/>
              <a:buChar char="-"/>
            </a:pPr>
            <a:r>
              <a:rPr lang="en-US" sz="1600" dirty="0">
                <a:solidFill>
                  <a:schemeClr val="tx1"/>
                </a:solidFill>
                <a:latin typeface="Arial" pitchFamily="34" charset="0"/>
                <a:cs typeface="Arial" pitchFamily="34" charset="0"/>
              </a:rPr>
              <a:t>Export / Import</a:t>
            </a:r>
            <a:endParaRPr lang="de-DE" sz="2667" dirty="0">
              <a:solidFill>
                <a:schemeClr val="tx1"/>
              </a:solidFill>
              <a:effectLst>
                <a:outerShdw blurRad="38100" dist="38100" dir="2700000" algn="tl">
                  <a:srgbClr val="000000">
                    <a:alpha val="43137"/>
                  </a:srgbClr>
                </a:outerShdw>
              </a:effectLst>
              <a:latin typeface="Verdana"/>
            </a:endParaRPr>
          </a:p>
        </p:txBody>
      </p:sp>
      <p:sp>
        <p:nvSpPr>
          <p:cNvPr id="26" name="Rounded Rectangular Callout 55"/>
          <p:cNvSpPr/>
          <p:nvPr/>
        </p:nvSpPr>
        <p:spPr bwMode="auto">
          <a:xfrm>
            <a:off x="7835902" y="722412"/>
            <a:ext cx="2374900" cy="1209677"/>
          </a:xfrm>
          <a:prstGeom prst="wedgeRoundRectCallout">
            <a:avLst>
              <a:gd name="adj1" fmla="val -52318"/>
              <a:gd name="adj2" fmla="val 84966"/>
              <a:gd name="adj3" fmla="val 16667"/>
            </a:avLst>
          </a:prstGeom>
          <a:solidFill>
            <a:schemeClr val="accent3"/>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21920" tIns="60960" rIns="121920" bIns="60960" rtlCol="0" anchor="t" compatLnSpc="1"/>
          <a:lstStyle/>
          <a:p>
            <a:pPr marL="241294" indent="-241294">
              <a:buFont typeface="Symbol" pitchFamily="18" charset="2"/>
              <a:buChar char="-"/>
            </a:pPr>
            <a:r>
              <a:rPr lang="en-US" sz="1400" dirty="0">
                <a:solidFill>
                  <a:schemeClr val="tx1"/>
                </a:solidFill>
                <a:latin typeface="Arial" pitchFamily="34" charset="0"/>
                <a:cs typeface="Arial" pitchFamily="34" charset="0"/>
              </a:rPr>
              <a:t>Installation of</a:t>
            </a:r>
          </a:p>
          <a:p>
            <a:pPr marL="482588" lvl="1" indent="-241294">
              <a:buFont typeface="Symbol" pitchFamily="18" charset="2"/>
              <a:buChar char="-"/>
            </a:pPr>
            <a:r>
              <a:rPr lang="en-US" sz="1400" dirty="0">
                <a:solidFill>
                  <a:schemeClr val="tx1"/>
                </a:solidFill>
                <a:latin typeface="Arial" pitchFamily="34" charset="0"/>
                <a:cs typeface="Arial" pitchFamily="34" charset="0"/>
              </a:rPr>
              <a:t>SQL software</a:t>
            </a:r>
          </a:p>
          <a:p>
            <a:pPr marL="482588" lvl="1" indent="-241294">
              <a:buFont typeface="Symbol" pitchFamily="18" charset="2"/>
              <a:buChar char="-"/>
            </a:pPr>
            <a:r>
              <a:rPr lang="en-US" sz="1400" dirty="0">
                <a:solidFill>
                  <a:schemeClr val="tx1"/>
                </a:solidFill>
                <a:latin typeface="Arial" pitchFamily="34" charset="0"/>
                <a:cs typeface="Arial" pitchFamily="34" charset="0"/>
              </a:rPr>
              <a:t>SAP software</a:t>
            </a:r>
          </a:p>
          <a:p>
            <a:pPr marL="241294" indent="-241294">
              <a:buFont typeface="Symbol" pitchFamily="18" charset="2"/>
              <a:buChar char="-"/>
            </a:pPr>
            <a:r>
              <a:rPr lang="en-US" sz="1400" dirty="0">
                <a:solidFill>
                  <a:schemeClr val="tx1"/>
                </a:solidFill>
                <a:latin typeface="Arial" pitchFamily="34" charset="0"/>
                <a:cs typeface="Arial" pitchFamily="34" charset="0"/>
              </a:rPr>
              <a:t>Export / Import</a:t>
            </a:r>
            <a:endParaRPr lang="de-DE" sz="1400" dirty="0">
              <a:solidFill>
                <a:schemeClr val="tx1"/>
              </a:solidFill>
              <a:latin typeface="Arial" pitchFamily="34" charset="0"/>
              <a:cs typeface="Arial" pitchFamily="34" charset="0"/>
            </a:endParaRPr>
          </a:p>
        </p:txBody>
      </p:sp>
      <p:sp>
        <p:nvSpPr>
          <p:cNvPr id="27" name="Rounded Rectangular Callout 56"/>
          <p:cNvSpPr/>
          <p:nvPr/>
        </p:nvSpPr>
        <p:spPr bwMode="auto">
          <a:xfrm>
            <a:off x="2984499" y="3618012"/>
            <a:ext cx="3822701" cy="1735029"/>
          </a:xfrm>
          <a:prstGeom prst="wedgeRoundRectCallout">
            <a:avLst>
              <a:gd name="adj1" fmla="val 53189"/>
              <a:gd name="adj2" fmla="val -67565"/>
              <a:gd name="adj3" fmla="val 16667"/>
            </a:avLst>
          </a:prstGeom>
          <a:solidFill>
            <a:schemeClr val="accent3"/>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21920" tIns="60960" rIns="121920" bIns="60960" rtlCol="0" anchor="t" compatLnSpc="1"/>
          <a:lstStyle/>
          <a:p>
            <a:pPr marL="241294" indent="-241294" defTabSz="1219170" eaLnBrk="0" fontAlgn="base" hangingPunct="0">
              <a:spcBef>
                <a:spcPct val="0"/>
              </a:spcBef>
              <a:spcAft>
                <a:spcPct val="0"/>
              </a:spcAft>
              <a:buFont typeface="Symbol" pitchFamily="18" charset="2"/>
              <a:buChar char="-"/>
            </a:pPr>
            <a:r>
              <a:rPr lang="en-US" sz="1600" dirty="0">
                <a:solidFill>
                  <a:schemeClr val="tx1"/>
                </a:solidFill>
                <a:latin typeface="Arial" pitchFamily="34" charset="0"/>
                <a:cs typeface="Arial" pitchFamily="34" charset="0"/>
              </a:rPr>
              <a:t>Technical Tests</a:t>
            </a:r>
          </a:p>
          <a:p>
            <a:pPr marL="482588" lvl="1" indent="-241294">
              <a:buFont typeface="Symbol" pitchFamily="18" charset="2"/>
              <a:buChar char="-"/>
            </a:pPr>
            <a:r>
              <a:rPr lang="en-US" sz="1400" dirty="0">
                <a:solidFill>
                  <a:schemeClr val="tx1"/>
                </a:solidFill>
                <a:latin typeface="Arial" pitchFamily="34" charset="0"/>
                <a:cs typeface="Arial" pitchFamily="34" charset="0"/>
              </a:rPr>
              <a:t>Basis functionality, Performance</a:t>
            </a:r>
          </a:p>
          <a:p>
            <a:pPr marL="482588" lvl="1" indent="-241294">
              <a:buFont typeface="Symbol" pitchFamily="18" charset="2"/>
              <a:buChar char="-"/>
            </a:pPr>
            <a:r>
              <a:rPr lang="en-US" sz="1400" dirty="0">
                <a:solidFill>
                  <a:schemeClr val="tx1"/>
                </a:solidFill>
                <a:latin typeface="Arial" pitchFamily="34" charset="0"/>
                <a:cs typeface="Arial" pitchFamily="34" charset="0"/>
              </a:rPr>
              <a:t>Printing, 3</a:t>
            </a:r>
            <a:r>
              <a:rPr lang="en-US" sz="1400" baseline="30000" dirty="0">
                <a:solidFill>
                  <a:schemeClr val="tx1"/>
                </a:solidFill>
                <a:latin typeface="Arial" pitchFamily="34" charset="0"/>
                <a:cs typeface="Arial" pitchFamily="34" charset="0"/>
              </a:rPr>
              <a:t>rd</a:t>
            </a:r>
            <a:r>
              <a:rPr lang="en-US" sz="1400" dirty="0">
                <a:solidFill>
                  <a:schemeClr val="tx1"/>
                </a:solidFill>
                <a:latin typeface="Arial" pitchFamily="34" charset="0"/>
                <a:cs typeface="Arial" pitchFamily="34" charset="0"/>
              </a:rPr>
              <a:t> party tools</a:t>
            </a:r>
          </a:p>
          <a:p>
            <a:pPr marL="241294" indent="-241294">
              <a:buFont typeface="Symbol" pitchFamily="18" charset="2"/>
              <a:buChar char="-"/>
            </a:pPr>
            <a:r>
              <a:rPr lang="en-US" sz="1600" dirty="0">
                <a:solidFill>
                  <a:schemeClr val="tx1"/>
                </a:solidFill>
                <a:latin typeface="Arial" pitchFamily="34" charset="0"/>
                <a:cs typeface="Arial" pitchFamily="34" charset="0"/>
              </a:rPr>
              <a:t>Application Tests</a:t>
            </a:r>
          </a:p>
          <a:p>
            <a:pPr marL="482588" lvl="1" indent="-241294">
              <a:buFont typeface="Symbol" pitchFamily="18" charset="2"/>
              <a:buChar char="-"/>
            </a:pPr>
            <a:r>
              <a:rPr lang="en-US" sz="1400" dirty="0">
                <a:solidFill>
                  <a:schemeClr val="tx1"/>
                </a:solidFill>
                <a:latin typeface="Arial" pitchFamily="34" charset="0"/>
                <a:cs typeface="Arial" pitchFamily="34" charset="0"/>
              </a:rPr>
              <a:t>Key user test </a:t>
            </a:r>
          </a:p>
          <a:p>
            <a:pPr marL="482588" lvl="1" indent="-241294">
              <a:buFont typeface="Symbol" pitchFamily="18" charset="2"/>
              <a:buChar char="-"/>
            </a:pPr>
            <a:r>
              <a:rPr lang="en-US" sz="1400" dirty="0">
                <a:solidFill>
                  <a:schemeClr val="tx1"/>
                </a:solidFill>
                <a:latin typeface="Arial" pitchFamily="34" charset="0"/>
                <a:cs typeface="Arial" pitchFamily="34" charset="0"/>
              </a:rPr>
              <a:t>Data consistency</a:t>
            </a:r>
          </a:p>
          <a:p>
            <a:pPr marL="241294" lvl="1" indent="-241294">
              <a:buFont typeface="Symbol" pitchFamily="18" charset="2"/>
              <a:buChar char="-"/>
            </a:pPr>
            <a:r>
              <a:rPr lang="en-US" sz="1600" dirty="0">
                <a:solidFill>
                  <a:schemeClr val="tx1"/>
                </a:solidFill>
                <a:latin typeface="Arial" pitchFamily="34" charset="0"/>
                <a:cs typeface="Arial" pitchFamily="34" charset="0"/>
              </a:rPr>
              <a:t>Train the SAP teams</a:t>
            </a:r>
          </a:p>
          <a:p>
            <a:pPr defTabSz="1219170" eaLnBrk="0" fontAlgn="base" hangingPunct="0">
              <a:spcBef>
                <a:spcPct val="0"/>
              </a:spcBef>
              <a:spcAft>
                <a:spcPct val="0"/>
              </a:spcAft>
              <a:buFont typeface="Symbol" pitchFamily="18" charset="2"/>
              <a:buChar char="-"/>
            </a:pPr>
            <a:endParaRPr lang="en-US" sz="1867" dirty="0">
              <a:solidFill>
                <a:schemeClr val="tx1"/>
              </a:solidFill>
              <a:latin typeface="Arial" pitchFamily="34" charset="0"/>
              <a:cs typeface="Arial" pitchFamily="34" charset="0"/>
            </a:endParaRPr>
          </a:p>
        </p:txBody>
      </p:sp>
      <p:sp>
        <p:nvSpPr>
          <p:cNvPr id="28" name="Rounded Rectangular Callout 57"/>
          <p:cNvSpPr/>
          <p:nvPr/>
        </p:nvSpPr>
        <p:spPr bwMode="auto">
          <a:xfrm>
            <a:off x="9537702" y="2465485"/>
            <a:ext cx="2374900" cy="819152"/>
          </a:xfrm>
          <a:prstGeom prst="wedgeRoundRectCallout">
            <a:avLst>
              <a:gd name="adj1" fmla="val -43389"/>
              <a:gd name="adj2" fmla="val 98962"/>
              <a:gd name="adj3" fmla="val 16667"/>
            </a:avLst>
          </a:prstGeom>
          <a:solidFill>
            <a:schemeClr val="accent3"/>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21920" tIns="60960" rIns="121920" bIns="60960" rtlCol="0" anchor="t" compatLnSpc="1"/>
          <a:lstStyle/>
          <a:p>
            <a:pPr marL="380990" indent="-241294">
              <a:buFont typeface="Symbol" pitchFamily="18" charset="2"/>
              <a:buChar char="-"/>
            </a:pPr>
            <a:r>
              <a:rPr lang="en-US" sz="1400" dirty="0">
                <a:solidFill>
                  <a:schemeClr val="tx1"/>
                </a:solidFill>
                <a:latin typeface="Arial" pitchFamily="34" charset="0"/>
                <a:cs typeface="Arial" pitchFamily="34" charset="0"/>
              </a:rPr>
              <a:t>Export / Import</a:t>
            </a:r>
          </a:p>
          <a:p>
            <a:pPr marL="380990" indent="-241294">
              <a:buFont typeface="Symbol" pitchFamily="18" charset="2"/>
              <a:buChar char="-"/>
            </a:pPr>
            <a:r>
              <a:rPr lang="en-US" sz="1400" dirty="0">
                <a:solidFill>
                  <a:schemeClr val="tx1"/>
                </a:solidFill>
                <a:latin typeface="Arial" pitchFamily="34" charset="0"/>
                <a:cs typeface="Arial" pitchFamily="34" charset="0"/>
              </a:rPr>
              <a:t>Switch over to new landscape</a:t>
            </a:r>
            <a:endParaRPr lang="de-DE" sz="1400" dirty="0">
              <a:solidFill>
                <a:schemeClr val="tx1"/>
              </a:solidFill>
              <a:latin typeface="Arial" pitchFamily="34" charset="0"/>
              <a:cs typeface="Arial" pitchFamily="34" charset="0"/>
            </a:endParaRPr>
          </a:p>
        </p:txBody>
      </p:sp>
      <p:sp>
        <p:nvSpPr>
          <p:cNvPr id="29" name="Rounded Rectangular Callout 58"/>
          <p:cNvSpPr/>
          <p:nvPr/>
        </p:nvSpPr>
        <p:spPr bwMode="auto">
          <a:xfrm>
            <a:off x="8240185" y="4220180"/>
            <a:ext cx="1892299" cy="957261"/>
          </a:xfrm>
          <a:prstGeom prst="wedgeRoundRectCallout">
            <a:avLst>
              <a:gd name="adj1" fmla="val 70664"/>
              <a:gd name="adj2" fmla="val 137"/>
              <a:gd name="adj3" fmla="val 16667"/>
            </a:avLst>
          </a:prstGeom>
          <a:solidFill>
            <a:schemeClr val="accent3"/>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21920" tIns="60960" rIns="121920" bIns="60960" rtlCol="0" anchor="t" compatLnSpc="1"/>
          <a:lstStyle/>
          <a:p>
            <a:pPr marL="241294" indent="-241294">
              <a:buFont typeface="Symbol" pitchFamily="18" charset="2"/>
              <a:buChar char="-"/>
            </a:pPr>
            <a:r>
              <a:rPr lang="en-US" sz="1400" dirty="0">
                <a:solidFill>
                  <a:schemeClr val="tx1"/>
                </a:solidFill>
                <a:latin typeface="Arial" pitchFamily="34" charset="0"/>
                <a:cs typeface="Arial" pitchFamily="34" charset="0"/>
              </a:rPr>
              <a:t>Post go-live </a:t>
            </a:r>
            <a:r>
              <a:rPr lang="en-US" sz="1400" dirty="0" err="1">
                <a:solidFill>
                  <a:schemeClr val="tx1"/>
                </a:solidFill>
                <a:latin typeface="Arial" pitchFamily="34" charset="0"/>
                <a:cs typeface="Arial" pitchFamily="34" charset="0"/>
              </a:rPr>
              <a:t>hypercare</a:t>
            </a:r>
            <a:endParaRPr lang="en-US" sz="1400" dirty="0">
              <a:solidFill>
                <a:schemeClr val="tx1"/>
              </a:solidFill>
              <a:latin typeface="Arial" pitchFamily="34" charset="0"/>
              <a:cs typeface="Arial" pitchFamily="34" charset="0"/>
            </a:endParaRPr>
          </a:p>
          <a:p>
            <a:pPr marL="241294" indent="-241294">
              <a:buFont typeface="Symbol" pitchFamily="18" charset="2"/>
              <a:buChar char="-"/>
            </a:pPr>
            <a:r>
              <a:rPr lang="en-US" sz="1400" dirty="0">
                <a:solidFill>
                  <a:schemeClr val="tx1"/>
                </a:solidFill>
                <a:latin typeface="Arial" pitchFamily="34" charset="0"/>
                <a:cs typeface="Arial" pitchFamily="34" charset="0"/>
              </a:rPr>
              <a:t>Optimization</a:t>
            </a:r>
            <a:endParaRPr lang="de-DE" sz="14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41541385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linds(horizontal)">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linds(horizontal)">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linds(horizontal)">
                                      <p:cBhvr>
                                        <p:cTn id="3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Technical Migration Phases</a:t>
            </a:r>
          </a:p>
        </p:txBody>
      </p:sp>
      <p:sp>
        <p:nvSpPr>
          <p:cNvPr id="4" name="Content Placeholder 3"/>
          <p:cNvSpPr>
            <a:spLocks noGrp="1"/>
          </p:cNvSpPr>
          <p:nvPr>
            <p:ph sz="quarter" idx="10"/>
          </p:nvPr>
        </p:nvSpPr>
        <p:spPr>
          <a:xfrm>
            <a:off x="268288" y="1398397"/>
            <a:ext cx="11542503" cy="4801314"/>
          </a:xfrm>
        </p:spPr>
        <p:txBody>
          <a:bodyPr/>
          <a:lstStyle/>
          <a:p>
            <a:r>
              <a:rPr lang="en-US" dirty="0"/>
              <a:t>Preparations</a:t>
            </a:r>
          </a:p>
          <a:p>
            <a:r>
              <a:rPr lang="en-US" dirty="0"/>
              <a:t>Data Export</a:t>
            </a:r>
          </a:p>
          <a:p>
            <a:r>
              <a:rPr lang="en-US" dirty="0"/>
              <a:t>Transport of the data to the target system</a:t>
            </a:r>
          </a:p>
          <a:p>
            <a:r>
              <a:rPr lang="en-US" dirty="0"/>
              <a:t>Data Import</a:t>
            </a:r>
          </a:p>
          <a:p>
            <a:r>
              <a:rPr lang="en-US" dirty="0"/>
              <a:t>Post Activities</a:t>
            </a:r>
          </a:p>
          <a:p>
            <a:endParaRPr lang="en-US" dirty="0"/>
          </a:p>
          <a:p>
            <a:pPr marL="0" indent="0">
              <a:buNone/>
            </a:pPr>
            <a:endParaRPr lang="en-US" dirty="0"/>
          </a:p>
        </p:txBody>
      </p:sp>
    </p:spTree>
    <p:extLst>
      <p:ext uri="{BB962C8B-B14F-4D97-AF65-F5344CB8AC3E}">
        <p14:creationId xmlns:p14="http://schemas.microsoft.com/office/powerpoint/2010/main" val="2916474147"/>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Technical Migration Process</a:t>
            </a:r>
          </a:p>
        </p:txBody>
      </p:sp>
      <p:sp>
        <p:nvSpPr>
          <p:cNvPr id="5" name="Rectangle 60418"/>
          <p:cNvSpPr>
            <a:spLocks noChangeArrowheads="1"/>
          </p:cNvSpPr>
          <p:nvPr/>
        </p:nvSpPr>
        <p:spPr bwMode="auto">
          <a:xfrm>
            <a:off x="4267200" y="4914900"/>
            <a:ext cx="1219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sz="2400" dirty="0">
              <a:solidFill>
                <a:srgbClr val="000000"/>
              </a:solidFill>
              <a:latin typeface="Arial" charset="0"/>
            </a:endParaRPr>
          </a:p>
        </p:txBody>
      </p:sp>
      <p:sp>
        <p:nvSpPr>
          <p:cNvPr id="6" name="Straight Connector 60419"/>
          <p:cNvSpPr>
            <a:spLocks noChangeShapeType="1"/>
          </p:cNvSpPr>
          <p:nvPr/>
        </p:nvSpPr>
        <p:spPr bwMode="auto">
          <a:xfrm>
            <a:off x="518586" y="4727575"/>
            <a:ext cx="11112500" cy="0"/>
          </a:xfrm>
          <a:prstGeom prst="line">
            <a:avLst/>
          </a:prstGeom>
          <a:noFill/>
          <a:ln w="9525" algn="ctr">
            <a:solidFill>
              <a:schemeClr val="tx1"/>
            </a:solidFill>
            <a:round/>
            <a:headEnd/>
            <a:tailEnd type="triangle" w="med" len="med"/>
          </a:ln>
        </p:spPr>
        <p:txBody>
          <a:bodyPr anchor="ctr"/>
          <a:lstStyle/>
          <a:p>
            <a:pPr>
              <a:defRPr/>
            </a:pPr>
            <a:endParaRPr lang="de-DE" sz="2400"/>
          </a:p>
        </p:txBody>
      </p:sp>
      <p:sp>
        <p:nvSpPr>
          <p:cNvPr id="7" name="Straight Connector 60420"/>
          <p:cNvSpPr>
            <a:spLocks noChangeShapeType="1"/>
          </p:cNvSpPr>
          <p:nvPr/>
        </p:nvSpPr>
        <p:spPr bwMode="auto">
          <a:xfrm>
            <a:off x="745067" y="4733925"/>
            <a:ext cx="0" cy="177800"/>
          </a:xfrm>
          <a:prstGeom prst="line">
            <a:avLst/>
          </a:prstGeom>
          <a:noFill/>
          <a:ln w="9525" algn="ctr">
            <a:solidFill>
              <a:schemeClr val="tx1"/>
            </a:solidFill>
            <a:round/>
            <a:headEnd/>
            <a:tailEnd/>
          </a:ln>
        </p:spPr>
        <p:txBody>
          <a:bodyPr anchor="ctr"/>
          <a:lstStyle/>
          <a:p>
            <a:pPr>
              <a:defRPr/>
            </a:pPr>
            <a:endParaRPr lang="de-DE" sz="2400"/>
          </a:p>
        </p:txBody>
      </p:sp>
      <p:sp>
        <p:nvSpPr>
          <p:cNvPr id="8" name="Straight Connector 60421"/>
          <p:cNvSpPr>
            <a:spLocks noChangeShapeType="1"/>
          </p:cNvSpPr>
          <p:nvPr/>
        </p:nvSpPr>
        <p:spPr bwMode="auto">
          <a:xfrm>
            <a:off x="11082867" y="4733925"/>
            <a:ext cx="0" cy="177800"/>
          </a:xfrm>
          <a:prstGeom prst="line">
            <a:avLst/>
          </a:prstGeom>
          <a:noFill/>
          <a:ln w="9525" algn="ctr">
            <a:solidFill>
              <a:schemeClr val="tx1"/>
            </a:solidFill>
            <a:round/>
            <a:headEnd/>
            <a:tailEnd/>
          </a:ln>
        </p:spPr>
        <p:txBody>
          <a:bodyPr anchor="ctr"/>
          <a:lstStyle/>
          <a:p>
            <a:pPr>
              <a:defRPr/>
            </a:pPr>
            <a:endParaRPr lang="de-DE" sz="2400"/>
          </a:p>
        </p:txBody>
      </p:sp>
      <p:sp>
        <p:nvSpPr>
          <p:cNvPr id="9" name="TextBox 60422"/>
          <p:cNvSpPr txBox="1">
            <a:spLocks noChangeArrowheads="1"/>
          </p:cNvSpPr>
          <p:nvPr/>
        </p:nvSpPr>
        <p:spPr bwMode="auto">
          <a:xfrm>
            <a:off x="46567" y="4921251"/>
            <a:ext cx="1397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algn="ctr">
              <a:spcBef>
                <a:spcPct val="50000"/>
              </a:spcBef>
            </a:pPr>
            <a:r>
              <a:rPr lang="en-US" sz="1600" dirty="0">
                <a:solidFill>
                  <a:schemeClr val="tx2"/>
                </a:solidFill>
                <a:latin typeface="Arial" charset="0"/>
              </a:rPr>
              <a:t>Friday,</a:t>
            </a:r>
          </a:p>
          <a:p>
            <a:pPr algn="ctr">
              <a:spcBef>
                <a:spcPct val="50000"/>
              </a:spcBef>
            </a:pPr>
            <a:r>
              <a:rPr lang="en-US" sz="1600" dirty="0">
                <a:solidFill>
                  <a:schemeClr val="tx2"/>
                </a:solidFill>
                <a:latin typeface="Arial" charset="0"/>
              </a:rPr>
              <a:t>6 pm</a:t>
            </a:r>
          </a:p>
        </p:txBody>
      </p:sp>
      <p:sp>
        <p:nvSpPr>
          <p:cNvPr id="10" name="TextBox 60423"/>
          <p:cNvSpPr txBox="1">
            <a:spLocks noChangeArrowheads="1"/>
          </p:cNvSpPr>
          <p:nvPr/>
        </p:nvSpPr>
        <p:spPr bwMode="auto">
          <a:xfrm>
            <a:off x="10384367" y="4949825"/>
            <a:ext cx="1397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algn="ctr">
              <a:spcBef>
                <a:spcPct val="50000"/>
              </a:spcBef>
            </a:pPr>
            <a:r>
              <a:rPr lang="en-US" sz="1600" dirty="0">
                <a:solidFill>
                  <a:schemeClr val="tx2"/>
                </a:solidFill>
                <a:latin typeface="Arial" charset="0"/>
              </a:rPr>
              <a:t>Monday,</a:t>
            </a:r>
          </a:p>
          <a:p>
            <a:pPr algn="ctr">
              <a:spcBef>
                <a:spcPct val="50000"/>
              </a:spcBef>
            </a:pPr>
            <a:r>
              <a:rPr lang="en-US" sz="1600" dirty="0">
                <a:solidFill>
                  <a:schemeClr val="tx2"/>
                </a:solidFill>
                <a:latin typeface="Arial" charset="0"/>
              </a:rPr>
              <a:t>6 am</a:t>
            </a:r>
          </a:p>
        </p:txBody>
      </p:sp>
      <p:sp>
        <p:nvSpPr>
          <p:cNvPr id="11" name="Straight Connector 60424"/>
          <p:cNvSpPr>
            <a:spLocks noChangeShapeType="1"/>
          </p:cNvSpPr>
          <p:nvPr/>
        </p:nvSpPr>
        <p:spPr bwMode="auto">
          <a:xfrm>
            <a:off x="1892300" y="4733925"/>
            <a:ext cx="0" cy="177800"/>
          </a:xfrm>
          <a:prstGeom prst="line">
            <a:avLst/>
          </a:prstGeom>
          <a:noFill/>
          <a:ln w="9525" algn="ctr">
            <a:solidFill>
              <a:schemeClr val="tx1"/>
            </a:solidFill>
            <a:round/>
            <a:headEnd/>
            <a:tailEnd/>
          </a:ln>
        </p:spPr>
        <p:txBody>
          <a:bodyPr anchor="ctr"/>
          <a:lstStyle/>
          <a:p>
            <a:pPr>
              <a:defRPr/>
            </a:pPr>
            <a:endParaRPr lang="de-DE" sz="2400"/>
          </a:p>
        </p:txBody>
      </p:sp>
      <p:sp>
        <p:nvSpPr>
          <p:cNvPr id="12" name="Straight Connector 60425"/>
          <p:cNvSpPr>
            <a:spLocks noChangeShapeType="1"/>
          </p:cNvSpPr>
          <p:nvPr/>
        </p:nvSpPr>
        <p:spPr bwMode="auto">
          <a:xfrm>
            <a:off x="3041651" y="4733925"/>
            <a:ext cx="0" cy="177800"/>
          </a:xfrm>
          <a:prstGeom prst="line">
            <a:avLst/>
          </a:prstGeom>
          <a:noFill/>
          <a:ln w="9525" algn="ctr">
            <a:solidFill>
              <a:schemeClr val="tx1"/>
            </a:solidFill>
            <a:round/>
            <a:headEnd/>
            <a:tailEnd/>
          </a:ln>
        </p:spPr>
        <p:txBody>
          <a:bodyPr anchor="ctr"/>
          <a:lstStyle/>
          <a:p>
            <a:pPr>
              <a:defRPr/>
            </a:pPr>
            <a:endParaRPr lang="de-DE" sz="2400"/>
          </a:p>
        </p:txBody>
      </p:sp>
      <p:sp>
        <p:nvSpPr>
          <p:cNvPr id="13" name="Straight Connector 60426"/>
          <p:cNvSpPr>
            <a:spLocks noChangeShapeType="1"/>
          </p:cNvSpPr>
          <p:nvPr/>
        </p:nvSpPr>
        <p:spPr bwMode="auto">
          <a:xfrm>
            <a:off x="4191000" y="4733925"/>
            <a:ext cx="0" cy="177800"/>
          </a:xfrm>
          <a:prstGeom prst="line">
            <a:avLst/>
          </a:prstGeom>
          <a:noFill/>
          <a:ln w="9525" algn="ctr">
            <a:solidFill>
              <a:schemeClr val="tx1"/>
            </a:solidFill>
            <a:round/>
            <a:headEnd/>
            <a:tailEnd/>
          </a:ln>
        </p:spPr>
        <p:txBody>
          <a:bodyPr anchor="ctr"/>
          <a:lstStyle/>
          <a:p>
            <a:pPr>
              <a:defRPr/>
            </a:pPr>
            <a:endParaRPr lang="de-DE" sz="2400"/>
          </a:p>
        </p:txBody>
      </p:sp>
      <p:sp>
        <p:nvSpPr>
          <p:cNvPr id="14" name="Straight Connector 60427"/>
          <p:cNvSpPr>
            <a:spLocks noChangeShapeType="1"/>
          </p:cNvSpPr>
          <p:nvPr/>
        </p:nvSpPr>
        <p:spPr bwMode="auto">
          <a:xfrm>
            <a:off x="5338233" y="4733925"/>
            <a:ext cx="0" cy="177800"/>
          </a:xfrm>
          <a:prstGeom prst="line">
            <a:avLst/>
          </a:prstGeom>
          <a:noFill/>
          <a:ln w="9525" algn="ctr">
            <a:solidFill>
              <a:schemeClr val="tx1"/>
            </a:solidFill>
            <a:round/>
            <a:headEnd/>
            <a:tailEnd/>
          </a:ln>
        </p:spPr>
        <p:txBody>
          <a:bodyPr anchor="ctr"/>
          <a:lstStyle/>
          <a:p>
            <a:pPr>
              <a:defRPr/>
            </a:pPr>
            <a:endParaRPr lang="de-DE" sz="2400"/>
          </a:p>
        </p:txBody>
      </p:sp>
      <p:sp>
        <p:nvSpPr>
          <p:cNvPr id="15" name="Straight Connector 60428"/>
          <p:cNvSpPr>
            <a:spLocks noChangeShapeType="1"/>
          </p:cNvSpPr>
          <p:nvPr/>
        </p:nvSpPr>
        <p:spPr bwMode="auto">
          <a:xfrm>
            <a:off x="6487584" y="4733925"/>
            <a:ext cx="0" cy="177800"/>
          </a:xfrm>
          <a:prstGeom prst="line">
            <a:avLst/>
          </a:prstGeom>
          <a:noFill/>
          <a:ln w="9525" algn="ctr">
            <a:solidFill>
              <a:schemeClr val="tx1"/>
            </a:solidFill>
            <a:round/>
            <a:headEnd/>
            <a:tailEnd/>
          </a:ln>
        </p:spPr>
        <p:txBody>
          <a:bodyPr anchor="ctr"/>
          <a:lstStyle/>
          <a:p>
            <a:pPr>
              <a:defRPr/>
            </a:pPr>
            <a:endParaRPr lang="de-DE" sz="2400"/>
          </a:p>
        </p:txBody>
      </p:sp>
      <p:sp>
        <p:nvSpPr>
          <p:cNvPr id="16" name="Straight Connector 60429"/>
          <p:cNvSpPr>
            <a:spLocks noChangeShapeType="1"/>
          </p:cNvSpPr>
          <p:nvPr/>
        </p:nvSpPr>
        <p:spPr bwMode="auto">
          <a:xfrm>
            <a:off x="7636933" y="4733925"/>
            <a:ext cx="0" cy="177800"/>
          </a:xfrm>
          <a:prstGeom prst="line">
            <a:avLst/>
          </a:prstGeom>
          <a:noFill/>
          <a:ln w="9525" algn="ctr">
            <a:solidFill>
              <a:schemeClr val="tx1"/>
            </a:solidFill>
            <a:round/>
            <a:headEnd/>
            <a:tailEnd/>
          </a:ln>
        </p:spPr>
        <p:txBody>
          <a:bodyPr anchor="ctr"/>
          <a:lstStyle/>
          <a:p>
            <a:pPr>
              <a:defRPr/>
            </a:pPr>
            <a:endParaRPr lang="de-DE" sz="2400"/>
          </a:p>
        </p:txBody>
      </p:sp>
      <p:sp>
        <p:nvSpPr>
          <p:cNvPr id="17" name="Straight Connector 60430"/>
          <p:cNvSpPr>
            <a:spLocks noChangeShapeType="1"/>
          </p:cNvSpPr>
          <p:nvPr/>
        </p:nvSpPr>
        <p:spPr bwMode="auto">
          <a:xfrm>
            <a:off x="9933517" y="4733925"/>
            <a:ext cx="0" cy="177800"/>
          </a:xfrm>
          <a:prstGeom prst="line">
            <a:avLst/>
          </a:prstGeom>
          <a:noFill/>
          <a:ln w="9525" algn="ctr">
            <a:solidFill>
              <a:schemeClr val="tx1"/>
            </a:solidFill>
            <a:round/>
            <a:headEnd/>
            <a:tailEnd/>
          </a:ln>
        </p:spPr>
        <p:txBody>
          <a:bodyPr anchor="ctr"/>
          <a:lstStyle/>
          <a:p>
            <a:pPr>
              <a:defRPr/>
            </a:pPr>
            <a:endParaRPr lang="de-DE" sz="2400"/>
          </a:p>
        </p:txBody>
      </p:sp>
      <p:sp>
        <p:nvSpPr>
          <p:cNvPr id="18" name="Straight Connector 60431"/>
          <p:cNvSpPr>
            <a:spLocks noChangeShapeType="1"/>
          </p:cNvSpPr>
          <p:nvPr/>
        </p:nvSpPr>
        <p:spPr bwMode="auto">
          <a:xfrm>
            <a:off x="8784167" y="4733925"/>
            <a:ext cx="0" cy="177800"/>
          </a:xfrm>
          <a:prstGeom prst="line">
            <a:avLst/>
          </a:prstGeom>
          <a:noFill/>
          <a:ln w="9525" algn="ctr">
            <a:solidFill>
              <a:schemeClr val="tx1"/>
            </a:solidFill>
            <a:round/>
            <a:headEnd/>
            <a:tailEnd/>
          </a:ln>
        </p:spPr>
        <p:txBody>
          <a:bodyPr anchor="ctr"/>
          <a:lstStyle/>
          <a:p>
            <a:pPr>
              <a:defRPr/>
            </a:pPr>
            <a:endParaRPr lang="de-DE" sz="2400"/>
          </a:p>
        </p:txBody>
      </p:sp>
      <p:sp>
        <p:nvSpPr>
          <p:cNvPr id="19" name="Straight Connector 60432"/>
          <p:cNvSpPr>
            <a:spLocks noChangeShapeType="1"/>
          </p:cNvSpPr>
          <p:nvPr/>
        </p:nvSpPr>
        <p:spPr bwMode="auto">
          <a:xfrm flipV="1">
            <a:off x="745067" y="1781175"/>
            <a:ext cx="0" cy="2946400"/>
          </a:xfrm>
          <a:prstGeom prst="line">
            <a:avLst/>
          </a:prstGeom>
          <a:noFill/>
          <a:ln w="9525" algn="ctr">
            <a:solidFill>
              <a:schemeClr val="tx1"/>
            </a:solidFill>
            <a:prstDash val="dash"/>
            <a:round/>
            <a:headEnd/>
            <a:tailEnd/>
          </a:ln>
        </p:spPr>
        <p:txBody>
          <a:bodyPr anchor="ctr"/>
          <a:lstStyle/>
          <a:p>
            <a:pPr>
              <a:defRPr/>
            </a:pPr>
            <a:endParaRPr lang="de-DE" sz="2400"/>
          </a:p>
        </p:txBody>
      </p:sp>
      <p:sp>
        <p:nvSpPr>
          <p:cNvPr id="20" name="Straight Connector 60433"/>
          <p:cNvSpPr>
            <a:spLocks noChangeShapeType="1"/>
          </p:cNvSpPr>
          <p:nvPr/>
        </p:nvSpPr>
        <p:spPr bwMode="auto">
          <a:xfrm flipV="1">
            <a:off x="11074400" y="1781175"/>
            <a:ext cx="0" cy="2946400"/>
          </a:xfrm>
          <a:prstGeom prst="line">
            <a:avLst/>
          </a:prstGeom>
          <a:noFill/>
          <a:ln w="9525" algn="ctr">
            <a:solidFill>
              <a:schemeClr val="tx1"/>
            </a:solidFill>
            <a:prstDash val="dash"/>
            <a:round/>
            <a:headEnd/>
            <a:tailEnd/>
          </a:ln>
        </p:spPr>
        <p:txBody>
          <a:bodyPr anchor="ctr"/>
          <a:lstStyle/>
          <a:p>
            <a:pPr>
              <a:defRPr/>
            </a:pPr>
            <a:endParaRPr lang="de-DE" sz="2400"/>
          </a:p>
        </p:txBody>
      </p:sp>
      <p:sp>
        <p:nvSpPr>
          <p:cNvPr id="21" name="Right Arrow 60434"/>
          <p:cNvSpPr>
            <a:spLocks noChangeArrowheads="1"/>
          </p:cNvSpPr>
          <p:nvPr/>
        </p:nvSpPr>
        <p:spPr bwMode="auto">
          <a:xfrm>
            <a:off x="2349500" y="2981326"/>
            <a:ext cx="2980267" cy="423863"/>
          </a:xfrm>
          <a:prstGeom prst="rightArrow">
            <a:avLst>
              <a:gd name="adj1" fmla="val 50000"/>
              <a:gd name="adj2" fmla="val 38574"/>
            </a:avLst>
          </a:prstGeom>
          <a:solidFill>
            <a:srgbClr val="FFFF00"/>
          </a:solidFill>
          <a:ln w="9525" algn="ctr">
            <a:noFill/>
            <a:miter lim="800000"/>
            <a:headEnd/>
            <a:tailEnd/>
          </a:ln>
        </p:spPr>
        <p:txBody>
          <a:bodyPr wrap="none" anchor="ctr"/>
          <a:lstStyle/>
          <a:p>
            <a:pPr algn="ctr"/>
            <a:r>
              <a:rPr lang="en-US" sz="1333" dirty="0">
                <a:solidFill>
                  <a:schemeClr val="bg1"/>
                </a:solidFill>
                <a:latin typeface="Arial" charset="0"/>
              </a:rPr>
              <a:t>Export</a:t>
            </a:r>
          </a:p>
        </p:txBody>
      </p:sp>
      <p:sp>
        <p:nvSpPr>
          <p:cNvPr id="22" name="Right Arrow 60435"/>
          <p:cNvSpPr>
            <a:spLocks noChangeArrowheads="1"/>
          </p:cNvSpPr>
          <p:nvPr/>
        </p:nvSpPr>
        <p:spPr bwMode="auto">
          <a:xfrm>
            <a:off x="6280153" y="3786189"/>
            <a:ext cx="2713567" cy="484187"/>
          </a:xfrm>
          <a:prstGeom prst="rightArrow">
            <a:avLst>
              <a:gd name="adj1" fmla="val 42306"/>
              <a:gd name="adj2" fmla="val 38686"/>
            </a:avLst>
          </a:prstGeom>
          <a:solidFill>
            <a:srgbClr val="FFFF00"/>
          </a:solidFill>
          <a:ln w="9525" algn="ctr">
            <a:noFill/>
            <a:miter lim="800000"/>
            <a:headEnd/>
            <a:tailEnd/>
          </a:ln>
        </p:spPr>
        <p:txBody>
          <a:bodyPr wrap="none" anchor="ctr"/>
          <a:lstStyle/>
          <a:p>
            <a:pPr algn="ctr"/>
            <a:r>
              <a:rPr lang="en-US" sz="1333" dirty="0">
                <a:solidFill>
                  <a:schemeClr val="bg1"/>
                </a:solidFill>
                <a:latin typeface="Arial" charset="0"/>
              </a:rPr>
              <a:t>Import</a:t>
            </a:r>
          </a:p>
        </p:txBody>
      </p:sp>
      <p:sp>
        <p:nvSpPr>
          <p:cNvPr id="23" name="Right Arrow 60436"/>
          <p:cNvSpPr>
            <a:spLocks noChangeArrowheads="1"/>
          </p:cNvSpPr>
          <p:nvPr/>
        </p:nvSpPr>
        <p:spPr bwMode="auto">
          <a:xfrm>
            <a:off x="5329767" y="3382963"/>
            <a:ext cx="914400" cy="423863"/>
          </a:xfrm>
          <a:prstGeom prst="rightArrow">
            <a:avLst>
              <a:gd name="adj1" fmla="val 50000"/>
              <a:gd name="adj2" fmla="val 40449"/>
            </a:avLst>
          </a:prstGeom>
          <a:solidFill>
            <a:srgbClr val="C0C0C0"/>
          </a:solidFill>
          <a:ln w="9525" algn="ctr">
            <a:noFill/>
            <a:miter lim="800000"/>
            <a:headEnd/>
            <a:tailEnd/>
          </a:ln>
        </p:spPr>
        <p:txBody>
          <a:bodyPr wrap="none" anchor="ctr"/>
          <a:lstStyle/>
          <a:p>
            <a:pPr algn="ctr"/>
            <a:r>
              <a:rPr lang="en-US" sz="1333" dirty="0">
                <a:solidFill>
                  <a:schemeClr val="bg1"/>
                </a:solidFill>
                <a:latin typeface="Arial" charset="0"/>
              </a:rPr>
              <a:t>Transfer</a:t>
            </a:r>
          </a:p>
        </p:txBody>
      </p:sp>
      <p:sp>
        <p:nvSpPr>
          <p:cNvPr id="24" name="Right Arrow 60437"/>
          <p:cNvSpPr>
            <a:spLocks noChangeArrowheads="1"/>
          </p:cNvSpPr>
          <p:nvPr/>
        </p:nvSpPr>
        <p:spPr bwMode="auto">
          <a:xfrm>
            <a:off x="8993717" y="4248149"/>
            <a:ext cx="2065867" cy="425451"/>
          </a:xfrm>
          <a:prstGeom prst="rightArrow">
            <a:avLst>
              <a:gd name="adj1" fmla="val 43287"/>
              <a:gd name="adj2" fmla="val 39183"/>
            </a:avLst>
          </a:prstGeom>
          <a:solidFill>
            <a:srgbClr val="FFC000"/>
          </a:solidFill>
          <a:ln w="9525" algn="ctr">
            <a:noFill/>
            <a:miter lim="800000"/>
            <a:headEnd/>
            <a:tailEnd/>
          </a:ln>
        </p:spPr>
        <p:txBody>
          <a:bodyPr wrap="none" anchor="ctr"/>
          <a:lstStyle/>
          <a:p>
            <a:pPr algn="ctr"/>
            <a:r>
              <a:rPr lang="en-US" sz="1333" dirty="0">
                <a:solidFill>
                  <a:schemeClr val="bg1"/>
                </a:solidFill>
                <a:latin typeface="Arial" charset="0"/>
              </a:rPr>
              <a:t>Post activities</a:t>
            </a:r>
          </a:p>
        </p:txBody>
      </p:sp>
      <p:sp>
        <p:nvSpPr>
          <p:cNvPr id="25" name="Right Arrow 60438"/>
          <p:cNvSpPr>
            <a:spLocks noChangeArrowheads="1"/>
          </p:cNvSpPr>
          <p:nvPr/>
        </p:nvSpPr>
        <p:spPr bwMode="auto">
          <a:xfrm>
            <a:off x="745068" y="1993900"/>
            <a:ext cx="1604433" cy="400051"/>
          </a:xfrm>
          <a:prstGeom prst="rightArrow">
            <a:avLst>
              <a:gd name="adj1" fmla="val 45241"/>
              <a:gd name="adj2" fmla="val 42459"/>
            </a:avLst>
          </a:prstGeom>
          <a:solidFill>
            <a:srgbClr val="FFC000"/>
          </a:solidFill>
          <a:ln w="9525" algn="ctr">
            <a:noFill/>
            <a:miter lim="800000"/>
            <a:headEnd/>
            <a:tailEnd/>
          </a:ln>
        </p:spPr>
        <p:txBody>
          <a:bodyPr wrap="none" anchor="ctr"/>
          <a:lstStyle/>
          <a:p>
            <a:pPr algn="ctr"/>
            <a:r>
              <a:rPr lang="en-US" sz="1333" dirty="0">
                <a:solidFill>
                  <a:schemeClr val="bg1"/>
                </a:solidFill>
                <a:latin typeface="Arial" charset="0"/>
              </a:rPr>
              <a:t>Preparations</a:t>
            </a:r>
          </a:p>
        </p:txBody>
      </p:sp>
      <p:sp>
        <p:nvSpPr>
          <p:cNvPr id="26" name="TextBox 60439"/>
          <p:cNvSpPr txBox="1">
            <a:spLocks noChangeArrowheads="1"/>
          </p:cNvSpPr>
          <p:nvPr/>
        </p:nvSpPr>
        <p:spPr bwMode="auto">
          <a:xfrm>
            <a:off x="4682067" y="5000625"/>
            <a:ext cx="2220384"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algn="ctr">
              <a:spcBef>
                <a:spcPct val="50000"/>
              </a:spcBef>
            </a:pPr>
            <a:r>
              <a:rPr lang="en-US" sz="2667" dirty="0">
                <a:solidFill>
                  <a:schemeClr val="tx2"/>
                </a:solidFill>
                <a:latin typeface="Arial" charset="0"/>
              </a:rPr>
              <a:t>Time</a:t>
            </a:r>
          </a:p>
        </p:txBody>
      </p:sp>
      <p:grpSp>
        <p:nvGrpSpPr>
          <p:cNvPr id="27" name="Group 25"/>
          <p:cNvGrpSpPr>
            <a:grpSpLocks/>
          </p:cNvGrpSpPr>
          <p:nvPr/>
        </p:nvGrpSpPr>
        <p:grpSpPr bwMode="auto">
          <a:xfrm>
            <a:off x="2349501" y="2393954"/>
            <a:ext cx="2628900" cy="615950"/>
            <a:chOff x="1110" y="2120"/>
            <a:chExt cx="1242" cy="388"/>
          </a:xfrm>
        </p:grpSpPr>
        <p:sp>
          <p:nvSpPr>
            <p:cNvPr id="28" name="Curved Left Arrow 60441"/>
            <p:cNvSpPr>
              <a:spLocks noChangeArrowheads="1"/>
            </p:cNvSpPr>
            <p:nvPr/>
          </p:nvSpPr>
          <p:spPr bwMode="auto">
            <a:xfrm>
              <a:off x="1110" y="2120"/>
              <a:ext cx="170" cy="370"/>
            </a:xfrm>
            <a:prstGeom prst="curvedLeftArrow">
              <a:avLst>
                <a:gd name="adj1" fmla="val 43529"/>
                <a:gd name="adj2" fmla="val 87059"/>
                <a:gd name="adj3" fmla="val 33333"/>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sz="2400" dirty="0">
                <a:solidFill>
                  <a:srgbClr val="000000"/>
                </a:solidFill>
                <a:latin typeface="Arial" charset="0"/>
              </a:endParaRPr>
            </a:p>
          </p:txBody>
        </p:sp>
        <p:sp>
          <p:nvSpPr>
            <p:cNvPr id="29" name="TextBox 60442"/>
            <p:cNvSpPr txBox="1">
              <a:spLocks noChangeArrowheads="1"/>
            </p:cNvSpPr>
            <p:nvPr/>
          </p:nvSpPr>
          <p:spPr bwMode="auto">
            <a:xfrm>
              <a:off x="1256" y="2140"/>
              <a:ext cx="109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sz="1600" dirty="0">
                  <a:solidFill>
                    <a:schemeClr val="tx2"/>
                  </a:solidFill>
                  <a:latin typeface="Arial" charset="0"/>
                </a:rPr>
                <a:t>Shutdown SAP system (Log off users)</a:t>
              </a:r>
            </a:p>
          </p:txBody>
        </p:sp>
      </p:grpSp>
      <p:sp>
        <p:nvSpPr>
          <p:cNvPr id="30" name="Straight Connector 60421"/>
          <p:cNvSpPr>
            <a:spLocks noChangeShapeType="1"/>
          </p:cNvSpPr>
          <p:nvPr/>
        </p:nvSpPr>
        <p:spPr bwMode="auto">
          <a:xfrm>
            <a:off x="11082867" y="4733925"/>
            <a:ext cx="0" cy="177800"/>
          </a:xfrm>
          <a:prstGeom prst="line">
            <a:avLst/>
          </a:prstGeom>
          <a:noFill/>
          <a:ln w="9525" algn="ctr">
            <a:solidFill>
              <a:schemeClr val="tx1"/>
            </a:solidFill>
            <a:round/>
            <a:headEnd/>
            <a:tailEnd/>
          </a:ln>
        </p:spPr>
        <p:txBody>
          <a:bodyPr anchor="ctr"/>
          <a:lstStyle/>
          <a:p>
            <a:pPr>
              <a:defRPr/>
            </a:pPr>
            <a:endParaRPr lang="de-DE" sz="2400"/>
          </a:p>
        </p:txBody>
      </p:sp>
      <p:grpSp>
        <p:nvGrpSpPr>
          <p:cNvPr id="31" name="Group 28"/>
          <p:cNvGrpSpPr>
            <a:grpSpLocks/>
          </p:cNvGrpSpPr>
          <p:nvPr/>
        </p:nvGrpSpPr>
        <p:grpSpPr bwMode="auto">
          <a:xfrm>
            <a:off x="10684934" y="3597283"/>
            <a:ext cx="1693333" cy="671513"/>
            <a:chOff x="5048" y="2878"/>
            <a:chExt cx="800" cy="423"/>
          </a:xfrm>
        </p:grpSpPr>
        <p:sp>
          <p:nvSpPr>
            <p:cNvPr id="32" name="Curved Left Arrow 60444"/>
            <p:cNvSpPr>
              <a:spLocks noChangeArrowheads="1"/>
            </p:cNvSpPr>
            <p:nvPr/>
          </p:nvSpPr>
          <p:spPr bwMode="auto">
            <a:xfrm flipH="1" flipV="1">
              <a:off x="5048" y="2878"/>
              <a:ext cx="170" cy="370"/>
            </a:xfrm>
            <a:prstGeom prst="curvedLeftArrow">
              <a:avLst>
                <a:gd name="adj1" fmla="val 43529"/>
                <a:gd name="adj2" fmla="val 87059"/>
                <a:gd name="adj3" fmla="val 33333"/>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sz="2400" dirty="0">
                <a:solidFill>
                  <a:srgbClr val="000000"/>
                </a:solidFill>
                <a:latin typeface="Arial" charset="0"/>
              </a:endParaRPr>
            </a:p>
          </p:txBody>
        </p:sp>
        <p:sp>
          <p:nvSpPr>
            <p:cNvPr id="33" name="TextBox 60445"/>
            <p:cNvSpPr txBox="1">
              <a:spLocks noChangeArrowheads="1"/>
            </p:cNvSpPr>
            <p:nvPr/>
          </p:nvSpPr>
          <p:spPr bwMode="auto">
            <a:xfrm>
              <a:off x="5194" y="2933"/>
              <a:ext cx="65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a:spcBef>
                  <a:spcPct val="50000"/>
                </a:spcBef>
              </a:pPr>
              <a:r>
                <a:rPr lang="en-US" sz="1600" dirty="0">
                  <a:solidFill>
                    <a:schemeClr val="tx2"/>
                  </a:solidFill>
                  <a:latin typeface="Arial" charset="0"/>
                </a:rPr>
                <a:t>Startup the system</a:t>
              </a:r>
            </a:p>
          </p:txBody>
        </p:sp>
      </p:grpSp>
    </p:spTree>
    <p:extLst>
      <p:ext uri="{BB962C8B-B14F-4D97-AF65-F5344CB8AC3E}">
        <p14:creationId xmlns:p14="http://schemas.microsoft.com/office/powerpoint/2010/main" val="23502849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horizontal)">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linds(horizontal)">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linds(horizontal)">
                                      <p:cBhvr>
                                        <p:cTn id="3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Problems &amp; Risks - Overview</a:t>
            </a:r>
          </a:p>
        </p:txBody>
      </p:sp>
      <p:sp>
        <p:nvSpPr>
          <p:cNvPr id="4" name="Content Placeholder 3"/>
          <p:cNvSpPr>
            <a:spLocks noGrp="1"/>
          </p:cNvSpPr>
          <p:nvPr>
            <p:ph sz="quarter" idx="10"/>
          </p:nvPr>
        </p:nvSpPr>
        <p:spPr>
          <a:xfrm>
            <a:off x="268288" y="1398397"/>
            <a:ext cx="11542503" cy="4998869"/>
          </a:xfrm>
        </p:spPr>
        <p:txBody>
          <a:bodyPr/>
          <a:lstStyle/>
          <a:p>
            <a:pPr marL="355591" indent="-355591" defTabSz="916494">
              <a:lnSpc>
                <a:spcPct val="130000"/>
              </a:lnSpc>
              <a:spcBef>
                <a:spcPts val="0"/>
              </a:spcBef>
            </a:pPr>
            <a:r>
              <a:rPr lang="en-US" sz="2667" dirty="0"/>
              <a:t>Missing Data or Inconsistency of the database</a:t>
            </a:r>
          </a:p>
          <a:p>
            <a:pPr marL="592137" lvl="1" indent="-355591" defTabSz="916494">
              <a:lnSpc>
                <a:spcPct val="130000"/>
              </a:lnSpc>
              <a:spcBef>
                <a:spcPts val="0"/>
              </a:spcBef>
            </a:pPr>
            <a:r>
              <a:rPr lang="en-US" sz="2267" dirty="0"/>
              <a:t>“Duplicate Keys”, Missing tables</a:t>
            </a:r>
          </a:p>
          <a:p>
            <a:pPr marL="355591" indent="-355591" defTabSz="916494">
              <a:lnSpc>
                <a:spcPct val="130000"/>
              </a:lnSpc>
              <a:spcBef>
                <a:spcPts val="0"/>
              </a:spcBef>
            </a:pPr>
            <a:r>
              <a:rPr lang="en-US" sz="2667" dirty="0"/>
              <a:t>Printing</a:t>
            </a:r>
          </a:p>
          <a:p>
            <a:pPr marL="592137" lvl="1" indent="-355591" defTabSz="916494">
              <a:lnSpc>
                <a:spcPct val="130000"/>
              </a:lnSpc>
              <a:spcBef>
                <a:spcPts val="0"/>
              </a:spcBef>
            </a:pPr>
            <a:r>
              <a:rPr lang="en-US" sz="2267" dirty="0"/>
              <a:t>Changing of the print server from Unix to Windows</a:t>
            </a:r>
          </a:p>
          <a:p>
            <a:pPr marL="355591" indent="-355591" defTabSz="916494">
              <a:lnSpc>
                <a:spcPct val="130000"/>
              </a:lnSpc>
              <a:spcBef>
                <a:spcPts val="0"/>
              </a:spcBef>
            </a:pPr>
            <a:r>
              <a:rPr lang="en-US" sz="2667" dirty="0"/>
              <a:t>Third-party tools</a:t>
            </a:r>
          </a:p>
          <a:p>
            <a:pPr marL="592137" lvl="1" indent="-355591" defTabSz="916494">
              <a:lnSpc>
                <a:spcPct val="130000"/>
              </a:lnSpc>
              <a:spcBef>
                <a:spcPts val="0"/>
              </a:spcBef>
            </a:pPr>
            <a:r>
              <a:rPr lang="en-US" sz="2267" dirty="0"/>
              <a:t>Ensure availability on the new platform</a:t>
            </a:r>
          </a:p>
          <a:p>
            <a:pPr marL="355591" indent="-355591" defTabSz="916494">
              <a:lnSpc>
                <a:spcPct val="130000"/>
              </a:lnSpc>
              <a:spcBef>
                <a:spcPts val="0"/>
              </a:spcBef>
            </a:pPr>
            <a:r>
              <a:rPr lang="en-US" sz="2667" dirty="0"/>
              <a:t>Interfaces to external programs</a:t>
            </a:r>
          </a:p>
          <a:p>
            <a:pPr marL="592137" lvl="1" indent="-355591" defTabSz="916494">
              <a:lnSpc>
                <a:spcPct val="130000"/>
              </a:lnSpc>
              <a:spcBef>
                <a:spcPts val="0"/>
              </a:spcBef>
            </a:pPr>
            <a:r>
              <a:rPr lang="en-US" sz="2267" dirty="0"/>
              <a:t>Absence of functionality after the migration</a:t>
            </a:r>
          </a:p>
          <a:p>
            <a:pPr marL="355591" indent="-355591" defTabSz="916494">
              <a:lnSpc>
                <a:spcPct val="130000"/>
              </a:lnSpc>
              <a:spcBef>
                <a:spcPts val="0"/>
              </a:spcBef>
            </a:pPr>
            <a:r>
              <a:rPr lang="en-US" sz="2667" dirty="0"/>
              <a:t>Runtime of the migration</a:t>
            </a:r>
          </a:p>
          <a:p>
            <a:pPr marL="899562" lvl="1" indent="-304792" defTabSz="916494">
              <a:spcBef>
                <a:spcPts val="0"/>
              </a:spcBef>
            </a:pPr>
            <a:endParaRPr lang="en-US" sz="2400" dirty="0"/>
          </a:p>
        </p:txBody>
      </p:sp>
    </p:spTree>
    <p:extLst>
      <p:ext uri="{BB962C8B-B14F-4D97-AF65-F5344CB8AC3E}">
        <p14:creationId xmlns:p14="http://schemas.microsoft.com/office/powerpoint/2010/main" val="104210239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Problems &amp; Risks</a:t>
            </a:r>
          </a:p>
        </p:txBody>
      </p:sp>
      <p:sp>
        <p:nvSpPr>
          <p:cNvPr id="3" name="Content Placeholder 2"/>
          <p:cNvSpPr>
            <a:spLocks noGrp="1"/>
          </p:cNvSpPr>
          <p:nvPr>
            <p:ph sz="quarter" idx="10"/>
          </p:nvPr>
        </p:nvSpPr>
        <p:spPr>
          <a:xfrm>
            <a:off x="268288" y="1398397"/>
            <a:ext cx="11542503" cy="5232202"/>
          </a:xfrm>
        </p:spPr>
        <p:txBody>
          <a:bodyPr/>
          <a:lstStyle/>
          <a:p>
            <a:r>
              <a:rPr lang="en-US" sz="3200" dirty="0"/>
              <a:t>Missing Data or Inconsistency of the database</a:t>
            </a:r>
          </a:p>
          <a:p>
            <a:pPr lvl="1"/>
            <a:r>
              <a:rPr lang="en-US" sz="2800" dirty="0"/>
              <a:t>“Duplicate Keys”, Missing tables</a:t>
            </a:r>
          </a:p>
          <a:p>
            <a:r>
              <a:rPr lang="en-US" sz="3200" dirty="0"/>
              <a:t>Printing</a:t>
            </a:r>
          </a:p>
          <a:p>
            <a:pPr lvl="1"/>
            <a:r>
              <a:rPr lang="en-US" sz="2800" dirty="0"/>
              <a:t>Changing of the print server from Unix to Windows</a:t>
            </a:r>
          </a:p>
          <a:p>
            <a:r>
              <a:rPr lang="en-US" sz="3200" dirty="0"/>
              <a:t>Third-party tools</a:t>
            </a:r>
          </a:p>
          <a:p>
            <a:pPr lvl="1"/>
            <a:r>
              <a:rPr lang="en-US" sz="2800" dirty="0"/>
              <a:t>Ensure availability on the new platform</a:t>
            </a:r>
          </a:p>
          <a:p>
            <a:r>
              <a:rPr lang="en-US" sz="3200" dirty="0"/>
              <a:t>Interfaces to external programs</a:t>
            </a:r>
          </a:p>
          <a:p>
            <a:pPr lvl="1"/>
            <a:r>
              <a:rPr lang="en-US" sz="2800" dirty="0"/>
              <a:t>Absence of functionality after the migration</a:t>
            </a:r>
          </a:p>
          <a:p>
            <a:r>
              <a:rPr lang="en-US" sz="3200" dirty="0"/>
              <a:t>Runtime of the migration</a:t>
            </a:r>
          </a:p>
          <a:p>
            <a:endParaRPr lang="en-US" sz="3200" dirty="0"/>
          </a:p>
        </p:txBody>
      </p:sp>
    </p:spTree>
    <p:extLst>
      <p:ext uri="{BB962C8B-B14F-4D97-AF65-F5344CB8AC3E}">
        <p14:creationId xmlns:p14="http://schemas.microsoft.com/office/powerpoint/2010/main" val="2061022774"/>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687" dirty="0"/>
              <a:t>Moving Large Volumes of Data</a:t>
            </a:r>
          </a:p>
        </p:txBody>
      </p:sp>
      <p:sp>
        <p:nvSpPr>
          <p:cNvPr id="3" name="Content Placeholder 2"/>
          <p:cNvSpPr>
            <a:spLocks noGrp="1"/>
          </p:cNvSpPr>
          <p:nvPr>
            <p:ph sz="quarter" idx="10"/>
          </p:nvPr>
        </p:nvSpPr>
        <p:spPr>
          <a:xfrm>
            <a:off x="268288" y="1398397"/>
            <a:ext cx="11542503" cy="5620000"/>
          </a:xfrm>
        </p:spPr>
        <p:txBody>
          <a:bodyPr/>
          <a:lstStyle/>
          <a:p>
            <a:r>
              <a:rPr lang="en-US" sz="3600" dirty="0"/>
              <a:t>3 key factors to consider when doing system refresh or migration</a:t>
            </a:r>
          </a:p>
          <a:p>
            <a:pPr lvl="1"/>
            <a:r>
              <a:rPr lang="en-US" sz="2400" dirty="0"/>
              <a:t>Size of the database</a:t>
            </a:r>
          </a:p>
          <a:p>
            <a:pPr lvl="1"/>
            <a:r>
              <a:rPr lang="en-US" sz="2400" dirty="0"/>
              <a:t>Acceptable downtime</a:t>
            </a:r>
          </a:p>
          <a:p>
            <a:pPr lvl="1"/>
            <a:r>
              <a:rPr lang="en-US" sz="2400" dirty="0"/>
              <a:t>Source and target database version (migration)</a:t>
            </a:r>
          </a:p>
          <a:p>
            <a:pPr lvl="1">
              <a:buFont typeface="Wingdings" panose="05000000000000000000" pitchFamily="2" charset="2"/>
              <a:buChar char="§"/>
            </a:pPr>
            <a:endParaRPr lang="en-US" sz="3200" dirty="0"/>
          </a:p>
          <a:p>
            <a:pPr marL="336149" lvl="1"/>
            <a:r>
              <a:rPr lang="en-US" sz="3200" dirty="0"/>
              <a:t>1-2 TB: use </a:t>
            </a:r>
            <a:r>
              <a:rPr lang="en-US" sz="3200" dirty="0" err="1"/>
              <a:t>AzCopy</a:t>
            </a:r>
            <a:endParaRPr lang="en-US" sz="3200" dirty="0"/>
          </a:p>
          <a:p>
            <a:pPr marL="336149" lvl="1"/>
            <a:r>
              <a:rPr lang="en-US" sz="3200" dirty="0"/>
              <a:t>2-3 TB: use DB replication, like SQL log shipping, mirroring, </a:t>
            </a:r>
            <a:r>
              <a:rPr lang="en-US" sz="3200" dirty="0" err="1"/>
              <a:t>AlwaysOn</a:t>
            </a:r>
            <a:r>
              <a:rPr lang="en-US" sz="3200" dirty="0"/>
              <a:t> AG for SQL Server</a:t>
            </a:r>
          </a:p>
          <a:p>
            <a:pPr marL="336149" lvl="1"/>
            <a:r>
              <a:rPr lang="en-US" sz="3200" dirty="0"/>
              <a:t>&gt;3 TB: use Azure import/export (long down time)</a:t>
            </a:r>
          </a:p>
          <a:p>
            <a:endParaRPr lang="en-US" sz="3600" dirty="0"/>
          </a:p>
        </p:txBody>
      </p:sp>
    </p:spTree>
    <p:extLst>
      <p:ext uri="{BB962C8B-B14F-4D97-AF65-F5344CB8AC3E}">
        <p14:creationId xmlns:p14="http://schemas.microsoft.com/office/powerpoint/2010/main" val="415622565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quarter" idx="10"/>
          </p:nvPr>
        </p:nvSpPr>
        <p:spPr>
          <a:xfrm>
            <a:off x="268288" y="1398397"/>
            <a:ext cx="11542503" cy="4598182"/>
          </a:xfrm>
        </p:spPr>
        <p:txBody>
          <a:bodyPr/>
          <a:lstStyle/>
          <a:p>
            <a:r>
              <a:rPr lang="en-US" dirty="0"/>
              <a:t>Planning and Capacity</a:t>
            </a:r>
          </a:p>
          <a:p>
            <a:pPr lvl="1"/>
            <a:r>
              <a:rPr lang="en-US" dirty="0"/>
              <a:t>Verify every SAP application release and patch level</a:t>
            </a:r>
          </a:p>
          <a:p>
            <a:pPr lvl="1"/>
            <a:r>
              <a:rPr lang="en-US" dirty="0"/>
              <a:t>Know customers’ performance objectives</a:t>
            </a:r>
          </a:p>
          <a:p>
            <a:r>
              <a:rPr lang="en-US" dirty="0"/>
              <a:t>Remember HA &amp; DR</a:t>
            </a:r>
          </a:p>
          <a:p>
            <a:pPr lvl="1"/>
            <a:r>
              <a:rPr lang="en-US" dirty="0"/>
              <a:t>Know customers’ RPO, RTO</a:t>
            </a:r>
          </a:p>
          <a:p>
            <a:r>
              <a:rPr lang="en-US" dirty="0"/>
              <a:t>Cost calculator</a:t>
            </a:r>
          </a:p>
          <a:p>
            <a:r>
              <a:rPr lang="en-US" dirty="0"/>
              <a:t>Test migration</a:t>
            </a:r>
          </a:p>
        </p:txBody>
      </p:sp>
    </p:spTree>
    <p:extLst>
      <p:ext uri="{BB962C8B-B14F-4D97-AF65-F5344CB8AC3E}">
        <p14:creationId xmlns:p14="http://schemas.microsoft.com/office/powerpoint/2010/main" val="2850096197"/>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sz="quarter" idx="10"/>
          </p:nvPr>
        </p:nvSpPr>
        <p:spPr>
          <a:xfrm>
            <a:off x="268288" y="1398397"/>
            <a:ext cx="11542503" cy="4924425"/>
          </a:xfrm>
        </p:spPr>
        <p:txBody>
          <a:bodyPr/>
          <a:lstStyle/>
          <a:p>
            <a:r>
              <a:rPr lang="en-US" sz="3200" dirty="0">
                <a:hlinkClick r:id="rId3"/>
              </a:rPr>
              <a:t>https://msdn.microsoft.com/library/azure/dn745892.aspx</a:t>
            </a:r>
            <a:r>
              <a:rPr lang="en-US" sz="3200" dirty="0"/>
              <a:t> </a:t>
            </a:r>
          </a:p>
          <a:p>
            <a:r>
              <a:rPr lang="en-US" sz="3200" dirty="0"/>
              <a:t>Includes the following SAP on Azure documents</a:t>
            </a:r>
          </a:p>
          <a:p>
            <a:pPr lvl="1"/>
            <a:r>
              <a:rPr lang="en-US" sz="2800" dirty="0"/>
              <a:t>SAP NetWeaver on Azure Virtual Machines – Planning and Implementation Guide</a:t>
            </a:r>
          </a:p>
          <a:p>
            <a:pPr lvl="1"/>
            <a:r>
              <a:rPr lang="en-US" sz="2800" dirty="0"/>
              <a:t>SAP NetWeaver on Azure Virtual Machines – Deployment Guide</a:t>
            </a:r>
          </a:p>
          <a:p>
            <a:pPr lvl="1"/>
            <a:r>
              <a:rPr lang="en-US" sz="2800" dirty="0"/>
              <a:t>SAP DBMS in Azure Deployment Guide</a:t>
            </a:r>
          </a:p>
          <a:p>
            <a:pPr lvl="1"/>
            <a:r>
              <a:rPr lang="en-US" sz="2800" dirty="0"/>
              <a:t>SAP NetWeaver - Building an Azure based Disaster Recovery Solution</a:t>
            </a:r>
          </a:p>
          <a:p>
            <a:pPr lvl="1"/>
            <a:r>
              <a:rPr lang="en-US" sz="2800" dirty="0"/>
              <a:t>SAP NetWeaver on Azure - Clustering SAP ASCS/SCS Instances using Windows Server Failover Cluster on Azure with SIOS </a:t>
            </a:r>
            <a:r>
              <a:rPr lang="en-US" sz="2800" dirty="0" err="1"/>
              <a:t>DataKeeper</a:t>
            </a:r>
            <a:endParaRPr lang="en-US" sz="2800" dirty="0"/>
          </a:p>
          <a:p>
            <a:endParaRPr lang="en-US" sz="3200" dirty="0"/>
          </a:p>
        </p:txBody>
      </p:sp>
    </p:spTree>
    <p:extLst>
      <p:ext uri="{BB962C8B-B14F-4D97-AF65-F5344CB8AC3E}">
        <p14:creationId xmlns:p14="http://schemas.microsoft.com/office/powerpoint/2010/main" val="418051444"/>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099194906"/>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161463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085343" y="2110196"/>
            <a:ext cx="7126332" cy="533393"/>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CFCFC">
                    <a:lumMod val="10000"/>
                  </a:srgbClr>
                </a:solidFill>
              </a:rPr>
              <a:t>SAP NetWeaver based solutions </a:t>
            </a:r>
            <a:br>
              <a:rPr lang="en-US" sz="1400" dirty="0">
                <a:solidFill>
                  <a:srgbClr val="FCFCFC">
                    <a:lumMod val="10000"/>
                  </a:srgbClr>
                </a:solidFill>
              </a:rPr>
            </a:br>
            <a:r>
              <a:rPr lang="en-US" sz="1400" dirty="0">
                <a:solidFill>
                  <a:srgbClr val="FCFCFC">
                    <a:lumMod val="10000"/>
                  </a:srgbClr>
                </a:solidFill>
              </a:rPr>
              <a:t>e.g. Business Suite (ERP), BW, SCM, ERP, etc.</a:t>
            </a:r>
          </a:p>
        </p:txBody>
      </p:sp>
      <p:sp>
        <p:nvSpPr>
          <p:cNvPr id="7" name="Rounded Rectangle 6"/>
          <p:cNvSpPr/>
          <p:nvPr/>
        </p:nvSpPr>
        <p:spPr>
          <a:xfrm>
            <a:off x="2087128" y="2736956"/>
            <a:ext cx="911134" cy="45719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prstClr val="white"/>
                </a:solidFill>
              </a:rPr>
              <a:t>SQL Server</a:t>
            </a:r>
          </a:p>
        </p:txBody>
      </p:sp>
      <p:sp>
        <p:nvSpPr>
          <p:cNvPr id="12" name="Rounded Rectangle 11"/>
          <p:cNvSpPr/>
          <p:nvPr/>
        </p:nvSpPr>
        <p:spPr>
          <a:xfrm>
            <a:off x="3128104" y="2736956"/>
            <a:ext cx="911134" cy="45719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prstClr val="white"/>
                </a:solidFill>
              </a:rPr>
              <a:t>Oracle</a:t>
            </a:r>
          </a:p>
        </p:txBody>
      </p:sp>
      <p:sp>
        <p:nvSpPr>
          <p:cNvPr id="13" name="Rounded Rectangle 12"/>
          <p:cNvSpPr/>
          <p:nvPr/>
        </p:nvSpPr>
        <p:spPr>
          <a:xfrm>
            <a:off x="4169080" y="2746636"/>
            <a:ext cx="911134" cy="45719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rPr>
              <a:t>SAP ASE (Sybase)</a:t>
            </a:r>
          </a:p>
        </p:txBody>
      </p:sp>
      <p:sp>
        <p:nvSpPr>
          <p:cNvPr id="10" name="Rounded Rectangle 9"/>
          <p:cNvSpPr/>
          <p:nvPr/>
        </p:nvSpPr>
        <p:spPr>
          <a:xfrm>
            <a:off x="2058397" y="3269964"/>
            <a:ext cx="5086209" cy="49668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prstClr val="white"/>
                </a:solidFill>
              </a:rPr>
              <a:t>              Windows Server</a:t>
            </a:r>
          </a:p>
        </p:txBody>
      </p:sp>
      <p:sp>
        <p:nvSpPr>
          <p:cNvPr id="15" name="Rounded Rectangle 14"/>
          <p:cNvSpPr/>
          <p:nvPr/>
        </p:nvSpPr>
        <p:spPr>
          <a:xfrm>
            <a:off x="2052177" y="3883983"/>
            <a:ext cx="8069503" cy="65861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prstClr val="white"/>
                </a:solidFill>
              </a:rPr>
              <a:t>Azure VMs: </a:t>
            </a:r>
            <a:br>
              <a:rPr lang="en-US" sz="1400" dirty="0">
                <a:solidFill>
                  <a:prstClr val="white"/>
                </a:solidFill>
              </a:rPr>
            </a:br>
            <a:r>
              <a:rPr lang="en-US" sz="1400" dirty="0">
                <a:solidFill>
                  <a:prstClr val="white"/>
                </a:solidFill>
              </a:rPr>
              <a:t>A5-A11, D(S)11-14, D(S)v211-14, GS1-5</a:t>
            </a:r>
          </a:p>
        </p:txBody>
      </p:sp>
      <p:sp>
        <p:nvSpPr>
          <p:cNvPr id="19" name="TextBox 18"/>
          <p:cNvSpPr txBox="1"/>
          <p:nvPr/>
        </p:nvSpPr>
        <p:spPr>
          <a:xfrm>
            <a:off x="7003892" y="4659783"/>
            <a:ext cx="4135411" cy="995824"/>
          </a:xfrm>
          <a:prstGeom prst="rect">
            <a:avLst/>
          </a:prstGeom>
          <a:noFill/>
        </p:spPr>
        <p:txBody>
          <a:bodyPr wrap="square" rtlCol="0">
            <a:spAutoFit/>
          </a:bodyPr>
          <a:lstStyle/>
          <a:p>
            <a:pPr marL="336213" indent="-336213">
              <a:buFont typeface="Arial" panose="020B0604020202020204" pitchFamily="34" charset="0"/>
              <a:buChar char="•"/>
            </a:pPr>
            <a:r>
              <a:rPr lang="en-US" sz="1961" dirty="0"/>
              <a:t>See SAP OSS </a:t>
            </a:r>
            <a:r>
              <a:rPr lang="en-US" sz="1961" dirty="0">
                <a:hlinkClick r:id="rId3"/>
              </a:rPr>
              <a:t>Note #1928533</a:t>
            </a:r>
            <a:r>
              <a:rPr lang="en-US" sz="1961" dirty="0"/>
              <a:t> for version details and further info</a:t>
            </a:r>
          </a:p>
          <a:p>
            <a:pPr marL="336213" indent="-336213">
              <a:buFont typeface="Arial" panose="020B0604020202020204" pitchFamily="34" charset="0"/>
              <a:buChar char="•"/>
            </a:pPr>
            <a:r>
              <a:rPr lang="en-US" sz="1961" dirty="0"/>
              <a:t>SQL IaaS only (no SQL Azure yet)</a:t>
            </a:r>
          </a:p>
        </p:txBody>
      </p:sp>
      <p:sp>
        <p:nvSpPr>
          <p:cNvPr id="14" name="Rounded Rectangle 13"/>
          <p:cNvSpPr/>
          <p:nvPr/>
        </p:nvSpPr>
        <p:spPr>
          <a:xfrm>
            <a:off x="5210056" y="2736956"/>
            <a:ext cx="911134" cy="45719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prstClr val="white"/>
                </a:solidFill>
              </a:rPr>
              <a:t>MaxDB</a:t>
            </a:r>
            <a:endParaRPr lang="en-US" sz="1200" dirty="0">
              <a:solidFill>
                <a:prstClr val="white"/>
              </a:solidFill>
            </a:endParaRPr>
          </a:p>
        </p:txBody>
      </p:sp>
      <p:sp>
        <p:nvSpPr>
          <p:cNvPr id="20" name="Rounded Rectangle 19"/>
          <p:cNvSpPr/>
          <p:nvPr/>
        </p:nvSpPr>
        <p:spPr>
          <a:xfrm>
            <a:off x="6258146" y="2736956"/>
            <a:ext cx="886459" cy="45719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prstClr val="white"/>
                </a:solidFill>
              </a:rPr>
              <a:t>IBM DB2</a:t>
            </a:r>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r="82682" b="-14537"/>
          <a:stretch/>
        </p:blipFill>
        <p:spPr>
          <a:xfrm>
            <a:off x="3859975" y="3372273"/>
            <a:ext cx="358526" cy="358162"/>
          </a:xfrm>
          <a:prstGeom prst="rect">
            <a:avLst/>
          </a:prstGeom>
        </p:spPr>
      </p:pic>
      <p:sp>
        <p:nvSpPr>
          <p:cNvPr id="16" name="Rounded Rectangle 15"/>
          <p:cNvSpPr/>
          <p:nvPr/>
        </p:nvSpPr>
        <p:spPr>
          <a:xfrm>
            <a:off x="7244333" y="3259114"/>
            <a:ext cx="1969123" cy="50753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rPr>
              <a:t>  Linux (SLES, RHEL) </a:t>
            </a:r>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09783" y="3292395"/>
            <a:ext cx="340325" cy="401097"/>
          </a:xfrm>
          <a:prstGeom prst="rect">
            <a:avLst/>
          </a:prstGeom>
        </p:spPr>
      </p:pic>
      <p:sp>
        <p:nvSpPr>
          <p:cNvPr id="21" name="Rounded Rectangle 20"/>
          <p:cNvSpPr/>
          <p:nvPr/>
        </p:nvSpPr>
        <p:spPr>
          <a:xfrm>
            <a:off x="7280867" y="2746636"/>
            <a:ext cx="911134" cy="45719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rPr>
              <a:t>SAP ASE (Sybase)</a:t>
            </a:r>
          </a:p>
        </p:txBody>
      </p:sp>
      <p:sp>
        <p:nvSpPr>
          <p:cNvPr id="18" name="Rounded Rectangle 20"/>
          <p:cNvSpPr/>
          <p:nvPr/>
        </p:nvSpPr>
        <p:spPr>
          <a:xfrm>
            <a:off x="8302322" y="2740588"/>
            <a:ext cx="911134" cy="45719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rPr>
              <a:t>IBM</a:t>
            </a:r>
          </a:p>
          <a:p>
            <a:pPr algn="ctr"/>
            <a:r>
              <a:rPr lang="en-US" sz="1200" dirty="0">
                <a:solidFill>
                  <a:prstClr val="white"/>
                </a:solidFill>
              </a:rPr>
              <a:t>DB2</a:t>
            </a:r>
          </a:p>
        </p:txBody>
      </p:sp>
      <p:sp>
        <p:nvSpPr>
          <p:cNvPr id="22" name="Rounded Rectangle 15"/>
          <p:cNvSpPr/>
          <p:nvPr/>
        </p:nvSpPr>
        <p:spPr>
          <a:xfrm>
            <a:off x="9285204" y="3232965"/>
            <a:ext cx="836476" cy="53368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rPr>
              <a:t>Oracle</a:t>
            </a:r>
            <a:br>
              <a:rPr lang="en-US" sz="1200" dirty="0">
                <a:solidFill>
                  <a:prstClr val="white"/>
                </a:solidFill>
              </a:rPr>
            </a:br>
            <a:r>
              <a:rPr lang="en-US" sz="1200" dirty="0">
                <a:solidFill>
                  <a:prstClr val="white"/>
                </a:solidFill>
              </a:rPr>
              <a:t>Linux*</a:t>
            </a:r>
          </a:p>
        </p:txBody>
      </p:sp>
      <p:sp>
        <p:nvSpPr>
          <p:cNvPr id="23" name="Rounded Rectangle 11"/>
          <p:cNvSpPr/>
          <p:nvPr/>
        </p:nvSpPr>
        <p:spPr>
          <a:xfrm>
            <a:off x="9285205" y="2736956"/>
            <a:ext cx="836476" cy="45719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prstClr val="white"/>
                </a:solidFill>
              </a:rPr>
              <a:t>Oracle</a:t>
            </a:r>
          </a:p>
        </p:txBody>
      </p:sp>
      <p:sp>
        <p:nvSpPr>
          <p:cNvPr id="3" name="Title 2"/>
          <p:cNvSpPr>
            <a:spLocks noGrp="1"/>
          </p:cNvSpPr>
          <p:nvPr>
            <p:ph type="title"/>
          </p:nvPr>
        </p:nvSpPr>
        <p:spPr/>
        <p:txBody>
          <a:bodyPr/>
          <a:lstStyle/>
          <a:p>
            <a:r>
              <a:rPr lang="en-US" sz="5687" dirty="0"/>
              <a:t>Certified SAP NW Solutions on Azure</a:t>
            </a:r>
          </a:p>
        </p:txBody>
      </p:sp>
      <p:sp>
        <p:nvSpPr>
          <p:cNvPr id="24" name="TextBox 23"/>
          <p:cNvSpPr txBox="1"/>
          <p:nvPr/>
        </p:nvSpPr>
        <p:spPr>
          <a:xfrm>
            <a:off x="2087124" y="4665446"/>
            <a:ext cx="4088176" cy="1901118"/>
          </a:xfrm>
          <a:prstGeom prst="rect">
            <a:avLst/>
          </a:prstGeom>
          <a:noFill/>
        </p:spPr>
        <p:txBody>
          <a:bodyPr wrap="square" rtlCol="0">
            <a:spAutoFit/>
          </a:bodyPr>
          <a:lstStyle/>
          <a:p>
            <a:r>
              <a:rPr lang="en-US" sz="1961" dirty="0"/>
              <a:t>Additional certified SAP solutions:</a:t>
            </a:r>
          </a:p>
          <a:p>
            <a:pPr marL="285753" indent="-285753">
              <a:buFont typeface="Arial" panose="020B0604020202020204" pitchFamily="34" charset="0"/>
              <a:buChar char="•"/>
            </a:pPr>
            <a:r>
              <a:rPr lang="en-US" sz="1961" dirty="0"/>
              <a:t>Business Objects</a:t>
            </a:r>
          </a:p>
          <a:p>
            <a:pPr marL="285753" indent="-285753">
              <a:buFont typeface="Arial" panose="020B0604020202020204" pitchFamily="34" charset="0"/>
              <a:buChar char="•"/>
            </a:pPr>
            <a:r>
              <a:rPr lang="en-US" sz="1961" dirty="0"/>
              <a:t>TREX </a:t>
            </a:r>
          </a:p>
          <a:p>
            <a:pPr marL="285753" indent="-285753">
              <a:buFont typeface="Arial" panose="020B0604020202020204" pitchFamily="34" charset="0"/>
              <a:buChar char="•"/>
            </a:pPr>
            <a:r>
              <a:rPr lang="en-US" sz="1961" dirty="0"/>
              <a:t>SAP Content Server</a:t>
            </a:r>
          </a:p>
          <a:p>
            <a:pPr marL="285753" indent="-285753">
              <a:buFont typeface="Arial" panose="020B0604020202020204" pitchFamily="34" charset="0"/>
              <a:buChar char="•"/>
            </a:pPr>
            <a:r>
              <a:rPr lang="en-US" sz="1961" dirty="0"/>
              <a:t>SAP Live Cache</a:t>
            </a:r>
          </a:p>
          <a:p>
            <a:pPr marL="285753" indent="-285753">
              <a:buFont typeface="Arial" panose="020B0604020202020204" pitchFamily="34" charset="0"/>
              <a:buChar char="•"/>
            </a:pPr>
            <a:r>
              <a:rPr lang="en-US" sz="1961" dirty="0"/>
              <a:t>SAP Hybris Commerce</a:t>
            </a:r>
          </a:p>
        </p:txBody>
      </p:sp>
      <p:sp>
        <p:nvSpPr>
          <p:cNvPr id="4" name="Rectangle 3"/>
          <p:cNvSpPr/>
          <p:nvPr/>
        </p:nvSpPr>
        <p:spPr>
          <a:xfrm>
            <a:off x="9198771" y="6350747"/>
            <a:ext cx="713863" cy="241412"/>
          </a:xfrm>
          <a:prstGeom prst="rect">
            <a:avLst/>
          </a:prstGeom>
        </p:spPr>
        <p:txBody>
          <a:bodyPr wrap="none">
            <a:spAutoFit/>
          </a:bodyPr>
          <a:lstStyle/>
          <a:p>
            <a:r>
              <a:rPr lang="en-US" sz="981" dirty="0"/>
              <a:t>* Planned</a:t>
            </a:r>
          </a:p>
        </p:txBody>
      </p:sp>
      <p:sp>
        <p:nvSpPr>
          <p:cNvPr id="6" name="Rectangle 5"/>
          <p:cNvSpPr/>
          <p:nvPr/>
        </p:nvSpPr>
        <p:spPr>
          <a:xfrm>
            <a:off x="388909" y="1250368"/>
            <a:ext cx="11420677" cy="633706"/>
          </a:xfrm>
          <a:prstGeom prst="rect">
            <a:avLst/>
          </a:prstGeom>
        </p:spPr>
        <p:txBody>
          <a:bodyPr wrap="square">
            <a:spAutoFit/>
          </a:bodyPr>
          <a:lstStyle/>
          <a:p>
            <a:r>
              <a:rPr lang="en-US" sz="1765" dirty="0">
                <a:ln w="3175">
                  <a:noFill/>
                </a:ln>
                <a:latin typeface="Segoe UI Light" pitchFamily="34" charset="0"/>
                <a:cs typeface="Arial" charset="0"/>
              </a:rPr>
              <a:t>SAP and Microsoft have tested and certified Microsoft Azure IaaS against the same standards used for on-premises infrastructure, with full support from Microsoft and SAP.</a:t>
            </a:r>
          </a:p>
        </p:txBody>
      </p:sp>
    </p:spTree>
    <p:extLst>
      <p:ext uri="{BB962C8B-B14F-4D97-AF65-F5344CB8AC3E}">
        <p14:creationId xmlns:p14="http://schemas.microsoft.com/office/powerpoint/2010/main" val="3109455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Text Placeholder 2"/>
          <p:cNvSpPr>
            <a:spLocks noGrp="1"/>
          </p:cNvSpPr>
          <p:nvPr>
            <p:ph sz="quarter" idx="10"/>
          </p:nvPr>
        </p:nvSpPr>
        <p:spPr/>
        <p:txBody>
          <a:bodyPr/>
          <a:lstStyle/>
          <a:p>
            <a:r>
              <a:rPr lang="en-US" sz="3600" dirty="0"/>
              <a:t>If backup target is primarily databases use </a:t>
            </a:r>
            <a:r>
              <a:rPr lang="en-US" sz="3600" u="sng" dirty="0"/>
              <a:t>database </a:t>
            </a:r>
            <a:br>
              <a:rPr lang="en-US" sz="3600" u="sng" dirty="0"/>
            </a:br>
            <a:r>
              <a:rPr lang="en-US" sz="3600" u="sng" dirty="0"/>
              <a:t>built-in backup feature</a:t>
            </a:r>
          </a:p>
          <a:p>
            <a:pPr lvl="1"/>
            <a:r>
              <a:rPr lang="en-US" sz="2800" dirty="0">
                <a:latin typeface="+mj-lt"/>
              </a:rPr>
              <a:t>Backup plan example : Full backup daily, log backup every 15 mins</a:t>
            </a:r>
          </a:p>
          <a:p>
            <a:pPr lvl="1"/>
            <a:r>
              <a:rPr lang="en-US" sz="2800" dirty="0">
                <a:latin typeface="+mj-lt"/>
              </a:rPr>
              <a:t>Retention plan example : log for 7 days, daily for 1 month, monthly for 1 year, yearly for XX years</a:t>
            </a:r>
          </a:p>
          <a:p>
            <a:r>
              <a:rPr lang="en-US" sz="3600" dirty="0"/>
              <a:t>If OS states, files are also within scope use </a:t>
            </a:r>
            <a:r>
              <a:rPr lang="en-US" sz="3600" u="sng" dirty="0"/>
              <a:t>enterprise backup solutions</a:t>
            </a:r>
            <a:r>
              <a:rPr lang="en-US" sz="3600" dirty="0"/>
              <a:t> instead </a:t>
            </a:r>
          </a:p>
          <a:p>
            <a:pPr lvl="1"/>
            <a:r>
              <a:rPr lang="en-US" sz="2800" dirty="0">
                <a:latin typeface="+mj-lt"/>
              </a:rPr>
              <a:t>E.g. </a:t>
            </a:r>
            <a:r>
              <a:rPr lang="en-US" sz="2800" u="sng" dirty="0">
                <a:latin typeface="+mj-lt"/>
              </a:rPr>
              <a:t>Azure Backup Server</a:t>
            </a:r>
            <a:r>
              <a:rPr lang="en-US" sz="2800" dirty="0">
                <a:latin typeface="+mj-lt"/>
              </a:rPr>
              <a:t>, System Center Data Protection Manager, or</a:t>
            </a:r>
            <a:br>
              <a:rPr lang="en-US" sz="2800" dirty="0">
                <a:latin typeface="+mj-lt"/>
              </a:rPr>
            </a:br>
            <a:r>
              <a:rPr lang="en-US" sz="2800" dirty="0">
                <a:latin typeface="+mj-lt"/>
              </a:rPr>
              <a:t>Partner solutions (e.g. </a:t>
            </a:r>
            <a:r>
              <a:rPr lang="en-US" sz="2800" dirty="0" err="1">
                <a:latin typeface="+mj-lt"/>
              </a:rPr>
              <a:t>Commvault</a:t>
            </a:r>
            <a:r>
              <a:rPr lang="en-US" sz="2800" dirty="0">
                <a:latin typeface="+mj-lt"/>
              </a:rPr>
              <a:t>, </a:t>
            </a:r>
            <a:r>
              <a:rPr lang="en-US" sz="2800" dirty="0" err="1">
                <a:latin typeface="+mj-lt"/>
              </a:rPr>
              <a:t>Arcserve</a:t>
            </a:r>
            <a:r>
              <a:rPr lang="en-US" sz="2800" dirty="0">
                <a:latin typeface="+mj-lt"/>
              </a:rPr>
              <a:t>)</a:t>
            </a:r>
            <a:endParaRPr lang="en-US" sz="2400" dirty="0">
              <a:latin typeface="+mj-lt"/>
            </a:endParaRPr>
          </a:p>
        </p:txBody>
      </p:sp>
    </p:spTree>
    <p:extLst>
      <p:ext uri="{BB962C8B-B14F-4D97-AF65-F5344CB8AC3E}">
        <p14:creationId xmlns:p14="http://schemas.microsoft.com/office/powerpoint/2010/main" val="1956535405"/>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Segoe UI Light" panose="020B0502040204020203" pitchFamily="34" charset="0"/>
                <a:cs typeface="Segoe UI Light" panose="020B0502040204020203" pitchFamily="34" charset="0"/>
              </a:rPr>
              <a:t>Four Backup Solutions </a:t>
            </a:r>
          </a:p>
        </p:txBody>
      </p:sp>
      <p:graphicFrame>
        <p:nvGraphicFramePr>
          <p:cNvPr id="4" name="Content Placeholder 3"/>
          <p:cNvGraphicFramePr>
            <a:graphicFrameLocks noGrp="1"/>
          </p:cNvGraphicFramePr>
          <p:nvPr>
            <p:ph sz="quarter" idx="4294967295"/>
            <p:extLst>
              <p:ext uri="{D42A27DB-BD31-4B8C-83A1-F6EECF244321}">
                <p14:modId xmlns:p14="http://schemas.microsoft.com/office/powerpoint/2010/main" val="1979025470"/>
              </p:ext>
            </p:extLst>
          </p:nvPr>
        </p:nvGraphicFramePr>
        <p:xfrm>
          <a:off x="451184" y="822325"/>
          <a:ext cx="11289632" cy="5745480"/>
        </p:xfrm>
        <a:graphic>
          <a:graphicData uri="http://schemas.openxmlformats.org/drawingml/2006/table">
            <a:tbl>
              <a:tblPr firstRow="1" bandRow="1">
                <a:tableStyleId>{5C22544A-7EE6-4342-B048-85BDC9FD1C3A}</a:tableStyleId>
              </a:tblPr>
              <a:tblGrid>
                <a:gridCol w="2123518">
                  <a:extLst>
                    <a:ext uri="{9D8B030D-6E8A-4147-A177-3AD203B41FA5}">
                      <a16:colId xmlns:a16="http://schemas.microsoft.com/office/drawing/2014/main" val="20000"/>
                    </a:ext>
                  </a:extLst>
                </a:gridCol>
                <a:gridCol w="1749366">
                  <a:extLst>
                    <a:ext uri="{9D8B030D-6E8A-4147-A177-3AD203B41FA5}">
                      <a16:colId xmlns:a16="http://schemas.microsoft.com/office/drawing/2014/main" val="156166472"/>
                    </a:ext>
                  </a:extLst>
                </a:gridCol>
                <a:gridCol w="209832">
                  <a:extLst>
                    <a:ext uri="{9D8B030D-6E8A-4147-A177-3AD203B41FA5}">
                      <a16:colId xmlns:a16="http://schemas.microsoft.com/office/drawing/2014/main" val="20002"/>
                    </a:ext>
                  </a:extLst>
                </a:gridCol>
                <a:gridCol w="2391662">
                  <a:extLst>
                    <a:ext uri="{9D8B030D-6E8A-4147-A177-3AD203B41FA5}">
                      <a16:colId xmlns:a16="http://schemas.microsoft.com/office/drawing/2014/main" val="2381292503"/>
                    </a:ext>
                  </a:extLst>
                </a:gridCol>
                <a:gridCol w="2142932">
                  <a:extLst>
                    <a:ext uri="{9D8B030D-6E8A-4147-A177-3AD203B41FA5}">
                      <a16:colId xmlns:a16="http://schemas.microsoft.com/office/drawing/2014/main" val="3537177724"/>
                    </a:ext>
                  </a:extLst>
                </a:gridCol>
                <a:gridCol w="2672322">
                  <a:extLst>
                    <a:ext uri="{9D8B030D-6E8A-4147-A177-3AD203B41FA5}">
                      <a16:colId xmlns:a16="http://schemas.microsoft.com/office/drawing/2014/main" val="1581681888"/>
                    </a:ext>
                  </a:extLst>
                </a:gridCol>
              </a:tblGrid>
              <a:tr h="320770">
                <a:tc>
                  <a:txBody>
                    <a:bodyPr/>
                    <a:lstStyle/>
                    <a:p>
                      <a:endParaRPr lang="en-US" sz="1100" dirty="0">
                        <a:solidFill>
                          <a:schemeClr val="bg1"/>
                        </a:solidFill>
                        <a:latin typeface="Segoe UI Light" panose="020B0502040204020203" pitchFamily="34" charset="0"/>
                        <a:cs typeface="Segoe UI Light" panose="020B0502040204020203" pitchFamily="34" charset="0"/>
                      </a:endParaRPr>
                    </a:p>
                  </a:txBody>
                  <a:tcPr/>
                </a:tc>
                <a:tc gridSpan="2">
                  <a:txBody>
                    <a:bodyPr/>
                    <a:lstStyle/>
                    <a:p>
                      <a:pPr algn="ctr"/>
                      <a:r>
                        <a:rPr lang="en-US" sz="1100" dirty="0">
                          <a:solidFill>
                            <a:schemeClr val="bg1"/>
                          </a:solidFill>
                          <a:latin typeface="+mn-lt"/>
                          <a:cs typeface="Segoe UI Light" panose="020B0502040204020203" pitchFamily="34" charset="0"/>
                        </a:rPr>
                        <a:t>Standard DB backup</a:t>
                      </a:r>
                      <a:br>
                        <a:rPr lang="en-US" sz="1100" dirty="0">
                          <a:solidFill>
                            <a:schemeClr val="bg1"/>
                          </a:solidFill>
                          <a:latin typeface="+mn-lt"/>
                          <a:cs typeface="Segoe UI Light" panose="020B0502040204020203" pitchFamily="34" charset="0"/>
                        </a:rPr>
                      </a:br>
                      <a:r>
                        <a:rPr lang="en-US" sz="1100" dirty="0">
                          <a:solidFill>
                            <a:schemeClr val="bg1"/>
                          </a:solidFill>
                          <a:latin typeface="+mn-lt"/>
                          <a:cs typeface="Segoe UI Light" panose="020B0502040204020203" pitchFamily="34" charset="0"/>
                        </a:rPr>
                        <a:t>(e.g</a:t>
                      </a:r>
                      <a:r>
                        <a:rPr lang="en-US" sz="1100" baseline="0" dirty="0">
                          <a:solidFill>
                            <a:schemeClr val="bg1"/>
                          </a:solidFill>
                          <a:latin typeface="+mn-lt"/>
                          <a:cs typeface="Segoe UI Light" panose="020B0502040204020203" pitchFamily="34" charset="0"/>
                        </a:rPr>
                        <a:t>. </a:t>
                      </a:r>
                      <a:r>
                        <a:rPr lang="en-US" sz="1100" dirty="0">
                          <a:solidFill>
                            <a:schemeClr val="bg1"/>
                          </a:solidFill>
                          <a:latin typeface="+mn-lt"/>
                          <a:cs typeface="Segoe UI Light" panose="020B0502040204020203" pitchFamily="34" charset="0"/>
                        </a:rPr>
                        <a:t>SQL Server, Oracle)</a:t>
                      </a:r>
                    </a:p>
                  </a:txBody>
                  <a:tcPr/>
                </a:tc>
                <a:tc hMerge="1">
                  <a:txBody>
                    <a:bodyPr/>
                    <a:lstStyle/>
                    <a:p>
                      <a:pPr algn="ctr"/>
                      <a:endParaRPr lang="en-US" sz="1100" dirty="0">
                        <a:solidFill>
                          <a:schemeClr val="bg1"/>
                        </a:solidFill>
                        <a:latin typeface="Segoe UI Light" panose="020B0502040204020203" pitchFamily="34" charset="0"/>
                        <a:cs typeface="Segoe UI Light" panose="020B0502040204020203" pitchFamily="34" charset="0"/>
                      </a:endParaRPr>
                    </a:p>
                  </a:txBody>
                  <a:tcPr/>
                </a:tc>
                <a:tc>
                  <a:txBody>
                    <a:bodyPr/>
                    <a:lstStyle/>
                    <a:p>
                      <a:pPr algn="ctr"/>
                      <a:r>
                        <a:rPr lang="en-US" sz="1100" dirty="0">
                          <a:solidFill>
                            <a:schemeClr val="bg1"/>
                          </a:solidFill>
                        </a:rPr>
                        <a:t>Azure Backup Server (=SCDPM)</a:t>
                      </a:r>
                      <a:endParaRPr lang="en-US" sz="1100" dirty="0">
                        <a:solidFill>
                          <a:schemeClr val="bg1"/>
                        </a:solidFill>
                        <a:latin typeface="Segoe UI Light" panose="020B0502040204020203" pitchFamily="34" charset="0"/>
                        <a:cs typeface="Segoe UI Light" panose="020B0502040204020203" pitchFamily="34" charset="0"/>
                      </a:endParaRPr>
                    </a:p>
                  </a:txBody>
                  <a:tcPr/>
                </a:tc>
                <a:tc>
                  <a:txBody>
                    <a:bodyPr/>
                    <a:lstStyle/>
                    <a:p>
                      <a:pPr algn="ctr"/>
                      <a:r>
                        <a:rPr lang="en-US" sz="1100" b="1" dirty="0">
                          <a:solidFill>
                            <a:schemeClr val="bg1"/>
                          </a:solidFill>
                          <a:latin typeface="Segoe UI" panose="020B0502040204020203" pitchFamily="34" charset="0"/>
                          <a:cs typeface="Segoe UI" panose="020B0502040204020203" pitchFamily="34" charset="0"/>
                        </a:rPr>
                        <a:t>3</a:t>
                      </a:r>
                      <a:r>
                        <a:rPr lang="en-US" sz="1100" b="1" baseline="30000" dirty="0">
                          <a:solidFill>
                            <a:schemeClr val="bg1"/>
                          </a:solidFill>
                          <a:latin typeface="Segoe UI" panose="020B0502040204020203" pitchFamily="34" charset="0"/>
                          <a:cs typeface="Segoe UI" panose="020B0502040204020203" pitchFamily="34" charset="0"/>
                        </a:rPr>
                        <a:t>rd</a:t>
                      </a:r>
                      <a:r>
                        <a:rPr lang="en-US" sz="1100" b="1" baseline="0" dirty="0">
                          <a:solidFill>
                            <a:schemeClr val="bg1"/>
                          </a:solidFill>
                          <a:latin typeface="Segoe UI" panose="020B0502040204020203" pitchFamily="34" charset="0"/>
                          <a:cs typeface="Segoe UI" panose="020B0502040204020203" pitchFamily="34" charset="0"/>
                        </a:rPr>
                        <a:t> party solutions (e.g. </a:t>
                      </a:r>
                      <a:r>
                        <a:rPr lang="en-US" sz="1100" b="1" baseline="0" dirty="0" err="1">
                          <a:solidFill>
                            <a:schemeClr val="bg1"/>
                          </a:solidFill>
                          <a:latin typeface="Segoe UI" panose="020B0502040204020203" pitchFamily="34" charset="0"/>
                          <a:cs typeface="Segoe UI" panose="020B0502040204020203" pitchFamily="34" charset="0"/>
                        </a:rPr>
                        <a:t>Commvault</a:t>
                      </a:r>
                      <a:r>
                        <a:rPr lang="en-US" sz="1100" b="1" baseline="0" dirty="0">
                          <a:solidFill>
                            <a:schemeClr val="bg1"/>
                          </a:solidFill>
                          <a:latin typeface="Segoe UI" panose="020B0502040204020203" pitchFamily="34" charset="0"/>
                          <a:cs typeface="Segoe UI" panose="020B0502040204020203" pitchFamily="34" charset="0"/>
                        </a:rPr>
                        <a:t>, </a:t>
                      </a:r>
                      <a:r>
                        <a:rPr lang="en-US" sz="1100" b="1" baseline="0" dirty="0" err="1">
                          <a:solidFill>
                            <a:schemeClr val="bg1"/>
                          </a:solidFill>
                          <a:latin typeface="Segoe UI" panose="020B0502040204020203" pitchFamily="34" charset="0"/>
                          <a:cs typeface="Segoe UI" panose="020B0502040204020203" pitchFamily="34" charset="0"/>
                        </a:rPr>
                        <a:t>Arcserve</a:t>
                      </a:r>
                      <a:r>
                        <a:rPr lang="en-US" sz="1100" b="1" baseline="0" dirty="0">
                          <a:solidFill>
                            <a:schemeClr val="bg1"/>
                          </a:solidFill>
                          <a:latin typeface="Segoe UI" panose="020B0502040204020203" pitchFamily="34" charset="0"/>
                          <a:cs typeface="Segoe UI" panose="020B0502040204020203" pitchFamily="34" charset="0"/>
                        </a:rPr>
                        <a:t>)</a:t>
                      </a:r>
                      <a:endParaRPr lang="en-US" sz="1100" b="1" dirty="0">
                        <a:solidFill>
                          <a:schemeClr val="bg1"/>
                        </a:solidFill>
                        <a:latin typeface="Segoe UI" panose="020B0502040204020203" pitchFamily="34" charset="0"/>
                        <a:cs typeface="Segoe UI" panose="020B0502040204020203" pitchFamily="34" charset="0"/>
                      </a:endParaRPr>
                    </a:p>
                  </a:txBody>
                  <a:tcPr/>
                </a:tc>
                <a:tc>
                  <a:txBody>
                    <a:bodyPr/>
                    <a:lstStyle/>
                    <a:p>
                      <a:pPr algn="ctr"/>
                      <a:r>
                        <a:rPr lang="en-US" sz="1100" dirty="0">
                          <a:solidFill>
                            <a:schemeClr val="bg1"/>
                          </a:solidFill>
                        </a:rPr>
                        <a:t>Azure IaaS VM Backup</a:t>
                      </a:r>
                    </a:p>
                  </a:txBody>
                  <a:tcPr/>
                </a:tc>
                <a:extLst>
                  <a:ext uri="{0D108BD9-81ED-4DB2-BD59-A6C34878D82A}">
                    <a16:rowId xmlns:a16="http://schemas.microsoft.com/office/drawing/2014/main" val="10000"/>
                  </a:ext>
                </a:extLst>
              </a:tr>
              <a:tr h="194753">
                <a:tc>
                  <a:txBody>
                    <a:bodyPr/>
                    <a:lstStyle/>
                    <a:p>
                      <a:r>
                        <a:rPr lang="en-US" sz="1100" dirty="0">
                          <a:solidFill>
                            <a:schemeClr val="bg1"/>
                          </a:solidFill>
                          <a:latin typeface="+mn-lt"/>
                          <a:cs typeface="Segoe UI Light" panose="020B0502040204020203" pitchFamily="34" charset="0"/>
                        </a:rPr>
                        <a:t>Backup type</a:t>
                      </a:r>
                    </a:p>
                  </a:txBody>
                  <a:tcPr/>
                </a:tc>
                <a:tc gridSpan="2">
                  <a:txBody>
                    <a:bodyPr/>
                    <a:lstStyle/>
                    <a:p>
                      <a:pPr algn="ctr"/>
                      <a:r>
                        <a:rPr lang="en-US" sz="1100" dirty="0">
                          <a:solidFill>
                            <a:srgbClr val="FF0000"/>
                          </a:solidFill>
                          <a:latin typeface="+mn-lt"/>
                          <a:cs typeface="Segoe UI Light" panose="020B0502040204020203" pitchFamily="34" charset="0"/>
                        </a:rPr>
                        <a:t>Database</a:t>
                      </a:r>
                    </a:p>
                  </a:txBody>
                  <a:tcPr/>
                </a:tc>
                <a:tc hMerge="1">
                  <a:txBody>
                    <a:bodyPr/>
                    <a:lstStyle/>
                    <a:p>
                      <a:pPr algn="ct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rgbClr val="FF0000"/>
                          </a:solidFill>
                          <a:latin typeface="+mn-lt"/>
                          <a:cs typeface="Segoe UI Light" panose="020B0502040204020203" pitchFamily="34" charset="0"/>
                        </a:rPr>
                        <a:t>Network/Agent</a:t>
                      </a:r>
                    </a:p>
                  </a:txBody>
                  <a:tcPr/>
                </a:tc>
                <a:tc>
                  <a:txBody>
                    <a:bodyPr/>
                    <a:lstStyle/>
                    <a:p>
                      <a:pPr algn="ctr"/>
                      <a:r>
                        <a:rPr lang="en-US" sz="1100" dirty="0">
                          <a:solidFill>
                            <a:srgbClr val="FF0000"/>
                          </a:solidFill>
                          <a:latin typeface="+mn-lt"/>
                          <a:cs typeface="Segoe UI Light" panose="020B0502040204020203" pitchFamily="34" charset="0"/>
                        </a:rPr>
                        <a:t>Network/Agent</a:t>
                      </a:r>
                    </a:p>
                  </a:txBody>
                  <a:tcPr/>
                </a:tc>
                <a:tc>
                  <a:txBody>
                    <a:bodyPr/>
                    <a:lstStyle/>
                    <a:p>
                      <a:pPr algn="ctr"/>
                      <a:r>
                        <a:rPr lang="en-US" sz="1100" dirty="0">
                          <a:solidFill>
                            <a:srgbClr val="FF0000"/>
                          </a:solidFill>
                          <a:latin typeface="+mn-lt"/>
                          <a:cs typeface="Segoe UI Light" panose="020B0502040204020203" pitchFamily="34" charset="0"/>
                        </a:rPr>
                        <a:t>Snapshot</a:t>
                      </a:r>
                    </a:p>
                  </a:txBody>
                  <a:tcPr/>
                </a:tc>
                <a:extLst>
                  <a:ext uri="{0D108BD9-81ED-4DB2-BD59-A6C34878D82A}">
                    <a16:rowId xmlns:a16="http://schemas.microsoft.com/office/drawing/2014/main" val="220831741"/>
                  </a:ext>
                </a:extLst>
              </a:tr>
              <a:tr h="446787">
                <a:tc>
                  <a:txBody>
                    <a:bodyPr/>
                    <a:lstStyle/>
                    <a:p>
                      <a:r>
                        <a:rPr lang="en-US" sz="1100" dirty="0">
                          <a:solidFill>
                            <a:schemeClr val="bg1"/>
                          </a:solidFill>
                          <a:latin typeface="+mn-lt"/>
                        </a:rPr>
                        <a:t>Backup target</a:t>
                      </a:r>
                      <a:endParaRPr lang="en-US" sz="1100" dirty="0">
                        <a:solidFill>
                          <a:schemeClr val="bg1"/>
                        </a:solidFill>
                        <a:latin typeface="+mn-lt"/>
                        <a:cs typeface="Segoe UI Light" panose="020B0502040204020203" pitchFamily="34" charset="0"/>
                      </a:endParaRPr>
                    </a:p>
                  </a:txBody>
                  <a:tcPr/>
                </a:tc>
                <a:tc gridSpan="2">
                  <a:txBody>
                    <a:bodyPr/>
                    <a:lstStyle/>
                    <a:p>
                      <a:pPr algn="ctr"/>
                      <a:r>
                        <a:rPr lang="en-US" sz="1100" dirty="0">
                          <a:solidFill>
                            <a:schemeClr val="bg1"/>
                          </a:solidFill>
                          <a:latin typeface="+mn-lt"/>
                          <a:cs typeface="Segoe UI Light" panose="020B0502040204020203" pitchFamily="34" charset="0"/>
                        </a:rPr>
                        <a:t>DBs within Azure VMs</a:t>
                      </a:r>
                    </a:p>
                  </a:txBody>
                  <a:tcPr/>
                </a:tc>
                <a:tc hMerge="1">
                  <a:txBody>
                    <a:bodyPr/>
                    <a:lstStyle/>
                    <a:p>
                      <a:pPr algn="ct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chemeClr val="bg1"/>
                          </a:solidFill>
                          <a:latin typeface="+mn-lt"/>
                        </a:rPr>
                        <a:t>SQL Server DBs, Files and</a:t>
                      </a:r>
                      <a:r>
                        <a:rPr lang="en-US" sz="1100" baseline="0" dirty="0">
                          <a:solidFill>
                            <a:schemeClr val="bg1"/>
                          </a:solidFill>
                          <a:latin typeface="+mn-lt"/>
                        </a:rPr>
                        <a:t> OS States (Windows) within Azure VMs (</a:t>
                      </a:r>
                      <a:r>
                        <a:rPr lang="en-US" sz="1100" baseline="0" dirty="0">
                          <a:solidFill>
                            <a:schemeClr val="bg1"/>
                          </a:solidFill>
                          <a:latin typeface="+mn-lt"/>
                          <a:hlinkClick r:id="rId3"/>
                        </a:rPr>
                        <a:t>link</a:t>
                      </a:r>
                      <a:r>
                        <a:rPr lang="en-US" sz="1100" baseline="0" dirty="0">
                          <a:solidFill>
                            <a:schemeClr val="bg1"/>
                          </a:solidFill>
                          <a:latin typeface="+mn-lt"/>
                        </a:rPr>
                        <a:t>) </a:t>
                      </a:r>
                      <a:endParaRPr lang="en-US" sz="1100" dirty="0">
                        <a:solidFill>
                          <a:schemeClr val="bg1"/>
                        </a:solidFill>
                        <a:latin typeface="+mn-lt"/>
                        <a:cs typeface="Segoe UI Light" panose="020B0502040204020203" pitchFamily="34" charset="0"/>
                      </a:endParaRPr>
                    </a:p>
                  </a:txBody>
                  <a:tcPr/>
                </a:tc>
                <a:tc>
                  <a:txBody>
                    <a:bodyPr/>
                    <a:lstStyle/>
                    <a:p>
                      <a:pPr marL="0" marR="0" indent="0" algn="ctr" defTabSz="914367"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SQL Server/</a:t>
                      </a:r>
                      <a:r>
                        <a:rPr lang="en-US" sz="1100" dirty="0">
                          <a:solidFill>
                            <a:srgbClr val="FF0000"/>
                          </a:solidFill>
                          <a:latin typeface="+mn-lt"/>
                        </a:rPr>
                        <a:t>Oracle</a:t>
                      </a:r>
                      <a:r>
                        <a:rPr lang="en-US" sz="1100" dirty="0">
                          <a:solidFill>
                            <a:schemeClr val="bg1"/>
                          </a:solidFill>
                          <a:latin typeface="+mn-lt"/>
                        </a:rPr>
                        <a:t> </a:t>
                      </a:r>
                      <a:r>
                        <a:rPr lang="en-US" sz="1100" dirty="0" err="1">
                          <a:solidFill>
                            <a:schemeClr val="bg1"/>
                          </a:solidFill>
                          <a:latin typeface="+mn-lt"/>
                        </a:rPr>
                        <a:t>etc</a:t>
                      </a:r>
                      <a:r>
                        <a:rPr lang="en-US" sz="1100" dirty="0">
                          <a:solidFill>
                            <a:schemeClr val="bg1"/>
                          </a:solidFill>
                          <a:latin typeface="+mn-lt"/>
                        </a:rPr>
                        <a:t> DBs, Files and</a:t>
                      </a:r>
                      <a:r>
                        <a:rPr lang="en-US" sz="1100" baseline="0" dirty="0">
                          <a:solidFill>
                            <a:schemeClr val="bg1"/>
                          </a:solidFill>
                          <a:latin typeface="+mn-lt"/>
                        </a:rPr>
                        <a:t> OS States (Windows, </a:t>
                      </a:r>
                      <a:r>
                        <a:rPr lang="en-US" sz="1100" baseline="0" dirty="0">
                          <a:solidFill>
                            <a:srgbClr val="FF0000"/>
                          </a:solidFill>
                          <a:latin typeface="+mn-lt"/>
                        </a:rPr>
                        <a:t>Linux</a:t>
                      </a:r>
                      <a:r>
                        <a:rPr lang="en-US" sz="1100" baseline="0" dirty="0">
                          <a:solidFill>
                            <a:schemeClr val="bg1"/>
                          </a:solidFill>
                          <a:latin typeface="+mn-lt"/>
                        </a:rPr>
                        <a:t>) within Azure VMs </a:t>
                      </a: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chemeClr val="bg1"/>
                          </a:solidFill>
                          <a:latin typeface="+mn-lt"/>
                        </a:rPr>
                        <a:t>Azure VMs (Windows, Linux) running SQL Server (</a:t>
                      </a:r>
                      <a:r>
                        <a:rPr lang="en-US" sz="1100" dirty="0">
                          <a:solidFill>
                            <a:schemeClr val="bg1"/>
                          </a:solidFill>
                          <a:latin typeface="+mn-lt"/>
                          <a:hlinkClick r:id="rId4"/>
                        </a:rPr>
                        <a:t>link</a:t>
                      </a:r>
                      <a:r>
                        <a:rPr lang="en-US" sz="1100" dirty="0">
                          <a:solidFill>
                            <a:schemeClr val="bg1"/>
                          </a:solidFill>
                          <a:latin typeface="+mn-lt"/>
                        </a:rPr>
                        <a:t>)</a:t>
                      </a:r>
                      <a:endParaRPr lang="en-US" sz="1100" dirty="0">
                        <a:solidFill>
                          <a:schemeClr val="bg1"/>
                        </a:solidFill>
                        <a:latin typeface="+mn-lt"/>
                        <a:cs typeface="Segoe UI Light" panose="020B0502040204020203" pitchFamily="34" charset="0"/>
                      </a:endParaRPr>
                    </a:p>
                  </a:txBody>
                  <a:tcPr/>
                </a:tc>
                <a:extLst>
                  <a:ext uri="{0D108BD9-81ED-4DB2-BD59-A6C34878D82A}">
                    <a16:rowId xmlns:a16="http://schemas.microsoft.com/office/drawing/2014/main" val="10001"/>
                  </a:ext>
                </a:extLst>
              </a:tr>
              <a:tr h="194753">
                <a:tc>
                  <a:txBody>
                    <a:bodyPr/>
                    <a:lstStyle/>
                    <a:p>
                      <a:r>
                        <a:rPr lang="en-US" sz="1100" dirty="0">
                          <a:solidFill>
                            <a:schemeClr val="bg1"/>
                          </a:solidFill>
                          <a:latin typeface="+mn-lt"/>
                          <a:cs typeface="Segoe UI Light" panose="020B0502040204020203" pitchFamily="34" charset="0"/>
                        </a:rPr>
                        <a:t>Linux (Guest OS) support</a:t>
                      </a:r>
                    </a:p>
                  </a:txBody>
                  <a:tcPr/>
                </a:tc>
                <a:tc gridSpan="2">
                  <a:txBody>
                    <a:bodyPr/>
                    <a:lstStyle/>
                    <a:p>
                      <a:pPr algn="ctr"/>
                      <a:r>
                        <a:rPr lang="en-US" sz="1100" dirty="0">
                          <a:solidFill>
                            <a:schemeClr val="bg1"/>
                          </a:solidFill>
                          <a:latin typeface="+mn-lt"/>
                          <a:cs typeface="Segoe UI Light" panose="020B0502040204020203" pitchFamily="34" charset="0"/>
                        </a:rPr>
                        <a:t>No</a:t>
                      </a:r>
                    </a:p>
                  </a:txBody>
                  <a:tcPr/>
                </a:tc>
                <a:tc hMerge="1">
                  <a:txBody>
                    <a:bodyPr/>
                    <a:lstStyle/>
                    <a:p>
                      <a:pPr algn="ct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rgbClr val="FF0000"/>
                          </a:solidFill>
                          <a:latin typeface="+mn-lt"/>
                          <a:cs typeface="Segoe UI Light" panose="020B0502040204020203" pitchFamily="34" charset="0"/>
                        </a:rPr>
                        <a:t>No</a:t>
                      </a:r>
                    </a:p>
                  </a:txBody>
                  <a:tcPr/>
                </a:tc>
                <a:tc>
                  <a:txBody>
                    <a:bodyPr/>
                    <a:lstStyle/>
                    <a:p>
                      <a:pPr algn="ctr"/>
                      <a:r>
                        <a:rPr lang="en-US" sz="1100" dirty="0">
                          <a:solidFill>
                            <a:schemeClr val="bg1"/>
                          </a:solidFill>
                          <a:latin typeface="+mn-lt"/>
                          <a:cs typeface="Segoe UI Light" panose="020B0502040204020203" pitchFamily="34" charset="0"/>
                        </a:rPr>
                        <a:t>Yes</a:t>
                      </a:r>
                    </a:p>
                  </a:txBody>
                  <a:tcPr/>
                </a:tc>
                <a:tc>
                  <a:txBody>
                    <a:bodyPr/>
                    <a:lstStyle/>
                    <a:p>
                      <a:pPr algn="ctr"/>
                      <a:r>
                        <a:rPr lang="en-US" sz="1100" dirty="0">
                          <a:solidFill>
                            <a:schemeClr val="bg1"/>
                          </a:solidFill>
                          <a:latin typeface="+mn-lt"/>
                          <a:cs typeface="Segoe UI Light" panose="020B0502040204020203" pitchFamily="34" charset="0"/>
                        </a:rPr>
                        <a:t>Yes</a:t>
                      </a:r>
                    </a:p>
                  </a:txBody>
                  <a:tcPr/>
                </a:tc>
                <a:extLst>
                  <a:ext uri="{0D108BD9-81ED-4DB2-BD59-A6C34878D82A}">
                    <a16:rowId xmlns:a16="http://schemas.microsoft.com/office/drawing/2014/main" val="2106198512"/>
                  </a:ext>
                </a:extLst>
              </a:tr>
              <a:tr h="320770">
                <a:tc>
                  <a:txBody>
                    <a:bodyPr/>
                    <a:lstStyle/>
                    <a:p>
                      <a:r>
                        <a:rPr lang="en-US" sz="1100" dirty="0">
                          <a:solidFill>
                            <a:schemeClr val="bg1"/>
                          </a:solidFill>
                          <a:latin typeface="+mn-lt"/>
                          <a:cs typeface="Segoe UI Light" panose="020B0502040204020203" pitchFamily="34" charset="0"/>
                        </a:rPr>
                        <a:t>SQL</a:t>
                      </a:r>
                      <a:r>
                        <a:rPr lang="en-US" sz="1100" baseline="0" dirty="0">
                          <a:solidFill>
                            <a:schemeClr val="bg1"/>
                          </a:solidFill>
                          <a:latin typeface="+mn-lt"/>
                          <a:cs typeface="Segoe UI Light" panose="020B0502040204020203" pitchFamily="34" charset="0"/>
                        </a:rPr>
                        <a:t> Server d</a:t>
                      </a:r>
                      <a:r>
                        <a:rPr lang="en-US" sz="1100" dirty="0">
                          <a:solidFill>
                            <a:schemeClr val="bg1"/>
                          </a:solidFill>
                          <a:latin typeface="+mn-lt"/>
                          <a:cs typeface="Segoe UI Light" panose="020B0502040204020203" pitchFamily="34" charset="0"/>
                        </a:rPr>
                        <a:t>atabase backup capability</a:t>
                      </a:r>
                    </a:p>
                  </a:txBody>
                  <a:tcPr/>
                </a:tc>
                <a:tc gridSpan="2">
                  <a:txBody>
                    <a:bodyPr/>
                    <a:lstStyle/>
                    <a:p>
                      <a:pPr algn="ctr"/>
                      <a:r>
                        <a:rPr lang="en-US" sz="1100" dirty="0">
                          <a:solidFill>
                            <a:schemeClr val="bg1"/>
                          </a:solidFill>
                          <a:latin typeface="+mn-lt"/>
                          <a:cs typeface="Segoe UI Light" panose="020B0502040204020203" pitchFamily="34" charset="0"/>
                        </a:rPr>
                        <a:t>Transaction log every minute,</a:t>
                      </a:r>
                      <a:r>
                        <a:rPr lang="en-US" sz="1100" baseline="0" dirty="0">
                          <a:solidFill>
                            <a:schemeClr val="bg1"/>
                          </a:solidFill>
                          <a:latin typeface="+mn-lt"/>
                          <a:cs typeface="Segoe UI Light" panose="020B0502040204020203" pitchFamily="34" charset="0"/>
                        </a:rPr>
                        <a:t> differential, full</a:t>
                      </a:r>
                      <a:endParaRPr lang="en-US" sz="1100" dirty="0">
                        <a:solidFill>
                          <a:schemeClr val="bg1"/>
                        </a:solidFill>
                        <a:latin typeface="+mn-lt"/>
                        <a:cs typeface="Segoe UI Light" panose="020B0502040204020203" pitchFamily="34" charset="0"/>
                      </a:endParaRPr>
                    </a:p>
                  </a:txBody>
                  <a:tcPr/>
                </a:tc>
                <a:tc hMerge="1">
                  <a:txBody>
                    <a:bodyPr/>
                    <a:lstStyle/>
                    <a:p>
                      <a:pPr algn="ct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chemeClr val="bg1"/>
                          </a:solidFill>
                          <a:latin typeface="+mn-lt"/>
                          <a:cs typeface="Segoe UI Light" panose="020B0502040204020203" pitchFamily="34" charset="0"/>
                        </a:rPr>
                        <a:t>Differential every 15 minutes and full (express)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rgbClr val="FF0000"/>
                          </a:solidFill>
                          <a:latin typeface="+mn-lt"/>
                          <a:cs typeface="Segoe UI Light" panose="020B0502040204020203" pitchFamily="34" charset="0"/>
                        </a:rPr>
                        <a:t>Up</a:t>
                      </a:r>
                      <a:r>
                        <a:rPr lang="en-US" sz="1100" baseline="0" dirty="0">
                          <a:solidFill>
                            <a:srgbClr val="FF0000"/>
                          </a:solidFill>
                          <a:latin typeface="+mn-lt"/>
                          <a:cs typeface="Segoe UI Light" panose="020B0502040204020203" pitchFamily="34" charset="0"/>
                        </a:rPr>
                        <a:t> to 3 times per day</a:t>
                      </a:r>
                      <a:endParaRPr lang="en-US" sz="1100" dirty="0">
                        <a:solidFill>
                          <a:srgbClr val="FF0000"/>
                        </a:solidFill>
                        <a:latin typeface="+mn-lt"/>
                        <a:cs typeface="Segoe UI Light" panose="020B0502040204020203" pitchFamily="34" charset="0"/>
                      </a:endParaRPr>
                    </a:p>
                  </a:txBody>
                  <a:tcPr/>
                </a:tc>
                <a:extLst>
                  <a:ext uri="{0D108BD9-81ED-4DB2-BD59-A6C34878D82A}">
                    <a16:rowId xmlns:a16="http://schemas.microsoft.com/office/drawing/2014/main" val="2892677429"/>
                  </a:ext>
                </a:extLst>
              </a:tr>
              <a:tr h="194753">
                <a:tc>
                  <a:txBody>
                    <a:bodyPr/>
                    <a:lstStyle/>
                    <a:p>
                      <a:r>
                        <a:rPr lang="en-US" sz="1100" dirty="0">
                          <a:solidFill>
                            <a:schemeClr val="bg1"/>
                          </a:solidFill>
                          <a:latin typeface="+mn-lt"/>
                          <a:cs typeface="Segoe UI Light" panose="020B0502040204020203" pitchFamily="34" charset="0"/>
                        </a:rPr>
                        <a:t>Oracle</a:t>
                      </a:r>
                      <a:r>
                        <a:rPr lang="en-US" sz="1100" baseline="0" dirty="0">
                          <a:solidFill>
                            <a:schemeClr val="bg1"/>
                          </a:solidFill>
                          <a:latin typeface="+mn-lt"/>
                          <a:cs typeface="Segoe UI Light" panose="020B0502040204020203" pitchFamily="34" charset="0"/>
                        </a:rPr>
                        <a:t> database backup</a:t>
                      </a:r>
                      <a:endParaRPr lang="en-US" sz="1100" dirty="0">
                        <a:solidFill>
                          <a:schemeClr val="bg1"/>
                        </a:solidFill>
                        <a:latin typeface="+mn-lt"/>
                        <a:cs typeface="Segoe UI Light" panose="020B0502040204020203" pitchFamily="34" charset="0"/>
                      </a:endParaRPr>
                    </a:p>
                  </a:txBody>
                  <a:tcPr/>
                </a:tc>
                <a:tc gridSpan="2">
                  <a:txBody>
                    <a:bodyPr/>
                    <a:lstStyle/>
                    <a:p>
                      <a:pPr algn="ctr"/>
                      <a:r>
                        <a:rPr lang="en-US" sz="1100" dirty="0">
                          <a:solidFill>
                            <a:schemeClr val="bg1"/>
                          </a:solidFill>
                          <a:latin typeface="+mn-lt"/>
                          <a:cs typeface="Segoe UI Light" panose="020B0502040204020203" pitchFamily="34" charset="0"/>
                        </a:rPr>
                        <a:t>No</a:t>
                      </a:r>
                    </a:p>
                  </a:txBody>
                  <a:tcPr/>
                </a:tc>
                <a:tc hMerge="1">
                  <a:txBody>
                    <a:bodyPr/>
                    <a:lstStyle/>
                    <a:p>
                      <a:pPr algn="ct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rgbClr val="FF0000"/>
                          </a:solidFill>
                          <a:latin typeface="+mn-lt"/>
                          <a:cs typeface="Segoe UI Light" panose="020B0502040204020203" pitchFamily="34" charset="0"/>
                        </a:rPr>
                        <a:t>No</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cs typeface="Segoe UI Light" panose="020B0502040204020203" pitchFamily="34" charset="0"/>
                        </a:rPr>
                        <a:t>Yes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cs typeface="Segoe UI Light" panose="020B0502040204020203" pitchFamily="34" charset="0"/>
                        </a:rPr>
                        <a:t>File consistent backup with RMAN</a:t>
                      </a:r>
                    </a:p>
                  </a:txBody>
                  <a:tcPr/>
                </a:tc>
                <a:extLst>
                  <a:ext uri="{0D108BD9-81ED-4DB2-BD59-A6C34878D82A}">
                    <a16:rowId xmlns:a16="http://schemas.microsoft.com/office/drawing/2014/main" val="2926209767"/>
                  </a:ext>
                </a:extLst>
              </a:tr>
              <a:tr h="194753">
                <a:tc>
                  <a:txBody>
                    <a:bodyPr/>
                    <a:lstStyle/>
                    <a:p>
                      <a:r>
                        <a:rPr lang="en-US" sz="1100" dirty="0">
                          <a:solidFill>
                            <a:schemeClr val="bg1"/>
                          </a:solidFill>
                          <a:latin typeface="+mn-lt"/>
                        </a:rPr>
                        <a:t>Compression</a:t>
                      </a:r>
                      <a:endParaRPr lang="en-US" sz="1100" dirty="0">
                        <a:solidFill>
                          <a:schemeClr val="bg1"/>
                        </a:solidFill>
                        <a:latin typeface="+mn-lt"/>
                        <a:cs typeface="Segoe UI Light" panose="020B0502040204020203" pitchFamily="34" charset="0"/>
                      </a:endParaRPr>
                    </a:p>
                  </a:txBody>
                  <a:tcPr/>
                </a:tc>
                <a:tc gridSpan="2">
                  <a:txBody>
                    <a:bodyPr/>
                    <a:lstStyle/>
                    <a:p>
                      <a:pPr algn="ctr"/>
                      <a:r>
                        <a:rPr lang="en-US" sz="1100" dirty="0">
                          <a:solidFill>
                            <a:schemeClr val="bg1"/>
                          </a:solidFill>
                          <a:latin typeface="+mn-lt"/>
                          <a:cs typeface="Segoe UI Light" panose="020B0502040204020203" pitchFamily="34" charset="0"/>
                        </a:rPr>
                        <a:t>Supported</a:t>
                      </a: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Supported (storage sizing : </a:t>
                      </a:r>
                      <a:r>
                        <a:rPr lang="en-US" sz="1100" dirty="0">
                          <a:solidFill>
                            <a:schemeClr val="bg1"/>
                          </a:solidFill>
                          <a:latin typeface="+mn-lt"/>
                          <a:hlinkClick r:id="rId5"/>
                        </a:rPr>
                        <a:t>link</a:t>
                      </a:r>
                      <a:r>
                        <a:rPr lang="en-US" sz="1100" dirty="0">
                          <a:solidFill>
                            <a:schemeClr val="bg1"/>
                          </a:solidFill>
                          <a:latin typeface="+mn-lt"/>
                        </a:rPr>
                        <a:t>)</a:t>
                      </a: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chemeClr val="bg1"/>
                          </a:solidFill>
                          <a:latin typeface="+mn-lt"/>
                          <a:cs typeface="Segoe UI Light" panose="020B0502040204020203" pitchFamily="34" charset="0"/>
                        </a:rPr>
                        <a:t>Supported</a:t>
                      </a:r>
                    </a:p>
                  </a:txBody>
                  <a:tcPr/>
                </a:tc>
                <a:tc>
                  <a:txBody>
                    <a:bodyPr/>
                    <a:lstStyle/>
                    <a:p>
                      <a:pPr algn="ctr"/>
                      <a:r>
                        <a:rPr lang="en-US" sz="1100" dirty="0">
                          <a:solidFill>
                            <a:schemeClr val="bg1"/>
                          </a:solidFill>
                          <a:latin typeface="+mn-lt"/>
                        </a:rPr>
                        <a:t>None</a:t>
                      </a:r>
                      <a:endParaRPr lang="en-US" sz="1100" dirty="0">
                        <a:solidFill>
                          <a:schemeClr val="bg1"/>
                        </a:solidFill>
                        <a:latin typeface="+mn-lt"/>
                        <a:cs typeface="Segoe UI Light" panose="020B0502040204020203" pitchFamily="34" charset="0"/>
                      </a:endParaRPr>
                    </a:p>
                  </a:txBody>
                  <a:tcPr/>
                </a:tc>
                <a:extLst>
                  <a:ext uri="{0D108BD9-81ED-4DB2-BD59-A6C34878D82A}">
                    <a16:rowId xmlns:a16="http://schemas.microsoft.com/office/drawing/2014/main" val="3706275168"/>
                  </a:ext>
                </a:extLst>
              </a:tr>
              <a:tr h="446787">
                <a:tc>
                  <a:txBody>
                    <a:bodyPr/>
                    <a:lstStyle/>
                    <a:p>
                      <a:r>
                        <a:rPr lang="en-US" sz="1100" dirty="0">
                          <a:solidFill>
                            <a:schemeClr val="bg1"/>
                          </a:solidFill>
                          <a:latin typeface="+mn-lt"/>
                        </a:rPr>
                        <a:t>Backup servers running on</a:t>
                      </a:r>
                      <a:endParaRPr lang="en-US" sz="1100" dirty="0">
                        <a:solidFill>
                          <a:schemeClr val="bg1"/>
                        </a:solidFill>
                        <a:latin typeface="+mn-lt"/>
                        <a:cs typeface="Segoe UI Light" panose="020B0502040204020203" pitchFamily="34" charset="0"/>
                      </a:endParaRPr>
                    </a:p>
                  </a:txBody>
                  <a:tcPr/>
                </a:tc>
                <a:tc gridSpan="2">
                  <a:txBody>
                    <a:bodyPr/>
                    <a:lstStyle/>
                    <a:p>
                      <a:pPr algn="ctr"/>
                      <a:r>
                        <a:rPr lang="en-US" sz="1100" dirty="0">
                          <a:solidFill>
                            <a:schemeClr val="bg1"/>
                          </a:solidFill>
                          <a:latin typeface="+mn-lt"/>
                          <a:cs typeface="Segoe UI Light" panose="020B0502040204020203" pitchFamily="34" charset="0"/>
                        </a:rPr>
                        <a:t>DB Server</a:t>
                      </a:r>
                    </a:p>
                  </a:txBody>
                  <a:tcPr/>
                </a:tc>
                <a:tc hMerge="1">
                  <a:txBody>
                    <a:bodyPr/>
                    <a:lstStyle/>
                    <a:p>
                      <a:pPr algn="ct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chemeClr val="bg1"/>
                          </a:solidFill>
                          <a:latin typeface="+mn-lt"/>
                        </a:rPr>
                        <a:t>Microsoft</a:t>
                      </a:r>
                      <a:r>
                        <a:rPr lang="en-US" sz="1100" baseline="0" dirty="0">
                          <a:solidFill>
                            <a:schemeClr val="bg1"/>
                          </a:solidFill>
                          <a:latin typeface="+mn-lt"/>
                        </a:rPr>
                        <a:t> Azure Backup Server</a:t>
                      </a:r>
                      <a:r>
                        <a:rPr lang="en-US" sz="1100" dirty="0">
                          <a:solidFill>
                            <a:schemeClr val="bg1"/>
                          </a:solidFill>
                          <a:latin typeface="+mn-lt"/>
                        </a:rPr>
                        <a:t> (on VM) (installation kits downloadable from Azure Portal) (VM sizing : </a:t>
                      </a:r>
                      <a:r>
                        <a:rPr lang="en-US" sz="1100" dirty="0">
                          <a:solidFill>
                            <a:schemeClr val="bg1"/>
                          </a:solidFill>
                          <a:latin typeface="+mn-lt"/>
                          <a:hlinkClick r:id="rId6"/>
                        </a:rPr>
                        <a:t>link</a:t>
                      </a:r>
                      <a:r>
                        <a:rPr lang="en-US" sz="1100" dirty="0">
                          <a:solidFill>
                            <a:schemeClr val="bg1"/>
                          </a:solidFill>
                          <a:latin typeface="+mn-lt"/>
                        </a:rPr>
                        <a:t>)</a:t>
                      </a:r>
                      <a:endParaRPr lang="en-US" sz="1100" dirty="0">
                        <a:solidFill>
                          <a:schemeClr val="bg1"/>
                        </a:solidFill>
                        <a:latin typeface="+mn-lt"/>
                        <a:cs typeface="Segoe UI Light" panose="020B0502040204020203"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cs typeface="Segoe UI Light" panose="020B0502040204020203" pitchFamily="34" charset="0"/>
                        </a:rPr>
                        <a:t>Backup</a:t>
                      </a:r>
                      <a:r>
                        <a:rPr lang="en-US" sz="1100" baseline="0" dirty="0">
                          <a:solidFill>
                            <a:schemeClr val="bg1"/>
                          </a:solidFill>
                          <a:latin typeface="+mn-lt"/>
                          <a:cs typeface="Segoe UI Light" panose="020B0502040204020203" pitchFamily="34" charset="0"/>
                        </a:rPr>
                        <a:t> Server (on VM)</a:t>
                      </a:r>
                      <a:endParaRPr lang="en-US" sz="1100" dirty="0">
                        <a:solidFill>
                          <a:schemeClr val="bg1"/>
                        </a:solidFill>
                        <a:latin typeface="+mn-lt"/>
                        <a:cs typeface="Segoe UI Light" panose="020B0502040204020203"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None</a:t>
                      </a:r>
                      <a:r>
                        <a:rPr lang="en-US" sz="1100" baseline="0" dirty="0">
                          <a:solidFill>
                            <a:schemeClr val="bg1"/>
                          </a:solidFill>
                          <a:latin typeface="+mn-lt"/>
                        </a:rPr>
                        <a:t> (Backup as a </a:t>
                      </a:r>
                      <a:r>
                        <a:rPr lang="en-US" sz="1100" dirty="0">
                          <a:solidFill>
                            <a:schemeClr val="bg1"/>
                          </a:solidFill>
                          <a:latin typeface="+mn-lt"/>
                        </a:rPr>
                        <a:t>Service)</a:t>
                      </a:r>
                      <a:endParaRPr lang="en-US" sz="1100" dirty="0">
                        <a:solidFill>
                          <a:schemeClr val="bg1"/>
                        </a:solidFill>
                        <a:latin typeface="+mn-lt"/>
                        <a:cs typeface="Segoe UI Light" panose="020B0502040204020203" pitchFamily="34" charset="0"/>
                      </a:endParaRPr>
                    </a:p>
                  </a:txBody>
                  <a:tcPr/>
                </a:tc>
                <a:extLst>
                  <a:ext uri="{0D108BD9-81ED-4DB2-BD59-A6C34878D82A}">
                    <a16:rowId xmlns:a16="http://schemas.microsoft.com/office/drawing/2014/main" val="10005"/>
                  </a:ext>
                </a:extLst>
              </a:tr>
              <a:tr h="446787">
                <a:tc>
                  <a:txBody>
                    <a:bodyPr/>
                    <a:lstStyle/>
                    <a:p>
                      <a:r>
                        <a:rPr lang="en-US" sz="1100" dirty="0">
                          <a:solidFill>
                            <a:schemeClr val="bg1"/>
                          </a:solidFill>
                          <a:latin typeface="+mn-lt"/>
                        </a:rPr>
                        <a:t>Agent</a:t>
                      </a:r>
                      <a:r>
                        <a:rPr lang="en-US" sz="1100" baseline="0" dirty="0">
                          <a:solidFill>
                            <a:schemeClr val="bg1"/>
                          </a:solidFill>
                          <a:latin typeface="+mn-lt"/>
                        </a:rPr>
                        <a:t> software required</a:t>
                      </a:r>
                      <a:endParaRPr lang="en-US" sz="1100" dirty="0">
                        <a:solidFill>
                          <a:schemeClr val="bg1"/>
                        </a:solidFill>
                        <a:latin typeface="+mn-lt"/>
                        <a:cs typeface="Segoe UI Light" panose="020B0502040204020203" pitchFamily="34" charset="0"/>
                      </a:endParaRPr>
                    </a:p>
                  </a:txBody>
                  <a:tcPr/>
                </a:tc>
                <a:tc gridSpan="2">
                  <a:txBody>
                    <a:bodyPr/>
                    <a:lstStyle/>
                    <a:p>
                      <a:pPr algn="ctr"/>
                      <a:r>
                        <a:rPr lang="en-US" sz="1100" dirty="0">
                          <a:solidFill>
                            <a:schemeClr val="bg1"/>
                          </a:solidFill>
                          <a:latin typeface="+mn-lt"/>
                          <a:cs typeface="Segoe UI Light" panose="020B0502040204020203" pitchFamily="34" charset="0"/>
                        </a:rPr>
                        <a:t>No</a:t>
                      </a:r>
                    </a:p>
                  </a:txBody>
                  <a:tcPr/>
                </a:tc>
                <a:tc hMerge="1">
                  <a:txBody>
                    <a:bodyPr/>
                    <a:lstStyle/>
                    <a:p>
                      <a:pPr algn="ct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chemeClr val="bg1"/>
                          </a:solidFill>
                          <a:latin typeface="+mn-lt"/>
                        </a:rPr>
                        <a:t>Agent in backup</a:t>
                      </a:r>
                      <a:r>
                        <a:rPr lang="en-US" sz="1100" baseline="0" dirty="0">
                          <a:solidFill>
                            <a:schemeClr val="bg1"/>
                          </a:solidFill>
                          <a:latin typeface="+mn-lt"/>
                        </a:rPr>
                        <a:t> target VMs and Azure Backup Agent in Azure Backup Server VMs</a:t>
                      </a: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chemeClr val="bg1"/>
                          </a:solidFill>
                          <a:latin typeface="+mn-lt"/>
                          <a:cs typeface="Segoe UI Light" panose="020B0502040204020203" pitchFamily="34" charset="0"/>
                        </a:rPr>
                        <a:t>Yes</a:t>
                      </a:r>
                    </a:p>
                  </a:txBody>
                  <a:tcPr/>
                </a:tc>
                <a:tc>
                  <a:txBody>
                    <a:bodyPr/>
                    <a:lstStyle/>
                    <a:p>
                      <a:pPr algn="ctr"/>
                      <a:r>
                        <a:rPr lang="en-US" sz="1100" dirty="0">
                          <a:solidFill>
                            <a:schemeClr val="bg1"/>
                          </a:solidFill>
                          <a:latin typeface="+mn-lt"/>
                        </a:rPr>
                        <a:t>No (* Only Azure VM Agent)</a:t>
                      </a:r>
                      <a:r>
                        <a:rPr lang="en-US" sz="1100" baseline="0" dirty="0">
                          <a:solidFill>
                            <a:schemeClr val="bg1"/>
                          </a:solidFill>
                          <a:latin typeface="+mn-lt"/>
                        </a:rPr>
                        <a:t> </a:t>
                      </a:r>
                      <a:endParaRPr lang="en-US" sz="1100" dirty="0">
                        <a:solidFill>
                          <a:schemeClr val="bg1"/>
                        </a:solidFill>
                        <a:latin typeface="+mn-lt"/>
                        <a:cs typeface="Segoe UI Light" panose="020B0502040204020203" pitchFamily="34" charset="0"/>
                      </a:endParaRPr>
                    </a:p>
                  </a:txBody>
                  <a:tcPr/>
                </a:tc>
                <a:extLst>
                  <a:ext uri="{0D108BD9-81ED-4DB2-BD59-A6C34878D82A}">
                    <a16:rowId xmlns:a16="http://schemas.microsoft.com/office/drawing/2014/main" val="2729710135"/>
                  </a:ext>
                </a:extLst>
              </a:tr>
              <a:tr h="194753">
                <a:tc>
                  <a:txBody>
                    <a:bodyPr/>
                    <a:lstStyle/>
                    <a:p>
                      <a:r>
                        <a:rPr lang="en-US" sz="1100" dirty="0">
                          <a:solidFill>
                            <a:schemeClr val="bg1"/>
                          </a:solidFill>
                          <a:latin typeface="+mn-lt"/>
                        </a:rPr>
                        <a:t>Network</a:t>
                      </a:r>
                      <a:r>
                        <a:rPr lang="en-US" sz="1100" baseline="0" dirty="0">
                          <a:solidFill>
                            <a:schemeClr val="bg1"/>
                          </a:solidFill>
                          <a:latin typeface="+mn-lt"/>
                        </a:rPr>
                        <a:t> bandwidth required</a:t>
                      </a:r>
                      <a:endParaRPr lang="en-US" sz="1100" dirty="0">
                        <a:solidFill>
                          <a:schemeClr val="bg1"/>
                        </a:solidFill>
                        <a:latin typeface="+mn-lt"/>
                        <a:cs typeface="Segoe UI Light" panose="020B0502040204020203" pitchFamily="34" charset="0"/>
                      </a:endParaRPr>
                    </a:p>
                  </a:txBody>
                  <a:tcPr/>
                </a:tc>
                <a:tc gridSpan="4">
                  <a:txBody>
                    <a:bodyPr/>
                    <a:lstStyle/>
                    <a:p>
                      <a:pPr marL="0" marR="0" indent="0" algn="ctr" defTabSz="914367" rtl="0" eaLnBrk="1" fontAlgn="auto" latinLnBrk="0" hangingPunct="1">
                        <a:lnSpc>
                          <a:spcPct val="100000"/>
                        </a:lnSpc>
                        <a:spcBef>
                          <a:spcPts val="0"/>
                        </a:spcBef>
                        <a:spcAft>
                          <a:spcPts val="0"/>
                        </a:spcAft>
                        <a:buClrTx/>
                        <a:buSzTx/>
                        <a:buFontTx/>
                        <a:buNone/>
                        <a:tabLst/>
                        <a:defRPr/>
                      </a:pPr>
                      <a:r>
                        <a:rPr lang="en-US" sz="1100" dirty="0">
                          <a:solidFill>
                            <a:srgbClr val="FF0000"/>
                          </a:solidFill>
                          <a:latin typeface="+mn-lt"/>
                        </a:rPr>
                        <a:t>Yes</a:t>
                      </a:r>
                      <a:r>
                        <a:rPr lang="en-US" sz="1100" baseline="0" dirty="0">
                          <a:solidFill>
                            <a:srgbClr val="FF0000"/>
                          </a:solidFill>
                          <a:latin typeface="+mn-lt"/>
                        </a:rPr>
                        <a:t> but c</a:t>
                      </a:r>
                      <a:r>
                        <a:rPr lang="en-US" sz="1100" dirty="0">
                          <a:solidFill>
                            <a:srgbClr val="FF0000"/>
                          </a:solidFill>
                          <a:latin typeface="+mn-lt"/>
                        </a:rPr>
                        <a:t>ontrollable</a:t>
                      </a:r>
                      <a:endParaRPr lang="en-US" sz="1100" dirty="0">
                        <a:solidFill>
                          <a:srgbClr val="FF0000"/>
                        </a:solidFill>
                        <a:latin typeface="+mn-lt"/>
                        <a:cs typeface="Segoe UI Light" panose="020B0502040204020203" pitchFamily="34" charset="0"/>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None</a:t>
                      </a:r>
                      <a:endParaRPr lang="en-US" sz="1100" dirty="0">
                        <a:solidFill>
                          <a:schemeClr val="bg1"/>
                        </a:solidFill>
                        <a:latin typeface="+mn-lt"/>
                        <a:cs typeface="Segoe UI Light" panose="020B0502040204020203" pitchFamily="34" charset="0"/>
                      </a:endParaRPr>
                    </a:p>
                  </a:txBody>
                  <a:tcPr/>
                </a:tc>
                <a:extLst>
                  <a:ext uri="{0D108BD9-81ED-4DB2-BD59-A6C34878D82A}">
                    <a16:rowId xmlns:a16="http://schemas.microsoft.com/office/drawing/2014/main" val="3860732295"/>
                  </a:ext>
                </a:extLst>
              </a:tr>
              <a:tr h="194753">
                <a:tc>
                  <a:txBody>
                    <a:bodyPr/>
                    <a:lstStyle/>
                    <a:p>
                      <a:r>
                        <a:rPr lang="en-US" sz="1100" dirty="0">
                          <a:solidFill>
                            <a:schemeClr val="bg1"/>
                          </a:solidFill>
                          <a:latin typeface="+mn-lt"/>
                          <a:cs typeface="Segoe UI Light" panose="020B0502040204020203" pitchFamily="34" charset="0"/>
                        </a:rPr>
                        <a:t>Short term retention</a:t>
                      </a:r>
                    </a:p>
                  </a:txBody>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rgbClr val="FF0000"/>
                          </a:solidFill>
                          <a:latin typeface="+mn-lt"/>
                          <a:cs typeface="Segoe UI Light" panose="020B0502040204020203" pitchFamily="34" charset="0"/>
                        </a:rPr>
                        <a:t>Yes (on</a:t>
                      </a:r>
                      <a:r>
                        <a:rPr lang="en-US" sz="1100" baseline="0" dirty="0">
                          <a:solidFill>
                            <a:srgbClr val="FF0000"/>
                          </a:solidFill>
                          <a:latin typeface="+mn-lt"/>
                          <a:cs typeface="Segoe UI Light" panose="020B0502040204020203" pitchFamily="34" charset="0"/>
                        </a:rPr>
                        <a:t> local storage)</a:t>
                      </a:r>
                      <a:endParaRPr lang="en-US" sz="1100" dirty="0">
                        <a:solidFill>
                          <a:srgbClr val="FF0000"/>
                        </a:solidFill>
                        <a:latin typeface="+mn-lt"/>
                        <a:cs typeface="Segoe UI Light" panose="020B0502040204020203" pitchFamily="34" charset="0"/>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cs typeface="Segoe UI Light" panose="020B0502040204020203" pitchFamily="34" charset="0"/>
                        </a:rPr>
                        <a:t>None</a:t>
                      </a:r>
                    </a:p>
                  </a:txBody>
                  <a:tcPr/>
                </a:tc>
                <a:extLst>
                  <a:ext uri="{0D108BD9-81ED-4DB2-BD59-A6C34878D82A}">
                    <a16:rowId xmlns:a16="http://schemas.microsoft.com/office/drawing/2014/main" val="1351919291"/>
                  </a:ext>
                </a:extLst>
              </a:tr>
              <a:tr h="194753">
                <a:tc>
                  <a:txBody>
                    <a:bodyPr/>
                    <a:lstStyle/>
                    <a:p>
                      <a:pPr marL="0" marR="0" indent="0" algn="l" defTabSz="1096173"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Long term retention</a:t>
                      </a:r>
                      <a:endParaRPr lang="en-US" sz="1100" dirty="0">
                        <a:solidFill>
                          <a:schemeClr val="bg1"/>
                        </a:solidFill>
                        <a:latin typeface="+mn-lt"/>
                        <a:cs typeface="Segoe UI Light" panose="020B0502040204020203" pitchFamily="34" charset="0"/>
                      </a:endParaRPr>
                    </a:p>
                  </a:txBody>
                  <a:tcPr/>
                </a:tc>
                <a:tc gridSpan="5">
                  <a:txBody>
                    <a:bodyPr/>
                    <a:lstStyle/>
                    <a:p>
                      <a:pPr marL="0" marR="0" indent="0" algn="ctr" defTabSz="1096173"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cs typeface="Segoe UI Light" panose="020B0502040204020203" pitchFamily="34" charset="0"/>
                        </a:rPr>
                        <a:t>Possible</a:t>
                      </a: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pPr marL="0" marR="0" indent="0" algn="ctr" defTabSz="1096173"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extLst>
                  <a:ext uri="{0D108BD9-81ED-4DB2-BD59-A6C34878D82A}">
                    <a16:rowId xmlns:a16="http://schemas.microsoft.com/office/drawing/2014/main" val="1867114113"/>
                  </a:ext>
                </a:extLst>
              </a:tr>
              <a:tr h="194753">
                <a:tc>
                  <a:txBody>
                    <a:bodyPr/>
                    <a:lstStyle/>
                    <a:p>
                      <a:r>
                        <a:rPr lang="en-US" sz="1100" dirty="0">
                          <a:solidFill>
                            <a:schemeClr val="bg1"/>
                          </a:solidFill>
                          <a:latin typeface="+mn-lt"/>
                        </a:rPr>
                        <a:t>Point-in-time</a:t>
                      </a:r>
                      <a:r>
                        <a:rPr lang="en-US" sz="1100" baseline="0" dirty="0">
                          <a:solidFill>
                            <a:schemeClr val="bg1"/>
                          </a:solidFill>
                          <a:latin typeface="+mn-lt"/>
                        </a:rPr>
                        <a:t> recovery</a:t>
                      </a:r>
                      <a:endParaRPr lang="en-US" sz="1100" dirty="0">
                        <a:solidFill>
                          <a:schemeClr val="bg1"/>
                        </a:solidFill>
                        <a:latin typeface="+mn-lt"/>
                        <a:cs typeface="Segoe UI Light" panose="020B0502040204020203" pitchFamily="34" charset="0"/>
                      </a:endParaRPr>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Possible </a:t>
                      </a:r>
                      <a:endParaRPr lang="en-US" sz="1100" dirty="0">
                        <a:solidFill>
                          <a:schemeClr val="bg1"/>
                        </a:solidFill>
                        <a:latin typeface="+mn-lt"/>
                        <a:cs typeface="Segoe UI Light" panose="020B0502040204020203" pitchFamily="34" charset="0"/>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extLst>
                  <a:ext uri="{0D108BD9-81ED-4DB2-BD59-A6C34878D82A}">
                    <a16:rowId xmlns:a16="http://schemas.microsoft.com/office/drawing/2014/main" val="193270323"/>
                  </a:ext>
                </a:extLst>
              </a:tr>
              <a:tr h="194753">
                <a:tc>
                  <a:txBody>
                    <a:bodyPr/>
                    <a:lstStyle/>
                    <a:p>
                      <a:r>
                        <a:rPr lang="en-US" sz="1100" dirty="0">
                          <a:solidFill>
                            <a:schemeClr val="bg1"/>
                          </a:solidFill>
                          <a:latin typeface="+mn-lt"/>
                        </a:rPr>
                        <a:t>Recovery speed</a:t>
                      </a:r>
                      <a:endParaRPr lang="en-US" sz="1100" dirty="0">
                        <a:solidFill>
                          <a:schemeClr val="bg1"/>
                        </a:solidFill>
                        <a:latin typeface="+mn-lt"/>
                        <a:cs typeface="Segoe UI Light" panose="020B0502040204020203" pitchFamily="34" charset="0"/>
                      </a:endParaRPr>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Depend on I/O </a:t>
                      </a:r>
                      <a:r>
                        <a:rPr lang="en-US" sz="1100" baseline="0" dirty="0">
                          <a:solidFill>
                            <a:schemeClr val="bg1"/>
                          </a:solidFill>
                          <a:latin typeface="+mn-lt"/>
                        </a:rPr>
                        <a:t>speed of local storage or Backup Vault</a:t>
                      </a:r>
                      <a:endParaRPr lang="en-US" sz="1100" dirty="0">
                        <a:solidFill>
                          <a:schemeClr val="bg1"/>
                        </a:solidFill>
                        <a:latin typeface="+mn-lt"/>
                        <a:cs typeface="Segoe UI Light" panose="020B0502040204020203" pitchFamily="34" charset="0"/>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extLst>
                  <a:ext uri="{0D108BD9-81ED-4DB2-BD59-A6C34878D82A}">
                    <a16:rowId xmlns:a16="http://schemas.microsoft.com/office/drawing/2014/main" val="10009"/>
                  </a:ext>
                </a:extLst>
              </a:tr>
              <a:tr h="194753">
                <a:tc>
                  <a:txBody>
                    <a:bodyPr/>
                    <a:lstStyle/>
                    <a:p>
                      <a:r>
                        <a:rPr lang="en-US" sz="1100" dirty="0">
                          <a:solidFill>
                            <a:schemeClr val="bg1"/>
                          </a:solidFill>
                          <a:latin typeface="+mn-lt"/>
                        </a:rPr>
                        <a:t>Monitoring/</a:t>
                      </a:r>
                      <a:r>
                        <a:rPr lang="en-US" sz="1100" baseline="0" dirty="0">
                          <a:solidFill>
                            <a:schemeClr val="bg1"/>
                          </a:solidFill>
                          <a:latin typeface="+mn-lt"/>
                        </a:rPr>
                        <a:t>alerting console</a:t>
                      </a: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chemeClr val="bg1"/>
                          </a:solidFill>
                          <a:latin typeface="+mn-lt"/>
                          <a:cs typeface="Segoe UI Light" panose="020B0502040204020203" pitchFamily="34" charset="0"/>
                        </a:rPr>
                        <a:t>Database console</a:t>
                      </a:r>
                    </a:p>
                  </a:txBody>
                  <a:tcPr/>
                </a:tc>
                <a:tc gridSpan="2">
                  <a:txBody>
                    <a:bodyPr/>
                    <a:lstStyle/>
                    <a:p>
                      <a:pPr algn="ctr"/>
                      <a:r>
                        <a:rPr lang="en-US" sz="1100" dirty="0">
                          <a:solidFill>
                            <a:schemeClr val="bg1"/>
                          </a:solidFill>
                          <a:latin typeface="+mn-lt"/>
                        </a:rPr>
                        <a:t>Azure Backup Server Console</a:t>
                      </a:r>
                      <a:endParaRPr lang="en-US" sz="1100" dirty="0">
                        <a:solidFill>
                          <a:schemeClr val="bg1"/>
                        </a:solidFill>
                        <a:latin typeface="+mn-lt"/>
                        <a:cs typeface="Segoe UI Light" panose="020B0502040204020203" pitchFamily="34" charset="0"/>
                      </a:endParaRPr>
                    </a:p>
                  </a:txBody>
                  <a:tcPr/>
                </a:tc>
                <a:tc hMerge="1">
                  <a:txBody>
                    <a:bodyPr/>
                    <a:lstStyle/>
                    <a:p>
                      <a:endParaRPr lang="en-US"/>
                    </a:p>
                  </a:txBody>
                  <a:tcPr/>
                </a:tc>
                <a:tc>
                  <a:txBody>
                    <a:bodyPr/>
                    <a:lstStyle/>
                    <a:p>
                      <a:pPr algn="ctr"/>
                      <a:r>
                        <a:rPr lang="en-US" sz="1100" dirty="0">
                          <a:solidFill>
                            <a:schemeClr val="bg1"/>
                          </a:solidFill>
                          <a:latin typeface="+mn-lt"/>
                          <a:cs typeface="Segoe UI Light" panose="020B0502040204020203" pitchFamily="34" charset="0"/>
                        </a:rPr>
                        <a:t>Backup Server Console</a:t>
                      </a:r>
                    </a:p>
                  </a:txBody>
                  <a:tcPr/>
                </a:tc>
                <a:tc>
                  <a:txBody>
                    <a:bodyPr/>
                    <a:lstStyle/>
                    <a:p>
                      <a:pPr algn="ctr"/>
                      <a:r>
                        <a:rPr lang="en-US" sz="1100" dirty="0">
                          <a:solidFill>
                            <a:schemeClr val="bg1"/>
                          </a:solidFill>
                          <a:latin typeface="+mn-lt"/>
                        </a:rPr>
                        <a:t>Azure Management Portal</a:t>
                      </a:r>
                      <a:endParaRPr lang="en-US" sz="1100" dirty="0">
                        <a:solidFill>
                          <a:schemeClr val="bg1"/>
                        </a:solidFill>
                        <a:latin typeface="+mn-lt"/>
                        <a:cs typeface="Segoe UI Light" panose="020B0502040204020203" pitchFamily="34" charset="0"/>
                      </a:endParaRPr>
                    </a:p>
                  </a:txBody>
                  <a:tcPr/>
                </a:tc>
                <a:extLst>
                  <a:ext uri="{0D108BD9-81ED-4DB2-BD59-A6C34878D82A}">
                    <a16:rowId xmlns:a16="http://schemas.microsoft.com/office/drawing/2014/main" val="10011"/>
                  </a:ext>
                </a:extLst>
              </a:tr>
              <a:tr h="194753">
                <a:tc>
                  <a:txBody>
                    <a:bodyPr/>
                    <a:lstStyle/>
                    <a:p>
                      <a:r>
                        <a:rPr lang="en-US" sz="1100" dirty="0">
                          <a:solidFill>
                            <a:schemeClr val="bg1"/>
                          </a:solidFill>
                          <a:latin typeface="+mn-lt"/>
                          <a:cs typeface="Segoe UI Light" panose="020B0502040204020203" pitchFamily="34" charset="0"/>
                        </a:rPr>
                        <a:t>Reporting</a:t>
                      </a:r>
                    </a:p>
                  </a:txBody>
                  <a:tcPr/>
                </a:tc>
                <a:tc>
                  <a:txBody>
                    <a:bodyPr/>
                    <a:lstStyle/>
                    <a:p>
                      <a:pPr algn="ctr"/>
                      <a:r>
                        <a:rPr lang="en-US" sz="1100" dirty="0">
                          <a:solidFill>
                            <a:schemeClr val="bg1"/>
                          </a:solidFill>
                          <a:latin typeface="+mn-lt"/>
                          <a:cs typeface="Segoe UI Light" panose="020B0502040204020203" pitchFamily="34" charset="0"/>
                        </a:rPr>
                        <a:t>None</a:t>
                      </a:r>
                    </a:p>
                  </a:txBody>
                  <a:tcPr/>
                </a:tc>
                <a:tc gridSpan="2">
                  <a:txBody>
                    <a:bodyPr/>
                    <a:lstStyle/>
                    <a:p>
                      <a:pPr algn="ctr"/>
                      <a:r>
                        <a:rPr lang="en-US" sz="1100" dirty="0">
                          <a:solidFill>
                            <a:schemeClr val="bg1"/>
                          </a:solidFill>
                          <a:latin typeface="+mn-lt"/>
                          <a:cs typeface="Segoe UI Light" panose="020B0502040204020203" pitchFamily="34" charset="0"/>
                        </a:rPr>
                        <a:t>System</a:t>
                      </a:r>
                      <a:r>
                        <a:rPr lang="en-US" sz="1100" baseline="0" dirty="0">
                          <a:solidFill>
                            <a:schemeClr val="bg1"/>
                          </a:solidFill>
                          <a:latin typeface="+mn-lt"/>
                          <a:cs typeface="Segoe UI Light" panose="020B0502040204020203" pitchFamily="34" charset="0"/>
                        </a:rPr>
                        <a:t> Center Service Manager</a:t>
                      </a:r>
                      <a:endParaRPr lang="en-US" sz="1100" dirty="0">
                        <a:solidFill>
                          <a:schemeClr val="bg1"/>
                        </a:solidFill>
                        <a:latin typeface="+mn-lt"/>
                        <a:cs typeface="Segoe UI Light" panose="020B0502040204020203" pitchFamily="34" charset="0"/>
                      </a:endParaRPr>
                    </a:p>
                  </a:txBody>
                  <a:tcPr/>
                </a:tc>
                <a:tc hMerge="1">
                  <a:txBody>
                    <a:bodyPr/>
                    <a:lstStyle/>
                    <a:p>
                      <a:endParaRPr lang="en-US"/>
                    </a:p>
                  </a:txBody>
                  <a:tcPr/>
                </a:tc>
                <a:tc>
                  <a:txBody>
                    <a:bodyPr/>
                    <a:lstStyle/>
                    <a:p>
                      <a:pPr algn="ctr"/>
                      <a:r>
                        <a:rPr lang="en-US" sz="1100" dirty="0">
                          <a:solidFill>
                            <a:schemeClr val="bg1"/>
                          </a:solidFill>
                          <a:latin typeface="+mn-lt"/>
                          <a:cs typeface="Segoe UI Light" panose="020B0502040204020203" pitchFamily="34" charset="0"/>
                        </a:rPr>
                        <a:t>Backup Server Reporting</a:t>
                      </a:r>
                    </a:p>
                  </a:txBody>
                  <a:tcPr/>
                </a:tc>
                <a:tc>
                  <a:txBody>
                    <a:bodyPr/>
                    <a:lstStyle/>
                    <a:p>
                      <a:pPr algn="ctr"/>
                      <a:r>
                        <a:rPr lang="en-US" sz="1100" dirty="0">
                          <a:solidFill>
                            <a:schemeClr val="bg1"/>
                          </a:solidFill>
                          <a:latin typeface="+mn-lt"/>
                          <a:cs typeface="Segoe UI Light" panose="020B0502040204020203" pitchFamily="34" charset="0"/>
                        </a:rPr>
                        <a:t>None</a:t>
                      </a:r>
                    </a:p>
                  </a:txBody>
                  <a:tcPr/>
                </a:tc>
                <a:extLst>
                  <a:ext uri="{0D108BD9-81ED-4DB2-BD59-A6C34878D82A}">
                    <a16:rowId xmlns:a16="http://schemas.microsoft.com/office/drawing/2014/main" val="3115438603"/>
                  </a:ext>
                </a:extLst>
              </a:tr>
              <a:tr h="194753">
                <a:tc>
                  <a:txBody>
                    <a:bodyPr/>
                    <a:lstStyle/>
                    <a:p>
                      <a:r>
                        <a:rPr lang="en-US" sz="1100" dirty="0">
                          <a:solidFill>
                            <a:schemeClr val="bg1"/>
                          </a:solidFill>
                          <a:latin typeface="+mn-lt"/>
                        </a:rPr>
                        <a:t>licensing</a:t>
                      </a: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chemeClr val="bg1"/>
                          </a:solidFill>
                          <a:latin typeface="+mn-lt"/>
                          <a:cs typeface="Segoe UI Light" panose="020B0502040204020203" pitchFamily="34" charset="0"/>
                        </a:rPr>
                        <a:t>None</a:t>
                      </a:r>
                    </a:p>
                  </a:txBody>
                  <a:tcPr/>
                </a:tc>
                <a:tc gridSpan="2">
                  <a:txBody>
                    <a:bodyPr/>
                    <a:lstStyle/>
                    <a:p>
                      <a:pPr algn="ctr"/>
                      <a:r>
                        <a:rPr lang="en-US" sz="1100" dirty="0">
                          <a:solidFill>
                            <a:schemeClr val="bg1"/>
                          </a:solidFill>
                          <a:latin typeface="+mn-lt"/>
                        </a:rPr>
                        <a:t>Pay-per-use on Azure (</a:t>
                      </a:r>
                      <a:r>
                        <a:rPr lang="en-US" sz="1100" dirty="0">
                          <a:solidFill>
                            <a:schemeClr val="bg1"/>
                          </a:solidFill>
                          <a:latin typeface="+mn-lt"/>
                          <a:hlinkClick r:id="rId7"/>
                        </a:rPr>
                        <a:t>link</a:t>
                      </a:r>
                      <a:r>
                        <a:rPr lang="en-US" sz="1100" dirty="0">
                          <a:solidFill>
                            <a:schemeClr val="bg1"/>
                          </a:solidFill>
                          <a:latin typeface="+mn-lt"/>
                        </a:rPr>
                        <a:t>)</a:t>
                      </a:r>
                      <a:endParaRPr lang="en-US" sz="1100" dirty="0">
                        <a:solidFill>
                          <a:schemeClr val="bg1"/>
                        </a:solidFill>
                        <a:latin typeface="+mn-lt"/>
                        <a:cs typeface="Segoe UI Light" panose="020B0502040204020203" pitchFamily="34" charset="0"/>
                      </a:endParaRPr>
                    </a:p>
                  </a:txBody>
                  <a:tcPr/>
                </a:tc>
                <a:tc hMerge="1">
                  <a:txBody>
                    <a:bodyPr/>
                    <a:lstStyle/>
                    <a:p>
                      <a:endParaRPr lang="en-US"/>
                    </a:p>
                  </a:txBody>
                  <a:tcPr/>
                </a:tc>
                <a:tc>
                  <a:txBody>
                    <a:bodyPr/>
                    <a:lstStyle/>
                    <a:p>
                      <a:pPr algn="ctr"/>
                      <a:r>
                        <a:rPr lang="en-US" sz="1100" dirty="0">
                          <a:solidFill>
                            <a:schemeClr val="bg1"/>
                          </a:solidFill>
                          <a:latin typeface="+mn-lt"/>
                          <a:cs typeface="Segoe UI Light" panose="020B0502040204020203" pitchFamily="34" charset="0"/>
                        </a:rPr>
                        <a:t>Check vendor</a:t>
                      </a:r>
                    </a:p>
                  </a:txBody>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Pay-per-use on Azure (</a:t>
                      </a:r>
                      <a:r>
                        <a:rPr kumimoji="0" lang="en-US" sz="1100" b="0" i="0" u="none" strike="noStrike" kern="1200" cap="none" spc="0" normalizeH="0" baseline="0" noProof="0" dirty="0">
                          <a:ln>
                            <a:noFill/>
                          </a:ln>
                          <a:solidFill>
                            <a:prstClr val="black"/>
                          </a:solidFill>
                          <a:effectLst/>
                          <a:uLnTx/>
                          <a:uFillTx/>
                          <a:latin typeface="+mn-lt"/>
                          <a:ea typeface="+mn-ea"/>
                          <a:cs typeface="+mn-cs"/>
                          <a:hlinkClick r:id="rId7"/>
                        </a:rPr>
                        <a:t>link</a:t>
                      </a:r>
                      <a:r>
                        <a:rPr kumimoji="0" lang="en-US" sz="1100" b="0" i="0" u="none" strike="noStrike" kern="1200" cap="none" spc="0" normalizeH="0" baseline="0" noProof="0" dirty="0">
                          <a:ln>
                            <a:noFill/>
                          </a:ln>
                          <a:solidFill>
                            <a:prstClr val="black"/>
                          </a:solidFill>
                          <a:effectLst/>
                          <a:uLnTx/>
                          <a:uFillTx/>
                          <a:latin typeface="+mn-lt"/>
                          <a:ea typeface="+mn-ea"/>
                          <a:cs typeface="+mn-cs"/>
                        </a:rPr>
                        <a:t>)</a:t>
                      </a:r>
                      <a:endParaRPr lang="en-US" dirty="0"/>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53968974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SAP on Microsoft Azure</a:t>
            </a:r>
          </a:p>
        </p:txBody>
      </p:sp>
      <p:sp>
        <p:nvSpPr>
          <p:cNvPr id="145" name="Rectangle 2"/>
          <p:cNvSpPr>
            <a:spLocks noChangeArrowheads="1"/>
          </p:cNvSpPr>
          <p:nvPr/>
        </p:nvSpPr>
        <p:spPr bwMode="auto">
          <a:xfrm>
            <a:off x="499561" y="1633871"/>
            <a:ext cx="2065904" cy="2049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1087" rIns="0" bIns="174205" numCol="1" anchor="ctr" anchorCtr="0" compatLnSpc="1">
            <a:prstTxWarp prst="textNoShape">
              <a:avLst/>
            </a:prstTxWarp>
            <a:noAutofit/>
          </a:bodyPr>
          <a:lstStyle/>
          <a:p>
            <a:pPr defTabSz="896203" eaLnBrk="0" fontAlgn="base" hangingPunct="0">
              <a:spcBef>
                <a:spcPct val="0"/>
              </a:spcBef>
              <a:spcAft>
                <a:spcPct val="0"/>
              </a:spcAft>
            </a:pPr>
            <a:r>
              <a:rPr lang="en-US" altLang="en-US" sz="1600" dirty="0">
                <a:solidFill>
                  <a:srgbClr val="FFFF00"/>
                </a:solidFill>
                <a:latin typeface="wf_segoe-ui_semibold"/>
              </a:rPr>
              <a:t>Key SAP certifications listed only.  See SAP note 1928533 for full list and supported OS/DB combo</a:t>
            </a:r>
            <a:endParaRPr lang="en-US" altLang="en-US" sz="1200" dirty="0">
              <a:solidFill>
                <a:srgbClr val="FFFF00"/>
              </a:solidFill>
              <a:latin typeface="Arial" panose="020B0604020202020204" pitchFamily="34" charset="0"/>
            </a:endParaRPr>
          </a:p>
        </p:txBody>
      </p:sp>
      <p:graphicFrame>
        <p:nvGraphicFramePr>
          <p:cNvPr id="146" name="Table 145"/>
          <p:cNvGraphicFramePr>
            <a:graphicFrameLocks noGrp="1"/>
          </p:cNvGraphicFramePr>
          <p:nvPr>
            <p:extLst>
              <p:ext uri="{D42A27DB-BD31-4B8C-83A1-F6EECF244321}">
                <p14:modId xmlns:p14="http://schemas.microsoft.com/office/powerpoint/2010/main" val="3153778050"/>
              </p:ext>
            </p:extLst>
          </p:nvPr>
        </p:nvGraphicFramePr>
        <p:xfrm>
          <a:off x="3073029" y="1369755"/>
          <a:ext cx="6931583" cy="4500086"/>
        </p:xfrm>
        <a:graphic>
          <a:graphicData uri="http://schemas.openxmlformats.org/drawingml/2006/table">
            <a:tbl>
              <a:tblPr/>
              <a:tblGrid>
                <a:gridCol w="1709947">
                  <a:extLst>
                    <a:ext uri="{9D8B030D-6E8A-4147-A177-3AD203B41FA5}">
                      <a16:colId xmlns:a16="http://schemas.microsoft.com/office/drawing/2014/main" val="20000"/>
                    </a:ext>
                  </a:extLst>
                </a:gridCol>
                <a:gridCol w="1137684">
                  <a:extLst>
                    <a:ext uri="{9D8B030D-6E8A-4147-A177-3AD203B41FA5}">
                      <a16:colId xmlns:a16="http://schemas.microsoft.com/office/drawing/2014/main" val="20001"/>
                    </a:ext>
                  </a:extLst>
                </a:gridCol>
                <a:gridCol w="1806916">
                  <a:extLst>
                    <a:ext uri="{9D8B030D-6E8A-4147-A177-3AD203B41FA5}">
                      <a16:colId xmlns:a16="http://schemas.microsoft.com/office/drawing/2014/main" val="20002"/>
                    </a:ext>
                  </a:extLst>
                </a:gridCol>
                <a:gridCol w="2277036">
                  <a:extLst>
                    <a:ext uri="{9D8B030D-6E8A-4147-A177-3AD203B41FA5}">
                      <a16:colId xmlns:a16="http://schemas.microsoft.com/office/drawing/2014/main" val="20003"/>
                    </a:ext>
                  </a:extLst>
                </a:gridCol>
              </a:tblGrid>
              <a:tr h="463309">
                <a:tc gridSpan="4">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indent="0" algn="l" defTabSz="1109635"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Segoe UI"/>
                          <a:ea typeface="+mn-ea"/>
                          <a:cs typeface="+mn-cs"/>
                        </a:rPr>
                        <a:t>Microsoft Azure is certified for the following SAP products, with full support from Microsoft and SAP. </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6824">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SAP Product</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Guest OS</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RDBMS</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VM Types</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0001"/>
                  </a:ext>
                </a:extLst>
              </a:tr>
              <a:tr h="670816">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SAP Business Suite</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Windows, SLES, RHEL</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SQL Server, Oracle</a:t>
                      </a:r>
                      <a:r>
                        <a:rPr lang="en-US" sz="1600" kern="1200">
                          <a:solidFill>
                            <a:schemeClr val="tx1"/>
                          </a:solidFill>
                          <a:latin typeface="Segoe UI"/>
                          <a:ea typeface="+mn-ea"/>
                          <a:cs typeface="+mn-cs"/>
                        </a:rPr>
                        <a:t>, DB2, SAP </a:t>
                      </a:r>
                      <a:r>
                        <a:rPr lang="en-US" sz="1600" kern="1200" dirty="0">
                          <a:solidFill>
                            <a:schemeClr val="tx1"/>
                          </a:solidFill>
                          <a:latin typeface="Segoe UI"/>
                          <a:ea typeface="+mn-ea"/>
                          <a:cs typeface="+mn-cs"/>
                        </a:rPr>
                        <a:t>ASE</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a:solidFill>
                            <a:schemeClr val="tx1"/>
                          </a:solidFill>
                          <a:latin typeface="Segoe UI"/>
                          <a:ea typeface="+mn-ea"/>
                          <a:cs typeface="+mn-cs"/>
                        </a:rPr>
                        <a:t>A5-9, D11-D14, DS11-14, DS11-14V2, GS1-5</a:t>
                      </a:r>
                      <a:endParaRPr lang="en-US" sz="1600" kern="1200" dirty="0">
                        <a:solidFill>
                          <a:schemeClr val="tx1"/>
                        </a:solidFill>
                        <a:latin typeface="Segoe UI"/>
                        <a:ea typeface="+mn-ea"/>
                        <a:cs typeface="+mn-cs"/>
                      </a:endParaRP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70223">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SAP Business All-in-One</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Windows, SLES, RHEL</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SQL Server, Oracle</a:t>
                      </a:r>
                      <a:r>
                        <a:rPr lang="en-US" sz="1600" kern="1200">
                          <a:solidFill>
                            <a:schemeClr val="tx1"/>
                          </a:solidFill>
                          <a:latin typeface="Segoe UI"/>
                          <a:ea typeface="+mn-ea"/>
                          <a:cs typeface="+mn-cs"/>
                        </a:rPr>
                        <a:t>, DB2, SAP </a:t>
                      </a:r>
                      <a:r>
                        <a:rPr lang="en-US" sz="1600" kern="1200" dirty="0">
                          <a:solidFill>
                            <a:schemeClr val="tx1"/>
                          </a:solidFill>
                          <a:latin typeface="Segoe UI"/>
                          <a:ea typeface="+mn-ea"/>
                          <a:cs typeface="+mn-cs"/>
                        </a:rPr>
                        <a:t>ASE</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a:solidFill>
                            <a:schemeClr val="tx1"/>
                          </a:solidFill>
                          <a:latin typeface="Segoe UI"/>
                          <a:ea typeface="+mn-ea"/>
                          <a:cs typeface="+mn-cs"/>
                        </a:rPr>
                        <a:t>A5-9, D11-D14, DS11-14, DS11-14V2, GS1-5</a:t>
                      </a:r>
                      <a:endParaRPr lang="en-US" sz="1600" kern="1200" dirty="0">
                        <a:solidFill>
                          <a:schemeClr val="tx1"/>
                        </a:solidFill>
                        <a:latin typeface="Segoe UI"/>
                        <a:ea typeface="+mn-ea"/>
                        <a:cs typeface="+mn-cs"/>
                      </a:endParaRP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972636">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SAP NetWeaver App  Server</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Windows, SLES, RHEL</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SQL Server, Oracle</a:t>
                      </a:r>
                      <a:r>
                        <a:rPr lang="en-US" sz="1600" kern="1200">
                          <a:solidFill>
                            <a:schemeClr val="tx1"/>
                          </a:solidFill>
                          <a:latin typeface="Segoe UI"/>
                          <a:ea typeface="+mn-ea"/>
                          <a:cs typeface="+mn-cs"/>
                        </a:rPr>
                        <a:t>, DB2, SAP </a:t>
                      </a:r>
                      <a:r>
                        <a:rPr lang="en-US" sz="1600" kern="1200" dirty="0">
                          <a:solidFill>
                            <a:schemeClr val="tx1"/>
                          </a:solidFill>
                          <a:latin typeface="Segoe UI"/>
                          <a:ea typeface="+mn-ea"/>
                          <a:cs typeface="+mn-cs"/>
                        </a:rPr>
                        <a:t>ASE</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a:solidFill>
                            <a:schemeClr val="tx1"/>
                          </a:solidFill>
                          <a:latin typeface="Segoe UI"/>
                          <a:ea typeface="+mn-ea"/>
                          <a:cs typeface="+mn-cs"/>
                        </a:rPr>
                        <a:t>A5-9, D11-D14, DS11-14, DS11-14V2, GS1-5</a:t>
                      </a:r>
                      <a:endParaRPr lang="en-US" sz="1600" kern="1200" dirty="0">
                        <a:solidFill>
                          <a:schemeClr val="tx1"/>
                        </a:solidFill>
                        <a:latin typeface="Segoe UI"/>
                        <a:ea typeface="+mn-ea"/>
                        <a:cs typeface="+mn-cs"/>
                      </a:endParaRP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912251">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a:solidFill>
                            <a:schemeClr val="tx1"/>
                          </a:solidFill>
                          <a:latin typeface="Segoe UI"/>
                          <a:ea typeface="+mn-ea"/>
                          <a:cs typeface="+mn-cs"/>
                        </a:rPr>
                        <a:t>SAP HANA Base, Platform, Entr. Editions </a:t>
                      </a:r>
                      <a:endParaRPr lang="en-US" sz="1600" kern="1200" dirty="0">
                        <a:solidFill>
                          <a:schemeClr val="tx1"/>
                        </a:solidFill>
                        <a:latin typeface="Segoe UI"/>
                        <a:ea typeface="+mn-ea"/>
                        <a:cs typeface="+mn-cs"/>
                      </a:endParaRP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SLES, RHEL</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N/A</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GS5, S72-72m, S144-144m</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0075818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Licensing and Support</a:t>
            </a:r>
          </a:p>
        </p:txBody>
      </p:sp>
      <p:sp>
        <p:nvSpPr>
          <p:cNvPr id="3" name="Content Placeholder 2"/>
          <p:cNvSpPr>
            <a:spLocks noGrp="1"/>
          </p:cNvSpPr>
          <p:nvPr>
            <p:ph sz="quarter" idx="10"/>
          </p:nvPr>
        </p:nvSpPr>
        <p:spPr/>
        <p:txBody>
          <a:bodyPr/>
          <a:lstStyle/>
          <a:p>
            <a:r>
              <a:rPr lang="en-US" dirty="0"/>
              <a:t>SAP applications migrated to Azure require new licenses to be applied – SAP note 2035875</a:t>
            </a:r>
          </a:p>
          <a:p>
            <a:r>
              <a:rPr lang="en-US" dirty="0"/>
              <a:t>Microsoft support premier contract required - SAP note 2015553</a:t>
            </a:r>
          </a:p>
          <a:p>
            <a:r>
              <a:rPr lang="en-US" dirty="0"/>
              <a:t>To request support: open an SAP Online Software Support (OSS) ticket at component BC-OP-NT-AZR</a:t>
            </a:r>
          </a:p>
        </p:txBody>
      </p:sp>
    </p:spTree>
    <p:extLst>
      <p:ext uri="{BB962C8B-B14F-4D97-AF65-F5344CB8AC3E}">
        <p14:creationId xmlns:p14="http://schemas.microsoft.com/office/powerpoint/2010/main" val="264446399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Design Components</a:t>
            </a:r>
          </a:p>
        </p:txBody>
      </p:sp>
      <p:sp>
        <p:nvSpPr>
          <p:cNvPr id="3" name="Content Placeholder 2"/>
          <p:cNvSpPr>
            <a:spLocks noGrp="1"/>
          </p:cNvSpPr>
          <p:nvPr>
            <p:ph sz="quarter" idx="10"/>
          </p:nvPr>
        </p:nvSpPr>
        <p:spPr>
          <a:xfrm>
            <a:off x="268288" y="1398397"/>
            <a:ext cx="11542503" cy="5355312"/>
          </a:xfrm>
        </p:spPr>
        <p:txBody>
          <a:bodyPr/>
          <a:lstStyle/>
          <a:p>
            <a:r>
              <a:rPr lang="en-US" dirty="0"/>
              <a:t>Authentication</a:t>
            </a:r>
          </a:p>
          <a:p>
            <a:r>
              <a:rPr lang="en-US" dirty="0"/>
              <a:t>Capacity plan and layout for Network, Compute, and Storage</a:t>
            </a:r>
          </a:p>
          <a:p>
            <a:r>
              <a:rPr lang="en-US" dirty="0"/>
              <a:t>SAP Central Service HA/DR</a:t>
            </a:r>
          </a:p>
          <a:p>
            <a:r>
              <a:rPr lang="en-US" dirty="0"/>
              <a:t>SAP Application Server HA/DR</a:t>
            </a:r>
          </a:p>
          <a:p>
            <a:r>
              <a:rPr lang="en-US" dirty="0"/>
              <a:t>Oracle on Azure HA/DR and backup</a:t>
            </a:r>
          </a:p>
          <a:p>
            <a:r>
              <a:rPr lang="en-US" dirty="0"/>
              <a:t>SQL Server on Azure HA/DR and backup</a:t>
            </a:r>
          </a:p>
          <a:p>
            <a:endParaRPr lang="en-US" dirty="0"/>
          </a:p>
        </p:txBody>
      </p:sp>
    </p:spTree>
    <p:extLst>
      <p:ext uri="{BB962C8B-B14F-4D97-AF65-F5344CB8AC3E}">
        <p14:creationId xmlns:p14="http://schemas.microsoft.com/office/powerpoint/2010/main" val="2825217529"/>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T GSI Workshop Template.potx" id="{6730C3BC-EBDF-43C3-A13B-530B162C998E}" vid="{F9AAEC41-9377-4101-9F39-0601EF8A5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6662BF4F1870E469297EC61684E2D96" ma:contentTypeVersion="2" ma:contentTypeDescription="Create a new document." ma:contentTypeScope="" ma:versionID="74324e5c4d630528d7472de270c5ffed">
  <xsd:schema xmlns:xsd="http://www.w3.org/2001/XMLSchema" xmlns:xs="http://www.w3.org/2001/XMLSchema" xmlns:p="http://schemas.microsoft.com/office/2006/metadata/properties" xmlns:ns2="90233804-1787-4a43-ac9c-fff69bc15281" targetNamespace="http://schemas.microsoft.com/office/2006/metadata/properties" ma:root="true" ma:fieldsID="e55d0405528bd99f86edae7655623218" ns2:_="">
    <xsd:import namespace="90233804-1787-4a43-ac9c-fff69bc1528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233804-1787-4a43-ac9c-fff69bc15281"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EFE15B-3382-4D56-9880-8A9AB9871FC4}">
  <ds:schemaRefs>
    <ds:schemaRef ds:uri="http://schemas.microsoft.com/sharepoint/v3/contenttype/forms"/>
  </ds:schemaRefs>
</ds:datastoreItem>
</file>

<file path=customXml/itemProps2.xml><?xml version="1.0" encoding="utf-8"?>
<ds:datastoreItem xmlns:ds="http://schemas.openxmlformats.org/officeDocument/2006/customXml" ds:itemID="{7463BBAB-5FC9-4849-A921-8B45CF12B1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233804-1787-4a43-ac9c-fff69bc152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536AF6-0D65-42FD-ADA6-86533AB5371C}">
  <ds:schemaRefs>
    <ds:schemaRef ds:uri="http://schemas.openxmlformats.org/package/2006/metadata/core-properties"/>
    <ds:schemaRef ds:uri="90233804-1787-4a43-ac9c-fff69bc1528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CAT GSI Workshop Template</Template>
  <TotalTime>274</TotalTime>
  <Words>7404</Words>
  <Application>Microsoft Office PowerPoint</Application>
  <PresentationFormat>Widescreen</PresentationFormat>
  <Paragraphs>1097</Paragraphs>
  <Slides>61</Slides>
  <Notes>61</Notes>
  <HiddenSlides>3</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61</vt:i4>
      </vt:variant>
    </vt:vector>
  </HeadingPairs>
  <TitlesOfParts>
    <vt:vector size="76" baseType="lpstr">
      <vt:lpstr>MS Mincho</vt:lpstr>
      <vt:lpstr>Arial</vt:lpstr>
      <vt:lpstr>Calibri</vt:lpstr>
      <vt:lpstr>Courier New</vt:lpstr>
      <vt:lpstr>Helvetica</vt:lpstr>
      <vt:lpstr>Segoe</vt:lpstr>
      <vt:lpstr>Segoe UI</vt:lpstr>
      <vt:lpstr>Segoe UI Light</vt:lpstr>
      <vt:lpstr>Symbol</vt:lpstr>
      <vt:lpstr>Tahoma</vt:lpstr>
      <vt:lpstr>Times New Roman</vt:lpstr>
      <vt:lpstr>Verdana</vt:lpstr>
      <vt:lpstr>wf_segoe-ui_semibold</vt:lpstr>
      <vt:lpstr>Wingdings</vt:lpstr>
      <vt:lpstr>Windows Azure</vt:lpstr>
      <vt:lpstr>PowerPoint Presentation</vt:lpstr>
      <vt:lpstr>Agenda </vt:lpstr>
      <vt:lpstr>Key components of an SAP ADS</vt:lpstr>
      <vt:lpstr>What is an ADS</vt:lpstr>
      <vt:lpstr>Business Drivers &amp; Tech. Requirements</vt:lpstr>
      <vt:lpstr>Certified SAP NW Solutions on Azure</vt:lpstr>
      <vt:lpstr>SAP on Microsoft Azure</vt:lpstr>
      <vt:lpstr>Licensing and Support</vt:lpstr>
      <vt:lpstr>Solution Design Components</vt:lpstr>
      <vt:lpstr>SAP on Azure Authentication</vt:lpstr>
      <vt:lpstr>Security considerations</vt:lpstr>
      <vt:lpstr>Planning and Capacity</vt:lpstr>
      <vt:lpstr>Network Planning</vt:lpstr>
      <vt:lpstr>Network Address Space Example</vt:lpstr>
      <vt:lpstr>Sample NSG Setup for SAP</vt:lpstr>
      <vt:lpstr>Cross Site Connectivity (Site-to-Site)</vt:lpstr>
      <vt:lpstr>Cross Site Connectivity (ExpressRoute)</vt:lpstr>
      <vt:lpstr>Selection criteria of Azure VMs for SAP</vt:lpstr>
      <vt:lpstr>Supported VM Sizes for SAP on Azure</vt:lpstr>
      <vt:lpstr>SAP App. Performance Std. (SAPS)</vt:lpstr>
      <vt:lpstr>SAP System Sizing</vt:lpstr>
      <vt:lpstr>SAP System Utilization Info</vt:lpstr>
      <vt:lpstr>Azure VM Options for SAP</vt:lpstr>
      <vt:lpstr>3-tiers sizing samples</vt:lpstr>
      <vt:lpstr>VM Sizing Tips</vt:lpstr>
      <vt:lpstr>Storage Planning Tips</vt:lpstr>
      <vt:lpstr>Storage Planning Tips</vt:lpstr>
      <vt:lpstr>Solution Design</vt:lpstr>
      <vt:lpstr>SAP on Azure in Hybrid IT scenario</vt:lpstr>
      <vt:lpstr>Azure infrastructure for a HA SAP system</vt:lpstr>
      <vt:lpstr>SAP on SQL Server Considerations</vt:lpstr>
      <vt:lpstr>Oracle Database on Azure</vt:lpstr>
      <vt:lpstr>SAP on Oracle/Azure Considerations</vt:lpstr>
      <vt:lpstr>SAP AS HTTP(S) &amp; Logon Load Balancing</vt:lpstr>
      <vt:lpstr>HA/DR for SAP Central Services</vt:lpstr>
      <vt:lpstr>SAP App Server HA and DR</vt:lpstr>
      <vt:lpstr>Managing unplanned downtime using Backup</vt:lpstr>
      <vt:lpstr>Managing unplanned downtime using ASR</vt:lpstr>
      <vt:lpstr>SAP on Azure Monitoring Extension</vt:lpstr>
      <vt:lpstr>Update SAP Monitoring Configuration </vt:lpstr>
      <vt:lpstr>Estimating solution costs</vt:lpstr>
      <vt:lpstr>Compute and store – pricing metrics </vt:lpstr>
      <vt:lpstr>Network – pricing metrics</vt:lpstr>
      <vt:lpstr>Recovery Services – Pricing metrics </vt:lpstr>
      <vt:lpstr>Sample solution volumetry</vt:lpstr>
      <vt:lpstr>PowerPoint Presentation</vt:lpstr>
      <vt:lpstr>Anatomy of an SAP migration</vt:lpstr>
      <vt:lpstr>What compels an SAP system migration</vt:lpstr>
      <vt:lpstr>Options for SAP migration</vt:lpstr>
      <vt:lpstr>SAP Migration Project – Overview</vt:lpstr>
      <vt:lpstr>Technical Migration Phases</vt:lpstr>
      <vt:lpstr>Technical Migration Process</vt:lpstr>
      <vt:lpstr>Problems &amp; Risks - Overview</vt:lpstr>
      <vt:lpstr>Potential Problems &amp; Risks</vt:lpstr>
      <vt:lpstr>Moving Large Volumes of Data</vt:lpstr>
      <vt:lpstr>Summary</vt:lpstr>
      <vt:lpstr>Resources</vt:lpstr>
      <vt:lpstr>PowerPoint Presentation</vt:lpstr>
      <vt:lpstr>PowerPoint Presentation</vt:lpstr>
      <vt:lpstr>Backup</vt:lpstr>
      <vt:lpstr>Four Backup Solutions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Steffen Vorein</dc:creator>
  <cp:lastModifiedBy>Steven Follis</cp:lastModifiedBy>
  <cp:revision>20</cp:revision>
  <dcterms:created xsi:type="dcterms:W3CDTF">2017-06-14T17:43:07Z</dcterms:created>
  <dcterms:modified xsi:type="dcterms:W3CDTF">2017-06-19T13:33:22Z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stvorein@microsoft.com</vt:lpwstr>
  </property>
  <property fmtid="{D5CDD505-2E9C-101B-9397-08002B2CF9AE}" pid="6" name="MSIP_Label_f42aa342-8706-4288-bd11-ebb85995028c_SetDate">
    <vt:lpwstr>2017-06-12T09:53:14.5680108+02:00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0x01010096662BF4F1870E469297EC61684E2D96</vt:lpwstr>
  </property>
</Properties>
</file>