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347" r:id="rId5"/>
    <p:sldId id="354" r:id="rId6"/>
    <p:sldId id="355" r:id="rId7"/>
    <p:sldId id="356" r:id="rId8"/>
    <p:sldId id="357" r:id="rId9"/>
    <p:sldId id="358" r:id="rId10"/>
    <p:sldId id="370" r:id="rId11"/>
    <p:sldId id="369" r:id="rId12"/>
    <p:sldId id="371" r:id="rId13"/>
    <p:sldId id="361" r:id="rId14"/>
    <p:sldId id="360" r:id="rId15"/>
    <p:sldId id="362" r:id="rId16"/>
    <p:sldId id="364" r:id="rId17"/>
    <p:sldId id="365" r:id="rId18"/>
    <p:sldId id="366" r:id="rId19"/>
    <p:sldId id="367" r:id="rId20"/>
    <p:sldId id="34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86411" autoAdjust="0"/>
  </p:normalViewPr>
  <p:slideViewPr>
    <p:cSldViewPr snapToGrid="0" showGuides="1">
      <p:cViewPr varScale="1">
        <p:scale>
          <a:sx n="104" d="100"/>
          <a:sy n="104" d="100"/>
        </p:scale>
        <p:origin x="106"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97079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7D493-63E6-487B-BDF7-5C56B56CEB2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3911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213827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57D493-63E6-487B-BDF7-5C56B56CEB28}" type="slidenum">
              <a:rPr lang="en-US" smtClean="0"/>
              <a:t>13</a:t>
            </a:fld>
            <a:endParaRPr lang="en-US"/>
          </a:p>
        </p:txBody>
      </p:sp>
    </p:spTree>
    <p:extLst>
      <p:ext uri="{BB962C8B-B14F-4D97-AF65-F5344CB8AC3E}">
        <p14:creationId xmlns:p14="http://schemas.microsoft.com/office/powerpoint/2010/main" val="291931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57D493-63E6-487B-BDF7-5C56B56CEB28}" type="slidenum">
              <a:rPr lang="en-US" smtClean="0"/>
              <a:t>14</a:t>
            </a:fld>
            <a:endParaRPr lang="en-US"/>
          </a:p>
        </p:txBody>
      </p:sp>
    </p:spTree>
    <p:extLst>
      <p:ext uri="{BB962C8B-B14F-4D97-AF65-F5344CB8AC3E}">
        <p14:creationId xmlns:p14="http://schemas.microsoft.com/office/powerpoint/2010/main" val="159310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57D493-63E6-487B-BDF7-5C56B56CEB28}" type="slidenum">
              <a:rPr lang="en-US" smtClean="0"/>
              <a:t>15</a:t>
            </a:fld>
            <a:endParaRPr lang="en-US"/>
          </a:p>
        </p:txBody>
      </p:sp>
    </p:spTree>
    <p:extLst>
      <p:ext uri="{BB962C8B-B14F-4D97-AF65-F5344CB8AC3E}">
        <p14:creationId xmlns:p14="http://schemas.microsoft.com/office/powerpoint/2010/main" val="3815826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57D493-63E6-487B-BDF7-5C56B56CEB28}" type="slidenum">
              <a:rPr lang="en-US" smtClean="0"/>
              <a:t>16</a:t>
            </a:fld>
            <a:endParaRPr lang="en-US"/>
          </a:p>
        </p:txBody>
      </p:sp>
    </p:spTree>
    <p:extLst>
      <p:ext uri="{BB962C8B-B14F-4D97-AF65-F5344CB8AC3E}">
        <p14:creationId xmlns:p14="http://schemas.microsoft.com/office/powerpoint/2010/main" val="73768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333052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5807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414822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39327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221274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55332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185491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194323-46EB-47FD-802B-1151F9FD2B5B}" type="slidenum">
              <a:rPr lang="en-US" smtClean="0"/>
              <a:t>9</a:t>
            </a:fld>
            <a:endParaRPr lang="en-US"/>
          </a:p>
        </p:txBody>
      </p:sp>
    </p:spTree>
    <p:extLst>
      <p:ext uri="{BB962C8B-B14F-4D97-AF65-F5344CB8AC3E}">
        <p14:creationId xmlns:p14="http://schemas.microsoft.com/office/powerpoint/2010/main" val="1096531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1.xml"/><Relationship Id="rId16"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Case Study SAP HANA</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0972800" cy="899665"/>
          </a:xfrm>
        </p:spPr>
        <p:txBody>
          <a:bodyPr/>
          <a:lstStyle/>
          <a:p>
            <a:pPr lvl="0" algn="l" defTabSz="932742">
              <a:spcBef>
                <a:spcPts val="0"/>
              </a:spcBef>
              <a:buSzPct val="90000"/>
              <a:defRPr/>
            </a:pPr>
            <a:r>
              <a:rPr lang="en-US" sz="3600" dirty="0">
                <a:solidFill>
                  <a:srgbClr val="FFFFFF"/>
                </a:solidFill>
              </a:rPr>
              <a:t>Sample Solution </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Identify the potential solution for the case-study</a:t>
            </a:r>
            <a:br>
              <a:rPr lang="en-US" sz="1600" spc="0" dirty="0">
                <a:ln>
                  <a:noFill/>
                </a:ln>
                <a:solidFill>
                  <a:srgbClr val="FFFFFF"/>
                </a:solidFill>
                <a:latin typeface="Segoe UI"/>
              </a:rPr>
            </a:br>
            <a:r>
              <a:rPr lang="en-US" sz="1600" spc="0" dirty="0">
                <a:ln>
                  <a:noFill/>
                </a:ln>
                <a:solidFill>
                  <a:srgbClr val="FFFFFF"/>
                </a:solidFill>
                <a:latin typeface="Segoe UI"/>
              </a:rPr>
              <a:t>Identify solutions designed by other teams </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10 minutes</a:t>
            </a:r>
            <a:br>
              <a:rPr lang="en-US" sz="1600" spc="0" dirty="0">
                <a:ln>
                  <a:noFill/>
                </a:ln>
                <a:solidFill>
                  <a:srgbClr val="FFFFFF"/>
                </a:solidFill>
                <a:latin typeface="Segoe UI"/>
              </a:rPr>
            </a:br>
            <a:endParaRPr lang="en-US" sz="1600" dirty="0">
              <a:solidFill>
                <a:srgbClr val="FFFFFF"/>
              </a:solidFill>
            </a:endParaRPr>
          </a:p>
        </p:txBody>
      </p:sp>
    </p:spTree>
    <p:extLst>
      <p:ext uri="{BB962C8B-B14F-4D97-AF65-F5344CB8AC3E}">
        <p14:creationId xmlns:p14="http://schemas.microsoft.com/office/powerpoint/2010/main" val="34760845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922355" y="826305"/>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68" name="Rectangle 67"/>
          <p:cNvSpPr/>
          <p:nvPr/>
        </p:nvSpPr>
        <p:spPr>
          <a:xfrm>
            <a:off x="7451595" y="2188854"/>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9" name="Rectangle 68"/>
          <p:cNvSpPr/>
          <p:nvPr/>
        </p:nvSpPr>
        <p:spPr>
          <a:xfrm>
            <a:off x="7451594" y="2424769"/>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 name="Rectangle 10"/>
          <p:cNvSpPr/>
          <p:nvPr/>
        </p:nvSpPr>
        <p:spPr>
          <a:xfrm>
            <a:off x="3384144" y="2221921"/>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Rectangle 11"/>
          <p:cNvSpPr/>
          <p:nvPr/>
        </p:nvSpPr>
        <p:spPr>
          <a:xfrm>
            <a:off x="3384143" y="2464617"/>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8" name="Rectangle 17"/>
          <p:cNvSpPr/>
          <p:nvPr/>
        </p:nvSpPr>
        <p:spPr>
          <a:xfrm>
            <a:off x="4090110" y="1201947"/>
            <a:ext cx="3437434"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IaaS/VM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9" name="Rectangle 18"/>
          <p:cNvSpPr/>
          <p:nvPr/>
        </p:nvSpPr>
        <p:spPr>
          <a:xfrm>
            <a:off x="7906993" y="1203717"/>
            <a:ext cx="3286794" cy="21799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on Azure Large Instances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22" name="Rectangle 21"/>
          <p:cNvSpPr/>
          <p:nvPr/>
        </p:nvSpPr>
        <p:spPr>
          <a:xfrm>
            <a:off x="8289544" y="1609958"/>
            <a:ext cx="2650581" cy="162962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nvGrpSpPr>
          <p:cNvPr id="49" name="Group 48"/>
          <p:cNvGrpSpPr/>
          <p:nvPr/>
        </p:nvGrpSpPr>
        <p:grpSpPr>
          <a:xfrm>
            <a:off x="3569105" y="2173034"/>
            <a:ext cx="1180701" cy="276999"/>
            <a:chOff x="4762563" y="1999651"/>
            <a:chExt cx="1180701" cy="276999"/>
          </a:xfrm>
        </p:grpSpPr>
        <p:pic>
          <p:nvPicPr>
            <p:cNvPr id="50"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4901897" y="1999651"/>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grpSp>
      <p:grpSp>
        <p:nvGrpSpPr>
          <p:cNvPr id="52" name="Group 51"/>
          <p:cNvGrpSpPr/>
          <p:nvPr/>
        </p:nvGrpSpPr>
        <p:grpSpPr>
          <a:xfrm>
            <a:off x="3569105" y="2412954"/>
            <a:ext cx="1180701" cy="276999"/>
            <a:chOff x="4762563" y="1999651"/>
            <a:chExt cx="1180701" cy="276999"/>
          </a:xfrm>
        </p:grpSpPr>
        <p:pic>
          <p:nvPicPr>
            <p:cNvPr id="5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2563" y="202874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4901897" y="1999651"/>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grpSp>
      <p:pic>
        <p:nvPicPr>
          <p:cNvPr id="5" name="Picture 4"/>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8998335" y="1766343"/>
            <a:ext cx="890656" cy="890656"/>
          </a:xfrm>
          <a:prstGeom prst="rect">
            <a:avLst/>
          </a:prstGeom>
        </p:spPr>
      </p:pic>
      <p:sp>
        <p:nvSpPr>
          <p:cNvPr id="63" name="Rectangle 62"/>
          <p:cNvSpPr/>
          <p:nvPr/>
        </p:nvSpPr>
        <p:spPr>
          <a:xfrm>
            <a:off x="4524898" y="1626166"/>
            <a:ext cx="2683613" cy="16296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0" name="TextBox 109"/>
          <p:cNvSpPr txBox="1"/>
          <p:nvPr/>
        </p:nvSpPr>
        <p:spPr>
          <a:xfrm>
            <a:off x="8548635" y="1644653"/>
            <a:ext cx="211293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HANA Database Server(s) Prod</a:t>
            </a:r>
          </a:p>
        </p:txBody>
      </p:sp>
      <p:sp>
        <p:nvSpPr>
          <p:cNvPr id="132" name="Rectangle 131"/>
          <p:cNvSpPr/>
          <p:nvPr/>
        </p:nvSpPr>
        <p:spPr>
          <a:xfrm>
            <a:off x="1885523" y="5055384"/>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4" name="Rectangle 133"/>
          <p:cNvSpPr/>
          <p:nvPr/>
        </p:nvSpPr>
        <p:spPr>
          <a:xfrm>
            <a:off x="569990" y="3731904"/>
            <a:ext cx="1588330" cy="2978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white"/>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Contoso datacenter</a:t>
            </a: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135" name="Picture 12" descr="C:\Program Files\Microsoft Resource DVD Artwork\DVD_ART\Artwork_Imagery\Shapes and Graphics\circular shapes\Circle with Photo\meeting circle.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140"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141" name="Picture 140"/>
          <p:cNvPicPr>
            <a:picLocks noChangeAspect="1"/>
          </p:cNvPicPr>
          <p:nvPr/>
        </p:nvPicPr>
        <p:blipFill rotWithShape="1">
          <a:blip r:embed="rId7"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143" name="Picture 14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46" name="Picture 14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47" name="Picture 1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48"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49"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pic>
        <p:nvPicPr>
          <p:cNvPr id="222" name="Picture 22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2769" y="2114079"/>
            <a:ext cx="552336" cy="116657"/>
          </a:xfrm>
          <a:prstGeom prst="rect">
            <a:avLst/>
          </a:prstGeom>
        </p:spPr>
      </p:pic>
      <p:sp>
        <p:nvSpPr>
          <p:cNvPr id="165" name="Oval 164"/>
          <p:cNvSpPr/>
          <p:nvPr/>
        </p:nvSpPr>
        <p:spPr>
          <a:xfrm>
            <a:off x="8565436" y="205875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74" name="Oval 173"/>
          <p:cNvSpPr/>
          <p:nvPr/>
        </p:nvSpPr>
        <p:spPr>
          <a:xfrm>
            <a:off x="7624242" y="2660684"/>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pic>
        <p:nvPicPr>
          <p:cNvPr id="181" name="Picture 180"/>
          <p:cNvPicPr>
            <a:picLocks noChangeAspect="1"/>
          </p:cNvPicPr>
          <p:nvPr/>
        </p:nvPicPr>
        <p:blipFill>
          <a:blip r:embed="rId14" cstate="email">
            <a:grayscl/>
            <a:extLst>
              <a:ext uri="{28A0092B-C50C-407E-A947-70E740481C1C}">
                <a14:useLocalDpi xmlns:a14="http://schemas.microsoft.com/office/drawing/2010/main"/>
              </a:ext>
            </a:extLst>
          </a:blip>
          <a:stretch>
            <a:fillRect/>
          </a:stretch>
        </p:blipFill>
        <p:spPr>
          <a:xfrm>
            <a:off x="9943425" y="2067039"/>
            <a:ext cx="295564" cy="295564"/>
          </a:xfrm>
          <a:prstGeom prst="rect">
            <a:avLst/>
          </a:prstGeom>
        </p:spPr>
      </p:pic>
      <p:pic>
        <p:nvPicPr>
          <p:cNvPr id="186" name="Picture 185"/>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181185" y="2182791"/>
            <a:ext cx="231424" cy="259624"/>
          </a:xfrm>
          <a:prstGeom prst="rect">
            <a:avLst/>
          </a:prstGeom>
        </p:spPr>
      </p:pic>
      <p:pic>
        <p:nvPicPr>
          <p:cNvPr id="187" name="Picture 186"/>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181185" y="2439088"/>
            <a:ext cx="231424" cy="259624"/>
          </a:xfrm>
          <a:prstGeom prst="rect">
            <a:avLst/>
          </a:prstGeom>
        </p:spPr>
      </p:pic>
      <p:sp>
        <p:nvSpPr>
          <p:cNvPr id="122" name="Oval 121"/>
          <p:cNvSpPr/>
          <p:nvPr/>
        </p:nvSpPr>
        <p:spPr>
          <a:xfrm>
            <a:off x="10062279" y="2363602"/>
            <a:ext cx="149452" cy="189195"/>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pic>
        <p:nvPicPr>
          <p:cNvPr id="116" name="Picture 115"/>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9003196" y="2335411"/>
            <a:ext cx="890656" cy="890656"/>
          </a:xfrm>
          <a:prstGeom prst="rect">
            <a:avLst/>
          </a:prstGeom>
        </p:spPr>
      </p:pic>
      <p:pic>
        <p:nvPicPr>
          <p:cNvPr id="117" name="Picture 11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7630" y="2683147"/>
            <a:ext cx="552336" cy="116657"/>
          </a:xfrm>
          <a:prstGeom prst="rect">
            <a:avLst/>
          </a:prstGeom>
        </p:spPr>
      </p:pic>
      <p:pic>
        <p:nvPicPr>
          <p:cNvPr id="118" name="Picture 117"/>
          <p:cNvPicPr>
            <a:picLocks noChangeAspect="1"/>
          </p:cNvPicPr>
          <p:nvPr/>
        </p:nvPicPr>
        <p:blipFill>
          <a:blip r:embed="rId14" cstate="email">
            <a:grayscl/>
            <a:extLst>
              <a:ext uri="{28A0092B-C50C-407E-A947-70E740481C1C}">
                <a14:useLocalDpi xmlns:a14="http://schemas.microsoft.com/office/drawing/2010/main"/>
              </a:ext>
            </a:extLst>
          </a:blip>
          <a:stretch>
            <a:fillRect/>
          </a:stretch>
        </p:blipFill>
        <p:spPr>
          <a:xfrm>
            <a:off x="9948286" y="2636107"/>
            <a:ext cx="295564" cy="295564"/>
          </a:xfrm>
          <a:prstGeom prst="rect">
            <a:avLst/>
          </a:prstGeom>
        </p:spPr>
      </p:pic>
      <p:sp>
        <p:nvSpPr>
          <p:cNvPr id="124" name="Rectangle 123"/>
          <p:cNvSpPr/>
          <p:nvPr/>
        </p:nvSpPr>
        <p:spPr>
          <a:xfrm>
            <a:off x="3922355" y="4019048"/>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25" name="Rectangle 124"/>
          <p:cNvSpPr/>
          <p:nvPr/>
        </p:nvSpPr>
        <p:spPr>
          <a:xfrm>
            <a:off x="7451595" y="5381597"/>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6" name="Rectangle 125"/>
          <p:cNvSpPr/>
          <p:nvPr/>
        </p:nvSpPr>
        <p:spPr>
          <a:xfrm>
            <a:off x="7451594" y="5617512"/>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0" name="Rectangle 129"/>
          <p:cNvSpPr/>
          <p:nvPr/>
        </p:nvSpPr>
        <p:spPr>
          <a:xfrm>
            <a:off x="7906993" y="4396460"/>
            <a:ext cx="3286794" cy="21799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on Azure Large Instances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31" name="Rectangle 130"/>
          <p:cNvSpPr/>
          <p:nvPr/>
        </p:nvSpPr>
        <p:spPr>
          <a:xfrm>
            <a:off x="8289544" y="4802701"/>
            <a:ext cx="2650581" cy="162962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150" name="Picture 149"/>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8998335" y="5181920"/>
            <a:ext cx="890656" cy="890656"/>
          </a:xfrm>
          <a:prstGeom prst="rect">
            <a:avLst/>
          </a:prstGeom>
        </p:spPr>
      </p:pic>
      <p:sp>
        <p:nvSpPr>
          <p:cNvPr id="151" name="Rectangle 150"/>
          <p:cNvSpPr/>
          <p:nvPr/>
        </p:nvSpPr>
        <p:spPr>
          <a:xfrm>
            <a:off x="4524898" y="4802701"/>
            <a:ext cx="2683613" cy="16296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4" name="TextBox 153"/>
          <p:cNvSpPr txBox="1"/>
          <p:nvPr/>
        </p:nvSpPr>
        <p:spPr>
          <a:xfrm>
            <a:off x="8585046" y="4864744"/>
            <a:ext cx="192376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155" name="Picture 15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2769" y="5529656"/>
            <a:ext cx="552336" cy="116657"/>
          </a:xfrm>
          <a:prstGeom prst="rect">
            <a:avLst/>
          </a:prstGeom>
        </p:spPr>
      </p:pic>
      <p:pic>
        <p:nvPicPr>
          <p:cNvPr id="157" name="Picture 156"/>
          <p:cNvPicPr>
            <a:picLocks noChangeAspect="1"/>
          </p:cNvPicPr>
          <p:nvPr/>
        </p:nvPicPr>
        <p:blipFill>
          <a:blip r:embed="rId14" cstate="email">
            <a:grayscl/>
            <a:extLst>
              <a:ext uri="{28A0092B-C50C-407E-A947-70E740481C1C}">
                <a14:useLocalDpi xmlns:a14="http://schemas.microsoft.com/office/drawing/2010/main"/>
              </a:ext>
            </a:extLst>
          </a:blip>
          <a:stretch>
            <a:fillRect/>
          </a:stretch>
        </p:blipFill>
        <p:spPr>
          <a:xfrm>
            <a:off x="9943425" y="5482616"/>
            <a:ext cx="295564" cy="295564"/>
          </a:xfrm>
          <a:prstGeom prst="rect">
            <a:avLst/>
          </a:prstGeom>
        </p:spPr>
      </p:pic>
      <p:sp>
        <p:nvSpPr>
          <p:cNvPr id="85" name="Rectangle 84"/>
          <p:cNvSpPr/>
          <p:nvPr/>
        </p:nvSpPr>
        <p:spPr>
          <a:xfrm rot="5400000">
            <a:off x="5256180" y="3794136"/>
            <a:ext cx="1020631" cy="18308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87" name="Rectangle 86"/>
          <p:cNvSpPr/>
          <p:nvPr/>
        </p:nvSpPr>
        <p:spPr>
          <a:xfrm rot="5400000">
            <a:off x="5465347" y="3791398"/>
            <a:ext cx="1020629" cy="18308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88" name="TextBox 87"/>
          <p:cNvSpPr txBox="1"/>
          <p:nvPr/>
        </p:nvSpPr>
        <p:spPr>
          <a:xfrm>
            <a:off x="4524898" y="3578015"/>
            <a:ext cx="274725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 </a:t>
            </a:r>
          </a:p>
        </p:txBody>
      </p:sp>
      <p:sp>
        <p:nvSpPr>
          <p:cNvPr id="127" name="Rectangle 126"/>
          <p:cNvSpPr/>
          <p:nvPr/>
        </p:nvSpPr>
        <p:spPr>
          <a:xfrm>
            <a:off x="3012096" y="5291233"/>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8" name="Rectangle 127"/>
          <p:cNvSpPr/>
          <p:nvPr/>
        </p:nvSpPr>
        <p:spPr>
          <a:xfrm>
            <a:off x="3012095" y="5533929"/>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9" name="Rectangle 128"/>
          <p:cNvSpPr/>
          <p:nvPr/>
        </p:nvSpPr>
        <p:spPr>
          <a:xfrm>
            <a:off x="4090110" y="4394690"/>
            <a:ext cx="3437434"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IaaS/VM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59" name="Picture 158"/>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167085" y="5375534"/>
            <a:ext cx="259624" cy="259624"/>
          </a:xfrm>
          <a:prstGeom prst="rect">
            <a:avLst/>
          </a:prstGeom>
        </p:spPr>
      </p:pic>
      <p:pic>
        <p:nvPicPr>
          <p:cNvPr id="161" name="Picture 160"/>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167085" y="5631831"/>
            <a:ext cx="259624" cy="259624"/>
          </a:xfrm>
          <a:prstGeom prst="rect">
            <a:avLst/>
          </a:prstGeom>
        </p:spPr>
      </p:pic>
      <p:sp>
        <p:nvSpPr>
          <p:cNvPr id="133" name="Cloud Callout 132"/>
          <p:cNvSpPr/>
          <p:nvPr/>
        </p:nvSpPr>
        <p:spPr>
          <a:xfrm>
            <a:off x="2544392" y="2041998"/>
            <a:ext cx="1073888" cy="4234256"/>
          </a:xfrm>
          <a:prstGeom prst="cloudCallout">
            <a:avLst>
              <a:gd name="adj1" fmla="val 4910"/>
              <a:gd name="adj2" fmla="val 1706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4" name="Oval 163"/>
          <p:cNvSpPr/>
          <p:nvPr/>
        </p:nvSpPr>
        <p:spPr>
          <a:xfrm>
            <a:off x="3645658" y="2707313"/>
            <a:ext cx="192232" cy="193934"/>
          </a:xfrm>
          <a:prstGeom prst="ellipse">
            <a:avLst/>
          </a:prstGeom>
          <a:solidFill>
            <a:srgbClr val="FFC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44" name="TextBox 14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cxnSp>
        <p:nvCxnSpPr>
          <p:cNvPr id="3" name="Connector: Elbow 2"/>
          <p:cNvCxnSpPr>
            <a:stCxn id="5" idx="1"/>
            <a:endCxn id="116" idx="1"/>
          </p:cNvCxnSpPr>
          <p:nvPr/>
        </p:nvCxnSpPr>
        <p:spPr>
          <a:xfrm rot="10800000" flipH="1" flipV="1">
            <a:off x="8998334" y="2211671"/>
            <a:ext cx="4861" cy="569068"/>
          </a:xfrm>
          <a:prstGeom prst="bentConnector3">
            <a:avLst>
              <a:gd name="adj1" fmla="val -4702736"/>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p:cNvCxnSpPr>
            <a:stCxn id="181" idx="3"/>
            <a:endCxn id="157" idx="3"/>
          </p:cNvCxnSpPr>
          <p:nvPr/>
        </p:nvCxnSpPr>
        <p:spPr>
          <a:xfrm>
            <a:off x="10238989" y="2214821"/>
            <a:ext cx="12700" cy="3415577"/>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5400000">
            <a:off x="8942754" y="3786876"/>
            <a:ext cx="1017249" cy="194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6" name="Rectangle 95"/>
          <p:cNvSpPr/>
          <p:nvPr/>
        </p:nvSpPr>
        <p:spPr>
          <a:xfrm rot="5400000">
            <a:off x="9151921" y="3784139"/>
            <a:ext cx="1017247" cy="1942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7" name="TextBox 96"/>
          <p:cNvSpPr txBox="1"/>
          <p:nvPr/>
        </p:nvSpPr>
        <p:spPr>
          <a:xfrm>
            <a:off x="8231479" y="3606172"/>
            <a:ext cx="27472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 for HANA </a:t>
            </a:r>
          </a:p>
        </p:txBody>
      </p:sp>
      <p:sp>
        <p:nvSpPr>
          <p:cNvPr id="98" name="Rectangle 97"/>
          <p:cNvSpPr/>
          <p:nvPr/>
        </p:nvSpPr>
        <p:spPr>
          <a:xfrm>
            <a:off x="4562283" y="4799962"/>
            <a:ext cx="2683613" cy="16296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0" name="TextBox 99"/>
          <p:cNvSpPr txBox="1"/>
          <p:nvPr/>
        </p:nvSpPr>
        <p:spPr>
          <a:xfrm>
            <a:off x="5206776" y="4846281"/>
            <a:ext cx="139462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SCS, App Server(s)</a:t>
            </a:r>
          </a:p>
        </p:txBody>
      </p:sp>
      <p:sp>
        <p:nvSpPr>
          <p:cNvPr id="112" name="Oval 111"/>
          <p:cNvSpPr/>
          <p:nvPr/>
        </p:nvSpPr>
        <p:spPr>
          <a:xfrm>
            <a:off x="10525424" y="5485543"/>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sp>
        <p:nvSpPr>
          <p:cNvPr id="167" name="Oval 166"/>
          <p:cNvSpPr/>
          <p:nvPr/>
        </p:nvSpPr>
        <p:spPr>
          <a:xfrm>
            <a:off x="4943209" y="5709833"/>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8</a:t>
            </a:r>
          </a:p>
        </p:txBody>
      </p:sp>
      <p:sp>
        <p:nvSpPr>
          <p:cNvPr id="114" name="Oval 113"/>
          <p:cNvSpPr/>
          <p:nvPr/>
        </p:nvSpPr>
        <p:spPr>
          <a:xfrm>
            <a:off x="5157583" y="2677004"/>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120" name="Rectangle 119"/>
          <p:cNvSpPr/>
          <p:nvPr/>
        </p:nvSpPr>
        <p:spPr>
          <a:xfrm>
            <a:off x="3005933" y="1486446"/>
            <a:ext cx="1720561" cy="19103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7" name="Cloud Callout 132"/>
          <p:cNvSpPr/>
          <p:nvPr/>
        </p:nvSpPr>
        <p:spPr>
          <a:xfrm>
            <a:off x="2555418" y="893744"/>
            <a:ext cx="1073888" cy="1104754"/>
          </a:xfrm>
          <a:prstGeom prst="cloudCallout">
            <a:avLst>
              <a:gd name="adj1" fmla="val 4910"/>
              <a:gd name="adj2" fmla="val 1706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8" name="TextBox 107"/>
          <p:cNvSpPr txBox="1"/>
          <p:nvPr/>
        </p:nvSpPr>
        <p:spPr>
          <a:xfrm>
            <a:off x="2660027" y="1154957"/>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Inter</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net</a:t>
            </a:r>
          </a:p>
        </p:txBody>
      </p:sp>
      <p:sp>
        <p:nvSpPr>
          <p:cNvPr id="119" name="Rectangle 118"/>
          <p:cNvSpPr/>
          <p:nvPr/>
        </p:nvSpPr>
        <p:spPr>
          <a:xfrm>
            <a:off x="4205865" y="1307353"/>
            <a:ext cx="757443" cy="6535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DMZ</a:t>
            </a:r>
          </a:p>
        </p:txBody>
      </p:sp>
      <p:pic>
        <p:nvPicPr>
          <p:cNvPr id="123" name="Picture 12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279275" y="1376699"/>
            <a:ext cx="245157" cy="245157"/>
          </a:xfrm>
          <a:prstGeom prst="rect">
            <a:avLst/>
          </a:prstGeom>
        </p:spPr>
      </p:pic>
      <p:pic>
        <p:nvPicPr>
          <p:cNvPr id="138" name="Picture 13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475943" y="1378887"/>
            <a:ext cx="245157" cy="245157"/>
          </a:xfrm>
          <a:prstGeom prst="rect">
            <a:avLst/>
          </a:prstGeom>
        </p:spPr>
      </p:pic>
      <p:pic>
        <p:nvPicPr>
          <p:cNvPr id="139" name="Picture 13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668123" y="1382612"/>
            <a:ext cx="245157" cy="245157"/>
          </a:xfrm>
          <a:prstGeom prst="rect">
            <a:avLst/>
          </a:prstGeom>
        </p:spPr>
      </p:pic>
      <p:sp>
        <p:nvSpPr>
          <p:cNvPr id="142" name="Rectangle 141"/>
          <p:cNvSpPr/>
          <p:nvPr/>
        </p:nvSpPr>
        <p:spPr>
          <a:xfrm>
            <a:off x="937486" y="1776867"/>
            <a:ext cx="877814" cy="6603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white"/>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Asia</a:t>
            </a: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45" name="Rectangle 144"/>
          <p:cNvSpPr/>
          <p:nvPr/>
        </p:nvSpPr>
        <p:spPr>
          <a:xfrm>
            <a:off x="949029" y="2651862"/>
            <a:ext cx="877814" cy="6603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white"/>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Europe</a:t>
            </a: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152" name="Rectangle 151"/>
          <p:cNvSpPr/>
          <p:nvPr/>
        </p:nvSpPr>
        <p:spPr>
          <a:xfrm>
            <a:off x="925949" y="910002"/>
            <a:ext cx="877814" cy="2790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tx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a:t>
            </a:r>
            <a:endParaRPr kumimoji="0" lang="en-US" sz="1800" b="0" i="0" u="none" strike="noStrike" kern="0" cap="none" spc="0" normalizeH="0" baseline="0" noProof="0" dirty="0">
              <a:ln>
                <a:noFill/>
              </a:ln>
              <a:solidFill>
                <a:schemeClr val="tx1"/>
              </a:solidFill>
              <a:effectLst/>
              <a:uLnTx/>
              <a:uFillTx/>
              <a:latin typeface="Calibri" panose="020F0502020204030204"/>
            </a:endParaRPr>
          </a:p>
        </p:txBody>
      </p:sp>
      <p:sp>
        <p:nvSpPr>
          <p:cNvPr id="177" name="Oval 176"/>
          <p:cNvSpPr/>
          <p:nvPr/>
        </p:nvSpPr>
        <p:spPr>
          <a:xfrm>
            <a:off x="4229122" y="1129965"/>
            <a:ext cx="192232" cy="193934"/>
          </a:xfrm>
          <a:prstGeom prst="ellipse">
            <a:avLst/>
          </a:prstGeom>
          <a:solidFill>
            <a:srgbClr val="FFC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4" name="Isosceles Triangle 3"/>
          <p:cNvSpPr/>
          <p:nvPr/>
        </p:nvSpPr>
        <p:spPr>
          <a:xfrm>
            <a:off x="4279275" y="4758878"/>
            <a:ext cx="512229" cy="4230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DNS</a:t>
            </a:r>
          </a:p>
        </p:txBody>
      </p:sp>
      <p:sp>
        <p:nvSpPr>
          <p:cNvPr id="180" name="Isosceles Triangle 179"/>
          <p:cNvSpPr/>
          <p:nvPr/>
        </p:nvSpPr>
        <p:spPr>
          <a:xfrm>
            <a:off x="4348272" y="2022457"/>
            <a:ext cx="456592" cy="4230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DNS</a:t>
            </a:r>
          </a:p>
        </p:txBody>
      </p:sp>
      <p:sp>
        <p:nvSpPr>
          <p:cNvPr id="182" name="Rectangle 181"/>
          <p:cNvSpPr/>
          <p:nvPr/>
        </p:nvSpPr>
        <p:spPr>
          <a:xfrm>
            <a:off x="4159490" y="5899070"/>
            <a:ext cx="757443" cy="6535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DMZ</a:t>
            </a:r>
          </a:p>
        </p:txBody>
      </p:sp>
      <p:sp>
        <p:nvSpPr>
          <p:cNvPr id="183" name="Rectangle 182"/>
          <p:cNvSpPr/>
          <p:nvPr/>
        </p:nvSpPr>
        <p:spPr>
          <a:xfrm>
            <a:off x="918759" y="473234"/>
            <a:ext cx="877814" cy="28130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tx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800" b="0" i="0" u="none" strike="noStrike" kern="0" cap="none" spc="0" normalizeH="0" baseline="0" noProof="0" dirty="0">
                <a:ln>
                  <a:noFill/>
                </a:ln>
                <a:solidFill>
                  <a:schemeClr val="tx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tx1"/>
              </a:solidFill>
              <a:effectLst/>
              <a:uLnTx/>
              <a:uFillTx/>
              <a:latin typeface="Calibri" panose="020F0502020204030204"/>
              <a:cs typeface="+mn-cs"/>
            </a:endParaRPr>
          </a:p>
        </p:txBody>
      </p:sp>
      <p:sp>
        <p:nvSpPr>
          <p:cNvPr id="185" name="Rectangle 184"/>
          <p:cNvSpPr/>
          <p:nvPr/>
        </p:nvSpPr>
        <p:spPr>
          <a:xfrm>
            <a:off x="925883" y="1330347"/>
            <a:ext cx="877814" cy="28130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tx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Hotspot</a:t>
            </a:r>
            <a:br>
              <a:rPr kumimoji="0" lang="en-US" altLang="ja-JP" sz="1800" b="0" i="0" u="none" strike="noStrike" kern="0" cap="none" spc="0" normalizeH="0" baseline="0" noProof="0" dirty="0">
                <a:ln>
                  <a:noFill/>
                </a:ln>
                <a:solidFill>
                  <a:schemeClr val="tx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tx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tx1"/>
              </a:solidFill>
              <a:effectLst/>
              <a:uLnTx/>
              <a:uFillTx/>
              <a:latin typeface="Calibri" panose="020F0502020204030204"/>
              <a:cs typeface="+mn-cs"/>
            </a:endParaRPr>
          </a:p>
        </p:txBody>
      </p:sp>
      <p:sp>
        <p:nvSpPr>
          <p:cNvPr id="191" name="Rectangle 190">
            <a:extLst>
              <a:ext uri="{FF2B5EF4-FFF2-40B4-BE49-F238E27FC236}">
                <a16:creationId xmlns:a16="http://schemas.microsoft.com/office/drawing/2014/main" id="{1A5CB035-127B-4D38-BF80-707975AAA5B2}"/>
              </a:ext>
            </a:extLst>
          </p:cNvPr>
          <p:cNvSpPr/>
          <p:nvPr/>
        </p:nvSpPr>
        <p:spPr>
          <a:xfrm>
            <a:off x="5034706" y="2016511"/>
            <a:ext cx="1827362" cy="6006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92" name="Picture 191">
            <a:extLst>
              <a:ext uri="{FF2B5EF4-FFF2-40B4-BE49-F238E27FC236}">
                <a16:creationId xmlns:a16="http://schemas.microsoft.com/office/drawing/2014/main" id="{6F73A15A-3026-4734-A957-228D6A5ED398}"/>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526663" y="2196182"/>
            <a:ext cx="277240" cy="311021"/>
          </a:xfrm>
          <a:prstGeom prst="rect">
            <a:avLst/>
          </a:prstGeom>
        </p:spPr>
      </p:pic>
      <p:pic>
        <p:nvPicPr>
          <p:cNvPr id="193" name="Picture 3">
            <a:extLst>
              <a:ext uri="{FF2B5EF4-FFF2-40B4-BE49-F238E27FC236}">
                <a16:creationId xmlns:a16="http://schemas.microsoft.com/office/drawing/2014/main" id="{2B88200A-D4E1-419A-A936-6A540F6D086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579178" y="2316652"/>
            <a:ext cx="266358" cy="152394"/>
          </a:xfrm>
          <a:prstGeom prst="rect">
            <a:avLst/>
          </a:prstGeom>
        </p:spPr>
      </p:pic>
      <p:pic>
        <p:nvPicPr>
          <p:cNvPr id="196" name="Picture 195">
            <a:extLst>
              <a:ext uri="{FF2B5EF4-FFF2-40B4-BE49-F238E27FC236}">
                <a16:creationId xmlns:a16="http://schemas.microsoft.com/office/drawing/2014/main" id="{784A4917-B860-4C52-A34F-654866627691}"/>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117602" y="2178035"/>
            <a:ext cx="292304" cy="327922"/>
          </a:xfrm>
          <a:prstGeom prst="rect">
            <a:avLst/>
          </a:prstGeom>
        </p:spPr>
      </p:pic>
      <p:pic>
        <p:nvPicPr>
          <p:cNvPr id="197" name="Picture 3">
            <a:extLst>
              <a:ext uri="{FF2B5EF4-FFF2-40B4-BE49-F238E27FC236}">
                <a16:creationId xmlns:a16="http://schemas.microsoft.com/office/drawing/2014/main" id="{4F03F1AB-0A61-4934-80EA-7F9A2EA7CD8B}"/>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122757" y="2307557"/>
            <a:ext cx="316832" cy="181273"/>
          </a:xfrm>
          <a:prstGeom prst="rect">
            <a:avLst/>
          </a:prstGeom>
        </p:spPr>
      </p:pic>
      <p:grpSp>
        <p:nvGrpSpPr>
          <p:cNvPr id="13" name="Group 12">
            <a:extLst>
              <a:ext uri="{FF2B5EF4-FFF2-40B4-BE49-F238E27FC236}">
                <a16:creationId xmlns:a16="http://schemas.microsoft.com/office/drawing/2014/main" id="{E020AE2F-1EC3-4CB3-AB28-718AAEC6CFD9}"/>
              </a:ext>
            </a:extLst>
          </p:cNvPr>
          <p:cNvGrpSpPr/>
          <p:nvPr/>
        </p:nvGrpSpPr>
        <p:grpSpPr>
          <a:xfrm>
            <a:off x="6188558" y="2141060"/>
            <a:ext cx="516271" cy="429210"/>
            <a:chOff x="6111574" y="2039162"/>
            <a:chExt cx="521530" cy="443538"/>
          </a:xfrm>
        </p:grpSpPr>
        <p:pic>
          <p:nvPicPr>
            <p:cNvPr id="194" name="Picture 193">
              <a:extLst>
                <a:ext uri="{FF2B5EF4-FFF2-40B4-BE49-F238E27FC236}">
                  <a16:creationId xmlns:a16="http://schemas.microsoft.com/office/drawing/2014/main" id="{95A245D9-E9AD-4934-8B02-4677276CAB7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111574" y="2161234"/>
              <a:ext cx="321466" cy="321466"/>
            </a:xfrm>
            <a:prstGeom prst="rect">
              <a:avLst/>
            </a:prstGeom>
          </p:spPr>
        </p:pic>
        <p:pic>
          <p:nvPicPr>
            <p:cNvPr id="195" name="Picture 3">
              <a:extLst>
                <a:ext uri="{FF2B5EF4-FFF2-40B4-BE49-F238E27FC236}">
                  <a16:creationId xmlns:a16="http://schemas.microsoft.com/office/drawing/2014/main" id="{DED0A471-870D-4AD3-B2E0-9293A5AE0F33}"/>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164837" y="2285928"/>
              <a:ext cx="308847" cy="157511"/>
            </a:xfrm>
            <a:prstGeom prst="rect">
              <a:avLst/>
            </a:prstGeom>
          </p:spPr>
        </p:pic>
        <p:pic>
          <p:nvPicPr>
            <p:cNvPr id="198" name="Picture 197">
              <a:extLst>
                <a:ext uri="{FF2B5EF4-FFF2-40B4-BE49-F238E27FC236}">
                  <a16:creationId xmlns:a16="http://schemas.microsoft.com/office/drawing/2014/main" id="{1F515CF0-43BF-4D68-AEDC-9D12B358AACF}"/>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270994" y="2039162"/>
              <a:ext cx="321466" cy="321466"/>
            </a:xfrm>
            <a:prstGeom prst="rect">
              <a:avLst/>
            </a:prstGeom>
          </p:spPr>
        </p:pic>
        <p:pic>
          <p:nvPicPr>
            <p:cNvPr id="199" name="Picture 3">
              <a:extLst>
                <a:ext uri="{FF2B5EF4-FFF2-40B4-BE49-F238E27FC236}">
                  <a16:creationId xmlns:a16="http://schemas.microsoft.com/office/drawing/2014/main" id="{4A9837AB-1BF5-4F54-BC87-2AD211694F0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324257" y="2163856"/>
              <a:ext cx="308847" cy="157511"/>
            </a:xfrm>
            <a:prstGeom prst="rect">
              <a:avLst/>
            </a:prstGeom>
          </p:spPr>
        </p:pic>
      </p:grpSp>
      <p:sp>
        <p:nvSpPr>
          <p:cNvPr id="200" name="Rectangle 199">
            <a:extLst>
              <a:ext uri="{FF2B5EF4-FFF2-40B4-BE49-F238E27FC236}">
                <a16:creationId xmlns:a16="http://schemas.microsoft.com/office/drawing/2014/main" id="{1969715C-4CB5-4524-A8BD-A89723B9F93F}"/>
              </a:ext>
            </a:extLst>
          </p:cNvPr>
          <p:cNvSpPr/>
          <p:nvPr/>
        </p:nvSpPr>
        <p:spPr>
          <a:xfrm>
            <a:off x="5058061" y="2055841"/>
            <a:ext cx="810862" cy="50464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1" name="TextBox 200">
            <a:extLst>
              <a:ext uri="{FF2B5EF4-FFF2-40B4-BE49-F238E27FC236}">
                <a16:creationId xmlns:a16="http://schemas.microsoft.com/office/drawing/2014/main" id="{AC3CA486-E0F8-4EF7-B47B-FD9FB73952AD}"/>
              </a:ext>
            </a:extLst>
          </p:cNvPr>
          <p:cNvSpPr txBox="1"/>
          <p:nvPr/>
        </p:nvSpPr>
        <p:spPr>
          <a:xfrm>
            <a:off x="5091277" y="1986062"/>
            <a:ext cx="84231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Availability Set</a:t>
            </a:r>
          </a:p>
        </p:txBody>
      </p:sp>
      <p:pic>
        <p:nvPicPr>
          <p:cNvPr id="202" name="Picture 201">
            <a:extLst>
              <a:ext uri="{FF2B5EF4-FFF2-40B4-BE49-F238E27FC236}">
                <a16:creationId xmlns:a16="http://schemas.microsoft.com/office/drawing/2014/main" id="{7F56BC5B-E086-466C-89B1-D554B488483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74374" y="2614088"/>
            <a:ext cx="225658" cy="175832"/>
          </a:xfrm>
          <a:prstGeom prst="rect">
            <a:avLst/>
          </a:prstGeom>
        </p:spPr>
      </p:pic>
      <p:sp>
        <p:nvSpPr>
          <p:cNvPr id="14" name="Rectangle 13">
            <a:extLst>
              <a:ext uri="{FF2B5EF4-FFF2-40B4-BE49-F238E27FC236}">
                <a16:creationId xmlns:a16="http://schemas.microsoft.com/office/drawing/2014/main" id="{F46522F2-F3F6-4004-99C5-CDDBDD6AA62B}"/>
              </a:ext>
            </a:extLst>
          </p:cNvPr>
          <p:cNvSpPr/>
          <p:nvPr/>
        </p:nvSpPr>
        <p:spPr>
          <a:xfrm>
            <a:off x="6104438" y="2055841"/>
            <a:ext cx="674604" cy="5130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535A7AE5-BF67-48C9-BCCA-ED090E67BFD9}"/>
              </a:ext>
            </a:extLst>
          </p:cNvPr>
          <p:cNvSpPr txBox="1"/>
          <p:nvPr/>
        </p:nvSpPr>
        <p:spPr>
          <a:xfrm>
            <a:off x="6058985" y="1982340"/>
            <a:ext cx="87059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Availability Set</a:t>
            </a:r>
          </a:p>
        </p:txBody>
      </p:sp>
      <p:pic>
        <p:nvPicPr>
          <p:cNvPr id="218" name="Picture 217">
            <a:extLst>
              <a:ext uri="{FF2B5EF4-FFF2-40B4-BE49-F238E27FC236}">
                <a16:creationId xmlns:a16="http://schemas.microsoft.com/office/drawing/2014/main" id="{237CFB35-4810-4487-B38B-F5D13ABA5B76}"/>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679063" y="5395430"/>
            <a:ext cx="277240" cy="311021"/>
          </a:xfrm>
          <a:prstGeom prst="rect">
            <a:avLst/>
          </a:prstGeom>
        </p:spPr>
      </p:pic>
      <p:pic>
        <p:nvPicPr>
          <p:cNvPr id="219" name="Picture 218">
            <a:extLst>
              <a:ext uri="{FF2B5EF4-FFF2-40B4-BE49-F238E27FC236}">
                <a16:creationId xmlns:a16="http://schemas.microsoft.com/office/drawing/2014/main" id="{070F719B-C314-499C-A6C3-61E80C34101B}"/>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270002" y="5377283"/>
            <a:ext cx="292304" cy="327922"/>
          </a:xfrm>
          <a:prstGeom prst="rect">
            <a:avLst/>
          </a:prstGeom>
        </p:spPr>
      </p:pic>
      <p:pic>
        <p:nvPicPr>
          <p:cNvPr id="220" name="Picture 3">
            <a:extLst>
              <a:ext uri="{FF2B5EF4-FFF2-40B4-BE49-F238E27FC236}">
                <a16:creationId xmlns:a16="http://schemas.microsoft.com/office/drawing/2014/main" id="{BD0BD7AD-6ACF-4A47-A223-E21C10BF907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75157" y="5506805"/>
            <a:ext cx="316832" cy="181273"/>
          </a:xfrm>
          <a:prstGeom prst="rect">
            <a:avLst/>
          </a:prstGeom>
        </p:spPr>
      </p:pic>
      <p:grpSp>
        <p:nvGrpSpPr>
          <p:cNvPr id="221" name="Group 220">
            <a:extLst>
              <a:ext uri="{FF2B5EF4-FFF2-40B4-BE49-F238E27FC236}">
                <a16:creationId xmlns:a16="http://schemas.microsoft.com/office/drawing/2014/main" id="{938BE188-7B5B-4460-8E5A-224042C54A7D}"/>
              </a:ext>
            </a:extLst>
          </p:cNvPr>
          <p:cNvGrpSpPr/>
          <p:nvPr/>
        </p:nvGrpSpPr>
        <p:grpSpPr>
          <a:xfrm>
            <a:off x="6340958" y="5340308"/>
            <a:ext cx="516271" cy="429210"/>
            <a:chOff x="6111574" y="2039162"/>
            <a:chExt cx="521530" cy="443538"/>
          </a:xfrm>
        </p:grpSpPr>
        <p:pic>
          <p:nvPicPr>
            <p:cNvPr id="223" name="Picture 222">
              <a:extLst>
                <a:ext uri="{FF2B5EF4-FFF2-40B4-BE49-F238E27FC236}">
                  <a16:creationId xmlns:a16="http://schemas.microsoft.com/office/drawing/2014/main" id="{1D985264-22E1-4241-96AB-0A5C27D96923}"/>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111574" y="2161234"/>
              <a:ext cx="321466" cy="321466"/>
            </a:xfrm>
            <a:prstGeom prst="rect">
              <a:avLst/>
            </a:prstGeom>
          </p:spPr>
        </p:pic>
        <p:pic>
          <p:nvPicPr>
            <p:cNvPr id="224" name="Picture 3">
              <a:extLst>
                <a:ext uri="{FF2B5EF4-FFF2-40B4-BE49-F238E27FC236}">
                  <a16:creationId xmlns:a16="http://schemas.microsoft.com/office/drawing/2014/main" id="{E4F27226-334D-44B1-B759-4698A2FCD09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164837" y="2285928"/>
              <a:ext cx="308847" cy="157511"/>
            </a:xfrm>
            <a:prstGeom prst="rect">
              <a:avLst/>
            </a:prstGeom>
          </p:spPr>
        </p:pic>
        <p:pic>
          <p:nvPicPr>
            <p:cNvPr id="225" name="Picture 224">
              <a:extLst>
                <a:ext uri="{FF2B5EF4-FFF2-40B4-BE49-F238E27FC236}">
                  <a16:creationId xmlns:a16="http://schemas.microsoft.com/office/drawing/2014/main" id="{936CA45F-65B5-44A7-916E-4397886E865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270994" y="2039162"/>
              <a:ext cx="321466" cy="321466"/>
            </a:xfrm>
            <a:prstGeom prst="rect">
              <a:avLst/>
            </a:prstGeom>
          </p:spPr>
        </p:pic>
        <p:pic>
          <p:nvPicPr>
            <p:cNvPr id="226" name="Picture 3">
              <a:extLst>
                <a:ext uri="{FF2B5EF4-FFF2-40B4-BE49-F238E27FC236}">
                  <a16:creationId xmlns:a16="http://schemas.microsoft.com/office/drawing/2014/main" id="{64ED9092-0299-487E-A36D-1717D24A355E}"/>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6324257" y="2163856"/>
              <a:ext cx="308847" cy="157511"/>
            </a:xfrm>
            <a:prstGeom prst="rect">
              <a:avLst/>
            </a:prstGeom>
          </p:spPr>
        </p:pic>
      </p:grpSp>
      <p:sp>
        <p:nvSpPr>
          <p:cNvPr id="227" name="TextBox 226">
            <a:extLst>
              <a:ext uri="{FF2B5EF4-FFF2-40B4-BE49-F238E27FC236}">
                <a16:creationId xmlns:a16="http://schemas.microsoft.com/office/drawing/2014/main" id="{0423B86C-359F-4DB8-9734-C95BA5741D03}"/>
              </a:ext>
            </a:extLst>
          </p:cNvPr>
          <p:cNvSpPr txBox="1"/>
          <p:nvPr/>
        </p:nvSpPr>
        <p:spPr>
          <a:xfrm>
            <a:off x="5104704" y="5195239"/>
            <a:ext cx="101147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Availability Set</a:t>
            </a:r>
          </a:p>
        </p:txBody>
      </p:sp>
      <p:sp>
        <p:nvSpPr>
          <p:cNvPr id="228" name="TextBox 227">
            <a:extLst>
              <a:ext uri="{FF2B5EF4-FFF2-40B4-BE49-F238E27FC236}">
                <a16:creationId xmlns:a16="http://schemas.microsoft.com/office/drawing/2014/main" id="{5BA6E0C1-30C7-4CE7-8FE6-8FF755EEF71E}"/>
              </a:ext>
            </a:extLst>
          </p:cNvPr>
          <p:cNvSpPr txBox="1"/>
          <p:nvPr/>
        </p:nvSpPr>
        <p:spPr>
          <a:xfrm>
            <a:off x="6072352" y="5164598"/>
            <a:ext cx="101147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Availability Set</a:t>
            </a:r>
          </a:p>
        </p:txBody>
      </p:sp>
      <p:sp>
        <p:nvSpPr>
          <p:cNvPr id="15" name="Rectangle 14">
            <a:extLst>
              <a:ext uri="{FF2B5EF4-FFF2-40B4-BE49-F238E27FC236}">
                <a16:creationId xmlns:a16="http://schemas.microsoft.com/office/drawing/2014/main" id="{A45B43D6-4255-467B-A37B-7D2A8955EACA}"/>
              </a:ext>
            </a:extLst>
          </p:cNvPr>
          <p:cNvSpPr/>
          <p:nvPr/>
        </p:nvSpPr>
        <p:spPr>
          <a:xfrm>
            <a:off x="5170953" y="5241147"/>
            <a:ext cx="850284" cy="52837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A6D02865-68FD-462A-90AA-D70860D7C3C2}"/>
              </a:ext>
            </a:extLst>
          </p:cNvPr>
          <p:cNvSpPr/>
          <p:nvPr/>
        </p:nvSpPr>
        <p:spPr>
          <a:xfrm>
            <a:off x="6152947" y="5241146"/>
            <a:ext cx="850284" cy="52837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9063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6DFD53-EF04-4356-AAD5-CCE4DEC31391}"/>
              </a:ext>
            </a:extLst>
          </p:cNvPr>
          <p:cNvSpPr>
            <a:spLocks noGrp="1"/>
          </p:cNvSpPr>
          <p:nvPr>
            <p:ph type="title"/>
          </p:nvPr>
        </p:nvSpPr>
        <p:spPr/>
        <p:txBody>
          <a:bodyPr/>
          <a:lstStyle/>
          <a:p>
            <a:r>
              <a:rPr lang="en-US" dirty="0"/>
              <a:t>Solution Details</a:t>
            </a:r>
          </a:p>
        </p:txBody>
      </p:sp>
      <p:sp>
        <p:nvSpPr>
          <p:cNvPr id="5" name="Content Placeholder 4">
            <a:extLst>
              <a:ext uri="{FF2B5EF4-FFF2-40B4-BE49-F238E27FC236}">
                <a16:creationId xmlns:a16="http://schemas.microsoft.com/office/drawing/2014/main" id="{8888793A-3BEA-4F28-918B-58C737385D79}"/>
              </a:ext>
            </a:extLst>
          </p:cNvPr>
          <p:cNvSpPr>
            <a:spLocks noGrp="1"/>
          </p:cNvSpPr>
          <p:nvPr>
            <p:ph sz="quarter" idx="10"/>
          </p:nvPr>
        </p:nvSpPr>
        <p:spPr>
          <a:xfrm>
            <a:off x="268288" y="1398397"/>
            <a:ext cx="11542503" cy="4961358"/>
          </a:xfrm>
        </p:spPr>
        <p:txBody>
          <a:bodyPr/>
          <a:lstStyle/>
          <a:p>
            <a:pPr marL="514350" indent="-514350">
              <a:buFont typeface="+mj-lt"/>
              <a:buAutoNum type="arabicPeriod"/>
            </a:pPr>
            <a:r>
              <a:rPr lang="en-US" sz="3200" dirty="0">
                <a:solidFill>
                  <a:schemeClr val="tx1"/>
                </a:solidFill>
              </a:rPr>
              <a:t>Front-end ER</a:t>
            </a:r>
          </a:p>
          <a:p>
            <a:pPr marL="514350" lvl="0" indent="-514350">
              <a:buFont typeface="+mj-lt"/>
              <a:buAutoNum type="arabicPeriod"/>
              <a:defRPr/>
            </a:pPr>
            <a:r>
              <a:rPr lang="en-US" sz="3200" kern="0" dirty="0" err="1">
                <a:solidFill>
                  <a:schemeClr val="tx1"/>
                </a:solidFill>
              </a:rPr>
              <a:t>SAProuter</a:t>
            </a:r>
            <a:r>
              <a:rPr lang="en-US" sz="3200" kern="0" dirty="0">
                <a:solidFill>
                  <a:schemeClr val="tx1"/>
                </a:solidFill>
              </a:rPr>
              <a:t>, </a:t>
            </a:r>
            <a:r>
              <a:rPr lang="en-US" sz="3200" kern="0" dirty="0" err="1">
                <a:solidFill>
                  <a:schemeClr val="tx1"/>
                </a:solidFill>
              </a:rPr>
              <a:t>WebDispatcher</a:t>
            </a:r>
            <a:r>
              <a:rPr lang="en-US" sz="3200" kern="0" dirty="0">
                <a:solidFill>
                  <a:schemeClr val="tx1"/>
                </a:solidFill>
              </a:rPr>
              <a:t>, Palo Alto provisioned in DMZ </a:t>
            </a:r>
            <a:endParaRPr lang="en-US" sz="3200" dirty="0">
              <a:solidFill>
                <a:schemeClr val="tx1"/>
              </a:solidFill>
            </a:endParaRPr>
          </a:p>
          <a:p>
            <a:pPr marL="514350" indent="-514350">
              <a:buFont typeface="+mj-lt"/>
              <a:buAutoNum type="arabicPeriod"/>
            </a:pPr>
            <a:r>
              <a:rPr lang="en-US" sz="3200" dirty="0">
                <a:solidFill>
                  <a:schemeClr val="tx1"/>
                </a:solidFill>
              </a:rPr>
              <a:t>2x SCS cluster nodes, 2 x App servers, uptime SLA: 99.95%</a:t>
            </a:r>
          </a:p>
          <a:p>
            <a:pPr marL="514350" indent="-514350">
              <a:buFont typeface="+mj-lt"/>
              <a:buAutoNum type="arabicPeriod"/>
            </a:pPr>
            <a:r>
              <a:rPr lang="en-US" sz="3200" dirty="0">
                <a:solidFill>
                  <a:schemeClr val="tx1"/>
                </a:solidFill>
              </a:rPr>
              <a:t>Backend ER, 10 </a:t>
            </a:r>
            <a:r>
              <a:rPr lang="en-US" sz="3200" dirty="0" err="1">
                <a:solidFill>
                  <a:schemeClr val="tx1"/>
                </a:solidFill>
              </a:rPr>
              <a:t>Gbps</a:t>
            </a:r>
            <a:r>
              <a:rPr lang="en-US" sz="3200" dirty="0">
                <a:solidFill>
                  <a:schemeClr val="tx1"/>
                </a:solidFill>
              </a:rPr>
              <a:t> provided and managed by MSFT</a:t>
            </a:r>
          </a:p>
          <a:p>
            <a:pPr marL="514350" indent="-514350">
              <a:buFont typeface="+mj-lt"/>
              <a:buAutoNum type="arabicPeriod"/>
            </a:pPr>
            <a:r>
              <a:rPr lang="en-US" sz="3200" dirty="0">
                <a:solidFill>
                  <a:schemeClr val="tx1"/>
                </a:solidFill>
              </a:rPr>
              <a:t>2x 768 GB (RAM) HANA Sys Rep. cluster, uptime SLA: 99.99%</a:t>
            </a:r>
          </a:p>
          <a:p>
            <a:pPr marL="514350" indent="-514350">
              <a:buFont typeface="+mj-lt"/>
              <a:buAutoNum type="arabicPeriod"/>
            </a:pPr>
            <a:r>
              <a:rPr lang="en-US" sz="3200" dirty="0">
                <a:solidFill>
                  <a:schemeClr val="tx1"/>
                </a:solidFill>
              </a:rPr>
              <a:t>3TB x2 NSF storage, </a:t>
            </a:r>
            <a:r>
              <a:rPr lang="en-US" sz="3200" dirty="0" err="1">
                <a:solidFill>
                  <a:schemeClr val="tx1"/>
                </a:solidFill>
              </a:rPr>
              <a:t>SnapMirror</a:t>
            </a:r>
            <a:r>
              <a:rPr lang="en-US" sz="3200" dirty="0">
                <a:solidFill>
                  <a:schemeClr val="tx1"/>
                </a:solidFill>
              </a:rPr>
              <a:t> backup available</a:t>
            </a:r>
          </a:p>
          <a:p>
            <a:pPr marL="514350" lvl="0" indent="-514350">
              <a:buFont typeface="+mj-lt"/>
              <a:buAutoNum type="arabicPeriod"/>
              <a:defRPr/>
            </a:pPr>
            <a:r>
              <a:rPr lang="en-US" sz="3200" kern="0" dirty="0">
                <a:solidFill>
                  <a:schemeClr val="tx1"/>
                </a:solidFill>
              </a:rPr>
              <a:t>HANA Storage Replication for </a:t>
            </a:r>
            <a:r>
              <a:rPr lang="en-US" sz="3200" kern="0" dirty="0" err="1">
                <a:solidFill>
                  <a:schemeClr val="tx1"/>
                </a:solidFill>
              </a:rPr>
              <a:t>async</a:t>
            </a:r>
            <a:r>
              <a:rPr lang="en-US" sz="3200" kern="0" dirty="0">
                <a:solidFill>
                  <a:schemeClr val="tx1"/>
                </a:solidFill>
              </a:rPr>
              <a:t> volume replica</a:t>
            </a:r>
          </a:p>
          <a:p>
            <a:pPr marL="514350" lvl="0" indent="-514350">
              <a:buFont typeface="+mj-lt"/>
              <a:buAutoNum type="arabicPeriod"/>
              <a:defRPr/>
            </a:pPr>
            <a:r>
              <a:rPr lang="en-US" sz="3200" kern="0" dirty="0">
                <a:solidFill>
                  <a:schemeClr val="tx1"/>
                </a:solidFill>
              </a:rPr>
              <a:t>DR App servers and SCS’s replicated via ASR</a:t>
            </a:r>
            <a:endParaRPr lang="en-US" sz="3200"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20398946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C612-A48B-4DF0-A103-0C924730EA33}"/>
              </a:ext>
            </a:extLst>
          </p:cNvPr>
          <p:cNvSpPr>
            <a:spLocks noGrp="1"/>
          </p:cNvSpPr>
          <p:nvPr>
            <p:ph type="title"/>
          </p:nvPr>
        </p:nvSpPr>
        <p:spPr/>
        <p:txBody>
          <a:bodyPr/>
          <a:lstStyle/>
          <a:p>
            <a:r>
              <a:rPr lang="en-US" dirty="0"/>
              <a:t>Pricing result – primary site </a:t>
            </a:r>
          </a:p>
        </p:txBody>
      </p:sp>
      <p:graphicFrame>
        <p:nvGraphicFramePr>
          <p:cNvPr id="8" name="Object 7">
            <a:extLst>
              <a:ext uri="{FF2B5EF4-FFF2-40B4-BE49-F238E27FC236}">
                <a16:creationId xmlns:a16="http://schemas.microsoft.com/office/drawing/2014/main" id="{FD8D90B6-7D93-46C2-BA1C-2155E79F40F1}"/>
              </a:ext>
            </a:extLst>
          </p:cNvPr>
          <p:cNvGraphicFramePr>
            <a:graphicFrameLocks noChangeAspect="1"/>
          </p:cNvGraphicFramePr>
          <p:nvPr>
            <p:extLst>
              <p:ext uri="{D42A27DB-BD31-4B8C-83A1-F6EECF244321}">
                <p14:modId xmlns:p14="http://schemas.microsoft.com/office/powerpoint/2010/main" val="99877797"/>
              </p:ext>
            </p:extLst>
          </p:nvPr>
        </p:nvGraphicFramePr>
        <p:xfrm>
          <a:off x="865188" y="1309688"/>
          <a:ext cx="10036175" cy="5249862"/>
        </p:xfrm>
        <a:graphic>
          <a:graphicData uri="http://schemas.openxmlformats.org/presentationml/2006/ole">
            <mc:AlternateContent xmlns:mc="http://schemas.openxmlformats.org/markup-compatibility/2006">
              <mc:Choice xmlns:v="urn:schemas-microsoft-com:vml" Requires="v">
                <p:oleObj spid="_x0000_s2060" name="Worksheet" r:id="rId4" imgW="10035941" imgH="5250581" progId="Excel.Sheet.12">
                  <p:embed/>
                </p:oleObj>
              </mc:Choice>
              <mc:Fallback>
                <p:oleObj name="Worksheet" r:id="rId4" imgW="10035941" imgH="5250581" progId="Excel.Sheet.12">
                  <p:embed/>
                  <p:pic>
                    <p:nvPicPr>
                      <p:cNvPr id="8" name="Object 7">
                        <a:extLst>
                          <a:ext uri="{FF2B5EF4-FFF2-40B4-BE49-F238E27FC236}">
                            <a16:creationId xmlns:a16="http://schemas.microsoft.com/office/drawing/2014/main" id="{FD8D90B6-7D93-46C2-BA1C-2155E79F40F1}"/>
                          </a:ext>
                        </a:extLst>
                      </p:cNvPr>
                      <p:cNvPicPr/>
                      <p:nvPr/>
                    </p:nvPicPr>
                    <p:blipFill>
                      <a:blip r:embed="rId5"/>
                      <a:stretch>
                        <a:fillRect/>
                      </a:stretch>
                    </p:blipFill>
                    <p:spPr>
                      <a:xfrm>
                        <a:off x="865188" y="1309688"/>
                        <a:ext cx="10036175" cy="5249862"/>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AB42961A-F0F6-4B3E-A07E-F72A0B080747}"/>
              </a:ext>
            </a:extLst>
          </p:cNvPr>
          <p:cNvSpPr txBox="1"/>
          <p:nvPr/>
        </p:nvSpPr>
        <p:spPr>
          <a:xfrm rot="20293679">
            <a:off x="9790474" y="423671"/>
            <a:ext cx="1570544" cy="634524"/>
          </a:xfrm>
          <a:prstGeom prst="rect">
            <a:avLst/>
          </a:prstGeom>
          <a:noFill/>
        </p:spPr>
        <p:txBody>
          <a:bodyPr wrap="square" lIns="182878" tIns="146302" rIns="182878" bIns="146302" rtlCol="0">
            <a:spAutoFit/>
          </a:bodyPr>
          <a:lstStyle/>
          <a:p>
            <a:pPr>
              <a:lnSpc>
                <a:spcPct val="90000"/>
              </a:lnSpc>
              <a:spcAft>
                <a:spcPts val="600"/>
              </a:spcAft>
            </a:pPr>
            <a:r>
              <a:rPr lang="en-US" sz="2400" dirty="0">
                <a:solidFill>
                  <a:srgbClr val="FFFF00"/>
                </a:solidFill>
              </a:rPr>
              <a:t>Sample</a:t>
            </a:r>
          </a:p>
        </p:txBody>
      </p:sp>
    </p:spTree>
    <p:extLst>
      <p:ext uri="{BB962C8B-B14F-4D97-AF65-F5344CB8AC3E}">
        <p14:creationId xmlns:p14="http://schemas.microsoft.com/office/powerpoint/2010/main" val="978194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AF4-AC25-4D3D-8FCB-BC4A9B25E62A}"/>
              </a:ext>
            </a:extLst>
          </p:cNvPr>
          <p:cNvSpPr>
            <a:spLocks noGrp="1"/>
          </p:cNvSpPr>
          <p:nvPr>
            <p:ph type="title"/>
          </p:nvPr>
        </p:nvSpPr>
        <p:spPr/>
        <p:txBody>
          <a:bodyPr/>
          <a:lstStyle/>
          <a:p>
            <a:r>
              <a:rPr lang="en-US" dirty="0"/>
              <a:t>Pricing result – secondary/DR site</a:t>
            </a:r>
          </a:p>
        </p:txBody>
      </p:sp>
      <p:graphicFrame>
        <p:nvGraphicFramePr>
          <p:cNvPr id="4" name="Table 3">
            <a:extLst>
              <a:ext uri="{FF2B5EF4-FFF2-40B4-BE49-F238E27FC236}">
                <a16:creationId xmlns:a16="http://schemas.microsoft.com/office/drawing/2014/main" id="{A2FA561C-6823-4FE7-819F-61BB70163784}"/>
              </a:ext>
            </a:extLst>
          </p:cNvPr>
          <p:cNvGraphicFramePr>
            <a:graphicFrameLocks noGrp="1"/>
          </p:cNvGraphicFramePr>
          <p:nvPr>
            <p:extLst>
              <p:ext uri="{D42A27DB-BD31-4B8C-83A1-F6EECF244321}">
                <p14:modId xmlns:p14="http://schemas.microsoft.com/office/powerpoint/2010/main" val="2049407858"/>
              </p:ext>
            </p:extLst>
          </p:nvPr>
        </p:nvGraphicFramePr>
        <p:xfrm>
          <a:off x="595744" y="1451390"/>
          <a:ext cx="11180620" cy="4069646"/>
        </p:xfrm>
        <a:graphic>
          <a:graphicData uri="http://schemas.openxmlformats.org/drawingml/2006/table">
            <a:tbl>
              <a:tblPr/>
              <a:tblGrid>
                <a:gridCol w="681257">
                  <a:extLst>
                    <a:ext uri="{9D8B030D-6E8A-4147-A177-3AD203B41FA5}">
                      <a16:colId xmlns:a16="http://schemas.microsoft.com/office/drawing/2014/main" val="4237921210"/>
                    </a:ext>
                  </a:extLst>
                </a:gridCol>
                <a:gridCol w="681257">
                  <a:extLst>
                    <a:ext uri="{9D8B030D-6E8A-4147-A177-3AD203B41FA5}">
                      <a16:colId xmlns:a16="http://schemas.microsoft.com/office/drawing/2014/main" val="2195872474"/>
                    </a:ext>
                  </a:extLst>
                </a:gridCol>
                <a:gridCol w="1429302">
                  <a:extLst>
                    <a:ext uri="{9D8B030D-6E8A-4147-A177-3AD203B41FA5}">
                      <a16:colId xmlns:a16="http://schemas.microsoft.com/office/drawing/2014/main" val="604742081"/>
                    </a:ext>
                  </a:extLst>
                </a:gridCol>
                <a:gridCol w="681257">
                  <a:extLst>
                    <a:ext uri="{9D8B030D-6E8A-4147-A177-3AD203B41FA5}">
                      <a16:colId xmlns:a16="http://schemas.microsoft.com/office/drawing/2014/main" val="3986816786"/>
                    </a:ext>
                  </a:extLst>
                </a:gridCol>
                <a:gridCol w="681257">
                  <a:extLst>
                    <a:ext uri="{9D8B030D-6E8A-4147-A177-3AD203B41FA5}">
                      <a16:colId xmlns:a16="http://schemas.microsoft.com/office/drawing/2014/main" val="1720590120"/>
                    </a:ext>
                  </a:extLst>
                </a:gridCol>
                <a:gridCol w="788120">
                  <a:extLst>
                    <a:ext uri="{9D8B030D-6E8A-4147-A177-3AD203B41FA5}">
                      <a16:colId xmlns:a16="http://schemas.microsoft.com/office/drawing/2014/main" val="2767841475"/>
                    </a:ext>
                  </a:extLst>
                </a:gridCol>
                <a:gridCol w="1001847">
                  <a:extLst>
                    <a:ext uri="{9D8B030D-6E8A-4147-A177-3AD203B41FA5}">
                      <a16:colId xmlns:a16="http://schemas.microsoft.com/office/drawing/2014/main" val="3255291414"/>
                    </a:ext>
                  </a:extLst>
                </a:gridCol>
                <a:gridCol w="1041921">
                  <a:extLst>
                    <a:ext uri="{9D8B030D-6E8A-4147-A177-3AD203B41FA5}">
                      <a16:colId xmlns:a16="http://schemas.microsoft.com/office/drawing/2014/main" val="2896702250"/>
                    </a:ext>
                  </a:extLst>
                </a:gridCol>
                <a:gridCol w="854910">
                  <a:extLst>
                    <a:ext uri="{9D8B030D-6E8A-4147-A177-3AD203B41FA5}">
                      <a16:colId xmlns:a16="http://schemas.microsoft.com/office/drawing/2014/main" val="187380835"/>
                    </a:ext>
                  </a:extLst>
                </a:gridCol>
                <a:gridCol w="681257">
                  <a:extLst>
                    <a:ext uri="{9D8B030D-6E8A-4147-A177-3AD203B41FA5}">
                      <a16:colId xmlns:a16="http://schemas.microsoft.com/office/drawing/2014/main" val="1661760512"/>
                    </a:ext>
                  </a:extLst>
                </a:gridCol>
                <a:gridCol w="801478">
                  <a:extLst>
                    <a:ext uri="{9D8B030D-6E8A-4147-A177-3AD203B41FA5}">
                      <a16:colId xmlns:a16="http://schemas.microsoft.com/office/drawing/2014/main" val="1525684610"/>
                    </a:ext>
                  </a:extLst>
                </a:gridCol>
                <a:gridCol w="921699">
                  <a:extLst>
                    <a:ext uri="{9D8B030D-6E8A-4147-A177-3AD203B41FA5}">
                      <a16:colId xmlns:a16="http://schemas.microsoft.com/office/drawing/2014/main" val="1769995773"/>
                    </a:ext>
                  </a:extLst>
                </a:gridCol>
                <a:gridCol w="935058">
                  <a:extLst>
                    <a:ext uri="{9D8B030D-6E8A-4147-A177-3AD203B41FA5}">
                      <a16:colId xmlns:a16="http://schemas.microsoft.com/office/drawing/2014/main" val="3528295699"/>
                    </a:ext>
                  </a:extLst>
                </a:gridCol>
              </a:tblGrid>
              <a:tr h="303824">
                <a:tc gridSpan="3">
                  <a:txBody>
                    <a:bodyPr/>
                    <a:lstStyle/>
                    <a:p>
                      <a:pPr algn="ctr" fontAlgn="b"/>
                      <a:r>
                        <a:rPr lang="en-US" sz="1400" b="1" i="0" u="none" strike="noStrike">
                          <a:solidFill>
                            <a:srgbClr val="FFFF00"/>
                          </a:solidFill>
                          <a:effectLst/>
                          <a:latin typeface="Calibri" panose="020F0502020204030204" pitchFamily="34" charset="0"/>
                        </a:rPr>
                        <a:t>Sample pricing subject to change</a:t>
                      </a:r>
                    </a:p>
                  </a:txBody>
                  <a:tcPr marL="5372" marR="5372" marT="5372" marB="45121"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B9BD5"/>
                    </a:solidFill>
                  </a:tcPr>
                </a:tc>
                <a:tc hMerge="1">
                  <a:txBody>
                    <a:bodyPr/>
                    <a:lstStyle/>
                    <a:p>
                      <a:endParaRPr lang="en-US"/>
                    </a:p>
                  </a:txBody>
                  <a:tcPr/>
                </a:tc>
                <a:tc hMerge="1">
                  <a:txBody>
                    <a:bodyPr/>
                    <a:lstStyle/>
                    <a:p>
                      <a:endParaRPr lang="en-US"/>
                    </a:p>
                  </a:txBody>
                  <a:tcPr/>
                </a:tc>
                <a:tc gridSpan="5">
                  <a:txBody>
                    <a:bodyPr/>
                    <a:lstStyle/>
                    <a:p>
                      <a:pPr algn="ctr" fontAlgn="b"/>
                      <a:r>
                        <a:rPr lang="en-US" sz="1400" b="1" i="0" u="none" strike="noStrike">
                          <a:solidFill>
                            <a:srgbClr val="FFFFFF"/>
                          </a:solidFill>
                          <a:effectLst/>
                          <a:latin typeface="Calibri" panose="020F0502020204030204" pitchFamily="34" charset="0"/>
                        </a:rPr>
                        <a:t>Compute</a:t>
                      </a:r>
                    </a:p>
                  </a:txBody>
                  <a:tcPr marL="5372" marR="5372" marT="5372" marB="45121"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B9B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1400" b="1" i="0" u="none" strike="noStrike">
                          <a:solidFill>
                            <a:srgbClr val="FFFFFF"/>
                          </a:solidFill>
                          <a:effectLst/>
                          <a:latin typeface="Calibri" panose="020F0502020204030204" pitchFamily="34" charset="0"/>
                        </a:rPr>
                        <a:t>Page Blob Storage (LRS)</a:t>
                      </a:r>
                    </a:p>
                  </a:txBody>
                  <a:tcPr marL="5372" marR="5372" marT="5372" marB="45121"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B9BD5"/>
                    </a:solidFill>
                  </a:tcPr>
                </a:tc>
                <a:tc hMerge="1">
                  <a:txBody>
                    <a:bodyPr/>
                    <a:lstStyle/>
                    <a:p>
                      <a:endParaRPr lang="en-US"/>
                    </a:p>
                  </a:txBody>
                  <a:tcPr/>
                </a:tc>
                <a:tc hMerge="1">
                  <a:txBody>
                    <a:bodyPr/>
                    <a:lstStyle/>
                    <a:p>
                      <a:endParaRPr lang="en-US"/>
                    </a:p>
                  </a:txBody>
                  <a:tcPr/>
                </a:tc>
                <a:tc>
                  <a:txBody>
                    <a:bodyPr/>
                    <a:lstStyle/>
                    <a:p>
                      <a:pPr algn="ctr" fontAlgn="b"/>
                      <a:endParaRPr lang="en-US" sz="1400" b="1" i="0" u="none" strike="noStrike">
                        <a:solidFill>
                          <a:srgbClr val="FFFFFF"/>
                        </a:solidFill>
                        <a:effectLst/>
                        <a:latin typeface="Calibri" panose="020F0502020204030204" pitchFamily="34" charset="0"/>
                      </a:endParaRPr>
                    </a:p>
                  </a:txBody>
                  <a:tcPr marL="5372" marR="5372" marT="5372" marB="45121"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B9BD5"/>
                    </a:solidFill>
                  </a:tcPr>
                </a:tc>
                <a:tc>
                  <a:txBody>
                    <a:bodyPr/>
                    <a:lstStyle/>
                    <a:p>
                      <a:pPr algn="ctr" fontAlgn="b"/>
                      <a:endParaRPr lang="en-US" sz="1400" b="1" i="0" u="none" strike="noStrike">
                        <a:solidFill>
                          <a:srgbClr val="FFFFFF"/>
                        </a:solidFill>
                        <a:effectLst/>
                        <a:latin typeface="Calibri" panose="020F0502020204030204" pitchFamily="34" charset="0"/>
                      </a:endParaRPr>
                    </a:p>
                  </a:txBody>
                  <a:tcPr marL="5372" marR="5372" marT="5372" marB="45121"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95793387"/>
                  </a:ext>
                </a:extLst>
              </a:tr>
              <a:tr h="1335700">
                <a:tc>
                  <a:txBody>
                    <a:bodyPr/>
                    <a:lstStyle/>
                    <a:p>
                      <a:pPr algn="ctr" fontAlgn="b"/>
                      <a:r>
                        <a:rPr lang="en-US" sz="1400" b="1" i="0" u="none" strike="noStrike">
                          <a:solidFill>
                            <a:srgbClr val="FFFFFF"/>
                          </a:solidFill>
                          <a:effectLst/>
                          <a:latin typeface="Calibri" panose="020F0502020204030204" pitchFamily="34" charset="0"/>
                        </a:rPr>
                        <a:t>Landscape</a:t>
                      </a:r>
                    </a:p>
                  </a:txBody>
                  <a:tcPr marL="5372" marR="5372" marT="5372" marB="45121"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b"/>
                      <a:r>
                        <a:rPr lang="en-US" sz="1400" b="1" i="0" u="none" strike="noStrike">
                          <a:solidFill>
                            <a:srgbClr val="FFFFFF"/>
                          </a:solidFill>
                          <a:effectLst/>
                          <a:latin typeface="Calibri" panose="020F0502020204030204" pitchFamily="34" charset="0"/>
                        </a:rPr>
                        <a:t>Region</a:t>
                      </a:r>
                    </a:p>
                  </a:txBody>
                  <a:tcPr marL="5372" marR="5372" marT="5372" marB="45121"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b"/>
                      <a:r>
                        <a:rPr lang="en-US" sz="1400" b="1" i="0" u="none" strike="noStrike">
                          <a:solidFill>
                            <a:srgbClr val="FFFFFF"/>
                          </a:solidFill>
                          <a:effectLst/>
                          <a:latin typeface="Calibri" panose="020F0502020204030204" pitchFamily="34" charset="0"/>
                        </a:rPr>
                        <a:t>Components</a:t>
                      </a:r>
                    </a:p>
                  </a:txBody>
                  <a:tcPr marL="5372" marR="5372" marT="5372" marB="45121"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Hours Month</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OS</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Instance Type</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Instance Hourly Cost</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Instance Monthly Cost</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Storage GB</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Cost Per GB</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Ext Cost</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Premium Disk Type</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tc>
                  <a:txBody>
                    <a:bodyPr/>
                    <a:lstStyle/>
                    <a:p>
                      <a:pPr algn="ctr" fontAlgn="ctr"/>
                      <a:r>
                        <a:rPr lang="en-US" sz="1400" b="1" i="0" u="none" strike="noStrike">
                          <a:solidFill>
                            <a:srgbClr val="FFFFFF"/>
                          </a:solidFill>
                          <a:effectLst/>
                          <a:latin typeface="Calibri" panose="020F0502020204030204" pitchFamily="34" charset="0"/>
                        </a:rPr>
                        <a:t>Number of Premium Storage Applied</a:t>
                      </a:r>
                    </a:p>
                  </a:txBody>
                  <a:tcPr marL="5372" marR="5372" marT="5372" marB="45121"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5B9BD5"/>
                    </a:solidFill>
                  </a:tcPr>
                </a:tc>
                <a:extLst>
                  <a:ext uri="{0D108BD9-81ED-4DB2-BD59-A6C34878D82A}">
                    <a16:rowId xmlns:a16="http://schemas.microsoft.com/office/drawing/2014/main" val="2759196887"/>
                  </a:ext>
                </a:extLst>
              </a:tr>
              <a:tr h="42069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Solman CI/DB</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D12 V2</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0.639</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450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$22.50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2725166744"/>
                  </a:ext>
                </a:extLst>
              </a:tr>
              <a:tr h="25117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S/4HANA SCS</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D12 V2</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0.639</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450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$22.50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2272218620"/>
                  </a:ext>
                </a:extLst>
              </a:tr>
              <a:tr h="25117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App Server 1</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D12 V2</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0.639</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450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$22.50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997353982"/>
                  </a:ext>
                </a:extLst>
              </a:tr>
              <a:tr h="25117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App Server 2</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D12 V2</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0.639</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450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$22.50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2640081690"/>
                  </a:ext>
                </a:extLst>
              </a:tr>
              <a:tr h="25117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S/4HANA DB</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dirty="0">
                          <a:solidFill>
                            <a:srgbClr val="000000"/>
                          </a:solidFill>
                          <a:effectLst/>
                          <a:latin typeface="Calibri" panose="020F0502020204030204" pitchFamily="34" charset="0"/>
                        </a:rPr>
                        <a:t>S72</a:t>
                      </a:r>
                    </a:p>
                  </a:txBody>
                  <a:tcPr marL="5372" marR="5372" marT="5372" marB="45121" anchor="b">
                    <a:lnL>
                      <a:noFill/>
                    </a:lnL>
                    <a:lnR>
                      <a:noFill/>
                    </a:lnR>
                    <a:lnT>
                      <a:noFill/>
                    </a:lnT>
                    <a:lnB>
                      <a:noFill/>
                    </a:lnB>
                    <a:solidFill>
                      <a:srgbClr val="FFFFFF"/>
                    </a:solidFill>
                  </a:tcPr>
                </a:tc>
                <a:tc>
                  <a:txBody>
                    <a:bodyPr/>
                    <a:lstStyle/>
                    <a:p>
                      <a:pPr algn="r"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$3,512.00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0</a:t>
                      </a:r>
                    </a:p>
                  </a:txBody>
                  <a:tcPr marL="5372" marR="5372" marT="5372" marB="45121" anchor="ctr">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$3,512.00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3305308432"/>
                  </a:ext>
                </a:extLst>
              </a:tr>
              <a:tr h="251178">
                <a:tc>
                  <a:txBody>
                    <a:bodyPr/>
                    <a:lstStyle/>
                    <a:p>
                      <a:pPr algn="l" fontAlgn="b"/>
                      <a:r>
                        <a:rPr lang="en-US" sz="1100" b="1" i="0" u="none" strike="noStrike">
                          <a:solidFill>
                            <a:srgbClr val="000000"/>
                          </a:solidFill>
                          <a:effectLst/>
                          <a:latin typeface="Calibri" panose="020F0502020204030204" pitchFamily="34" charset="0"/>
                        </a:rPr>
                        <a:t>DR</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Web Dispatcher</a:t>
                      </a: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SUSE</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D2 V2</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0.304</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450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5372" marR="5372" marT="5372" marB="45121" anchor="b">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$22.50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1433044169"/>
                  </a:ext>
                </a:extLst>
              </a:tr>
              <a:tr h="251178">
                <a:tc>
                  <a:txBody>
                    <a:bodyPr/>
                    <a:lstStyle/>
                    <a:p>
                      <a:pPr algn="l" fontAlgn="b"/>
                      <a:r>
                        <a:rPr lang="en-US" sz="1100" b="1" i="0" u="none" strike="noStrike">
                          <a:solidFill>
                            <a:srgbClr val="000000"/>
                          </a:solidFill>
                          <a:effectLst/>
                          <a:latin typeface="Calibri" panose="020F0502020204030204" pitchFamily="34" charset="0"/>
                        </a:rPr>
                        <a:t>VPC/VPN</a:t>
                      </a:r>
                    </a:p>
                  </a:txBody>
                  <a:tcPr marL="5372" marR="5372" marT="5372" marB="45121"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Calibri" panose="020F0502020204030204" pitchFamily="34" charset="0"/>
                        </a:rPr>
                        <a:t>West US</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rtl="0" fontAlgn="b"/>
                      <a:r>
                        <a:rPr lang="en-US" sz="1100" b="1" i="0" u="none" strike="noStrike">
                          <a:solidFill>
                            <a:srgbClr val="000000"/>
                          </a:solidFill>
                          <a:effectLst/>
                          <a:latin typeface="Calibri" panose="020F0502020204030204" pitchFamily="34" charset="0"/>
                        </a:rPr>
                        <a:t>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r" fontAlgn="ctr"/>
                      <a:r>
                        <a:rPr lang="en-US" sz="1100" b="1" i="0" u="none" strike="noStrike">
                          <a:solidFill>
                            <a:srgbClr val="000000"/>
                          </a:solidFill>
                          <a:effectLst/>
                          <a:latin typeface="Calibri" panose="020F0502020204030204" pitchFamily="34" charset="0"/>
                        </a:rPr>
                        <a:t>0.190</a:t>
                      </a:r>
                    </a:p>
                  </a:txBody>
                  <a:tcPr marL="5372" marR="5372" marT="5372" marB="45121" anchor="ctr">
                    <a:lnL>
                      <a:noFill/>
                    </a:lnL>
                    <a:lnR>
                      <a:noFill/>
                    </a:lnR>
                    <a:lnT>
                      <a:noFill/>
                    </a:lnT>
                    <a:lnB>
                      <a:noFill/>
                    </a:lnB>
                    <a:solidFill>
                      <a:srgbClr val="FFFFFF"/>
                    </a:solidFill>
                  </a:tcPr>
                </a:tc>
                <a:tc>
                  <a:txBody>
                    <a:bodyPr/>
                    <a:lstStyle/>
                    <a:p>
                      <a:pPr algn="r" fontAlgn="b"/>
                      <a:r>
                        <a:rPr lang="en-US" sz="1100" b="1" i="0" u="none" strike="noStrike" dirty="0">
                          <a:solidFill>
                            <a:srgbClr val="000000"/>
                          </a:solidFill>
                          <a:effectLst/>
                          <a:latin typeface="Calibri" panose="020F0502020204030204" pitchFamily="34" charset="0"/>
                        </a:rPr>
                        <a:t>$0.00</a:t>
                      </a: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2784749819"/>
                  </a:ext>
                </a:extLst>
              </a:tr>
              <a:tr h="251178">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rtl="0"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r"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r" fontAlgn="b"/>
                      <a:endParaRPr lang="en-US" sz="1100" b="1" i="0" u="none" strike="noStrike" dirty="0">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5372" marR="5372" marT="5372" marB="45121" anchor="b">
                    <a:lnL>
                      <a:noFill/>
                    </a:lnL>
                    <a:lnR>
                      <a:noFill/>
                    </a:lnR>
                    <a:lnT>
                      <a:noFill/>
                    </a:lnT>
                    <a:lnB>
                      <a:noFill/>
                    </a:lnB>
                    <a:solidFill>
                      <a:srgbClr val="FFFFFF"/>
                    </a:solidFill>
                  </a:tcPr>
                </a:tc>
                <a:extLst>
                  <a:ext uri="{0D108BD9-81ED-4DB2-BD59-A6C34878D82A}">
                    <a16:rowId xmlns:a16="http://schemas.microsoft.com/office/drawing/2014/main" val="1578871345"/>
                  </a:ext>
                </a:extLst>
              </a:tr>
              <a:tr h="251178">
                <a:tc>
                  <a:txBody>
                    <a:bodyPr/>
                    <a:lstStyle/>
                    <a:p>
                      <a:pPr algn="l" fontAlgn="b"/>
                      <a:r>
                        <a:rPr lang="en-US" sz="1100" b="1" i="0" u="none" strike="noStrike">
                          <a:solidFill>
                            <a:srgbClr val="FF0000"/>
                          </a:solidFill>
                          <a:effectLst/>
                          <a:latin typeface="Calibri" panose="020F0502020204030204" pitchFamily="34" charset="0"/>
                        </a:rPr>
                        <a:t>Total</a:t>
                      </a:r>
                    </a:p>
                  </a:txBody>
                  <a:tcPr marL="5372" marR="5372" marT="5372" marB="45121"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FF0000"/>
                        </a:solidFill>
                        <a:effectLst/>
                        <a:latin typeface="Calibri" panose="020F0502020204030204" pitchFamily="34" charset="0"/>
                      </a:endParaRPr>
                    </a:p>
                  </a:txBody>
                  <a:tcPr marL="5372" marR="5372" marT="5372" marB="45121"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1" i="0" u="none" strike="noStrike">
                        <a:solidFill>
                          <a:srgbClr val="FF0000"/>
                        </a:solidFill>
                        <a:effectLst/>
                        <a:latin typeface="Calibri" panose="020F0502020204030204" pitchFamily="34" charset="0"/>
                      </a:endParaRPr>
                    </a:p>
                  </a:txBody>
                  <a:tcPr marL="5372" marR="5372" marT="5372" marB="45121"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dirty="0">
                          <a:solidFill>
                            <a:srgbClr val="FF0000"/>
                          </a:solidFill>
                          <a:effectLst/>
                          <a:latin typeface="Calibri" panose="020F0502020204030204" pitchFamily="34" charset="0"/>
                        </a:rPr>
                        <a:t>$3,512.00</a:t>
                      </a: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100" b="1" i="0" u="none" strike="noStrike" dirty="0">
                          <a:solidFill>
                            <a:srgbClr val="FF0000"/>
                          </a:solidFill>
                          <a:effectLst/>
                          <a:latin typeface="Calibri" panose="020F0502020204030204" pitchFamily="34" charset="0"/>
                        </a:rPr>
                        <a:t>$3,624.50</a:t>
                      </a: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100" b="1" i="0" u="none" strike="noStrike">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100" b="1" i="0" u="none" strike="noStrike" dirty="0">
                        <a:solidFill>
                          <a:srgbClr val="FF0000"/>
                        </a:solidFill>
                        <a:effectLst/>
                        <a:latin typeface="Calibri" panose="020F0502020204030204" pitchFamily="34" charset="0"/>
                      </a:endParaRPr>
                    </a:p>
                  </a:txBody>
                  <a:tcPr marL="5372" marR="5372" marT="5372" marB="45121"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3735143"/>
                  </a:ext>
                </a:extLst>
              </a:tr>
            </a:tbl>
          </a:graphicData>
        </a:graphic>
      </p:graphicFrame>
      <p:sp>
        <p:nvSpPr>
          <p:cNvPr id="5" name="TextBox 4">
            <a:extLst>
              <a:ext uri="{FF2B5EF4-FFF2-40B4-BE49-F238E27FC236}">
                <a16:creationId xmlns:a16="http://schemas.microsoft.com/office/drawing/2014/main" id="{C97A6766-06DB-4F4A-8E52-8405E20C02D8}"/>
              </a:ext>
            </a:extLst>
          </p:cNvPr>
          <p:cNvSpPr txBox="1"/>
          <p:nvPr/>
        </p:nvSpPr>
        <p:spPr>
          <a:xfrm rot="20293679">
            <a:off x="9790474" y="423671"/>
            <a:ext cx="1570544" cy="634524"/>
          </a:xfrm>
          <a:prstGeom prst="rect">
            <a:avLst/>
          </a:prstGeom>
          <a:noFill/>
        </p:spPr>
        <p:txBody>
          <a:bodyPr wrap="square" lIns="182878" tIns="146302" rIns="182878" bIns="146302" rtlCol="0">
            <a:spAutoFit/>
          </a:bodyPr>
          <a:lstStyle/>
          <a:p>
            <a:pPr>
              <a:lnSpc>
                <a:spcPct val="90000"/>
              </a:lnSpc>
              <a:spcAft>
                <a:spcPts val="600"/>
              </a:spcAft>
            </a:pPr>
            <a:r>
              <a:rPr lang="en-US" sz="2400" dirty="0">
                <a:solidFill>
                  <a:srgbClr val="FFFF00"/>
                </a:solidFill>
              </a:rPr>
              <a:t>Sample</a:t>
            </a:r>
          </a:p>
        </p:txBody>
      </p:sp>
    </p:spTree>
    <p:extLst>
      <p:ext uri="{BB962C8B-B14F-4D97-AF65-F5344CB8AC3E}">
        <p14:creationId xmlns:p14="http://schemas.microsoft.com/office/powerpoint/2010/main" val="21929330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sz="3600" dirty="0">
                <a:latin typeface="Segoe UI Light" panose="020B0502040204020203" pitchFamily="34" charset="0"/>
                <a:cs typeface="Segoe UI Light" panose="020B0502040204020203" pitchFamily="34" charset="0"/>
              </a:rPr>
              <a:t>What’s in the sample price calculation?</a:t>
            </a:r>
            <a:endParaRPr lang="en-US" sz="4400" dirty="0"/>
          </a:p>
        </p:txBody>
      </p:sp>
      <p:sp>
        <p:nvSpPr>
          <p:cNvPr id="2" name="Content Placeholder 1">
            <a:extLst>
              <a:ext uri="{FF2B5EF4-FFF2-40B4-BE49-F238E27FC236}">
                <a16:creationId xmlns:a16="http://schemas.microsoft.com/office/drawing/2014/main" id="{E9E38841-FF06-4D85-979F-BB703E429A78}"/>
              </a:ext>
            </a:extLst>
          </p:cNvPr>
          <p:cNvSpPr>
            <a:spLocks noGrp="1"/>
          </p:cNvSpPr>
          <p:nvPr>
            <p:ph sz="quarter" idx="10"/>
          </p:nvPr>
        </p:nvSpPr>
        <p:spPr>
          <a:xfrm>
            <a:off x="268288" y="816261"/>
            <a:ext cx="5494536" cy="6001643"/>
          </a:xfrm>
        </p:spPr>
        <p:txBody>
          <a:bodyPr/>
          <a:lstStyle/>
          <a:p>
            <a:pPr marL="285750" lvl="0" indent="-285750" defTabSz="914400">
              <a:lnSpc>
                <a:spcPct val="100000"/>
              </a:lnSpc>
              <a:spcBef>
                <a:spcPts val="0"/>
              </a:spcBef>
              <a:buSzTx/>
              <a:defRPr/>
            </a:pPr>
            <a:r>
              <a:rPr lang="en-US" sz="1800" dirty="0">
                <a:latin typeface="Calibri" panose="020F0502020204030204"/>
              </a:rPr>
              <a:t>Included</a:t>
            </a:r>
          </a:p>
          <a:p>
            <a:pPr marL="742950" lvl="1" indent="-285750" defTabSz="914400">
              <a:lnSpc>
                <a:spcPct val="100000"/>
              </a:lnSpc>
              <a:spcBef>
                <a:spcPts val="0"/>
              </a:spcBef>
              <a:buSzTx/>
              <a:defRPr/>
            </a:pPr>
            <a:r>
              <a:rPr lang="en-US" sz="1800" dirty="0">
                <a:latin typeface="Calibri" panose="020F0502020204030204"/>
              </a:rPr>
              <a:t>Frontend ExpressRoute (customer – Azure VM) 500Mbps – Microsoft cost</a:t>
            </a:r>
          </a:p>
          <a:p>
            <a:pPr marL="1200150" lvl="2" indent="-285750" defTabSz="914400">
              <a:lnSpc>
                <a:spcPct val="100000"/>
              </a:lnSpc>
              <a:spcBef>
                <a:spcPts val="0"/>
              </a:spcBef>
              <a:buSzTx/>
              <a:defRPr/>
            </a:pPr>
            <a:r>
              <a:rPr lang="en-US" sz="1800" dirty="0">
                <a:latin typeface="Calibri" panose="020F0502020204030204"/>
              </a:rPr>
              <a:t>5TB outbound (Azure VM -&gt; outside)</a:t>
            </a:r>
          </a:p>
          <a:p>
            <a:pPr marL="742950" lvl="1" indent="-285750" defTabSz="914400">
              <a:lnSpc>
                <a:spcPct val="100000"/>
              </a:lnSpc>
              <a:spcBef>
                <a:spcPts val="0"/>
              </a:spcBef>
              <a:buSzTx/>
              <a:defRPr/>
            </a:pPr>
            <a:r>
              <a:rPr lang="en-US" sz="1800" dirty="0">
                <a:latin typeface="Calibri" panose="020F0502020204030204"/>
              </a:rPr>
              <a:t>Backend ExpressRoute (Azure VM – HANA Large Instances) 10Gbps </a:t>
            </a:r>
          </a:p>
          <a:p>
            <a:pPr marL="742950" lvl="1" indent="-285750" defTabSz="914400">
              <a:lnSpc>
                <a:spcPct val="100000"/>
              </a:lnSpc>
              <a:spcBef>
                <a:spcPts val="0"/>
              </a:spcBef>
              <a:buSzTx/>
              <a:defRPr/>
            </a:pPr>
            <a:r>
              <a:rPr lang="en-US" sz="1800" dirty="0">
                <a:latin typeface="Calibri" panose="020F0502020204030204"/>
              </a:rPr>
              <a:t>SAP application server VMs x 2 nodes</a:t>
            </a:r>
          </a:p>
          <a:p>
            <a:pPr marL="1200150" lvl="2" indent="-285750" defTabSz="914400">
              <a:lnSpc>
                <a:spcPct val="100000"/>
              </a:lnSpc>
              <a:spcBef>
                <a:spcPts val="0"/>
              </a:spcBef>
              <a:buSzTx/>
              <a:defRPr/>
            </a:pPr>
            <a:r>
              <a:rPr lang="en-US" sz="1800" dirty="0">
                <a:latin typeface="Calibri" panose="020F0502020204030204"/>
              </a:rPr>
              <a:t>4-core, 28GB of RAM, 6.1k SAPS / node</a:t>
            </a:r>
          </a:p>
          <a:p>
            <a:pPr marL="1200150" lvl="2" indent="-285750" defTabSz="914400">
              <a:lnSpc>
                <a:spcPct val="100000"/>
              </a:lnSpc>
              <a:spcBef>
                <a:spcPts val="0"/>
              </a:spcBef>
              <a:buSzTx/>
              <a:defRPr/>
            </a:pPr>
            <a:r>
              <a:rPr lang="en-US" sz="1800" dirty="0">
                <a:latin typeface="Calibri" panose="020F0502020204030204"/>
              </a:rPr>
              <a:t>Uptime SLA : 99.95%</a:t>
            </a:r>
          </a:p>
          <a:p>
            <a:pPr marL="1200150" lvl="2" indent="-285750" defTabSz="914400">
              <a:lnSpc>
                <a:spcPct val="100000"/>
              </a:lnSpc>
              <a:spcBef>
                <a:spcPts val="0"/>
              </a:spcBef>
              <a:buSzTx/>
              <a:defRPr/>
            </a:pPr>
            <a:r>
              <a:rPr lang="en-US" sz="1800" dirty="0">
                <a:latin typeface="Calibri" panose="020F0502020204030204"/>
              </a:rPr>
              <a:t>Failover cluster configurable</a:t>
            </a:r>
          </a:p>
          <a:p>
            <a:pPr marL="1200150" lvl="2" indent="-285750" defTabSz="914400">
              <a:lnSpc>
                <a:spcPct val="100000"/>
              </a:lnSpc>
              <a:spcBef>
                <a:spcPts val="0"/>
              </a:spcBef>
              <a:buSzTx/>
              <a:defRPr/>
            </a:pPr>
            <a:r>
              <a:rPr lang="en-US" sz="1800" dirty="0">
                <a:latin typeface="Calibri" panose="020F0502020204030204"/>
              </a:rPr>
              <a:t>Pre-Purchase being proposed</a:t>
            </a:r>
          </a:p>
          <a:p>
            <a:pPr marL="742950" lvl="1" indent="-285750" defTabSz="914400">
              <a:lnSpc>
                <a:spcPct val="100000"/>
              </a:lnSpc>
              <a:spcBef>
                <a:spcPts val="0"/>
              </a:spcBef>
              <a:buSzTx/>
              <a:defRPr/>
            </a:pPr>
            <a:r>
              <a:rPr lang="en-US" sz="1800" dirty="0">
                <a:latin typeface="Calibri" panose="020F0502020204030204"/>
              </a:rPr>
              <a:t>SAP TDI certified HANA hardware x 3 nodes</a:t>
            </a:r>
          </a:p>
          <a:p>
            <a:pPr marL="1200150" lvl="2" indent="-285750" defTabSz="914400">
              <a:lnSpc>
                <a:spcPct val="100000"/>
              </a:lnSpc>
              <a:spcBef>
                <a:spcPts val="0"/>
              </a:spcBef>
              <a:buSzTx/>
              <a:defRPr/>
            </a:pPr>
            <a:r>
              <a:rPr lang="en-US" sz="1800" dirty="0">
                <a:latin typeface="Calibri" panose="020F0502020204030204"/>
              </a:rPr>
              <a:t>768GB RAM / node</a:t>
            </a:r>
          </a:p>
          <a:p>
            <a:pPr marL="1200150" lvl="2" indent="-285750" defTabSz="914400">
              <a:lnSpc>
                <a:spcPct val="100000"/>
              </a:lnSpc>
              <a:spcBef>
                <a:spcPts val="0"/>
              </a:spcBef>
              <a:buSzTx/>
              <a:defRPr/>
            </a:pPr>
            <a:r>
              <a:rPr lang="en-US" sz="1800" dirty="0">
                <a:latin typeface="Calibri" panose="020F0502020204030204"/>
              </a:rPr>
              <a:t>3TB NFS Storage / node</a:t>
            </a:r>
          </a:p>
          <a:p>
            <a:pPr marL="1657350" lvl="3" indent="-285750" defTabSz="914400">
              <a:lnSpc>
                <a:spcPct val="100000"/>
              </a:lnSpc>
              <a:spcBef>
                <a:spcPts val="0"/>
              </a:spcBef>
              <a:buSzTx/>
              <a:defRPr/>
            </a:pPr>
            <a:r>
              <a:rPr lang="en-US" sz="1800" dirty="0" err="1">
                <a:latin typeface="Calibri" panose="020F0502020204030204"/>
              </a:rPr>
              <a:t>SnapMirror</a:t>
            </a:r>
            <a:r>
              <a:rPr lang="en-US" sz="1800" dirty="0">
                <a:latin typeface="Calibri" panose="020F0502020204030204"/>
              </a:rPr>
              <a:t> backup available</a:t>
            </a:r>
          </a:p>
          <a:p>
            <a:pPr marL="1200150" lvl="2" indent="-285750" defTabSz="914400">
              <a:lnSpc>
                <a:spcPct val="100000"/>
              </a:lnSpc>
              <a:spcBef>
                <a:spcPts val="0"/>
              </a:spcBef>
              <a:buSzTx/>
              <a:defRPr/>
            </a:pPr>
            <a:r>
              <a:rPr lang="en-US" sz="1800" dirty="0">
                <a:latin typeface="Calibri" panose="020F0502020204030204"/>
              </a:rPr>
              <a:t>Uptime SLA : 99.99%</a:t>
            </a:r>
          </a:p>
          <a:p>
            <a:pPr marL="1200150" lvl="2" indent="-285750" defTabSz="914400">
              <a:lnSpc>
                <a:spcPct val="100000"/>
              </a:lnSpc>
              <a:spcBef>
                <a:spcPts val="0"/>
              </a:spcBef>
              <a:buSzTx/>
              <a:defRPr/>
            </a:pPr>
            <a:r>
              <a:rPr lang="en-US" sz="1800" dirty="0">
                <a:latin typeface="Calibri" panose="020F0502020204030204"/>
              </a:rPr>
              <a:t>HANA System Replication and Storage Replication configurable </a:t>
            </a:r>
          </a:p>
          <a:p>
            <a:pPr marL="1657350" lvl="3" indent="-285750" defTabSz="914400">
              <a:lnSpc>
                <a:spcPct val="100000"/>
              </a:lnSpc>
              <a:spcBef>
                <a:spcPts val="0"/>
              </a:spcBef>
              <a:buSzTx/>
              <a:defRPr/>
            </a:pPr>
            <a:r>
              <a:rPr lang="en-US" sz="1800" dirty="0">
                <a:latin typeface="Calibri" panose="020F0502020204030204"/>
              </a:rPr>
              <a:t>Storage Replication @ West US</a:t>
            </a:r>
          </a:p>
          <a:p>
            <a:pPr marL="1200150" lvl="2" indent="-285750" defTabSz="914400">
              <a:lnSpc>
                <a:spcPct val="100000"/>
              </a:lnSpc>
              <a:spcBef>
                <a:spcPts val="0"/>
              </a:spcBef>
              <a:buSzTx/>
              <a:defRPr/>
            </a:pPr>
            <a:r>
              <a:rPr lang="en-US" sz="1800" dirty="0">
                <a:latin typeface="Calibri" panose="020F0502020204030204"/>
              </a:rPr>
              <a:t>3-year commitment thru MS EA proposed</a:t>
            </a:r>
          </a:p>
          <a:p>
            <a:pPr marL="742950" lvl="1" indent="-285750" defTabSz="914400">
              <a:lnSpc>
                <a:spcPct val="100000"/>
              </a:lnSpc>
              <a:spcBef>
                <a:spcPts val="0"/>
              </a:spcBef>
              <a:buSzTx/>
              <a:defRPr/>
            </a:pPr>
            <a:r>
              <a:rPr lang="en-US" sz="1800" dirty="0">
                <a:latin typeface="Calibri" panose="020F0502020204030204"/>
              </a:rPr>
              <a:t>High-performance ExpressRoute Gateway</a:t>
            </a:r>
          </a:p>
        </p:txBody>
      </p:sp>
      <p:sp>
        <p:nvSpPr>
          <p:cNvPr id="5" name="Content Placeholder 4">
            <a:extLst>
              <a:ext uri="{FF2B5EF4-FFF2-40B4-BE49-F238E27FC236}">
                <a16:creationId xmlns:a16="http://schemas.microsoft.com/office/drawing/2014/main" id="{6DFDB369-EBF6-486D-96AF-0F1C8CC8BFCE}"/>
              </a:ext>
            </a:extLst>
          </p:cNvPr>
          <p:cNvSpPr>
            <a:spLocks noGrp="1"/>
          </p:cNvSpPr>
          <p:nvPr>
            <p:ph sz="quarter" idx="11"/>
          </p:nvPr>
        </p:nvSpPr>
        <p:spPr>
          <a:xfrm>
            <a:off x="6432242" y="816261"/>
            <a:ext cx="5490520" cy="3077766"/>
          </a:xfrm>
        </p:spPr>
        <p:txBody>
          <a:bodyPr/>
          <a:lstStyle/>
          <a:p>
            <a:pPr marL="285750" lvl="0" indent="-285750" defTabSz="914400">
              <a:lnSpc>
                <a:spcPct val="100000"/>
              </a:lnSpc>
              <a:spcBef>
                <a:spcPts val="0"/>
              </a:spcBef>
              <a:buSzTx/>
              <a:defRPr/>
            </a:pPr>
            <a:r>
              <a:rPr lang="en-US" sz="1800" dirty="0">
                <a:latin typeface="Calibri" panose="020F0502020204030204"/>
              </a:rPr>
              <a:t>NOT Included</a:t>
            </a:r>
          </a:p>
          <a:p>
            <a:pPr marL="742950" lvl="1" indent="-285750" defTabSz="914400">
              <a:lnSpc>
                <a:spcPct val="100000"/>
              </a:lnSpc>
              <a:spcBef>
                <a:spcPts val="0"/>
              </a:spcBef>
              <a:buSzTx/>
              <a:defRPr/>
            </a:pPr>
            <a:r>
              <a:rPr lang="en-US" sz="1800" dirty="0">
                <a:latin typeface="Calibri" panose="020F0502020204030204"/>
              </a:rPr>
              <a:t>Frontend ExpressRoute (customer – Azure VM) 500Mbps – MPLS provider cost</a:t>
            </a:r>
          </a:p>
          <a:p>
            <a:pPr marL="742950" lvl="1" indent="-285750" defTabSz="914400">
              <a:lnSpc>
                <a:spcPct val="100000"/>
              </a:lnSpc>
              <a:spcBef>
                <a:spcPts val="0"/>
              </a:spcBef>
              <a:buSzTx/>
              <a:defRPr/>
            </a:pPr>
            <a:r>
              <a:rPr lang="en-US" sz="1800" dirty="0">
                <a:latin typeface="Calibri" panose="020F0502020204030204"/>
              </a:rPr>
              <a:t>Software licenses of HANA, S/4 HANA applications, SUSE Linux or RedHat Linux for SAP OS subscription, cluster software</a:t>
            </a:r>
          </a:p>
          <a:p>
            <a:pPr marL="742950" lvl="1" indent="-285750" defTabSz="914400">
              <a:lnSpc>
                <a:spcPct val="100000"/>
              </a:lnSpc>
              <a:spcBef>
                <a:spcPts val="0"/>
              </a:spcBef>
              <a:buSzTx/>
              <a:defRPr/>
            </a:pPr>
            <a:r>
              <a:rPr lang="en-US" sz="1800" dirty="0">
                <a:latin typeface="Calibri" panose="020F0502020204030204"/>
              </a:rPr>
              <a:t>Microsoft Premier Support</a:t>
            </a:r>
          </a:p>
          <a:p>
            <a:pPr marL="742950" lvl="1" indent="-285750" defTabSz="914400">
              <a:lnSpc>
                <a:spcPct val="100000"/>
              </a:lnSpc>
              <a:spcBef>
                <a:spcPts val="0"/>
              </a:spcBef>
              <a:buSzTx/>
              <a:defRPr/>
            </a:pPr>
            <a:r>
              <a:rPr lang="en-US" sz="1800" dirty="0">
                <a:latin typeface="Calibri" panose="020F0502020204030204"/>
              </a:rPr>
              <a:t>Migration SI, Managed Services </a:t>
            </a:r>
          </a:p>
          <a:p>
            <a:pPr marL="0" indent="0">
              <a:buNone/>
            </a:pPr>
            <a:endParaRPr lang="en-US" dirty="0"/>
          </a:p>
        </p:txBody>
      </p:sp>
    </p:spTree>
    <p:extLst>
      <p:ext uri="{BB962C8B-B14F-4D97-AF65-F5344CB8AC3E}">
        <p14:creationId xmlns:p14="http://schemas.microsoft.com/office/powerpoint/2010/main" val="15231195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966-4C62-43AF-A045-B46FD2BD4F24}"/>
              </a:ext>
            </a:extLst>
          </p:cNvPr>
          <p:cNvSpPr>
            <a:spLocks noGrp="1"/>
          </p:cNvSpPr>
          <p:nvPr>
            <p:ph type="title"/>
          </p:nvPr>
        </p:nvSpPr>
        <p:spPr/>
        <p:txBody>
          <a:bodyPr/>
          <a:lstStyle/>
          <a:p>
            <a:r>
              <a:rPr lang="en-US" dirty="0"/>
              <a:t>Peering review grading criteria</a:t>
            </a:r>
          </a:p>
        </p:txBody>
      </p:sp>
      <p:sp>
        <p:nvSpPr>
          <p:cNvPr id="4" name="Content Placeholder 3">
            <a:extLst>
              <a:ext uri="{FF2B5EF4-FFF2-40B4-BE49-F238E27FC236}">
                <a16:creationId xmlns:a16="http://schemas.microsoft.com/office/drawing/2014/main" id="{BEE81CD0-D91B-425B-94EB-B58244879000}"/>
              </a:ext>
            </a:extLst>
          </p:cNvPr>
          <p:cNvSpPr>
            <a:spLocks noGrp="1"/>
          </p:cNvSpPr>
          <p:nvPr>
            <p:ph sz="quarter" idx="10"/>
          </p:nvPr>
        </p:nvSpPr>
        <p:spPr>
          <a:xfrm>
            <a:off x="268288" y="1398397"/>
            <a:ext cx="11542503" cy="5244513"/>
          </a:xfrm>
        </p:spPr>
        <p:txBody>
          <a:bodyPr/>
          <a:lstStyle/>
          <a:p>
            <a:r>
              <a:rPr lang="en-US" sz="2400" dirty="0"/>
              <a:t>Are the solution features traceable to requirements?</a:t>
            </a:r>
          </a:p>
          <a:p>
            <a:r>
              <a:rPr lang="en-US" sz="2400" dirty="0"/>
              <a:t>Sizes: VM, storage, network</a:t>
            </a:r>
          </a:p>
          <a:p>
            <a:r>
              <a:rPr lang="en-US" sz="2400" dirty="0"/>
              <a:t>Was the geo-regions selection conducive (?) to operational performance?</a:t>
            </a:r>
          </a:p>
          <a:p>
            <a:r>
              <a:rPr lang="en-US" sz="2400" dirty="0"/>
              <a:t>Does production systems meet uptime requirement?</a:t>
            </a:r>
          </a:p>
          <a:p>
            <a:r>
              <a:rPr lang="en-US" sz="2400" dirty="0"/>
              <a:t>Does solution include HA/DR consideration?</a:t>
            </a:r>
          </a:p>
          <a:p>
            <a:r>
              <a:rPr lang="en-US" sz="2400" dirty="0"/>
              <a:t>Is HA/DR approach supported? I.e., are you using 3</a:t>
            </a:r>
            <a:r>
              <a:rPr lang="en-US" sz="2400" baseline="30000" dirty="0"/>
              <a:t>rd</a:t>
            </a:r>
            <a:r>
              <a:rPr lang="en-US" sz="2400" dirty="0"/>
              <a:t> party tools, HANA system replication, storage replication etc.?</a:t>
            </a:r>
          </a:p>
          <a:p>
            <a:r>
              <a:rPr lang="en-US" sz="2400" dirty="0"/>
              <a:t>Can DR approach meet RPO/RTO metrics</a:t>
            </a:r>
          </a:p>
          <a:p>
            <a:r>
              <a:rPr lang="en-US" sz="2400" dirty="0"/>
              <a:t>Was a backup/restore solution provided?</a:t>
            </a:r>
          </a:p>
          <a:p>
            <a:r>
              <a:rPr lang="en-US" sz="2400" dirty="0"/>
              <a:t>Was a price estimate provided for the solution?</a:t>
            </a:r>
          </a:p>
          <a:p>
            <a:r>
              <a:rPr lang="en-US" sz="2400" dirty="0"/>
              <a:t>Was an attempt made to estimate shared services cost?</a:t>
            </a:r>
          </a:p>
          <a:p>
            <a:r>
              <a:rPr lang="en-US" sz="2400" dirty="0"/>
              <a:t>Was DR compute cost estimated correctly? that is, not to include Azure VM charges for replication</a:t>
            </a:r>
          </a:p>
        </p:txBody>
      </p:sp>
    </p:spTree>
    <p:extLst>
      <p:ext uri="{BB962C8B-B14F-4D97-AF65-F5344CB8AC3E}">
        <p14:creationId xmlns:p14="http://schemas.microsoft.com/office/powerpoint/2010/main" val="25378914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1541863" cy="899665"/>
          </a:xfrm>
        </p:spPr>
        <p:txBody>
          <a:bodyPr/>
          <a:lstStyle/>
          <a:p>
            <a:pPr lvl="0" algn="l" defTabSz="932742">
              <a:spcBef>
                <a:spcPts val="0"/>
              </a:spcBef>
              <a:buSzPct val="90000"/>
              <a:defRPr/>
            </a:pPr>
            <a:r>
              <a:rPr lang="en-US" sz="3600" dirty="0">
                <a:solidFill>
                  <a:srgbClr val="FFFFFF"/>
                </a:solidFill>
              </a:rPr>
              <a:t>Step 1: </a:t>
            </a:r>
            <a:br>
              <a:rPr lang="en-US" sz="3600" dirty="0">
                <a:solidFill>
                  <a:srgbClr val="FFFFFF"/>
                </a:solidFill>
              </a:rPr>
            </a:br>
            <a:r>
              <a:rPr lang="en-US" sz="3600" dirty="0">
                <a:solidFill>
                  <a:srgbClr val="FFFFFF"/>
                </a:solidFill>
              </a:rPr>
              <a:t>Review the Customer Case Study</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Analyze your customer’s needs</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10 minutes</a:t>
            </a:r>
            <a:endParaRPr lang="en-US" sz="1600" b="1" dirty="0">
              <a:solidFill>
                <a:srgbClr val="FFFFFF"/>
              </a:solidFill>
            </a:endParaRPr>
          </a:p>
        </p:txBody>
      </p:sp>
    </p:spTree>
    <p:extLst>
      <p:ext uri="{BB962C8B-B14F-4D97-AF65-F5344CB8AC3E}">
        <p14:creationId xmlns:p14="http://schemas.microsoft.com/office/powerpoint/2010/main" val="24623316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F32016B4-59AB-43BC-8ECA-2D275C4BC4C1}"/>
              </a:ext>
            </a:extLst>
          </p:cNvPr>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6" name="Rectangle 5">
            <a:extLst>
              <a:ext uri="{FF2B5EF4-FFF2-40B4-BE49-F238E27FC236}">
                <a16:creationId xmlns:a16="http://schemas.microsoft.com/office/drawing/2014/main" id="{C0A86F75-EFD7-4816-8CD5-F3FE1321608C}"/>
              </a:ext>
            </a:extLst>
          </p:cNvPr>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
        <p:nvSpPr>
          <p:cNvPr id="3" name="Title 2"/>
          <p:cNvSpPr>
            <a:spLocks noGrp="1"/>
          </p:cNvSpPr>
          <p:nvPr>
            <p:ph type="title"/>
          </p:nvPr>
        </p:nvSpPr>
        <p:spPr/>
        <p:txBody>
          <a:bodyPr/>
          <a:lstStyle/>
          <a:p>
            <a:r>
              <a:rPr lang="en-US" dirty="0"/>
              <a:t>Customer Situation</a:t>
            </a:r>
          </a:p>
        </p:txBody>
      </p:sp>
      <p:sp>
        <p:nvSpPr>
          <p:cNvPr id="4" name="Content Placeholder 3"/>
          <p:cNvSpPr>
            <a:spLocks noGrp="1"/>
          </p:cNvSpPr>
          <p:nvPr>
            <p:ph sz="quarter" idx="10"/>
          </p:nvPr>
        </p:nvSpPr>
        <p:spPr>
          <a:xfrm>
            <a:off x="268288" y="1398397"/>
            <a:ext cx="11542503" cy="4136517"/>
          </a:xfrm>
        </p:spPr>
        <p:txBody>
          <a:bodyPr/>
          <a:lstStyle/>
          <a:p>
            <a:pPr marL="342900" indent="-342900">
              <a:buAutoNum type="arabicPeriod"/>
            </a:pPr>
            <a:r>
              <a:rPr lang="en-US" sz="2400" dirty="0"/>
              <a:t>Contoso is a mid-size financial service company in New York. They have been running SAP ERP applications for years.  Contoso would like to gain real-time insight on their many sources of revenue and be able to act quickly to take advantage of financial market conditions in a timely manner</a:t>
            </a:r>
          </a:p>
          <a:p>
            <a:pPr marL="342900" indent="-342900">
              <a:buAutoNum type="arabicPeriod"/>
            </a:pPr>
            <a:r>
              <a:rPr lang="en-US" sz="2400" dirty="0"/>
              <a:t>Contoso view predictive analysis on the financial market and their operational data a strategic mean to stay ahead of their competition</a:t>
            </a:r>
          </a:p>
          <a:p>
            <a:pPr marL="342900" indent="-342900">
              <a:buAutoNum type="arabicPeriod"/>
            </a:pPr>
            <a:r>
              <a:rPr lang="en-US" sz="2400" dirty="0"/>
              <a:t>Would like to implement new business functions on SAP S/4HANA by converting their operational data from the current ERP system without impacting their business</a:t>
            </a:r>
          </a:p>
          <a:p>
            <a:pPr marL="342900" indent="-342900">
              <a:buAutoNum type="arabicPeriod"/>
            </a:pPr>
            <a:r>
              <a:rPr lang="en-US" sz="2400" dirty="0"/>
              <a:t>Concerns about aging data center and hardware from dev/</a:t>
            </a:r>
            <a:r>
              <a:rPr lang="en-US" sz="2400" dirty="0" err="1"/>
              <a:t>tst</a:t>
            </a:r>
            <a:r>
              <a:rPr lang="en-US" sz="2400" dirty="0"/>
              <a:t> to production</a:t>
            </a:r>
          </a:p>
          <a:p>
            <a:pPr marL="342900" indent="-342900">
              <a:buAutoNum type="arabicPeriod"/>
            </a:pPr>
            <a:r>
              <a:rPr lang="en-US" sz="2400" dirty="0"/>
              <a:t>Would like to lower TCO for the SAP landscape, start with just production ECC, more to follow</a:t>
            </a:r>
          </a:p>
        </p:txBody>
      </p:sp>
    </p:spTree>
    <p:extLst>
      <p:ext uri="{BB962C8B-B14F-4D97-AF65-F5344CB8AC3E}">
        <p14:creationId xmlns:p14="http://schemas.microsoft.com/office/powerpoint/2010/main" val="3733800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44839007-C9DF-468B-AE9E-1744F756C8C5}"/>
              </a:ext>
            </a:extLst>
          </p:cNvPr>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5" name="Rectangle 4">
            <a:extLst>
              <a:ext uri="{FF2B5EF4-FFF2-40B4-BE49-F238E27FC236}">
                <a16:creationId xmlns:a16="http://schemas.microsoft.com/office/drawing/2014/main" id="{170362F8-BF25-4A90-AFF7-844159F2BDFF}"/>
              </a:ext>
            </a:extLst>
          </p:cNvPr>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
        <p:nvSpPr>
          <p:cNvPr id="2" name="Title 1">
            <a:extLst>
              <a:ext uri="{FF2B5EF4-FFF2-40B4-BE49-F238E27FC236}">
                <a16:creationId xmlns:a16="http://schemas.microsoft.com/office/drawing/2014/main" id="{CFE10DCE-41C1-4045-9BA3-A195CF6A70A6}"/>
              </a:ext>
            </a:extLst>
          </p:cNvPr>
          <p:cNvSpPr>
            <a:spLocks noGrp="1"/>
          </p:cNvSpPr>
          <p:nvPr>
            <p:ph type="title"/>
          </p:nvPr>
        </p:nvSpPr>
        <p:spPr/>
        <p:txBody>
          <a:bodyPr/>
          <a:lstStyle/>
          <a:p>
            <a:r>
              <a:rPr lang="en-US" dirty="0"/>
              <a:t>Business Requirements</a:t>
            </a:r>
          </a:p>
        </p:txBody>
      </p:sp>
      <p:sp>
        <p:nvSpPr>
          <p:cNvPr id="3" name="Content Placeholder 2">
            <a:extLst>
              <a:ext uri="{FF2B5EF4-FFF2-40B4-BE49-F238E27FC236}">
                <a16:creationId xmlns:a16="http://schemas.microsoft.com/office/drawing/2014/main" id="{458123D9-915F-42E5-A978-F2BF48778599}"/>
              </a:ext>
            </a:extLst>
          </p:cNvPr>
          <p:cNvSpPr>
            <a:spLocks noGrp="1"/>
          </p:cNvSpPr>
          <p:nvPr>
            <p:ph sz="quarter" idx="10"/>
          </p:nvPr>
        </p:nvSpPr>
        <p:spPr>
          <a:xfrm>
            <a:off x="268288" y="1398397"/>
            <a:ext cx="11542503" cy="5792355"/>
          </a:xfrm>
        </p:spPr>
        <p:txBody>
          <a:bodyPr/>
          <a:lstStyle/>
          <a:p>
            <a:pPr marL="457200" indent="-457200"/>
            <a:r>
              <a:rPr lang="en-US" sz="3600" dirty="0"/>
              <a:t>Reduce time to deploy new business processes to have competitive customer offers</a:t>
            </a:r>
          </a:p>
          <a:p>
            <a:pPr marL="457200" indent="-457200"/>
            <a:r>
              <a:rPr lang="en-US" sz="3600" dirty="0"/>
              <a:t>Reduce time required to provision development and test environments</a:t>
            </a:r>
          </a:p>
          <a:p>
            <a:pPr marL="457200" indent="-457200"/>
            <a:r>
              <a:rPr lang="en-US" sz="3600" dirty="0"/>
              <a:t>Need to deliver new business functions quickly</a:t>
            </a:r>
          </a:p>
          <a:p>
            <a:pPr marL="457200" indent="-457200"/>
            <a:r>
              <a:rPr lang="en-US" sz="3600" dirty="0"/>
              <a:t>Manage costs incurred by the development, test, and production environments</a:t>
            </a:r>
          </a:p>
          <a:p>
            <a:pPr marL="457200" indent="-457200"/>
            <a:r>
              <a:rPr lang="en-US" sz="3600" dirty="0"/>
              <a:t>Need to know the monthly infrastructure cost for operating your solution</a:t>
            </a:r>
          </a:p>
          <a:p>
            <a:pPr marL="0" indent="0">
              <a:buNone/>
            </a:pPr>
            <a:endParaRPr lang="en-US" sz="3600" dirty="0"/>
          </a:p>
        </p:txBody>
      </p:sp>
    </p:spTree>
    <p:extLst>
      <p:ext uri="{BB962C8B-B14F-4D97-AF65-F5344CB8AC3E}">
        <p14:creationId xmlns:p14="http://schemas.microsoft.com/office/powerpoint/2010/main" val="16837891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71BE1486-C47E-4D61-A4FB-F983E559D18C}"/>
              </a:ext>
            </a:extLst>
          </p:cNvPr>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5" name="Rectangle 4">
            <a:extLst>
              <a:ext uri="{FF2B5EF4-FFF2-40B4-BE49-F238E27FC236}">
                <a16:creationId xmlns:a16="http://schemas.microsoft.com/office/drawing/2014/main" id="{C5E61402-2AE6-4C02-8044-99F6173CDEA5}"/>
              </a:ext>
            </a:extLst>
          </p:cNvPr>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
        <p:nvSpPr>
          <p:cNvPr id="2" name="Title 1">
            <a:extLst>
              <a:ext uri="{FF2B5EF4-FFF2-40B4-BE49-F238E27FC236}">
                <a16:creationId xmlns:a16="http://schemas.microsoft.com/office/drawing/2014/main" id="{EBDCB9AE-FE4C-4AF9-8CD4-E21920ABD2BD}"/>
              </a:ext>
            </a:extLst>
          </p:cNvPr>
          <p:cNvSpPr>
            <a:spLocks noGrp="1"/>
          </p:cNvSpPr>
          <p:nvPr>
            <p:ph type="title"/>
          </p:nvPr>
        </p:nvSpPr>
        <p:spPr/>
        <p:txBody>
          <a:bodyPr/>
          <a:lstStyle/>
          <a:p>
            <a:r>
              <a:rPr lang="en-US" dirty="0"/>
              <a:t>Current Environment</a:t>
            </a:r>
          </a:p>
        </p:txBody>
      </p:sp>
      <p:sp>
        <p:nvSpPr>
          <p:cNvPr id="3" name="Content Placeholder 2">
            <a:extLst>
              <a:ext uri="{FF2B5EF4-FFF2-40B4-BE49-F238E27FC236}">
                <a16:creationId xmlns:a16="http://schemas.microsoft.com/office/drawing/2014/main" id="{7B57608D-D9E1-4ABD-A1C8-051C875088FE}"/>
              </a:ext>
            </a:extLst>
          </p:cNvPr>
          <p:cNvSpPr>
            <a:spLocks noGrp="1"/>
          </p:cNvSpPr>
          <p:nvPr>
            <p:ph sz="quarter" idx="10"/>
          </p:nvPr>
        </p:nvSpPr>
        <p:spPr>
          <a:xfrm>
            <a:off x="268288" y="1398397"/>
            <a:ext cx="11542503" cy="4524315"/>
          </a:xfrm>
        </p:spPr>
        <p:txBody>
          <a:bodyPr/>
          <a:lstStyle/>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SAP ERP 6.0 </a:t>
            </a:r>
            <a:r>
              <a:rPr lang="en-US" kern="0" dirty="0" err="1">
                <a:gradFill>
                  <a:gsLst>
                    <a:gs pos="2917">
                      <a:schemeClr val="tx1"/>
                    </a:gs>
                    <a:gs pos="30000">
                      <a:schemeClr val="tx1"/>
                    </a:gs>
                  </a:gsLst>
                  <a:lin ang="5400000" scaled="0"/>
                </a:gradFill>
              </a:rPr>
              <a:t>eHP</a:t>
            </a:r>
            <a:r>
              <a:rPr lang="en-US" kern="0" dirty="0">
                <a:gradFill>
                  <a:gsLst>
                    <a:gs pos="2917">
                      <a:schemeClr val="tx1"/>
                    </a:gs>
                    <a:gs pos="30000">
                      <a:schemeClr val="tx1"/>
                    </a:gs>
                  </a:gsLst>
                  <a:lin ang="5400000" scaled="0"/>
                </a:gradFill>
              </a:rPr>
              <a:t> 8 with </a:t>
            </a:r>
            <a:r>
              <a:rPr lang="en-US" kern="0" dirty="0" err="1">
                <a:gradFill>
                  <a:gsLst>
                    <a:gs pos="2917">
                      <a:schemeClr val="tx1"/>
                    </a:gs>
                    <a:gs pos="30000">
                      <a:schemeClr val="tx1"/>
                    </a:gs>
                  </a:gsLst>
                  <a:lin ang="5400000" scaled="0"/>
                </a:gradFill>
              </a:rPr>
              <a:t>Netweaver</a:t>
            </a:r>
            <a:r>
              <a:rPr lang="en-US" kern="0" dirty="0">
                <a:gradFill>
                  <a:gsLst>
                    <a:gs pos="2917">
                      <a:schemeClr val="tx1"/>
                    </a:gs>
                    <a:gs pos="30000">
                      <a:schemeClr val="tx1"/>
                    </a:gs>
                  </a:gsLst>
                  <a:lin ang="5400000" scaled="0"/>
                </a:gradFill>
              </a:rPr>
              <a:t> kernel 7.40</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OS: SUSE Linux 11</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Oracle 11g </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4 environments: SBX, DEV, QA, PRD</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SBX operating hours: 16x5 (347 </a:t>
            </a:r>
            <a:r>
              <a:rPr lang="en-US" kern="0" dirty="0" err="1">
                <a:gradFill>
                  <a:gsLst>
                    <a:gs pos="2917">
                      <a:schemeClr val="tx1"/>
                    </a:gs>
                    <a:gs pos="30000">
                      <a:schemeClr val="tx1"/>
                    </a:gs>
                  </a:gsLst>
                  <a:lin ang="5400000" scaled="0"/>
                </a:gradFill>
              </a:rPr>
              <a:t>hrs</a:t>
            </a:r>
            <a:r>
              <a:rPr lang="en-US" kern="0" dirty="0">
                <a:gradFill>
                  <a:gsLst>
                    <a:gs pos="2917">
                      <a:schemeClr val="tx1"/>
                    </a:gs>
                    <a:gs pos="30000">
                      <a:schemeClr val="tx1"/>
                    </a:gs>
                  </a:gsLst>
                  <a:lin ang="5400000" scaled="0"/>
                </a:gradFill>
              </a:rPr>
              <a:t>/</a:t>
            </a:r>
            <a:r>
              <a:rPr lang="en-US" kern="0" dirty="0" err="1">
                <a:gradFill>
                  <a:gsLst>
                    <a:gs pos="2917">
                      <a:schemeClr val="tx1"/>
                    </a:gs>
                    <a:gs pos="30000">
                      <a:schemeClr val="tx1"/>
                    </a:gs>
                  </a:gsLst>
                  <a:lin ang="5400000" scaled="0"/>
                </a:gradFill>
              </a:rPr>
              <a:t>mo</a:t>
            </a:r>
            <a:r>
              <a:rPr lang="en-US" kern="0" dirty="0">
                <a:gradFill>
                  <a:gsLst>
                    <a:gs pos="2917">
                      <a:schemeClr val="tx1"/>
                    </a:gs>
                    <a:gs pos="30000">
                      <a:schemeClr val="tx1"/>
                    </a:gs>
                  </a:gsLst>
                  <a:lin ang="5400000" scaled="0"/>
                </a:gradFill>
              </a:rPr>
              <a:t>)</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DEV/QA operating hours: 24x5 (520 </a:t>
            </a:r>
            <a:r>
              <a:rPr lang="en-US" kern="0" dirty="0" err="1">
                <a:gradFill>
                  <a:gsLst>
                    <a:gs pos="2917">
                      <a:schemeClr val="tx1"/>
                    </a:gs>
                    <a:gs pos="30000">
                      <a:schemeClr val="tx1"/>
                    </a:gs>
                  </a:gsLst>
                  <a:lin ang="5400000" scaled="0"/>
                </a:gradFill>
              </a:rPr>
              <a:t>hrs</a:t>
            </a:r>
            <a:r>
              <a:rPr lang="en-US" kern="0" dirty="0">
                <a:gradFill>
                  <a:gsLst>
                    <a:gs pos="2917">
                      <a:schemeClr val="tx1"/>
                    </a:gs>
                    <a:gs pos="30000">
                      <a:schemeClr val="tx1"/>
                    </a:gs>
                  </a:gsLst>
                  <a:lin ang="5400000" scaled="0"/>
                </a:gradFill>
              </a:rPr>
              <a:t>/</a:t>
            </a:r>
            <a:r>
              <a:rPr lang="en-US" kern="0" dirty="0" err="1">
                <a:gradFill>
                  <a:gsLst>
                    <a:gs pos="2917">
                      <a:schemeClr val="tx1"/>
                    </a:gs>
                    <a:gs pos="30000">
                      <a:schemeClr val="tx1"/>
                    </a:gs>
                  </a:gsLst>
                  <a:lin ang="5400000" scaled="0"/>
                </a:gradFill>
              </a:rPr>
              <a:t>mo</a:t>
            </a:r>
            <a:r>
              <a:rPr lang="en-US" kern="0" dirty="0">
                <a:gradFill>
                  <a:gsLst>
                    <a:gs pos="2917">
                      <a:schemeClr val="tx1"/>
                    </a:gs>
                    <a:gs pos="30000">
                      <a:schemeClr val="tx1"/>
                    </a:gs>
                  </a:gsLst>
                  <a:lin ang="5400000" scaled="0"/>
                </a:gradFill>
              </a:rPr>
              <a:t>)</a:t>
            </a:r>
          </a:p>
          <a:p>
            <a:pPr marL="342900" lvl="0" indent="-342900" defTabSz="914400">
              <a:spcBef>
                <a:spcPts val="0"/>
              </a:spcBef>
              <a:spcAft>
                <a:spcPts val="600"/>
              </a:spcAft>
              <a:buSzTx/>
              <a:defRPr/>
            </a:pPr>
            <a:r>
              <a:rPr lang="en-US" kern="0" dirty="0">
                <a:gradFill>
                  <a:gsLst>
                    <a:gs pos="2917">
                      <a:schemeClr val="tx1"/>
                    </a:gs>
                    <a:gs pos="30000">
                      <a:schemeClr val="tx1"/>
                    </a:gs>
                  </a:gsLst>
                  <a:lin ang="5400000" scaled="0"/>
                </a:gradFill>
              </a:rPr>
              <a:t>PROD operating hours: 24x7 (730 </a:t>
            </a:r>
            <a:r>
              <a:rPr lang="en-US" kern="0" dirty="0" err="1">
                <a:gradFill>
                  <a:gsLst>
                    <a:gs pos="2917">
                      <a:schemeClr val="tx1"/>
                    </a:gs>
                    <a:gs pos="30000">
                      <a:schemeClr val="tx1"/>
                    </a:gs>
                  </a:gsLst>
                  <a:lin ang="5400000" scaled="0"/>
                </a:gradFill>
              </a:rPr>
              <a:t>hrs</a:t>
            </a:r>
            <a:r>
              <a:rPr lang="en-US" kern="0" dirty="0">
                <a:gradFill>
                  <a:gsLst>
                    <a:gs pos="2917">
                      <a:schemeClr val="tx1"/>
                    </a:gs>
                    <a:gs pos="30000">
                      <a:schemeClr val="tx1"/>
                    </a:gs>
                  </a:gsLst>
                  <a:lin ang="5400000" scaled="0"/>
                </a:gradFill>
              </a:rPr>
              <a:t>/</a:t>
            </a:r>
            <a:r>
              <a:rPr lang="en-US" kern="0" dirty="0" err="1">
                <a:gradFill>
                  <a:gsLst>
                    <a:gs pos="2917">
                      <a:schemeClr val="tx1"/>
                    </a:gs>
                    <a:gs pos="30000">
                      <a:schemeClr val="tx1"/>
                    </a:gs>
                  </a:gsLst>
                  <a:lin ang="5400000" scaled="0"/>
                </a:gradFill>
              </a:rPr>
              <a:t>mo</a:t>
            </a:r>
            <a:r>
              <a:rPr lang="en-US" kern="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2072770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0C50DD3-45C0-4C9E-9B1A-4702FDE897F2}"/>
              </a:ext>
            </a:extLst>
          </p:cNvPr>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5" name="Rectangle 4">
            <a:extLst>
              <a:ext uri="{FF2B5EF4-FFF2-40B4-BE49-F238E27FC236}">
                <a16:creationId xmlns:a16="http://schemas.microsoft.com/office/drawing/2014/main" id="{83BFE8BE-6D8F-4E5E-9445-770BF967F469}"/>
              </a:ext>
            </a:extLst>
          </p:cNvPr>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
        <p:nvSpPr>
          <p:cNvPr id="2" name="Title 1">
            <a:extLst>
              <a:ext uri="{FF2B5EF4-FFF2-40B4-BE49-F238E27FC236}">
                <a16:creationId xmlns:a16="http://schemas.microsoft.com/office/drawing/2014/main" id="{1ACA88F7-E191-429E-83A0-D183F12369C5}"/>
              </a:ext>
            </a:extLst>
          </p:cNvPr>
          <p:cNvSpPr>
            <a:spLocks noGrp="1"/>
          </p:cNvSpPr>
          <p:nvPr>
            <p:ph type="title"/>
          </p:nvPr>
        </p:nvSpPr>
        <p:spPr/>
        <p:txBody>
          <a:bodyPr/>
          <a:lstStyle/>
          <a:p>
            <a:r>
              <a:rPr lang="en-US" dirty="0"/>
              <a:t>Tech. requirements for target landscape</a:t>
            </a:r>
          </a:p>
        </p:txBody>
      </p:sp>
      <p:sp>
        <p:nvSpPr>
          <p:cNvPr id="3" name="Content Placeholder 2">
            <a:extLst>
              <a:ext uri="{FF2B5EF4-FFF2-40B4-BE49-F238E27FC236}">
                <a16:creationId xmlns:a16="http://schemas.microsoft.com/office/drawing/2014/main" id="{42EAF345-9C40-4792-ACFF-766CFAF8427C}"/>
              </a:ext>
            </a:extLst>
          </p:cNvPr>
          <p:cNvSpPr>
            <a:spLocks noGrp="1"/>
          </p:cNvSpPr>
          <p:nvPr>
            <p:ph sz="quarter" idx="10"/>
          </p:nvPr>
        </p:nvSpPr>
        <p:spPr>
          <a:xfrm>
            <a:off x="268288" y="1398397"/>
            <a:ext cx="11542503" cy="5330690"/>
          </a:xfrm>
        </p:spPr>
        <p:txBody>
          <a:bodyPr/>
          <a:lstStyle/>
          <a:p>
            <a:pPr marL="342900" lvl="0" indent="-342900">
              <a:spcAft>
                <a:spcPts val="600"/>
              </a:spcAft>
              <a:defRPr/>
            </a:pPr>
            <a:r>
              <a:rPr lang="en-US" sz="1800" kern="0" dirty="0">
                <a:gradFill>
                  <a:gsLst>
                    <a:gs pos="2917">
                      <a:schemeClr val="tx1"/>
                    </a:gs>
                    <a:gs pos="30000">
                      <a:schemeClr val="tx1"/>
                    </a:gs>
                  </a:gsLst>
                  <a:lin ang="5400000" scaled="0"/>
                </a:gradFill>
              </a:rPr>
              <a:t>Shared services:</a:t>
            </a:r>
            <a:r>
              <a:rPr lang="en-US" sz="1800" dirty="0"/>
              <a:t> </a:t>
            </a:r>
            <a:r>
              <a:rPr lang="en-US" sz="1800" kern="0" dirty="0" err="1">
                <a:gradFill>
                  <a:gsLst>
                    <a:gs pos="2917">
                      <a:schemeClr val="tx1"/>
                    </a:gs>
                    <a:gs pos="30000">
                      <a:schemeClr val="tx1"/>
                    </a:gs>
                  </a:gsLst>
                  <a:lin ang="5400000" scaled="0"/>
                </a:gradFill>
              </a:rPr>
              <a:t>SAProuter</a:t>
            </a:r>
            <a:r>
              <a:rPr lang="en-US" sz="1800" kern="0" dirty="0">
                <a:gradFill>
                  <a:gsLst>
                    <a:gs pos="2917">
                      <a:schemeClr val="tx1"/>
                    </a:gs>
                    <a:gs pos="30000">
                      <a:schemeClr val="tx1"/>
                    </a:gs>
                  </a:gsLst>
                  <a:lin ang="5400000" scaled="0"/>
                </a:gradFill>
              </a:rPr>
              <a:t>, Web Dispatcher, Palo Alto, and proxy server provisioned in DMZ, file server</a:t>
            </a:r>
          </a:p>
          <a:p>
            <a:pPr marL="342900" lvl="0" indent="-342900">
              <a:spcAft>
                <a:spcPts val="600"/>
              </a:spcAft>
              <a:defRPr/>
            </a:pPr>
            <a:r>
              <a:rPr lang="en-US" sz="1800" kern="0" dirty="0">
                <a:gradFill>
                  <a:gsLst>
                    <a:gs pos="2917">
                      <a:schemeClr val="tx1"/>
                    </a:gs>
                    <a:gs pos="30000">
                      <a:schemeClr val="tx1"/>
                    </a:gs>
                  </a:gsLst>
                  <a:lin ang="5400000" scaled="0"/>
                </a:gradFill>
              </a:rPr>
              <a:t>Frontend express route estimate bandwidth requirement: 0.5 </a:t>
            </a:r>
            <a:r>
              <a:rPr lang="en-US" sz="1800" kern="0" dirty="0" err="1">
                <a:gradFill>
                  <a:gsLst>
                    <a:gs pos="2917">
                      <a:schemeClr val="tx1"/>
                    </a:gs>
                    <a:gs pos="30000">
                      <a:schemeClr val="tx1"/>
                    </a:gs>
                  </a:gsLst>
                  <a:lin ang="5400000" scaled="0"/>
                </a:gradFill>
              </a:rPr>
              <a:t>Gpbs</a:t>
            </a:r>
            <a:endParaRPr lang="en-US" sz="1800" kern="0" dirty="0">
              <a:gradFill>
                <a:gsLst>
                  <a:gs pos="2917">
                    <a:schemeClr val="tx1"/>
                  </a:gs>
                  <a:gs pos="30000">
                    <a:schemeClr val="tx1"/>
                  </a:gs>
                </a:gsLst>
                <a:lin ang="5400000" scaled="0"/>
              </a:gradFill>
            </a:endParaRPr>
          </a:p>
          <a:p>
            <a:pPr marL="342900" lvl="0" indent="-342900">
              <a:spcAft>
                <a:spcPts val="600"/>
              </a:spcAft>
              <a:defRPr/>
            </a:pPr>
            <a:r>
              <a:rPr lang="en-US" sz="1800" kern="0" dirty="0">
                <a:gradFill>
                  <a:gsLst>
                    <a:gs pos="2917">
                      <a:schemeClr val="tx1"/>
                    </a:gs>
                    <a:gs pos="30000">
                      <a:schemeClr val="tx1"/>
                    </a:gs>
                  </a:gsLst>
                  <a:lin ang="5400000" scaled="0"/>
                </a:gradFill>
              </a:rPr>
              <a:t>OS: SLES 12</a:t>
            </a:r>
          </a:p>
          <a:p>
            <a:pPr marL="342900" lvl="0" indent="-342900" defTabSz="914400">
              <a:spcBef>
                <a:spcPts val="0"/>
              </a:spcBef>
              <a:spcAft>
                <a:spcPts val="600"/>
              </a:spcAft>
              <a:buSzTx/>
              <a:defRPr/>
            </a:pPr>
            <a:r>
              <a:rPr lang="en-US" sz="1800" kern="0" dirty="0">
                <a:gradFill>
                  <a:gsLst>
                    <a:gs pos="2917">
                      <a:schemeClr val="tx1"/>
                    </a:gs>
                    <a:gs pos="30000">
                      <a:schemeClr val="tx1"/>
                    </a:gs>
                  </a:gsLst>
                  <a:lin ang="5400000" scaled="0"/>
                </a:gradFill>
              </a:rPr>
              <a:t>Sandbox: small single instance Solution Manager 7.2, S/4HANA 1610 application tier needs 2K SAPS, no HA</a:t>
            </a:r>
          </a:p>
          <a:p>
            <a:pPr marL="342900" indent="-342900">
              <a:spcAft>
                <a:spcPts val="600"/>
              </a:spcAft>
              <a:defRPr/>
            </a:pPr>
            <a:r>
              <a:rPr lang="en-US" sz="1800" kern="0" dirty="0">
                <a:gradFill>
                  <a:gsLst>
                    <a:gs pos="2917">
                      <a:schemeClr val="tx1"/>
                    </a:gs>
                    <a:gs pos="30000">
                      <a:schemeClr val="tx1"/>
                    </a:gs>
                  </a:gsLst>
                  <a:lin ang="5400000" scaled="0"/>
                </a:gradFill>
              </a:rPr>
              <a:t>Dev: small single instance Solution Manager 7.2, S/4HANA 1610 application tier needs 2K SAPS, no HA</a:t>
            </a:r>
          </a:p>
          <a:p>
            <a:pPr marL="342900" indent="-342900">
              <a:spcAft>
                <a:spcPts val="600"/>
              </a:spcAft>
              <a:defRPr/>
            </a:pPr>
            <a:r>
              <a:rPr lang="en-US" sz="1800" kern="0" dirty="0">
                <a:gradFill>
                  <a:gsLst>
                    <a:gs pos="2917">
                      <a:schemeClr val="tx1"/>
                    </a:gs>
                    <a:gs pos="30000">
                      <a:schemeClr val="tx1"/>
                    </a:gs>
                  </a:gsLst>
                  <a:lin ang="5400000" scaled="0"/>
                </a:gradFill>
              </a:rPr>
              <a:t>QA: S/4HANA application tier requires 4K SAPS, no HA </a:t>
            </a:r>
          </a:p>
          <a:p>
            <a:pPr marL="342900" indent="-342900">
              <a:spcAft>
                <a:spcPts val="600"/>
              </a:spcAft>
              <a:defRPr/>
            </a:pPr>
            <a:r>
              <a:rPr lang="en-US" sz="1800" kern="0" dirty="0">
                <a:gradFill>
                  <a:gsLst>
                    <a:gs pos="2917">
                      <a:schemeClr val="tx1"/>
                    </a:gs>
                    <a:gs pos="30000">
                      <a:schemeClr val="tx1"/>
                    </a:gs>
                  </a:gsLst>
                  <a:lin ang="5400000" scaled="0"/>
                </a:gradFill>
              </a:rPr>
              <a:t>PROD: S/4HANA at 700GB HANA instance, infrastructure availability of 99.99%</a:t>
            </a:r>
          </a:p>
          <a:p>
            <a:pPr marL="800100" lvl="1" indent="-342900">
              <a:spcAft>
                <a:spcPts val="600"/>
              </a:spcAft>
              <a:defRPr/>
            </a:pPr>
            <a:r>
              <a:rPr lang="en-US" sz="1800" kern="0" dirty="0">
                <a:gradFill>
                  <a:gsLst>
                    <a:gs pos="2917">
                      <a:schemeClr val="tx1"/>
                    </a:gs>
                    <a:gs pos="30000">
                      <a:schemeClr val="tx1"/>
                    </a:gs>
                  </a:gsLst>
                  <a:lin ang="5400000" scaled="0"/>
                </a:gradFill>
              </a:rPr>
              <a:t>Local RPO=5 min, RTO=30 min </a:t>
            </a:r>
          </a:p>
          <a:p>
            <a:pPr marL="800100" lvl="1" indent="-342900">
              <a:spcAft>
                <a:spcPts val="600"/>
              </a:spcAft>
              <a:defRPr/>
            </a:pPr>
            <a:r>
              <a:rPr lang="en-US" sz="1800" kern="0" dirty="0">
                <a:gradFill>
                  <a:gsLst>
                    <a:gs pos="2917">
                      <a:schemeClr val="tx1"/>
                    </a:gs>
                    <a:gs pos="30000">
                      <a:schemeClr val="tx1"/>
                    </a:gs>
                  </a:gsLst>
                  <a:lin ang="5400000" scaled="0"/>
                </a:gradFill>
              </a:rPr>
              <a:t>Remote (DR) RPO=15 min, RTO=2 hours</a:t>
            </a:r>
          </a:p>
          <a:p>
            <a:pPr marL="800100" lvl="1" indent="-342900">
              <a:spcAft>
                <a:spcPts val="600"/>
              </a:spcAft>
              <a:defRPr/>
            </a:pPr>
            <a:r>
              <a:rPr lang="en-US" sz="1800" kern="0" dirty="0">
                <a:gradFill>
                  <a:gsLst>
                    <a:gs pos="2917">
                      <a:schemeClr val="tx1"/>
                    </a:gs>
                    <a:gs pos="30000">
                      <a:schemeClr val="tx1"/>
                    </a:gs>
                  </a:gsLst>
                  <a:lin ang="5400000" scaled="0"/>
                </a:gradFill>
              </a:rPr>
              <a:t>Sizing exercises reported the production ERP database needs to be hosted on a 700 GB HANA instance</a:t>
            </a:r>
          </a:p>
          <a:p>
            <a:pPr marL="800100" lvl="1" indent="-342900">
              <a:spcAft>
                <a:spcPts val="600"/>
              </a:spcAft>
              <a:defRPr/>
            </a:pPr>
            <a:r>
              <a:rPr lang="en-US" sz="1800" kern="0" dirty="0">
                <a:gradFill>
                  <a:gsLst>
                    <a:gs pos="2917">
                      <a:schemeClr val="tx1"/>
                    </a:gs>
                    <a:gs pos="30000">
                      <a:schemeClr val="tx1"/>
                    </a:gs>
                  </a:gsLst>
                  <a:lin ang="5400000" scaled="0"/>
                </a:gradFill>
              </a:rPr>
              <a:t>S/4HANA application tier requires 12,000 SAPS</a:t>
            </a:r>
          </a:p>
          <a:p>
            <a:pPr marL="342900" indent="-342900">
              <a:spcAft>
                <a:spcPts val="600"/>
              </a:spcAft>
              <a:defRPr/>
            </a:pPr>
            <a:r>
              <a:rPr lang="en-US" sz="1800" kern="0" dirty="0">
                <a:gradFill>
                  <a:gsLst>
                    <a:gs pos="2917">
                      <a:schemeClr val="tx1"/>
                    </a:gs>
                    <a:gs pos="30000">
                      <a:schemeClr val="tx1"/>
                    </a:gs>
                  </a:gsLst>
                  <a:lin ang="5400000" scaled="0"/>
                </a:gradFill>
              </a:rPr>
              <a:t>DR: Solution Manager, S/4HANA</a:t>
            </a:r>
          </a:p>
          <a:p>
            <a:pPr marL="0" indent="0">
              <a:buNone/>
            </a:pPr>
            <a:endParaRPr lang="en-US" sz="3600" dirty="0"/>
          </a:p>
        </p:txBody>
      </p:sp>
    </p:spTree>
    <p:extLst>
      <p:ext uri="{BB962C8B-B14F-4D97-AF65-F5344CB8AC3E}">
        <p14:creationId xmlns:p14="http://schemas.microsoft.com/office/powerpoint/2010/main" val="17456666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C0592D24-9649-4BDD-85E8-BFA4A6155EF0}"/>
              </a:ext>
            </a:extLst>
          </p:cNvPr>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2" name="Title 1"/>
          <p:cNvSpPr>
            <a:spLocks noGrp="1"/>
          </p:cNvSpPr>
          <p:nvPr>
            <p:ph type="title"/>
          </p:nvPr>
        </p:nvSpPr>
        <p:spPr/>
        <p:txBody>
          <a:bodyPr>
            <a:noAutofit/>
          </a:bodyPr>
          <a:lstStyle/>
          <a:p>
            <a:r>
              <a:rPr lang="en-US" sz="4400" i="1" dirty="0">
                <a:solidFill>
                  <a:schemeClr val="tx1"/>
                </a:solidFill>
              </a:rPr>
              <a:t>Call to action – Design and present the solution</a:t>
            </a:r>
          </a:p>
        </p:txBody>
      </p:sp>
      <p:sp>
        <p:nvSpPr>
          <p:cNvPr id="3" name="Content Placeholder 2"/>
          <p:cNvSpPr>
            <a:spLocks noGrp="1"/>
          </p:cNvSpPr>
          <p:nvPr>
            <p:ph sz="quarter" idx="10"/>
          </p:nvPr>
        </p:nvSpPr>
        <p:spPr/>
        <p:txBody>
          <a:bodyPr>
            <a:noAutofit/>
          </a:bodyPr>
          <a:lstStyle/>
          <a:p>
            <a:pPr marL="0" indent="0">
              <a:buNone/>
            </a:pPr>
            <a:r>
              <a:rPr lang="en-US" sz="4400" b="1" dirty="0">
                <a:solidFill>
                  <a:schemeClr val="tx1"/>
                </a:solidFill>
              </a:rPr>
              <a:t>Outcome</a:t>
            </a:r>
            <a:endParaRPr lang="en-US" sz="4400" dirty="0">
              <a:solidFill>
                <a:schemeClr val="tx1"/>
              </a:solidFill>
            </a:endParaRPr>
          </a:p>
          <a:p>
            <a:pPr marL="0" indent="0">
              <a:buNone/>
            </a:pPr>
            <a:r>
              <a:rPr lang="en-US" sz="3200" dirty="0">
                <a:solidFill>
                  <a:schemeClr val="tx1"/>
                </a:solidFill>
              </a:rPr>
              <a:t>Design at least two solutions (e.g. HA option and Non-HA option) and present them to the target customer in a 10-minute chalk-talk format </a:t>
            </a:r>
            <a:r>
              <a:rPr lang="en-US" sz="3200" u="sng" dirty="0">
                <a:solidFill>
                  <a:schemeClr val="tx1"/>
                </a:solidFill>
              </a:rPr>
              <a:t>with quotes</a:t>
            </a:r>
            <a:r>
              <a:rPr lang="en-US" sz="3200" dirty="0">
                <a:solidFill>
                  <a:schemeClr val="tx1"/>
                </a:solidFill>
              </a:rPr>
              <a:t>.</a:t>
            </a:r>
            <a:br>
              <a:rPr lang="en-US" sz="3200" dirty="0">
                <a:solidFill>
                  <a:schemeClr val="tx1"/>
                </a:solidFill>
              </a:rPr>
            </a:br>
            <a:endParaRPr lang="en-US" sz="3200" dirty="0">
              <a:solidFill>
                <a:schemeClr val="tx1"/>
              </a:solidFill>
            </a:endParaRPr>
          </a:p>
          <a:p>
            <a:pPr marL="0" indent="0">
              <a:buNone/>
            </a:pPr>
            <a:r>
              <a:rPr lang="en-US" sz="4400" b="1" dirty="0">
                <a:solidFill>
                  <a:schemeClr val="tx1"/>
                </a:solidFill>
              </a:rPr>
              <a:t>Timeframe</a:t>
            </a:r>
            <a:endParaRPr lang="en-US" sz="4400" dirty="0">
              <a:solidFill>
                <a:schemeClr val="tx1"/>
              </a:solidFill>
            </a:endParaRPr>
          </a:p>
          <a:p>
            <a:pPr marL="0" indent="0">
              <a:buNone/>
            </a:pPr>
            <a:r>
              <a:rPr lang="en-US" sz="3200" dirty="0">
                <a:solidFill>
                  <a:schemeClr val="tx1"/>
                </a:solidFill>
              </a:rPr>
              <a:t>50 minutes</a:t>
            </a:r>
          </a:p>
          <a:p>
            <a:pPr marL="0" indent="0">
              <a:buNone/>
            </a:pPr>
            <a:endParaRPr lang="en-US" sz="4400" dirty="0">
              <a:solidFill>
                <a:schemeClr val="tx1"/>
              </a:solidFill>
            </a:endParaRPr>
          </a:p>
          <a:p>
            <a:endParaRPr lang="en-US" sz="4000" dirty="0">
              <a:solidFill>
                <a:schemeClr val="tx1"/>
              </a:solidFill>
            </a:endParaRPr>
          </a:p>
        </p:txBody>
      </p:sp>
      <p:sp>
        <p:nvSpPr>
          <p:cNvPr id="8" name="Rectangle 7">
            <a:extLst>
              <a:ext uri="{FF2B5EF4-FFF2-40B4-BE49-F238E27FC236}">
                <a16:creationId xmlns:a16="http://schemas.microsoft.com/office/drawing/2014/main" id="{D8D55C43-9C2D-4A26-9E18-35BD51227A1C}"/>
              </a:ext>
            </a:extLst>
          </p:cNvPr>
          <p:cNvSpPr/>
          <p:nvPr/>
        </p:nvSpPr>
        <p:spPr>
          <a:xfrm>
            <a:off x="8178309" y="860455"/>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HANA</a:t>
            </a:r>
          </a:p>
        </p:txBody>
      </p:sp>
    </p:spTree>
    <p:extLst>
      <p:ext uri="{BB962C8B-B14F-4D97-AF65-F5344CB8AC3E}">
        <p14:creationId xmlns:p14="http://schemas.microsoft.com/office/powerpoint/2010/main" val="1090918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5827071" cy="899665"/>
          </a:xfrm>
        </p:spPr>
        <p:txBody>
          <a:bodyPr/>
          <a:lstStyle/>
          <a:p>
            <a:pPr lvl="0" algn="l" defTabSz="932742">
              <a:spcBef>
                <a:spcPts val="0"/>
              </a:spcBef>
              <a:buSzPct val="90000"/>
              <a:defRPr/>
            </a:pPr>
            <a:r>
              <a:rPr lang="en-US" sz="3600" dirty="0">
                <a:solidFill>
                  <a:srgbClr val="FFFFFF"/>
                </a:solidFill>
              </a:rPr>
              <a:t>Step 2: </a:t>
            </a:r>
            <a:br>
              <a:rPr lang="en-US" sz="3600" dirty="0">
                <a:solidFill>
                  <a:srgbClr val="FFFFFF"/>
                </a:solidFill>
              </a:rPr>
            </a:br>
            <a:r>
              <a:rPr lang="en-US" sz="3600" dirty="0">
                <a:solidFill>
                  <a:srgbClr val="FFFFFF"/>
                </a:solidFill>
              </a:rPr>
              <a:t>Call to Action – </a:t>
            </a:r>
            <a:br>
              <a:rPr lang="en-US" sz="3600" dirty="0">
                <a:solidFill>
                  <a:srgbClr val="FFFFFF"/>
                </a:solidFill>
              </a:rPr>
            </a:br>
            <a:r>
              <a:rPr lang="en-US" sz="3600" dirty="0">
                <a:solidFill>
                  <a:srgbClr val="FFFFFF"/>
                </a:solidFill>
              </a:rPr>
              <a:t>Design the Solution</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Design a solution and prepare to present the solution to the target customer a 10-minute chalk-talk format.</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50 minutes</a:t>
            </a:r>
            <a:endParaRPr lang="en-US" sz="1600" b="1"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14396401"/>
              </p:ext>
            </p:extLst>
          </p:nvPr>
        </p:nvGraphicFramePr>
        <p:xfrm>
          <a:off x="6096000" y="3040063"/>
          <a:ext cx="6042446" cy="3073907"/>
        </p:xfrm>
        <a:graphic>
          <a:graphicData uri="http://schemas.openxmlformats.org/drawingml/2006/table">
            <a:tbl>
              <a:tblPr firstRow="1" bandRow="1">
                <a:tableStyleId>{69CF1AB2-1976-4502-BF36-3FF5EA218861}</a:tableStyleId>
              </a:tblPr>
              <a:tblGrid>
                <a:gridCol w="1480446">
                  <a:extLst>
                    <a:ext uri="{9D8B030D-6E8A-4147-A177-3AD203B41FA5}">
                      <a16:colId xmlns:a16="http://schemas.microsoft.com/office/drawing/2014/main" val="2457102107"/>
                    </a:ext>
                  </a:extLst>
                </a:gridCol>
                <a:gridCol w="4562000">
                  <a:extLst>
                    <a:ext uri="{9D8B030D-6E8A-4147-A177-3AD203B41FA5}">
                      <a16:colId xmlns:a16="http://schemas.microsoft.com/office/drawing/2014/main" val="907452746"/>
                    </a:ext>
                  </a:extLst>
                </a:gridCol>
              </a:tblGrid>
              <a:tr h="592475">
                <a:tc>
                  <a:txBody>
                    <a:bodyPr/>
                    <a:lstStyle/>
                    <a:p>
                      <a:r>
                        <a:rPr lang="en-US" sz="1400" b="1" i="1" dirty="0">
                          <a:solidFill>
                            <a:schemeClr val="bg1"/>
                          </a:solidFill>
                        </a:rPr>
                        <a:t>Business Needs</a:t>
                      </a:r>
                    </a:p>
                    <a:p>
                      <a:r>
                        <a:rPr lang="en-US" sz="1400" b="0" i="0" dirty="0">
                          <a:solidFill>
                            <a:schemeClr val="bg1"/>
                          </a:solidFill>
                        </a:rPr>
                        <a:t>(10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bg1"/>
                          </a:solidFill>
                        </a:rPr>
                        <a:t>Respond to the business requirements outlined</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bg1"/>
                          </a:solidFill>
                        </a:rPr>
                        <a:t>list the answers on a flipchart</a:t>
                      </a:r>
                    </a:p>
                  </a:txBody>
                  <a:tcPr marL="67236" marR="67236" marT="33618" marB="33618"/>
                </a:tc>
                <a:extLst>
                  <a:ext uri="{0D108BD9-81ED-4DB2-BD59-A6C34878D82A}">
                    <a16:rowId xmlns:a16="http://schemas.microsoft.com/office/drawing/2014/main" val="2812711017"/>
                  </a:ext>
                </a:extLst>
              </a:tr>
              <a:tr h="592475">
                <a:tc>
                  <a:txBody>
                    <a:bodyPr/>
                    <a:lstStyle/>
                    <a:p>
                      <a:r>
                        <a:rPr lang="en-US" sz="1400" b="1" i="1" dirty="0">
                          <a:solidFill>
                            <a:schemeClr val="bg1"/>
                          </a:solidFill>
                        </a:rPr>
                        <a:t>Design</a:t>
                      </a:r>
                    </a:p>
                    <a:p>
                      <a:pPr marL="0" algn="l" defTabSz="932742" rtl="0" eaLnBrk="1" latinLnBrk="0" hangingPunct="1"/>
                      <a:r>
                        <a:rPr lang="en-US" sz="1400" b="0" i="0" kern="1200" dirty="0">
                          <a:solidFill>
                            <a:schemeClr val="bg1"/>
                          </a:solidFill>
                          <a:latin typeface="+mn-lt"/>
                          <a:ea typeface="+mn-ea"/>
                          <a:cs typeface="+mn-cs"/>
                        </a:rPr>
                        <a:t>(30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Design a solution for as many of the stated requirements as time allows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Show the solution on a flipchart</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Estimate the cost</a:t>
                      </a:r>
                    </a:p>
                  </a:txBody>
                  <a:tcPr marL="67236" marR="67236" marT="33618" marB="33618"/>
                </a:tc>
                <a:extLst>
                  <a:ext uri="{0D108BD9-81ED-4DB2-BD59-A6C34878D82A}">
                    <a16:rowId xmlns:a16="http://schemas.microsoft.com/office/drawing/2014/main" val="803506007"/>
                  </a:ext>
                </a:extLst>
              </a:tr>
              <a:tr h="1120268">
                <a:tc>
                  <a:txBody>
                    <a:bodyPr/>
                    <a:lstStyle/>
                    <a:p>
                      <a:r>
                        <a:rPr lang="en-US" sz="1400" b="1" i="1" dirty="0">
                          <a:solidFill>
                            <a:schemeClr val="bg1"/>
                          </a:solidFill>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latin typeface="+mn-lt"/>
                          <a:ea typeface="+mn-ea"/>
                          <a:cs typeface="+mn-cs"/>
                        </a:rPr>
                        <a:t>(10</a:t>
                      </a:r>
                      <a:r>
                        <a:rPr lang="en-US" sz="1400" b="0" i="0" kern="1200" baseline="0" dirty="0">
                          <a:solidFill>
                            <a:schemeClr val="bg1"/>
                          </a:solidFill>
                          <a:latin typeface="+mn-lt"/>
                          <a:ea typeface="+mn-ea"/>
                          <a:cs typeface="+mn-cs"/>
                        </a:rPr>
                        <a:t> </a:t>
                      </a:r>
                      <a:r>
                        <a:rPr lang="en-US" sz="1400" b="0" i="0" kern="1200" dirty="0">
                          <a:solidFill>
                            <a:schemeClr val="bg1"/>
                          </a:solidFill>
                          <a:latin typeface="+mn-lt"/>
                          <a:ea typeface="+mn-ea"/>
                          <a:cs typeface="+mn-cs"/>
                        </a:rPr>
                        <a:t>minutes)</a:t>
                      </a:r>
                    </a:p>
                    <a:p>
                      <a:endParaRPr lang="en-US" sz="1400" b="1" i="1" dirty="0">
                        <a:solidFill>
                          <a:schemeClr val="bg1"/>
                        </a:solidFill>
                      </a:endParaRPr>
                    </a:p>
                  </a:txBody>
                  <a:tcPr marL="67236" marR="67236" marT="33618" marB="33618"/>
                </a:tc>
                <a:tc>
                  <a:txBody>
                    <a:bodyPr/>
                    <a:lstStyle/>
                    <a:p>
                      <a:pPr marL="285750" lvl="0" indent="-285750">
                        <a:buFont typeface="Arial" panose="020B0604020202020204" pitchFamily="34" charset="0"/>
                        <a:buChar char="•"/>
                      </a:pPr>
                      <a:r>
                        <a:rPr lang="en-US" sz="1400" dirty="0">
                          <a:solidFill>
                            <a:schemeClr val="bg1"/>
                          </a:solidFill>
                        </a:rPr>
                        <a:t>Identify any customer needs that are not addressed with the proposed solution</a:t>
                      </a:r>
                    </a:p>
                    <a:p>
                      <a:pPr marL="285750" lvl="0" indent="-285750">
                        <a:buFont typeface="Arial" panose="020B0604020202020204" pitchFamily="34" charset="0"/>
                        <a:buChar char="•"/>
                      </a:pPr>
                      <a:r>
                        <a:rPr lang="en-US" sz="1400" dirty="0">
                          <a:solidFill>
                            <a:schemeClr val="bg1"/>
                          </a:solidFill>
                        </a:rPr>
                        <a:t>Identify the benefits of your solution</a:t>
                      </a:r>
                    </a:p>
                    <a:p>
                      <a:pPr marL="285750" lvl="0" indent="-285750">
                        <a:buFont typeface="Arial" panose="020B0604020202020204" pitchFamily="34" charset="0"/>
                        <a:buChar char="•"/>
                      </a:pPr>
                      <a:r>
                        <a:rPr lang="en-US" sz="1400" dirty="0">
                          <a:solidFill>
                            <a:schemeClr val="bg1"/>
                          </a:solidFill>
                        </a:rPr>
                        <a:t>Determine how you will respond to the customer’s objections</a:t>
                      </a:r>
                    </a:p>
                    <a:p>
                      <a:pPr marL="285750" lvl="0" indent="-285750">
                        <a:buFont typeface="Arial" panose="020B0604020202020204" pitchFamily="34" charset="0"/>
                        <a:buChar char="•"/>
                      </a:pPr>
                      <a:r>
                        <a:rPr lang="en-US" sz="1400" dirty="0">
                          <a:solidFill>
                            <a:schemeClr val="bg1"/>
                          </a:solidFill>
                        </a:rPr>
                        <a:t>Prepare to verbally brief presentation to the customer</a:t>
                      </a:r>
                    </a:p>
                  </a:txBody>
                  <a:tcPr marL="67236" marR="67236" marT="33618" marB="33618"/>
                </a:tc>
                <a:extLst>
                  <a:ext uri="{0D108BD9-81ED-4DB2-BD59-A6C34878D82A}">
                    <a16:rowId xmlns:a16="http://schemas.microsoft.com/office/drawing/2014/main" val="4132286845"/>
                  </a:ext>
                </a:extLst>
              </a:tr>
            </a:tbl>
          </a:graphicData>
        </a:graphic>
      </p:graphicFrame>
    </p:spTree>
    <p:extLst>
      <p:ext uri="{BB962C8B-B14F-4D97-AF65-F5344CB8AC3E}">
        <p14:creationId xmlns:p14="http://schemas.microsoft.com/office/powerpoint/2010/main" val="1341703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30">
                <a:solidFill>
                  <a:schemeClr val="tx1"/>
                </a:solidFill>
              </a:rPr>
              <a:t>S/4 HANA, Suite on HANA / OLTP on Azure T-Shirt Costs</a:t>
            </a:r>
            <a:endParaRPr lang="en-US" sz="3530"/>
          </a:p>
        </p:txBody>
      </p:sp>
      <p:sp>
        <p:nvSpPr>
          <p:cNvPr id="9" name="TextBox 8"/>
          <p:cNvSpPr txBox="1"/>
          <p:nvPr/>
        </p:nvSpPr>
        <p:spPr>
          <a:xfrm>
            <a:off x="6647135" y="2495353"/>
            <a:ext cx="2979641" cy="1373946"/>
          </a:xfrm>
          <a:prstGeom prst="rect">
            <a:avLst/>
          </a:prstGeom>
          <a:noFill/>
        </p:spPr>
        <p:txBody>
          <a:bodyPr wrap="square" lIns="182878" tIns="146302" rIns="182878" bIns="146302" rtlCol="0">
            <a:spAutoFit/>
          </a:bodyPr>
          <a:lstStyle/>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HANA : 768GB RAM, (S72, SR72)</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72 threads, 3TB Storage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 servers on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500Mbps ExpressRoute</a:t>
            </a:r>
            <a:b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br>
            <a:endPar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0" name="TextBox 9"/>
          <p:cNvSpPr txBox="1"/>
          <p:nvPr/>
        </p:nvSpPr>
        <p:spPr>
          <a:xfrm>
            <a:off x="4689258" y="5451313"/>
            <a:ext cx="2979641" cy="1450890"/>
          </a:xfrm>
          <a:prstGeom prst="rect">
            <a:avLst/>
          </a:prstGeom>
          <a:noFill/>
        </p:spPr>
        <p:txBody>
          <a:bodyPr wrap="square" lIns="182878" tIns="146302" rIns="182878" bIns="146302" rtlCol="0">
            <a:spAutoFit/>
          </a:bodyPr>
          <a:lstStyle/>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HANA : 2TB RAM, (S192, SR192)</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192 threads, 8TB Storage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 servers on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1Gbps ExpressRoute</a:t>
            </a:r>
          </a:p>
          <a:p>
            <a:pPr algn="ctr">
              <a:lnSpc>
                <a:spcPct val="90000"/>
              </a:lnSpc>
              <a:spcAft>
                <a:spcPts val="600"/>
              </a:spcAft>
            </a:pPr>
            <a:endPar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1" name="TextBox 10"/>
          <p:cNvSpPr txBox="1"/>
          <p:nvPr/>
        </p:nvSpPr>
        <p:spPr>
          <a:xfrm>
            <a:off x="8537336" y="5455500"/>
            <a:ext cx="2979641" cy="1204415"/>
          </a:xfrm>
          <a:prstGeom prst="rect">
            <a:avLst/>
          </a:prstGeom>
          <a:noFill/>
        </p:spPr>
        <p:txBody>
          <a:bodyPr wrap="square" lIns="182878" tIns="146302" rIns="182878" bIns="146302" rtlCol="0">
            <a:spAutoFit/>
          </a:bodyPr>
          <a:lstStyle/>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HANA : 4TB RAM, (S192m, SR192m)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192 threads, 16TB Storage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 servers on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1Gbps ExpressRoute</a:t>
            </a:r>
          </a:p>
        </p:txBody>
      </p:sp>
      <p:sp>
        <p:nvSpPr>
          <p:cNvPr id="20" name="TextBox 19"/>
          <p:cNvSpPr txBox="1"/>
          <p:nvPr/>
        </p:nvSpPr>
        <p:spPr>
          <a:xfrm>
            <a:off x="841181" y="5482935"/>
            <a:ext cx="2979641" cy="1204415"/>
          </a:xfrm>
          <a:prstGeom prst="rect">
            <a:avLst/>
          </a:prstGeom>
          <a:noFill/>
        </p:spPr>
        <p:txBody>
          <a:bodyPr wrap="square" lIns="182878" tIns="146302" rIns="182878" bIns="146302" rtlCol="0">
            <a:spAutoFit/>
          </a:bodyPr>
          <a:lstStyle/>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HANA : 1.5TB RAM, (S72m, SR72m)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72 threads, 6TB Storage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 servers on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1Gbps ExpressRoute</a:t>
            </a:r>
          </a:p>
        </p:txBody>
      </p:sp>
      <p:pic>
        <p:nvPicPr>
          <p:cNvPr id="4" name="Picture 3"/>
          <p:cNvPicPr>
            <a:picLocks noChangeAspect="1"/>
          </p:cNvPicPr>
          <p:nvPr/>
        </p:nvPicPr>
        <p:blipFill>
          <a:blip r:embed="rId3"/>
          <a:stretch>
            <a:fillRect/>
          </a:stretch>
        </p:blipFill>
        <p:spPr>
          <a:xfrm>
            <a:off x="6787385" y="1009437"/>
            <a:ext cx="2604422" cy="1486849"/>
          </a:xfrm>
          <a:prstGeom prst="rect">
            <a:avLst/>
          </a:prstGeom>
          <a:solidFill>
            <a:schemeClr val="tx1"/>
          </a:solidFill>
        </p:spPr>
      </p:pic>
      <p:pic>
        <p:nvPicPr>
          <p:cNvPr id="6" name="Picture 5"/>
          <p:cNvPicPr>
            <a:picLocks noChangeAspect="1"/>
          </p:cNvPicPr>
          <p:nvPr/>
        </p:nvPicPr>
        <p:blipFill>
          <a:blip r:embed="rId4"/>
          <a:stretch>
            <a:fillRect/>
          </a:stretch>
        </p:blipFill>
        <p:spPr>
          <a:xfrm>
            <a:off x="1024286" y="3995292"/>
            <a:ext cx="2604422" cy="1486849"/>
          </a:xfrm>
          <a:prstGeom prst="rect">
            <a:avLst/>
          </a:prstGeom>
          <a:solidFill>
            <a:schemeClr val="tx1"/>
          </a:solidFill>
        </p:spPr>
      </p:pic>
      <p:pic>
        <p:nvPicPr>
          <p:cNvPr id="8" name="Picture 7"/>
          <p:cNvPicPr>
            <a:picLocks noChangeAspect="1"/>
          </p:cNvPicPr>
          <p:nvPr/>
        </p:nvPicPr>
        <p:blipFill>
          <a:blip r:embed="rId5"/>
          <a:stretch>
            <a:fillRect/>
          </a:stretch>
        </p:blipFill>
        <p:spPr>
          <a:xfrm>
            <a:off x="4829268" y="3995292"/>
            <a:ext cx="2604422" cy="1486849"/>
          </a:xfrm>
          <a:prstGeom prst="rect">
            <a:avLst/>
          </a:prstGeom>
          <a:solidFill>
            <a:schemeClr val="tx1"/>
          </a:solidFill>
        </p:spPr>
      </p:pic>
      <p:pic>
        <p:nvPicPr>
          <p:cNvPr id="14" name="Picture 13"/>
          <p:cNvPicPr>
            <a:picLocks noChangeAspect="1"/>
          </p:cNvPicPr>
          <p:nvPr/>
        </p:nvPicPr>
        <p:blipFill>
          <a:blip r:embed="rId6"/>
          <a:stretch>
            <a:fillRect/>
          </a:stretch>
        </p:blipFill>
        <p:spPr>
          <a:xfrm>
            <a:off x="8640366" y="3995292"/>
            <a:ext cx="2604422" cy="1486849"/>
          </a:xfrm>
          <a:prstGeom prst="rect">
            <a:avLst/>
          </a:prstGeom>
          <a:solidFill>
            <a:schemeClr val="tx1"/>
          </a:solidFill>
        </p:spPr>
      </p:pic>
      <p:pic>
        <p:nvPicPr>
          <p:cNvPr id="5" name="Picture 4"/>
          <p:cNvPicPr>
            <a:picLocks noChangeAspect="1"/>
          </p:cNvPicPr>
          <p:nvPr/>
        </p:nvPicPr>
        <p:blipFill>
          <a:blip r:embed="rId7"/>
          <a:stretch>
            <a:fillRect/>
          </a:stretch>
        </p:blipFill>
        <p:spPr>
          <a:xfrm>
            <a:off x="2829333" y="972619"/>
            <a:ext cx="2604422" cy="1486848"/>
          </a:xfrm>
          <a:prstGeom prst="rect">
            <a:avLst/>
          </a:prstGeom>
          <a:solidFill>
            <a:schemeClr val="tx1"/>
          </a:solidFill>
        </p:spPr>
      </p:pic>
      <p:sp>
        <p:nvSpPr>
          <p:cNvPr id="13" name="TextBox 12"/>
          <p:cNvSpPr txBox="1"/>
          <p:nvPr/>
        </p:nvSpPr>
        <p:spPr>
          <a:xfrm>
            <a:off x="2678284" y="2480157"/>
            <a:ext cx="2979641" cy="1789952"/>
          </a:xfrm>
          <a:prstGeom prst="rect">
            <a:avLst/>
          </a:prstGeom>
          <a:noFill/>
        </p:spPr>
        <p:txBody>
          <a:bodyPr wrap="square" lIns="182878" tIns="146302" rIns="182878" bIns="146302" rtlCol="0">
            <a:spAutoFit/>
          </a:bodyPr>
          <a:lstStyle/>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HANA : 448GB RAM, (GS5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32 vCPUs, 2TB Storage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 servers on VM</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500Mbps ExpressRoute</a:t>
            </a:r>
          </a:p>
          <a:p>
            <a:pPr algn="ctr">
              <a:lnSpc>
                <a:spcPct val="90000"/>
              </a:lnSpc>
              <a:spcAft>
                <a:spcPts val="600"/>
              </a:spcAft>
            </a:pPr>
            <a: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CPP : Compute Pre-Purchase Plan through Microsoft EA</a:t>
            </a:r>
            <a:br>
              <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br>
            <a:endParaRPr lang="en-US" sz="120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F9FE262D-853B-41AE-A9C8-21213A6E9880}"/>
              </a:ext>
            </a:extLst>
          </p:cNvPr>
          <p:cNvSpPr txBox="1"/>
          <p:nvPr/>
        </p:nvSpPr>
        <p:spPr>
          <a:xfrm rot="20293679">
            <a:off x="10409905" y="844000"/>
            <a:ext cx="1570544" cy="634524"/>
          </a:xfrm>
          <a:prstGeom prst="rect">
            <a:avLst/>
          </a:prstGeom>
          <a:noFill/>
        </p:spPr>
        <p:txBody>
          <a:bodyPr wrap="square" lIns="182878" tIns="146302" rIns="182878" bIns="146302" rtlCol="0">
            <a:spAutoFit/>
          </a:bodyPr>
          <a:lstStyle/>
          <a:p>
            <a:pPr>
              <a:lnSpc>
                <a:spcPct val="90000"/>
              </a:lnSpc>
              <a:spcAft>
                <a:spcPts val="600"/>
              </a:spcAft>
            </a:pPr>
            <a:r>
              <a:rPr lang="en-US" sz="2400" dirty="0">
                <a:solidFill>
                  <a:srgbClr val="FFFF00"/>
                </a:solidFill>
              </a:rPr>
              <a:t>Sample</a:t>
            </a:r>
          </a:p>
        </p:txBody>
      </p:sp>
    </p:spTree>
    <p:extLst>
      <p:ext uri="{BB962C8B-B14F-4D97-AF65-F5344CB8AC3E}">
        <p14:creationId xmlns:p14="http://schemas.microsoft.com/office/powerpoint/2010/main" val="694487891"/>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AB1B71-E02E-4B21-8DE3-88D976D26901}">
  <ds:schemaRefs>
    <ds:schemaRef ds:uri="http://schemas.microsoft.com/sharepoint/v3/contenttype/forms"/>
  </ds:schemaRefs>
</ds:datastoreItem>
</file>

<file path=customXml/itemProps2.xml><?xml version="1.0" encoding="utf-8"?>
<ds:datastoreItem xmlns:ds="http://schemas.openxmlformats.org/officeDocument/2006/customXml" ds:itemID="{CDA074EA-9D13-446B-A160-F82997E5D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8923E-618B-4D2E-8675-74008CA5BCC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27</TotalTime>
  <Words>1329</Words>
  <Application>Microsoft Office PowerPoint</Application>
  <PresentationFormat>Widescreen</PresentationFormat>
  <Paragraphs>280</Paragraphs>
  <Slides>17</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ＭＳ Ｐゴシック</vt:lpstr>
      <vt:lpstr>Arial</vt:lpstr>
      <vt:lpstr>Calibri</vt:lpstr>
      <vt:lpstr>Calibri Light</vt:lpstr>
      <vt:lpstr>Courier New</vt:lpstr>
      <vt:lpstr>Segoe UI</vt:lpstr>
      <vt:lpstr>Segoe UI Light</vt:lpstr>
      <vt:lpstr>Windows Azure</vt:lpstr>
      <vt:lpstr>Worksheet</vt:lpstr>
      <vt:lpstr>PowerPoint Presentation</vt:lpstr>
      <vt:lpstr>Step 1:  Review the Customer Case Study  Outcome Analyze your customer’s needs  Timeframe 10 minutes</vt:lpstr>
      <vt:lpstr>Customer Situation</vt:lpstr>
      <vt:lpstr>Business Requirements</vt:lpstr>
      <vt:lpstr>Current Environment</vt:lpstr>
      <vt:lpstr>Tech. requirements for target landscape</vt:lpstr>
      <vt:lpstr>Call to action – Design and present the solution</vt:lpstr>
      <vt:lpstr>Step 2:  Call to Action –  Design the Solution  Outcome Design a solution and prepare to present the solution to the target customer a 10-minute chalk-talk format.  Timeframe 50 minutes</vt:lpstr>
      <vt:lpstr>S/4 HANA, Suite on HANA / OLTP on Azure T-Shirt Costs</vt:lpstr>
      <vt:lpstr>Sample Solution   Outcome Identify the potential solution for the case-study Identify solutions designed by other teams   Timeframe 10 minutes </vt:lpstr>
      <vt:lpstr>PowerPoint Presentation</vt:lpstr>
      <vt:lpstr>Solution Details</vt:lpstr>
      <vt:lpstr>Pricing result – primary site </vt:lpstr>
      <vt:lpstr>Pricing result – secondary/DR site</vt:lpstr>
      <vt:lpstr>What’s in the sample price calculation?</vt:lpstr>
      <vt:lpstr>Peering review grading criteria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13</cp:revision>
  <dcterms:created xsi:type="dcterms:W3CDTF">2017-06-20T19:36:36Z</dcterms:created>
  <dcterms:modified xsi:type="dcterms:W3CDTF">2017-06-23T06:25:42Z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