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347" r:id="rId5"/>
    <p:sldId id="400" r:id="rId6"/>
    <p:sldId id="348" r:id="rId7"/>
    <p:sldId id="346" r:id="rId8"/>
    <p:sldId id="359" r:id="rId9"/>
    <p:sldId id="361" r:id="rId10"/>
    <p:sldId id="357" r:id="rId11"/>
    <p:sldId id="354" r:id="rId12"/>
    <p:sldId id="356" r:id="rId13"/>
    <p:sldId id="355" r:id="rId14"/>
    <p:sldId id="358" r:id="rId15"/>
    <p:sldId id="377" r:id="rId16"/>
    <p:sldId id="372" r:id="rId17"/>
    <p:sldId id="373" r:id="rId18"/>
    <p:sldId id="382" r:id="rId19"/>
    <p:sldId id="362" r:id="rId20"/>
    <p:sldId id="366" r:id="rId21"/>
    <p:sldId id="367" r:id="rId22"/>
    <p:sldId id="368" r:id="rId23"/>
    <p:sldId id="369" r:id="rId24"/>
    <p:sldId id="371" r:id="rId25"/>
    <p:sldId id="363" r:id="rId26"/>
    <p:sldId id="370" r:id="rId27"/>
    <p:sldId id="383" r:id="rId28"/>
    <p:sldId id="384" r:id="rId29"/>
    <p:sldId id="385" r:id="rId30"/>
    <p:sldId id="386" r:id="rId31"/>
    <p:sldId id="393" r:id="rId32"/>
    <p:sldId id="394" r:id="rId33"/>
    <p:sldId id="395" r:id="rId34"/>
    <p:sldId id="396" r:id="rId35"/>
    <p:sldId id="397" r:id="rId36"/>
    <p:sldId id="398" r:id="rId37"/>
    <p:sldId id="351" r:id="rId38"/>
    <p:sldId id="387" r:id="rId39"/>
    <p:sldId id="388" r:id="rId40"/>
    <p:sldId id="389" r:id="rId41"/>
    <p:sldId id="390" r:id="rId42"/>
    <p:sldId id="391" r:id="rId43"/>
    <p:sldId id="392" r:id="rId44"/>
    <p:sldId id="381" r:id="rId45"/>
    <p:sldId id="352" r:id="rId46"/>
    <p:sldId id="353" r:id="rId47"/>
    <p:sldId id="34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400"/>
            <p14:sldId id="348"/>
          </p14:sldIdLst>
        </p14:section>
        <p14:section name="SAP AnyDB (20 mins)" id="{81FA6515-2ACA-42D2-B462-6AD6B7D7EF6D}">
          <p14:sldIdLst>
            <p14:sldId id="346"/>
            <p14:sldId id="359"/>
            <p14:sldId id="361"/>
            <p14:sldId id="357"/>
            <p14:sldId id="354"/>
            <p14:sldId id="356"/>
            <p14:sldId id="355"/>
            <p14:sldId id="358"/>
            <p14:sldId id="377"/>
            <p14:sldId id="372"/>
            <p14:sldId id="373"/>
            <p14:sldId id="382"/>
            <p14:sldId id="362"/>
            <p14:sldId id="366"/>
            <p14:sldId id="367"/>
            <p14:sldId id="368"/>
            <p14:sldId id="369"/>
            <p14:sldId id="371"/>
            <p14:sldId id="363"/>
            <p14:sldId id="370"/>
            <p14:sldId id="383"/>
            <p14:sldId id="384"/>
            <p14:sldId id="385"/>
            <p14:sldId id="386"/>
            <p14:sldId id="393"/>
            <p14:sldId id="394"/>
            <p14:sldId id="395"/>
            <p14:sldId id="396"/>
            <p14:sldId id="397"/>
            <p14:sldId id="398"/>
          </p14:sldIdLst>
        </p14:section>
        <p14:section name="Topic 2 (15 mins)" id="{BE77E550-7281-471B-8258-C27D80DE44AD}">
          <p14:sldIdLst>
            <p14:sldId id="351"/>
            <p14:sldId id="387"/>
            <p14:sldId id="388"/>
            <p14:sldId id="389"/>
            <p14:sldId id="390"/>
            <p14:sldId id="391"/>
            <p14:sldId id="392"/>
            <p14:sldId id="381"/>
          </p14:sldIdLst>
        </p14:section>
        <p14:section name="Conclusion (5 mins)" id="{6EC64523-FE06-4775-B955-831F82F993AC}">
          <p14:sldIdLst>
            <p14:sldId id="352"/>
            <p14:sldId id="353"/>
            <p14:sldId id="342"/>
          </p14:sldIdLst>
        </p14:section>
      </p14:sectionLst>
    </p:ext>
    <p:ext uri="{EFAFB233-063F-42B5-8137-9DF3F51BA10A}">
      <p15:sldGuideLst xmlns:p15="http://schemas.microsoft.com/office/powerpoint/2012/main">
        <p15:guide id="1" orient="horz" pos="399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63870" autoAdjust="0"/>
  </p:normalViewPr>
  <p:slideViewPr>
    <p:cSldViewPr snapToGrid="0" showGuides="1">
      <p:cViewPr varScale="1">
        <p:scale>
          <a:sx n="68" d="100"/>
          <a:sy n="68" d="100"/>
        </p:scale>
        <p:origin x="1637" y="62"/>
      </p:cViewPr>
      <p:guideLst>
        <p:guide orient="horz" pos="399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azure/best-practices-availability-paired-region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doesn’t yet</a:t>
            </a:r>
            <a:r>
              <a:rPr lang="en-US" baseline="0" dirty="0"/>
              <a:t> support clusters.  T</a:t>
            </a:r>
            <a:r>
              <a:rPr lang="en-US" dirty="0"/>
              <a:t>o help protect the SAP components of ASCS/SCS/Central Services, you should:</a:t>
            </a:r>
          </a:p>
          <a:p>
            <a:pPr marL="171450" indent="-171450">
              <a:buFont typeface="Arial" panose="020B0604020202020204" pitchFamily="34" charset="0"/>
              <a:buChar char="•"/>
            </a:pPr>
            <a:r>
              <a:rPr lang="en-US" dirty="0"/>
              <a:t>Have an Active </a:t>
            </a:r>
            <a:r>
              <a:rPr lang="en-US" sz="1100" dirty="0"/>
              <a:t>Directory</a:t>
            </a:r>
            <a:r>
              <a:rPr lang="en-US" dirty="0"/>
              <a:t> server running in Azure. This Active Directory server would be the primary Active Directory server in case of a failover to the DR site. The Active Directory domain controller in Azure must be regularly synchronized with the on-premises Active Directory domain controllers.</a:t>
            </a:r>
          </a:p>
          <a:p>
            <a:pPr marL="171450" indent="-171450">
              <a:buFont typeface="Arial" panose="020B0604020202020204" pitchFamily="34" charset="0"/>
              <a:buChar char="•"/>
            </a:pPr>
            <a:r>
              <a:rPr lang="en-US" dirty="0"/>
              <a:t>While not running in Azure (the normal case), have a VM in Azure which is up and running for every running SAP ASCS/SCS/Central Services. If a DR event occurs, these VMs will take over the role of the ASCS/SCS/Central Services. You would need to make sure that the content of the </a:t>
            </a:r>
            <a:r>
              <a:rPr lang="en-US" dirty="0" err="1"/>
              <a:t>sapmnt</a:t>
            </a:r>
            <a:r>
              <a:rPr lang="en-US" dirty="0"/>
              <a:t> share(s) of the VMs running on-premises is copied on a regular basis into the VM(s) in Azure.</a:t>
            </a:r>
          </a:p>
          <a:p>
            <a:pPr marL="171450" indent="-171450">
              <a:buFont typeface="Arial" panose="020B0604020202020204" pitchFamily="34" charset="0"/>
              <a:buChar char="•"/>
            </a:pPr>
            <a:r>
              <a:rPr lang="en-US" dirty="0"/>
              <a:t>In case of a failover to the DR site, assume that the Active Directory server that has been in Azure or is rebuilt in Azure is taking over the Windows Domain services.</a:t>
            </a:r>
          </a:p>
          <a:p>
            <a:endParaRPr lang="en-US" dirty="0"/>
          </a:p>
          <a:p>
            <a:r>
              <a:rPr lang="en-US" dirty="0"/>
              <a:t>NOTE In this procedure, you make a change to the DNS entries for the Virtual Windows Cluster names by changing their IP addresses to the IP addresses of the VMs in Azure that should run ASCS/SCS/Central Services. You also assign the virtual name of the cluster to the VMs in Azure designated to run ASCS/SCS/Central Services.</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218373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58752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2D9050-ECBC-4706-AA5F-C061ABCE0250}" type="slidenum">
              <a:rPr lang="en-US" smtClean="0"/>
              <a:t>12</a:t>
            </a:fld>
            <a:endParaRPr lang="en-US"/>
          </a:p>
        </p:txBody>
      </p:sp>
    </p:spTree>
    <p:extLst>
      <p:ext uri="{BB962C8B-B14F-4D97-AF65-F5344CB8AC3E}">
        <p14:creationId xmlns:p14="http://schemas.microsoft.com/office/powerpoint/2010/main" val="79182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9B5C7-E893-44FC-BCCF-622F37DEFA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68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powerful hybrid scenarios we are making even easier to implement with SQL Server 2014 is a low recovery time objective (RTO) disaster recovery solution for your on-premises SQL Servers.  You can do this by now being able to add AlwaysOn replicas directly to Microsoft Azure Virtual Machines.  Now as you see in the diagram, we recommend having your asynchronous replicas residing in Azure VMs and your synchronous replica hosted in the same location.  Again the reason for that is you want to minimize the impact on your primary, so having the synchronous close by is ideal.  Now this is still a low RTO solution as the way asynchronous replication works, is as soon as the transaction is committed it is on it’s way to the replica in Azure, so data loss in minimal.  </a:t>
            </a:r>
          </a:p>
          <a:p>
            <a:endParaRPr lang="en-US" dirty="0"/>
          </a:p>
          <a:p>
            <a:r>
              <a:rPr lang="en-US" dirty="0"/>
              <a:t>The other big gain in this scenario is that AlwaysOn replicas are readable so you can take advantage of the global Azure data center to strategically place the replicas (remember you can have up to 8 now with SQL Server 2014, double that of SQL Server 2012).  This means faster global BI reporting in addition to a more cost effective disaster recovery solution.</a:t>
            </a:r>
          </a:p>
          <a:p>
            <a:endParaRPr lang="en-US" dirty="0"/>
          </a:p>
          <a:p>
            <a:r>
              <a:rPr lang="en-US" dirty="0"/>
              <a:t>We have built UI into SQL Server management studio to make the deployment of AlwaysOn replicas even easier regardless of the hosting location.  Also SQL Database on-</a:t>
            </a:r>
            <a:r>
              <a:rPr lang="en-US" dirty="0" err="1"/>
              <a:t>prem</a:t>
            </a:r>
            <a:r>
              <a:rPr lang="en-US" baseline="0" dirty="0"/>
              <a:t> or on Azure can </a:t>
            </a:r>
            <a:r>
              <a:rPr lang="en-US" dirty="0"/>
              <a:t>backup</a:t>
            </a:r>
            <a:r>
              <a:rPr lang="en-US" baseline="0" dirty="0"/>
              <a:t> directly to Azure storage.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E9B5C7-E893-44FC-BCCF-622F37DEFA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83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1910291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750670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production workloads on Oracle,</a:t>
            </a:r>
            <a:r>
              <a:rPr lang="en-US" sz="1200" kern="1200" baseline="0" dirty="0">
                <a:solidFill>
                  <a:schemeClr val="tx1"/>
                </a:solidFill>
                <a:effectLst/>
                <a:latin typeface="+mn-lt"/>
                <a:ea typeface="+mn-ea"/>
                <a:cs typeface="+mn-cs"/>
              </a:rPr>
              <a:t> High Availability is very important. In an on-</a:t>
            </a:r>
            <a:r>
              <a:rPr lang="en-US" sz="1200" kern="1200" baseline="0" dirty="0" err="1">
                <a:solidFill>
                  <a:schemeClr val="tx1"/>
                </a:solidFill>
                <a:effectLst/>
                <a:latin typeface="+mn-lt"/>
                <a:ea typeface="+mn-ea"/>
                <a:cs typeface="+mn-cs"/>
              </a:rPr>
              <a:t>prem</a:t>
            </a:r>
            <a:r>
              <a:rPr lang="en-US" sz="1200" kern="1200" baseline="0" dirty="0">
                <a:solidFill>
                  <a:schemeClr val="tx1"/>
                </a:solidFill>
                <a:effectLst/>
                <a:latin typeface="+mn-lt"/>
                <a:ea typeface="+mn-ea"/>
                <a:cs typeface="+mn-cs"/>
              </a:rPr>
              <a:t> data center the hardware is usually built to give very high uptime guarantees, and system administration is typically done in specific time windows. By contrast, in Azure you need to have at least two instances in an Availability Set to get an uptime SLA. Because of host updates, VM relocation, or other reasons, a VM may need to be restarted by Azure. System administrators do not control this. As a result, achieving High Availability requires software level mechanisms. With Oracle Database, you have two options: Data Guard or Fail Safe. Real Application Cluster (RAC) is not possible because there are no shared disk clusters in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is a well understood solution with different configuration options depending on your HA needs. For workloads running Oracle Enterprise Edition, this is the preferred solution. Oracle Standard Edition doesn’t support Data Guard, and therefore must rely on Oracle Fail Safe. Oracle Fail Safe requires Windows Server Failover Cluster (WSFC), and this usually works with a shared SAN. Because this is not available in Azure, you need a third party tool to perform disk replication like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SIOS is certified for Azure and Oracle.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a:solidFill>
                  <a:schemeClr val="tx1"/>
                </a:solidFill>
                <a:effectLst/>
                <a:latin typeface="+mn-lt"/>
                <a:ea typeface="+mn-ea"/>
                <a:cs typeface="+mn-cs"/>
              </a:rPr>
              <a:t>GoldenGgate</a:t>
            </a:r>
            <a:r>
              <a:rPr lang="en-US" sz="1200" kern="1200" baseline="0" dirty="0">
                <a:solidFill>
                  <a:schemeClr val="tx1"/>
                </a:solidFill>
                <a:effectLst/>
                <a:latin typeface="+mn-lt"/>
                <a:ea typeface="+mn-ea"/>
                <a:cs typeface="+mn-cs"/>
              </a:rPr>
              <a:t> provides logical data(base) replication. It is basically separate software from the DBMS, and may in some cases be preferable over a solution using Data Guard.</a:t>
            </a:r>
            <a:endParaRPr lang="nl-NL" dirty="0"/>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37990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Oracle Fail Safe works in conjunction with Windows Server Failover Cluster (WSFC). With WSFC you setup an Internal Load Balancer (ILB), and tie it to a reserved internal IP address. The ILB exposes the required ports to the client. In the case of Oracle port 1521 for TNS traffic. The ILB forwards traffic to the primary node over this port. It also uses a secondary port as a probe to see if the node is responding. This is TCP traffic, usually over port 59999. The probe checks the availability of both nodes at regular intervals (usually 10 seconds). On the secondary node port 59999 is not reachable unless the primary node is down. The nodes in the WSFC are in an Availability Set to ensure at least one of the two nodes is active. This ensures that an update or failure does not bring the cluster 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Because there is no shared SAN, SIOS </a:t>
            </a:r>
            <a:r>
              <a:rPr lang="en-US" sz="1200" kern="1200" baseline="0" dirty="0" err="1">
                <a:solidFill>
                  <a:schemeClr val="tx1"/>
                </a:solidFill>
                <a:effectLst/>
                <a:latin typeface="+mn-lt"/>
                <a:ea typeface="+mn-ea"/>
                <a:cs typeface="+mn-cs"/>
              </a:rPr>
              <a:t>DataKeeper</a:t>
            </a:r>
            <a:r>
              <a:rPr lang="en-US" sz="1200" kern="1200" baseline="0" dirty="0">
                <a:solidFill>
                  <a:schemeClr val="tx1"/>
                </a:solidFill>
                <a:effectLst/>
                <a:latin typeface="+mn-lt"/>
                <a:ea typeface="+mn-ea"/>
                <a:cs typeface="+mn-cs"/>
              </a:rPr>
              <a:t> needs to be used to replicate the disk state to the other node. To minimize the possibility that issues with the storage account brings down both nodes, we recommend putting disks for the different nodes in different storage accounts.</a:t>
            </a:r>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225889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 Data Guard you deploy a Primary database, and up to 30 Standby databases. As with Fail Safe, each Data Guard instance has its own set of disks, preferably in a different storage account. However, where with Fail Safe the disk replication is performed outside of the control of Oracle, with Data Guard Oracle takes care of transporting a Redo Stream to the Standby databases, so the changes to the Primary database can be applied to the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Standby databases can be Physical standby, Logical standby, or Snapshot standby databases. A Physical Standby database has the same disk and file configuration, which is the best option for a HA configuration because you then work with an exact replica on which the Redo Stream will directly be applied using Redo Apply. With Logical standby databases the Redo Stream is first converted to SQL statements that are executed against the standby using SQL Apply, and Snapshot standby databases are not updated constantly. Because Physical standby databases have the same physical layout, the performance will also be consistent with the Primary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 Observer process is needed to accommodate automatic failover. The observer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a failure of the Primary database occurs.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The Observer comes in action and turns the Standby database into the Primary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&lt;click&gt;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the client actually is aware of both instances. There is no load balancer in play directing traffic. The connection string points to both instances, and the designated Primary is the one the client talks to. When a failover occurs the client switches to using the new Primary. Most Oracle clients are capable of this behavior.</a:t>
            </a:r>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335030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76140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If you have multiple Data Guard configurations you can have an Observer that monitors all those configurations. Because this moves the Observer outside the Availability Set, you need to create two Observer nodes in a separate Availability Set and use </a:t>
            </a:r>
            <a:r>
              <a:rPr lang="en-US" sz="1200" b="1" kern="1200" baseline="0" dirty="0">
                <a:solidFill>
                  <a:schemeClr val="tx1"/>
                </a:solidFill>
                <a:effectLst/>
                <a:latin typeface="+mn-lt"/>
                <a:ea typeface="+mn-ea"/>
                <a:cs typeface="+mn-cs"/>
              </a:rPr>
              <a:t>Oracle Enterprise Manager</a:t>
            </a:r>
            <a:r>
              <a:rPr lang="en-US" sz="1200" kern="1200" baseline="0" dirty="0">
                <a:solidFill>
                  <a:schemeClr val="tx1"/>
                </a:solidFill>
                <a:effectLst/>
                <a:latin typeface="+mn-lt"/>
                <a:ea typeface="+mn-ea"/>
                <a:cs typeface="+mn-cs"/>
              </a:rPr>
              <a:t> to create a failover configuration for the Observer. Especially in situations where the database instances are running on DS or GS series, this is very cost beneficial, because an A1 instance is enough to run an Observer. An A1 is much cheaper than a DS1 or GS1, and it does not carry the extra cost of Premium Storage.</a:t>
            </a:r>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96899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Data Guard supports up to 30 Standby databases and you can use at least one of these for Disaster Recovery. For Disaster Recovery a Standby database is typically located in a different data center. In Azure you use a different region where you setup a second VNET, which you connect via Site-to-Site VPN. If your RPO lets you get away with data loss between minutes and an hour, a single Standby database in the second Azure region will suffice. Otherwise, you should setup two Standby databases in an Availability Set, so you ensure the least amount of data loss. Because the remote standby database is in a different region and the connection is over VPN, there is considerable latency involved. This means updates to the remote standby database(s) need to be done asynchronously, because the performance impact of synchronous updates would kill the performance of the Primary database.</a:t>
            </a:r>
          </a:p>
        </p:txBody>
      </p:sp>
      <p:sp>
        <p:nvSpPr>
          <p:cNvPr id="4" name="Slide Number Placeholder 3"/>
          <p:cNvSpPr>
            <a:spLocks noGrp="1"/>
          </p:cNvSpPr>
          <p:nvPr>
            <p:ph type="sldNum" sz="quarter" idx="10"/>
          </p:nvPr>
        </p:nvSpPr>
        <p:spPr/>
        <p:txBody>
          <a:bodyPr/>
          <a:lstStyle/>
          <a:p>
            <a:fld id="{D2E9B5C7-E893-44FC-BCCF-622F37DEFA34}" type="slidenum">
              <a:rPr lang="en-US" smtClean="0"/>
              <a:t>21</a:t>
            </a:fld>
            <a:endParaRPr lang="en-US"/>
          </a:p>
        </p:txBody>
      </p:sp>
    </p:spTree>
    <p:extLst>
      <p:ext uri="{BB962C8B-B14F-4D97-AF65-F5344CB8AC3E}">
        <p14:creationId xmlns:p14="http://schemas.microsoft.com/office/powerpoint/2010/main" val="3836302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Guard</a:t>
            </a:r>
            <a:r>
              <a:rPr lang="en-US" sz="1200" kern="1200" baseline="0" dirty="0">
                <a:solidFill>
                  <a:schemeClr val="tx1"/>
                </a:solidFill>
                <a:effectLst/>
                <a:latin typeface="+mn-lt"/>
                <a:ea typeface="+mn-ea"/>
                <a:cs typeface="+mn-cs"/>
              </a:rPr>
              <a:t> can be configured in different ways. For HA you need to have Zero Data Loss, and this is achieved by setting the right Protection Mode. Maximum Protection or Maximum Availability with SYNC Transport and Redo Apply ensure Zero Data Loss. The use of Redo Apply means that for HA you must use a Physical Standby. SYNC Transport ensures changes are sent to the Standby database immediately. You can then still choose when the Primary database continues processing. With AFFIRM it waits until the Redo Stream for a transaction is persisted to disk. With NOAFFIRM, a.k.a. </a:t>
            </a:r>
            <a:r>
              <a:rPr lang="en-US" sz="1200" kern="1200" baseline="0" dirty="0" err="1">
                <a:solidFill>
                  <a:schemeClr val="tx1"/>
                </a:solidFill>
                <a:effectLst/>
                <a:latin typeface="+mn-lt"/>
                <a:ea typeface="+mn-ea"/>
                <a:cs typeface="+mn-cs"/>
              </a:rPr>
              <a:t>FastSync</a:t>
            </a:r>
            <a:r>
              <a:rPr lang="en-US" sz="1200" kern="1200" baseline="0" dirty="0">
                <a:solidFill>
                  <a:schemeClr val="tx1"/>
                </a:solidFill>
                <a:effectLst/>
                <a:latin typeface="+mn-lt"/>
                <a:ea typeface="+mn-ea"/>
                <a:cs typeface="+mn-cs"/>
              </a:rPr>
              <a:t>, the Redo Stream can only be in memory of the Standby database before the Primary database continues. This obviously improves performance, but in case of dual failure could result in minor data loss.</a:t>
            </a:r>
            <a:endParaRPr lang="en-US" sz="1200" kern="1200" dirty="0">
              <a:solidFill>
                <a:schemeClr val="tx1"/>
              </a:solidFill>
              <a:effectLst/>
              <a:latin typeface="+mn-lt"/>
              <a:ea typeface="+mn-ea"/>
              <a:cs typeface="+mn-cs"/>
            </a:endParaRPr>
          </a:p>
          <a:p>
            <a:endParaRPr lang="en-US" dirty="0"/>
          </a:p>
          <a:p>
            <a:r>
              <a:rPr lang="en-US" dirty="0"/>
              <a:t>For Disaster</a:t>
            </a:r>
            <a:r>
              <a:rPr lang="en-US" baseline="0" dirty="0"/>
              <a:t> Recovery you use the Maximum Performance Protection Mode, which results in asynchronous transport and NOAFFIRM, so the Primary database can continue without waiting for the Standby database.</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1599889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23</a:t>
            </a:fld>
            <a:endParaRPr lang="en-US"/>
          </a:p>
        </p:txBody>
      </p:sp>
    </p:spTree>
    <p:extLst>
      <p:ext uri="{BB962C8B-B14F-4D97-AF65-F5344CB8AC3E}">
        <p14:creationId xmlns:p14="http://schemas.microsoft.com/office/powerpoint/2010/main" val="378053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24</a:t>
            </a:fld>
            <a:endParaRPr lang="en-US"/>
          </a:p>
        </p:txBody>
      </p:sp>
    </p:spTree>
    <p:extLst>
      <p:ext uri="{BB962C8B-B14F-4D97-AF65-F5344CB8AC3E}">
        <p14:creationId xmlns:p14="http://schemas.microsoft.com/office/powerpoint/2010/main" val="4214188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25</a:t>
            </a:fld>
            <a:endParaRPr lang="en-US"/>
          </a:p>
        </p:txBody>
      </p:sp>
    </p:spTree>
    <p:extLst>
      <p:ext uri="{BB962C8B-B14F-4D97-AF65-F5344CB8AC3E}">
        <p14:creationId xmlns:p14="http://schemas.microsoft.com/office/powerpoint/2010/main" val="3385491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26</a:t>
            </a:fld>
            <a:endParaRPr lang="en-US"/>
          </a:p>
        </p:txBody>
      </p:sp>
    </p:spTree>
    <p:extLst>
      <p:ext uri="{BB962C8B-B14F-4D97-AF65-F5344CB8AC3E}">
        <p14:creationId xmlns:p14="http://schemas.microsoft.com/office/powerpoint/2010/main" val="3918912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27</a:t>
            </a:fld>
            <a:endParaRPr lang="en-US"/>
          </a:p>
        </p:txBody>
      </p:sp>
    </p:spTree>
    <p:extLst>
      <p:ext uri="{BB962C8B-B14F-4D97-AF65-F5344CB8AC3E}">
        <p14:creationId xmlns:p14="http://schemas.microsoft.com/office/powerpoint/2010/main" val="256129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28</a:t>
            </a:fld>
            <a:endParaRPr lang="en-US"/>
          </a:p>
        </p:txBody>
      </p:sp>
    </p:spTree>
    <p:extLst>
      <p:ext uri="{BB962C8B-B14F-4D97-AF65-F5344CB8AC3E}">
        <p14:creationId xmlns:p14="http://schemas.microsoft.com/office/powerpoint/2010/main" val="2563178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SAP HANA Host Auto-Failover for SAP HANA Scale-out: </a:t>
            </a:r>
            <a:r>
              <a:rPr lang="en-US" sz="1200" b="0" i="0" u="none" strike="noStrike" kern="1200" baseline="0">
                <a:solidFill>
                  <a:schemeClr val="tx1"/>
                </a:solidFill>
                <a:latin typeface="+mn-lt"/>
                <a:ea typeface="+mn-ea"/>
                <a:cs typeface="+mn-cs"/>
              </a:rPr>
              <a:t>One node will fail (data-set is not complete anymore), Stand-by node will take over data and log files of failed node and will replace it (data-set is complete again). </a:t>
            </a:r>
          </a:p>
          <a:p>
            <a:r>
              <a:rPr lang="en-US" sz="1200" b="0" i="0" u="none" strike="noStrike" kern="1200" baseline="0">
                <a:solidFill>
                  <a:schemeClr val="tx1"/>
                </a:solidFill>
                <a:latin typeface="+mn-lt"/>
                <a:ea typeface="+mn-ea"/>
                <a:cs typeface="+mn-cs"/>
              </a:rPr>
              <a:t>SQL query can again retrieve data from all nodes in parallel.  Multiple stand-by nodes are allowed but not common. One stand-by node is serving as fail-over target for any of the worker nodes – no data preloading possible</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SAP HANA System Replication for SAP HANA Single-node </a:t>
            </a:r>
            <a:r>
              <a:rPr lang="en-US" sz="1200" b="0" i="0" u="none" strike="noStrike" kern="1200" baseline="0">
                <a:solidFill>
                  <a:schemeClr val="tx1"/>
                </a:solidFill>
                <a:latin typeface="+mn-lt"/>
                <a:ea typeface="+mn-ea"/>
                <a:cs typeface="+mn-cs"/>
              </a:rPr>
              <a:t>Each SAP HANA node represents running instance.  Only active node is having own data and log files. There are no data and log files on standby node. Data is written only to active node.  SQL query will retrieve data from active node</a:t>
            </a:r>
            <a:endParaRPr lang="en-US" b="1"/>
          </a:p>
        </p:txBody>
      </p:sp>
      <p:sp>
        <p:nvSpPr>
          <p:cNvPr id="4" name="Slide Number Placeholder 3"/>
          <p:cNvSpPr>
            <a:spLocks noGrp="1"/>
          </p:cNvSpPr>
          <p:nvPr>
            <p:ph type="sldNum" sz="quarter" idx="10"/>
          </p:nvPr>
        </p:nvSpPr>
        <p:spPr/>
        <p:txBody>
          <a:bodyPr/>
          <a:lstStyle/>
          <a:p>
            <a:fld id="{91A07CD4-55A1-4997-936C-5EB775F0B0A9}" type="slidenum">
              <a:rPr lang="en-US" smtClean="0"/>
              <a:t>29</a:t>
            </a:fld>
            <a:endParaRPr lang="en-US"/>
          </a:p>
        </p:txBody>
      </p:sp>
    </p:spTree>
    <p:extLst>
      <p:ext uri="{BB962C8B-B14F-4D97-AF65-F5344CB8AC3E}">
        <p14:creationId xmlns:p14="http://schemas.microsoft.com/office/powerpoint/2010/main" val="24654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26995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SAP HANA System Replication for SAP HANA Scale-out  </a:t>
            </a:r>
          </a:p>
          <a:p>
            <a:r>
              <a:rPr lang="en-US" sz="1200" b="0" i="0" u="none" strike="noStrike" kern="1200" baseline="0">
                <a:solidFill>
                  <a:schemeClr val="tx1"/>
                </a:solidFill>
                <a:latin typeface="+mn-lt"/>
                <a:ea typeface="+mn-ea"/>
                <a:cs typeface="+mn-cs"/>
              </a:rPr>
              <a:t>• SAP HANA System Replication needs additional “compatible” environment </a:t>
            </a:r>
          </a:p>
          <a:p>
            <a:r>
              <a:rPr lang="en-US" sz="1200" b="0" i="0" u="none" strike="noStrike" kern="1200" baseline="0">
                <a:solidFill>
                  <a:schemeClr val="tx1"/>
                </a:solidFill>
                <a:latin typeface="+mn-lt"/>
                <a:ea typeface="+mn-ea"/>
                <a:cs typeface="+mn-cs"/>
              </a:rPr>
              <a:t>• During System Replication each primary worker node is paired with one dedicated node on secondary side</a:t>
            </a:r>
          </a:p>
          <a:p>
            <a:r>
              <a:rPr lang="en-US" sz="1200" b="0" i="0" u="none" strike="noStrike" kern="1200" baseline="0">
                <a:solidFill>
                  <a:schemeClr val="tx1"/>
                </a:solidFill>
                <a:latin typeface="+mn-lt"/>
                <a:ea typeface="+mn-ea"/>
                <a:cs typeface="+mn-cs"/>
              </a:rPr>
              <a:t>• Stand-by node is not required on secondary side</a:t>
            </a:r>
          </a:p>
          <a:p>
            <a:r>
              <a:rPr lang="en-US" sz="1200" b="0" i="0" u="none" strike="noStrike" kern="1200" baseline="0">
                <a:solidFill>
                  <a:schemeClr val="tx1"/>
                </a:solidFill>
                <a:latin typeface="+mn-lt"/>
                <a:ea typeface="+mn-ea"/>
                <a:cs typeface="+mn-cs"/>
              </a:rPr>
              <a:t>• When data is written on primary node then related change is replicated to secondary node</a:t>
            </a:r>
          </a:p>
          <a:p>
            <a:r>
              <a:rPr lang="en-US" sz="1200" b="0" i="0" u="none" strike="noStrike" kern="1200" baseline="0">
                <a:solidFill>
                  <a:schemeClr val="tx1"/>
                </a:solidFill>
                <a:latin typeface="+mn-lt"/>
                <a:ea typeface="+mn-ea"/>
                <a:cs typeface="+mn-cs"/>
              </a:rPr>
              <a:t>• This replication is performed on database level</a:t>
            </a:r>
            <a:endParaRPr lang="en-US" b="1"/>
          </a:p>
        </p:txBody>
      </p:sp>
      <p:sp>
        <p:nvSpPr>
          <p:cNvPr id="4" name="Slide Number Placeholder 3"/>
          <p:cNvSpPr>
            <a:spLocks noGrp="1"/>
          </p:cNvSpPr>
          <p:nvPr>
            <p:ph type="sldNum" sz="quarter" idx="10"/>
          </p:nvPr>
        </p:nvSpPr>
        <p:spPr/>
        <p:txBody>
          <a:bodyPr/>
          <a:lstStyle/>
          <a:p>
            <a:fld id="{9D0D3B18-C5C2-4421-8E4D-68EB89D24C6B}" type="slidenum">
              <a:rPr lang="en-US" smtClean="0"/>
              <a:t>30</a:t>
            </a:fld>
            <a:endParaRPr lang="en-US"/>
          </a:p>
        </p:txBody>
      </p:sp>
    </p:spTree>
    <p:extLst>
      <p:ext uri="{BB962C8B-B14F-4D97-AF65-F5344CB8AC3E}">
        <p14:creationId xmlns:p14="http://schemas.microsoft.com/office/powerpoint/2010/main" val="3177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Sizing formula to predict resource demands for PROD shadow operation:</a:t>
            </a:r>
          </a:p>
          <a:p>
            <a:r>
              <a:rPr lang="en-US" b="0"/>
              <a:t>Size of RowStore </a:t>
            </a:r>
            <a:r>
              <a:rPr lang="en-US"/>
              <a:t>+ 20 GB or 20% of RowStore size (take is bigger one) for shadow operation</a:t>
            </a:r>
          </a:p>
          <a:p>
            <a:r>
              <a:rPr lang="en-US" b="1"/>
              <a:t>RowStore size: </a:t>
            </a:r>
          </a:p>
          <a:p>
            <a:r>
              <a:rPr lang="en-US"/>
              <a:t>select host,round(sum(page_size * USED_BLOCK_COUNT)/1024/1024/1024,2) as "RowStore Size GB“ from m_data_volume_page_statistics where page_sizeclass = '16k-RowStore' group by host;</a:t>
            </a:r>
          </a:p>
        </p:txBody>
      </p:sp>
      <p:sp>
        <p:nvSpPr>
          <p:cNvPr id="4" name="Slide Number Placeholder 3"/>
          <p:cNvSpPr>
            <a:spLocks noGrp="1"/>
          </p:cNvSpPr>
          <p:nvPr>
            <p:ph type="sldNum" sz="quarter" idx="10"/>
          </p:nvPr>
        </p:nvSpPr>
        <p:spPr/>
        <p:txBody>
          <a:bodyPr/>
          <a:lstStyle/>
          <a:p>
            <a:fld id="{9D0D3B18-C5C2-4421-8E4D-68EB89D24C6B}" type="slidenum">
              <a:rPr lang="en-US" smtClean="0"/>
              <a:t>31</a:t>
            </a:fld>
            <a:endParaRPr lang="en-US"/>
          </a:p>
        </p:txBody>
      </p:sp>
    </p:spTree>
    <p:extLst>
      <p:ext uri="{BB962C8B-B14F-4D97-AF65-F5344CB8AC3E}">
        <p14:creationId xmlns:p14="http://schemas.microsoft.com/office/powerpoint/2010/main" val="3584061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32</a:t>
            </a:fld>
            <a:endParaRPr lang="en-US"/>
          </a:p>
        </p:txBody>
      </p:sp>
    </p:spTree>
    <p:extLst>
      <p:ext uri="{BB962C8B-B14F-4D97-AF65-F5344CB8AC3E}">
        <p14:creationId xmlns:p14="http://schemas.microsoft.com/office/powerpoint/2010/main" val="492200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92C4DD-94FF-4DA6-9020-44B799E6DE7C}" type="slidenum">
              <a:rPr lang="en-US" smtClean="0"/>
              <a:t>33</a:t>
            </a:fld>
            <a:endParaRPr lang="en-US"/>
          </a:p>
        </p:txBody>
      </p:sp>
    </p:spTree>
    <p:extLst>
      <p:ext uri="{BB962C8B-B14F-4D97-AF65-F5344CB8AC3E}">
        <p14:creationId xmlns:p14="http://schemas.microsoft.com/office/powerpoint/2010/main" val="1315865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34</a:t>
            </a:fld>
            <a:endParaRPr lang="en-US"/>
          </a:p>
        </p:txBody>
      </p:sp>
    </p:spTree>
    <p:extLst>
      <p:ext uri="{BB962C8B-B14F-4D97-AF65-F5344CB8AC3E}">
        <p14:creationId xmlns:p14="http://schemas.microsoft.com/office/powerpoint/2010/main" val="3345232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35</a:t>
            </a:fld>
            <a:endParaRPr lang="en-US"/>
          </a:p>
        </p:txBody>
      </p:sp>
    </p:spTree>
    <p:extLst>
      <p:ext uri="{BB962C8B-B14F-4D97-AF65-F5344CB8AC3E}">
        <p14:creationId xmlns:p14="http://schemas.microsoft.com/office/powerpoint/2010/main" val="3915422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Additionally AD Replication and SQL Availability Group</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TechEd 2013</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06/23/2017 08:07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141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910954-6FED-4AB4-868B-6C727618C70A}" type="slidenum">
              <a:rPr lang="en-US" smtClean="0"/>
              <a:t>37</a:t>
            </a:fld>
            <a:endParaRPr lang="en-US"/>
          </a:p>
        </p:txBody>
      </p:sp>
    </p:spTree>
    <p:extLst>
      <p:ext uri="{BB962C8B-B14F-4D97-AF65-F5344CB8AC3E}">
        <p14:creationId xmlns:p14="http://schemas.microsoft.com/office/powerpoint/2010/main" val="2726489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Automatic deployment</a:t>
            </a:r>
            <a:r>
              <a:rPr lang="en-US" sz="1200" b="0" i="0" kern="1200" dirty="0">
                <a:solidFill>
                  <a:schemeClr val="tx1"/>
                </a:solidFill>
                <a:effectLst/>
                <a:latin typeface="+mn-lt"/>
                <a:ea typeface="+mn-ea"/>
                <a:cs typeface="+mn-cs"/>
              </a:rPr>
              <a:t>. Unlike an active-active replication model, there's no need for an expensive and complex infrastructure in the secondary region. When you enable replication, Site Recovery automatically creates the required resources in the target region, based on source region settings.</a:t>
            </a:r>
          </a:p>
          <a:p>
            <a:r>
              <a:rPr lang="en-US" sz="1200" b="1" i="0" kern="1200" dirty="0">
                <a:solidFill>
                  <a:schemeClr val="tx1"/>
                </a:solidFill>
                <a:effectLst/>
                <a:latin typeface="+mn-lt"/>
                <a:ea typeface="+mn-ea"/>
                <a:cs typeface="+mn-cs"/>
              </a:rPr>
              <a:t>Control regions</a:t>
            </a:r>
            <a:r>
              <a:rPr lang="en-US" sz="1200" b="0" i="0" kern="1200" dirty="0">
                <a:solidFill>
                  <a:schemeClr val="tx1"/>
                </a:solidFill>
                <a:effectLst/>
                <a:latin typeface="+mn-lt"/>
                <a:ea typeface="+mn-ea"/>
                <a:cs typeface="+mn-cs"/>
              </a:rPr>
              <a:t>. With Site Recovery you can replicate from any region to any region within a continent. Compare this with RA-GRS (read-access geo-redundant storage), which replicates asynchronously between standard </a:t>
            </a:r>
            <a:r>
              <a:rPr lang="en-US" sz="1200" b="0" i="0" u="none" strike="noStrike" kern="1200" dirty="0">
                <a:solidFill>
                  <a:schemeClr val="tx1"/>
                </a:solidFill>
                <a:effectLst/>
                <a:latin typeface="+mn-lt"/>
                <a:ea typeface="+mn-ea"/>
                <a:cs typeface="+mn-cs"/>
                <a:hlinkClick r:id="rId3"/>
              </a:rPr>
              <a:t>paired regions</a:t>
            </a:r>
            <a:r>
              <a:rPr lang="en-US" sz="1200" b="0" i="0" kern="1200" dirty="0">
                <a:solidFill>
                  <a:schemeClr val="tx1"/>
                </a:solidFill>
                <a:effectLst/>
                <a:latin typeface="+mn-lt"/>
                <a:ea typeface="+mn-ea"/>
                <a:cs typeface="+mn-cs"/>
              </a:rPr>
              <a:t> only, and provides read-only access to the data in the target region.</a:t>
            </a:r>
          </a:p>
          <a:p>
            <a:r>
              <a:rPr lang="en-US" sz="1200" b="1" i="0" kern="1200" dirty="0">
                <a:solidFill>
                  <a:schemeClr val="tx1"/>
                </a:solidFill>
                <a:effectLst/>
                <a:latin typeface="+mn-lt"/>
                <a:ea typeface="+mn-ea"/>
                <a:cs typeface="+mn-cs"/>
              </a:rPr>
              <a:t>Automated replication</a:t>
            </a:r>
            <a:r>
              <a:rPr lang="en-US" sz="1200" b="0" i="0" kern="1200" dirty="0">
                <a:solidFill>
                  <a:schemeClr val="tx1"/>
                </a:solidFill>
                <a:effectLst/>
                <a:latin typeface="+mn-lt"/>
                <a:ea typeface="+mn-ea"/>
                <a:cs typeface="+mn-cs"/>
              </a:rPr>
              <a:t>. Site Recovery provides automated continuous replication. Failover and failback can be triggered with just a single click.</a:t>
            </a:r>
          </a:p>
          <a:p>
            <a:r>
              <a:rPr lang="en-US" sz="1200" b="1" i="0" kern="1200" dirty="0">
                <a:solidFill>
                  <a:schemeClr val="tx1"/>
                </a:solidFill>
                <a:effectLst/>
                <a:latin typeface="+mn-lt"/>
                <a:ea typeface="+mn-ea"/>
                <a:cs typeface="+mn-cs"/>
              </a:rPr>
              <a:t>RTO and RPO</a:t>
            </a:r>
            <a:r>
              <a:rPr lang="en-US" sz="1200" b="0" i="0" kern="1200" dirty="0">
                <a:solidFill>
                  <a:schemeClr val="tx1"/>
                </a:solidFill>
                <a:effectLst/>
                <a:latin typeface="+mn-lt"/>
                <a:ea typeface="+mn-ea"/>
                <a:cs typeface="+mn-cs"/>
              </a:rPr>
              <a:t>. Site Recovery takes advantage of the Azure network infrastructure that connects regions, to keep RTO and RPO very low.</a:t>
            </a:r>
          </a:p>
          <a:p>
            <a:r>
              <a:rPr lang="en-US" sz="1200" b="1" i="0" kern="1200" dirty="0">
                <a:solidFill>
                  <a:schemeClr val="tx1"/>
                </a:solidFill>
                <a:effectLst/>
                <a:latin typeface="+mn-lt"/>
                <a:ea typeface="+mn-ea"/>
                <a:cs typeface="+mn-cs"/>
              </a:rPr>
              <a:t>Testing</a:t>
            </a:r>
            <a:r>
              <a:rPr lang="en-US" sz="1200" b="0" i="0" kern="1200" dirty="0">
                <a:solidFill>
                  <a:schemeClr val="tx1"/>
                </a:solidFill>
                <a:effectLst/>
                <a:latin typeface="+mn-lt"/>
                <a:ea typeface="+mn-ea"/>
                <a:cs typeface="+mn-cs"/>
              </a:rPr>
              <a:t>. You can run disaster recovery drills with on-demand test failovers, as and when needed, without impacting your production workloads or ongoing replication.</a:t>
            </a:r>
          </a:p>
          <a:p>
            <a:r>
              <a:rPr lang="en-US" sz="1200" b="1" i="0" kern="1200" dirty="0">
                <a:solidFill>
                  <a:schemeClr val="tx1"/>
                </a:solidFill>
                <a:effectLst/>
                <a:latin typeface="+mn-lt"/>
                <a:ea typeface="+mn-ea"/>
                <a:cs typeface="+mn-cs"/>
              </a:rPr>
              <a:t>Recovery plans</a:t>
            </a:r>
            <a:r>
              <a:rPr lang="en-US" sz="1200" b="0" i="0" kern="1200" dirty="0">
                <a:solidFill>
                  <a:schemeClr val="tx1"/>
                </a:solidFill>
                <a:effectLst/>
                <a:latin typeface="+mn-lt"/>
                <a:ea typeface="+mn-ea"/>
                <a:cs typeface="+mn-cs"/>
              </a:rPr>
              <a:t>. You can use recovery plans to orchestrate failover and failback of the entire application running on multiple VMs. Recovery plan feature has rich first class integration with Azure automation runbooks.</a:t>
            </a:r>
          </a:p>
          <a:p>
            <a:endParaRPr lang="en-US" sz="1200" dirty="0"/>
          </a:p>
        </p:txBody>
      </p:sp>
      <p:sp>
        <p:nvSpPr>
          <p:cNvPr id="4" name="Slide Number Placeholder 3"/>
          <p:cNvSpPr>
            <a:spLocks noGrp="1"/>
          </p:cNvSpPr>
          <p:nvPr>
            <p:ph type="sldNum" sz="quarter" idx="10"/>
          </p:nvPr>
        </p:nvSpPr>
        <p:spPr/>
        <p:txBody>
          <a:bodyPr/>
          <a:lstStyle/>
          <a:p>
            <a:fld id="{8A910954-6FED-4AB4-868B-6C727618C70A}" type="slidenum">
              <a:rPr lang="en-US" smtClean="0"/>
              <a:t>38</a:t>
            </a:fld>
            <a:endParaRPr lang="en-US"/>
          </a:p>
        </p:txBody>
      </p:sp>
    </p:spTree>
    <p:extLst>
      <p:ext uri="{BB962C8B-B14F-4D97-AF65-F5344CB8AC3E}">
        <p14:creationId xmlns:p14="http://schemas.microsoft.com/office/powerpoint/2010/main" val="4192702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910954-6FED-4AB4-868B-6C727618C70A}" type="slidenum">
              <a:rPr lang="en-US" smtClean="0"/>
              <a:t>39</a:t>
            </a:fld>
            <a:endParaRPr lang="en-US"/>
          </a:p>
        </p:txBody>
      </p:sp>
    </p:spTree>
    <p:extLst>
      <p:ext uri="{BB962C8B-B14F-4D97-AF65-F5344CB8AC3E}">
        <p14:creationId xmlns:p14="http://schemas.microsoft.com/office/powerpoint/2010/main" val="231960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10452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Considerations</a:t>
            </a:r>
            <a:r>
              <a:rPr lang="en-US" sz="1200" baseline="0" dirty="0"/>
              <a:t> &gt;&gt; </a:t>
            </a:r>
            <a:r>
              <a:rPr lang="en-US" sz="1200" dirty="0"/>
              <a:t>https://azure.microsoft.com/en-us/documentation/articles/site-recovery-vmware-to-azure-classic-legacy/</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For old WS 2003 systems:</a:t>
            </a:r>
          </a:p>
          <a:p>
            <a:pPr marL="342900" indent="-342900">
              <a:buFont typeface="Arial" panose="020B0604020202020204" pitchFamily="34" charset="0"/>
              <a:buChar char="•"/>
            </a:pPr>
            <a:r>
              <a:rPr lang="en-US" sz="1200" dirty="0"/>
              <a:t>Windows 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40</a:t>
            </a:fld>
            <a:endParaRPr lang="en-US"/>
          </a:p>
        </p:txBody>
      </p:sp>
    </p:spTree>
    <p:extLst>
      <p:ext uri="{BB962C8B-B14F-4D97-AF65-F5344CB8AC3E}">
        <p14:creationId xmlns:p14="http://schemas.microsoft.com/office/powerpoint/2010/main" val="47525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41</a:t>
            </a:fld>
            <a:endParaRPr lang="en-US"/>
          </a:p>
        </p:txBody>
      </p:sp>
    </p:spTree>
    <p:extLst>
      <p:ext uri="{BB962C8B-B14F-4D97-AF65-F5344CB8AC3E}">
        <p14:creationId xmlns:p14="http://schemas.microsoft.com/office/powerpoint/2010/main" val="1226184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42</a:t>
            </a:fld>
            <a:endParaRPr lang="en-US"/>
          </a:p>
        </p:txBody>
      </p:sp>
    </p:spTree>
    <p:extLst>
      <p:ext uri="{BB962C8B-B14F-4D97-AF65-F5344CB8AC3E}">
        <p14:creationId xmlns:p14="http://schemas.microsoft.com/office/powerpoint/2010/main" val="1112156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43</a:t>
            </a:fld>
            <a:endParaRPr lang="en-US"/>
          </a:p>
        </p:txBody>
      </p:sp>
    </p:spTree>
    <p:extLst>
      <p:ext uri="{BB962C8B-B14F-4D97-AF65-F5344CB8AC3E}">
        <p14:creationId xmlns:p14="http://schemas.microsoft.com/office/powerpoint/2010/main" val="2210640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44</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qualify for the high availability SLA of 99.95% in Azure, you need to have at least two VMs and place these in a single Availability Set. This ensures the VMs are spread of over multiple Fault Domains. If a failure occurs in a Fault Domain, the VMs in other Fault Domains are not affected. An Availability Set contains up to 3 Fault Domains, so 3 VMs in the same Availability Set are all separated from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Farm configuration all VMs in the Availability Set are active and can be reached by a client. If one fails, the other(s) just pickup more load. By contrast, database systems usually have an active-passive cluster, only one VM is actively handling requests and the other is dormant. The Azure Load Balancer should only send traffic to the active node (or Primary). This is usually achieved by using a load balancer probe that checks for a response on a specific probe port. The passive node (or Secondary) should only respond if it has become the active node because the Primary is no longer active due to failure or updates. Failover configurations like this often include a Witness or observer that monitors for failure in the active node, and which initiates a failover if something goes wrong. The Witness should also be in the Availability Set unless you have a high available Witness configuration that monitors multiple systems. Note that each of the VMs uses a separate storage account. This too is a resiliency measure, as this ensures failure in a storage account only affects a single 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a cluster is that the Primary and Secondary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that with some software the client is aware of both the Primary and Secondary instances. In that case there is no load balancer in play directing traffic. When a failover occurs the client switches to using the new Primary. Oracle </a:t>
            </a:r>
            <a:r>
              <a:rPr lang="en-US" sz="1200" kern="1200" baseline="0" dirty="0" err="1">
                <a:solidFill>
                  <a:schemeClr val="tx1"/>
                </a:solidFill>
                <a:effectLst/>
                <a:latin typeface="+mn-lt"/>
                <a:ea typeface="+mn-ea"/>
                <a:cs typeface="+mn-cs"/>
              </a:rPr>
              <a:t>Dataguard</a:t>
            </a:r>
            <a:r>
              <a:rPr lang="en-US" sz="1200" kern="1200" baseline="0" dirty="0">
                <a:solidFill>
                  <a:schemeClr val="tx1"/>
                </a:solidFill>
                <a:effectLst/>
                <a:latin typeface="+mn-lt"/>
                <a:ea typeface="+mn-ea"/>
                <a:cs typeface="+mn-cs"/>
              </a:rPr>
              <a:t> is an example where this is the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Although you could setup the right storage architecture manually, the recommended way to setup storage for High Availability is using Managed Disks. With Managed Disks, take away complexity and ensures disks are spread over storage accounts as needed to maintain High Availability of VMs in an Availability Set or VM Scale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E9B5C7-E893-44FC-BCCF-622F37DEFA34}" type="slidenum">
              <a:rPr lang="en-US" smtClean="0"/>
              <a:t>5</a:t>
            </a:fld>
            <a:endParaRPr lang="en-US"/>
          </a:p>
        </p:txBody>
      </p:sp>
    </p:spTree>
    <p:extLst>
      <p:ext uri="{BB962C8B-B14F-4D97-AF65-F5344CB8AC3E}">
        <p14:creationId xmlns:p14="http://schemas.microsoft.com/office/powerpoint/2010/main" val="310868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a HA configuration you usually work with a single Standby database, but you can use multiple standby databases as read-only replica’s to lighten the load on the primary database. As these serve a different function, it is possible to host these on a smaller VM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 witness (or in Oracle terms an Observer) process is needed to accommodate automatic failover. The witness should be run on a separate VM, and by putting that VM in the same Availability Set as the Primary and Standby databases, you ensure it is in a different Update Domain and Fault Domain, and as such can’t be down at the same time as either the Primary or Standby databases.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When a failure of the Primary database occurs. The witness comes in action and turns the Standby database into the Primary database. When the original Primary database comes back online, it becomes the Standby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What you will see during the lifetime of the cluster is that the Primary and Standby function switches periodically as updates to the Azure platform are rolled out. There is no deterministic way in which hosts are updated, so sometimes the Standby is updated first, resulting in one failover when the Primary is updated. In other cases the Primary is updated first, causing a failover, followed by another failover a while later when the new Primary is also updated.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For Disaster Recovery a Standby database is typically located in a different data center. In Azure you use a different region where you setup a second VNET, which you connect via Site-to-Site VPN or through ExpressRoute. If your RPO lets you get away with data loss between minutes and an hour, a single Standby database in the second Azure region will suffice. Otherwise, you should setup two Standby databases in an Availability Set, to you ensure the least amount of data loss. Because the remote standby database is in a different region and the connection is over VPN or ExpressRoute, there is network latency to contend with. This means updates to the remote standby database(s) need to be done asynchronously, because the performance impact of synchronous updates would kill the performance of the Primary database. The latency and throughput ultimately determine the RPO you can achieve.</a:t>
            </a:r>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336010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154284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highly available SAP system</a:t>
            </a:r>
            <a:r>
              <a:rPr lang="en-US" baseline="0" dirty="0"/>
              <a:t> typically has the above layout									</a:t>
            </a:r>
          </a:p>
          <a:p>
            <a:r>
              <a:rPr lang="en-US" baseline="0" dirty="0"/>
              <a:t>The SCS is protected with Window Server Failover Cluster.  The SIOS </a:t>
            </a:r>
            <a:r>
              <a:rPr lang="en-US" baseline="0" dirty="0" err="1"/>
              <a:t>DataKeeper</a:t>
            </a:r>
            <a:r>
              <a:rPr lang="en-US" baseline="0" dirty="0"/>
              <a:t> (3</a:t>
            </a:r>
            <a:r>
              <a:rPr lang="en-US" baseline="30000" dirty="0"/>
              <a:t>rd</a:t>
            </a:r>
            <a:r>
              <a:rPr lang="en-US" baseline="0" dirty="0"/>
              <a:t> party solution) enable the creation of a cluster on Azure without shared disks.  </a:t>
            </a:r>
          </a:p>
          <a:p>
            <a:endParaRPr lang="en-US" baseline="0" dirty="0"/>
          </a:p>
          <a:p>
            <a:r>
              <a:rPr lang="en-US" baseline="0" dirty="0"/>
              <a:t>SAP Application servers are protected by virtue of multiplicity.  The HTTP(S) load balancing is handled by the SAP Web Dispatcher built on an Azure VM.  The SAP Logon load balancing is handled by the SCS message server.</a:t>
            </a:r>
          </a:p>
          <a:p>
            <a:endParaRPr lang="en-US" baseline="0" dirty="0"/>
          </a:p>
          <a:p>
            <a:r>
              <a:rPr lang="en-US" baseline="0" dirty="0"/>
              <a:t>The DB layer, for SQL Server DB, we use AlwaysOn Availability Group (AG) built on a WSFC leveraging node majority with a file share witness quorum.  </a:t>
            </a:r>
            <a:endParaRPr lang="en-US" dirty="0"/>
          </a:p>
        </p:txBody>
      </p:sp>
      <p:sp>
        <p:nvSpPr>
          <p:cNvPr id="4" name="Slide Number Placeholder 3"/>
          <p:cNvSpPr>
            <a:spLocks noGrp="1"/>
          </p:cNvSpPr>
          <p:nvPr>
            <p:ph type="sldNum" sz="quarter" idx="10"/>
          </p:nvPr>
        </p:nvSpPr>
        <p:spPr/>
        <p:txBody>
          <a:bodyPr/>
          <a:lstStyle/>
          <a:p>
            <a:fld id="{8C0B1E5E-2875-4B1B-BA83-C7FDE8BF8133}" type="slidenum">
              <a:rPr lang="en-US" smtClean="0"/>
              <a:t>8</a:t>
            </a:fld>
            <a:endParaRPr lang="en-US"/>
          </a:p>
        </p:txBody>
      </p:sp>
    </p:spTree>
    <p:extLst>
      <p:ext uri="{BB962C8B-B14F-4D97-AF65-F5344CB8AC3E}">
        <p14:creationId xmlns:p14="http://schemas.microsoft.com/office/powerpoint/2010/main" val="341484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SAP Database service should be protected by native database management systems (DBMS) level replication technologies.</a:t>
            </a:r>
          </a:p>
          <a:p>
            <a:r>
              <a:rPr lang="en-US" sz="1200" kern="1200" dirty="0">
                <a:solidFill>
                  <a:schemeClr val="tx1"/>
                </a:solidFill>
                <a:effectLst/>
                <a:latin typeface="+mn-lt"/>
                <a:ea typeface="+mn-ea"/>
                <a:cs typeface="+mn-cs"/>
              </a:rPr>
              <a:t>SQL Server 2012 (and later) includes SQL Server AlwaysOn. In addition to SQL Server AlwaysOn, you can use database mirroring and log shipping to synchronize on-premises databases to Azure. In general, the replication technology for Azure is asynchronous—transactions are committed on-premises before they are confirmed on the DR system on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SAP application servers running on Hyper-V can be replicated to Azure using the Azure Recovery Services framework and agents. The application server does not contain any business data and does not need to be replicated to Azure very often. The only content that changes periodically is the SAP kernel after a kernel upgrade. Replication every 15 minutes is recommended.</a:t>
            </a:r>
          </a:p>
          <a:p>
            <a:endParaRPr lang="en-US" sz="1200" kern="1200" dirty="0">
              <a:solidFill>
                <a:schemeClr val="tx1"/>
              </a:solidFill>
              <a:effectLst/>
              <a:latin typeface="+mn-lt"/>
              <a:ea typeface="+mn-ea"/>
              <a:cs typeface="+mn-cs"/>
            </a:endParaRPr>
          </a:p>
          <a:p>
            <a:r>
              <a:rPr lang="en-US" dirty="0"/>
              <a:t>Azure Site Recovery now provides native support for SQL Server AlwaysOn. SQL Server Availability Groups can be added to a recovery plan with virtual machines. All the capabilities of your recovery plan—including sequencing, scripting, and manual actions—can be leveraged to orchestrate the failover of a multitier applications by using a SQL Server database that is configured with AlwaysOn replication.  See </a:t>
            </a:r>
            <a:r>
              <a:rPr lang="en-US" dirty="0">
                <a:solidFill>
                  <a:schemeClr val="tx2">
                    <a:lumMod val="10000"/>
                  </a:schemeClr>
                </a:solidFill>
              </a:rPr>
              <a:t>https://azure.microsoft.com/en-us/updates/public-preview-azure-site-recovery-integration-with-sql-server-alwayson</a:t>
            </a:r>
            <a:r>
              <a:rPr lang="en-US" dirty="0"/>
              <a:t>/ for more details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123853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em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hyperlink" Target="http://bit.ly/Oracle12cDG"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bit.ly/Oracle12cDGP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virtual-machines/workloads/sap/sap-hana-high-availability"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2.e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Business Continuity for SAP</a:t>
            </a:r>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HA/DR for SAP Central Services</a:t>
            </a:r>
          </a:p>
        </p:txBody>
      </p:sp>
      <p:sp>
        <p:nvSpPr>
          <p:cNvPr id="24" name="Left-Right Arrow 23"/>
          <p:cNvSpPr/>
          <p:nvPr/>
        </p:nvSpPr>
        <p:spPr bwMode="auto">
          <a:xfrm>
            <a:off x="5655289" y="2126441"/>
            <a:ext cx="1550287" cy="261232"/>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S2S VPN or ExpressRoute</a:t>
            </a:r>
          </a:p>
        </p:txBody>
      </p:sp>
      <p:sp>
        <p:nvSpPr>
          <p:cNvPr id="6" name="Rectangle 5"/>
          <p:cNvSpPr/>
          <p:nvPr/>
        </p:nvSpPr>
        <p:spPr>
          <a:xfrm>
            <a:off x="7666270" y="4300199"/>
            <a:ext cx="4175065" cy="1754326"/>
          </a:xfrm>
          <a:prstGeom prst="rect">
            <a:avLst/>
          </a:prstGeom>
        </p:spPr>
        <p:txBody>
          <a:bodyPr wrap="square">
            <a:spAutoFit/>
          </a:bodyPr>
          <a:lstStyle/>
          <a:p>
            <a:pPr lvl="0"/>
            <a:r>
              <a:rPr lang="en-US" dirty="0"/>
              <a:t>&gt;&gt; Schedule a job to ROBOCOPY the on-premises ASCS’ \</a:t>
            </a:r>
            <a:r>
              <a:rPr lang="en-US" dirty="0" err="1"/>
              <a:t>sapmnt</a:t>
            </a:r>
            <a:r>
              <a:rPr lang="en-US" dirty="0"/>
              <a:t> to a directory on a designated Azure VM once per day.  At failover, change the VM’s IP to that of the on-premises SCS cluster VNN IP</a:t>
            </a:r>
          </a:p>
        </p:txBody>
      </p:sp>
      <p:grpSp>
        <p:nvGrpSpPr>
          <p:cNvPr id="7" name="Group 6"/>
          <p:cNvGrpSpPr/>
          <p:nvPr/>
        </p:nvGrpSpPr>
        <p:grpSpPr>
          <a:xfrm>
            <a:off x="1738052" y="1443646"/>
            <a:ext cx="3894128" cy="4446522"/>
            <a:chOff x="1738052" y="1443646"/>
            <a:chExt cx="3894128" cy="4446522"/>
          </a:xfrm>
        </p:grpSpPr>
        <p:sp>
          <p:nvSpPr>
            <p:cNvPr id="51" name="Rounded Rectangle 50"/>
            <p:cNvSpPr/>
            <p:nvPr/>
          </p:nvSpPr>
          <p:spPr>
            <a:xfrm>
              <a:off x="2083279" y="1443646"/>
              <a:ext cx="3548901" cy="4446522"/>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2" name="Picture 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70938" y="4101785"/>
              <a:ext cx="488991" cy="488991"/>
            </a:xfrm>
            <a:prstGeom prst="rect">
              <a:avLst/>
            </a:prstGeom>
          </p:spPr>
        </p:pic>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20906" y="4095467"/>
              <a:ext cx="488991" cy="488991"/>
            </a:xfrm>
            <a:prstGeom prst="rect">
              <a:avLst/>
            </a:prstGeom>
          </p:spPr>
        </p:pic>
        <p:pic>
          <p:nvPicPr>
            <p:cNvPr id="54" name="Picture 53"/>
            <p:cNvPicPr>
              <a:picLocks noChangeAspect="1"/>
            </p:cNvPicPr>
            <p:nvPr/>
          </p:nvPicPr>
          <p:blipFill>
            <a:blip r:embed="rId4"/>
            <a:stretch>
              <a:fillRect/>
            </a:stretch>
          </p:blipFill>
          <p:spPr>
            <a:xfrm>
              <a:off x="2491833" y="3717797"/>
              <a:ext cx="447201" cy="367270"/>
            </a:xfrm>
            <a:prstGeom prst="rect">
              <a:avLst/>
            </a:prstGeom>
          </p:spPr>
        </p:pic>
        <p:sp>
          <p:nvSpPr>
            <p:cNvPr id="57" name="TextBox 56"/>
            <p:cNvSpPr txBox="1"/>
            <p:nvPr/>
          </p:nvSpPr>
          <p:spPr>
            <a:xfrm>
              <a:off x="2407169" y="4523462"/>
              <a:ext cx="155414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Cluster</a:t>
              </a:r>
            </a:p>
          </p:txBody>
        </p:sp>
        <p:pic>
          <p:nvPicPr>
            <p:cNvPr id="59" name="Picture 5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24428" y="2200035"/>
              <a:ext cx="488991" cy="488991"/>
            </a:xfrm>
            <a:prstGeom prst="rect">
              <a:avLst/>
            </a:prstGeom>
          </p:spPr>
        </p:pic>
        <p:sp>
          <p:nvSpPr>
            <p:cNvPr id="60" name="TextBox 59"/>
            <p:cNvSpPr txBox="1"/>
            <p:nvPr/>
          </p:nvSpPr>
          <p:spPr>
            <a:xfrm>
              <a:off x="2083280" y="145657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61" name="Straight Connector 9"/>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31"/>
            <p:cNvCxnSpPr/>
            <p:nvPr/>
          </p:nvCxnSpPr>
          <p:spPr>
            <a:xfrm>
              <a:off x="2971129" y="4300199"/>
              <a:ext cx="34896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973839" y="1963369"/>
              <a:ext cx="488991" cy="488991"/>
            </a:xfrm>
            <a:prstGeom prst="rect">
              <a:avLst/>
            </a:prstGeom>
          </p:spPr>
        </p:pic>
        <p:sp>
          <p:nvSpPr>
            <p:cNvPr id="65" name="TextBox 64"/>
            <p:cNvSpPr txBox="1"/>
            <p:nvPr/>
          </p:nvSpPr>
          <p:spPr>
            <a:xfrm>
              <a:off x="3486688" y="2348122"/>
              <a:ext cx="142616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66" name="Rounded Rectangle 65"/>
            <p:cNvSpPr/>
            <p:nvPr/>
          </p:nvSpPr>
          <p:spPr>
            <a:xfrm>
              <a:off x="2176709" y="3356837"/>
              <a:ext cx="1935485" cy="229096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 </a:t>
              </a:r>
            </a:p>
          </p:txBody>
        </p:sp>
        <p:pic>
          <p:nvPicPr>
            <p:cNvPr id="67" name="Picture 6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555179" y="3341830"/>
              <a:ext cx="647211" cy="647211"/>
            </a:xfrm>
            <a:prstGeom prst="rect">
              <a:avLst/>
            </a:prstGeom>
          </p:spPr>
        </p:pic>
        <p:sp>
          <p:nvSpPr>
            <p:cNvPr id="68" name="TextBox 67"/>
            <p:cNvSpPr txBox="1"/>
            <p:nvPr/>
          </p:nvSpPr>
          <p:spPr>
            <a:xfrm>
              <a:off x="4425170" y="3934593"/>
              <a:ext cx="1187759"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ILB  for SCS</a:t>
              </a:r>
            </a:p>
          </p:txBody>
        </p:sp>
        <p:cxnSp>
          <p:nvCxnSpPr>
            <p:cNvPr id="69" name="Straight Arrow Connector 68"/>
            <p:cNvCxnSpPr>
              <a:stCxn id="65" idx="2"/>
            </p:cNvCxnSpPr>
            <p:nvPr/>
          </p:nvCxnSpPr>
          <p:spPr>
            <a:xfrm>
              <a:off x="4199768" y="2809787"/>
              <a:ext cx="537263" cy="5470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962892" y="3615033"/>
              <a:ext cx="1616049" cy="3914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bwMode="auto">
            <a:xfrm>
              <a:off x="3734415" y="4331226"/>
              <a:ext cx="1041117" cy="1041442"/>
            </a:xfrm>
            <a:custGeom>
              <a:avLst/>
              <a:gdLst>
                <a:gd name="connsiteX0" fmla="*/ 1041117 w 1041117"/>
                <a:gd name="connsiteY0" fmla="*/ 0 h 1041442"/>
                <a:gd name="connsiteX1" fmla="*/ 992991 w 1041117"/>
                <a:gd name="connsiteY1" fmla="*/ 48126 h 1041442"/>
                <a:gd name="connsiteX2" fmla="*/ 944865 w 1041117"/>
                <a:gd name="connsiteY2" fmla="*/ 57752 h 1041442"/>
                <a:gd name="connsiteX3" fmla="*/ 906364 w 1041117"/>
                <a:gd name="connsiteY3" fmla="*/ 86627 h 1041442"/>
                <a:gd name="connsiteX4" fmla="*/ 858237 w 1041117"/>
                <a:gd name="connsiteY4" fmla="*/ 144379 h 1041442"/>
                <a:gd name="connsiteX5" fmla="*/ 848612 w 1041117"/>
                <a:gd name="connsiteY5" fmla="*/ 221381 h 1041442"/>
                <a:gd name="connsiteX6" fmla="*/ 781235 w 1041117"/>
                <a:gd name="connsiteY6" fmla="*/ 288758 h 1041442"/>
                <a:gd name="connsiteX7" fmla="*/ 723484 w 1041117"/>
                <a:gd name="connsiteY7" fmla="*/ 375385 h 1041442"/>
                <a:gd name="connsiteX8" fmla="*/ 617606 w 1041117"/>
                <a:gd name="connsiteY8" fmla="*/ 519764 h 1041442"/>
                <a:gd name="connsiteX9" fmla="*/ 569479 w 1041117"/>
                <a:gd name="connsiteY9" fmla="*/ 587141 h 1041442"/>
                <a:gd name="connsiteX10" fmla="*/ 463602 w 1041117"/>
                <a:gd name="connsiteY10" fmla="*/ 693019 h 1041442"/>
                <a:gd name="connsiteX11" fmla="*/ 434726 w 1041117"/>
                <a:gd name="connsiteY11" fmla="*/ 721895 h 1041442"/>
                <a:gd name="connsiteX12" fmla="*/ 376974 w 1041117"/>
                <a:gd name="connsiteY12" fmla="*/ 789272 h 1041442"/>
                <a:gd name="connsiteX13" fmla="*/ 309597 w 1041117"/>
                <a:gd name="connsiteY13" fmla="*/ 866274 h 1041442"/>
                <a:gd name="connsiteX14" fmla="*/ 290347 w 1041117"/>
                <a:gd name="connsiteY14" fmla="*/ 904775 h 1041442"/>
                <a:gd name="connsiteX15" fmla="*/ 232595 w 1041117"/>
                <a:gd name="connsiteY15" fmla="*/ 943276 h 1041442"/>
                <a:gd name="connsiteX16" fmla="*/ 165218 w 1041117"/>
                <a:gd name="connsiteY16" fmla="*/ 972152 h 1041442"/>
                <a:gd name="connsiteX17" fmla="*/ 136343 w 1041117"/>
                <a:gd name="connsiteY17" fmla="*/ 1001027 h 1041442"/>
                <a:gd name="connsiteX18" fmla="*/ 97842 w 1041117"/>
                <a:gd name="connsiteY18" fmla="*/ 1020278 h 1041442"/>
                <a:gd name="connsiteX19" fmla="*/ 68966 w 1041117"/>
                <a:gd name="connsiteY19" fmla="*/ 1039528 h 1041442"/>
                <a:gd name="connsiteX20" fmla="*/ 1589 w 1041117"/>
                <a:gd name="connsiteY20" fmla="*/ 1029903 h 1041442"/>
                <a:gd name="connsiteX21" fmla="*/ 40090 w 1041117"/>
                <a:gd name="connsiteY21" fmla="*/ 972152 h 1041442"/>
                <a:gd name="connsiteX22" fmla="*/ 68966 w 1041117"/>
                <a:gd name="connsiteY22" fmla="*/ 952901 h 104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1117" h="1041442">
                  <a:moveTo>
                    <a:pt x="1041117" y="0"/>
                  </a:moveTo>
                  <a:cubicBezTo>
                    <a:pt x="1025075" y="16042"/>
                    <a:pt x="1012445" y="36454"/>
                    <a:pt x="992991" y="48126"/>
                  </a:cubicBezTo>
                  <a:cubicBezTo>
                    <a:pt x="978963" y="56543"/>
                    <a:pt x="959815" y="51108"/>
                    <a:pt x="944865" y="57752"/>
                  </a:cubicBezTo>
                  <a:cubicBezTo>
                    <a:pt x="930206" y="64267"/>
                    <a:pt x="918544" y="76187"/>
                    <a:pt x="906364" y="86627"/>
                  </a:cubicBezTo>
                  <a:cubicBezTo>
                    <a:pt x="877543" y="111330"/>
                    <a:pt x="878040" y="114675"/>
                    <a:pt x="858237" y="144379"/>
                  </a:cubicBezTo>
                  <a:cubicBezTo>
                    <a:pt x="855029" y="170046"/>
                    <a:pt x="856792" y="196841"/>
                    <a:pt x="848612" y="221381"/>
                  </a:cubicBezTo>
                  <a:cubicBezTo>
                    <a:pt x="832927" y="268437"/>
                    <a:pt x="809754" y="254535"/>
                    <a:pt x="781235" y="288758"/>
                  </a:cubicBezTo>
                  <a:cubicBezTo>
                    <a:pt x="759018" y="315419"/>
                    <a:pt x="743544" y="347066"/>
                    <a:pt x="723484" y="375385"/>
                  </a:cubicBezTo>
                  <a:cubicBezTo>
                    <a:pt x="688988" y="424085"/>
                    <a:pt x="652708" y="471499"/>
                    <a:pt x="617606" y="519764"/>
                  </a:cubicBezTo>
                  <a:cubicBezTo>
                    <a:pt x="601372" y="542085"/>
                    <a:pt x="588995" y="567625"/>
                    <a:pt x="569479" y="587141"/>
                  </a:cubicBezTo>
                  <a:lnTo>
                    <a:pt x="463602" y="693019"/>
                  </a:lnTo>
                  <a:cubicBezTo>
                    <a:pt x="453977" y="702644"/>
                    <a:pt x="442277" y="710569"/>
                    <a:pt x="434726" y="721895"/>
                  </a:cubicBezTo>
                  <a:cubicBezTo>
                    <a:pt x="393505" y="783725"/>
                    <a:pt x="442328" y="714582"/>
                    <a:pt x="376974" y="789272"/>
                  </a:cubicBezTo>
                  <a:cubicBezTo>
                    <a:pt x="284188" y="895313"/>
                    <a:pt x="419427" y="756444"/>
                    <a:pt x="309597" y="866274"/>
                  </a:cubicBezTo>
                  <a:cubicBezTo>
                    <a:pt x="303180" y="879108"/>
                    <a:pt x="300493" y="894629"/>
                    <a:pt x="290347" y="904775"/>
                  </a:cubicBezTo>
                  <a:cubicBezTo>
                    <a:pt x="273987" y="921135"/>
                    <a:pt x="251846" y="930442"/>
                    <a:pt x="232595" y="943276"/>
                  </a:cubicBezTo>
                  <a:cubicBezTo>
                    <a:pt x="192713" y="969864"/>
                    <a:pt x="214940" y="959720"/>
                    <a:pt x="165218" y="972152"/>
                  </a:cubicBezTo>
                  <a:cubicBezTo>
                    <a:pt x="155593" y="981777"/>
                    <a:pt x="147419" y="993115"/>
                    <a:pt x="136343" y="1001027"/>
                  </a:cubicBezTo>
                  <a:cubicBezTo>
                    <a:pt x="124667" y="1009367"/>
                    <a:pt x="110300" y="1013159"/>
                    <a:pt x="97842" y="1020278"/>
                  </a:cubicBezTo>
                  <a:cubicBezTo>
                    <a:pt x="87798" y="1026017"/>
                    <a:pt x="78591" y="1033111"/>
                    <a:pt x="68966" y="1039528"/>
                  </a:cubicBezTo>
                  <a:cubicBezTo>
                    <a:pt x="46507" y="1036320"/>
                    <a:pt x="10526" y="1050756"/>
                    <a:pt x="1589" y="1029903"/>
                  </a:cubicBezTo>
                  <a:cubicBezTo>
                    <a:pt x="-7525" y="1008638"/>
                    <a:pt x="24855" y="989564"/>
                    <a:pt x="40090" y="972152"/>
                  </a:cubicBezTo>
                  <a:cubicBezTo>
                    <a:pt x="47708" y="963446"/>
                    <a:pt x="68966" y="952901"/>
                    <a:pt x="68966" y="95290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2" name="Straight Arrow Connector 71"/>
            <p:cNvCxnSpPr/>
            <p:nvPr/>
          </p:nvCxnSpPr>
          <p:spPr>
            <a:xfrm flipH="1">
              <a:off x="3961312" y="3808113"/>
              <a:ext cx="574616" cy="4147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153491" y="3012760"/>
              <a:ext cx="1459438" cy="276999"/>
            </a:xfrm>
            <a:prstGeom prst="rect">
              <a:avLst/>
            </a:prstGeom>
          </p:spPr>
          <p:txBody>
            <a:bodyPr wrap="none">
              <a:spAutoFit/>
            </a:bodyPr>
            <a:lstStyle/>
            <a:p>
              <a:r>
                <a:rPr lang="en-US" sz="1200" dirty="0">
                  <a:solidFill>
                    <a:srgbClr val="FFFFFF"/>
                  </a:solidFill>
                </a:rPr>
                <a:t>WSFC Cluster VNN</a:t>
              </a:r>
              <a:endParaRPr lang="en-US" sz="1200" dirty="0"/>
            </a:p>
          </p:txBody>
        </p:sp>
        <p:pic>
          <p:nvPicPr>
            <p:cNvPr id="74" name="Picture 7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510028" y="5059000"/>
              <a:ext cx="410810" cy="410810"/>
            </a:xfrm>
            <a:prstGeom prst="rect">
              <a:avLst/>
            </a:prstGeom>
          </p:spPr>
        </p:pic>
        <p:pic>
          <p:nvPicPr>
            <p:cNvPr id="75" name="Picture 7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359996" y="5068179"/>
              <a:ext cx="410810" cy="410810"/>
            </a:xfrm>
            <a:prstGeom prst="rect">
              <a:avLst/>
            </a:prstGeom>
          </p:spPr>
        </p:pic>
        <p:cxnSp>
          <p:nvCxnSpPr>
            <p:cNvPr id="76" name="Straight Connector 75"/>
            <p:cNvCxnSpPr/>
            <p:nvPr/>
          </p:nvCxnSpPr>
          <p:spPr>
            <a:xfrm flipV="1">
              <a:off x="2715433" y="4862101"/>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563563" y="4878668"/>
              <a:ext cx="0" cy="1839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bwMode="auto">
            <a:xfrm>
              <a:off x="1738052" y="2722905"/>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grpSp>
      <p:grpSp>
        <p:nvGrpSpPr>
          <p:cNvPr id="8" name="Group 7"/>
          <p:cNvGrpSpPr/>
          <p:nvPr/>
        </p:nvGrpSpPr>
        <p:grpSpPr>
          <a:xfrm>
            <a:off x="6983060" y="1427107"/>
            <a:ext cx="2956315" cy="1842029"/>
            <a:chOff x="7205576" y="1447730"/>
            <a:chExt cx="2956315" cy="1842029"/>
          </a:xfrm>
        </p:grpSpPr>
        <p:sp>
          <p:nvSpPr>
            <p:cNvPr id="49" name="Rectangle 48"/>
            <p:cNvSpPr/>
            <p:nvPr/>
          </p:nvSpPr>
          <p:spPr bwMode="auto">
            <a:xfrm>
              <a:off x="7205576" y="268705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55" name="Rounded Rectangle 54"/>
            <p:cNvSpPr/>
            <p:nvPr/>
          </p:nvSpPr>
          <p:spPr>
            <a:xfrm>
              <a:off x="7461525" y="1490146"/>
              <a:ext cx="2700366" cy="179961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277477" y="1742793"/>
              <a:ext cx="488991" cy="488991"/>
            </a:xfrm>
            <a:prstGeom prst="rect">
              <a:avLst/>
            </a:prstGeom>
          </p:spPr>
        </p:pic>
        <p:sp>
          <p:nvSpPr>
            <p:cNvPr id="16" name="TextBox 15"/>
            <p:cNvSpPr txBox="1"/>
            <p:nvPr/>
          </p:nvSpPr>
          <p:spPr>
            <a:xfrm>
              <a:off x="8882053" y="2147064"/>
              <a:ext cx="127983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SCS DR VM</a:t>
              </a:r>
            </a:p>
          </p:txBody>
        </p:sp>
        <p:pic>
          <p:nvPicPr>
            <p:cNvPr id="64" name="Picture 6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03332" y="2085196"/>
              <a:ext cx="488991" cy="488991"/>
            </a:xfrm>
            <a:prstGeom prst="rect">
              <a:avLst/>
            </a:prstGeom>
          </p:spPr>
        </p:pic>
        <p:sp>
          <p:nvSpPr>
            <p:cNvPr id="4" name="TextBox 3"/>
            <p:cNvSpPr txBox="1"/>
            <p:nvPr/>
          </p:nvSpPr>
          <p:spPr>
            <a:xfrm>
              <a:off x="7335754" y="1447730"/>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pic>
          <p:nvPicPr>
            <p:cNvPr id="50" name="Picture 49"/>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9311545" y="2552284"/>
              <a:ext cx="410810" cy="410810"/>
            </a:xfrm>
            <a:prstGeom prst="rect">
              <a:avLst/>
            </a:prstGeom>
          </p:spPr>
        </p:pic>
      </p:grpSp>
      <p:sp>
        <p:nvSpPr>
          <p:cNvPr id="3" name="Curved Down Arrow 2"/>
          <p:cNvSpPr/>
          <p:nvPr/>
        </p:nvSpPr>
        <p:spPr bwMode="auto">
          <a:xfrm rot="8695749" flipH="1">
            <a:off x="5685612" y="3942853"/>
            <a:ext cx="2771675" cy="900695"/>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4"/>
          <a:stretch>
            <a:fillRect/>
          </a:stretch>
        </p:blipFill>
        <p:spPr>
          <a:xfrm>
            <a:off x="3348429" y="3728309"/>
            <a:ext cx="447201" cy="367270"/>
          </a:xfrm>
          <a:prstGeom prst="rect">
            <a:avLst/>
          </a:prstGeom>
        </p:spPr>
      </p:pic>
    </p:spTree>
    <p:extLst>
      <p:ext uri="{BB962C8B-B14F-4D97-AF65-F5344CB8AC3E}">
        <p14:creationId xmlns:p14="http://schemas.microsoft.com/office/powerpoint/2010/main" val="1038664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HA/DR</a:t>
            </a:r>
          </a:p>
        </p:txBody>
      </p:sp>
    </p:spTree>
    <p:extLst>
      <p:ext uri="{BB962C8B-B14F-4D97-AF65-F5344CB8AC3E}">
        <p14:creationId xmlns:p14="http://schemas.microsoft.com/office/powerpoint/2010/main" val="9366712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a:t>
            </a:r>
            <a:r>
              <a:rPr lang="en-US" sz="2400" dirty="0">
                <a:solidFill>
                  <a:srgbClr val="FFFF00"/>
                </a:solidFill>
              </a:rPr>
              <a:t>hours or days</a:t>
            </a:r>
          </a:p>
          <a:p>
            <a:pPr marL="800100" lvl="1" indent="-342900"/>
            <a:r>
              <a:rPr lang="en-US" sz="2400" dirty="0"/>
              <a:t>SQL Backup in Azure</a:t>
            </a:r>
          </a:p>
          <a:p>
            <a:pPr marL="342900" indent="-342900"/>
            <a:endParaRPr lang="en-US" sz="2400" dirty="0"/>
          </a:p>
          <a:p>
            <a:pPr marL="342900" indent="-342900"/>
            <a:r>
              <a:rPr lang="en-US" sz="2400" b="1" dirty="0"/>
              <a:t>Warm standby</a:t>
            </a:r>
            <a:r>
              <a:rPr lang="en-US" sz="2400" dirty="0"/>
              <a:t>. A secondary data center that can provide availability within </a:t>
            </a:r>
            <a:r>
              <a:rPr lang="en-US" sz="2400" dirty="0">
                <a:solidFill>
                  <a:srgbClr val="FFFF00"/>
                </a:solidFill>
              </a:rPr>
              <a:t>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a:t>
            </a:r>
            <a:r>
              <a:rPr lang="en-US" sz="2400" dirty="0">
                <a:solidFill>
                  <a:srgbClr val="FFFF00"/>
                </a:solidFill>
              </a:rPr>
              <a:t>seconds or minutes </a:t>
            </a:r>
            <a:r>
              <a:rPr lang="en-US" sz="2400" dirty="0"/>
              <a:t>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8898700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SAP/SQL DR using Log Shipping</a:t>
            </a:r>
          </a:p>
        </p:txBody>
      </p:sp>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29285" y="4493081"/>
            <a:ext cx="496641" cy="496641"/>
          </a:xfrm>
          <a:prstGeom prst="rect">
            <a:avLst/>
          </a:prstGeom>
        </p:spPr>
      </p:pic>
      <p:sp>
        <p:nvSpPr>
          <p:cNvPr id="7" name="Rounded Rectangle 6"/>
          <p:cNvSpPr/>
          <p:nvPr/>
        </p:nvSpPr>
        <p:spPr>
          <a:xfrm>
            <a:off x="1960611" y="1894901"/>
            <a:ext cx="2982258" cy="362455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381015" y="4502260"/>
            <a:ext cx="496641" cy="496641"/>
          </a:xfrm>
          <a:prstGeom prst="rect">
            <a:avLst/>
          </a:prstGeom>
        </p:spPr>
      </p:pic>
      <p:sp>
        <p:nvSpPr>
          <p:cNvPr id="11" name="Rounded Rectangle 10"/>
          <p:cNvSpPr/>
          <p:nvPr/>
        </p:nvSpPr>
        <p:spPr>
          <a:xfrm>
            <a:off x="6415101" y="1983036"/>
            <a:ext cx="3006750" cy="354559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3" name="Straight Arrow Connector 12"/>
          <p:cNvCxnSpPr/>
          <p:nvPr/>
        </p:nvCxnSpPr>
        <p:spPr>
          <a:xfrm>
            <a:off x="3753119" y="3988106"/>
            <a:ext cx="0" cy="40762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26885" y="3975251"/>
            <a:ext cx="0" cy="40762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37006" y="4750580"/>
            <a:ext cx="239345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2830" y="3940758"/>
            <a:ext cx="2496286" cy="68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Log backup to source folder by SQL agent jobs</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18" name="TextBox 17"/>
          <p:cNvSpPr txBox="1"/>
          <p:nvPr/>
        </p:nvSpPr>
        <p:spPr>
          <a:xfrm>
            <a:off x="1449912" y="3193496"/>
            <a:ext cx="1958741"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SQL source instance</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19" name="TextBox 18"/>
          <p:cNvSpPr txBox="1"/>
          <p:nvPr/>
        </p:nvSpPr>
        <p:spPr>
          <a:xfrm>
            <a:off x="3328202" y="1498799"/>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1</a:t>
            </a:r>
          </a:p>
        </p:txBody>
      </p:sp>
      <p:sp>
        <p:nvSpPr>
          <p:cNvPr id="20" name="TextBox 19"/>
          <p:cNvSpPr txBox="1"/>
          <p:nvPr/>
        </p:nvSpPr>
        <p:spPr>
          <a:xfrm>
            <a:off x="7877656" y="1580578"/>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2</a:t>
            </a:r>
          </a:p>
        </p:txBody>
      </p:sp>
      <p:sp>
        <p:nvSpPr>
          <p:cNvPr id="21" name="TextBox 20"/>
          <p:cNvSpPr txBox="1"/>
          <p:nvPr/>
        </p:nvSpPr>
        <p:spPr>
          <a:xfrm>
            <a:off x="4193849" y="4884588"/>
            <a:ext cx="2744406"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Copy log files to target folder</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22" name="TextBox 21"/>
          <p:cNvSpPr txBox="1"/>
          <p:nvPr/>
        </p:nvSpPr>
        <p:spPr>
          <a:xfrm>
            <a:off x="7774338" y="3143919"/>
            <a:ext cx="2802883"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Apply logs to standby instance</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pic>
        <p:nvPicPr>
          <p:cNvPr id="23" name="Picture 2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396801" y="3073487"/>
            <a:ext cx="780290" cy="780290"/>
          </a:xfrm>
          <a:prstGeom prst="rect">
            <a:avLst/>
          </a:prstGeom>
        </p:spPr>
      </p:pic>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241431" y="3087476"/>
            <a:ext cx="780290" cy="780290"/>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2698" y="2298068"/>
            <a:ext cx="387476" cy="387476"/>
          </a:xfrm>
          <a:prstGeom prst="rect">
            <a:avLst/>
          </a:prstGeom>
        </p:spPr>
      </p:pic>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20116" y="2342627"/>
            <a:ext cx="387476" cy="387476"/>
          </a:xfrm>
          <a:prstGeom prst="rect">
            <a:avLst/>
          </a:prstGeom>
        </p:spPr>
      </p:pic>
      <p:cxnSp>
        <p:nvCxnSpPr>
          <p:cNvPr id="28" name="Straight Arrow Connector 27"/>
          <p:cNvCxnSpPr/>
          <p:nvPr/>
        </p:nvCxnSpPr>
        <p:spPr>
          <a:xfrm>
            <a:off x="2957292" y="2685544"/>
            <a:ext cx="451361" cy="3000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019139" y="2772464"/>
            <a:ext cx="400177" cy="272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6705" y="2279159"/>
            <a:ext cx="1455335"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SAP App Serv</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33" name="TextBox 32"/>
          <p:cNvSpPr txBox="1"/>
          <p:nvPr/>
        </p:nvSpPr>
        <p:spPr>
          <a:xfrm>
            <a:off x="7134029" y="2321389"/>
            <a:ext cx="1455335"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prstClr val="white"/>
                    </a:gs>
                    <a:gs pos="30000">
                      <a:prstClr val="white"/>
                    </a:gs>
                  </a:gsLst>
                  <a:lin ang="5400000" scaled="0"/>
                </a:gradFill>
                <a:effectLst/>
                <a:uLnTx/>
                <a:uFillTx/>
                <a:latin typeface="Segoe UI"/>
                <a:ea typeface="+mn-ea"/>
                <a:cs typeface="+mn-cs"/>
              </a:rPr>
              <a:t>SAP App Serv</a:t>
            </a:r>
            <a:endParaRPr kumimoji="0" lang="en-US" sz="1400" b="0" i="0" u="none" strike="noStrike" kern="1200" cap="none" spc="0" normalizeH="0" baseline="0" noProof="0" dirty="0" err="1">
              <a:ln>
                <a:noFill/>
              </a:ln>
              <a:gradFill>
                <a:gsLst>
                  <a:gs pos="2917">
                    <a:prstClr val="white"/>
                  </a:gs>
                  <a:gs pos="30000">
                    <a:prstClr val="white"/>
                  </a:gs>
                </a:gsLst>
                <a:lin ang="5400000" scaled="0"/>
              </a:gradFill>
              <a:effectLst/>
              <a:uLnTx/>
              <a:uFillTx/>
              <a:latin typeface="Segoe UI"/>
              <a:ea typeface="+mn-ea"/>
              <a:cs typeface="+mn-cs"/>
            </a:endParaRPr>
          </a:p>
        </p:txBody>
      </p:sp>
      <p:sp>
        <p:nvSpPr>
          <p:cNvPr id="34" name="Left-Right Arrow 33"/>
          <p:cNvSpPr/>
          <p:nvPr/>
        </p:nvSpPr>
        <p:spPr bwMode="auto">
          <a:xfrm>
            <a:off x="4990642" y="2667880"/>
            <a:ext cx="1383528" cy="38607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nl-NL"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S2S </a:t>
            </a:r>
            <a:r>
              <a:rPr kumimoji="0" lang="nl-NL"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a:t>
            </a:r>
          </a:p>
        </p:txBody>
      </p:sp>
    </p:spTree>
    <p:extLst>
      <p:ext uri="{BB962C8B-B14F-4D97-AF65-F5344CB8AC3E}">
        <p14:creationId xmlns:p14="http://schemas.microsoft.com/office/powerpoint/2010/main" val="3857143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SAP/SQL DR using AG Replicas on Azure</a:t>
            </a:r>
            <a:endParaRPr lang="en-US" sz="5290" dirty="0"/>
          </a:p>
        </p:txBody>
      </p:sp>
      <p:grpSp>
        <p:nvGrpSpPr>
          <p:cNvPr id="4" name="Group 3"/>
          <p:cNvGrpSpPr/>
          <p:nvPr/>
        </p:nvGrpSpPr>
        <p:grpSpPr>
          <a:xfrm>
            <a:off x="1109244" y="2212538"/>
            <a:ext cx="3737394" cy="3152280"/>
            <a:chOff x="1189038" y="2378323"/>
            <a:chExt cx="3737394" cy="3152280"/>
          </a:xfrm>
        </p:grpSpPr>
        <p:pic>
          <p:nvPicPr>
            <p:cNvPr id="51" name="Picture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025802" y="2564167"/>
              <a:ext cx="488991" cy="488991"/>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028955" y="4338999"/>
              <a:ext cx="581364" cy="581364"/>
            </a:xfrm>
            <a:prstGeom prst="rect">
              <a:avLst/>
            </a:prstGeom>
          </p:spPr>
        </p:pic>
        <p:sp>
          <p:nvSpPr>
            <p:cNvPr id="55" name="TextBox 54"/>
            <p:cNvSpPr txBox="1"/>
            <p:nvPr/>
          </p:nvSpPr>
          <p:spPr>
            <a:xfrm>
              <a:off x="3934548" y="4826191"/>
              <a:ext cx="991884"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Cluster FSW</a:t>
              </a:r>
            </a:p>
          </p:txBody>
        </p:sp>
        <p:sp>
          <p:nvSpPr>
            <p:cNvPr id="56" name="TextBox 55"/>
            <p:cNvSpPr txBox="1"/>
            <p:nvPr/>
          </p:nvSpPr>
          <p:spPr>
            <a:xfrm>
              <a:off x="2617733" y="4534706"/>
              <a:ext cx="1340878"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SQL DB Sec. Replica WSFC node 2 </a:t>
              </a:r>
            </a:p>
          </p:txBody>
        </p:sp>
        <p:sp>
          <p:nvSpPr>
            <p:cNvPr id="57" name="Rounded Rectangle 56"/>
            <p:cNvSpPr/>
            <p:nvPr/>
          </p:nvSpPr>
          <p:spPr>
            <a:xfrm>
              <a:off x="1344158" y="3473196"/>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ctr" defTabSz="91403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WSFC SQL AG Listener </a:t>
              </a:r>
            </a:p>
          </p:txBody>
        </p:sp>
        <p:sp>
          <p:nvSpPr>
            <p:cNvPr id="60" name="Rounded Rectangle 59"/>
            <p:cNvSpPr/>
            <p:nvPr/>
          </p:nvSpPr>
          <p:spPr>
            <a:xfrm>
              <a:off x="1189038" y="2378323"/>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1" name="TextBox 60"/>
            <p:cNvSpPr txBox="1"/>
            <p:nvPr/>
          </p:nvSpPr>
          <p:spPr>
            <a:xfrm>
              <a:off x="2198336" y="3809597"/>
              <a:ext cx="909544" cy="704808"/>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Sync</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Commit</a:t>
              </a:r>
            </a:p>
          </p:txBody>
        </p:sp>
        <p:cxnSp>
          <p:nvCxnSpPr>
            <p:cNvPr id="62" name="Straight Arrow Connector 61"/>
            <p:cNvCxnSpPr/>
            <p:nvPr/>
          </p:nvCxnSpPr>
          <p:spPr>
            <a:xfrm flipV="1">
              <a:off x="2329936" y="414439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489056" y="2904350"/>
              <a:ext cx="1492909" cy="4616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App Servers</a:t>
              </a:r>
            </a:p>
          </p:txBody>
        </p:sp>
        <p:cxnSp>
          <p:nvCxnSpPr>
            <p:cNvPr id="64" name="Straight Arrow Connector 63"/>
            <p:cNvCxnSpPr/>
            <p:nvPr/>
          </p:nvCxnSpPr>
          <p:spPr>
            <a:xfrm flipH="1">
              <a:off x="2831533" y="3263861"/>
              <a:ext cx="201526" cy="3153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566134" y="3888304"/>
              <a:ext cx="660713" cy="660713"/>
            </a:xfrm>
            <a:prstGeom prst="rect">
              <a:avLst/>
            </a:prstGeom>
          </p:spPr>
        </p:pic>
        <p:pic>
          <p:nvPicPr>
            <p:cNvPr id="65" name="Picture 6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067923" y="3859282"/>
              <a:ext cx="660713" cy="660713"/>
            </a:xfrm>
            <a:prstGeom prst="rect">
              <a:avLst/>
            </a:prstGeom>
          </p:spPr>
        </p:pic>
        <p:sp>
          <p:nvSpPr>
            <p:cNvPr id="67" name="TextBox 66"/>
            <p:cNvSpPr txBox="1"/>
            <p:nvPr/>
          </p:nvSpPr>
          <p:spPr>
            <a:xfrm>
              <a:off x="1344752" y="4553766"/>
              <a:ext cx="1340878"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SAP SQL DB Prim. Replica WSFC node 1 </a:t>
              </a:r>
            </a:p>
          </p:txBody>
        </p:sp>
      </p:grpSp>
      <p:sp>
        <p:nvSpPr>
          <p:cNvPr id="31" name="Rectangle 30"/>
          <p:cNvSpPr/>
          <p:nvPr/>
        </p:nvSpPr>
        <p:spPr bwMode="auto">
          <a:xfrm>
            <a:off x="7378357" y="1327470"/>
            <a:ext cx="186996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l"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Run</a:t>
            </a:r>
            <a:r>
              <a:rPr kumimoji="0" lang="en-US" sz="1400" b="0" i="0" u="none" strike="noStrike" kern="1200" cap="none" spc="0" normalizeH="0" baseline="0" noProof="0" dirty="0">
                <a:ln>
                  <a:noFill/>
                </a:ln>
                <a:solidFill>
                  <a:srgbClr val="505050"/>
                </a:solidFill>
                <a:effectLst/>
                <a:uLnTx/>
                <a:uFillTx/>
                <a:latin typeface="Segoe UI"/>
                <a:ea typeface="+mn-ea"/>
                <a:cs typeface="Segoe UI" pitchFamily="34" charset="0"/>
              </a:rPr>
              <a:t> </a:t>
            </a: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backups</a:t>
            </a:r>
            <a:r>
              <a:rPr kumimoji="0" lang="en-US" sz="1400" b="0" i="0" u="none" strike="noStrike" kern="1200" cap="none" spc="0" normalizeH="0" baseline="0" noProof="0" dirty="0">
                <a:ln>
                  <a:noFill/>
                </a:ln>
                <a:solidFill>
                  <a:srgbClr val="505050"/>
                </a:solidFill>
                <a:effectLst/>
                <a:uLnTx/>
                <a:uFillTx/>
                <a:latin typeface="Segoe UI"/>
                <a:ea typeface="+mn-ea"/>
                <a:cs typeface="Segoe UI" pitchFamily="34" charset="0"/>
              </a:rPr>
              <a:t> </a:t>
            </a:r>
            <a:r>
              <a:rPr kumimoji="0" lang="en-US" sz="1400" b="0" i="0" u="none" strike="noStrike" kern="1200" cap="none" spc="0" normalizeH="0" baseline="0" noProof="0" dirty="0">
                <a:ln>
                  <a:noFill/>
                </a:ln>
                <a:solidFill>
                  <a:srgbClr val="44546A">
                    <a:lumMod val="20000"/>
                    <a:lumOff val="80000"/>
                  </a:srgbClr>
                </a:solidFill>
                <a:effectLst/>
                <a:uLnTx/>
                <a:uFillTx/>
                <a:latin typeface="Segoe UI"/>
                <a:ea typeface="+mn-ea"/>
                <a:cs typeface="Segoe UI" pitchFamily="34" charset="0"/>
              </a:rPr>
              <a:t>to Azure Storage</a:t>
            </a:r>
          </a:p>
        </p:txBody>
      </p:sp>
      <p:sp>
        <p:nvSpPr>
          <p:cNvPr id="33" name="Rectangle 32"/>
          <p:cNvSpPr/>
          <p:nvPr/>
        </p:nvSpPr>
        <p:spPr bwMode="auto">
          <a:xfrm>
            <a:off x="5044767" y="4877388"/>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ctr"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prstClr val="white"/>
                </a:solidFill>
                <a:effectLst/>
                <a:uLnTx/>
                <a:uFillTx/>
                <a:latin typeface="Segoe UI"/>
                <a:ea typeface="+mn-ea"/>
                <a:cs typeface="Segoe UI" pitchFamily="34" charset="0"/>
              </a:rPr>
              <a:t>Asynchronous commit</a:t>
            </a:r>
          </a:p>
        </p:txBody>
      </p:sp>
      <p:cxnSp>
        <p:nvCxnSpPr>
          <p:cNvPr id="34" name="Straight Arrow Connector 33"/>
          <p:cNvCxnSpPr>
            <a:cxnSpLocks/>
            <a:stCxn id="43" idx="0"/>
            <a:endCxn id="35" idx="3"/>
          </p:cNvCxnSpPr>
          <p:nvPr/>
        </p:nvCxnSpPr>
        <p:spPr>
          <a:xfrm flipH="1" flipV="1">
            <a:off x="8534672" y="2041041"/>
            <a:ext cx="1264902" cy="1364838"/>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993837" y="1770623"/>
            <a:ext cx="540835" cy="540835"/>
          </a:xfrm>
          <a:prstGeom prst="rect">
            <a:avLst/>
          </a:prstGeom>
        </p:spPr>
      </p:pic>
      <p:sp>
        <p:nvSpPr>
          <p:cNvPr id="36" name="TextBox 35"/>
          <p:cNvSpPr txBox="1"/>
          <p:nvPr/>
        </p:nvSpPr>
        <p:spPr>
          <a:xfrm>
            <a:off x="7484996" y="2170984"/>
            <a:ext cx="184104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Azure Storage</a:t>
            </a:r>
          </a:p>
        </p:txBody>
      </p:sp>
      <p:grpSp>
        <p:nvGrpSpPr>
          <p:cNvPr id="38" name="Group 37"/>
          <p:cNvGrpSpPr/>
          <p:nvPr/>
        </p:nvGrpSpPr>
        <p:grpSpPr>
          <a:xfrm>
            <a:off x="7248179" y="2823167"/>
            <a:ext cx="3335054" cy="1769580"/>
            <a:chOff x="1026736" y="2490537"/>
            <a:chExt cx="3335054" cy="1769580"/>
          </a:xfrm>
        </p:grpSpPr>
        <p:sp>
          <p:nvSpPr>
            <p:cNvPr id="39" name="Rectangle 38"/>
            <p:cNvSpPr/>
            <p:nvPr/>
          </p:nvSpPr>
          <p:spPr bwMode="auto">
            <a:xfrm>
              <a:off x="1026736" y="3687442"/>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L="0" marR="0" lvl="0" indent="0" algn="ctr" defTabSz="1194429" rtl="0" eaLnBrk="1" fontAlgn="base" latinLnBrk="0" hangingPunct="1">
                <a:lnSpc>
                  <a:spcPct val="90000"/>
                </a:lnSpc>
                <a:spcBef>
                  <a:spcPts val="823"/>
                </a:spcBef>
                <a:spcAft>
                  <a:spcPct val="0"/>
                </a:spcAft>
                <a:buClr>
                  <a:srgbClr val="D2D2D2">
                    <a:lumMod val="75000"/>
                  </a:srgbClr>
                </a:buClr>
                <a:buSzPct val="100000"/>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t>Domain</a:t>
              </a:r>
              <a:b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br>
              <a:r>
                <a:rPr kumimoji="0" lang="en-US" sz="1400" b="0" i="0" u="none" strike="noStrike" kern="1200" cap="none" spc="0" normalizeH="0" baseline="0" noProof="0" dirty="0">
                  <a:ln>
                    <a:noFill/>
                  </a:ln>
                  <a:solidFill>
                    <a:srgbClr val="FFFFFF"/>
                  </a:solidFill>
                  <a:effectLst/>
                  <a:uLnTx/>
                  <a:uFillTx/>
                  <a:latin typeface="Segoe UI"/>
                  <a:ea typeface="+mn-ea"/>
                  <a:cs typeface="Segoe UI" pitchFamily="34" charset="0"/>
                </a:rPr>
                <a:t>controller</a:t>
              </a:r>
            </a:p>
          </p:txBody>
        </p:sp>
        <p:sp>
          <p:nvSpPr>
            <p:cNvPr id="40" name="Rounded Rectangle 74"/>
            <p:cNvSpPr/>
            <p:nvPr/>
          </p:nvSpPr>
          <p:spPr>
            <a:xfrm>
              <a:off x="1156914" y="2490537"/>
              <a:ext cx="320487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marL="0" marR="0" lvl="0" indent="0" algn="l" defTabSz="91403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1" name="Picture 4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924492" y="3085586"/>
              <a:ext cx="488991" cy="488991"/>
            </a:xfrm>
            <a:prstGeom prst="rect">
              <a:avLst/>
            </a:prstGeom>
          </p:spPr>
        </p:pic>
        <p:sp>
          <p:nvSpPr>
            <p:cNvPr id="42" name="TextBox 41"/>
            <p:cNvSpPr txBox="1"/>
            <p:nvPr/>
          </p:nvSpPr>
          <p:spPr>
            <a:xfrm>
              <a:off x="2892098" y="3618673"/>
              <a:ext cx="1469691"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DR SAP SQL DB Sec. Replica</a:t>
              </a:r>
            </a:p>
          </p:txBody>
        </p:sp>
        <p:pic>
          <p:nvPicPr>
            <p:cNvPr id="43" name="Picture 4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33635" y="3073249"/>
              <a:ext cx="488991" cy="488991"/>
            </a:xfrm>
            <a:prstGeom prst="rect">
              <a:avLst/>
            </a:prstGeom>
          </p:spPr>
        </p:pic>
      </p:grpSp>
      <p:sp>
        <p:nvSpPr>
          <p:cNvPr id="45" name="Left-Right Arrow 29"/>
          <p:cNvSpPr/>
          <p:nvPr/>
        </p:nvSpPr>
        <p:spPr bwMode="auto">
          <a:xfrm>
            <a:off x="4884036" y="3626260"/>
            <a:ext cx="2423929" cy="3248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nl-NL"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S2S VPN or ER</a:t>
            </a:r>
          </a:p>
        </p:txBody>
      </p:sp>
      <p:sp>
        <p:nvSpPr>
          <p:cNvPr id="46" name="TextBox 45"/>
          <p:cNvSpPr txBox="1"/>
          <p:nvPr/>
        </p:nvSpPr>
        <p:spPr>
          <a:xfrm>
            <a:off x="3318485" y="1760922"/>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1</a:t>
            </a:r>
          </a:p>
        </p:txBody>
      </p:sp>
      <p:sp>
        <p:nvSpPr>
          <p:cNvPr id="47" name="TextBox 46"/>
          <p:cNvSpPr txBox="1"/>
          <p:nvPr/>
        </p:nvSpPr>
        <p:spPr>
          <a:xfrm>
            <a:off x="9074614" y="2360737"/>
            <a:ext cx="1508618"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VNET region 2</a:t>
            </a:r>
          </a:p>
        </p:txBody>
      </p:sp>
    </p:spTree>
    <p:extLst>
      <p:ext uri="{BB962C8B-B14F-4D97-AF65-F5344CB8AC3E}">
        <p14:creationId xmlns:p14="http://schemas.microsoft.com/office/powerpoint/2010/main" val="1811861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AG Replica – Things to know</a:t>
            </a:r>
          </a:p>
        </p:txBody>
      </p:sp>
      <p:sp>
        <p:nvSpPr>
          <p:cNvPr id="3" name="Content Placeholder 2"/>
          <p:cNvSpPr>
            <a:spLocks noGrp="1"/>
          </p:cNvSpPr>
          <p:nvPr>
            <p:ph sz="quarter" idx="10"/>
          </p:nvPr>
        </p:nvSpPr>
        <p:spPr>
          <a:xfrm>
            <a:off x="268288" y="1398397"/>
            <a:ext cx="11542503" cy="3554819"/>
          </a:xfrm>
        </p:spPr>
        <p:txBody>
          <a:bodyPr/>
          <a:lstStyle/>
          <a:p>
            <a:pPr marL="342900" indent="-342900">
              <a:spcAft>
                <a:spcPts val="600"/>
              </a:spcAft>
            </a:pPr>
            <a:r>
              <a:rPr lang="en-US" dirty="0">
                <a:gradFill>
                  <a:gsLst>
                    <a:gs pos="2917">
                      <a:schemeClr val="tx1"/>
                    </a:gs>
                    <a:gs pos="30000">
                      <a:schemeClr val="tx1"/>
                    </a:gs>
                  </a:gsLst>
                  <a:lin ang="5400000" scaled="0"/>
                </a:gradFill>
              </a:rPr>
              <a:t>Remember network latency</a:t>
            </a:r>
          </a:p>
          <a:p>
            <a:pPr marL="342900" indent="-342900">
              <a:spcAft>
                <a:spcPts val="600"/>
              </a:spcAft>
            </a:pPr>
            <a:r>
              <a:rPr lang="en-US" dirty="0">
                <a:gradFill>
                  <a:gsLst>
                    <a:gs pos="2917">
                      <a:schemeClr val="tx1"/>
                    </a:gs>
                    <a:gs pos="30000">
                      <a:schemeClr val="tx1"/>
                    </a:gs>
                  </a:gsLst>
                  <a:lin ang="5400000" scaled="0"/>
                </a:gradFill>
              </a:rPr>
              <a:t>Be careful about failing resources over via cluster manager</a:t>
            </a:r>
          </a:p>
          <a:p>
            <a:pPr marL="800100" lvl="1" indent="-342900">
              <a:spcAft>
                <a:spcPts val="600"/>
              </a:spcAft>
            </a:pPr>
            <a:r>
              <a:rPr lang="en-US" sz="4000" dirty="0">
                <a:gradFill>
                  <a:gsLst>
                    <a:gs pos="2917">
                      <a:schemeClr val="tx1"/>
                    </a:gs>
                    <a:gs pos="30000">
                      <a:schemeClr val="tx1"/>
                    </a:gs>
                  </a:gsLst>
                  <a:lin ang="5400000" scaled="0"/>
                </a:gradFill>
              </a:rPr>
              <a:t>Manage failover from AG Dashboard or T-SQL</a:t>
            </a:r>
          </a:p>
          <a:p>
            <a:pPr marL="342900" indent="-342900">
              <a:spcAft>
                <a:spcPts val="600"/>
              </a:spcAft>
            </a:pPr>
            <a:r>
              <a:rPr lang="en-US" dirty="0">
                <a:gradFill>
                  <a:gsLst>
                    <a:gs pos="2917">
                      <a:schemeClr val="tx1"/>
                    </a:gs>
                    <a:gs pos="30000">
                      <a:schemeClr val="tx1"/>
                    </a:gs>
                  </a:gsLst>
                  <a:lin ang="5400000" scaled="0"/>
                </a:gradFill>
              </a:rPr>
              <a:t>Infrastructure admin trained on </a:t>
            </a:r>
            <a:r>
              <a:rPr lang="en-US" dirty="0" err="1">
                <a:gradFill>
                  <a:gsLst>
                    <a:gs pos="2917">
                      <a:schemeClr val="tx1"/>
                    </a:gs>
                    <a:gs pos="30000">
                      <a:schemeClr val="tx1"/>
                    </a:gs>
                  </a:gsLst>
                  <a:lin ang="5400000" scaled="0"/>
                </a:gradFill>
              </a:rPr>
              <a:t>AlwaysOn</a:t>
            </a:r>
            <a:r>
              <a:rPr lang="en-US" dirty="0">
                <a:gradFill>
                  <a:gsLst>
                    <a:gs pos="2917">
                      <a:schemeClr val="tx1"/>
                    </a:gs>
                    <a:gs pos="30000">
                      <a:schemeClr val="tx1"/>
                    </a:gs>
                  </a:gsLst>
                  <a:lin ang="5400000" scaled="0"/>
                </a:gradFill>
              </a:rPr>
              <a:t> AG</a:t>
            </a:r>
          </a:p>
        </p:txBody>
      </p:sp>
    </p:spTree>
    <p:extLst>
      <p:ext uri="{BB962C8B-B14F-4D97-AF65-F5344CB8AC3E}">
        <p14:creationId xmlns:p14="http://schemas.microsoft.com/office/powerpoint/2010/main" val="33049172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Oracle Database HA/DR</a:t>
            </a:r>
          </a:p>
        </p:txBody>
      </p:sp>
    </p:spTree>
    <p:extLst>
      <p:ext uri="{BB962C8B-B14F-4D97-AF65-F5344CB8AC3E}">
        <p14:creationId xmlns:p14="http://schemas.microsoft.com/office/powerpoint/2010/main" val="28196005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Database High Availability</a:t>
            </a:r>
          </a:p>
        </p:txBody>
      </p:sp>
      <p:sp>
        <p:nvSpPr>
          <p:cNvPr id="4" name="Content Placeholder 3"/>
          <p:cNvSpPr>
            <a:spLocks noGrp="1"/>
          </p:cNvSpPr>
          <p:nvPr>
            <p:ph sz="quarter" idx="10"/>
          </p:nvPr>
        </p:nvSpPr>
        <p:spPr>
          <a:xfrm>
            <a:off x="268288" y="1398397"/>
            <a:ext cx="11542503" cy="4530471"/>
          </a:xfrm>
        </p:spPr>
        <p:txBody>
          <a:bodyPr/>
          <a:lstStyle/>
          <a:p>
            <a:r>
              <a:rPr lang="en-US" dirty="0"/>
              <a:t>Enterprise Edition: Oracle Data Guard</a:t>
            </a:r>
          </a:p>
          <a:p>
            <a:pPr lvl="1"/>
            <a:r>
              <a:rPr lang="en-US" dirty="0"/>
              <a:t>Active/Passive (Read-Only)</a:t>
            </a:r>
          </a:p>
          <a:p>
            <a:r>
              <a:rPr lang="en-US" dirty="0"/>
              <a:t>Standard Edition: Oracle Fail Safe</a:t>
            </a:r>
          </a:p>
          <a:p>
            <a:pPr lvl="1"/>
            <a:r>
              <a:rPr lang="en-US" dirty="0"/>
              <a:t>With Windows Failover Cluster and SIOS </a:t>
            </a:r>
            <a:r>
              <a:rPr lang="en-US" dirty="0" err="1"/>
              <a:t>DataKeeper</a:t>
            </a:r>
            <a:endParaRPr lang="en-US" dirty="0"/>
          </a:p>
          <a:p>
            <a:r>
              <a:rPr lang="en-US" dirty="0" err="1"/>
              <a:t>GoldenGate</a:t>
            </a:r>
            <a:endParaRPr lang="en-US" dirty="0"/>
          </a:p>
          <a:p>
            <a:pPr lvl="1"/>
            <a:r>
              <a:rPr lang="en-US" dirty="0"/>
              <a:t>Active/Active</a:t>
            </a:r>
          </a:p>
          <a:p>
            <a:pPr lvl="1"/>
            <a:r>
              <a:rPr lang="en-US" dirty="0"/>
              <a:t>Allows heterogenous replication</a:t>
            </a:r>
          </a:p>
        </p:txBody>
      </p:sp>
    </p:spTree>
    <p:extLst>
      <p:ext uri="{BB962C8B-B14F-4D97-AF65-F5344CB8AC3E}">
        <p14:creationId xmlns:p14="http://schemas.microsoft.com/office/powerpoint/2010/main" val="3685522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Fail Safe</a:t>
            </a:r>
            <a:endParaRPr lang="en-US" sz="5290" dirty="0"/>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814191" y="2290756"/>
            <a:ext cx="625319" cy="625319"/>
          </a:xfrm>
          <a:prstGeom prst="rect">
            <a:avLst/>
          </a:prstGeom>
        </p:spPr>
      </p:pic>
      <p:sp>
        <p:nvSpPr>
          <p:cNvPr id="24" name="Rectangle 23"/>
          <p:cNvSpPr/>
          <p:nvPr/>
        </p:nvSpPr>
        <p:spPr bwMode="auto">
          <a:xfrm>
            <a:off x="4291279" y="3300983"/>
            <a:ext cx="3725057"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26" name="Rectangle 25"/>
          <p:cNvSpPr/>
          <p:nvPr/>
        </p:nvSpPr>
        <p:spPr bwMode="auto">
          <a:xfrm>
            <a:off x="4627762" y="4346490"/>
            <a:ext cx="1033070"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Node 1: 10.0.0.4</a:t>
            </a: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09498" y="3744634"/>
            <a:ext cx="488991" cy="488991"/>
          </a:xfrm>
          <a:prstGeom prst="rect">
            <a:avLst/>
          </a:prstGeom>
        </p:spPr>
      </p:pic>
      <p:sp>
        <p:nvSpPr>
          <p:cNvPr id="28" name="Rectangle 27"/>
          <p:cNvSpPr/>
          <p:nvPr/>
        </p:nvSpPr>
        <p:spPr bwMode="auto">
          <a:xfrm>
            <a:off x="6635426" y="4346490"/>
            <a:ext cx="1033070"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Node 2: 10.0.0.5</a:t>
            </a:r>
          </a:p>
        </p:txBody>
      </p:sp>
      <p:pic>
        <p:nvPicPr>
          <p:cNvPr id="29" name="Picture 2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17162" y="3744634"/>
            <a:ext cx="488991" cy="488991"/>
          </a:xfrm>
          <a:prstGeom prst="rect">
            <a:avLst/>
          </a:prstGeom>
        </p:spPr>
      </p:pic>
      <p:sp>
        <p:nvSpPr>
          <p:cNvPr id="36" name="Rectangle 35"/>
          <p:cNvSpPr/>
          <p:nvPr/>
        </p:nvSpPr>
        <p:spPr bwMode="auto">
          <a:xfrm>
            <a:off x="8361260" y="4973380"/>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37" name="Picture 3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49573" y="5214814"/>
            <a:ext cx="486730" cy="462237"/>
          </a:xfrm>
          <a:prstGeom prst="rect">
            <a:avLst/>
          </a:prstGeom>
        </p:spPr>
      </p:pic>
      <p:pic>
        <p:nvPicPr>
          <p:cNvPr id="39" name="Picture 3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965400" y="5214814"/>
            <a:ext cx="486730" cy="462237"/>
          </a:xfrm>
          <a:prstGeom prst="rect">
            <a:avLst/>
          </a:prstGeom>
        </p:spPr>
      </p:pic>
      <p:pic>
        <p:nvPicPr>
          <p:cNvPr id="40" name="Picture 3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381227" y="5214814"/>
            <a:ext cx="486730" cy="462237"/>
          </a:xfrm>
          <a:prstGeom prst="rect">
            <a:avLst/>
          </a:prstGeom>
        </p:spPr>
      </p:pic>
      <p:pic>
        <p:nvPicPr>
          <p:cNvPr id="41" name="Picture 4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797054" y="5214814"/>
            <a:ext cx="486730" cy="462237"/>
          </a:xfrm>
          <a:prstGeom prst="rect">
            <a:avLst/>
          </a:prstGeom>
        </p:spPr>
      </p:pic>
      <p:pic>
        <p:nvPicPr>
          <p:cNvPr id="42" name="Picture 4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12881" y="5214814"/>
            <a:ext cx="486730" cy="462237"/>
          </a:xfrm>
          <a:prstGeom prst="rect">
            <a:avLst/>
          </a:prstGeom>
        </p:spPr>
      </p:pic>
      <p:sp>
        <p:nvSpPr>
          <p:cNvPr id="3" name="Rounded Rectangle 2"/>
          <p:cNvSpPr/>
          <p:nvPr/>
        </p:nvSpPr>
        <p:spPr bwMode="auto">
          <a:xfrm>
            <a:off x="4697769" y="3638108"/>
            <a:ext cx="1254804" cy="1191034"/>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ounded Rectangle 42"/>
          <p:cNvSpPr/>
          <p:nvPr/>
        </p:nvSpPr>
        <p:spPr bwMode="auto">
          <a:xfrm>
            <a:off x="6355041" y="3638108"/>
            <a:ext cx="1243447" cy="1191034"/>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a:stCxn id="21" idx="3"/>
            <a:endCxn id="43" idx="0"/>
          </p:cNvCxnSpPr>
          <p:nvPr/>
        </p:nvCxnSpPr>
        <p:spPr>
          <a:xfrm>
            <a:off x="6439510" y="2603416"/>
            <a:ext cx="537255" cy="103469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1" idx="1"/>
            <a:endCxn id="3" idx="0"/>
          </p:cNvCxnSpPr>
          <p:nvPr/>
        </p:nvCxnSpPr>
        <p:spPr>
          <a:xfrm flipH="1">
            <a:off x="5325171" y="2603416"/>
            <a:ext cx="489020" cy="103469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auto">
          <a:xfrm>
            <a:off x="8478943" y="5081534"/>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973379"/>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Managed Disks</a:t>
            </a:r>
          </a:p>
        </p:txBody>
      </p:sp>
      <p:pic>
        <p:nvPicPr>
          <p:cNvPr id="63" name="Picture 6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60387" y="5204981"/>
            <a:ext cx="486730" cy="462237"/>
          </a:xfrm>
          <a:prstGeom prst="rect">
            <a:avLst/>
          </a:prstGeom>
        </p:spPr>
      </p:pic>
      <p:pic>
        <p:nvPicPr>
          <p:cNvPr id="65" name="Picture 6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976214" y="5204981"/>
            <a:ext cx="486730" cy="462237"/>
          </a:xfrm>
          <a:prstGeom prst="rect">
            <a:avLst/>
          </a:prstGeom>
        </p:spPr>
      </p:pic>
      <p:pic>
        <p:nvPicPr>
          <p:cNvPr id="66" name="Picture 6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392041" y="5204981"/>
            <a:ext cx="486730" cy="462237"/>
          </a:xfrm>
          <a:prstGeom prst="rect">
            <a:avLst/>
          </a:prstGeom>
        </p:spPr>
      </p:pic>
      <p:pic>
        <p:nvPicPr>
          <p:cNvPr id="67" name="Picture 6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807868" y="5204981"/>
            <a:ext cx="486730" cy="462237"/>
          </a:xfrm>
          <a:prstGeom prst="rect">
            <a:avLst/>
          </a:prstGeom>
        </p:spPr>
      </p:pic>
      <p:pic>
        <p:nvPicPr>
          <p:cNvPr id="68" name="Picture 6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223695" y="5204981"/>
            <a:ext cx="486730" cy="462237"/>
          </a:xfrm>
          <a:prstGeom prst="rect">
            <a:avLst/>
          </a:prstGeom>
        </p:spPr>
      </p:pic>
      <p:sp>
        <p:nvSpPr>
          <p:cNvPr id="69" name="Rounded Rectangle 68"/>
          <p:cNvSpPr/>
          <p:nvPr/>
        </p:nvSpPr>
        <p:spPr bwMode="auto">
          <a:xfrm>
            <a:off x="1489757" y="5071701"/>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3" idx="1"/>
            <a:endCxn id="69" idx="0"/>
          </p:cNvCxnSpPr>
          <p:nvPr/>
        </p:nvCxnSpPr>
        <p:spPr>
          <a:xfrm flipH="1">
            <a:off x="2662945" y="4233625"/>
            <a:ext cx="2034824" cy="838076"/>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3" idx="3"/>
            <a:endCxn id="51" idx="0"/>
          </p:cNvCxnSpPr>
          <p:nvPr/>
        </p:nvCxnSpPr>
        <p:spPr>
          <a:xfrm>
            <a:off x="7598488" y="4233625"/>
            <a:ext cx="2053643" cy="847909"/>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3"/>
            <a:endCxn id="51" idx="1"/>
          </p:cNvCxnSpPr>
          <p:nvPr/>
        </p:nvCxnSpPr>
        <p:spPr>
          <a:xfrm>
            <a:off x="3836133" y="5422811"/>
            <a:ext cx="4642810" cy="9833"/>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stretch>
            <a:fillRect/>
          </a:stretch>
        </p:blipFill>
        <p:spPr>
          <a:xfrm>
            <a:off x="5411722" y="3785501"/>
            <a:ext cx="402469" cy="330533"/>
          </a:xfrm>
          <a:prstGeom prst="rect">
            <a:avLst/>
          </a:prstGeom>
        </p:spPr>
      </p:pic>
      <p:pic>
        <p:nvPicPr>
          <p:cNvPr id="79" name="Picture 78"/>
          <p:cNvPicPr>
            <a:picLocks noChangeAspect="1"/>
          </p:cNvPicPr>
          <p:nvPr/>
        </p:nvPicPr>
        <p:blipFill>
          <a:blip r:embed="rId6"/>
          <a:stretch>
            <a:fillRect/>
          </a:stretch>
        </p:blipFill>
        <p:spPr>
          <a:xfrm>
            <a:off x="6501692" y="3788856"/>
            <a:ext cx="402469" cy="330533"/>
          </a:xfrm>
          <a:prstGeom prst="rect">
            <a:avLst/>
          </a:prstGeom>
        </p:spPr>
      </p:pic>
      <p:sp>
        <p:nvSpPr>
          <p:cNvPr id="81" name="Rounded Rectangle 80"/>
          <p:cNvSpPr/>
          <p:nvPr/>
        </p:nvSpPr>
        <p:spPr bwMode="auto">
          <a:xfrm>
            <a:off x="4422387" y="3446306"/>
            <a:ext cx="3453254" cy="1718215"/>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5648191" y="2711106"/>
            <a:ext cx="965649"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10.0.0.8</a:t>
            </a:r>
          </a:p>
        </p:txBody>
      </p:sp>
      <p:sp>
        <p:nvSpPr>
          <p:cNvPr id="83" name="TextBox 82"/>
          <p:cNvSpPr txBox="1"/>
          <p:nvPr/>
        </p:nvSpPr>
        <p:spPr>
          <a:xfrm>
            <a:off x="4516881" y="4734288"/>
            <a:ext cx="3262496"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0">
                      <a:srgbClr val="FFFFFF"/>
                    </a:gs>
                    <a:gs pos="100000">
                      <a:srgbClr val="FFFFFF"/>
                    </a:gs>
                  </a:gsLst>
                  <a:lin ang="5400000" scaled="0"/>
                </a:gradFill>
                <a:ea typeface="Segoe UI" pitchFamily="34" charset="0"/>
                <a:cs typeface="Segoe UI" pitchFamily="34" charset="0"/>
              </a:rPr>
              <a:t>Windows Server Failover Cluster</a:t>
            </a:r>
          </a:p>
        </p:txBody>
      </p:sp>
      <p:pic>
        <p:nvPicPr>
          <p:cNvPr id="86" name="Picture 85"/>
          <p:cNvPicPr>
            <a:picLocks noChangeAspect="1"/>
          </p:cNvPicPr>
          <p:nvPr/>
        </p:nvPicPr>
        <p:blipFill>
          <a:blip r:embed="rId7"/>
          <a:stretch>
            <a:fillRect/>
          </a:stretch>
        </p:blipFill>
        <p:spPr>
          <a:xfrm>
            <a:off x="9112642" y="1364217"/>
            <a:ext cx="1067850" cy="1065748"/>
          </a:xfrm>
          <a:prstGeom prst="rect">
            <a:avLst/>
          </a:prstGeom>
        </p:spPr>
      </p:pic>
      <p:sp>
        <p:nvSpPr>
          <p:cNvPr id="89" name="TextBox 88"/>
          <p:cNvSpPr txBox="1"/>
          <p:nvPr/>
        </p:nvSpPr>
        <p:spPr>
          <a:xfrm>
            <a:off x="9122353" y="2208611"/>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1" idx="0"/>
          </p:cNvCxnSpPr>
          <p:nvPr/>
        </p:nvCxnSpPr>
        <p:spPr>
          <a:xfrm rot="10800000" flipV="1">
            <a:off x="6126852" y="1897090"/>
            <a:ext cx="2985791" cy="393665"/>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978205" y="1807908"/>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94" name="TextBox 93"/>
          <p:cNvSpPr txBox="1"/>
          <p:nvPr/>
        </p:nvSpPr>
        <p:spPr>
          <a:xfrm>
            <a:off x="6560200" y="2779342"/>
            <a:ext cx="2251001"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 Probe port</a:t>
            </a:r>
          </a:p>
        </p:txBody>
      </p:sp>
      <p:sp>
        <p:nvSpPr>
          <p:cNvPr id="95" name="TextBox 94"/>
          <p:cNvSpPr txBox="1"/>
          <p:nvPr/>
        </p:nvSpPr>
        <p:spPr>
          <a:xfrm>
            <a:off x="3502261" y="2784876"/>
            <a:ext cx="2251001"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 Probe port</a:t>
            </a:r>
          </a:p>
        </p:txBody>
      </p:sp>
    </p:spTree>
    <p:extLst>
      <p:ext uri="{BB962C8B-B14F-4D97-AF65-F5344CB8AC3E}">
        <p14:creationId xmlns:p14="http://schemas.microsoft.com/office/powerpoint/2010/main" val="38237776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HA - Data Guard</a:t>
            </a:r>
            <a:endParaRPr lang="en-US" sz="5290" dirty="0"/>
          </a:p>
        </p:txBody>
      </p:sp>
      <p:sp>
        <p:nvSpPr>
          <p:cNvPr id="24" name="Rectangle 23"/>
          <p:cNvSpPr/>
          <p:nvPr/>
        </p:nvSpPr>
        <p:spPr bwMode="auto">
          <a:xfrm>
            <a:off x="4181057" y="3145535"/>
            <a:ext cx="3942153" cy="29523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909498" y="3589186"/>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17162" y="3589186"/>
            <a:ext cx="488991" cy="488991"/>
          </a:xfrm>
          <a:prstGeom prst="rect">
            <a:avLst/>
          </a:prstGeom>
        </p:spPr>
      </p:pic>
      <p:sp>
        <p:nvSpPr>
          <p:cNvPr id="36" name="Rectangle 35"/>
          <p:cNvSpPr/>
          <p:nvPr/>
        </p:nvSpPr>
        <p:spPr bwMode="auto">
          <a:xfrm>
            <a:off x="8361260" y="4817932"/>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549573" y="5059366"/>
            <a:ext cx="486730" cy="462237"/>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965400" y="5059366"/>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81227" y="5059366"/>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797054" y="5059366"/>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212881" y="5059366"/>
            <a:ext cx="486730" cy="462237"/>
          </a:xfrm>
          <a:prstGeom prst="rect">
            <a:avLst/>
          </a:prstGeom>
        </p:spPr>
      </p:pic>
      <p:sp>
        <p:nvSpPr>
          <p:cNvPr id="51" name="Rounded Rectangle 50"/>
          <p:cNvSpPr/>
          <p:nvPr/>
        </p:nvSpPr>
        <p:spPr bwMode="auto">
          <a:xfrm>
            <a:off x="8478943" y="4926086"/>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374121" y="4817931"/>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60387" y="5049533"/>
            <a:ext cx="486730" cy="462237"/>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76214" y="5049533"/>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392041" y="5049533"/>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07868" y="5049533"/>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223695" y="5049533"/>
            <a:ext cx="486730" cy="462237"/>
          </a:xfrm>
          <a:prstGeom prst="rect">
            <a:avLst/>
          </a:prstGeom>
        </p:spPr>
      </p:pic>
      <p:sp>
        <p:nvSpPr>
          <p:cNvPr id="69" name="Rounded Rectangle 68"/>
          <p:cNvSpPr/>
          <p:nvPr/>
        </p:nvSpPr>
        <p:spPr bwMode="auto">
          <a:xfrm>
            <a:off x="1489757" y="4916253"/>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662945" y="3833682"/>
            <a:ext cx="2246553" cy="1082571"/>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406153" y="3833682"/>
            <a:ext cx="2245978" cy="1092404"/>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5"/>
          <a:stretch>
            <a:fillRect/>
          </a:stretch>
        </p:blipFill>
        <p:spPr>
          <a:xfrm>
            <a:off x="5619882" y="1414176"/>
            <a:ext cx="1067850" cy="1065748"/>
          </a:xfrm>
          <a:prstGeom prst="rect">
            <a:avLst/>
          </a:prstGeom>
        </p:spPr>
      </p:pic>
      <p:sp>
        <p:nvSpPr>
          <p:cNvPr id="89" name="TextBox 88"/>
          <p:cNvSpPr txBox="1"/>
          <p:nvPr/>
        </p:nvSpPr>
        <p:spPr>
          <a:xfrm>
            <a:off x="5619882" y="2230268"/>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5153994" y="1947050"/>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076900" y="2172719"/>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5380300" y="373579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48" name="Straight Arrow Connector 47"/>
          <p:cNvCxnSpPr>
            <a:stCxn id="27" idx="3"/>
            <a:endCxn id="29" idx="1"/>
          </p:cNvCxnSpPr>
          <p:nvPr/>
        </p:nvCxnSpPr>
        <p:spPr>
          <a:xfrm>
            <a:off x="5398489" y="3833682"/>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6687732" y="1947050"/>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722575"/>
            <a:ext cx="488991" cy="488991"/>
          </a:xfrm>
          <a:prstGeom prst="rect">
            <a:avLst/>
          </a:prstGeom>
        </p:spPr>
      </p:pic>
      <p:sp>
        <p:nvSpPr>
          <p:cNvPr id="61" name="TextBox 60"/>
          <p:cNvSpPr txBox="1"/>
          <p:nvPr/>
        </p:nvSpPr>
        <p:spPr>
          <a:xfrm>
            <a:off x="4172138" y="3194369"/>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7073954" y="3194369"/>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5398489" y="5094703"/>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75" name="Straight Arrow Connector 74"/>
          <p:cNvCxnSpPr>
            <a:stCxn id="60" idx="3"/>
            <a:endCxn id="29" idx="2"/>
          </p:cNvCxnSpPr>
          <p:nvPr/>
        </p:nvCxnSpPr>
        <p:spPr>
          <a:xfrm flipV="1">
            <a:off x="6398303" y="4078177"/>
            <a:ext cx="763355"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5153994" y="4078177"/>
            <a:ext cx="755318" cy="88889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 name="&quot;No&quot; Symbol 2"/>
          <p:cNvSpPr/>
          <p:nvPr/>
        </p:nvSpPr>
        <p:spPr bwMode="auto">
          <a:xfrm>
            <a:off x="4841608" y="3518350"/>
            <a:ext cx="632299" cy="630661"/>
          </a:xfrm>
          <a:prstGeom prst="noSmoking">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99682" y="3452901"/>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222657" y="3453868"/>
            <a:ext cx="811977" cy="0"/>
          </a:xfrm>
          <a:prstGeom prst="line">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65062" y="2989350"/>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45" name="TextBox 44"/>
          <p:cNvSpPr txBox="1"/>
          <p:nvPr/>
        </p:nvSpPr>
        <p:spPr>
          <a:xfrm>
            <a:off x="4172138" y="2997848"/>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cxnSp>
        <p:nvCxnSpPr>
          <p:cNvPr id="46" name="Straight Arrow Connector 45"/>
          <p:cNvCxnSpPr/>
          <p:nvPr/>
        </p:nvCxnSpPr>
        <p:spPr>
          <a:xfrm flipH="1" flipV="1">
            <a:off x="5406430" y="3735798"/>
            <a:ext cx="1506273" cy="114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0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0"/>
                                        </p:tgtEl>
                                      </p:cBhvr>
                                    </p:animEffect>
                                    <p:animScale>
                                      <p:cBhvr>
                                        <p:cTn id="12" dur="250" autoRev="1" fill="hold"/>
                                        <p:tgtEl>
                                          <p:spTgt spid="60"/>
                                        </p:tgtEl>
                                      </p:cBhvr>
                                      <p:by x="105000" y="105000"/>
                                    </p:animScale>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60"/>
                                        </p:tgtEl>
                                      </p:cBhvr>
                                    </p:animEffect>
                                    <p:animScale>
                                      <p:cBhvr>
                                        <p:cTn id="16" dur="250" autoRev="1" fill="hold"/>
                                        <p:tgtEl>
                                          <p:spTgt spid="60"/>
                                        </p:tgtEl>
                                      </p:cBhvr>
                                      <p:by x="105000" y="105000"/>
                                    </p:animScale>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60"/>
                                        </p:tgtEl>
                                      </p:cBhvr>
                                    </p:animEffect>
                                    <p:animScale>
                                      <p:cBhvr>
                                        <p:cTn id="20" dur="250" autoRev="1" fill="hold"/>
                                        <p:tgtEl>
                                          <p:spTgt spid="60"/>
                                        </p:tgtEl>
                                      </p:cBhvr>
                                      <p:by x="105000" y="105000"/>
                                    </p:animScale>
                                  </p:childTnLst>
                                </p:cTn>
                              </p:par>
                            </p:childTnLst>
                          </p:cTn>
                        </p:par>
                        <p:par>
                          <p:cTn id="21" fill="hold">
                            <p:stCondLst>
                              <p:cond delay="1500"/>
                            </p:stCondLst>
                            <p:childTnLst>
                              <p:par>
                                <p:cTn id="22" presetID="26" presetClass="emph" presetSubtype="0" fill="hold" nodeType="afterEffect">
                                  <p:stCondLst>
                                    <p:cond delay="0"/>
                                  </p:stCondLst>
                                  <p:childTnLst>
                                    <p:animEffect transition="out" filter="fade">
                                      <p:cBhvr>
                                        <p:cTn id="23" dur="500" tmFilter="0, 0; .2, .5; .8, .5; 1, 0"/>
                                        <p:tgtEl>
                                          <p:spTgt spid="60"/>
                                        </p:tgtEl>
                                      </p:cBhvr>
                                    </p:animEffect>
                                    <p:animScale>
                                      <p:cBhvr>
                                        <p:cTn id="24" dur="250" autoRev="1" fill="hold"/>
                                        <p:tgtEl>
                                          <p:spTgt spid="60"/>
                                        </p:tgtEl>
                                      </p:cBhvr>
                                      <p:by x="105000" y="105000"/>
                                    </p:animScale>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childTnLst>
                                </p:cTn>
                              </p:par>
                              <p:par>
                                <p:cTn id="36" presetID="10" presetClass="exit" presetSubtype="0" fill="hold" nodeType="withEffect">
                                  <p:stCondLst>
                                    <p:cond delay="0"/>
                                  </p:stCondLst>
                                  <p:childTnLst>
                                    <p:animEffect transition="out" filter="fade">
                                      <p:cBhvr>
                                        <p:cTn id="37" dur="1000"/>
                                        <p:tgtEl>
                                          <p:spTgt spid="48"/>
                                        </p:tgtEl>
                                      </p:cBhvr>
                                    </p:animEffect>
                                    <p:set>
                                      <p:cBhvr>
                                        <p:cTn id="38" dur="1" fill="hold">
                                          <p:stCondLst>
                                            <p:cond delay="999"/>
                                          </p:stCondLst>
                                        </p:cTn>
                                        <p:tgtEl>
                                          <p:spTgt spid="4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1000"/>
                                        <p:tgtEl>
                                          <p:spTgt spid="47"/>
                                        </p:tgtEl>
                                      </p:cBhvr>
                                    </p:animEffect>
                                    <p:set>
                                      <p:cBhvr>
                                        <p:cTn id="41" dur="1" fill="hold">
                                          <p:stCondLst>
                                            <p:cond delay="999"/>
                                          </p:stCondLst>
                                        </p:cTn>
                                        <p:tgtEl>
                                          <p:spTgt spid="4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childTnLst>
                                </p:cTn>
                              </p:par>
                              <p:par>
                                <p:cTn id="54" presetID="22" presetClass="entr" presetSubtype="2"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right)">
                                      <p:cBhvr>
                                        <p:cTn id="5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3" grpId="0" animBg="1"/>
      <p:bldP spid="3" grpId="1" animBg="1"/>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Disaster Recovery </a:t>
            </a:r>
            <a:r>
              <a:rPr lang="en-US" sz="5400">
                <a:latin typeface="Segoe UI Light" panose="020B0502040204020203" pitchFamily="34" charset="0"/>
                <a:cs typeface="Segoe UI Light" panose="020B0502040204020203" pitchFamily="34" charset="0"/>
              </a:rPr>
              <a:t>for SAP </a:t>
            </a:r>
            <a:r>
              <a:rPr lang="en-US" sz="5400" dirty="0">
                <a:latin typeface="Segoe UI Light" panose="020B0502040204020203" pitchFamily="34" charset="0"/>
                <a:cs typeface="Segoe UI Light" panose="020B0502040204020203" pitchFamily="34" charset="0"/>
              </a:rPr>
              <a:t>applications</a:t>
            </a:r>
            <a:br>
              <a:rPr lang="en-US" sz="5400" dirty="0">
                <a:latin typeface="Segoe UI Light" panose="020B0502040204020203" pitchFamily="34" charset="0"/>
                <a:cs typeface="Segoe UI Light" panose="020B0502040204020203" pitchFamily="34" charset="0"/>
              </a:rPr>
            </a:br>
            <a:endParaRPr lang="en-US" dirty="0"/>
          </a:p>
        </p:txBody>
      </p:sp>
      <p:sp>
        <p:nvSpPr>
          <p:cNvPr id="3" name="Rectangle 2"/>
          <p:cNvSpPr/>
          <p:nvPr/>
        </p:nvSpPr>
        <p:spPr>
          <a:xfrm>
            <a:off x="6219978" y="1362304"/>
            <a:ext cx="5334670" cy="278610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2979"/>
            <a:r>
              <a:rPr lang="en-US" sz="3000" dirty="0">
                <a:solidFill>
                  <a:prstClr val="white"/>
                </a:solidFill>
                <a:latin typeface="Segoe UI Light" panose="020B0502040204020203" pitchFamily="34" charset="0"/>
                <a:cs typeface="Segoe UI Light" panose="020B0502040204020203" pitchFamily="34" charset="0"/>
              </a:rPr>
              <a:t>     IT requirements </a:t>
            </a:r>
            <a:br>
              <a:rPr lang="en-US" sz="3000" dirty="0">
                <a:solidFill>
                  <a:prstClr val="white"/>
                </a:solidFill>
                <a:latin typeface="Segoe UI Light" panose="020B0502040204020203" pitchFamily="34" charset="0"/>
                <a:cs typeface="Segoe UI Light" panose="020B0502040204020203" pitchFamily="34" charset="0"/>
              </a:rPr>
            </a:br>
            <a:endParaRPr lang="en-US" sz="1500" dirty="0">
              <a:solidFill>
                <a:prstClr val="white"/>
              </a:solidFill>
              <a:latin typeface="Segoe UI Light" panose="020B0502040204020203" pitchFamily="34" charset="0"/>
              <a:cs typeface="Segoe UI Light" panose="020B0502040204020203" pitchFamily="34" charset="0"/>
            </a:endParaRP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Production environment is on virtualization, bare metal or cloud</a:t>
            </a: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overhead on Production systems and network</a:t>
            </a:r>
          </a:p>
          <a:p>
            <a:pPr marL="456493" lvl="1" indent="-457163"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Retire traditional SAN/Tape-based solutions </a:t>
            </a:r>
          </a:p>
        </p:txBody>
      </p:sp>
      <p:sp>
        <p:nvSpPr>
          <p:cNvPr id="4" name="Rectangle 3"/>
          <p:cNvSpPr/>
          <p:nvPr/>
        </p:nvSpPr>
        <p:spPr>
          <a:xfrm>
            <a:off x="449467" y="1362307"/>
            <a:ext cx="5334670" cy="27861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163" defTabSz="912979"/>
            <a:r>
              <a:rPr lang="en-US" sz="3000" dirty="0">
                <a:solidFill>
                  <a:prstClr val="white"/>
                </a:solidFill>
                <a:latin typeface="Segoe UI Light" panose="020B0502040204020203" pitchFamily="34" charset="0"/>
                <a:cs typeface="Segoe UI Light" panose="020B0502040204020203" pitchFamily="34" charset="0"/>
              </a:rPr>
              <a:t>     Business requirements</a:t>
            </a:r>
            <a:br>
              <a:rPr lang="en-US" sz="3000" dirty="0">
                <a:solidFill>
                  <a:prstClr val="white"/>
                </a:solidFill>
                <a:latin typeface="Segoe UI Light" panose="020B0502040204020203" pitchFamily="34" charset="0"/>
                <a:cs typeface="Segoe UI Light" panose="020B0502040204020203" pitchFamily="34" charset="0"/>
              </a:rPr>
            </a:br>
            <a:r>
              <a:rPr lang="en-US" sz="1500" dirty="0">
                <a:solidFill>
                  <a:prstClr val="white"/>
                </a:solidFill>
                <a:latin typeface="Segoe UI Light" panose="020B0502040204020203" pitchFamily="34" charset="0"/>
                <a:cs typeface="Segoe UI Light" panose="020B0502040204020203" pitchFamily="34" charset="0"/>
              </a:rPr>
              <a:t> </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data loss in case of a disaster</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Failover complete within hours including SAP application layer</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Clear failover process</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Failover transparent to users and sub systems </a:t>
            </a:r>
          </a:p>
          <a:p>
            <a:pPr marL="342872" lvl="1" indent="-342872" defTabSz="912979">
              <a:buFont typeface="+mj-lt"/>
              <a:buAutoNum type="arabicPeriod"/>
            </a:pPr>
            <a:r>
              <a:rPr lang="en-US" sz="2000" dirty="0">
                <a:solidFill>
                  <a:prstClr val="white"/>
                </a:solidFill>
                <a:latin typeface="Segoe UI Light" panose="020B0502040204020203" pitchFamily="34" charset="0"/>
                <a:cs typeface="Segoe UI Light" panose="020B0502040204020203" pitchFamily="34" charset="0"/>
              </a:rPr>
              <a:t>Minimum costs for DR </a:t>
            </a:r>
          </a:p>
        </p:txBody>
      </p:sp>
      <p:sp>
        <p:nvSpPr>
          <p:cNvPr id="5" name="Oval 4"/>
          <p:cNvSpPr/>
          <p:nvPr/>
        </p:nvSpPr>
        <p:spPr>
          <a:xfrm>
            <a:off x="573837" y="1530644"/>
            <a:ext cx="408709" cy="41563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r>
              <a:rPr lang="en-US" sz="2000" dirty="0">
                <a:solidFill>
                  <a:schemeClr val="bg1"/>
                </a:solidFill>
                <a:latin typeface="Segoe UI"/>
              </a:rPr>
              <a:t>1</a:t>
            </a:r>
          </a:p>
        </p:txBody>
      </p:sp>
      <p:sp>
        <p:nvSpPr>
          <p:cNvPr id="6" name="Oval 5"/>
          <p:cNvSpPr/>
          <p:nvPr/>
        </p:nvSpPr>
        <p:spPr>
          <a:xfrm>
            <a:off x="6288043" y="1501593"/>
            <a:ext cx="408709" cy="415636"/>
          </a:xfrm>
          <a:prstGeom prst="ellipse">
            <a:avLst/>
          </a:prstGeom>
          <a:solidFill>
            <a:schemeClr val="tx1"/>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r>
              <a:rPr lang="en-US" sz="2000" dirty="0">
                <a:solidFill>
                  <a:schemeClr val="bg1"/>
                </a:solidFill>
                <a:latin typeface="Segoe UI"/>
              </a:rPr>
              <a:t>2</a:t>
            </a:r>
          </a:p>
        </p:txBody>
      </p:sp>
      <p:sp>
        <p:nvSpPr>
          <p:cNvPr id="8" name="Content Placeholder 2"/>
          <p:cNvSpPr txBox="1">
            <a:spLocks/>
          </p:cNvSpPr>
          <p:nvPr/>
        </p:nvSpPr>
        <p:spPr>
          <a:xfrm>
            <a:off x="333375" y="4213597"/>
            <a:ext cx="11525250" cy="1252537"/>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14309" indent="-514309" algn="ctr">
              <a:buFont typeface="+mj-lt"/>
              <a:buAutoNum type="arabicPeriod"/>
            </a:pPr>
            <a:r>
              <a:rPr lang="en-US" sz="2800" dirty="0"/>
              <a:t>Database Replication (e.g. HANA System/Storage Replication)</a:t>
            </a:r>
            <a:br>
              <a:rPr lang="en-US" sz="2800" dirty="0"/>
            </a:br>
            <a:endParaRPr lang="en-US" sz="2800" dirty="0"/>
          </a:p>
          <a:p>
            <a:pPr marL="514309" indent="-514309" algn="ctr">
              <a:buFont typeface="+mj-lt"/>
              <a:buAutoNum type="arabicPeriod"/>
            </a:pPr>
            <a:r>
              <a:rPr lang="en-US" sz="2800" dirty="0"/>
              <a:t>File Replication (e.g. OS File Copy)</a:t>
            </a:r>
          </a:p>
          <a:p>
            <a:pPr marL="514309" indent="-514309" algn="ctr">
              <a:buFont typeface="+mj-lt"/>
              <a:buAutoNum type="arabicPeriod"/>
            </a:pPr>
            <a:endParaRPr lang="en-US" sz="2800" dirty="0"/>
          </a:p>
          <a:p>
            <a:pPr marL="514309" indent="-514309" algn="ctr">
              <a:buFont typeface="+mj-lt"/>
              <a:buAutoNum type="arabicPeriod"/>
            </a:pPr>
            <a:r>
              <a:rPr lang="en-US" sz="2800" dirty="0"/>
              <a:t>Application VM Replication (Azure Site Recovery)</a:t>
            </a:r>
          </a:p>
        </p:txBody>
      </p:sp>
      <p:sp>
        <p:nvSpPr>
          <p:cNvPr id="9" name="Plus 8"/>
          <p:cNvSpPr/>
          <p:nvPr/>
        </p:nvSpPr>
        <p:spPr>
          <a:xfrm>
            <a:off x="5471757" y="4670880"/>
            <a:ext cx="489644" cy="465452"/>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endParaRPr lang="en-US" sz="2000">
              <a:solidFill>
                <a:prstClr val="white"/>
              </a:solidFill>
              <a:latin typeface="Segoe UI"/>
            </a:endParaRPr>
          </a:p>
        </p:txBody>
      </p:sp>
      <p:sp>
        <p:nvSpPr>
          <p:cNvPr id="10" name="Plus 9"/>
          <p:cNvSpPr/>
          <p:nvPr/>
        </p:nvSpPr>
        <p:spPr>
          <a:xfrm>
            <a:off x="5471757" y="5595450"/>
            <a:ext cx="489644" cy="465452"/>
          </a:xfrm>
          <a:prstGeom prst="mathPlu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79"/>
            <a:endParaRPr lang="en-US" sz="2000">
              <a:solidFill>
                <a:prstClr val="white"/>
              </a:solidFill>
              <a:latin typeface="Segoe UI"/>
            </a:endParaRPr>
          </a:p>
        </p:txBody>
      </p:sp>
    </p:spTree>
    <p:extLst>
      <p:ext uri="{BB962C8B-B14F-4D97-AF65-F5344CB8AC3E}">
        <p14:creationId xmlns:p14="http://schemas.microsoft.com/office/powerpoint/2010/main" val="24847148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DB HA – Multiple Data Guard</a:t>
            </a:r>
            <a:endParaRPr lang="en-US" sz="5290" dirty="0"/>
          </a:p>
        </p:txBody>
      </p:sp>
      <p:sp>
        <p:nvSpPr>
          <p:cNvPr id="24" name="Rectangle 23"/>
          <p:cNvSpPr/>
          <p:nvPr/>
        </p:nvSpPr>
        <p:spPr bwMode="auto">
          <a:xfrm>
            <a:off x="17840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512528" y="3365777"/>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0192" y="3365777"/>
            <a:ext cx="488991" cy="488991"/>
          </a:xfrm>
          <a:prstGeom prst="rect">
            <a:avLst/>
          </a:prstGeom>
        </p:spPr>
      </p:pic>
      <p:pic>
        <p:nvPicPr>
          <p:cNvPr id="86" name="Picture 85"/>
          <p:cNvPicPr>
            <a:picLocks noChangeAspect="1"/>
          </p:cNvPicPr>
          <p:nvPr/>
        </p:nvPicPr>
        <p:blipFill>
          <a:blip r:embed="rId4"/>
          <a:stretch>
            <a:fillRect/>
          </a:stretch>
        </p:blipFill>
        <p:spPr>
          <a:xfrm>
            <a:off x="3222912" y="1190767"/>
            <a:ext cx="1067850" cy="1065748"/>
          </a:xfrm>
          <a:prstGeom prst="rect">
            <a:avLst/>
          </a:prstGeom>
        </p:spPr>
      </p:pic>
      <p:sp>
        <p:nvSpPr>
          <p:cNvPr id="89" name="TextBox 88"/>
          <p:cNvSpPr txBox="1"/>
          <p:nvPr/>
        </p:nvSpPr>
        <p:spPr>
          <a:xfrm>
            <a:off x="32229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90" name="Elbow Connector 89"/>
          <p:cNvCxnSpPr>
            <a:stCxn id="86" idx="1"/>
            <a:endCxn id="27" idx="0"/>
          </p:cNvCxnSpPr>
          <p:nvPr/>
        </p:nvCxnSpPr>
        <p:spPr>
          <a:xfrm rot="10800000" flipV="1">
            <a:off x="27570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6799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47" name="TextBox 46"/>
          <p:cNvSpPr txBox="1"/>
          <p:nvPr/>
        </p:nvSpPr>
        <p:spPr>
          <a:xfrm>
            <a:off x="29833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48" name="Straight Arrow Connector 47"/>
          <p:cNvCxnSpPr>
            <a:stCxn id="27" idx="3"/>
            <a:endCxn id="29" idx="1"/>
          </p:cNvCxnSpPr>
          <p:nvPr/>
        </p:nvCxnSpPr>
        <p:spPr>
          <a:xfrm>
            <a:off x="30015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6" idx="3"/>
            <a:endCxn id="29" idx="0"/>
          </p:cNvCxnSpPr>
          <p:nvPr/>
        </p:nvCxnSpPr>
        <p:spPr>
          <a:xfrm>
            <a:off x="42907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6070887" y="2922127"/>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49" name="Picture 4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799328" y="3365777"/>
            <a:ext cx="488991" cy="488991"/>
          </a:xfrm>
          <a:prstGeom prst="rect">
            <a:avLst/>
          </a:prstGeom>
        </p:spPr>
      </p:pic>
      <p:pic>
        <p:nvPicPr>
          <p:cNvPr id="50" name="Picture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06992" y="3365777"/>
            <a:ext cx="488991" cy="488991"/>
          </a:xfrm>
          <a:prstGeom prst="rect">
            <a:avLst/>
          </a:prstGeom>
        </p:spPr>
      </p:pic>
      <p:pic>
        <p:nvPicPr>
          <p:cNvPr id="52" name="Picture 51"/>
          <p:cNvPicPr>
            <a:picLocks noChangeAspect="1"/>
          </p:cNvPicPr>
          <p:nvPr/>
        </p:nvPicPr>
        <p:blipFill>
          <a:blip r:embed="rId4"/>
          <a:stretch>
            <a:fillRect/>
          </a:stretch>
        </p:blipFill>
        <p:spPr>
          <a:xfrm>
            <a:off x="7509712" y="1190767"/>
            <a:ext cx="1067850" cy="1065748"/>
          </a:xfrm>
          <a:prstGeom prst="rect">
            <a:avLst/>
          </a:prstGeom>
        </p:spPr>
      </p:pic>
      <p:sp>
        <p:nvSpPr>
          <p:cNvPr id="53" name="TextBox 52"/>
          <p:cNvSpPr txBox="1"/>
          <p:nvPr/>
        </p:nvSpPr>
        <p:spPr>
          <a:xfrm>
            <a:off x="7509712" y="2006859"/>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cxnSp>
        <p:nvCxnSpPr>
          <p:cNvPr id="55" name="Elbow Connector 54"/>
          <p:cNvCxnSpPr>
            <a:stCxn id="52" idx="1"/>
            <a:endCxn id="49" idx="0"/>
          </p:cNvCxnSpPr>
          <p:nvPr/>
        </p:nvCxnSpPr>
        <p:spPr>
          <a:xfrm rot="10800000" flipV="1">
            <a:off x="7043824" y="1723641"/>
            <a:ext cx="465888"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966730" y="1949310"/>
            <a:ext cx="1655068" cy="489365"/>
          </a:xfrm>
          <a:prstGeom prst="rect">
            <a:avLst/>
          </a:prstGeom>
          <a:noFill/>
        </p:spPr>
        <p:txBody>
          <a:bodyPr wrap="none" lIns="182880" tIns="146304" rIns="182880" bIns="146304" rtlCol="0">
            <a:spAutoFit/>
          </a:bodyPr>
          <a:lstStyle/>
          <a:p>
            <a:pPr>
              <a:lnSpc>
                <a:spcPct val="90000"/>
              </a:lnSpc>
              <a:spcAft>
                <a:spcPts val="600"/>
              </a:spcAft>
            </a:pPr>
            <a:r>
              <a:rPr lang="nl-NL" sz="1400" dirty="0">
                <a:gradFill>
                  <a:gsLst>
                    <a:gs pos="2917">
                      <a:schemeClr val="tx1"/>
                    </a:gs>
                    <a:gs pos="30000">
                      <a:schemeClr val="tx1"/>
                    </a:gs>
                  </a:gsLst>
                  <a:lin ang="5400000" scaled="0"/>
                </a:gradFill>
              </a:rPr>
              <a:t>Port: 1521 (TNS)</a:t>
            </a:r>
          </a:p>
        </p:txBody>
      </p:sp>
      <p:sp>
        <p:nvSpPr>
          <p:cNvPr id="57" name="TextBox 56"/>
          <p:cNvSpPr txBox="1"/>
          <p:nvPr/>
        </p:nvSpPr>
        <p:spPr>
          <a:xfrm>
            <a:off x="7270130" y="3512390"/>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58" name="Straight Arrow Connector 57"/>
          <p:cNvCxnSpPr>
            <a:stCxn id="49" idx="3"/>
            <a:endCxn id="50" idx="1"/>
          </p:cNvCxnSpPr>
          <p:nvPr/>
        </p:nvCxnSpPr>
        <p:spPr>
          <a:xfrm>
            <a:off x="7288319" y="3610273"/>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2" idx="3"/>
            <a:endCxn id="50" idx="0"/>
          </p:cNvCxnSpPr>
          <p:nvPr/>
        </p:nvCxnSpPr>
        <p:spPr>
          <a:xfrm>
            <a:off x="8577562" y="1723641"/>
            <a:ext cx="473926" cy="1642136"/>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3912947" y="4664109"/>
            <a:ext cx="3942153" cy="14974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solidFill>
                  <a:schemeClr val="tx1">
                    <a:lumMod val="85000"/>
                  </a:schemeClr>
                </a:solidFill>
                <a:ea typeface="Segoe UI" pitchFamily="34" charset="0"/>
                <a:cs typeface="Segoe UI" pitchFamily="34" charset="0"/>
              </a:rPr>
              <a:t>Availability Set</a:t>
            </a:r>
          </a:p>
        </p:txBody>
      </p:sp>
      <p:pic>
        <p:nvPicPr>
          <p:cNvPr id="87" name="Picture 8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641388" y="5107759"/>
            <a:ext cx="488991" cy="488991"/>
          </a:xfrm>
          <a:prstGeom prst="rect">
            <a:avLst/>
          </a:prstGeom>
        </p:spPr>
      </p:pic>
      <p:pic>
        <p:nvPicPr>
          <p:cNvPr id="88" name="Picture 8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649052" y="5107759"/>
            <a:ext cx="488991" cy="488991"/>
          </a:xfrm>
          <a:prstGeom prst="rect">
            <a:avLst/>
          </a:prstGeom>
        </p:spPr>
      </p:pic>
      <p:sp>
        <p:nvSpPr>
          <p:cNvPr id="91" name="TextBox 90"/>
          <p:cNvSpPr txBox="1"/>
          <p:nvPr/>
        </p:nvSpPr>
        <p:spPr>
          <a:xfrm>
            <a:off x="5112190" y="5254372"/>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Failover</a:t>
            </a:r>
          </a:p>
        </p:txBody>
      </p:sp>
      <p:cxnSp>
        <p:nvCxnSpPr>
          <p:cNvPr id="92" name="Straight Arrow Connector 91"/>
          <p:cNvCxnSpPr>
            <a:stCxn id="87" idx="3"/>
            <a:endCxn id="88" idx="1"/>
          </p:cNvCxnSpPr>
          <p:nvPr/>
        </p:nvCxnSpPr>
        <p:spPr>
          <a:xfrm>
            <a:off x="5130379" y="5352255"/>
            <a:ext cx="1518673" cy="0"/>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9" idx="2"/>
          </p:cNvCxnSpPr>
          <p:nvPr/>
        </p:nvCxnSpPr>
        <p:spPr>
          <a:xfrm flipH="1" flipV="1">
            <a:off x="4764688" y="3854768"/>
            <a:ext cx="129596" cy="1275662"/>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7" idx="0"/>
            <a:endCxn id="27" idx="2"/>
          </p:cNvCxnSpPr>
          <p:nvPr/>
        </p:nvCxnSpPr>
        <p:spPr>
          <a:xfrm flipH="1" flipV="1">
            <a:off x="2757024" y="3854768"/>
            <a:ext cx="212886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0"/>
            <a:endCxn id="49" idx="2"/>
          </p:cNvCxnSpPr>
          <p:nvPr/>
        </p:nvCxnSpPr>
        <p:spPr>
          <a:xfrm flipV="1">
            <a:off x="4885884" y="3854768"/>
            <a:ext cx="2157940"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7" idx="0"/>
            <a:endCxn id="50" idx="2"/>
          </p:cNvCxnSpPr>
          <p:nvPr/>
        </p:nvCxnSpPr>
        <p:spPr>
          <a:xfrm flipV="1">
            <a:off x="4885884" y="3854768"/>
            <a:ext cx="4165604" cy="125299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121422" y="5422706"/>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
        <p:nvSpPr>
          <p:cNvPr id="101" name="TextBox 100"/>
          <p:cNvSpPr txBox="1"/>
          <p:nvPr/>
        </p:nvSpPr>
        <p:spPr>
          <a:xfrm>
            <a:off x="6129086" y="5422705"/>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spTree>
    <p:extLst>
      <p:ext uri="{BB962C8B-B14F-4D97-AF65-F5344CB8AC3E}">
        <p14:creationId xmlns:p14="http://schemas.microsoft.com/office/powerpoint/2010/main" val="23324717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Oracle Database DR - Data Guard</a:t>
            </a:r>
            <a:endParaRPr lang="en-US" sz="5290" dirty="0"/>
          </a:p>
        </p:txBody>
      </p:sp>
      <p:sp>
        <p:nvSpPr>
          <p:cNvPr id="24" name="Rectangle 23"/>
          <p:cNvSpPr/>
          <p:nvPr/>
        </p:nvSpPr>
        <p:spPr bwMode="auto">
          <a:xfrm>
            <a:off x="7439162" y="2097970"/>
            <a:ext cx="3942153" cy="34798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Rectangle 3"/>
          <p:cNvSpPr/>
          <p:nvPr/>
        </p:nvSpPr>
        <p:spPr bwMode="auto">
          <a:xfrm>
            <a:off x="7244179" y="1482570"/>
            <a:ext cx="4369036" cy="42781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a:t>
            </a:r>
            <a:r>
              <a:rPr lang="nl-NL" dirty="0" err="1">
                <a:gradFill>
                  <a:gsLst>
                    <a:gs pos="0">
                      <a:srgbClr val="FFFFFF"/>
                    </a:gs>
                    <a:gs pos="100000">
                      <a:srgbClr val="FFFFFF"/>
                    </a:gs>
                  </a:gsLst>
                  <a:lin ang="5400000" scaled="0"/>
                </a:gradFill>
                <a:ea typeface="Segoe UI" pitchFamily="34" charset="0"/>
                <a:cs typeface="Segoe UI" pitchFamily="34" charset="0"/>
              </a:rPr>
              <a:t>Region</a:t>
            </a:r>
            <a:r>
              <a:rPr lang="nl-NL" dirty="0">
                <a:gradFill>
                  <a:gsLst>
                    <a:gs pos="0">
                      <a:srgbClr val="FFFFFF"/>
                    </a:gs>
                    <a:gs pos="100000">
                      <a:srgbClr val="FFFFFF"/>
                    </a:gs>
                  </a:gsLst>
                  <a:lin ang="5400000" scaled="0"/>
                </a:gradFill>
                <a:ea typeface="Segoe UI" pitchFamily="34" charset="0"/>
                <a:cs typeface="Segoe UI" pitchFamily="34" charset="0"/>
              </a:rPr>
              <a:t>  2</a:t>
            </a:r>
          </a:p>
        </p:txBody>
      </p:sp>
      <p:sp>
        <p:nvSpPr>
          <p:cNvPr id="50" name="Rectangle 49"/>
          <p:cNvSpPr/>
          <p:nvPr/>
        </p:nvSpPr>
        <p:spPr bwMode="auto">
          <a:xfrm>
            <a:off x="510367" y="1482570"/>
            <a:ext cx="4369036" cy="42781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a:t>
            </a:r>
            <a:r>
              <a:rPr lang="nl-NL" dirty="0" err="1">
                <a:gradFill>
                  <a:gsLst>
                    <a:gs pos="0">
                      <a:srgbClr val="FFFFFF"/>
                    </a:gs>
                    <a:gs pos="100000">
                      <a:srgbClr val="FFFFFF"/>
                    </a:gs>
                  </a:gsLst>
                  <a:lin ang="5400000" scaled="0"/>
                </a:gradFill>
                <a:ea typeface="Segoe UI" pitchFamily="34" charset="0"/>
                <a:cs typeface="Segoe UI" pitchFamily="34" charset="0"/>
              </a:rPr>
              <a:t>Region</a:t>
            </a:r>
            <a:r>
              <a:rPr lang="nl-NL" dirty="0">
                <a:gradFill>
                  <a:gsLst>
                    <a:gs pos="0">
                      <a:srgbClr val="FFFFFF"/>
                    </a:gs>
                    <a:gs pos="100000">
                      <a:srgbClr val="FFFFFF"/>
                    </a:gs>
                  </a:gsLst>
                  <a:lin ang="5400000" scaled="0"/>
                </a:gradFill>
                <a:ea typeface="Segoe UI" pitchFamily="34" charset="0"/>
                <a:cs typeface="Segoe UI" pitchFamily="34" charset="0"/>
              </a:rPr>
              <a:t> 1</a:t>
            </a:r>
          </a:p>
        </p:txBody>
      </p:sp>
      <p:sp>
        <p:nvSpPr>
          <p:cNvPr id="52" name="Rectangle 51"/>
          <p:cNvSpPr/>
          <p:nvPr/>
        </p:nvSpPr>
        <p:spPr bwMode="auto">
          <a:xfrm>
            <a:off x="723153" y="2097970"/>
            <a:ext cx="3942153" cy="34798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55" name="Picture 5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219767" y="2557385"/>
            <a:ext cx="488991" cy="488991"/>
          </a:xfrm>
          <a:prstGeom prst="rect">
            <a:avLst/>
          </a:prstGeom>
        </p:spPr>
      </p:pic>
      <p:sp>
        <p:nvSpPr>
          <p:cNvPr id="74" name="TextBox 73"/>
          <p:cNvSpPr txBox="1"/>
          <p:nvPr/>
        </p:nvSpPr>
        <p:spPr>
          <a:xfrm>
            <a:off x="8891274" y="2922302"/>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7" name="Left-Right Arrow 6"/>
          <p:cNvSpPr/>
          <p:nvPr/>
        </p:nvSpPr>
        <p:spPr bwMode="auto">
          <a:xfrm>
            <a:off x="4882718" y="2920753"/>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Site-to-Site VPN</a:t>
            </a:r>
          </a:p>
        </p:txBody>
      </p:sp>
      <p:sp>
        <p:nvSpPr>
          <p:cNvPr id="80" name="TextBox 79"/>
          <p:cNvSpPr txBox="1"/>
          <p:nvPr/>
        </p:nvSpPr>
        <p:spPr>
          <a:xfrm>
            <a:off x="5298987"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12" name="Elbow Connector 11"/>
          <p:cNvCxnSpPr>
            <a:cxnSpLocks/>
            <a:endCxn id="15" idx="1"/>
          </p:cNvCxnSpPr>
          <p:nvPr/>
        </p:nvCxnSpPr>
        <p:spPr>
          <a:xfrm rot="16200000" flipH="1">
            <a:off x="8122571" y="2959328"/>
            <a:ext cx="1263378" cy="948481"/>
          </a:xfrm>
          <a:prstGeom prst="bentConnector2">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a:stCxn id="30" idx="3"/>
            <a:endCxn id="55" idx="1"/>
          </p:cNvCxnSpPr>
          <p:nvPr/>
        </p:nvCxnSpPr>
        <p:spPr>
          <a:xfrm>
            <a:off x="3925130" y="2786116"/>
            <a:ext cx="5294637" cy="15765"/>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8501" y="3820762"/>
            <a:ext cx="488991" cy="488991"/>
          </a:xfrm>
          <a:prstGeom prst="rect">
            <a:avLst/>
          </a:prstGeom>
        </p:spPr>
      </p:pic>
      <p:pic>
        <p:nvPicPr>
          <p:cNvPr id="28" name="Picture 27">
            <a:extLst>
              <a:ext uri="{FF2B5EF4-FFF2-40B4-BE49-F238E27FC236}">
                <a16:creationId xmlns:a16="http://schemas.microsoft.com/office/drawing/2014/main" id="{B1851531-5896-4C7E-A2C5-03CA561363A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428475" y="2541620"/>
            <a:ext cx="488991" cy="488991"/>
          </a:xfrm>
          <a:prstGeom prst="rect">
            <a:avLst/>
          </a:prstGeom>
        </p:spPr>
      </p:pic>
      <p:pic>
        <p:nvPicPr>
          <p:cNvPr id="30" name="Picture 29">
            <a:extLst>
              <a:ext uri="{FF2B5EF4-FFF2-40B4-BE49-F238E27FC236}">
                <a16:creationId xmlns:a16="http://schemas.microsoft.com/office/drawing/2014/main" id="{EA197694-6E80-47F6-B576-A6FA74A4EDCC}"/>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436139" y="2541620"/>
            <a:ext cx="488991" cy="488991"/>
          </a:xfrm>
          <a:prstGeom prst="rect">
            <a:avLst/>
          </a:prstGeom>
        </p:spPr>
      </p:pic>
      <p:sp>
        <p:nvSpPr>
          <p:cNvPr id="31" name="TextBox 30">
            <a:extLst>
              <a:ext uri="{FF2B5EF4-FFF2-40B4-BE49-F238E27FC236}">
                <a16:creationId xmlns:a16="http://schemas.microsoft.com/office/drawing/2014/main" id="{B2549CF0-0574-429A-98B0-23C83E31F9A9}"/>
              </a:ext>
            </a:extLst>
          </p:cNvPr>
          <p:cNvSpPr txBox="1"/>
          <p:nvPr/>
        </p:nvSpPr>
        <p:spPr>
          <a:xfrm>
            <a:off x="1901123" y="2403688"/>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Redo Stream</a:t>
            </a:r>
          </a:p>
        </p:txBody>
      </p:sp>
      <p:cxnSp>
        <p:nvCxnSpPr>
          <p:cNvPr id="32" name="Straight Arrow Connector 31">
            <a:extLst>
              <a:ext uri="{FF2B5EF4-FFF2-40B4-BE49-F238E27FC236}">
                <a16:creationId xmlns:a16="http://schemas.microsoft.com/office/drawing/2014/main" id="{BFBBB47D-54FE-4321-B1D5-33A169B7C50B}"/>
              </a:ext>
            </a:extLst>
          </p:cNvPr>
          <p:cNvCxnSpPr>
            <a:stCxn id="28" idx="3"/>
            <a:endCxn id="30" idx="1"/>
          </p:cNvCxnSpPr>
          <p:nvPr/>
        </p:nvCxnSpPr>
        <p:spPr>
          <a:xfrm>
            <a:off x="1917466" y="2786116"/>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DE331BD-AC76-4EBB-884A-ABAC2DD9B3D2}"/>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28289" y="3951846"/>
            <a:ext cx="488991" cy="488991"/>
          </a:xfrm>
          <a:prstGeom prst="rect">
            <a:avLst/>
          </a:prstGeom>
        </p:spPr>
      </p:pic>
      <p:sp>
        <p:nvSpPr>
          <p:cNvPr id="34" name="TextBox 33">
            <a:extLst>
              <a:ext uri="{FF2B5EF4-FFF2-40B4-BE49-F238E27FC236}">
                <a16:creationId xmlns:a16="http://schemas.microsoft.com/office/drawing/2014/main" id="{56682C29-BA77-412E-8F69-4699521FC799}"/>
              </a:ext>
            </a:extLst>
          </p:cNvPr>
          <p:cNvSpPr txBox="1"/>
          <p:nvPr/>
        </p:nvSpPr>
        <p:spPr>
          <a:xfrm>
            <a:off x="691115" y="2146803"/>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35" name="TextBox 34">
            <a:extLst>
              <a:ext uri="{FF2B5EF4-FFF2-40B4-BE49-F238E27FC236}">
                <a16:creationId xmlns:a16="http://schemas.microsoft.com/office/drawing/2014/main" id="{901AABF5-B3E8-4831-9D70-B980DF10FBCF}"/>
              </a:ext>
            </a:extLst>
          </p:cNvPr>
          <p:cNvSpPr txBox="1"/>
          <p:nvPr/>
        </p:nvSpPr>
        <p:spPr>
          <a:xfrm>
            <a:off x="3592931" y="2146803"/>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36" name="TextBox 35">
            <a:extLst>
              <a:ext uri="{FF2B5EF4-FFF2-40B4-BE49-F238E27FC236}">
                <a16:creationId xmlns:a16="http://schemas.microsoft.com/office/drawing/2014/main" id="{BC63F480-B34E-4E5F-9F7E-5DB46B3DE21F}"/>
              </a:ext>
            </a:extLst>
          </p:cNvPr>
          <p:cNvSpPr txBox="1"/>
          <p:nvPr/>
        </p:nvSpPr>
        <p:spPr>
          <a:xfrm>
            <a:off x="1917466" y="4323974"/>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Observer</a:t>
            </a:r>
          </a:p>
        </p:txBody>
      </p:sp>
      <p:cxnSp>
        <p:nvCxnSpPr>
          <p:cNvPr id="37" name="Straight Arrow Connector 36">
            <a:extLst>
              <a:ext uri="{FF2B5EF4-FFF2-40B4-BE49-F238E27FC236}">
                <a16:creationId xmlns:a16="http://schemas.microsoft.com/office/drawing/2014/main" id="{53C6CD83-F20B-4108-9A3A-BC4AE02A6026}"/>
              </a:ext>
            </a:extLst>
          </p:cNvPr>
          <p:cNvCxnSpPr>
            <a:stCxn id="33" idx="3"/>
            <a:endCxn id="30" idx="2"/>
          </p:cNvCxnSpPr>
          <p:nvPr/>
        </p:nvCxnSpPr>
        <p:spPr>
          <a:xfrm flipV="1">
            <a:off x="2917280" y="3030611"/>
            <a:ext cx="763355" cy="116573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E118F5-BFA0-4EC5-80DA-038A3EE70911}"/>
              </a:ext>
            </a:extLst>
          </p:cNvPr>
          <p:cNvCxnSpPr>
            <a:stCxn id="33" idx="1"/>
            <a:endCxn id="28" idx="2"/>
          </p:cNvCxnSpPr>
          <p:nvPr/>
        </p:nvCxnSpPr>
        <p:spPr>
          <a:xfrm flipH="1" flipV="1">
            <a:off x="1672971" y="3030611"/>
            <a:ext cx="755318" cy="1165731"/>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851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Oracle Data Guard Considerations</a:t>
            </a:r>
          </a:p>
        </p:txBody>
      </p:sp>
      <p:sp>
        <p:nvSpPr>
          <p:cNvPr id="3" name="Content Placeholder 2"/>
          <p:cNvSpPr>
            <a:spLocks noGrp="1"/>
          </p:cNvSpPr>
          <p:nvPr>
            <p:ph sz="quarter" idx="10"/>
          </p:nvPr>
        </p:nvSpPr>
        <p:spPr/>
        <p:txBody>
          <a:bodyPr/>
          <a:lstStyle/>
          <a:p>
            <a:r>
              <a:rPr lang="nl-NL" dirty="0"/>
              <a:t>HA: Maxium Protection</a:t>
            </a:r>
          </a:p>
          <a:p>
            <a:pPr lvl="1"/>
            <a:r>
              <a:rPr lang="nl-NL" dirty="0"/>
              <a:t>Redo Apply (Physical Standby)</a:t>
            </a:r>
          </a:p>
          <a:p>
            <a:pPr lvl="1"/>
            <a:r>
              <a:rPr lang="nl-NL" dirty="0"/>
              <a:t>SYNC Transport</a:t>
            </a:r>
          </a:p>
          <a:p>
            <a:pPr lvl="1"/>
            <a:r>
              <a:rPr lang="nl-NL" dirty="0"/>
              <a:t>AFFIRM </a:t>
            </a:r>
          </a:p>
          <a:p>
            <a:r>
              <a:rPr lang="nl-NL" dirty="0"/>
              <a:t>DR: Maximum Performance (ASYNC/NOAFFIRM)</a:t>
            </a:r>
          </a:p>
          <a:p>
            <a:r>
              <a:rPr lang="nl-NL" dirty="0"/>
              <a:t>Data Guard: </a:t>
            </a:r>
            <a:r>
              <a:rPr lang="nl-NL" dirty="0">
                <a:hlinkClick r:id="rId3"/>
              </a:rPr>
              <a:t>http://bit.ly/Oracle12cDG</a:t>
            </a:r>
            <a:endParaRPr lang="nl-NL" dirty="0"/>
          </a:p>
          <a:p>
            <a:r>
              <a:rPr lang="nl-NL" dirty="0"/>
              <a:t>Protection Mode: </a:t>
            </a:r>
            <a:r>
              <a:rPr lang="nl-NL" dirty="0">
                <a:hlinkClick r:id="rId4"/>
              </a:rPr>
              <a:t>http://bit.ly/Oracle12cDGPM</a:t>
            </a:r>
            <a:endParaRPr lang="nl-NL" dirty="0"/>
          </a:p>
          <a:p>
            <a:pPr lvl="2"/>
            <a:endParaRPr lang="nl-NL" dirty="0"/>
          </a:p>
          <a:p>
            <a:pPr lvl="2"/>
            <a:endParaRPr lang="nl-NL" dirty="0"/>
          </a:p>
        </p:txBody>
      </p:sp>
    </p:spTree>
    <p:extLst>
      <p:ext uri="{BB962C8B-B14F-4D97-AF65-F5344CB8AC3E}">
        <p14:creationId xmlns:p14="http://schemas.microsoft.com/office/powerpoint/2010/main" val="20539996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on Oracle/Azure Considerations</a:t>
            </a:r>
          </a:p>
        </p:txBody>
      </p:sp>
      <p:sp>
        <p:nvSpPr>
          <p:cNvPr id="3" name="Content Placeholder 2"/>
          <p:cNvSpPr>
            <a:spLocks noGrp="1"/>
          </p:cNvSpPr>
          <p:nvPr>
            <p:ph sz="quarter" idx="10"/>
          </p:nvPr>
        </p:nvSpPr>
        <p:spPr>
          <a:xfrm>
            <a:off x="268288" y="1398397"/>
            <a:ext cx="11542503" cy="5050613"/>
          </a:xfrm>
        </p:spPr>
        <p:txBody>
          <a:bodyPr/>
          <a:lstStyle/>
          <a:p>
            <a:pPr marL="342900" indent="-342900">
              <a:spcAft>
                <a:spcPts val="600"/>
              </a:spcAft>
            </a:pPr>
            <a:r>
              <a:rPr lang="en-US" sz="3200" dirty="0">
                <a:gradFill>
                  <a:gsLst>
                    <a:gs pos="2917">
                      <a:schemeClr val="tx1"/>
                    </a:gs>
                    <a:gs pos="30000">
                      <a:schemeClr val="tx1"/>
                    </a:gs>
                  </a:gsLst>
                  <a:lin ang="5400000" scaled="0"/>
                </a:gradFill>
              </a:rPr>
              <a:t>Verify Oracle and corresponding OS versions support for SAP</a:t>
            </a:r>
          </a:p>
          <a:p>
            <a:pPr marL="342900" indent="-342900">
              <a:spcAft>
                <a:spcPts val="600"/>
              </a:spcAft>
            </a:pPr>
            <a:r>
              <a:rPr lang="en-US" sz="3200" dirty="0">
                <a:gradFill>
                  <a:gsLst>
                    <a:gs pos="2917">
                      <a:schemeClr val="tx1"/>
                    </a:gs>
                    <a:gs pos="30000">
                      <a:schemeClr val="tx1"/>
                    </a:gs>
                  </a:gsLst>
                  <a:lin ang="5400000" scaled="0"/>
                </a:gradFill>
              </a:rPr>
              <a:t>Only single instance Oracle using NTFS format, Azure page blob VHDs are supported</a:t>
            </a:r>
          </a:p>
          <a:p>
            <a:pPr marL="342900" indent="-342900">
              <a:spcAft>
                <a:spcPts val="600"/>
              </a:spcAft>
            </a:pPr>
            <a:r>
              <a:rPr lang="en-US" sz="3200" dirty="0">
                <a:gradFill>
                  <a:gsLst>
                    <a:gs pos="2917">
                      <a:schemeClr val="tx1"/>
                    </a:gs>
                    <a:gs pos="30000">
                      <a:schemeClr val="tx1"/>
                    </a:gs>
                  </a:gsLst>
                  <a:lin ang="5400000" scaled="0"/>
                </a:gradFill>
              </a:rPr>
              <a:t>Other network drivers or remote shares including Azure file shares are not supported</a:t>
            </a:r>
          </a:p>
          <a:p>
            <a:pPr marL="342900" indent="-342900">
              <a:spcAft>
                <a:spcPts val="600"/>
              </a:spcAft>
            </a:pPr>
            <a:r>
              <a:rPr lang="en-US" sz="3200" dirty="0">
                <a:gradFill>
                  <a:gsLst>
                    <a:gs pos="2917">
                      <a:schemeClr val="tx1"/>
                    </a:gs>
                    <a:gs pos="30000">
                      <a:schemeClr val="tx1"/>
                    </a:gs>
                  </a:gsLst>
                  <a:lin ang="5400000" scaled="0"/>
                </a:gradFill>
              </a:rPr>
              <a:t>Backup/restore to/from disks via SAP BR*tools for Oracle supported</a:t>
            </a:r>
          </a:p>
          <a:p>
            <a:pPr marL="342900" indent="-342900">
              <a:spcAft>
                <a:spcPts val="600"/>
              </a:spcAft>
            </a:pPr>
            <a:r>
              <a:rPr lang="en-US" sz="3200" dirty="0">
                <a:gradFill>
                  <a:gsLst>
                    <a:gs pos="2917">
                      <a:schemeClr val="tx1"/>
                    </a:gs>
                    <a:gs pos="30000">
                      <a:schemeClr val="tx1"/>
                    </a:gs>
                  </a:gsLst>
                  <a:lin ang="5400000" scaled="0"/>
                </a:gradFill>
              </a:rPr>
              <a:t>Oracle Data Guard is supported for HA</a:t>
            </a:r>
          </a:p>
          <a:p>
            <a:pPr marL="342900" indent="-342900">
              <a:spcAft>
                <a:spcPts val="600"/>
              </a:spcAft>
            </a:pPr>
            <a:r>
              <a:rPr lang="en-US" sz="3200" dirty="0">
                <a:gradFill>
                  <a:gsLst>
                    <a:gs pos="2917">
                      <a:schemeClr val="tx1"/>
                    </a:gs>
                    <a:gs pos="30000">
                      <a:schemeClr val="tx1"/>
                    </a:gs>
                  </a:gsLst>
                  <a:lin ang="5400000" scaled="0"/>
                </a:gradFill>
              </a:rPr>
              <a:t>Oracle RAC is not supported</a:t>
            </a:r>
          </a:p>
        </p:txBody>
      </p:sp>
    </p:spTree>
    <p:extLst>
      <p:ext uri="{BB962C8B-B14F-4D97-AF65-F5344CB8AC3E}">
        <p14:creationId xmlns:p14="http://schemas.microsoft.com/office/powerpoint/2010/main" val="27043627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Protecting SAP HANA on Azure</a:t>
            </a:r>
          </a:p>
        </p:txBody>
      </p:sp>
    </p:spTree>
    <p:extLst>
      <p:ext uri="{BB962C8B-B14F-4D97-AF65-F5344CB8AC3E}">
        <p14:creationId xmlns:p14="http://schemas.microsoft.com/office/powerpoint/2010/main" val="3470592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bwMode="auto">
          <a:xfrm>
            <a:off x="7555131" y="985342"/>
            <a:ext cx="4069310" cy="528670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stretch>
            <a:fillRect/>
          </a:stretch>
        </p:blipFill>
        <p:spPr>
          <a:xfrm>
            <a:off x="7789971" y="1228394"/>
            <a:ext cx="3590925" cy="4800600"/>
          </a:xfrm>
          <a:prstGeom prst="rect">
            <a:avLst/>
          </a:prstGeom>
        </p:spPr>
      </p:pic>
      <p:sp>
        <p:nvSpPr>
          <p:cNvPr id="10" name="Rectangle 9"/>
          <p:cNvSpPr/>
          <p:nvPr/>
        </p:nvSpPr>
        <p:spPr>
          <a:xfrm>
            <a:off x="8650543" y="616010"/>
            <a:ext cx="1536190" cy="369332"/>
          </a:xfrm>
          <a:prstGeom prst="rect">
            <a:avLst/>
          </a:prstGeom>
        </p:spPr>
        <p:txBody>
          <a:bodyPr wrap="none">
            <a:spAutoFit/>
          </a:bodyPr>
          <a:lstStyle/>
          <a:p>
            <a:r>
              <a:rPr lang="en-US" dirty="0">
                <a:gradFill>
                  <a:gsLst>
                    <a:gs pos="2917">
                      <a:schemeClr val="tx1"/>
                    </a:gs>
                    <a:gs pos="30000">
                      <a:schemeClr val="tx1"/>
                    </a:gs>
                  </a:gsLst>
                  <a:lin ang="5400000" scaled="0"/>
                </a:gradFill>
              </a:rPr>
              <a:t>Azure Region</a:t>
            </a:r>
            <a:endParaRPr lang="en-US" dirty="0"/>
          </a:p>
        </p:txBody>
      </p:sp>
      <p:sp>
        <p:nvSpPr>
          <p:cNvPr id="11" name="Title 2"/>
          <p:cNvSpPr>
            <a:spLocks noGrp="1"/>
          </p:cNvSpPr>
          <p:nvPr>
            <p:ph type="title"/>
          </p:nvPr>
        </p:nvSpPr>
        <p:spPr/>
        <p:txBody>
          <a:bodyPr/>
          <a:lstStyle/>
          <a:p>
            <a:r>
              <a:rPr lang="en-US" sz="5290" dirty="0"/>
              <a:t>High availability - overview</a:t>
            </a:r>
          </a:p>
        </p:txBody>
      </p:sp>
      <p:sp>
        <p:nvSpPr>
          <p:cNvPr id="2" name="Content Placeholder 1"/>
          <p:cNvSpPr>
            <a:spLocks noGrp="1"/>
          </p:cNvSpPr>
          <p:nvPr>
            <p:ph sz="quarter" idx="10"/>
          </p:nvPr>
        </p:nvSpPr>
        <p:spPr>
          <a:xfrm>
            <a:off x="268288" y="1398397"/>
            <a:ext cx="7100493" cy="5429179"/>
          </a:xfrm>
        </p:spPr>
        <p:txBody>
          <a:bodyPr/>
          <a:lstStyle/>
          <a:p>
            <a:r>
              <a:rPr lang="en-US" sz="2800" dirty="0" err="1"/>
              <a:t>Suse</a:t>
            </a:r>
            <a:r>
              <a:rPr lang="en-US" sz="2800" dirty="0"/>
              <a:t> Cluster software for SAP:</a:t>
            </a:r>
          </a:p>
          <a:p>
            <a:pPr marL="516667" lvl="1" indent="-280121"/>
            <a:r>
              <a:rPr lang="en-US" sz="2400" dirty="0"/>
              <a:t>Automatic failover of Hana</a:t>
            </a:r>
          </a:p>
          <a:p>
            <a:pPr marL="516667" lvl="1" indent="-280121"/>
            <a:r>
              <a:rPr lang="en-US" sz="2400" dirty="0"/>
              <a:t>Automatic failover of SAP SCS components &amp; NFS</a:t>
            </a:r>
          </a:p>
          <a:p>
            <a:pPr marL="516667" lvl="1" indent="-280121"/>
            <a:r>
              <a:rPr lang="en-US" sz="2400" dirty="0" err="1"/>
              <a:t>Suse</a:t>
            </a:r>
            <a:r>
              <a:rPr lang="en-US" sz="2400" dirty="0"/>
              <a:t> cluster software to be used (</a:t>
            </a:r>
            <a:r>
              <a:rPr lang="en-US" sz="2400" dirty="0" err="1"/>
              <a:t>Pacekeeper</a:t>
            </a:r>
            <a:r>
              <a:rPr lang="en-US" sz="2400" dirty="0"/>
              <a:t>)</a:t>
            </a:r>
          </a:p>
          <a:p>
            <a:pPr marL="516667" lvl="1" indent="-280121"/>
            <a:r>
              <a:rPr lang="en-US" sz="2400" i="1" dirty="0" err="1"/>
              <a:t>Suse</a:t>
            </a:r>
            <a:r>
              <a:rPr lang="en-US" sz="2400" i="1" dirty="0"/>
              <a:t> fencing agent for Azure to SLES 12 SP1+</a:t>
            </a:r>
          </a:p>
          <a:p>
            <a:pPr marL="516667" lvl="1" indent="-280121"/>
            <a:r>
              <a:rPr lang="en-US" sz="2400" dirty="0"/>
              <a:t>Storage replication done with DRDB technology.</a:t>
            </a:r>
          </a:p>
          <a:p>
            <a:endParaRPr lang="en-US" sz="2800" dirty="0"/>
          </a:p>
          <a:p>
            <a:r>
              <a:rPr lang="en-US" sz="2800" dirty="0"/>
              <a:t>Availability set:</a:t>
            </a:r>
          </a:p>
          <a:p>
            <a:pPr marL="516667" lvl="1" indent="-280121"/>
            <a:r>
              <a:rPr lang="en-US" sz="2400" dirty="0"/>
              <a:t>VMs are positioned on different HW (racks), power, network separation. Protection against HW failures</a:t>
            </a:r>
          </a:p>
          <a:p>
            <a:endParaRPr lang="en-US" sz="2800" dirty="0"/>
          </a:p>
        </p:txBody>
      </p:sp>
    </p:spTree>
    <p:extLst>
      <p:ext uri="{BB962C8B-B14F-4D97-AF65-F5344CB8AC3E}">
        <p14:creationId xmlns:p14="http://schemas.microsoft.com/office/powerpoint/2010/main" val="36324381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p:txBody>
          <a:bodyPr/>
          <a:lstStyle/>
          <a:p>
            <a:r>
              <a:rPr lang="en-US" sz="5290" dirty="0"/>
              <a:t>SAP Hana High Availability</a:t>
            </a:r>
          </a:p>
        </p:txBody>
      </p:sp>
      <p:sp>
        <p:nvSpPr>
          <p:cNvPr id="5" name="Content Placeholder 4"/>
          <p:cNvSpPr>
            <a:spLocks noGrp="1"/>
          </p:cNvSpPr>
          <p:nvPr>
            <p:ph sz="quarter" idx="10"/>
          </p:nvPr>
        </p:nvSpPr>
        <p:spPr>
          <a:xfrm>
            <a:off x="268289" y="1398397"/>
            <a:ext cx="7321550" cy="5478423"/>
          </a:xfrm>
        </p:spPr>
        <p:txBody>
          <a:bodyPr/>
          <a:lstStyle/>
          <a:p>
            <a:r>
              <a:rPr lang="en-US" sz="2800" dirty="0"/>
              <a:t>HANA high availability:</a:t>
            </a:r>
          </a:p>
          <a:p>
            <a:pPr marL="516667" lvl="1" indent="-280121"/>
            <a:r>
              <a:rPr lang="en-US" sz="2400" dirty="0"/>
              <a:t>Guide published at: </a:t>
            </a:r>
            <a:r>
              <a:rPr lang="en-US" sz="2400" dirty="0">
                <a:hlinkClick r:id="rId3"/>
              </a:rPr>
              <a:t>https://docs.microsoft.com/en-us/azure/virtual-machines/workloads/sap/sap-hana-high-availability</a:t>
            </a:r>
            <a:endParaRPr lang="en-US" sz="2400" dirty="0"/>
          </a:p>
          <a:p>
            <a:pPr marL="516667" lvl="1" indent="-280121"/>
            <a:r>
              <a:rPr lang="en-US" sz="2400" dirty="0"/>
              <a:t>SAP HANA installed as local installation on both nodes</a:t>
            </a:r>
          </a:p>
          <a:p>
            <a:pPr marL="516667" lvl="1" indent="-280121"/>
            <a:r>
              <a:rPr lang="en-US" sz="2400" dirty="0"/>
              <a:t>SUSE </a:t>
            </a:r>
            <a:r>
              <a:rPr lang="en-US" sz="2400" dirty="0" err="1"/>
              <a:t>clusterware</a:t>
            </a:r>
            <a:r>
              <a:rPr lang="en-US" sz="2400" dirty="0"/>
              <a:t> is managing primary/secondary Hana system – Hana system replication: </a:t>
            </a:r>
          </a:p>
          <a:p>
            <a:pPr marL="852812" lvl="1" indent="-280121"/>
            <a:r>
              <a:rPr lang="en-US" sz="2400" dirty="0"/>
              <a:t>Automatic failover in case primary goes down</a:t>
            </a:r>
          </a:p>
          <a:p>
            <a:pPr marL="852812" lvl="1" indent="-280121"/>
            <a:r>
              <a:rPr lang="en-US" sz="2400" dirty="0"/>
              <a:t>Managing of probe port for Azure load balancer</a:t>
            </a:r>
          </a:p>
          <a:p>
            <a:pPr marL="516667" lvl="1" indent="-280121"/>
            <a:r>
              <a:rPr lang="en-US" sz="2400" dirty="0"/>
              <a:t>Client connects to Azure load balancer – redirects client to primary Hana.</a:t>
            </a:r>
          </a:p>
          <a:p>
            <a:endParaRPr lang="en-US" sz="2800" dirty="0"/>
          </a:p>
        </p:txBody>
      </p:sp>
      <p:pic>
        <p:nvPicPr>
          <p:cNvPr id="2" name="Picture 1"/>
          <p:cNvPicPr>
            <a:picLocks noChangeAspect="1"/>
          </p:cNvPicPr>
          <p:nvPr/>
        </p:nvPicPr>
        <p:blipFill>
          <a:blip r:embed="rId4"/>
          <a:stretch>
            <a:fillRect/>
          </a:stretch>
        </p:blipFill>
        <p:spPr>
          <a:xfrm>
            <a:off x="8029082" y="3364863"/>
            <a:ext cx="3133725" cy="1019175"/>
          </a:xfrm>
          <a:prstGeom prst="rect">
            <a:avLst/>
          </a:prstGeom>
        </p:spPr>
      </p:pic>
      <p:pic>
        <p:nvPicPr>
          <p:cNvPr id="3" name="Picture 2"/>
          <p:cNvPicPr>
            <a:picLocks noChangeAspect="1"/>
          </p:cNvPicPr>
          <p:nvPr/>
        </p:nvPicPr>
        <p:blipFill>
          <a:blip r:embed="rId5"/>
          <a:stretch>
            <a:fillRect/>
          </a:stretch>
        </p:blipFill>
        <p:spPr>
          <a:xfrm>
            <a:off x="8981910" y="1957570"/>
            <a:ext cx="828675" cy="542925"/>
          </a:xfrm>
          <a:prstGeom prst="rect">
            <a:avLst/>
          </a:prstGeom>
        </p:spPr>
      </p:pic>
      <p:sp>
        <p:nvSpPr>
          <p:cNvPr id="4" name="Rectangle 3"/>
          <p:cNvSpPr/>
          <p:nvPr/>
        </p:nvSpPr>
        <p:spPr>
          <a:xfrm>
            <a:off x="8435957" y="2509961"/>
            <a:ext cx="2930418" cy="646331"/>
          </a:xfrm>
          <a:prstGeom prst="rect">
            <a:avLst/>
          </a:prstGeom>
        </p:spPr>
        <p:txBody>
          <a:bodyPr wrap="none">
            <a:spAutoFit/>
          </a:bodyPr>
          <a:lstStyle/>
          <a:p>
            <a:pPr lvl="1"/>
            <a:r>
              <a:rPr lang="en-US" dirty="0"/>
              <a:t>Virtual IP: </a:t>
            </a:r>
          </a:p>
          <a:p>
            <a:r>
              <a:rPr lang="en-US" dirty="0"/>
              <a:t>Client connection to HANA</a:t>
            </a:r>
          </a:p>
        </p:txBody>
      </p:sp>
      <p:sp>
        <p:nvSpPr>
          <p:cNvPr id="13" name="Rectangle 12"/>
          <p:cNvSpPr/>
          <p:nvPr/>
        </p:nvSpPr>
        <p:spPr>
          <a:xfrm>
            <a:off x="7766691" y="4392518"/>
            <a:ext cx="3937360" cy="646331"/>
          </a:xfrm>
          <a:prstGeom prst="rect">
            <a:avLst/>
          </a:prstGeom>
        </p:spPr>
        <p:txBody>
          <a:bodyPr wrap="none">
            <a:spAutoFit/>
          </a:bodyPr>
          <a:lstStyle/>
          <a:p>
            <a:pPr lvl="1"/>
            <a:r>
              <a:rPr lang="en-US" dirty="0"/>
              <a:t>SUSE Cluster-Pace keeper : </a:t>
            </a:r>
          </a:p>
          <a:p>
            <a:r>
              <a:rPr lang="en-US" dirty="0"/>
              <a:t>Managing HSR for automatic failover</a:t>
            </a:r>
          </a:p>
        </p:txBody>
      </p:sp>
    </p:spTree>
    <p:extLst>
      <p:ext uri="{BB962C8B-B14F-4D97-AF65-F5344CB8AC3E}">
        <p14:creationId xmlns:p14="http://schemas.microsoft.com/office/powerpoint/2010/main" val="26081518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for SAP HANA</a:t>
            </a:r>
            <a:br>
              <a:rPr lang="en-US" dirty="0"/>
            </a:br>
            <a:endParaRPr lang="en-US" dirty="0"/>
          </a:p>
        </p:txBody>
      </p:sp>
      <p:pic>
        <p:nvPicPr>
          <p:cNvPr id="9218" name="Picture 2" descr="Optimal configuration for disaster recovery"/>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1743075" y="1371600"/>
            <a:ext cx="8705850" cy="527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157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93121" y="2253750"/>
            <a:ext cx="5378549" cy="3821046"/>
          </a:xfrm>
        </p:spPr>
        <p:txBody>
          <a:bodyPr/>
          <a:lstStyle/>
          <a:p>
            <a:pPr>
              <a:lnSpc>
                <a:spcPct val="105000"/>
              </a:lnSpc>
              <a:spcAft>
                <a:spcPts val="800"/>
              </a:spcAft>
            </a:pPr>
            <a:r>
              <a:rPr lang="en-US" sz="2000" dirty="0"/>
              <a:t>SAP HANA Host Auto-Failover </a:t>
            </a:r>
          </a:p>
          <a:p>
            <a:pPr marL="742950" lvl="1" indent="-285750">
              <a:lnSpc>
                <a:spcPct val="105000"/>
              </a:lnSpc>
              <a:spcAft>
                <a:spcPts val="800"/>
              </a:spcAft>
            </a:pPr>
            <a:r>
              <a:rPr lang="en-US" sz="1800" dirty="0"/>
              <a:t>Approach based on +1 node (might be up to +3) </a:t>
            </a:r>
          </a:p>
          <a:p>
            <a:pPr marL="742950" lvl="1" indent="-285750">
              <a:lnSpc>
                <a:spcPct val="105000"/>
              </a:lnSpc>
              <a:spcAft>
                <a:spcPts val="800"/>
              </a:spcAft>
            </a:pPr>
            <a:r>
              <a:rPr lang="en-US" sz="1800" dirty="0"/>
              <a:t>Additional nodes CANNOT be used for non-prod </a:t>
            </a:r>
          </a:p>
          <a:p>
            <a:pPr>
              <a:lnSpc>
                <a:spcPct val="105000"/>
              </a:lnSpc>
              <a:spcAft>
                <a:spcPts val="800"/>
              </a:spcAft>
            </a:pPr>
            <a:r>
              <a:rPr lang="en-US" sz="2000" dirty="0"/>
              <a:t>SAP HANA System Replication </a:t>
            </a:r>
          </a:p>
          <a:p>
            <a:pPr marL="742950" lvl="1" indent="-285750">
              <a:lnSpc>
                <a:spcPct val="105000"/>
              </a:lnSpc>
              <a:spcAft>
                <a:spcPts val="800"/>
              </a:spcAft>
            </a:pPr>
            <a:r>
              <a:rPr lang="en-US" sz="1800" dirty="0"/>
              <a:t>Additional compatible environment required</a:t>
            </a:r>
          </a:p>
          <a:p>
            <a:pPr marL="742950" lvl="1" indent="-285750">
              <a:lnSpc>
                <a:spcPct val="105000"/>
              </a:lnSpc>
              <a:spcAft>
                <a:spcPts val="800"/>
              </a:spcAft>
            </a:pPr>
            <a:r>
              <a:rPr lang="en-US" sz="1800" dirty="0"/>
              <a:t>Additional nodes CAN be used for non-prod </a:t>
            </a:r>
          </a:p>
          <a:p>
            <a:pPr marL="742950" lvl="1" indent="-285750">
              <a:lnSpc>
                <a:spcPct val="105000"/>
              </a:lnSpc>
              <a:spcAft>
                <a:spcPts val="800"/>
              </a:spcAft>
            </a:pPr>
            <a:r>
              <a:rPr lang="en-US" sz="1800" dirty="0"/>
              <a:t>Failover can be automated for single-node</a:t>
            </a:r>
          </a:p>
        </p:txBody>
      </p:sp>
      <p:sp>
        <p:nvSpPr>
          <p:cNvPr id="6" name="Content Placeholder 5"/>
          <p:cNvSpPr>
            <a:spLocks noGrp="1"/>
          </p:cNvSpPr>
          <p:nvPr>
            <p:ph sz="quarter" idx="11"/>
          </p:nvPr>
        </p:nvSpPr>
        <p:spPr>
          <a:xfrm>
            <a:off x="6457075" y="2253750"/>
            <a:ext cx="5378549" cy="3884140"/>
          </a:xfrm>
        </p:spPr>
        <p:txBody>
          <a:bodyPr/>
          <a:lstStyle/>
          <a:p>
            <a:r>
              <a:rPr lang="en-US" sz="2000" dirty="0"/>
              <a:t>Passive Spare (Backup/Restore) </a:t>
            </a:r>
          </a:p>
          <a:p>
            <a:pPr marL="742950" lvl="1" indent="-285750"/>
            <a:r>
              <a:rPr lang="en-US" sz="1800" dirty="0"/>
              <a:t>Backups must be replicated across both sites </a:t>
            </a:r>
          </a:p>
          <a:p>
            <a:endParaRPr lang="en-US" sz="2000" dirty="0"/>
          </a:p>
          <a:p>
            <a:r>
              <a:rPr lang="en-US" sz="2000" dirty="0"/>
              <a:t>SAP HANA System Replication </a:t>
            </a:r>
          </a:p>
          <a:p>
            <a:pPr marL="742950" lvl="1" indent="-285750"/>
            <a:r>
              <a:rPr lang="en-US" sz="1800" dirty="0"/>
              <a:t>Requires identical hardware on the primary and secondary nodes</a:t>
            </a:r>
          </a:p>
          <a:p>
            <a:endParaRPr lang="en-US" sz="2000" dirty="0"/>
          </a:p>
          <a:p>
            <a:r>
              <a:rPr lang="en-US" sz="2000" dirty="0"/>
              <a:t>Storage Replication </a:t>
            </a:r>
          </a:p>
          <a:p>
            <a:pPr marL="742950" lvl="1" indent="-285750"/>
            <a:r>
              <a:rPr lang="en-US" sz="1800" dirty="0"/>
              <a:t>Continuous replication of data between storage subsystem on primary and secondary side </a:t>
            </a:r>
          </a:p>
          <a:p>
            <a:endParaRPr lang="en-US" sz="2000" dirty="0"/>
          </a:p>
        </p:txBody>
      </p:sp>
      <p:sp>
        <p:nvSpPr>
          <p:cNvPr id="7" name="Content Placeholder 6"/>
          <p:cNvSpPr>
            <a:spLocks noGrp="1"/>
          </p:cNvSpPr>
          <p:nvPr>
            <p:ph sz="quarter" idx="12"/>
          </p:nvPr>
        </p:nvSpPr>
        <p:spPr>
          <a:xfrm>
            <a:off x="293761" y="1367394"/>
            <a:ext cx="5378549" cy="1169551"/>
          </a:xfrm>
        </p:spPr>
        <p:txBody>
          <a:bodyPr/>
          <a:lstStyle/>
          <a:p>
            <a:r>
              <a:rPr lang="en-US" sz="3200" b="0" dirty="0"/>
              <a:t>Availability Techniques </a:t>
            </a:r>
          </a:p>
          <a:p>
            <a:endParaRPr lang="en-US" sz="3200" b="0" dirty="0"/>
          </a:p>
        </p:txBody>
      </p:sp>
      <p:sp>
        <p:nvSpPr>
          <p:cNvPr id="8" name="Content Placeholder 7"/>
          <p:cNvSpPr>
            <a:spLocks noGrp="1"/>
          </p:cNvSpPr>
          <p:nvPr>
            <p:ph sz="quarter" idx="13"/>
          </p:nvPr>
        </p:nvSpPr>
        <p:spPr>
          <a:xfrm>
            <a:off x="6457715" y="1367394"/>
            <a:ext cx="5378549" cy="627864"/>
          </a:xfrm>
        </p:spPr>
        <p:txBody>
          <a:bodyPr/>
          <a:lstStyle/>
          <a:p>
            <a:r>
              <a:rPr lang="en-US" sz="3200" b="0" dirty="0"/>
              <a:t>Disaster Recovery Techniques</a:t>
            </a:r>
          </a:p>
        </p:txBody>
      </p:sp>
      <p:sp>
        <p:nvSpPr>
          <p:cNvPr id="4" name="Title 3"/>
          <p:cNvSpPr>
            <a:spLocks noGrp="1"/>
          </p:cNvSpPr>
          <p:nvPr>
            <p:ph type="title"/>
          </p:nvPr>
        </p:nvSpPr>
        <p:spPr/>
        <p:txBody>
          <a:bodyPr/>
          <a:lstStyle/>
          <a:p>
            <a:r>
              <a:rPr lang="en-US" dirty="0"/>
              <a:t>SAP HANA Business Continuity</a:t>
            </a:r>
          </a:p>
        </p:txBody>
      </p:sp>
    </p:spTree>
    <p:extLst>
      <p:ext uri="{BB962C8B-B14F-4D97-AF65-F5344CB8AC3E}">
        <p14:creationId xmlns:p14="http://schemas.microsoft.com/office/powerpoint/2010/main" val="23854310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Business Continuity</a:t>
            </a:r>
          </a:p>
        </p:txBody>
      </p:sp>
      <p:sp>
        <p:nvSpPr>
          <p:cNvPr id="3" name="Rectangle 2"/>
          <p:cNvSpPr/>
          <p:nvPr/>
        </p:nvSpPr>
        <p:spPr bwMode="auto">
          <a:xfrm>
            <a:off x="539261" y="1565903"/>
            <a:ext cx="11125200" cy="919387"/>
          </a:xfrm>
          <a:prstGeom prst="rect">
            <a:avLst/>
          </a:prstGeom>
          <a:solidFill>
            <a:schemeClr val="accent1"/>
          </a:solid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785446" y="2004644"/>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19601" y="2004645"/>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77208" y="2028091"/>
            <a:ext cx="3305908" cy="117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5498" y="1510765"/>
            <a:ext cx="2611997"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Host Auto Failover</a:t>
            </a:r>
          </a:p>
        </p:txBody>
      </p:sp>
      <p:sp>
        <p:nvSpPr>
          <p:cNvPr id="10" name="TextBox 9"/>
          <p:cNvSpPr txBox="1"/>
          <p:nvPr/>
        </p:nvSpPr>
        <p:spPr>
          <a:xfrm>
            <a:off x="4736140" y="1510765"/>
            <a:ext cx="2649380"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System Replication</a:t>
            </a:r>
          </a:p>
        </p:txBody>
      </p:sp>
      <p:sp>
        <p:nvSpPr>
          <p:cNvPr id="11" name="TextBox 10"/>
          <p:cNvSpPr txBox="1"/>
          <p:nvPr/>
        </p:nvSpPr>
        <p:spPr>
          <a:xfrm>
            <a:off x="8438978" y="1565903"/>
            <a:ext cx="2719912"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Storage Replication</a:t>
            </a:r>
          </a:p>
        </p:txBody>
      </p:sp>
      <p:sp>
        <p:nvSpPr>
          <p:cNvPr id="12" name="TextBox 11"/>
          <p:cNvSpPr txBox="1"/>
          <p:nvPr/>
        </p:nvSpPr>
        <p:spPr>
          <a:xfrm>
            <a:off x="1035498" y="1967964"/>
            <a:ext cx="2754728"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Cluster like solution</a:t>
            </a:r>
          </a:p>
        </p:txBody>
      </p:sp>
      <p:sp>
        <p:nvSpPr>
          <p:cNvPr id="13" name="TextBox 12"/>
          <p:cNvSpPr txBox="1"/>
          <p:nvPr/>
        </p:nvSpPr>
        <p:spPr>
          <a:xfrm>
            <a:off x="4462226" y="1967964"/>
            <a:ext cx="3328027"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0">
                      <a:srgbClr val="FFFFFF"/>
                    </a:gs>
                    <a:gs pos="100000">
                      <a:srgbClr val="FFFFFF"/>
                    </a:gs>
                  </a:gsLst>
                  <a:lin ang="5400000" scaled="0"/>
                </a:gradFill>
                <a:ea typeface="Segoe UI" pitchFamily="34" charset="0"/>
                <a:cs typeface="Segoe UI" pitchFamily="34" charset="0"/>
              </a:rPr>
              <a:t>Shadow DB like Solution</a:t>
            </a:r>
          </a:p>
        </p:txBody>
      </p:sp>
      <p:sp>
        <p:nvSpPr>
          <p:cNvPr id="14" name="TextBox 13"/>
          <p:cNvSpPr txBox="1"/>
          <p:nvPr/>
        </p:nvSpPr>
        <p:spPr>
          <a:xfrm>
            <a:off x="8331434" y="1967964"/>
            <a:ext cx="2980624" cy="572464"/>
          </a:xfrm>
          <a:prstGeom prst="rect">
            <a:avLst/>
          </a:prstGeom>
          <a:noFill/>
        </p:spPr>
        <p:txBody>
          <a:bodyPr wrap="none" lIns="182880" tIns="146304" rIns="182880" bIns="146304" rtlCol="0">
            <a:spAutoFit/>
          </a:bodyPr>
          <a:lstStyle/>
          <a:p>
            <a:pPr>
              <a:lnSpc>
                <a:spcPct val="90000"/>
              </a:lnSpc>
              <a:spcAft>
                <a:spcPts val="600"/>
              </a:spcAft>
            </a:pPr>
            <a:r>
              <a:rPr lang="en-US" sz="2000" b="1">
                <a:gradFill>
                  <a:gsLst>
                    <a:gs pos="0">
                      <a:srgbClr val="FFFFFF"/>
                    </a:gs>
                    <a:gs pos="100000">
                      <a:srgbClr val="FFFFFF"/>
                    </a:gs>
                  </a:gsLst>
                  <a:lin ang="5400000" scaled="0"/>
                </a:gradFill>
                <a:ea typeface="Segoe UI" pitchFamily="34" charset="0"/>
                <a:cs typeface="Segoe UI" pitchFamily="34" charset="0"/>
              </a:rPr>
              <a:t>Common DR Solution</a:t>
            </a:r>
          </a:p>
        </p:txBody>
      </p:sp>
      <p:pic>
        <p:nvPicPr>
          <p:cNvPr id="15" name="Picture 14"/>
          <p:cNvPicPr>
            <a:picLocks noChangeAspect="1"/>
          </p:cNvPicPr>
          <p:nvPr/>
        </p:nvPicPr>
        <p:blipFill>
          <a:blip r:embed="rId3"/>
          <a:stretch>
            <a:fillRect/>
          </a:stretch>
        </p:blipFill>
        <p:spPr>
          <a:xfrm>
            <a:off x="540183" y="2490280"/>
            <a:ext cx="11124277" cy="3558826"/>
          </a:xfrm>
          <a:prstGeom prst="rect">
            <a:avLst/>
          </a:prstGeom>
          <a:ln>
            <a:solidFill>
              <a:srgbClr val="002060"/>
            </a:solidFill>
          </a:ln>
        </p:spPr>
      </p:pic>
    </p:spTree>
    <p:extLst>
      <p:ext uri="{BB962C8B-B14F-4D97-AF65-F5344CB8AC3E}">
        <p14:creationId xmlns:p14="http://schemas.microsoft.com/office/powerpoint/2010/main" val="4720446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r>
              <a:rPr lang="en-US" dirty="0"/>
              <a:t>	</a:t>
            </a:r>
          </a:p>
        </p:txBody>
      </p:sp>
      <p:sp>
        <p:nvSpPr>
          <p:cNvPr id="5" name="Content Placeholder 4"/>
          <p:cNvSpPr>
            <a:spLocks noGrp="1"/>
          </p:cNvSpPr>
          <p:nvPr>
            <p:ph sz="quarter" idx="10"/>
          </p:nvPr>
        </p:nvSpPr>
        <p:spPr>
          <a:xfrm>
            <a:off x="268288" y="1398397"/>
            <a:ext cx="11542503" cy="2769989"/>
          </a:xfrm>
        </p:spPr>
        <p:txBody>
          <a:bodyPr/>
          <a:lstStyle/>
          <a:p>
            <a:r>
              <a:rPr lang="en-US" dirty="0"/>
              <a:t>HA/DR with SAP </a:t>
            </a:r>
            <a:r>
              <a:rPr lang="en-US" dirty="0" err="1"/>
              <a:t>AnyDB</a:t>
            </a:r>
            <a:endParaRPr lang="en-US" dirty="0"/>
          </a:p>
          <a:p>
            <a:r>
              <a:rPr lang="en-US" dirty="0"/>
              <a:t>HA/DR with SAP HANA</a:t>
            </a:r>
          </a:p>
          <a:p>
            <a:r>
              <a:rPr lang="en-US" dirty="0"/>
              <a:t>Azure Site Recovery</a:t>
            </a:r>
          </a:p>
          <a:p>
            <a:endParaRPr lang="en-US" dirty="0"/>
          </a:p>
        </p:txBody>
      </p:sp>
    </p:spTree>
    <p:extLst>
      <p:ext uri="{BB962C8B-B14F-4D97-AF65-F5344CB8AC3E}">
        <p14:creationId xmlns:p14="http://schemas.microsoft.com/office/powerpoint/2010/main" val="32744162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US" dirty="0"/>
              <a:t>More Complex HANA System Replication</a:t>
            </a:r>
          </a:p>
        </p:txBody>
      </p:sp>
      <p:pic>
        <p:nvPicPr>
          <p:cNvPr id="3" name="Picture 2"/>
          <p:cNvPicPr>
            <a:picLocks noChangeAspect="1"/>
          </p:cNvPicPr>
          <p:nvPr/>
        </p:nvPicPr>
        <p:blipFill>
          <a:blip r:embed="rId3"/>
          <a:stretch>
            <a:fillRect/>
          </a:stretch>
        </p:blipFill>
        <p:spPr>
          <a:xfrm>
            <a:off x="3204433" y="1396068"/>
            <a:ext cx="5923809" cy="4628571"/>
          </a:xfrm>
          <a:prstGeom prst="rect">
            <a:avLst/>
          </a:prstGeom>
        </p:spPr>
      </p:pic>
    </p:spTree>
    <p:extLst>
      <p:ext uri="{BB962C8B-B14F-4D97-AF65-F5344CB8AC3E}">
        <p14:creationId xmlns:p14="http://schemas.microsoft.com/office/powerpoint/2010/main" val="10136551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More Complex HANA System Replication</a:t>
            </a:r>
          </a:p>
        </p:txBody>
      </p:sp>
      <p:sp>
        <p:nvSpPr>
          <p:cNvPr id="4" name="Content Placeholder 3"/>
          <p:cNvSpPr>
            <a:spLocks noGrp="1"/>
          </p:cNvSpPr>
          <p:nvPr>
            <p:ph sz="quarter" idx="10"/>
          </p:nvPr>
        </p:nvSpPr>
        <p:spPr>
          <a:xfrm>
            <a:off x="268288" y="1398397"/>
            <a:ext cx="6991853" cy="5096780"/>
          </a:xfrm>
        </p:spPr>
        <p:txBody>
          <a:bodyPr/>
          <a:lstStyle/>
          <a:p>
            <a:r>
              <a:rPr lang="en-US" sz="2400" dirty="0"/>
              <a:t>Cost Optimized, Dual purpose use – running non-PROD on Secondary</a:t>
            </a:r>
          </a:p>
          <a:p>
            <a:endParaRPr lang="en-US" sz="2400" dirty="0"/>
          </a:p>
          <a:p>
            <a:r>
              <a:rPr lang="en-US" sz="2400" dirty="0"/>
              <a:t>Worst case memory requirement for shadow PROD operation:</a:t>
            </a:r>
          </a:p>
          <a:p>
            <a:endParaRPr lang="en-US" sz="2400" dirty="0"/>
          </a:p>
          <a:p>
            <a:pPr marL="285750" indent="-285750"/>
            <a:r>
              <a:rPr lang="en-US" sz="2400" dirty="0"/>
              <a:t>Depends on the size of the </a:t>
            </a:r>
            <a:r>
              <a:rPr lang="en-US" sz="2400" dirty="0" err="1"/>
              <a:t>RowStore</a:t>
            </a:r>
            <a:endParaRPr lang="en-US" sz="2400" dirty="0"/>
          </a:p>
          <a:p>
            <a:pPr marL="285750" indent="-285750"/>
            <a:endParaRPr lang="en-US" sz="2400" dirty="0"/>
          </a:p>
          <a:p>
            <a:pPr marL="285750" indent="-285750"/>
            <a:r>
              <a:rPr lang="en-US" sz="2400" dirty="0"/>
              <a:t>Shadow operation is only active to take streams (data &amp; log) for local storage</a:t>
            </a:r>
          </a:p>
          <a:p>
            <a:pPr marL="285750" indent="-285750"/>
            <a:endParaRPr lang="en-US" sz="2400" dirty="0"/>
          </a:p>
          <a:p>
            <a:pPr marL="285750" indent="-285750"/>
            <a:r>
              <a:rPr lang="en-US" sz="2400" dirty="0"/>
              <a:t>Preload is deactivated because resources are blocked by the non-PROD operation</a:t>
            </a:r>
          </a:p>
        </p:txBody>
      </p:sp>
      <p:pic>
        <p:nvPicPr>
          <p:cNvPr id="3" name="Picture 2"/>
          <p:cNvPicPr>
            <a:picLocks noChangeAspect="1"/>
          </p:cNvPicPr>
          <p:nvPr/>
        </p:nvPicPr>
        <p:blipFill>
          <a:blip r:embed="rId3"/>
          <a:stretch>
            <a:fillRect/>
          </a:stretch>
        </p:blipFill>
        <p:spPr>
          <a:xfrm>
            <a:off x="7260141" y="1386544"/>
            <a:ext cx="4142857" cy="4647619"/>
          </a:xfrm>
          <a:prstGeom prst="rect">
            <a:avLst/>
          </a:prstGeom>
        </p:spPr>
      </p:pic>
    </p:spTree>
    <p:extLst>
      <p:ext uri="{BB962C8B-B14F-4D97-AF65-F5344CB8AC3E}">
        <p14:creationId xmlns:p14="http://schemas.microsoft.com/office/powerpoint/2010/main" val="8447313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HA Comparison</a:t>
            </a:r>
          </a:p>
        </p:txBody>
      </p:sp>
      <p:pic>
        <p:nvPicPr>
          <p:cNvPr id="3" name="Picture 2"/>
          <p:cNvPicPr>
            <a:picLocks noChangeAspect="1"/>
          </p:cNvPicPr>
          <p:nvPr/>
        </p:nvPicPr>
        <p:blipFill>
          <a:blip r:embed="rId3"/>
          <a:stretch>
            <a:fillRect/>
          </a:stretch>
        </p:blipFill>
        <p:spPr>
          <a:xfrm>
            <a:off x="105524" y="2062333"/>
            <a:ext cx="11980952" cy="2733333"/>
          </a:xfrm>
          <a:prstGeom prst="rect">
            <a:avLst/>
          </a:prstGeom>
        </p:spPr>
      </p:pic>
      <p:sp>
        <p:nvSpPr>
          <p:cNvPr id="4" name="Rectangle 3"/>
          <p:cNvSpPr/>
          <p:nvPr/>
        </p:nvSpPr>
        <p:spPr>
          <a:xfrm>
            <a:off x="187225" y="5667232"/>
            <a:ext cx="11705267" cy="830997"/>
          </a:xfrm>
          <a:prstGeom prst="rect">
            <a:avLst/>
          </a:prstGeom>
        </p:spPr>
        <p:txBody>
          <a:bodyPr wrap="square">
            <a:spAutoFit/>
          </a:bodyPr>
          <a:lstStyle/>
          <a:p>
            <a:r>
              <a:rPr lang="en-US" sz="1600"/>
              <a:t>(*1) Non-productive system will be stopped in case of failover, separate storage for non-productive system is required</a:t>
            </a:r>
          </a:p>
          <a:p>
            <a:r>
              <a:rPr lang="en-US" sz="1600"/>
              <a:t>(*2) Currently in testing (contact SUSE or Red Hat)</a:t>
            </a:r>
          </a:p>
          <a:p>
            <a:r>
              <a:rPr lang="en-US" sz="1600"/>
              <a:t>(*3) Special treatment is required to prevent cluster to takeover during maintenance</a:t>
            </a:r>
          </a:p>
        </p:txBody>
      </p:sp>
    </p:spTree>
    <p:extLst>
      <p:ext uri="{BB962C8B-B14F-4D97-AF65-F5344CB8AC3E}">
        <p14:creationId xmlns:p14="http://schemas.microsoft.com/office/powerpoint/2010/main" val="1049358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lt;strong&gt;Memory Chip&lt;/strong&gt;"/>
          <p:cNvPicPr>
            <a:picLocks noChangeAspect="1"/>
          </p:cNvPicPr>
          <p:nvPr/>
        </p:nvPicPr>
        <p:blipFill>
          <a:blip r:embed="rId3"/>
          <a:stretch>
            <a:fillRect/>
          </a:stretch>
        </p:blipFill>
        <p:spPr>
          <a:xfrm>
            <a:off x="868458" y="1812781"/>
            <a:ext cx="1104032" cy="524415"/>
          </a:xfrm>
          <a:prstGeom prst="rect">
            <a:avLst/>
          </a:prstGeom>
        </p:spPr>
      </p:pic>
      <p:sp>
        <p:nvSpPr>
          <p:cNvPr id="6" name="TextBox 5"/>
          <p:cNvSpPr txBox="1"/>
          <p:nvPr/>
        </p:nvSpPr>
        <p:spPr>
          <a:xfrm>
            <a:off x="355380" y="2333275"/>
            <a:ext cx="1681344" cy="452522"/>
          </a:xfrm>
          <a:prstGeom prst="rect">
            <a:avLst/>
          </a:prstGeom>
          <a:noFill/>
        </p:spPr>
        <p:txBody>
          <a:bodyPr wrap="none" lIns="179285" tIns="143428" rIns="179285" bIns="143428" rtlCol="0">
            <a:spAutoFit/>
          </a:bodyPr>
          <a:lstStyle/>
          <a:p>
            <a:pPr>
              <a:lnSpc>
                <a:spcPct val="90000"/>
              </a:lnSpc>
              <a:spcAft>
                <a:spcPts val="1176"/>
              </a:spcAft>
            </a:pPr>
            <a:r>
              <a:rPr lang="en-US" sz="1176" dirty="0"/>
              <a:t>SAP HANA Memory</a:t>
            </a:r>
          </a:p>
        </p:txBody>
      </p:sp>
      <p:cxnSp>
        <p:nvCxnSpPr>
          <p:cNvPr id="9" name="Straight Arrow Connector 8"/>
          <p:cNvCxnSpPr>
            <a:stCxn id="3" idx="3"/>
          </p:cNvCxnSpPr>
          <p:nvPr/>
        </p:nvCxnSpPr>
        <p:spPr>
          <a:xfrm flipV="1">
            <a:off x="1972491" y="2041724"/>
            <a:ext cx="9860566" cy="33265"/>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7" name="TextBox 6"/>
          <p:cNvSpPr txBox="1"/>
          <p:nvPr/>
        </p:nvSpPr>
        <p:spPr>
          <a:xfrm>
            <a:off x="966416" y="3471033"/>
            <a:ext cx="1173191"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Local storage</a:t>
            </a:r>
          </a:p>
        </p:txBody>
      </p:sp>
      <p:cxnSp>
        <p:nvCxnSpPr>
          <p:cNvPr id="10" name="Straight Arrow Connector 9"/>
          <p:cNvCxnSpPr/>
          <p:nvPr/>
        </p:nvCxnSpPr>
        <p:spPr>
          <a:xfrm>
            <a:off x="1421719" y="3154101"/>
            <a:ext cx="9783592" cy="2212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p:nvPr/>
        </p:nvCxnSpPr>
        <p:spPr>
          <a:xfrm>
            <a:off x="896793" y="3484225"/>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67" name="TextBox 66"/>
          <p:cNvSpPr txBox="1"/>
          <p:nvPr/>
        </p:nvSpPr>
        <p:spPr>
          <a:xfrm>
            <a:off x="2878209" y="1210790"/>
            <a:ext cx="1325065" cy="479745"/>
          </a:xfrm>
          <a:prstGeom prst="rect">
            <a:avLst/>
          </a:prstGeom>
          <a:noFill/>
        </p:spPr>
        <p:txBody>
          <a:bodyPr wrap="square" lIns="179285" tIns="143428" rIns="179285" bIns="143428" rtlCol="0">
            <a:spAutoFit/>
          </a:bodyPr>
          <a:lstStyle/>
          <a:p>
            <a:pPr algn="ctr">
              <a:lnSpc>
                <a:spcPct val="90000"/>
              </a:lnSpc>
              <a:spcAft>
                <a:spcPts val="588"/>
              </a:spcAft>
            </a:pPr>
            <a:r>
              <a:rPr lang="en-US" sz="1372" b="1" dirty="0">
                <a:gradFill>
                  <a:gsLst>
                    <a:gs pos="90265">
                      <a:schemeClr val="accent6"/>
                    </a:gs>
                    <a:gs pos="69912">
                      <a:schemeClr val="accent6"/>
                    </a:gs>
                  </a:gsLst>
                  <a:lin ang="5400000" scaled="0"/>
                </a:gradFill>
              </a:rPr>
              <a:t>Save Points</a:t>
            </a:r>
          </a:p>
        </p:txBody>
      </p:sp>
      <p:cxnSp>
        <p:nvCxnSpPr>
          <p:cNvPr id="69" name="Straight Arrow Connector 68"/>
          <p:cNvCxnSpPr/>
          <p:nvPr/>
        </p:nvCxnSpPr>
        <p:spPr>
          <a:xfrm flipH="1">
            <a:off x="2701607" y="1652878"/>
            <a:ext cx="688346" cy="357886"/>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0" name="Straight Arrow Connector 69"/>
          <p:cNvCxnSpPr/>
          <p:nvPr/>
        </p:nvCxnSpPr>
        <p:spPr>
          <a:xfrm>
            <a:off x="3691528" y="1664918"/>
            <a:ext cx="541590" cy="342384"/>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73" name="TextBox 72"/>
          <p:cNvSpPr txBox="1"/>
          <p:nvPr/>
        </p:nvSpPr>
        <p:spPr>
          <a:xfrm>
            <a:off x="5907725" y="1186673"/>
            <a:ext cx="819197" cy="479745"/>
          </a:xfrm>
          <a:prstGeom prst="rect">
            <a:avLst/>
          </a:prstGeom>
          <a:noFill/>
        </p:spPr>
        <p:txBody>
          <a:bodyPr wrap="square" lIns="179285" tIns="143428" rIns="179285" bIns="143428" rtlCol="0">
            <a:spAutoFit/>
          </a:bodyPr>
          <a:lstStyle/>
          <a:p>
            <a:pPr algn="ctr">
              <a:lnSpc>
                <a:spcPct val="90000"/>
              </a:lnSpc>
              <a:spcAft>
                <a:spcPts val="588"/>
              </a:spcAft>
            </a:pPr>
            <a:r>
              <a:rPr lang="en-US" sz="1372" b="1" dirty="0"/>
              <a:t>Logs</a:t>
            </a:r>
          </a:p>
        </p:txBody>
      </p:sp>
      <p:sp>
        <p:nvSpPr>
          <p:cNvPr id="77" name="TextBox 76"/>
          <p:cNvSpPr txBox="1"/>
          <p:nvPr/>
        </p:nvSpPr>
        <p:spPr>
          <a:xfrm>
            <a:off x="2449716" y="3766474"/>
            <a:ext cx="1336177"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t>Log Backup</a:t>
            </a:r>
          </a:p>
        </p:txBody>
      </p:sp>
      <p:sp>
        <p:nvSpPr>
          <p:cNvPr id="96" name="Lightning Bolt 95"/>
          <p:cNvSpPr/>
          <p:nvPr/>
        </p:nvSpPr>
        <p:spPr bwMode="auto">
          <a:xfrm>
            <a:off x="10913985" y="319799"/>
            <a:ext cx="837194" cy="1234381"/>
          </a:xfrm>
          <a:prstGeom prst="lightningBol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109" name="Title 1"/>
          <p:cNvSpPr>
            <a:spLocks noGrp="1"/>
          </p:cNvSpPr>
          <p:nvPr>
            <p:ph type="title"/>
          </p:nvPr>
        </p:nvSpPr>
        <p:spPr/>
        <p:txBody>
          <a:bodyPr/>
          <a:lstStyle/>
          <a:p>
            <a:r>
              <a:rPr lang="en-US" dirty="0"/>
              <a:t>Integrated Backup/Restore/DR</a:t>
            </a:r>
          </a:p>
        </p:txBody>
      </p:sp>
      <p:sp>
        <p:nvSpPr>
          <p:cNvPr id="110" name="TextBox 109"/>
          <p:cNvSpPr txBox="1"/>
          <p:nvPr/>
        </p:nvSpPr>
        <p:spPr>
          <a:xfrm>
            <a:off x="2665213" y="6029333"/>
            <a:ext cx="7853825" cy="534056"/>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Sub-Second consistent full backups, restore to any point in time </a:t>
            </a:r>
          </a:p>
        </p:txBody>
      </p:sp>
      <p:grpSp>
        <p:nvGrpSpPr>
          <p:cNvPr id="68" name="Group 67"/>
          <p:cNvGrpSpPr/>
          <p:nvPr/>
        </p:nvGrpSpPr>
        <p:grpSpPr>
          <a:xfrm>
            <a:off x="281606" y="3138094"/>
            <a:ext cx="717132" cy="765365"/>
            <a:chOff x="494381" y="4148138"/>
            <a:chExt cx="731512" cy="780712"/>
          </a:xfrm>
        </p:grpSpPr>
        <p:sp>
          <p:nvSpPr>
            <p:cNvPr id="16"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42" name="TextBox 41"/>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11" name="Group 110"/>
          <p:cNvGrpSpPr/>
          <p:nvPr/>
        </p:nvGrpSpPr>
        <p:grpSpPr>
          <a:xfrm>
            <a:off x="837585" y="2799384"/>
            <a:ext cx="717132" cy="775218"/>
            <a:chOff x="528662" y="4148138"/>
            <a:chExt cx="731512" cy="790763"/>
          </a:xfrm>
        </p:grpSpPr>
        <p:sp>
          <p:nvSpPr>
            <p:cNvPr id="112"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chemeClr val="accent3"/>
                </a:solidFill>
              </a:endParaRPr>
            </a:p>
          </p:txBody>
        </p:sp>
        <p:sp>
          <p:nvSpPr>
            <p:cNvPr id="113" name="TextBox 112"/>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sp>
        <p:nvSpPr>
          <p:cNvPr id="114" name="TextBox 113"/>
          <p:cNvSpPr txBox="1"/>
          <p:nvPr/>
        </p:nvSpPr>
        <p:spPr>
          <a:xfrm>
            <a:off x="966416" y="4721528"/>
            <a:ext cx="1301431"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Backup storage</a:t>
            </a:r>
          </a:p>
        </p:txBody>
      </p:sp>
      <p:cxnSp>
        <p:nvCxnSpPr>
          <p:cNvPr id="115" name="Straight Arrow Connector 114"/>
          <p:cNvCxnSpPr/>
          <p:nvPr/>
        </p:nvCxnSpPr>
        <p:spPr>
          <a:xfrm>
            <a:off x="1421719" y="4404596"/>
            <a:ext cx="9783592" cy="22128"/>
          </a:xfrm>
          <a:prstGeom prst="straightConnector1">
            <a:avLst/>
          </a:prstGeom>
          <a:noFill/>
          <a:ln w="19050">
            <a:solidFill>
              <a:schemeClr val="accent3"/>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16" name="Straight Arrow Connector 115"/>
          <p:cNvCxnSpPr/>
          <p:nvPr/>
        </p:nvCxnSpPr>
        <p:spPr>
          <a:xfrm>
            <a:off x="896793" y="4734720"/>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117" name="Group 116"/>
          <p:cNvGrpSpPr/>
          <p:nvPr/>
        </p:nvGrpSpPr>
        <p:grpSpPr>
          <a:xfrm>
            <a:off x="281606" y="4388589"/>
            <a:ext cx="717132" cy="765365"/>
            <a:chOff x="494381" y="4148138"/>
            <a:chExt cx="731512" cy="780712"/>
          </a:xfrm>
        </p:grpSpPr>
        <p:sp>
          <p:nvSpPr>
            <p:cNvPr id="118"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19" name="TextBox 118"/>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20" name="Group 119"/>
          <p:cNvGrpSpPr/>
          <p:nvPr/>
        </p:nvGrpSpPr>
        <p:grpSpPr>
          <a:xfrm>
            <a:off x="837585" y="4049879"/>
            <a:ext cx="717132" cy="775218"/>
            <a:chOff x="528662" y="4148138"/>
            <a:chExt cx="731512" cy="790763"/>
          </a:xfrm>
        </p:grpSpPr>
        <p:sp>
          <p:nvSpPr>
            <p:cNvPr id="121"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chemeClr val="accent3"/>
                </a:solidFill>
              </a:endParaRPr>
            </a:p>
          </p:txBody>
        </p:sp>
        <p:sp>
          <p:nvSpPr>
            <p:cNvPr id="122" name="TextBox 121"/>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sp>
        <p:nvSpPr>
          <p:cNvPr id="123" name="TextBox 122"/>
          <p:cNvSpPr txBox="1"/>
          <p:nvPr/>
        </p:nvSpPr>
        <p:spPr>
          <a:xfrm>
            <a:off x="966416" y="5934580"/>
            <a:ext cx="1032127" cy="452522"/>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DR storage</a:t>
            </a:r>
          </a:p>
        </p:txBody>
      </p:sp>
      <p:cxnSp>
        <p:nvCxnSpPr>
          <p:cNvPr id="124" name="Straight Arrow Connector 123"/>
          <p:cNvCxnSpPr/>
          <p:nvPr/>
        </p:nvCxnSpPr>
        <p:spPr>
          <a:xfrm>
            <a:off x="1421719" y="5617649"/>
            <a:ext cx="9783592" cy="22128"/>
          </a:xfrm>
          <a:prstGeom prst="straightConnector1">
            <a:avLst/>
          </a:prstGeom>
          <a:noFill/>
          <a:ln w="19050">
            <a:solidFill>
              <a:schemeClr val="accent3"/>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25" name="Straight Arrow Connector 124"/>
          <p:cNvCxnSpPr/>
          <p:nvPr/>
        </p:nvCxnSpPr>
        <p:spPr>
          <a:xfrm>
            <a:off x="896793" y="5947773"/>
            <a:ext cx="10308773" cy="15572"/>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126" name="Group 125"/>
          <p:cNvGrpSpPr/>
          <p:nvPr/>
        </p:nvGrpSpPr>
        <p:grpSpPr>
          <a:xfrm>
            <a:off x="281606" y="5601642"/>
            <a:ext cx="717132" cy="765365"/>
            <a:chOff x="494381" y="4148138"/>
            <a:chExt cx="731512" cy="780712"/>
          </a:xfrm>
        </p:grpSpPr>
        <p:sp>
          <p:nvSpPr>
            <p:cNvPr id="127"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accent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28" name="TextBox 127"/>
            <p:cNvSpPr txBox="1"/>
            <p:nvPr/>
          </p:nvSpPr>
          <p:spPr>
            <a:xfrm>
              <a:off x="494381" y="4494885"/>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gradFill>
                    <a:gsLst>
                      <a:gs pos="90265">
                        <a:schemeClr val="accent6"/>
                      </a:gs>
                      <a:gs pos="69912">
                        <a:schemeClr val="accent6"/>
                      </a:gs>
                    </a:gsLst>
                    <a:lin ang="5400000" scaled="0"/>
                  </a:gradFill>
                </a:rPr>
                <a:t>DATA</a:t>
              </a:r>
            </a:p>
          </p:txBody>
        </p:sp>
      </p:grpSp>
      <p:grpSp>
        <p:nvGrpSpPr>
          <p:cNvPr id="129" name="Group 128"/>
          <p:cNvGrpSpPr/>
          <p:nvPr/>
        </p:nvGrpSpPr>
        <p:grpSpPr>
          <a:xfrm>
            <a:off x="837585" y="5262931"/>
            <a:ext cx="717132" cy="775218"/>
            <a:chOff x="528662" y="4148138"/>
            <a:chExt cx="731512" cy="790763"/>
          </a:xfrm>
        </p:grpSpPr>
        <p:sp>
          <p:nvSpPr>
            <p:cNvPr id="130" name="Freeform 5"/>
            <p:cNvSpPr>
              <a:spLocks noEditPoints="1"/>
            </p:cNvSpPr>
            <p:nvPr/>
          </p:nvSpPr>
          <p:spPr bwMode="auto">
            <a:xfrm>
              <a:off x="664875" y="4148138"/>
              <a:ext cx="390525" cy="457200"/>
            </a:xfrm>
            <a:custGeom>
              <a:avLst/>
              <a:gdLst>
                <a:gd name="T0" fmla="*/ 75 w 82"/>
                <a:gd name="T1" fmla="*/ 5 h 96"/>
                <a:gd name="T2" fmla="*/ 3 w 82"/>
                <a:gd name="T3" fmla="*/ 6 h 96"/>
                <a:gd name="T4" fmla="*/ 0 w 82"/>
                <a:gd name="T5" fmla="*/ 7 h 96"/>
                <a:gd name="T6" fmla="*/ 0 w 82"/>
                <a:gd name="T7" fmla="*/ 8 h 96"/>
                <a:gd name="T8" fmla="*/ 0 w 82"/>
                <a:gd name="T9" fmla="*/ 30 h 96"/>
                <a:gd name="T10" fmla="*/ 0 w 82"/>
                <a:gd name="T11" fmla="*/ 89 h 96"/>
                <a:gd name="T12" fmla="*/ 5 w 82"/>
                <a:gd name="T13" fmla="*/ 91 h 96"/>
                <a:gd name="T14" fmla="*/ 41 w 82"/>
                <a:gd name="T15" fmla="*/ 96 h 96"/>
                <a:gd name="T16" fmla="*/ 77 w 82"/>
                <a:gd name="T17" fmla="*/ 91 h 96"/>
                <a:gd name="T18" fmla="*/ 82 w 82"/>
                <a:gd name="T19" fmla="*/ 89 h 96"/>
                <a:gd name="T20" fmla="*/ 82 w 82"/>
                <a:gd name="T21" fmla="*/ 22 h 96"/>
                <a:gd name="T22" fmla="*/ 82 w 82"/>
                <a:gd name="T23" fmla="*/ 8 h 96"/>
                <a:gd name="T24" fmla="*/ 82 w 82"/>
                <a:gd name="T25" fmla="*/ 7 h 96"/>
                <a:gd name="T26" fmla="*/ 75 w 82"/>
                <a:gd name="T27" fmla="*/ 5 h 96"/>
                <a:gd name="T28" fmla="*/ 69 w 82"/>
                <a:gd name="T29" fmla="*/ 12 h 96"/>
                <a:gd name="T30" fmla="*/ 13 w 82"/>
                <a:gd name="T31" fmla="*/ 12 h 96"/>
                <a:gd name="T32" fmla="*/ 69 w 82"/>
                <a:gd name="T33" fmla="*/ 12 h 96"/>
                <a:gd name="T34" fmla="*/ 74 w 82"/>
                <a:gd name="T35" fmla="*/ 58 h 96"/>
                <a:gd name="T36" fmla="*/ 8 w 82"/>
                <a:gd name="T37" fmla="*/ 59 h 96"/>
                <a:gd name="T38" fmla="*/ 8 w 82"/>
                <a:gd name="T39" fmla="*/ 43 h 96"/>
                <a:gd name="T40" fmla="*/ 41 w 82"/>
                <a:gd name="T41" fmla="*/ 48 h 96"/>
                <a:gd name="T42" fmla="*/ 74 w 82"/>
                <a:gd name="T43" fmla="*/ 43 h 96"/>
                <a:gd name="T44" fmla="*/ 74 w 82"/>
                <a:gd name="T45" fmla="*/ 58 h 96"/>
                <a:gd name="T46" fmla="*/ 8 w 82"/>
                <a:gd name="T47" fmla="*/ 83 h 96"/>
                <a:gd name="T48" fmla="*/ 8 w 82"/>
                <a:gd name="T49" fmla="*/ 68 h 96"/>
                <a:gd name="T50" fmla="*/ 39 w 82"/>
                <a:gd name="T51" fmla="*/ 72 h 96"/>
                <a:gd name="T52" fmla="*/ 74 w 82"/>
                <a:gd name="T53" fmla="*/ 66 h 96"/>
                <a:gd name="T54" fmla="*/ 74 w 82"/>
                <a:gd name="T55" fmla="*/ 83 h 96"/>
                <a:gd name="T56" fmla="*/ 8 w 82"/>
                <a:gd name="T57" fmla="*/ 83 h 96"/>
                <a:gd name="T58" fmla="*/ 74 w 82"/>
                <a:gd name="T59" fmla="*/ 35 h 96"/>
                <a:gd name="T60" fmla="*/ 8 w 82"/>
                <a:gd name="T61" fmla="*/ 35 h 96"/>
                <a:gd name="T62" fmla="*/ 8 w 82"/>
                <a:gd name="T63" fmla="*/ 30 h 96"/>
                <a:gd name="T64" fmla="*/ 8 w 82"/>
                <a:gd name="T65" fmla="*/ 19 h 96"/>
                <a:gd name="T66" fmla="*/ 74 w 82"/>
                <a:gd name="T67" fmla="*/ 19 h 96"/>
                <a:gd name="T68" fmla="*/ 74 w 82"/>
                <a:gd name="T69" fmla="*/ 22 h 96"/>
                <a:gd name="T70" fmla="*/ 74 w 82"/>
                <a:gd name="T71"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96">
                  <a:moveTo>
                    <a:pt x="75" y="5"/>
                  </a:moveTo>
                  <a:cubicBezTo>
                    <a:pt x="51" y="0"/>
                    <a:pt x="27" y="1"/>
                    <a:pt x="3" y="6"/>
                  </a:cubicBezTo>
                  <a:cubicBezTo>
                    <a:pt x="0" y="7"/>
                    <a:pt x="0" y="7"/>
                    <a:pt x="0" y="7"/>
                  </a:cubicBezTo>
                  <a:cubicBezTo>
                    <a:pt x="0" y="8"/>
                    <a:pt x="0" y="8"/>
                    <a:pt x="0" y="8"/>
                  </a:cubicBezTo>
                  <a:cubicBezTo>
                    <a:pt x="0" y="30"/>
                    <a:pt x="0" y="30"/>
                    <a:pt x="0" y="30"/>
                  </a:cubicBezTo>
                  <a:cubicBezTo>
                    <a:pt x="0" y="89"/>
                    <a:pt x="0" y="89"/>
                    <a:pt x="0" y="89"/>
                  </a:cubicBezTo>
                  <a:cubicBezTo>
                    <a:pt x="5" y="91"/>
                    <a:pt x="5" y="91"/>
                    <a:pt x="5" y="91"/>
                  </a:cubicBezTo>
                  <a:cubicBezTo>
                    <a:pt x="17" y="95"/>
                    <a:pt x="29" y="96"/>
                    <a:pt x="41" y="96"/>
                  </a:cubicBezTo>
                  <a:cubicBezTo>
                    <a:pt x="53" y="96"/>
                    <a:pt x="65" y="95"/>
                    <a:pt x="77" y="91"/>
                  </a:cubicBezTo>
                  <a:cubicBezTo>
                    <a:pt x="82" y="89"/>
                    <a:pt x="82" y="89"/>
                    <a:pt x="82" y="89"/>
                  </a:cubicBezTo>
                  <a:cubicBezTo>
                    <a:pt x="82" y="22"/>
                    <a:pt x="82" y="22"/>
                    <a:pt x="82" y="22"/>
                  </a:cubicBezTo>
                  <a:cubicBezTo>
                    <a:pt x="82" y="8"/>
                    <a:pt x="82" y="8"/>
                    <a:pt x="82" y="8"/>
                  </a:cubicBezTo>
                  <a:cubicBezTo>
                    <a:pt x="82" y="7"/>
                    <a:pt x="82" y="7"/>
                    <a:pt x="82" y="7"/>
                  </a:cubicBezTo>
                  <a:lnTo>
                    <a:pt x="75" y="5"/>
                  </a:lnTo>
                  <a:close/>
                  <a:moveTo>
                    <a:pt x="69" y="12"/>
                  </a:moveTo>
                  <a:cubicBezTo>
                    <a:pt x="50" y="17"/>
                    <a:pt x="31" y="17"/>
                    <a:pt x="13" y="12"/>
                  </a:cubicBezTo>
                  <a:cubicBezTo>
                    <a:pt x="32" y="9"/>
                    <a:pt x="50" y="9"/>
                    <a:pt x="69" y="12"/>
                  </a:cubicBezTo>
                  <a:close/>
                  <a:moveTo>
                    <a:pt x="74" y="58"/>
                  </a:moveTo>
                  <a:cubicBezTo>
                    <a:pt x="52" y="65"/>
                    <a:pt x="30" y="65"/>
                    <a:pt x="8" y="59"/>
                  </a:cubicBezTo>
                  <a:cubicBezTo>
                    <a:pt x="8" y="43"/>
                    <a:pt x="8" y="43"/>
                    <a:pt x="8" y="43"/>
                  </a:cubicBezTo>
                  <a:cubicBezTo>
                    <a:pt x="19" y="46"/>
                    <a:pt x="30" y="48"/>
                    <a:pt x="41" y="48"/>
                  </a:cubicBezTo>
                  <a:cubicBezTo>
                    <a:pt x="52" y="48"/>
                    <a:pt x="63" y="46"/>
                    <a:pt x="74" y="43"/>
                  </a:cubicBezTo>
                  <a:lnTo>
                    <a:pt x="74" y="58"/>
                  </a:lnTo>
                  <a:close/>
                  <a:moveTo>
                    <a:pt x="8" y="83"/>
                  </a:moveTo>
                  <a:cubicBezTo>
                    <a:pt x="8" y="68"/>
                    <a:pt x="8" y="68"/>
                    <a:pt x="8" y="68"/>
                  </a:cubicBezTo>
                  <a:cubicBezTo>
                    <a:pt x="18" y="70"/>
                    <a:pt x="29" y="72"/>
                    <a:pt x="39" y="72"/>
                  </a:cubicBezTo>
                  <a:cubicBezTo>
                    <a:pt x="51" y="72"/>
                    <a:pt x="63" y="70"/>
                    <a:pt x="74" y="66"/>
                  </a:cubicBezTo>
                  <a:cubicBezTo>
                    <a:pt x="74" y="83"/>
                    <a:pt x="74" y="83"/>
                    <a:pt x="74" y="83"/>
                  </a:cubicBezTo>
                  <a:cubicBezTo>
                    <a:pt x="52" y="90"/>
                    <a:pt x="30" y="90"/>
                    <a:pt x="8" y="83"/>
                  </a:cubicBezTo>
                  <a:close/>
                  <a:moveTo>
                    <a:pt x="74" y="35"/>
                  </a:moveTo>
                  <a:cubicBezTo>
                    <a:pt x="52" y="41"/>
                    <a:pt x="30" y="41"/>
                    <a:pt x="8" y="35"/>
                  </a:cubicBezTo>
                  <a:cubicBezTo>
                    <a:pt x="8" y="30"/>
                    <a:pt x="8" y="30"/>
                    <a:pt x="8" y="30"/>
                  </a:cubicBezTo>
                  <a:cubicBezTo>
                    <a:pt x="8" y="19"/>
                    <a:pt x="8" y="19"/>
                    <a:pt x="8" y="19"/>
                  </a:cubicBezTo>
                  <a:cubicBezTo>
                    <a:pt x="30" y="25"/>
                    <a:pt x="52" y="25"/>
                    <a:pt x="74" y="19"/>
                  </a:cubicBezTo>
                  <a:cubicBezTo>
                    <a:pt x="74" y="22"/>
                    <a:pt x="74" y="22"/>
                    <a:pt x="74" y="22"/>
                  </a:cubicBezTo>
                  <a:lnTo>
                    <a:pt x="74" y="3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chemeClr val="accent3"/>
                </a:solidFill>
              </a:endParaRPr>
            </a:p>
          </p:txBody>
        </p:sp>
        <p:sp>
          <p:nvSpPr>
            <p:cNvPr id="131" name="TextBox 130"/>
            <p:cNvSpPr txBox="1"/>
            <p:nvPr/>
          </p:nvSpPr>
          <p:spPr>
            <a:xfrm>
              <a:off x="528662" y="4504936"/>
              <a:ext cx="731512" cy="433965"/>
            </a:xfrm>
            <a:prstGeom prst="rect">
              <a:avLst/>
            </a:prstGeom>
            <a:noFill/>
          </p:spPr>
          <p:txBody>
            <a:bodyPr wrap="square" lIns="179285" tIns="143428" rIns="179285" bIns="143428" rtlCol="0">
              <a:spAutoFit/>
            </a:bodyPr>
            <a:lstStyle/>
            <a:p>
              <a:pPr>
                <a:lnSpc>
                  <a:spcPct val="90000"/>
                </a:lnSpc>
                <a:spcAft>
                  <a:spcPts val="588"/>
                </a:spcAft>
              </a:pPr>
              <a:r>
                <a:rPr lang="en-US" sz="980" b="1" dirty="0"/>
                <a:t>LOGS</a:t>
              </a:r>
            </a:p>
          </p:txBody>
        </p:sp>
      </p:grpSp>
      <p:cxnSp>
        <p:nvCxnSpPr>
          <p:cNvPr id="72" name="Straight Arrow Connector 71"/>
          <p:cNvCxnSpPr/>
          <p:nvPr/>
        </p:nvCxnSpPr>
        <p:spPr>
          <a:xfrm>
            <a:off x="2709353"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2" name="Straight Arrow Connector 131"/>
          <p:cNvCxnSpPr/>
          <p:nvPr/>
        </p:nvCxnSpPr>
        <p:spPr>
          <a:xfrm>
            <a:off x="4244591"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3" name="Straight Arrow Connector 132"/>
          <p:cNvCxnSpPr/>
          <p:nvPr/>
        </p:nvCxnSpPr>
        <p:spPr>
          <a:xfrm>
            <a:off x="5709918"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4" name="Straight Arrow Connector 133"/>
          <p:cNvCxnSpPr/>
          <p:nvPr/>
        </p:nvCxnSpPr>
        <p:spPr>
          <a:xfrm>
            <a:off x="7175245"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5" name="Straight Arrow Connector 134"/>
          <p:cNvCxnSpPr/>
          <p:nvPr/>
        </p:nvCxnSpPr>
        <p:spPr>
          <a:xfrm>
            <a:off x="8640572"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6" name="Straight Arrow Connector 135"/>
          <p:cNvCxnSpPr/>
          <p:nvPr/>
        </p:nvCxnSpPr>
        <p:spPr>
          <a:xfrm>
            <a:off x="10105897" y="2066028"/>
            <a:ext cx="0" cy="1411997"/>
          </a:xfrm>
          <a:prstGeom prst="straightConnector1">
            <a:avLst/>
          </a:prstGeom>
          <a:noFill/>
          <a:ln w="190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92" name="Group 91"/>
          <p:cNvGrpSpPr/>
          <p:nvPr/>
        </p:nvGrpSpPr>
        <p:grpSpPr>
          <a:xfrm>
            <a:off x="2958514" y="2066028"/>
            <a:ext cx="1025316" cy="1083139"/>
            <a:chOff x="3017838" y="2212554"/>
            <a:chExt cx="1045876" cy="1104858"/>
          </a:xfrm>
        </p:grpSpPr>
        <p:cxnSp>
          <p:nvCxnSpPr>
            <p:cNvPr id="137" name="Straight Arrow Connector 136"/>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8" name="Straight Arrow Connector 137"/>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39" name="Straight Arrow Connector 138"/>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0" name="Straight Arrow Connector 139"/>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1" name="Straight Arrow Connector 140"/>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42" name="Group 141"/>
          <p:cNvGrpSpPr/>
          <p:nvPr/>
        </p:nvGrpSpPr>
        <p:grpSpPr>
          <a:xfrm>
            <a:off x="4452555" y="2066028"/>
            <a:ext cx="1025316" cy="1083139"/>
            <a:chOff x="3017838" y="2212554"/>
            <a:chExt cx="1045876" cy="1104858"/>
          </a:xfrm>
        </p:grpSpPr>
        <p:cxnSp>
          <p:nvCxnSpPr>
            <p:cNvPr id="143" name="Straight Arrow Connector 142"/>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4" name="Straight Arrow Connector 143"/>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5" name="Straight Arrow Connector 144"/>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6" name="Straight Arrow Connector 145"/>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47" name="Straight Arrow Connector 146"/>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48" name="Group 147"/>
          <p:cNvGrpSpPr/>
          <p:nvPr/>
        </p:nvGrpSpPr>
        <p:grpSpPr>
          <a:xfrm>
            <a:off x="5899255" y="2066028"/>
            <a:ext cx="1025316" cy="1083139"/>
            <a:chOff x="3017838" y="2212554"/>
            <a:chExt cx="1045876" cy="1104858"/>
          </a:xfrm>
        </p:grpSpPr>
        <p:cxnSp>
          <p:nvCxnSpPr>
            <p:cNvPr id="149" name="Straight Arrow Connector 148"/>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0" name="Straight Arrow Connector 149"/>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1" name="Straight Arrow Connector 150"/>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2" name="Straight Arrow Connector 151"/>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54" name="Group 153"/>
          <p:cNvGrpSpPr/>
          <p:nvPr/>
        </p:nvGrpSpPr>
        <p:grpSpPr>
          <a:xfrm>
            <a:off x="7383267" y="2066028"/>
            <a:ext cx="1025316" cy="1083139"/>
            <a:chOff x="3017838" y="2212554"/>
            <a:chExt cx="1045876" cy="1104858"/>
          </a:xfrm>
        </p:grpSpPr>
        <p:cxnSp>
          <p:nvCxnSpPr>
            <p:cNvPr id="155" name="Straight Arrow Connector 154"/>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7" name="Straight Arrow Connector 156"/>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59" name="Straight Arrow Connector 158"/>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grpSp>
        <p:nvGrpSpPr>
          <p:cNvPr id="160" name="Group 159"/>
          <p:cNvGrpSpPr/>
          <p:nvPr/>
        </p:nvGrpSpPr>
        <p:grpSpPr>
          <a:xfrm>
            <a:off x="8859717" y="2066028"/>
            <a:ext cx="1025316" cy="1083139"/>
            <a:chOff x="3017838" y="2212554"/>
            <a:chExt cx="1045876" cy="1104858"/>
          </a:xfrm>
        </p:grpSpPr>
        <p:cxnSp>
          <p:nvCxnSpPr>
            <p:cNvPr id="161" name="Straight Arrow Connector 160"/>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2" name="Straight Arrow Connector 161"/>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3" name="Straight Arrow Connector 162"/>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4" name="Straight Arrow Connector 163"/>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cxnSp>
        <p:nvCxnSpPr>
          <p:cNvPr id="167" name="Straight Arrow Connector 166"/>
          <p:cNvCxnSpPr/>
          <p:nvPr/>
        </p:nvCxnSpPr>
        <p:spPr>
          <a:xfrm>
            <a:off x="6361183" y="1664918"/>
            <a:ext cx="541590" cy="342384"/>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4" name="Straight Arrow Connector 173"/>
          <p:cNvCxnSpPr/>
          <p:nvPr/>
        </p:nvCxnSpPr>
        <p:spPr>
          <a:xfrm>
            <a:off x="3854939"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6" name="Straight Arrow Connector 175"/>
          <p:cNvCxnSpPr/>
          <p:nvPr/>
        </p:nvCxnSpPr>
        <p:spPr>
          <a:xfrm>
            <a:off x="4811270"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7" name="Straight Arrow Connector 176"/>
          <p:cNvCxnSpPr/>
          <p:nvPr/>
        </p:nvCxnSpPr>
        <p:spPr>
          <a:xfrm>
            <a:off x="5839274"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8" name="Straight Arrow Connector 177"/>
          <p:cNvCxnSpPr/>
          <p:nvPr/>
        </p:nvCxnSpPr>
        <p:spPr>
          <a:xfrm>
            <a:off x="6751682"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79" name="Straight Arrow Connector 178"/>
          <p:cNvCxnSpPr/>
          <p:nvPr/>
        </p:nvCxnSpPr>
        <p:spPr>
          <a:xfrm>
            <a:off x="7762029"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0" name="Straight Arrow Connector 179"/>
          <p:cNvCxnSpPr/>
          <p:nvPr/>
        </p:nvCxnSpPr>
        <p:spPr>
          <a:xfrm>
            <a:off x="9033376"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1" name="Straight Arrow Connector 180"/>
          <p:cNvCxnSpPr/>
          <p:nvPr/>
        </p:nvCxnSpPr>
        <p:spPr>
          <a:xfrm>
            <a:off x="4244591" y="3586307"/>
            <a:ext cx="0" cy="1083813"/>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84" name="TextBox 183"/>
          <p:cNvSpPr txBox="1"/>
          <p:nvPr/>
        </p:nvSpPr>
        <p:spPr>
          <a:xfrm>
            <a:off x="2709353" y="4336644"/>
            <a:ext cx="1329287"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gradFill>
                  <a:gsLst>
                    <a:gs pos="90265">
                      <a:schemeClr val="accent6"/>
                    </a:gs>
                    <a:gs pos="69912">
                      <a:schemeClr val="accent6"/>
                    </a:gs>
                  </a:gsLst>
                  <a:lin ang="5400000" scaled="0"/>
                </a:gradFill>
              </a:rPr>
              <a:t>Full backup</a:t>
            </a:r>
          </a:p>
        </p:txBody>
      </p:sp>
      <p:cxnSp>
        <p:nvCxnSpPr>
          <p:cNvPr id="185" name="Straight Arrow Connector 184"/>
          <p:cNvCxnSpPr/>
          <p:nvPr/>
        </p:nvCxnSpPr>
        <p:spPr>
          <a:xfrm>
            <a:off x="10102213" y="3586307"/>
            <a:ext cx="0" cy="1083813"/>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86" name="Straight Arrow Connector 185"/>
          <p:cNvCxnSpPr/>
          <p:nvPr/>
        </p:nvCxnSpPr>
        <p:spPr>
          <a:xfrm>
            <a:off x="3991040"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89" name="TextBox 188"/>
          <p:cNvSpPr txBox="1"/>
          <p:nvPr/>
        </p:nvSpPr>
        <p:spPr>
          <a:xfrm>
            <a:off x="2780504" y="4835774"/>
            <a:ext cx="1360363" cy="669832"/>
          </a:xfrm>
          <a:prstGeom prst="rect">
            <a:avLst/>
          </a:prstGeom>
          <a:noFill/>
        </p:spPr>
        <p:txBody>
          <a:bodyPr wrap="square" lIns="179285" tIns="143428" rIns="179285" bIns="143428" rtlCol="0">
            <a:spAutoFit/>
          </a:bodyPr>
          <a:lstStyle/>
          <a:p>
            <a:pPr>
              <a:lnSpc>
                <a:spcPct val="90000"/>
              </a:lnSpc>
              <a:spcAft>
                <a:spcPts val="588"/>
              </a:spcAft>
            </a:pPr>
            <a:r>
              <a:rPr lang="en-US" sz="1372" b="1" dirty="0"/>
              <a:t>Backup</a:t>
            </a:r>
            <a:br>
              <a:rPr lang="en-US" sz="1372" b="1" dirty="0"/>
            </a:br>
            <a:r>
              <a:rPr lang="en-US" sz="1372" b="1" dirty="0"/>
              <a:t>Log Backup</a:t>
            </a:r>
          </a:p>
        </p:txBody>
      </p:sp>
      <p:cxnSp>
        <p:nvCxnSpPr>
          <p:cNvPr id="190" name="Straight Arrow Connector 189"/>
          <p:cNvCxnSpPr/>
          <p:nvPr/>
        </p:nvCxnSpPr>
        <p:spPr>
          <a:xfrm>
            <a:off x="4987046"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1" name="Straight Arrow Connector 190"/>
          <p:cNvCxnSpPr/>
          <p:nvPr/>
        </p:nvCxnSpPr>
        <p:spPr>
          <a:xfrm>
            <a:off x="6127476"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2" name="Straight Arrow Connector 191"/>
          <p:cNvCxnSpPr/>
          <p:nvPr/>
        </p:nvCxnSpPr>
        <p:spPr>
          <a:xfrm>
            <a:off x="7072783"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3" name="Straight Arrow Connector 192"/>
          <p:cNvCxnSpPr/>
          <p:nvPr/>
        </p:nvCxnSpPr>
        <p:spPr>
          <a:xfrm>
            <a:off x="8071548"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4" name="Straight Arrow Connector 193"/>
          <p:cNvCxnSpPr/>
          <p:nvPr/>
        </p:nvCxnSpPr>
        <p:spPr>
          <a:xfrm>
            <a:off x="9282320"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195" name="Straight Arrow Connector 194"/>
          <p:cNvCxnSpPr/>
          <p:nvPr/>
        </p:nvCxnSpPr>
        <p:spPr>
          <a:xfrm>
            <a:off x="5746760" y="4939029"/>
            <a:ext cx="421453" cy="896415"/>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
        <p:nvSpPr>
          <p:cNvPr id="198" name="TextBox 197"/>
          <p:cNvSpPr txBox="1"/>
          <p:nvPr/>
        </p:nvSpPr>
        <p:spPr>
          <a:xfrm>
            <a:off x="4022518" y="5541048"/>
            <a:ext cx="2028661" cy="479745"/>
          </a:xfrm>
          <a:prstGeom prst="rect">
            <a:avLst/>
          </a:prstGeom>
          <a:noFill/>
        </p:spPr>
        <p:txBody>
          <a:bodyPr wrap="square" lIns="179285" tIns="143428" rIns="179285" bIns="143428" rtlCol="0">
            <a:spAutoFit/>
          </a:bodyPr>
          <a:lstStyle/>
          <a:p>
            <a:pPr>
              <a:lnSpc>
                <a:spcPct val="90000"/>
              </a:lnSpc>
              <a:spcAft>
                <a:spcPts val="588"/>
              </a:spcAft>
            </a:pPr>
            <a:r>
              <a:rPr lang="en-US" sz="1372" b="1" dirty="0">
                <a:gradFill>
                  <a:gsLst>
                    <a:gs pos="90265">
                      <a:schemeClr val="accent6"/>
                    </a:gs>
                    <a:gs pos="69912">
                      <a:schemeClr val="accent6"/>
                    </a:gs>
                  </a:gsLst>
                  <a:lin ang="5400000" scaled="0"/>
                </a:gradFill>
              </a:rPr>
              <a:t>Storage replication</a:t>
            </a:r>
          </a:p>
        </p:txBody>
      </p:sp>
      <p:cxnSp>
        <p:nvCxnSpPr>
          <p:cNvPr id="199" name="Straight Arrow Connector 198"/>
          <p:cNvCxnSpPr/>
          <p:nvPr/>
        </p:nvCxnSpPr>
        <p:spPr>
          <a:xfrm>
            <a:off x="11020650" y="4939029"/>
            <a:ext cx="421453" cy="896415"/>
          </a:xfrm>
          <a:prstGeom prst="straightConnector1">
            <a:avLst/>
          </a:prstGeom>
          <a:noFill/>
          <a:ln w="82550">
            <a:solidFill>
              <a:schemeClr val="accent6"/>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nvGrpSpPr>
          <p:cNvPr id="200" name="Group 199"/>
          <p:cNvGrpSpPr/>
          <p:nvPr/>
        </p:nvGrpSpPr>
        <p:grpSpPr>
          <a:xfrm>
            <a:off x="10290426" y="2066028"/>
            <a:ext cx="1025316" cy="1083139"/>
            <a:chOff x="3017838" y="2212554"/>
            <a:chExt cx="1045876" cy="1104858"/>
          </a:xfrm>
        </p:grpSpPr>
        <p:cxnSp>
          <p:nvCxnSpPr>
            <p:cNvPr id="201" name="Straight Arrow Connector 200"/>
            <p:cNvCxnSpPr/>
            <p:nvPr/>
          </p:nvCxnSpPr>
          <p:spPr>
            <a:xfrm>
              <a:off x="3017838"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2" name="Straight Arrow Connector 201"/>
            <p:cNvCxnSpPr/>
            <p:nvPr/>
          </p:nvCxnSpPr>
          <p:spPr>
            <a:xfrm>
              <a:off x="329218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3" name="Straight Arrow Connector 202"/>
            <p:cNvCxnSpPr/>
            <p:nvPr/>
          </p:nvCxnSpPr>
          <p:spPr>
            <a:xfrm>
              <a:off x="354936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4" name="Straight Arrow Connector 203"/>
            <p:cNvCxnSpPr/>
            <p:nvPr/>
          </p:nvCxnSpPr>
          <p:spPr>
            <a:xfrm>
              <a:off x="3806539"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5" name="Straight Arrow Connector 204"/>
            <p:cNvCxnSpPr/>
            <p:nvPr/>
          </p:nvCxnSpPr>
          <p:spPr>
            <a:xfrm>
              <a:off x="4063714" y="2212554"/>
              <a:ext cx="0" cy="1104858"/>
            </a:xfrm>
            <a:prstGeom prst="straightConnector1">
              <a:avLst/>
            </a:prstGeom>
            <a:noFill/>
            <a:ln w="1905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grpSp>
      <p:cxnSp>
        <p:nvCxnSpPr>
          <p:cNvPr id="206" name="Straight Arrow Connector 205"/>
          <p:cNvCxnSpPr/>
          <p:nvPr/>
        </p:nvCxnSpPr>
        <p:spPr>
          <a:xfrm>
            <a:off x="10333571" y="3247596"/>
            <a:ext cx="0" cy="950414"/>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07" name="Straight Arrow Connector 206"/>
          <p:cNvCxnSpPr/>
          <p:nvPr/>
        </p:nvCxnSpPr>
        <p:spPr>
          <a:xfrm>
            <a:off x="10519038" y="4653012"/>
            <a:ext cx="524261" cy="888036"/>
          </a:xfrm>
          <a:prstGeom prst="straightConnector1">
            <a:avLst/>
          </a:prstGeom>
          <a:noFill/>
          <a:ln w="635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0291881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250450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8928" y="291102"/>
            <a:ext cx="11541863" cy="899665"/>
          </a:xfrm>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5" name="Group 4"/>
          <p:cNvGrpSpPr/>
          <p:nvPr/>
        </p:nvGrpSpPr>
        <p:grpSpPr>
          <a:xfrm>
            <a:off x="923891" y="1966201"/>
            <a:ext cx="3321849" cy="1970760"/>
            <a:chOff x="312420" y="1287780"/>
            <a:chExt cx="2491740" cy="1478280"/>
          </a:xfrm>
        </p:grpSpPr>
        <p:sp>
          <p:nvSpPr>
            <p:cNvPr id="6"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7" name="Group 6"/>
            <p:cNvGrpSpPr/>
            <p:nvPr/>
          </p:nvGrpSpPr>
          <p:grpSpPr>
            <a:xfrm>
              <a:off x="379048" y="1355800"/>
              <a:ext cx="2349741" cy="1302840"/>
              <a:chOff x="379048" y="1355800"/>
              <a:chExt cx="2349741" cy="1302840"/>
            </a:xfrm>
          </p:grpSpPr>
          <p:sp>
            <p:nvSpPr>
              <p:cNvPr id="8"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9"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5" name="Group 14"/>
              <p:cNvGrpSpPr/>
              <p:nvPr/>
            </p:nvGrpSpPr>
            <p:grpSpPr>
              <a:xfrm>
                <a:off x="706369" y="2353947"/>
                <a:ext cx="1862630" cy="304693"/>
                <a:chOff x="4828977" y="4374498"/>
                <a:chExt cx="1862630" cy="304693"/>
              </a:xfrm>
            </p:grpSpPr>
            <p:sp>
              <p:nvSpPr>
                <p:cNvPr id="19" name="TextBox 18"/>
                <p:cNvSpPr txBox="1"/>
                <p:nvPr/>
              </p:nvSpPr>
              <p:spPr>
                <a:xfrm>
                  <a:off x="5145538" y="4374498"/>
                  <a:ext cx="1546069" cy="304693"/>
                </a:xfrm>
                <a:prstGeom prst="rect">
                  <a:avLst/>
                </a:prstGeom>
                <a:solidFill>
                  <a:schemeClr val="accent2"/>
                </a:solidFill>
              </p:spPr>
              <p:txBody>
                <a:bodyPr wrap="square" lIns="0" tIns="0" rIns="0" bIns="0" rtlCol="0">
                  <a:spAutoFit/>
                </a:bodyPr>
                <a:lstStyle/>
                <a:p>
                  <a:pPr algn="ct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20" name="Oval 19"/>
                <p:cNvSpPr/>
                <p:nvPr/>
              </p:nvSpPr>
              <p:spPr bwMode="auto">
                <a:xfrm>
                  <a:off x="482897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6" name="TextBox 15"/>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8" name="TextBox 17"/>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4" name="Group 33"/>
          <p:cNvGrpSpPr/>
          <p:nvPr/>
        </p:nvGrpSpPr>
        <p:grpSpPr>
          <a:xfrm>
            <a:off x="920408" y="4055677"/>
            <a:ext cx="3321849" cy="1970760"/>
            <a:chOff x="312420" y="1287780"/>
            <a:chExt cx="2491740" cy="1478280"/>
          </a:xfrm>
        </p:grpSpPr>
        <p:sp>
          <p:nvSpPr>
            <p:cNvPr id="35"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6" name="Group 35"/>
            <p:cNvGrpSpPr/>
            <p:nvPr/>
          </p:nvGrpSpPr>
          <p:grpSpPr>
            <a:xfrm>
              <a:off x="374569" y="1355800"/>
              <a:ext cx="2354220" cy="1302840"/>
              <a:chOff x="374569" y="1355800"/>
              <a:chExt cx="2354220" cy="1302840"/>
            </a:xfrm>
          </p:grpSpPr>
          <p:sp>
            <p:nvSpPr>
              <p:cNvPr id="3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4" name="Group 43"/>
              <p:cNvGrpSpPr/>
              <p:nvPr/>
            </p:nvGrpSpPr>
            <p:grpSpPr>
              <a:xfrm>
                <a:off x="683509" y="2353947"/>
                <a:ext cx="1888103" cy="304693"/>
                <a:chOff x="4806117" y="4374498"/>
                <a:chExt cx="1888103" cy="304693"/>
              </a:xfrm>
            </p:grpSpPr>
            <p:sp>
              <p:nvSpPr>
                <p:cNvPr id="48" name="TextBox 47"/>
                <p:cNvSpPr txBox="1"/>
                <p:nvPr/>
              </p:nvSpPr>
              <p:spPr>
                <a:xfrm>
                  <a:off x="5122678" y="4374498"/>
                  <a:ext cx="1571542" cy="304693"/>
                </a:xfrm>
                <a:prstGeom prst="rect">
                  <a:avLst/>
                </a:prstGeom>
                <a:solidFill>
                  <a:schemeClr val="accent2"/>
                </a:solid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9" name="Oval 48"/>
                <p:cNvSpPr/>
                <p:nvPr/>
              </p:nvSpPr>
              <p:spPr bwMode="auto">
                <a:xfrm>
                  <a:off x="480611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5" name="TextBox 44"/>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6" name="TextBox 4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7" name="TextBox 4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50" name="Group 49"/>
          <p:cNvGrpSpPr/>
          <p:nvPr/>
        </p:nvGrpSpPr>
        <p:grpSpPr>
          <a:xfrm>
            <a:off x="4387251" y="4061417"/>
            <a:ext cx="3321849" cy="1970760"/>
            <a:chOff x="6200229" y="1287780"/>
            <a:chExt cx="2491740" cy="1478280"/>
          </a:xfrm>
        </p:grpSpPr>
        <p:sp>
          <p:nvSpPr>
            <p:cNvPr id="51"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2" name="Group 51"/>
            <p:cNvGrpSpPr/>
            <p:nvPr/>
          </p:nvGrpSpPr>
          <p:grpSpPr>
            <a:xfrm>
              <a:off x="6256029" y="1355800"/>
              <a:ext cx="2350078" cy="1308048"/>
              <a:chOff x="363070" y="1355800"/>
              <a:chExt cx="2350078" cy="1308048"/>
            </a:xfrm>
          </p:grpSpPr>
          <p:sp>
            <p:nvSpPr>
              <p:cNvPr id="5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7" name="Group 56"/>
              <p:cNvGrpSpPr/>
              <p:nvPr/>
            </p:nvGrpSpPr>
            <p:grpSpPr>
              <a:xfrm>
                <a:off x="561589" y="2359010"/>
                <a:ext cx="2037861" cy="304838"/>
                <a:chOff x="4684197" y="4379561"/>
                <a:chExt cx="2037861" cy="304838"/>
              </a:xfrm>
            </p:grpSpPr>
            <p:sp>
              <p:nvSpPr>
                <p:cNvPr id="61" name="TextBox 60"/>
                <p:cNvSpPr txBox="1"/>
                <p:nvPr/>
              </p:nvSpPr>
              <p:spPr>
                <a:xfrm>
                  <a:off x="5011521" y="4379561"/>
                  <a:ext cx="1710537" cy="304838"/>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VMware or Physical or AWS to Microsoft Azure</a:t>
                  </a:r>
                  <a:endParaRPr lang="en-US" sz="1467" spc="-51" baseline="-25000" dirty="0">
                    <a:solidFill>
                      <a:srgbClr val="FFFFFF"/>
                    </a:solidFill>
                  </a:endParaRPr>
                </a:p>
              </p:txBody>
            </p:sp>
            <p:sp>
              <p:nvSpPr>
                <p:cNvPr id="62" name="Oval 61"/>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8" name="TextBox 57"/>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9" name="TextBox 5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60" name="TextBox 5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3" name="Group 62"/>
          <p:cNvGrpSpPr/>
          <p:nvPr/>
        </p:nvGrpSpPr>
        <p:grpSpPr>
          <a:xfrm>
            <a:off x="4381078" y="1962241"/>
            <a:ext cx="3321849" cy="1970760"/>
            <a:chOff x="3285626" y="1318260"/>
            <a:chExt cx="2491740" cy="1478280"/>
          </a:xfrm>
        </p:grpSpPr>
        <p:grpSp>
          <p:nvGrpSpPr>
            <p:cNvPr id="64" name="Group 63"/>
            <p:cNvGrpSpPr/>
            <p:nvPr/>
          </p:nvGrpSpPr>
          <p:grpSpPr>
            <a:xfrm>
              <a:off x="3285626" y="1318260"/>
              <a:ext cx="2491740" cy="1478280"/>
              <a:chOff x="3172551" y="1287780"/>
              <a:chExt cx="2491740" cy="1478280"/>
            </a:xfrm>
          </p:grpSpPr>
          <p:sp>
            <p:nvSpPr>
              <p:cNvPr id="67"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8" name="Group 67"/>
              <p:cNvGrpSpPr/>
              <p:nvPr/>
            </p:nvGrpSpPr>
            <p:grpSpPr>
              <a:xfrm>
                <a:off x="3237005" y="1355800"/>
                <a:ext cx="2349741" cy="1302839"/>
                <a:chOff x="3340968" y="1355800"/>
                <a:chExt cx="2349741" cy="1302839"/>
              </a:xfrm>
            </p:grpSpPr>
            <p:grpSp>
              <p:nvGrpSpPr>
                <p:cNvPr id="69" name="Group 68"/>
                <p:cNvGrpSpPr/>
                <p:nvPr/>
              </p:nvGrpSpPr>
              <p:grpSpPr>
                <a:xfrm>
                  <a:off x="3340968" y="1355800"/>
                  <a:ext cx="2349741" cy="1302839"/>
                  <a:chOff x="379048" y="1355800"/>
                  <a:chExt cx="2349741" cy="1302839"/>
                </a:xfrm>
              </p:grpSpPr>
              <p:sp>
                <p:nvSpPr>
                  <p:cNvPr id="74"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algn="ctr" defTabSz="914191"/>
                    <a:endParaRPr lang="en-US" sz="1400" dirty="0">
                      <a:solidFill>
                        <a:srgbClr val="FFFFFF"/>
                      </a:solidFill>
                    </a:endParaRPr>
                  </a:p>
                </p:txBody>
              </p:sp>
              <p:sp>
                <p:nvSpPr>
                  <p:cNvPr id="75"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algn="ctr" defTabSz="914191"/>
                    <a:endParaRPr lang="en-US" sz="1400" dirty="0">
                      <a:solidFill>
                        <a:srgbClr val="FFFFFF"/>
                      </a:solidFill>
                    </a:endParaRPr>
                  </a:p>
                </p:txBody>
              </p:sp>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706369" y="2353946"/>
                    <a:ext cx="1905036" cy="304693"/>
                    <a:chOff x="4828977" y="4374497"/>
                    <a:chExt cx="1905036" cy="304693"/>
                  </a:xfrm>
                </p:grpSpPr>
                <p:sp>
                  <p:nvSpPr>
                    <p:cNvPr id="83" name="TextBox 82"/>
                    <p:cNvSpPr txBox="1"/>
                    <p:nvPr/>
                  </p:nvSpPr>
                  <p:spPr>
                    <a:xfrm>
                      <a:off x="5145538" y="4374497"/>
                      <a:ext cx="1588475" cy="304693"/>
                    </a:xfrm>
                    <a:prstGeom prst="rect">
                      <a:avLst/>
                    </a:prstGeom>
                    <a:solidFill>
                      <a:schemeClr val="accent2"/>
                    </a:solidFill>
                  </p:spPr>
                  <p:txBody>
                    <a:bodyPr wrap="square" lIns="0" tIns="0" rIns="0" bIns="0" rtlCol="0">
                      <a:spAutoFit/>
                    </a:bodyPr>
                    <a:lstStyle/>
                    <a:p>
                      <a:pPr algn="ct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4" name="Oval 83"/>
                    <p:cNvSpPr/>
                    <p:nvPr/>
                  </p:nvSpPr>
                  <p:spPr bwMode="auto">
                    <a:xfrm>
                      <a:off x="4828977" y="4385463"/>
                      <a:ext cx="262466" cy="26246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1" name="TextBox 80"/>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2" name="TextBox 81"/>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1"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2"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3" name="TextBox 72"/>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5" name="TextBox 64"/>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6" name="TextBox 65"/>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6" name="Picture 8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52984" y="4350601"/>
            <a:ext cx="551826" cy="596004"/>
          </a:xfrm>
          <a:prstGeom prst="rect">
            <a:avLst/>
          </a:prstGeom>
        </p:spPr>
      </p:pic>
      <p:sp>
        <p:nvSpPr>
          <p:cNvPr id="2" name="TextBox 1"/>
          <p:cNvSpPr txBox="1"/>
          <p:nvPr/>
        </p:nvSpPr>
        <p:spPr>
          <a:xfrm>
            <a:off x="42428" y="6303932"/>
            <a:ext cx="1027326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 In these on-premises scenarios, ASR is the Orchestrator only. No data travels to/from Azure cloud platform.</a:t>
            </a:r>
            <a:endParaRPr lang="nl-BE" sz="1600" dirty="0" err="1">
              <a:gradFill>
                <a:gsLst>
                  <a:gs pos="2917">
                    <a:schemeClr val="tx1"/>
                  </a:gs>
                  <a:gs pos="30000">
                    <a:schemeClr val="tx1"/>
                  </a:gs>
                </a:gsLst>
                <a:lin ang="5400000" scaled="0"/>
              </a:gradFill>
            </a:endParaRPr>
          </a:p>
        </p:txBody>
      </p:sp>
      <p:grpSp>
        <p:nvGrpSpPr>
          <p:cNvPr id="87" name="Group 86"/>
          <p:cNvGrpSpPr/>
          <p:nvPr/>
        </p:nvGrpSpPr>
        <p:grpSpPr>
          <a:xfrm>
            <a:off x="7842921" y="4063695"/>
            <a:ext cx="3321849" cy="1970760"/>
            <a:chOff x="6200229" y="1287780"/>
            <a:chExt cx="2491740" cy="1478280"/>
          </a:xfrm>
        </p:grpSpPr>
        <p:sp>
          <p:nvSpPr>
            <p:cNvPr id="88"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89" name="Group 88"/>
            <p:cNvGrpSpPr/>
            <p:nvPr/>
          </p:nvGrpSpPr>
          <p:grpSpPr>
            <a:xfrm>
              <a:off x="6454548" y="1642449"/>
              <a:ext cx="2151559" cy="984929"/>
              <a:chOff x="561589" y="1642449"/>
              <a:chExt cx="2151559" cy="984929"/>
            </a:xfrm>
          </p:grpSpPr>
          <p:sp>
            <p:nvSpPr>
              <p:cNvPr id="93"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94" name="Group 93"/>
              <p:cNvGrpSpPr/>
              <p:nvPr/>
            </p:nvGrpSpPr>
            <p:grpSpPr>
              <a:xfrm>
                <a:off x="561589" y="2364912"/>
                <a:ext cx="2034366" cy="262466"/>
                <a:chOff x="4684197" y="4385463"/>
                <a:chExt cx="2034366" cy="262466"/>
              </a:xfrm>
            </p:grpSpPr>
            <p:sp>
              <p:nvSpPr>
                <p:cNvPr id="98" name="TextBox 97"/>
                <p:cNvSpPr txBox="1"/>
                <p:nvPr/>
              </p:nvSpPr>
              <p:spPr>
                <a:xfrm>
                  <a:off x="5011522" y="4418671"/>
                  <a:ext cx="1707041" cy="158434"/>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Azure to Azure</a:t>
                  </a:r>
                  <a:endParaRPr lang="en-US" sz="1467" spc="-51" baseline="-25000" dirty="0">
                    <a:solidFill>
                      <a:srgbClr val="FFFFFF"/>
                    </a:solidFill>
                  </a:endParaRPr>
                </a:p>
              </p:txBody>
            </p:sp>
            <p:sp>
              <p:nvSpPr>
                <p:cNvPr id="99" name="Oval 98"/>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6</a:t>
                  </a:r>
                  <a:endParaRPr lang="en-US" sz="2400" b="1" dirty="0">
                    <a:solidFill>
                      <a:srgbClr val="FFFFFF"/>
                    </a:solidFill>
                    <a:ea typeface="Segoe UI" pitchFamily="34" charset="0"/>
                    <a:cs typeface="Segoe UI" pitchFamily="34" charset="0"/>
                  </a:endParaRPr>
                </a:p>
              </p:txBody>
            </p:sp>
          </p:grpSp>
          <p:sp>
            <p:nvSpPr>
              <p:cNvPr id="96" name="TextBox 95"/>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97" name="TextBox 96"/>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pic>
        <p:nvPicPr>
          <p:cNvPr id="100" name="Picture 9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076347" y="4350601"/>
            <a:ext cx="551826" cy="596004"/>
          </a:xfrm>
          <a:prstGeom prst="rect">
            <a:avLst/>
          </a:prstGeom>
        </p:spPr>
      </p:pic>
      <p:pic>
        <p:nvPicPr>
          <p:cNvPr id="101" name="Picture 10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2245" y="4335955"/>
            <a:ext cx="551826" cy="596004"/>
          </a:xfrm>
          <a:prstGeom prst="rect">
            <a:avLst/>
          </a:prstGeom>
        </p:spPr>
      </p:pic>
      <p:sp>
        <p:nvSpPr>
          <p:cNvPr id="102" name="TextBox 101"/>
          <p:cNvSpPr txBox="1"/>
          <p:nvPr/>
        </p:nvSpPr>
        <p:spPr>
          <a:xfrm>
            <a:off x="7958273" y="5069158"/>
            <a:ext cx="844042" cy="406198"/>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103" name="Oval 102"/>
          <p:cNvSpPr/>
          <p:nvPr/>
        </p:nvSpPr>
        <p:spPr bwMode="auto">
          <a:xfrm>
            <a:off x="99994" y="6379545"/>
            <a:ext cx="349905" cy="34990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2400" b="1" dirty="0">
                <a:solidFill>
                  <a:srgbClr val="FFFFFF"/>
                </a:solidFill>
                <a:ea typeface="Segoe UI" pitchFamily="34" charset="0"/>
                <a:cs typeface="Segoe UI" pitchFamily="34" charset="0"/>
              </a:rPr>
              <a:t>*</a:t>
            </a:r>
          </a:p>
        </p:txBody>
      </p:sp>
      <p:grpSp>
        <p:nvGrpSpPr>
          <p:cNvPr id="104" name="Group 103"/>
          <p:cNvGrpSpPr/>
          <p:nvPr/>
        </p:nvGrpSpPr>
        <p:grpSpPr>
          <a:xfrm>
            <a:off x="7842921" y="1962241"/>
            <a:ext cx="3321849" cy="1970760"/>
            <a:chOff x="6200229" y="1287780"/>
            <a:chExt cx="2491740" cy="1478280"/>
          </a:xfrm>
        </p:grpSpPr>
        <p:sp>
          <p:nvSpPr>
            <p:cNvPr id="105"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106" name="Group 105"/>
            <p:cNvGrpSpPr/>
            <p:nvPr/>
          </p:nvGrpSpPr>
          <p:grpSpPr>
            <a:xfrm>
              <a:off x="6454548" y="1642449"/>
              <a:ext cx="2151559" cy="984929"/>
              <a:chOff x="561589" y="1642449"/>
              <a:chExt cx="2151559" cy="984929"/>
            </a:xfrm>
          </p:grpSpPr>
          <p:sp>
            <p:nvSpPr>
              <p:cNvPr id="107"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08" name="Group 107"/>
              <p:cNvGrpSpPr/>
              <p:nvPr/>
            </p:nvGrpSpPr>
            <p:grpSpPr>
              <a:xfrm>
                <a:off x="561589" y="2364912"/>
                <a:ext cx="2034367" cy="262466"/>
                <a:chOff x="4684197" y="4385463"/>
                <a:chExt cx="2034367" cy="262466"/>
              </a:xfrm>
            </p:grpSpPr>
            <p:sp>
              <p:nvSpPr>
                <p:cNvPr id="111" name="TextBox 110"/>
                <p:cNvSpPr txBox="1"/>
                <p:nvPr/>
              </p:nvSpPr>
              <p:spPr>
                <a:xfrm>
                  <a:off x="5011522" y="4418671"/>
                  <a:ext cx="1707042" cy="152419"/>
                </a:xfrm>
                <a:prstGeom prst="rect">
                  <a:avLst/>
                </a:prstGeom>
                <a:solidFill>
                  <a:srgbClr val="00B050"/>
                </a:solidFill>
              </p:spPr>
              <p:txBody>
                <a:bodyPr wrap="square" lIns="0" tIns="0" rIns="0" bIns="0" rtlCol="0">
                  <a:spAutoFit/>
                </a:bodyPr>
                <a:lstStyle/>
                <a:p>
                  <a:pPr algn="ctr" defTabSz="914209">
                    <a:lnSpc>
                      <a:spcPct val="90000"/>
                    </a:lnSpc>
                  </a:pPr>
                  <a:r>
                    <a:rPr lang="en-US" sz="1467" spc="-51" dirty="0">
                      <a:solidFill>
                        <a:srgbClr val="FFFFFF"/>
                      </a:solidFill>
                    </a:rPr>
                    <a:t>Hyper-V to Azure</a:t>
                  </a:r>
                  <a:endParaRPr lang="en-US" sz="1467" spc="-51" baseline="-25000" dirty="0">
                    <a:solidFill>
                      <a:srgbClr val="FFFFFF"/>
                    </a:solidFill>
                  </a:endParaRPr>
                </a:p>
              </p:txBody>
            </p:sp>
            <p:sp>
              <p:nvSpPr>
                <p:cNvPr id="112" name="Oval 111"/>
                <p:cNvSpPr/>
                <p:nvPr/>
              </p:nvSpPr>
              <p:spPr bwMode="auto">
                <a:xfrm>
                  <a:off x="4684197" y="4385463"/>
                  <a:ext cx="262466" cy="262466"/>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109" name="TextBox 10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110" name="TextBox 10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114" name="Freeform 207"/>
          <p:cNvSpPr>
            <a:spLocks noEditPoints="1"/>
          </p:cNvSpPr>
          <p:nvPr/>
        </p:nvSpPr>
        <p:spPr bwMode="gray">
          <a:xfrm>
            <a:off x="7927089" y="2403030"/>
            <a:ext cx="872736" cy="66940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11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8082437" y="2099760"/>
            <a:ext cx="380585" cy="6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8241547" y="2200120"/>
            <a:ext cx="380585" cy="6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6519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urved Connector 3"/>
          <p:cNvCxnSpPr>
            <a:endCxn id="66" idx="0"/>
          </p:cNvCxnSpPr>
          <p:nvPr/>
        </p:nvCxnSpPr>
        <p:spPr>
          <a:xfrm>
            <a:off x="7156806" y="1362637"/>
            <a:ext cx="2026766" cy="1117610"/>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cxnSp>
        <p:nvCxnSpPr>
          <p:cNvPr id="5" name="Curved Connector 4"/>
          <p:cNvCxnSpPr>
            <a:endCxn id="21" idx="0"/>
          </p:cNvCxnSpPr>
          <p:nvPr/>
        </p:nvCxnSpPr>
        <p:spPr>
          <a:xfrm rot="10800000" flipV="1">
            <a:off x="3048168" y="1337639"/>
            <a:ext cx="2256297" cy="1081784"/>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rot="1892436">
            <a:off x="7846657" y="1830723"/>
            <a:ext cx="1336893" cy="259571"/>
          </a:xfrm>
          <a:prstGeom prst="rect">
            <a:avLst/>
          </a:prstGeom>
          <a:noFill/>
        </p:spPr>
        <p:txBody>
          <a:bodyPr wrap="square" lIns="89573" tIns="44786" rIns="89573" bIns="44786" rtlCol="0">
            <a:spAutoFit/>
          </a:bodyPr>
          <a:lstStyle/>
          <a:p>
            <a:pPr algn="ctr" defTabSz="895643">
              <a:defRPr/>
            </a:pPr>
            <a:r>
              <a:rPr lang="en-US" sz="1077" b="1" dirty="0">
                <a:solidFill>
                  <a:srgbClr val="FFFFFF"/>
                </a:solidFill>
                <a:latin typeface="Segoe UI Light"/>
                <a:cs typeface="Segoe UI" panose="020B0502040204020203" pitchFamily="34" charset="0"/>
              </a:rPr>
              <a:t>DR Orchestration</a:t>
            </a:r>
          </a:p>
        </p:txBody>
      </p:sp>
      <p:sp>
        <p:nvSpPr>
          <p:cNvPr id="7" name="TextBox 6"/>
          <p:cNvSpPr txBox="1"/>
          <p:nvPr/>
        </p:nvSpPr>
        <p:spPr>
          <a:xfrm rot="20032479">
            <a:off x="3233775" y="1738084"/>
            <a:ext cx="1336893" cy="259571"/>
          </a:xfrm>
          <a:prstGeom prst="rect">
            <a:avLst/>
          </a:prstGeom>
          <a:noFill/>
        </p:spPr>
        <p:txBody>
          <a:bodyPr wrap="square" lIns="89573" tIns="44786" rIns="89573" bIns="44786" rtlCol="0">
            <a:spAutoFit/>
          </a:bodyPr>
          <a:lstStyle/>
          <a:p>
            <a:pPr algn="ctr" defTabSz="895643">
              <a:defRPr/>
            </a:pPr>
            <a:r>
              <a:rPr lang="en-US" sz="1077" b="1" dirty="0">
                <a:solidFill>
                  <a:srgbClr val="FFFFFF"/>
                </a:solidFill>
                <a:latin typeface="Segoe UI Light"/>
                <a:cs typeface="Segoe UI" panose="020B0502040204020203" pitchFamily="34" charset="0"/>
              </a:rPr>
              <a:t>DR Orchestration</a:t>
            </a:r>
          </a:p>
        </p:txBody>
      </p:sp>
      <p:sp>
        <p:nvSpPr>
          <p:cNvPr id="48" name="TextBox 47"/>
          <p:cNvSpPr txBox="1"/>
          <p:nvPr/>
        </p:nvSpPr>
        <p:spPr>
          <a:xfrm>
            <a:off x="5436850" y="5437557"/>
            <a:ext cx="2315059" cy="274958"/>
          </a:xfrm>
          <a:prstGeom prst="rect">
            <a:avLst/>
          </a:prstGeom>
          <a:noFill/>
        </p:spPr>
        <p:txBody>
          <a:bodyPr wrap="square" lIns="89573" tIns="44786" rIns="89573" bIns="44786" rtlCol="0">
            <a:spAutoFit/>
          </a:bodyPr>
          <a:lstStyle/>
          <a:p>
            <a:pPr algn="ctr" defTabSz="895643">
              <a:defRPr/>
            </a:pPr>
            <a:endParaRPr lang="en-US" sz="1175" b="1" dirty="0">
              <a:solidFill>
                <a:srgbClr val="FFFFFF"/>
              </a:solidFill>
              <a:latin typeface="Segoe UI"/>
            </a:endParaRPr>
          </a:p>
        </p:txBody>
      </p:sp>
      <p:sp>
        <p:nvSpPr>
          <p:cNvPr id="88" name="Left-Right Arrow 87"/>
          <p:cNvSpPr/>
          <p:nvPr/>
        </p:nvSpPr>
        <p:spPr bwMode="auto">
          <a:xfrm>
            <a:off x="4447701" y="3698954"/>
            <a:ext cx="3897404" cy="592947"/>
          </a:xfrm>
          <a:prstGeom prst="leftRightArrow">
            <a:avLst/>
          </a:prstGeom>
          <a:solidFill>
            <a:srgbClr val="00B05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ASR Replication</a:t>
            </a:r>
          </a:p>
        </p:txBody>
      </p:sp>
      <p:grpSp>
        <p:nvGrpSpPr>
          <p:cNvPr id="54" name="Group 53"/>
          <p:cNvGrpSpPr/>
          <p:nvPr/>
        </p:nvGrpSpPr>
        <p:grpSpPr>
          <a:xfrm>
            <a:off x="5034966" y="716751"/>
            <a:ext cx="2368500" cy="1195130"/>
            <a:chOff x="7154469" y="295273"/>
            <a:chExt cx="5554884" cy="2871870"/>
          </a:xfrm>
        </p:grpSpPr>
        <p:sp>
          <p:nvSpPr>
            <p:cNvPr id="55" name="Freeform 128"/>
            <p:cNvSpPr>
              <a:spLocks noChangeAspect="1"/>
            </p:cNvSpPr>
            <p:nvPr/>
          </p:nvSpPr>
          <p:spPr bwMode="black">
            <a:xfrm>
              <a:off x="7493944" y="295273"/>
              <a:ext cx="4783425" cy="263405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extLst/>
          </p:spPr>
          <p:txBody>
            <a:bodyPr vert="horz" wrap="square" lIns="87850" tIns="43926" rIns="87850" bIns="43926" numCol="1" anchor="b" anchorCtr="1" compatLnSpc="1">
              <a:prstTxWarp prst="textNoShape">
                <a:avLst/>
              </a:prstTxWarp>
            </a:bodyPr>
            <a:lstStyle/>
            <a:p>
              <a:pPr defTabSz="895785">
                <a:defRPr/>
              </a:pPr>
              <a:endParaRPr lang="en-US" sz="1667" dirty="0">
                <a:solidFill>
                  <a:srgbClr val="000000"/>
                </a:solidFill>
                <a:latin typeface="Segoe UI"/>
              </a:endParaRPr>
            </a:p>
          </p:txBody>
        </p:sp>
        <p:sp>
          <p:nvSpPr>
            <p:cNvPr id="56" name="Freeform 86"/>
            <p:cNvSpPr>
              <a:spLocks noEditPoints="1"/>
            </p:cNvSpPr>
            <p:nvPr/>
          </p:nvSpPr>
          <p:spPr bwMode="black">
            <a:xfrm>
              <a:off x="8790159" y="1057186"/>
              <a:ext cx="2908034" cy="38811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6" rIns="91415" bIns="45706"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57" name="TextBox 56"/>
            <p:cNvSpPr txBox="1"/>
            <p:nvPr/>
          </p:nvSpPr>
          <p:spPr>
            <a:xfrm>
              <a:off x="7154469" y="1872358"/>
              <a:ext cx="5554884" cy="1294785"/>
            </a:xfrm>
            <a:prstGeom prst="rect">
              <a:avLst/>
            </a:prstGeom>
            <a:noFill/>
          </p:spPr>
          <p:txBody>
            <a:bodyPr wrap="none" lIns="179226" tIns="143381" rIns="179226" bIns="143381" rtlCol="0">
              <a:spAutoFit/>
            </a:bodyPr>
            <a:lstStyle/>
            <a:p>
              <a:pPr defTabSz="914367">
                <a:lnSpc>
                  <a:spcPct val="90000"/>
                </a:lnSpc>
                <a:defRPr/>
              </a:pPr>
              <a:r>
                <a:rPr lang="en-GB" sz="1765" dirty="0">
                  <a:solidFill>
                    <a:srgbClr val="FFFFFF"/>
                  </a:solidFill>
                  <a:latin typeface="Segoe UI"/>
                </a:rPr>
                <a:t>Azure Site Recovery</a:t>
              </a:r>
            </a:p>
          </p:txBody>
        </p:sp>
      </p:grpSp>
      <p:sp>
        <p:nvSpPr>
          <p:cNvPr id="53" name="Freeform 207"/>
          <p:cNvSpPr>
            <a:spLocks noEditPoints="1"/>
          </p:cNvSpPr>
          <p:nvPr/>
        </p:nvSpPr>
        <p:spPr bwMode="black">
          <a:xfrm>
            <a:off x="3059314" y="357765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59" name="Freeform 207"/>
          <p:cNvSpPr>
            <a:spLocks noEditPoints="1"/>
          </p:cNvSpPr>
          <p:nvPr/>
        </p:nvSpPr>
        <p:spPr bwMode="black">
          <a:xfrm>
            <a:off x="3280555" y="2804165"/>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60" name="Freeform 207"/>
          <p:cNvSpPr>
            <a:spLocks noEditPoints="1"/>
          </p:cNvSpPr>
          <p:nvPr/>
        </p:nvSpPr>
        <p:spPr bwMode="black">
          <a:xfrm>
            <a:off x="8363754" y="280588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2" name="Rectangle 1"/>
          <p:cNvSpPr/>
          <p:nvPr/>
        </p:nvSpPr>
        <p:spPr bwMode="auto">
          <a:xfrm>
            <a:off x="2144441" y="2734384"/>
            <a:ext cx="7539658" cy="654308"/>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a:endParaRPr>
          </a:p>
        </p:txBody>
      </p:sp>
      <p:sp>
        <p:nvSpPr>
          <p:cNvPr id="61" name="Left-Right Arrow 60"/>
          <p:cNvSpPr/>
          <p:nvPr/>
        </p:nvSpPr>
        <p:spPr bwMode="auto">
          <a:xfrm>
            <a:off x="4404191" y="2805886"/>
            <a:ext cx="3897404" cy="553198"/>
          </a:xfrm>
          <a:prstGeom prst="leftRightArrow">
            <a:avLst/>
          </a:prstGeom>
          <a:solidFill>
            <a:srgbClr val="FFC00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SQL Availability Group</a:t>
            </a:r>
          </a:p>
        </p:txBody>
      </p:sp>
      <p:sp>
        <p:nvSpPr>
          <p:cNvPr id="3" name="TextBox 2"/>
          <p:cNvSpPr txBox="1"/>
          <p:nvPr/>
        </p:nvSpPr>
        <p:spPr>
          <a:xfrm>
            <a:off x="812963" y="3629045"/>
            <a:ext cx="2076353" cy="1258150"/>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App Tier</a:t>
            </a:r>
          </a:p>
          <a:p>
            <a:pPr defTabSz="914367">
              <a:lnSpc>
                <a:spcPct val="90000"/>
              </a:lnSpc>
              <a:spcAft>
                <a:spcPts val="588"/>
              </a:spcAft>
              <a:defRPr/>
            </a:pPr>
            <a:endParaRPr lang="en-US" sz="1961" dirty="0">
              <a:gradFill>
                <a:gsLst>
                  <a:gs pos="2917">
                    <a:srgbClr val="FFFFFF"/>
                  </a:gs>
                  <a:gs pos="30000">
                    <a:srgbClr val="FFFFFF"/>
                  </a:gs>
                </a:gsLst>
                <a:lin ang="5400000" scaled="0"/>
              </a:gradFill>
              <a:latin typeface="Segoe UI"/>
            </a:endParaRPr>
          </a:p>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SCS Tier</a:t>
            </a:r>
          </a:p>
        </p:txBody>
      </p:sp>
      <p:sp>
        <p:nvSpPr>
          <p:cNvPr id="62" name="TextBox 61"/>
          <p:cNvSpPr txBox="1"/>
          <p:nvPr/>
        </p:nvSpPr>
        <p:spPr>
          <a:xfrm>
            <a:off x="807333" y="2668515"/>
            <a:ext cx="1717953" cy="843535"/>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SQL Backend</a:t>
            </a:r>
          </a:p>
        </p:txBody>
      </p:sp>
      <p:sp>
        <p:nvSpPr>
          <p:cNvPr id="63" name="Freeform 207"/>
          <p:cNvSpPr>
            <a:spLocks noEditPoints="1"/>
          </p:cNvSpPr>
          <p:nvPr/>
        </p:nvSpPr>
        <p:spPr bwMode="black">
          <a:xfrm>
            <a:off x="2225735" y="282980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20" name="Curved Down Arrow 19"/>
          <p:cNvSpPr/>
          <p:nvPr/>
        </p:nvSpPr>
        <p:spPr bwMode="auto">
          <a:xfrm>
            <a:off x="2765953" y="2431301"/>
            <a:ext cx="1192076" cy="717038"/>
          </a:xfrm>
          <a:prstGeom prst="curvedDow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extBox 63"/>
          <p:cNvSpPr txBox="1"/>
          <p:nvPr/>
        </p:nvSpPr>
        <p:spPr>
          <a:xfrm>
            <a:off x="1861446" y="5696796"/>
            <a:ext cx="2271885" cy="271549"/>
          </a:xfrm>
          <a:prstGeom prst="rect">
            <a:avLst/>
          </a:prstGeom>
          <a:noFill/>
        </p:spPr>
        <p:txBody>
          <a:bodyPr wrap="square" lIns="0" tIns="0" rIns="0" bIns="0"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Primary Site(Azure)</a:t>
            </a:r>
          </a:p>
        </p:txBody>
      </p:sp>
      <p:sp>
        <p:nvSpPr>
          <p:cNvPr id="65" name="TextBox 64"/>
          <p:cNvSpPr txBox="1"/>
          <p:nvPr/>
        </p:nvSpPr>
        <p:spPr>
          <a:xfrm>
            <a:off x="8441147" y="5661318"/>
            <a:ext cx="2117726" cy="301749"/>
          </a:xfrm>
          <a:prstGeom prst="rect">
            <a:avLst/>
          </a:prstGeom>
          <a:noFill/>
        </p:spPr>
        <p:txBody>
          <a:bodyPr wrap="square" lIns="0" tIns="0" rIns="0" bIns="0" rtlCol="0">
            <a:spAutoFit/>
          </a:bodyPr>
          <a:lstStyle/>
          <a:p>
            <a:pPr defTabSz="914367">
              <a:defRPr/>
            </a:pPr>
            <a:r>
              <a:rPr lang="en-US" sz="1961" dirty="0">
                <a:gradFill>
                  <a:gsLst>
                    <a:gs pos="2917">
                      <a:srgbClr val="FFFFFF"/>
                    </a:gs>
                    <a:gs pos="30000">
                      <a:srgbClr val="FFFFFF"/>
                    </a:gs>
                  </a:gsLst>
                  <a:lin ang="5400000" scaled="0"/>
                </a:gradFill>
                <a:latin typeface="Segoe UI"/>
              </a:rPr>
              <a:t>DR Site(Azure)</a:t>
            </a:r>
          </a:p>
        </p:txBody>
      </p:sp>
      <p:sp>
        <p:nvSpPr>
          <p:cNvPr id="21" name="Rectangle 20"/>
          <p:cNvSpPr/>
          <p:nvPr/>
        </p:nvSpPr>
        <p:spPr bwMode="auto">
          <a:xfrm>
            <a:off x="854152" y="2419423"/>
            <a:ext cx="4388029" cy="318195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Rectangle 65"/>
          <p:cNvSpPr/>
          <p:nvPr/>
        </p:nvSpPr>
        <p:spPr bwMode="auto">
          <a:xfrm>
            <a:off x="7039833" y="2480249"/>
            <a:ext cx="4287480" cy="312112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p:cNvSpPr txBox="1"/>
          <p:nvPr/>
        </p:nvSpPr>
        <p:spPr>
          <a:xfrm>
            <a:off x="9679430" y="3691652"/>
            <a:ext cx="1626443" cy="843535"/>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Azure Storage</a:t>
            </a:r>
          </a:p>
        </p:txBody>
      </p:sp>
      <p:pic>
        <p:nvPicPr>
          <p:cNvPr id="8" name="Picture 7"/>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515103" y="3739423"/>
            <a:ext cx="870230" cy="735406"/>
          </a:xfrm>
          <a:prstGeom prst="rect">
            <a:avLst/>
          </a:prstGeom>
          <a:solidFill>
            <a:schemeClr val="bg2">
              <a:alpha val="0"/>
            </a:schemeClr>
          </a:solidFill>
        </p:spPr>
      </p:pic>
      <p:sp>
        <p:nvSpPr>
          <p:cNvPr id="10" name="TextBox 9"/>
          <p:cNvSpPr txBox="1"/>
          <p:nvPr/>
        </p:nvSpPr>
        <p:spPr>
          <a:xfrm>
            <a:off x="9796534" y="2726571"/>
            <a:ext cx="1490548" cy="561169"/>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IaaS VM</a:t>
            </a:r>
          </a:p>
        </p:txBody>
      </p:sp>
      <p:sp>
        <p:nvSpPr>
          <p:cNvPr id="29" name="Freeform 207"/>
          <p:cNvSpPr>
            <a:spLocks noEditPoints="1"/>
          </p:cNvSpPr>
          <p:nvPr/>
        </p:nvSpPr>
        <p:spPr bwMode="black">
          <a:xfrm>
            <a:off x="3059314" y="4147031"/>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31" name="Freeform 207"/>
          <p:cNvSpPr>
            <a:spLocks noEditPoints="1"/>
          </p:cNvSpPr>
          <p:nvPr/>
        </p:nvSpPr>
        <p:spPr bwMode="black">
          <a:xfrm>
            <a:off x="3059314" y="4873126"/>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567" dirty="0">
              <a:solidFill>
                <a:srgbClr val="FFFFFF"/>
              </a:solidFill>
              <a:latin typeface="Segoe UI"/>
            </a:endParaRPr>
          </a:p>
        </p:txBody>
      </p:sp>
      <p:sp>
        <p:nvSpPr>
          <p:cNvPr id="32" name="TextBox 31"/>
          <p:cNvSpPr txBox="1"/>
          <p:nvPr/>
        </p:nvSpPr>
        <p:spPr>
          <a:xfrm>
            <a:off x="794966" y="4761187"/>
            <a:ext cx="1717953" cy="832723"/>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1961" dirty="0">
                <a:gradFill>
                  <a:gsLst>
                    <a:gs pos="2917">
                      <a:srgbClr val="FFFFFF"/>
                    </a:gs>
                    <a:gs pos="30000">
                      <a:srgbClr val="FFFFFF"/>
                    </a:gs>
                  </a:gsLst>
                  <a:lin ang="5400000" scaled="0"/>
                </a:gradFill>
                <a:latin typeface="Segoe UI"/>
              </a:rPr>
              <a:t>Active Directory</a:t>
            </a:r>
          </a:p>
        </p:txBody>
      </p:sp>
      <p:sp>
        <p:nvSpPr>
          <p:cNvPr id="33" name="Left-Right Arrow 32"/>
          <p:cNvSpPr/>
          <p:nvPr/>
        </p:nvSpPr>
        <p:spPr bwMode="auto">
          <a:xfrm>
            <a:off x="4421653" y="4798538"/>
            <a:ext cx="3897404" cy="592947"/>
          </a:xfrm>
          <a:prstGeom prst="leftRightArrow">
            <a:avLst/>
          </a:prstGeom>
          <a:solidFill>
            <a:srgbClr val="00B050"/>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6" tIns="143314" rIns="179146" bIns="143314" numCol="1" spcCol="0" rtlCol="0" fromWordArt="0" anchor="ctr" anchorCtr="0" forceAA="0" compatLnSpc="1">
            <a:prstTxWarp prst="textNoShape">
              <a:avLst/>
            </a:prstTxWarp>
            <a:noAutofit/>
          </a:bodyPr>
          <a:lstStyle/>
          <a:p>
            <a:pPr algn="ctr" defTabSz="895643">
              <a:defRPr/>
            </a:pPr>
            <a:r>
              <a:rPr lang="en-US" sz="1567" b="1" dirty="0">
                <a:solidFill>
                  <a:srgbClr val="FFFFFF"/>
                </a:solidFill>
                <a:latin typeface="Segoe UI"/>
              </a:rPr>
              <a:t>AD &amp; ASR Replication</a:t>
            </a:r>
          </a:p>
        </p:txBody>
      </p:sp>
      <p:sp>
        <p:nvSpPr>
          <p:cNvPr id="35" name="Freeform 207"/>
          <p:cNvSpPr>
            <a:spLocks noEditPoints="1"/>
          </p:cNvSpPr>
          <p:nvPr/>
        </p:nvSpPr>
        <p:spPr bwMode="black">
          <a:xfrm>
            <a:off x="8398852" y="4788447"/>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367">
              <a:defRPr/>
            </a:pPr>
            <a:endParaRPr lang="en-US" sz="1567" dirty="0">
              <a:solidFill>
                <a:srgbClr val="FFFFFF"/>
              </a:solidFill>
              <a:latin typeface="Segoe UI"/>
            </a:endParaRPr>
          </a:p>
        </p:txBody>
      </p:sp>
      <p:sp>
        <p:nvSpPr>
          <p:cNvPr id="36" name="TextBox 35"/>
          <p:cNvSpPr txBox="1"/>
          <p:nvPr/>
        </p:nvSpPr>
        <p:spPr>
          <a:xfrm>
            <a:off x="9609810" y="4810085"/>
            <a:ext cx="1490548" cy="561169"/>
          </a:xfrm>
          <a:prstGeom prst="rect">
            <a:avLst/>
          </a:prstGeom>
          <a:noFill/>
        </p:spPr>
        <p:txBody>
          <a:bodyPr wrap="square" lIns="179259" tIns="143407" rIns="179259" bIns="143407" rtlCol="0">
            <a:spAutoFit/>
          </a:bodyPr>
          <a:lstStyle/>
          <a:p>
            <a:pPr defTabSz="914367">
              <a:lnSpc>
                <a:spcPct val="90000"/>
              </a:lnSpc>
              <a:spcAft>
                <a:spcPts val="588"/>
              </a:spcAft>
              <a:defRPr/>
            </a:pPr>
            <a:r>
              <a:rPr lang="en-US" sz="1961" dirty="0">
                <a:gradFill>
                  <a:gsLst>
                    <a:gs pos="2917">
                      <a:srgbClr val="FFFFFF"/>
                    </a:gs>
                    <a:gs pos="30000">
                      <a:srgbClr val="FFFFFF"/>
                    </a:gs>
                  </a:gsLst>
                  <a:lin ang="5400000" scaled="0"/>
                </a:gradFill>
                <a:latin typeface="Segoe UI"/>
              </a:rPr>
              <a:t>IaaS VM</a:t>
            </a:r>
          </a:p>
        </p:txBody>
      </p:sp>
      <p:cxnSp>
        <p:nvCxnSpPr>
          <p:cNvPr id="11" name="Straight Connector 10"/>
          <p:cNvCxnSpPr/>
          <p:nvPr/>
        </p:nvCxnSpPr>
        <p:spPr>
          <a:xfrm>
            <a:off x="4444951" y="5601377"/>
            <a:ext cx="0" cy="367674"/>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44951" y="5965585"/>
            <a:ext cx="3631880" cy="817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63529" y="5620261"/>
            <a:ext cx="0" cy="353495"/>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69992" y="5527515"/>
            <a:ext cx="1224821" cy="53405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1765" dirty="0">
                <a:gradFill>
                  <a:gsLst>
                    <a:gs pos="2917">
                      <a:srgbClr val="FFFFFF"/>
                    </a:gs>
                    <a:gs pos="30000">
                      <a:srgbClr val="FFFFFF"/>
                    </a:gs>
                  </a:gsLst>
                  <a:lin ang="5400000" scaled="0"/>
                </a:gradFill>
                <a:latin typeface="Segoe UI"/>
              </a:rPr>
              <a:t>S2S VPN</a:t>
            </a:r>
          </a:p>
        </p:txBody>
      </p:sp>
      <p:sp>
        <p:nvSpPr>
          <p:cNvPr id="9" name="Title 8"/>
          <p:cNvSpPr>
            <a:spLocks noGrp="1"/>
          </p:cNvSpPr>
          <p:nvPr>
            <p:ph type="title"/>
          </p:nvPr>
        </p:nvSpPr>
        <p:spPr/>
        <p:txBody>
          <a:bodyPr/>
          <a:lstStyle/>
          <a:p>
            <a:r>
              <a:rPr lang="en-US" dirty="0"/>
              <a:t>ASR SAP Scenario</a:t>
            </a:r>
          </a:p>
        </p:txBody>
      </p:sp>
    </p:spTree>
    <p:extLst>
      <p:ext uri="{BB962C8B-B14F-4D97-AF65-F5344CB8AC3E}">
        <p14:creationId xmlns:p14="http://schemas.microsoft.com/office/powerpoint/2010/main" val="556377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3" name="Curved Connector 68"/>
          <p:cNvCxnSpPr/>
          <p:nvPr/>
        </p:nvCxnSpPr>
        <p:spPr>
          <a:xfrm flipV="1">
            <a:off x="1939006" y="2338376"/>
            <a:ext cx="7783435" cy="10195"/>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cxnSp>
        <p:nvCxnSpPr>
          <p:cNvPr id="234" name="Curved Connector 72"/>
          <p:cNvCxnSpPr/>
          <p:nvPr/>
        </p:nvCxnSpPr>
        <p:spPr>
          <a:xfrm>
            <a:off x="1927763" y="6091464"/>
            <a:ext cx="7912860" cy="10976"/>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35" name="TextBox 73"/>
          <p:cNvSpPr txBox="1"/>
          <p:nvPr/>
        </p:nvSpPr>
        <p:spPr>
          <a:xfrm>
            <a:off x="5022253" y="6102440"/>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Network Mapping</a:t>
            </a:r>
          </a:p>
        </p:txBody>
      </p:sp>
      <p:grpSp>
        <p:nvGrpSpPr>
          <p:cNvPr id="236" name="Group 235"/>
          <p:cNvGrpSpPr/>
          <p:nvPr/>
        </p:nvGrpSpPr>
        <p:grpSpPr>
          <a:xfrm>
            <a:off x="882169" y="3036010"/>
            <a:ext cx="2857368" cy="2065200"/>
            <a:chOff x="2024417" y="1706151"/>
            <a:chExt cx="2857368" cy="2065200"/>
          </a:xfrm>
        </p:grpSpPr>
        <p:pic>
          <p:nvPicPr>
            <p:cNvPr id="460" name="Picture 459" descr="C:\Users\chrisw\Desktop\Cloud Services 3.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024417" y="1706151"/>
              <a:ext cx="2857368" cy="1970203"/>
            </a:xfrm>
            <a:prstGeom prst="rect">
              <a:avLst/>
            </a:prstGeom>
            <a:noFill/>
            <a:extLst>
              <a:ext uri="{909E8E84-426E-40DD-AFC4-6F175D3DCCD1}">
                <a14:hiddenFill xmlns:a14="http://schemas.microsoft.com/office/drawing/2010/main">
                  <a:solidFill>
                    <a:srgbClr val="FFFFFF"/>
                  </a:solidFill>
                </a14:hiddenFill>
              </a:ext>
            </a:extLst>
          </p:spPr>
        </p:pic>
        <p:sp>
          <p:nvSpPr>
            <p:cNvPr id="461" name="TextBox 36"/>
            <p:cNvSpPr txBox="1"/>
            <p:nvPr/>
          </p:nvSpPr>
          <p:spPr>
            <a:xfrm>
              <a:off x="3569388" y="3586685"/>
              <a:ext cx="1180972"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endParaRPr lang="en-US" sz="1200" dirty="0">
                <a:gradFill>
                  <a:gsLst>
                    <a:gs pos="0">
                      <a:srgbClr val="FFFFFF"/>
                    </a:gs>
                    <a:gs pos="86000">
                      <a:srgbClr val="FFFFFF"/>
                    </a:gs>
                  </a:gsLst>
                  <a:lin ang="5400000" scaled="0"/>
                </a:gradFill>
                <a:cs typeface="Segoe UI" panose="020B0502040204020203" pitchFamily="34" charset="0"/>
              </a:endParaRPr>
            </a:p>
          </p:txBody>
        </p:sp>
      </p:grpSp>
      <p:grpSp>
        <p:nvGrpSpPr>
          <p:cNvPr id="237" name="Group 236"/>
          <p:cNvGrpSpPr/>
          <p:nvPr/>
        </p:nvGrpSpPr>
        <p:grpSpPr>
          <a:xfrm>
            <a:off x="7595960" y="3320839"/>
            <a:ext cx="2797083" cy="1662802"/>
            <a:chOff x="2801751" y="2092217"/>
            <a:chExt cx="2797086" cy="1662802"/>
          </a:xfrm>
        </p:grpSpPr>
        <p:pic>
          <p:nvPicPr>
            <p:cNvPr id="458" name="Picture 457" descr="C:\Users\chrisw\Desktop\Cloud Services 3.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801751" y="2092217"/>
              <a:ext cx="2142769" cy="1477476"/>
            </a:xfrm>
            <a:prstGeom prst="rect">
              <a:avLst/>
            </a:prstGeom>
            <a:noFill/>
            <a:extLst>
              <a:ext uri="{909E8E84-426E-40DD-AFC4-6F175D3DCCD1}">
                <a14:hiddenFill xmlns:a14="http://schemas.microsoft.com/office/drawing/2010/main">
                  <a:solidFill>
                    <a:srgbClr val="FFFFFF"/>
                  </a:solidFill>
                </a14:hiddenFill>
              </a:ext>
            </a:extLst>
          </p:spPr>
        </p:pic>
        <p:sp>
          <p:nvSpPr>
            <p:cNvPr id="459" name="TextBox 40"/>
            <p:cNvSpPr txBox="1"/>
            <p:nvPr/>
          </p:nvSpPr>
          <p:spPr>
            <a:xfrm>
              <a:off x="3950698" y="3570353"/>
              <a:ext cx="1648139"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200" dirty="0">
                  <a:gradFill>
                    <a:gsLst>
                      <a:gs pos="0">
                        <a:srgbClr val="FFFFFF"/>
                      </a:gs>
                      <a:gs pos="86000">
                        <a:srgbClr val="FFFFFF"/>
                      </a:gs>
                    </a:gsLst>
                    <a:lin ang="5400000" scaled="0"/>
                  </a:gradFill>
                  <a:cs typeface="Segoe UI" panose="020B0502040204020203" pitchFamily="34" charset="0"/>
                </a:rPr>
                <a:t>Microsoft Azure</a:t>
              </a:r>
            </a:p>
          </p:txBody>
        </p:sp>
      </p:grpSp>
      <p:cxnSp>
        <p:nvCxnSpPr>
          <p:cNvPr id="238" name="Straight Connector 237"/>
          <p:cNvCxnSpPr/>
          <p:nvPr/>
        </p:nvCxnSpPr>
        <p:spPr>
          <a:xfrm>
            <a:off x="6071111" y="-223803"/>
            <a:ext cx="48047" cy="7149959"/>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40" name="TextBox 46"/>
          <p:cNvSpPr txBox="1"/>
          <p:nvPr/>
        </p:nvSpPr>
        <p:spPr>
          <a:xfrm>
            <a:off x="5022253" y="1934548"/>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Network Mapping</a:t>
            </a:r>
          </a:p>
        </p:txBody>
      </p:sp>
      <p:sp>
        <p:nvSpPr>
          <p:cNvPr id="241" name="TextBox 44"/>
          <p:cNvSpPr txBox="1"/>
          <p:nvPr/>
        </p:nvSpPr>
        <p:spPr>
          <a:xfrm>
            <a:off x="482571" y="1117820"/>
            <a:ext cx="2657418" cy="369332"/>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2400" dirty="0">
                <a:gradFill>
                  <a:gsLst>
                    <a:gs pos="0">
                      <a:srgbClr val="FFFFFF"/>
                    </a:gs>
                    <a:gs pos="86000">
                      <a:srgbClr val="FFFFFF"/>
                    </a:gs>
                  </a:gsLst>
                  <a:lin ang="5400000" scaled="0"/>
                </a:gradFill>
                <a:cs typeface="Segoe UI" panose="020B0502040204020203" pitchFamily="34" charset="0"/>
              </a:rPr>
              <a:t>Primary Site</a:t>
            </a:r>
          </a:p>
        </p:txBody>
      </p:sp>
      <p:sp>
        <p:nvSpPr>
          <p:cNvPr id="242" name="TextBox 48"/>
          <p:cNvSpPr txBox="1"/>
          <p:nvPr/>
        </p:nvSpPr>
        <p:spPr>
          <a:xfrm>
            <a:off x="7586693" y="1100974"/>
            <a:ext cx="2657418" cy="369332"/>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2400" dirty="0">
                <a:gradFill>
                  <a:gsLst>
                    <a:gs pos="0">
                      <a:srgbClr val="FFFFFF"/>
                    </a:gs>
                    <a:gs pos="86000">
                      <a:srgbClr val="FFFFFF"/>
                    </a:gs>
                  </a:gsLst>
                  <a:lin ang="5400000" scaled="0"/>
                </a:gradFill>
                <a:cs typeface="Segoe UI" panose="020B0502040204020203" pitchFamily="34" charset="0"/>
              </a:rPr>
              <a:t>DR Site</a:t>
            </a:r>
          </a:p>
        </p:txBody>
      </p:sp>
      <p:grpSp>
        <p:nvGrpSpPr>
          <p:cNvPr id="243" name="Group 242"/>
          <p:cNvGrpSpPr/>
          <p:nvPr/>
        </p:nvGrpSpPr>
        <p:grpSpPr bwMode="black">
          <a:xfrm>
            <a:off x="2258242" y="3668311"/>
            <a:ext cx="655263" cy="477304"/>
            <a:chOff x="7010405" y="2133600"/>
            <a:chExt cx="1379538" cy="1065212"/>
          </a:xfrm>
          <a:solidFill>
            <a:srgbClr val="C00000"/>
          </a:solidFill>
        </p:grpSpPr>
        <p:sp>
          <p:nvSpPr>
            <p:cNvPr id="411"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2"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3"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4"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5"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6"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7"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8"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9"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0"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1"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2"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3"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4"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5"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6"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7"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8"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29"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0"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1"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2"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3"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4"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5"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6"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7"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8"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39"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0"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1"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2"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3"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4"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5"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6"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7"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8"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49"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0"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1"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2"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3"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4"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5"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6"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57"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grpSp>
        <p:nvGrpSpPr>
          <p:cNvPr id="244" name="Group 243"/>
          <p:cNvGrpSpPr/>
          <p:nvPr/>
        </p:nvGrpSpPr>
        <p:grpSpPr bwMode="black">
          <a:xfrm>
            <a:off x="8478310" y="3678625"/>
            <a:ext cx="655263" cy="477304"/>
            <a:chOff x="7010405" y="2133600"/>
            <a:chExt cx="1379538" cy="1065212"/>
          </a:xfrm>
          <a:solidFill>
            <a:srgbClr val="C00000"/>
          </a:solidFill>
        </p:grpSpPr>
        <p:sp>
          <p:nvSpPr>
            <p:cNvPr id="364"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5"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6"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7"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8"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9"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0"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1"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2"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3"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4"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5"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6"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7"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8"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79"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0"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1"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2"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3"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4"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5"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6"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7"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8"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89"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0"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1"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2"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3"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4"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5"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6"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7"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8"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99"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0"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1"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2"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3"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4"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5"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6"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7"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8"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09"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410"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cxnSp>
        <p:nvCxnSpPr>
          <p:cNvPr id="245" name="Straight Arrow Connector 244"/>
          <p:cNvCxnSpPr>
            <a:endCxn id="266" idx="15"/>
          </p:cNvCxnSpPr>
          <p:nvPr/>
        </p:nvCxnSpPr>
        <p:spPr>
          <a:xfrm flipH="1" flipV="1">
            <a:off x="1779723" y="2485980"/>
            <a:ext cx="887788" cy="1104061"/>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46" name="Curved Connector 159"/>
          <p:cNvCxnSpPr/>
          <p:nvPr/>
        </p:nvCxnSpPr>
        <p:spPr>
          <a:xfrm flipV="1">
            <a:off x="3139989" y="3816985"/>
            <a:ext cx="4961354" cy="21571"/>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47" name="TextBox 160"/>
          <p:cNvSpPr txBox="1"/>
          <p:nvPr/>
        </p:nvSpPr>
        <p:spPr>
          <a:xfrm>
            <a:off x="4811311" y="3537717"/>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Failover</a:t>
            </a:r>
          </a:p>
        </p:txBody>
      </p:sp>
      <p:cxnSp>
        <p:nvCxnSpPr>
          <p:cNvPr id="248" name="Straight Arrow Connector 247"/>
          <p:cNvCxnSpPr/>
          <p:nvPr/>
        </p:nvCxnSpPr>
        <p:spPr>
          <a:xfrm flipV="1">
            <a:off x="8850204" y="2599215"/>
            <a:ext cx="1150867" cy="1136977"/>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grpSp>
        <p:nvGrpSpPr>
          <p:cNvPr id="249" name="Group 248"/>
          <p:cNvGrpSpPr/>
          <p:nvPr/>
        </p:nvGrpSpPr>
        <p:grpSpPr bwMode="black">
          <a:xfrm>
            <a:off x="2255979" y="4261685"/>
            <a:ext cx="655263" cy="477304"/>
            <a:chOff x="7010405" y="2133600"/>
            <a:chExt cx="1379538" cy="1065212"/>
          </a:xfrm>
          <a:solidFill>
            <a:srgbClr val="00B0F0"/>
          </a:solidFill>
        </p:grpSpPr>
        <p:sp>
          <p:nvSpPr>
            <p:cNvPr id="317"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8"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9"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0"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1"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2"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3"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4"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5"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6"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7"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8"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29"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0"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1"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2"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3"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4"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5"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6"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7"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8"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39"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0"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1"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2"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3"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4"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5"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6"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7"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8"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49"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0"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1"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2"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3"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4"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5"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6"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7"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8"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59"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0"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1"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2"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63"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grpSp>
        <p:nvGrpSpPr>
          <p:cNvPr id="250" name="Group 249"/>
          <p:cNvGrpSpPr/>
          <p:nvPr/>
        </p:nvGrpSpPr>
        <p:grpSpPr bwMode="black">
          <a:xfrm>
            <a:off x="8365047" y="4271999"/>
            <a:ext cx="655263" cy="477304"/>
            <a:chOff x="7010405" y="2133600"/>
            <a:chExt cx="1379538" cy="1065212"/>
          </a:xfrm>
          <a:solidFill>
            <a:srgbClr val="00B0F0"/>
          </a:solidFill>
        </p:grpSpPr>
        <p:sp>
          <p:nvSpPr>
            <p:cNvPr id="270" name="Freeform 161"/>
            <p:cNvSpPr>
              <a:spLocks/>
            </p:cNvSpPr>
            <p:nvPr/>
          </p:nvSpPr>
          <p:spPr bwMode="black">
            <a:xfrm>
              <a:off x="7189791" y="2416175"/>
              <a:ext cx="57151" cy="49212"/>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1" name="Freeform 162"/>
            <p:cNvSpPr>
              <a:spLocks/>
            </p:cNvSpPr>
            <p:nvPr/>
          </p:nvSpPr>
          <p:spPr bwMode="black">
            <a:xfrm>
              <a:off x="7539040" y="2225675"/>
              <a:ext cx="57151" cy="47624"/>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2" name="Freeform 163"/>
            <p:cNvSpPr>
              <a:spLocks/>
            </p:cNvSpPr>
            <p:nvPr/>
          </p:nvSpPr>
          <p:spPr bwMode="black">
            <a:xfrm>
              <a:off x="7329490" y="23399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3" name="Freeform 164"/>
            <p:cNvSpPr>
              <a:spLocks/>
            </p:cNvSpPr>
            <p:nvPr/>
          </p:nvSpPr>
          <p:spPr bwMode="black">
            <a:xfrm>
              <a:off x="7399341" y="2301875"/>
              <a:ext cx="57151" cy="47624"/>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4" name="Freeform 165"/>
            <p:cNvSpPr>
              <a:spLocks/>
            </p:cNvSpPr>
            <p:nvPr/>
          </p:nvSpPr>
          <p:spPr bwMode="black">
            <a:xfrm>
              <a:off x="7469191" y="22637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5" name="Freeform 166"/>
            <p:cNvSpPr>
              <a:spLocks/>
            </p:cNvSpPr>
            <p:nvPr/>
          </p:nvSpPr>
          <p:spPr bwMode="black">
            <a:xfrm>
              <a:off x="7011990" y="2725738"/>
              <a:ext cx="31751"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6" name="Freeform 167"/>
            <p:cNvSpPr>
              <a:spLocks/>
            </p:cNvSpPr>
            <p:nvPr/>
          </p:nvSpPr>
          <p:spPr bwMode="black">
            <a:xfrm>
              <a:off x="7116765" y="2451099"/>
              <a:ext cx="57151" cy="31751"/>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7" name="Freeform 168"/>
            <p:cNvSpPr>
              <a:spLocks/>
            </p:cNvSpPr>
            <p:nvPr/>
          </p:nvSpPr>
          <p:spPr bwMode="black">
            <a:xfrm>
              <a:off x="7010405" y="2646362"/>
              <a:ext cx="26989"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8" name="Freeform 169"/>
            <p:cNvSpPr>
              <a:spLocks/>
            </p:cNvSpPr>
            <p:nvPr/>
          </p:nvSpPr>
          <p:spPr bwMode="black">
            <a:xfrm>
              <a:off x="7608893" y="2187575"/>
              <a:ext cx="58738" cy="47624"/>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79" name="Freeform 170"/>
            <p:cNvSpPr>
              <a:spLocks/>
            </p:cNvSpPr>
            <p:nvPr/>
          </p:nvSpPr>
          <p:spPr bwMode="black">
            <a:xfrm>
              <a:off x="7011992" y="2566987"/>
              <a:ext cx="34926"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0" name="Freeform 171"/>
            <p:cNvSpPr>
              <a:spLocks/>
            </p:cNvSpPr>
            <p:nvPr/>
          </p:nvSpPr>
          <p:spPr bwMode="black">
            <a:xfrm>
              <a:off x="7011992" y="2484438"/>
              <a:ext cx="34926" cy="57151"/>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1" name="Freeform 172"/>
            <p:cNvSpPr>
              <a:spLocks/>
            </p:cNvSpPr>
            <p:nvPr/>
          </p:nvSpPr>
          <p:spPr bwMode="black">
            <a:xfrm>
              <a:off x="8045454" y="2289175"/>
              <a:ext cx="58738" cy="47624"/>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2" name="Freeform 173"/>
            <p:cNvSpPr>
              <a:spLocks/>
            </p:cNvSpPr>
            <p:nvPr/>
          </p:nvSpPr>
          <p:spPr bwMode="black">
            <a:xfrm>
              <a:off x="8251830" y="2411414"/>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3" name="Freeform 174"/>
            <p:cNvSpPr>
              <a:spLocks/>
            </p:cNvSpPr>
            <p:nvPr/>
          </p:nvSpPr>
          <p:spPr bwMode="black">
            <a:xfrm>
              <a:off x="8185155" y="2368551"/>
              <a:ext cx="57151" cy="49212"/>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4" name="Freeform 175"/>
            <p:cNvSpPr>
              <a:spLocks/>
            </p:cNvSpPr>
            <p:nvPr/>
          </p:nvSpPr>
          <p:spPr bwMode="black">
            <a:xfrm>
              <a:off x="8356605" y="2528887"/>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5" name="Freeform 176"/>
            <p:cNvSpPr>
              <a:spLocks/>
            </p:cNvSpPr>
            <p:nvPr/>
          </p:nvSpPr>
          <p:spPr bwMode="black">
            <a:xfrm>
              <a:off x="8316919"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6" name="Freeform 177"/>
            <p:cNvSpPr>
              <a:spLocks/>
            </p:cNvSpPr>
            <p:nvPr/>
          </p:nvSpPr>
          <p:spPr bwMode="black">
            <a:xfrm>
              <a:off x="8115306" y="2328863"/>
              <a:ext cx="58738" cy="47624"/>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7" name="Freeform 178"/>
            <p:cNvSpPr>
              <a:spLocks/>
            </p:cNvSpPr>
            <p:nvPr/>
          </p:nvSpPr>
          <p:spPr bwMode="black">
            <a:xfrm>
              <a:off x="7821618" y="2162175"/>
              <a:ext cx="58738" cy="49212"/>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8" name="Freeform 179"/>
            <p:cNvSpPr>
              <a:spLocks/>
            </p:cNvSpPr>
            <p:nvPr/>
          </p:nvSpPr>
          <p:spPr bwMode="black">
            <a:xfrm>
              <a:off x="7754943" y="2133600"/>
              <a:ext cx="53976"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89" name="Freeform 180"/>
            <p:cNvSpPr>
              <a:spLocks/>
            </p:cNvSpPr>
            <p:nvPr/>
          </p:nvSpPr>
          <p:spPr bwMode="black">
            <a:xfrm>
              <a:off x="7677155" y="2144712"/>
              <a:ext cx="57151" cy="49212"/>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0" name="Freeform 181"/>
            <p:cNvSpPr>
              <a:spLocks/>
            </p:cNvSpPr>
            <p:nvPr/>
          </p:nvSpPr>
          <p:spPr bwMode="black">
            <a:xfrm>
              <a:off x="7026278" y="2797174"/>
              <a:ext cx="57151" cy="49212"/>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1" name="Freeform 182"/>
            <p:cNvSpPr>
              <a:spLocks/>
            </p:cNvSpPr>
            <p:nvPr/>
          </p:nvSpPr>
          <p:spPr bwMode="black">
            <a:xfrm>
              <a:off x="7975603" y="2251075"/>
              <a:ext cx="57151" cy="47624"/>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2" name="Freeform 183"/>
            <p:cNvSpPr>
              <a:spLocks/>
            </p:cNvSpPr>
            <p:nvPr/>
          </p:nvSpPr>
          <p:spPr bwMode="black">
            <a:xfrm>
              <a:off x="7889878" y="2203451"/>
              <a:ext cx="73024" cy="57151"/>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3" name="Freeform 184"/>
            <p:cNvSpPr>
              <a:spLocks/>
            </p:cNvSpPr>
            <p:nvPr/>
          </p:nvSpPr>
          <p:spPr bwMode="black">
            <a:xfrm>
              <a:off x="7259641" y="2378075"/>
              <a:ext cx="57151" cy="47624"/>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4" name="Freeform 185"/>
            <p:cNvSpPr>
              <a:spLocks/>
            </p:cNvSpPr>
            <p:nvPr/>
          </p:nvSpPr>
          <p:spPr bwMode="black">
            <a:xfrm>
              <a:off x="8091491" y="2879725"/>
              <a:ext cx="57151" cy="47624"/>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5" name="Freeform 186"/>
            <p:cNvSpPr>
              <a:spLocks/>
            </p:cNvSpPr>
            <p:nvPr/>
          </p:nvSpPr>
          <p:spPr bwMode="black">
            <a:xfrm>
              <a:off x="7953378" y="2960688"/>
              <a:ext cx="57151" cy="49212"/>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6" name="Freeform 187"/>
            <p:cNvSpPr>
              <a:spLocks/>
            </p:cNvSpPr>
            <p:nvPr/>
          </p:nvSpPr>
          <p:spPr bwMode="black">
            <a:xfrm>
              <a:off x="8021640" y="2919413"/>
              <a:ext cx="58738" cy="49212"/>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7" name="Freeform 188"/>
            <p:cNvSpPr>
              <a:spLocks/>
            </p:cNvSpPr>
            <p:nvPr/>
          </p:nvSpPr>
          <p:spPr bwMode="black">
            <a:xfrm>
              <a:off x="7821616" y="3046412"/>
              <a:ext cx="53976"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8" name="Freeform 189"/>
            <p:cNvSpPr>
              <a:spLocks/>
            </p:cNvSpPr>
            <p:nvPr/>
          </p:nvSpPr>
          <p:spPr bwMode="black">
            <a:xfrm>
              <a:off x="7885116" y="3001961"/>
              <a:ext cx="57151" cy="49212"/>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299" name="Freeform 190"/>
            <p:cNvSpPr>
              <a:spLocks/>
            </p:cNvSpPr>
            <p:nvPr/>
          </p:nvSpPr>
          <p:spPr bwMode="black">
            <a:xfrm>
              <a:off x="8159753" y="2840037"/>
              <a:ext cx="58738" cy="47624"/>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0" name="Freeform 191"/>
            <p:cNvSpPr>
              <a:spLocks/>
            </p:cNvSpPr>
            <p:nvPr/>
          </p:nvSpPr>
          <p:spPr bwMode="black">
            <a:xfrm>
              <a:off x="7038977" y="2435224"/>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1" name="Freeform 192"/>
            <p:cNvSpPr>
              <a:spLocks/>
            </p:cNvSpPr>
            <p:nvPr/>
          </p:nvSpPr>
          <p:spPr bwMode="black">
            <a:xfrm>
              <a:off x="8348666"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2" name="Freeform 193"/>
            <p:cNvSpPr>
              <a:spLocks/>
            </p:cNvSpPr>
            <p:nvPr/>
          </p:nvSpPr>
          <p:spPr bwMode="black">
            <a:xfrm>
              <a:off x="8362950" y="2611438"/>
              <a:ext cx="26989"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3" name="Freeform 194"/>
            <p:cNvSpPr>
              <a:spLocks/>
            </p:cNvSpPr>
            <p:nvPr/>
          </p:nvSpPr>
          <p:spPr bwMode="black">
            <a:xfrm>
              <a:off x="7783513" y="3113088"/>
              <a:ext cx="47624" cy="57151"/>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4" name="Freeform 195"/>
            <p:cNvSpPr>
              <a:spLocks/>
            </p:cNvSpPr>
            <p:nvPr/>
          </p:nvSpPr>
          <p:spPr bwMode="black">
            <a:xfrm>
              <a:off x="8229601" y="2798762"/>
              <a:ext cx="57151" cy="49212"/>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5" name="Freeform 196"/>
            <p:cNvSpPr>
              <a:spLocks/>
            </p:cNvSpPr>
            <p:nvPr/>
          </p:nvSpPr>
          <p:spPr bwMode="black">
            <a:xfrm>
              <a:off x="8297860" y="2754313"/>
              <a:ext cx="57151"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6" name="Freeform 197"/>
            <p:cNvSpPr>
              <a:spLocks/>
            </p:cNvSpPr>
            <p:nvPr/>
          </p:nvSpPr>
          <p:spPr bwMode="black">
            <a:xfrm>
              <a:off x="7313610" y="2935288"/>
              <a:ext cx="57151" cy="49212"/>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7" name="Freeform 198"/>
            <p:cNvSpPr>
              <a:spLocks/>
            </p:cNvSpPr>
            <p:nvPr/>
          </p:nvSpPr>
          <p:spPr bwMode="black">
            <a:xfrm>
              <a:off x="7381872" y="2974974"/>
              <a:ext cx="57151" cy="49212"/>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8" name="Freeform 199"/>
            <p:cNvSpPr>
              <a:spLocks/>
            </p:cNvSpPr>
            <p:nvPr/>
          </p:nvSpPr>
          <p:spPr bwMode="black">
            <a:xfrm>
              <a:off x="7243759" y="2895598"/>
              <a:ext cx="58738" cy="47624"/>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09" name="Freeform 200"/>
            <p:cNvSpPr>
              <a:spLocks/>
            </p:cNvSpPr>
            <p:nvPr/>
          </p:nvSpPr>
          <p:spPr bwMode="black">
            <a:xfrm>
              <a:off x="7173909" y="2857498"/>
              <a:ext cx="57151" cy="47624"/>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0" name="Freeform 201"/>
            <p:cNvSpPr>
              <a:spLocks/>
            </p:cNvSpPr>
            <p:nvPr/>
          </p:nvSpPr>
          <p:spPr bwMode="black">
            <a:xfrm>
              <a:off x="7099298" y="2835274"/>
              <a:ext cx="57151" cy="34924"/>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1" name="Freeform 202"/>
            <p:cNvSpPr>
              <a:spLocks/>
            </p:cNvSpPr>
            <p:nvPr/>
          </p:nvSpPr>
          <p:spPr bwMode="black">
            <a:xfrm>
              <a:off x="7721598" y="3168649"/>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2" name="Freeform 203"/>
            <p:cNvSpPr>
              <a:spLocks/>
            </p:cNvSpPr>
            <p:nvPr/>
          </p:nvSpPr>
          <p:spPr bwMode="black">
            <a:xfrm>
              <a:off x="7583487" y="3100388"/>
              <a:ext cx="49214" cy="58739"/>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3" name="Freeform 204"/>
            <p:cNvSpPr>
              <a:spLocks/>
            </p:cNvSpPr>
            <p:nvPr/>
          </p:nvSpPr>
          <p:spPr bwMode="black">
            <a:xfrm>
              <a:off x="7521572" y="3054349"/>
              <a:ext cx="55563" cy="47624"/>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4" name="Freeform 205"/>
            <p:cNvSpPr>
              <a:spLocks/>
            </p:cNvSpPr>
            <p:nvPr/>
          </p:nvSpPr>
          <p:spPr bwMode="black">
            <a:xfrm>
              <a:off x="7640636" y="3154361"/>
              <a:ext cx="57151"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5" name="Freeform 206"/>
            <p:cNvSpPr>
              <a:spLocks/>
            </p:cNvSpPr>
            <p:nvPr/>
          </p:nvSpPr>
          <p:spPr bwMode="black">
            <a:xfrm>
              <a:off x="7451723" y="3016249"/>
              <a:ext cx="57151" cy="47624"/>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sp>
          <p:nvSpPr>
            <p:cNvPr id="316" name="Freeform 207"/>
            <p:cNvSpPr>
              <a:spLocks noEditPoints="1"/>
            </p:cNvSpPr>
            <p:nvPr/>
          </p:nvSpPr>
          <p:spPr bwMode="black">
            <a:xfrm>
              <a:off x="7108826" y="2208212"/>
              <a:ext cx="1198562" cy="8921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dirty="0">
                <a:solidFill>
                  <a:srgbClr val="FFFFFF"/>
                </a:solidFill>
              </a:endParaRPr>
            </a:p>
          </p:txBody>
        </p:sp>
      </p:grpSp>
      <p:cxnSp>
        <p:nvCxnSpPr>
          <p:cNvPr id="251" name="Straight Arrow Connector 250"/>
          <p:cNvCxnSpPr>
            <a:stCxn id="363" idx="20"/>
          </p:cNvCxnSpPr>
          <p:nvPr/>
        </p:nvCxnSpPr>
        <p:spPr>
          <a:xfrm flipH="1">
            <a:off x="1298651" y="4519680"/>
            <a:ext cx="1573374" cy="1283258"/>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52" name="Curved Connector 308"/>
          <p:cNvCxnSpPr>
            <a:stCxn id="363" idx="20"/>
          </p:cNvCxnSpPr>
          <p:nvPr/>
        </p:nvCxnSpPr>
        <p:spPr>
          <a:xfrm flipV="1">
            <a:off x="2872025" y="4504810"/>
            <a:ext cx="4723935" cy="14870"/>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sp>
        <p:nvSpPr>
          <p:cNvPr id="253" name="TextBox 309"/>
          <p:cNvSpPr txBox="1"/>
          <p:nvPr/>
        </p:nvSpPr>
        <p:spPr>
          <a:xfrm>
            <a:off x="4114299" y="4257533"/>
            <a:ext cx="2145763" cy="246221"/>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600" dirty="0">
                <a:gradFill>
                  <a:gsLst>
                    <a:gs pos="0">
                      <a:srgbClr val="FFFFFF"/>
                    </a:gs>
                    <a:gs pos="86000">
                      <a:srgbClr val="FFFFFF"/>
                    </a:gs>
                  </a:gsLst>
                  <a:lin ang="5400000" scaled="0"/>
                </a:gradFill>
                <a:cs typeface="Segoe UI" panose="020B0502040204020203" pitchFamily="34" charset="0"/>
              </a:rPr>
              <a:t>Failover</a:t>
            </a:r>
          </a:p>
        </p:txBody>
      </p:sp>
      <p:cxnSp>
        <p:nvCxnSpPr>
          <p:cNvPr id="254" name="Straight Arrow Connector 253"/>
          <p:cNvCxnSpPr>
            <a:stCxn id="316" idx="0"/>
            <a:endCxn id="260" idx="5"/>
          </p:cNvCxnSpPr>
          <p:nvPr/>
        </p:nvCxnSpPr>
        <p:spPr>
          <a:xfrm>
            <a:off x="8974692" y="4442722"/>
            <a:ext cx="1012112" cy="1343033"/>
          </a:xfrm>
          <a:prstGeom prst="straightConnector1">
            <a:avLst/>
          </a:prstGeom>
          <a:ln w="50800">
            <a:solidFill>
              <a:srgbClr val="FFFF00">
                <a:alpha val="50000"/>
              </a:srgbClr>
            </a:solidFill>
            <a:headEnd type="none"/>
            <a:tailEnd type="arrow"/>
          </a:ln>
        </p:spPr>
        <p:style>
          <a:lnRef idx="3">
            <a:schemeClr val="accent5"/>
          </a:lnRef>
          <a:fillRef idx="0">
            <a:schemeClr val="accent5"/>
          </a:fillRef>
          <a:effectRef idx="2">
            <a:schemeClr val="accent5"/>
          </a:effectRef>
          <a:fontRef idx="minor">
            <a:schemeClr val="tx1"/>
          </a:fontRef>
        </p:style>
      </p:cxnSp>
      <p:cxnSp>
        <p:nvCxnSpPr>
          <p:cNvPr id="255" name="Curved Connector 328"/>
          <p:cNvCxnSpPr/>
          <p:nvPr/>
        </p:nvCxnSpPr>
        <p:spPr>
          <a:xfrm flipV="1">
            <a:off x="2929771" y="4174343"/>
            <a:ext cx="4961354" cy="21571"/>
          </a:xfrm>
          <a:prstGeom prst="curvedConnector3">
            <a:avLst>
              <a:gd name="adj1" fmla="val 50000"/>
            </a:avLst>
          </a:prstGeom>
          <a:ln w="28575">
            <a:solidFill>
              <a:schemeClr val="tx1"/>
            </a:solidFill>
            <a:prstDash val="sysDash"/>
            <a:headEnd type="none"/>
            <a:tailEnd type="arrow"/>
          </a:ln>
        </p:spPr>
        <p:style>
          <a:lnRef idx="2">
            <a:schemeClr val="dk1"/>
          </a:lnRef>
          <a:fillRef idx="0">
            <a:schemeClr val="dk1"/>
          </a:fillRef>
          <a:effectRef idx="1">
            <a:schemeClr val="dk1"/>
          </a:effectRef>
          <a:fontRef idx="minor">
            <a:schemeClr val="tx1"/>
          </a:fontRef>
        </p:style>
      </p:cxnSp>
      <p:grpSp>
        <p:nvGrpSpPr>
          <p:cNvPr id="256" name="Group 255"/>
          <p:cNvGrpSpPr/>
          <p:nvPr/>
        </p:nvGrpSpPr>
        <p:grpSpPr>
          <a:xfrm>
            <a:off x="787375" y="1778714"/>
            <a:ext cx="1469353" cy="4666239"/>
            <a:chOff x="863141" y="2019079"/>
            <a:chExt cx="1469353" cy="4666239"/>
          </a:xfrm>
        </p:grpSpPr>
        <p:grpSp>
          <p:nvGrpSpPr>
            <p:cNvPr id="264" name="Group 263"/>
            <p:cNvGrpSpPr/>
            <p:nvPr/>
          </p:nvGrpSpPr>
          <p:grpSpPr>
            <a:xfrm>
              <a:off x="1005272" y="5886114"/>
              <a:ext cx="1171111" cy="799204"/>
              <a:chOff x="1636939" y="4689121"/>
              <a:chExt cx="1171111" cy="799204"/>
            </a:xfrm>
          </p:grpSpPr>
          <p:sp>
            <p:nvSpPr>
              <p:cNvPr id="268" name="Freeform 73"/>
              <p:cNvSpPr>
                <a:spLocks noEditPoints="1"/>
              </p:cNvSpPr>
              <p:nvPr/>
            </p:nvSpPr>
            <p:spPr bwMode="black">
              <a:xfrm>
                <a:off x="1877176" y="46891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9" name="TextBox 26"/>
              <p:cNvSpPr txBox="1"/>
              <p:nvPr/>
            </p:nvSpPr>
            <p:spPr>
              <a:xfrm>
                <a:off x="1636939" y="5303659"/>
                <a:ext cx="1171111"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Sales</a:t>
                </a:r>
              </a:p>
            </p:txBody>
          </p:sp>
        </p:grpSp>
        <p:grpSp>
          <p:nvGrpSpPr>
            <p:cNvPr id="265" name="Group 264"/>
            <p:cNvGrpSpPr/>
            <p:nvPr/>
          </p:nvGrpSpPr>
          <p:grpSpPr>
            <a:xfrm>
              <a:off x="863141" y="2019079"/>
              <a:ext cx="1469353" cy="815413"/>
              <a:chOff x="1829540" y="1193029"/>
              <a:chExt cx="1469353" cy="815413"/>
            </a:xfrm>
          </p:grpSpPr>
          <p:sp>
            <p:nvSpPr>
              <p:cNvPr id="266"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7" name="TextBox 32"/>
              <p:cNvSpPr txBox="1"/>
              <p:nvPr/>
            </p:nvSpPr>
            <p:spPr>
              <a:xfrm>
                <a:off x="1829540" y="1193029"/>
                <a:ext cx="1469353"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Marketing</a:t>
                </a:r>
              </a:p>
            </p:txBody>
          </p:sp>
        </p:grpSp>
      </p:grpSp>
      <p:grpSp>
        <p:nvGrpSpPr>
          <p:cNvPr id="257" name="Group 256"/>
          <p:cNvGrpSpPr/>
          <p:nvPr/>
        </p:nvGrpSpPr>
        <p:grpSpPr>
          <a:xfrm>
            <a:off x="9021396" y="1730461"/>
            <a:ext cx="2466357" cy="4810325"/>
            <a:chOff x="9144499" y="1876547"/>
            <a:chExt cx="2466357" cy="4810325"/>
          </a:xfrm>
        </p:grpSpPr>
        <p:grpSp>
          <p:nvGrpSpPr>
            <p:cNvPr id="258" name="Group 257"/>
            <p:cNvGrpSpPr/>
            <p:nvPr/>
          </p:nvGrpSpPr>
          <p:grpSpPr>
            <a:xfrm>
              <a:off x="9144499" y="1876547"/>
              <a:ext cx="2466357" cy="877968"/>
              <a:chOff x="1465439" y="1130474"/>
              <a:chExt cx="2466357" cy="877968"/>
            </a:xfrm>
          </p:grpSpPr>
          <p:sp>
            <p:nvSpPr>
              <p:cNvPr id="262"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3" name="TextBox 27"/>
              <p:cNvSpPr txBox="1"/>
              <p:nvPr/>
            </p:nvSpPr>
            <p:spPr>
              <a:xfrm>
                <a:off x="1465439" y="1130474"/>
                <a:ext cx="2466357"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Marketing Recovery</a:t>
                </a:r>
              </a:p>
            </p:txBody>
          </p:sp>
        </p:grpSp>
        <p:grpSp>
          <p:nvGrpSpPr>
            <p:cNvPr id="259" name="Group 258"/>
            <p:cNvGrpSpPr/>
            <p:nvPr/>
          </p:nvGrpSpPr>
          <p:grpSpPr>
            <a:xfrm>
              <a:off x="9500624" y="5855099"/>
              <a:ext cx="1970201" cy="831773"/>
              <a:chOff x="1821564" y="1488721"/>
              <a:chExt cx="1970201" cy="831773"/>
            </a:xfrm>
          </p:grpSpPr>
          <p:sp>
            <p:nvSpPr>
              <p:cNvPr id="260" name="Freeform 73"/>
              <p:cNvSpPr>
                <a:spLocks noEditPoints="1"/>
              </p:cNvSpPr>
              <p:nvPr/>
            </p:nvSpPr>
            <p:spPr bwMode="black">
              <a:xfrm>
                <a:off x="2322019" y="1488721"/>
                <a:ext cx="607631" cy="51972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endParaRPr lang="en-US" sz="1600" dirty="0">
                  <a:solidFill>
                    <a:srgbClr val="FFFFFF"/>
                  </a:solidFill>
                </a:endParaRPr>
              </a:p>
            </p:txBody>
          </p:sp>
          <p:sp>
            <p:nvSpPr>
              <p:cNvPr id="261" name="TextBox 35"/>
              <p:cNvSpPr txBox="1"/>
              <p:nvPr/>
            </p:nvSpPr>
            <p:spPr>
              <a:xfrm>
                <a:off x="1821564" y="2135828"/>
                <a:ext cx="1970201"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345"/>
                <a:r>
                  <a:rPr lang="en-US" sz="1200" dirty="0">
                    <a:gradFill>
                      <a:gsLst>
                        <a:gs pos="0">
                          <a:srgbClr val="FFFFFF"/>
                        </a:gs>
                        <a:gs pos="86000">
                          <a:srgbClr val="FFFFFF"/>
                        </a:gs>
                      </a:gsLst>
                      <a:lin ang="5400000" scaled="0"/>
                    </a:gradFill>
                    <a:cs typeface="Segoe UI" panose="020B0502040204020203" pitchFamily="34" charset="0"/>
                  </a:rPr>
                  <a:t>Network Sales Recovery</a:t>
                </a:r>
              </a:p>
            </p:txBody>
          </p:sp>
        </p:grpSp>
      </p:grpSp>
      <p:sp>
        <p:nvSpPr>
          <p:cNvPr id="231" name="TextBox 40"/>
          <p:cNvSpPr txBox="1"/>
          <p:nvPr/>
        </p:nvSpPr>
        <p:spPr>
          <a:xfrm>
            <a:off x="2465351" y="4814171"/>
            <a:ext cx="1648137" cy="184666"/>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345"/>
            <a:r>
              <a:rPr lang="en-US" sz="1200" dirty="0">
                <a:gradFill>
                  <a:gsLst>
                    <a:gs pos="0">
                      <a:srgbClr val="FFFFFF"/>
                    </a:gs>
                    <a:gs pos="86000">
                      <a:srgbClr val="FFFFFF"/>
                    </a:gs>
                  </a:gsLst>
                  <a:lin ang="5400000" scaled="0"/>
                </a:gradFill>
                <a:cs typeface="Segoe UI" panose="020B0502040204020203" pitchFamily="34" charset="0"/>
              </a:rPr>
              <a:t>Microsoft Azure</a:t>
            </a:r>
          </a:p>
        </p:txBody>
      </p:sp>
      <p:sp>
        <p:nvSpPr>
          <p:cNvPr id="2" name="Title 1"/>
          <p:cNvSpPr>
            <a:spLocks noGrp="1"/>
          </p:cNvSpPr>
          <p:nvPr>
            <p:ph type="title"/>
          </p:nvPr>
        </p:nvSpPr>
        <p:spPr/>
        <p:txBody>
          <a:bodyPr/>
          <a:lstStyle/>
          <a:p>
            <a:r>
              <a:rPr lang="en-US" dirty="0"/>
              <a:t>Resource mapping - networks</a:t>
            </a:r>
          </a:p>
        </p:txBody>
      </p:sp>
    </p:spTree>
    <p:extLst>
      <p:ext uri="{BB962C8B-B14F-4D97-AF65-F5344CB8AC3E}">
        <p14:creationId xmlns:p14="http://schemas.microsoft.com/office/powerpoint/2010/main" val="12341869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Azure Site Recovery</a:t>
            </a:r>
          </a:p>
        </p:txBody>
      </p:sp>
      <p:sp>
        <p:nvSpPr>
          <p:cNvPr id="3" name="Content Placeholder 2"/>
          <p:cNvSpPr>
            <a:spLocks noGrp="1"/>
          </p:cNvSpPr>
          <p:nvPr>
            <p:ph sz="quarter" idx="10"/>
          </p:nvPr>
        </p:nvSpPr>
        <p:spPr>
          <a:xfrm>
            <a:off x="268288" y="1398397"/>
            <a:ext cx="11542503" cy="3336298"/>
          </a:xfrm>
        </p:spPr>
        <p:txBody>
          <a:bodyPr/>
          <a:lstStyle/>
          <a:p>
            <a:r>
              <a:rPr lang="en-US" sz="3200" b="1" dirty="0"/>
              <a:t>Automatic deployment</a:t>
            </a:r>
          </a:p>
          <a:p>
            <a:r>
              <a:rPr lang="en-US" sz="3200" b="1" dirty="0"/>
              <a:t>Control regions</a:t>
            </a:r>
          </a:p>
          <a:p>
            <a:r>
              <a:rPr lang="en-US" sz="3200" b="1" dirty="0"/>
              <a:t>Automated replication</a:t>
            </a:r>
          </a:p>
          <a:p>
            <a:r>
              <a:rPr lang="en-US" sz="3200" b="1" dirty="0"/>
              <a:t>RTO and RPO</a:t>
            </a:r>
            <a:endParaRPr lang="en-US" sz="3200" dirty="0"/>
          </a:p>
          <a:p>
            <a:r>
              <a:rPr lang="en-US" sz="3200" b="1" dirty="0"/>
              <a:t>Testing/DR drills</a:t>
            </a:r>
          </a:p>
          <a:p>
            <a:r>
              <a:rPr lang="en-US" sz="3200" b="1" dirty="0"/>
              <a:t>Recovery plans</a:t>
            </a:r>
            <a:endParaRPr lang="en-US" sz="3200" dirty="0"/>
          </a:p>
        </p:txBody>
      </p:sp>
    </p:spTree>
    <p:extLst>
      <p:ext uri="{BB962C8B-B14F-4D97-AF65-F5344CB8AC3E}">
        <p14:creationId xmlns:p14="http://schemas.microsoft.com/office/powerpoint/2010/main" val="249387355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up ASR</a:t>
            </a:r>
          </a:p>
        </p:txBody>
      </p:sp>
      <p:sp>
        <p:nvSpPr>
          <p:cNvPr id="3" name="Content Placeholder 2"/>
          <p:cNvSpPr>
            <a:spLocks noGrp="1"/>
          </p:cNvSpPr>
          <p:nvPr>
            <p:ph sz="quarter" idx="10"/>
          </p:nvPr>
        </p:nvSpPr>
        <p:spPr>
          <a:xfrm>
            <a:off x="268288" y="1398397"/>
            <a:ext cx="11542503" cy="3579441"/>
          </a:xfrm>
        </p:spPr>
        <p:txBody>
          <a:bodyPr/>
          <a:lstStyle/>
          <a:p>
            <a:r>
              <a:rPr lang="en-US" sz="3200" dirty="0"/>
              <a:t>Create a Recovery Services vault</a:t>
            </a:r>
          </a:p>
          <a:p>
            <a:pPr lvl="1"/>
            <a:r>
              <a:rPr lang="en-US" sz="2000" dirty="0"/>
              <a:t>The vault contains configuration settings, and orchestrates replication</a:t>
            </a:r>
          </a:p>
          <a:p>
            <a:pPr marL="548640" lvl="2">
              <a:spcBef>
                <a:spcPts val="600"/>
              </a:spcBef>
            </a:pPr>
            <a:r>
              <a:rPr lang="en-US" sz="2400" dirty="0"/>
              <a:t> </a:t>
            </a:r>
            <a:r>
              <a:rPr lang="en-US" sz="2400" dirty="0">
                <a:hlinkClick r:id="rId3"/>
              </a:rPr>
              <a:t>Azure portal</a:t>
            </a:r>
            <a:r>
              <a:rPr lang="en-US" sz="2400" dirty="0"/>
              <a:t> </a:t>
            </a:r>
            <a:r>
              <a:rPr lang="en-US" sz="2000" dirty="0"/>
              <a:t>&gt; Site Recovery New &gt; Monitoring &amp; Management &gt; Backup and Site Recovery</a:t>
            </a:r>
            <a:endParaRPr lang="en-US" sz="3200" dirty="0"/>
          </a:p>
          <a:p>
            <a:r>
              <a:rPr lang="en-US" sz="3200" dirty="0"/>
              <a:t>Enable replication for the Azure VMs</a:t>
            </a:r>
          </a:p>
          <a:p>
            <a:r>
              <a:rPr lang="en-US" sz="3200" dirty="0"/>
              <a:t>Run a test failover to make sure everything's working as expected</a:t>
            </a:r>
          </a:p>
          <a:p>
            <a:endParaRPr lang="en-US" dirty="0"/>
          </a:p>
        </p:txBody>
      </p:sp>
    </p:spTree>
    <p:extLst>
      <p:ext uri="{BB962C8B-B14F-4D97-AF65-F5344CB8AC3E}">
        <p14:creationId xmlns:p14="http://schemas.microsoft.com/office/powerpoint/2010/main" val="5476982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Protecting SAP </a:t>
            </a:r>
            <a:r>
              <a:rPr lang="en-US" dirty="0" err="1"/>
              <a:t>AnyDB</a:t>
            </a:r>
            <a:r>
              <a:rPr lang="en-US" dirty="0"/>
              <a:t> on Azure</a:t>
            </a:r>
          </a:p>
        </p:txBody>
      </p:sp>
    </p:spTree>
    <p:extLst>
      <p:ext uri="{BB962C8B-B14F-4D97-AF65-F5344CB8AC3E}">
        <p14:creationId xmlns:p14="http://schemas.microsoft.com/office/powerpoint/2010/main" val="299173808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862870"/>
          </a:xfrm>
        </p:spPr>
        <p:txBody>
          <a:bodyPr/>
          <a:lstStyle/>
          <a:p>
            <a:pPr marL="342900" lvl="0" indent="-342900"/>
            <a:r>
              <a:rPr lang="en-US" sz="3200" dirty="0"/>
              <a:t>Linux is supported at OS level, applications need to be tested at failover</a:t>
            </a:r>
          </a:p>
          <a:p>
            <a:pPr marL="342900" indent="-342900"/>
            <a:r>
              <a:rPr lang="en-US" sz="3200" dirty="0"/>
              <a:t>ASR is available in ALL regions (including Gov.)</a:t>
            </a:r>
          </a:p>
          <a:p>
            <a:pPr marL="342900" lvl="0" indent="-342900"/>
            <a:r>
              <a:rPr lang="en-US" sz="3200" dirty="0"/>
              <a:t>Network bandwidth is key, ExpressRoute is a good idea</a:t>
            </a:r>
          </a:p>
          <a:p>
            <a:pPr marL="342900" lvl="0" indent="-342900"/>
            <a:r>
              <a:rPr lang="en-US" sz="3200" dirty="0"/>
              <a:t>VM OS drive support limited to 1 disk up to 1TB in size </a:t>
            </a:r>
          </a:p>
          <a:p>
            <a:pPr marL="342900" lvl="0" indent="-342900"/>
            <a:r>
              <a:rPr lang="en-US" sz="3200" dirty="0"/>
              <a:t>VM data disks supports up to 32 drives</a:t>
            </a:r>
          </a:p>
          <a:p>
            <a:pPr marL="342900" lvl="0" indent="-342900"/>
            <a:r>
              <a:rPr lang="en-US" sz="3200" dirty="0"/>
              <a:t>Hyper-V VMs replicated to V2 VMs supported</a:t>
            </a:r>
          </a:p>
          <a:p>
            <a:pPr marL="342900" lvl="0" indent="-342900"/>
            <a:r>
              <a:rPr lang="en-US" sz="3200" dirty="0"/>
              <a:t>VMWare VMs to V2 VMs dues soon</a:t>
            </a:r>
          </a:p>
          <a:p>
            <a:pPr marL="342900" lvl="0" indent="-342900"/>
            <a:r>
              <a:rPr lang="en-US" sz="3200" dirty="0">
                <a:solidFill>
                  <a:srgbClr val="FFFF00"/>
                </a:solidFill>
              </a:rPr>
              <a:t>Azure to Azure DR in public preview</a:t>
            </a:r>
          </a:p>
        </p:txBody>
      </p:sp>
    </p:spTree>
    <p:extLst>
      <p:ext uri="{BB962C8B-B14F-4D97-AF65-F5344CB8AC3E}">
        <p14:creationId xmlns:p14="http://schemas.microsoft.com/office/powerpoint/2010/main" val="29354636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Site Recovery A2A</a:t>
            </a:r>
          </a:p>
        </p:txBody>
      </p:sp>
    </p:spTree>
    <p:extLst>
      <p:ext uri="{BB962C8B-B14F-4D97-AF65-F5344CB8AC3E}">
        <p14:creationId xmlns:p14="http://schemas.microsoft.com/office/powerpoint/2010/main" val="429477585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646878"/>
          </a:xfrm>
        </p:spPr>
        <p:txBody>
          <a:bodyPr/>
          <a:lstStyle/>
          <a:p>
            <a:r>
              <a:rPr lang="en-US" dirty="0"/>
              <a:t>Understand the different layers and type of data to protect</a:t>
            </a:r>
          </a:p>
          <a:p>
            <a:r>
              <a:rPr lang="en-US" dirty="0"/>
              <a:t>Plan failover</a:t>
            </a:r>
          </a:p>
          <a:p>
            <a:r>
              <a:rPr lang="en-US" dirty="0"/>
              <a:t>Test recovery</a:t>
            </a:r>
          </a:p>
        </p:txBody>
      </p:sp>
    </p:spTree>
    <p:extLst>
      <p:ext uri="{BB962C8B-B14F-4D97-AF65-F5344CB8AC3E}">
        <p14:creationId xmlns:p14="http://schemas.microsoft.com/office/powerpoint/2010/main" val="28500961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756138" y="5132130"/>
            <a:ext cx="10814539" cy="1369060"/>
          </a:xfrm>
          <a:prstGeom prst="rect">
            <a:avLst/>
          </a:prstGeom>
          <a:solidFill>
            <a:srgbClr val="00B0F0"/>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Managed Disks</a:t>
            </a:r>
          </a:p>
        </p:txBody>
      </p:sp>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Database HA Architecture in Azure</a:t>
            </a:r>
            <a:endParaRPr lang="en-US" sz="5290" dirty="0"/>
          </a:p>
        </p:txBody>
      </p:sp>
      <p:sp>
        <p:nvSpPr>
          <p:cNvPr id="24" name="Rectangle 23"/>
          <p:cNvSpPr/>
          <p:nvPr/>
        </p:nvSpPr>
        <p:spPr bwMode="auto">
          <a:xfrm>
            <a:off x="4181057" y="3191435"/>
            <a:ext cx="3942153" cy="1696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29056" y="3584460"/>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3192" y="3607696"/>
            <a:ext cx="488991" cy="488991"/>
          </a:xfrm>
          <a:prstGeom prst="rect">
            <a:avLst/>
          </a:prstGeom>
        </p:spPr>
      </p:pic>
      <p:sp>
        <p:nvSpPr>
          <p:cNvPr id="36" name="Rectangle 35"/>
          <p:cNvSpPr/>
          <p:nvPr/>
        </p:nvSpPr>
        <p:spPr bwMode="auto">
          <a:xfrm>
            <a:off x="8900240" y="521782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8553" y="5427728"/>
            <a:ext cx="486730" cy="462237"/>
          </a:xfrm>
          <a:prstGeom prst="rect">
            <a:avLst/>
          </a:prstGeom>
        </p:spPr>
      </p:pic>
      <p:pic>
        <p:nvPicPr>
          <p:cNvPr id="38" name="Picture 3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871450" y="6021794"/>
            <a:ext cx="428697" cy="407125"/>
          </a:xfrm>
          <a:prstGeom prst="rect">
            <a:avLst/>
          </a:prstGeom>
        </p:spPr>
      </p:pic>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504380" y="5427728"/>
            <a:ext cx="486730" cy="462237"/>
          </a:xfrm>
          <a:prstGeom prst="rect">
            <a:avLst/>
          </a:prstGeom>
        </p:spPr>
      </p:pic>
      <p:pic>
        <p:nvPicPr>
          <p:cNvPr id="40" name="Picture 3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0207" y="5427728"/>
            <a:ext cx="486730" cy="462237"/>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6034" y="5427728"/>
            <a:ext cx="486730" cy="462237"/>
          </a:xfrm>
          <a:prstGeom prst="rect">
            <a:avLst/>
          </a:prstGeom>
        </p:spPr>
      </p:pic>
      <p:pic>
        <p:nvPicPr>
          <p:cNvPr id="42" name="Picture 4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51861" y="5427728"/>
            <a:ext cx="486730" cy="462237"/>
          </a:xfrm>
          <a:prstGeom prst="rect">
            <a:avLst/>
          </a:prstGeom>
        </p:spPr>
      </p:pic>
      <p:sp>
        <p:nvSpPr>
          <p:cNvPr id="51" name="Rounded Rectangle 50"/>
          <p:cNvSpPr/>
          <p:nvPr/>
        </p:nvSpPr>
        <p:spPr bwMode="auto">
          <a:xfrm>
            <a:off x="9017923" y="529444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54497" y="5221252"/>
            <a:ext cx="2572234" cy="1279937"/>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       Storage Account</a:t>
            </a:r>
          </a:p>
        </p:txBody>
      </p:sp>
      <p:pic>
        <p:nvPicPr>
          <p:cNvPr id="63" name="Picture 6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40763" y="5452854"/>
            <a:ext cx="486730" cy="462237"/>
          </a:xfrm>
          <a:prstGeom prst="rect">
            <a:avLst/>
          </a:prstGeom>
        </p:spPr>
      </p:pic>
      <p:pic>
        <p:nvPicPr>
          <p:cNvPr id="64" name="Picture 6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188" y="6056752"/>
            <a:ext cx="428697" cy="407125"/>
          </a:xfrm>
          <a:prstGeom prst="rect">
            <a:avLst/>
          </a:prstGeom>
        </p:spPr>
      </p:pic>
      <p:pic>
        <p:nvPicPr>
          <p:cNvPr id="65" name="Picture 6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456590" y="5452854"/>
            <a:ext cx="486730" cy="462237"/>
          </a:xfrm>
          <a:prstGeom prst="rect">
            <a:avLst/>
          </a:prstGeom>
        </p:spPr>
      </p:pic>
      <p:pic>
        <p:nvPicPr>
          <p:cNvPr id="66" name="Picture 6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872417" y="5452854"/>
            <a:ext cx="486730" cy="462237"/>
          </a:xfrm>
          <a:prstGeom prst="rect">
            <a:avLst/>
          </a:prstGeom>
        </p:spPr>
      </p:pic>
      <p:pic>
        <p:nvPicPr>
          <p:cNvPr id="67" name="Picture 6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88244" y="5452854"/>
            <a:ext cx="486730" cy="462237"/>
          </a:xfrm>
          <a:prstGeom prst="rect">
            <a:avLst/>
          </a:prstGeom>
        </p:spPr>
      </p:pic>
      <p:pic>
        <p:nvPicPr>
          <p:cNvPr id="68" name="Picture 6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4071" y="5452854"/>
            <a:ext cx="486730" cy="462237"/>
          </a:xfrm>
          <a:prstGeom prst="rect">
            <a:avLst/>
          </a:prstGeom>
        </p:spPr>
      </p:pic>
      <p:sp>
        <p:nvSpPr>
          <p:cNvPr id="69" name="Rounded Rectangle 68"/>
          <p:cNvSpPr/>
          <p:nvPr/>
        </p:nvSpPr>
        <p:spPr bwMode="auto">
          <a:xfrm>
            <a:off x="970133" y="5319574"/>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Arrow Connector 69"/>
          <p:cNvCxnSpPr>
            <a:stCxn id="27" idx="1"/>
            <a:endCxn id="69" idx="0"/>
          </p:cNvCxnSpPr>
          <p:nvPr/>
        </p:nvCxnSpPr>
        <p:spPr>
          <a:xfrm flipH="1">
            <a:off x="2143321" y="3828956"/>
            <a:ext cx="2385735" cy="1490618"/>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9" idx="3"/>
            <a:endCxn id="51" idx="0"/>
          </p:cNvCxnSpPr>
          <p:nvPr/>
        </p:nvCxnSpPr>
        <p:spPr>
          <a:xfrm>
            <a:off x="7752183" y="3852192"/>
            <a:ext cx="2438928" cy="1442256"/>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09312" y="4148835"/>
            <a:ext cx="488991" cy="488991"/>
          </a:xfrm>
          <a:prstGeom prst="rect">
            <a:avLst/>
          </a:prstGeom>
        </p:spPr>
      </p:pic>
      <p:sp>
        <p:nvSpPr>
          <p:cNvPr id="72" name="TextBox 71"/>
          <p:cNvSpPr txBox="1"/>
          <p:nvPr/>
        </p:nvSpPr>
        <p:spPr>
          <a:xfrm>
            <a:off x="5519251" y="3751868"/>
            <a:ext cx="125495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6398303" y="4096687"/>
            <a:ext cx="1109385" cy="296644"/>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4773552" y="4073451"/>
            <a:ext cx="1135760" cy="319880"/>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4873638" y="5225954"/>
            <a:ext cx="2579695" cy="1279938"/>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r>
              <a:rPr lang="en-US" dirty="0">
                <a:gradFill>
                  <a:gsLst>
                    <a:gs pos="2917">
                      <a:schemeClr val="tx1"/>
                    </a:gs>
                    <a:gs pos="30000">
                      <a:schemeClr val="tx1"/>
                    </a:gs>
                  </a:gsLst>
                  <a:lin ang="5400000" scaled="0"/>
                </a:gradFill>
              </a:rPr>
              <a:t>Storage Account</a:t>
            </a:r>
          </a:p>
        </p:txBody>
      </p:sp>
      <p:pic>
        <p:nvPicPr>
          <p:cNvPr id="50" name="Picture 4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23597" y="5467388"/>
            <a:ext cx="486730" cy="462237"/>
          </a:xfrm>
          <a:prstGeom prst="rect">
            <a:avLst/>
          </a:prstGeom>
        </p:spPr>
      </p:pic>
      <p:pic>
        <p:nvPicPr>
          <p:cNvPr id="52" name="Picture 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844848" y="6061454"/>
            <a:ext cx="428697" cy="407125"/>
          </a:xfrm>
          <a:prstGeom prst="rect">
            <a:avLst/>
          </a:prstGeom>
        </p:spPr>
      </p:pic>
      <p:sp>
        <p:nvSpPr>
          <p:cNvPr id="58" name="Rounded Rectangle 57"/>
          <p:cNvSpPr/>
          <p:nvPr/>
        </p:nvSpPr>
        <p:spPr bwMode="auto">
          <a:xfrm>
            <a:off x="4991321" y="5334108"/>
            <a:ext cx="2346376" cy="702220"/>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p:cNvCxnSpPr>
            <a:stCxn id="60" idx="2"/>
            <a:endCxn id="58" idx="0"/>
          </p:cNvCxnSpPr>
          <p:nvPr/>
        </p:nvCxnSpPr>
        <p:spPr>
          <a:xfrm>
            <a:off x="6153808" y="4637826"/>
            <a:ext cx="10701" cy="696282"/>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815259"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Secondary</a:t>
            </a:r>
          </a:p>
        </p:txBody>
      </p:sp>
      <p:sp>
        <p:nvSpPr>
          <p:cNvPr id="76" name="TextBox 75"/>
          <p:cNvSpPr txBox="1"/>
          <p:nvPr/>
        </p:nvSpPr>
        <p:spPr>
          <a:xfrm>
            <a:off x="4099204" y="4082650"/>
            <a:ext cx="135901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pic>
        <p:nvPicPr>
          <p:cNvPr id="77" name="Picture 76"/>
          <p:cNvPicPr>
            <a:picLocks noChangeAspect="1"/>
          </p:cNvPicPr>
          <p:nvPr/>
        </p:nvPicPr>
        <p:blipFill>
          <a:blip r:embed="rId6">
            <a:biLevel thresh="25000"/>
          </a:blip>
          <a:stretch>
            <a:fillRect/>
          </a:stretch>
        </p:blipFill>
        <p:spPr>
          <a:xfrm>
            <a:off x="5810822" y="2014509"/>
            <a:ext cx="652295" cy="652295"/>
          </a:xfrm>
          <a:prstGeom prst="rect">
            <a:avLst/>
          </a:prstGeom>
        </p:spPr>
      </p:pic>
      <p:cxnSp>
        <p:nvCxnSpPr>
          <p:cNvPr id="18" name="Elbow Connector 17"/>
          <p:cNvCxnSpPr>
            <a:stCxn id="77" idx="3"/>
            <a:endCxn id="29" idx="0"/>
          </p:cNvCxnSpPr>
          <p:nvPr/>
        </p:nvCxnSpPr>
        <p:spPr>
          <a:xfrm>
            <a:off x="6463117" y="2340657"/>
            <a:ext cx="1044571" cy="1267039"/>
          </a:xfrm>
          <a:prstGeom prst="bentConnector2">
            <a:avLst/>
          </a:prstGeom>
          <a:ln w="285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7" idx="1"/>
            <a:endCxn id="27" idx="0"/>
          </p:cNvCxnSpPr>
          <p:nvPr/>
        </p:nvCxnSpPr>
        <p:spPr>
          <a:xfrm rot="10800000" flipV="1">
            <a:off x="4773552" y="2340656"/>
            <a:ext cx="1037270" cy="1243803"/>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66040" y="2530065"/>
            <a:ext cx="1126050" cy="10738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02591" y="2539266"/>
            <a:ext cx="1070954" cy="10935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94923" y="1909916"/>
            <a:ext cx="95282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a:t>
            </a:r>
          </a:p>
        </p:txBody>
      </p:sp>
      <p:sp>
        <p:nvSpPr>
          <p:cNvPr id="81" name="TextBox 80"/>
          <p:cNvSpPr txBox="1"/>
          <p:nvPr/>
        </p:nvSpPr>
        <p:spPr>
          <a:xfrm>
            <a:off x="6398303" y="2542402"/>
            <a:ext cx="9738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probe</a:t>
            </a:r>
          </a:p>
        </p:txBody>
      </p:sp>
      <p:cxnSp>
        <p:nvCxnSpPr>
          <p:cNvPr id="7" name="Straight Arrow Connector 6"/>
          <p:cNvCxnSpPr/>
          <p:nvPr/>
        </p:nvCxnSpPr>
        <p:spPr>
          <a:xfrm flipH="1">
            <a:off x="6132486" y="1338748"/>
            <a:ext cx="8965" cy="71914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66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2"/>
                                        </p:tgtEl>
                                      </p:cBhvr>
                                    </p:animEffect>
                                    <p:set>
                                      <p:cBhvr>
                                        <p:cTn id="7" dur="1" fill="hold">
                                          <p:stCondLst>
                                            <p:cond delay="499"/>
                                          </p:stCondLst>
                                        </p:cTn>
                                        <p:tgtEl>
                                          <p:spTgt spid="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6" grpId="0" animBg="1"/>
      <p:bldP spid="62"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655">
                      <a:schemeClr val="tx1"/>
                    </a:gs>
                    <a:gs pos="31000">
                      <a:schemeClr val="tx1"/>
                    </a:gs>
                  </a:gsLst>
                  <a:lin ang="5400000" scaled="0"/>
                </a:gradFill>
              </a:rPr>
              <a:t>Database HA/DR Architecture in Azure</a:t>
            </a:r>
            <a:endParaRPr lang="en-US" sz="5290" dirty="0"/>
          </a:p>
        </p:txBody>
      </p:sp>
      <p:sp>
        <p:nvSpPr>
          <p:cNvPr id="24" name="Rectangle 23"/>
          <p:cNvSpPr/>
          <p:nvPr/>
        </p:nvSpPr>
        <p:spPr bwMode="auto">
          <a:xfrm>
            <a:off x="630942" y="3656294"/>
            <a:ext cx="3942153" cy="25166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359383" y="4051111"/>
            <a:ext cx="488991" cy="488991"/>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67047" y="4051111"/>
            <a:ext cx="488991" cy="488991"/>
          </a:xfrm>
          <a:prstGeom prst="rect">
            <a:avLst/>
          </a:prstGeom>
        </p:spPr>
      </p:pic>
      <p:sp>
        <p:nvSpPr>
          <p:cNvPr id="47" name="TextBox 46"/>
          <p:cNvSpPr txBox="1"/>
          <p:nvPr/>
        </p:nvSpPr>
        <p:spPr>
          <a:xfrm>
            <a:off x="1832031" y="3913179"/>
            <a:ext cx="1528921"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Transaction log</a:t>
            </a:r>
          </a:p>
        </p:txBody>
      </p:sp>
      <p:cxnSp>
        <p:nvCxnSpPr>
          <p:cNvPr id="48" name="Straight Arrow Connector 47"/>
          <p:cNvCxnSpPr>
            <a:stCxn id="27" idx="3"/>
            <a:endCxn id="29" idx="1"/>
          </p:cNvCxnSpPr>
          <p:nvPr/>
        </p:nvCxnSpPr>
        <p:spPr>
          <a:xfrm>
            <a:off x="1848374" y="4295607"/>
            <a:ext cx="1518673"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357522" y="4884375"/>
            <a:ext cx="488991" cy="488991"/>
          </a:xfrm>
          <a:prstGeom prst="rect">
            <a:avLst/>
          </a:prstGeom>
        </p:spPr>
      </p:pic>
      <p:sp>
        <p:nvSpPr>
          <p:cNvPr id="61" name="TextBox 60"/>
          <p:cNvSpPr txBox="1"/>
          <p:nvPr/>
        </p:nvSpPr>
        <p:spPr>
          <a:xfrm>
            <a:off x="622023" y="3656294"/>
            <a:ext cx="106706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Primary</a:t>
            </a:r>
          </a:p>
        </p:txBody>
      </p:sp>
      <p:sp>
        <p:nvSpPr>
          <p:cNvPr id="71" name="TextBox 70"/>
          <p:cNvSpPr txBox="1"/>
          <p:nvPr/>
        </p:nvSpPr>
        <p:spPr>
          <a:xfrm>
            <a:off x="3523839" y="3656294"/>
            <a:ext cx="11093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Standby</a:t>
            </a:r>
          </a:p>
        </p:txBody>
      </p:sp>
      <p:sp>
        <p:nvSpPr>
          <p:cNvPr id="72" name="TextBox 71"/>
          <p:cNvSpPr txBox="1"/>
          <p:nvPr/>
        </p:nvSpPr>
        <p:spPr>
          <a:xfrm>
            <a:off x="1848374" y="5292859"/>
            <a:ext cx="152892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Witness</a:t>
            </a:r>
          </a:p>
        </p:txBody>
      </p:sp>
      <p:cxnSp>
        <p:nvCxnSpPr>
          <p:cNvPr id="75" name="Straight Arrow Connector 74"/>
          <p:cNvCxnSpPr>
            <a:stCxn id="60" idx="3"/>
            <a:endCxn id="29" idx="2"/>
          </p:cNvCxnSpPr>
          <p:nvPr/>
        </p:nvCxnSpPr>
        <p:spPr>
          <a:xfrm flipV="1">
            <a:off x="2846513" y="4540102"/>
            <a:ext cx="765030" cy="588769"/>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0" idx="1"/>
            <a:endCxn id="27" idx="2"/>
          </p:cNvCxnSpPr>
          <p:nvPr/>
        </p:nvCxnSpPr>
        <p:spPr>
          <a:xfrm flipH="1" flipV="1">
            <a:off x="1603879" y="4540102"/>
            <a:ext cx="753643" cy="588769"/>
          </a:xfrm>
          <a:prstGeom prst="straightConnector1">
            <a:avLst/>
          </a:prstGeom>
          <a:ln w="2857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435959" y="1358026"/>
            <a:ext cx="4369036" cy="507344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1</a:t>
            </a:r>
          </a:p>
        </p:txBody>
      </p:sp>
      <p:pic>
        <p:nvPicPr>
          <p:cNvPr id="25" name="Picture 24"/>
          <p:cNvPicPr>
            <a:picLocks noChangeAspect="1"/>
          </p:cNvPicPr>
          <p:nvPr/>
        </p:nvPicPr>
        <p:blipFill>
          <a:blip r:embed="rId4"/>
          <a:stretch>
            <a:fillRect/>
          </a:stretch>
        </p:blipFill>
        <p:spPr>
          <a:xfrm>
            <a:off x="2036161" y="1928687"/>
            <a:ext cx="1067850" cy="1065748"/>
          </a:xfrm>
          <a:prstGeom prst="rect">
            <a:avLst/>
          </a:prstGeom>
        </p:spPr>
      </p:pic>
      <p:cxnSp>
        <p:nvCxnSpPr>
          <p:cNvPr id="26" name="Elbow Connector 25"/>
          <p:cNvCxnSpPr>
            <a:stCxn id="25" idx="1"/>
          </p:cNvCxnSpPr>
          <p:nvPr/>
        </p:nvCxnSpPr>
        <p:spPr>
          <a:xfrm rot="10800000" flipV="1">
            <a:off x="1582489" y="2461560"/>
            <a:ext cx="453673" cy="2014487"/>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5" idx="3"/>
          </p:cNvCxnSpPr>
          <p:nvPr/>
        </p:nvCxnSpPr>
        <p:spPr>
          <a:xfrm>
            <a:off x="3104011" y="2461561"/>
            <a:ext cx="486141" cy="2014487"/>
          </a:xfrm>
          <a:prstGeom prst="bent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81401" y="2833784"/>
            <a:ext cx="102015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gradFill>
                  <a:gsLst>
                    <a:gs pos="2917">
                      <a:schemeClr val="tx1"/>
                    </a:gs>
                    <a:gs pos="30000">
                      <a:schemeClr val="tx1"/>
                    </a:gs>
                  </a:gsLst>
                  <a:lin ang="5400000" scaled="0"/>
                </a:gradFill>
              </a:rPr>
              <a:t>Client</a:t>
            </a:r>
          </a:p>
        </p:txBody>
      </p:sp>
      <p:sp>
        <p:nvSpPr>
          <p:cNvPr id="32" name="Rectangle 31"/>
          <p:cNvSpPr/>
          <p:nvPr/>
        </p:nvSpPr>
        <p:spPr bwMode="auto">
          <a:xfrm>
            <a:off x="7173725" y="3165231"/>
            <a:ext cx="4369036" cy="32611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VNET – Region 2</a:t>
            </a:r>
          </a:p>
        </p:txBody>
      </p:sp>
      <p:sp>
        <p:nvSpPr>
          <p:cNvPr id="33" name="Rectangle 32"/>
          <p:cNvSpPr/>
          <p:nvPr/>
        </p:nvSpPr>
        <p:spPr bwMode="auto">
          <a:xfrm>
            <a:off x="7386511" y="3673706"/>
            <a:ext cx="3942153" cy="24941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Availability Set</a:t>
            </a:r>
          </a:p>
        </p:txBody>
      </p:sp>
      <p:pic>
        <p:nvPicPr>
          <p:cNvPr id="34" name="Picture 3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131386" y="4046057"/>
            <a:ext cx="488991" cy="488991"/>
          </a:xfrm>
          <a:prstGeom prst="rect">
            <a:avLst/>
          </a:prstGeom>
        </p:spPr>
      </p:pic>
      <p:sp>
        <p:nvSpPr>
          <p:cNvPr id="35" name="TextBox 34"/>
          <p:cNvSpPr txBox="1"/>
          <p:nvPr/>
        </p:nvSpPr>
        <p:spPr>
          <a:xfrm>
            <a:off x="8802893" y="4502414"/>
            <a:ext cx="110938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RemoteStandby</a:t>
            </a:r>
            <a:endParaRPr lang="en-US" sz="1600" dirty="0">
              <a:gradFill>
                <a:gsLst>
                  <a:gs pos="2917">
                    <a:schemeClr val="tx1"/>
                  </a:gs>
                  <a:gs pos="30000">
                    <a:schemeClr val="tx1"/>
                  </a:gs>
                </a:gsLst>
                <a:lin ang="5400000" scaled="0"/>
              </a:gradFill>
            </a:endParaRPr>
          </a:p>
        </p:txBody>
      </p:sp>
      <p:sp>
        <p:nvSpPr>
          <p:cNvPr id="36" name="Left-Right Arrow 35"/>
          <p:cNvSpPr/>
          <p:nvPr/>
        </p:nvSpPr>
        <p:spPr bwMode="auto">
          <a:xfrm>
            <a:off x="4804995" y="5573068"/>
            <a:ext cx="2361461"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Site-</a:t>
            </a:r>
            <a:r>
              <a:rPr lang="nl-NL" dirty="0" err="1">
                <a:gradFill>
                  <a:gsLst>
                    <a:gs pos="0">
                      <a:srgbClr val="FFFFFF"/>
                    </a:gs>
                    <a:gs pos="100000">
                      <a:srgbClr val="FFFFFF"/>
                    </a:gs>
                  </a:gsLst>
                  <a:lin ang="5400000" scaled="0"/>
                </a:gradFill>
                <a:ea typeface="Segoe UI" pitchFamily="34" charset="0"/>
                <a:cs typeface="Segoe UI" pitchFamily="34" charset="0"/>
              </a:rPr>
              <a:t>to</a:t>
            </a:r>
            <a:r>
              <a:rPr lang="nl-NL" dirty="0">
                <a:gradFill>
                  <a:gsLst>
                    <a:gs pos="0">
                      <a:srgbClr val="FFFFFF"/>
                    </a:gs>
                    <a:gs pos="100000">
                      <a:srgbClr val="FFFFFF"/>
                    </a:gs>
                  </a:gsLst>
                  <a:lin ang="5400000" scaled="0"/>
                </a:gradFill>
                <a:ea typeface="Segoe UI" pitchFamily="34" charset="0"/>
                <a:cs typeface="Segoe UI" pitchFamily="34" charset="0"/>
              </a:rPr>
              <a:t>-Site VPN</a:t>
            </a:r>
          </a:p>
        </p:txBody>
      </p:sp>
      <p:cxnSp>
        <p:nvCxnSpPr>
          <p:cNvPr id="38" name="Elbow Connector 37"/>
          <p:cNvCxnSpPr>
            <a:stCxn id="29" idx="3"/>
            <a:endCxn id="40" idx="1"/>
          </p:cNvCxnSpPr>
          <p:nvPr/>
        </p:nvCxnSpPr>
        <p:spPr>
          <a:xfrm>
            <a:off x="3856038" y="4295607"/>
            <a:ext cx="5284082" cy="1139451"/>
          </a:xfrm>
          <a:prstGeom prst="bentConnector3">
            <a:avLst>
              <a:gd name="adj1" fmla="val 50000"/>
            </a:avLst>
          </a:prstGeom>
          <a:ln w="28575">
            <a:solidFill>
              <a:srgbClr val="C0C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a:endCxn id="34" idx="1"/>
          </p:cNvCxnSpPr>
          <p:nvPr/>
        </p:nvCxnSpPr>
        <p:spPr>
          <a:xfrm flipV="1">
            <a:off x="3856038" y="4290553"/>
            <a:ext cx="5275348" cy="505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0120" y="5190562"/>
            <a:ext cx="488991" cy="488991"/>
          </a:xfrm>
          <a:prstGeom prst="rect">
            <a:avLst/>
          </a:prstGeom>
        </p:spPr>
      </p:pic>
      <p:sp>
        <p:nvSpPr>
          <p:cNvPr id="28" name="Left-Right Arrow 35"/>
          <p:cNvSpPr/>
          <p:nvPr/>
        </p:nvSpPr>
        <p:spPr bwMode="auto">
          <a:xfrm>
            <a:off x="4821815" y="1228460"/>
            <a:ext cx="2361461" cy="1008133"/>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err="1">
                <a:gradFill>
                  <a:gsLst>
                    <a:gs pos="0">
                      <a:srgbClr val="FFFFFF"/>
                    </a:gs>
                    <a:gs pos="100000">
                      <a:srgbClr val="FFFFFF"/>
                    </a:gs>
                  </a:gsLst>
                  <a:lin ang="5400000" scaled="0"/>
                </a:gradFill>
                <a:ea typeface="Segoe UI" pitchFamily="34" charset="0"/>
                <a:cs typeface="Segoe UI" pitchFamily="34" charset="0"/>
              </a:rPr>
              <a:t>ExpressRoute</a:t>
            </a:r>
            <a:endParaRPr lang="nl-NL"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or S2S VPN</a:t>
            </a:r>
          </a:p>
        </p:txBody>
      </p:sp>
      <p:sp>
        <p:nvSpPr>
          <p:cNvPr id="41" name="Rectangle 40"/>
          <p:cNvSpPr/>
          <p:nvPr/>
        </p:nvSpPr>
        <p:spPr bwMode="auto">
          <a:xfrm>
            <a:off x="7200097" y="1315346"/>
            <a:ext cx="4369036" cy="83190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On-</a:t>
            </a:r>
            <a:r>
              <a:rPr lang="nl-NL" dirty="0" err="1">
                <a:gradFill>
                  <a:gsLst>
                    <a:gs pos="0">
                      <a:srgbClr val="FFFFFF"/>
                    </a:gs>
                    <a:gs pos="100000">
                      <a:srgbClr val="FFFFFF"/>
                    </a:gs>
                  </a:gsLst>
                  <a:lin ang="5400000" scaled="0"/>
                </a:gradFill>
                <a:ea typeface="Segoe UI" pitchFamily="34" charset="0"/>
                <a:cs typeface="Segoe UI" pitchFamily="34" charset="0"/>
              </a:rPr>
              <a:t>premises</a:t>
            </a:r>
            <a:r>
              <a:rPr lang="nl-NL" dirty="0">
                <a:gradFill>
                  <a:gsLst>
                    <a:gs pos="0">
                      <a:srgbClr val="FFFFFF"/>
                    </a:gs>
                    <a:gs pos="100000">
                      <a:srgbClr val="FFFFFF"/>
                    </a:gs>
                  </a:gsLst>
                  <a:lin ang="5400000" scaled="0"/>
                </a:gradFill>
                <a:ea typeface="Segoe UI" pitchFamily="34" charset="0"/>
                <a:cs typeface="Segoe UI" pitchFamily="34" charset="0"/>
              </a:rPr>
              <a:t> </a:t>
            </a:r>
            <a:r>
              <a:rPr lang="nl-NL" dirty="0" err="1">
                <a:gradFill>
                  <a:gsLst>
                    <a:gs pos="0">
                      <a:srgbClr val="FFFFFF"/>
                    </a:gs>
                    <a:gs pos="100000">
                      <a:srgbClr val="FFFFFF"/>
                    </a:gs>
                  </a:gsLst>
                  <a:lin ang="5400000" scaled="0"/>
                </a:gradFill>
                <a:ea typeface="Segoe UI" pitchFamily="34" charset="0"/>
                <a:cs typeface="Segoe UI" pitchFamily="34" charset="0"/>
              </a:rPr>
              <a:t>network</a:t>
            </a:r>
            <a:endParaRPr lang="nl-NL" dirty="0">
              <a:gradFill>
                <a:gsLst>
                  <a:gs pos="0">
                    <a:srgbClr val="FFFFFF"/>
                  </a:gs>
                  <a:gs pos="100000">
                    <a:srgbClr val="FFFFFF"/>
                  </a:gs>
                </a:gsLst>
                <a:lin ang="5400000" scaled="0"/>
              </a:gradFill>
              <a:ea typeface="Segoe UI" pitchFamily="34" charset="0"/>
              <a:cs typeface="Segoe UI" pitchFamily="34" charset="0"/>
            </a:endParaRPr>
          </a:p>
        </p:txBody>
      </p:sp>
      <p:sp>
        <p:nvSpPr>
          <p:cNvPr id="42" name="Left-Right Arrow 35"/>
          <p:cNvSpPr/>
          <p:nvPr/>
        </p:nvSpPr>
        <p:spPr bwMode="auto">
          <a:xfrm rot="5400000">
            <a:off x="8858436" y="2368781"/>
            <a:ext cx="998103" cy="594804"/>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ER</a:t>
            </a:r>
          </a:p>
        </p:txBody>
      </p:sp>
    </p:spTree>
    <p:extLst>
      <p:ext uri="{BB962C8B-B14F-4D97-AF65-F5344CB8AC3E}">
        <p14:creationId xmlns:p14="http://schemas.microsoft.com/office/powerpoint/2010/main" val="2865483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Considerations to protect SAP Systems</a:t>
            </a:r>
          </a:p>
        </p:txBody>
      </p:sp>
      <p:sp>
        <p:nvSpPr>
          <p:cNvPr id="4" name="Content Placeholder 3"/>
          <p:cNvSpPr>
            <a:spLocks noGrp="1"/>
          </p:cNvSpPr>
          <p:nvPr>
            <p:ph sz="quarter" idx="10"/>
          </p:nvPr>
        </p:nvSpPr>
        <p:spPr>
          <a:xfrm>
            <a:off x="268288" y="1398397"/>
            <a:ext cx="11542503" cy="4961358"/>
          </a:xfrm>
        </p:spPr>
        <p:txBody>
          <a:bodyPr/>
          <a:lstStyle/>
          <a:p>
            <a:r>
              <a:rPr lang="en-US" sz="3200" dirty="0"/>
              <a:t>ASR to protect SAP Application Servers and SCS Servers</a:t>
            </a:r>
          </a:p>
          <a:p>
            <a:r>
              <a:rPr lang="en-US" sz="3200" dirty="0"/>
              <a:t>Native DBMS replication to protect DB layer</a:t>
            </a:r>
          </a:p>
          <a:p>
            <a:r>
              <a:rPr lang="en-US" sz="3200" dirty="0"/>
              <a:t>Works best with 3 tier configurations</a:t>
            </a:r>
          </a:p>
          <a:p>
            <a:r>
              <a:rPr lang="en-US" sz="3200" dirty="0"/>
              <a:t>DR DBMS server in Azure may be scaled down</a:t>
            </a:r>
          </a:p>
          <a:p>
            <a:r>
              <a:rPr lang="en-US" sz="3200" dirty="0"/>
              <a:t>Active Directory and DNS on DR site first</a:t>
            </a:r>
          </a:p>
          <a:p>
            <a:r>
              <a:rPr lang="en-US" sz="3200" dirty="0"/>
              <a:t>Select appropriate network bandwidth</a:t>
            </a:r>
          </a:p>
          <a:p>
            <a:r>
              <a:rPr lang="en-US" sz="3200" dirty="0"/>
              <a:t>Regularly test Failovers</a:t>
            </a:r>
          </a:p>
          <a:p>
            <a:r>
              <a:rPr lang="en-US" sz="3200" dirty="0"/>
              <a:t>SQL Server Transparent Data Encryption</a:t>
            </a:r>
          </a:p>
          <a:p>
            <a:r>
              <a:rPr lang="en-US" sz="3200" dirty="0"/>
              <a:t>Use Azure Premium Storage</a:t>
            </a:r>
          </a:p>
        </p:txBody>
      </p:sp>
    </p:spTree>
    <p:extLst>
      <p:ext uri="{BB962C8B-B14F-4D97-AF65-F5344CB8AC3E}">
        <p14:creationId xmlns:p14="http://schemas.microsoft.com/office/powerpoint/2010/main" val="9315033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Azure infrastructure for a HA SAP system</a:t>
            </a:r>
          </a:p>
        </p:txBody>
      </p:sp>
      <p:sp>
        <p:nvSpPr>
          <p:cNvPr id="10" name="TextBox 9"/>
          <p:cNvSpPr txBox="1"/>
          <p:nvPr/>
        </p:nvSpPr>
        <p:spPr>
          <a:xfrm>
            <a:off x="6358187" y="1297657"/>
            <a:ext cx="5168045" cy="4924421"/>
          </a:xfrm>
          <a:prstGeom prst="rect">
            <a:avLst/>
          </a:prstGeom>
          <a:noFill/>
        </p:spPr>
        <p:txBody>
          <a:bodyPr wrap="square" lIns="182878" tIns="146302" rIns="182878" bIns="146302" rtlCol="0">
            <a:spAutoFit/>
          </a:bodyPr>
          <a:lstStyle/>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SIOS </a:t>
            </a:r>
            <a:r>
              <a:rPr lang="en-US" sz="2400" dirty="0" err="1">
                <a:gradFill>
                  <a:gsLst>
                    <a:gs pos="2917">
                      <a:schemeClr val="tx1"/>
                    </a:gs>
                    <a:gs pos="30000">
                      <a:schemeClr val="tx1"/>
                    </a:gs>
                  </a:gsLst>
                  <a:lin ang="5400000" scaled="0"/>
                </a:gradFill>
              </a:rPr>
              <a:t>DataKeeper</a:t>
            </a:r>
            <a:r>
              <a:rPr lang="en-US" sz="2400" dirty="0">
                <a:gradFill>
                  <a:gsLst>
                    <a:gs pos="2917">
                      <a:schemeClr val="tx1"/>
                    </a:gs>
                    <a:gs pos="30000">
                      <a:schemeClr val="tx1"/>
                    </a:gs>
                  </a:gsLst>
                  <a:lin ang="5400000" scaled="0"/>
                </a:gradFill>
              </a:rPr>
              <a:t> for WSFC without need of clustered shared disks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App Server – ABAP/Java dual or single stack.  Prefer smaller VMs</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SAP Web Dispatcher installed on Azure VM, performs HTTP(S) load balancing</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SQL DB with AlwaysOn Availability Group</a:t>
            </a:r>
          </a:p>
          <a:p>
            <a:pPr marL="285753" indent="-285753">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Need to deploy in 3-tiers for HA and DR</a:t>
            </a:r>
          </a:p>
        </p:txBody>
      </p:sp>
      <p:sp>
        <p:nvSpPr>
          <p:cNvPr id="11" name="TextBox 10"/>
          <p:cNvSpPr txBox="1"/>
          <p:nvPr/>
        </p:nvSpPr>
        <p:spPr>
          <a:xfrm>
            <a:off x="2232551" y="5206313"/>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1 </a:t>
            </a:r>
          </a:p>
        </p:txBody>
      </p:sp>
      <p:sp>
        <p:nvSpPr>
          <p:cNvPr id="12" name="TextBox 11"/>
          <p:cNvSpPr txBox="1"/>
          <p:nvPr/>
        </p:nvSpPr>
        <p:spPr>
          <a:xfrm>
            <a:off x="3421658" y="5209041"/>
            <a:ext cx="1340859" cy="634524"/>
          </a:xfrm>
          <a:prstGeom prst="rect">
            <a:avLst/>
          </a:prstGeom>
          <a:noFill/>
        </p:spPr>
        <p:txBody>
          <a:bodyPr wrap="squar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SQL DB WSFC node 2 </a:t>
            </a:r>
          </a:p>
        </p:txBody>
      </p:sp>
      <p:sp>
        <p:nvSpPr>
          <p:cNvPr id="13" name="Rounded Rectangle 12"/>
          <p:cNvSpPr/>
          <p:nvPr/>
        </p:nvSpPr>
        <p:spPr>
          <a:xfrm>
            <a:off x="2148101" y="4147545"/>
            <a:ext cx="2498987" cy="16866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1, WSFC SQL AG </a:t>
            </a:r>
          </a:p>
        </p:txBody>
      </p:sp>
      <p:pic>
        <p:nvPicPr>
          <p:cNvPr id="14" name="Picture 1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014334" y="4566340"/>
            <a:ext cx="582837" cy="582837"/>
          </a:xfrm>
          <a:prstGeom prst="rect">
            <a:avLst/>
          </a:prstGeom>
        </p:spPr>
      </p:pic>
      <p:sp>
        <p:nvSpPr>
          <p:cNvPr id="15" name="TextBox 14"/>
          <p:cNvSpPr txBox="1"/>
          <p:nvPr/>
        </p:nvSpPr>
        <p:spPr>
          <a:xfrm>
            <a:off x="4711881" y="5024748"/>
            <a:ext cx="1187742"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 AG Listener</a:t>
            </a:r>
          </a:p>
        </p:txBody>
      </p:sp>
      <p:sp>
        <p:nvSpPr>
          <p:cNvPr id="16" name="TextBox 15"/>
          <p:cNvSpPr txBox="1"/>
          <p:nvPr/>
        </p:nvSpPr>
        <p:spPr>
          <a:xfrm>
            <a:off x="2810311" y="4951403"/>
            <a:ext cx="127783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 Commit</a:t>
            </a:r>
          </a:p>
        </p:txBody>
      </p:sp>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66415" y="3350146"/>
            <a:ext cx="488985" cy="488985"/>
          </a:xfrm>
          <a:prstGeom prst="rect">
            <a:avLst/>
          </a:prstGeom>
        </p:spPr>
      </p:pic>
      <p:sp>
        <p:nvSpPr>
          <p:cNvPr id="18" name="TextBox 17"/>
          <p:cNvSpPr txBox="1"/>
          <p:nvPr/>
        </p:nvSpPr>
        <p:spPr>
          <a:xfrm>
            <a:off x="2065773" y="3690325"/>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74642" y="3350322"/>
            <a:ext cx="488985" cy="488985"/>
          </a:xfrm>
          <a:prstGeom prst="rect">
            <a:avLst/>
          </a:prstGeom>
        </p:spPr>
      </p:pic>
      <p:sp>
        <p:nvSpPr>
          <p:cNvPr id="20" name="TextBox 19"/>
          <p:cNvSpPr txBox="1"/>
          <p:nvPr/>
        </p:nvSpPr>
        <p:spPr>
          <a:xfrm>
            <a:off x="3410095" y="3690501"/>
            <a:ext cx="1451915"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SAP App Server</a:t>
            </a:r>
          </a:p>
        </p:txBody>
      </p:sp>
      <p:sp>
        <p:nvSpPr>
          <p:cNvPr id="21" name="Rounded Rectangle 20"/>
          <p:cNvSpPr/>
          <p:nvPr/>
        </p:nvSpPr>
        <p:spPr>
          <a:xfrm>
            <a:off x="2148101" y="2791342"/>
            <a:ext cx="2528663"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2</a:t>
            </a:r>
          </a:p>
        </p:txBody>
      </p:sp>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06782" y="1830165"/>
            <a:ext cx="488985" cy="488985"/>
          </a:xfrm>
          <a:prstGeom prst="rect">
            <a:avLst/>
          </a:prstGeom>
        </p:spPr>
      </p:pic>
      <p:sp>
        <p:nvSpPr>
          <p:cNvPr id="23" name="TextBox 22"/>
          <p:cNvSpPr txBox="1"/>
          <p:nvPr/>
        </p:nvSpPr>
        <p:spPr>
          <a:xfrm>
            <a:off x="2132356" y="2218458"/>
            <a:ext cx="1267588"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1</a:t>
            </a:r>
          </a:p>
        </p:txBody>
      </p:sp>
      <p:pic>
        <p:nvPicPr>
          <p:cNvPr id="24" name="Picture 2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27041" y="1830344"/>
            <a:ext cx="488985" cy="488985"/>
          </a:xfrm>
          <a:prstGeom prst="rect">
            <a:avLst/>
          </a:prstGeom>
        </p:spPr>
      </p:pic>
      <p:sp>
        <p:nvSpPr>
          <p:cNvPr id="25" name="TextBox 24"/>
          <p:cNvSpPr txBox="1"/>
          <p:nvPr/>
        </p:nvSpPr>
        <p:spPr>
          <a:xfrm>
            <a:off x="3513250" y="2252241"/>
            <a:ext cx="1233777" cy="627907"/>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SAP Cen.. Serv. Node 2</a:t>
            </a:r>
          </a:p>
        </p:txBody>
      </p:sp>
      <p:sp>
        <p:nvSpPr>
          <p:cNvPr id="26" name="Rounded Rectangle 25"/>
          <p:cNvSpPr/>
          <p:nvPr/>
        </p:nvSpPr>
        <p:spPr>
          <a:xfrm>
            <a:off x="2156118" y="1439806"/>
            <a:ext cx="2498987" cy="135484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r>
              <a:rPr lang="en-US" sz="1200" dirty="0">
                <a:solidFill>
                  <a:srgbClr val="FFFFFF"/>
                </a:solidFill>
                <a:latin typeface="Segoe UI"/>
              </a:rPr>
              <a:t>Av. Set 3, WSFC </a:t>
            </a:r>
          </a:p>
        </p:txBody>
      </p:sp>
      <p:sp>
        <p:nvSpPr>
          <p:cNvPr id="28" name="TextBox 27"/>
          <p:cNvSpPr txBox="1"/>
          <p:nvPr/>
        </p:nvSpPr>
        <p:spPr>
          <a:xfrm>
            <a:off x="4737649" y="3824141"/>
            <a:ext cx="1187742" cy="804055"/>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VM SAP Web Dispatcher</a:t>
            </a:r>
          </a:p>
        </p:txBody>
      </p:sp>
      <p:pic>
        <p:nvPicPr>
          <p:cNvPr id="29" name="Picture 2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985945" y="1707691"/>
            <a:ext cx="585371" cy="585371"/>
          </a:xfrm>
          <a:prstGeom prst="rect">
            <a:avLst/>
          </a:prstGeom>
        </p:spPr>
      </p:pic>
      <p:sp>
        <p:nvSpPr>
          <p:cNvPr id="30" name="TextBox 29"/>
          <p:cNvSpPr txBox="1"/>
          <p:nvPr/>
        </p:nvSpPr>
        <p:spPr>
          <a:xfrm>
            <a:off x="4621564" y="2189961"/>
            <a:ext cx="1314134" cy="880998"/>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ILB</a:t>
            </a:r>
          </a:p>
          <a:p>
            <a:pPr algn="ctr">
              <a:lnSpc>
                <a:spcPct val="90000"/>
              </a:lnSpc>
              <a:spcAft>
                <a:spcPts val="600"/>
              </a:spcAft>
            </a:pPr>
            <a:r>
              <a:rPr lang="en-US" sz="1200" dirty="0">
                <a:gradFill>
                  <a:gsLst>
                    <a:gs pos="2917">
                      <a:schemeClr val="tx1"/>
                    </a:gs>
                    <a:gs pos="30000">
                      <a:schemeClr val="tx1"/>
                    </a:gs>
                  </a:gsLst>
                  <a:lin ang="5400000" scaled="0"/>
                </a:gradFill>
              </a:rPr>
              <a:t>SAP SCS Cluster VNN</a:t>
            </a:r>
          </a:p>
        </p:txBody>
      </p:sp>
      <p:pic>
        <p:nvPicPr>
          <p:cNvPr id="3" name="Picture 2"/>
          <p:cNvPicPr>
            <a:picLocks noChangeAspect="1"/>
          </p:cNvPicPr>
          <p:nvPr/>
        </p:nvPicPr>
        <p:blipFill>
          <a:blip r:embed="rId5"/>
          <a:stretch>
            <a:fillRect/>
          </a:stretch>
        </p:blipFill>
        <p:spPr>
          <a:xfrm>
            <a:off x="2300357" y="1854893"/>
            <a:ext cx="402463" cy="330528"/>
          </a:xfrm>
          <a:prstGeom prst="rect">
            <a:avLst/>
          </a:prstGeom>
        </p:spPr>
      </p:pic>
      <p:pic>
        <p:nvPicPr>
          <p:cNvPr id="4" name="Picture 3"/>
          <p:cNvPicPr>
            <a:picLocks noChangeAspect="1"/>
          </p:cNvPicPr>
          <p:nvPr/>
        </p:nvPicPr>
        <p:blipFill>
          <a:blip r:embed="rId5"/>
          <a:stretch>
            <a:fillRect/>
          </a:stretch>
        </p:blipFill>
        <p:spPr>
          <a:xfrm>
            <a:off x="3614547" y="1854893"/>
            <a:ext cx="402463" cy="330528"/>
          </a:xfrm>
          <a:prstGeom prst="rect">
            <a:avLst/>
          </a:prstGeom>
        </p:spPr>
      </p:pic>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44957" y="3023700"/>
            <a:ext cx="488985" cy="488985"/>
          </a:xfrm>
          <a:prstGeom prst="rect">
            <a:avLst/>
          </a:prstGeom>
        </p:spPr>
      </p:pic>
      <p:sp>
        <p:nvSpPr>
          <p:cNvPr id="34" name="TextBox 33"/>
          <p:cNvSpPr txBox="1"/>
          <p:nvPr/>
        </p:nvSpPr>
        <p:spPr>
          <a:xfrm>
            <a:off x="635566" y="3462929"/>
            <a:ext cx="1507769" cy="634524"/>
          </a:xfrm>
          <a:prstGeom prst="rect">
            <a:avLst/>
          </a:prstGeom>
          <a:noFill/>
        </p:spPr>
        <p:txBody>
          <a:bodyPr wrap="square" lIns="182878" tIns="146302" rIns="182878" bIns="146302"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Domain Controller</a:t>
            </a:r>
          </a:p>
        </p:txBody>
      </p:sp>
      <p:sp>
        <p:nvSpPr>
          <p:cNvPr id="35" name="Rounded Rectangle 34"/>
          <p:cNvSpPr/>
          <p:nvPr/>
        </p:nvSpPr>
        <p:spPr>
          <a:xfrm>
            <a:off x="529470" y="1297655"/>
            <a:ext cx="5301348" cy="473012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t" anchorCtr="0" forceAA="0" compatLnSpc="1">
            <a:prstTxWarp prst="textNoShape">
              <a:avLst/>
            </a:prstTxWarp>
            <a:noAutofit/>
          </a:bodyPr>
          <a:lstStyle/>
          <a:p>
            <a:pPr defTabSz="914049"/>
            <a:endParaRPr lang="en-US" sz="1200" dirty="0">
              <a:solidFill>
                <a:srgbClr val="FFFFFF"/>
              </a:solidFill>
              <a:latin typeface="Segoe UI"/>
            </a:endParaRP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910227" y="4600006"/>
            <a:ext cx="488985" cy="488985"/>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9645" y="4618194"/>
            <a:ext cx="488985" cy="488985"/>
          </a:xfrm>
          <a:prstGeom prst="rect">
            <a:avLst/>
          </a:prstGeom>
        </p:spPr>
      </p:pic>
      <p:sp>
        <p:nvSpPr>
          <p:cNvPr id="39" name="TextBox 38"/>
          <p:cNvSpPr txBox="1"/>
          <p:nvPr/>
        </p:nvSpPr>
        <p:spPr>
          <a:xfrm>
            <a:off x="478534" y="1251916"/>
            <a:ext cx="1183512" cy="464992"/>
          </a:xfrm>
          <a:prstGeom prst="rect">
            <a:avLst/>
          </a:prstGeom>
          <a:noFill/>
        </p:spPr>
        <p:txBody>
          <a:bodyPr wrap="none" lIns="182878" tIns="146302" rIns="182878" bIns="146302"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VNET</a:t>
            </a:r>
          </a:p>
        </p:txBody>
      </p:sp>
      <p:cxnSp>
        <p:nvCxnSpPr>
          <p:cNvPr id="40" name="Straight Arrow Connector 39"/>
          <p:cNvCxnSpPr/>
          <p:nvPr/>
        </p:nvCxnSpPr>
        <p:spPr>
          <a:xfrm>
            <a:off x="3055399" y="4972646"/>
            <a:ext cx="7862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014817" y="3508500"/>
            <a:ext cx="312655" cy="312655"/>
          </a:xfrm>
          <a:prstGeom prst="rect">
            <a:avLst/>
          </a:prstGeom>
        </p:spPr>
      </p:pic>
      <p:pic>
        <p:nvPicPr>
          <p:cNvPr id="45" name="Picture 4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8086" y="3508500"/>
            <a:ext cx="312655" cy="312655"/>
          </a:xfrm>
          <a:prstGeom prst="rect">
            <a:avLst/>
          </a:prstGeom>
        </p:spPr>
      </p:pic>
      <p:pic>
        <p:nvPicPr>
          <p:cNvPr id="46" name="Picture 4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201452" y="3118771"/>
            <a:ext cx="312655" cy="312655"/>
          </a:xfrm>
          <a:prstGeom prst="rect">
            <a:avLst/>
          </a:prstGeom>
        </p:spPr>
      </p:pic>
      <p:sp>
        <p:nvSpPr>
          <p:cNvPr id="47" name="Rounded Rectangle 46"/>
          <p:cNvSpPr/>
          <p:nvPr/>
        </p:nvSpPr>
        <p:spPr>
          <a:xfrm>
            <a:off x="4682663" y="3431426"/>
            <a:ext cx="1148156" cy="49556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2" tIns="91402" rIns="91402" bIns="91402" numCol="1" spcCol="0" rtlCol="0" fromWordArt="0" anchor="b" anchorCtr="0" forceAA="0" compatLnSpc="1">
            <a:prstTxWarp prst="textNoShape">
              <a:avLst/>
            </a:prstTxWarp>
            <a:noAutofit/>
          </a:bodyPr>
          <a:lstStyle/>
          <a:p>
            <a:pPr algn="r" defTabSz="914049"/>
            <a:endParaRPr lang="en-US" sz="1200" dirty="0" err="1">
              <a:solidFill>
                <a:srgbClr val="FFFFFF"/>
              </a:solidFill>
              <a:latin typeface="Segoe UI"/>
            </a:endParaRPr>
          </a:p>
        </p:txBody>
      </p:sp>
      <p:sp>
        <p:nvSpPr>
          <p:cNvPr id="48" name="Rectangle 47"/>
          <p:cNvSpPr/>
          <p:nvPr/>
        </p:nvSpPr>
        <p:spPr>
          <a:xfrm>
            <a:off x="4673652" y="3711153"/>
            <a:ext cx="622705" cy="252100"/>
          </a:xfrm>
          <a:prstGeom prst="rect">
            <a:avLst/>
          </a:prstGeom>
        </p:spPr>
        <p:txBody>
          <a:bodyPr wrap="none">
            <a:spAutoFit/>
          </a:bodyPr>
          <a:lstStyle/>
          <a:p>
            <a:r>
              <a:rPr lang="en-US" sz="1050"/>
              <a:t>Av. Set </a:t>
            </a:r>
          </a:p>
        </p:txBody>
      </p:sp>
    </p:spTree>
    <p:extLst>
      <p:ext uri="{BB962C8B-B14F-4D97-AF65-F5344CB8AC3E}">
        <p14:creationId xmlns:p14="http://schemas.microsoft.com/office/powerpoint/2010/main" val="29943670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Managing unplanned </a:t>
            </a:r>
            <a:r>
              <a:rPr lang="en-US" sz="4800"/>
              <a:t>downtime using </a:t>
            </a:r>
            <a:r>
              <a:rPr lang="en-US" sz="4800" dirty="0"/>
              <a:t>ASR</a:t>
            </a: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56669" y="3304671"/>
            <a:ext cx="571565" cy="571565"/>
          </a:xfrm>
          <a:prstGeom prst="rect">
            <a:avLst/>
          </a:prstGeom>
        </p:spPr>
      </p:pic>
      <p:sp>
        <p:nvSpPr>
          <p:cNvPr id="6" name="Curved Down Arrow 5"/>
          <p:cNvSpPr/>
          <p:nvPr/>
        </p:nvSpPr>
        <p:spPr bwMode="auto">
          <a:xfrm>
            <a:off x="3224176" y="2647508"/>
            <a:ext cx="752396" cy="510363"/>
          </a:xfrm>
          <a:prstGeom prst="curved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8438421" y="3037083"/>
            <a:ext cx="811624" cy="630867"/>
            <a:chOff x="7205045" y="2197111"/>
            <a:chExt cx="811624" cy="630867"/>
          </a:xfrm>
        </p:grpSpPr>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05045" y="2197111"/>
              <a:ext cx="588619" cy="588619"/>
            </a:xfrm>
            <a:prstGeom prst="rect">
              <a:avLst/>
            </a:prstGeom>
          </p:spPr>
        </p:pic>
        <p:pic>
          <p:nvPicPr>
            <p:cNvPr id="9" name="Picture 8"/>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723529" y="2534838"/>
              <a:ext cx="293140" cy="293140"/>
            </a:xfrm>
            <a:prstGeom prst="rect">
              <a:avLst/>
            </a:prstGeom>
          </p:spPr>
        </p:pic>
      </p:grpSp>
      <p:pic>
        <p:nvPicPr>
          <p:cNvPr id="13" name="Picture 1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66797" y="4860646"/>
            <a:ext cx="469809" cy="469809"/>
          </a:xfrm>
          <a:prstGeom prst="rect">
            <a:avLst/>
          </a:prstGeom>
        </p:spPr>
      </p:pic>
      <p:pic>
        <p:nvPicPr>
          <p:cNvPr id="14" name="Picture 1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956669" y="4862701"/>
            <a:ext cx="571565" cy="571565"/>
          </a:xfrm>
          <a:prstGeom prst="rect">
            <a:avLst/>
          </a:prstGeom>
        </p:spPr>
      </p:pic>
      <p:pic>
        <p:nvPicPr>
          <p:cNvPr id="15" name="Picture 1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721431" y="4862701"/>
            <a:ext cx="571565" cy="571565"/>
          </a:xfrm>
          <a:prstGeom prst="rect">
            <a:avLst/>
          </a:prstGeom>
        </p:spPr>
      </p:pic>
      <p:pic>
        <p:nvPicPr>
          <p:cNvPr id="16" name="Picture 1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660147" y="3304671"/>
            <a:ext cx="571565" cy="571565"/>
          </a:xfrm>
          <a:prstGeom prst="rect">
            <a:avLst/>
          </a:prstGeom>
        </p:spPr>
      </p:pic>
      <p:sp>
        <p:nvSpPr>
          <p:cNvPr id="17" name="Rounded Rectangle 16"/>
          <p:cNvSpPr/>
          <p:nvPr/>
        </p:nvSpPr>
        <p:spPr bwMode="auto">
          <a:xfrm>
            <a:off x="2551814" y="2307265"/>
            <a:ext cx="2105246"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3148896" y="3985828"/>
            <a:ext cx="102250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a:t>
            </a:r>
          </a:p>
        </p:txBody>
      </p:sp>
      <p:sp>
        <p:nvSpPr>
          <p:cNvPr id="19" name="TextBox 18"/>
          <p:cNvSpPr txBox="1"/>
          <p:nvPr/>
        </p:nvSpPr>
        <p:spPr>
          <a:xfrm>
            <a:off x="2837743" y="5538134"/>
            <a:ext cx="175551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app servers</a:t>
            </a:r>
          </a:p>
        </p:txBody>
      </p:sp>
      <p:sp>
        <p:nvSpPr>
          <p:cNvPr id="23" name="Right Arrow 22"/>
          <p:cNvSpPr/>
          <p:nvPr/>
        </p:nvSpPr>
        <p:spPr bwMode="auto">
          <a:xfrm>
            <a:off x="4901991" y="343431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ounded Rectangle 23"/>
          <p:cNvSpPr/>
          <p:nvPr/>
        </p:nvSpPr>
        <p:spPr bwMode="auto">
          <a:xfrm>
            <a:off x="7861024" y="2278907"/>
            <a:ext cx="2771533" cy="3891516"/>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98618" y="3702286"/>
            <a:ext cx="1228156"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AG secondary replica</a:t>
            </a:r>
          </a:p>
        </p:txBody>
      </p:sp>
      <p:sp>
        <p:nvSpPr>
          <p:cNvPr id="26" name="TextBox 25"/>
          <p:cNvSpPr txBox="1"/>
          <p:nvPr/>
        </p:nvSpPr>
        <p:spPr>
          <a:xfrm>
            <a:off x="8290450" y="5372982"/>
            <a:ext cx="1470238"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SAP </a:t>
            </a:r>
            <a:r>
              <a:rPr lang="en-US" sz="1400" dirty="0" err="1">
                <a:gradFill>
                  <a:gsLst>
                    <a:gs pos="2917">
                      <a:schemeClr val="tx1"/>
                    </a:gs>
                    <a:gs pos="30000">
                      <a:schemeClr val="tx1"/>
                    </a:gs>
                  </a:gsLst>
                  <a:lin ang="5400000" scaled="0"/>
                </a:gradFill>
              </a:rPr>
              <a:t>rep’ed</a:t>
            </a:r>
            <a:r>
              <a:rPr lang="en-US" sz="1400" dirty="0">
                <a:gradFill>
                  <a:gsLst>
                    <a:gs pos="2917">
                      <a:schemeClr val="tx1"/>
                    </a:gs>
                    <a:gs pos="30000">
                      <a:schemeClr val="tx1"/>
                    </a:gs>
                  </a:gsLst>
                  <a:lin ang="5400000" scaled="0"/>
                </a:gradFill>
              </a:rPr>
              <a:t> app servers</a:t>
            </a:r>
          </a:p>
        </p:txBody>
      </p:sp>
      <p:pic>
        <p:nvPicPr>
          <p:cNvPr id="27" name="Picture 2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368606" y="1798028"/>
            <a:ext cx="780290" cy="780290"/>
          </a:xfrm>
          <a:prstGeom prst="rect">
            <a:avLst/>
          </a:prstGeom>
        </p:spPr>
      </p:pic>
      <p:pic>
        <p:nvPicPr>
          <p:cNvPr id="28" name="Picture 27"/>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174280" y="1898748"/>
            <a:ext cx="780290" cy="780290"/>
          </a:xfrm>
          <a:prstGeom prst="rect">
            <a:avLst/>
          </a:prstGeom>
        </p:spPr>
      </p:pic>
      <p:sp>
        <p:nvSpPr>
          <p:cNvPr id="29" name="Right Arrow 28"/>
          <p:cNvSpPr/>
          <p:nvPr/>
        </p:nvSpPr>
        <p:spPr bwMode="auto">
          <a:xfrm>
            <a:off x="4905532" y="5107166"/>
            <a:ext cx="2778234" cy="246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682345" y="4041932"/>
            <a:ext cx="603463" cy="603463"/>
          </a:xfrm>
          <a:prstGeom prst="rect">
            <a:avLst/>
          </a:prstGeom>
        </p:spPr>
      </p:pic>
      <p:sp>
        <p:nvSpPr>
          <p:cNvPr id="35" name="TextBox 34"/>
          <p:cNvSpPr txBox="1"/>
          <p:nvPr/>
        </p:nvSpPr>
        <p:spPr>
          <a:xfrm>
            <a:off x="9483502" y="4704158"/>
            <a:ext cx="1228156"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Acct.</a:t>
            </a:r>
          </a:p>
        </p:txBody>
      </p:sp>
      <p:pic>
        <p:nvPicPr>
          <p:cNvPr id="36" name="Picture 35"/>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4240495" y="2767726"/>
            <a:ext cx="390145" cy="390145"/>
          </a:xfrm>
          <a:prstGeom prst="rect">
            <a:avLst/>
          </a:prstGeom>
        </p:spPr>
      </p:pic>
      <p:pic>
        <p:nvPicPr>
          <p:cNvPr id="37" name="Picture 36"/>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7909554" y="2714855"/>
            <a:ext cx="390145" cy="390145"/>
          </a:xfrm>
          <a:prstGeom prst="rect">
            <a:avLst/>
          </a:prstGeom>
        </p:spPr>
      </p:pic>
      <p:cxnSp>
        <p:nvCxnSpPr>
          <p:cNvPr id="39" name="Straight Arrow Connector 38"/>
          <p:cNvCxnSpPr/>
          <p:nvPr/>
        </p:nvCxnSpPr>
        <p:spPr>
          <a:xfrm>
            <a:off x="4901991" y="2962798"/>
            <a:ext cx="27782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3310" y="2893516"/>
            <a:ext cx="112434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S2S or ER</a:t>
            </a:r>
          </a:p>
        </p:txBody>
      </p:sp>
      <p:sp>
        <p:nvSpPr>
          <p:cNvPr id="41" name="TextBox 40"/>
          <p:cNvSpPr txBox="1"/>
          <p:nvPr/>
        </p:nvSpPr>
        <p:spPr>
          <a:xfrm>
            <a:off x="5177132" y="3557664"/>
            <a:ext cx="240521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SQL AG replication</a:t>
            </a:r>
          </a:p>
        </p:txBody>
      </p:sp>
      <p:sp>
        <p:nvSpPr>
          <p:cNvPr id="42" name="TextBox 41"/>
          <p:cNvSpPr txBox="1"/>
          <p:nvPr/>
        </p:nvSpPr>
        <p:spPr>
          <a:xfrm>
            <a:off x="5318901" y="5304952"/>
            <a:ext cx="207736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Async</a:t>
            </a:r>
            <a:r>
              <a:rPr lang="en-US" sz="1400" dirty="0">
                <a:gradFill>
                  <a:gsLst>
                    <a:gs pos="2917">
                      <a:schemeClr val="tx1"/>
                    </a:gs>
                    <a:gs pos="30000">
                      <a:schemeClr val="tx1"/>
                    </a:gs>
                  </a:gsLst>
                  <a:lin ang="5400000" scaled="0"/>
                </a:gradFill>
              </a:rPr>
              <a:t>. VM replication</a:t>
            </a:r>
          </a:p>
        </p:txBody>
      </p:sp>
      <p:pic>
        <p:nvPicPr>
          <p:cNvPr id="43" name="Picture 42"/>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46443" y="1018869"/>
            <a:ext cx="1425198" cy="1425198"/>
          </a:xfrm>
          <a:prstGeom prst="rect">
            <a:avLst/>
          </a:prstGeom>
        </p:spPr>
      </p:pic>
      <p:sp>
        <p:nvSpPr>
          <p:cNvPr id="22" name="TextBox 21"/>
          <p:cNvSpPr txBox="1"/>
          <p:nvPr/>
        </p:nvSpPr>
        <p:spPr>
          <a:xfrm>
            <a:off x="5467342" y="2235873"/>
            <a:ext cx="1462813" cy="677252"/>
          </a:xfrm>
          <a:prstGeom prst="rect">
            <a:avLst/>
          </a:prstGeom>
          <a:noFill/>
          <a:ln>
            <a:noFill/>
          </a:ln>
        </p:spPr>
        <p:txBody>
          <a:bodyPr wrap="square" lIns="179158" tIns="143327" rIns="179158" bIns="143327" rtlCol="0">
            <a:spAutoFit/>
          </a:bodyPr>
          <a:lstStyle/>
          <a:p>
            <a:pPr algn="ctr" defTabSz="912951">
              <a:lnSpc>
                <a:spcPct val="90000"/>
              </a:lnSpc>
              <a:spcAft>
                <a:spcPts val="588"/>
              </a:spcAft>
            </a:pPr>
            <a:r>
              <a:rPr lang="en-US" sz="1400" kern="0" dirty="0"/>
              <a:t>Azure </a:t>
            </a:r>
            <a:br>
              <a:rPr lang="en-US" sz="1400" kern="0" dirty="0"/>
            </a:br>
            <a:r>
              <a:rPr lang="en-US" sz="1400" kern="0" dirty="0"/>
              <a:t>Site Recovery</a:t>
            </a:r>
          </a:p>
        </p:txBody>
      </p:sp>
      <p:sp>
        <p:nvSpPr>
          <p:cNvPr id="53" name="Freeform 52"/>
          <p:cNvSpPr/>
          <p:nvPr/>
        </p:nvSpPr>
        <p:spPr bwMode="auto">
          <a:xfrm>
            <a:off x="4304878" y="1353701"/>
            <a:ext cx="1772016" cy="762272"/>
          </a:xfrm>
          <a:custGeom>
            <a:avLst/>
            <a:gdLst>
              <a:gd name="connsiteX0" fmla="*/ 0 w 1772016"/>
              <a:gd name="connsiteY0" fmla="*/ 762272 h 762272"/>
              <a:gd name="connsiteX1" fmla="*/ 489098 w 1772016"/>
              <a:gd name="connsiteY1" fmla="*/ 81788 h 762272"/>
              <a:gd name="connsiteX2" fmla="*/ 1286540 w 1772016"/>
              <a:gd name="connsiteY2" fmla="*/ 28625 h 762272"/>
              <a:gd name="connsiteX3" fmla="*/ 1722474 w 1772016"/>
              <a:gd name="connsiteY3" fmla="*/ 230644 h 762272"/>
              <a:gd name="connsiteX4" fmla="*/ 1743740 w 1772016"/>
              <a:gd name="connsiteY4" fmla="*/ 283807 h 76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2016" h="762272">
                <a:moveTo>
                  <a:pt x="0" y="762272"/>
                </a:moveTo>
                <a:cubicBezTo>
                  <a:pt x="137337" y="483167"/>
                  <a:pt x="274675" y="204062"/>
                  <a:pt x="489098" y="81788"/>
                </a:cubicBezTo>
                <a:cubicBezTo>
                  <a:pt x="703521" y="-40487"/>
                  <a:pt x="1080977" y="3816"/>
                  <a:pt x="1286540" y="28625"/>
                </a:cubicBezTo>
                <a:cubicBezTo>
                  <a:pt x="1492103" y="53434"/>
                  <a:pt x="1646274" y="188114"/>
                  <a:pt x="1722474" y="230644"/>
                </a:cubicBezTo>
                <a:cubicBezTo>
                  <a:pt x="1798674" y="273174"/>
                  <a:pt x="1771207" y="278490"/>
                  <a:pt x="1743740" y="283807"/>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4" name="Freeform 53"/>
          <p:cNvSpPr/>
          <p:nvPr/>
        </p:nvSpPr>
        <p:spPr bwMode="auto">
          <a:xfrm>
            <a:off x="3466862" y="1353701"/>
            <a:ext cx="2116448" cy="857918"/>
          </a:xfrm>
          <a:custGeom>
            <a:avLst/>
            <a:gdLst>
              <a:gd name="connsiteX0" fmla="*/ 0 w 1594884"/>
              <a:gd name="connsiteY0" fmla="*/ 862454 h 862454"/>
              <a:gd name="connsiteX1" fmla="*/ 265814 w 1594884"/>
              <a:gd name="connsiteY1" fmla="*/ 235133 h 862454"/>
              <a:gd name="connsiteX2" fmla="*/ 648586 w 1594884"/>
              <a:gd name="connsiteY2" fmla="*/ 1216 h 862454"/>
              <a:gd name="connsiteX3" fmla="*/ 1350335 w 1594884"/>
              <a:gd name="connsiteY3" fmla="*/ 150072 h 862454"/>
              <a:gd name="connsiteX4" fmla="*/ 1594884 w 1594884"/>
              <a:gd name="connsiteY4" fmla="*/ 298928 h 86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884" h="862454">
                <a:moveTo>
                  <a:pt x="0" y="862454"/>
                </a:moveTo>
                <a:cubicBezTo>
                  <a:pt x="78858" y="620563"/>
                  <a:pt x="157716" y="378673"/>
                  <a:pt x="265814" y="235133"/>
                </a:cubicBezTo>
                <a:cubicBezTo>
                  <a:pt x="373912" y="91593"/>
                  <a:pt x="467833" y="15393"/>
                  <a:pt x="648586" y="1216"/>
                </a:cubicBezTo>
                <a:cubicBezTo>
                  <a:pt x="829339" y="-12961"/>
                  <a:pt x="1192619" y="100453"/>
                  <a:pt x="1350335" y="150072"/>
                </a:cubicBezTo>
                <a:cubicBezTo>
                  <a:pt x="1508051" y="199691"/>
                  <a:pt x="1557670" y="268802"/>
                  <a:pt x="1594884" y="298928"/>
                </a:cubicBezTo>
              </a:path>
            </a:pathLst>
          </a:custGeom>
          <a:noFill/>
          <a:ln w="25400">
            <a:solidFill>
              <a:schemeClr val="accent2">
                <a:lumMod val="60000"/>
                <a:lumOff val="40000"/>
              </a:schemeClr>
            </a:solidFill>
            <a:prstDash val="sysDash"/>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p:cNvSpPr/>
          <p:nvPr/>
        </p:nvSpPr>
        <p:spPr bwMode="auto">
          <a:xfrm>
            <a:off x="7113181" y="1285707"/>
            <a:ext cx="1945759" cy="904600"/>
          </a:xfrm>
          <a:custGeom>
            <a:avLst/>
            <a:gdLst>
              <a:gd name="connsiteX0" fmla="*/ 0 w 1945759"/>
              <a:gd name="connsiteY0" fmla="*/ 213484 h 904600"/>
              <a:gd name="connsiteX1" fmla="*/ 425303 w 1945759"/>
              <a:gd name="connsiteY1" fmla="*/ 22098 h 904600"/>
              <a:gd name="connsiteX2" fmla="*/ 1041991 w 1945759"/>
              <a:gd name="connsiteY2" fmla="*/ 43363 h 904600"/>
              <a:gd name="connsiteX3" fmla="*/ 1637414 w 1945759"/>
              <a:gd name="connsiteY3" fmla="*/ 372972 h 904600"/>
              <a:gd name="connsiteX4" fmla="*/ 1945759 w 1945759"/>
              <a:gd name="connsiteY4" fmla="*/ 904600 h 90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59" h="904600">
                <a:moveTo>
                  <a:pt x="0" y="213484"/>
                </a:moveTo>
                <a:cubicBezTo>
                  <a:pt x="125819" y="131968"/>
                  <a:pt x="251638" y="50452"/>
                  <a:pt x="425303" y="22098"/>
                </a:cubicBezTo>
                <a:cubicBezTo>
                  <a:pt x="598968" y="-6256"/>
                  <a:pt x="839973" y="-15116"/>
                  <a:pt x="1041991" y="43363"/>
                </a:cubicBezTo>
                <a:cubicBezTo>
                  <a:pt x="1244010" y="101842"/>
                  <a:pt x="1486786" y="229432"/>
                  <a:pt x="1637414" y="372972"/>
                </a:cubicBezTo>
                <a:cubicBezTo>
                  <a:pt x="1788042" y="516512"/>
                  <a:pt x="1901457" y="835488"/>
                  <a:pt x="1945759" y="904600"/>
                </a:cubicBezTo>
              </a:path>
            </a:pathLst>
          </a:custGeom>
          <a:noFill/>
          <a:ln w="25400">
            <a:solidFill>
              <a:schemeClr val="accent2">
                <a:lumMod val="60000"/>
                <a:lumOff val="40000"/>
              </a:schemeClr>
            </a:solidFill>
            <a:prstDash val="sys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3715522" y="1482925"/>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sp>
        <p:nvSpPr>
          <p:cNvPr id="69" name="TextBox 68"/>
          <p:cNvSpPr txBox="1"/>
          <p:nvPr/>
        </p:nvSpPr>
        <p:spPr>
          <a:xfrm>
            <a:off x="7057695" y="1422671"/>
            <a:ext cx="17295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DR Orchestration</a:t>
            </a:r>
          </a:p>
        </p:txBody>
      </p:sp>
      <p:pic>
        <p:nvPicPr>
          <p:cNvPr id="70" name="Picture 6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92135" y="4981452"/>
            <a:ext cx="469809" cy="469809"/>
          </a:xfrm>
          <a:prstGeom prst="rect">
            <a:avLst/>
          </a:prstGeom>
        </p:spPr>
      </p:pic>
    </p:spTree>
    <p:extLst>
      <p:ext uri="{BB962C8B-B14F-4D97-AF65-F5344CB8AC3E}">
        <p14:creationId xmlns:p14="http://schemas.microsoft.com/office/powerpoint/2010/main" val="90088320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CE4D1-21F0-4C9B-A09C-5040862BEF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0C6446-5DCC-4147-B394-326F427C5883}">
  <ds:schemaRefs>
    <ds:schemaRef ds:uri="http://purl.org/dc/terms/"/>
    <ds:schemaRef ds:uri="http://schemas.openxmlformats.org/package/2006/metadata/core-properties"/>
    <ds:schemaRef ds:uri="90233804-1787-4a43-ac9c-fff69bc1528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E452A01-EC69-45C8-878A-A768DE146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 GSI Workshop Template</Template>
  <TotalTime>1474</TotalTime>
  <Words>5320</Words>
  <Application>Microsoft Office PowerPoint</Application>
  <PresentationFormat>Widescreen</PresentationFormat>
  <Paragraphs>545</Paragraphs>
  <Slides>44</Slides>
  <Notes>44</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Segoe UI</vt:lpstr>
      <vt:lpstr>Segoe UI Light</vt:lpstr>
      <vt:lpstr>Windows Azure</vt:lpstr>
      <vt:lpstr>PowerPoint Presentation</vt:lpstr>
      <vt:lpstr>Disaster Recovery for SAP applications </vt:lpstr>
      <vt:lpstr>Agenda </vt:lpstr>
      <vt:lpstr>Protecting SAP AnyDB on Azure</vt:lpstr>
      <vt:lpstr>Database HA Architecture in Azure</vt:lpstr>
      <vt:lpstr>Database HA/DR Architecture in Azure</vt:lpstr>
      <vt:lpstr>Considerations to protect SAP Systems</vt:lpstr>
      <vt:lpstr>Azure infrastructure for a HA SAP system</vt:lpstr>
      <vt:lpstr>Managing unplanned downtime using ASR</vt:lpstr>
      <vt:lpstr>HA/DR for SAP Central Services</vt:lpstr>
      <vt:lpstr>SQL Server HA/DR</vt:lpstr>
      <vt:lpstr>SQL Server Recovery Options</vt:lpstr>
      <vt:lpstr>SAP/SQL DR using Log Shipping</vt:lpstr>
      <vt:lpstr>SAP/SQL DR using AG Replicas on Azure</vt:lpstr>
      <vt:lpstr>Azure SQL AG Replica – Things to know</vt:lpstr>
      <vt:lpstr>Oracle Database HA/DR</vt:lpstr>
      <vt:lpstr>Oracle Database High Availability</vt:lpstr>
      <vt:lpstr>Oracle Database HA - Fail Safe</vt:lpstr>
      <vt:lpstr>Oracle Database HA - Data Guard</vt:lpstr>
      <vt:lpstr>Oracle DB HA – Multiple Data Guard</vt:lpstr>
      <vt:lpstr>Oracle Database DR - Data Guard</vt:lpstr>
      <vt:lpstr>Oracle Data Guard Considerations</vt:lpstr>
      <vt:lpstr>SAP on Oracle/Azure Considerations</vt:lpstr>
      <vt:lpstr>Protecting SAP HANA on Azure</vt:lpstr>
      <vt:lpstr>High availability - overview</vt:lpstr>
      <vt:lpstr>SAP Hana High Availability</vt:lpstr>
      <vt:lpstr>Disaster recovery for SAP HANA </vt:lpstr>
      <vt:lpstr>SAP HANA Business Continuity</vt:lpstr>
      <vt:lpstr>SAP HANA Business Continuity</vt:lpstr>
      <vt:lpstr>More Complex HANA System Replication</vt:lpstr>
      <vt:lpstr>More Complex HANA System Replication</vt:lpstr>
      <vt:lpstr>SAP HANA HA Comparison</vt:lpstr>
      <vt:lpstr>Integrated Backup/Restore/DR</vt:lpstr>
      <vt:lpstr>Azure Site Recovery</vt:lpstr>
      <vt:lpstr>Azure Site Recovery One solution for multiple infrastructures</vt:lpstr>
      <vt:lpstr>ASR SAP Scenario</vt:lpstr>
      <vt:lpstr>Resource mapping - networks</vt:lpstr>
      <vt:lpstr>Why Azure Site Recovery</vt:lpstr>
      <vt:lpstr>How to Set up ASR</vt:lpstr>
      <vt:lpstr>ASR – Things to know</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35</cp:revision>
  <dcterms:created xsi:type="dcterms:W3CDTF">2017-06-13T06:36:23Z</dcterms:created>
  <dcterms:modified xsi:type="dcterms:W3CDTF">2017-06-23T06:11:53Z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