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4"/>
  </p:sldMasterIdLst>
  <p:notesMasterIdLst>
    <p:notesMasterId r:id="rId32"/>
  </p:notesMasterIdLst>
  <p:sldIdLst>
    <p:sldId id="347" r:id="rId5"/>
    <p:sldId id="348" r:id="rId6"/>
    <p:sldId id="417" r:id="rId7"/>
    <p:sldId id="418" r:id="rId8"/>
    <p:sldId id="442" r:id="rId9"/>
    <p:sldId id="441" r:id="rId10"/>
    <p:sldId id="447" r:id="rId11"/>
    <p:sldId id="440" r:id="rId12"/>
    <p:sldId id="448" r:id="rId13"/>
    <p:sldId id="449" r:id="rId14"/>
    <p:sldId id="426" r:id="rId15"/>
    <p:sldId id="443" r:id="rId16"/>
    <p:sldId id="444" r:id="rId17"/>
    <p:sldId id="430" r:id="rId18"/>
    <p:sldId id="445" r:id="rId19"/>
    <p:sldId id="432" r:id="rId20"/>
    <p:sldId id="433" r:id="rId21"/>
    <p:sldId id="434" r:id="rId22"/>
    <p:sldId id="446" r:id="rId23"/>
    <p:sldId id="435" r:id="rId24"/>
    <p:sldId id="422" r:id="rId25"/>
    <p:sldId id="436" r:id="rId26"/>
    <p:sldId id="437" r:id="rId27"/>
    <p:sldId id="438" r:id="rId28"/>
    <p:sldId id="427" r:id="rId29"/>
    <p:sldId id="352" r:id="rId30"/>
    <p:sldId id="34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5 mins)" id="{28E9690B-0091-4B37-904D-AF77356E58A6}">
          <p14:sldIdLst>
            <p14:sldId id="347"/>
            <p14:sldId id="348"/>
          </p14:sldIdLst>
        </p14:section>
        <p14:section name="IaC using ARM (30 mins)" id="{81FA6515-2ACA-42D2-B462-6AD6B7D7EF6D}">
          <p14:sldIdLst>
            <p14:sldId id="417"/>
            <p14:sldId id="418"/>
            <p14:sldId id="442"/>
            <p14:sldId id="441"/>
            <p14:sldId id="447"/>
            <p14:sldId id="440"/>
            <p14:sldId id="448"/>
            <p14:sldId id="449"/>
            <p14:sldId id="426"/>
            <p14:sldId id="443"/>
            <p14:sldId id="444"/>
            <p14:sldId id="430"/>
            <p14:sldId id="445"/>
            <p14:sldId id="432"/>
            <p14:sldId id="433"/>
            <p14:sldId id="434"/>
            <p14:sldId id="446"/>
            <p14:sldId id="435"/>
          </p14:sldIdLst>
        </p14:section>
        <p14:section name="SAP Hana Reference Architecture (25 mins)" id="{30B8D20D-663F-4B60-A2ED-1BAB7CE292A7}">
          <p14:sldIdLst>
            <p14:sldId id="422"/>
            <p14:sldId id="436"/>
            <p14:sldId id="437"/>
            <p14:sldId id="438"/>
            <p14:sldId id="427"/>
          </p14:sldIdLst>
        </p14:section>
        <p14:section name="Conclusion (5 mins)" id="{6EC64523-FE06-4775-B955-831F82F993AC}">
          <p14:sldIdLst>
            <p14:sldId id="352"/>
            <p14:sldId id="34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fsaneh Karami" initials="AK" lastIdx="4" clrIdx="0">
    <p:extLst>
      <p:ext uri="{19B8F6BF-5375-455C-9EA6-DF929625EA0E}">
        <p15:presenceInfo xmlns:p15="http://schemas.microsoft.com/office/powerpoint/2012/main" userId="Afsaneh Karam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5925B2-8A58-4C0F-A205-83D13541237E}" v="4" dt="2017-06-19T19:43:06.9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436" autoAdjust="0"/>
    <p:restoredTop sz="69333" autoAdjust="0"/>
  </p:normalViewPr>
  <p:slideViewPr>
    <p:cSldViewPr snapToGrid="0" showGuides="1">
      <p:cViewPr varScale="1">
        <p:scale>
          <a:sx n="74" d="100"/>
          <a:sy n="74" d="100"/>
        </p:scale>
        <p:origin x="648" y="77"/>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077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k Rainey" userId="1134bef6-51ff-4075-9789-bf2b4f917585" providerId="ADAL" clId="{A16D7C6C-6A7F-4015-BC00-5F184EEFC81B}"/>
    <pc:docChg chg="undo custSel addSld delSld modSld sldOrd delSection modSection">
      <pc:chgData name="Rick Rainey" userId="1134bef6-51ff-4075-9789-bf2b4f917585" providerId="ADAL" clId="{A16D7C6C-6A7F-4015-BC00-5F184EEFC81B}" dt="2017-06-20T14:19:35.744" v="22312" actId="20577"/>
      <pc:docMkLst>
        <pc:docMk/>
      </pc:docMkLst>
      <pc:sldChg chg="modNotesTx">
        <pc:chgData name="Rick Rainey" userId="1134bef6-51ff-4075-9789-bf2b4f917585" providerId="ADAL" clId="{A16D7C6C-6A7F-4015-BC00-5F184EEFC81B}" dt="2017-06-17T13:09:38.672" v="0" actId="6549"/>
        <pc:sldMkLst>
          <pc:docMk/>
          <pc:sldMk cId="525139742" sldId="347"/>
        </pc:sldMkLst>
      </pc:sldChg>
      <pc:sldChg chg="modSp ord">
        <pc:chgData name="Rick Rainey" userId="1134bef6-51ff-4075-9789-bf2b4f917585" providerId="ADAL" clId="{A16D7C6C-6A7F-4015-BC00-5F184EEFC81B}" dt="2017-06-19T15:23:56.091" v="17482" actId="5793"/>
        <pc:sldMkLst>
          <pc:docMk/>
          <pc:sldMk cId="3274416216" sldId="348"/>
        </pc:sldMkLst>
        <pc:spChg chg="mod">
          <ac:chgData name="Rick Rainey" userId="1134bef6-51ff-4075-9789-bf2b4f917585" providerId="ADAL" clId="{A16D7C6C-6A7F-4015-BC00-5F184EEFC81B}" dt="2017-06-19T15:23:56.091" v="17482" actId="5793"/>
          <ac:spMkLst>
            <pc:docMk/>
            <pc:sldMk cId="3274416216" sldId="348"/>
            <ac:spMk id="5" creationId="{00000000-0000-0000-0000-000000000000}"/>
          </ac:spMkLst>
        </pc:spChg>
      </pc:sldChg>
      <pc:sldChg chg="modSp">
        <pc:chgData name="Rick Rainey" userId="1134bef6-51ff-4075-9789-bf2b4f917585" providerId="ADAL" clId="{A16D7C6C-6A7F-4015-BC00-5F184EEFC81B}" dt="2017-06-19T15:25:15.558" v="17489" actId="6549"/>
        <pc:sldMkLst>
          <pc:docMk/>
          <pc:sldMk cId="2850096197" sldId="352"/>
        </pc:sldMkLst>
        <pc:spChg chg="mod">
          <ac:chgData name="Rick Rainey" userId="1134bef6-51ff-4075-9789-bf2b4f917585" providerId="ADAL" clId="{A16D7C6C-6A7F-4015-BC00-5F184EEFC81B}" dt="2017-06-19T15:25:15.558" v="17489" actId="6549"/>
          <ac:spMkLst>
            <pc:docMk/>
            <pc:sldMk cId="2850096197" sldId="352"/>
            <ac:spMk id="3" creationId="{00000000-0000-0000-0000-000000000000}"/>
          </ac:spMkLst>
        </pc:spChg>
      </pc:sldChg>
      <pc:sldChg chg="modNotesTx">
        <pc:chgData name="Rick Rainey" userId="1134bef6-51ff-4075-9789-bf2b4f917585" providerId="ADAL" clId="{A16D7C6C-6A7F-4015-BC00-5F184EEFC81B}" dt="2017-06-19T14:55:38.511" v="12701" actId="20577"/>
        <pc:sldMkLst>
          <pc:docMk/>
          <pc:sldMk cId="318318250" sldId="418"/>
        </pc:sldMkLst>
      </pc:sldChg>
      <pc:sldChg chg="modSp modNotesTx">
        <pc:chgData name="Rick Rainey" userId="1134bef6-51ff-4075-9789-bf2b4f917585" providerId="ADAL" clId="{A16D7C6C-6A7F-4015-BC00-5F184EEFC81B}" dt="2017-06-19T15:23:20.896" v="17479" actId="20577"/>
        <pc:sldMkLst>
          <pc:docMk/>
          <pc:sldMk cId="2701982067" sldId="419"/>
        </pc:sldMkLst>
        <pc:cxnChg chg="mod">
          <ac:chgData name="Rick Rainey" userId="1134bef6-51ff-4075-9789-bf2b4f917585" providerId="ADAL" clId="{A16D7C6C-6A7F-4015-BC00-5F184EEFC81B}" dt="2017-06-17T13:22:29.906" v="4" actId="692"/>
          <ac:cxnSpMkLst>
            <pc:docMk/>
            <pc:sldMk cId="2701982067" sldId="419"/>
            <ac:cxnSpMk id="29" creationId="{00000000-0000-0000-0000-000000000000}"/>
          </ac:cxnSpMkLst>
        </pc:cxnChg>
        <pc:cxnChg chg="mod">
          <ac:chgData name="Rick Rainey" userId="1134bef6-51ff-4075-9789-bf2b4f917585" providerId="ADAL" clId="{A16D7C6C-6A7F-4015-BC00-5F184EEFC81B}" dt="2017-06-17T13:22:29.906" v="4" actId="692"/>
          <ac:cxnSpMkLst>
            <pc:docMk/>
            <pc:sldMk cId="2701982067" sldId="419"/>
            <ac:cxnSpMk id="32" creationId="{00000000-0000-0000-0000-000000000000}"/>
          </ac:cxnSpMkLst>
        </pc:cxnChg>
        <pc:cxnChg chg="mod">
          <ac:chgData name="Rick Rainey" userId="1134bef6-51ff-4075-9789-bf2b4f917585" providerId="ADAL" clId="{A16D7C6C-6A7F-4015-BC00-5F184EEFC81B}" dt="2017-06-17T13:22:29.906" v="4" actId="692"/>
          <ac:cxnSpMkLst>
            <pc:docMk/>
            <pc:sldMk cId="2701982067" sldId="419"/>
            <ac:cxnSpMk id="35" creationId="{00000000-0000-0000-0000-000000000000}"/>
          </ac:cxnSpMkLst>
        </pc:cxnChg>
      </pc:sldChg>
      <pc:sldChg chg="modNotesTx">
        <pc:chgData name="Rick Rainey" userId="1134bef6-51ff-4075-9789-bf2b4f917585" providerId="ADAL" clId="{A16D7C6C-6A7F-4015-BC00-5F184EEFC81B}" dt="2017-06-19T15:46:07.661" v="20189" actId="20577"/>
        <pc:sldMkLst>
          <pc:docMk/>
          <pc:sldMk cId="230853730" sldId="420"/>
        </pc:sldMkLst>
      </pc:sldChg>
      <pc:sldChg chg="del">
        <pc:chgData name="Rick Rainey" userId="1134bef6-51ff-4075-9789-bf2b4f917585" providerId="ADAL" clId="{A16D7C6C-6A7F-4015-BC00-5F184EEFC81B}" dt="2017-06-19T15:25:04.414" v="17486" actId="2696"/>
        <pc:sldMkLst>
          <pc:docMk/>
          <pc:sldMk cId="643437063" sldId="423"/>
        </pc:sldMkLst>
      </pc:sldChg>
      <pc:sldChg chg="modSp modNotesTx">
        <pc:chgData name="Rick Rainey" userId="1134bef6-51ff-4075-9789-bf2b4f917585" providerId="ADAL" clId="{A16D7C6C-6A7F-4015-BC00-5F184EEFC81B}" dt="2017-06-19T15:54:00.061" v="22303" actId="20577"/>
        <pc:sldMkLst>
          <pc:docMk/>
          <pc:sldMk cId="2226668269" sldId="424"/>
        </pc:sldMkLst>
        <pc:spChg chg="mod">
          <ac:chgData name="Rick Rainey" userId="1134bef6-51ff-4075-9789-bf2b4f917585" providerId="ADAL" clId="{A16D7C6C-6A7F-4015-BC00-5F184EEFC81B}" dt="2017-06-17T13:19:16.863" v="1" actId="14100"/>
          <ac:spMkLst>
            <pc:docMk/>
            <pc:sldMk cId="2226668269" sldId="424"/>
            <ac:spMk id="5" creationId="{00000000-0000-0000-0000-000000000000}"/>
          </ac:spMkLst>
        </pc:spChg>
      </pc:sldChg>
      <pc:sldChg chg="add del">
        <pc:chgData name="Rick Rainey" userId="1134bef6-51ff-4075-9789-bf2b4f917585" providerId="ADAL" clId="{A16D7C6C-6A7F-4015-BC00-5F184EEFC81B}" dt="2017-06-19T15:25:06.122" v="17487" actId="2696"/>
        <pc:sldMkLst>
          <pc:docMk/>
          <pc:sldMk cId="3798759829" sldId="425"/>
        </pc:sldMkLst>
      </pc:sldChg>
      <pc:sldChg chg="modNotesTx">
        <pc:chgData name="Rick Rainey" userId="1134bef6-51ff-4075-9789-bf2b4f917585" providerId="ADAL" clId="{A16D7C6C-6A7F-4015-BC00-5F184EEFC81B}" dt="2017-06-19T13:46:46.125" v="6096" actId="20577"/>
        <pc:sldMkLst>
          <pc:docMk/>
          <pc:sldMk cId="2610487869" sldId="426"/>
        </pc:sldMkLst>
      </pc:sldChg>
      <pc:sldChg chg="modNotesTx">
        <pc:chgData name="Rick Rainey" userId="1134bef6-51ff-4075-9789-bf2b4f917585" providerId="ADAL" clId="{A16D7C6C-6A7F-4015-BC00-5F184EEFC81B}" dt="2017-06-19T02:43:50.831" v="3422" actId="20577"/>
        <pc:sldMkLst>
          <pc:docMk/>
          <pc:sldMk cId="1048926438" sldId="427"/>
        </pc:sldMkLst>
      </pc:sldChg>
      <pc:sldChg chg="modSp add modNotesTx">
        <pc:chgData name="Rick Rainey" userId="1134bef6-51ff-4075-9789-bf2b4f917585" providerId="ADAL" clId="{A16D7C6C-6A7F-4015-BC00-5F184EEFC81B}" dt="2017-06-19T13:48:10.882" v="6354" actId="20577"/>
        <pc:sldMkLst>
          <pc:docMk/>
          <pc:sldMk cId="213040961" sldId="428"/>
        </pc:sldMkLst>
        <pc:cxnChg chg="mod">
          <ac:chgData name="Rick Rainey" userId="1134bef6-51ff-4075-9789-bf2b4f917585" providerId="ADAL" clId="{A16D7C6C-6A7F-4015-BC00-5F184EEFC81B}" dt="2017-06-17T13:22:45.312" v="5" actId="692"/>
          <ac:cxnSpMkLst>
            <pc:docMk/>
            <pc:sldMk cId="213040961" sldId="428"/>
            <ac:cxnSpMk id="32" creationId="{00000000-0000-0000-0000-000000000000}"/>
          </ac:cxnSpMkLst>
        </pc:cxnChg>
      </pc:sldChg>
      <pc:sldChg chg="modSp add setBg modNotesTx">
        <pc:chgData name="Rick Rainey" userId="1134bef6-51ff-4075-9789-bf2b4f917585" providerId="ADAL" clId="{A16D7C6C-6A7F-4015-BC00-5F184EEFC81B}" dt="2017-06-19T13:49:56.139" v="6739" actId="114"/>
        <pc:sldMkLst>
          <pc:docMk/>
          <pc:sldMk cId="471910010" sldId="429"/>
        </pc:sldMkLst>
        <pc:spChg chg="mod">
          <ac:chgData name="Rick Rainey" userId="1134bef6-51ff-4075-9789-bf2b4f917585" providerId="ADAL" clId="{A16D7C6C-6A7F-4015-BC00-5F184EEFC81B}" dt="2017-06-17T13:32:42.493" v="679" actId="1036"/>
          <ac:spMkLst>
            <pc:docMk/>
            <pc:sldMk cId="471910010" sldId="429"/>
            <ac:spMk id="18" creationId="{00000000-0000-0000-0000-000000000000}"/>
          </ac:spMkLst>
        </pc:spChg>
        <pc:spChg chg="mod">
          <ac:chgData name="Rick Rainey" userId="1134bef6-51ff-4075-9789-bf2b4f917585" providerId="ADAL" clId="{A16D7C6C-6A7F-4015-BC00-5F184EEFC81B}" dt="2017-06-17T13:24:12.530" v="28" actId="1035"/>
          <ac:spMkLst>
            <pc:docMk/>
            <pc:sldMk cId="471910010" sldId="429"/>
            <ac:spMk id="29" creationId="{00000000-0000-0000-0000-000000000000}"/>
          </ac:spMkLst>
        </pc:spChg>
        <pc:grpChg chg="mod">
          <ac:chgData name="Rick Rainey" userId="1134bef6-51ff-4075-9789-bf2b4f917585" providerId="ADAL" clId="{A16D7C6C-6A7F-4015-BC00-5F184EEFC81B}" dt="2017-06-17T13:24:12.530" v="28" actId="1035"/>
          <ac:grpSpMkLst>
            <pc:docMk/>
            <pc:sldMk cId="471910010" sldId="429"/>
            <ac:grpSpMk id="20" creationId="{00000000-0000-0000-0000-000000000000}"/>
          </ac:grpSpMkLst>
        </pc:grpChg>
        <pc:cxnChg chg="mod">
          <ac:chgData name="Rick Rainey" userId="1134bef6-51ff-4075-9789-bf2b4f917585" providerId="ADAL" clId="{A16D7C6C-6A7F-4015-BC00-5F184EEFC81B}" dt="2017-06-17T13:24:12.530" v="28" actId="1035"/>
          <ac:cxnSpMkLst>
            <pc:docMk/>
            <pc:sldMk cId="471910010" sldId="429"/>
            <ac:cxnSpMk id="30" creationId="{00000000-0000-0000-0000-000000000000}"/>
          </ac:cxnSpMkLst>
        </pc:cxnChg>
        <pc:cxnChg chg="mod">
          <ac:chgData name="Rick Rainey" userId="1134bef6-51ff-4075-9789-bf2b4f917585" providerId="ADAL" clId="{A16D7C6C-6A7F-4015-BC00-5F184EEFC81B}" dt="2017-06-17T13:24:12.530" v="28" actId="1035"/>
          <ac:cxnSpMkLst>
            <pc:docMk/>
            <pc:sldMk cId="471910010" sldId="429"/>
            <ac:cxnSpMk id="31" creationId="{00000000-0000-0000-0000-000000000000}"/>
          </ac:cxnSpMkLst>
        </pc:cxnChg>
      </pc:sldChg>
      <pc:sldChg chg="addSp delSp modSp add modNotesTx">
        <pc:chgData name="Rick Rainey" userId="1134bef6-51ff-4075-9789-bf2b4f917585" providerId="ADAL" clId="{A16D7C6C-6A7F-4015-BC00-5F184EEFC81B}" dt="2017-06-19T13:55:19.357" v="8075" actId="20577"/>
        <pc:sldMkLst>
          <pc:docMk/>
          <pc:sldMk cId="2727159354" sldId="430"/>
        </pc:sldMkLst>
        <pc:spChg chg="add mod">
          <ac:chgData name="Rick Rainey" userId="1134bef6-51ff-4075-9789-bf2b4f917585" providerId="ADAL" clId="{A16D7C6C-6A7F-4015-BC00-5F184EEFC81B}" dt="2017-06-17T13:25:07.885" v="54" actId="20577"/>
          <ac:spMkLst>
            <pc:docMk/>
            <pc:sldMk cId="2727159354" sldId="430"/>
            <ac:spMk id="4" creationId="{E357BF02-DF9D-4FEB-B78D-FDC46918F767}"/>
          </ac:spMkLst>
        </pc:spChg>
        <pc:spChg chg="add mod">
          <ac:chgData name="Rick Rainey" userId="1134bef6-51ff-4075-9789-bf2b4f917585" providerId="ADAL" clId="{A16D7C6C-6A7F-4015-BC00-5F184EEFC81B}" dt="2017-06-17T13:53:18.365" v="784" actId="20577"/>
          <ac:spMkLst>
            <pc:docMk/>
            <pc:sldMk cId="2727159354" sldId="430"/>
            <ac:spMk id="5" creationId="{D41B3660-3CFA-4232-84E2-1BFFCD76270D}"/>
          </ac:spMkLst>
        </pc:spChg>
        <pc:spChg chg="del">
          <ac:chgData name="Rick Rainey" userId="1134bef6-51ff-4075-9789-bf2b4f917585" providerId="ADAL" clId="{A16D7C6C-6A7F-4015-BC00-5F184EEFC81B}" dt="2017-06-17T13:24:47.159" v="30" actId="0"/>
          <ac:spMkLst>
            <pc:docMk/>
            <pc:sldMk cId="2727159354" sldId="430"/>
            <ac:spMk id="3" creationId="{94015C3A-845B-4278-8482-C6D6D0EB4490}"/>
          </ac:spMkLst>
        </pc:spChg>
        <pc:spChg chg="del">
          <ac:chgData name="Rick Rainey" userId="1134bef6-51ff-4075-9789-bf2b4f917585" providerId="ADAL" clId="{A16D7C6C-6A7F-4015-BC00-5F184EEFC81B}" dt="2017-06-17T13:24:47.159" v="30" actId="0"/>
          <ac:spMkLst>
            <pc:docMk/>
            <pc:sldMk cId="2727159354" sldId="430"/>
            <ac:spMk id="2" creationId="{08EE45FE-7E05-4A3B-B023-EBD1DAC842DD}"/>
          </ac:spMkLst>
        </pc:spChg>
      </pc:sldChg>
      <pc:sldChg chg="addSp delSp modSp add modAnim modNotesTx">
        <pc:chgData name="Rick Rainey" userId="1134bef6-51ff-4075-9789-bf2b4f917585" providerId="ADAL" clId="{A16D7C6C-6A7F-4015-BC00-5F184EEFC81B}" dt="2017-06-19T14:02:44.199" v="9661" actId="20577"/>
        <pc:sldMkLst>
          <pc:docMk/>
          <pc:sldMk cId="94424083" sldId="431"/>
        </pc:sldMkLst>
        <pc:spChg chg="add del mod">
          <ac:chgData name="Rick Rainey" userId="1134bef6-51ff-4075-9789-bf2b4f917585" providerId="ADAL" clId="{A16D7C6C-6A7F-4015-BC00-5F184EEFC81B}" dt="2017-06-17T14:17:48.863" v="1141" actId="113"/>
          <ac:spMkLst>
            <pc:docMk/>
            <pc:sldMk cId="94424083" sldId="431"/>
            <ac:spMk id="4" creationId="{CFD0E152-8381-4B0A-A837-6E1F7738E88F}"/>
          </ac:spMkLst>
        </pc:spChg>
        <pc:spChg chg="add mod">
          <ac:chgData name="Rick Rainey" userId="1134bef6-51ff-4075-9789-bf2b4f917585" providerId="ADAL" clId="{A16D7C6C-6A7F-4015-BC00-5F184EEFC81B}" dt="2017-06-17T14:16:49.637" v="1134" actId="1036"/>
          <ac:spMkLst>
            <pc:docMk/>
            <pc:sldMk cId="94424083" sldId="431"/>
            <ac:spMk id="7" creationId="{C83F4CDC-1BFB-4CD5-BB6F-A0C0AC5290CD}"/>
          </ac:spMkLst>
        </pc:spChg>
        <pc:spChg chg="add mod">
          <ac:chgData name="Rick Rainey" userId="1134bef6-51ff-4075-9789-bf2b4f917585" providerId="ADAL" clId="{A16D7C6C-6A7F-4015-BC00-5F184EEFC81B}" dt="2017-06-17T14:17:10.760" v="1139" actId="14100"/>
          <ac:spMkLst>
            <pc:docMk/>
            <pc:sldMk cId="94424083" sldId="431"/>
            <ac:spMk id="8" creationId="{0F904206-6E49-4F47-A13C-1745B4125EAC}"/>
          </ac:spMkLst>
        </pc:spChg>
        <pc:spChg chg="add del">
          <ac:chgData name="Rick Rainey" userId="1134bef6-51ff-4075-9789-bf2b4f917585" providerId="ADAL" clId="{A16D7C6C-6A7F-4015-BC00-5F184EEFC81B}" dt="2017-06-17T14:03:13.833" v="865" actId="0"/>
          <ac:spMkLst>
            <pc:docMk/>
            <pc:sldMk cId="94424083" sldId="431"/>
            <ac:spMk id="5" creationId="{6633FE5F-AA89-4499-B3D3-6C8CE22C5B67}"/>
          </ac:spMkLst>
        </pc:spChg>
        <pc:spChg chg="mod">
          <ac:chgData name="Rick Rainey" userId="1134bef6-51ff-4075-9789-bf2b4f917585" providerId="ADAL" clId="{A16D7C6C-6A7F-4015-BC00-5F184EEFC81B}" dt="2017-06-17T13:53:48.771" v="852" actId="20577"/>
          <ac:spMkLst>
            <pc:docMk/>
            <pc:sldMk cId="94424083" sldId="431"/>
            <ac:spMk id="2" creationId="{3F6C9357-FF05-4D85-848D-B0E790CD267F}"/>
          </ac:spMkLst>
        </pc:spChg>
        <pc:spChg chg="del mod">
          <ac:chgData name="Rick Rainey" userId="1134bef6-51ff-4075-9789-bf2b4f917585" providerId="ADAL" clId="{A16D7C6C-6A7F-4015-BC00-5F184EEFC81B}" dt="2017-06-17T14:02:46.544" v="859" actId="478"/>
          <ac:spMkLst>
            <pc:docMk/>
            <pc:sldMk cId="94424083" sldId="431"/>
            <ac:spMk id="3" creationId="{3CC3A7DE-2A29-4A96-AF63-5420B8CCD257}"/>
          </ac:spMkLst>
        </pc:spChg>
        <pc:spChg chg="add mod">
          <ac:chgData name="Rick Rainey" userId="1134bef6-51ff-4075-9789-bf2b4f917585" providerId="ADAL" clId="{A16D7C6C-6A7F-4015-BC00-5F184EEFC81B}" dt="2017-06-17T14:16:27.273" v="1129" actId="0"/>
          <ac:spMkLst>
            <pc:docMk/>
            <pc:sldMk cId="94424083" sldId="431"/>
            <ac:spMk id="6" creationId="{B46622E6-CFB3-4FAA-AB87-EC98E8107E65}"/>
          </ac:spMkLst>
        </pc:spChg>
      </pc:sldChg>
      <pc:sldChg chg="add">
        <pc:chgData name="Rick Rainey" userId="1134bef6-51ff-4075-9789-bf2b4f917585" providerId="ADAL" clId="{A16D7C6C-6A7F-4015-BC00-5F184EEFC81B}" dt="2017-06-18T13:58:39.846" v="1154" actId="0"/>
        <pc:sldMkLst>
          <pc:docMk/>
          <pc:sldMk cId="1799805024" sldId="432"/>
        </pc:sldMkLst>
      </pc:sldChg>
      <pc:sldChg chg="modSp add">
        <pc:chgData name="Rick Rainey" userId="1134bef6-51ff-4075-9789-bf2b4f917585" providerId="ADAL" clId="{A16D7C6C-6A7F-4015-BC00-5F184EEFC81B}" dt="2017-06-18T13:58:53.541" v="1156" actId="27636"/>
        <pc:sldMkLst>
          <pc:docMk/>
          <pc:sldMk cId="2850669862" sldId="433"/>
        </pc:sldMkLst>
        <pc:spChg chg="mod">
          <ac:chgData name="Rick Rainey" userId="1134bef6-51ff-4075-9789-bf2b4f917585" providerId="ADAL" clId="{A16D7C6C-6A7F-4015-BC00-5F184EEFC81B}" dt="2017-06-18T13:58:53.541" v="1156" actId="27636"/>
          <ac:spMkLst>
            <pc:docMk/>
            <pc:sldMk cId="2850669862" sldId="433"/>
            <ac:spMk id="6" creationId="{00000000-0000-0000-0000-000000000000}"/>
          </ac:spMkLst>
        </pc:spChg>
      </pc:sldChg>
      <pc:sldChg chg="add">
        <pc:chgData name="Rick Rainey" userId="1134bef6-51ff-4075-9789-bf2b4f917585" providerId="ADAL" clId="{A16D7C6C-6A7F-4015-BC00-5F184EEFC81B}" dt="2017-06-18T13:59:02.727" v="1157" actId="0"/>
        <pc:sldMkLst>
          <pc:docMk/>
          <pc:sldMk cId="1998462191" sldId="434"/>
        </pc:sldMkLst>
      </pc:sldChg>
      <pc:sldChg chg="add">
        <pc:chgData name="Rick Rainey" userId="1134bef6-51ff-4075-9789-bf2b4f917585" providerId="ADAL" clId="{A16D7C6C-6A7F-4015-BC00-5F184EEFC81B}" dt="2017-06-18T13:59:26.816" v="1158" actId="0"/>
        <pc:sldMkLst>
          <pc:docMk/>
          <pc:sldMk cId="1231001343" sldId="435"/>
        </pc:sldMkLst>
      </pc:sldChg>
      <pc:sldChg chg="addSp delSp modSp add modNotesTx">
        <pc:chgData name="Rick Rainey" userId="1134bef6-51ff-4075-9789-bf2b4f917585" providerId="ADAL" clId="{A16D7C6C-6A7F-4015-BC00-5F184EEFC81B}" dt="2017-06-20T14:19:35.744" v="22312" actId="20577"/>
        <pc:sldMkLst>
          <pc:docMk/>
          <pc:sldMk cId="1448715405" sldId="436"/>
        </pc:sldMkLst>
        <pc:spChg chg="del">
          <ac:chgData name="Rick Rainey" userId="1134bef6-51ff-4075-9789-bf2b4f917585" providerId="ADAL" clId="{A16D7C6C-6A7F-4015-BC00-5F184EEFC81B}" dt="2017-06-18T23:23:10.138" v="1160" actId="0"/>
          <ac:spMkLst>
            <pc:docMk/>
            <pc:sldMk cId="1448715405" sldId="436"/>
            <ac:spMk id="2" creationId="{9C66D62E-475F-4F61-A66A-1AEC77C6CF11}"/>
          </ac:spMkLst>
        </pc:spChg>
        <pc:spChg chg="add del mod">
          <ac:chgData name="Rick Rainey" userId="1134bef6-51ff-4075-9789-bf2b4f917585" providerId="ADAL" clId="{A16D7C6C-6A7F-4015-BC00-5F184EEFC81B}" dt="2017-06-18T23:25:03.539" v="1408" actId="478"/>
          <ac:spMkLst>
            <pc:docMk/>
            <pc:sldMk cId="1448715405" sldId="436"/>
            <ac:spMk id="5" creationId="{66064858-FC30-42AE-AED4-177405218C18}"/>
          </ac:spMkLst>
        </pc:spChg>
        <pc:spChg chg="add mod">
          <ac:chgData name="Rick Rainey" userId="1134bef6-51ff-4075-9789-bf2b4f917585" providerId="ADAL" clId="{A16D7C6C-6A7F-4015-BC00-5F184EEFC81B}" dt="2017-06-19T02:03:06.673" v="2339" actId="1076"/>
          <ac:spMkLst>
            <pc:docMk/>
            <pc:sldMk cId="1448715405" sldId="436"/>
            <ac:spMk id="6" creationId="{EBC65846-F945-43FF-85E6-EF39A7C2CFC8}"/>
          </ac:spMkLst>
        </pc:spChg>
        <pc:spChg chg="add mod">
          <ac:chgData name="Rick Rainey" userId="1134bef6-51ff-4075-9789-bf2b4f917585" providerId="ADAL" clId="{A16D7C6C-6A7F-4015-BC00-5F184EEFC81B}" dt="2017-06-18T23:23:22.710" v="1198" actId="20577"/>
          <ac:spMkLst>
            <pc:docMk/>
            <pc:sldMk cId="1448715405" sldId="436"/>
            <ac:spMk id="3" creationId="{D09F27FC-743F-42DD-8E16-8D3FEA76FA53}"/>
          </ac:spMkLst>
        </pc:spChg>
        <pc:picChg chg="add del mod">
          <ac:chgData name="Rick Rainey" userId="1134bef6-51ff-4075-9789-bf2b4f917585" providerId="ADAL" clId="{A16D7C6C-6A7F-4015-BC00-5F184EEFC81B}" dt="2017-06-20T14:18:52.565" v="22304" actId="478"/>
          <ac:picMkLst>
            <pc:docMk/>
            <pc:sldMk cId="1448715405" sldId="436"/>
            <ac:picMk id="4" creationId="{3C24477B-3CE6-4B02-8ED4-9E995B658823}"/>
          </ac:picMkLst>
        </pc:picChg>
        <pc:picChg chg="add mod">
          <ac:chgData name="Rick Rainey" userId="1134bef6-51ff-4075-9789-bf2b4f917585" providerId="ADAL" clId="{A16D7C6C-6A7F-4015-BC00-5F184EEFC81B}" dt="2017-06-20T14:19:03.947" v="22309" actId="1076"/>
          <ac:picMkLst>
            <pc:docMk/>
            <pc:sldMk cId="1448715405" sldId="436"/>
            <ac:picMk id="2" creationId="{A283D244-6069-4DA6-B02C-727766A32BB2}"/>
          </ac:picMkLst>
        </pc:picChg>
      </pc:sldChg>
      <pc:sldChg chg="addSp delSp modSp add modNotesTx">
        <pc:chgData name="Rick Rainey" userId="1134bef6-51ff-4075-9789-bf2b4f917585" providerId="ADAL" clId="{A16D7C6C-6A7F-4015-BC00-5F184EEFC81B}" dt="2017-06-19T02:47:57.361" v="3731" actId="20577"/>
        <pc:sldMkLst>
          <pc:docMk/>
          <pc:sldMk cId="1618275644" sldId="437"/>
        </pc:sldMkLst>
        <pc:spChg chg="add mod">
          <ac:chgData name="Rick Rainey" userId="1134bef6-51ff-4075-9789-bf2b4f917585" providerId="ADAL" clId="{A16D7C6C-6A7F-4015-BC00-5F184EEFC81B}" dt="2017-06-19T02:47:57.361" v="3731" actId="20577"/>
          <ac:spMkLst>
            <pc:docMk/>
            <pc:sldMk cId="1618275644" sldId="437"/>
            <ac:spMk id="4" creationId="{36F3D38F-1353-42FD-81EE-18AB9E56664C}"/>
          </ac:spMkLst>
        </pc:spChg>
        <pc:spChg chg="del">
          <ac:chgData name="Rick Rainey" userId="1134bef6-51ff-4075-9789-bf2b4f917585" providerId="ADAL" clId="{A16D7C6C-6A7F-4015-BC00-5F184EEFC81B}" dt="2017-06-19T02:04:26.623" v="2621" actId="0"/>
          <ac:spMkLst>
            <pc:docMk/>
            <pc:sldMk cId="1618275644" sldId="437"/>
            <ac:spMk id="2" creationId="{3963321D-31B4-4D34-8AB2-3E2520A95E90}"/>
          </ac:spMkLst>
        </pc:spChg>
        <pc:spChg chg="add mod">
          <ac:chgData name="Rick Rainey" userId="1134bef6-51ff-4075-9789-bf2b4f917585" providerId="ADAL" clId="{A16D7C6C-6A7F-4015-BC00-5F184EEFC81B}" dt="2017-06-19T02:04:34.676" v="2657" actId="20577"/>
          <ac:spMkLst>
            <pc:docMk/>
            <pc:sldMk cId="1618275644" sldId="437"/>
            <ac:spMk id="3" creationId="{4CB1FFE4-91B8-40DC-9452-E7630C1D78E6}"/>
          </ac:spMkLst>
        </pc:spChg>
      </pc:sldChg>
      <pc:sldChg chg="addSp modSp add">
        <pc:chgData name="Rick Rainey" userId="1134bef6-51ff-4075-9789-bf2b4f917585" providerId="ADAL" clId="{A16D7C6C-6A7F-4015-BC00-5F184EEFC81B}" dt="2017-06-19T02:52:00.502" v="4010" actId="113"/>
        <pc:sldMkLst>
          <pc:docMk/>
          <pc:sldMk cId="4179351774" sldId="438"/>
        </pc:sldMkLst>
        <pc:spChg chg="add mod">
          <ac:chgData name="Rick Rainey" userId="1134bef6-51ff-4075-9789-bf2b4f917585" providerId="ADAL" clId="{A16D7C6C-6A7F-4015-BC00-5F184EEFC81B}" dt="2017-06-19T02:52:00.502" v="4010" actId="113"/>
          <ac:spMkLst>
            <pc:docMk/>
            <pc:sldMk cId="4179351774" sldId="438"/>
            <ac:spMk id="4" creationId="{91C46ECF-8ADB-4811-B543-FF2182226A72}"/>
          </ac:spMkLst>
        </pc:spChg>
        <pc:spChg chg="mod">
          <ac:chgData name="Rick Rainey" userId="1134bef6-51ff-4075-9789-bf2b4f917585" providerId="ADAL" clId="{A16D7C6C-6A7F-4015-BC00-5F184EEFC81B}" dt="2017-06-19T02:49:35.653" v="3803" actId="20577"/>
          <ac:spMkLst>
            <pc:docMk/>
            <pc:sldMk cId="4179351774" sldId="438"/>
            <ac:spMk id="3" creationId="{98AB8446-9271-4B08-877D-04B4B5E0A101}"/>
          </ac:spMkLst>
        </pc:spChg>
        <pc:spChg chg="mod">
          <ac:chgData name="Rick Rainey" userId="1134bef6-51ff-4075-9789-bf2b4f917585" providerId="ADAL" clId="{A16D7C6C-6A7F-4015-BC00-5F184EEFC81B}" dt="2017-06-19T02:44:59.183" v="3562" actId="20577"/>
          <ac:spMkLst>
            <pc:docMk/>
            <pc:sldMk cId="4179351774" sldId="438"/>
            <ac:spMk id="2" creationId="{357FC36E-FDCD-4F62-9FA7-A94E54BD51E8}"/>
          </ac:spMkLst>
        </pc:spChg>
      </pc:sldChg>
      <pc:sldChg chg="addSp delSp modSp add del">
        <pc:chgData name="Rick Rainey" userId="1134bef6-51ff-4075-9789-bf2b4f917585" providerId="ADAL" clId="{A16D7C6C-6A7F-4015-BC00-5F184EEFC81B}" dt="2017-06-19T15:24:51.760" v="17483" actId="2696"/>
        <pc:sldMkLst>
          <pc:docMk/>
          <pc:sldMk cId="2586431455" sldId="439"/>
        </pc:sldMkLst>
        <pc:spChg chg="add mod">
          <ac:chgData name="Rick Rainey" userId="1134bef6-51ff-4075-9789-bf2b4f917585" providerId="ADAL" clId="{A16D7C6C-6A7F-4015-BC00-5F184EEFC81B}" dt="2017-06-19T02:56:40.363" v="4756" actId="20577"/>
          <ac:spMkLst>
            <pc:docMk/>
            <pc:sldMk cId="2586431455" sldId="439"/>
            <ac:spMk id="3" creationId="{9F58478C-0536-4C49-90FD-355A5590C224}"/>
          </ac:spMkLst>
        </pc:spChg>
        <pc:spChg chg="add mod">
          <ac:chgData name="Rick Rainey" userId="1134bef6-51ff-4075-9789-bf2b4f917585" providerId="ADAL" clId="{A16D7C6C-6A7F-4015-BC00-5F184EEFC81B}" dt="2017-06-19T02:56:12.973" v="4711" actId="0"/>
          <ac:spMkLst>
            <pc:docMk/>
            <pc:sldMk cId="2586431455" sldId="439"/>
            <ac:spMk id="4" creationId="{5704BAFE-9C5C-43CA-9123-21958CF30E88}"/>
          </ac:spMkLst>
        </pc:spChg>
        <pc:spChg chg="del">
          <ac:chgData name="Rick Rainey" userId="1134bef6-51ff-4075-9789-bf2b4f917585" providerId="ADAL" clId="{A16D7C6C-6A7F-4015-BC00-5F184EEFC81B}" dt="2017-06-19T02:56:12.973" v="4711" actId="0"/>
          <ac:spMkLst>
            <pc:docMk/>
            <pc:sldMk cId="2586431455" sldId="439"/>
            <ac:spMk id="2" creationId="{FF979504-31B1-43F8-B483-C9A0D5BA242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0B467-AF3F-4A69-A8E7-7C0C5514CA4B}" type="datetimeFigureOut">
              <a:rPr lang="en-US" smtClean="0"/>
              <a:t>06/23/2017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3F966B-4ADC-4E3F-B36C-6FAFCC426477}" type="slidenum">
              <a:rPr lang="en-US" smtClean="0"/>
              <a:t>‹#›</a:t>
            </a:fld>
            <a:endParaRPr lang="en-US"/>
          </a:p>
        </p:txBody>
      </p:sp>
    </p:spTree>
    <p:extLst>
      <p:ext uri="{BB962C8B-B14F-4D97-AF65-F5344CB8AC3E}">
        <p14:creationId xmlns:p14="http://schemas.microsoft.com/office/powerpoint/2010/main" val="2200499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a:t>
            </a:fld>
            <a:endParaRPr lang="en-US"/>
          </a:p>
        </p:txBody>
      </p:sp>
    </p:spTree>
    <p:extLst>
      <p:ext uri="{BB962C8B-B14F-4D97-AF65-F5344CB8AC3E}">
        <p14:creationId xmlns:p14="http://schemas.microsoft.com/office/powerpoint/2010/main" val="741071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10</a:t>
            </a:fld>
            <a:endParaRPr lang="en-US"/>
          </a:p>
        </p:txBody>
      </p:sp>
    </p:spTree>
    <p:extLst>
      <p:ext uri="{BB962C8B-B14F-4D97-AF65-F5344CB8AC3E}">
        <p14:creationId xmlns:p14="http://schemas.microsoft.com/office/powerpoint/2010/main" val="3934495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Options:</a:t>
            </a:r>
          </a:p>
          <a:p>
            <a:pPr marL="228600" indent="-228600">
              <a:buAutoNum type="arabicPeriod"/>
            </a:pPr>
            <a:r>
              <a:rPr lang="en-US" dirty="0"/>
              <a:t>Create a new Azure Resource Group project in Visual Studio and show something really simple like a virtual machine, or</a:t>
            </a:r>
          </a:p>
          <a:p>
            <a:pPr marL="228600" indent="-228600">
              <a:buAutoNum type="arabicPeriod"/>
            </a:pPr>
            <a:r>
              <a:rPr lang="en-US" dirty="0"/>
              <a:t>Use this </a:t>
            </a:r>
            <a:r>
              <a:rPr lang="en-US" dirty="0" err="1"/>
              <a:t>quickstart</a:t>
            </a:r>
            <a:r>
              <a:rPr lang="en-US" dirty="0"/>
              <a:t> template. https://github.com/Azure/azure-quickstart-templates/blob/master/101-vm-simple-rhel/azuredeploy.json</a:t>
            </a:r>
          </a:p>
          <a:p>
            <a:endParaRPr lang="en-US" dirty="0"/>
          </a:p>
          <a:p>
            <a:r>
              <a:rPr lang="en-US" dirty="0"/>
              <a:t>The goal of the demo is to just introduce the audience to what a JSON ARM Template really looks like.  Explain the four resources : virtual network, NIC, PIP, and Virtual Machine.</a:t>
            </a:r>
          </a:p>
          <a:p>
            <a:endParaRPr lang="en-US" dirty="0"/>
          </a:p>
          <a:p>
            <a:r>
              <a:rPr lang="en-US" dirty="0"/>
              <a:t>Also make sure to talk through the parameters section of the template and show how different parameter files can be created for different environments. https://github.com/Azure/azure-quickstart-templates/blob/master/101-vm-simple-rhel/azuredeploy.parameters.json</a:t>
            </a:r>
          </a:p>
          <a:p>
            <a:endParaRPr lang="en-US" dirty="0"/>
          </a:p>
          <a:p>
            <a:r>
              <a:rPr lang="en-US" dirty="0"/>
              <a:t>If time permits, might be helpful to have this already deployed so you can show the resources in Azure as well.</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11</a:t>
            </a:fld>
            <a:endParaRPr lang="en-US"/>
          </a:p>
        </p:txBody>
      </p:sp>
    </p:spTree>
    <p:extLst>
      <p:ext uri="{BB962C8B-B14F-4D97-AF65-F5344CB8AC3E}">
        <p14:creationId xmlns:p14="http://schemas.microsoft.com/office/powerpoint/2010/main" val="3075277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far, we’ve been talking only about the provisioning of Azure resources to implement the underlying infrastructure, such as virtual networks, virtual machines, storage accounts, etc.</a:t>
            </a:r>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12</a:t>
            </a:fld>
            <a:endParaRPr lang="en-US"/>
          </a:p>
        </p:txBody>
      </p:sp>
    </p:spTree>
    <p:extLst>
      <p:ext uri="{BB962C8B-B14F-4D97-AF65-F5344CB8AC3E}">
        <p14:creationId xmlns:p14="http://schemas.microsoft.com/office/powerpoint/2010/main" val="665595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we’re going to shift our discussion to the configuration that you can apply </a:t>
            </a:r>
            <a:r>
              <a:rPr lang="en-US" i="1" dirty="0"/>
              <a:t>within</a:t>
            </a:r>
            <a:r>
              <a:rPr lang="en-US" dirty="0"/>
              <a:t> a virtual machine.  </a:t>
            </a:r>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13</a:t>
            </a:fld>
            <a:endParaRPr lang="en-US"/>
          </a:p>
        </p:txBody>
      </p:sp>
    </p:spTree>
    <p:extLst>
      <p:ext uri="{BB962C8B-B14F-4D97-AF65-F5344CB8AC3E}">
        <p14:creationId xmlns:p14="http://schemas.microsoft.com/office/powerpoint/2010/main" val="3482269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we mean by configuration within a virtual machine?  Essentially, it comes down to extending the base image that you get from say the Azure gallery to something that is further configured to support your workload.  We achieve this using a resource called a virtual machine extension.</a:t>
            </a:r>
          </a:p>
          <a:p>
            <a:endParaRPr lang="en-US" dirty="0"/>
          </a:p>
          <a:p>
            <a:r>
              <a:rPr lang="en-US" dirty="0"/>
              <a:t>A virtual machine extension enables you to make configuration changes to a virtual machine instance after it is provisioned.  For example, if this were a Windows Server instance, you may want to make it an IIS Server or maybe an Active Directory Domain Service server with DNS by adding Windows Server Roles/Features.</a:t>
            </a:r>
          </a:p>
          <a:p>
            <a:endParaRPr lang="en-US" dirty="0"/>
          </a:p>
          <a:p>
            <a:r>
              <a:rPr lang="en-US" dirty="0"/>
              <a:t>Or, you may want to initialize data disks or create a storage pool to support your workload.</a:t>
            </a:r>
          </a:p>
          <a:p>
            <a:endParaRPr lang="en-US" dirty="0"/>
          </a:p>
          <a:p>
            <a:r>
              <a:rPr lang="en-US" dirty="0"/>
              <a:t>You can even install line-of-business applications if that’s the requirement.</a:t>
            </a:r>
          </a:p>
          <a:p>
            <a:endParaRPr lang="en-US" dirty="0"/>
          </a:p>
          <a:p>
            <a:r>
              <a:rPr lang="en-US" dirty="0"/>
              <a:t>The point is, it is the virtual machine extension that supports this granular level of configuration.  And there are many flavors of virtual machine extensions to do various tasks.</a:t>
            </a:r>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14</a:t>
            </a:fld>
            <a:endParaRPr lang="en-US"/>
          </a:p>
        </p:txBody>
      </p:sp>
    </p:spTree>
    <p:extLst>
      <p:ext uri="{BB962C8B-B14F-4D97-AF65-F5344CB8AC3E}">
        <p14:creationId xmlns:p14="http://schemas.microsoft.com/office/powerpoint/2010/main" val="4051187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you’re at your computer, run this command to get a list of the hundreds of VM extensions that are available to you.  We’ve abbreviated the output here to highlight a couple of extensions that are particularly useful when deploying SAP workloads.</a:t>
            </a:r>
          </a:p>
          <a:p>
            <a:endParaRPr lang="en-US" dirty="0"/>
          </a:p>
          <a:p>
            <a:r>
              <a:rPr lang="en-US" dirty="0"/>
              <a:t>&lt;Click&gt;</a:t>
            </a:r>
          </a:p>
          <a:p>
            <a:r>
              <a:rPr lang="en-US" dirty="0"/>
              <a:t>For example, the </a:t>
            </a:r>
            <a:r>
              <a:rPr lang="en-US" dirty="0" err="1"/>
              <a:t>AzureCATExtensionHandler</a:t>
            </a:r>
            <a:r>
              <a:rPr lang="en-US" dirty="0"/>
              <a:t> is available to enable host monitoring for the SAP workload.</a:t>
            </a:r>
          </a:p>
          <a:p>
            <a:endParaRPr lang="en-US" dirty="0"/>
          </a:p>
          <a:p>
            <a:r>
              <a:rPr lang="en-US" dirty="0"/>
              <a:t>&lt;Click&gt;</a:t>
            </a:r>
          </a:p>
          <a:p>
            <a:r>
              <a:rPr lang="en-US" dirty="0"/>
              <a:t>The </a:t>
            </a:r>
            <a:r>
              <a:rPr lang="en-US" dirty="0" err="1"/>
              <a:t>CustomScriptExtension</a:t>
            </a:r>
            <a:r>
              <a:rPr lang="en-US" dirty="0"/>
              <a:t> is extremely powerful as it essentially gives you means for deploying a script to perform configuration on the virtual machine.  That script could be a PowerShell script for a Windows virtual machine or a bash script for a Linux virtual machine.  There are separate versions of this for Windows and Linux machines, but the concept is the same.</a:t>
            </a:r>
          </a:p>
          <a:p>
            <a:endParaRPr lang="en-US" dirty="0"/>
          </a:p>
          <a:p>
            <a:r>
              <a:rPr lang="en-US" dirty="0"/>
              <a:t>&lt;Click&gt;</a:t>
            </a:r>
          </a:p>
          <a:p>
            <a:r>
              <a:rPr lang="en-US" dirty="0"/>
              <a:t>DSC stands for Desired State Configuration.  DSC gives you a way to </a:t>
            </a:r>
            <a:r>
              <a:rPr lang="en-US" b="1" i="1" dirty="0"/>
              <a:t>declaratively</a:t>
            </a:r>
            <a:r>
              <a:rPr lang="en-US" dirty="0"/>
              <a:t> describe the configuration you want applied to a virtual machine instance.  So, just like you can declaratively describe the infrastructure of Azure resources using an ARM Template, you can do the same to virtual machine instances using DSC.</a:t>
            </a:r>
            <a:br>
              <a:rPr lang="en-US" dirty="0"/>
            </a:b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15</a:t>
            </a:fld>
            <a:endParaRPr lang="en-US"/>
          </a:p>
        </p:txBody>
      </p:sp>
    </p:spTree>
    <p:extLst>
      <p:ext uri="{BB962C8B-B14F-4D97-AF65-F5344CB8AC3E}">
        <p14:creationId xmlns:p14="http://schemas.microsoft.com/office/powerpoint/2010/main" val="3443701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16</a:t>
            </a:fld>
            <a:endParaRPr lang="en-US"/>
          </a:p>
        </p:txBody>
      </p:sp>
    </p:spTree>
    <p:extLst>
      <p:ext uri="{BB962C8B-B14F-4D97-AF65-F5344CB8AC3E}">
        <p14:creationId xmlns:p14="http://schemas.microsoft.com/office/powerpoint/2010/main" val="3304426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17</a:t>
            </a:fld>
            <a:endParaRPr lang="en-US"/>
          </a:p>
        </p:txBody>
      </p:sp>
    </p:spTree>
    <p:extLst>
      <p:ext uri="{BB962C8B-B14F-4D97-AF65-F5344CB8AC3E}">
        <p14:creationId xmlns:p14="http://schemas.microsoft.com/office/powerpoint/2010/main" val="1608268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18</a:t>
            </a:fld>
            <a:endParaRPr lang="en-US"/>
          </a:p>
        </p:txBody>
      </p:sp>
    </p:spTree>
    <p:extLst>
      <p:ext uri="{BB962C8B-B14F-4D97-AF65-F5344CB8AC3E}">
        <p14:creationId xmlns:p14="http://schemas.microsoft.com/office/powerpoint/2010/main" val="2609869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19</a:t>
            </a:fld>
            <a:endParaRPr lang="en-US"/>
          </a:p>
        </p:txBody>
      </p:sp>
    </p:spTree>
    <p:extLst>
      <p:ext uri="{BB962C8B-B14F-4D97-AF65-F5344CB8AC3E}">
        <p14:creationId xmlns:p14="http://schemas.microsoft.com/office/powerpoint/2010/main" val="2767826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2</a:t>
            </a:fld>
            <a:endParaRPr lang="en-US"/>
          </a:p>
        </p:txBody>
      </p:sp>
    </p:spTree>
    <p:extLst>
      <p:ext uri="{BB962C8B-B14F-4D97-AF65-F5344CB8AC3E}">
        <p14:creationId xmlns:p14="http://schemas.microsoft.com/office/powerpoint/2010/main" val="2699535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20</a:t>
            </a:fld>
            <a:endParaRPr lang="en-US"/>
          </a:p>
        </p:txBody>
      </p:sp>
    </p:spTree>
    <p:extLst>
      <p:ext uri="{BB962C8B-B14F-4D97-AF65-F5344CB8AC3E}">
        <p14:creationId xmlns:p14="http://schemas.microsoft.com/office/powerpoint/2010/main" val="27886727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21</a:t>
            </a:fld>
            <a:endParaRPr lang="en-US"/>
          </a:p>
        </p:txBody>
      </p:sp>
    </p:spTree>
    <p:extLst>
      <p:ext uri="{BB962C8B-B14F-4D97-AF65-F5344CB8AC3E}">
        <p14:creationId xmlns:p14="http://schemas.microsoft.com/office/powerpoint/2010/main" val="31197363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link is temporary until PnP can get this merged into their repo, which will be later this week.  But, this has been tested and aligns to the group’s latest round of feedback.</a:t>
            </a:r>
          </a:p>
          <a:p>
            <a:endParaRPr lang="en-US" dirty="0"/>
          </a:p>
          <a:p>
            <a:r>
              <a:rPr lang="en-US" dirty="0"/>
              <a:t>Explain that this is an early draft of the reference architecture that will ultimately be released in a week or so.  Some things in this architecture that are different from what will be released are:</a:t>
            </a:r>
          </a:p>
          <a:p>
            <a:pPr marL="171450" indent="-171450">
              <a:buFontTx/>
              <a:buChar char="-"/>
            </a:pPr>
            <a:r>
              <a:rPr lang="en-US" dirty="0"/>
              <a:t>There is a 3</a:t>
            </a:r>
            <a:r>
              <a:rPr lang="en-US" baseline="30000" dirty="0"/>
              <a:t>rd</a:t>
            </a:r>
            <a:r>
              <a:rPr lang="en-US" dirty="0"/>
              <a:t> server in the SAP Central Service cluster that will be the WSFC file share witness to the WSFC configured on the two SCS </a:t>
            </a:r>
            <a:r>
              <a:rPr lang="en-US"/>
              <a:t>machines.</a:t>
            </a:r>
            <a:endParaRPr lang="en-US" dirty="0"/>
          </a:p>
          <a:p>
            <a:pPr marL="171450" indent="-171450">
              <a:buFontTx/>
              <a:buChar char="-"/>
            </a:pPr>
            <a:endParaRPr lang="en-US" dirty="0"/>
          </a:p>
          <a:p>
            <a:pPr marL="0" indent="0">
              <a:buFontTx/>
              <a:buNone/>
            </a:pPr>
            <a:r>
              <a:rPr lang="en-US" dirty="0"/>
              <a:t>At the time of this writing, the template building blocks from PnP don’t support managed disks.  So, standard disks still apply for now.</a:t>
            </a:r>
          </a:p>
          <a:p>
            <a:pPr marL="0" indent="0">
              <a:buFontTx/>
              <a:buNone/>
            </a:pPr>
            <a:endParaRPr lang="en-US" dirty="0"/>
          </a:p>
          <a:p>
            <a:pPr marL="0" indent="0">
              <a:buFontTx/>
              <a:buNone/>
            </a:pPr>
            <a:r>
              <a:rPr lang="en-US" dirty="0"/>
              <a:t>Point out the dual NIC’s on the SAP servers.  This aligns with SAP guidance whereby SAP traffic is on it’s own dedicated NIC and administrative traffic is on a separate NIC.</a:t>
            </a:r>
          </a:p>
          <a:p>
            <a:pPr marL="0" indent="0">
              <a:buFontTx/>
              <a:buNone/>
            </a:pPr>
            <a:endParaRPr lang="en-US" dirty="0"/>
          </a:p>
          <a:p>
            <a:pPr marL="0" indent="0">
              <a:buFontTx/>
              <a:buNone/>
            </a:pPr>
            <a:r>
              <a:rPr lang="en-US" dirty="0"/>
              <a:t>Azure Load Balancers are internal load balancers.</a:t>
            </a:r>
          </a:p>
          <a:p>
            <a:pPr marL="0" indent="0">
              <a:buFontTx/>
              <a:buNone/>
            </a:pPr>
            <a:endParaRPr lang="en-US" dirty="0"/>
          </a:p>
          <a:p>
            <a:pPr marL="0" indent="0">
              <a:buFontTx/>
              <a:buNone/>
            </a:pPr>
            <a:r>
              <a:rPr lang="en-US" dirty="0"/>
              <a:t>Network Security Groups are used on each subnet to allow/deny traffic to/from the subnets.</a:t>
            </a:r>
          </a:p>
          <a:p>
            <a:pPr marL="0" indent="0">
              <a:buFontTx/>
              <a:buNone/>
            </a:pPr>
            <a:endParaRPr lang="en-US" dirty="0"/>
          </a:p>
          <a:p>
            <a:pPr marL="0" indent="0">
              <a:buFontTx/>
              <a:buNone/>
            </a:pPr>
            <a:r>
              <a:rPr lang="en-US" dirty="0"/>
              <a:t>If time allows, then open the GitHub repo and explore the structure of the templates with the audience.</a:t>
            </a:r>
          </a:p>
          <a:p>
            <a:pPr marL="171450" indent="-171450">
              <a:buFontTx/>
              <a:buChar char="-"/>
            </a:pPr>
            <a:r>
              <a:rPr lang="en-US" dirty="0"/>
              <a:t>PowerShell script to deploy the templates.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Show how deployment is split into two parts; one for infrastructure and one for the SAP workload</a:t>
            </a:r>
          </a:p>
          <a:p>
            <a:pPr marL="171450" indent="-171450">
              <a:buFontTx/>
              <a:buChar char="-"/>
            </a:pPr>
            <a:r>
              <a:rPr lang="en-US" dirty="0"/>
              <a:t>References to v1 of the template “building blocks” located at https://github.com/mspnp/template-building-blocks</a:t>
            </a:r>
          </a:p>
          <a:p>
            <a:pPr marL="0" indent="0">
              <a:buFontTx/>
              <a:buNone/>
            </a:pPr>
            <a:endParaRPr lang="en-US" dirty="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22</a:t>
            </a:fld>
            <a:endParaRPr lang="en-US"/>
          </a:p>
        </p:txBody>
      </p:sp>
    </p:spTree>
    <p:extLst>
      <p:ext uri="{BB962C8B-B14F-4D97-AF65-F5344CB8AC3E}">
        <p14:creationId xmlns:p14="http://schemas.microsoft.com/office/powerpoint/2010/main" val="4012774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that you deploy the SAP reference architecture as shown.</a:t>
            </a:r>
          </a:p>
          <a:p>
            <a:r>
              <a:rPr lang="en-US" dirty="0"/>
              <a:t>If later, you want to delete and redeploy, you can delete just the SAP workload resource group.</a:t>
            </a:r>
          </a:p>
        </p:txBody>
      </p:sp>
      <p:sp>
        <p:nvSpPr>
          <p:cNvPr id="4" name="Slide Number Placeholder 3"/>
          <p:cNvSpPr>
            <a:spLocks noGrp="1"/>
          </p:cNvSpPr>
          <p:nvPr>
            <p:ph type="sldNum" sz="quarter" idx="10"/>
          </p:nvPr>
        </p:nvSpPr>
        <p:spPr/>
        <p:txBody>
          <a:bodyPr/>
          <a:lstStyle/>
          <a:p>
            <a:fld id="{D33F966B-4ADC-4E3F-B36C-6FAFCC426477}" type="slidenum">
              <a:rPr lang="en-US" smtClean="0"/>
              <a:t>23</a:t>
            </a:fld>
            <a:endParaRPr lang="en-US"/>
          </a:p>
        </p:txBody>
      </p:sp>
    </p:spTree>
    <p:extLst>
      <p:ext uri="{BB962C8B-B14F-4D97-AF65-F5344CB8AC3E}">
        <p14:creationId xmlns:p14="http://schemas.microsoft.com/office/powerpoint/2010/main" val="2022501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24</a:t>
            </a:fld>
            <a:endParaRPr lang="en-US"/>
          </a:p>
        </p:txBody>
      </p:sp>
    </p:spTree>
    <p:extLst>
      <p:ext uri="{BB962C8B-B14F-4D97-AF65-F5344CB8AC3E}">
        <p14:creationId xmlns:p14="http://schemas.microsoft.com/office/powerpoint/2010/main" val="13666922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the resources in the sap-</a:t>
            </a:r>
            <a:r>
              <a:rPr lang="en-US" dirty="0" err="1"/>
              <a:t>hana</a:t>
            </a:r>
            <a:r>
              <a:rPr lang="en-US" dirty="0"/>
              <a:t>-infrastructure and sap-</a:t>
            </a:r>
            <a:r>
              <a:rPr lang="en-US" dirty="0" err="1"/>
              <a:t>hana</a:t>
            </a:r>
            <a:r>
              <a:rPr lang="en-US" dirty="0"/>
              <a:t>-workload resource groups.</a:t>
            </a:r>
          </a:p>
        </p:txBody>
      </p:sp>
      <p:sp>
        <p:nvSpPr>
          <p:cNvPr id="4" name="Slide Number Placeholder 3"/>
          <p:cNvSpPr>
            <a:spLocks noGrp="1"/>
          </p:cNvSpPr>
          <p:nvPr>
            <p:ph type="sldNum" sz="quarter" idx="10"/>
          </p:nvPr>
        </p:nvSpPr>
        <p:spPr/>
        <p:txBody>
          <a:bodyPr/>
          <a:lstStyle/>
          <a:p>
            <a:fld id="{D33F966B-4ADC-4E3F-B36C-6FAFCC426477}" type="slidenum">
              <a:rPr lang="en-US" smtClean="0"/>
              <a:t>25</a:t>
            </a:fld>
            <a:endParaRPr lang="en-US"/>
          </a:p>
        </p:txBody>
      </p:sp>
    </p:spTree>
    <p:extLst>
      <p:ext uri="{BB962C8B-B14F-4D97-AF65-F5344CB8AC3E}">
        <p14:creationId xmlns:p14="http://schemas.microsoft.com/office/powerpoint/2010/main" val="27231381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26</a:t>
            </a:fld>
            <a:endParaRPr lang="en-US"/>
          </a:p>
        </p:txBody>
      </p:sp>
    </p:spTree>
    <p:extLst>
      <p:ext uri="{BB962C8B-B14F-4D97-AF65-F5344CB8AC3E}">
        <p14:creationId xmlns:p14="http://schemas.microsoft.com/office/powerpoint/2010/main" val="11121568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27</a:t>
            </a:fld>
            <a:endParaRPr lang="en-US"/>
          </a:p>
        </p:txBody>
      </p:sp>
    </p:spTree>
    <p:extLst>
      <p:ext uri="{BB962C8B-B14F-4D97-AF65-F5344CB8AC3E}">
        <p14:creationId xmlns:p14="http://schemas.microsoft.com/office/powerpoint/2010/main" val="3884313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3</a:t>
            </a:fld>
            <a:endParaRPr lang="en-US"/>
          </a:p>
        </p:txBody>
      </p:sp>
    </p:spTree>
    <p:extLst>
      <p:ext uri="{BB962C8B-B14F-4D97-AF65-F5344CB8AC3E}">
        <p14:creationId xmlns:p14="http://schemas.microsoft.com/office/powerpoint/2010/main" val="701684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Start off explaining that ARM is a service layer inside the Azure platform.  It enables you to provision, configure, and update resources in Azure.  Hanging off of it are REST API endpoints that you can call to provision various resources.  Whether your provisioning resources using the Azure portal, PowerShell, CLI, or custom code using the ARM SDK’s, your essentially calling these endpoints to do the work.</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&lt;click&gt;</a:t>
            </a:r>
          </a:p>
          <a:p>
            <a:pPr marL="0" indent="0">
              <a:buFont typeface="Arial" panose="020B0604020202020204" pitchFamily="34" charset="0"/>
              <a:buNone/>
            </a:pPr>
            <a:r>
              <a:rPr lang="en-US" dirty="0"/>
              <a:t>Sitting behind ARM is a massive collection of Resource Providers.  Each resource provider knows how to create/update a very small set of resources.  These resource providers are bound to a particular namespace that you reference when you’re provisioning a resource.  For example, to create a virtual machine, you would reference the “</a:t>
            </a:r>
            <a:r>
              <a:rPr lang="en-US" dirty="0" err="1"/>
              <a:t>Microsoft.Compute</a:t>
            </a:r>
            <a:r>
              <a:rPr lang="en-US" dirty="0"/>
              <a:t>/</a:t>
            </a:r>
            <a:r>
              <a:rPr lang="en-US" dirty="0" err="1"/>
              <a:t>virtualMachines</a:t>
            </a:r>
            <a:r>
              <a:rPr lang="en-US" dirty="0"/>
              <a:t>” namespace and provide </a:t>
            </a:r>
            <a:r>
              <a:rPr lang="en-US" i="1" dirty="0"/>
              <a:t>properties/settings </a:t>
            </a:r>
            <a:r>
              <a:rPr lang="en-US" i="0" dirty="0"/>
              <a:t>that the resource provider expects to provision the virtual machine, such as type of OS, size of OS disk, number of data disks, sign-in credentials, and so on.</a:t>
            </a:r>
          </a:p>
          <a:p>
            <a:pPr marL="0" indent="0">
              <a:buFont typeface="Arial" panose="020B0604020202020204" pitchFamily="34" charset="0"/>
              <a:buNone/>
            </a:pPr>
            <a:endParaRPr lang="en-US" i="0" dirty="0"/>
          </a:p>
          <a:p>
            <a:pPr marL="0" indent="0">
              <a:buFont typeface="Arial" panose="020B0604020202020204" pitchFamily="34" charset="0"/>
              <a:buNone/>
            </a:pPr>
            <a:r>
              <a:rPr lang="en-US" i="0" dirty="0"/>
              <a:t>&lt;click&gt;</a:t>
            </a:r>
          </a:p>
          <a:p>
            <a:pPr marL="0" indent="0">
              <a:buFont typeface="Arial" panose="020B0604020202020204" pitchFamily="34" charset="0"/>
              <a:buNone/>
            </a:pPr>
            <a:r>
              <a:rPr lang="en-US" i="0" dirty="0"/>
              <a:t>Shown here are a couple of scenarios:  The first is the provisioning of a line-of-business application.  This application consists of a web application, storage account, and a SQL database.  Each of these resources are provisioned by a separate resource provider and with unique property settings.</a:t>
            </a:r>
          </a:p>
          <a:p>
            <a:pPr marL="0" indent="0">
              <a:buFont typeface="Arial" panose="020B0604020202020204" pitchFamily="34" charset="0"/>
              <a:buNone/>
            </a:pPr>
            <a:endParaRPr lang="en-US" i="0" dirty="0"/>
          </a:p>
          <a:p>
            <a:pPr marL="0" indent="0">
              <a:buFont typeface="Arial" panose="020B0604020202020204" pitchFamily="34" charset="0"/>
              <a:buNone/>
            </a:pPr>
            <a:r>
              <a:rPr lang="en-US" i="0" dirty="0"/>
              <a:t>Another example is a tradition IaaS workload, consisting of a couple of virtual machines, storage account, virtual network, and a key vault (for storing keys – perhaps for disk encryption as an example).</a:t>
            </a:r>
          </a:p>
          <a:p>
            <a:pPr marL="0" indent="0">
              <a:buFont typeface="Arial" panose="020B0604020202020204" pitchFamily="34" charset="0"/>
              <a:buNone/>
            </a:pPr>
            <a:endParaRPr lang="en-US" i="0" dirty="0"/>
          </a:p>
          <a:p>
            <a:pPr marL="0" indent="0">
              <a:buFont typeface="Arial" panose="020B0604020202020204" pitchFamily="34" charset="0"/>
              <a:buNone/>
            </a:pPr>
            <a:r>
              <a:rPr lang="en-US" i="0" dirty="0"/>
              <a:t>In both cases, the resources to support the workload are contained in a resource group.  Resource groups provide a host of benefits but the main advantage here is that a resource group is a unit of management.  In other words, if you were the admin responsible for administering the LOB App, you would need to manage all the resources that make up that application, not just a single resource such as the SQL Database.  </a:t>
            </a:r>
          </a:p>
          <a:p>
            <a:pPr marL="0" indent="0">
              <a:buFont typeface="Arial" panose="020B0604020202020204" pitchFamily="34" charset="0"/>
              <a:buNone/>
            </a:pPr>
            <a:endParaRPr lang="en-US" i="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4</a:t>
            </a:fld>
            <a:endParaRPr lang="en-US"/>
          </a:p>
        </p:txBody>
      </p:sp>
    </p:spTree>
    <p:extLst>
      <p:ext uri="{BB962C8B-B14F-4D97-AF65-F5344CB8AC3E}">
        <p14:creationId xmlns:p14="http://schemas.microsoft.com/office/powerpoint/2010/main" val="2571228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that you have some background on ARM, resources, and resource groups, let’s talk about how this applies to the notion of infrastructure-as-code.  </a:t>
            </a:r>
          </a:p>
          <a:p>
            <a:endParaRPr lang="en-US" dirty="0"/>
          </a:p>
          <a:p>
            <a:r>
              <a:rPr lang="en-US" dirty="0"/>
              <a:t>ARM introduced the ability to provision resources in a </a:t>
            </a:r>
            <a:r>
              <a:rPr lang="en-US" b="1" i="1" dirty="0"/>
              <a:t>declarative</a:t>
            </a:r>
            <a:r>
              <a:rPr lang="en-US" dirty="0"/>
              <a:t> model.  So, rather than provisioning resources one at a time and trying to stitch them together to create an application or infrastructure, we’re instead able to </a:t>
            </a:r>
            <a:r>
              <a:rPr lang="en-US" b="1" i="1" dirty="0"/>
              <a:t>describe</a:t>
            </a:r>
            <a:r>
              <a:rPr lang="en-US" dirty="0"/>
              <a:t> the application / infrastructure we want and have ARM go and make it happen.</a:t>
            </a:r>
          </a:p>
          <a:p>
            <a:endParaRPr lang="en-US" dirty="0"/>
          </a:p>
          <a:p>
            <a:r>
              <a:rPr lang="en-US" dirty="0"/>
              <a:t>We describe the application/infrastructure using JSON files and effectively tell ARM what to go build and within which resource group to build the infrastructure in.</a:t>
            </a:r>
          </a:p>
          <a:p>
            <a:endParaRPr lang="en-US" dirty="0"/>
          </a:p>
          <a:p>
            <a:r>
              <a:rPr lang="en-US" dirty="0"/>
              <a:t>&lt;click&gt;</a:t>
            </a:r>
          </a:p>
          <a:p>
            <a:r>
              <a:rPr lang="en-US" dirty="0"/>
              <a:t>This can be thought of as </a:t>
            </a:r>
            <a:r>
              <a:rPr lang="en-US" b="1" i="1" dirty="0" err="1"/>
              <a:t>IaC</a:t>
            </a:r>
            <a:r>
              <a:rPr lang="en-US" b="1" i="1" dirty="0"/>
              <a:t> for the outside</a:t>
            </a:r>
            <a:r>
              <a:rPr lang="en-US" dirty="0"/>
              <a:t>.  In other words, it simply describes what resources should exist in a deployment, but it doesn’t describe anything about how those resources should be configured.  </a:t>
            </a:r>
          </a:p>
          <a:p>
            <a:endParaRPr lang="en-US" dirty="0"/>
          </a:p>
          <a:p>
            <a:r>
              <a:rPr lang="en-US" dirty="0"/>
              <a:t>&lt;click&gt;</a:t>
            </a:r>
          </a:p>
          <a:p>
            <a:r>
              <a:rPr lang="en-US" dirty="0"/>
              <a:t>For that, we can think of </a:t>
            </a:r>
            <a:r>
              <a:rPr lang="en-US" b="1" i="1" dirty="0" err="1"/>
              <a:t>IaC</a:t>
            </a:r>
            <a:r>
              <a:rPr lang="en-US" b="1" i="1" dirty="0"/>
              <a:t> from the inside</a:t>
            </a:r>
            <a:r>
              <a:rPr lang="en-US" dirty="0"/>
              <a:t>.  That is, the code and configuration to be applied to a particular resource after ARM has provisioned it.  That “code” could be really anything – script, JSON, YML, or custom apps.  The reason why is that it will be directly dependent on the type of resource that is provisioned as to what the options are for further configuring the resource.</a:t>
            </a:r>
          </a:p>
          <a:p>
            <a:endParaRPr lang="en-US" dirty="0"/>
          </a:p>
          <a:p>
            <a:r>
              <a:rPr lang="en-US" dirty="0"/>
              <a:t>Later, we’ll talk more about </a:t>
            </a:r>
            <a:r>
              <a:rPr lang="en-US" dirty="0" err="1"/>
              <a:t>IaC</a:t>
            </a:r>
            <a:r>
              <a:rPr lang="en-US" dirty="0"/>
              <a:t> from the inside.  For now, just understand there are sometimes two phases when provisioning a resource; one, the provisioning the resource in Azure, and two, configuring that resource further to support the application workload.</a:t>
            </a:r>
          </a:p>
          <a:p>
            <a:endParaRPr lang="en-US" dirty="0"/>
          </a:p>
          <a:p>
            <a:r>
              <a:rPr lang="en-US" dirty="0"/>
              <a:t>&lt;click&gt;</a:t>
            </a:r>
          </a:p>
          <a:p>
            <a:r>
              <a:rPr lang="en-US" dirty="0"/>
              <a:t>With the declarative model, ARM is able to further optimize the deployment by provisioning some resources in parallel instead of sequentially.  It is able to do this because it looks at the entire infrastructure you describe in your code, and figures out which resources it can provision simultaneously and which resources have dependencies on other resources that need to be provisioned first.  In the example shown here, ARM would look at the resources in this resource group and provision the storage account, virtual network, and key vault all at the same time because they have no dependencies on one another.  Then, it would provision the two virtual machines because the virtual machines have dependencies on the storage account (for VHDs), virtual network, and key vault (</a:t>
            </a:r>
            <a:r>
              <a:rPr lang="en-US" dirty="0" err="1"/>
              <a:t>ie</a:t>
            </a:r>
            <a:r>
              <a:rPr lang="en-US" dirty="0"/>
              <a:t>: for disk encryption keys or admin credentials).</a:t>
            </a:r>
          </a:p>
          <a:p>
            <a:endParaRPr lang="en-US" dirty="0"/>
          </a:p>
          <a:p>
            <a:r>
              <a:rPr lang="en-US" dirty="0"/>
              <a:t>&lt;click&gt;</a:t>
            </a:r>
          </a:p>
          <a:p>
            <a:r>
              <a:rPr lang="en-US" dirty="0"/>
              <a:t>The declarative model also gives us idempotency, which simply means, you can deploy the same </a:t>
            </a:r>
            <a:r>
              <a:rPr lang="en-US" dirty="0" err="1"/>
              <a:t>IaC</a:t>
            </a:r>
            <a:r>
              <a:rPr lang="en-US" dirty="0"/>
              <a:t> repeatedly and get the same result.  And in the event that a single resource may fail to provision, you can simply re-run the deployment and ARM will figure out which resources have already been provision and which ones still need to be provisioned and then continue until the described infrastructure is complete.</a:t>
            </a:r>
          </a:p>
          <a:p>
            <a:endParaRPr lang="en-US" dirty="0"/>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5</a:t>
            </a:fld>
            <a:endParaRPr lang="en-US"/>
          </a:p>
        </p:txBody>
      </p:sp>
    </p:spTree>
    <p:extLst>
      <p:ext uri="{BB962C8B-B14F-4D97-AF65-F5344CB8AC3E}">
        <p14:creationId xmlns:p14="http://schemas.microsoft.com/office/powerpoint/2010/main" val="2356955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say “</a:t>
            </a:r>
            <a:r>
              <a:rPr lang="en-US" dirty="0" err="1"/>
              <a:t>IaC</a:t>
            </a:r>
            <a:r>
              <a:rPr lang="en-US" dirty="0"/>
              <a:t> with ARM”, there are certain artifacts that are assumed.  For example, we use JSON files to describe the infrastructure.  And  there are two JSON files that are implied</a:t>
            </a:r>
          </a:p>
          <a:p>
            <a:endParaRPr lang="en-US" dirty="0"/>
          </a:p>
          <a:p>
            <a:pPr marL="228600" indent="-228600">
              <a:buAutoNum type="arabicPeriod"/>
            </a:pPr>
            <a:r>
              <a:rPr lang="en-US" dirty="0"/>
              <a:t>The ARM template file is the one that </a:t>
            </a:r>
            <a:r>
              <a:rPr lang="en-US" i="1" dirty="0"/>
              <a:t>describes</a:t>
            </a:r>
            <a:r>
              <a:rPr lang="en-US" dirty="0"/>
              <a:t> the infrastructure.  Within the template file can be parameters that are used to parameterize the infrastructure.</a:t>
            </a:r>
          </a:p>
          <a:p>
            <a:pPr marL="228600" indent="-228600">
              <a:buAutoNum type="arabicPeriod"/>
            </a:pPr>
            <a:r>
              <a:rPr lang="en-US" dirty="0"/>
              <a:t>The ARM template parameter file is used to provide parameter values to any of the parameters defined in the ARM template file.</a:t>
            </a:r>
          </a:p>
          <a:p>
            <a:pPr marL="228600" indent="-228600">
              <a:buAutoNum type="arabicPeriod"/>
            </a:pPr>
            <a:endParaRPr lang="en-US" dirty="0"/>
          </a:p>
          <a:p>
            <a:pPr marL="0" indent="0">
              <a:buNone/>
            </a:pPr>
            <a:r>
              <a:rPr lang="en-US" dirty="0"/>
              <a:t>Question to audience:</a:t>
            </a:r>
          </a:p>
          <a:p>
            <a:pPr marL="0" indent="0">
              <a:buNone/>
            </a:pPr>
            <a:r>
              <a:rPr lang="en-US" dirty="0"/>
              <a:t>It is very common to have multiple ARM template parameter files.  Can you think of why?  Answer: multiple deployment environments.  For example, suppose you have a Dev/Test and Prod environment.  For Dev/Test you probably want to use smaller virtual machines and standard storage.  But, for Prod, you want to user larger virtual machines and premium storage.  Having two separate ARM template parameter files enables you to describe the infrastructure one time but support multiple environments.</a:t>
            </a:r>
          </a:p>
          <a:p>
            <a:pPr marL="0" indent="0">
              <a:buNone/>
            </a:pPr>
            <a:endParaRPr lang="en-US" dirty="0"/>
          </a:p>
          <a:p>
            <a:pPr marL="0" indent="0">
              <a:buNone/>
            </a:pPr>
            <a:endParaRPr lang="en-US" dirty="0"/>
          </a:p>
          <a:p>
            <a:pPr marL="0" indent="0">
              <a:buNone/>
            </a:pPr>
            <a:r>
              <a:rPr lang="en-US" dirty="0"/>
              <a:t>There are also “optional” artifacts that can exist as part of you infrastructure-as-code and this is where “</a:t>
            </a:r>
            <a:r>
              <a:rPr lang="en-US" dirty="0" err="1"/>
              <a:t>IaC</a:t>
            </a:r>
            <a:r>
              <a:rPr lang="en-US" dirty="0"/>
              <a:t> from the inside” comes back into the discussion.  For example, as part of your infrastructure code, you may have scripts you use to further configure a resources such as a virtual machine.  Or, perhaps there are third-party tools you need to install.  Again, it all depends on the type of resource you’re working with.  But, there is often times a need to configure the internals of that resources and the scripts / configuration you use to do that can also be thought of as “infrastructure as code”.</a:t>
            </a:r>
          </a:p>
          <a:p>
            <a:pPr marL="0" indent="0">
              <a:buNone/>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6</a:t>
            </a:fld>
            <a:endParaRPr lang="en-US"/>
          </a:p>
        </p:txBody>
      </p:sp>
    </p:spTree>
    <p:extLst>
      <p:ext uri="{BB962C8B-B14F-4D97-AF65-F5344CB8AC3E}">
        <p14:creationId xmlns:p14="http://schemas.microsoft.com/office/powerpoint/2010/main" val="4030096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7</a:t>
            </a:fld>
            <a:endParaRPr lang="en-US"/>
          </a:p>
        </p:txBody>
      </p:sp>
    </p:spTree>
    <p:extLst>
      <p:ext uri="{BB962C8B-B14F-4D97-AF65-F5344CB8AC3E}">
        <p14:creationId xmlns:p14="http://schemas.microsoft.com/office/powerpoint/2010/main" val="709548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previous slide we introduced the ARM template file and said this is where you describe your infrastructure.  But, what does that mean?  What is the structure of the file.</a:t>
            </a:r>
          </a:p>
          <a:p>
            <a:endParaRPr lang="en-US" dirty="0"/>
          </a:p>
          <a:p>
            <a:r>
              <a:rPr lang="en-US" dirty="0"/>
              <a:t>That’s what this slide is showing you.  Every ARM template file comes down to 4 sections as shown here.</a:t>
            </a:r>
          </a:p>
          <a:p>
            <a:endParaRPr lang="en-US" dirty="0"/>
          </a:p>
          <a:p>
            <a:r>
              <a:rPr lang="en-US" dirty="0"/>
              <a:t>Parameters is where you can define parameters parameterize your deployments.  For example, if you’re deploying a virtual machine, then the size of the virtual machine could be a parameter.</a:t>
            </a:r>
          </a:p>
          <a:p>
            <a:endParaRPr lang="en-US" dirty="0"/>
          </a:p>
          <a:p>
            <a:r>
              <a:rPr lang="en-US" dirty="0"/>
              <a:t>Variables are used to define values that are used repeatedly throughout the template.  Just like in traditional code, if you can provide the value once and reference your code is more flexible.</a:t>
            </a:r>
          </a:p>
          <a:p>
            <a:endParaRPr lang="en-US" dirty="0"/>
          </a:p>
          <a:p>
            <a:r>
              <a:rPr lang="en-US" dirty="0"/>
              <a:t>Resources is where you actually describe the infrastructure.  Notice the array “ [ ] “ syntax for this section.  Here, you describe each of the resources (virtual network, storage account, virtual machine, etc.) that you want deployed.  Look at any ARM template and this section will be the bulk of what you see.</a:t>
            </a:r>
          </a:p>
          <a:p>
            <a:endParaRPr lang="en-US" dirty="0"/>
          </a:p>
          <a:p>
            <a:r>
              <a:rPr lang="en-US" dirty="0"/>
              <a:t>Outputs are optional and give you a way to get an output from ARM after it has deployed your infrastructure.  For example, you may deploy a virtual machine with a public IP address that you use to access and manage the virtual machine.  However, that IP address is dynamically generated at the time of deployment.  So, you could have an output value that returns what that IP address is.  </a:t>
            </a:r>
            <a:r>
              <a:rPr lang="en-US"/>
              <a:t>This output value could be further referenced in downstream deployments, tools, or other IT functions as needed.</a:t>
            </a:r>
          </a:p>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8</a:t>
            </a:fld>
            <a:endParaRPr lang="en-US"/>
          </a:p>
        </p:txBody>
      </p:sp>
    </p:spTree>
    <p:extLst>
      <p:ext uri="{BB962C8B-B14F-4D97-AF65-F5344CB8AC3E}">
        <p14:creationId xmlns:p14="http://schemas.microsoft.com/office/powerpoint/2010/main" val="3841838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9</a:t>
            </a:fld>
            <a:endParaRPr lang="en-US"/>
          </a:p>
        </p:txBody>
      </p:sp>
    </p:spTree>
    <p:extLst>
      <p:ext uri="{BB962C8B-B14F-4D97-AF65-F5344CB8AC3E}">
        <p14:creationId xmlns:p14="http://schemas.microsoft.com/office/powerpoint/2010/main" val="331262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Engineer</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Engineer</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139172324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rvey Ask">
    <p:spTree>
      <p:nvGrpSpPr>
        <p:cNvPr id="1" name=""/>
        <p:cNvGrpSpPr/>
        <p:nvPr/>
      </p:nvGrpSpPr>
      <p:grpSpPr>
        <a:xfrm>
          <a:off x="0" y="0"/>
          <a:ext cx="0" cy="0"/>
          <a:chOff x="0" y="0"/>
          <a:chExt cx="0" cy="0"/>
        </a:xfrm>
      </p:grpSpPr>
      <p:sp>
        <p:nvSpPr>
          <p:cNvPr id="3" name="TextBox 2"/>
          <p:cNvSpPr txBox="1"/>
          <p:nvPr userDrawn="1"/>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userDrawn="1"/>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24395606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2017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13694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Only - No graphic">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0841002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302032513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7182441"/>
      </p:ext>
    </p:extLst>
  </p:cSld>
  <p:clrMapOvr>
    <a:masterClrMapping/>
  </p:clrMapOvr>
  <p:transition>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1831142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195142813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6820054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9546970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77130557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8906848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4"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4085535161"/>
      </p:ext>
    </p:extLst>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7.png"/><Relationship Id="rId7" Type="http://schemas.openxmlformats.org/officeDocument/2006/relationships/image" Target="../media/image7.png"/><Relationship Id="rId12"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0.png"/><Relationship Id="rId11" Type="http://schemas.openxmlformats.org/officeDocument/2006/relationships/image" Target="../media/image5.png"/><Relationship Id="rId5" Type="http://schemas.openxmlformats.org/officeDocument/2006/relationships/image" Target="../media/image19.png"/><Relationship Id="rId10" Type="http://schemas.openxmlformats.org/officeDocument/2006/relationships/image" Target="../media/image10.png"/><Relationship Id="rId4" Type="http://schemas.openxmlformats.org/officeDocument/2006/relationships/image" Target="../media/image18.pn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blogs.msdn.microsoft.com/powershell/2016/02/11/dsc-resource-kit-gets-even-bigger/"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2519" y="3680409"/>
            <a:ext cx="11459115" cy="932563"/>
          </a:xfrm>
        </p:spPr>
        <p:txBody>
          <a:bodyPr/>
          <a:lstStyle/>
          <a:p>
            <a:r>
              <a:rPr lang="en-US" sz="5400" dirty="0"/>
              <a:t>SAP Infrastructure as Code</a:t>
            </a:r>
          </a:p>
        </p:txBody>
      </p:sp>
      <p:sp>
        <p:nvSpPr>
          <p:cNvPr id="3" name="Text Placeholder 2"/>
          <p:cNvSpPr>
            <a:spLocks noGrp="1"/>
          </p:cNvSpPr>
          <p:nvPr>
            <p:ph type="body" sz="quarter" idx="11"/>
          </p:nvPr>
        </p:nvSpPr>
        <p:spPr/>
        <p:txBody>
          <a:bodyPr/>
          <a:lstStyle/>
          <a:p>
            <a:endParaRPr lang="en-US" dirty="0"/>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52513974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Author &amp; Deploy ARM Templates</a:t>
            </a:r>
          </a:p>
        </p:txBody>
      </p:sp>
      <p:grpSp>
        <p:nvGrpSpPr>
          <p:cNvPr id="46" name="Group 45"/>
          <p:cNvGrpSpPr/>
          <p:nvPr/>
        </p:nvGrpSpPr>
        <p:grpSpPr>
          <a:xfrm>
            <a:off x="362873" y="1446259"/>
            <a:ext cx="4803271" cy="2174786"/>
            <a:chOff x="362873" y="1446259"/>
            <a:chExt cx="4803271" cy="2174786"/>
          </a:xfrm>
        </p:grpSpPr>
        <p:grpSp>
          <p:nvGrpSpPr>
            <p:cNvPr id="27" name="Group 26"/>
            <p:cNvGrpSpPr/>
            <p:nvPr/>
          </p:nvGrpSpPr>
          <p:grpSpPr>
            <a:xfrm>
              <a:off x="362873" y="2224818"/>
              <a:ext cx="1015913" cy="667349"/>
              <a:chOff x="794886" y="4424768"/>
              <a:chExt cx="1015913" cy="667349"/>
            </a:xfrm>
          </p:grpSpPr>
          <p:pic>
            <p:nvPicPr>
              <p:cNvPr id="8" name="Picture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794886" y="4548873"/>
                <a:ext cx="543244" cy="543244"/>
              </a:xfrm>
              <a:prstGeom prst="rect">
                <a:avLst/>
              </a:prstGeom>
            </p:spPr>
          </p:pic>
          <p:pic>
            <p:nvPicPr>
              <p:cNvPr id="9" name="Picture 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267555" y="4424768"/>
                <a:ext cx="543244" cy="543244"/>
              </a:xfrm>
              <a:prstGeom prst="rect">
                <a:avLst/>
              </a:prstGeom>
            </p:spPr>
          </p:pic>
        </p:grpSp>
        <p:grpSp>
          <p:nvGrpSpPr>
            <p:cNvPr id="36" name="Group 35"/>
            <p:cNvGrpSpPr/>
            <p:nvPr/>
          </p:nvGrpSpPr>
          <p:grpSpPr>
            <a:xfrm>
              <a:off x="2051482" y="1446259"/>
              <a:ext cx="2940833" cy="794064"/>
              <a:chOff x="2176903" y="2326056"/>
              <a:chExt cx="2940833" cy="794064"/>
            </a:xfrm>
          </p:grpSpPr>
          <p:pic>
            <p:nvPicPr>
              <p:cNvPr id="10" name="Picture 9"/>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2176903" y="2439809"/>
                <a:ext cx="552164" cy="552164"/>
              </a:xfrm>
              <a:prstGeom prst="rect">
                <a:avLst/>
              </a:prstGeom>
            </p:spPr>
          </p:pic>
          <p:sp>
            <p:nvSpPr>
              <p:cNvPr id="29" name="TextBox 28"/>
              <p:cNvSpPr txBox="1"/>
              <p:nvPr/>
            </p:nvSpPr>
            <p:spPr>
              <a:xfrm>
                <a:off x="2632994" y="2326056"/>
                <a:ext cx="2484742" cy="794064"/>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Deployment template (JSON)</a:t>
                </a:r>
              </a:p>
            </p:txBody>
          </p:sp>
        </p:grpSp>
        <p:grpSp>
          <p:nvGrpSpPr>
            <p:cNvPr id="38" name="Group 37"/>
            <p:cNvGrpSpPr/>
            <p:nvPr/>
          </p:nvGrpSpPr>
          <p:grpSpPr>
            <a:xfrm>
              <a:off x="2059564" y="2826981"/>
              <a:ext cx="2779063" cy="794064"/>
              <a:chOff x="2176903" y="4358619"/>
              <a:chExt cx="2779063" cy="794064"/>
            </a:xfrm>
          </p:grpSpPr>
          <p:pic>
            <p:nvPicPr>
              <p:cNvPr id="12" name="Picture 11"/>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2176903" y="4478187"/>
                <a:ext cx="552164" cy="552164"/>
              </a:xfrm>
              <a:prstGeom prst="rect">
                <a:avLst/>
              </a:prstGeom>
            </p:spPr>
          </p:pic>
          <p:sp>
            <p:nvSpPr>
              <p:cNvPr id="30" name="TextBox 29"/>
              <p:cNvSpPr txBox="1"/>
              <p:nvPr/>
            </p:nvSpPr>
            <p:spPr>
              <a:xfrm>
                <a:off x="2609831" y="4358619"/>
                <a:ext cx="2346135" cy="794064"/>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Deployment script (PowerShell)</a:t>
                </a:r>
              </a:p>
            </p:txBody>
          </p:sp>
        </p:grpSp>
        <p:grpSp>
          <p:nvGrpSpPr>
            <p:cNvPr id="37" name="Group 36"/>
            <p:cNvGrpSpPr/>
            <p:nvPr/>
          </p:nvGrpSpPr>
          <p:grpSpPr>
            <a:xfrm>
              <a:off x="2051482" y="2167043"/>
              <a:ext cx="3114662" cy="794064"/>
              <a:chOff x="2178667" y="3353389"/>
              <a:chExt cx="3114662" cy="794064"/>
            </a:xfrm>
          </p:grpSpPr>
          <p:pic>
            <p:nvPicPr>
              <p:cNvPr id="11" name="Picture 10"/>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2178667" y="3439845"/>
                <a:ext cx="552164" cy="552164"/>
              </a:xfrm>
              <a:prstGeom prst="rect">
                <a:avLst/>
              </a:prstGeom>
            </p:spPr>
          </p:pic>
          <p:sp>
            <p:nvSpPr>
              <p:cNvPr id="32" name="TextBox 31"/>
              <p:cNvSpPr txBox="1"/>
              <p:nvPr/>
            </p:nvSpPr>
            <p:spPr>
              <a:xfrm>
                <a:off x="2629149" y="3353389"/>
                <a:ext cx="2664180" cy="794064"/>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Deployment template parameters (JSON)</a:t>
                </a:r>
              </a:p>
            </p:txBody>
          </p:sp>
        </p:grpSp>
        <p:sp>
          <p:nvSpPr>
            <p:cNvPr id="35" name="Left Brace 34"/>
            <p:cNvSpPr/>
            <p:nvPr/>
          </p:nvSpPr>
          <p:spPr>
            <a:xfrm>
              <a:off x="1470774" y="1560012"/>
              <a:ext cx="500885" cy="1995440"/>
            </a:xfrm>
            <a:prstGeom prst="leftBrac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49" name="Elbow Connector 48"/>
          <p:cNvCxnSpPr>
            <a:stCxn id="12" idx="2"/>
            <a:endCxn id="13" idx="1"/>
          </p:cNvCxnSpPr>
          <p:nvPr/>
        </p:nvCxnSpPr>
        <p:spPr>
          <a:xfrm rot="16200000" flipH="1">
            <a:off x="3525667" y="2308692"/>
            <a:ext cx="1104013" cy="3484054"/>
          </a:xfrm>
          <a:prstGeom prst="bentConnector2">
            <a:avLst/>
          </a:prstGeom>
          <a:ln w="1905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278650" y="3885404"/>
            <a:ext cx="3335346" cy="794064"/>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Push Deployment template and parameters to ARM</a:t>
            </a:r>
          </a:p>
        </p:txBody>
      </p:sp>
      <p:sp>
        <p:nvSpPr>
          <p:cNvPr id="15" name="Rectangle 14"/>
          <p:cNvSpPr/>
          <p:nvPr/>
        </p:nvSpPr>
        <p:spPr bwMode="auto">
          <a:xfrm>
            <a:off x="5616626" y="3064572"/>
            <a:ext cx="5382831" cy="2726240"/>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p:cNvSpPr txBox="1"/>
          <p:nvPr/>
        </p:nvSpPr>
        <p:spPr>
          <a:xfrm>
            <a:off x="6314872" y="2651549"/>
            <a:ext cx="2626468"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Microsoft Azure</a:t>
            </a:r>
          </a:p>
        </p:txBody>
      </p:sp>
      <p:pic>
        <p:nvPicPr>
          <p:cNvPr id="17" name="Picture 16"/>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5796950" y="2687595"/>
            <a:ext cx="637213" cy="637213"/>
          </a:xfrm>
          <a:prstGeom prst="rect">
            <a:avLst/>
          </a:prstGeom>
        </p:spPr>
      </p:pic>
      <p:grpSp>
        <p:nvGrpSpPr>
          <p:cNvPr id="18" name="Group 17"/>
          <p:cNvGrpSpPr/>
          <p:nvPr/>
        </p:nvGrpSpPr>
        <p:grpSpPr>
          <a:xfrm>
            <a:off x="7178170" y="3885404"/>
            <a:ext cx="3191596" cy="1230291"/>
            <a:chOff x="3982213" y="1872383"/>
            <a:chExt cx="3191596" cy="1230291"/>
          </a:xfrm>
        </p:grpSpPr>
        <p:sp>
          <p:nvSpPr>
            <p:cNvPr id="19" name="Rounded Rectangle 18"/>
            <p:cNvSpPr/>
            <p:nvPr/>
          </p:nvSpPr>
          <p:spPr bwMode="auto">
            <a:xfrm>
              <a:off x="3982213" y="1984883"/>
              <a:ext cx="3162524" cy="1117791"/>
            </a:xfrm>
            <a:prstGeom prst="round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0" name="Picture 19"/>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4166188" y="2325551"/>
              <a:ext cx="687890" cy="687890"/>
            </a:xfrm>
            <a:prstGeom prst="rect">
              <a:avLst/>
            </a:prstGeom>
          </p:spPr>
        </p:pic>
        <p:pic>
          <p:nvPicPr>
            <p:cNvPr id="21" name="Picture 20"/>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5251284" y="2325551"/>
              <a:ext cx="687890" cy="687890"/>
            </a:xfrm>
            <a:prstGeom prst="rect">
              <a:avLst/>
            </a:prstGeom>
          </p:spPr>
        </p:pic>
        <p:pic>
          <p:nvPicPr>
            <p:cNvPr id="22" name="Picture 21"/>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6336380" y="2325551"/>
              <a:ext cx="687890" cy="687890"/>
            </a:xfrm>
            <a:prstGeom prst="rect">
              <a:avLst/>
            </a:prstGeom>
          </p:spPr>
        </p:pic>
        <p:sp>
          <p:nvSpPr>
            <p:cNvPr id="23" name="TextBox 22"/>
            <p:cNvSpPr txBox="1"/>
            <p:nvPr/>
          </p:nvSpPr>
          <p:spPr>
            <a:xfrm>
              <a:off x="4250241" y="1883562"/>
              <a:ext cx="2626468"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Resource Group</a:t>
              </a:r>
            </a:p>
          </p:txBody>
        </p:sp>
        <p:sp>
          <p:nvSpPr>
            <p:cNvPr id="39" name="Rounded Rectangle 38"/>
            <p:cNvSpPr/>
            <p:nvPr/>
          </p:nvSpPr>
          <p:spPr bwMode="auto">
            <a:xfrm>
              <a:off x="4011285" y="1973704"/>
              <a:ext cx="3162524" cy="1117791"/>
            </a:xfrm>
            <a:prstGeom prst="round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0" name="Picture 39"/>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4195260" y="2314372"/>
              <a:ext cx="687890" cy="687890"/>
            </a:xfrm>
            <a:prstGeom prst="rect">
              <a:avLst/>
            </a:prstGeom>
          </p:spPr>
        </p:pic>
        <p:pic>
          <p:nvPicPr>
            <p:cNvPr id="41" name="Picture 40"/>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5280356" y="2314372"/>
              <a:ext cx="687890" cy="687890"/>
            </a:xfrm>
            <a:prstGeom prst="rect">
              <a:avLst/>
            </a:prstGeom>
          </p:spPr>
        </p:pic>
        <p:pic>
          <p:nvPicPr>
            <p:cNvPr id="42" name="Picture 41"/>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6365452" y="2314372"/>
              <a:ext cx="687890" cy="687890"/>
            </a:xfrm>
            <a:prstGeom prst="rect">
              <a:avLst/>
            </a:prstGeom>
          </p:spPr>
        </p:pic>
        <p:sp>
          <p:nvSpPr>
            <p:cNvPr id="43" name="TextBox 42"/>
            <p:cNvSpPr txBox="1"/>
            <p:nvPr/>
          </p:nvSpPr>
          <p:spPr>
            <a:xfrm>
              <a:off x="4279313" y="1872383"/>
              <a:ext cx="2626468"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Resource Group</a:t>
              </a:r>
            </a:p>
          </p:txBody>
        </p:sp>
      </p:grpSp>
      <p:pic>
        <p:nvPicPr>
          <p:cNvPr id="24" name="Picture 23"/>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10122749" y="3107659"/>
            <a:ext cx="631004" cy="631004"/>
          </a:xfrm>
          <a:prstGeom prst="rect">
            <a:avLst/>
          </a:prstGeom>
        </p:spPr>
      </p:pic>
      <p:sp>
        <p:nvSpPr>
          <p:cNvPr id="25" name="Rectangle 24"/>
          <p:cNvSpPr/>
          <p:nvPr/>
        </p:nvSpPr>
        <p:spPr bwMode="auto">
          <a:xfrm>
            <a:off x="6687517" y="3565092"/>
            <a:ext cx="4143830" cy="2075268"/>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Box 25"/>
          <p:cNvSpPr txBox="1"/>
          <p:nvPr/>
        </p:nvSpPr>
        <p:spPr>
          <a:xfrm>
            <a:off x="7743298" y="3127962"/>
            <a:ext cx="2626468"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Azure Subscription</a:t>
            </a:r>
          </a:p>
        </p:txBody>
      </p:sp>
      <p:grpSp>
        <p:nvGrpSpPr>
          <p:cNvPr id="6" name="Group 5"/>
          <p:cNvGrpSpPr/>
          <p:nvPr/>
        </p:nvGrpSpPr>
        <p:grpSpPr>
          <a:xfrm>
            <a:off x="5687145" y="3565092"/>
            <a:ext cx="1023794" cy="2075268"/>
            <a:chOff x="6190607" y="3324054"/>
            <a:chExt cx="1023794" cy="2075268"/>
          </a:xfrm>
        </p:grpSpPr>
        <p:sp>
          <p:nvSpPr>
            <p:cNvPr id="13" name="Rectangle 12"/>
            <p:cNvSpPr/>
            <p:nvPr/>
          </p:nvSpPr>
          <p:spPr bwMode="auto">
            <a:xfrm>
              <a:off x="6323162" y="3324054"/>
              <a:ext cx="765701" cy="20752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p:cNvSpPr txBox="1"/>
            <p:nvPr/>
          </p:nvSpPr>
          <p:spPr>
            <a:xfrm>
              <a:off x="6190607" y="4047757"/>
              <a:ext cx="1023794"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ARM</a:t>
              </a:r>
            </a:p>
          </p:txBody>
        </p:sp>
      </p:grpSp>
      <p:pic>
        <p:nvPicPr>
          <p:cNvPr id="2" name="Picture 1"/>
          <p:cNvPicPr>
            <a:picLocks/>
          </p:cNvPicPr>
          <p:nvPr/>
        </p:nvPicPr>
        <p:blipFill>
          <a:blip r:embed="rId12"/>
          <a:stretch>
            <a:fillRect/>
          </a:stretch>
        </p:blipFill>
        <p:spPr>
          <a:xfrm flipV="1">
            <a:off x="902754" y="2348923"/>
            <a:ext cx="393192" cy="246888"/>
          </a:xfrm>
          <a:prstGeom prst="rect">
            <a:avLst/>
          </a:prstGeom>
        </p:spPr>
      </p:pic>
    </p:spTree>
    <p:extLst>
      <p:ext uri="{BB962C8B-B14F-4D97-AF65-F5344CB8AC3E}">
        <p14:creationId xmlns:p14="http://schemas.microsoft.com/office/powerpoint/2010/main" val="23049416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wipe(left)">
                                      <p:cBhvr>
                                        <p:cTn id="10" dur="500"/>
                                        <p:tgtEl>
                                          <p:spTgt spid="5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15" grpId="0" animBg="1"/>
      <p:bldP spid="16" grpId="0"/>
      <p:bldP spid="25" grpId="0" animBg="1"/>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EF1144-DDF0-4742-95D2-04AEE841972F}"/>
              </a:ext>
            </a:extLst>
          </p:cNvPr>
          <p:cNvSpPr>
            <a:spLocks noGrp="1"/>
          </p:cNvSpPr>
          <p:nvPr>
            <p:ph type="body" sz="quarter" idx="10"/>
          </p:nvPr>
        </p:nvSpPr>
        <p:spPr/>
        <p:txBody>
          <a:bodyPr/>
          <a:lstStyle/>
          <a:p>
            <a:r>
              <a:rPr lang="en-US" dirty="0"/>
              <a:t>ARM Template Overview</a:t>
            </a:r>
          </a:p>
        </p:txBody>
      </p:sp>
    </p:spTree>
    <p:extLst>
      <p:ext uri="{BB962C8B-B14F-4D97-AF65-F5344CB8AC3E}">
        <p14:creationId xmlns:p14="http://schemas.microsoft.com/office/powerpoint/2010/main" val="261048786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7CBA829D-1C31-4A39-B41E-43E37D0DF1A8}"/>
              </a:ext>
            </a:extLst>
          </p:cNvPr>
          <p:cNvSpPr>
            <a:spLocks noGrp="1"/>
          </p:cNvSpPr>
          <p:nvPr>
            <p:ph type="title"/>
          </p:nvPr>
        </p:nvSpPr>
        <p:spPr/>
        <p:txBody>
          <a:bodyPr/>
          <a:lstStyle/>
          <a:p>
            <a:r>
              <a:rPr lang="en-US" dirty="0"/>
              <a:t>Outside</a:t>
            </a:r>
          </a:p>
        </p:txBody>
      </p:sp>
      <p:sp>
        <p:nvSpPr>
          <p:cNvPr id="16" name="Content Placeholder 15">
            <a:extLst>
              <a:ext uri="{FF2B5EF4-FFF2-40B4-BE49-F238E27FC236}">
                <a16:creationId xmlns:a16="http://schemas.microsoft.com/office/drawing/2014/main" id="{09827C96-C0F2-49DE-AA42-687844CC48FE}"/>
              </a:ext>
            </a:extLst>
          </p:cNvPr>
          <p:cNvSpPr>
            <a:spLocks noGrp="1"/>
          </p:cNvSpPr>
          <p:nvPr>
            <p:ph sz="quarter" idx="10"/>
          </p:nvPr>
        </p:nvSpPr>
        <p:spPr>
          <a:xfrm>
            <a:off x="268288" y="1398397"/>
            <a:ext cx="11542503" cy="738664"/>
          </a:xfrm>
        </p:spPr>
        <p:txBody>
          <a:bodyPr/>
          <a:lstStyle/>
          <a:p>
            <a:r>
              <a:rPr lang="en-US" dirty="0"/>
              <a:t>Up to now everything has been </a:t>
            </a:r>
            <a:r>
              <a:rPr lang="en-US" dirty="0" err="1"/>
              <a:t>IaC</a:t>
            </a:r>
            <a:r>
              <a:rPr lang="en-US" dirty="0"/>
              <a:t> (outside)…</a:t>
            </a:r>
          </a:p>
        </p:txBody>
      </p:sp>
      <p:grpSp>
        <p:nvGrpSpPr>
          <p:cNvPr id="14" name="Group 13">
            <a:extLst>
              <a:ext uri="{FF2B5EF4-FFF2-40B4-BE49-F238E27FC236}">
                <a16:creationId xmlns:a16="http://schemas.microsoft.com/office/drawing/2014/main" id="{E21DCD40-AA95-454B-AB1F-8553AB2398A4}"/>
              </a:ext>
            </a:extLst>
          </p:cNvPr>
          <p:cNvGrpSpPr/>
          <p:nvPr/>
        </p:nvGrpSpPr>
        <p:grpSpPr>
          <a:xfrm>
            <a:off x="2147777" y="3862044"/>
            <a:ext cx="7396109" cy="1561067"/>
            <a:chOff x="2147777" y="3862044"/>
            <a:chExt cx="7396109" cy="1561067"/>
          </a:xfrm>
        </p:grpSpPr>
        <p:grpSp>
          <p:nvGrpSpPr>
            <p:cNvPr id="4" name="Group 3">
              <a:extLst>
                <a:ext uri="{FF2B5EF4-FFF2-40B4-BE49-F238E27FC236}">
                  <a16:creationId xmlns:a16="http://schemas.microsoft.com/office/drawing/2014/main" id="{D5072E54-153B-47D4-A54F-5D65550CEE95}"/>
                </a:ext>
              </a:extLst>
            </p:cNvPr>
            <p:cNvGrpSpPr/>
            <p:nvPr/>
          </p:nvGrpSpPr>
          <p:grpSpPr>
            <a:xfrm>
              <a:off x="3968871" y="4226571"/>
              <a:ext cx="5575015" cy="1196540"/>
              <a:chOff x="2389286" y="3237745"/>
              <a:chExt cx="5575015" cy="1196540"/>
            </a:xfrm>
          </p:grpSpPr>
          <p:sp>
            <p:nvSpPr>
              <p:cNvPr id="5" name="Rounded Rectangle 42">
                <a:extLst>
                  <a:ext uri="{FF2B5EF4-FFF2-40B4-BE49-F238E27FC236}">
                    <a16:creationId xmlns:a16="http://schemas.microsoft.com/office/drawing/2014/main" id="{43BE7A8A-84CE-444A-8EFC-10FB342DCFFA}"/>
                  </a:ext>
                </a:extLst>
              </p:cNvPr>
              <p:cNvSpPr/>
              <p:nvPr/>
            </p:nvSpPr>
            <p:spPr bwMode="auto">
              <a:xfrm>
                <a:off x="2389286" y="3318717"/>
                <a:ext cx="5575015" cy="111556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a:extLst>
                  <a:ext uri="{FF2B5EF4-FFF2-40B4-BE49-F238E27FC236}">
                    <a16:creationId xmlns:a16="http://schemas.microsoft.com/office/drawing/2014/main" id="{3B85628B-C6C9-4281-90EC-FA7EA72181EE}"/>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903994" y="3666621"/>
                <a:ext cx="687890" cy="687890"/>
              </a:xfrm>
              <a:prstGeom prst="rect">
                <a:avLst/>
              </a:prstGeom>
            </p:spPr>
          </p:pic>
          <p:pic>
            <p:nvPicPr>
              <p:cNvPr id="7" name="Picture 6">
                <a:extLst>
                  <a:ext uri="{FF2B5EF4-FFF2-40B4-BE49-F238E27FC236}">
                    <a16:creationId xmlns:a16="http://schemas.microsoft.com/office/drawing/2014/main" id="{A22BE0E6-AA0D-4770-AF65-D06C7F5EE00B}"/>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813936" y="3666621"/>
                <a:ext cx="687890" cy="687890"/>
              </a:xfrm>
              <a:prstGeom prst="rect">
                <a:avLst/>
              </a:prstGeom>
            </p:spPr>
          </p:pic>
          <p:pic>
            <p:nvPicPr>
              <p:cNvPr id="8" name="Picture 7">
                <a:extLst>
                  <a:ext uri="{FF2B5EF4-FFF2-40B4-BE49-F238E27FC236}">
                    <a16:creationId xmlns:a16="http://schemas.microsoft.com/office/drawing/2014/main" id="{236DAD2B-DAD3-4512-BA6A-CAFBF64D6D74}"/>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2633820" y="3666621"/>
                <a:ext cx="687890" cy="687890"/>
              </a:xfrm>
              <a:prstGeom prst="rect">
                <a:avLst/>
              </a:prstGeom>
            </p:spPr>
          </p:pic>
          <p:pic>
            <p:nvPicPr>
              <p:cNvPr id="9" name="Picture 8">
                <a:extLst>
                  <a:ext uri="{FF2B5EF4-FFF2-40B4-BE49-F238E27FC236}">
                    <a16:creationId xmlns:a16="http://schemas.microsoft.com/office/drawing/2014/main" id="{17F65A6D-D867-4C17-B3C1-AB4AAE984E3F}"/>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3723878" y="3666621"/>
                <a:ext cx="687890" cy="687890"/>
              </a:xfrm>
              <a:prstGeom prst="rect">
                <a:avLst/>
              </a:prstGeom>
            </p:spPr>
          </p:pic>
          <p:sp>
            <p:nvSpPr>
              <p:cNvPr id="10" name="TextBox 9">
                <a:extLst>
                  <a:ext uri="{FF2B5EF4-FFF2-40B4-BE49-F238E27FC236}">
                    <a16:creationId xmlns:a16="http://schemas.microsoft.com/office/drawing/2014/main" id="{A8D5CBA6-4208-4291-B11C-747DC7D946A0}"/>
                  </a:ext>
                </a:extLst>
              </p:cNvPr>
              <p:cNvSpPr txBox="1"/>
              <p:nvPr/>
            </p:nvSpPr>
            <p:spPr>
              <a:xfrm>
                <a:off x="3844647" y="3237745"/>
                <a:ext cx="2626468"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t>Resource Group</a:t>
                </a:r>
              </a:p>
            </p:txBody>
          </p:sp>
          <p:pic>
            <p:nvPicPr>
              <p:cNvPr id="11" name="Picture 10">
                <a:extLst>
                  <a:ext uri="{FF2B5EF4-FFF2-40B4-BE49-F238E27FC236}">
                    <a16:creationId xmlns:a16="http://schemas.microsoft.com/office/drawing/2014/main" id="{1366D21F-C035-49CC-A79C-82A43E87C6A1}"/>
                  </a:ext>
                </a:extLst>
              </p:cNvPr>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6828686" y="3668711"/>
                <a:ext cx="685800" cy="685800"/>
              </a:xfrm>
              <a:prstGeom prst="rect">
                <a:avLst/>
              </a:prstGeom>
            </p:spPr>
          </p:pic>
        </p:grpSp>
        <p:sp>
          <p:nvSpPr>
            <p:cNvPr id="12" name="Scroll: Vertical 11">
              <a:extLst>
                <a:ext uri="{FF2B5EF4-FFF2-40B4-BE49-F238E27FC236}">
                  <a16:creationId xmlns:a16="http://schemas.microsoft.com/office/drawing/2014/main" id="{76019885-09F1-4B4B-8B25-6F9804E550AF}"/>
                </a:ext>
              </a:extLst>
            </p:cNvPr>
            <p:cNvSpPr/>
            <p:nvPr/>
          </p:nvSpPr>
          <p:spPr bwMode="auto">
            <a:xfrm>
              <a:off x="2147777" y="3862044"/>
              <a:ext cx="1371279" cy="794761"/>
            </a:xfrm>
            <a:prstGeom prst="verticalScroll">
              <a:avLst/>
            </a:prstGeom>
            <a:solidFill>
              <a:srgbClr val="00B0F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Code (Outside)</a:t>
              </a:r>
            </a:p>
          </p:txBody>
        </p:sp>
        <p:cxnSp>
          <p:nvCxnSpPr>
            <p:cNvPr id="13" name="Connector: Curved 12">
              <a:extLst>
                <a:ext uri="{FF2B5EF4-FFF2-40B4-BE49-F238E27FC236}">
                  <a16:creationId xmlns:a16="http://schemas.microsoft.com/office/drawing/2014/main" id="{824B21AD-EAB7-495E-B86D-5B79367A6527}"/>
                </a:ext>
              </a:extLst>
            </p:cNvPr>
            <p:cNvCxnSpPr>
              <a:stCxn id="12" idx="0"/>
              <a:endCxn id="10" idx="0"/>
            </p:cNvCxnSpPr>
            <p:nvPr/>
          </p:nvCxnSpPr>
          <p:spPr>
            <a:xfrm rot="16200000" flipH="1">
              <a:off x="4603177" y="2092283"/>
              <a:ext cx="364527" cy="3904049"/>
            </a:xfrm>
            <a:prstGeom prst="curvedConnector3">
              <a:avLst>
                <a:gd name="adj1" fmla="val -6271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8100035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1B6DC-82B5-4A15-BAC6-94747639A171}"/>
              </a:ext>
            </a:extLst>
          </p:cNvPr>
          <p:cNvSpPr>
            <a:spLocks noGrp="1"/>
          </p:cNvSpPr>
          <p:nvPr>
            <p:ph type="title"/>
          </p:nvPr>
        </p:nvSpPr>
        <p:spPr/>
        <p:txBody>
          <a:bodyPr/>
          <a:lstStyle/>
          <a:p>
            <a:r>
              <a:rPr lang="en-US" dirty="0"/>
              <a:t>Inside</a:t>
            </a:r>
          </a:p>
        </p:txBody>
      </p:sp>
      <p:sp>
        <p:nvSpPr>
          <p:cNvPr id="3" name="Content Placeholder 2">
            <a:extLst>
              <a:ext uri="{FF2B5EF4-FFF2-40B4-BE49-F238E27FC236}">
                <a16:creationId xmlns:a16="http://schemas.microsoft.com/office/drawing/2014/main" id="{A4DDA2B8-39E6-45A7-8B03-2C917F33DC51}"/>
              </a:ext>
            </a:extLst>
          </p:cNvPr>
          <p:cNvSpPr>
            <a:spLocks noGrp="1"/>
          </p:cNvSpPr>
          <p:nvPr>
            <p:ph sz="quarter" idx="10"/>
          </p:nvPr>
        </p:nvSpPr>
        <p:spPr>
          <a:xfrm>
            <a:off x="268288" y="1398397"/>
            <a:ext cx="11542503" cy="738664"/>
          </a:xfrm>
        </p:spPr>
        <p:txBody>
          <a:bodyPr/>
          <a:lstStyle/>
          <a:p>
            <a:r>
              <a:rPr lang="en-US" dirty="0"/>
              <a:t>…Now we will look at </a:t>
            </a:r>
            <a:r>
              <a:rPr lang="en-US" dirty="0" err="1"/>
              <a:t>IaC</a:t>
            </a:r>
            <a:r>
              <a:rPr lang="en-US" dirty="0"/>
              <a:t> (inside)</a:t>
            </a:r>
          </a:p>
        </p:txBody>
      </p:sp>
      <p:grpSp>
        <p:nvGrpSpPr>
          <p:cNvPr id="4" name="Group 3">
            <a:extLst>
              <a:ext uri="{FF2B5EF4-FFF2-40B4-BE49-F238E27FC236}">
                <a16:creationId xmlns:a16="http://schemas.microsoft.com/office/drawing/2014/main" id="{721DE730-1A8F-46FD-A3AB-FD93ADAC638A}"/>
              </a:ext>
            </a:extLst>
          </p:cNvPr>
          <p:cNvGrpSpPr/>
          <p:nvPr/>
        </p:nvGrpSpPr>
        <p:grpSpPr>
          <a:xfrm>
            <a:off x="2126512" y="4252056"/>
            <a:ext cx="7396109" cy="1433517"/>
            <a:chOff x="2126512" y="4252056"/>
            <a:chExt cx="7396109" cy="1433517"/>
          </a:xfrm>
        </p:grpSpPr>
        <p:grpSp>
          <p:nvGrpSpPr>
            <p:cNvPr id="5" name="Group 4">
              <a:extLst>
                <a:ext uri="{FF2B5EF4-FFF2-40B4-BE49-F238E27FC236}">
                  <a16:creationId xmlns:a16="http://schemas.microsoft.com/office/drawing/2014/main" id="{00184673-A043-493D-B866-A82FBDCA2798}"/>
                </a:ext>
              </a:extLst>
            </p:cNvPr>
            <p:cNvGrpSpPr/>
            <p:nvPr/>
          </p:nvGrpSpPr>
          <p:grpSpPr>
            <a:xfrm>
              <a:off x="3947606" y="4252056"/>
              <a:ext cx="5575015" cy="1196540"/>
              <a:chOff x="2389286" y="3237745"/>
              <a:chExt cx="5575015" cy="1196540"/>
            </a:xfrm>
          </p:grpSpPr>
          <p:sp>
            <p:nvSpPr>
              <p:cNvPr id="9" name="Rounded Rectangle 42">
                <a:extLst>
                  <a:ext uri="{FF2B5EF4-FFF2-40B4-BE49-F238E27FC236}">
                    <a16:creationId xmlns:a16="http://schemas.microsoft.com/office/drawing/2014/main" id="{78E4038F-61B0-4269-A8A3-B7BBE0E106B7}"/>
                  </a:ext>
                </a:extLst>
              </p:cNvPr>
              <p:cNvSpPr/>
              <p:nvPr/>
            </p:nvSpPr>
            <p:spPr bwMode="auto">
              <a:xfrm>
                <a:off x="2389286" y="3318717"/>
                <a:ext cx="5575015" cy="111556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a:extLst>
                  <a:ext uri="{FF2B5EF4-FFF2-40B4-BE49-F238E27FC236}">
                    <a16:creationId xmlns:a16="http://schemas.microsoft.com/office/drawing/2014/main" id="{20046F1E-9544-487B-8C19-A568526C1018}"/>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903994" y="3666621"/>
                <a:ext cx="687890" cy="687890"/>
              </a:xfrm>
              <a:prstGeom prst="rect">
                <a:avLst/>
              </a:prstGeom>
            </p:spPr>
          </p:pic>
          <p:pic>
            <p:nvPicPr>
              <p:cNvPr id="11" name="Picture 10">
                <a:extLst>
                  <a:ext uri="{FF2B5EF4-FFF2-40B4-BE49-F238E27FC236}">
                    <a16:creationId xmlns:a16="http://schemas.microsoft.com/office/drawing/2014/main" id="{CF885561-9BFE-440F-914B-48FEDB1448B2}"/>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813936" y="3666621"/>
                <a:ext cx="687890" cy="687890"/>
              </a:xfrm>
              <a:prstGeom prst="rect">
                <a:avLst/>
              </a:prstGeom>
            </p:spPr>
          </p:pic>
          <p:pic>
            <p:nvPicPr>
              <p:cNvPr id="12" name="Picture 11">
                <a:extLst>
                  <a:ext uri="{FF2B5EF4-FFF2-40B4-BE49-F238E27FC236}">
                    <a16:creationId xmlns:a16="http://schemas.microsoft.com/office/drawing/2014/main" id="{67766AF8-EF72-495F-8384-A05F0D5F4F25}"/>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2633820" y="3666621"/>
                <a:ext cx="687890" cy="687890"/>
              </a:xfrm>
              <a:prstGeom prst="rect">
                <a:avLst/>
              </a:prstGeom>
            </p:spPr>
          </p:pic>
          <p:pic>
            <p:nvPicPr>
              <p:cNvPr id="13" name="Picture 12">
                <a:extLst>
                  <a:ext uri="{FF2B5EF4-FFF2-40B4-BE49-F238E27FC236}">
                    <a16:creationId xmlns:a16="http://schemas.microsoft.com/office/drawing/2014/main" id="{378F8DFE-493A-4C4B-81E3-8FE87E16D26A}"/>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3723878" y="3666621"/>
                <a:ext cx="687890" cy="687890"/>
              </a:xfrm>
              <a:prstGeom prst="rect">
                <a:avLst/>
              </a:prstGeom>
            </p:spPr>
          </p:pic>
          <p:sp>
            <p:nvSpPr>
              <p:cNvPr id="14" name="TextBox 13">
                <a:extLst>
                  <a:ext uri="{FF2B5EF4-FFF2-40B4-BE49-F238E27FC236}">
                    <a16:creationId xmlns:a16="http://schemas.microsoft.com/office/drawing/2014/main" id="{C618DAC5-BBA4-4F48-9D7E-138703A112FB}"/>
                  </a:ext>
                </a:extLst>
              </p:cNvPr>
              <p:cNvSpPr txBox="1"/>
              <p:nvPr/>
            </p:nvSpPr>
            <p:spPr>
              <a:xfrm>
                <a:off x="3844647" y="3237745"/>
                <a:ext cx="2626468"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t>Resource Group</a:t>
                </a:r>
              </a:p>
            </p:txBody>
          </p:sp>
          <p:pic>
            <p:nvPicPr>
              <p:cNvPr id="15" name="Picture 14">
                <a:extLst>
                  <a:ext uri="{FF2B5EF4-FFF2-40B4-BE49-F238E27FC236}">
                    <a16:creationId xmlns:a16="http://schemas.microsoft.com/office/drawing/2014/main" id="{F4887F80-EE83-4B31-8158-F1C5195ED8BD}"/>
                  </a:ext>
                </a:extLst>
              </p:cNvPr>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6828686" y="3668711"/>
                <a:ext cx="685800" cy="685800"/>
              </a:xfrm>
              <a:prstGeom prst="rect">
                <a:avLst/>
              </a:prstGeom>
            </p:spPr>
          </p:pic>
        </p:grpSp>
        <p:sp>
          <p:nvSpPr>
            <p:cNvPr id="6" name="Scroll: Vertical 5">
              <a:extLst>
                <a:ext uri="{FF2B5EF4-FFF2-40B4-BE49-F238E27FC236}">
                  <a16:creationId xmlns:a16="http://schemas.microsoft.com/office/drawing/2014/main" id="{DBF13432-9A44-40F0-99F0-A3697574CF9F}"/>
                </a:ext>
              </a:extLst>
            </p:cNvPr>
            <p:cNvSpPr/>
            <p:nvPr/>
          </p:nvSpPr>
          <p:spPr bwMode="auto">
            <a:xfrm>
              <a:off x="2126512" y="4890812"/>
              <a:ext cx="1371279" cy="794761"/>
            </a:xfrm>
            <a:prstGeom prst="verticalScroll">
              <a:avLst/>
            </a:prstGeom>
            <a:solidFill>
              <a:srgbClr val="00B0F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Code (Inside)</a:t>
              </a:r>
            </a:p>
          </p:txBody>
        </p:sp>
        <p:cxnSp>
          <p:nvCxnSpPr>
            <p:cNvPr id="7" name="Connector: Curved 6">
              <a:extLst>
                <a:ext uri="{FF2B5EF4-FFF2-40B4-BE49-F238E27FC236}">
                  <a16:creationId xmlns:a16="http://schemas.microsoft.com/office/drawing/2014/main" id="{02A235D2-24FC-4B49-BFC1-BE46AE5609D6}"/>
                </a:ext>
              </a:extLst>
            </p:cNvPr>
            <p:cNvCxnSpPr>
              <a:stCxn id="6" idx="2"/>
              <a:endCxn id="12" idx="2"/>
            </p:cNvCxnSpPr>
            <p:nvPr/>
          </p:nvCxnSpPr>
          <p:spPr>
            <a:xfrm rot="5400000" flipH="1" flipV="1">
              <a:off x="3515742" y="4665231"/>
              <a:ext cx="316751" cy="1723933"/>
            </a:xfrm>
            <a:prstGeom prst="curvedConnector3">
              <a:avLst>
                <a:gd name="adj1" fmla="val -72170"/>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02CC9224-0DB8-4E32-BA4E-D6CB8AC3A904}"/>
                </a:ext>
              </a:extLst>
            </p:cNvPr>
            <p:cNvCxnSpPr>
              <a:stCxn id="6" idx="2"/>
              <a:endCxn id="13" idx="2"/>
            </p:cNvCxnSpPr>
            <p:nvPr/>
          </p:nvCxnSpPr>
          <p:spPr>
            <a:xfrm rot="5400000" flipH="1" flipV="1">
              <a:off x="4060771" y="4120202"/>
              <a:ext cx="316751" cy="2813991"/>
            </a:xfrm>
            <a:prstGeom prst="curvedConnector3">
              <a:avLst>
                <a:gd name="adj1" fmla="val -72170"/>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7000604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57BF02-DF9D-4FEB-B78D-FDC46918F767}"/>
              </a:ext>
            </a:extLst>
          </p:cNvPr>
          <p:cNvSpPr>
            <a:spLocks noGrp="1"/>
          </p:cNvSpPr>
          <p:nvPr>
            <p:ph type="title"/>
          </p:nvPr>
        </p:nvSpPr>
        <p:spPr/>
        <p:txBody>
          <a:bodyPr/>
          <a:lstStyle/>
          <a:p>
            <a:r>
              <a:rPr lang="en-US" dirty="0" err="1"/>
              <a:t>IaC</a:t>
            </a:r>
            <a:r>
              <a:rPr lang="en-US" dirty="0"/>
              <a:t> (Inside) Resources</a:t>
            </a:r>
          </a:p>
        </p:txBody>
      </p:sp>
      <p:sp>
        <p:nvSpPr>
          <p:cNvPr id="5" name="Content Placeholder 4">
            <a:extLst>
              <a:ext uri="{FF2B5EF4-FFF2-40B4-BE49-F238E27FC236}">
                <a16:creationId xmlns:a16="http://schemas.microsoft.com/office/drawing/2014/main" id="{D41B3660-3CFA-4232-84E2-1BFFCD76270D}"/>
              </a:ext>
            </a:extLst>
          </p:cNvPr>
          <p:cNvSpPr>
            <a:spLocks noGrp="1"/>
          </p:cNvSpPr>
          <p:nvPr>
            <p:ph sz="quarter" idx="10"/>
          </p:nvPr>
        </p:nvSpPr>
        <p:spPr>
          <a:xfrm>
            <a:off x="268288" y="1398397"/>
            <a:ext cx="11542503" cy="5503045"/>
          </a:xfrm>
        </p:spPr>
        <p:txBody>
          <a:bodyPr/>
          <a:lstStyle/>
          <a:p>
            <a:r>
              <a:rPr lang="en-US" dirty="0"/>
              <a:t>Virtual machine </a:t>
            </a:r>
            <a:r>
              <a:rPr lang="en-US" b="1" i="1" dirty="0"/>
              <a:t>extensions</a:t>
            </a:r>
            <a:r>
              <a:rPr lang="en-US" dirty="0"/>
              <a:t> are the vehicle that enables us to make configuration changes to a virtual machine instance</a:t>
            </a:r>
          </a:p>
          <a:p>
            <a:pPr lvl="1"/>
            <a:r>
              <a:rPr lang="en-US" dirty="0"/>
              <a:t>Add Windows server role / feature</a:t>
            </a:r>
          </a:p>
          <a:p>
            <a:pPr lvl="1"/>
            <a:r>
              <a:rPr lang="en-US" dirty="0"/>
              <a:t>Initialize data disks</a:t>
            </a:r>
          </a:p>
          <a:p>
            <a:pPr lvl="1"/>
            <a:r>
              <a:rPr lang="en-US" dirty="0"/>
              <a:t>Install LOB applications</a:t>
            </a:r>
          </a:p>
          <a:p>
            <a:pPr lvl="1"/>
            <a:r>
              <a:rPr lang="en-US" dirty="0"/>
              <a:t>Join the virtual machine to a domain</a:t>
            </a:r>
          </a:p>
          <a:p>
            <a:pPr lvl="1"/>
            <a:r>
              <a:rPr lang="en-US" dirty="0"/>
              <a:t>Apply endpoint monitoring</a:t>
            </a:r>
          </a:p>
          <a:p>
            <a:pPr lvl="1"/>
            <a:r>
              <a:rPr lang="en-US" dirty="0"/>
              <a:t>… more … </a:t>
            </a:r>
          </a:p>
        </p:txBody>
      </p:sp>
    </p:spTree>
    <p:extLst>
      <p:ext uri="{BB962C8B-B14F-4D97-AF65-F5344CB8AC3E}">
        <p14:creationId xmlns:p14="http://schemas.microsoft.com/office/powerpoint/2010/main" val="272715935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B4793-A7B6-4149-8031-A96601301764}"/>
              </a:ext>
            </a:extLst>
          </p:cNvPr>
          <p:cNvSpPr>
            <a:spLocks noGrp="1"/>
          </p:cNvSpPr>
          <p:nvPr>
            <p:ph type="title"/>
          </p:nvPr>
        </p:nvSpPr>
        <p:spPr/>
        <p:txBody>
          <a:bodyPr/>
          <a:lstStyle/>
          <a:p>
            <a:r>
              <a:rPr lang="en-US" dirty="0"/>
              <a:t>Flavors of virtual machine extensions</a:t>
            </a:r>
          </a:p>
        </p:txBody>
      </p:sp>
      <p:sp>
        <p:nvSpPr>
          <p:cNvPr id="3" name="Text Placeholder 2">
            <a:extLst>
              <a:ext uri="{FF2B5EF4-FFF2-40B4-BE49-F238E27FC236}">
                <a16:creationId xmlns:a16="http://schemas.microsoft.com/office/drawing/2014/main" id="{BC315537-AF25-4F33-BBAC-4262BC4D1B85}"/>
              </a:ext>
            </a:extLst>
          </p:cNvPr>
          <p:cNvSpPr>
            <a:spLocks noGrp="1"/>
          </p:cNvSpPr>
          <p:nvPr>
            <p:ph type="body" sz="quarter" idx="10"/>
          </p:nvPr>
        </p:nvSpPr>
        <p:spPr>
          <a:xfrm>
            <a:off x="269239" y="1411758"/>
            <a:ext cx="11653523" cy="4412746"/>
          </a:xfrm>
        </p:spPr>
        <p:txBody>
          <a:bodyPr/>
          <a:lstStyle/>
          <a:p>
            <a:r>
              <a:rPr lang="en-US" sz="1400" dirty="0"/>
              <a:t># Get a list of virtual machine extensions using PowerShell</a:t>
            </a:r>
          </a:p>
          <a:p>
            <a:r>
              <a:rPr lang="en-US" sz="1400" b="1" dirty="0"/>
              <a:t>Get-</a:t>
            </a:r>
            <a:r>
              <a:rPr lang="en-US" sz="1400" b="1" dirty="0" err="1"/>
              <a:t>AzureVMAvailableExtension</a:t>
            </a:r>
            <a:r>
              <a:rPr lang="en-US" sz="1400" dirty="0"/>
              <a:t> | `</a:t>
            </a:r>
          </a:p>
          <a:p>
            <a:r>
              <a:rPr lang="en-US" sz="1400" dirty="0"/>
              <a:t>	Sort-Object </a:t>
            </a:r>
            <a:r>
              <a:rPr lang="en-US" sz="1400" dirty="0" err="1"/>
              <a:t>ExtensionName</a:t>
            </a:r>
            <a:r>
              <a:rPr lang="en-US" sz="1400" dirty="0"/>
              <a:t> -Unique | `</a:t>
            </a:r>
          </a:p>
          <a:p>
            <a:r>
              <a:rPr lang="en-US" sz="1400" dirty="0"/>
              <a:t>	Format-Table </a:t>
            </a:r>
            <a:r>
              <a:rPr lang="en-US" sz="1400" dirty="0" err="1"/>
              <a:t>ExtensionName</a:t>
            </a:r>
            <a:r>
              <a:rPr lang="en-US" sz="1400" dirty="0"/>
              <a:t>, Description </a:t>
            </a:r>
          </a:p>
          <a:p>
            <a:endParaRPr lang="en-US" sz="1400" dirty="0"/>
          </a:p>
          <a:p>
            <a:r>
              <a:rPr lang="en-US" sz="1400" dirty="0"/>
              <a:t>( ... output abbreviated ... )</a:t>
            </a:r>
          </a:p>
          <a:p>
            <a:endParaRPr lang="en-US" sz="1400" dirty="0"/>
          </a:p>
          <a:p>
            <a:r>
              <a:rPr lang="en-US" sz="1400" dirty="0" err="1"/>
              <a:t>ExtensionName</a:t>
            </a:r>
            <a:r>
              <a:rPr lang="en-US" sz="1400" dirty="0"/>
              <a:t>                       Description                                                                                                   </a:t>
            </a:r>
          </a:p>
          <a:p>
            <a:r>
              <a:rPr lang="en-US" sz="1400" dirty="0"/>
              <a:t>-------------                       -----------                                                                                                   </a:t>
            </a:r>
          </a:p>
          <a:p>
            <a:r>
              <a:rPr lang="en-US" sz="1400" dirty="0" err="1"/>
              <a:t>AzureCATExtensionHandler</a:t>
            </a:r>
            <a:r>
              <a:rPr lang="en-US" sz="1400" dirty="0"/>
              <a:t>            Extension to enable SAP Host Monitoring                                                                       </a:t>
            </a:r>
          </a:p>
          <a:p>
            <a:r>
              <a:rPr lang="en-US" sz="1400" dirty="0" err="1"/>
              <a:t>AzureDiskEncryption</a:t>
            </a:r>
            <a:r>
              <a:rPr lang="en-US" sz="1400" dirty="0"/>
              <a:t>                 </a:t>
            </a:r>
            <a:r>
              <a:rPr lang="en-US" sz="1400" dirty="0" err="1"/>
              <a:t>AzureDiskEncryption</a:t>
            </a:r>
            <a:r>
              <a:rPr lang="en-US" sz="1400" dirty="0"/>
              <a:t> Extension performs encryption operations</a:t>
            </a:r>
          </a:p>
          <a:p>
            <a:r>
              <a:rPr lang="en-US" sz="1400" dirty="0" err="1"/>
              <a:t>ChefClient</a:t>
            </a:r>
            <a:r>
              <a:rPr lang="en-US" sz="1400" dirty="0"/>
              <a:t>                          Chef Extension that sets up chef-client on VM                                                        </a:t>
            </a:r>
          </a:p>
          <a:p>
            <a:r>
              <a:rPr lang="en-US" sz="1400" dirty="0" err="1"/>
              <a:t>CustomScriptExtension</a:t>
            </a:r>
            <a:r>
              <a:rPr lang="en-US" sz="1400" dirty="0"/>
              <a:t>               Windows Azure Script Handler Extension for IaaS                                                               </a:t>
            </a:r>
          </a:p>
          <a:p>
            <a:r>
              <a:rPr lang="en-US" sz="1400" dirty="0" err="1"/>
              <a:t>DockerExtension</a:t>
            </a:r>
            <a:r>
              <a:rPr lang="en-US" sz="1400" dirty="0"/>
              <a:t>                     Microsoft Azure Docker Extension for Linux Virtual Machines                                                   </a:t>
            </a:r>
          </a:p>
          <a:p>
            <a:r>
              <a:rPr lang="en-US" sz="1400" dirty="0"/>
              <a:t>DSC                                 PowerShell DSC (Desired State Configuration) Extension                                                        </a:t>
            </a:r>
          </a:p>
          <a:p>
            <a:r>
              <a:rPr lang="en-US" sz="1400" dirty="0" err="1"/>
              <a:t>DSCForLinux</a:t>
            </a:r>
            <a:r>
              <a:rPr lang="en-US" sz="1400" dirty="0"/>
              <a:t>                         Microsoft Azure DSC Extension for Linux Virtual Machines                                                      </a:t>
            </a:r>
          </a:p>
          <a:p>
            <a:r>
              <a:rPr lang="en-US" sz="1400" dirty="0" err="1"/>
              <a:t>QualysAgent</a:t>
            </a:r>
            <a:r>
              <a:rPr lang="en-US" sz="1400" dirty="0"/>
              <a:t>                         Qualys Vulnerability and Compliance Scanner                                                                   </a:t>
            </a:r>
          </a:p>
          <a:p>
            <a:r>
              <a:rPr lang="en-US" sz="1400" dirty="0" err="1"/>
              <a:t>SiteRecovery</a:t>
            </a:r>
            <a:r>
              <a:rPr lang="en-US" sz="1400" dirty="0"/>
              <a:t>                        Azure plugin for site recovery. </a:t>
            </a:r>
          </a:p>
        </p:txBody>
      </p:sp>
      <p:sp>
        <p:nvSpPr>
          <p:cNvPr id="4" name="Rectangle 3">
            <a:extLst>
              <a:ext uri="{FF2B5EF4-FFF2-40B4-BE49-F238E27FC236}">
                <a16:creationId xmlns:a16="http://schemas.microsoft.com/office/drawing/2014/main" id="{C3FCB394-6851-466A-887A-C8ED876416A4}"/>
              </a:ext>
            </a:extLst>
          </p:cNvPr>
          <p:cNvSpPr/>
          <p:nvPr/>
        </p:nvSpPr>
        <p:spPr bwMode="auto">
          <a:xfrm>
            <a:off x="268928" y="3535770"/>
            <a:ext cx="11653834" cy="285792"/>
          </a:xfrm>
          <a:prstGeom prst="rect">
            <a:avLst/>
          </a:prstGeom>
          <a:solidFill>
            <a:srgbClr val="C00000">
              <a:alpha val="19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693F1635-7408-4B50-B45B-96277A4768C0}"/>
              </a:ext>
            </a:extLst>
          </p:cNvPr>
          <p:cNvSpPr/>
          <p:nvPr/>
        </p:nvSpPr>
        <p:spPr bwMode="auto">
          <a:xfrm>
            <a:off x="268928" y="4275877"/>
            <a:ext cx="11653834" cy="285792"/>
          </a:xfrm>
          <a:prstGeom prst="rect">
            <a:avLst/>
          </a:prstGeom>
          <a:solidFill>
            <a:srgbClr val="C00000">
              <a:alpha val="19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D19EB498-5D32-4A0D-8BE0-66719904CC7E}"/>
              </a:ext>
            </a:extLst>
          </p:cNvPr>
          <p:cNvSpPr/>
          <p:nvPr/>
        </p:nvSpPr>
        <p:spPr bwMode="auto">
          <a:xfrm>
            <a:off x="268928" y="5009678"/>
            <a:ext cx="11653834" cy="285792"/>
          </a:xfrm>
          <a:prstGeom prst="rect">
            <a:avLst/>
          </a:prstGeom>
          <a:solidFill>
            <a:srgbClr val="C00000">
              <a:alpha val="19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65600518-A48A-49E5-83B9-21593777FFAC}"/>
              </a:ext>
            </a:extLst>
          </p:cNvPr>
          <p:cNvSpPr/>
          <p:nvPr/>
        </p:nvSpPr>
        <p:spPr bwMode="auto">
          <a:xfrm>
            <a:off x="268928" y="4723886"/>
            <a:ext cx="11653834" cy="285792"/>
          </a:xfrm>
          <a:prstGeom prst="rect">
            <a:avLst/>
          </a:prstGeom>
          <a:solidFill>
            <a:srgbClr val="C00000">
              <a:alpha val="19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92855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P spid="7" grpId="0" animBg="1"/>
      <p:bldP spid="7" grpId="1" animBg="1"/>
      <p:bldP spid="8" grpId="0" animBg="1"/>
      <p:bldP spid="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DSC for Azure Virtual Machines</a:t>
            </a:r>
          </a:p>
        </p:txBody>
      </p:sp>
      <p:sp>
        <p:nvSpPr>
          <p:cNvPr id="4" name="Text Placeholder 3"/>
          <p:cNvSpPr>
            <a:spLocks noGrp="1"/>
          </p:cNvSpPr>
          <p:nvPr>
            <p:ph sz="quarter" idx="10"/>
          </p:nvPr>
        </p:nvSpPr>
        <p:spPr>
          <a:xfrm>
            <a:off x="268289" y="1398397"/>
            <a:ext cx="4882210" cy="3828740"/>
          </a:xfrm>
        </p:spPr>
        <p:txBody>
          <a:bodyPr/>
          <a:lstStyle/>
          <a:p>
            <a:r>
              <a:rPr lang="en-US" sz="3200" dirty="0"/>
              <a:t>Declarative configuration of the virtual machine</a:t>
            </a:r>
          </a:p>
          <a:p>
            <a:pPr lvl="1"/>
            <a:endParaRPr lang="en-US" sz="2800" dirty="0"/>
          </a:p>
          <a:p>
            <a:pPr lvl="1"/>
            <a:r>
              <a:rPr lang="en-US" sz="2800" dirty="0"/>
              <a:t>Windows Features and Roles</a:t>
            </a:r>
          </a:p>
          <a:p>
            <a:pPr lvl="1"/>
            <a:endParaRPr lang="en-US" sz="2800" dirty="0"/>
          </a:p>
          <a:p>
            <a:pPr lvl="1"/>
            <a:r>
              <a:rPr lang="en-US" sz="2800" dirty="0"/>
              <a:t>Custom application configuration</a:t>
            </a:r>
          </a:p>
          <a:p>
            <a:pPr lvl="1"/>
            <a:endParaRPr lang="en-US" sz="2800" dirty="0"/>
          </a:p>
        </p:txBody>
      </p:sp>
      <p:pic>
        <p:nvPicPr>
          <p:cNvPr id="5" name="Picture 4"/>
          <p:cNvPicPr>
            <a:picLocks noChangeAspect="1"/>
          </p:cNvPicPr>
          <p:nvPr/>
        </p:nvPicPr>
        <p:blipFill>
          <a:blip r:embed="rId3"/>
          <a:stretch>
            <a:fillRect/>
          </a:stretch>
        </p:blipFill>
        <p:spPr>
          <a:xfrm>
            <a:off x="5401449" y="1717911"/>
            <a:ext cx="6683466" cy="3318458"/>
          </a:xfrm>
          <a:prstGeom prst="rect">
            <a:avLst/>
          </a:prstGeom>
          <a:ln>
            <a:solidFill>
              <a:srgbClr val="00B0F0"/>
            </a:solidFill>
          </a:ln>
        </p:spPr>
      </p:pic>
    </p:spTree>
    <p:extLst>
      <p:ext uri="{BB962C8B-B14F-4D97-AF65-F5344CB8AC3E}">
        <p14:creationId xmlns:p14="http://schemas.microsoft.com/office/powerpoint/2010/main" val="179980502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DSC Resources</a:t>
            </a:r>
            <a:endParaRPr lang="en-US" dirty="0"/>
          </a:p>
        </p:txBody>
      </p:sp>
      <p:sp>
        <p:nvSpPr>
          <p:cNvPr id="6" name="Content Placeholder 5"/>
          <p:cNvSpPr>
            <a:spLocks noGrp="1"/>
          </p:cNvSpPr>
          <p:nvPr>
            <p:ph sz="quarter" idx="10"/>
          </p:nvPr>
        </p:nvSpPr>
        <p:spPr/>
        <p:txBody>
          <a:bodyPr>
            <a:normAutofit fontScale="70000" lnSpcReduction="20000"/>
          </a:bodyPr>
          <a:lstStyle/>
          <a:p>
            <a:r>
              <a:rPr lang="en-US" dirty="0"/>
              <a:t>Built-in</a:t>
            </a:r>
          </a:p>
          <a:p>
            <a:pPr lvl="1"/>
            <a:r>
              <a:rPr lang="en-US" dirty="0" err="1"/>
              <a:t>WindowsFeature</a:t>
            </a:r>
            <a:r>
              <a:rPr lang="en-US" dirty="0"/>
              <a:t>, File, Package, Service, Script, etc.</a:t>
            </a:r>
          </a:p>
          <a:p>
            <a:endParaRPr lang="en-US" dirty="0"/>
          </a:p>
          <a:p>
            <a:r>
              <a:rPr lang="en-US" dirty="0"/>
              <a:t>DSC Resource Kit (~500 resources)</a:t>
            </a:r>
          </a:p>
          <a:p>
            <a:pPr lvl="1"/>
            <a:r>
              <a:rPr lang="en-US" dirty="0">
                <a:hlinkClick r:id="rId3"/>
              </a:rPr>
              <a:t>https://blogs.msdn.microsoft.com/powershell/2016/02/11/dsc-resource-kit-gets-even-bigger/</a:t>
            </a:r>
            <a:endParaRPr lang="en-US" dirty="0"/>
          </a:p>
          <a:p>
            <a:endParaRPr lang="en-US" dirty="0"/>
          </a:p>
          <a:p>
            <a:r>
              <a:rPr lang="en-US" dirty="0"/>
              <a:t>Experimental Resources</a:t>
            </a:r>
          </a:p>
          <a:p>
            <a:pPr lvl="1"/>
            <a:r>
              <a:rPr lang="en-US" dirty="0" err="1">
                <a:solidFill>
                  <a:schemeClr val="accent2"/>
                </a:solidFill>
              </a:rPr>
              <a:t>x</a:t>
            </a:r>
            <a:r>
              <a:rPr lang="en-US" dirty="0" err="1"/>
              <a:t>Networking</a:t>
            </a:r>
            <a:r>
              <a:rPr lang="en-US" dirty="0"/>
              <a:t>, </a:t>
            </a:r>
            <a:r>
              <a:rPr lang="en-US" dirty="0" err="1">
                <a:solidFill>
                  <a:schemeClr val="accent2"/>
                </a:solidFill>
              </a:rPr>
              <a:t>x</a:t>
            </a:r>
            <a:r>
              <a:rPr lang="en-US" dirty="0" err="1"/>
              <a:t>Storage</a:t>
            </a:r>
            <a:r>
              <a:rPr lang="en-US" dirty="0"/>
              <a:t>, </a:t>
            </a:r>
            <a:r>
              <a:rPr lang="en-US" dirty="0" err="1">
                <a:solidFill>
                  <a:schemeClr val="accent2"/>
                </a:solidFill>
              </a:rPr>
              <a:t>x</a:t>
            </a:r>
            <a:r>
              <a:rPr lang="en-US" dirty="0" err="1"/>
              <a:t>SqlServer</a:t>
            </a:r>
            <a:r>
              <a:rPr lang="en-US" dirty="0"/>
              <a:t>, </a:t>
            </a:r>
            <a:r>
              <a:rPr lang="en-US" dirty="0" err="1">
                <a:solidFill>
                  <a:schemeClr val="accent2"/>
                </a:solidFill>
              </a:rPr>
              <a:t>x</a:t>
            </a:r>
            <a:r>
              <a:rPr lang="en-US" dirty="0" err="1"/>
              <a:t>ActiveDirectory</a:t>
            </a:r>
            <a:r>
              <a:rPr lang="en-US" dirty="0"/>
              <a:t>, etc.</a:t>
            </a:r>
          </a:p>
          <a:p>
            <a:endParaRPr lang="en-US" dirty="0"/>
          </a:p>
          <a:p>
            <a:r>
              <a:rPr lang="en-US" dirty="0"/>
              <a:t>Community Resources</a:t>
            </a:r>
          </a:p>
          <a:p>
            <a:pPr lvl="1"/>
            <a:r>
              <a:rPr lang="en-US" dirty="0" err="1">
                <a:solidFill>
                  <a:schemeClr val="accent2"/>
                </a:solidFill>
              </a:rPr>
              <a:t>c</a:t>
            </a:r>
            <a:r>
              <a:rPr lang="en-US" dirty="0" err="1"/>
              <a:t>UserRightsAssignment</a:t>
            </a:r>
            <a:r>
              <a:rPr lang="en-US" dirty="0"/>
              <a:t>, </a:t>
            </a:r>
            <a:r>
              <a:rPr lang="en-US" dirty="0" err="1">
                <a:solidFill>
                  <a:schemeClr val="accent2"/>
                </a:solidFill>
              </a:rPr>
              <a:t>c</a:t>
            </a:r>
            <a:r>
              <a:rPr lang="en-US" dirty="0" err="1"/>
              <a:t>NtfsAccessControl</a:t>
            </a:r>
            <a:r>
              <a:rPr lang="en-US" dirty="0"/>
              <a:t>, etc.</a:t>
            </a:r>
          </a:p>
          <a:p>
            <a:pPr lvl="1"/>
            <a:endParaRPr lang="en-US" dirty="0"/>
          </a:p>
          <a:p>
            <a:endParaRPr lang="en-US" dirty="0"/>
          </a:p>
        </p:txBody>
      </p:sp>
      <p:sp>
        <p:nvSpPr>
          <p:cNvPr id="4" name="Content Placeholder 2"/>
          <p:cNvSpPr txBox="1">
            <a:spLocks/>
          </p:cNvSpPr>
          <p:nvPr/>
        </p:nvSpPr>
        <p:spPr>
          <a:xfrm>
            <a:off x="268288" y="1398397"/>
            <a:ext cx="11542503" cy="5043224"/>
          </a:xfrm>
          <a:prstGeom prst="rect">
            <a:avLst/>
          </a:prstGeom>
        </p:spPr>
        <p:txBody>
          <a:bodyPr vert="horz" wrap="square" lIns="146304" tIns="91440" rIns="146304" bIns="91440" rtlCol="0">
            <a:norm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en-US" dirty="0"/>
          </a:p>
        </p:txBody>
      </p:sp>
    </p:spTree>
    <p:extLst>
      <p:ext uri="{BB962C8B-B14F-4D97-AF65-F5344CB8AC3E}">
        <p14:creationId xmlns:p14="http://schemas.microsoft.com/office/powerpoint/2010/main" val="285066986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DSC using ‘Built-in’ Resources</a:t>
            </a:r>
          </a:p>
        </p:txBody>
      </p:sp>
      <p:sp>
        <p:nvSpPr>
          <p:cNvPr id="14" name="Text Placeholder 4"/>
          <p:cNvSpPr txBox="1">
            <a:spLocks/>
          </p:cNvSpPr>
          <p:nvPr/>
        </p:nvSpPr>
        <p:spPr>
          <a:xfrm>
            <a:off x="269239" y="1211264"/>
            <a:ext cx="11653523" cy="5046924"/>
          </a:xfrm>
          <a:prstGeom prst="rect">
            <a:avLst/>
          </a:prstGeom>
          <a:solidFill>
            <a:sysClr val="window" lastClr="FFFFFF"/>
          </a:solidFill>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solidFill>
                  <a:schemeClr val="bg1"/>
                </a:solidFill>
                <a:latin typeface="Courier New" panose="02070309020205020404" pitchFamily="49" charset="0"/>
                <a:ea typeface="+mn-ea"/>
                <a:cs typeface="Courier New" panose="02070309020205020404" pitchFamily="49"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Configuration Main {</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r>
              <a:rPr kumimoji="0" lang="en-US" sz="1200" b="0" i="0" u="none" strike="noStrike" kern="1200" cap="none" spc="0" normalizeH="0" baseline="0" noProof="0" dirty="0" err="1">
                <a:ln>
                  <a:noFill/>
                </a:ln>
                <a:solidFill>
                  <a:sysClr val="windowText" lastClr="000000"/>
                </a:solidFill>
                <a:effectLst/>
                <a:uLnTx/>
                <a:uFillTx/>
                <a:latin typeface="Courier New" panose="02070309020205020404" pitchFamily="49" charset="0"/>
                <a:ea typeface="+mn-ea"/>
                <a:cs typeface="Courier New" panose="02070309020205020404" pitchFamily="49" charset="0"/>
              </a:rPr>
              <a:t>Param</a:t>
            </a: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 [string] $</a:t>
            </a:r>
            <a:r>
              <a:rPr kumimoji="0" lang="en-US" sz="1200" b="0" i="0" u="none" strike="noStrike" kern="1200" cap="none" spc="0" normalizeH="0" baseline="0" noProof="0" dirty="0" err="1">
                <a:ln>
                  <a:noFill/>
                </a:ln>
                <a:solidFill>
                  <a:sysClr val="windowText" lastClr="000000"/>
                </a:solidFill>
                <a:effectLst/>
                <a:uLnTx/>
                <a:uFillTx/>
                <a:latin typeface="Courier New" panose="02070309020205020404" pitchFamily="49" charset="0"/>
                <a:ea typeface="+mn-ea"/>
                <a:cs typeface="Courier New" panose="02070309020205020404" pitchFamily="49" charset="0"/>
              </a:rPr>
              <a:t>nodeName</a:t>
            </a: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endParaRP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Import-</a:t>
            </a:r>
            <a:r>
              <a:rPr kumimoji="0" lang="en-US" sz="1200" b="0" i="0" u="none" strike="noStrike" kern="1200" cap="none" spc="0" normalizeH="0" baseline="0" noProof="0" dirty="0" err="1">
                <a:ln>
                  <a:noFill/>
                </a:ln>
                <a:solidFill>
                  <a:sysClr val="windowText" lastClr="000000"/>
                </a:solidFill>
                <a:effectLst/>
                <a:uLnTx/>
                <a:uFillTx/>
                <a:latin typeface="Courier New" panose="02070309020205020404" pitchFamily="49" charset="0"/>
                <a:ea typeface="+mn-ea"/>
                <a:cs typeface="Courier New" panose="02070309020205020404" pitchFamily="49" charset="0"/>
              </a:rPr>
              <a:t>DscResource</a:t>
            </a: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r>
              <a:rPr kumimoji="0" lang="en-US" sz="1200" b="0" i="0" u="none" strike="noStrike" kern="1200" cap="none" spc="0" normalizeH="0" baseline="0" noProof="0" dirty="0" err="1">
                <a:ln>
                  <a:noFill/>
                </a:ln>
                <a:solidFill>
                  <a:sysClr val="windowText" lastClr="000000"/>
                </a:solidFill>
                <a:effectLst/>
                <a:uLnTx/>
                <a:uFillTx/>
                <a:latin typeface="Courier New" panose="02070309020205020404" pitchFamily="49" charset="0"/>
                <a:ea typeface="+mn-ea"/>
                <a:cs typeface="Courier New" panose="02070309020205020404" pitchFamily="49" charset="0"/>
              </a:rPr>
              <a:t>ModuleName</a:t>
            </a: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r>
              <a:rPr kumimoji="0" lang="en-US" sz="1200" b="0" i="0" u="none" strike="noStrike" kern="1200" cap="none" spc="0" normalizeH="0" baseline="0" noProof="0" dirty="0" err="1">
                <a:ln>
                  <a:noFill/>
                </a:ln>
                <a:solidFill>
                  <a:sysClr val="windowText" lastClr="000000"/>
                </a:solidFill>
                <a:effectLst/>
                <a:uLnTx/>
                <a:uFillTx/>
                <a:latin typeface="Courier New" panose="02070309020205020404" pitchFamily="49" charset="0"/>
                <a:ea typeface="+mn-ea"/>
                <a:cs typeface="Courier New" panose="02070309020205020404" pitchFamily="49" charset="0"/>
              </a:rPr>
              <a:t>PSDesiredStateConfiguration</a:t>
            </a:r>
            <a:endPar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endParaRP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endParaRP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Node $</a:t>
            </a:r>
            <a:r>
              <a:rPr kumimoji="0" lang="en-US" sz="1200" b="0" i="0" u="none" strike="noStrike" kern="1200" cap="none" spc="0" normalizeH="0" baseline="0" noProof="0" dirty="0" err="1">
                <a:ln>
                  <a:noFill/>
                </a:ln>
                <a:solidFill>
                  <a:sysClr val="windowText" lastClr="000000"/>
                </a:solidFill>
                <a:effectLst/>
                <a:uLnTx/>
                <a:uFillTx/>
                <a:latin typeface="Courier New" panose="02070309020205020404" pitchFamily="49" charset="0"/>
                <a:ea typeface="+mn-ea"/>
                <a:cs typeface="Courier New" panose="02070309020205020404" pitchFamily="49" charset="0"/>
              </a:rPr>
              <a:t>nodeName</a:t>
            </a: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r>
              <a:rPr kumimoji="0" lang="en-US" sz="1200" b="1" i="0" u="none" strike="noStrike" kern="1200" cap="none" spc="0" normalizeH="0" baseline="0" noProof="0" dirty="0" err="1">
                <a:ln>
                  <a:noFill/>
                </a:ln>
                <a:solidFill>
                  <a:sysClr val="windowText" lastClr="000000"/>
                </a:solidFill>
                <a:effectLst/>
                <a:uLnTx/>
                <a:uFillTx/>
                <a:latin typeface="Courier New" panose="02070309020205020404" pitchFamily="49" charset="0"/>
                <a:ea typeface="+mn-ea"/>
                <a:cs typeface="Courier New" panose="02070309020205020404" pitchFamily="49" charset="0"/>
              </a:rPr>
              <a:t>WindowsFeature</a:t>
            </a: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r>
              <a:rPr kumimoji="0" lang="en-US" sz="1200" b="0" i="0" u="none" strike="noStrike" kern="1200" cap="none" spc="0" normalizeH="0" baseline="0" noProof="0" dirty="0" err="1">
                <a:ln>
                  <a:noFill/>
                </a:ln>
                <a:solidFill>
                  <a:sysClr val="windowText" lastClr="000000"/>
                </a:solidFill>
                <a:effectLst/>
                <a:uLnTx/>
                <a:uFillTx/>
                <a:latin typeface="Courier New" panose="02070309020205020404" pitchFamily="49" charset="0"/>
                <a:ea typeface="+mn-ea"/>
                <a:cs typeface="Courier New" panose="02070309020205020404" pitchFamily="49" charset="0"/>
              </a:rPr>
              <a:t>WebServerRole</a:t>
            </a: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Name = "Web-Server"</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Ensure = "Present"</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r>
              <a:rPr kumimoji="0" lang="en-US" sz="1200" b="1"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Package</a:t>
            </a: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r>
              <a:rPr kumimoji="0" lang="en-US" sz="1200" b="0" i="0" u="none" strike="noStrike" kern="1200" cap="none" spc="0" normalizeH="0" baseline="0" noProof="0" dirty="0" err="1">
                <a:ln>
                  <a:noFill/>
                </a:ln>
                <a:solidFill>
                  <a:sysClr val="windowText" lastClr="000000"/>
                </a:solidFill>
                <a:effectLst/>
                <a:uLnTx/>
                <a:uFillTx/>
                <a:latin typeface="Courier New" panose="02070309020205020404" pitchFamily="49" charset="0"/>
                <a:ea typeface="+mn-ea"/>
                <a:cs typeface="Courier New" panose="02070309020205020404" pitchFamily="49" charset="0"/>
              </a:rPr>
              <a:t>InstallWebDeploy</a:t>
            </a: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Ensure = "Present"  </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Path  = "C:\WindowsAzure\WebDeploy_amd64_en-US.msi"</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Name = "Microsoft Web Deploy 3.6"</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r>
              <a:rPr kumimoji="0" lang="en-US" sz="1200" b="0" i="0" u="none" strike="noStrike" kern="1200" cap="none" spc="0" normalizeH="0" baseline="0" noProof="0" dirty="0" err="1">
                <a:ln>
                  <a:noFill/>
                </a:ln>
                <a:solidFill>
                  <a:sysClr val="windowText" lastClr="000000"/>
                </a:solidFill>
                <a:effectLst/>
                <a:uLnTx/>
                <a:uFillTx/>
                <a:latin typeface="Courier New" panose="02070309020205020404" pitchFamily="49" charset="0"/>
                <a:ea typeface="+mn-ea"/>
                <a:cs typeface="Courier New" panose="02070309020205020404" pitchFamily="49" charset="0"/>
              </a:rPr>
              <a:t>ProductId</a:t>
            </a: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 "{ED4CC1E5-043E-4157-8452-B5E533FE2BA1}"</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Arguments = "ADDLOCAL=ALL"</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r>
              <a:rPr kumimoji="0" lang="en-US" sz="1200" b="1"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Service</a:t>
            </a: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r>
              <a:rPr kumimoji="0" lang="en-US" sz="1200" b="0" i="0" u="none" strike="noStrike" kern="1200" cap="none" spc="0" normalizeH="0" baseline="0" noProof="0" dirty="0" err="1">
                <a:ln>
                  <a:noFill/>
                </a:ln>
                <a:solidFill>
                  <a:sysClr val="windowText" lastClr="000000"/>
                </a:solidFill>
                <a:effectLst/>
                <a:uLnTx/>
                <a:uFillTx/>
                <a:latin typeface="Courier New" panose="02070309020205020404" pitchFamily="49" charset="0"/>
                <a:ea typeface="+mn-ea"/>
                <a:cs typeface="Courier New" panose="02070309020205020404" pitchFamily="49" charset="0"/>
              </a:rPr>
              <a:t>StartWebDeploy</a:t>
            </a: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                    </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Name = "WMSVC"</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r>
              <a:rPr kumimoji="0" lang="en-US" sz="1200" b="0" i="0" u="none" strike="noStrike" kern="1200" cap="none" spc="0" normalizeH="0" baseline="0" noProof="0" dirty="0" err="1">
                <a:ln>
                  <a:noFill/>
                </a:ln>
                <a:solidFill>
                  <a:sysClr val="windowText" lastClr="000000"/>
                </a:solidFill>
                <a:effectLst/>
                <a:uLnTx/>
                <a:uFillTx/>
                <a:latin typeface="Courier New" panose="02070309020205020404" pitchFamily="49" charset="0"/>
                <a:ea typeface="+mn-ea"/>
                <a:cs typeface="Courier New" panose="02070309020205020404" pitchFamily="49" charset="0"/>
              </a:rPr>
              <a:t>StartupType</a:t>
            </a: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 "Automatic"</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State = "Running"</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r>
              <a:rPr kumimoji="0" lang="en-US" sz="1200" b="0" i="0" u="none" strike="noStrike" kern="1200" cap="none" spc="0" normalizeH="0" baseline="0" noProof="0" dirty="0" err="1">
                <a:ln>
                  <a:noFill/>
                </a:ln>
                <a:solidFill>
                  <a:sysClr val="windowText" lastClr="000000"/>
                </a:solidFill>
                <a:effectLst/>
                <a:uLnTx/>
                <a:uFillTx/>
                <a:latin typeface="Courier New" panose="02070309020205020404" pitchFamily="49" charset="0"/>
                <a:ea typeface="+mn-ea"/>
                <a:cs typeface="Courier New" panose="02070309020205020404" pitchFamily="49" charset="0"/>
              </a:rPr>
              <a:t>DependsOn</a:t>
            </a: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 "[Package]</a:t>
            </a:r>
            <a:r>
              <a:rPr kumimoji="0" lang="en-US" sz="1200" b="0" i="0" u="none" strike="noStrike" kern="1200" cap="none" spc="0" normalizeH="0" baseline="0" noProof="0" dirty="0" err="1">
                <a:ln>
                  <a:noFill/>
                </a:ln>
                <a:solidFill>
                  <a:sysClr val="windowText" lastClr="000000"/>
                </a:solidFill>
                <a:effectLst/>
                <a:uLnTx/>
                <a:uFillTx/>
                <a:latin typeface="Courier New" panose="02070309020205020404" pitchFamily="49" charset="0"/>
                <a:ea typeface="+mn-ea"/>
                <a:cs typeface="Courier New" panose="02070309020205020404" pitchFamily="49" charset="0"/>
              </a:rPr>
              <a:t>InstallWebDeploy</a:t>
            </a: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 </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a:t>
            </a:r>
          </a:p>
        </p:txBody>
      </p:sp>
      <p:sp>
        <p:nvSpPr>
          <p:cNvPr id="15" name="Rectangle 14"/>
          <p:cNvSpPr/>
          <p:nvPr/>
        </p:nvSpPr>
        <p:spPr bwMode="auto">
          <a:xfrm>
            <a:off x="604299" y="2466753"/>
            <a:ext cx="5677231" cy="840990"/>
          </a:xfrm>
          <a:prstGeom prst="rect">
            <a:avLst/>
          </a:prstGeom>
          <a:solidFill>
            <a:srgbClr val="FF0000">
              <a:alpha val="16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 name="Rectangle 15"/>
          <p:cNvSpPr/>
          <p:nvPr/>
        </p:nvSpPr>
        <p:spPr bwMode="auto">
          <a:xfrm>
            <a:off x="604298" y="3307743"/>
            <a:ext cx="5677231" cy="1375575"/>
          </a:xfrm>
          <a:prstGeom prst="rect">
            <a:avLst/>
          </a:prstGeom>
          <a:solidFill>
            <a:srgbClr val="FF0000">
              <a:alpha val="16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 name="Rectangle 16"/>
          <p:cNvSpPr/>
          <p:nvPr/>
        </p:nvSpPr>
        <p:spPr bwMode="auto">
          <a:xfrm>
            <a:off x="604297" y="4683319"/>
            <a:ext cx="5677231" cy="1224500"/>
          </a:xfrm>
          <a:prstGeom prst="rect">
            <a:avLst/>
          </a:prstGeom>
          <a:solidFill>
            <a:srgbClr val="FF0000">
              <a:alpha val="16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p:cNvSpPr/>
          <p:nvPr/>
        </p:nvSpPr>
        <p:spPr bwMode="auto">
          <a:xfrm>
            <a:off x="604297" y="1433281"/>
            <a:ext cx="5677231" cy="721522"/>
          </a:xfrm>
          <a:prstGeom prst="rect">
            <a:avLst/>
          </a:prstGeom>
          <a:solidFill>
            <a:srgbClr val="FF0000">
              <a:alpha val="16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9984621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1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P spid="17" grpId="0" animBg="1"/>
      <p:bldP spid="18" grpId="0" animBg="1"/>
      <p:bldP spid="18"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38ABA7A-CBAE-4577-A86B-4D8122F12CFA}"/>
              </a:ext>
            </a:extLst>
          </p:cNvPr>
          <p:cNvSpPr>
            <a:spLocks noGrp="1"/>
          </p:cNvSpPr>
          <p:nvPr>
            <p:ph type="title"/>
          </p:nvPr>
        </p:nvSpPr>
        <p:spPr/>
        <p:txBody>
          <a:bodyPr/>
          <a:lstStyle/>
          <a:p>
            <a:r>
              <a:rPr lang="en-US" dirty="0"/>
              <a:t>DSC using ‘Built-in’ Resources</a:t>
            </a:r>
          </a:p>
        </p:txBody>
      </p:sp>
      <p:sp>
        <p:nvSpPr>
          <p:cNvPr id="4" name="Text Placeholder 3">
            <a:extLst>
              <a:ext uri="{FF2B5EF4-FFF2-40B4-BE49-F238E27FC236}">
                <a16:creationId xmlns:a16="http://schemas.microsoft.com/office/drawing/2014/main" id="{14C8C83E-92AA-4BAD-BBB9-19145C718CCF}"/>
              </a:ext>
            </a:extLst>
          </p:cNvPr>
          <p:cNvSpPr>
            <a:spLocks noGrp="1"/>
          </p:cNvSpPr>
          <p:nvPr>
            <p:ph type="body" sz="quarter" idx="10"/>
          </p:nvPr>
        </p:nvSpPr>
        <p:spPr>
          <a:xfrm>
            <a:off x="269239" y="1411758"/>
            <a:ext cx="11653523" cy="5230663"/>
          </a:xfrm>
        </p:spPr>
        <p:txBody>
          <a:bodyPr/>
          <a:lstStyle/>
          <a:p>
            <a:pPr lvl="0">
              <a:defRPr/>
            </a:pPr>
            <a:r>
              <a:rPr lang="en-US" sz="1200" dirty="0">
                <a:solidFill>
                  <a:sysClr val="windowText" lastClr="000000"/>
                </a:solidFill>
              </a:rPr>
              <a:t>Configuration Main {</a:t>
            </a:r>
          </a:p>
          <a:p>
            <a:pPr lvl="0">
              <a:defRPr/>
            </a:pPr>
            <a:r>
              <a:rPr lang="en-US" sz="1200" dirty="0">
                <a:solidFill>
                  <a:sysClr val="windowText" lastClr="000000"/>
                </a:solidFill>
              </a:rPr>
              <a:t>    Param ( [string] $</a:t>
            </a:r>
            <a:r>
              <a:rPr lang="en-US" sz="1200" dirty="0" err="1">
                <a:solidFill>
                  <a:sysClr val="windowText" lastClr="000000"/>
                </a:solidFill>
              </a:rPr>
              <a:t>nodeName</a:t>
            </a:r>
            <a:r>
              <a:rPr lang="en-US" sz="1200" dirty="0">
                <a:solidFill>
                  <a:sysClr val="windowText" lastClr="000000"/>
                </a:solidFill>
              </a:rPr>
              <a:t> )</a:t>
            </a:r>
          </a:p>
          <a:p>
            <a:pPr lvl="0">
              <a:defRPr/>
            </a:pPr>
            <a:endParaRPr lang="en-US" sz="1200" dirty="0">
              <a:solidFill>
                <a:sysClr val="windowText" lastClr="000000"/>
              </a:solidFill>
            </a:endParaRPr>
          </a:p>
          <a:p>
            <a:pPr lvl="0">
              <a:defRPr/>
            </a:pPr>
            <a:r>
              <a:rPr lang="en-US" sz="1200" dirty="0">
                <a:solidFill>
                  <a:sysClr val="windowText" lastClr="000000"/>
                </a:solidFill>
              </a:rPr>
              <a:t>    Import-</a:t>
            </a:r>
            <a:r>
              <a:rPr lang="en-US" sz="1200" dirty="0" err="1">
                <a:solidFill>
                  <a:sysClr val="windowText" lastClr="000000"/>
                </a:solidFill>
              </a:rPr>
              <a:t>DscResource</a:t>
            </a:r>
            <a:r>
              <a:rPr lang="en-US" sz="1200" dirty="0">
                <a:solidFill>
                  <a:sysClr val="windowText" lastClr="000000"/>
                </a:solidFill>
              </a:rPr>
              <a:t> -</a:t>
            </a:r>
            <a:r>
              <a:rPr lang="en-US" sz="1200" dirty="0" err="1">
                <a:solidFill>
                  <a:sysClr val="windowText" lastClr="000000"/>
                </a:solidFill>
              </a:rPr>
              <a:t>ModuleName</a:t>
            </a:r>
            <a:r>
              <a:rPr lang="en-US" sz="1200" dirty="0">
                <a:solidFill>
                  <a:sysClr val="windowText" lastClr="000000"/>
                </a:solidFill>
              </a:rPr>
              <a:t> </a:t>
            </a:r>
            <a:r>
              <a:rPr lang="en-US" sz="1200" dirty="0" err="1">
                <a:solidFill>
                  <a:sysClr val="windowText" lastClr="000000"/>
                </a:solidFill>
              </a:rPr>
              <a:t>PSDesiredStateConfiguration</a:t>
            </a:r>
            <a:endParaRPr lang="en-US" sz="1200" dirty="0">
              <a:solidFill>
                <a:sysClr val="windowText" lastClr="000000"/>
              </a:solidFill>
            </a:endParaRPr>
          </a:p>
          <a:p>
            <a:pPr lvl="0">
              <a:defRPr/>
            </a:pPr>
            <a:endParaRPr lang="en-US" sz="1200" dirty="0">
              <a:solidFill>
                <a:sysClr val="windowText" lastClr="000000"/>
              </a:solidFill>
            </a:endParaRPr>
          </a:p>
          <a:p>
            <a:pPr lvl="0">
              <a:defRPr/>
            </a:pPr>
            <a:r>
              <a:rPr lang="en-US" sz="1200" dirty="0">
                <a:solidFill>
                  <a:sysClr val="windowText" lastClr="000000"/>
                </a:solidFill>
              </a:rPr>
              <a:t>Node $</a:t>
            </a:r>
            <a:r>
              <a:rPr lang="en-US" sz="1200" dirty="0" err="1">
                <a:solidFill>
                  <a:sysClr val="windowText" lastClr="000000"/>
                </a:solidFill>
              </a:rPr>
              <a:t>nodeName</a:t>
            </a:r>
            <a:r>
              <a:rPr lang="en-US" sz="1200" dirty="0">
                <a:solidFill>
                  <a:sysClr val="windowText" lastClr="000000"/>
                </a:solidFill>
              </a:rPr>
              <a:t> {</a:t>
            </a:r>
          </a:p>
          <a:p>
            <a:pPr lvl="0">
              <a:defRPr/>
            </a:pPr>
            <a:r>
              <a:rPr lang="en-US" sz="1200" dirty="0">
                <a:solidFill>
                  <a:sysClr val="windowText" lastClr="000000"/>
                </a:solidFill>
              </a:rPr>
              <a:t>    </a:t>
            </a:r>
            <a:r>
              <a:rPr lang="en-US" sz="1200" b="1" dirty="0" err="1">
                <a:solidFill>
                  <a:sysClr val="windowText" lastClr="000000"/>
                </a:solidFill>
              </a:rPr>
              <a:t>WindowsFeature</a:t>
            </a:r>
            <a:r>
              <a:rPr lang="en-US" sz="1200" dirty="0">
                <a:solidFill>
                  <a:sysClr val="windowText" lastClr="000000"/>
                </a:solidFill>
              </a:rPr>
              <a:t> </a:t>
            </a:r>
            <a:r>
              <a:rPr lang="en-US" sz="1200" dirty="0" err="1">
                <a:solidFill>
                  <a:sysClr val="windowText" lastClr="000000"/>
                </a:solidFill>
              </a:rPr>
              <a:t>WebServerRole</a:t>
            </a:r>
            <a:r>
              <a:rPr lang="en-US" sz="1200" dirty="0">
                <a:solidFill>
                  <a:sysClr val="windowText" lastClr="000000"/>
                </a:solidFill>
              </a:rPr>
              <a:t> {</a:t>
            </a:r>
          </a:p>
          <a:p>
            <a:pPr lvl="0">
              <a:defRPr/>
            </a:pPr>
            <a:r>
              <a:rPr lang="en-US" sz="1200" dirty="0">
                <a:solidFill>
                  <a:sysClr val="windowText" lastClr="000000"/>
                </a:solidFill>
              </a:rPr>
              <a:t>        Name = "Web-Server"</a:t>
            </a:r>
          </a:p>
          <a:p>
            <a:pPr lvl="0">
              <a:defRPr/>
            </a:pPr>
            <a:r>
              <a:rPr lang="en-US" sz="1200" dirty="0">
                <a:solidFill>
                  <a:sysClr val="windowText" lastClr="000000"/>
                </a:solidFill>
              </a:rPr>
              <a:t>        Ensure = "Present"</a:t>
            </a:r>
          </a:p>
          <a:p>
            <a:pPr lvl="0">
              <a:defRPr/>
            </a:pPr>
            <a:r>
              <a:rPr lang="en-US" sz="1200" dirty="0">
                <a:solidFill>
                  <a:sysClr val="windowText" lastClr="000000"/>
                </a:solidFill>
              </a:rPr>
              <a:t>    }</a:t>
            </a:r>
          </a:p>
          <a:p>
            <a:pPr lvl="0">
              <a:defRPr/>
            </a:pPr>
            <a:r>
              <a:rPr lang="en-US" sz="1200" dirty="0">
                <a:solidFill>
                  <a:sysClr val="windowText" lastClr="000000"/>
                </a:solidFill>
              </a:rPr>
              <a:t>    </a:t>
            </a:r>
            <a:r>
              <a:rPr lang="en-US" sz="1200" b="1" dirty="0">
                <a:solidFill>
                  <a:sysClr val="windowText" lastClr="000000"/>
                </a:solidFill>
              </a:rPr>
              <a:t>Package</a:t>
            </a:r>
            <a:r>
              <a:rPr lang="en-US" sz="1200" dirty="0">
                <a:solidFill>
                  <a:sysClr val="windowText" lastClr="000000"/>
                </a:solidFill>
              </a:rPr>
              <a:t> </a:t>
            </a:r>
            <a:r>
              <a:rPr lang="en-US" sz="1200" dirty="0" err="1">
                <a:solidFill>
                  <a:sysClr val="windowText" lastClr="000000"/>
                </a:solidFill>
              </a:rPr>
              <a:t>InstallWebDeploy</a:t>
            </a:r>
            <a:r>
              <a:rPr lang="en-US" sz="1200" dirty="0">
                <a:solidFill>
                  <a:sysClr val="windowText" lastClr="000000"/>
                </a:solidFill>
              </a:rPr>
              <a:t> {</a:t>
            </a:r>
          </a:p>
          <a:p>
            <a:pPr lvl="0">
              <a:defRPr/>
            </a:pPr>
            <a:r>
              <a:rPr lang="en-US" sz="1200" dirty="0">
                <a:solidFill>
                  <a:sysClr val="windowText" lastClr="000000"/>
                </a:solidFill>
              </a:rPr>
              <a:t>        Ensure = "Present"  </a:t>
            </a:r>
          </a:p>
          <a:p>
            <a:pPr lvl="0">
              <a:defRPr/>
            </a:pPr>
            <a:r>
              <a:rPr lang="en-US" sz="1200" dirty="0">
                <a:solidFill>
                  <a:sysClr val="windowText" lastClr="000000"/>
                </a:solidFill>
              </a:rPr>
              <a:t>        Path  = "C:\WindowsAzure\WebDeploy_amd64_en-US.msi"</a:t>
            </a:r>
          </a:p>
          <a:p>
            <a:pPr lvl="0">
              <a:defRPr/>
            </a:pPr>
            <a:r>
              <a:rPr lang="en-US" sz="1200" dirty="0">
                <a:solidFill>
                  <a:sysClr val="windowText" lastClr="000000"/>
                </a:solidFill>
              </a:rPr>
              <a:t>        Name = "Microsoft Web Deploy 3.6"</a:t>
            </a:r>
          </a:p>
          <a:p>
            <a:pPr lvl="0">
              <a:defRPr/>
            </a:pPr>
            <a:r>
              <a:rPr lang="en-US" sz="1200" dirty="0">
                <a:solidFill>
                  <a:sysClr val="windowText" lastClr="000000"/>
                </a:solidFill>
              </a:rPr>
              <a:t>        </a:t>
            </a:r>
            <a:r>
              <a:rPr lang="en-US" sz="1200" dirty="0" err="1">
                <a:solidFill>
                  <a:sysClr val="windowText" lastClr="000000"/>
                </a:solidFill>
              </a:rPr>
              <a:t>ProductId</a:t>
            </a:r>
            <a:r>
              <a:rPr lang="en-US" sz="1200" dirty="0">
                <a:solidFill>
                  <a:sysClr val="windowText" lastClr="000000"/>
                </a:solidFill>
              </a:rPr>
              <a:t> = "{ED4CC1E5-043E-4157-8452-B5E533FE2BA1}"</a:t>
            </a:r>
          </a:p>
          <a:p>
            <a:pPr lvl="0">
              <a:defRPr/>
            </a:pPr>
            <a:r>
              <a:rPr lang="en-US" sz="1200" dirty="0">
                <a:solidFill>
                  <a:sysClr val="windowText" lastClr="000000"/>
                </a:solidFill>
              </a:rPr>
              <a:t>        Arguments = "ADDLOCAL=ALL"</a:t>
            </a:r>
          </a:p>
          <a:p>
            <a:pPr lvl="0">
              <a:defRPr/>
            </a:pPr>
            <a:r>
              <a:rPr lang="en-US" sz="1200" dirty="0">
                <a:solidFill>
                  <a:sysClr val="windowText" lastClr="000000"/>
                </a:solidFill>
              </a:rPr>
              <a:t>    }</a:t>
            </a:r>
          </a:p>
          <a:p>
            <a:pPr lvl="0">
              <a:defRPr/>
            </a:pPr>
            <a:r>
              <a:rPr lang="en-US" sz="1200" dirty="0">
                <a:solidFill>
                  <a:sysClr val="windowText" lastClr="000000"/>
                </a:solidFill>
              </a:rPr>
              <a:t>    </a:t>
            </a:r>
            <a:r>
              <a:rPr lang="en-US" sz="1200" b="1" dirty="0">
                <a:solidFill>
                  <a:sysClr val="windowText" lastClr="000000"/>
                </a:solidFill>
              </a:rPr>
              <a:t>Service</a:t>
            </a:r>
            <a:r>
              <a:rPr lang="en-US" sz="1200" dirty="0">
                <a:solidFill>
                  <a:sysClr val="windowText" lastClr="000000"/>
                </a:solidFill>
              </a:rPr>
              <a:t> </a:t>
            </a:r>
            <a:r>
              <a:rPr lang="en-US" sz="1200" dirty="0" err="1">
                <a:solidFill>
                  <a:sysClr val="windowText" lastClr="000000"/>
                </a:solidFill>
              </a:rPr>
              <a:t>StartWebDeploy</a:t>
            </a:r>
            <a:r>
              <a:rPr lang="en-US" sz="1200" dirty="0">
                <a:solidFill>
                  <a:sysClr val="windowText" lastClr="000000"/>
                </a:solidFill>
              </a:rPr>
              <a:t> {                    </a:t>
            </a:r>
          </a:p>
          <a:p>
            <a:pPr lvl="0">
              <a:defRPr/>
            </a:pPr>
            <a:r>
              <a:rPr lang="en-US" sz="1200" dirty="0">
                <a:solidFill>
                  <a:sysClr val="windowText" lastClr="000000"/>
                </a:solidFill>
              </a:rPr>
              <a:t>        Name = "WMSVC"</a:t>
            </a:r>
          </a:p>
          <a:p>
            <a:pPr lvl="0">
              <a:defRPr/>
            </a:pPr>
            <a:r>
              <a:rPr lang="en-US" sz="1200" dirty="0">
                <a:solidFill>
                  <a:sysClr val="windowText" lastClr="000000"/>
                </a:solidFill>
              </a:rPr>
              <a:t>        </a:t>
            </a:r>
            <a:r>
              <a:rPr lang="en-US" sz="1200" dirty="0" err="1">
                <a:solidFill>
                  <a:sysClr val="windowText" lastClr="000000"/>
                </a:solidFill>
              </a:rPr>
              <a:t>StartupType</a:t>
            </a:r>
            <a:r>
              <a:rPr lang="en-US" sz="1200" dirty="0">
                <a:solidFill>
                  <a:sysClr val="windowText" lastClr="000000"/>
                </a:solidFill>
              </a:rPr>
              <a:t> = "Automatic"</a:t>
            </a:r>
          </a:p>
          <a:p>
            <a:pPr lvl="0">
              <a:defRPr/>
            </a:pPr>
            <a:r>
              <a:rPr lang="en-US" sz="1200" dirty="0">
                <a:solidFill>
                  <a:sysClr val="windowText" lastClr="000000"/>
                </a:solidFill>
              </a:rPr>
              <a:t>        State = "Running"</a:t>
            </a:r>
          </a:p>
          <a:p>
            <a:pPr lvl="0">
              <a:defRPr/>
            </a:pPr>
            <a:r>
              <a:rPr lang="en-US" sz="1200" dirty="0">
                <a:solidFill>
                  <a:sysClr val="windowText" lastClr="000000"/>
                </a:solidFill>
              </a:rPr>
              <a:t>        </a:t>
            </a:r>
            <a:r>
              <a:rPr lang="en-US" sz="1200" dirty="0" err="1">
                <a:solidFill>
                  <a:sysClr val="windowText" lastClr="000000"/>
                </a:solidFill>
              </a:rPr>
              <a:t>DependsOn</a:t>
            </a:r>
            <a:r>
              <a:rPr lang="en-US" sz="1200" dirty="0">
                <a:solidFill>
                  <a:sysClr val="windowText" lastClr="000000"/>
                </a:solidFill>
              </a:rPr>
              <a:t> = "[Package]</a:t>
            </a:r>
            <a:r>
              <a:rPr lang="en-US" sz="1200" dirty="0" err="1">
                <a:solidFill>
                  <a:sysClr val="windowText" lastClr="000000"/>
                </a:solidFill>
              </a:rPr>
              <a:t>InstallWebDeploy</a:t>
            </a:r>
            <a:r>
              <a:rPr lang="en-US" sz="1200" dirty="0">
                <a:solidFill>
                  <a:sysClr val="windowText" lastClr="000000"/>
                </a:solidFill>
              </a:rPr>
              <a:t>"</a:t>
            </a:r>
          </a:p>
          <a:p>
            <a:pPr lvl="0">
              <a:defRPr/>
            </a:pPr>
            <a:r>
              <a:rPr lang="en-US" sz="1200" dirty="0">
                <a:solidFill>
                  <a:sysClr val="windowText" lastClr="000000"/>
                </a:solidFill>
              </a:rPr>
              <a:t>    } </a:t>
            </a:r>
          </a:p>
          <a:p>
            <a:pPr lvl="0">
              <a:defRPr/>
            </a:pPr>
            <a:r>
              <a:rPr lang="en-US" sz="1200" dirty="0">
                <a:solidFill>
                  <a:sysClr val="windowText" lastClr="000000"/>
                </a:solidFill>
              </a:rPr>
              <a:t>  }</a:t>
            </a:r>
          </a:p>
          <a:p>
            <a:pPr lvl="0">
              <a:defRPr/>
            </a:pPr>
            <a:r>
              <a:rPr lang="en-US" sz="1200" dirty="0">
                <a:solidFill>
                  <a:sysClr val="windowText" lastClr="000000"/>
                </a:solidFill>
              </a:rPr>
              <a:t>}</a:t>
            </a:r>
            <a:endParaRPr lang="en-US" sz="1200" dirty="0"/>
          </a:p>
        </p:txBody>
      </p:sp>
      <p:sp>
        <p:nvSpPr>
          <p:cNvPr id="5" name="Rectangle 4">
            <a:extLst>
              <a:ext uri="{FF2B5EF4-FFF2-40B4-BE49-F238E27FC236}">
                <a16:creationId xmlns:a16="http://schemas.microsoft.com/office/drawing/2014/main" id="{318721E2-148B-48C3-894B-45FD4DC74FE0}"/>
              </a:ext>
            </a:extLst>
          </p:cNvPr>
          <p:cNvSpPr/>
          <p:nvPr/>
        </p:nvSpPr>
        <p:spPr bwMode="auto">
          <a:xfrm>
            <a:off x="703823" y="1675876"/>
            <a:ext cx="5677231" cy="721522"/>
          </a:xfrm>
          <a:prstGeom prst="rect">
            <a:avLst/>
          </a:prstGeom>
          <a:solidFill>
            <a:srgbClr val="FF0000">
              <a:alpha val="16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08E9EB15-F189-4DEB-9347-B5ADA5B99725}"/>
              </a:ext>
            </a:extLst>
          </p:cNvPr>
          <p:cNvSpPr/>
          <p:nvPr/>
        </p:nvSpPr>
        <p:spPr bwMode="auto">
          <a:xfrm>
            <a:off x="703822" y="2661516"/>
            <a:ext cx="5677231" cy="840990"/>
          </a:xfrm>
          <a:prstGeom prst="rect">
            <a:avLst/>
          </a:prstGeom>
          <a:solidFill>
            <a:srgbClr val="FF0000">
              <a:alpha val="16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F7C8590B-EE34-4C0D-A90E-97164DCAB6E2}"/>
              </a:ext>
            </a:extLst>
          </p:cNvPr>
          <p:cNvSpPr/>
          <p:nvPr/>
        </p:nvSpPr>
        <p:spPr bwMode="auto">
          <a:xfrm>
            <a:off x="703821" y="3502506"/>
            <a:ext cx="5677231" cy="1375575"/>
          </a:xfrm>
          <a:prstGeom prst="rect">
            <a:avLst/>
          </a:prstGeom>
          <a:solidFill>
            <a:srgbClr val="FF0000">
              <a:alpha val="16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0AFD43B5-DFC0-420D-9003-31369621B833}"/>
              </a:ext>
            </a:extLst>
          </p:cNvPr>
          <p:cNvSpPr/>
          <p:nvPr/>
        </p:nvSpPr>
        <p:spPr bwMode="auto">
          <a:xfrm>
            <a:off x="703821" y="4878081"/>
            <a:ext cx="5677231" cy="1224500"/>
          </a:xfrm>
          <a:prstGeom prst="rect">
            <a:avLst/>
          </a:prstGeom>
          <a:solidFill>
            <a:srgbClr val="FF0000">
              <a:alpha val="16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6658733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Agenda</a:t>
            </a:r>
            <a:r>
              <a:rPr lang="en-US" dirty="0"/>
              <a:t>	</a:t>
            </a:r>
          </a:p>
        </p:txBody>
      </p:sp>
      <p:sp>
        <p:nvSpPr>
          <p:cNvPr id="5" name="Content Placeholder 4"/>
          <p:cNvSpPr>
            <a:spLocks noGrp="1"/>
          </p:cNvSpPr>
          <p:nvPr>
            <p:ph sz="quarter" idx="10"/>
          </p:nvPr>
        </p:nvSpPr>
        <p:spPr>
          <a:xfrm>
            <a:off x="268288" y="1398397"/>
            <a:ext cx="11542503" cy="2092881"/>
          </a:xfrm>
        </p:spPr>
        <p:txBody>
          <a:bodyPr/>
          <a:lstStyle/>
          <a:p>
            <a:r>
              <a:rPr lang="en-US" dirty="0"/>
              <a:t>Infrastructure-as-Code with ARM</a:t>
            </a:r>
          </a:p>
          <a:p>
            <a:r>
              <a:rPr lang="en-US" dirty="0"/>
              <a:t>SAP Hana Reference Architecture (RA)</a:t>
            </a:r>
          </a:p>
          <a:p>
            <a:pPr marL="0" indent="0">
              <a:buNone/>
            </a:pPr>
            <a:endParaRPr lang="en-US" dirty="0"/>
          </a:p>
        </p:txBody>
      </p:sp>
    </p:spTree>
    <p:extLst>
      <p:ext uri="{BB962C8B-B14F-4D97-AF65-F5344CB8AC3E}">
        <p14:creationId xmlns:p14="http://schemas.microsoft.com/office/powerpoint/2010/main" val="327441621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DSC using ‘Resource-Kit’ Resources</a:t>
            </a:r>
          </a:p>
        </p:txBody>
      </p:sp>
      <p:sp>
        <p:nvSpPr>
          <p:cNvPr id="4" name="Text Placeholder 3">
            <a:extLst>
              <a:ext uri="{FF2B5EF4-FFF2-40B4-BE49-F238E27FC236}">
                <a16:creationId xmlns:a16="http://schemas.microsoft.com/office/drawing/2014/main" id="{6D2C8183-A4E5-4BEE-974C-FDC9D8B18A95}"/>
              </a:ext>
            </a:extLst>
          </p:cNvPr>
          <p:cNvSpPr>
            <a:spLocks noGrp="1"/>
          </p:cNvSpPr>
          <p:nvPr>
            <p:ph type="body" sz="quarter" idx="10"/>
          </p:nvPr>
        </p:nvSpPr>
        <p:spPr/>
        <p:txBody>
          <a:bodyPr/>
          <a:lstStyle/>
          <a:p>
            <a:endParaRPr lang="en-US"/>
          </a:p>
        </p:txBody>
      </p:sp>
      <p:sp>
        <p:nvSpPr>
          <p:cNvPr id="9" name="Text Placeholder 4"/>
          <p:cNvSpPr txBox="1">
            <a:spLocks/>
          </p:cNvSpPr>
          <p:nvPr/>
        </p:nvSpPr>
        <p:spPr>
          <a:xfrm>
            <a:off x="269239" y="1411758"/>
            <a:ext cx="11653523" cy="5297386"/>
          </a:xfrm>
          <a:prstGeom prst="rect">
            <a:avLst/>
          </a:prstGeom>
          <a:solidFill>
            <a:sysClr val="window" lastClr="FFFFFF"/>
          </a:solidFill>
        </p:spPr>
        <p:txBody>
          <a:bodyPr vert="horz" wrap="square" lIns="146304" tIns="91440" rIns="146304" bIns="91440" rtlCol="0">
            <a:normAutofit lnSpcReduction="10000"/>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solidFill>
                  <a:schemeClr val="bg1"/>
                </a:solidFill>
                <a:latin typeface="Courier New" panose="02070309020205020404" pitchFamily="49" charset="0"/>
                <a:ea typeface="+mn-ea"/>
                <a:cs typeface="Courier New" panose="02070309020205020404" pitchFamily="49"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Configuration Main {</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r>
              <a:rPr kumimoji="0" lang="en-US" sz="1200" b="0" i="0" u="none" strike="noStrike" kern="1200" cap="none" spc="0" normalizeH="0" baseline="0" noProof="0" dirty="0" err="1">
                <a:ln>
                  <a:noFill/>
                </a:ln>
                <a:solidFill>
                  <a:sysClr val="windowText" lastClr="000000"/>
                </a:solidFill>
                <a:effectLst/>
                <a:uLnTx/>
                <a:uFillTx/>
                <a:latin typeface="Courier New" panose="02070309020205020404" pitchFamily="49" charset="0"/>
                <a:ea typeface="+mn-ea"/>
                <a:cs typeface="Courier New" panose="02070309020205020404" pitchFamily="49" charset="0"/>
              </a:rPr>
              <a:t>Param</a:t>
            </a: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 [string] $</a:t>
            </a:r>
            <a:r>
              <a:rPr kumimoji="0" lang="en-US" sz="1200" b="0" i="0" u="none" strike="noStrike" kern="1200" cap="none" spc="0" normalizeH="0" baseline="0" noProof="0" dirty="0" err="1">
                <a:ln>
                  <a:noFill/>
                </a:ln>
                <a:solidFill>
                  <a:sysClr val="windowText" lastClr="000000"/>
                </a:solidFill>
                <a:effectLst/>
                <a:uLnTx/>
                <a:uFillTx/>
                <a:latin typeface="Courier New" panose="02070309020205020404" pitchFamily="49" charset="0"/>
                <a:ea typeface="+mn-ea"/>
                <a:cs typeface="Courier New" panose="02070309020205020404" pitchFamily="49" charset="0"/>
              </a:rPr>
              <a:t>nodeName</a:t>
            </a: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endParaRP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Import-</a:t>
            </a:r>
            <a:r>
              <a:rPr kumimoji="0" lang="en-US" sz="1200" b="0" i="0" u="none" strike="noStrike" kern="1200" cap="none" spc="0" normalizeH="0" baseline="0" noProof="0" dirty="0" err="1">
                <a:ln>
                  <a:noFill/>
                </a:ln>
                <a:solidFill>
                  <a:sysClr val="windowText" lastClr="000000"/>
                </a:solidFill>
                <a:effectLst/>
                <a:uLnTx/>
                <a:uFillTx/>
                <a:latin typeface="Courier New" panose="02070309020205020404" pitchFamily="49" charset="0"/>
                <a:ea typeface="+mn-ea"/>
                <a:cs typeface="Courier New" panose="02070309020205020404" pitchFamily="49" charset="0"/>
              </a:rPr>
              <a:t>DscResource</a:t>
            </a: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r>
              <a:rPr kumimoji="0" lang="en-US" sz="1200" b="0" i="0" u="none" strike="noStrike" kern="1200" cap="none" spc="0" normalizeH="0" baseline="0" noProof="0" dirty="0" err="1">
                <a:ln>
                  <a:noFill/>
                </a:ln>
                <a:solidFill>
                  <a:sysClr val="windowText" lastClr="000000"/>
                </a:solidFill>
                <a:effectLst/>
                <a:uLnTx/>
                <a:uFillTx/>
                <a:latin typeface="Courier New" panose="02070309020205020404" pitchFamily="49" charset="0"/>
                <a:ea typeface="+mn-ea"/>
                <a:cs typeface="Courier New" panose="02070309020205020404" pitchFamily="49" charset="0"/>
              </a:rPr>
              <a:t>ModuleName</a:t>
            </a: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r>
              <a:rPr kumimoji="0" lang="en-US" sz="1200" b="0" i="0" u="none" strike="noStrike" kern="1200" cap="none" spc="0" normalizeH="0" baseline="0" noProof="0" dirty="0" err="1">
                <a:ln>
                  <a:noFill/>
                </a:ln>
                <a:solidFill>
                  <a:sysClr val="windowText" lastClr="000000"/>
                </a:solidFill>
                <a:effectLst/>
                <a:uLnTx/>
                <a:uFillTx/>
                <a:latin typeface="Courier New" panose="02070309020205020404" pitchFamily="49" charset="0"/>
                <a:ea typeface="+mn-ea"/>
                <a:cs typeface="Courier New" panose="02070309020205020404" pitchFamily="49" charset="0"/>
              </a:rPr>
              <a:t>PSDesiredStateConfiguration</a:t>
            </a: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r>
              <a:rPr kumimoji="0" lang="en-US" sz="1200" b="1" i="0" u="none" strike="noStrike" kern="1200" cap="none" spc="0" normalizeH="0" baseline="0" noProof="0" dirty="0" err="1">
                <a:ln>
                  <a:noFill/>
                </a:ln>
                <a:solidFill>
                  <a:srgbClr val="FF0000"/>
                </a:solidFill>
                <a:effectLst/>
                <a:uLnTx/>
                <a:uFillTx/>
                <a:latin typeface="Courier New" panose="02070309020205020404" pitchFamily="49" charset="0"/>
                <a:ea typeface="+mn-ea"/>
                <a:cs typeface="Courier New" panose="02070309020205020404" pitchFamily="49" charset="0"/>
              </a:rPr>
              <a:t>xNetworking</a:t>
            </a: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r>
              <a:rPr kumimoji="0" lang="en-US" sz="1200" b="1" i="0" u="none" strike="noStrike" kern="1200" cap="none" spc="0" normalizeH="0" baseline="0" noProof="0" dirty="0" err="1">
                <a:ln>
                  <a:noFill/>
                </a:ln>
                <a:solidFill>
                  <a:srgbClr val="00B050"/>
                </a:solidFill>
                <a:effectLst/>
                <a:uLnTx/>
                <a:uFillTx/>
                <a:latin typeface="Courier New" panose="02070309020205020404" pitchFamily="49" charset="0"/>
                <a:ea typeface="+mn-ea"/>
                <a:cs typeface="Courier New" panose="02070309020205020404" pitchFamily="49" charset="0"/>
              </a:rPr>
              <a:t>cUserRightsAssignment</a:t>
            </a:r>
            <a:endParaRPr kumimoji="0" lang="en-US" sz="1200" b="1" i="0" u="none" strike="noStrike" kern="1200" cap="none" spc="0" normalizeH="0" baseline="0" noProof="0" dirty="0">
              <a:ln>
                <a:noFill/>
              </a:ln>
              <a:solidFill>
                <a:srgbClr val="00B050"/>
              </a:solidFill>
              <a:effectLst/>
              <a:uLnTx/>
              <a:uFillTx/>
              <a:latin typeface="Courier New" panose="02070309020205020404" pitchFamily="49" charset="0"/>
              <a:ea typeface="+mn-ea"/>
              <a:cs typeface="Courier New" panose="02070309020205020404" pitchFamily="49" charset="0"/>
            </a:endParaRP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endParaRP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Node $</a:t>
            </a:r>
            <a:r>
              <a:rPr kumimoji="0" lang="en-US" sz="1200" b="0" i="0" u="none" strike="noStrike" kern="1200" cap="none" spc="0" normalizeH="0" baseline="0" noProof="0" dirty="0" err="1">
                <a:ln>
                  <a:noFill/>
                </a:ln>
                <a:solidFill>
                  <a:sysClr val="windowText" lastClr="000000"/>
                </a:solidFill>
                <a:effectLst/>
                <a:uLnTx/>
                <a:uFillTx/>
                <a:latin typeface="Courier New" panose="02070309020205020404" pitchFamily="49" charset="0"/>
                <a:ea typeface="+mn-ea"/>
                <a:cs typeface="Courier New" panose="02070309020205020404" pitchFamily="49" charset="0"/>
              </a:rPr>
              <a:t>nodeName</a:t>
            </a: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r>
              <a:rPr kumimoji="0" lang="en-US" sz="1200" b="0" i="0" u="none" strike="noStrike" kern="1200" cap="none" spc="0" normalizeH="0" baseline="0" noProof="0" dirty="0" err="1">
                <a:ln>
                  <a:noFill/>
                </a:ln>
                <a:solidFill>
                  <a:sysClr val="windowText" lastClr="000000"/>
                </a:solidFill>
                <a:effectLst/>
                <a:uLnTx/>
                <a:uFillTx/>
                <a:latin typeface="Courier New" panose="02070309020205020404" pitchFamily="49" charset="0"/>
                <a:ea typeface="+mn-ea"/>
                <a:cs typeface="Courier New" panose="02070309020205020404" pitchFamily="49" charset="0"/>
              </a:rPr>
              <a:t>WindowsFeature</a:t>
            </a: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DNS { </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Ensure = "Present" </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Name = "DNS"</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endParaRP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r>
              <a:rPr kumimoji="0" lang="en-US" sz="1200" b="1" i="0" u="none" strike="noStrike" kern="1200" cap="none" spc="0" normalizeH="0" baseline="0" noProof="0" dirty="0" err="1">
                <a:ln>
                  <a:noFill/>
                </a:ln>
                <a:solidFill>
                  <a:srgbClr val="FF0000"/>
                </a:solidFill>
                <a:effectLst/>
                <a:uLnTx/>
                <a:uFillTx/>
                <a:latin typeface="Courier New" panose="02070309020205020404" pitchFamily="49" charset="0"/>
                <a:ea typeface="+mn-ea"/>
                <a:cs typeface="Courier New" panose="02070309020205020404" pitchFamily="49" charset="0"/>
              </a:rPr>
              <a:t>xDnsServerAddress</a:t>
            </a: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r>
              <a:rPr kumimoji="0" lang="en-US" sz="1200" b="0" i="0" u="none" strike="noStrike" kern="1200" cap="none" spc="0" normalizeH="0" baseline="0" noProof="0" dirty="0" err="1">
                <a:ln>
                  <a:noFill/>
                </a:ln>
                <a:solidFill>
                  <a:sysClr val="windowText" lastClr="000000"/>
                </a:solidFill>
                <a:effectLst/>
                <a:uLnTx/>
                <a:uFillTx/>
                <a:latin typeface="Courier New" panose="02070309020205020404" pitchFamily="49" charset="0"/>
                <a:ea typeface="+mn-ea"/>
                <a:cs typeface="Courier New" panose="02070309020205020404" pitchFamily="49" charset="0"/>
              </a:rPr>
              <a:t>DnsServerAddress</a:t>
            </a: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 </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Address        = "127.0.0.1"</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r>
              <a:rPr kumimoji="0" lang="en-US" sz="1200" b="0" i="0" u="none" strike="noStrike" kern="1200" cap="none" spc="0" normalizeH="0" baseline="0" noProof="0" dirty="0" err="1">
                <a:ln>
                  <a:noFill/>
                </a:ln>
                <a:solidFill>
                  <a:sysClr val="windowText" lastClr="000000"/>
                </a:solidFill>
                <a:effectLst/>
                <a:uLnTx/>
                <a:uFillTx/>
                <a:latin typeface="Courier New" panose="02070309020205020404" pitchFamily="49" charset="0"/>
                <a:ea typeface="+mn-ea"/>
                <a:cs typeface="Courier New" panose="02070309020205020404" pitchFamily="49" charset="0"/>
              </a:rPr>
              <a:t>InterfaceAlias</a:t>
            </a: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 "Ethernet"</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r>
              <a:rPr kumimoji="0" lang="en-US" sz="1200" b="0" i="0" u="none" strike="noStrike" kern="1200" cap="none" spc="0" normalizeH="0" baseline="0" noProof="0" dirty="0" err="1">
                <a:ln>
                  <a:noFill/>
                </a:ln>
                <a:solidFill>
                  <a:sysClr val="windowText" lastClr="000000"/>
                </a:solidFill>
                <a:effectLst/>
                <a:uLnTx/>
                <a:uFillTx/>
                <a:latin typeface="Courier New" panose="02070309020205020404" pitchFamily="49" charset="0"/>
                <a:ea typeface="+mn-ea"/>
                <a:cs typeface="Courier New" panose="02070309020205020404" pitchFamily="49" charset="0"/>
              </a:rPr>
              <a:t>AddressFamily</a:t>
            </a: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 "IPv4"</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r>
              <a:rPr kumimoji="0" lang="en-US" sz="1200" b="0" i="0" u="none" strike="noStrike" kern="1200" cap="none" spc="0" normalizeH="0" baseline="0" noProof="0" dirty="0" err="1">
                <a:ln>
                  <a:noFill/>
                </a:ln>
                <a:solidFill>
                  <a:sysClr val="windowText" lastClr="000000"/>
                </a:solidFill>
                <a:effectLst/>
                <a:uLnTx/>
                <a:uFillTx/>
                <a:latin typeface="Courier New" panose="02070309020205020404" pitchFamily="49" charset="0"/>
                <a:ea typeface="+mn-ea"/>
                <a:cs typeface="Courier New" panose="02070309020205020404" pitchFamily="49" charset="0"/>
              </a:rPr>
              <a:t>DependsOn</a:t>
            </a: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 "[</a:t>
            </a:r>
            <a:r>
              <a:rPr kumimoji="0" lang="en-US" sz="1200" b="0" i="0" u="none" strike="noStrike" kern="1200" cap="none" spc="0" normalizeH="0" baseline="0" noProof="0" dirty="0" err="1">
                <a:ln>
                  <a:noFill/>
                </a:ln>
                <a:solidFill>
                  <a:sysClr val="windowText" lastClr="000000"/>
                </a:solidFill>
                <a:effectLst/>
                <a:uLnTx/>
                <a:uFillTx/>
                <a:latin typeface="Courier New" panose="02070309020205020404" pitchFamily="49" charset="0"/>
                <a:ea typeface="+mn-ea"/>
                <a:cs typeface="Courier New" panose="02070309020205020404" pitchFamily="49" charset="0"/>
              </a:rPr>
              <a:t>WindowsFeature</a:t>
            </a: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]DNS"</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r>
              <a:rPr kumimoji="0" lang="en-US" sz="1200" b="1" i="0" u="none" strike="noStrike" kern="1200" cap="none" spc="0" normalizeH="0" baseline="0" noProof="0" dirty="0" err="1">
                <a:ln>
                  <a:noFill/>
                </a:ln>
                <a:solidFill>
                  <a:srgbClr val="00B050"/>
                </a:solidFill>
                <a:effectLst/>
                <a:uLnTx/>
                <a:uFillTx/>
                <a:latin typeface="Courier New" panose="02070309020205020404" pitchFamily="49" charset="0"/>
                <a:ea typeface="+mn-ea"/>
                <a:cs typeface="Courier New" panose="02070309020205020404" pitchFamily="49" charset="0"/>
              </a:rPr>
              <a:t>cUserRight</a:t>
            </a: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r>
              <a:rPr kumimoji="0" lang="en-US" sz="1200" b="0" i="0" u="none" strike="noStrike" kern="1200" cap="none" spc="0" normalizeH="0" baseline="0" noProof="0" dirty="0" err="1">
                <a:ln>
                  <a:noFill/>
                </a:ln>
                <a:solidFill>
                  <a:sysClr val="windowText" lastClr="000000"/>
                </a:solidFill>
                <a:effectLst/>
                <a:uLnTx/>
                <a:uFillTx/>
                <a:latin typeface="Courier New" panose="02070309020205020404" pitchFamily="49" charset="0"/>
                <a:ea typeface="+mn-ea"/>
                <a:cs typeface="Courier New" panose="02070309020205020404" pitchFamily="49" charset="0"/>
              </a:rPr>
              <a:t>GrantIncreaseQuotaPrivilege</a:t>
            </a:r>
            <a:endPar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endParaRP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Ensure = "Present"</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Constant = "</a:t>
            </a:r>
            <a:r>
              <a:rPr kumimoji="0" lang="en-US" sz="1200" b="0" i="0" u="none" strike="noStrike" kern="1200" cap="none" spc="0" normalizeH="0" baseline="0" noProof="0" dirty="0" err="1">
                <a:ln>
                  <a:noFill/>
                </a:ln>
                <a:solidFill>
                  <a:sysClr val="windowText" lastClr="000000"/>
                </a:solidFill>
                <a:effectLst/>
                <a:uLnTx/>
                <a:uFillTx/>
                <a:latin typeface="Courier New" panose="02070309020205020404" pitchFamily="49" charset="0"/>
                <a:ea typeface="+mn-ea"/>
                <a:cs typeface="Courier New" panose="02070309020205020404" pitchFamily="49" charset="0"/>
              </a:rPr>
              <a:t>SeIncreaseQuotaPrivilege</a:t>
            </a: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Principal = "CONTOSO\</a:t>
            </a:r>
            <a:r>
              <a:rPr kumimoji="0" lang="en-US" sz="1200" b="0" i="0" u="none" strike="noStrike" kern="1200" cap="none" spc="0" normalizeH="0" baseline="0" noProof="0" dirty="0" err="1">
                <a:ln>
                  <a:noFill/>
                </a:ln>
                <a:solidFill>
                  <a:sysClr val="windowText" lastClr="000000"/>
                </a:solidFill>
                <a:effectLst/>
                <a:uLnTx/>
                <a:uFillTx/>
                <a:latin typeface="Courier New" panose="02070309020205020404" pitchFamily="49" charset="0"/>
                <a:ea typeface="+mn-ea"/>
                <a:cs typeface="Courier New" panose="02070309020205020404" pitchFamily="49" charset="0"/>
              </a:rPr>
              <a:t>AdminUser</a:t>
            </a: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a:t>
            </a:r>
          </a:p>
        </p:txBody>
      </p:sp>
    </p:spTree>
    <p:extLst>
      <p:ext uri="{BB962C8B-B14F-4D97-AF65-F5344CB8AC3E}">
        <p14:creationId xmlns:p14="http://schemas.microsoft.com/office/powerpoint/2010/main" val="123100134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D905D-00A7-4321-B9BB-D6F19F78AFA3}"/>
              </a:ext>
            </a:extLst>
          </p:cNvPr>
          <p:cNvSpPr>
            <a:spLocks noGrp="1"/>
          </p:cNvSpPr>
          <p:nvPr>
            <p:ph type="title"/>
          </p:nvPr>
        </p:nvSpPr>
        <p:spPr/>
        <p:txBody>
          <a:bodyPr/>
          <a:lstStyle/>
          <a:p>
            <a:r>
              <a:rPr lang="en-US" dirty="0"/>
              <a:t>SAP Hana Reference Architecture</a:t>
            </a:r>
          </a:p>
        </p:txBody>
      </p:sp>
    </p:spTree>
    <p:extLst>
      <p:ext uri="{BB962C8B-B14F-4D97-AF65-F5344CB8AC3E}">
        <p14:creationId xmlns:p14="http://schemas.microsoft.com/office/powerpoint/2010/main" val="1898267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9F27FC-743F-42DD-8E16-8D3FEA76FA53}"/>
              </a:ext>
            </a:extLst>
          </p:cNvPr>
          <p:cNvSpPr>
            <a:spLocks noGrp="1"/>
          </p:cNvSpPr>
          <p:nvPr>
            <p:ph type="title"/>
          </p:nvPr>
        </p:nvSpPr>
        <p:spPr/>
        <p:txBody>
          <a:bodyPr/>
          <a:lstStyle/>
          <a:p>
            <a:r>
              <a:rPr lang="en-US" dirty="0"/>
              <a:t>SAP Hana Reference Architecture</a:t>
            </a:r>
          </a:p>
        </p:txBody>
      </p:sp>
      <p:sp>
        <p:nvSpPr>
          <p:cNvPr id="6" name="TextBox 5">
            <a:extLst>
              <a:ext uri="{FF2B5EF4-FFF2-40B4-BE49-F238E27FC236}">
                <a16:creationId xmlns:a16="http://schemas.microsoft.com/office/drawing/2014/main" id="{EBC65846-F945-43FF-85E6-EF39A7C2CFC8}"/>
              </a:ext>
            </a:extLst>
          </p:cNvPr>
          <p:cNvSpPr txBox="1"/>
          <p:nvPr/>
        </p:nvSpPr>
        <p:spPr>
          <a:xfrm>
            <a:off x="1949291" y="6005593"/>
            <a:ext cx="9243852" cy="54476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https://github.com/rickrain/reference-architectures/tree/larry/sap/sap/sap-hana</a:t>
            </a:r>
          </a:p>
        </p:txBody>
      </p:sp>
      <p:pic>
        <p:nvPicPr>
          <p:cNvPr id="2" name="Picture 1">
            <a:extLst>
              <a:ext uri="{FF2B5EF4-FFF2-40B4-BE49-F238E27FC236}">
                <a16:creationId xmlns:a16="http://schemas.microsoft.com/office/drawing/2014/main" id="{A283D244-6069-4DA6-B02C-727766A32BB2}"/>
              </a:ext>
            </a:extLst>
          </p:cNvPr>
          <p:cNvPicPr>
            <a:picLocks noChangeAspect="1"/>
          </p:cNvPicPr>
          <p:nvPr/>
        </p:nvPicPr>
        <p:blipFill>
          <a:blip r:embed="rId3"/>
          <a:stretch>
            <a:fillRect/>
          </a:stretch>
        </p:blipFill>
        <p:spPr>
          <a:xfrm>
            <a:off x="1578676" y="1190767"/>
            <a:ext cx="8922366" cy="4843912"/>
          </a:xfrm>
          <a:prstGeom prst="rect">
            <a:avLst/>
          </a:prstGeom>
        </p:spPr>
      </p:pic>
    </p:spTree>
    <p:extLst>
      <p:ext uri="{BB962C8B-B14F-4D97-AF65-F5344CB8AC3E}">
        <p14:creationId xmlns:p14="http://schemas.microsoft.com/office/powerpoint/2010/main" val="144871540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B1FFE4-91B8-40DC-9452-E7630C1D78E6}"/>
              </a:ext>
            </a:extLst>
          </p:cNvPr>
          <p:cNvSpPr>
            <a:spLocks noGrp="1"/>
          </p:cNvSpPr>
          <p:nvPr>
            <p:ph type="title"/>
          </p:nvPr>
        </p:nvSpPr>
        <p:spPr/>
        <p:txBody>
          <a:bodyPr/>
          <a:lstStyle/>
          <a:p>
            <a:r>
              <a:rPr lang="en-US" dirty="0"/>
              <a:t>Deploying the Reference Architecture</a:t>
            </a:r>
          </a:p>
        </p:txBody>
      </p:sp>
      <p:sp>
        <p:nvSpPr>
          <p:cNvPr id="4" name="Text Placeholder 3">
            <a:extLst>
              <a:ext uri="{FF2B5EF4-FFF2-40B4-BE49-F238E27FC236}">
                <a16:creationId xmlns:a16="http://schemas.microsoft.com/office/drawing/2014/main" id="{36F3D38F-1353-42FD-81EE-18AB9E56664C}"/>
              </a:ext>
            </a:extLst>
          </p:cNvPr>
          <p:cNvSpPr>
            <a:spLocks noGrp="1"/>
          </p:cNvSpPr>
          <p:nvPr>
            <p:ph type="body" sz="quarter" idx="10"/>
          </p:nvPr>
        </p:nvSpPr>
        <p:spPr>
          <a:xfrm>
            <a:off x="269239" y="1411759"/>
            <a:ext cx="11653523" cy="4136846"/>
          </a:xfrm>
        </p:spPr>
        <p:txBody>
          <a:bodyPr/>
          <a:lstStyle/>
          <a:p>
            <a:r>
              <a:rPr lang="en-US" sz="1800" dirty="0"/>
              <a:t>$</a:t>
            </a:r>
            <a:r>
              <a:rPr lang="en-US" sz="1800" dirty="0" err="1"/>
              <a:t>subscriptionId</a:t>
            </a:r>
            <a:r>
              <a:rPr lang="en-US" sz="1800" dirty="0"/>
              <a:t> = “&lt;your subscription id&gt;”</a:t>
            </a:r>
          </a:p>
          <a:p>
            <a:endParaRPr lang="en-US" sz="1800" dirty="0"/>
          </a:p>
          <a:p>
            <a:r>
              <a:rPr lang="en-US" sz="1800" dirty="0">
                <a:solidFill>
                  <a:srgbClr val="00B050"/>
                </a:solidFill>
              </a:rPr>
              <a:t># Deploy the virtual network, Active Directory servers, and </a:t>
            </a:r>
            <a:r>
              <a:rPr lang="en-US" sz="1800" dirty="0" err="1">
                <a:solidFill>
                  <a:srgbClr val="00B050"/>
                </a:solidFill>
              </a:rPr>
              <a:t>jumpbox</a:t>
            </a:r>
            <a:endParaRPr lang="en-US" sz="1800" dirty="0">
              <a:solidFill>
                <a:srgbClr val="00B050"/>
              </a:solidFill>
            </a:endParaRPr>
          </a:p>
          <a:p>
            <a:r>
              <a:rPr lang="en-US" sz="1800" dirty="0">
                <a:solidFill>
                  <a:srgbClr val="00B050"/>
                </a:solidFill>
              </a:rPr>
              <a:t># Resources are deployed in resource group “sap-</a:t>
            </a:r>
            <a:r>
              <a:rPr lang="en-US" sz="1800" dirty="0" err="1">
                <a:solidFill>
                  <a:srgbClr val="00B050"/>
                </a:solidFill>
              </a:rPr>
              <a:t>hana</a:t>
            </a:r>
            <a:r>
              <a:rPr lang="en-US" sz="1800" dirty="0">
                <a:solidFill>
                  <a:srgbClr val="00B050"/>
                </a:solidFill>
              </a:rPr>
              <a:t>-infrastructure”</a:t>
            </a:r>
          </a:p>
          <a:p>
            <a:r>
              <a:rPr lang="en-US" sz="1800" dirty="0"/>
              <a:t>.\Deploy-ReferenceArchitecture.ps1 -</a:t>
            </a:r>
            <a:r>
              <a:rPr lang="en-US" sz="1800" dirty="0" err="1"/>
              <a:t>SubscriptionId</a:t>
            </a:r>
            <a:r>
              <a:rPr lang="en-US" sz="1800" dirty="0"/>
              <a:t> $</a:t>
            </a:r>
            <a:r>
              <a:rPr lang="en-US" sz="1800" dirty="0" err="1"/>
              <a:t>subscriptionId</a:t>
            </a:r>
            <a:r>
              <a:rPr lang="en-US" sz="1800" dirty="0"/>
              <a:t> `</a:t>
            </a:r>
          </a:p>
          <a:p>
            <a:r>
              <a:rPr lang="en-US" sz="1800" dirty="0"/>
              <a:t>	-Location </a:t>
            </a:r>
            <a:r>
              <a:rPr lang="en-US" sz="1800" dirty="0" err="1"/>
              <a:t>westus</a:t>
            </a:r>
            <a:r>
              <a:rPr lang="en-US" sz="1800" dirty="0"/>
              <a:t> -Mode </a:t>
            </a:r>
            <a:r>
              <a:rPr lang="en-US" sz="1800" dirty="0">
                <a:solidFill>
                  <a:srgbClr val="FF0000"/>
                </a:solidFill>
              </a:rPr>
              <a:t>Infrastructure</a:t>
            </a:r>
          </a:p>
          <a:p>
            <a:endParaRPr lang="en-US" sz="1800" dirty="0"/>
          </a:p>
          <a:p>
            <a:r>
              <a:rPr lang="en-US" sz="1800" dirty="0">
                <a:solidFill>
                  <a:srgbClr val="00B050"/>
                </a:solidFill>
              </a:rPr>
              <a:t># Deploy the SAP virtual machines: Web Dispatcher, App servers, SCS, Hana DB</a:t>
            </a:r>
          </a:p>
          <a:p>
            <a:r>
              <a:rPr lang="en-US" sz="1800" dirty="0">
                <a:solidFill>
                  <a:srgbClr val="00B050"/>
                </a:solidFill>
              </a:rPr>
              <a:t># Resources are deployed in resource group “sap-</a:t>
            </a:r>
            <a:r>
              <a:rPr lang="en-US" sz="1800" dirty="0" err="1">
                <a:solidFill>
                  <a:srgbClr val="00B050"/>
                </a:solidFill>
              </a:rPr>
              <a:t>hana</a:t>
            </a:r>
            <a:r>
              <a:rPr lang="en-US" sz="1800" dirty="0">
                <a:solidFill>
                  <a:srgbClr val="00B050"/>
                </a:solidFill>
              </a:rPr>
              <a:t>-workload”</a:t>
            </a:r>
          </a:p>
          <a:p>
            <a:r>
              <a:rPr lang="en-US" sz="1800" dirty="0"/>
              <a:t>.\Deploy-ReferenceArchitecture.ps1 -</a:t>
            </a:r>
            <a:r>
              <a:rPr lang="en-US" sz="1800" dirty="0" err="1"/>
              <a:t>SubscriptionId</a:t>
            </a:r>
            <a:r>
              <a:rPr lang="en-US" sz="1800" dirty="0"/>
              <a:t> $</a:t>
            </a:r>
            <a:r>
              <a:rPr lang="en-US" sz="1800" dirty="0" err="1"/>
              <a:t>subscriptionId</a:t>
            </a:r>
            <a:r>
              <a:rPr lang="en-US" sz="1800" dirty="0"/>
              <a:t> `</a:t>
            </a:r>
          </a:p>
          <a:p>
            <a:r>
              <a:rPr lang="en-US" sz="1800" dirty="0"/>
              <a:t>	-Location </a:t>
            </a:r>
            <a:r>
              <a:rPr lang="en-US" sz="1800" dirty="0" err="1"/>
              <a:t>westus</a:t>
            </a:r>
            <a:r>
              <a:rPr lang="en-US" sz="1800" dirty="0"/>
              <a:t> -Mode </a:t>
            </a:r>
            <a:r>
              <a:rPr lang="en-US" sz="1800" dirty="0">
                <a:solidFill>
                  <a:srgbClr val="FF0000"/>
                </a:solidFill>
              </a:rPr>
              <a:t>Workload</a:t>
            </a:r>
            <a:r>
              <a:rPr lang="en-US" sz="1800" dirty="0"/>
              <a:t> </a:t>
            </a:r>
          </a:p>
          <a:p>
            <a:endParaRPr lang="en-US" dirty="0"/>
          </a:p>
          <a:p>
            <a:endParaRPr lang="en-US" dirty="0"/>
          </a:p>
        </p:txBody>
      </p:sp>
    </p:spTree>
    <p:extLst>
      <p:ext uri="{BB962C8B-B14F-4D97-AF65-F5344CB8AC3E}">
        <p14:creationId xmlns:p14="http://schemas.microsoft.com/office/powerpoint/2010/main" val="161827564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C36E-FDCD-4F62-9FA7-A94E54BD51E8}"/>
              </a:ext>
            </a:extLst>
          </p:cNvPr>
          <p:cNvSpPr>
            <a:spLocks noGrp="1"/>
          </p:cNvSpPr>
          <p:nvPr>
            <p:ph type="title"/>
          </p:nvPr>
        </p:nvSpPr>
        <p:spPr/>
        <p:txBody>
          <a:bodyPr/>
          <a:lstStyle/>
          <a:p>
            <a:r>
              <a:rPr lang="en-US" dirty="0"/>
              <a:t>Stopping and Starting</a:t>
            </a:r>
          </a:p>
        </p:txBody>
      </p:sp>
      <p:sp>
        <p:nvSpPr>
          <p:cNvPr id="3" name="Text Placeholder 2">
            <a:extLst>
              <a:ext uri="{FF2B5EF4-FFF2-40B4-BE49-F238E27FC236}">
                <a16:creationId xmlns:a16="http://schemas.microsoft.com/office/drawing/2014/main" id="{98AB8446-9271-4B08-877D-04B4B5E0A101}"/>
              </a:ext>
            </a:extLst>
          </p:cNvPr>
          <p:cNvSpPr>
            <a:spLocks noGrp="1"/>
          </p:cNvSpPr>
          <p:nvPr>
            <p:ph type="body" sz="quarter" idx="10"/>
          </p:nvPr>
        </p:nvSpPr>
        <p:spPr>
          <a:xfrm>
            <a:off x="269239" y="1411759"/>
            <a:ext cx="11653523" cy="3764676"/>
          </a:xfrm>
        </p:spPr>
        <p:txBody>
          <a:bodyPr/>
          <a:lstStyle/>
          <a:p>
            <a:r>
              <a:rPr lang="en-US" sz="1800" dirty="0"/>
              <a:t>$</a:t>
            </a:r>
            <a:r>
              <a:rPr lang="en-US" sz="1800" dirty="0" err="1"/>
              <a:t>infrastructureRGName</a:t>
            </a:r>
            <a:r>
              <a:rPr lang="en-US" sz="1800" dirty="0"/>
              <a:t> = “sap-</a:t>
            </a:r>
            <a:r>
              <a:rPr lang="en-US" sz="1800" dirty="0" err="1"/>
              <a:t>hana</a:t>
            </a:r>
            <a:r>
              <a:rPr lang="en-US" sz="1800" dirty="0"/>
              <a:t>-infrastructure”</a:t>
            </a:r>
          </a:p>
          <a:p>
            <a:r>
              <a:rPr lang="en-US" sz="1800" dirty="0"/>
              <a:t>$</a:t>
            </a:r>
            <a:r>
              <a:rPr lang="en-US" sz="1800" dirty="0" err="1"/>
              <a:t>sapWorkloadRGName</a:t>
            </a:r>
            <a:r>
              <a:rPr lang="en-US" sz="1800" dirty="0"/>
              <a:t> = “sap-</a:t>
            </a:r>
            <a:r>
              <a:rPr lang="en-US" sz="1800" dirty="0" err="1"/>
              <a:t>hana</a:t>
            </a:r>
            <a:r>
              <a:rPr lang="en-US" sz="1800" dirty="0"/>
              <a:t>-workload”</a:t>
            </a:r>
          </a:p>
          <a:p>
            <a:endParaRPr lang="en-US" sz="1800" dirty="0"/>
          </a:p>
          <a:p>
            <a:r>
              <a:rPr lang="en-US" sz="1800" dirty="0">
                <a:solidFill>
                  <a:srgbClr val="00B050"/>
                </a:solidFill>
              </a:rPr>
              <a:t># Stop virtual machines</a:t>
            </a:r>
          </a:p>
          <a:p>
            <a:r>
              <a:rPr lang="en-US" sz="1800" dirty="0"/>
              <a:t>Get-</a:t>
            </a:r>
            <a:r>
              <a:rPr lang="en-US" sz="1800" dirty="0" err="1"/>
              <a:t>AzureRmVM</a:t>
            </a:r>
            <a:r>
              <a:rPr lang="en-US" sz="1800" dirty="0"/>
              <a:t> -</a:t>
            </a:r>
            <a:r>
              <a:rPr lang="en-US" sz="1800" dirty="0" err="1"/>
              <a:t>ResourceGroupName</a:t>
            </a:r>
            <a:r>
              <a:rPr lang="en-US" sz="1800" dirty="0"/>
              <a:t> $</a:t>
            </a:r>
            <a:r>
              <a:rPr lang="en-US" sz="1800" dirty="0" err="1"/>
              <a:t>infrastructureRGName</a:t>
            </a:r>
            <a:r>
              <a:rPr lang="en-US" sz="1800" dirty="0"/>
              <a:t> | Stop-</a:t>
            </a:r>
            <a:r>
              <a:rPr lang="en-US" sz="1800" dirty="0" err="1"/>
              <a:t>AzureRmVM</a:t>
            </a:r>
            <a:r>
              <a:rPr lang="en-US" sz="1800" dirty="0"/>
              <a:t> -Force </a:t>
            </a:r>
          </a:p>
          <a:p>
            <a:r>
              <a:rPr lang="en-US" sz="1800" dirty="0"/>
              <a:t>Get-</a:t>
            </a:r>
            <a:r>
              <a:rPr lang="en-US" sz="1800" dirty="0" err="1"/>
              <a:t>AzureRmVM</a:t>
            </a:r>
            <a:r>
              <a:rPr lang="en-US" sz="1800" dirty="0"/>
              <a:t> -</a:t>
            </a:r>
            <a:r>
              <a:rPr lang="en-US" sz="1800" dirty="0" err="1"/>
              <a:t>ResourceGroupName</a:t>
            </a:r>
            <a:r>
              <a:rPr lang="en-US" sz="1800" dirty="0"/>
              <a:t> $</a:t>
            </a:r>
            <a:r>
              <a:rPr lang="en-US" sz="1800" dirty="0" err="1"/>
              <a:t>sapWorkloadRGName</a:t>
            </a:r>
            <a:r>
              <a:rPr lang="en-US" sz="1800" dirty="0"/>
              <a:t> | Stop-</a:t>
            </a:r>
            <a:r>
              <a:rPr lang="en-US" sz="1800" dirty="0" err="1"/>
              <a:t>AzureRmVM</a:t>
            </a:r>
            <a:r>
              <a:rPr lang="en-US" sz="1800" dirty="0"/>
              <a:t> -Force </a:t>
            </a:r>
          </a:p>
          <a:p>
            <a:endParaRPr lang="en-US" sz="1800" dirty="0"/>
          </a:p>
          <a:p>
            <a:r>
              <a:rPr lang="en-US" sz="1800" dirty="0">
                <a:solidFill>
                  <a:srgbClr val="00B050"/>
                </a:solidFill>
              </a:rPr>
              <a:t># Start virtual machines</a:t>
            </a:r>
          </a:p>
          <a:p>
            <a:r>
              <a:rPr lang="en-US" sz="1800" dirty="0"/>
              <a:t>Get-</a:t>
            </a:r>
            <a:r>
              <a:rPr lang="en-US" sz="1800" dirty="0" err="1"/>
              <a:t>AzureRmVM</a:t>
            </a:r>
            <a:r>
              <a:rPr lang="en-US" sz="1800" dirty="0"/>
              <a:t> -</a:t>
            </a:r>
            <a:r>
              <a:rPr lang="en-US" sz="1800" dirty="0" err="1"/>
              <a:t>ResourceGroupName</a:t>
            </a:r>
            <a:r>
              <a:rPr lang="en-US" sz="1800" dirty="0"/>
              <a:t> $</a:t>
            </a:r>
            <a:r>
              <a:rPr lang="en-US" sz="1800" dirty="0" err="1"/>
              <a:t>infrastructureRGName</a:t>
            </a:r>
            <a:r>
              <a:rPr lang="en-US" sz="1800" dirty="0"/>
              <a:t> | Start-</a:t>
            </a:r>
            <a:r>
              <a:rPr lang="en-US" sz="1800" dirty="0" err="1"/>
              <a:t>AzureRmVM</a:t>
            </a:r>
            <a:r>
              <a:rPr lang="en-US" sz="1800" dirty="0"/>
              <a:t> -Force </a:t>
            </a:r>
          </a:p>
          <a:p>
            <a:r>
              <a:rPr lang="en-US" sz="1800" dirty="0"/>
              <a:t>Get-</a:t>
            </a:r>
            <a:r>
              <a:rPr lang="en-US" sz="1800" dirty="0" err="1"/>
              <a:t>AzureRmVM</a:t>
            </a:r>
            <a:r>
              <a:rPr lang="en-US" sz="1800" dirty="0"/>
              <a:t> -</a:t>
            </a:r>
            <a:r>
              <a:rPr lang="en-US" sz="1800" dirty="0" err="1"/>
              <a:t>ResourceGroupName</a:t>
            </a:r>
            <a:r>
              <a:rPr lang="en-US" sz="1800" dirty="0"/>
              <a:t> $</a:t>
            </a:r>
            <a:r>
              <a:rPr lang="en-US" sz="1800" dirty="0" err="1"/>
              <a:t>sapWorkloadRGName</a:t>
            </a:r>
            <a:r>
              <a:rPr lang="en-US" sz="1800" dirty="0"/>
              <a:t> | Start-</a:t>
            </a:r>
            <a:r>
              <a:rPr lang="en-US" sz="1800" dirty="0" err="1"/>
              <a:t>AzureRmVM</a:t>
            </a:r>
            <a:r>
              <a:rPr lang="en-US" sz="1800" dirty="0"/>
              <a:t> -Force </a:t>
            </a:r>
          </a:p>
          <a:p>
            <a:endParaRPr lang="en-US" sz="1800" dirty="0"/>
          </a:p>
        </p:txBody>
      </p:sp>
      <p:sp>
        <p:nvSpPr>
          <p:cNvPr id="4" name="TextBox 3">
            <a:extLst>
              <a:ext uri="{FF2B5EF4-FFF2-40B4-BE49-F238E27FC236}">
                <a16:creationId xmlns:a16="http://schemas.microsoft.com/office/drawing/2014/main" id="{91C46ECF-8ADB-4811-B543-FF2182226A72}"/>
              </a:ext>
            </a:extLst>
          </p:cNvPr>
          <p:cNvSpPr txBox="1"/>
          <p:nvPr/>
        </p:nvSpPr>
        <p:spPr>
          <a:xfrm>
            <a:off x="268928" y="5176434"/>
            <a:ext cx="11653834" cy="1314206"/>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You can further automate this by putting these commands into an Azure Automation Account / Runbook:</a:t>
            </a:r>
          </a:p>
          <a:p>
            <a:pPr algn="ctr">
              <a:lnSpc>
                <a:spcPct val="90000"/>
              </a:lnSpc>
              <a:spcAft>
                <a:spcPts val="600"/>
              </a:spcAft>
            </a:pPr>
            <a:r>
              <a:rPr lang="en-US" sz="2000" b="1" dirty="0">
                <a:gradFill>
                  <a:gsLst>
                    <a:gs pos="2917">
                      <a:schemeClr val="tx1"/>
                    </a:gs>
                    <a:gs pos="30000">
                      <a:schemeClr val="tx1"/>
                    </a:gs>
                  </a:gsLst>
                  <a:lin ang="5400000" scaled="0"/>
                </a:gradFill>
              </a:rPr>
              <a:t>https://docs.microsoft.com/en-us/azure/automation/automation-intro</a:t>
            </a:r>
          </a:p>
        </p:txBody>
      </p:sp>
    </p:spTree>
    <p:extLst>
      <p:ext uri="{BB962C8B-B14F-4D97-AF65-F5344CB8AC3E}">
        <p14:creationId xmlns:p14="http://schemas.microsoft.com/office/powerpoint/2010/main" val="417935177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651695-B6BA-4C23-9DCF-ACC2B8B69BF2}"/>
              </a:ext>
            </a:extLst>
          </p:cNvPr>
          <p:cNvSpPr>
            <a:spLocks noGrp="1"/>
          </p:cNvSpPr>
          <p:nvPr>
            <p:ph type="body" sz="quarter" idx="10"/>
          </p:nvPr>
        </p:nvSpPr>
        <p:spPr/>
        <p:txBody>
          <a:bodyPr/>
          <a:lstStyle/>
          <a:p>
            <a:r>
              <a:rPr lang="en-US" dirty="0"/>
              <a:t>SAP Hana Reference Architecture </a:t>
            </a:r>
          </a:p>
        </p:txBody>
      </p:sp>
    </p:spTree>
    <p:extLst>
      <p:ext uri="{BB962C8B-B14F-4D97-AF65-F5344CB8AC3E}">
        <p14:creationId xmlns:p14="http://schemas.microsoft.com/office/powerpoint/2010/main" val="104892643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sz="quarter" idx="10"/>
          </p:nvPr>
        </p:nvSpPr>
        <p:spPr/>
        <p:txBody>
          <a:bodyPr/>
          <a:lstStyle/>
          <a:p>
            <a:r>
              <a:rPr lang="en-US" dirty="0"/>
              <a:t>Infrastructure-as-Code with ARM</a:t>
            </a:r>
          </a:p>
          <a:p>
            <a:r>
              <a:rPr lang="en-US" dirty="0"/>
              <a:t>SAP Hana Reference Architecture (RA)</a:t>
            </a:r>
          </a:p>
        </p:txBody>
      </p:sp>
    </p:spTree>
    <p:extLst>
      <p:ext uri="{BB962C8B-B14F-4D97-AF65-F5344CB8AC3E}">
        <p14:creationId xmlns:p14="http://schemas.microsoft.com/office/powerpoint/2010/main" val="285009619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161463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D905D-00A7-4321-B9BB-D6F19F78AFA3}"/>
              </a:ext>
            </a:extLst>
          </p:cNvPr>
          <p:cNvSpPr>
            <a:spLocks noGrp="1"/>
          </p:cNvSpPr>
          <p:nvPr>
            <p:ph type="title"/>
          </p:nvPr>
        </p:nvSpPr>
        <p:spPr/>
        <p:txBody>
          <a:bodyPr/>
          <a:lstStyle/>
          <a:p>
            <a:r>
              <a:rPr lang="en-US" dirty="0"/>
              <a:t>Infrastructure as Code using Azure Resource Manager</a:t>
            </a:r>
          </a:p>
        </p:txBody>
      </p:sp>
    </p:spTree>
    <p:extLst>
      <p:ext uri="{BB962C8B-B14F-4D97-AF65-F5344CB8AC3E}">
        <p14:creationId xmlns:p14="http://schemas.microsoft.com/office/powerpoint/2010/main" val="138129083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268928" y="1603789"/>
            <a:ext cx="8125426" cy="4059705"/>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888450" y="1190767"/>
            <a:ext cx="2626468"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Microsoft Azure</a:t>
            </a:r>
          </a:p>
        </p:txBody>
      </p:sp>
      <p:pic>
        <p:nvPicPr>
          <p:cNvPr id="8" name="Picture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7260701" y="1624110"/>
            <a:ext cx="631004" cy="631004"/>
          </a:xfrm>
          <a:prstGeom prst="rect">
            <a:avLst/>
          </a:prstGeom>
        </p:spPr>
      </p:pic>
      <p:sp>
        <p:nvSpPr>
          <p:cNvPr id="9" name="Rectangle 8"/>
          <p:cNvSpPr/>
          <p:nvPr/>
        </p:nvSpPr>
        <p:spPr bwMode="auto">
          <a:xfrm>
            <a:off x="459610" y="2065244"/>
            <a:ext cx="7718668" cy="2468104"/>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459610" y="5108416"/>
            <a:ext cx="7718668" cy="44802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Resource Manager (ARM)</a:t>
            </a:r>
          </a:p>
        </p:txBody>
      </p:sp>
      <p:sp>
        <p:nvSpPr>
          <p:cNvPr id="18" name="Rectangle 17"/>
          <p:cNvSpPr/>
          <p:nvPr/>
        </p:nvSpPr>
        <p:spPr bwMode="auto">
          <a:xfrm>
            <a:off x="459610" y="4605872"/>
            <a:ext cx="7718668" cy="450623"/>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Resource Providers</a:t>
            </a:r>
          </a:p>
        </p:txBody>
      </p:sp>
      <p:grpSp>
        <p:nvGrpSpPr>
          <p:cNvPr id="37" name="Group 36"/>
          <p:cNvGrpSpPr/>
          <p:nvPr/>
        </p:nvGrpSpPr>
        <p:grpSpPr>
          <a:xfrm>
            <a:off x="537959" y="2283264"/>
            <a:ext cx="1759668" cy="1087750"/>
            <a:chOff x="1050462" y="2277416"/>
            <a:chExt cx="1759668" cy="1087750"/>
          </a:xfrm>
        </p:grpSpPr>
        <p:pic>
          <p:nvPicPr>
            <p:cNvPr id="21" name="Picture 20"/>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540151" y="2277416"/>
              <a:ext cx="780290" cy="780290"/>
            </a:xfrm>
            <a:prstGeom prst="rect">
              <a:avLst/>
            </a:prstGeom>
          </p:spPr>
        </p:pic>
        <p:sp>
          <p:nvSpPr>
            <p:cNvPr id="34" name="TextBox 33"/>
            <p:cNvSpPr txBox="1"/>
            <p:nvPr/>
          </p:nvSpPr>
          <p:spPr>
            <a:xfrm>
              <a:off x="1050462" y="2820401"/>
              <a:ext cx="1759668"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LOB App</a:t>
              </a:r>
            </a:p>
          </p:txBody>
        </p:sp>
      </p:grpSp>
      <p:sp>
        <p:nvSpPr>
          <p:cNvPr id="38" name="TextBox 37"/>
          <p:cNvSpPr txBox="1"/>
          <p:nvPr/>
        </p:nvSpPr>
        <p:spPr>
          <a:xfrm>
            <a:off x="4881250" y="1644413"/>
            <a:ext cx="2626468"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Azure Subscription</a:t>
            </a:r>
          </a:p>
        </p:txBody>
      </p:sp>
      <p:pic>
        <p:nvPicPr>
          <p:cNvPr id="6" name="Picture 5"/>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370528" y="1226813"/>
            <a:ext cx="637213" cy="637213"/>
          </a:xfrm>
          <a:prstGeom prst="rect">
            <a:avLst/>
          </a:prstGeom>
        </p:spPr>
      </p:pic>
      <p:sp>
        <p:nvSpPr>
          <p:cNvPr id="39" name="Title 38"/>
          <p:cNvSpPr>
            <a:spLocks noGrp="1"/>
          </p:cNvSpPr>
          <p:nvPr>
            <p:ph type="title"/>
          </p:nvPr>
        </p:nvSpPr>
        <p:spPr/>
        <p:txBody>
          <a:bodyPr/>
          <a:lstStyle/>
          <a:p>
            <a:r>
              <a:rPr lang="en-US" dirty="0"/>
              <a:t>Azure Resource Manager Overview</a:t>
            </a:r>
          </a:p>
        </p:txBody>
      </p:sp>
      <p:grpSp>
        <p:nvGrpSpPr>
          <p:cNvPr id="54" name="Group 53"/>
          <p:cNvGrpSpPr/>
          <p:nvPr/>
        </p:nvGrpSpPr>
        <p:grpSpPr>
          <a:xfrm>
            <a:off x="2389287" y="2041205"/>
            <a:ext cx="3162524" cy="1219112"/>
            <a:chOff x="3982213" y="1883562"/>
            <a:chExt cx="3162524" cy="1219112"/>
          </a:xfrm>
        </p:grpSpPr>
        <p:sp>
          <p:nvSpPr>
            <p:cNvPr id="40" name="Rounded Rectangle 39"/>
            <p:cNvSpPr/>
            <p:nvPr/>
          </p:nvSpPr>
          <p:spPr bwMode="auto">
            <a:xfrm>
              <a:off x="3982213" y="1984883"/>
              <a:ext cx="3162524" cy="111779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4" name="Picture 23"/>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4166188" y="2325551"/>
              <a:ext cx="687890" cy="687890"/>
            </a:xfrm>
            <a:prstGeom prst="rect">
              <a:avLst/>
            </a:prstGeom>
          </p:spPr>
        </p:pic>
        <p:pic>
          <p:nvPicPr>
            <p:cNvPr id="25" name="Picture 24"/>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5251284" y="2325551"/>
              <a:ext cx="687890" cy="687890"/>
            </a:xfrm>
            <a:prstGeom prst="rect">
              <a:avLst/>
            </a:prstGeom>
          </p:spPr>
        </p:pic>
        <p:pic>
          <p:nvPicPr>
            <p:cNvPr id="26" name="Picture 25"/>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6336380" y="2325551"/>
              <a:ext cx="687890" cy="687890"/>
            </a:xfrm>
            <a:prstGeom prst="rect">
              <a:avLst/>
            </a:prstGeom>
          </p:spPr>
        </p:pic>
        <p:sp>
          <p:nvSpPr>
            <p:cNvPr id="41" name="TextBox 40"/>
            <p:cNvSpPr txBox="1"/>
            <p:nvPr/>
          </p:nvSpPr>
          <p:spPr>
            <a:xfrm>
              <a:off x="4250241" y="1883562"/>
              <a:ext cx="2626468"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t>Resource Group</a:t>
              </a:r>
            </a:p>
          </p:txBody>
        </p:sp>
      </p:grpSp>
      <p:grpSp>
        <p:nvGrpSpPr>
          <p:cNvPr id="49" name="Group 48"/>
          <p:cNvGrpSpPr/>
          <p:nvPr/>
        </p:nvGrpSpPr>
        <p:grpSpPr>
          <a:xfrm>
            <a:off x="459610" y="3328400"/>
            <a:ext cx="1929677" cy="1084381"/>
            <a:chOff x="2120629" y="4033976"/>
            <a:chExt cx="1929677" cy="1084381"/>
          </a:xfrm>
        </p:grpSpPr>
        <p:sp>
          <p:nvSpPr>
            <p:cNvPr id="35" name="TextBox 34"/>
            <p:cNvSpPr txBox="1"/>
            <p:nvPr/>
          </p:nvSpPr>
          <p:spPr>
            <a:xfrm>
              <a:off x="2120629" y="4573592"/>
              <a:ext cx="1929677"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IaaS Workload</a:t>
              </a:r>
            </a:p>
          </p:txBody>
        </p:sp>
        <p:pic>
          <p:nvPicPr>
            <p:cNvPr id="48" name="Picture 47"/>
            <p:cNvPicPr>
              <a:picLocks noChangeAspect="1"/>
            </p:cNvPicPr>
            <p:nvPr/>
          </p:nvPicPr>
          <p:blipFill>
            <a:blip r:embed="rId9" cstate="print">
              <a:lum bright="70000" contrast="-70000"/>
              <a:extLst>
                <a:ext uri="{28A0092B-C50C-407E-A947-70E740481C1C}">
                  <a14:useLocalDpi xmlns:a14="http://schemas.microsoft.com/office/drawing/2010/main" val="0"/>
                </a:ext>
              </a:extLst>
            </a:blip>
            <a:stretch>
              <a:fillRect/>
            </a:stretch>
          </p:blipFill>
          <p:spPr>
            <a:xfrm>
              <a:off x="2690313" y="4033976"/>
              <a:ext cx="780290" cy="780290"/>
            </a:xfrm>
            <a:prstGeom prst="rect">
              <a:avLst/>
            </a:prstGeom>
          </p:spPr>
        </p:pic>
      </p:grpSp>
      <p:sp>
        <p:nvSpPr>
          <p:cNvPr id="4" name="TextBox 3"/>
          <p:cNvSpPr txBox="1"/>
          <p:nvPr/>
        </p:nvSpPr>
        <p:spPr>
          <a:xfrm>
            <a:off x="8422811" y="1603789"/>
            <a:ext cx="3697889" cy="5014181"/>
          </a:xfrm>
          <a:prstGeom prst="rect">
            <a:avLst/>
          </a:prstGeom>
          <a:noFill/>
        </p:spPr>
        <p:txBody>
          <a:bodyPr wrap="square" lIns="182880" tIns="146304" rIns="182880" bIns="146304" rtlCol="0">
            <a:norm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 resource always belongs to a resource group</a:t>
            </a:r>
          </a:p>
          <a:p>
            <a:pPr marL="342900" indent="-342900">
              <a:lnSpc>
                <a:spcPct val="9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Resource group is a unit of management</a:t>
            </a:r>
          </a:p>
          <a:p>
            <a:pPr marL="342900" indent="-342900">
              <a:lnSpc>
                <a:spcPct val="9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 Resource provider knows how to provision 1 or more resource types</a:t>
            </a:r>
          </a:p>
          <a:p>
            <a:pPr marL="342900" indent="-342900">
              <a:lnSpc>
                <a:spcPct val="9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p:txBody>
      </p:sp>
      <p:cxnSp>
        <p:nvCxnSpPr>
          <p:cNvPr id="42" name="Straight Arrow Connector 41"/>
          <p:cNvCxnSpPr/>
          <p:nvPr/>
        </p:nvCxnSpPr>
        <p:spPr>
          <a:xfrm>
            <a:off x="583650" y="5492044"/>
            <a:ext cx="0" cy="342900"/>
          </a:xfrm>
          <a:prstGeom prst="straightConnector1">
            <a:avLst/>
          </a:prstGeom>
          <a:ln w="2540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736050" y="5492044"/>
            <a:ext cx="0" cy="342900"/>
          </a:xfrm>
          <a:prstGeom prst="straightConnector1">
            <a:avLst/>
          </a:prstGeom>
          <a:ln w="2540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888450" y="5492044"/>
            <a:ext cx="0" cy="342900"/>
          </a:xfrm>
          <a:prstGeom prst="straightConnector1">
            <a:avLst/>
          </a:prstGeom>
          <a:ln w="2540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93620" y="5762584"/>
            <a:ext cx="302863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REST API Endpoints</a:t>
            </a:r>
          </a:p>
        </p:txBody>
      </p:sp>
      <p:grpSp>
        <p:nvGrpSpPr>
          <p:cNvPr id="15" name="Group 14"/>
          <p:cNvGrpSpPr/>
          <p:nvPr/>
        </p:nvGrpSpPr>
        <p:grpSpPr>
          <a:xfrm>
            <a:off x="2389286" y="3237745"/>
            <a:ext cx="5575015" cy="1196540"/>
            <a:chOff x="2389286" y="3237745"/>
            <a:chExt cx="5575015" cy="1196540"/>
          </a:xfrm>
        </p:grpSpPr>
        <p:sp>
          <p:nvSpPr>
            <p:cNvPr id="43" name="Rounded Rectangle 42"/>
            <p:cNvSpPr/>
            <p:nvPr/>
          </p:nvSpPr>
          <p:spPr bwMode="auto">
            <a:xfrm>
              <a:off x="2389286" y="3318717"/>
              <a:ext cx="5575015" cy="111556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0" name="Picture 29"/>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5903994" y="3666621"/>
              <a:ext cx="687890" cy="687890"/>
            </a:xfrm>
            <a:prstGeom prst="rect">
              <a:avLst/>
            </a:prstGeom>
          </p:spPr>
        </p:pic>
        <p:pic>
          <p:nvPicPr>
            <p:cNvPr id="33" name="Picture 32"/>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4813936" y="3666621"/>
              <a:ext cx="687890" cy="687890"/>
            </a:xfrm>
            <a:prstGeom prst="rect">
              <a:avLst/>
            </a:prstGeom>
          </p:spPr>
        </p:pic>
        <p:pic>
          <p:nvPicPr>
            <p:cNvPr id="2" name="Picture 1"/>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2633820" y="3666621"/>
              <a:ext cx="687890" cy="687890"/>
            </a:xfrm>
            <a:prstGeom prst="rect">
              <a:avLst/>
            </a:prstGeom>
          </p:spPr>
        </p:pic>
        <p:pic>
          <p:nvPicPr>
            <p:cNvPr id="3" name="Picture 2"/>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3723878" y="3666621"/>
              <a:ext cx="687890" cy="687890"/>
            </a:xfrm>
            <a:prstGeom prst="rect">
              <a:avLst/>
            </a:prstGeom>
          </p:spPr>
        </p:pic>
        <p:sp>
          <p:nvSpPr>
            <p:cNvPr id="44" name="TextBox 43"/>
            <p:cNvSpPr txBox="1"/>
            <p:nvPr/>
          </p:nvSpPr>
          <p:spPr>
            <a:xfrm>
              <a:off x="3844647" y="3237745"/>
              <a:ext cx="2626468"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t>Resource Group</a:t>
              </a:r>
            </a:p>
          </p:txBody>
        </p:sp>
        <p:pic>
          <p:nvPicPr>
            <p:cNvPr id="11" name="Picture 10"/>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6828686" y="3668711"/>
              <a:ext cx="685800" cy="685800"/>
            </a:xfrm>
            <a:prstGeom prst="rect">
              <a:avLst/>
            </a:prstGeom>
          </p:spPr>
        </p:pic>
      </p:grpSp>
    </p:spTree>
    <p:extLst>
      <p:ext uri="{BB962C8B-B14F-4D97-AF65-F5344CB8AC3E}">
        <p14:creationId xmlns:p14="http://schemas.microsoft.com/office/powerpoint/2010/main" val="3183182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7576AF-8CE2-433B-9531-FE1C9E0359F7}"/>
              </a:ext>
            </a:extLst>
          </p:cNvPr>
          <p:cNvSpPr>
            <a:spLocks noGrp="1"/>
          </p:cNvSpPr>
          <p:nvPr>
            <p:ph type="title"/>
          </p:nvPr>
        </p:nvSpPr>
        <p:spPr/>
        <p:txBody>
          <a:bodyPr/>
          <a:lstStyle/>
          <a:p>
            <a:r>
              <a:rPr lang="en-US" dirty="0"/>
              <a:t>Infrastructure-as-code (</a:t>
            </a:r>
            <a:r>
              <a:rPr lang="en-US" dirty="0" err="1"/>
              <a:t>IaC</a:t>
            </a:r>
            <a:r>
              <a:rPr lang="en-US" dirty="0"/>
              <a:t>) with ARM</a:t>
            </a:r>
          </a:p>
        </p:txBody>
      </p:sp>
      <p:sp>
        <p:nvSpPr>
          <p:cNvPr id="5" name="Content Placeholder 4">
            <a:extLst>
              <a:ext uri="{FF2B5EF4-FFF2-40B4-BE49-F238E27FC236}">
                <a16:creationId xmlns:a16="http://schemas.microsoft.com/office/drawing/2014/main" id="{2F95291B-E164-4CFE-B163-56ECD8DF76BB}"/>
              </a:ext>
            </a:extLst>
          </p:cNvPr>
          <p:cNvSpPr>
            <a:spLocks noGrp="1"/>
          </p:cNvSpPr>
          <p:nvPr>
            <p:ph sz="quarter" idx="10"/>
          </p:nvPr>
        </p:nvSpPr>
        <p:spPr>
          <a:xfrm>
            <a:off x="268288" y="1398397"/>
            <a:ext cx="11542503" cy="5404556"/>
          </a:xfrm>
        </p:spPr>
        <p:txBody>
          <a:bodyPr/>
          <a:lstStyle/>
          <a:p>
            <a:r>
              <a:rPr lang="en-US" sz="2400" dirty="0"/>
              <a:t>Declarative model</a:t>
            </a:r>
          </a:p>
          <a:p>
            <a:pPr lvl="1"/>
            <a:r>
              <a:rPr lang="en-US" sz="2000" dirty="0"/>
              <a:t>Outside: Describe the infrastructure such as virtual network, virtual machine(s), storage accounts, etc. </a:t>
            </a:r>
          </a:p>
          <a:p>
            <a:pPr lvl="1"/>
            <a:r>
              <a:rPr lang="en-US" sz="2000" dirty="0"/>
              <a:t>Inside: Describe the configuration of a specific resource such as a virtual machine, web application, etc.</a:t>
            </a:r>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endParaRPr lang="en-US" sz="2400" dirty="0"/>
          </a:p>
          <a:p>
            <a:r>
              <a:rPr lang="en-US" sz="2400" dirty="0"/>
              <a:t>Parallel resource provisioning</a:t>
            </a:r>
          </a:p>
          <a:p>
            <a:r>
              <a:rPr lang="en-US" sz="2400" dirty="0"/>
              <a:t>Idempotent</a:t>
            </a:r>
          </a:p>
          <a:p>
            <a:endParaRPr lang="en-US" sz="2400" dirty="0"/>
          </a:p>
        </p:txBody>
      </p:sp>
      <p:grpSp>
        <p:nvGrpSpPr>
          <p:cNvPr id="7" name="Group 6">
            <a:extLst>
              <a:ext uri="{FF2B5EF4-FFF2-40B4-BE49-F238E27FC236}">
                <a16:creationId xmlns:a16="http://schemas.microsoft.com/office/drawing/2014/main" id="{6F4A58EA-1FBF-4223-86D0-40FA9A632789}"/>
              </a:ext>
            </a:extLst>
          </p:cNvPr>
          <p:cNvGrpSpPr/>
          <p:nvPr/>
        </p:nvGrpSpPr>
        <p:grpSpPr>
          <a:xfrm>
            <a:off x="2792239" y="3273132"/>
            <a:ext cx="7396109" cy="1798044"/>
            <a:chOff x="2381693" y="2862585"/>
            <a:chExt cx="7396109" cy="1798044"/>
          </a:xfrm>
        </p:grpSpPr>
        <p:grpSp>
          <p:nvGrpSpPr>
            <p:cNvPr id="8" name="Group 7">
              <a:extLst>
                <a:ext uri="{FF2B5EF4-FFF2-40B4-BE49-F238E27FC236}">
                  <a16:creationId xmlns:a16="http://schemas.microsoft.com/office/drawing/2014/main" id="{4D54BD61-42BF-4B4D-B3EF-2B3FB3F79654}"/>
                </a:ext>
              </a:extLst>
            </p:cNvPr>
            <p:cNvGrpSpPr/>
            <p:nvPr/>
          </p:nvGrpSpPr>
          <p:grpSpPr>
            <a:xfrm>
              <a:off x="4202787" y="3227112"/>
              <a:ext cx="5575015" cy="1196540"/>
              <a:chOff x="2389286" y="3237745"/>
              <a:chExt cx="5575015" cy="1196540"/>
            </a:xfrm>
          </p:grpSpPr>
          <p:sp>
            <p:nvSpPr>
              <p:cNvPr id="14" name="Rounded Rectangle 42">
                <a:extLst>
                  <a:ext uri="{FF2B5EF4-FFF2-40B4-BE49-F238E27FC236}">
                    <a16:creationId xmlns:a16="http://schemas.microsoft.com/office/drawing/2014/main" id="{60643D18-0A4B-45CC-A924-0B82F148E580}"/>
                  </a:ext>
                </a:extLst>
              </p:cNvPr>
              <p:cNvSpPr/>
              <p:nvPr/>
            </p:nvSpPr>
            <p:spPr bwMode="auto">
              <a:xfrm>
                <a:off x="2389286" y="3318717"/>
                <a:ext cx="5575015" cy="111556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Picture 14">
                <a:extLst>
                  <a:ext uri="{FF2B5EF4-FFF2-40B4-BE49-F238E27FC236}">
                    <a16:creationId xmlns:a16="http://schemas.microsoft.com/office/drawing/2014/main" id="{024DF119-A33D-4A86-A904-6842D038A828}"/>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903994" y="3666621"/>
                <a:ext cx="687890" cy="687890"/>
              </a:xfrm>
              <a:prstGeom prst="rect">
                <a:avLst/>
              </a:prstGeom>
            </p:spPr>
          </p:pic>
          <p:pic>
            <p:nvPicPr>
              <p:cNvPr id="16" name="Picture 15">
                <a:extLst>
                  <a:ext uri="{FF2B5EF4-FFF2-40B4-BE49-F238E27FC236}">
                    <a16:creationId xmlns:a16="http://schemas.microsoft.com/office/drawing/2014/main" id="{6B80EC42-2C08-436A-A75D-62C041D745E1}"/>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813936" y="3666621"/>
                <a:ext cx="687890" cy="687890"/>
              </a:xfrm>
              <a:prstGeom prst="rect">
                <a:avLst/>
              </a:prstGeom>
            </p:spPr>
          </p:pic>
          <p:pic>
            <p:nvPicPr>
              <p:cNvPr id="17" name="Picture 16">
                <a:extLst>
                  <a:ext uri="{FF2B5EF4-FFF2-40B4-BE49-F238E27FC236}">
                    <a16:creationId xmlns:a16="http://schemas.microsoft.com/office/drawing/2014/main" id="{809AE017-BD8C-493C-B949-A8E65850562D}"/>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2633820" y="3666621"/>
                <a:ext cx="687890" cy="687890"/>
              </a:xfrm>
              <a:prstGeom prst="rect">
                <a:avLst/>
              </a:prstGeom>
            </p:spPr>
          </p:pic>
          <p:pic>
            <p:nvPicPr>
              <p:cNvPr id="18" name="Picture 17">
                <a:extLst>
                  <a:ext uri="{FF2B5EF4-FFF2-40B4-BE49-F238E27FC236}">
                    <a16:creationId xmlns:a16="http://schemas.microsoft.com/office/drawing/2014/main" id="{E078D501-C41B-4430-8AAC-CFC4CE6E6D54}"/>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3723878" y="3666621"/>
                <a:ext cx="687890" cy="687890"/>
              </a:xfrm>
              <a:prstGeom prst="rect">
                <a:avLst/>
              </a:prstGeom>
            </p:spPr>
          </p:pic>
          <p:sp>
            <p:nvSpPr>
              <p:cNvPr id="19" name="TextBox 18">
                <a:extLst>
                  <a:ext uri="{FF2B5EF4-FFF2-40B4-BE49-F238E27FC236}">
                    <a16:creationId xmlns:a16="http://schemas.microsoft.com/office/drawing/2014/main" id="{B264C05B-1A33-4405-8165-98D07597E5EE}"/>
                  </a:ext>
                </a:extLst>
              </p:cNvPr>
              <p:cNvSpPr txBox="1"/>
              <p:nvPr/>
            </p:nvSpPr>
            <p:spPr>
              <a:xfrm>
                <a:off x="3844647" y="3237745"/>
                <a:ext cx="2626468"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t>Resource Group</a:t>
                </a:r>
              </a:p>
            </p:txBody>
          </p:sp>
          <p:pic>
            <p:nvPicPr>
              <p:cNvPr id="20" name="Picture 19">
                <a:extLst>
                  <a:ext uri="{FF2B5EF4-FFF2-40B4-BE49-F238E27FC236}">
                    <a16:creationId xmlns:a16="http://schemas.microsoft.com/office/drawing/2014/main" id="{2DA8B53D-E2E8-4C67-9798-21EEEE3878A3}"/>
                  </a:ext>
                </a:extLst>
              </p:cNvPr>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6828686" y="3668711"/>
                <a:ext cx="685800" cy="685800"/>
              </a:xfrm>
              <a:prstGeom prst="rect">
                <a:avLst/>
              </a:prstGeom>
            </p:spPr>
          </p:pic>
        </p:grpSp>
        <p:sp>
          <p:nvSpPr>
            <p:cNvPr id="9" name="Scroll: Vertical 8">
              <a:extLst>
                <a:ext uri="{FF2B5EF4-FFF2-40B4-BE49-F238E27FC236}">
                  <a16:creationId xmlns:a16="http://schemas.microsoft.com/office/drawing/2014/main" id="{45F241ED-62EF-4A54-AB7C-B513D4A9AD62}"/>
                </a:ext>
              </a:extLst>
            </p:cNvPr>
            <p:cNvSpPr/>
            <p:nvPr/>
          </p:nvSpPr>
          <p:spPr bwMode="auto">
            <a:xfrm>
              <a:off x="2381693" y="2862585"/>
              <a:ext cx="1371279" cy="794761"/>
            </a:xfrm>
            <a:prstGeom prst="verticalScroll">
              <a:avLst/>
            </a:prstGeom>
            <a:solidFill>
              <a:srgbClr val="00B0F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Code (Outside)</a:t>
              </a:r>
            </a:p>
          </p:txBody>
        </p:sp>
        <p:sp>
          <p:nvSpPr>
            <p:cNvPr id="10" name="Scroll: Vertical 9">
              <a:extLst>
                <a:ext uri="{FF2B5EF4-FFF2-40B4-BE49-F238E27FC236}">
                  <a16:creationId xmlns:a16="http://schemas.microsoft.com/office/drawing/2014/main" id="{958D2066-051E-4379-8D20-0D7BE01E0291}"/>
                </a:ext>
              </a:extLst>
            </p:cNvPr>
            <p:cNvSpPr/>
            <p:nvPr/>
          </p:nvSpPr>
          <p:spPr bwMode="auto">
            <a:xfrm>
              <a:off x="2381693" y="3865868"/>
              <a:ext cx="1371279" cy="794761"/>
            </a:xfrm>
            <a:prstGeom prst="verticalScroll">
              <a:avLst/>
            </a:prstGeom>
            <a:solidFill>
              <a:srgbClr val="00B0F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Code (Inside)</a:t>
              </a:r>
            </a:p>
          </p:txBody>
        </p:sp>
        <p:cxnSp>
          <p:nvCxnSpPr>
            <p:cNvPr id="11" name="Connector: Curved 10">
              <a:extLst>
                <a:ext uri="{FF2B5EF4-FFF2-40B4-BE49-F238E27FC236}">
                  <a16:creationId xmlns:a16="http://schemas.microsoft.com/office/drawing/2014/main" id="{969ECB0E-418D-4041-833B-B6B0AA13EECC}"/>
                </a:ext>
              </a:extLst>
            </p:cNvPr>
            <p:cNvCxnSpPr>
              <a:stCxn id="10" idx="2"/>
              <a:endCxn id="17" idx="2"/>
            </p:cNvCxnSpPr>
            <p:nvPr/>
          </p:nvCxnSpPr>
          <p:spPr>
            <a:xfrm rot="5400000" flipH="1" flipV="1">
              <a:off x="3770923" y="3640287"/>
              <a:ext cx="316751" cy="1723933"/>
            </a:xfrm>
            <a:prstGeom prst="curvedConnector3">
              <a:avLst>
                <a:gd name="adj1" fmla="val -72170"/>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Connector: Curved 11">
              <a:extLst>
                <a:ext uri="{FF2B5EF4-FFF2-40B4-BE49-F238E27FC236}">
                  <a16:creationId xmlns:a16="http://schemas.microsoft.com/office/drawing/2014/main" id="{AE7EDDA1-7812-4AFB-A33E-705B096693FC}"/>
                </a:ext>
              </a:extLst>
            </p:cNvPr>
            <p:cNvCxnSpPr>
              <a:stCxn id="10" idx="2"/>
              <a:endCxn id="18" idx="2"/>
            </p:cNvCxnSpPr>
            <p:nvPr/>
          </p:nvCxnSpPr>
          <p:spPr>
            <a:xfrm rot="5400000" flipH="1" flipV="1">
              <a:off x="4315952" y="3095258"/>
              <a:ext cx="316751" cy="2813991"/>
            </a:xfrm>
            <a:prstGeom prst="curvedConnector3">
              <a:avLst>
                <a:gd name="adj1" fmla="val -72170"/>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Connector: Curved 12">
              <a:extLst>
                <a:ext uri="{FF2B5EF4-FFF2-40B4-BE49-F238E27FC236}">
                  <a16:creationId xmlns:a16="http://schemas.microsoft.com/office/drawing/2014/main" id="{ECE59C0F-0F0B-4806-A67E-7C1365824515}"/>
                </a:ext>
              </a:extLst>
            </p:cNvPr>
            <p:cNvCxnSpPr>
              <a:stCxn id="9" idx="0"/>
              <a:endCxn id="19" idx="0"/>
            </p:cNvCxnSpPr>
            <p:nvPr/>
          </p:nvCxnSpPr>
          <p:spPr>
            <a:xfrm rot="16200000" flipH="1">
              <a:off x="4837093" y="1092824"/>
              <a:ext cx="364527" cy="3904049"/>
            </a:xfrm>
            <a:prstGeom prst="curvedConnector3">
              <a:avLst>
                <a:gd name="adj1" fmla="val -6271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9196124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64E9AC-F2D8-4452-A11F-5FF829A67214}"/>
              </a:ext>
            </a:extLst>
          </p:cNvPr>
          <p:cNvSpPr>
            <a:spLocks noGrp="1"/>
          </p:cNvSpPr>
          <p:nvPr>
            <p:ph type="title"/>
          </p:nvPr>
        </p:nvSpPr>
        <p:spPr/>
        <p:txBody>
          <a:bodyPr/>
          <a:lstStyle/>
          <a:p>
            <a:r>
              <a:rPr lang="en-US" dirty="0"/>
              <a:t>Infrastructure-as-code artifacts</a:t>
            </a:r>
          </a:p>
        </p:txBody>
      </p:sp>
      <p:sp>
        <p:nvSpPr>
          <p:cNvPr id="5" name="Content Placeholder 4">
            <a:extLst>
              <a:ext uri="{FF2B5EF4-FFF2-40B4-BE49-F238E27FC236}">
                <a16:creationId xmlns:a16="http://schemas.microsoft.com/office/drawing/2014/main" id="{B20A068D-4D10-466B-9121-FDC62380A014}"/>
              </a:ext>
            </a:extLst>
          </p:cNvPr>
          <p:cNvSpPr>
            <a:spLocks noGrp="1"/>
          </p:cNvSpPr>
          <p:nvPr>
            <p:ph sz="quarter" idx="10"/>
          </p:nvPr>
        </p:nvSpPr>
        <p:spPr>
          <a:xfrm>
            <a:off x="268288" y="1398397"/>
            <a:ext cx="11542503" cy="4715137"/>
          </a:xfrm>
        </p:spPr>
        <p:txBody>
          <a:bodyPr/>
          <a:lstStyle/>
          <a:p>
            <a:r>
              <a:rPr lang="en-US" sz="2400" dirty="0"/>
              <a:t>JSON Files</a:t>
            </a:r>
          </a:p>
          <a:p>
            <a:pPr lvl="1"/>
            <a:r>
              <a:rPr lang="en-US" sz="2000" dirty="0"/>
              <a:t>ARM Template Files</a:t>
            </a:r>
          </a:p>
          <a:p>
            <a:pPr lvl="1"/>
            <a:r>
              <a:rPr lang="en-US" sz="2000" dirty="0"/>
              <a:t>ARM Template Parameter Files</a:t>
            </a:r>
          </a:p>
          <a:p>
            <a:endParaRPr lang="en-US" sz="2400" dirty="0"/>
          </a:p>
          <a:p>
            <a:r>
              <a:rPr lang="en-US" sz="2400" dirty="0"/>
              <a:t>Artifacts (optional)</a:t>
            </a:r>
          </a:p>
          <a:p>
            <a:pPr lvl="1"/>
            <a:r>
              <a:rPr lang="en-US" sz="2000" dirty="0"/>
              <a:t>Configuration scripts used to configure resources</a:t>
            </a:r>
          </a:p>
          <a:p>
            <a:pPr lvl="1"/>
            <a:r>
              <a:rPr lang="en-US" sz="2000" dirty="0"/>
              <a:t>Application code</a:t>
            </a:r>
          </a:p>
          <a:p>
            <a:pPr lvl="1"/>
            <a:r>
              <a:rPr lang="en-US" sz="2000" dirty="0"/>
              <a:t>Third-party tools</a:t>
            </a:r>
          </a:p>
          <a:p>
            <a:pPr lvl="1"/>
            <a:endParaRPr lang="en-US" sz="2000" dirty="0"/>
          </a:p>
          <a:p>
            <a:pPr lvl="1"/>
            <a:r>
              <a:rPr lang="en-US" sz="2000" dirty="0"/>
              <a:t>Examples:</a:t>
            </a:r>
          </a:p>
          <a:p>
            <a:pPr lvl="2"/>
            <a:r>
              <a:rPr lang="en-US" sz="1800" dirty="0"/>
              <a:t>Web Deployment Package </a:t>
            </a:r>
          </a:p>
          <a:p>
            <a:pPr lvl="2"/>
            <a:r>
              <a:rPr lang="en-US" sz="1800" dirty="0"/>
              <a:t>Desired State Configuration (DSC) script</a:t>
            </a:r>
          </a:p>
          <a:p>
            <a:pPr lvl="2"/>
            <a:r>
              <a:rPr lang="en-US" sz="1800" dirty="0"/>
              <a:t>DSC resources</a:t>
            </a:r>
          </a:p>
        </p:txBody>
      </p:sp>
    </p:spTree>
    <p:extLst>
      <p:ext uri="{BB962C8B-B14F-4D97-AF65-F5344CB8AC3E}">
        <p14:creationId xmlns:p14="http://schemas.microsoft.com/office/powerpoint/2010/main" val="308256146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ARM Template?</a:t>
            </a:r>
          </a:p>
        </p:txBody>
      </p:sp>
      <p:sp>
        <p:nvSpPr>
          <p:cNvPr id="3" name="Content Placeholder 2"/>
          <p:cNvSpPr>
            <a:spLocks noGrp="1"/>
          </p:cNvSpPr>
          <p:nvPr>
            <p:ph sz="quarter" idx="10"/>
          </p:nvPr>
        </p:nvSpPr>
        <p:spPr/>
        <p:txBody>
          <a:bodyPr>
            <a:normAutofit lnSpcReduction="10000"/>
          </a:bodyPr>
          <a:lstStyle/>
          <a:p>
            <a:pPr marL="336145" lvl="1" indent="-336145"/>
            <a:r>
              <a:rPr lang="en-US" dirty="0"/>
              <a:t>JSON files – </a:t>
            </a:r>
            <a:r>
              <a:rPr lang="en-US"/>
              <a:t>“Infrastructure-as-Code</a:t>
            </a:r>
            <a:r>
              <a:rPr lang="en-US" dirty="0"/>
              <a:t>”</a:t>
            </a:r>
          </a:p>
          <a:p>
            <a:pPr marL="0" indent="0">
              <a:buNone/>
            </a:pPr>
            <a:endParaRPr lang="en-US" dirty="0"/>
          </a:p>
          <a:p>
            <a:r>
              <a:rPr lang="en-US" dirty="0"/>
              <a:t>Artifacts (optional depending on resources)</a:t>
            </a:r>
          </a:p>
          <a:p>
            <a:pPr lvl="1"/>
            <a:r>
              <a:rPr lang="en-US" dirty="0"/>
              <a:t>Configuration files to apply to resources</a:t>
            </a:r>
          </a:p>
          <a:p>
            <a:pPr lvl="1"/>
            <a:r>
              <a:rPr lang="en-US" dirty="0"/>
              <a:t>Examples:</a:t>
            </a:r>
          </a:p>
          <a:p>
            <a:pPr lvl="2"/>
            <a:r>
              <a:rPr lang="en-US" dirty="0"/>
              <a:t>Desired State Configuration (DSC) Script and DSC Resources</a:t>
            </a:r>
          </a:p>
          <a:p>
            <a:pPr lvl="3"/>
            <a:r>
              <a:rPr lang="en-US" dirty="0"/>
              <a:t>Also “Infrastructure-as-Code”</a:t>
            </a:r>
          </a:p>
          <a:p>
            <a:pPr lvl="2"/>
            <a:r>
              <a:rPr lang="en-US" dirty="0"/>
              <a:t>Web Deployment Packages</a:t>
            </a:r>
          </a:p>
        </p:txBody>
      </p:sp>
    </p:spTree>
    <p:extLst>
      <p:ext uri="{BB962C8B-B14F-4D97-AF65-F5344CB8AC3E}">
        <p14:creationId xmlns:p14="http://schemas.microsoft.com/office/powerpoint/2010/main" val="6879484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E981EF-24F6-40EC-AE83-BEB3914740FA}"/>
              </a:ext>
            </a:extLst>
          </p:cNvPr>
          <p:cNvSpPr>
            <a:spLocks noGrp="1"/>
          </p:cNvSpPr>
          <p:nvPr>
            <p:ph type="title"/>
          </p:nvPr>
        </p:nvSpPr>
        <p:spPr/>
        <p:txBody>
          <a:bodyPr/>
          <a:lstStyle/>
          <a:p>
            <a:r>
              <a:rPr lang="en-US" dirty="0"/>
              <a:t>ARM Template Structure</a:t>
            </a:r>
            <a:endParaRPr lang="en-US"/>
          </a:p>
        </p:txBody>
      </p:sp>
      <p:sp>
        <p:nvSpPr>
          <p:cNvPr id="5" name="Text Placeholder 4">
            <a:extLst>
              <a:ext uri="{FF2B5EF4-FFF2-40B4-BE49-F238E27FC236}">
                <a16:creationId xmlns:a16="http://schemas.microsoft.com/office/drawing/2014/main" id="{11D70690-AC2E-4E58-9CE7-36B519CE1C0B}"/>
              </a:ext>
            </a:extLst>
          </p:cNvPr>
          <p:cNvSpPr>
            <a:spLocks noGrp="1"/>
          </p:cNvSpPr>
          <p:nvPr>
            <p:ph type="body" sz="quarter" idx="10"/>
          </p:nvPr>
        </p:nvSpPr>
        <p:spPr>
          <a:xfrm>
            <a:off x="269239" y="1411758"/>
            <a:ext cx="11653523" cy="4886722"/>
          </a:xfrm>
        </p:spPr>
        <p:txBody>
          <a:bodyPr/>
          <a:lstStyle/>
          <a:p>
            <a:pPr lvl="0">
              <a:defRPr/>
            </a:pPr>
            <a:r>
              <a:rPr lang="en-US" sz="1400" dirty="0">
                <a:solidFill>
                  <a:sysClr val="windowText" lastClr="000000"/>
                </a:solidFill>
              </a:rPr>
              <a:t>{</a:t>
            </a:r>
          </a:p>
          <a:p>
            <a:pPr lvl="0">
              <a:defRPr/>
            </a:pPr>
            <a:r>
              <a:rPr lang="en-US" sz="1400" dirty="0">
                <a:solidFill>
                  <a:sysClr val="windowText" lastClr="000000"/>
                </a:solidFill>
              </a:rPr>
              <a:t>  "$schema": "https://schema.management.azure.com/schemas/2015-01-01/</a:t>
            </a:r>
            <a:r>
              <a:rPr lang="en-US" sz="1400" dirty="0" err="1">
                <a:solidFill>
                  <a:sysClr val="windowText" lastClr="000000"/>
                </a:solidFill>
              </a:rPr>
              <a:t>deploymentTemplate.json</a:t>
            </a:r>
            <a:r>
              <a:rPr lang="en-US" sz="1400" dirty="0">
                <a:solidFill>
                  <a:sysClr val="windowText" lastClr="000000"/>
                </a:solidFill>
              </a:rPr>
              <a:t>#",</a:t>
            </a:r>
          </a:p>
          <a:p>
            <a:pPr lvl="0">
              <a:defRPr/>
            </a:pPr>
            <a:r>
              <a:rPr lang="en-US" sz="1400" dirty="0">
                <a:solidFill>
                  <a:sysClr val="windowText" lastClr="000000"/>
                </a:solidFill>
              </a:rPr>
              <a:t>  "</a:t>
            </a:r>
            <a:r>
              <a:rPr lang="en-US" sz="1400" dirty="0" err="1">
                <a:solidFill>
                  <a:sysClr val="windowText" lastClr="000000"/>
                </a:solidFill>
              </a:rPr>
              <a:t>contentVersion</a:t>
            </a:r>
            <a:r>
              <a:rPr lang="en-US" sz="1400" dirty="0">
                <a:solidFill>
                  <a:sysClr val="windowText" lastClr="000000"/>
                </a:solidFill>
              </a:rPr>
              <a:t>": "1.0.0.0",</a:t>
            </a:r>
          </a:p>
          <a:p>
            <a:pPr lvl="0">
              <a:defRPr/>
            </a:pPr>
            <a:endParaRPr lang="en-US" sz="1400" dirty="0">
              <a:solidFill>
                <a:sysClr val="windowText" lastClr="000000"/>
              </a:solidFill>
            </a:endParaRPr>
          </a:p>
          <a:p>
            <a:pPr lvl="0">
              <a:defRPr/>
            </a:pPr>
            <a:r>
              <a:rPr lang="en-US" sz="1400" dirty="0">
                <a:solidFill>
                  <a:sysClr val="windowText" lastClr="000000"/>
                </a:solidFill>
              </a:rPr>
              <a:t>  "</a:t>
            </a:r>
            <a:r>
              <a:rPr lang="en-US" sz="1400" b="1" dirty="0">
                <a:solidFill>
                  <a:srgbClr val="FF0000"/>
                </a:solidFill>
              </a:rPr>
              <a:t>parameters</a:t>
            </a:r>
            <a:r>
              <a:rPr lang="en-US" sz="1400" dirty="0">
                <a:solidFill>
                  <a:sysClr val="windowText" lastClr="000000"/>
                </a:solidFill>
              </a:rPr>
              <a:t>": {</a:t>
            </a:r>
          </a:p>
          <a:p>
            <a:pPr lvl="0">
              <a:defRPr/>
            </a:pPr>
            <a:r>
              <a:rPr lang="en-US" sz="1400" dirty="0">
                <a:solidFill>
                  <a:sysClr val="windowText" lastClr="000000"/>
                </a:solidFill>
              </a:rPr>
              <a:t>    </a:t>
            </a:r>
            <a:r>
              <a:rPr lang="en-US" sz="1400" dirty="0">
                <a:solidFill>
                  <a:srgbClr val="70AD47"/>
                </a:solidFill>
              </a:rPr>
              <a:t>// Parameters referenced by resources  (parameterize your template)</a:t>
            </a:r>
          </a:p>
          <a:p>
            <a:pPr lvl="0">
              <a:defRPr/>
            </a:pPr>
            <a:r>
              <a:rPr lang="en-US" sz="1400" dirty="0">
                <a:solidFill>
                  <a:sysClr val="windowText" lastClr="000000"/>
                </a:solidFill>
              </a:rPr>
              <a:t>  },</a:t>
            </a:r>
          </a:p>
          <a:p>
            <a:pPr lvl="0">
              <a:defRPr/>
            </a:pPr>
            <a:endParaRPr lang="en-US" sz="1400" dirty="0">
              <a:solidFill>
                <a:sysClr val="windowText" lastClr="000000"/>
              </a:solidFill>
            </a:endParaRPr>
          </a:p>
          <a:p>
            <a:pPr lvl="0">
              <a:defRPr/>
            </a:pPr>
            <a:r>
              <a:rPr lang="en-US" sz="1400" dirty="0">
                <a:solidFill>
                  <a:sysClr val="windowText" lastClr="000000"/>
                </a:solidFill>
              </a:rPr>
              <a:t>  "</a:t>
            </a:r>
            <a:r>
              <a:rPr lang="en-US" sz="1400" b="1" dirty="0">
                <a:solidFill>
                  <a:srgbClr val="FF0000"/>
                </a:solidFill>
              </a:rPr>
              <a:t>variables</a:t>
            </a:r>
            <a:r>
              <a:rPr lang="en-US" sz="1400" dirty="0">
                <a:solidFill>
                  <a:sysClr val="windowText" lastClr="000000"/>
                </a:solidFill>
              </a:rPr>
              <a:t>": {</a:t>
            </a:r>
          </a:p>
          <a:p>
            <a:pPr lvl="0">
              <a:defRPr/>
            </a:pPr>
            <a:r>
              <a:rPr lang="en-US" sz="1400" dirty="0">
                <a:solidFill>
                  <a:sysClr val="windowText" lastClr="000000"/>
                </a:solidFill>
              </a:rPr>
              <a:t>    </a:t>
            </a:r>
            <a:r>
              <a:rPr lang="en-US" sz="1400" dirty="0">
                <a:solidFill>
                  <a:srgbClr val="70AD47"/>
                </a:solidFill>
              </a:rPr>
              <a:t>// Variables referenced by resources</a:t>
            </a:r>
            <a:endParaRPr lang="en-US" sz="1400" dirty="0">
              <a:solidFill>
                <a:sysClr val="windowText" lastClr="000000"/>
              </a:solidFill>
            </a:endParaRPr>
          </a:p>
          <a:p>
            <a:pPr lvl="0">
              <a:defRPr/>
            </a:pPr>
            <a:r>
              <a:rPr lang="en-US" sz="1400" dirty="0">
                <a:solidFill>
                  <a:sysClr val="windowText" lastClr="000000"/>
                </a:solidFill>
              </a:rPr>
              <a:t>  },</a:t>
            </a:r>
          </a:p>
          <a:p>
            <a:pPr lvl="0">
              <a:defRPr/>
            </a:pPr>
            <a:endParaRPr lang="en-US" sz="1400" dirty="0">
              <a:solidFill>
                <a:sysClr val="windowText" lastClr="000000"/>
              </a:solidFill>
            </a:endParaRPr>
          </a:p>
          <a:p>
            <a:pPr lvl="0">
              <a:defRPr/>
            </a:pPr>
            <a:r>
              <a:rPr lang="en-US" sz="1400" dirty="0">
                <a:solidFill>
                  <a:sysClr val="windowText" lastClr="000000"/>
                </a:solidFill>
              </a:rPr>
              <a:t>  "</a:t>
            </a:r>
            <a:r>
              <a:rPr lang="en-US" sz="1400" b="1" dirty="0">
                <a:solidFill>
                  <a:srgbClr val="FF0000"/>
                </a:solidFill>
              </a:rPr>
              <a:t>resources</a:t>
            </a:r>
            <a:r>
              <a:rPr lang="en-US" sz="1400" dirty="0">
                <a:solidFill>
                  <a:sysClr val="windowText" lastClr="000000"/>
                </a:solidFill>
              </a:rPr>
              <a:t>": [</a:t>
            </a:r>
          </a:p>
          <a:p>
            <a:pPr lvl="0">
              <a:defRPr/>
            </a:pPr>
            <a:r>
              <a:rPr lang="en-US" sz="1400" dirty="0">
                <a:solidFill>
                  <a:sysClr val="windowText" lastClr="000000"/>
                </a:solidFill>
              </a:rPr>
              <a:t>    </a:t>
            </a:r>
            <a:r>
              <a:rPr lang="en-US" sz="1400" dirty="0">
                <a:solidFill>
                  <a:srgbClr val="70AD47"/>
                </a:solidFill>
              </a:rPr>
              <a:t>// Virtual Machine, Web App, Virtual Network, SQL Azure, Storage Account, etc.</a:t>
            </a:r>
            <a:endParaRPr lang="en-US" sz="1400" dirty="0">
              <a:solidFill>
                <a:sysClr val="windowText" lastClr="000000"/>
              </a:solidFill>
            </a:endParaRPr>
          </a:p>
          <a:p>
            <a:pPr lvl="0">
              <a:defRPr/>
            </a:pPr>
            <a:r>
              <a:rPr lang="en-US" sz="1400" dirty="0">
                <a:solidFill>
                  <a:sysClr val="windowText" lastClr="000000"/>
                </a:solidFill>
              </a:rPr>
              <a:t>  ],</a:t>
            </a:r>
          </a:p>
          <a:p>
            <a:pPr lvl="0">
              <a:defRPr/>
            </a:pPr>
            <a:endParaRPr lang="en-US" sz="1400" dirty="0">
              <a:solidFill>
                <a:sysClr val="windowText" lastClr="000000"/>
              </a:solidFill>
            </a:endParaRPr>
          </a:p>
          <a:p>
            <a:pPr lvl="0">
              <a:defRPr/>
            </a:pPr>
            <a:r>
              <a:rPr lang="en-US" sz="1400" dirty="0">
                <a:solidFill>
                  <a:sysClr val="windowText" lastClr="000000"/>
                </a:solidFill>
              </a:rPr>
              <a:t>  "</a:t>
            </a:r>
            <a:r>
              <a:rPr lang="en-US" sz="1400" b="1" dirty="0">
                <a:solidFill>
                  <a:srgbClr val="FF0000"/>
                </a:solidFill>
              </a:rPr>
              <a:t>outputs</a:t>
            </a:r>
            <a:r>
              <a:rPr lang="en-US" sz="1400" dirty="0">
                <a:solidFill>
                  <a:sysClr val="windowText" lastClr="000000"/>
                </a:solidFill>
              </a:rPr>
              <a:t>": {</a:t>
            </a:r>
          </a:p>
          <a:p>
            <a:pPr lvl="0">
              <a:defRPr/>
            </a:pPr>
            <a:r>
              <a:rPr lang="en-US" sz="1400" dirty="0">
                <a:solidFill>
                  <a:sysClr val="windowText" lastClr="000000"/>
                </a:solidFill>
              </a:rPr>
              <a:t>    </a:t>
            </a:r>
            <a:r>
              <a:rPr lang="en-US" sz="1400" dirty="0">
                <a:solidFill>
                  <a:srgbClr val="70AD47"/>
                </a:solidFill>
              </a:rPr>
              <a:t>// Optional outputs from deployment</a:t>
            </a:r>
          </a:p>
          <a:p>
            <a:pPr lvl="0">
              <a:defRPr/>
            </a:pPr>
            <a:r>
              <a:rPr lang="en-US" sz="1400" dirty="0">
                <a:solidFill>
                  <a:sysClr val="windowText" lastClr="000000"/>
                </a:solidFill>
              </a:rPr>
              <a:t>  }</a:t>
            </a:r>
          </a:p>
          <a:p>
            <a:pPr lvl="0">
              <a:defRPr/>
            </a:pPr>
            <a:r>
              <a:rPr lang="en-US" sz="1400" dirty="0">
                <a:solidFill>
                  <a:sysClr val="windowText" lastClr="000000"/>
                </a:solidFill>
              </a:rPr>
              <a:t>}</a:t>
            </a:r>
          </a:p>
        </p:txBody>
      </p:sp>
    </p:spTree>
    <p:extLst>
      <p:ext uri="{BB962C8B-B14F-4D97-AF65-F5344CB8AC3E}">
        <p14:creationId xmlns:p14="http://schemas.microsoft.com/office/powerpoint/2010/main" val="213948848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Existing Templates</a:t>
            </a:r>
          </a:p>
        </p:txBody>
      </p:sp>
      <p:sp>
        <p:nvSpPr>
          <p:cNvPr id="3" name="Content Placeholder 2"/>
          <p:cNvSpPr>
            <a:spLocks noGrp="1"/>
          </p:cNvSpPr>
          <p:nvPr>
            <p:ph sz="quarter" idx="10"/>
          </p:nvPr>
        </p:nvSpPr>
        <p:spPr/>
        <p:txBody>
          <a:bodyPr>
            <a:normAutofit lnSpcReduction="10000"/>
          </a:bodyPr>
          <a:lstStyle/>
          <a:p>
            <a:r>
              <a:rPr lang="en-US" dirty="0"/>
              <a:t>Azure Quick-Start Templates</a:t>
            </a:r>
          </a:p>
          <a:p>
            <a:pPr lvl="1"/>
            <a:r>
              <a:rPr lang="en-US" dirty="0">
                <a:solidFill>
                  <a:srgbClr val="FFC000"/>
                </a:solidFill>
              </a:rPr>
              <a:t>http://aka.ms/qst</a:t>
            </a:r>
          </a:p>
          <a:p>
            <a:pPr marL="336145" lvl="1" indent="0">
              <a:buNone/>
            </a:pPr>
            <a:endParaRPr lang="en-US" dirty="0"/>
          </a:p>
          <a:p>
            <a:r>
              <a:rPr lang="en-US" dirty="0"/>
              <a:t>Azure Marketplace via Portal</a:t>
            </a:r>
          </a:p>
          <a:p>
            <a:r>
              <a:rPr lang="en-US" dirty="0"/>
              <a:t>Examples:</a:t>
            </a:r>
          </a:p>
          <a:p>
            <a:pPr lvl="1"/>
            <a:r>
              <a:rPr lang="en-US" dirty="0"/>
              <a:t>SQL Server Always-On Cluster</a:t>
            </a:r>
          </a:p>
          <a:p>
            <a:pPr lvl="1"/>
            <a:r>
              <a:rPr lang="en-US" dirty="0"/>
              <a:t>SharePoint 2013 HA Farm</a:t>
            </a:r>
          </a:p>
        </p:txBody>
      </p:sp>
      <p:pic>
        <p:nvPicPr>
          <p:cNvPr id="4" name="Picture 3"/>
          <p:cNvPicPr>
            <a:picLocks noChangeAspect="1"/>
          </p:cNvPicPr>
          <p:nvPr/>
        </p:nvPicPr>
        <p:blipFill>
          <a:blip r:embed="rId3"/>
          <a:stretch>
            <a:fillRect/>
          </a:stretch>
        </p:blipFill>
        <p:spPr>
          <a:xfrm>
            <a:off x="7003348" y="2558826"/>
            <a:ext cx="5046436" cy="3075023"/>
          </a:xfrm>
          <a:prstGeom prst="rect">
            <a:avLst/>
          </a:prstGeom>
        </p:spPr>
      </p:pic>
      <p:pic>
        <p:nvPicPr>
          <p:cNvPr id="5" name="Picture 4"/>
          <p:cNvPicPr>
            <a:picLocks noChangeAspect="1"/>
          </p:cNvPicPr>
          <p:nvPr/>
        </p:nvPicPr>
        <p:blipFill>
          <a:blip r:embed="rId4"/>
          <a:stretch>
            <a:fillRect/>
          </a:stretch>
        </p:blipFill>
        <p:spPr>
          <a:xfrm>
            <a:off x="7003348" y="2245431"/>
            <a:ext cx="5046435" cy="313394"/>
          </a:xfrm>
          <a:prstGeom prst="rect">
            <a:avLst/>
          </a:prstGeom>
        </p:spPr>
      </p:pic>
    </p:spTree>
    <p:extLst>
      <p:ext uri="{BB962C8B-B14F-4D97-AF65-F5344CB8AC3E}">
        <p14:creationId xmlns:p14="http://schemas.microsoft.com/office/powerpoint/2010/main" val="5335111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T GSI Workshop Template.potx" id="{6730C3BC-EBDF-43C3-A13B-530B162C998E}" vid="{F9AAEC41-9377-4101-9F39-0601EF8A5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662BF4F1870E469297EC61684E2D96" ma:contentTypeVersion="2" ma:contentTypeDescription="Create a new document." ma:contentTypeScope="" ma:versionID="74324e5c4d630528d7472de270c5ffed">
  <xsd:schema xmlns:xsd="http://www.w3.org/2001/XMLSchema" xmlns:xs="http://www.w3.org/2001/XMLSchema" xmlns:p="http://schemas.microsoft.com/office/2006/metadata/properties" xmlns:ns2="90233804-1787-4a43-ac9c-fff69bc15281" targetNamespace="http://schemas.microsoft.com/office/2006/metadata/properties" ma:root="true" ma:fieldsID="e55d0405528bd99f86edae7655623218" ns2:_="">
    <xsd:import namespace="90233804-1787-4a43-ac9c-fff69bc1528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233804-1787-4a43-ac9c-fff69bc15281"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6DCBB55-8883-409B-932C-D4BE04767A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233804-1787-4a43-ac9c-fff69bc152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6D0105-3977-4864-AA80-9F1D63618527}">
  <ds:schemaRefs>
    <ds:schemaRef ds:uri="http://schemas.microsoft.com/sharepoint/v3/contenttype/forms"/>
  </ds:schemaRefs>
</ds:datastoreItem>
</file>

<file path=customXml/itemProps3.xml><?xml version="1.0" encoding="utf-8"?>
<ds:datastoreItem xmlns:ds="http://schemas.openxmlformats.org/officeDocument/2006/customXml" ds:itemID="{920BF734-CEA1-49D7-A297-7E04EF8CF921}">
  <ds:schemaRefs>
    <ds:schemaRef ds:uri="http://purl.org/dc/elements/1.1/"/>
    <ds:schemaRef ds:uri="http://schemas.microsoft.com/office/2006/metadata/properties"/>
    <ds:schemaRef ds:uri="http://purl.org/dc/terms/"/>
    <ds:schemaRef ds:uri="http://schemas.microsoft.com/office/2006/documentManagement/types"/>
    <ds:schemaRef ds:uri="90233804-1787-4a43-ac9c-fff69bc1528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CAT GSI Workshop Template</Template>
  <TotalTime>4945</TotalTime>
  <Words>3468</Words>
  <Application>Microsoft Office PowerPoint</Application>
  <PresentationFormat>Widescreen</PresentationFormat>
  <Paragraphs>393</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Courier New</vt:lpstr>
      <vt:lpstr>Segoe UI</vt:lpstr>
      <vt:lpstr>Segoe UI Light</vt:lpstr>
      <vt:lpstr>Windows Azure</vt:lpstr>
      <vt:lpstr>PowerPoint Presentation</vt:lpstr>
      <vt:lpstr>Agenda </vt:lpstr>
      <vt:lpstr>Infrastructure as Code using Azure Resource Manager</vt:lpstr>
      <vt:lpstr>Azure Resource Manager Overview</vt:lpstr>
      <vt:lpstr>Infrastructure-as-code (IaC) with ARM</vt:lpstr>
      <vt:lpstr>Infrastructure-as-code artifacts</vt:lpstr>
      <vt:lpstr>What is an ARM Template?</vt:lpstr>
      <vt:lpstr>ARM Template Structure</vt:lpstr>
      <vt:lpstr>Finding Existing Templates</vt:lpstr>
      <vt:lpstr>Author &amp; Deploy ARM Templates</vt:lpstr>
      <vt:lpstr>PowerPoint Presentation</vt:lpstr>
      <vt:lpstr>Outside</vt:lpstr>
      <vt:lpstr>Inside</vt:lpstr>
      <vt:lpstr>IaC (Inside) Resources</vt:lpstr>
      <vt:lpstr>Flavors of virtual machine extensions</vt:lpstr>
      <vt:lpstr>DSC for Azure Virtual Machines</vt:lpstr>
      <vt:lpstr>DSC Resources</vt:lpstr>
      <vt:lpstr>DSC using ‘Built-in’ Resources</vt:lpstr>
      <vt:lpstr>DSC using ‘Built-in’ Resources</vt:lpstr>
      <vt:lpstr>DSC using ‘Resource-Kit’ Resources</vt:lpstr>
      <vt:lpstr>SAP Hana Reference Architecture</vt:lpstr>
      <vt:lpstr>SAP Hana Reference Architecture</vt:lpstr>
      <vt:lpstr>Deploying the Reference Architecture</vt:lpstr>
      <vt:lpstr>Stopping and Starting</vt:lpstr>
      <vt:lpstr>PowerPoint Presentation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Steffen Vorein</dc:creator>
  <cp:lastModifiedBy>Steffen Vorein</cp:lastModifiedBy>
  <cp:revision>65</cp:revision>
  <dcterms:created xsi:type="dcterms:W3CDTF">2017-06-12T08:01:41Z</dcterms:created>
  <dcterms:modified xsi:type="dcterms:W3CDTF">2017-06-23T06:22:17Z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stvorein@microsoft.com</vt:lpwstr>
  </property>
  <property fmtid="{D5CDD505-2E9C-101B-9397-08002B2CF9AE}" pid="6" name="MSIP_Label_f42aa342-8706-4288-bd11-ebb85995028c_SetDate">
    <vt:lpwstr>2017-06-12T09:53:14.5680108+02:00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0x01010096662BF4F1870E469297EC61684E2D96</vt:lpwstr>
  </property>
</Properties>
</file>