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notesMasterIdLst>
    <p:notesMasterId r:id="rId54"/>
  </p:notesMasterIdLst>
  <p:sldIdLst>
    <p:sldId id="561" r:id="rId5"/>
    <p:sldId id="646" r:id="rId6"/>
    <p:sldId id="585" r:id="rId7"/>
    <p:sldId id="614" r:id="rId8"/>
    <p:sldId id="591" r:id="rId9"/>
    <p:sldId id="624" r:id="rId10"/>
    <p:sldId id="626" r:id="rId11"/>
    <p:sldId id="586" r:id="rId12"/>
    <p:sldId id="588" r:id="rId13"/>
    <p:sldId id="583" r:id="rId14"/>
    <p:sldId id="625" r:id="rId15"/>
    <p:sldId id="617" r:id="rId16"/>
    <p:sldId id="619" r:id="rId17"/>
    <p:sldId id="629" r:id="rId18"/>
    <p:sldId id="630" r:id="rId19"/>
    <p:sldId id="631" r:id="rId20"/>
    <p:sldId id="640" r:id="rId21"/>
    <p:sldId id="632" r:id="rId22"/>
    <p:sldId id="633" r:id="rId23"/>
    <p:sldId id="634" r:id="rId24"/>
    <p:sldId id="635" r:id="rId25"/>
    <p:sldId id="636" r:id="rId26"/>
    <p:sldId id="638" r:id="rId27"/>
    <p:sldId id="647" r:id="rId28"/>
    <p:sldId id="639" r:id="rId29"/>
    <p:sldId id="641" r:id="rId30"/>
    <p:sldId id="642" r:id="rId31"/>
    <p:sldId id="643" r:id="rId32"/>
    <p:sldId id="650" r:id="rId33"/>
    <p:sldId id="648" r:id="rId34"/>
    <p:sldId id="651" r:id="rId35"/>
    <p:sldId id="644" r:id="rId36"/>
    <p:sldId id="645" r:id="rId37"/>
    <p:sldId id="652" r:id="rId38"/>
    <p:sldId id="653" r:id="rId39"/>
    <p:sldId id="668" r:id="rId40"/>
    <p:sldId id="669" r:id="rId41"/>
    <p:sldId id="657" r:id="rId42"/>
    <p:sldId id="658" r:id="rId43"/>
    <p:sldId id="660" r:id="rId44"/>
    <p:sldId id="661" r:id="rId45"/>
    <p:sldId id="662" r:id="rId46"/>
    <p:sldId id="663" r:id="rId47"/>
    <p:sldId id="664" r:id="rId48"/>
    <p:sldId id="665" r:id="rId49"/>
    <p:sldId id="666" r:id="rId50"/>
    <p:sldId id="667" r:id="rId51"/>
    <p:sldId id="628" r:id="rId52"/>
    <p:sldId id="54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4 mins" id="{06140B23-B722-4124-88F3-762705C4A962}">
          <p14:sldIdLst>
            <p14:sldId id="561"/>
            <p14:sldId id="646"/>
          </p14:sldIdLst>
        </p14:section>
        <p14:section name="Virtual Machines - 20 mins" id="{A9E376A6-B144-4EF3-B283-2CD5CCFC7874}">
          <p14:sldIdLst>
            <p14:sldId id="585"/>
            <p14:sldId id="614"/>
            <p14:sldId id="591"/>
            <p14:sldId id="624"/>
            <p14:sldId id="626"/>
            <p14:sldId id="586"/>
            <p14:sldId id="588"/>
            <p14:sldId id="583"/>
          </p14:sldIdLst>
        </p14:section>
        <p14:section name="Scale Sets &amp; Extensions - 7 mins" id="{44012702-001F-4C6D-BDA5-E593869B5655}">
          <p14:sldIdLst>
            <p14:sldId id="625"/>
            <p14:sldId id="617"/>
            <p14:sldId id="619"/>
            <p14:sldId id="629"/>
            <p14:sldId id="630"/>
            <p14:sldId id="631"/>
            <p14:sldId id="640"/>
            <p14:sldId id="632"/>
            <p14:sldId id="633"/>
            <p14:sldId id="634"/>
            <p14:sldId id="635"/>
            <p14:sldId id="636"/>
            <p14:sldId id="638"/>
            <p14:sldId id="647"/>
            <p14:sldId id="639"/>
            <p14:sldId id="641"/>
            <p14:sldId id="642"/>
            <p14:sldId id="643"/>
            <p14:sldId id="650"/>
            <p14:sldId id="648"/>
            <p14:sldId id="651"/>
            <p14:sldId id="644"/>
            <p14:sldId id="645"/>
            <p14:sldId id="652"/>
            <p14:sldId id="653"/>
            <p14:sldId id="668"/>
            <p14:sldId id="669"/>
            <p14:sldId id="657"/>
            <p14:sldId id="658"/>
            <p14:sldId id="660"/>
            <p14:sldId id="661"/>
            <p14:sldId id="662"/>
            <p14:sldId id="663"/>
            <p14:sldId id="664"/>
            <p14:sldId id="665"/>
            <p14:sldId id="666"/>
            <p14:sldId id="667"/>
          </p14:sldIdLst>
        </p14:section>
        <p14:section name="Conclusion" id="{B1674B86-4BFD-4C59-9E48-6ACEF0D79603}">
          <p14:sldIdLst>
            <p14:sldId id="628"/>
            <p14:sldId id="54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mshidhar Kommineni" initials="VK" lastIdx="9" clrIdx="0">
    <p:extLst>
      <p:ext uri="{19B8F6BF-5375-455C-9EA6-DF929625EA0E}">
        <p15:presenceInfo xmlns:p15="http://schemas.microsoft.com/office/powerpoint/2012/main" userId="cbcfb15bd2dd2d7c" providerId="Windows Live"/>
      </p:ext>
    </p:extLst>
  </p:cmAuthor>
  <p:cmAuthor id="3" name="Ben Trinh" initials="BT" lastIdx="1" clrIdx="1">
    <p:extLst>
      <p:ext uri="{19B8F6BF-5375-455C-9EA6-DF929625EA0E}">
        <p15:presenceInfo xmlns:p15="http://schemas.microsoft.com/office/powerpoint/2012/main" userId="S-1-5-21-124525095-708259637-1543119021-1071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5418F"/>
    <a:srgbClr val="80008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56" autoAdjust="0"/>
    <p:restoredTop sz="74857" autoAdjust="0"/>
  </p:normalViewPr>
  <p:slideViewPr>
    <p:cSldViewPr snapToGrid="0">
      <p:cViewPr varScale="1">
        <p:scale>
          <a:sx n="64" d="100"/>
          <a:sy n="64" d="100"/>
        </p:scale>
        <p:origin x="1005" y="45"/>
      </p:cViewPr>
      <p:guideLst/>
    </p:cSldViewPr>
  </p:slideViewPr>
  <p:notesTextViewPr>
    <p:cViewPr>
      <p:scale>
        <a:sx n="1" d="1"/>
        <a:sy n="1" d="1"/>
      </p:scale>
      <p:origin x="0" y="0"/>
    </p:cViewPr>
  </p:notesTextViewPr>
  <p:sorterViewPr>
    <p:cViewPr varScale="1">
      <p:scale>
        <a:sx n="100" d="100"/>
        <a:sy n="100" d="100"/>
      </p:scale>
      <p:origin x="0" y="-96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5-12-18T18:27:25.989" idx="1">
    <p:pos x="5673" y="372"/>
    <p:text>How can SAP make use of SAS?</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D4504-BC21-4611-9676-E94B5D4A09E1}"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5AD18-5B56-4775-A2E4-ECEF0ABB851C}" type="slidenum">
              <a:rPr lang="en-US" smtClean="0"/>
              <a:t>‹#›</a:t>
            </a:fld>
            <a:endParaRPr lang="en-US"/>
          </a:p>
        </p:txBody>
      </p:sp>
    </p:spTree>
    <p:extLst>
      <p:ext uri="{BB962C8B-B14F-4D97-AF65-F5344CB8AC3E}">
        <p14:creationId xmlns:p14="http://schemas.microsoft.com/office/powerpoint/2010/main" val="1626178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docker.com/docker-swarm" TargetMode="External"/><Relationship Id="rId3" Type="http://schemas.openxmlformats.org/officeDocument/2006/relationships/hyperlink" Target="https://en.wikipedia.org/wiki/Apprenda#cite_note-sludwig-7" TargetMode="External"/><Relationship Id="rId7" Type="http://schemas.openxmlformats.org/officeDocument/2006/relationships/hyperlink" Target="https://en.wikipedia.org/wiki/Apache_Mesos#cite_note-twitter-mesos-1"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University_of_California,_Berkeley" TargetMode="External"/><Relationship Id="rId5" Type="http://schemas.openxmlformats.org/officeDocument/2006/relationships/hyperlink" Target="https://en.wikipedia.org/wiki/Computer_cluster#Cluster_management" TargetMode="External"/><Relationship Id="rId4" Type="http://schemas.openxmlformats.org/officeDocument/2006/relationships/hyperlink" Target="https://en.wikipedia.org/wiki/Open-source" TargetMode="External"/><Relationship Id="rId9" Type="http://schemas.openxmlformats.org/officeDocument/2006/relationships/hyperlink" Target="https://www.docker.com/docker-engin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sdn.microsoft.com/en-us/library/azure/mt427365.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echnet.microsoft.com/library/cc749249.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azure.microsoft.com/blog/2014/09/02/windows-azure-virtual-machine-monitoring-with-wad-extension/" TargetMode="External"/><Relationship Id="rId4" Type="http://schemas.openxmlformats.org/officeDocument/2006/relationships/hyperlink" Target="http://linux.die.net/man/1/iostat"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a:t>
            </a:fld>
            <a:endParaRPr lang="en-US"/>
          </a:p>
        </p:txBody>
      </p:sp>
    </p:spTree>
    <p:extLst>
      <p:ext uri="{BB962C8B-B14F-4D97-AF65-F5344CB8AC3E}">
        <p14:creationId xmlns:p14="http://schemas.microsoft.com/office/powerpoint/2010/main" val="3124305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inject code and</a:t>
            </a:r>
            <a:r>
              <a:rPr lang="en-US" baseline="0" dirty="0"/>
              <a:t> configuration into virtual machines.</a:t>
            </a:r>
          </a:p>
          <a:p>
            <a:endParaRPr lang="en-US" baseline="0" dirty="0"/>
          </a:p>
          <a:p>
            <a:r>
              <a:rPr lang="en-US" baseline="0" dirty="0"/>
              <a:t>You can use PowerShell, DSC, Chef, Puppet for example to configure the virtual machine image.</a:t>
            </a:r>
          </a:p>
          <a:p>
            <a:endParaRPr lang="en-US" baseline="0" dirty="0"/>
          </a:p>
          <a:p>
            <a:r>
              <a:rPr lang="en-US" baseline="0" dirty="0"/>
              <a:t>You can install monitoring and management agents for things such as anti-virus protection, backup (using the Azure backup service).</a:t>
            </a:r>
          </a:p>
          <a:p>
            <a:endParaRPr lang="en-US" baseline="0" dirty="0"/>
          </a:p>
          <a:p>
            <a:r>
              <a:rPr lang="en-US" b="1" baseline="0" dirty="0"/>
              <a:t>The benefit of extensions is that you don’t have to bake this stuff into a image</a:t>
            </a:r>
            <a:r>
              <a:rPr lang="en-US" baseline="0" dirty="0"/>
              <a:t>.  You can take any stock image (Linux or Windows) and layer on extensions to customize the image to fit your needs.  In the past, you had to create customized images and maintain them as each and every component of the image changed.  Now, you can independently version the layers (or components) using extensions and just apply them to the stock image.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12</a:t>
            </a:fld>
            <a:endParaRPr lang="en-US"/>
          </a:p>
        </p:txBody>
      </p:sp>
    </p:spTree>
    <p:extLst>
      <p:ext uri="{BB962C8B-B14F-4D97-AF65-F5344CB8AC3E}">
        <p14:creationId xmlns:p14="http://schemas.microsoft.com/office/powerpoint/2010/main" val="51757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enables 3</a:t>
            </a:r>
            <a:r>
              <a:rPr lang="en-US" baseline="30000" dirty="0"/>
              <a:t>rd</a:t>
            </a:r>
            <a:r>
              <a:rPr lang="en-US" dirty="0"/>
              <a:t> party vendors</a:t>
            </a:r>
            <a:r>
              <a:rPr lang="en-US" baseline="0" dirty="0"/>
              <a:t> to bring higher level orchestration systems to the Azure Platform that sit on top of our VM’s.  For example, Docker Swarm is a container orchestration system that runs on a collection of virtual machines and leverages the capabilities of VM extensions to inject these their services into Virtual machines.  Taking this approach, you can create virtually any compute stack you want and run it in Azure.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dirty="0" err="1">
                <a:effectLst/>
              </a:rPr>
              <a:t>Apprenda's</a:t>
            </a:r>
            <a:r>
              <a:rPr lang="en-US" dirty="0">
                <a:effectLst/>
              </a:rPr>
              <a:t> PaaS software is aimed primarily at developers working for organizations such as banks, insurance companies and healthcare providers,</a:t>
            </a:r>
            <a:r>
              <a:rPr lang="en-US" b="0" i="0" baseline="30000" dirty="0">
                <a:effectLst/>
                <a:hlinkClick r:id="rId3"/>
              </a:rPr>
              <a:t>[7]</a:t>
            </a:r>
            <a:r>
              <a:rPr lang="en-US" dirty="0">
                <a:effectLst/>
              </a:rPr>
              <a:t> to build and manage new applications, and to move their existing applications to the cloud</a:t>
            </a:r>
          </a:p>
          <a:p>
            <a:pPr marL="0" indent="0">
              <a:buFont typeface="Arial" panose="020B0604020202020204" pitchFamily="34" charset="0"/>
              <a:buNone/>
            </a:pPr>
            <a:endParaRPr lang="en-US" b="1" dirty="0">
              <a:effectLst/>
            </a:endParaRPr>
          </a:p>
          <a:p>
            <a:pPr marL="0" indent="0">
              <a:buFont typeface="Arial" panose="020B0604020202020204" pitchFamily="34" charset="0"/>
              <a:buNone/>
            </a:pPr>
            <a:r>
              <a:rPr lang="en-US" b="1" dirty="0" err="1"/>
              <a:t>Jelastic</a:t>
            </a:r>
            <a:r>
              <a:rPr lang="en-US" dirty="0"/>
              <a:t> is a multilingual PaaS solutions that supports Java and other popular programming languages like PHP, Ruby </a:t>
            </a:r>
            <a:r>
              <a:rPr lang="en-US" dirty="0" err="1"/>
              <a:t>etc</a:t>
            </a:r>
            <a:r>
              <a:rPr lang="en-US" dirty="0"/>
              <a:t> and requires no code changes for cross platform deployment.  With this integration the </a:t>
            </a:r>
            <a:r>
              <a:rPr lang="en-US" dirty="0" err="1"/>
              <a:t>Jelastic</a:t>
            </a:r>
            <a:r>
              <a:rPr lang="en-US" dirty="0"/>
              <a:t> platform is available for automatic and seamless installation on top of Azure, providing a fast and easy method to get into the cloud.</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dirty="0">
                <a:effectLst/>
              </a:rPr>
              <a:t>Apache </a:t>
            </a:r>
            <a:r>
              <a:rPr lang="en-US" b="1" dirty="0" err="1">
                <a:effectLst/>
              </a:rPr>
              <a:t>Mesos</a:t>
            </a:r>
            <a:r>
              <a:rPr lang="en-US" dirty="0">
                <a:effectLst/>
              </a:rPr>
              <a:t> is an </a:t>
            </a:r>
            <a:r>
              <a:rPr lang="en-US" dirty="0">
                <a:effectLst/>
                <a:hlinkClick r:id="rId4" tooltip="Open-source"/>
              </a:rPr>
              <a:t>open-source</a:t>
            </a:r>
            <a:r>
              <a:rPr lang="en-US" dirty="0">
                <a:effectLst/>
              </a:rPr>
              <a:t> </a:t>
            </a:r>
            <a:r>
              <a:rPr lang="en-US" dirty="0">
                <a:effectLst/>
                <a:hlinkClick r:id="rId5" tooltip="Computer cluster"/>
              </a:rPr>
              <a:t>cluster manager</a:t>
            </a:r>
            <a:r>
              <a:rPr lang="en-US" dirty="0">
                <a:effectLst/>
              </a:rPr>
              <a:t> that was developed at the </a:t>
            </a:r>
            <a:r>
              <a:rPr lang="en-US" dirty="0">
                <a:effectLst/>
                <a:hlinkClick r:id="rId6" tooltip="University of California, Berkeley"/>
              </a:rPr>
              <a:t>University of California, Berkeley</a:t>
            </a:r>
            <a:r>
              <a:rPr lang="en-US" dirty="0">
                <a:effectLst/>
              </a:rPr>
              <a:t>. It "provides efficient resource isolation and sharing across distributed applications, or frameworks".</a:t>
            </a:r>
            <a:r>
              <a:rPr lang="en-US" b="0" i="0" baseline="30000" dirty="0">
                <a:effectLst/>
                <a:hlinkClick r:id="rId7"/>
              </a:rPr>
              <a:t>[1]</a:t>
            </a:r>
            <a:r>
              <a:rPr lang="en-US" dirty="0">
                <a:effectLst/>
              </a:rPr>
              <a:t> The software enables resource sharing in a fine-grained manner, improving cluster utilization.</a:t>
            </a:r>
          </a:p>
          <a:p>
            <a:pPr marL="0" indent="0">
              <a:buFont typeface="Arial" panose="020B0604020202020204" pitchFamily="34" charset="0"/>
              <a:buNone/>
            </a:pPr>
            <a:endParaRPr lang="en-US" baseline="0" dirty="0">
              <a:effectLst/>
            </a:endParaRPr>
          </a:p>
          <a:p>
            <a:pPr marL="0" indent="0">
              <a:buFont typeface="Arial" panose="020B0604020202020204" pitchFamily="34" charset="0"/>
              <a:buNone/>
            </a:pPr>
            <a:r>
              <a:rPr lang="en-US" b="1" dirty="0">
                <a:hlinkClick r:id="rId8"/>
              </a:rPr>
              <a:t>Docker Swarm</a:t>
            </a:r>
            <a:r>
              <a:rPr lang="en-US" b="1" dirty="0"/>
              <a:t> </a:t>
            </a:r>
            <a:r>
              <a:rPr lang="en-US" dirty="0"/>
              <a:t>is a native clustering tool for </a:t>
            </a:r>
            <a:r>
              <a:rPr lang="en-US" dirty="0">
                <a:hlinkClick r:id="rId9"/>
              </a:rPr>
              <a:t>Docker</a:t>
            </a:r>
            <a:r>
              <a:rPr lang="en-US" dirty="0"/>
              <a:t> which turns multiple Docker engines into a cluster and makes that a cluster by making it look like a single Docker engine.</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67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section</a:t>
            </a:r>
            <a:r>
              <a:rPr lang="en-US" baseline="0" dirty="0"/>
              <a:t> will be a very brief introduction of the </a:t>
            </a:r>
            <a:r>
              <a:rPr lang="en-US" b="1" baseline="0" dirty="0"/>
              <a:t>core</a:t>
            </a:r>
            <a:r>
              <a:rPr lang="en-US" baseline="0" dirty="0"/>
              <a:t> services offered in Azure Storage. </a:t>
            </a:r>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14</a:t>
            </a:fld>
            <a:endParaRPr lang="en-US"/>
          </a:p>
        </p:txBody>
      </p:sp>
    </p:spTree>
    <p:extLst>
      <p:ext uri="{BB962C8B-B14F-4D97-AF65-F5344CB8AC3E}">
        <p14:creationId xmlns:p14="http://schemas.microsoft.com/office/powerpoint/2010/main" val="420555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Azure subscription provides capacity for up to 100 storage accounts, each of which can store up to 500TB.  So, you have basically 50 Petabytes of storage in a single subscription.</a:t>
            </a:r>
          </a:p>
          <a:p>
            <a:endParaRPr lang="en-US" baseline="0" dirty="0"/>
          </a:p>
          <a:p>
            <a:r>
              <a:rPr lang="en-US" baseline="0" dirty="0"/>
              <a:t>Each of your storage accounts have a globally unique DNS name.  The structure of the DNS name is the name of your storage account, the service endpoint within the storage account (which we’ll cover in the next slide), followed by </a:t>
            </a:r>
            <a:r>
              <a:rPr lang="en-US" b="1" baseline="0" dirty="0"/>
              <a:t>core.windows.net.</a:t>
            </a:r>
          </a:p>
          <a:p>
            <a:endParaRPr lang="en-US" baseline="0" dirty="0"/>
          </a:p>
          <a:p>
            <a:r>
              <a:rPr lang="en-US" baseline="0" dirty="0"/>
              <a:t>&lt;click&gt;</a:t>
            </a:r>
          </a:p>
          <a:p>
            <a:endParaRPr lang="en-US" baseline="0" dirty="0"/>
          </a:p>
          <a:p>
            <a:r>
              <a:rPr lang="en-US" baseline="0" dirty="0"/>
              <a:t>This means your data is accessible from anywhere using REST API’s and HTTPS.  So, if you can speak REST then there are hundreds of REST API’s available that you can use to store and access your data.</a:t>
            </a:r>
          </a:p>
          <a:p>
            <a:endParaRPr lang="en-US" baseline="0" dirty="0"/>
          </a:p>
          <a:p>
            <a:r>
              <a:rPr lang="en-US" baseline="0" dirty="0"/>
              <a:t>If REST is not your thing, then consider the many language specific client libraries that Microsoft provides.  These libraries are open source so you can see the code and even contribute to them if you like.</a:t>
            </a:r>
          </a:p>
          <a:p>
            <a:endParaRPr lang="en-US" baseline="0" dirty="0"/>
          </a:p>
          <a:p>
            <a:r>
              <a:rPr lang="en-US" dirty="0"/>
              <a:t>Azure Storage is a </a:t>
            </a:r>
            <a:r>
              <a:rPr lang="en-US" b="1" dirty="0"/>
              <a:t>massively scalable service</a:t>
            </a:r>
            <a:r>
              <a:rPr lang="en-US" dirty="0"/>
              <a:t>.  For example, it processes over 6 million</a:t>
            </a:r>
            <a:r>
              <a:rPr lang="en-US" baseline="0" dirty="0"/>
              <a:t> transactions per second.  It stores over 50 trillion objects.</a:t>
            </a:r>
          </a:p>
          <a:p>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15</a:t>
            </a:fld>
            <a:endParaRPr lang="en-US"/>
          </a:p>
        </p:txBody>
      </p:sp>
    </p:spTree>
    <p:extLst>
      <p:ext uri="{BB962C8B-B14F-4D97-AF65-F5344CB8AC3E}">
        <p14:creationId xmlns:p14="http://schemas.microsoft.com/office/powerpoint/2010/main" val="244150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also had questions about what types of data replication</a:t>
            </a:r>
            <a:r>
              <a:rPr lang="en-US" baseline="0" dirty="0"/>
              <a:t> push data in what quantity, so here is a table representing the numbers across the types of replication.</a:t>
            </a:r>
          </a:p>
          <a:p>
            <a:endParaRPr lang="en-US" baseline="0" dirty="0"/>
          </a:p>
          <a:p>
            <a:r>
              <a:rPr lang="en-US" b="1" dirty="0"/>
              <a:t>For GRS When you create a storage account, you select the primary region for the account. The secondary region is determined based on the primary region, and cannot be changed.</a:t>
            </a:r>
          </a:p>
        </p:txBody>
      </p:sp>
      <p:sp>
        <p:nvSpPr>
          <p:cNvPr id="4" name="Slide Number Placeholder 3"/>
          <p:cNvSpPr>
            <a:spLocks noGrp="1"/>
          </p:cNvSpPr>
          <p:nvPr>
            <p:ph type="sldNum" sz="quarter" idx="10"/>
          </p:nvPr>
        </p:nvSpPr>
        <p:spPr/>
        <p:txBody>
          <a:bodyPr/>
          <a:lstStyle/>
          <a:p>
            <a:fld id="{9775AD18-5B56-4775-A2E4-ECEF0ABB851C}" type="slidenum">
              <a:rPr lang="en-US" smtClean="0"/>
              <a:t>16</a:t>
            </a:fld>
            <a:endParaRPr lang="en-US"/>
          </a:p>
        </p:txBody>
      </p:sp>
    </p:spTree>
    <p:extLst>
      <p:ext uri="{BB962C8B-B14F-4D97-AF65-F5344CB8AC3E}">
        <p14:creationId xmlns:p14="http://schemas.microsoft.com/office/powerpoint/2010/main" val="223387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services</a:t>
            </a:r>
            <a:r>
              <a:rPr lang="en-US" baseline="0" dirty="0"/>
              <a:t> in an Azure Storage account.  The first we will cover is the Blob service.  The blob service supports two types of blobs, block blobs and page blobs.  Block blobs are used for streaming content and storage of text or binary data.  Essentially anything you want to store in it.  </a:t>
            </a:r>
            <a:r>
              <a:rPr lang="en-US" b="1" baseline="0" dirty="0"/>
              <a:t>The size limit for a single block blob is 200GB.</a:t>
            </a:r>
          </a:p>
          <a:p>
            <a:endParaRPr lang="en-US" baseline="0" dirty="0"/>
          </a:p>
          <a:p>
            <a:r>
              <a:rPr lang="en-US" baseline="0" dirty="0"/>
              <a:t>Page blobs are optimized for random read/write operations.  Disks that are used to back Azure Virtual Machine’s use page blobs.  </a:t>
            </a:r>
            <a:r>
              <a:rPr lang="en-US" b="1" baseline="0" dirty="0"/>
              <a:t>The size limit for a single page blob can be 1TB.</a:t>
            </a:r>
          </a:p>
          <a:p>
            <a:r>
              <a:rPr lang="en-US" baseline="0" dirty="0"/>
              <a:t>They managed in containers. Containers allow you to group blobs together.</a:t>
            </a:r>
          </a:p>
          <a:p>
            <a:r>
              <a:rPr lang="en-US" baseline="0" dirty="0"/>
              <a:t>Block blobs are for sequential reads. Read or write at one time like photos. logs, files</a:t>
            </a:r>
          </a:p>
          <a:p>
            <a:r>
              <a:rPr lang="en-US" baseline="0" dirty="0"/>
              <a:t>Page blobs are for random reads. 3 copies in the same region. This is what backs the VM service and VM storage.</a:t>
            </a:r>
          </a:p>
          <a:p>
            <a:endParaRPr lang="en-US" baseline="0" dirty="0"/>
          </a:p>
          <a:p>
            <a:r>
              <a:rPr lang="en-US" baseline="0" dirty="0"/>
              <a:t>There is also a new blob type called append only blob. </a:t>
            </a:r>
            <a:r>
              <a:rPr lang="en-US" b="1" dirty="0">
                <a:effectLst/>
              </a:rPr>
              <a:t>An append blob is comprised of blocks and is optimized for append operations. </a:t>
            </a:r>
            <a:r>
              <a:rPr lang="en-US" dirty="0">
                <a:effectLst/>
              </a:rPr>
              <a:t>When you modify an append blob, blocks are added to the end of the blob only, via the </a:t>
            </a:r>
            <a:r>
              <a:rPr lang="en-US" dirty="0">
                <a:effectLst/>
                <a:hlinkClick r:id="rId3"/>
              </a:rPr>
              <a:t>Append Block</a:t>
            </a:r>
            <a:r>
              <a:rPr lang="en-US" dirty="0">
                <a:effectLst/>
              </a:rPr>
              <a:t> operation. </a:t>
            </a:r>
            <a:r>
              <a:rPr lang="en-US" b="1" dirty="0">
                <a:effectLst/>
              </a:rPr>
              <a:t>Updating or deleting of existing blocks is not supported. </a:t>
            </a:r>
            <a:r>
              <a:rPr lang="en-US" dirty="0">
                <a:effectLst/>
              </a:rPr>
              <a:t>Unlike a block blob, an append blob does not expose its block IDs. </a:t>
            </a:r>
          </a:p>
          <a:p>
            <a:r>
              <a:rPr lang="en-US" dirty="0">
                <a:effectLst/>
              </a:rPr>
              <a:t>Each block in an append blob can be a different size, up to a maximum of 4 MB, and an append blob can include up to 50,000 blocks. The maximum size of an append blob is therefore slightly more than 195 GB (4 MB X 50,000 blocks).</a:t>
            </a:r>
          </a:p>
          <a:p>
            <a:endParaRPr lang="en-US" baseline="0" dirty="0"/>
          </a:p>
          <a:p>
            <a:endParaRPr lang="en-US" baseline="0" dirty="0"/>
          </a:p>
          <a:p>
            <a:r>
              <a:rPr lang="en-US" baseline="0" dirty="0"/>
              <a:t>&lt;click&gt;</a:t>
            </a:r>
          </a:p>
          <a:p>
            <a:endParaRPr lang="en-US" baseline="0" dirty="0"/>
          </a:p>
          <a:p>
            <a:r>
              <a:rPr lang="en-US" baseline="0" dirty="0"/>
              <a:t>The File service is a new service in preview that supports the SMB protocol.  This allows you to access Azure Storage like you would a traditional file share.  It also enables you to share files between multiple Virtual Machines, which is not something you can do with a disk.</a:t>
            </a:r>
          </a:p>
          <a:p>
            <a:endParaRPr lang="en-US" baseline="0" dirty="0"/>
          </a:p>
          <a:p>
            <a:r>
              <a:rPr lang="en-US" baseline="0" dirty="0"/>
              <a:t>Once created, you can mount the SMB share just like a regular file share</a:t>
            </a:r>
          </a:p>
          <a:p>
            <a:endParaRPr lang="en-US" baseline="0" dirty="0"/>
          </a:p>
          <a:p>
            <a:r>
              <a:rPr lang="en-US" baseline="0" dirty="0"/>
              <a:t>&lt;click&gt;</a:t>
            </a:r>
          </a:p>
          <a:p>
            <a:endParaRPr lang="en-US" baseline="0" dirty="0"/>
          </a:p>
          <a:p>
            <a:r>
              <a:rPr lang="en-US" baseline="0" dirty="0"/>
              <a:t>The Table service provides extremely fast storage of structured data.  It is a NoSQL storage solution – don’t confuse it with SQL tables (not even close).  It is a key/value storage solution.  When using Azure Tables, think of “entities”.  An entity can have up to 255 properties associated with it, which includes 3 system properties required by the service.  And a single entity cannot exceed 1MB.</a:t>
            </a:r>
          </a:p>
          <a:p>
            <a:endParaRPr lang="en-US" baseline="0" dirty="0"/>
          </a:p>
          <a:p>
            <a:r>
              <a:rPr lang="en-US" baseline="0" dirty="0"/>
              <a:t>Really flexible storage.</a:t>
            </a:r>
          </a:p>
          <a:p>
            <a:endParaRPr lang="en-US" baseline="0" dirty="0"/>
          </a:p>
          <a:p>
            <a:r>
              <a:rPr lang="en-US" baseline="0" dirty="0"/>
              <a:t>&lt;click&gt;</a:t>
            </a:r>
          </a:p>
          <a:p>
            <a:endParaRPr lang="en-US" baseline="0" dirty="0"/>
          </a:p>
          <a:p>
            <a:r>
              <a:rPr lang="en-US" baseline="0" dirty="0"/>
              <a:t>The Queue service provides a durable messaging store that can be used for asynchronous messaging between application tiers or components.  FIFO is typical, but not guaranteed.  If you need a more robust messaging system than the Azure Service Bus should be considered.  For simple messaging requirements, Azure Queues is extremely effective.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17</a:t>
            </a:fld>
            <a:endParaRPr lang="en-US"/>
          </a:p>
        </p:txBody>
      </p:sp>
    </p:spTree>
    <p:extLst>
      <p:ext uri="{BB962C8B-B14F-4D97-AF65-F5344CB8AC3E}">
        <p14:creationId xmlns:p14="http://schemas.microsoft.com/office/powerpoint/2010/main" val="1340069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20</a:t>
            </a:fld>
            <a:endParaRPr lang="en-US"/>
          </a:p>
        </p:txBody>
      </p:sp>
    </p:spTree>
    <p:extLst>
      <p:ext uri="{BB962C8B-B14F-4D97-AF65-F5344CB8AC3E}">
        <p14:creationId xmlns:p14="http://schemas.microsoft.com/office/powerpoint/2010/main" val="2065593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Reference</a:t>
            </a:r>
          </a:p>
          <a:p>
            <a:r>
              <a:rPr lang="en-US" baseline="0" dirty="0"/>
              <a:t>https://azure.microsoft.com/en-us/documentation/articles/storage-premium-storage-preview-portal/#pricing-and-billing-when-using-premium-storage</a:t>
            </a:r>
          </a:p>
          <a:p>
            <a:endParaRPr lang="en-US" baseline="0" dirty="0"/>
          </a:p>
          <a:p>
            <a:r>
              <a:rPr lang="en-US" b="1" dirty="0"/>
              <a:t>Azure Storage Analytics performs logging and provides metrics data for a storage account</a:t>
            </a:r>
            <a:r>
              <a:rPr lang="en-US" dirty="0"/>
              <a:t>. You can use this data to trace requests, analyze usage trends, and diagnose issues with your storage account.</a:t>
            </a:r>
          </a:p>
          <a:p>
            <a:r>
              <a:rPr lang="en-US" b="1" dirty="0"/>
              <a:t>Storage analytics is not currently supported for Premium Storage.</a:t>
            </a:r>
            <a:r>
              <a:rPr lang="en-US" dirty="0"/>
              <a:t> To analyze the performance metrics of VMs using disks on Premium Storage accounts, use the operating system based tools, such as </a:t>
            </a:r>
            <a:r>
              <a:rPr lang="en-US" dirty="0">
                <a:hlinkClick r:id="rId3"/>
              </a:rPr>
              <a:t>Windows Performance Monitor</a:t>
            </a:r>
            <a:r>
              <a:rPr lang="en-US" dirty="0"/>
              <a:t> for Windows VMs and </a:t>
            </a:r>
            <a:r>
              <a:rPr lang="en-US" dirty="0">
                <a:hlinkClick r:id="rId4"/>
              </a:rPr>
              <a:t>IOSTAT</a:t>
            </a:r>
            <a:r>
              <a:rPr lang="en-US" dirty="0"/>
              <a:t> for Linux VMs. You can also enable the Azure VM Diagnostics on Azure Preview Portal. Refer to </a:t>
            </a:r>
            <a:r>
              <a:rPr lang="en-US" dirty="0">
                <a:hlinkClick r:id="rId5"/>
              </a:rPr>
              <a:t>Microsoft Azure Virtual Machine Monitoring with Azure Diagnostics Extension</a:t>
            </a:r>
            <a:r>
              <a:rPr lang="en-US" dirty="0"/>
              <a:t> for details.</a:t>
            </a:r>
          </a:p>
        </p:txBody>
      </p:sp>
      <p:sp>
        <p:nvSpPr>
          <p:cNvPr id="4" name="Slide Number Placeholder 3"/>
          <p:cNvSpPr>
            <a:spLocks noGrp="1"/>
          </p:cNvSpPr>
          <p:nvPr>
            <p:ph type="sldNum" sz="quarter" idx="10"/>
          </p:nvPr>
        </p:nvSpPr>
        <p:spPr/>
        <p:txBody>
          <a:bodyPr/>
          <a:lstStyle/>
          <a:p>
            <a:fld id="{9775AD18-5B56-4775-A2E4-ECEF0ABB851C}" type="slidenum">
              <a:rPr lang="en-US" smtClean="0"/>
              <a:t>21</a:t>
            </a:fld>
            <a:endParaRPr lang="en-US"/>
          </a:p>
        </p:txBody>
      </p:sp>
    </p:spTree>
    <p:extLst>
      <p:ext uri="{BB962C8B-B14F-4D97-AF65-F5344CB8AC3E}">
        <p14:creationId xmlns:p14="http://schemas.microsoft.com/office/powerpoint/2010/main" val="128725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Queue and Table storage are the two other Azure data abstractions which are not discussed in the SAP workshop here since they are not applicable for SAP.</a:t>
            </a:r>
          </a:p>
          <a:p>
            <a:pPr marL="0" indent="0">
              <a:buFontTx/>
              <a:buNone/>
            </a:pPr>
            <a:endParaRPr lang="en-US" baseline="0" dirty="0"/>
          </a:p>
          <a:p>
            <a:pPr marL="0" indent="0">
              <a:buFontTx/>
              <a:buNone/>
            </a:pPr>
            <a:r>
              <a:rPr lang="en-US" baseline="0" dirty="0"/>
              <a:t>A single standard storage account is capable of 20,000 IOPS for the entire storage account.  So, as you use the various service abstractions keep this limit in mind.  For example, if you have 20 virtual machines, each with 2-3 attached disks, then you could potentially be throttled if all the virtual machines are peaking at the same time.</a:t>
            </a:r>
          </a:p>
          <a:p>
            <a:pPr marL="0" indent="0">
              <a:buFontTx/>
              <a:buNone/>
            </a:pPr>
            <a:endParaRPr lang="en-US" baseline="0" dirty="0"/>
          </a:p>
          <a:p>
            <a:pPr marL="0" indent="0">
              <a:buFontTx/>
              <a:buNone/>
            </a:pPr>
            <a:r>
              <a:rPr lang="en-US" b="1" i="1" baseline="0" dirty="0"/>
              <a:t>Question:</a:t>
            </a:r>
            <a:r>
              <a:rPr lang="en-US" i="1" baseline="0" dirty="0"/>
              <a:t> What would you do if you found you were exceeding the IOPS for your account?</a:t>
            </a:r>
          </a:p>
          <a:p>
            <a:pPr marL="0" indent="0">
              <a:buFontTx/>
              <a:buNone/>
            </a:pPr>
            <a:r>
              <a:rPr lang="en-US" b="1" i="1" baseline="0" dirty="0"/>
              <a:t>Answer:</a:t>
            </a:r>
            <a:r>
              <a:rPr lang="en-US" i="1" baseline="0" dirty="0"/>
              <a:t> Create another storage account and shift the storage for some of your workloads to the new storage account.  Remember, you can have up to 100 storage accounts per subscription.  Contact support if you need more than that.</a:t>
            </a:r>
          </a:p>
          <a:p>
            <a:pPr marL="0" indent="0">
              <a:buFontTx/>
              <a:buNone/>
            </a:pPr>
            <a:endParaRPr lang="en-US" baseline="0" dirty="0"/>
          </a:p>
          <a:p>
            <a:pPr marL="0" indent="0">
              <a:buFontTx/>
              <a:buNone/>
            </a:pPr>
            <a:r>
              <a:rPr lang="en-US" dirty="0"/>
              <a:t>For blobs,</a:t>
            </a:r>
            <a:r>
              <a:rPr lang="en-US" baseline="0" dirty="0"/>
              <a:t> you are talking about page blobs and the limits for these will vary based on the pricing tier of the VM.  As an example, for each attached disk on a Standard VM, you will get up to 500 IOPS per disk.  </a:t>
            </a:r>
          </a:p>
          <a:p>
            <a:pPr marL="0" indent="0">
              <a:buFontTx/>
              <a:buNone/>
            </a:pPr>
            <a:endParaRPr lang="en-US" baseline="0" dirty="0"/>
          </a:p>
          <a:p>
            <a:pPr marL="0" indent="0">
              <a:buFontTx/>
              <a:buNone/>
            </a:pPr>
            <a:r>
              <a:rPr lang="en-US" b="1" i="1" baseline="0" dirty="0"/>
              <a:t>Question: </a:t>
            </a:r>
            <a:r>
              <a:rPr lang="en-US" i="1" baseline="0" dirty="0"/>
              <a:t>If you attach three 1TB data disks to a virtual machine and then stripe the disks in the Virtual Machine to create one 3TB drive, what would be the scalability target for that drive in the virtual machine?</a:t>
            </a:r>
          </a:p>
          <a:p>
            <a:pPr marL="0" indent="0">
              <a:buFontTx/>
              <a:buNone/>
            </a:pPr>
            <a:r>
              <a:rPr lang="en-US" b="1" i="1" baseline="0" dirty="0"/>
              <a:t>Answer:</a:t>
            </a:r>
            <a:r>
              <a:rPr lang="en-US" i="1" baseline="0" dirty="0"/>
              <a:t> Up to 1,500 IOPS.  Remember, the 500 IOPS is per blob.  Even though it looks like one single drive to the VM, it is backed by 3 separate blobs and as you saw earlier, these are load-balanced across partitions.</a:t>
            </a:r>
          </a:p>
          <a:p>
            <a:pPr marL="0" indent="0">
              <a:buFontTx/>
              <a:buNone/>
            </a:pPr>
            <a:endParaRPr lang="en-US" baseline="0" dirty="0"/>
          </a:p>
          <a:p>
            <a:pPr marL="0" indent="0">
              <a:buFontTx/>
              <a:buNone/>
            </a:pPr>
            <a:r>
              <a:rPr lang="en-US" baseline="0" dirty="0"/>
              <a:t>Continuing, you can see what the scalability targets are fro the other storage services.</a:t>
            </a:r>
          </a:p>
          <a:p>
            <a:pPr marL="0" indent="0">
              <a:buFontTx/>
              <a:buNone/>
            </a:pPr>
            <a:endParaRPr lang="en-US" baseline="0" dirty="0"/>
          </a:p>
          <a:p>
            <a:pPr marL="0" indent="0">
              <a:buFontTx/>
              <a:buNone/>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23</a:t>
            </a:fld>
            <a:endParaRPr lang="en-US"/>
          </a:p>
        </p:txBody>
      </p:sp>
    </p:spTree>
    <p:extLst>
      <p:ext uri="{BB962C8B-B14F-4D97-AF65-F5344CB8AC3E}">
        <p14:creationId xmlns:p14="http://schemas.microsoft.com/office/powerpoint/2010/main" val="993807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Premium storage only support Page Blobs.  </a:t>
            </a:r>
          </a:p>
          <a:p>
            <a:endParaRPr lang="en-US" baseline="0" dirty="0"/>
          </a:p>
          <a:p>
            <a:r>
              <a:rPr lang="en-US" baseline="0" dirty="0"/>
              <a:t>https://azure.microsoft.com/en-us/documentation/articles/azure-subscription-service-limits/#storage-limits</a:t>
            </a:r>
          </a:p>
        </p:txBody>
      </p:sp>
      <p:sp>
        <p:nvSpPr>
          <p:cNvPr id="4" name="Slide Number Placeholder 3"/>
          <p:cNvSpPr>
            <a:spLocks noGrp="1"/>
          </p:cNvSpPr>
          <p:nvPr>
            <p:ph type="sldNum" sz="quarter" idx="10"/>
          </p:nvPr>
        </p:nvSpPr>
        <p:spPr/>
        <p:txBody>
          <a:bodyPr/>
          <a:lstStyle/>
          <a:p>
            <a:fld id="{9775AD18-5B56-4775-A2E4-ECEF0ABB851C}" type="slidenum">
              <a:rPr lang="en-US" smtClean="0"/>
              <a:t>24</a:t>
            </a:fld>
            <a:endParaRPr lang="en-US"/>
          </a:p>
        </p:txBody>
      </p:sp>
    </p:spTree>
    <p:extLst>
      <p:ext uri="{BB962C8B-B14F-4D97-AF65-F5344CB8AC3E}">
        <p14:creationId xmlns:p14="http://schemas.microsoft.com/office/powerpoint/2010/main" val="321921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Virtual Machines lets you create and use virtual machines in the cloud. This is one of Azure’s </a:t>
            </a:r>
            <a:r>
              <a:rPr lang="en-US" sz="1200" b="0" i="1" kern="1200" dirty="0">
                <a:solidFill>
                  <a:schemeClr val="tx1"/>
                </a:solidFill>
                <a:effectLst/>
                <a:latin typeface="+mn-lt"/>
                <a:ea typeface="+mn-ea"/>
                <a:cs typeface="+mn-cs"/>
              </a:rPr>
              <a:t>Infrastructure as a Service (IaaS)</a:t>
            </a:r>
            <a:r>
              <a:rPr lang="en-US" sz="1200" b="0" i="0" kern="1200" baseline="0" dirty="0">
                <a:solidFill>
                  <a:schemeClr val="tx1"/>
                </a:solidFill>
                <a:effectLst/>
                <a:latin typeface="+mn-lt"/>
                <a:ea typeface="+mn-ea"/>
                <a:cs typeface="+mn-cs"/>
              </a:rPr>
              <a:t> features.  The A </a:t>
            </a:r>
            <a:r>
              <a:rPr lang="en-US" sz="1200" b="0" i="0" kern="1200" dirty="0">
                <a:solidFill>
                  <a:schemeClr val="tx1"/>
                </a:solidFill>
                <a:effectLst/>
                <a:latin typeface="+mn-lt"/>
                <a:ea typeface="+mn-ea"/>
                <a:cs typeface="+mn-cs"/>
              </a:rPr>
              <a:t>virtual machine technology can be used in variety of ways.</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a:t>
            </a:fld>
            <a:endParaRPr lang="en-US"/>
          </a:p>
        </p:txBody>
      </p:sp>
    </p:spTree>
    <p:extLst>
      <p:ext uri="{BB962C8B-B14F-4D97-AF65-F5344CB8AC3E}">
        <p14:creationId xmlns:p14="http://schemas.microsoft.com/office/powerpoint/2010/main" val="4048027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2_Storage_Disk_IOPS.docx</a:t>
            </a:r>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25</a:t>
            </a:fld>
            <a:endParaRPr lang="en-US"/>
          </a:p>
        </p:txBody>
      </p:sp>
    </p:spTree>
    <p:extLst>
      <p:ext uri="{BB962C8B-B14F-4D97-AF65-F5344CB8AC3E}">
        <p14:creationId xmlns:p14="http://schemas.microsoft.com/office/powerpoint/2010/main" val="1485957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create a storage account you must provide a unique name.  During account creation Azure will generate a set of access keys for your storage account.  Collectively, the storage account name and an access key provide the credentials you need to authenticate and access objects in your storage account.</a:t>
            </a:r>
          </a:p>
          <a:p>
            <a:endParaRPr lang="en-US" baseline="0" dirty="0"/>
          </a:p>
          <a:p>
            <a:r>
              <a:rPr lang="en-US" baseline="0" dirty="0"/>
              <a:t>By default, access keys give you full control of the storage account and allows you to do virtually anything you want in the account.  Therefore, it is a security best-practice to regenerate your access keys periodically.</a:t>
            </a:r>
          </a:p>
          <a:p>
            <a:endParaRPr lang="en-US" baseline="0" dirty="0"/>
          </a:p>
          <a:p>
            <a:r>
              <a:rPr lang="en-US" b="1" i="1" baseline="0" dirty="0"/>
              <a:t>Question</a:t>
            </a:r>
            <a:r>
              <a:rPr lang="en-US" i="1" baseline="0" dirty="0"/>
              <a:t>: Notice in the screen capture here there are two access keys generated; a primary and a secondary.  Would anyone care to guess why there are two?</a:t>
            </a:r>
          </a:p>
          <a:p>
            <a:r>
              <a:rPr lang="en-US" b="1" i="1" baseline="0" dirty="0"/>
              <a:t>Answer</a:t>
            </a:r>
            <a:r>
              <a:rPr lang="en-US" i="1" baseline="0" dirty="0"/>
              <a:t>: As mentioned previously, it is a security best practice to regenerate your keys regularly since these keys give you essentially full access to the account.  There are two keys associated with the storage account for HA reasons.  The idea is simply this… suppose you have web applications and virtual machines that use Azure storage for various activities.  Also assume that the applications are currently using the primary access key.  If you regenerate the keys for the storage account you will break those applications.  So, the intent here is to first notify application owners to update their applications to use the secondary access key.  After the applications are updated, then you can regenerate the primary access key.  After 30 days or so, repeat the process but this time have the application owners switch back the primary access key.</a:t>
            </a:r>
          </a:p>
          <a:p>
            <a:endParaRPr lang="en-US" baseline="0" dirty="0"/>
          </a:p>
          <a:p>
            <a:r>
              <a:rPr lang="en-US" baseline="0" dirty="0"/>
              <a:t>Also, note that this notion of two access keys is not unique to Azure storage.  You will see this in other parts of the platform such as Service Bus, Media Services, and others.  So, when you see this understand that this is how the two keys are intended to be used.</a:t>
            </a:r>
          </a:p>
          <a:p>
            <a:endParaRPr lang="en-US" baseline="0" dirty="0"/>
          </a:p>
          <a:p>
            <a:r>
              <a:rPr lang="en-US" baseline="0" dirty="0"/>
              <a:t>Finally, as the graphic at the bottom of the screen shows, typically applications will be the primary consumers of the access keys.  Or, it could be a management tool that you use to manage your azure storage account.  You never want to give these keys to clients or end-users.</a:t>
            </a:r>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27</a:t>
            </a:fld>
            <a:endParaRPr lang="en-US"/>
          </a:p>
        </p:txBody>
      </p:sp>
    </p:spTree>
    <p:extLst>
      <p:ext uri="{BB962C8B-B14F-4D97-AF65-F5344CB8AC3E}">
        <p14:creationId xmlns:p14="http://schemas.microsoft.com/office/powerpoint/2010/main" val="3672532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common architecture for a web app is one where data is </a:t>
            </a:r>
            <a:r>
              <a:rPr lang="en-US" baseline="0" dirty="0" err="1"/>
              <a:t>proxy’d</a:t>
            </a:r>
            <a:r>
              <a:rPr lang="en-US" baseline="0" dirty="0"/>
              <a:t> through the web application instance.  For example, if I want to retrieve data then a request is made to the web app, which in turn retrieves the data from storage, and then responds to the client with the data.  For small data this is generally not a problem.  However, as the size of the data grows it is often times necessary to scale up and/or out the web application to support user demand.</a:t>
            </a:r>
          </a:p>
          <a:p>
            <a:endParaRPr lang="en-US" baseline="0" dirty="0"/>
          </a:p>
          <a:p>
            <a:r>
              <a:rPr lang="en-US" baseline="0" dirty="0"/>
              <a:t>A better approach could be to offload R/W operations to storage such that the client directly accesses the storage.  This is where SAS tokens can be extremely useful.  When the client requests to read/write data, the web application instead returns a SAS token that contains the information necessary to authenticate access to a resource in storage.</a:t>
            </a:r>
          </a:p>
          <a:p>
            <a:endParaRPr lang="en-US" baseline="0" dirty="0"/>
          </a:p>
          <a:p>
            <a:r>
              <a:rPr lang="en-US" baseline="0" dirty="0"/>
              <a:t>In this scenario, a client authenticates to the web application as usual using a set of credentials.  When the authenticated user does something on the site that requires a R/W operation on data, the site returns a SAS token to the client and then client performs the operation directly against storage using the SAS token to authenticate against the storage service.</a:t>
            </a:r>
          </a:p>
          <a:p>
            <a:endParaRPr lang="en-US" baseline="0" dirty="0"/>
          </a:p>
          <a:p>
            <a:r>
              <a:rPr lang="en-US" baseline="0" dirty="0"/>
              <a:t>Not stored, they are computed on the fly. Can store a stored access policy on containers</a:t>
            </a:r>
          </a:p>
          <a:p>
            <a:endParaRPr lang="en-US" baseline="0" dirty="0"/>
          </a:p>
          <a:p>
            <a:r>
              <a:rPr lang="en-US" baseline="0" dirty="0"/>
              <a:t>Improvements made (HTTPS only, Account SAS and IP ACL SAS)</a:t>
            </a:r>
          </a:p>
          <a:p>
            <a:endParaRPr lang="en-US" baseline="0" dirty="0"/>
          </a:p>
          <a:p>
            <a:endParaRPr lang="en-US" baseline="0" dirty="0"/>
          </a:p>
          <a:p>
            <a:endParaRPr lang="en-US" dirty="0"/>
          </a:p>
          <a:p>
            <a:endParaRPr lang="en-US" dirty="0"/>
          </a:p>
          <a:p>
            <a:endParaRPr lang="en-US" dirty="0"/>
          </a:p>
          <a:p>
            <a:r>
              <a:rPr lang="en-US" b="1" dirty="0"/>
              <a:t>Reference</a:t>
            </a:r>
          </a:p>
          <a:p>
            <a:r>
              <a:rPr lang="en-US" dirty="0"/>
              <a:t>https://azure.microsoft.com/en-us/documentation/articles/storage-dotnet-shared-access-signature-part-1/</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28</a:t>
            </a:fld>
            <a:endParaRPr lang="en-US"/>
          </a:p>
        </p:txBody>
      </p:sp>
    </p:spTree>
    <p:extLst>
      <p:ext uri="{BB962C8B-B14F-4D97-AF65-F5344CB8AC3E}">
        <p14:creationId xmlns:p14="http://schemas.microsoft.com/office/powerpoint/2010/main" val="2732375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31</a:t>
            </a:fld>
            <a:endParaRPr lang="en-US"/>
          </a:p>
        </p:txBody>
      </p:sp>
    </p:spTree>
    <p:extLst>
      <p:ext uri="{BB962C8B-B14F-4D97-AF65-F5344CB8AC3E}">
        <p14:creationId xmlns:p14="http://schemas.microsoft.com/office/powerpoint/2010/main" val="124100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40 disks per account</a:t>
            </a:r>
          </a:p>
          <a:p>
            <a:r>
              <a:rPr lang="en-US" dirty="0"/>
              <a:t>Up</a:t>
            </a:r>
            <a:r>
              <a:rPr lang="en-US" baseline="0" dirty="0"/>
              <a:t> to 100 storage accounts per subscription</a:t>
            </a:r>
          </a:p>
          <a:p>
            <a:endParaRPr lang="en-US"/>
          </a:p>
          <a:p>
            <a:r>
              <a:rPr lang="en-US"/>
              <a:t>When deployinig many SAP application for an SAP environment (DEV/TST/PROD), there will be many SAP applications</a:t>
            </a:r>
            <a:r>
              <a:rPr lang="en-US" baseline="0"/>
              <a:t> like ECC, BW, SCM for example.  If these application databases are all deployed over the same storage account, you may push against the storage account IOPS limit of 20,000 for standard storage.  So watch for that as you are designing storage layout for SAP applications in large landscapes.</a:t>
            </a:r>
          </a:p>
          <a:p>
            <a:endParaRPr lang="en-US" baseline="0"/>
          </a:p>
          <a:p>
            <a:r>
              <a:rPr lang="en-US" baseline="0"/>
              <a:t>The same is true for SQL farms supporting many applications.  Be mindful of the constraint.</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33</a:t>
            </a:fld>
            <a:endParaRPr lang="en-US"/>
          </a:p>
        </p:txBody>
      </p:sp>
    </p:spTree>
    <p:extLst>
      <p:ext uri="{BB962C8B-B14F-4D97-AF65-F5344CB8AC3E}">
        <p14:creationId xmlns:p14="http://schemas.microsoft.com/office/powerpoint/2010/main" val="3977648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big networking</a:t>
            </a:r>
            <a:r>
              <a:rPr lang="en-US" baseline="0" dirty="0"/>
              <a:t> picture. </a:t>
            </a:r>
          </a:p>
          <a:p>
            <a:r>
              <a:rPr lang="en-US" b="1" baseline="0" dirty="0"/>
              <a:t>Virtual network:</a:t>
            </a:r>
            <a:r>
              <a:rPr lang="en-US" baseline="0" dirty="0"/>
              <a:t> </a:t>
            </a:r>
            <a:r>
              <a:rPr lang="en-US" sz="900" b="0" i="0" kern="1200" dirty="0">
                <a:solidFill>
                  <a:schemeClr val="tx1"/>
                </a:solidFill>
                <a:effectLst/>
                <a:latin typeface="Segoe UI Light" pitchFamily="34" charset="0"/>
                <a:ea typeface="+mn-ea"/>
                <a:cs typeface="+mn-cs"/>
              </a:rPr>
              <a:t>An Azure virtual network (VNet) is a representation of your own network in the cloud. </a:t>
            </a:r>
          </a:p>
          <a:p>
            <a:r>
              <a:rPr lang="en-US" sz="900" b="1" i="0" kern="1200" dirty="0">
                <a:solidFill>
                  <a:schemeClr val="tx1"/>
                </a:solidFill>
                <a:effectLst/>
                <a:latin typeface="Segoe UI Light" pitchFamily="34" charset="0"/>
                <a:ea typeface="+mn-ea"/>
                <a:cs typeface="+mn-cs"/>
              </a:rPr>
              <a:t>Bring your own network:</a:t>
            </a:r>
            <a:r>
              <a:rPr lang="en-US" sz="900" b="0" i="0" kern="1200" dirty="0">
                <a:solidFill>
                  <a:schemeClr val="tx1"/>
                </a:solidFill>
                <a:effectLst/>
                <a:latin typeface="Segoe UI Light" pitchFamily="34" charset="0"/>
                <a:ea typeface="+mn-ea"/>
                <a:cs typeface="+mn-cs"/>
              </a:rPr>
              <a:t> Microsoft lets you bring you own network (BYON) into Windows Azure. You can connect your local area network (LAN) to Azure and an unlimited number of computers on your corporate networks can seamlessly communicate with VMs in Azure. You can specify private network spaces (such as 192.168.x.x and 10.x.x.x) in any range, size, and starting number to suit your existing network topology.</a:t>
            </a:r>
          </a:p>
          <a:p>
            <a:r>
              <a:rPr lang="en-US" sz="900" b="1" i="0" kern="1200" dirty="0">
                <a:solidFill>
                  <a:schemeClr val="tx1"/>
                </a:solidFill>
                <a:effectLst/>
                <a:latin typeface="Segoe UI Light" pitchFamily="34" charset="0"/>
                <a:ea typeface="+mn-ea"/>
                <a:cs typeface="+mn-cs"/>
              </a:rPr>
              <a:t>Segment with subnets and security groups:</a:t>
            </a:r>
            <a:r>
              <a:rPr lang="en-US" sz="900" b="0" i="0" kern="1200" dirty="0">
                <a:solidFill>
                  <a:schemeClr val="tx1"/>
                </a:solidFill>
                <a:effectLst/>
                <a:latin typeface="Segoe UI Light" pitchFamily="34" charset="0"/>
                <a:ea typeface="+mn-ea"/>
                <a:cs typeface="+mn-cs"/>
              </a:rPr>
              <a:t> You can also further segment your VNet into subnets and deploy Azure IaaS virtual machines (VMs) and PaaS role instances, in the same way you can deploy physical and virtual machines to your on-premises datacenter. Network Security Groups provide control over network traffic flowing in and out of your services running in Azure.</a:t>
            </a:r>
          </a:p>
          <a:p>
            <a:r>
              <a:rPr lang="en-US" sz="900" b="1" i="0" kern="1200" dirty="0">
                <a:solidFill>
                  <a:schemeClr val="tx1"/>
                </a:solidFill>
                <a:effectLst/>
                <a:latin typeface="Segoe UI Light" pitchFamily="34" charset="0"/>
                <a:ea typeface="+mn-ea"/>
                <a:cs typeface="+mn-cs"/>
              </a:rPr>
              <a:t>Control traffic flow with User Defined Routes:</a:t>
            </a:r>
            <a:r>
              <a:rPr lang="en-US" sz="900" b="0" i="0" kern="1200" dirty="0">
                <a:solidFill>
                  <a:schemeClr val="tx1"/>
                </a:solidFill>
                <a:effectLst/>
                <a:latin typeface="Segoe UI Light" pitchFamily="34" charset="0"/>
                <a:ea typeface="+mn-ea"/>
                <a:cs typeface="+mn-cs"/>
              </a:rPr>
              <a:t> With user defined routes, you now have complete control over the traffic flow in your virtual network. Virtual network by default provides system routes for traffic flow between virtual machines. You can now customize the routing table by defining routes allowing you to direct traffic through network appliances.</a:t>
            </a:r>
          </a:p>
          <a:p>
            <a:r>
              <a:rPr lang="en-US" dirty="0"/>
              <a:t>&lt;Click&gt;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Front-End Access: for</a:t>
            </a:r>
            <a:r>
              <a:rPr lang="en-US" baseline="0" dirty="0"/>
              <a:t> the front end access, Microsoft Azure Virtual Private Network (VPN) provides multiple options to secure and manage VPN like, dynamic/reserved public IP address, ACL for security, load balancing </a:t>
            </a:r>
            <a:r>
              <a:rPr lang="en-US" baseline="0" dirty="0" err="1"/>
              <a:t>etc</a:t>
            </a:r>
            <a:r>
              <a:rPr lang="en-US" baseline="0" dirty="0"/>
              <a:t>…</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&lt;Click&gt;</a:t>
            </a:r>
          </a:p>
          <a:p>
            <a:r>
              <a:rPr lang="en-US" b="1" dirty="0"/>
              <a:t>Backend Connectivity:</a:t>
            </a:r>
            <a:r>
              <a:rPr lang="en-US" dirty="0"/>
              <a:t> With</a:t>
            </a:r>
            <a:r>
              <a:rPr lang="en-US" baseline="0" dirty="0"/>
              <a:t> Microsoft Azure Virtual Private Network (VPN), you can create point-to-site VPN for your dev/test, create secure site-to-site connectivity with Azure VPN gateways and can opt for ExpressRoute for private enterprise grade connectivity.</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11:19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57410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Azure virtual network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is a representation of your own network in the cloud. You can control your Azure network settings and define DHCP address blocks, DNS settings, security policies, and routing. You can also further segment your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better understand </a:t>
            </a:r>
            <a:r>
              <a:rPr lang="en-US" sz="900" b="0" i="0" kern="1200" dirty="0" err="1">
                <a:solidFill>
                  <a:schemeClr val="tx1"/>
                </a:solidFill>
                <a:effectLst/>
                <a:latin typeface="Segoe UI Light" pitchFamily="34" charset="0"/>
                <a:ea typeface="+mn-ea"/>
                <a:cs typeface="+mn-cs"/>
              </a:rPr>
              <a:t>VNets</a:t>
            </a:r>
            <a:r>
              <a:rPr lang="en-US" sz="900" b="0" i="0" kern="1200" dirty="0">
                <a:solidFill>
                  <a:schemeClr val="tx1"/>
                </a:solidFill>
                <a:effectLst/>
                <a:latin typeface="Segoe UI Light" pitchFamily="34" charset="0"/>
                <a:ea typeface="+mn-ea"/>
                <a:cs typeface="+mn-cs"/>
              </a:rPr>
              <a:t>, take a look at the figure below, which shows a simplified on-premises network.</a:t>
            </a:r>
          </a:p>
          <a:p>
            <a:r>
              <a:rPr lang="en-US" sz="900" b="0" i="0" kern="1200" dirty="0">
                <a:solidFill>
                  <a:schemeClr val="tx1"/>
                </a:solidFill>
                <a:effectLst/>
                <a:latin typeface="Segoe UI Light" pitchFamily="34" charset="0"/>
                <a:ea typeface="+mn-ea"/>
                <a:cs typeface="+mn-cs"/>
              </a:rPr>
              <a:t>&lt;Click&gt;</a:t>
            </a:r>
          </a:p>
          <a:p>
            <a:r>
              <a:rPr lang="en-US" sz="900" b="0" i="0" kern="1200" dirty="0">
                <a:solidFill>
                  <a:schemeClr val="tx1"/>
                </a:solidFill>
                <a:effectLst/>
                <a:latin typeface="Segoe UI Light" pitchFamily="34" charset="0"/>
                <a:ea typeface="+mn-ea"/>
                <a:cs typeface="+mn-cs"/>
              </a:rPr>
              <a:t>The same network can be hosted in Azure as shown in the figure</a:t>
            </a:r>
            <a:r>
              <a:rPr lang="en-US" sz="900" b="0" i="0" kern="1200" baseline="0" dirty="0">
                <a:solidFill>
                  <a:schemeClr val="tx1"/>
                </a:solidFill>
                <a:effectLst/>
                <a:latin typeface="Segoe UI Light" pitchFamily="34" charset="0"/>
                <a:ea typeface="+mn-ea"/>
                <a:cs typeface="+mn-cs"/>
              </a:rPr>
              <a:t> on right.</a:t>
            </a: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42061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Details:</a:t>
            </a:r>
          </a:p>
          <a:p>
            <a:pPr marL="171450" indent="-171450">
              <a:buFont typeface="Arial" panose="020B0604020202020204" pitchFamily="34" charset="0"/>
              <a:buChar char="•"/>
            </a:pPr>
            <a:r>
              <a:rPr lang="en-US" dirty="0"/>
              <a:t>For each subnet you can attach a routing table</a:t>
            </a:r>
          </a:p>
          <a:p>
            <a:pPr marL="171450" indent="-171450">
              <a:buFont typeface="Arial" panose="020B0604020202020204" pitchFamily="34" charset="0"/>
              <a:buChar char="•"/>
            </a:pPr>
            <a:r>
              <a:rPr lang="en-US" dirty="0"/>
              <a:t>256 routes per subnet</a:t>
            </a:r>
          </a:p>
          <a:p>
            <a:pPr marL="171450" indent="-171450">
              <a:buFont typeface="Arial" panose="020B0604020202020204" pitchFamily="34" charset="0"/>
              <a:buChar char="•"/>
            </a:pPr>
            <a:r>
              <a:rPr lang="en-US" dirty="0"/>
              <a:t>Depending on address prefix – go to the next hop</a:t>
            </a:r>
          </a:p>
          <a:p>
            <a:pPr marL="171450" indent="-171450">
              <a:buFont typeface="Arial" panose="020B0604020202020204" pitchFamily="34" charset="0"/>
              <a:buChar char="•"/>
            </a:pPr>
            <a:r>
              <a:rPr lang="en-US" dirty="0"/>
              <a:t>Can build topologies where you can put things like virtual network appliance, your own firewalls, force certain traffic to certain places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970624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segment the network, you can have access control lists on the network</a:t>
            </a:r>
          </a:p>
          <a:p>
            <a:r>
              <a:rPr lang="en-US" baseline="0" dirty="0"/>
              <a:t>Apply to each subnet or VMs within the subnet</a:t>
            </a:r>
          </a:p>
          <a:p>
            <a:r>
              <a:rPr lang="en-US" baseline="0" dirty="0"/>
              <a:t>Allow or deny rules</a:t>
            </a:r>
          </a:p>
          <a:p>
            <a:r>
              <a:rPr lang="en-US" baseline="0" dirty="0"/>
              <a:t>Apply to the subnet, they’re automatically applied to the subnet</a:t>
            </a:r>
          </a:p>
          <a:p>
            <a:endParaRPr lang="en-US" baseline="0" dirty="0"/>
          </a:p>
          <a:p>
            <a:r>
              <a:rPr lang="en-US" baseline="0" dirty="0"/>
              <a:t>NSGs + UDRs + Multiple NICS – total flexibility</a:t>
            </a:r>
            <a:endParaRPr lang="en-US" dirty="0"/>
          </a:p>
          <a:p>
            <a:endParaRPr lang="en-US" dirty="0"/>
          </a:p>
          <a:p>
            <a:r>
              <a:rPr lang="en-US" dirty="0"/>
              <a:t>Reference: https://azure.microsoft.com/en-in/documentation/articles/virtual-networks-nsg/</a:t>
            </a:r>
          </a:p>
          <a:p>
            <a:endParaRPr lang="en-US" dirty="0"/>
          </a:p>
          <a:p>
            <a:r>
              <a:rPr lang="en-US" dirty="0"/>
              <a:t>NIC: </a:t>
            </a:r>
            <a:r>
              <a:rPr lang="en-US" sz="900" b="0" i="0" kern="1200" dirty="0">
                <a:solidFill>
                  <a:schemeClr val="tx1"/>
                </a:solidFill>
                <a:effectLst/>
                <a:latin typeface="Segoe UI Light" pitchFamily="34" charset="0"/>
                <a:ea typeface="+mn-ea"/>
                <a:cs typeface="+mn-cs"/>
              </a:rPr>
              <a:t>You can create virtual machines (VMs) in Azure and attach multiple network interfaces (NICs) to each of your VMs. Multi NIC is a requirement for many network virtual appliances, such as application delivery and WAN optimization solutions. Multi NIC also provides more network traffic management functionality, including isolation of traffic between a front end NIC and back end NIC(s), or separation of data plane traffic from management plane traffic.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11:19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372783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Network Security Groups</a:t>
            </a:r>
          </a:p>
          <a:p>
            <a:r>
              <a:rPr lang="en-US" sz="1000" baseline="0" dirty="0">
                <a:solidFill>
                  <a:srgbClr val="44546A"/>
                </a:solidFill>
              </a:rPr>
              <a:t>Details: TBD</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VNet with 3 Subnets, Frontend, App Subnet and Database subnet, three Network Security groups one per each subnet.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Script: 2.0_NSG.docx </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Reference</a:t>
            </a:r>
            <a:r>
              <a:rPr lang="en-US" sz="900" kern="1200" baseline="0" dirty="0">
                <a:solidFill>
                  <a:schemeClr val="tx1"/>
                </a:solidFill>
                <a:effectLst/>
                <a:latin typeface="Segoe UI Light" pitchFamily="34" charset="0"/>
                <a:ea typeface="+mn-ea"/>
                <a:cs typeface="+mn-cs"/>
              </a:rPr>
              <a:t> URL: https://azure.microsoft.com/en-in/documentation/articles/virtual-networks-create-nsg-arm-pportal/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Notes: refer existing demo script (2_Demo_NSG.docx) + http traffic to compute VM</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12:26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22251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So, now that you know have</a:t>
            </a:r>
            <a:r>
              <a:rPr lang="en-US" sz="1200" kern="1200" baseline="0" dirty="0">
                <a:solidFill>
                  <a:schemeClr val="tx1"/>
                </a:solidFill>
                <a:effectLst/>
                <a:latin typeface="Segoe UI" pitchFamily="34" charset="0"/>
                <a:ea typeface="+mn-ea"/>
                <a:cs typeface="+mn-cs"/>
              </a:rPr>
              <a:t> some context for where Virtual Machines are useful, let’s take a high-level look at the architecture of a Virtual machine.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A VM has</a:t>
            </a:r>
            <a:r>
              <a:rPr lang="en-US" sz="1200" kern="1200" baseline="0" dirty="0">
                <a:solidFill>
                  <a:schemeClr val="tx1"/>
                </a:solidFill>
                <a:effectLst/>
                <a:latin typeface="Segoe UI" pitchFamily="34" charset="0"/>
                <a:ea typeface="+mn-ea"/>
                <a:cs typeface="+mn-cs"/>
              </a:rPr>
              <a:t> a bootable OS Disk that can contain Windows or Linux.  This OS Disk is just a .</a:t>
            </a:r>
            <a:r>
              <a:rPr lang="en-US" sz="1200" kern="1200" baseline="0" dirty="0" err="1">
                <a:solidFill>
                  <a:schemeClr val="tx1"/>
                </a:solidFill>
                <a:effectLst/>
                <a:latin typeface="Segoe UI" pitchFamily="34" charset="0"/>
                <a:ea typeface="+mn-ea"/>
                <a:cs typeface="+mn-cs"/>
              </a:rPr>
              <a:t>vhd</a:t>
            </a:r>
            <a:r>
              <a:rPr lang="en-US" sz="1200" kern="1200" baseline="0" dirty="0">
                <a:solidFill>
                  <a:schemeClr val="tx1"/>
                </a:solidFill>
                <a:effectLst/>
                <a:latin typeface="Segoe UI" pitchFamily="34" charset="0"/>
                <a:ea typeface="+mn-ea"/>
                <a:cs typeface="+mn-cs"/>
              </a:rPr>
              <a:t>.  So, if you’re familiar with on-premises virtual machines using Hyper-V, then these are essentially the same.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pitchFamily="34" charset="0"/>
                <a:ea typeface="+mn-ea"/>
                <a:cs typeface="+mn-cs"/>
              </a:rPr>
              <a:t>A VM can optionally have one or more data disks attached to it. A data disk is where your application data would be stored.  For example, if you were running Windows Server Active Directory, it is recommended that you attach a data disk to store the directory database.  A data disk can be as large as 1 TB.  And since you only pay for data actually stored (not the allocated size), it is recommended that you allocate the full 1 TB for your data disks.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Segoe UI" pitchFamily="34" charset="0"/>
                <a:ea typeface="+mn-ea"/>
                <a:cs typeface="+mn-cs"/>
              </a:rPr>
              <a:t>The OS disk and Data Disks are persisted in your Azure Storage Account.  In the next session you will learn more about how Azure Storage Accounts function.  For now, just understand that this is where your disks are stored.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&lt;click&gt;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A</a:t>
            </a:r>
            <a:r>
              <a:rPr lang="en-US" sz="1200" kern="1200" baseline="0" dirty="0">
                <a:solidFill>
                  <a:schemeClr val="tx1"/>
                </a:solidFill>
                <a:effectLst/>
                <a:latin typeface="Segoe UI" pitchFamily="34" charset="0"/>
                <a:ea typeface="+mn-ea"/>
                <a:cs typeface="+mn-cs"/>
              </a:rPr>
              <a:t> VM is contained in a Virtual Network.  This virtual network provides an additional layer of isolation from other VM’s and services running in your Azure subscription.  For you to actually use the virtual machine (connect to it), a Network Security Group is configured to allow common traffic to it, such as Remote Desktop (RDP) for a Windows VM.  You will learn more about virtual networks in the networking session.  For now, understand that your VM instances are part of a Virtual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9775AD18-5B56-4775-A2E4-ECEF0ABB851C}" type="slidenum">
              <a:rPr lang="en-US" smtClean="0"/>
              <a:t>4</a:t>
            </a:fld>
            <a:endParaRPr lang="en-US"/>
          </a:p>
        </p:txBody>
      </p:sp>
    </p:spTree>
    <p:extLst>
      <p:ext uri="{BB962C8B-B14F-4D97-AF65-F5344CB8AC3E}">
        <p14:creationId xmlns:p14="http://schemas.microsoft.com/office/powerpoint/2010/main" val="2472952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57" defTabSz="932503">
              <a:spcAft>
                <a:spcPts val="1200"/>
              </a:spcAft>
            </a:pPr>
            <a:r>
              <a:rPr lang="en-US" sz="900" dirty="0">
                <a:solidFill>
                  <a:schemeClr val="tx1"/>
                </a:solidFill>
              </a:rPr>
              <a:t>Connect from anywhere securely</a:t>
            </a:r>
          </a:p>
          <a:p>
            <a:pPr marL="228557" defTabSz="932503">
              <a:spcAft>
                <a:spcPts val="1200"/>
              </a:spcAft>
            </a:pPr>
            <a:r>
              <a:rPr lang="en-US" sz="900" dirty="0">
                <a:solidFill>
                  <a:schemeClr val="tx1"/>
                </a:solidFill>
              </a:rPr>
              <a:t>No software installation required!</a:t>
            </a:r>
          </a:p>
          <a:p>
            <a:pPr marL="228557" defTabSz="932503">
              <a:spcAft>
                <a:spcPts val="1200"/>
              </a:spcAft>
            </a:pPr>
            <a:r>
              <a:rPr lang="en-US" sz="900" dirty="0">
                <a:solidFill>
                  <a:schemeClr val="tx1"/>
                </a:solidFill>
              </a:rPr>
              <a:t>Easy to setup and use</a:t>
            </a:r>
          </a:p>
          <a:p>
            <a:pPr marL="228557" defTabSz="932503">
              <a:spcAft>
                <a:spcPts val="1200"/>
              </a:spcAft>
            </a:pPr>
            <a:r>
              <a:rPr lang="en-US" sz="900" dirty="0">
                <a:solidFill>
                  <a:schemeClr val="tx1"/>
                </a:solidFill>
              </a:rPr>
              <a:t>Ideal for prototyping, development, demos</a:t>
            </a:r>
          </a:p>
          <a:p>
            <a:pPr marL="228557" defTabSz="932503">
              <a:spcAft>
                <a:spcPts val="1200"/>
              </a:spcAft>
            </a:pPr>
            <a:r>
              <a:rPr lang="en-US" sz="900" dirty="0">
                <a:solidFill>
                  <a:schemeClr val="tx1"/>
                </a:solidFill>
              </a:rPr>
              <a:t>P2S and S2S coexist</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11:19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040918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 your premises to the cloud securely</a:t>
            </a:r>
          </a:p>
          <a:p>
            <a:pPr marL="171450" indent="-171450">
              <a:buFont typeface="Arial" panose="020B0604020202020204" pitchFamily="34" charset="0"/>
              <a:buChar char="•"/>
            </a:pPr>
            <a:r>
              <a:rPr lang="en-US" dirty="0"/>
              <a:t>On-ramp for migrating services to the cloud</a:t>
            </a:r>
          </a:p>
          <a:p>
            <a:pPr marL="171450" indent="-171450">
              <a:buFont typeface="Arial" panose="020B0604020202020204" pitchFamily="34" charset="0"/>
              <a:buChar char="•"/>
            </a:pPr>
            <a:r>
              <a:rPr lang="en-US" dirty="0"/>
              <a:t>Use your on-premise resources in Azure (monitoring, AD, …)</a:t>
            </a:r>
          </a:p>
          <a:p>
            <a:r>
              <a:rPr lang="en-US" dirty="0"/>
              <a:t>Reference:</a:t>
            </a:r>
            <a:r>
              <a:rPr lang="en-US" baseline="0" dirty="0"/>
              <a:t> https://azure.microsoft.com/en-in/documentation/articles/vpn-gateway-site-to-site-create/</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11:19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010666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Predictable</a:t>
            </a:r>
            <a:r>
              <a:rPr lang="en-US" baseline="0" dirty="0"/>
              <a:t> Performance</a:t>
            </a:r>
          </a:p>
          <a:p>
            <a:pPr marL="171450" indent="-171450">
              <a:buFont typeface="Arial" panose="020B0604020202020204" pitchFamily="34" charset="0"/>
              <a:buChar char="•"/>
            </a:pPr>
            <a:r>
              <a:rPr lang="en-US" baseline="0" dirty="0"/>
              <a:t>Not under the mercy of your ISP</a:t>
            </a:r>
          </a:p>
          <a:p>
            <a:pPr marL="171450" indent="-171450">
              <a:buFont typeface="Arial" panose="020B0604020202020204" pitchFamily="34" charset="0"/>
              <a:buChar char="•"/>
            </a:pPr>
            <a:r>
              <a:rPr lang="en-US" baseline="0" dirty="0"/>
              <a:t>Secure – Packets don’t go over the open internet</a:t>
            </a:r>
          </a:p>
          <a:p>
            <a:pPr marL="171450" indent="-171450">
              <a:buFont typeface="Arial" panose="020B0604020202020204" pitchFamily="34" charset="0"/>
              <a:buChar char="•"/>
            </a:pPr>
            <a:r>
              <a:rPr lang="en-US" baseline="0" dirty="0"/>
              <a:t>High throughput – Given circuit can be up to 10 gigs, can have multiple circuits, highly available</a:t>
            </a:r>
          </a:p>
          <a:p>
            <a:pPr marL="171450" indent="-171450">
              <a:buFont typeface="Arial" panose="020B0604020202020204" pitchFamily="34" charset="0"/>
              <a:buChar char="•"/>
            </a:pPr>
            <a:r>
              <a:rPr lang="en-US" baseline="0" dirty="0"/>
              <a:t>Lower cost if you’re pushing a lot of data</a:t>
            </a:r>
          </a:p>
          <a:p>
            <a:endParaRPr lang="en-US" baseline="0" dirty="0"/>
          </a:p>
          <a:p>
            <a:r>
              <a:rPr lang="en-US" baseline="0" dirty="0"/>
              <a:t>Also the way to connect to Microsoft in general.  So far, only to connect to Azure but now it is the service to connect to all Microsoft Services. O365, Skype for Business, etc.</a:t>
            </a:r>
          </a:p>
          <a:p>
            <a:br>
              <a:rPr lang="en-US" baseline="0" dirty="0"/>
            </a:br>
            <a:r>
              <a:rPr lang="en-US" baseline="0" dirty="0"/>
              <a:t>Can be used to carry traffic for all these MS services. Same circuit will work. May choose multiple circuits for redundancy or more throughput.</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11:19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780783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our wide area network, enter in any region of the world and hit the other regions.  Enter US West and travel to Singapore across Microsoft’s network.</a:t>
            </a:r>
          </a:p>
          <a:p>
            <a:endParaRPr lang="en-US" baseline="0" dirty="0"/>
          </a:p>
          <a:p>
            <a:r>
              <a:rPr lang="en-US" baseline="0" dirty="0"/>
              <a:t>Increased number of routes, now 10000 up from 4000  (which was more than anyone else)</a:t>
            </a:r>
          </a:p>
          <a:p>
            <a:endParaRPr lang="en-US" baseline="0" dirty="0"/>
          </a:p>
          <a:p>
            <a:r>
              <a:rPr lang="en-US" baseline="0" dirty="0"/>
              <a:t>Connect up to 100 virtual networks to express route</a:t>
            </a:r>
          </a:p>
          <a:p>
            <a:r>
              <a:rPr lang="en-US" dirty="0"/>
              <a: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Standard pricing tier added to give you more options.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11:19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8990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Connect multiple on-premises sites to a virtual network</a:t>
            </a:r>
          </a:p>
          <a:p>
            <a:r>
              <a:rPr lang="en-US" dirty="0"/>
              <a:t>https://azure.microsoft.com/en-us/documentation/articles/vpn-gateway-multi-site/</a:t>
            </a:r>
          </a:p>
          <a:p>
            <a:r>
              <a:rPr lang="en-US"/>
              <a:t>https://azure.microsoft.com/en-us/documentation/articles/vpn-gateway-vpn-faq/</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11:19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910036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VPN Gateway</a:t>
            </a:r>
            <a:r>
              <a:rPr lang="en-US" baseline="0" dirty="0"/>
              <a:t> SKUs and limits:</a:t>
            </a:r>
          </a:p>
          <a:p>
            <a:r>
              <a:rPr lang="en-US" baseline="0"/>
              <a:t> https://azure.microsoft.com/en-us/documentation/articles/vpn-gateway-about-vpngateways/</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6/6/2016 11:19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144671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5AD18-5B56-4775-A2E4-ECEF0ABB851C}" type="slidenum">
              <a:rPr lang="en-US" smtClean="0"/>
              <a:t>48</a:t>
            </a:fld>
            <a:endParaRPr lang="en-US"/>
          </a:p>
        </p:txBody>
      </p:sp>
    </p:spTree>
    <p:extLst>
      <p:ext uri="{BB962C8B-B14F-4D97-AF65-F5344CB8AC3E}">
        <p14:creationId xmlns:p14="http://schemas.microsoft.com/office/powerpoint/2010/main" val="3378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OS disk is by default 127 GB.  You could increase it but generally you will leave it alone.  If you need storage, then you should attach a data disk.  The reason is that the OS disk is optimized for the OS and therefore has host-mode caching enabled for Reads and Writes.  Host-mode caching is not recommended for common VM workloads such as SQL Server, Active Directory, or SharePoint workloads.  In most cases, you should attach a data disk and disable caching to properly support the workload.</a:t>
            </a:r>
          </a:p>
          <a:p>
            <a:r>
              <a:rPr lang="en-US" baseline="0" dirty="0"/>
              <a:t> </a:t>
            </a:r>
          </a:p>
          <a:p>
            <a:r>
              <a:rPr lang="en-US" baseline="0" dirty="0"/>
              <a:t>Drive D is temporary.  This is physical storage on the server/rack the VM is currently running on.  If the VM get’s recycled due to failure or service upgrade, data on this drive is lost because the VM will likely be hosted on a different physical server.   So, use data disks for persistent storage.</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5</a:t>
            </a:fld>
            <a:endParaRPr lang="en-US"/>
          </a:p>
        </p:txBody>
      </p:sp>
    </p:spTree>
    <p:extLst>
      <p:ext uri="{BB962C8B-B14F-4D97-AF65-F5344CB8AC3E}">
        <p14:creationId xmlns:p14="http://schemas.microsoft.com/office/powerpoint/2010/main" val="378214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size</a:t>
            </a:r>
            <a:r>
              <a:rPr lang="en-US" baseline="0" dirty="0"/>
              <a:t> of your virtual machine will determine the compute capacity available on your VM instance.  For example, the number of cores, amount of memory, number of data disks you can attach, are all determined by the size of the virtual machine.  </a:t>
            </a:r>
          </a:p>
          <a:p>
            <a:endParaRPr lang="en-US" baseline="0" dirty="0"/>
          </a:p>
          <a:p>
            <a:r>
              <a:rPr lang="en-US" baseline="0" dirty="0"/>
              <a:t>To the right are just a few of the virtual machine sizes you could choose from and you can see how the compute capacity varies from one to the next.</a:t>
            </a:r>
          </a:p>
          <a:p>
            <a:endParaRPr lang="en-US" baseline="0" dirty="0"/>
          </a:p>
          <a:p>
            <a:r>
              <a:rPr lang="en-US" baseline="0" dirty="0"/>
              <a:t>&lt;click&gt;</a:t>
            </a:r>
          </a:p>
          <a:p>
            <a:r>
              <a:rPr lang="en-US" dirty="0"/>
              <a:t>The size</a:t>
            </a:r>
            <a:r>
              <a:rPr lang="en-US" baseline="0" dirty="0"/>
              <a:t> of your virtual machine also determines the features available to your VM instance.  For example, if you need support for load balancing, or want to be able to auto-scale the number of instances up or down based on server load, then you will need to choose a VM size that offers those </a:t>
            </a:r>
            <a:r>
              <a:rPr lang="en-US" baseline="0"/>
              <a:t>features.</a:t>
            </a:r>
          </a:p>
          <a:p>
            <a:endParaRPr lang="en-US" baseline="0"/>
          </a:p>
          <a:p>
            <a:r>
              <a:rPr lang="en-US" b="1" baseline="0"/>
              <a:t>High Performance Computing workload </a:t>
            </a:r>
            <a:r>
              <a:rPr lang="en-US" sz="1200" kern="1200">
                <a:solidFill>
                  <a:schemeClr val="tx1"/>
                </a:solidFill>
                <a:effectLst/>
                <a:latin typeface="+mn-lt"/>
                <a:ea typeface="+mn-ea"/>
                <a:cs typeface="+mn-cs"/>
              </a:rPr>
              <a:t>can take advantage of bringing their own images to Azure and leverage the higher memory, increased number of cores per VM and the unique capability of a second backend network. This network supports remote direct memory access (</a:t>
            </a:r>
            <a:r>
              <a:rPr lang="en-US" sz="1200" b="1" kern="1200">
                <a:solidFill>
                  <a:schemeClr val="tx1"/>
                </a:solidFill>
                <a:effectLst/>
                <a:latin typeface="+mn-lt"/>
                <a:ea typeface="+mn-ea"/>
                <a:cs typeface="+mn-cs"/>
              </a:rPr>
              <a:t>RDMA</a:t>
            </a:r>
            <a:r>
              <a:rPr lang="en-US" sz="1200" kern="1200">
                <a:solidFill>
                  <a:schemeClr val="tx1"/>
                </a:solidFill>
                <a:effectLst/>
                <a:latin typeface="+mn-lt"/>
                <a:ea typeface="+mn-ea"/>
                <a:cs typeface="+mn-cs"/>
              </a:rPr>
              <a:t>) up to 40Gbps for lower latency and high-throughput communication between compute nodes.</a:t>
            </a:r>
          </a:p>
          <a:p>
            <a:endParaRPr lang="en-US" sz="1200" kern="1200" baseline="0">
              <a:solidFill>
                <a:schemeClr val="tx1"/>
              </a:solidFill>
              <a:effectLst/>
              <a:latin typeface="+mn-lt"/>
              <a:ea typeface="+mn-ea"/>
              <a:cs typeface="+mn-cs"/>
            </a:endParaRPr>
          </a:p>
          <a:p>
            <a:r>
              <a:rPr lang="en-US" sz="1200" kern="1200" baseline="0">
                <a:solidFill>
                  <a:schemeClr val="tx1"/>
                </a:solidFill>
                <a:effectLst/>
                <a:latin typeface="+mn-lt"/>
                <a:ea typeface="+mn-ea"/>
                <a:cs typeface="+mn-cs"/>
              </a:rPr>
              <a:t>SAP supports only A5 and up and only STANDARD VMs.  </a:t>
            </a: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6</a:t>
            </a:fld>
            <a:endParaRPr lang="en-US"/>
          </a:p>
        </p:txBody>
      </p:sp>
    </p:spTree>
    <p:extLst>
      <p:ext uri="{BB962C8B-B14F-4D97-AF65-F5344CB8AC3E}">
        <p14:creationId xmlns:p14="http://schemas.microsoft.com/office/powerpoint/2010/main" val="99901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sizes are grouped</a:t>
            </a:r>
            <a:r>
              <a:rPr lang="en-US" baseline="0" dirty="0"/>
              <a:t> into two tiers; Standard and Basic Tier VM’s.</a:t>
            </a:r>
          </a:p>
          <a:p>
            <a:endParaRPr lang="en-US" baseline="0" dirty="0"/>
          </a:p>
          <a:p>
            <a:r>
              <a:rPr lang="en-US" baseline="0" dirty="0"/>
              <a:t>The Standard Tier VM’s are most common for production workloads.  Within the standard tier, there are multiple series (or classes) of VM’s available that offer increasing compute capacity across the tiers.  The Standard Tier VM’s is feature rich as well, providing support for load-balancing and high-memory workloads.</a:t>
            </a:r>
          </a:p>
          <a:p>
            <a:endParaRPr lang="en-US" baseline="0" dirty="0"/>
          </a:p>
          <a:p>
            <a:r>
              <a:rPr lang="en-US" baseline="0" dirty="0"/>
              <a:t>The Basic tier offers more affordable general compute options, but without the features that a production environment typically require.  These are ideal for Dev/Test scenarios or small workloads that don’t require features such as </a:t>
            </a:r>
            <a:r>
              <a:rPr lang="en-US" baseline="0"/>
              <a:t>load-balancing.</a:t>
            </a:r>
          </a:p>
          <a:p>
            <a:endParaRPr lang="en-US" baseline="0"/>
          </a:p>
          <a:p>
            <a:r>
              <a:rPr lang="en-US" baseline="0"/>
              <a:t>For </a:t>
            </a:r>
            <a:r>
              <a:rPr lang="en-US" b="1" baseline="0"/>
              <a:t>SAP Database Servers workload, we recommend using the DS and GS series </a:t>
            </a:r>
            <a:r>
              <a:rPr lang="en-US" baseline="0"/>
              <a:t>VMs to take advantage of the premium storage.</a:t>
            </a: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7</a:t>
            </a:fld>
            <a:endParaRPr lang="en-US"/>
          </a:p>
        </p:txBody>
      </p:sp>
    </p:spTree>
    <p:extLst>
      <p:ext uri="{BB962C8B-B14F-4D97-AF65-F5344CB8AC3E}">
        <p14:creationId xmlns:p14="http://schemas.microsoft.com/office/powerpoint/2010/main" val="363927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When you provision</a:t>
            </a:r>
            <a:r>
              <a:rPr lang="en-US" sz="1200" kern="1200" baseline="0" dirty="0">
                <a:solidFill>
                  <a:schemeClr val="tx1"/>
                </a:solidFill>
                <a:effectLst/>
                <a:latin typeface="Segoe UI" pitchFamily="34" charset="0"/>
                <a:ea typeface="+mn-ea"/>
                <a:cs typeface="+mn-cs"/>
              </a:rPr>
              <a:t> a virtual machine you have the option to use various versions of Windows Server, as well as different versions of Linux.  You can also create your own customized images and use them to provision your Virtual machine instance from.</a:t>
            </a:r>
          </a:p>
          <a:p>
            <a:endParaRPr lang="en-US" sz="1200" kern="1200" baseline="0" dirty="0">
              <a:solidFill>
                <a:schemeClr val="tx1"/>
              </a:solidFill>
              <a:effectLst/>
              <a:latin typeface="Segoe UI" pitchFamily="34" charset="0"/>
              <a:ea typeface="+mn-ea"/>
              <a:cs typeface="+mn-cs"/>
            </a:endParaRPr>
          </a:p>
          <a:p>
            <a:r>
              <a:rPr lang="en-US" sz="1200" kern="1200" baseline="0" dirty="0">
                <a:solidFill>
                  <a:schemeClr val="tx1"/>
                </a:solidFill>
                <a:effectLst/>
                <a:latin typeface="Segoe UI" pitchFamily="34" charset="0"/>
                <a:ea typeface="+mn-ea"/>
                <a:cs typeface="+mn-cs"/>
              </a:rPr>
              <a:t>In the Gallery are Windows Server images for common workloads such as SQL Server, SharePoint, and even Oracle.</a:t>
            </a:r>
          </a:p>
          <a:p>
            <a:endParaRPr lang="en-US" sz="1200" kern="1200" baseline="0" dirty="0">
              <a:solidFill>
                <a:schemeClr val="tx1"/>
              </a:solidFill>
              <a:effectLst/>
              <a:latin typeface="Segoe UI" pitchFamily="34" charset="0"/>
              <a:ea typeface="+mn-ea"/>
              <a:cs typeface="+mn-cs"/>
            </a:endParaRPr>
          </a:p>
          <a:p>
            <a:r>
              <a:rPr lang="en-US" sz="1200" kern="1200" baseline="0" dirty="0">
                <a:solidFill>
                  <a:schemeClr val="tx1"/>
                </a:solidFill>
                <a:effectLst/>
                <a:latin typeface="Segoe UI" pitchFamily="34" charset="0"/>
                <a:ea typeface="+mn-ea"/>
                <a:cs typeface="+mn-cs"/>
              </a:rPr>
              <a:t>If your Azure subscription is part of an MSDN subscription, then you also have access to client OS images such as Windows 7, 8.1, and 10.  There are also images that are preconfigured with Visual Studio and the latest Azure Tools already installed.  These are fantastic for dev/test scenarios and for exploring new preview features.</a:t>
            </a:r>
          </a:p>
        </p:txBody>
      </p:sp>
      <p:sp>
        <p:nvSpPr>
          <p:cNvPr id="4" name="Slide Number Placeholder 3"/>
          <p:cNvSpPr>
            <a:spLocks noGrp="1"/>
          </p:cNvSpPr>
          <p:nvPr>
            <p:ph type="sldNum" sz="quarter" idx="10"/>
          </p:nvPr>
        </p:nvSpPr>
        <p:spPr/>
        <p:txBody>
          <a:bodyPr/>
          <a:lstStyle/>
          <a:p>
            <a:fld id="{9775AD18-5B56-4775-A2E4-ECEF0ABB851C}" type="slidenum">
              <a:rPr lang="en-US" smtClean="0"/>
              <a:t>8</a:t>
            </a:fld>
            <a:endParaRPr lang="en-US"/>
          </a:p>
        </p:txBody>
      </p:sp>
    </p:spTree>
    <p:extLst>
      <p:ext uri="{BB962C8B-B14F-4D97-AF65-F5344CB8AC3E}">
        <p14:creationId xmlns:p14="http://schemas.microsoft.com/office/powerpoint/2010/main" val="1616662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When deploying virtual machines where more than one VM will service a workload such as a set of web servers or domain controllers it is highly recommended to create them in an availability 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Segoe UI"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pitchFamily="34" charset="0"/>
                <a:ea typeface="+mn-ea"/>
                <a:cs typeface="+mn-cs"/>
              </a:rPr>
              <a:t>By</a:t>
            </a:r>
            <a:r>
              <a:rPr lang="en-US" sz="1200" kern="1200" baseline="0" dirty="0">
                <a:solidFill>
                  <a:schemeClr val="tx1"/>
                </a:solidFill>
                <a:effectLst/>
                <a:latin typeface="Segoe UI" pitchFamily="34" charset="0"/>
                <a:ea typeface="+mn-ea"/>
                <a:cs typeface="+mn-cs"/>
              </a:rPr>
              <a:t> doing so, </a:t>
            </a:r>
            <a:r>
              <a:rPr lang="en-US" sz="1200" kern="1200" dirty="0">
                <a:solidFill>
                  <a:schemeClr val="tx1"/>
                </a:solidFill>
                <a:effectLst/>
                <a:latin typeface="Segoe UI" pitchFamily="34" charset="0"/>
                <a:ea typeface="+mn-ea"/>
                <a:cs typeface="+mn-cs"/>
              </a:rPr>
              <a:t>Azure has some basic knowledge about the structure of your application topology.</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When updating the underlying host,</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Azure will perform</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rolling updates</a:t>
            </a:r>
            <a:r>
              <a:rPr lang="en-US" sz="1200" kern="1200" baseline="0" dirty="0">
                <a:solidFill>
                  <a:schemeClr val="tx1"/>
                </a:solidFill>
                <a:effectLst/>
                <a:latin typeface="Segoe UI" pitchFamily="34" charset="0"/>
                <a:ea typeface="+mn-ea"/>
                <a:cs typeface="+mn-cs"/>
              </a:rPr>
              <a:t> across the instances in the available set, taking down only </a:t>
            </a:r>
            <a:r>
              <a:rPr lang="en-US" sz="1200" kern="1200" dirty="0">
                <a:solidFill>
                  <a:schemeClr val="tx1"/>
                </a:solidFill>
                <a:effectLst/>
                <a:latin typeface="Segoe UI" pitchFamily="34" charset="0"/>
                <a:ea typeface="+mn-ea"/>
                <a:cs typeface="+mn-cs"/>
              </a:rPr>
              <a:t>a portion of your servers for the actual update.</a:t>
            </a:r>
          </a:p>
          <a:p>
            <a:endParaRPr lang="en-US" sz="1200" kern="1200" dirty="0">
              <a:solidFill>
                <a:schemeClr val="tx1"/>
              </a:solidFill>
              <a:effectLst/>
              <a:latin typeface="Segoe UI" pitchFamily="34" charset="0"/>
              <a:ea typeface="+mn-ea"/>
              <a:cs typeface="+mn-cs"/>
            </a:endParaRPr>
          </a:p>
          <a:p>
            <a:r>
              <a:rPr lang="en-US" sz="1200" kern="1200" dirty="0">
                <a:solidFill>
                  <a:schemeClr val="tx1"/>
                </a:solidFill>
                <a:effectLst/>
                <a:latin typeface="Segoe UI" pitchFamily="34" charset="0"/>
                <a:ea typeface="+mn-ea"/>
                <a:cs typeface="+mn-cs"/>
              </a:rPr>
              <a:t>&lt;click&gt;</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Putting VMs in an availability also tells Azure to provision</a:t>
            </a:r>
            <a:r>
              <a:rPr lang="en-US" sz="1200" kern="1200" baseline="0" dirty="0">
                <a:solidFill>
                  <a:schemeClr val="tx1"/>
                </a:solidFill>
                <a:effectLst/>
                <a:latin typeface="Segoe UI" pitchFamily="34" charset="0"/>
                <a:ea typeface="+mn-ea"/>
                <a:cs typeface="+mn-cs"/>
              </a:rPr>
              <a:t> the VM’s</a:t>
            </a:r>
            <a:r>
              <a:rPr lang="en-US" sz="1200" kern="1200" dirty="0">
                <a:solidFill>
                  <a:schemeClr val="tx1"/>
                </a:solidFill>
                <a:effectLst/>
                <a:latin typeface="Segoe UI" pitchFamily="34" charset="0"/>
                <a:ea typeface="+mn-ea"/>
                <a:cs typeface="+mn-cs"/>
              </a:rPr>
              <a:t> on separate physical racks in the data center so your servers have physical redundancy at the server, power and network level.  If a failure even at the rack level occurs,</a:t>
            </a:r>
            <a:r>
              <a:rPr lang="en-US" sz="1200" kern="1200" baseline="0" dirty="0">
                <a:solidFill>
                  <a:schemeClr val="tx1"/>
                </a:solidFill>
                <a:effectLst/>
                <a:latin typeface="Segoe UI" pitchFamily="34" charset="0"/>
                <a:ea typeface="+mn-ea"/>
                <a:cs typeface="+mn-cs"/>
              </a:rPr>
              <a:t> </a:t>
            </a:r>
            <a:r>
              <a:rPr lang="en-US" sz="1200" kern="1200" dirty="0">
                <a:solidFill>
                  <a:schemeClr val="tx1"/>
                </a:solidFill>
                <a:effectLst/>
                <a:latin typeface="Segoe UI" pitchFamily="34" charset="0"/>
                <a:ea typeface="+mn-ea"/>
                <a:cs typeface="+mn-cs"/>
              </a:rPr>
              <a:t>a minimum of half of your applications servers will still be available on separate physical hardware.</a:t>
            </a:r>
          </a:p>
          <a:p>
            <a:endParaRPr lang="en-US" sz="1200" kern="1200" dirty="0">
              <a:solidFill>
                <a:schemeClr val="tx1"/>
              </a:solidFill>
              <a:effectLst/>
              <a:latin typeface="Segoe UI" pitchFamily="34" charset="0"/>
              <a:ea typeface="+mn-ea"/>
              <a:cs typeface="+mn-cs"/>
            </a:endParaRPr>
          </a:p>
          <a:p>
            <a:r>
              <a:rPr lang="en-US" sz="1200" kern="1200" dirty="0">
                <a:solidFill>
                  <a:schemeClr val="tx1"/>
                </a:solidFill>
                <a:effectLst/>
                <a:latin typeface="Segoe UI" pitchFamily="34" charset="0"/>
                <a:ea typeface="+mn-ea"/>
                <a:cs typeface="+mn-cs"/>
              </a:rPr>
              <a:t>Shown</a:t>
            </a:r>
            <a:r>
              <a:rPr lang="en-US" sz="1200" kern="1200" baseline="0" dirty="0">
                <a:solidFill>
                  <a:schemeClr val="tx1"/>
                </a:solidFill>
                <a:effectLst/>
                <a:latin typeface="Segoe UI" pitchFamily="34" charset="0"/>
                <a:ea typeface="+mn-ea"/>
                <a:cs typeface="+mn-cs"/>
              </a:rPr>
              <a:t> here is what we call a Fault Domain in Azure.  A Fault Domain isolates virtual machine instances for faults.</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To achieve the 99.95% SLA Availability Sets are required.</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9</a:t>
            </a:fld>
            <a:endParaRPr lang="en-US"/>
          </a:p>
        </p:txBody>
      </p:sp>
    </p:spTree>
    <p:extLst>
      <p:ext uri="{BB962C8B-B14F-4D97-AF65-F5344CB8AC3E}">
        <p14:creationId xmlns:p14="http://schemas.microsoft.com/office/powerpoint/2010/main" val="320263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1_Virtual</a:t>
            </a:r>
            <a:r>
              <a:rPr lang="en-US" baseline="0" dirty="0"/>
              <a:t>_Machines.docx</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10</a:t>
            </a:fld>
            <a:endParaRPr lang="en-US"/>
          </a:p>
        </p:txBody>
      </p:sp>
    </p:spTree>
    <p:extLst>
      <p:ext uri="{BB962C8B-B14F-4D97-AF65-F5344CB8AC3E}">
        <p14:creationId xmlns:p14="http://schemas.microsoft.com/office/powerpoint/2010/main" val="577202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516435351"/>
      </p:ext>
    </p:extLst>
  </p:cSld>
  <p:clrMapOvr>
    <a:masterClrMapping/>
  </p:clrMapOvr>
  <p:transition>
    <p:fade/>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4155077763"/>
      </p:ext>
    </p:extLst>
  </p:cSld>
  <p:clrMapOvr>
    <a:masterClrMapping/>
  </p:clrMapOvr>
  <p:transition>
    <p:fade/>
  </p:transition>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4153627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028877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224038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645434382"/>
      </p:ext>
    </p:extLst>
  </p:cSld>
  <p:clrMapOvr>
    <a:masterClrMapping/>
  </p:clrMapOvr>
  <p:transition>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479352"/>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12862232"/>
      </p:ext>
    </p:extLst>
  </p:cSld>
  <p:clrMapOvr>
    <a:masterClrMapping/>
  </p:clrMapOvr>
  <p:transitio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776442424"/>
      </p:ext>
    </p:extLst>
  </p:cSld>
  <p:clrMapOvr>
    <a:masterClrMapping/>
  </p:clrMapOvr>
  <p:transition>
    <p:fade/>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21428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35950391"/>
      </p:ext>
    </p:extLst>
  </p:cSld>
  <p:clrMapOvr>
    <a:masterClrMapping/>
  </p:clrMapOvr>
  <p:transition>
    <p:fade/>
  </p:transition>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778478786"/>
      </p:ext>
    </p:extLst>
  </p:cSld>
  <p:clrMapOvr>
    <a:masterClrMapping/>
  </p:clrMapOvr>
  <p:transition>
    <p:fade/>
  </p:transition>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150121946"/>
      </p:ext>
    </p:extLst>
  </p:cSld>
  <p:clrMapOvr>
    <a:masterClrMapping/>
  </p:clrMapOvr>
  <p:transition>
    <p:fade/>
  </p:transition>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2076586961"/>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comments" Target="../comments/comment1.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7.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26.xml"/><Relationship Id="rId16"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2519" y="3680409"/>
            <a:ext cx="11459115" cy="1661993"/>
          </a:xfrm>
        </p:spPr>
        <p:txBody>
          <a:bodyPr/>
          <a:lstStyle/>
          <a:p>
            <a:r>
              <a:rPr lang="en-US" sz="4800" dirty="0"/>
              <a:t>Azure Compute, Storage, and </a:t>
            </a:r>
          </a:p>
          <a:p>
            <a:r>
              <a:rPr lang="en-US" sz="4800" dirty="0"/>
              <a:t>Network for SAP</a:t>
            </a:r>
          </a:p>
        </p:txBody>
      </p:sp>
      <p:sp>
        <p:nvSpPr>
          <p:cNvPr id="4" name="Text Placeholder 3"/>
          <p:cNvSpPr>
            <a:spLocks noGrp="1"/>
          </p:cNvSpPr>
          <p:nvPr>
            <p:ph type="body" sz="quarter" idx="11"/>
          </p:nvPr>
        </p:nvSpPr>
        <p:spPr/>
        <p:txBody>
          <a:bodyPr/>
          <a:lstStyle/>
          <a:p>
            <a:r>
              <a:rPr lang="en-US" dirty="0"/>
              <a:t>Casey Watson</a:t>
            </a:r>
          </a:p>
        </p:txBody>
      </p:sp>
      <p:sp>
        <p:nvSpPr>
          <p:cNvPr id="5" name="Text Placeholder 4"/>
          <p:cNvSpPr>
            <a:spLocks noGrp="1"/>
          </p:cNvSpPr>
          <p:nvPr>
            <p:ph type="body" sz="quarter" idx="12"/>
          </p:nvPr>
        </p:nvSpPr>
        <p:spPr/>
        <p:txBody>
          <a:bodyPr/>
          <a:lstStyle/>
          <a:p>
            <a:r>
              <a:rPr lang="en-US" dirty="0"/>
              <a:t>Architect, GSI Azure Center of Excellence | cawatson@microsoft.com | @_</a:t>
            </a:r>
            <a:r>
              <a:rPr lang="en-US" dirty="0" err="1"/>
              <a:t>caseywatson</a:t>
            </a:r>
            <a:endParaRPr lang="en-US" dirty="0"/>
          </a:p>
        </p:txBody>
      </p:sp>
    </p:spTree>
    <p:extLst>
      <p:ext uri="{BB962C8B-B14F-4D97-AF65-F5344CB8AC3E}">
        <p14:creationId xmlns:p14="http://schemas.microsoft.com/office/powerpoint/2010/main" val="28192206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Azure Virtual Machines</a:t>
            </a:r>
          </a:p>
        </p:txBody>
      </p:sp>
    </p:spTree>
    <p:extLst>
      <p:ext uri="{BB962C8B-B14F-4D97-AF65-F5344CB8AC3E}">
        <p14:creationId xmlns:p14="http://schemas.microsoft.com/office/powerpoint/2010/main" val="21768054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VM </a:t>
            </a:r>
            <a:r>
              <a:rPr lang="en-US" dirty="0"/>
              <a:t>Extensions</a:t>
            </a:r>
          </a:p>
        </p:txBody>
      </p:sp>
    </p:spTree>
    <p:extLst>
      <p:ext uri="{BB962C8B-B14F-4D97-AF65-F5344CB8AC3E}">
        <p14:creationId xmlns:p14="http://schemas.microsoft.com/office/powerpoint/2010/main" val="14808241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Extensions (IaaS+)</a:t>
            </a:r>
          </a:p>
        </p:txBody>
      </p:sp>
      <p:sp>
        <p:nvSpPr>
          <p:cNvPr id="3" name="Content Placeholder 2"/>
          <p:cNvSpPr>
            <a:spLocks noGrp="1"/>
          </p:cNvSpPr>
          <p:nvPr>
            <p:ph sz="quarter" idx="10"/>
          </p:nvPr>
        </p:nvSpPr>
        <p:spPr>
          <a:xfrm>
            <a:off x="268288" y="1398396"/>
            <a:ext cx="5788425" cy="5113916"/>
          </a:xfrm>
        </p:spPr>
        <p:txBody>
          <a:bodyPr>
            <a:normAutofit fontScale="85000" lnSpcReduction="10000"/>
          </a:bodyPr>
          <a:lstStyle/>
          <a:p>
            <a:r>
              <a:rPr lang="en-US" dirty="0"/>
              <a:t>Inject code and configuration into VM’s</a:t>
            </a:r>
          </a:p>
          <a:p>
            <a:endParaRPr lang="en-US" dirty="0"/>
          </a:p>
          <a:p>
            <a:pPr lvl="1"/>
            <a:r>
              <a:rPr lang="en-US" dirty="0"/>
              <a:t>Configuration</a:t>
            </a:r>
          </a:p>
          <a:p>
            <a:pPr lvl="2"/>
            <a:r>
              <a:rPr lang="en-US" dirty="0"/>
              <a:t>PowerShell, DSC, Chef, Puppet</a:t>
            </a:r>
          </a:p>
          <a:p>
            <a:pPr lvl="2"/>
            <a:endParaRPr lang="en-US" dirty="0"/>
          </a:p>
          <a:p>
            <a:pPr lvl="1"/>
            <a:r>
              <a:rPr lang="en-US" dirty="0"/>
              <a:t>Management</a:t>
            </a:r>
          </a:p>
          <a:p>
            <a:pPr lvl="2"/>
            <a:r>
              <a:rPr lang="en-US" dirty="0"/>
              <a:t>Anti-virus, Backup, Patching, …</a:t>
            </a:r>
          </a:p>
          <a:p>
            <a:pPr lvl="2"/>
            <a:endParaRPr lang="en-US" dirty="0"/>
          </a:p>
          <a:p>
            <a:pPr lvl="1"/>
            <a:r>
              <a:rPr lang="en-US" dirty="0"/>
              <a:t>Security</a:t>
            </a:r>
          </a:p>
          <a:p>
            <a:pPr lvl="2"/>
            <a:r>
              <a:rPr lang="en-US" dirty="0"/>
              <a:t>Disk encryption, …</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269900" y="2301591"/>
            <a:ext cx="674313" cy="674313"/>
          </a:xfrm>
          <a:prstGeom prst="rect">
            <a:avLst/>
          </a:prstGeom>
        </p:spPr>
      </p:pic>
      <p:sp>
        <p:nvSpPr>
          <p:cNvPr id="6" name="Rectangle 5"/>
          <p:cNvSpPr/>
          <p:nvPr/>
        </p:nvSpPr>
        <p:spPr bwMode="auto">
          <a:xfrm>
            <a:off x="6134821" y="2793056"/>
            <a:ext cx="5943600" cy="2180388"/>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260865" y="4531363"/>
            <a:ext cx="5694892" cy="3650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VM Agent</a:t>
            </a:r>
          </a:p>
        </p:txBody>
      </p:sp>
      <p:sp>
        <p:nvSpPr>
          <p:cNvPr id="8" name="Rectangle 7"/>
          <p:cNvSpPr/>
          <p:nvPr/>
        </p:nvSpPr>
        <p:spPr bwMode="auto">
          <a:xfrm>
            <a:off x="6269900" y="4089283"/>
            <a:ext cx="5692883" cy="3650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Runtime &amp; Extension API</a:t>
            </a:r>
          </a:p>
        </p:txBody>
      </p:sp>
      <p:sp>
        <p:nvSpPr>
          <p:cNvPr id="11" name="Rectangle 10"/>
          <p:cNvSpPr/>
          <p:nvPr/>
        </p:nvSpPr>
        <p:spPr bwMode="auto">
          <a:xfrm>
            <a:off x="6260865" y="3335350"/>
            <a:ext cx="1681259" cy="654215"/>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Backup Extension</a:t>
            </a:r>
          </a:p>
        </p:txBody>
      </p:sp>
      <p:sp>
        <p:nvSpPr>
          <p:cNvPr id="12" name="Rectangle 11"/>
          <p:cNvSpPr/>
          <p:nvPr/>
        </p:nvSpPr>
        <p:spPr bwMode="auto">
          <a:xfrm>
            <a:off x="8071694" y="3335352"/>
            <a:ext cx="1681259" cy="654215"/>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Monitoring Extension</a:t>
            </a:r>
          </a:p>
        </p:txBody>
      </p:sp>
      <p:grpSp>
        <p:nvGrpSpPr>
          <p:cNvPr id="19" name="Group 18"/>
          <p:cNvGrpSpPr/>
          <p:nvPr/>
        </p:nvGrpSpPr>
        <p:grpSpPr>
          <a:xfrm>
            <a:off x="10987438" y="3337093"/>
            <a:ext cx="975345" cy="654215"/>
            <a:chOff x="2228936" y="5918226"/>
            <a:chExt cx="975345" cy="654215"/>
          </a:xfrm>
        </p:grpSpPr>
        <p:sp>
          <p:nvSpPr>
            <p:cNvPr id="13" name="Rectangle 12"/>
            <p:cNvSpPr/>
            <p:nvPr/>
          </p:nvSpPr>
          <p:spPr bwMode="auto">
            <a:xfrm>
              <a:off x="2228936" y="5918226"/>
              <a:ext cx="975345" cy="654215"/>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4624" y="5948957"/>
              <a:ext cx="603968" cy="6039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9882523" y="3335352"/>
            <a:ext cx="975345" cy="654215"/>
            <a:chOff x="2228936" y="5079511"/>
            <a:chExt cx="975345" cy="654215"/>
          </a:xfrm>
        </p:grpSpPr>
        <p:sp>
          <p:nvSpPr>
            <p:cNvPr id="17" name="Rectangle 16"/>
            <p:cNvSpPr/>
            <p:nvPr/>
          </p:nvSpPr>
          <p:spPr bwMode="auto">
            <a:xfrm>
              <a:off x="2228936" y="5079511"/>
              <a:ext cx="975345" cy="654215"/>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http://www.juliandunn.net/wp-content/uploads/2014/03/Chef_Mark_Re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2059" y="5135653"/>
              <a:ext cx="549036" cy="541929"/>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7374429" y="2734817"/>
            <a:ext cx="348382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VM Code &amp; Configuration</a:t>
            </a:r>
          </a:p>
        </p:txBody>
      </p:sp>
    </p:spTree>
    <p:extLst>
      <p:ext uri="{BB962C8B-B14F-4D97-AF65-F5344CB8AC3E}">
        <p14:creationId xmlns:p14="http://schemas.microsoft.com/office/powerpoint/2010/main" val="4227573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Value of Virtual Machine Extensions</a:t>
            </a:r>
          </a:p>
        </p:txBody>
      </p:sp>
      <p:sp>
        <p:nvSpPr>
          <p:cNvPr id="6" name="Rectangle 5"/>
          <p:cNvSpPr/>
          <p:nvPr/>
        </p:nvSpPr>
        <p:spPr bwMode="auto">
          <a:xfrm>
            <a:off x="2727971" y="5582859"/>
            <a:ext cx="6917198" cy="5342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p>
        </p:txBody>
      </p:sp>
      <p:sp>
        <p:nvSpPr>
          <p:cNvPr id="7" name="Rectangle 6"/>
          <p:cNvSpPr/>
          <p:nvPr/>
        </p:nvSpPr>
        <p:spPr bwMode="auto">
          <a:xfrm>
            <a:off x="2727971" y="4236035"/>
            <a:ext cx="6917197" cy="5342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 Extensions (SAP monitoring ext.)</a:t>
            </a:r>
          </a:p>
        </p:txBody>
      </p:sp>
      <p:sp>
        <p:nvSpPr>
          <p:cNvPr id="11" name="Rectangle 10"/>
          <p:cNvSpPr/>
          <p:nvPr/>
        </p:nvSpPr>
        <p:spPr bwMode="auto">
          <a:xfrm>
            <a:off x="6284827" y="2915741"/>
            <a:ext cx="3360343" cy="118113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Service Fabric</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VM’s + Containers</a:t>
            </a:r>
          </a:p>
        </p:txBody>
      </p:sp>
      <p:sp>
        <p:nvSpPr>
          <p:cNvPr id="12" name="Rectangle 11"/>
          <p:cNvSpPr/>
          <p:nvPr/>
        </p:nvSpPr>
        <p:spPr bwMode="auto">
          <a:xfrm>
            <a:off x="2727971" y="2242329"/>
            <a:ext cx="6917195" cy="5342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 Service</a:t>
            </a:r>
          </a:p>
        </p:txBody>
      </p:sp>
      <p:sp>
        <p:nvSpPr>
          <p:cNvPr id="14" name="Rectangle 13"/>
          <p:cNvSpPr/>
          <p:nvPr/>
        </p:nvSpPr>
        <p:spPr bwMode="auto">
          <a:xfrm>
            <a:off x="2727971" y="1581481"/>
            <a:ext cx="1581912" cy="5303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p:txBody>
      </p:sp>
      <p:sp>
        <p:nvSpPr>
          <p:cNvPr id="15" name="Rectangle 14"/>
          <p:cNvSpPr/>
          <p:nvPr/>
        </p:nvSpPr>
        <p:spPr bwMode="auto">
          <a:xfrm>
            <a:off x="4506399" y="1581481"/>
            <a:ext cx="1581912" cy="5303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API</a:t>
            </a:r>
          </a:p>
        </p:txBody>
      </p:sp>
      <p:sp>
        <p:nvSpPr>
          <p:cNvPr id="16" name="Rectangle 15"/>
          <p:cNvSpPr/>
          <p:nvPr/>
        </p:nvSpPr>
        <p:spPr bwMode="auto">
          <a:xfrm>
            <a:off x="6284827" y="1581481"/>
            <a:ext cx="1581912" cy="5303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Mobile</a:t>
            </a:r>
          </a:p>
        </p:txBody>
      </p:sp>
      <p:sp>
        <p:nvSpPr>
          <p:cNvPr id="17" name="Rectangle 16"/>
          <p:cNvSpPr/>
          <p:nvPr/>
        </p:nvSpPr>
        <p:spPr bwMode="auto">
          <a:xfrm>
            <a:off x="8063254" y="1581481"/>
            <a:ext cx="1581912" cy="5303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Logic</a:t>
            </a:r>
          </a:p>
        </p:txBody>
      </p:sp>
      <p:sp>
        <p:nvSpPr>
          <p:cNvPr id="18" name="Left Brace 17"/>
          <p:cNvSpPr/>
          <p:nvPr/>
        </p:nvSpPr>
        <p:spPr>
          <a:xfrm>
            <a:off x="2365651" y="1572031"/>
            <a:ext cx="319138" cy="1220131"/>
          </a:xfrm>
          <a:prstGeom prst="lef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9" name="TextBox 18"/>
          <p:cNvSpPr txBox="1"/>
          <p:nvPr/>
        </p:nvSpPr>
        <p:spPr>
          <a:xfrm>
            <a:off x="278296" y="1917809"/>
            <a:ext cx="2087355" cy="849463"/>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Vertical Compute PaaS</a:t>
            </a:r>
          </a:p>
        </p:txBody>
      </p:sp>
      <p:sp>
        <p:nvSpPr>
          <p:cNvPr id="20" name="Left Brace 19"/>
          <p:cNvSpPr/>
          <p:nvPr/>
        </p:nvSpPr>
        <p:spPr>
          <a:xfrm>
            <a:off x="2365651" y="4230193"/>
            <a:ext cx="319139" cy="1886918"/>
          </a:xfrm>
          <a:prstGeom prst="lef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1" name="TextBox 20"/>
          <p:cNvSpPr txBox="1"/>
          <p:nvPr/>
        </p:nvSpPr>
        <p:spPr>
          <a:xfrm>
            <a:off x="179072" y="4906526"/>
            <a:ext cx="2186579" cy="572464"/>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IaaS and IaaS+</a:t>
            </a:r>
          </a:p>
        </p:txBody>
      </p:sp>
      <p:sp>
        <p:nvSpPr>
          <p:cNvPr id="28" name="Left Brace 27"/>
          <p:cNvSpPr/>
          <p:nvPr/>
        </p:nvSpPr>
        <p:spPr>
          <a:xfrm>
            <a:off x="2365652" y="2879358"/>
            <a:ext cx="319138" cy="564248"/>
          </a:xfrm>
          <a:prstGeom prst="leftBrace">
            <a:avLst>
              <a:gd name="adj1" fmla="val 8333"/>
              <a:gd name="adj2" fmla="val 45927"/>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TextBox 28"/>
          <p:cNvSpPr txBox="1"/>
          <p:nvPr/>
        </p:nvSpPr>
        <p:spPr>
          <a:xfrm>
            <a:off x="242529" y="2735554"/>
            <a:ext cx="2096723" cy="849463"/>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General Compute PaaS</a:t>
            </a:r>
          </a:p>
        </p:txBody>
      </p:sp>
      <p:sp>
        <p:nvSpPr>
          <p:cNvPr id="24" name="Rectangle 23"/>
          <p:cNvSpPr/>
          <p:nvPr/>
        </p:nvSpPr>
        <p:spPr bwMode="auto">
          <a:xfrm>
            <a:off x="2727971" y="4909447"/>
            <a:ext cx="6917198" cy="5342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 Scale Sets</a:t>
            </a:r>
          </a:p>
        </p:txBody>
      </p:sp>
      <p:sp>
        <p:nvSpPr>
          <p:cNvPr id="2" name="TextBox 1"/>
          <p:cNvSpPr txBox="1"/>
          <p:nvPr/>
        </p:nvSpPr>
        <p:spPr>
          <a:xfrm>
            <a:off x="9841678" y="1344504"/>
            <a:ext cx="2262087" cy="96026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Rapid Development</a:t>
            </a:r>
          </a:p>
        </p:txBody>
      </p:sp>
      <p:sp>
        <p:nvSpPr>
          <p:cNvPr id="25" name="TextBox 24"/>
          <p:cNvSpPr txBox="1"/>
          <p:nvPr/>
        </p:nvSpPr>
        <p:spPr>
          <a:xfrm>
            <a:off x="9841678" y="5745349"/>
            <a:ext cx="2262087" cy="6278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Full Control</a:t>
            </a:r>
          </a:p>
        </p:txBody>
      </p:sp>
      <p:sp>
        <p:nvSpPr>
          <p:cNvPr id="8" name="Up-Down Arrow 7"/>
          <p:cNvSpPr/>
          <p:nvPr/>
        </p:nvSpPr>
        <p:spPr bwMode="auto">
          <a:xfrm>
            <a:off x="10665916" y="2242329"/>
            <a:ext cx="613610" cy="3503020"/>
          </a:xfrm>
          <a:prstGeom prst="up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p:cNvSpPr/>
          <p:nvPr/>
        </p:nvSpPr>
        <p:spPr bwMode="auto">
          <a:xfrm>
            <a:off x="2727971" y="3548235"/>
            <a:ext cx="3360340" cy="548640"/>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SCALR,</a:t>
            </a:r>
            <a:r>
              <a:rPr kumimoji="0" lang="en-US" sz="2000" b="0" i="0" u="none" strike="noStrike" kern="1200" cap="none" spc="0" normalizeH="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r>
              <a:rPr kumimoji="0" lang="en-US" sz="2000" b="0" i="0" u="none" strike="noStrike" kern="1200" cap="none" spc="0" normalizeH="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RightScale</a:t>
            </a:r>
            <a:r>
              <a:rPr kumimoji="0" lang="en-US" sz="2000" b="0" i="0" u="none" strike="noStrike" kern="1200" cap="none" spc="0" normalizeH="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r>
              <a:rPr kumimoji="0" lang="en-US" sz="2000" b="0" i="0" u="none" strike="noStrike" kern="1200" cap="none" spc="0" normalizeH="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Mesos</a:t>
            </a:r>
            <a:r>
              <a:rPr kumimoji="0" lang="en-US" sz="2000" b="0" i="0" u="none" strike="noStrike" kern="1200" cap="none" spc="0" normalizeH="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Swarm</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p:cNvSpPr/>
          <p:nvPr/>
        </p:nvSpPr>
        <p:spPr bwMode="auto">
          <a:xfrm>
            <a:off x="2733750" y="2915741"/>
            <a:ext cx="3360340" cy="566928"/>
          </a:xfrm>
          <a:prstGeom prst="rect">
            <a:avLst/>
          </a:prstGeom>
          <a:solidFill>
            <a:srgbClr val="7541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Apprenda, Cloud Foundry</a:t>
            </a:r>
            <a:r>
              <a:rPr lang="en-US" sz="2000" dirty="0">
                <a:gradFill>
                  <a:gsLst>
                    <a:gs pos="0">
                      <a:srgbClr val="FFFFFF"/>
                    </a:gs>
                    <a:gs pos="100000">
                      <a:srgbClr val="FFFFFF"/>
                    </a:gs>
                  </a:gsLst>
                  <a:lin ang="5400000" scaled="0"/>
                </a:gradFill>
                <a:ea typeface="Segoe UI" pitchFamily="34" charset="0"/>
                <a:cs typeface="Segoe UI" pitchFamily="34" charset="0"/>
              </a:rPr>
              <a:t>, </a:t>
            </a:r>
            <a:r>
              <a:rPr lang="en-US" sz="2000" dirty="0" err="1">
                <a:gradFill>
                  <a:gsLst>
                    <a:gs pos="0">
                      <a:srgbClr val="FFFFFF"/>
                    </a:gs>
                    <a:gs pos="100000">
                      <a:srgbClr val="FFFFFF"/>
                    </a:gs>
                  </a:gsLst>
                  <a:lin ang="5400000" scaled="0"/>
                </a:gradFill>
                <a:ea typeface="Segoe UI" pitchFamily="34" charset="0"/>
                <a:cs typeface="Segoe UI" pitchFamily="34" charset="0"/>
              </a:rPr>
              <a:t>Jelastic</a:t>
            </a:r>
            <a:r>
              <a:rPr lang="en-US" sz="2000" dirty="0">
                <a:gradFill>
                  <a:gsLst>
                    <a:gs pos="0">
                      <a:srgbClr val="FFFFFF"/>
                    </a:gs>
                    <a:gs pos="100000">
                      <a:srgbClr val="FFFFFF"/>
                    </a:gs>
                  </a:gsLst>
                  <a:lin ang="5400000" scaled="0"/>
                </a:gradFill>
                <a:ea typeface="Segoe UI" pitchFamily="34" charset="0"/>
                <a:cs typeface="Segoe UI" pitchFamily="34" charset="0"/>
              </a:rPr>
              <a:t>, Marathon</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TextBox 25"/>
          <p:cNvSpPr txBox="1"/>
          <p:nvPr/>
        </p:nvSpPr>
        <p:spPr>
          <a:xfrm>
            <a:off x="242529" y="3416992"/>
            <a:ext cx="2096723" cy="849463"/>
          </a:xfrm>
          <a:prstGeom prst="rect">
            <a:avLst/>
          </a:prstGeom>
          <a:noFill/>
        </p:spPr>
        <p:txBody>
          <a:bodyPr wrap="square" lIns="182880" tIns="146304" rIns="182880" bIns="146304"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Cluster Orchestration</a:t>
            </a:r>
          </a:p>
        </p:txBody>
      </p:sp>
      <p:sp>
        <p:nvSpPr>
          <p:cNvPr id="27" name="Left Brace 26"/>
          <p:cNvSpPr/>
          <p:nvPr/>
        </p:nvSpPr>
        <p:spPr>
          <a:xfrm>
            <a:off x="2365650" y="3553299"/>
            <a:ext cx="319139" cy="560372"/>
          </a:xfrm>
          <a:prstGeom prst="leftBrace">
            <a:avLst>
              <a:gd name="adj1" fmla="val 8333"/>
              <a:gd name="adj2" fmla="val 45927"/>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336493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Overview</a:t>
            </a:r>
          </a:p>
        </p:txBody>
      </p:sp>
    </p:spTree>
    <p:extLst>
      <p:ext uri="{BB962C8B-B14F-4D97-AF65-F5344CB8AC3E}">
        <p14:creationId xmlns:p14="http://schemas.microsoft.com/office/powerpoint/2010/main" val="36050964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Storage Accounts</a:t>
            </a:r>
            <a:endParaRPr lang="en-US" dirty="0"/>
          </a:p>
        </p:txBody>
      </p:sp>
      <p:sp>
        <p:nvSpPr>
          <p:cNvPr id="4" name="Content Placeholder 3"/>
          <p:cNvSpPr>
            <a:spLocks noGrp="1"/>
          </p:cNvSpPr>
          <p:nvPr>
            <p:ph sz="quarter" idx="10"/>
          </p:nvPr>
        </p:nvSpPr>
        <p:spPr/>
        <p:txBody>
          <a:bodyPr>
            <a:noAutofit/>
          </a:bodyPr>
          <a:lstStyle/>
          <a:p>
            <a:r>
              <a:rPr lang="en-US" sz="2400" dirty="0"/>
              <a:t>An Azure Subscription can have up to </a:t>
            </a:r>
            <a:r>
              <a:rPr lang="en-US" sz="2400" dirty="0">
                <a:solidFill>
                  <a:srgbClr val="FFFF00"/>
                </a:solidFill>
              </a:rPr>
              <a:t>100 storage accounts</a:t>
            </a:r>
            <a:r>
              <a:rPr lang="en-US" sz="2400" dirty="0"/>
              <a:t>.</a:t>
            </a:r>
          </a:p>
          <a:p>
            <a:pPr lvl="1"/>
            <a:r>
              <a:rPr lang="en-US" sz="2400" dirty="0"/>
              <a:t>Soft limit – contact support if you need more</a:t>
            </a:r>
          </a:p>
          <a:p>
            <a:pPr lvl="1"/>
            <a:endParaRPr lang="en-US" sz="2400" dirty="0"/>
          </a:p>
          <a:p>
            <a:r>
              <a:rPr lang="en-US" sz="2400" dirty="0"/>
              <a:t>Store up to </a:t>
            </a:r>
            <a:r>
              <a:rPr lang="en-US" sz="2400" dirty="0">
                <a:solidFill>
                  <a:srgbClr val="FFFF00"/>
                </a:solidFill>
              </a:rPr>
              <a:t>500TB per storage account</a:t>
            </a:r>
            <a:endParaRPr lang="en-US" sz="2400" dirty="0"/>
          </a:p>
          <a:p>
            <a:endParaRPr lang="en-US" sz="2400" dirty="0"/>
          </a:p>
          <a:p>
            <a:r>
              <a:rPr lang="en-US" sz="2400" dirty="0"/>
              <a:t>A storage account is uniquely addressable.</a:t>
            </a:r>
          </a:p>
          <a:p>
            <a:pPr marL="336145" lvl="1" indent="0">
              <a:buNone/>
            </a:pPr>
            <a:r>
              <a:rPr lang="en-US" sz="2400" dirty="0">
                <a:solidFill>
                  <a:srgbClr val="FFFF00"/>
                </a:solidFill>
              </a:rPr>
              <a:t>https://&lt;account name&gt;.&lt;service name&gt;.core.windows.net</a:t>
            </a:r>
            <a:endParaRPr lang="en-US" sz="2400" dirty="0"/>
          </a:p>
          <a:p>
            <a:endParaRPr lang="en-US" sz="2400" dirty="0"/>
          </a:p>
          <a:p>
            <a:r>
              <a:rPr lang="en-US" sz="2400" dirty="0"/>
              <a:t>Available from anywhere using REST API’s</a:t>
            </a:r>
          </a:p>
          <a:p>
            <a:endParaRPr lang="en-US" sz="2400" dirty="0"/>
          </a:p>
          <a:p>
            <a:r>
              <a:rPr lang="en-US" sz="2400" dirty="0"/>
              <a:t>Open source client libraries available for .NET, Native C++, Java, Android, Node.js, PHP, Python, Ruby, PowerShell, iOS</a:t>
            </a:r>
          </a:p>
        </p:txBody>
      </p:sp>
      <p:grpSp>
        <p:nvGrpSpPr>
          <p:cNvPr id="18" name="Group 17"/>
          <p:cNvGrpSpPr/>
          <p:nvPr/>
        </p:nvGrpSpPr>
        <p:grpSpPr>
          <a:xfrm>
            <a:off x="9082176" y="1134613"/>
            <a:ext cx="3043674" cy="3195225"/>
            <a:chOff x="9082176" y="1134613"/>
            <a:chExt cx="3043674" cy="3195225"/>
          </a:xfrm>
        </p:grpSpPr>
        <p:sp>
          <p:nvSpPr>
            <p:cNvPr id="5" name="TextBox 4"/>
            <p:cNvSpPr txBox="1"/>
            <p:nvPr/>
          </p:nvSpPr>
          <p:spPr>
            <a:xfrm>
              <a:off x="9082176"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grpSp>
          <p:nvGrpSpPr>
            <p:cNvPr id="6" name="Group 5"/>
            <p:cNvGrpSpPr/>
            <p:nvPr/>
          </p:nvGrpSpPr>
          <p:grpSpPr>
            <a:xfrm>
              <a:off x="9168370" y="1134613"/>
              <a:ext cx="2957480" cy="3195225"/>
              <a:chOff x="9168370" y="1134613"/>
              <a:chExt cx="2957480" cy="3195225"/>
            </a:xfrm>
          </p:grpSpPr>
          <p:sp>
            <p:nvSpPr>
              <p:cNvPr id="7" name="Rectangle 6"/>
              <p:cNvSpPr/>
              <p:nvPr/>
            </p:nvSpPr>
            <p:spPr bwMode="auto">
              <a:xfrm>
                <a:off x="9258300" y="1663938"/>
                <a:ext cx="2695161" cy="2656271"/>
              </a:xfrm>
              <a:prstGeom prst="rect">
                <a:avLst/>
              </a:prstGeom>
              <a:noFill/>
              <a:ln w="25400">
                <a:solidFill>
                  <a:srgbClr val="FFFFF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76465" y="1134613"/>
                <a:ext cx="780290" cy="780290"/>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76465" y="1914903"/>
                <a:ext cx="589758" cy="589758"/>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11001" y="1914903"/>
                <a:ext cx="589758" cy="589758"/>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245537" y="1914903"/>
                <a:ext cx="589758" cy="589758"/>
              </a:xfrm>
              <a:prstGeom prst="rect">
                <a:avLst/>
              </a:prstGeom>
            </p:spPr>
          </p:pic>
          <p:sp>
            <p:nvSpPr>
              <p:cNvPr id="12" name="TextBox 11"/>
              <p:cNvSpPr txBox="1"/>
              <p:nvPr/>
            </p:nvSpPr>
            <p:spPr>
              <a:xfrm>
                <a:off x="10016122"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sp>
            <p:nvSpPr>
              <p:cNvPr id="13" name="TextBox 12"/>
              <p:cNvSpPr txBox="1"/>
              <p:nvPr/>
            </p:nvSpPr>
            <p:spPr>
              <a:xfrm>
                <a:off x="10947514"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cxnSp>
            <p:nvCxnSpPr>
              <p:cNvPr id="14" name="Straight Connector 13"/>
              <p:cNvCxnSpPr/>
              <p:nvPr/>
            </p:nvCxnSpPr>
            <p:spPr>
              <a:xfrm>
                <a:off x="9671344"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04013"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36682"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68370" y="3812773"/>
                <a:ext cx="28712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Max. 100 Storage Accounts</a:t>
                </a:r>
              </a:p>
            </p:txBody>
          </p:sp>
        </p:grpSp>
      </p:grpSp>
    </p:spTree>
    <p:extLst>
      <p:ext uri="{BB962C8B-B14F-4D97-AF65-F5344CB8AC3E}">
        <p14:creationId xmlns:p14="http://schemas.microsoft.com/office/powerpoint/2010/main" val="4174503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Replication</a:t>
            </a:r>
          </a:p>
        </p:txBody>
      </p:sp>
      <p:graphicFrame>
        <p:nvGraphicFramePr>
          <p:cNvPr id="7" name="Content Placeholder 6"/>
          <p:cNvGraphicFramePr>
            <a:graphicFrameLocks noGrp="1"/>
          </p:cNvGraphicFramePr>
          <p:nvPr>
            <p:ph sz="quarter" idx="10"/>
            <p:extLst/>
          </p:nvPr>
        </p:nvGraphicFramePr>
        <p:xfrm>
          <a:off x="268288" y="1398588"/>
          <a:ext cx="11542315" cy="4015240"/>
        </p:xfrm>
        <a:graphic>
          <a:graphicData uri="http://schemas.openxmlformats.org/drawingml/2006/table">
            <a:tbl>
              <a:tblPr firstRow="1" firstCol="1" bandCol="1">
                <a:tableStyleId>{9DCAF9ED-07DC-4A11-8D7F-57B35C25682E}</a:tableStyleId>
              </a:tblPr>
              <a:tblGrid>
                <a:gridCol w="6877278">
                  <a:extLst>
                    <a:ext uri="{9D8B030D-6E8A-4147-A177-3AD203B41FA5}">
                      <a16:colId xmlns:a16="http://schemas.microsoft.com/office/drawing/2014/main" val="3229134219"/>
                    </a:ext>
                  </a:extLst>
                </a:gridCol>
                <a:gridCol w="954757">
                  <a:extLst>
                    <a:ext uri="{9D8B030D-6E8A-4147-A177-3AD203B41FA5}">
                      <a16:colId xmlns:a16="http://schemas.microsoft.com/office/drawing/2014/main" val="923407123"/>
                    </a:ext>
                  </a:extLst>
                </a:gridCol>
                <a:gridCol w="1040685">
                  <a:extLst>
                    <a:ext uri="{9D8B030D-6E8A-4147-A177-3AD203B41FA5}">
                      <a16:colId xmlns:a16="http://schemas.microsoft.com/office/drawing/2014/main" val="291609634"/>
                    </a:ext>
                  </a:extLst>
                </a:gridCol>
                <a:gridCol w="1212541">
                  <a:extLst>
                    <a:ext uri="{9D8B030D-6E8A-4147-A177-3AD203B41FA5}">
                      <a16:colId xmlns:a16="http://schemas.microsoft.com/office/drawing/2014/main" val="2490470475"/>
                    </a:ext>
                  </a:extLst>
                </a:gridCol>
                <a:gridCol w="1457054">
                  <a:extLst>
                    <a:ext uri="{9D8B030D-6E8A-4147-A177-3AD203B41FA5}">
                      <a16:colId xmlns:a16="http://schemas.microsoft.com/office/drawing/2014/main" val="1376772046"/>
                    </a:ext>
                  </a:extLst>
                </a:gridCol>
              </a:tblGrid>
              <a:tr h="402716">
                <a:tc>
                  <a:txBody>
                    <a:bodyPr/>
                    <a:lstStyle/>
                    <a:p>
                      <a:r>
                        <a:rPr lang="en-US" sz="2000"/>
                        <a:t>Replication Strategy</a:t>
                      </a:r>
                    </a:p>
                  </a:txBody>
                  <a:tcPr marL="49772" marR="49772" marT="24075" marB="24075" anchor="ctr"/>
                </a:tc>
                <a:tc>
                  <a:txBody>
                    <a:bodyPr/>
                    <a:lstStyle/>
                    <a:p>
                      <a:pPr algn="ctr"/>
                      <a:r>
                        <a:rPr lang="en-US" sz="2000" dirty="0"/>
                        <a:t>LRS</a:t>
                      </a:r>
                    </a:p>
                  </a:txBody>
                  <a:tcPr marL="49772" marR="49772" marT="24075" marB="24075" anchor="ctr"/>
                </a:tc>
                <a:tc>
                  <a:txBody>
                    <a:bodyPr/>
                    <a:lstStyle/>
                    <a:p>
                      <a:pPr algn="ctr"/>
                      <a:r>
                        <a:rPr lang="en-US" sz="2000" dirty="0"/>
                        <a:t>ZRS*</a:t>
                      </a:r>
                    </a:p>
                  </a:txBody>
                  <a:tcPr marL="49772" marR="49772" marT="24075" marB="24075" anchor="ctr"/>
                </a:tc>
                <a:tc>
                  <a:txBody>
                    <a:bodyPr/>
                    <a:lstStyle/>
                    <a:p>
                      <a:pPr algn="ctr"/>
                      <a:r>
                        <a:rPr lang="en-US" sz="2000" dirty="0"/>
                        <a:t>GRS</a:t>
                      </a:r>
                    </a:p>
                  </a:txBody>
                  <a:tcPr marL="49772" marR="49772" marT="24075" marB="24075" anchor="ctr"/>
                </a:tc>
                <a:tc>
                  <a:txBody>
                    <a:bodyPr/>
                    <a:lstStyle/>
                    <a:p>
                      <a:pPr algn="ctr"/>
                      <a:r>
                        <a:rPr lang="en-US" sz="2000" dirty="0"/>
                        <a:t>RA-GRS</a:t>
                      </a:r>
                    </a:p>
                  </a:txBody>
                  <a:tcPr marL="49772" marR="49772" marT="24075" marB="24075" anchor="ctr"/>
                </a:tc>
                <a:extLst>
                  <a:ext uri="{0D108BD9-81ED-4DB2-BD59-A6C34878D82A}">
                    <a16:rowId xmlns:a16="http://schemas.microsoft.com/office/drawing/2014/main" val="2852815416"/>
                  </a:ext>
                </a:extLst>
              </a:tr>
              <a:tr h="1003810">
                <a:tc>
                  <a:txBody>
                    <a:bodyPr/>
                    <a:lstStyle/>
                    <a:p>
                      <a:r>
                        <a:rPr lang="en-US" sz="2000" dirty="0"/>
                        <a:t>Data is replicated across multiple facilities</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73892302"/>
                  </a:ext>
                </a:extLst>
              </a:tr>
              <a:tr h="1604904">
                <a:tc>
                  <a:txBody>
                    <a:bodyPr/>
                    <a:lstStyle/>
                    <a:p>
                      <a:r>
                        <a:rPr lang="en-US" sz="2000" dirty="0"/>
                        <a:t>Data can be read from the secondary location as well as from the primary location</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a:t>No</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288283263"/>
                  </a:ext>
                </a:extLst>
              </a:tr>
              <a:tr h="1003810">
                <a:tc>
                  <a:txBody>
                    <a:bodyPr/>
                    <a:lstStyle/>
                    <a:p>
                      <a:r>
                        <a:rPr lang="en-US" sz="2000" dirty="0"/>
                        <a:t>Number of copies of data maintained on separate nodes</a:t>
                      </a:r>
                    </a:p>
                  </a:txBody>
                  <a:tcPr marL="49772" marR="49772" marT="24075" marB="24075" anchor="ctr"/>
                </a:tc>
                <a:tc>
                  <a:txBody>
                    <a:bodyPr/>
                    <a:lstStyle/>
                    <a:p>
                      <a:pPr algn="ctr"/>
                      <a:r>
                        <a:rPr lang="en-US" sz="2000"/>
                        <a:t>3</a:t>
                      </a:r>
                    </a:p>
                  </a:txBody>
                  <a:tcPr marL="49772" marR="49772" marT="24075" marB="24075" anchor="ctr"/>
                </a:tc>
                <a:tc>
                  <a:txBody>
                    <a:bodyPr/>
                    <a:lstStyle/>
                    <a:p>
                      <a:pPr algn="ctr"/>
                      <a:r>
                        <a:rPr lang="en-US" sz="2000" dirty="0"/>
                        <a:t>3</a:t>
                      </a:r>
                    </a:p>
                  </a:txBody>
                  <a:tcPr marL="49772" marR="49772" marT="24075" marB="24075" anchor="ctr"/>
                </a:tc>
                <a:tc>
                  <a:txBody>
                    <a:bodyPr/>
                    <a:lstStyle/>
                    <a:p>
                      <a:pPr algn="ctr"/>
                      <a:r>
                        <a:rPr lang="en-US" sz="2000" dirty="0"/>
                        <a:t>6</a:t>
                      </a:r>
                    </a:p>
                  </a:txBody>
                  <a:tcPr marL="49772" marR="49772" marT="24075" marB="24075" anchor="ctr"/>
                </a:tc>
                <a:tc>
                  <a:txBody>
                    <a:bodyPr/>
                    <a:lstStyle/>
                    <a:p>
                      <a:pPr algn="ctr"/>
                      <a:r>
                        <a:rPr lang="en-US" sz="2000" dirty="0"/>
                        <a:t>6</a:t>
                      </a:r>
                    </a:p>
                  </a:txBody>
                  <a:tcPr marL="49772" marR="49772" marT="24075" marB="24075" anchor="ctr"/>
                </a:tc>
                <a:extLst>
                  <a:ext uri="{0D108BD9-81ED-4DB2-BD59-A6C34878D82A}">
                    <a16:rowId xmlns:a16="http://schemas.microsoft.com/office/drawing/2014/main" val="3148684945"/>
                  </a:ext>
                </a:extLst>
              </a:tr>
            </a:tbl>
          </a:graphicData>
        </a:graphic>
      </p:graphicFrame>
      <p:sp>
        <p:nvSpPr>
          <p:cNvPr id="6" name="TextBox 5"/>
          <p:cNvSpPr txBox="1"/>
          <p:nvPr/>
        </p:nvSpPr>
        <p:spPr>
          <a:xfrm>
            <a:off x="363849" y="5476506"/>
            <a:ext cx="7225989"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LRS – Locally Redundant</a:t>
            </a:r>
          </a:p>
          <a:p>
            <a:pPr>
              <a:lnSpc>
                <a:spcPct val="90000"/>
              </a:lnSpc>
              <a:spcAft>
                <a:spcPts val="600"/>
              </a:spcAft>
            </a:pPr>
            <a:r>
              <a:rPr lang="en-US" sz="1400" dirty="0">
                <a:gradFill>
                  <a:gsLst>
                    <a:gs pos="2917">
                      <a:schemeClr val="tx1"/>
                    </a:gs>
                    <a:gs pos="30000">
                      <a:schemeClr val="tx1"/>
                    </a:gs>
                  </a:gsLst>
                  <a:lin ang="5400000" scaled="0"/>
                </a:gradFill>
              </a:rPr>
              <a:t>*ZRS - Zone Redundant (only for  Block Blob)</a:t>
            </a:r>
          </a:p>
          <a:p>
            <a:pPr>
              <a:lnSpc>
                <a:spcPct val="90000"/>
              </a:lnSpc>
              <a:spcAft>
                <a:spcPts val="600"/>
              </a:spcAft>
            </a:pPr>
            <a:r>
              <a:rPr lang="en-US" sz="1400" dirty="0">
                <a:gradFill>
                  <a:gsLst>
                    <a:gs pos="2917">
                      <a:schemeClr val="tx1"/>
                    </a:gs>
                    <a:gs pos="30000">
                      <a:schemeClr val="tx1"/>
                    </a:gs>
                  </a:gsLst>
                  <a:lin ang="5400000" scaled="0"/>
                </a:gradFill>
              </a:rPr>
              <a:t>GRS – Globally Redundant</a:t>
            </a:r>
          </a:p>
          <a:p>
            <a:pPr>
              <a:lnSpc>
                <a:spcPct val="90000"/>
              </a:lnSpc>
              <a:spcAft>
                <a:spcPts val="600"/>
              </a:spcAft>
            </a:pPr>
            <a:r>
              <a:rPr lang="en-US" sz="1400" dirty="0">
                <a:gradFill>
                  <a:gsLst>
                    <a:gs pos="2917">
                      <a:schemeClr val="tx1"/>
                    </a:gs>
                    <a:gs pos="30000">
                      <a:schemeClr val="tx1"/>
                    </a:gs>
                  </a:gsLst>
                  <a:lin ang="5400000" scaled="0"/>
                </a:gradFill>
              </a:rPr>
              <a:t>RA-GRS – Read Access Geo Redundant</a:t>
            </a:r>
          </a:p>
        </p:txBody>
      </p:sp>
    </p:spTree>
    <p:extLst>
      <p:ext uri="{BB962C8B-B14F-4D97-AF65-F5344CB8AC3E}">
        <p14:creationId xmlns:p14="http://schemas.microsoft.com/office/powerpoint/2010/main" val="1492144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Storage Account Services</a:t>
            </a:r>
            <a:endParaRPr lang="en-US" dirty="0"/>
          </a:p>
        </p:txBody>
      </p:sp>
      <p:grpSp>
        <p:nvGrpSpPr>
          <p:cNvPr id="25" name="Group 24"/>
          <p:cNvGrpSpPr/>
          <p:nvPr/>
        </p:nvGrpSpPr>
        <p:grpSpPr>
          <a:xfrm>
            <a:off x="6335907" y="1277603"/>
            <a:ext cx="5474884" cy="2221127"/>
            <a:chOff x="6335907" y="1277603"/>
            <a:chExt cx="5474884" cy="2221127"/>
          </a:xfrm>
        </p:grpSpPr>
        <p:sp>
          <p:nvSpPr>
            <p:cNvPr id="11" name="Rectangle 10"/>
            <p:cNvSpPr/>
            <p:nvPr/>
          </p:nvSpPr>
          <p:spPr bwMode="auto">
            <a:xfrm>
              <a:off x="6335908" y="1277603"/>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7150" y="1368551"/>
              <a:ext cx="780290" cy="780290"/>
            </a:xfrm>
            <a:prstGeom prst="rect">
              <a:avLst/>
            </a:prstGeom>
          </p:spPr>
        </p:pic>
        <p:sp>
          <p:nvSpPr>
            <p:cNvPr id="13" name="TextBox 12"/>
            <p:cNvSpPr txBox="1"/>
            <p:nvPr/>
          </p:nvSpPr>
          <p:spPr>
            <a:xfrm>
              <a:off x="6335907" y="1975236"/>
              <a:ext cx="5474883" cy="1523494"/>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Supports SMB 3.0 protocol.</a:t>
              </a:r>
            </a:p>
            <a:p>
              <a:pPr>
                <a:lnSpc>
                  <a:spcPct val="90000"/>
                </a:lnSpc>
                <a:spcAft>
                  <a:spcPts val="600"/>
                </a:spcAft>
              </a:pPr>
              <a:r>
                <a:rPr lang="en-US" dirty="0">
                  <a:solidFill>
                    <a:schemeClr val="bg1">
                      <a:lumMod val="75000"/>
                    </a:schemeClr>
                  </a:solidFill>
                </a:rPr>
                <a:t>Can be accessed like a traditional file share.</a:t>
              </a:r>
            </a:p>
            <a:p>
              <a:pPr>
                <a:lnSpc>
                  <a:spcPct val="90000"/>
                </a:lnSpc>
                <a:spcAft>
                  <a:spcPts val="600"/>
                </a:spcAft>
              </a:pPr>
              <a:r>
                <a:rPr lang="en-US" dirty="0">
                  <a:solidFill>
                    <a:schemeClr val="bg1">
                      <a:lumMod val="75000"/>
                    </a:schemeClr>
                  </a:solidFill>
                </a:rPr>
                <a:t>Share files between multiple Virtual Machines.</a:t>
              </a:r>
            </a:p>
            <a:p>
              <a:pPr>
                <a:lnSpc>
                  <a:spcPct val="90000"/>
                </a:lnSpc>
                <a:spcAft>
                  <a:spcPts val="600"/>
                </a:spcAft>
              </a:pPr>
              <a:r>
                <a:rPr lang="en-US" dirty="0">
                  <a:solidFill>
                    <a:schemeClr val="bg1">
                      <a:lumMod val="75000"/>
                    </a:schemeClr>
                  </a:solidFill>
                </a:rPr>
                <a:t>A single file share can be up to 5TB.</a:t>
              </a:r>
            </a:p>
          </p:txBody>
        </p:sp>
        <p:cxnSp>
          <p:nvCxnSpPr>
            <p:cNvPr id="14" name="Straight Connector 13"/>
            <p:cNvCxnSpPr/>
            <p:nvPr/>
          </p:nvCxnSpPr>
          <p:spPr>
            <a:xfrm>
              <a:off x="6533029"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54206" y="4112885"/>
            <a:ext cx="5474884" cy="2167128"/>
            <a:chOff x="354206" y="4112885"/>
            <a:chExt cx="5474884" cy="2167128"/>
          </a:xfrm>
        </p:grpSpPr>
        <p:sp>
          <p:nvSpPr>
            <p:cNvPr id="16" name="Rectangle 15"/>
            <p:cNvSpPr/>
            <p:nvPr/>
          </p:nvSpPr>
          <p:spPr bwMode="auto">
            <a:xfrm>
              <a:off x="3542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Tables</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2065" y="4216356"/>
              <a:ext cx="780290" cy="780290"/>
            </a:xfrm>
            <a:prstGeom prst="rect">
              <a:avLst/>
            </a:prstGeom>
          </p:spPr>
        </p:pic>
        <p:sp>
          <p:nvSpPr>
            <p:cNvPr id="18" name="TextBox 17"/>
            <p:cNvSpPr txBox="1"/>
            <p:nvPr/>
          </p:nvSpPr>
          <p:spPr>
            <a:xfrm>
              <a:off x="354206" y="4819901"/>
              <a:ext cx="5474883" cy="1444752"/>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NoSQL storage of structured data (entities).</a:t>
              </a:r>
            </a:p>
            <a:p>
              <a:pPr>
                <a:lnSpc>
                  <a:spcPct val="90000"/>
                </a:lnSpc>
                <a:spcAft>
                  <a:spcPts val="600"/>
                </a:spcAft>
              </a:pPr>
              <a:r>
                <a:rPr lang="en-US" dirty="0">
                  <a:solidFill>
                    <a:schemeClr val="bg1">
                      <a:lumMod val="75000"/>
                    </a:schemeClr>
                  </a:solidFill>
                </a:rPr>
                <a:t>Key/value storage.</a:t>
              </a:r>
            </a:p>
            <a:p>
              <a:pPr>
                <a:lnSpc>
                  <a:spcPct val="90000"/>
                </a:lnSpc>
                <a:spcAft>
                  <a:spcPts val="600"/>
                </a:spcAft>
              </a:pPr>
              <a:r>
                <a:rPr lang="en-US" dirty="0">
                  <a:solidFill>
                    <a:schemeClr val="bg1">
                      <a:lumMod val="75000"/>
                    </a:schemeClr>
                  </a:solidFill>
                </a:rPr>
                <a:t>A single entity can have up to 255 properties and be up to 1MB.</a:t>
              </a:r>
            </a:p>
          </p:txBody>
        </p:sp>
        <p:cxnSp>
          <p:nvCxnSpPr>
            <p:cNvPr id="19" name="Straight Connector 18"/>
            <p:cNvCxnSpPr/>
            <p:nvPr/>
          </p:nvCxnSpPr>
          <p:spPr>
            <a:xfrm>
              <a:off x="571500"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335907" y="4112885"/>
            <a:ext cx="5474883" cy="2167128"/>
            <a:chOff x="6335907" y="4112885"/>
            <a:chExt cx="5474883" cy="2167128"/>
          </a:xfrm>
        </p:grpSpPr>
        <p:sp>
          <p:nvSpPr>
            <p:cNvPr id="21" name="Rectangle 20"/>
            <p:cNvSpPr/>
            <p:nvPr/>
          </p:nvSpPr>
          <p:spPr bwMode="auto">
            <a:xfrm>
              <a:off x="63359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Queues</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7150" y="4216356"/>
              <a:ext cx="780290" cy="780290"/>
            </a:xfrm>
            <a:prstGeom prst="rect">
              <a:avLst/>
            </a:prstGeom>
          </p:spPr>
        </p:pic>
        <p:sp>
          <p:nvSpPr>
            <p:cNvPr id="23" name="TextBox 22"/>
            <p:cNvSpPr txBox="1"/>
            <p:nvPr/>
          </p:nvSpPr>
          <p:spPr>
            <a:xfrm>
              <a:off x="6335907" y="4819901"/>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Durable messaging.</a:t>
              </a:r>
            </a:p>
            <a:p>
              <a:pPr>
                <a:lnSpc>
                  <a:spcPct val="90000"/>
                </a:lnSpc>
                <a:spcAft>
                  <a:spcPts val="600"/>
                </a:spcAft>
              </a:pPr>
              <a:r>
                <a:rPr lang="en-US" dirty="0">
                  <a:solidFill>
                    <a:schemeClr val="bg1">
                      <a:lumMod val="75000"/>
                    </a:schemeClr>
                  </a:solidFill>
                </a:rPr>
                <a:t>Provides asynchronous communication between application tiers and components.</a:t>
              </a:r>
            </a:p>
            <a:p>
              <a:pPr>
                <a:lnSpc>
                  <a:spcPct val="90000"/>
                </a:lnSpc>
                <a:spcAft>
                  <a:spcPts val="600"/>
                </a:spcAft>
              </a:pPr>
              <a:r>
                <a:rPr lang="en-US" dirty="0">
                  <a:solidFill>
                    <a:schemeClr val="bg1">
                      <a:lumMod val="75000"/>
                    </a:schemeClr>
                  </a:solidFill>
                </a:rPr>
                <a:t>A single message can be up to 64KB.</a:t>
              </a:r>
            </a:p>
          </p:txBody>
        </p:sp>
        <p:cxnSp>
          <p:nvCxnSpPr>
            <p:cNvPr id="24" name="Straight Connector 23"/>
            <p:cNvCxnSpPr/>
            <p:nvPr/>
          </p:nvCxnSpPr>
          <p:spPr>
            <a:xfrm>
              <a:off x="6533029"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54206" y="1277601"/>
            <a:ext cx="5474885" cy="2676861"/>
            <a:chOff x="354206" y="1277601"/>
            <a:chExt cx="5474885" cy="2676861"/>
          </a:xfrm>
        </p:grpSpPr>
        <p:sp>
          <p:nvSpPr>
            <p:cNvPr id="6" name="Rectangle 5"/>
            <p:cNvSpPr/>
            <p:nvPr/>
          </p:nvSpPr>
          <p:spPr bwMode="auto">
            <a:xfrm>
              <a:off x="354208" y="1277601"/>
              <a:ext cx="5474883" cy="267686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2065" y="1368551"/>
              <a:ext cx="780290" cy="780290"/>
            </a:xfrm>
            <a:prstGeom prst="rect">
              <a:avLst/>
            </a:prstGeom>
          </p:spPr>
        </p:pic>
        <p:sp>
          <p:nvSpPr>
            <p:cNvPr id="8" name="TextBox 7"/>
            <p:cNvSpPr txBox="1"/>
            <p:nvPr/>
          </p:nvSpPr>
          <p:spPr>
            <a:xfrm>
              <a:off x="354206" y="1975236"/>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Block</a:t>
              </a:r>
              <a:r>
                <a:rPr lang="en-US" dirty="0">
                  <a:solidFill>
                    <a:schemeClr val="bg1">
                      <a:lumMod val="75000"/>
                    </a:schemeClr>
                  </a:solidFill>
                </a:rPr>
                <a:t>: Text or binary data (.log, .exe, .jpg, etc.).</a:t>
              </a:r>
            </a:p>
            <a:p>
              <a:pPr>
                <a:lnSpc>
                  <a:spcPct val="90000"/>
                </a:lnSpc>
                <a:spcAft>
                  <a:spcPts val="600"/>
                </a:spcAft>
              </a:pPr>
              <a:r>
                <a:rPr lang="en-US" dirty="0">
                  <a:solidFill>
                    <a:schemeClr val="bg1">
                      <a:lumMod val="75000"/>
                    </a:schemeClr>
                  </a:solidFill>
                </a:rPr>
                <a:t>Up to 200GB.</a:t>
              </a:r>
            </a:p>
            <a:p>
              <a:pPr>
                <a:lnSpc>
                  <a:spcPct val="90000"/>
                </a:lnSpc>
                <a:spcAft>
                  <a:spcPts val="600"/>
                </a:spcAft>
              </a:pPr>
              <a:r>
                <a:rPr lang="en-US" b="1" dirty="0">
                  <a:solidFill>
                    <a:schemeClr val="bg1">
                      <a:lumMod val="75000"/>
                    </a:schemeClr>
                  </a:solidFill>
                </a:rPr>
                <a:t>Page</a:t>
              </a:r>
              <a:r>
                <a:rPr lang="en-US" dirty="0">
                  <a:solidFill>
                    <a:schemeClr val="bg1">
                      <a:lumMod val="75000"/>
                    </a:schemeClr>
                  </a:solidFill>
                </a:rPr>
                <a:t>: Optimized for disks (.</a:t>
              </a:r>
              <a:r>
                <a:rPr lang="en-US" dirty="0" err="1">
                  <a:solidFill>
                    <a:schemeClr val="bg1">
                      <a:lumMod val="75000"/>
                    </a:schemeClr>
                  </a:solidFill>
                </a:rPr>
                <a:t>vhd</a:t>
              </a:r>
              <a:r>
                <a:rPr lang="en-US" dirty="0">
                  <a:solidFill>
                    <a:schemeClr val="bg1">
                      <a:lumMod val="75000"/>
                    </a:schemeClr>
                  </a:solidFill>
                </a:rPr>
                <a:t>). Supports random read-write.  Up to 1TB.</a:t>
              </a:r>
            </a:p>
          </p:txBody>
        </p:sp>
        <p:cxnSp>
          <p:nvCxnSpPr>
            <p:cNvPr id="9" name="Straight Connector 8"/>
            <p:cNvCxnSpPr/>
            <p:nvPr/>
          </p:nvCxnSpPr>
          <p:spPr>
            <a:xfrm>
              <a:off x="571500"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9903" y="3277550"/>
              <a:ext cx="5118098" cy="590931"/>
            </a:xfrm>
            <a:prstGeom prst="rect">
              <a:avLst/>
            </a:prstGeom>
            <a:solidFill>
              <a:schemeClr val="tx1"/>
            </a:solidFill>
          </p:spPr>
          <p:txBody>
            <a:bodyPr wrap="square">
              <a:spAutoFit/>
            </a:bodyPr>
            <a:lstStyle/>
            <a:p>
              <a:pPr>
                <a:lnSpc>
                  <a:spcPct val="90000"/>
                </a:lnSpc>
                <a:spcAft>
                  <a:spcPts val="600"/>
                </a:spcAft>
              </a:pPr>
              <a:r>
                <a:rPr lang="en-US" b="1" dirty="0">
                  <a:solidFill>
                    <a:schemeClr val="bg1">
                      <a:lumMod val="75000"/>
                    </a:schemeClr>
                  </a:solidFill>
                </a:rPr>
                <a:t>Append Blob:  </a:t>
              </a:r>
              <a:r>
                <a:rPr lang="en-US" dirty="0">
                  <a:solidFill>
                    <a:schemeClr val="bg1">
                      <a:lumMod val="75000"/>
                    </a:schemeClr>
                  </a:solidFill>
                </a:rPr>
                <a:t>Writes to end of the blob (4MB max) up to 50k times (~195GB)</a:t>
              </a:r>
            </a:p>
          </p:txBody>
        </p:sp>
      </p:grpSp>
    </p:spTree>
    <p:extLst>
      <p:ext uri="{BB962C8B-B14F-4D97-AF65-F5344CB8AC3E}">
        <p14:creationId xmlns:p14="http://schemas.microsoft.com/office/powerpoint/2010/main" val="22514419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Storage</a:t>
            </a:r>
          </a:p>
        </p:txBody>
      </p:sp>
    </p:spTree>
    <p:extLst>
      <p:ext uri="{BB962C8B-B14F-4D97-AF65-F5344CB8AC3E}">
        <p14:creationId xmlns:p14="http://schemas.microsoft.com/office/powerpoint/2010/main" val="37887690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High Performance Storage for VM Workloads</a:t>
            </a:r>
          </a:p>
        </p:txBody>
      </p:sp>
      <p:sp>
        <p:nvSpPr>
          <p:cNvPr id="4" name="Content Placeholder 3"/>
          <p:cNvSpPr>
            <a:spLocks noGrp="1"/>
          </p:cNvSpPr>
          <p:nvPr>
            <p:ph sz="quarter" idx="10"/>
          </p:nvPr>
        </p:nvSpPr>
        <p:spPr/>
        <p:txBody>
          <a:bodyPr>
            <a:normAutofit/>
          </a:bodyPr>
          <a:lstStyle/>
          <a:p>
            <a:r>
              <a:rPr lang="en-US" dirty="0"/>
              <a:t>Ideal for I/O intensive workloads running on DS-Series or GS-Series Virtual Machines</a:t>
            </a:r>
          </a:p>
          <a:p>
            <a:r>
              <a:rPr lang="en-US" dirty="0"/>
              <a:t>DS-Series VM can support up to 32 data disks and deliver up to 50K IOPS</a:t>
            </a:r>
          </a:p>
          <a:p>
            <a:r>
              <a:rPr lang="en-US" dirty="0"/>
              <a:t>GS-Series VM can support up to 64 data disks and deliver up to 80K IOPS</a:t>
            </a:r>
          </a:p>
          <a:p>
            <a:endParaRPr lang="en-US" dirty="0"/>
          </a:p>
          <a:p>
            <a:endParaRPr lang="en-US" dirty="0"/>
          </a:p>
          <a:p>
            <a:endParaRPr lang="en-US" dirty="0"/>
          </a:p>
        </p:txBody>
      </p:sp>
    </p:spTree>
    <p:extLst>
      <p:ext uri="{BB962C8B-B14F-4D97-AF65-F5344CB8AC3E}">
        <p14:creationId xmlns:p14="http://schemas.microsoft.com/office/powerpoint/2010/main" val="34741980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0"/>
          </p:nvPr>
        </p:nvSpPr>
        <p:spPr>
          <a:xfrm>
            <a:off x="268288" y="1398397"/>
            <a:ext cx="11542503" cy="6155531"/>
          </a:xfrm>
        </p:spPr>
        <p:txBody>
          <a:bodyPr/>
          <a:lstStyle/>
          <a:p>
            <a:r>
              <a:rPr lang="en-US" dirty="0"/>
              <a:t>Azure virtual machines and compute capacity</a:t>
            </a:r>
          </a:p>
          <a:p>
            <a:r>
              <a:rPr lang="en-US" dirty="0"/>
              <a:t>VM SLA</a:t>
            </a:r>
          </a:p>
          <a:p>
            <a:r>
              <a:rPr lang="en-US" dirty="0"/>
              <a:t>VM Extension</a:t>
            </a:r>
          </a:p>
          <a:p>
            <a:r>
              <a:rPr lang="en-US" dirty="0"/>
              <a:t>VM storage architecture </a:t>
            </a:r>
          </a:p>
          <a:p>
            <a:r>
              <a:rPr lang="en-US" dirty="0"/>
              <a:t>Magnetic and </a:t>
            </a:r>
            <a:r>
              <a:rPr lang="en-US"/>
              <a:t>SSD disks</a:t>
            </a:r>
          </a:p>
          <a:p>
            <a:r>
              <a:rPr lang="en-US"/>
              <a:t>Azure network and security</a:t>
            </a:r>
          </a:p>
          <a:p>
            <a:r>
              <a:rPr lang="en-US"/>
              <a:t>Cross premises connectivity</a:t>
            </a:r>
            <a:endParaRPr lang="en-US" dirty="0"/>
          </a:p>
          <a:p>
            <a:endParaRPr lang="en-US" dirty="0"/>
          </a:p>
          <a:p>
            <a:endParaRPr lang="en-US" dirty="0"/>
          </a:p>
        </p:txBody>
      </p:sp>
    </p:spTree>
    <p:extLst>
      <p:ext uri="{BB962C8B-B14F-4D97-AF65-F5344CB8AC3E}">
        <p14:creationId xmlns:p14="http://schemas.microsoft.com/office/powerpoint/2010/main" val="35175975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23214" y="322200"/>
            <a:ext cx="11145567" cy="6213597"/>
            <a:chOff x="395371" y="1139688"/>
            <a:chExt cx="8399866" cy="4651514"/>
          </a:xfrm>
          <a:solidFill>
            <a:srgbClr val="00B0F0"/>
          </a:solidFill>
        </p:grpSpPr>
        <p:sp>
          <p:nvSpPr>
            <p:cNvPr id="6" name="Oval 5"/>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 name="Oval 6"/>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 name="Oval 7"/>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 name="Oval 8"/>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 name="Oval 9"/>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 name="Oval 10"/>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 name="Oval 11"/>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 name="Oval 12"/>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 name="Oval 13"/>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 name="Oval 14"/>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 name="Oval 15"/>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 name="Oval 16"/>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 name="Oval 17"/>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 name="Oval 18"/>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 name="Oval 19"/>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 name="Oval 20"/>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 name="Oval 21"/>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 name="Oval 22"/>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 name="Oval 23"/>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 name="Oval 24"/>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 name="Oval 25"/>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 name="Oval 26"/>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 name="Oval 27"/>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 name="Oval 28"/>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 name="Oval 29"/>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 name="Oval 30"/>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 name="Oval 31"/>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 name="Oval 32"/>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 name="Oval 33"/>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 name="Oval 34"/>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 name="Oval 35"/>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 name="Oval 36"/>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 name="Oval 37"/>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 name="Oval 38"/>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 name="Oval 39"/>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 name="Oval 40"/>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 name="Oval 41"/>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 name="Oval 42"/>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 name="Oval 43"/>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 name="Oval 44"/>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 name="Oval 45"/>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 name="Oval 46"/>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 name="Oval 47"/>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 name="Oval 48"/>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 name="Oval 49"/>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 name="Oval 50"/>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 name="Oval 51"/>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 name="Oval 52"/>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 name="Oval 53"/>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 name="Oval 54"/>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 name="Oval 55"/>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 name="Oval 56"/>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 name="Oval 57"/>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 name="Oval 58"/>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 name="Oval 59"/>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 name="Oval 60"/>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 name="Oval 61"/>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 name="Oval 62"/>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 name="Oval 63"/>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 name="Oval 64"/>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 name="Oval 65"/>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 name="Oval 66"/>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 name="Oval 67"/>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 name="Oval 68"/>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 name="Oval 69"/>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 name="Oval 70"/>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 name="Oval 71"/>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 name="Oval 72"/>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 name="Oval 73"/>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 name="Oval 74"/>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 name="Oval 75"/>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 name="Oval 76"/>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 name="Oval 77"/>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 name="Oval 78"/>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 name="Oval 79"/>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 name="Oval 80"/>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 name="Oval 81"/>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 name="Oval 82"/>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 name="Oval 83"/>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 name="Oval 84"/>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 name="Oval 85"/>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 name="Oval 86"/>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 name="Oval 87"/>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 name="Oval 88"/>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 name="Oval 89"/>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 name="Oval 90"/>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 name="Oval 91"/>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 name="Oval 92"/>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 name="Oval 93"/>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 name="Oval 94"/>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 name="Oval 95"/>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 name="Oval 96"/>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 name="Oval 97"/>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 name="Oval 98"/>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 name="Oval 99"/>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 name="Oval 100"/>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 name="Oval 101"/>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 name="Oval 102"/>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 name="Oval 103"/>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 name="Oval 104"/>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 name="Oval 105"/>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 name="Oval 106"/>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 name="Oval 107"/>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 name="Oval 108"/>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 name="Oval 109"/>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 name="Oval 110"/>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 name="Oval 111"/>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 name="Oval 112"/>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 name="Oval 113"/>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 name="Oval 114"/>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 name="Oval 115"/>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 name="Oval 116"/>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 name="Oval 117"/>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 name="Oval 118"/>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 name="Oval 119"/>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 name="Oval 120"/>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2" name="Oval 121"/>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3" name="Oval 122"/>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4" name="Oval 123"/>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5" name="Oval 124"/>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6" name="Oval 125"/>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7" name="Oval 126"/>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8" name="Oval 127"/>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9" name="Oval 128"/>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0" name="Oval 129"/>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1" name="Oval 130"/>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2" name="Oval 131"/>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3" name="Oval 132"/>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4" name="Oval 133"/>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5" name="Oval 134"/>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6" name="Oval 135"/>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7" name="Oval 136"/>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8" name="Oval 137"/>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9" name="Oval 138"/>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0" name="Oval 139"/>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1" name="Oval 140"/>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2" name="Oval 141"/>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3" name="Oval 142"/>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4" name="Oval 143"/>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5" name="Oval 144"/>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6" name="Oval 145"/>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7" name="Oval 146"/>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8" name="Oval 147"/>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9" name="Oval 148"/>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0" name="Oval 149"/>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1" name="Oval 150"/>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2" name="Oval 151"/>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3" name="Oval 152"/>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4" name="Oval 153"/>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5" name="Oval 154"/>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6" name="Oval 155"/>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7" name="Oval 156"/>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8" name="Oval 157"/>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9" name="Oval 158"/>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0" name="Oval 159"/>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1" name="Oval 160"/>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2" name="Oval 161"/>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3" name="Oval 162"/>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4" name="Oval 163"/>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5" name="Oval 164"/>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6" name="Oval 165"/>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7" name="Oval 166"/>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8" name="Oval 167"/>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9" name="Oval 168"/>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0" name="Oval 169"/>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1" name="Oval 170"/>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2" name="Oval 171"/>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3" name="Oval 172"/>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4" name="Oval 173"/>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5" name="Oval 174"/>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6" name="Oval 175"/>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7" name="Oval 176"/>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8" name="Oval 177"/>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9" name="Oval 178"/>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0" name="Oval 179"/>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1" name="Oval 180"/>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2" name="Oval 181"/>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3" name="Oval 182"/>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4" name="Oval 183"/>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5" name="Oval 184"/>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6" name="Oval 185"/>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7" name="Oval 186"/>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8" name="Oval 187"/>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9" name="Oval 188"/>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0" name="Oval 189"/>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1" name="Oval 190"/>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2" name="Oval 191"/>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3" name="Oval 192"/>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4" name="Oval 193"/>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5" name="Oval 194"/>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6" name="Oval 195"/>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7" name="Oval 196"/>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8" name="Oval 197"/>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9" name="Oval 198"/>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0" name="Oval 199"/>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1" name="Oval 200"/>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2" name="Oval 201"/>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3" name="Oval 202"/>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4" name="Oval 203"/>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5" name="Oval 204"/>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6" name="Oval 205"/>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7" name="Oval 206"/>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8" name="Oval 207"/>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9" name="Oval 208"/>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0" name="Oval 209"/>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1" name="Oval 210"/>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2" name="Oval 211"/>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3" name="Oval 212"/>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4" name="Oval 213"/>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5" name="Oval 214"/>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6" name="Oval 215"/>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7" name="Oval 216"/>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8" name="Oval 217"/>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9" name="Oval 218"/>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0" name="Oval 219"/>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1" name="Oval 220"/>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2" name="Oval 221"/>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3" name="Oval 222"/>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4" name="Oval 223"/>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5" name="Oval 224"/>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6" name="Oval 225"/>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7" name="Oval 226"/>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8" name="Oval 227"/>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9" name="Oval 228"/>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0" name="Oval 229"/>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1" name="Oval 230"/>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2" name="Oval 231"/>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3" name="Oval 232"/>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4" name="Oval 233"/>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5" name="Oval 234"/>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6" name="Oval 235"/>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7" name="Oval 236"/>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8" name="Oval 237"/>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9" name="Oval 238"/>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0" name="Oval 239"/>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1" name="Oval 240"/>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2" name="Oval 241"/>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3" name="Oval 242"/>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4" name="Oval 243"/>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5" name="Oval 244"/>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6" name="Oval 245"/>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7" name="Oval 246"/>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8" name="Oval 247"/>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9" name="Oval 248"/>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0" name="Oval 249"/>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1" name="Oval 250"/>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2" name="Oval 251"/>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3" name="Oval 252"/>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4" name="Oval 253"/>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5" name="Oval 254"/>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6" name="Oval 255"/>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7" name="Oval 256"/>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8" name="Oval 257"/>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9" name="Oval 258"/>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0" name="Oval 259"/>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1" name="Oval 260"/>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2" name="Oval 261"/>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3" name="Oval 262"/>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4" name="Oval 263"/>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5" name="Oval 264"/>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6" name="Oval 265"/>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7" name="Oval 266"/>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8" name="Oval 267"/>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9" name="Oval 268"/>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0" name="Oval 269"/>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1" name="Oval 270"/>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2" name="Oval 271"/>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3" name="Oval 272"/>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4" name="Oval 273"/>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5" name="Oval 274"/>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6" name="Oval 275"/>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7" name="Oval 276"/>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8" name="Oval 277"/>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9" name="Oval 278"/>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0" name="Oval 279"/>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1" name="Oval 280"/>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2" name="Oval 281"/>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3" name="Oval 282"/>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4" name="Oval 283"/>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5" name="Oval 284"/>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6" name="Oval 285"/>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7" name="Oval 286"/>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8" name="Oval 287"/>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9" name="Oval 288"/>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0" name="Oval 289"/>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1" name="Oval 290"/>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2" name="Oval 291"/>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3" name="Oval 292"/>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4" name="Oval 293"/>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5" name="Oval 294"/>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6" name="Oval 295"/>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7" name="Oval 296"/>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8" name="Oval 297"/>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9" name="Oval 298"/>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0" name="Oval 299"/>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1" name="Oval 300"/>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2" name="Oval 301"/>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3" name="Oval 302"/>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4" name="Oval 303"/>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5" name="Oval 304"/>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6" name="Oval 305"/>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7" name="Oval 306"/>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8" name="Oval 307"/>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9" name="Oval 308"/>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0" name="Oval 309"/>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1" name="Oval 310"/>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2" name="Oval 311"/>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3" name="Oval 312"/>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4" name="Oval 313"/>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5" name="Oval 314"/>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6" name="Oval 315"/>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7" name="Oval 316"/>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8" name="Oval 317"/>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9" name="Oval 318"/>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0" name="Oval 319"/>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1" name="Oval 320"/>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2" name="Oval 321"/>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3" name="Oval 322"/>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4" name="Oval 323"/>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5" name="Oval 324"/>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6" name="Oval 325"/>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7" name="Oval 326"/>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8" name="Oval 327"/>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9" name="Oval 328"/>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0" name="Oval 329"/>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1" name="Oval 330"/>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2" name="Oval 331"/>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3" name="Oval 332"/>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4" name="Oval 333"/>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5" name="Oval 334"/>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6" name="Oval 335"/>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7" name="Oval 336"/>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8" name="Oval 337"/>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9" name="Oval 338"/>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0" name="Oval 339"/>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1" name="Oval 340"/>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2" name="Oval 341"/>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3" name="Oval 342"/>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4" name="Oval 343"/>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5" name="Oval 344"/>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6" name="Oval 345"/>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7" name="Oval 346"/>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8" name="Oval 347"/>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9" name="Oval 348"/>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0" name="Oval 349"/>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1" name="Oval 350"/>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2" name="Oval 351"/>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3" name="Oval 352"/>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4" name="Oval 353"/>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5" name="Oval 354"/>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6" name="Oval 355"/>
            <p:cNvSpPr>
              <a:spLocks noChangeAspect="1" noChangeArrowheads="1"/>
            </p:cNvSpPr>
            <p:nvPr/>
          </p:nvSpPr>
          <p:spPr bwMode="auto">
            <a:xfrm>
              <a:off x="4663908" y="2074514"/>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7" name="Oval 356"/>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8" name="Oval 357"/>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9" name="Oval 358"/>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0" name="Oval 359"/>
            <p:cNvSpPr>
              <a:spLocks noChangeAspect="1" noChangeArrowheads="1"/>
            </p:cNvSpPr>
            <p:nvPr/>
          </p:nvSpPr>
          <p:spPr bwMode="auto">
            <a:xfrm>
              <a:off x="5226311" y="2074514"/>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1" name="Oval 360"/>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2" name="Oval 361"/>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3" name="Oval 362"/>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4" name="Oval 363"/>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5" name="Oval 364"/>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6" name="Oval 365"/>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7" name="Oval 366"/>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8" name="Oval 367"/>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9" name="Oval 368"/>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0" name="Oval 369"/>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1" name="Oval 370"/>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2" name="Oval 371"/>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3" name="Oval 372"/>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4" name="Oval 373"/>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5" name="Oval 374"/>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6" name="Oval 375"/>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7" name="Oval 376"/>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8" name="Oval 377"/>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9" name="Oval 378"/>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0" name="Oval 379"/>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1" name="Oval 380"/>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2" name="Oval 381"/>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3" name="Oval 382"/>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4" name="Oval 383"/>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5" name="Oval 384"/>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6" name="Oval 385"/>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7" name="Oval 386"/>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8" name="Oval 387"/>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9" name="Oval 388"/>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0" name="Oval 389"/>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1" name="Oval 390"/>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2" name="Oval 391"/>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3" name="Oval 392"/>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4" name="Oval 393"/>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5" name="Oval 394"/>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6" name="Oval 395"/>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7" name="Oval 396"/>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8" name="Oval 397"/>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9" name="Oval 398"/>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0" name="Oval 399"/>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1" name="Oval 400"/>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2" name="Oval 401"/>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3" name="Oval 402"/>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4" name="Oval 403"/>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5" name="Oval 404"/>
            <p:cNvSpPr>
              <a:spLocks noChangeAspect="1" noChangeArrowheads="1"/>
            </p:cNvSpPr>
            <p:nvPr/>
          </p:nvSpPr>
          <p:spPr bwMode="auto">
            <a:xfrm>
              <a:off x="4214589" y="2178551"/>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6" name="Oval 405"/>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7" name="Oval 406"/>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8" name="Oval 407"/>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9" name="Oval 408"/>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0" name="Oval 409"/>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1" name="Oval 410"/>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2" name="Oval 411"/>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3" name="Oval 412"/>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4" name="Oval 413"/>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5" name="Oval 414"/>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6" name="Oval 415"/>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7" name="Oval 416"/>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8" name="Oval 417"/>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9" name="Oval 418"/>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0" name="Oval 419"/>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1" name="Oval 420"/>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2" name="Oval 421"/>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3" name="Oval 422"/>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4" name="Oval 423"/>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5" name="Oval 424"/>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6" name="Oval 425"/>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7" name="Oval 426"/>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8" name="Oval 427"/>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9" name="Oval 428"/>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0" name="Oval 429"/>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1" name="Oval 430"/>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2" name="Oval 431"/>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3" name="Oval 432"/>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4" name="Oval 433"/>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5" name="Oval 434"/>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6" name="Oval 435"/>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7" name="Oval 436"/>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8" name="Oval 437"/>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9" name="Oval 438"/>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0" name="Oval 439"/>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1" name="Oval 440"/>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2" name="Oval 441"/>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3" name="Oval 442"/>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4" name="Oval 443"/>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5" name="Oval 444"/>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6" name="Oval 445"/>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7" name="Oval 446"/>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8" name="Oval 447"/>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9" name="Oval 448"/>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0" name="Oval 449"/>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1" name="Oval 450"/>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2" name="Oval 451"/>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3" name="Oval 452"/>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4" name="Oval 453"/>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5" name="Oval 454"/>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6" name="Oval 455"/>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7" name="Oval 456"/>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8" name="Oval 457"/>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9" name="Oval 458"/>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0" name="Oval 459"/>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1" name="Oval 460"/>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2" name="Oval 461"/>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3" name="Oval 462"/>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4" name="Oval 463"/>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5" name="Oval 464"/>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6" name="Oval 465"/>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7" name="Oval 466"/>
            <p:cNvSpPr>
              <a:spLocks noChangeAspect="1" noChangeArrowheads="1"/>
            </p:cNvSpPr>
            <p:nvPr/>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8" name="Oval 467"/>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9" name="Oval 468"/>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0" name="Oval 469"/>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1" name="Oval 470"/>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2" name="Oval 471"/>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3" name="Oval 472"/>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4" name="Oval 473"/>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5" name="Oval 474"/>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6" name="Oval 475"/>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7" name="Oval 476"/>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8" name="Oval 477"/>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9" name="Oval 478"/>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0" name="Oval 479"/>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1" name="Oval 480"/>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2" name="Oval 481"/>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3" name="Oval 482"/>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4" name="Oval 483"/>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5" name="Oval 484"/>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6" name="Oval 485"/>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7" name="Oval 486"/>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8" name="Oval 487"/>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9" name="Oval 488"/>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0" name="Oval 489"/>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1" name="Oval 490"/>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2" name="Oval 491"/>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3" name="Oval 492"/>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4" name="Oval 493"/>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5" name="Oval 494"/>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6" name="Oval 495"/>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7" name="Oval 496"/>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8" name="Oval 497"/>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9" name="Oval 498"/>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0" name="Oval 499"/>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1" name="Oval 500"/>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2" name="Oval 501"/>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3" name="Oval 502"/>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4" name="Oval 503"/>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5" name="Oval 504"/>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6" name="Oval 505"/>
            <p:cNvSpPr>
              <a:spLocks noChangeAspect="1" noChangeArrowheads="1"/>
            </p:cNvSpPr>
            <p:nvPr/>
          </p:nvSpPr>
          <p:spPr bwMode="auto">
            <a:xfrm>
              <a:off x="4888568" y="2385118"/>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7" name="Oval 506"/>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8" name="Oval 507"/>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9" name="Oval 508"/>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0" name="Oval 509"/>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1" name="Oval 510"/>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2" name="Oval 511"/>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3" name="Oval 512"/>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4" name="Oval 513"/>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5" name="Oval 514"/>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6" name="Oval 515"/>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7" name="Oval 516"/>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8" name="Oval 517"/>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9" name="Oval 518"/>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0" name="Oval 519"/>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1" name="Oval 520"/>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2" name="Oval 521"/>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3" name="Oval 522"/>
            <p:cNvSpPr>
              <a:spLocks noChangeAspect="1" noChangeArrowheads="1"/>
            </p:cNvSpPr>
            <p:nvPr/>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4" name="Oval 523"/>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5" name="Oval 524"/>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6" name="Oval 525"/>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7" name="Oval 526"/>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8" name="Oval 527"/>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9" name="Oval 528"/>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0" name="Oval 529"/>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1" name="Oval 530"/>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2" name="Oval 531"/>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3" name="Oval 532"/>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4" name="Oval 533"/>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5" name="Oval 534"/>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6" name="Oval 535"/>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7" name="Oval 536"/>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8" name="Oval 537"/>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9" name="Oval 538"/>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0" name="Oval 539"/>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1" name="Oval 540"/>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2" name="Oval 541"/>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3" name="Oval 542"/>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4" name="Oval 543"/>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5" name="Oval 544"/>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6" name="Oval 545"/>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7" name="Oval 546"/>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8" name="Oval 547"/>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9" name="Oval 548"/>
            <p:cNvSpPr>
              <a:spLocks noChangeAspect="1" noChangeArrowheads="1"/>
            </p:cNvSpPr>
            <p:nvPr/>
          </p:nvSpPr>
          <p:spPr bwMode="auto">
            <a:xfrm>
              <a:off x="4327672" y="2489154"/>
              <a:ext cx="85944"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0" name="Oval 549"/>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1" name="Oval 550"/>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2" name="Oval 551"/>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3" name="Oval 552"/>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4" name="Oval 553"/>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5" name="Oval 554"/>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6" name="Oval 555"/>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7" name="Oval 556"/>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8" name="Oval 557"/>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9" name="Oval 558"/>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0" name="Oval 559"/>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1" name="Oval 560"/>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2" name="Oval 561"/>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3" name="Oval 562"/>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4" name="Oval 563"/>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5" name="Oval 564"/>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6" name="Oval 565"/>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7" name="Oval 566"/>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8" name="Oval 567"/>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9" name="Oval 568"/>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0" name="Oval 569"/>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1" name="Oval 570"/>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2" name="Oval 571"/>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3" name="Oval 572"/>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4" name="Oval 573"/>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5" name="Oval 574"/>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6" name="Oval 575"/>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7" name="Oval 576"/>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8" name="Oval 577"/>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9" name="Oval 578"/>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0" name="Oval 579"/>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1" name="Oval 580"/>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2" name="Oval 581"/>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3" name="Oval 582"/>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4" name="Oval 583"/>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5" name="Oval 584"/>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6" name="Oval 585"/>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7" name="Oval 586"/>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8" name="Oval 587"/>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9" name="Oval 588"/>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0" name="Oval 589"/>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1" name="Oval 590"/>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2" name="Oval 591"/>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3" name="Oval 592"/>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4" name="Oval 593"/>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5" name="Oval 594"/>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6" name="Oval 595"/>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7" name="Oval 596"/>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8" name="Oval 597"/>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9" name="Oval 598"/>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0" name="Oval 599"/>
            <p:cNvSpPr>
              <a:spLocks noChangeAspect="1" noChangeArrowheads="1"/>
            </p:cNvSpPr>
            <p:nvPr/>
          </p:nvSpPr>
          <p:spPr bwMode="auto">
            <a:xfrm>
              <a:off x="4776992"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1" name="Oval 600"/>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2" name="Oval 601"/>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3" name="Oval 602"/>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4" name="Oval 603"/>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5" name="Oval 604"/>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6" name="Oval 605"/>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7" name="Oval 606"/>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8" name="Oval 607"/>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9" name="Oval 608"/>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0" name="Oval 609"/>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1" name="Oval 610"/>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2" name="Oval 611"/>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3" name="Oval 612"/>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4" name="Oval 613"/>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5" name="Oval 614"/>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6" name="Oval 615"/>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7" name="Oval 616"/>
            <p:cNvSpPr>
              <a:spLocks noChangeAspect="1" noChangeArrowheads="1"/>
            </p:cNvSpPr>
            <p:nvPr/>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8" name="Oval 617"/>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9" name="Oval 618"/>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0" name="Oval 619"/>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1" name="Oval 620"/>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2" name="Oval 621"/>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3" name="Oval 622"/>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4" name="Oval 623"/>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5" name="Oval 624"/>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6" name="Oval 625"/>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7" name="Oval 626"/>
            <p:cNvSpPr>
              <a:spLocks noChangeAspect="1" noChangeArrowheads="1"/>
            </p:cNvSpPr>
            <p:nvPr/>
          </p:nvSpPr>
          <p:spPr bwMode="auto">
            <a:xfrm>
              <a:off x="7810653"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8" name="Oval 627"/>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9" name="Oval 628"/>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0" name="Oval 629"/>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1" name="Oval 630"/>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2" name="Oval 631"/>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3" name="Oval 632"/>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4" name="Oval 633"/>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5" name="Oval 634"/>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6" name="Oval 635"/>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7" name="Oval 636"/>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8" name="Oval 637"/>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9" name="Oval 638"/>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0" name="Oval 639"/>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1" name="Oval 640"/>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2" name="Oval 641"/>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3" name="Oval 642"/>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4" name="Oval 643"/>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5" name="Oval 644"/>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6" name="Oval 645"/>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7" name="Oval 646"/>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8" name="Oval 647"/>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9" name="Oval 648"/>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0" name="Oval 649"/>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1" name="Oval 650"/>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2" name="Oval 651"/>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3" name="Oval 652"/>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4" name="Oval 653"/>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5" name="Oval 654"/>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6" name="Oval 655"/>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7" name="Oval 656"/>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8" name="Oval 657"/>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9" name="Oval 658"/>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0" name="Oval 659"/>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1" name="Oval 660"/>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2" name="Oval 661"/>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3" name="Oval 662"/>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4" name="Oval 663"/>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5" name="Oval 664"/>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6" name="Oval 665"/>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7" name="Oval 666"/>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8" name="Oval 667"/>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9" name="Oval 668"/>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0" name="Oval 669"/>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1" name="Oval 670"/>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2" name="Oval 671"/>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3" name="Oval 672"/>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4" name="Oval 673"/>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5" name="Oval 674"/>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6" name="Oval 675"/>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7" name="Oval 676"/>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8" name="Oval 677"/>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9" name="Oval 678"/>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0" name="Oval 679"/>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1" name="Oval 680"/>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2" name="Oval 681"/>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3" name="Oval 682"/>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4" name="Oval 683"/>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5" name="Oval 684"/>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6" name="Oval 685"/>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7" name="Oval 686"/>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8" name="Oval 687"/>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9" name="Oval 688"/>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0" name="Oval 689"/>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1" name="Oval 690"/>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2" name="Oval 691"/>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3" name="Oval 692"/>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4" name="Oval 693"/>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5" name="Oval 694"/>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6" name="Oval 695"/>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7" name="Oval 696"/>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8" name="Oval 697"/>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9" name="Oval 698"/>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0" name="Oval 699"/>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1" name="Oval 700"/>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2" name="Oval 701"/>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3" name="Oval 702"/>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4" name="Oval 703"/>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5" name="Oval 704"/>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6" name="Oval 705"/>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7" name="Oval 706"/>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8" name="Oval 707"/>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9" name="Oval 708"/>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0" name="Oval 709"/>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1" name="Oval 710"/>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2" name="Oval 711"/>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3" name="Oval 712"/>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4" name="Oval 713"/>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5" name="Oval 714"/>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6" name="Oval 715"/>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7" name="Oval 716"/>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8" name="Oval 717"/>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9" name="Oval 718"/>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0" name="Oval 719"/>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1" name="Oval 720"/>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2" name="Oval 721"/>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3" name="Oval 722"/>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4" name="Oval 723"/>
            <p:cNvSpPr>
              <a:spLocks noChangeAspect="1" noChangeArrowheads="1"/>
            </p:cNvSpPr>
            <p:nvPr/>
          </p:nvSpPr>
          <p:spPr bwMode="auto">
            <a:xfrm>
              <a:off x="5113228"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5" name="Oval 724"/>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6" name="Oval 725"/>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7" name="Oval 726"/>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8" name="Oval 727"/>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9" name="Oval 728"/>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0" name="Oval 729"/>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1" name="Oval 730"/>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2" name="Oval 731"/>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3" name="Oval 732"/>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4" name="Oval 733"/>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5" name="Oval 734"/>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6" name="Oval 735"/>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7" name="Oval 736"/>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8" name="Oval 737"/>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9" name="Oval 738"/>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0" name="Oval 739"/>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1" name="Oval 740"/>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2" name="Oval 741"/>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3" name="Oval 742"/>
            <p:cNvSpPr>
              <a:spLocks noChangeAspect="1" noChangeArrowheads="1"/>
            </p:cNvSpPr>
            <p:nvPr/>
          </p:nvSpPr>
          <p:spPr bwMode="auto">
            <a:xfrm>
              <a:off x="7585994"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4" name="Oval 743"/>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5" name="Oval 744"/>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6" name="Oval 745"/>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7" name="Oval 746"/>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8" name="Oval 747"/>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9" name="Oval 748"/>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0" name="Oval 749"/>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1" name="Oval 750"/>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2" name="Oval 751"/>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3" name="Oval 752"/>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4" name="Oval 753"/>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5" name="Oval 754"/>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6" name="Oval 755"/>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7" name="Oval 756"/>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8" name="Oval 757"/>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9" name="Oval 758"/>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0" name="Oval 759"/>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1" name="Oval 760"/>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2" name="Oval 761"/>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3" name="Oval 762"/>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4" name="Oval 763"/>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5" name="Oval 764"/>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6" name="Oval 765"/>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7" name="Oval 766"/>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8" name="Oval 767"/>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9" name="Oval 768"/>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0" name="Oval 769"/>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1" name="Oval 770"/>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2" name="Oval 771"/>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3" name="Oval 772"/>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4" name="Oval 773"/>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5" name="Oval 774"/>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6" name="Oval 775"/>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7" name="Oval 776"/>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8" name="Oval 777"/>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9" name="Oval 778"/>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0" name="Oval 779"/>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1" name="Oval 780"/>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2" name="Oval 781"/>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3" name="Oval 782"/>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4" name="Oval 783"/>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5" name="Oval 784"/>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6" name="Oval 785"/>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7" name="Oval 786"/>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8" name="Oval 787"/>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9" name="Oval 788"/>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0" name="Oval 789"/>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1" name="Oval 790"/>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2" name="Oval 791"/>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3" name="Oval 792"/>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4" name="Oval 793"/>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5" name="Oval 794"/>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6" name="Oval 795"/>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7" name="Oval 796"/>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8" name="Oval 797"/>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9" name="Oval 798"/>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0" name="Oval 799"/>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1" name="Oval 800"/>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2" name="Oval 801"/>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3" name="Oval 802"/>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4" name="Oval 803"/>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5" name="Oval 804"/>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6" name="Oval 805"/>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7" name="Oval 806"/>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8" name="Oval 807"/>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9" name="Oval 808"/>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0" name="Oval 809"/>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1" name="Oval 810"/>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2" name="Oval 811"/>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3" name="Oval 812"/>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4" name="Oval 813"/>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5" name="Oval 814"/>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6" name="Oval 815"/>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7" name="Oval 816"/>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8" name="Oval 817"/>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9" name="Oval 818"/>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0" name="Oval 819"/>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1" name="Oval 820"/>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2" name="Oval 821"/>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3" name="Oval 822"/>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4" name="Oval 823"/>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5" name="Oval 824"/>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6" name="Oval 825"/>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7" name="Oval 826"/>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8" name="Oval 827"/>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9" name="Oval 828"/>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0" name="Oval 829"/>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1" name="Oval 830"/>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2" name="Oval 831"/>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3" name="Oval 832"/>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4" name="Oval 833"/>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5" name="Oval 834"/>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6" name="Oval 835"/>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7" name="Oval 836"/>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8" name="Oval 837"/>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9" name="Oval 838"/>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0" name="Oval 839"/>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1" name="Oval 840"/>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2" name="Oval 841"/>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3" name="Oval 842"/>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4" name="Oval 843"/>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5" name="Oval 844"/>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6" name="Oval 845"/>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7" name="Oval 846"/>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8" name="Oval 847"/>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9" name="Oval 848"/>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0" name="Oval 849"/>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1" name="Oval 850"/>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2" name="Oval 851"/>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3" name="Oval 852"/>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4" name="Oval 853"/>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5" name="Oval 854"/>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6" name="Oval 855"/>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7" name="Oval 856"/>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8" name="Oval 857"/>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9" name="Oval 858"/>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0" name="Oval 859"/>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1" name="Oval 860"/>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2" name="Oval 861"/>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3" name="Oval 862"/>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4" name="Oval 863"/>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5" name="Oval 864"/>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6" name="Oval 865"/>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7" name="Oval 866"/>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8" name="Oval 867"/>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9" name="Oval 868"/>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0" name="Oval 869"/>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1" name="Oval 870"/>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2" name="Oval 871"/>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3" name="Oval 872"/>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4" name="Oval 873"/>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5" name="Oval 874"/>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6" name="Oval 875"/>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7" name="Oval 876"/>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8" name="Oval 877"/>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9" name="Oval 878"/>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0" name="Oval 879"/>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1" name="Oval 880"/>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2" name="Oval 881"/>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3" name="Oval 882"/>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4" name="Oval 883"/>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5" name="Oval 884"/>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6" name="Oval 885"/>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7" name="Oval 886"/>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8" name="Oval 887"/>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9" name="Oval 888"/>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0" name="Oval 889"/>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1" name="Oval 890"/>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2" name="Oval 891"/>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3" name="Oval 892"/>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4" name="Oval 893"/>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5" name="Oval 894"/>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6" name="Oval 895"/>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7" name="Oval 896"/>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8" name="Oval 897"/>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9" name="Oval 898"/>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0" name="Oval 899"/>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1" name="Oval 900"/>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2" name="Oval 901"/>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3" name="Oval 902"/>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4" name="Oval 903"/>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5" name="Oval 904"/>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6" name="Oval 905"/>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7" name="Oval 906"/>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8" name="Oval 907"/>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9" name="Oval 908"/>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0" name="Oval 909"/>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1" name="Oval 910"/>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2" name="Oval 911"/>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3" name="Oval 912"/>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4" name="Oval 913"/>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5" name="Oval 914"/>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6" name="Oval 915"/>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7" name="Oval 916"/>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8" name="Oval 917"/>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9" name="Oval 918"/>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0" name="Oval 919"/>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1" name="Oval 920"/>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2" name="Oval 921"/>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3" name="Oval 922"/>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4" name="Oval 923"/>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5" name="Oval 924"/>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6" name="Oval 925"/>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7" name="Oval 926"/>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8" name="Oval 927"/>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9" name="Oval 928"/>
            <p:cNvSpPr>
              <a:spLocks noChangeAspect="1" noChangeArrowheads="1"/>
            </p:cNvSpPr>
            <p:nvPr/>
          </p:nvSpPr>
          <p:spPr bwMode="auto">
            <a:xfrm>
              <a:off x="7248250" y="3526510"/>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0" name="Oval 929"/>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1" name="Oval 930"/>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2" name="Oval 931"/>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3" name="Oval 932"/>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4" name="Oval 933"/>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5" name="Oval 934"/>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6" name="Oval 935"/>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7" name="Oval 936"/>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8" name="Oval 937"/>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9" name="Oval 938"/>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0" name="Oval 939"/>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1" name="Oval 940"/>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2" name="Oval 941"/>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3" name="Oval 942"/>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4" name="Oval 943"/>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5" name="Oval 944"/>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6" name="Oval 945"/>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7" name="Oval 946"/>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8" name="Oval 947"/>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9" name="Oval 948"/>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0" name="Oval 949"/>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1" name="Oval 950"/>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2" name="Oval 951"/>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3" name="Oval 952"/>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4" name="Oval 953"/>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5" name="Oval 954"/>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6" name="Oval 955"/>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7" name="Oval 956"/>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8" name="Oval 957"/>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9" name="Oval 958"/>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0" name="Oval 959"/>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1" name="Oval 960"/>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2" name="Oval 961"/>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3" name="Oval 962"/>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4" name="Oval 963"/>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5" name="Oval 964"/>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6" name="Oval 965"/>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7" name="Oval 966"/>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8" name="Oval 967"/>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9" name="Oval 968"/>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0" name="Oval 969"/>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1" name="Oval 970"/>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2" name="Oval 971"/>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3" name="Oval 972"/>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4" name="Oval 973"/>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5" name="Oval 974"/>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6" name="Oval 975"/>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7" name="Oval 976"/>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8" name="Oval 977"/>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9" name="Oval 978"/>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0" name="Oval 979"/>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1" name="Oval 980"/>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2" name="Oval 981"/>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3" name="Oval 982"/>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4" name="Oval 983"/>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5" name="Oval 984"/>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6" name="Oval 985"/>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7" name="Oval 986"/>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8" name="Oval 987"/>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9" name="Oval 988"/>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0" name="Oval 989"/>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1" name="Oval 990"/>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2" name="Oval 991"/>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3" name="Oval 992"/>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4" name="Oval 993"/>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5" name="Oval 994"/>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6" name="Oval 995"/>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7" name="Oval 996"/>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8" name="Oval 997"/>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9" name="Oval 998"/>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0" name="Oval 999"/>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1" name="Oval 1000"/>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2" name="Oval 1001"/>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3" name="Oval 1002"/>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4" name="Oval 1003"/>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5" name="Oval 1004"/>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6" name="Oval 1005"/>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7" name="Oval 1006"/>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8" name="Oval 1007"/>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9" name="Oval 1008"/>
            <p:cNvSpPr>
              <a:spLocks noChangeAspect="1" noChangeArrowheads="1"/>
            </p:cNvSpPr>
            <p:nvPr/>
          </p:nvSpPr>
          <p:spPr bwMode="auto">
            <a:xfrm>
              <a:off x="7023590" y="3941151"/>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0" name="Oval 1009"/>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1" name="Oval 1010"/>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2" name="Oval 1011"/>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3" name="Oval 1012"/>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4" name="Oval 1013"/>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5" name="Oval 1014"/>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6" name="Oval 1015"/>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7" name="Oval 1016"/>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8" name="Oval 1017"/>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9" name="Oval 1018"/>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0" name="Oval 1019"/>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1" name="Oval 1020"/>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2" name="Oval 1021"/>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3" name="Oval 1022"/>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4" name="Oval 1023"/>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5" name="Oval 1024"/>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6" name="Oval 1025"/>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7" name="Oval 1026"/>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8" name="Oval 1027"/>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9" name="Oval 1028"/>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0" name="Oval 1029"/>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1" name="Oval 1030"/>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2" name="Oval 1031"/>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3" name="Oval 1032"/>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4" name="Oval 1033"/>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5" name="Oval 1034"/>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6" name="Oval 1035"/>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7" name="Oval 1036"/>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8" name="Oval 1037"/>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9" name="Oval 1038"/>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0" name="Oval 1039"/>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1" name="Oval 1040"/>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2" name="Oval 1041"/>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3" name="Oval 1042"/>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4" name="Oval 1043"/>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5" name="Oval 1044"/>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6" name="Oval 1045"/>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7" name="Oval 1046"/>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8" name="Oval 1047"/>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9" name="Oval 1048"/>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0" name="Oval 1049"/>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1" name="Oval 1050"/>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2" name="Oval 1051"/>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3" name="Oval 1052"/>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4" name="Oval 1053"/>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5" name="Oval 1054"/>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6" name="Oval 1055"/>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7" name="Oval 1056"/>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8" name="Oval 1057"/>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9" name="Oval 1058"/>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0" name="Oval 1059"/>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1" name="Oval 1060"/>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2" name="Oval 1061"/>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3" name="Oval 1062"/>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4" name="Oval 1063"/>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5" name="Oval 1064"/>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6" name="Oval 1065"/>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7" name="Oval 1066"/>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8" name="Oval 1067"/>
            <p:cNvSpPr>
              <a:spLocks noChangeAspect="1" noChangeArrowheads="1"/>
            </p:cNvSpPr>
            <p:nvPr/>
          </p:nvSpPr>
          <p:spPr bwMode="auto">
            <a:xfrm>
              <a:off x="7697570" y="4253262"/>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9" name="Oval 1068"/>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0" name="Oval 1069"/>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1" name="Oval 1070"/>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2" name="Oval 1071"/>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3" name="Oval 1072"/>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4" name="Oval 1073"/>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5" name="Oval 1074"/>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6" name="Oval 1075"/>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7" name="Oval 1076"/>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8" name="Oval 1077"/>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9" name="Oval 1078"/>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0" name="Oval 1079"/>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1" name="Oval 1080"/>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2" name="Oval 1081"/>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3" name="Oval 1082"/>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4" name="Oval 1083"/>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5" name="Oval 1084"/>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6" name="Oval 1085"/>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7" name="Oval 1086"/>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8" name="Oval 1087"/>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9" name="Oval 1088"/>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0" name="Oval 1089"/>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1" name="Oval 1090"/>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2" name="Oval 1091"/>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3" name="Oval 1092"/>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4" name="Oval 1093"/>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5" name="Oval 1094"/>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6" name="Oval 1095"/>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7" name="Oval 1096"/>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8" name="Oval 1097"/>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9" name="Oval 1098"/>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0" name="Oval 1099"/>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1" name="Oval 1100"/>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2" name="Oval 1101"/>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3" name="Oval 1102"/>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4" name="Oval 1103"/>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5" name="Oval 1104"/>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6" name="Oval 1105"/>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7" name="Oval 1106"/>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8" name="Oval 1107"/>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9" name="Oval 1108"/>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0" name="Oval 1109"/>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1" name="Oval 1110"/>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2" name="Oval 1111"/>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3" name="Oval 1112"/>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4" name="Oval 1113"/>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5" name="Oval 1114"/>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6" name="Oval 1115"/>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7" name="Oval 1116"/>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8" name="Oval 1117"/>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9" name="Oval 1118"/>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0" name="Oval 1119"/>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1" name="Oval 1120"/>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2" name="Oval 1121"/>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3" name="Oval 1122"/>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4" name="Oval 1123"/>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5" name="Oval 1124"/>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6" name="Oval 1125"/>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7" name="Oval 1126"/>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8" name="Oval 1127"/>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9" name="Oval 1128"/>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0" name="Oval 1129"/>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1" name="Oval 1130"/>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2" name="Oval 1131"/>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3" name="Oval 1132"/>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4" name="Oval 1133"/>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5" name="Oval 1134"/>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6" name="Oval 1135"/>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7" name="Oval 1136"/>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8" name="Oval 1137"/>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9" name="Oval 1138"/>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0" name="Oval 1139"/>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1" name="Oval 1140"/>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2" name="Oval 1141"/>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3" name="Oval 1142"/>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4" name="Oval 1143"/>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5" name="Oval 1144"/>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6" name="Oval 1145"/>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7" name="Oval 1146"/>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8" name="Oval 1147"/>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9" name="Oval 1148"/>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0" name="Oval 1149"/>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1" name="Oval 1150"/>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2" name="Oval 1151"/>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3" name="Oval 1152"/>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4" name="Oval 1153"/>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5" name="Oval 1154"/>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6" name="Oval 1155"/>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7" name="Oval 1156"/>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8" name="Oval 1157"/>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9" name="Oval 1158"/>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0" name="Oval 1159"/>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1" name="Oval 1160"/>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2" name="Oval 1161"/>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3" name="Oval 1162"/>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4" name="Oval 1163"/>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5" name="Oval 1164"/>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6" name="Oval 1165"/>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7" name="Oval 1166"/>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8" name="Oval 1167"/>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9" name="Oval 1168"/>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0" name="Oval 1169"/>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1" name="Oval 1170"/>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2" name="Oval 1171"/>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3" name="Oval 1172"/>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4" name="Oval 1173"/>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5" name="Oval 1174"/>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6" name="Oval 1175"/>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7" name="Oval 1176"/>
            <p:cNvSpPr>
              <a:spLocks noChangeAspect="1" noChangeArrowheads="1"/>
            </p:cNvSpPr>
            <p:nvPr/>
          </p:nvSpPr>
          <p:spPr bwMode="auto">
            <a:xfrm>
              <a:off x="7922229" y="4875977"/>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8" name="Oval 1177"/>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9" name="Oval 1178"/>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0" name="Oval 1179"/>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1" name="Oval 1180"/>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2" name="Oval 1181"/>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3" name="Oval 1182"/>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4" name="Oval 1183"/>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5" name="Oval 1184"/>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6" name="Oval 1185"/>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7" name="Oval 1186"/>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8" name="Oval 1187"/>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9" name="Oval 1188"/>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0" name="Oval 1189"/>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1" name="Oval 1190"/>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2" name="Oval 1191"/>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3" name="Oval 1192"/>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4" name="Oval 1193"/>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5" name="Oval 1194"/>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6" name="Oval 1195"/>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7" name="Oval 1196"/>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8" name="Oval 1197"/>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9" name="Oval 1198"/>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0" name="Oval 1199"/>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1" name="Oval 1200"/>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2" name="Oval 1201"/>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3" name="Oval 1202"/>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4" name="Oval 1203"/>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5" name="Oval 1204"/>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6" name="Oval 1205"/>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7" name="Oval 1206"/>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8" name="Oval 1207"/>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9" name="Oval 1208"/>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0" name="Oval 1209"/>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1" name="Oval 1210"/>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2" name="Oval 1211"/>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3" name="Oval 1212"/>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4" name="Oval 1213"/>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5" name="Oval 1214"/>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6" name="Oval 1215"/>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7" name="Oval 1216"/>
            <p:cNvSpPr>
              <a:spLocks noChangeAspect="1" noChangeArrowheads="1"/>
            </p:cNvSpPr>
            <p:nvPr/>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8" name="Oval 1217"/>
            <p:cNvSpPr>
              <a:spLocks noChangeAspect="1" noChangeArrowheads="1"/>
            </p:cNvSpPr>
            <p:nvPr/>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9" name="Oval 1218"/>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20" name="Oval 1219"/>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grpSp>
      <p:sp>
        <p:nvSpPr>
          <p:cNvPr id="1223" name="Oval 1222"/>
          <p:cNvSpPr/>
          <p:nvPr/>
        </p:nvSpPr>
        <p:spPr bwMode="auto">
          <a:xfrm>
            <a:off x="1727935" y="2355390"/>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24" name="Oval 1223"/>
          <p:cNvSpPr/>
          <p:nvPr/>
        </p:nvSpPr>
        <p:spPr bwMode="auto">
          <a:xfrm>
            <a:off x="5391036" y="1506350"/>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25" name="Oval 1224"/>
          <p:cNvSpPr/>
          <p:nvPr/>
        </p:nvSpPr>
        <p:spPr bwMode="auto">
          <a:xfrm>
            <a:off x="8788096" y="3926476"/>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6" name="Oval 1225"/>
          <p:cNvSpPr/>
          <p:nvPr/>
        </p:nvSpPr>
        <p:spPr bwMode="auto">
          <a:xfrm>
            <a:off x="9966995" y="2343862"/>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7" name="Oval 1226"/>
          <p:cNvSpPr/>
          <p:nvPr/>
        </p:nvSpPr>
        <p:spPr bwMode="auto">
          <a:xfrm>
            <a:off x="9220457" y="3065890"/>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8" name="Oval 1227"/>
          <p:cNvSpPr/>
          <p:nvPr/>
        </p:nvSpPr>
        <p:spPr bwMode="auto">
          <a:xfrm>
            <a:off x="3260965" y="235538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37" name="Oval 1236"/>
          <p:cNvSpPr/>
          <p:nvPr/>
        </p:nvSpPr>
        <p:spPr bwMode="auto">
          <a:xfrm>
            <a:off x="10288268" y="5147147"/>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35" name="Oval 1234"/>
          <p:cNvSpPr/>
          <p:nvPr/>
        </p:nvSpPr>
        <p:spPr bwMode="auto">
          <a:xfrm>
            <a:off x="9750814" y="2569765"/>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268647" y="296863"/>
            <a:ext cx="11541863" cy="899665"/>
          </a:xfr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Premium storage availability</a:t>
            </a:r>
          </a:p>
        </p:txBody>
      </p:sp>
      <p:sp>
        <p:nvSpPr>
          <p:cNvPr id="1239" name="Oval 1238"/>
          <p:cNvSpPr/>
          <p:nvPr/>
        </p:nvSpPr>
        <p:spPr bwMode="auto">
          <a:xfrm>
            <a:off x="2504682" y="270371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2" name="Oval 1241"/>
          <p:cNvSpPr/>
          <p:nvPr/>
        </p:nvSpPr>
        <p:spPr bwMode="auto">
          <a:xfrm>
            <a:off x="5823397" y="1611371"/>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44" name="Oval 1243"/>
          <p:cNvSpPr/>
          <p:nvPr/>
        </p:nvSpPr>
        <p:spPr bwMode="auto">
          <a:xfrm>
            <a:off x="2828603" y="2161162"/>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5" name="Oval 1244"/>
          <p:cNvSpPr/>
          <p:nvPr/>
        </p:nvSpPr>
        <p:spPr bwMode="auto">
          <a:xfrm>
            <a:off x="3152875" y="2569941"/>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6" name="Oval 1245"/>
          <p:cNvSpPr/>
          <p:nvPr/>
        </p:nvSpPr>
        <p:spPr bwMode="auto">
          <a:xfrm>
            <a:off x="9994549" y="5582425"/>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47" name="Oval 1246"/>
          <p:cNvSpPr/>
          <p:nvPr/>
        </p:nvSpPr>
        <p:spPr bwMode="auto">
          <a:xfrm>
            <a:off x="3129362" y="1946796"/>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8" name="Oval 1247"/>
          <p:cNvSpPr/>
          <p:nvPr/>
        </p:nvSpPr>
        <p:spPr bwMode="auto">
          <a:xfrm>
            <a:off x="3546733" y="194162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9" name="Oval 1248"/>
          <p:cNvSpPr/>
          <p:nvPr/>
        </p:nvSpPr>
        <p:spPr bwMode="auto">
          <a:xfrm>
            <a:off x="7868699" y="3366844"/>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50" name="Oval 1249"/>
          <p:cNvSpPr/>
          <p:nvPr/>
        </p:nvSpPr>
        <p:spPr bwMode="auto">
          <a:xfrm>
            <a:off x="8123716" y="3584483"/>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4" name="TextBox 3"/>
          <p:cNvSpPr txBox="1"/>
          <p:nvPr/>
        </p:nvSpPr>
        <p:spPr>
          <a:xfrm>
            <a:off x="1012940" y="2432236"/>
            <a:ext cx="660950"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West US</a:t>
            </a:r>
          </a:p>
        </p:txBody>
      </p:sp>
      <p:sp>
        <p:nvSpPr>
          <p:cNvPr id="1252" name="TextBox 1251"/>
          <p:cNvSpPr txBox="1"/>
          <p:nvPr/>
        </p:nvSpPr>
        <p:spPr>
          <a:xfrm>
            <a:off x="1261393" y="2987742"/>
            <a:ext cx="1243289"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South Central US</a:t>
            </a:r>
          </a:p>
        </p:txBody>
      </p:sp>
      <p:sp>
        <p:nvSpPr>
          <p:cNvPr id="1253" name="TextBox 1252"/>
          <p:cNvSpPr txBox="1"/>
          <p:nvPr/>
        </p:nvSpPr>
        <p:spPr>
          <a:xfrm>
            <a:off x="3759324" y="2440499"/>
            <a:ext cx="597279"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East US</a:t>
            </a:r>
          </a:p>
        </p:txBody>
      </p:sp>
      <p:sp>
        <p:nvSpPr>
          <p:cNvPr id="1254" name="TextBox 1253"/>
          <p:cNvSpPr txBox="1"/>
          <p:nvPr/>
        </p:nvSpPr>
        <p:spPr>
          <a:xfrm>
            <a:off x="3634289" y="2768679"/>
            <a:ext cx="722314"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East US 2</a:t>
            </a:r>
          </a:p>
        </p:txBody>
      </p:sp>
      <p:sp>
        <p:nvSpPr>
          <p:cNvPr id="1255" name="TextBox 1254"/>
          <p:cNvSpPr txBox="1"/>
          <p:nvPr/>
        </p:nvSpPr>
        <p:spPr>
          <a:xfrm>
            <a:off x="6310578" y="1707239"/>
            <a:ext cx="1011624"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North Europe</a:t>
            </a:r>
          </a:p>
        </p:txBody>
      </p:sp>
      <p:sp>
        <p:nvSpPr>
          <p:cNvPr id="1256" name="TextBox 1255"/>
          <p:cNvSpPr txBox="1"/>
          <p:nvPr/>
        </p:nvSpPr>
        <p:spPr>
          <a:xfrm>
            <a:off x="4403342" y="1594723"/>
            <a:ext cx="949042"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West Europe</a:t>
            </a:r>
          </a:p>
        </p:txBody>
      </p:sp>
      <p:sp>
        <p:nvSpPr>
          <p:cNvPr id="1257" name="TextBox 1256"/>
          <p:cNvSpPr txBox="1"/>
          <p:nvPr/>
        </p:nvSpPr>
        <p:spPr>
          <a:xfrm>
            <a:off x="9686659" y="3154264"/>
            <a:ext cx="690254"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East Asia</a:t>
            </a:r>
          </a:p>
        </p:txBody>
      </p:sp>
      <p:sp>
        <p:nvSpPr>
          <p:cNvPr id="1258" name="TextBox 1257"/>
          <p:cNvSpPr txBox="1"/>
          <p:nvPr/>
        </p:nvSpPr>
        <p:spPr>
          <a:xfrm>
            <a:off x="9275857" y="4019761"/>
            <a:ext cx="1089401"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Southeast Asia</a:t>
            </a:r>
          </a:p>
        </p:txBody>
      </p:sp>
      <p:sp>
        <p:nvSpPr>
          <p:cNvPr id="1259" name="TextBox 1258"/>
          <p:cNvSpPr txBox="1"/>
          <p:nvPr/>
        </p:nvSpPr>
        <p:spPr>
          <a:xfrm>
            <a:off x="10439421" y="2440499"/>
            <a:ext cx="793551"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Japan East</a:t>
            </a:r>
          </a:p>
        </p:txBody>
      </p:sp>
      <p:sp>
        <p:nvSpPr>
          <p:cNvPr id="1260" name="TextBox 1259"/>
          <p:cNvSpPr txBox="1"/>
          <p:nvPr/>
        </p:nvSpPr>
        <p:spPr>
          <a:xfrm>
            <a:off x="8847246" y="2662826"/>
            <a:ext cx="857222"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Japan West</a:t>
            </a:r>
          </a:p>
        </p:txBody>
      </p:sp>
      <p:sp>
        <p:nvSpPr>
          <p:cNvPr id="1261" name="TextBox 1260"/>
          <p:cNvSpPr txBox="1"/>
          <p:nvPr/>
        </p:nvSpPr>
        <p:spPr>
          <a:xfrm>
            <a:off x="10771432" y="5235520"/>
            <a:ext cx="998030"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Australia East</a:t>
            </a:r>
          </a:p>
        </p:txBody>
      </p:sp>
      <p:sp>
        <p:nvSpPr>
          <p:cNvPr id="1262" name="TextBox 1261"/>
          <p:cNvSpPr txBox="1"/>
          <p:nvPr/>
        </p:nvSpPr>
        <p:spPr>
          <a:xfrm>
            <a:off x="10448653" y="5670798"/>
            <a:ext cx="1397177"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Australia Southeast</a:t>
            </a:r>
          </a:p>
        </p:txBody>
      </p:sp>
      <p:sp>
        <p:nvSpPr>
          <p:cNvPr id="1263" name="TextBox 1262"/>
          <p:cNvSpPr txBox="1"/>
          <p:nvPr/>
        </p:nvSpPr>
        <p:spPr>
          <a:xfrm>
            <a:off x="6868915" y="3455217"/>
            <a:ext cx="951543"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Central India</a:t>
            </a:r>
          </a:p>
        </p:txBody>
      </p:sp>
      <p:sp>
        <p:nvSpPr>
          <p:cNvPr id="1264" name="TextBox 1263"/>
          <p:cNvSpPr txBox="1"/>
          <p:nvPr/>
        </p:nvSpPr>
        <p:spPr>
          <a:xfrm>
            <a:off x="7218295" y="3857749"/>
            <a:ext cx="866584"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South India</a:t>
            </a:r>
          </a:p>
        </p:txBody>
      </p:sp>
      <p:sp>
        <p:nvSpPr>
          <p:cNvPr id="1265" name="TextBox 1264"/>
          <p:cNvSpPr txBox="1"/>
          <p:nvPr/>
        </p:nvSpPr>
        <p:spPr>
          <a:xfrm>
            <a:off x="2020863" y="1741477"/>
            <a:ext cx="1124667"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Canada Central</a:t>
            </a:r>
          </a:p>
        </p:txBody>
      </p:sp>
      <p:sp>
        <p:nvSpPr>
          <p:cNvPr id="1266" name="TextBox 1265"/>
          <p:cNvSpPr txBox="1"/>
          <p:nvPr/>
        </p:nvSpPr>
        <p:spPr>
          <a:xfrm>
            <a:off x="3997843" y="2037236"/>
            <a:ext cx="917880"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Canada East</a:t>
            </a:r>
          </a:p>
        </p:txBody>
      </p:sp>
      <p:sp>
        <p:nvSpPr>
          <p:cNvPr id="1267" name="TextBox 1266"/>
          <p:cNvSpPr txBox="1"/>
          <p:nvPr/>
        </p:nvSpPr>
        <p:spPr>
          <a:xfrm>
            <a:off x="2040008" y="2046117"/>
            <a:ext cx="804066" cy="258532"/>
          </a:xfrm>
          <a:prstGeom prst="rect">
            <a:avLst/>
          </a:prstGeom>
          <a:solidFill>
            <a:schemeClr val="accent6">
              <a:alpha val="80000"/>
            </a:schemeClr>
          </a:solidFill>
        </p:spPr>
        <p:txBody>
          <a:bodyPr wrap="none" lIns="45720" tIns="45720" rIns="45720" bIns="45720" rtlCol="0">
            <a:spAutoFit/>
          </a:bodyPr>
          <a:lstStyle/>
          <a:p>
            <a:pPr>
              <a:lnSpc>
                <a:spcPct val="90000"/>
              </a:lnSpc>
              <a:spcAft>
                <a:spcPts val="600"/>
              </a:spcAft>
            </a:pPr>
            <a:r>
              <a:rPr lang="en-US" sz="1200" dirty="0">
                <a:gradFill>
                  <a:gsLst>
                    <a:gs pos="2917">
                      <a:schemeClr val="tx1"/>
                    </a:gs>
                    <a:gs pos="30000">
                      <a:schemeClr val="tx1"/>
                    </a:gs>
                  </a:gsLst>
                  <a:lin ang="5400000" scaled="0"/>
                </a:gradFill>
              </a:rPr>
              <a:t>Central US</a:t>
            </a:r>
          </a:p>
        </p:txBody>
      </p:sp>
    </p:spTree>
    <p:extLst>
      <p:ext uri="{BB962C8B-B14F-4D97-AF65-F5344CB8AC3E}">
        <p14:creationId xmlns:p14="http://schemas.microsoft.com/office/powerpoint/2010/main" val="525472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52"/>
                                        </p:tgtEl>
                                        <p:attrNameLst>
                                          <p:attrName>style.visibility</p:attrName>
                                        </p:attrNameLst>
                                      </p:cBhvr>
                                      <p:to>
                                        <p:strVal val="visible"/>
                                      </p:to>
                                    </p:set>
                                    <p:anim calcmode="lin" valueType="num">
                                      <p:cBhvr>
                                        <p:cTn id="12" dur="500" fill="hold"/>
                                        <p:tgtEl>
                                          <p:spTgt spid="1252"/>
                                        </p:tgtEl>
                                        <p:attrNameLst>
                                          <p:attrName>ppt_w</p:attrName>
                                        </p:attrNameLst>
                                      </p:cBhvr>
                                      <p:tavLst>
                                        <p:tav tm="0">
                                          <p:val>
                                            <p:fltVal val="0"/>
                                          </p:val>
                                        </p:tav>
                                        <p:tav tm="100000">
                                          <p:val>
                                            <p:strVal val="#ppt_w"/>
                                          </p:val>
                                        </p:tav>
                                      </p:tavLst>
                                    </p:anim>
                                    <p:anim calcmode="lin" valueType="num">
                                      <p:cBhvr>
                                        <p:cTn id="13" dur="500" fill="hold"/>
                                        <p:tgtEl>
                                          <p:spTgt spid="1252"/>
                                        </p:tgtEl>
                                        <p:attrNameLst>
                                          <p:attrName>ppt_h</p:attrName>
                                        </p:attrNameLst>
                                      </p:cBhvr>
                                      <p:tavLst>
                                        <p:tav tm="0">
                                          <p:val>
                                            <p:fltVal val="0"/>
                                          </p:val>
                                        </p:tav>
                                        <p:tav tm="100000">
                                          <p:val>
                                            <p:strVal val="#ppt_h"/>
                                          </p:val>
                                        </p:tav>
                                      </p:tavLst>
                                    </p:anim>
                                    <p:animEffect transition="in" filter="fade">
                                      <p:cBhvr>
                                        <p:cTn id="14" dur="500"/>
                                        <p:tgtEl>
                                          <p:spTgt spid="125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23"/>
                                        </p:tgtEl>
                                        <p:attrNameLst>
                                          <p:attrName>style.visibility</p:attrName>
                                        </p:attrNameLst>
                                      </p:cBhvr>
                                      <p:to>
                                        <p:strVal val="visible"/>
                                      </p:to>
                                    </p:set>
                                    <p:anim calcmode="lin" valueType="num">
                                      <p:cBhvr>
                                        <p:cTn id="17" dur="500" fill="hold"/>
                                        <p:tgtEl>
                                          <p:spTgt spid="1223"/>
                                        </p:tgtEl>
                                        <p:attrNameLst>
                                          <p:attrName>ppt_w</p:attrName>
                                        </p:attrNameLst>
                                      </p:cBhvr>
                                      <p:tavLst>
                                        <p:tav tm="0">
                                          <p:val>
                                            <p:fltVal val="0"/>
                                          </p:val>
                                        </p:tav>
                                        <p:tav tm="100000">
                                          <p:val>
                                            <p:strVal val="#ppt_w"/>
                                          </p:val>
                                        </p:tav>
                                      </p:tavLst>
                                    </p:anim>
                                    <p:anim calcmode="lin" valueType="num">
                                      <p:cBhvr>
                                        <p:cTn id="18" dur="500" fill="hold"/>
                                        <p:tgtEl>
                                          <p:spTgt spid="1223"/>
                                        </p:tgtEl>
                                        <p:attrNameLst>
                                          <p:attrName>ppt_h</p:attrName>
                                        </p:attrNameLst>
                                      </p:cBhvr>
                                      <p:tavLst>
                                        <p:tav tm="0">
                                          <p:val>
                                            <p:fltVal val="0"/>
                                          </p:val>
                                        </p:tav>
                                        <p:tav tm="100000">
                                          <p:val>
                                            <p:strVal val="#ppt_h"/>
                                          </p:val>
                                        </p:tav>
                                      </p:tavLst>
                                    </p:anim>
                                    <p:animEffect transition="in" filter="fade">
                                      <p:cBhvr>
                                        <p:cTn id="19" dur="500"/>
                                        <p:tgtEl>
                                          <p:spTgt spid="12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67"/>
                                        </p:tgtEl>
                                        <p:attrNameLst>
                                          <p:attrName>style.visibility</p:attrName>
                                        </p:attrNameLst>
                                      </p:cBhvr>
                                      <p:to>
                                        <p:strVal val="visible"/>
                                      </p:to>
                                    </p:set>
                                    <p:anim calcmode="lin" valueType="num">
                                      <p:cBhvr>
                                        <p:cTn id="22" dur="500" fill="hold"/>
                                        <p:tgtEl>
                                          <p:spTgt spid="1267"/>
                                        </p:tgtEl>
                                        <p:attrNameLst>
                                          <p:attrName>ppt_w</p:attrName>
                                        </p:attrNameLst>
                                      </p:cBhvr>
                                      <p:tavLst>
                                        <p:tav tm="0">
                                          <p:val>
                                            <p:fltVal val="0"/>
                                          </p:val>
                                        </p:tav>
                                        <p:tav tm="100000">
                                          <p:val>
                                            <p:strVal val="#ppt_w"/>
                                          </p:val>
                                        </p:tav>
                                      </p:tavLst>
                                    </p:anim>
                                    <p:anim calcmode="lin" valueType="num">
                                      <p:cBhvr>
                                        <p:cTn id="23" dur="500" fill="hold"/>
                                        <p:tgtEl>
                                          <p:spTgt spid="1267"/>
                                        </p:tgtEl>
                                        <p:attrNameLst>
                                          <p:attrName>ppt_h</p:attrName>
                                        </p:attrNameLst>
                                      </p:cBhvr>
                                      <p:tavLst>
                                        <p:tav tm="0">
                                          <p:val>
                                            <p:fltVal val="0"/>
                                          </p:val>
                                        </p:tav>
                                        <p:tav tm="100000">
                                          <p:val>
                                            <p:strVal val="#ppt_h"/>
                                          </p:val>
                                        </p:tav>
                                      </p:tavLst>
                                    </p:anim>
                                    <p:animEffect transition="in" filter="fade">
                                      <p:cBhvr>
                                        <p:cTn id="24" dur="500"/>
                                        <p:tgtEl>
                                          <p:spTgt spid="126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65"/>
                                        </p:tgtEl>
                                        <p:attrNameLst>
                                          <p:attrName>style.visibility</p:attrName>
                                        </p:attrNameLst>
                                      </p:cBhvr>
                                      <p:to>
                                        <p:strVal val="visible"/>
                                      </p:to>
                                    </p:set>
                                    <p:anim calcmode="lin" valueType="num">
                                      <p:cBhvr>
                                        <p:cTn id="27" dur="500" fill="hold"/>
                                        <p:tgtEl>
                                          <p:spTgt spid="1265"/>
                                        </p:tgtEl>
                                        <p:attrNameLst>
                                          <p:attrName>ppt_w</p:attrName>
                                        </p:attrNameLst>
                                      </p:cBhvr>
                                      <p:tavLst>
                                        <p:tav tm="0">
                                          <p:val>
                                            <p:fltVal val="0"/>
                                          </p:val>
                                        </p:tav>
                                        <p:tav tm="100000">
                                          <p:val>
                                            <p:strVal val="#ppt_w"/>
                                          </p:val>
                                        </p:tav>
                                      </p:tavLst>
                                    </p:anim>
                                    <p:anim calcmode="lin" valueType="num">
                                      <p:cBhvr>
                                        <p:cTn id="28" dur="500" fill="hold"/>
                                        <p:tgtEl>
                                          <p:spTgt spid="1265"/>
                                        </p:tgtEl>
                                        <p:attrNameLst>
                                          <p:attrName>ppt_h</p:attrName>
                                        </p:attrNameLst>
                                      </p:cBhvr>
                                      <p:tavLst>
                                        <p:tav tm="0">
                                          <p:val>
                                            <p:fltVal val="0"/>
                                          </p:val>
                                        </p:tav>
                                        <p:tav tm="100000">
                                          <p:val>
                                            <p:strVal val="#ppt_h"/>
                                          </p:val>
                                        </p:tav>
                                      </p:tavLst>
                                    </p:anim>
                                    <p:animEffect transition="in" filter="fade">
                                      <p:cBhvr>
                                        <p:cTn id="29" dur="500"/>
                                        <p:tgtEl>
                                          <p:spTgt spid="126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47"/>
                                        </p:tgtEl>
                                        <p:attrNameLst>
                                          <p:attrName>style.visibility</p:attrName>
                                        </p:attrNameLst>
                                      </p:cBhvr>
                                      <p:to>
                                        <p:strVal val="visible"/>
                                      </p:to>
                                    </p:set>
                                    <p:anim calcmode="lin" valueType="num">
                                      <p:cBhvr>
                                        <p:cTn id="32" dur="500" fill="hold"/>
                                        <p:tgtEl>
                                          <p:spTgt spid="1247"/>
                                        </p:tgtEl>
                                        <p:attrNameLst>
                                          <p:attrName>ppt_w</p:attrName>
                                        </p:attrNameLst>
                                      </p:cBhvr>
                                      <p:tavLst>
                                        <p:tav tm="0">
                                          <p:val>
                                            <p:fltVal val="0"/>
                                          </p:val>
                                        </p:tav>
                                        <p:tav tm="100000">
                                          <p:val>
                                            <p:strVal val="#ppt_w"/>
                                          </p:val>
                                        </p:tav>
                                      </p:tavLst>
                                    </p:anim>
                                    <p:anim calcmode="lin" valueType="num">
                                      <p:cBhvr>
                                        <p:cTn id="33" dur="500" fill="hold"/>
                                        <p:tgtEl>
                                          <p:spTgt spid="1247"/>
                                        </p:tgtEl>
                                        <p:attrNameLst>
                                          <p:attrName>ppt_h</p:attrName>
                                        </p:attrNameLst>
                                      </p:cBhvr>
                                      <p:tavLst>
                                        <p:tav tm="0">
                                          <p:val>
                                            <p:fltVal val="0"/>
                                          </p:val>
                                        </p:tav>
                                        <p:tav tm="100000">
                                          <p:val>
                                            <p:strVal val="#ppt_h"/>
                                          </p:val>
                                        </p:tav>
                                      </p:tavLst>
                                    </p:anim>
                                    <p:animEffect transition="in" filter="fade">
                                      <p:cBhvr>
                                        <p:cTn id="34" dur="500"/>
                                        <p:tgtEl>
                                          <p:spTgt spid="124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44"/>
                                        </p:tgtEl>
                                        <p:attrNameLst>
                                          <p:attrName>style.visibility</p:attrName>
                                        </p:attrNameLst>
                                      </p:cBhvr>
                                      <p:to>
                                        <p:strVal val="visible"/>
                                      </p:to>
                                    </p:set>
                                    <p:anim calcmode="lin" valueType="num">
                                      <p:cBhvr>
                                        <p:cTn id="37" dur="500" fill="hold"/>
                                        <p:tgtEl>
                                          <p:spTgt spid="1244"/>
                                        </p:tgtEl>
                                        <p:attrNameLst>
                                          <p:attrName>ppt_w</p:attrName>
                                        </p:attrNameLst>
                                      </p:cBhvr>
                                      <p:tavLst>
                                        <p:tav tm="0">
                                          <p:val>
                                            <p:fltVal val="0"/>
                                          </p:val>
                                        </p:tav>
                                        <p:tav tm="100000">
                                          <p:val>
                                            <p:strVal val="#ppt_w"/>
                                          </p:val>
                                        </p:tav>
                                      </p:tavLst>
                                    </p:anim>
                                    <p:anim calcmode="lin" valueType="num">
                                      <p:cBhvr>
                                        <p:cTn id="38" dur="500" fill="hold"/>
                                        <p:tgtEl>
                                          <p:spTgt spid="1244"/>
                                        </p:tgtEl>
                                        <p:attrNameLst>
                                          <p:attrName>ppt_h</p:attrName>
                                        </p:attrNameLst>
                                      </p:cBhvr>
                                      <p:tavLst>
                                        <p:tav tm="0">
                                          <p:val>
                                            <p:fltVal val="0"/>
                                          </p:val>
                                        </p:tav>
                                        <p:tav tm="100000">
                                          <p:val>
                                            <p:strVal val="#ppt_h"/>
                                          </p:val>
                                        </p:tav>
                                      </p:tavLst>
                                    </p:anim>
                                    <p:animEffect transition="in" filter="fade">
                                      <p:cBhvr>
                                        <p:cTn id="39" dur="500"/>
                                        <p:tgtEl>
                                          <p:spTgt spid="124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39"/>
                                        </p:tgtEl>
                                        <p:attrNameLst>
                                          <p:attrName>style.visibility</p:attrName>
                                        </p:attrNameLst>
                                      </p:cBhvr>
                                      <p:to>
                                        <p:strVal val="visible"/>
                                      </p:to>
                                    </p:set>
                                    <p:anim calcmode="lin" valueType="num">
                                      <p:cBhvr>
                                        <p:cTn id="42" dur="500" fill="hold"/>
                                        <p:tgtEl>
                                          <p:spTgt spid="1239"/>
                                        </p:tgtEl>
                                        <p:attrNameLst>
                                          <p:attrName>ppt_w</p:attrName>
                                        </p:attrNameLst>
                                      </p:cBhvr>
                                      <p:tavLst>
                                        <p:tav tm="0">
                                          <p:val>
                                            <p:fltVal val="0"/>
                                          </p:val>
                                        </p:tav>
                                        <p:tav tm="100000">
                                          <p:val>
                                            <p:strVal val="#ppt_w"/>
                                          </p:val>
                                        </p:tav>
                                      </p:tavLst>
                                    </p:anim>
                                    <p:anim calcmode="lin" valueType="num">
                                      <p:cBhvr>
                                        <p:cTn id="43" dur="500" fill="hold"/>
                                        <p:tgtEl>
                                          <p:spTgt spid="1239"/>
                                        </p:tgtEl>
                                        <p:attrNameLst>
                                          <p:attrName>ppt_h</p:attrName>
                                        </p:attrNameLst>
                                      </p:cBhvr>
                                      <p:tavLst>
                                        <p:tav tm="0">
                                          <p:val>
                                            <p:fltVal val="0"/>
                                          </p:val>
                                        </p:tav>
                                        <p:tav tm="100000">
                                          <p:val>
                                            <p:strVal val="#ppt_h"/>
                                          </p:val>
                                        </p:tav>
                                      </p:tavLst>
                                    </p:anim>
                                    <p:animEffect transition="in" filter="fade">
                                      <p:cBhvr>
                                        <p:cTn id="44" dur="500"/>
                                        <p:tgtEl>
                                          <p:spTgt spid="123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48"/>
                                        </p:tgtEl>
                                        <p:attrNameLst>
                                          <p:attrName>style.visibility</p:attrName>
                                        </p:attrNameLst>
                                      </p:cBhvr>
                                      <p:to>
                                        <p:strVal val="visible"/>
                                      </p:to>
                                    </p:set>
                                    <p:anim calcmode="lin" valueType="num">
                                      <p:cBhvr>
                                        <p:cTn id="47" dur="500" fill="hold"/>
                                        <p:tgtEl>
                                          <p:spTgt spid="1248"/>
                                        </p:tgtEl>
                                        <p:attrNameLst>
                                          <p:attrName>ppt_w</p:attrName>
                                        </p:attrNameLst>
                                      </p:cBhvr>
                                      <p:tavLst>
                                        <p:tav tm="0">
                                          <p:val>
                                            <p:fltVal val="0"/>
                                          </p:val>
                                        </p:tav>
                                        <p:tav tm="100000">
                                          <p:val>
                                            <p:strVal val="#ppt_w"/>
                                          </p:val>
                                        </p:tav>
                                      </p:tavLst>
                                    </p:anim>
                                    <p:anim calcmode="lin" valueType="num">
                                      <p:cBhvr>
                                        <p:cTn id="48" dur="500" fill="hold"/>
                                        <p:tgtEl>
                                          <p:spTgt spid="1248"/>
                                        </p:tgtEl>
                                        <p:attrNameLst>
                                          <p:attrName>ppt_h</p:attrName>
                                        </p:attrNameLst>
                                      </p:cBhvr>
                                      <p:tavLst>
                                        <p:tav tm="0">
                                          <p:val>
                                            <p:fltVal val="0"/>
                                          </p:val>
                                        </p:tav>
                                        <p:tav tm="100000">
                                          <p:val>
                                            <p:strVal val="#ppt_h"/>
                                          </p:val>
                                        </p:tav>
                                      </p:tavLst>
                                    </p:anim>
                                    <p:animEffect transition="in" filter="fade">
                                      <p:cBhvr>
                                        <p:cTn id="49" dur="500"/>
                                        <p:tgtEl>
                                          <p:spTgt spid="124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28"/>
                                        </p:tgtEl>
                                        <p:attrNameLst>
                                          <p:attrName>style.visibility</p:attrName>
                                        </p:attrNameLst>
                                      </p:cBhvr>
                                      <p:to>
                                        <p:strVal val="visible"/>
                                      </p:to>
                                    </p:set>
                                    <p:anim calcmode="lin" valueType="num">
                                      <p:cBhvr>
                                        <p:cTn id="52" dur="500" fill="hold"/>
                                        <p:tgtEl>
                                          <p:spTgt spid="1228"/>
                                        </p:tgtEl>
                                        <p:attrNameLst>
                                          <p:attrName>ppt_w</p:attrName>
                                        </p:attrNameLst>
                                      </p:cBhvr>
                                      <p:tavLst>
                                        <p:tav tm="0">
                                          <p:val>
                                            <p:fltVal val="0"/>
                                          </p:val>
                                        </p:tav>
                                        <p:tav tm="100000">
                                          <p:val>
                                            <p:strVal val="#ppt_w"/>
                                          </p:val>
                                        </p:tav>
                                      </p:tavLst>
                                    </p:anim>
                                    <p:anim calcmode="lin" valueType="num">
                                      <p:cBhvr>
                                        <p:cTn id="53" dur="500" fill="hold"/>
                                        <p:tgtEl>
                                          <p:spTgt spid="1228"/>
                                        </p:tgtEl>
                                        <p:attrNameLst>
                                          <p:attrName>ppt_h</p:attrName>
                                        </p:attrNameLst>
                                      </p:cBhvr>
                                      <p:tavLst>
                                        <p:tav tm="0">
                                          <p:val>
                                            <p:fltVal val="0"/>
                                          </p:val>
                                        </p:tav>
                                        <p:tav tm="100000">
                                          <p:val>
                                            <p:strVal val="#ppt_h"/>
                                          </p:val>
                                        </p:tav>
                                      </p:tavLst>
                                    </p:anim>
                                    <p:animEffect transition="in" filter="fade">
                                      <p:cBhvr>
                                        <p:cTn id="54" dur="500"/>
                                        <p:tgtEl>
                                          <p:spTgt spid="122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45"/>
                                        </p:tgtEl>
                                        <p:attrNameLst>
                                          <p:attrName>style.visibility</p:attrName>
                                        </p:attrNameLst>
                                      </p:cBhvr>
                                      <p:to>
                                        <p:strVal val="visible"/>
                                      </p:to>
                                    </p:set>
                                    <p:anim calcmode="lin" valueType="num">
                                      <p:cBhvr>
                                        <p:cTn id="57" dur="500" fill="hold"/>
                                        <p:tgtEl>
                                          <p:spTgt spid="1245"/>
                                        </p:tgtEl>
                                        <p:attrNameLst>
                                          <p:attrName>ppt_w</p:attrName>
                                        </p:attrNameLst>
                                      </p:cBhvr>
                                      <p:tavLst>
                                        <p:tav tm="0">
                                          <p:val>
                                            <p:fltVal val="0"/>
                                          </p:val>
                                        </p:tav>
                                        <p:tav tm="100000">
                                          <p:val>
                                            <p:strVal val="#ppt_w"/>
                                          </p:val>
                                        </p:tav>
                                      </p:tavLst>
                                    </p:anim>
                                    <p:anim calcmode="lin" valueType="num">
                                      <p:cBhvr>
                                        <p:cTn id="58" dur="500" fill="hold"/>
                                        <p:tgtEl>
                                          <p:spTgt spid="1245"/>
                                        </p:tgtEl>
                                        <p:attrNameLst>
                                          <p:attrName>ppt_h</p:attrName>
                                        </p:attrNameLst>
                                      </p:cBhvr>
                                      <p:tavLst>
                                        <p:tav tm="0">
                                          <p:val>
                                            <p:fltVal val="0"/>
                                          </p:val>
                                        </p:tav>
                                        <p:tav tm="100000">
                                          <p:val>
                                            <p:strVal val="#ppt_h"/>
                                          </p:val>
                                        </p:tav>
                                      </p:tavLst>
                                    </p:anim>
                                    <p:animEffect transition="in" filter="fade">
                                      <p:cBhvr>
                                        <p:cTn id="59" dur="500"/>
                                        <p:tgtEl>
                                          <p:spTgt spid="124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253"/>
                                        </p:tgtEl>
                                        <p:attrNameLst>
                                          <p:attrName>style.visibility</p:attrName>
                                        </p:attrNameLst>
                                      </p:cBhvr>
                                      <p:to>
                                        <p:strVal val="visible"/>
                                      </p:to>
                                    </p:set>
                                    <p:anim calcmode="lin" valueType="num">
                                      <p:cBhvr>
                                        <p:cTn id="62" dur="500" fill="hold"/>
                                        <p:tgtEl>
                                          <p:spTgt spid="1253"/>
                                        </p:tgtEl>
                                        <p:attrNameLst>
                                          <p:attrName>ppt_w</p:attrName>
                                        </p:attrNameLst>
                                      </p:cBhvr>
                                      <p:tavLst>
                                        <p:tav tm="0">
                                          <p:val>
                                            <p:fltVal val="0"/>
                                          </p:val>
                                        </p:tav>
                                        <p:tav tm="100000">
                                          <p:val>
                                            <p:strVal val="#ppt_w"/>
                                          </p:val>
                                        </p:tav>
                                      </p:tavLst>
                                    </p:anim>
                                    <p:anim calcmode="lin" valueType="num">
                                      <p:cBhvr>
                                        <p:cTn id="63" dur="500" fill="hold"/>
                                        <p:tgtEl>
                                          <p:spTgt spid="1253"/>
                                        </p:tgtEl>
                                        <p:attrNameLst>
                                          <p:attrName>ppt_h</p:attrName>
                                        </p:attrNameLst>
                                      </p:cBhvr>
                                      <p:tavLst>
                                        <p:tav tm="0">
                                          <p:val>
                                            <p:fltVal val="0"/>
                                          </p:val>
                                        </p:tav>
                                        <p:tav tm="100000">
                                          <p:val>
                                            <p:strVal val="#ppt_h"/>
                                          </p:val>
                                        </p:tav>
                                      </p:tavLst>
                                    </p:anim>
                                    <p:animEffect transition="in" filter="fade">
                                      <p:cBhvr>
                                        <p:cTn id="64" dur="500"/>
                                        <p:tgtEl>
                                          <p:spTgt spid="125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254"/>
                                        </p:tgtEl>
                                        <p:attrNameLst>
                                          <p:attrName>style.visibility</p:attrName>
                                        </p:attrNameLst>
                                      </p:cBhvr>
                                      <p:to>
                                        <p:strVal val="visible"/>
                                      </p:to>
                                    </p:set>
                                    <p:anim calcmode="lin" valueType="num">
                                      <p:cBhvr>
                                        <p:cTn id="67" dur="500" fill="hold"/>
                                        <p:tgtEl>
                                          <p:spTgt spid="1254"/>
                                        </p:tgtEl>
                                        <p:attrNameLst>
                                          <p:attrName>ppt_w</p:attrName>
                                        </p:attrNameLst>
                                      </p:cBhvr>
                                      <p:tavLst>
                                        <p:tav tm="0">
                                          <p:val>
                                            <p:fltVal val="0"/>
                                          </p:val>
                                        </p:tav>
                                        <p:tav tm="100000">
                                          <p:val>
                                            <p:strVal val="#ppt_w"/>
                                          </p:val>
                                        </p:tav>
                                      </p:tavLst>
                                    </p:anim>
                                    <p:anim calcmode="lin" valueType="num">
                                      <p:cBhvr>
                                        <p:cTn id="68" dur="500" fill="hold"/>
                                        <p:tgtEl>
                                          <p:spTgt spid="1254"/>
                                        </p:tgtEl>
                                        <p:attrNameLst>
                                          <p:attrName>ppt_h</p:attrName>
                                        </p:attrNameLst>
                                      </p:cBhvr>
                                      <p:tavLst>
                                        <p:tav tm="0">
                                          <p:val>
                                            <p:fltVal val="0"/>
                                          </p:val>
                                        </p:tav>
                                        <p:tav tm="100000">
                                          <p:val>
                                            <p:strVal val="#ppt_h"/>
                                          </p:val>
                                        </p:tav>
                                      </p:tavLst>
                                    </p:anim>
                                    <p:animEffect transition="in" filter="fade">
                                      <p:cBhvr>
                                        <p:cTn id="69" dur="500"/>
                                        <p:tgtEl>
                                          <p:spTgt spid="125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266"/>
                                        </p:tgtEl>
                                        <p:attrNameLst>
                                          <p:attrName>style.visibility</p:attrName>
                                        </p:attrNameLst>
                                      </p:cBhvr>
                                      <p:to>
                                        <p:strVal val="visible"/>
                                      </p:to>
                                    </p:set>
                                    <p:anim calcmode="lin" valueType="num">
                                      <p:cBhvr>
                                        <p:cTn id="72" dur="500" fill="hold"/>
                                        <p:tgtEl>
                                          <p:spTgt spid="1266"/>
                                        </p:tgtEl>
                                        <p:attrNameLst>
                                          <p:attrName>ppt_w</p:attrName>
                                        </p:attrNameLst>
                                      </p:cBhvr>
                                      <p:tavLst>
                                        <p:tav tm="0">
                                          <p:val>
                                            <p:fltVal val="0"/>
                                          </p:val>
                                        </p:tav>
                                        <p:tav tm="100000">
                                          <p:val>
                                            <p:strVal val="#ppt_w"/>
                                          </p:val>
                                        </p:tav>
                                      </p:tavLst>
                                    </p:anim>
                                    <p:anim calcmode="lin" valueType="num">
                                      <p:cBhvr>
                                        <p:cTn id="73" dur="500" fill="hold"/>
                                        <p:tgtEl>
                                          <p:spTgt spid="1266"/>
                                        </p:tgtEl>
                                        <p:attrNameLst>
                                          <p:attrName>ppt_h</p:attrName>
                                        </p:attrNameLst>
                                      </p:cBhvr>
                                      <p:tavLst>
                                        <p:tav tm="0">
                                          <p:val>
                                            <p:fltVal val="0"/>
                                          </p:val>
                                        </p:tav>
                                        <p:tav tm="100000">
                                          <p:val>
                                            <p:strVal val="#ppt_h"/>
                                          </p:val>
                                        </p:tav>
                                      </p:tavLst>
                                    </p:anim>
                                    <p:animEffect transition="in" filter="fade">
                                      <p:cBhvr>
                                        <p:cTn id="74" dur="500"/>
                                        <p:tgtEl>
                                          <p:spTgt spid="126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256"/>
                                        </p:tgtEl>
                                        <p:attrNameLst>
                                          <p:attrName>style.visibility</p:attrName>
                                        </p:attrNameLst>
                                      </p:cBhvr>
                                      <p:to>
                                        <p:strVal val="visible"/>
                                      </p:to>
                                    </p:set>
                                    <p:anim calcmode="lin" valueType="num">
                                      <p:cBhvr>
                                        <p:cTn id="77" dur="500" fill="hold"/>
                                        <p:tgtEl>
                                          <p:spTgt spid="1256"/>
                                        </p:tgtEl>
                                        <p:attrNameLst>
                                          <p:attrName>ppt_w</p:attrName>
                                        </p:attrNameLst>
                                      </p:cBhvr>
                                      <p:tavLst>
                                        <p:tav tm="0">
                                          <p:val>
                                            <p:fltVal val="0"/>
                                          </p:val>
                                        </p:tav>
                                        <p:tav tm="100000">
                                          <p:val>
                                            <p:strVal val="#ppt_w"/>
                                          </p:val>
                                        </p:tav>
                                      </p:tavLst>
                                    </p:anim>
                                    <p:anim calcmode="lin" valueType="num">
                                      <p:cBhvr>
                                        <p:cTn id="78" dur="500" fill="hold"/>
                                        <p:tgtEl>
                                          <p:spTgt spid="1256"/>
                                        </p:tgtEl>
                                        <p:attrNameLst>
                                          <p:attrName>ppt_h</p:attrName>
                                        </p:attrNameLst>
                                      </p:cBhvr>
                                      <p:tavLst>
                                        <p:tav tm="0">
                                          <p:val>
                                            <p:fltVal val="0"/>
                                          </p:val>
                                        </p:tav>
                                        <p:tav tm="100000">
                                          <p:val>
                                            <p:strVal val="#ppt_h"/>
                                          </p:val>
                                        </p:tav>
                                      </p:tavLst>
                                    </p:anim>
                                    <p:animEffect transition="in" filter="fade">
                                      <p:cBhvr>
                                        <p:cTn id="79" dur="500"/>
                                        <p:tgtEl>
                                          <p:spTgt spid="1256"/>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224"/>
                                        </p:tgtEl>
                                        <p:attrNameLst>
                                          <p:attrName>style.visibility</p:attrName>
                                        </p:attrNameLst>
                                      </p:cBhvr>
                                      <p:to>
                                        <p:strVal val="visible"/>
                                      </p:to>
                                    </p:set>
                                    <p:anim calcmode="lin" valueType="num">
                                      <p:cBhvr>
                                        <p:cTn id="82" dur="500" fill="hold"/>
                                        <p:tgtEl>
                                          <p:spTgt spid="1224"/>
                                        </p:tgtEl>
                                        <p:attrNameLst>
                                          <p:attrName>ppt_w</p:attrName>
                                        </p:attrNameLst>
                                      </p:cBhvr>
                                      <p:tavLst>
                                        <p:tav tm="0">
                                          <p:val>
                                            <p:fltVal val="0"/>
                                          </p:val>
                                        </p:tav>
                                        <p:tav tm="100000">
                                          <p:val>
                                            <p:strVal val="#ppt_w"/>
                                          </p:val>
                                        </p:tav>
                                      </p:tavLst>
                                    </p:anim>
                                    <p:anim calcmode="lin" valueType="num">
                                      <p:cBhvr>
                                        <p:cTn id="83" dur="500" fill="hold"/>
                                        <p:tgtEl>
                                          <p:spTgt spid="1224"/>
                                        </p:tgtEl>
                                        <p:attrNameLst>
                                          <p:attrName>ppt_h</p:attrName>
                                        </p:attrNameLst>
                                      </p:cBhvr>
                                      <p:tavLst>
                                        <p:tav tm="0">
                                          <p:val>
                                            <p:fltVal val="0"/>
                                          </p:val>
                                        </p:tav>
                                        <p:tav tm="100000">
                                          <p:val>
                                            <p:strVal val="#ppt_h"/>
                                          </p:val>
                                        </p:tav>
                                      </p:tavLst>
                                    </p:anim>
                                    <p:animEffect transition="in" filter="fade">
                                      <p:cBhvr>
                                        <p:cTn id="84" dur="500"/>
                                        <p:tgtEl>
                                          <p:spTgt spid="1224"/>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242"/>
                                        </p:tgtEl>
                                        <p:attrNameLst>
                                          <p:attrName>style.visibility</p:attrName>
                                        </p:attrNameLst>
                                      </p:cBhvr>
                                      <p:to>
                                        <p:strVal val="visible"/>
                                      </p:to>
                                    </p:set>
                                    <p:anim calcmode="lin" valueType="num">
                                      <p:cBhvr>
                                        <p:cTn id="87" dur="500" fill="hold"/>
                                        <p:tgtEl>
                                          <p:spTgt spid="1242"/>
                                        </p:tgtEl>
                                        <p:attrNameLst>
                                          <p:attrName>ppt_w</p:attrName>
                                        </p:attrNameLst>
                                      </p:cBhvr>
                                      <p:tavLst>
                                        <p:tav tm="0">
                                          <p:val>
                                            <p:fltVal val="0"/>
                                          </p:val>
                                        </p:tav>
                                        <p:tav tm="100000">
                                          <p:val>
                                            <p:strVal val="#ppt_w"/>
                                          </p:val>
                                        </p:tav>
                                      </p:tavLst>
                                    </p:anim>
                                    <p:anim calcmode="lin" valueType="num">
                                      <p:cBhvr>
                                        <p:cTn id="88" dur="500" fill="hold"/>
                                        <p:tgtEl>
                                          <p:spTgt spid="1242"/>
                                        </p:tgtEl>
                                        <p:attrNameLst>
                                          <p:attrName>ppt_h</p:attrName>
                                        </p:attrNameLst>
                                      </p:cBhvr>
                                      <p:tavLst>
                                        <p:tav tm="0">
                                          <p:val>
                                            <p:fltVal val="0"/>
                                          </p:val>
                                        </p:tav>
                                        <p:tav tm="100000">
                                          <p:val>
                                            <p:strVal val="#ppt_h"/>
                                          </p:val>
                                        </p:tav>
                                      </p:tavLst>
                                    </p:anim>
                                    <p:animEffect transition="in" filter="fade">
                                      <p:cBhvr>
                                        <p:cTn id="89" dur="500"/>
                                        <p:tgtEl>
                                          <p:spTgt spid="1242"/>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255"/>
                                        </p:tgtEl>
                                        <p:attrNameLst>
                                          <p:attrName>style.visibility</p:attrName>
                                        </p:attrNameLst>
                                      </p:cBhvr>
                                      <p:to>
                                        <p:strVal val="visible"/>
                                      </p:to>
                                    </p:set>
                                    <p:anim calcmode="lin" valueType="num">
                                      <p:cBhvr>
                                        <p:cTn id="92" dur="500" fill="hold"/>
                                        <p:tgtEl>
                                          <p:spTgt spid="1255"/>
                                        </p:tgtEl>
                                        <p:attrNameLst>
                                          <p:attrName>ppt_w</p:attrName>
                                        </p:attrNameLst>
                                      </p:cBhvr>
                                      <p:tavLst>
                                        <p:tav tm="0">
                                          <p:val>
                                            <p:fltVal val="0"/>
                                          </p:val>
                                        </p:tav>
                                        <p:tav tm="100000">
                                          <p:val>
                                            <p:strVal val="#ppt_w"/>
                                          </p:val>
                                        </p:tav>
                                      </p:tavLst>
                                    </p:anim>
                                    <p:anim calcmode="lin" valueType="num">
                                      <p:cBhvr>
                                        <p:cTn id="93" dur="500" fill="hold"/>
                                        <p:tgtEl>
                                          <p:spTgt spid="1255"/>
                                        </p:tgtEl>
                                        <p:attrNameLst>
                                          <p:attrName>ppt_h</p:attrName>
                                        </p:attrNameLst>
                                      </p:cBhvr>
                                      <p:tavLst>
                                        <p:tav tm="0">
                                          <p:val>
                                            <p:fltVal val="0"/>
                                          </p:val>
                                        </p:tav>
                                        <p:tav tm="100000">
                                          <p:val>
                                            <p:strVal val="#ppt_h"/>
                                          </p:val>
                                        </p:tav>
                                      </p:tavLst>
                                    </p:anim>
                                    <p:animEffect transition="in" filter="fade">
                                      <p:cBhvr>
                                        <p:cTn id="94" dur="500"/>
                                        <p:tgtEl>
                                          <p:spTgt spid="125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1263"/>
                                        </p:tgtEl>
                                        <p:attrNameLst>
                                          <p:attrName>style.visibility</p:attrName>
                                        </p:attrNameLst>
                                      </p:cBhvr>
                                      <p:to>
                                        <p:strVal val="visible"/>
                                      </p:to>
                                    </p:set>
                                    <p:anim calcmode="lin" valueType="num">
                                      <p:cBhvr>
                                        <p:cTn id="97" dur="500" fill="hold"/>
                                        <p:tgtEl>
                                          <p:spTgt spid="1263"/>
                                        </p:tgtEl>
                                        <p:attrNameLst>
                                          <p:attrName>ppt_w</p:attrName>
                                        </p:attrNameLst>
                                      </p:cBhvr>
                                      <p:tavLst>
                                        <p:tav tm="0">
                                          <p:val>
                                            <p:fltVal val="0"/>
                                          </p:val>
                                        </p:tav>
                                        <p:tav tm="100000">
                                          <p:val>
                                            <p:strVal val="#ppt_w"/>
                                          </p:val>
                                        </p:tav>
                                      </p:tavLst>
                                    </p:anim>
                                    <p:anim calcmode="lin" valueType="num">
                                      <p:cBhvr>
                                        <p:cTn id="98" dur="500" fill="hold"/>
                                        <p:tgtEl>
                                          <p:spTgt spid="1263"/>
                                        </p:tgtEl>
                                        <p:attrNameLst>
                                          <p:attrName>ppt_h</p:attrName>
                                        </p:attrNameLst>
                                      </p:cBhvr>
                                      <p:tavLst>
                                        <p:tav tm="0">
                                          <p:val>
                                            <p:fltVal val="0"/>
                                          </p:val>
                                        </p:tav>
                                        <p:tav tm="100000">
                                          <p:val>
                                            <p:strVal val="#ppt_h"/>
                                          </p:val>
                                        </p:tav>
                                      </p:tavLst>
                                    </p:anim>
                                    <p:animEffect transition="in" filter="fade">
                                      <p:cBhvr>
                                        <p:cTn id="99" dur="500"/>
                                        <p:tgtEl>
                                          <p:spTgt spid="1263"/>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264"/>
                                        </p:tgtEl>
                                        <p:attrNameLst>
                                          <p:attrName>style.visibility</p:attrName>
                                        </p:attrNameLst>
                                      </p:cBhvr>
                                      <p:to>
                                        <p:strVal val="visible"/>
                                      </p:to>
                                    </p:set>
                                    <p:anim calcmode="lin" valueType="num">
                                      <p:cBhvr>
                                        <p:cTn id="102" dur="500" fill="hold"/>
                                        <p:tgtEl>
                                          <p:spTgt spid="1264"/>
                                        </p:tgtEl>
                                        <p:attrNameLst>
                                          <p:attrName>ppt_w</p:attrName>
                                        </p:attrNameLst>
                                      </p:cBhvr>
                                      <p:tavLst>
                                        <p:tav tm="0">
                                          <p:val>
                                            <p:fltVal val="0"/>
                                          </p:val>
                                        </p:tav>
                                        <p:tav tm="100000">
                                          <p:val>
                                            <p:strVal val="#ppt_w"/>
                                          </p:val>
                                        </p:tav>
                                      </p:tavLst>
                                    </p:anim>
                                    <p:anim calcmode="lin" valueType="num">
                                      <p:cBhvr>
                                        <p:cTn id="103" dur="500" fill="hold"/>
                                        <p:tgtEl>
                                          <p:spTgt spid="1264"/>
                                        </p:tgtEl>
                                        <p:attrNameLst>
                                          <p:attrName>ppt_h</p:attrName>
                                        </p:attrNameLst>
                                      </p:cBhvr>
                                      <p:tavLst>
                                        <p:tav tm="0">
                                          <p:val>
                                            <p:fltVal val="0"/>
                                          </p:val>
                                        </p:tav>
                                        <p:tav tm="100000">
                                          <p:val>
                                            <p:strVal val="#ppt_h"/>
                                          </p:val>
                                        </p:tav>
                                      </p:tavLst>
                                    </p:anim>
                                    <p:animEffect transition="in" filter="fade">
                                      <p:cBhvr>
                                        <p:cTn id="104" dur="500"/>
                                        <p:tgtEl>
                                          <p:spTgt spid="1264"/>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249"/>
                                        </p:tgtEl>
                                        <p:attrNameLst>
                                          <p:attrName>style.visibility</p:attrName>
                                        </p:attrNameLst>
                                      </p:cBhvr>
                                      <p:to>
                                        <p:strVal val="visible"/>
                                      </p:to>
                                    </p:set>
                                    <p:anim calcmode="lin" valueType="num">
                                      <p:cBhvr>
                                        <p:cTn id="107" dur="500" fill="hold"/>
                                        <p:tgtEl>
                                          <p:spTgt spid="1249"/>
                                        </p:tgtEl>
                                        <p:attrNameLst>
                                          <p:attrName>ppt_w</p:attrName>
                                        </p:attrNameLst>
                                      </p:cBhvr>
                                      <p:tavLst>
                                        <p:tav tm="0">
                                          <p:val>
                                            <p:fltVal val="0"/>
                                          </p:val>
                                        </p:tav>
                                        <p:tav tm="100000">
                                          <p:val>
                                            <p:strVal val="#ppt_w"/>
                                          </p:val>
                                        </p:tav>
                                      </p:tavLst>
                                    </p:anim>
                                    <p:anim calcmode="lin" valueType="num">
                                      <p:cBhvr>
                                        <p:cTn id="108" dur="500" fill="hold"/>
                                        <p:tgtEl>
                                          <p:spTgt spid="1249"/>
                                        </p:tgtEl>
                                        <p:attrNameLst>
                                          <p:attrName>ppt_h</p:attrName>
                                        </p:attrNameLst>
                                      </p:cBhvr>
                                      <p:tavLst>
                                        <p:tav tm="0">
                                          <p:val>
                                            <p:fltVal val="0"/>
                                          </p:val>
                                        </p:tav>
                                        <p:tav tm="100000">
                                          <p:val>
                                            <p:strVal val="#ppt_h"/>
                                          </p:val>
                                        </p:tav>
                                      </p:tavLst>
                                    </p:anim>
                                    <p:animEffect transition="in" filter="fade">
                                      <p:cBhvr>
                                        <p:cTn id="109" dur="500"/>
                                        <p:tgtEl>
                                          <p:spTgt spid="12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250"/>
                                        </p:tgtEl>
                                        <p:attrNameLst>
                                          <p:attrName>style.visibility</p:attrName>
                                        </p:attrNameLst>
                                      </p:cBhvr>
                                      <p:to>
                                        <p:strVal val="visible"/>
                                      </p:to>
                                    </p:set>
                                    <p:anim calcmode="lin" valueType="num">
                                      <p:cBhvr>
                                        <p:cTn id="112" dur="500" fill="hold"/>
                                        <p:tgtEl>
                                          <p:spTgt spid="1250"/>
                                        </p:tgtEl>
                                        <p:attrNameLst>
                                          <p:attrName>ppt_w</p:attrName>
                                        </p:attrNameLst>
                                      </p:cBhvr>
                                      <p:tavLst>
                                        <p:tav tm="0">
                                          <p:val>
                                            <p:fltVal val="0"/>
                                          </p:val>
                                        </p:tav>
                                        <p:tav tm="100000">
                                          <p:val>
                                            <p:strVal val="#ppt_w"/>
                                          </p:val>
                                        </p:tav>
                                      </p:tavLst>
                                    </p:anim>
                                    <p:anim calcmode="lin" valueType="num">
                                      <p:cBhvr>
                                        <p:cTn id="113" dur="500" fill="hold"/>
                                        <p:tgtEl>
                                          <p:spTgt spid="1250"/>
                                        </p:tgtEl>
                                        <p:attrNameLst>
                                          <p:attrName>ppt_h</p:attrName>
                                        </p:attrNameLst>
                                      </p:cBhvr>
                                      <p:tavLst>
                                        <p:tav tm="0">
                                          <p:val>
                                            <p:fltVal val="0"/>
                                          </p:val>
                                        </p:tav>
                                        <p:tav tm="100000">
                                          <p:val>
                                            <p:strVal val="#ppt_h"/>
                                          </p:val>
                                        </p:tav>
                                      </p:tavLst>
                                    </p:anim>
                                    <p:animEffect transition="in" filter="fade">
                                      <p:cBhvr>
                                        <p:cTn id="114" dur="500"/>
                                        <p:tgtEl>
                                          <p:spTgt spid="1250"/>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260"/>
                                        </p:tgtEl>
                                        <p:attrNameLst>
                                          <p:attrName>style.visibility</p:attrName>
                                        </p:attrNameLst>
                                      </p:cBhvr>
                                      <p:to>
                                        <p:strVal val="visible"/>
                                      </p:to>
                                    </p:set>
                                    <p:anim calcmode="lin" valueType="num">
                                      <p:cBhvr>
                                        <p:cTn id="117" dur="500" fill="hold"/>
                                        <p:tgtEl>
                                          <p:spTgt spid="1260"/>
                                        </p:tgtEl>
                                        <p:attrNameLst>
                                          <p:attrName>ppt_w</p:attrName>
                                        </p:attrNameLst>
                                      </p:cBhvr>
                                      <p:tavLst>
                                        <p:tav tm="0">
                                          <p:val>
                                            <p:fltVal val="0"/>
                                          </p:val>
                                        </p:tav>
                                        <p:tav tm="100000">
                                          <p:val>
                                            <p:strVal val="#ppt_w"/>
                                          </p:val>
                                        </p:tav>
                                      </p:tavLst>
                                    </p:anim>
                                    <p:anim calcmode="lin" valueType="num">
                                      <p:cBhvr>
                                        <p:cTn id="118" dur="500" fill="hold"/>
                                        <p:tgtEl>
                                          <p:spTgt spid="1260"/>
                                        </p:tgtEl>
                                        <p:attrNameLst>
                                          <p:attrName>ppt_h</p:attrName>
                                        </p:attrNameLst>
                                      </p:cBhvr>
                                      <p:tavLst>
                                        <p:tav tm="0">
                                          <p:val>
                                            <p:fltVal val="0"/>
                                          </p:val>
                                        </p:tav>
                                        <p:tav tm="100000">
                                          <p:val>
                                            <p:strVal val="#ppt_h"/>
                                          </p:val>
                                        </p:tav>
                                      </p:tavLst>
                                    </p:anim>
                                    <p:animEffect transition="in" filter="fade">
                                      <p:cBhvr>
                                        <p:cTn id="119" dur="500"/>
                                        <p:tgtEl>
                                          <p:spTgt spid="1260"/>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235"/>
                                        </p:tgtEl>
                                        <p:attrNameLst>
                                          <p:attrName>style.visibility</p:attrName>
                                        </p:attrNameLst>
                                      </p:cBhvr>
                                      <p:to>
                                        <p:strVal val="visible"/>
                                      </p:to>
                                    </p:set>
                                    <p:anim calcmode="lin" valueType="num">
                                      <p:cBhvr>
                                        <p:cTn id="122" dur="500" fill="hold"/>
                                        <p:tgtEl>
                                          <p:spTgt spid="1235"/>
                                        </p:tgtEl>
                                        <p:attrNameLst>
                                          <p:attrName>ppt_w</p:attrName>
                                        </p:attrNameLst>
                                      </p:cBhvr>
                                      <p:tavLst>
                                        <p:tav tm="0">
                                          <p:val>
                                            <p:fltVal val="0"/>
                                          </p:val>
                                        </p:tav>
                                        <p:tav tm="100000">
                                          <p:val>
                                            <p:strVal val="#ppt_w"/>
                                          </p:val>
                                        </p:tav>
                                      </p:tavLst>
                                    </p:anim>
                                    <p:anim calcmode="lin" valueType="num">
                                      <p:cBhvr>
                                        <p:cTn id="123" dur="500" fill="hold"/>
                                        <p:tgtEl>
                                          <p:spTgt spid="1235"/>
                                        </p:tgtEl>
                                        <p:attrNameLst>
                                          <p:attrName>ppt_h</p:attrName>
                                        </p:attrNameLst>
                                      </p:cBhvr>
                                      <p:tavLst>
                                        <p:tav tm="0">
                                          <p:val>
                                            <p:fltVal val="0"/>
                                          </p:val>
                                        </p:tav>
                                        <p:tav tm="100000">
                                          <p:val>
                                            <p:strVal val="#ppt_h"/>
                                          </p:val>
                                        </p:tav>
                                      </p:tavLst>
                                    </p:anim>
                                    <p:animEffect transition="in" filter="fade">
                                      <p:cBhvr>
                                        <p:cTn id="124" dur="500"/>
                                        <p:tgtEl>
                                          <p:spTgt spid="1235"/>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1226"/>
                                        </p:tgtEl>
                                        <p:attrNameLst>
                                          <p:attrName>style.visibility</p:attrName>
                                        </p:attrNameLst>
                                      </p:cBhvr>
                                      <p:to>
                                        <p:strVal val="visible"/>
                                      </p:to>
                                    </p:set>
                                    <p:anim calcmode="lin" valueType="num">
                                      <p:cBhvr>
                                        <p:cTn id="127" dur="500" fill="hold"/>
                                        <p:tgtEl>
                                          <p:spTgt spid="1226"/>
                                        </p:tgtEl>
                                        <p:attrNameLst>
                                          <p:attrName>ppt_w</p:attrName>
                                        </p:attrNameLst>
                                      </p:cBhvr>
                                      <p:tavLst>
                                        <p:tav tm="0">
                                          <p:val>
                                            <p:fltVal val="0"/>
                                          </p:val>
                                        </p:tav>
                                        <p:tav tm="100000">
                                          <p:val>
                                            <p:strVal val="#ppt_w"/>
                                          </p:val>
                                        </p:tav>
                                      </p:tavLst>
                                    </p:anim>
                                    <p:anim calcmode="lin" valueType="num">
                                      <p:cBhvr>
                                        <p:cTn id="128" dur="500" fill="hold"/>
                                        <p:tgtEl>
                                          <p:spTgt spid="1226"/>
                                        </p:tgtEl>
                                        <p:attrNameLst>
                                          <p:attrName>ppt_h</p:attrName>
                                        </p:attrNameLst>
                                      </p:cBhvr>
                                      <p:tavLst>
                                        <p:tav tm="0">
                                          <p:val>
                                            <p:fltVal val="0"/>
                                          </p:val>
                                        </p:tav>
                                        <p:tav tm="100000">
                                          <p:val>
                                            <p:strVal val="#ppt_h"/>
                                          </p:val>
                                        </p:tav>
                                      </p:tavLst>
                                    </p:anim>
                                    <p:animEffect transition="in" filter="fade">
                                      <p:cBhvr>
                                        <p:cTn id="129" dur="500"/>
                                        <p:tgtEl>
                                          <p:spTgt spid="1226"/>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1259"/>
                                        </p:tgtEl>
                                        <p:attrNameLst>
                                          <p:attrName>style.visibility</p:attrName>
                                        </p:attrNameLst>
                                      </p:cBhvr>
                                      <p:to>
                                        <p:strVal val="visible"/>
                                      </p:to>
                                    </p:set>
                                    <p:anim calcmode="lin" valueType="num">
                                      <p:cBhvr>
                                        <p:cTn id="132" dur="500" fill="hold"/>
                                        <p:tgtEl>
                                          <p:spTgt spid="1259"/>
                                        </p:tgtEl>
                                        <p:attrNameLst>
                                          <p:attrName>ppt_w</p:attrName>
                                        </p:attrNameLst>
                                      </p:cBhvr>
                                      <p:tavLst>
                                        <p:tav tm="0">
                                          <p:val>
                                            <p:fltVal val="0"/>
                                          </p:val>
                                        </p:tav>
                                        <p:tav tm="100000">
                                          <p:val>
                                            <p:strVal val="#ppt_w"/>
                                          </p:val>
                                        </p:tav>
                                      </p:tavLst>
                                    </p:anim>
                                    <p:anim calcmode="lin" valueType="num">
                                      <p:cBhvr>
                                        <p:cTn id="133" dur="500" fill="hold"/>
                                        <p:tgtEl>
                                          <p:spTgt spid="1259"/>
                                        </p:tgtEl>
                                        <p:attrNameLst>
                                          <p:attrName>ppt_h</p:attrName>
                                        </p:attrNameLst>
                                      </p:cBhvr>
                                      <p:tavLst>
                                        <p:tav tm="0">
                                          <p:val>
                                            <p:fltVal val="0"/>
                                          </p:val>
                                        </p:tav>
                                        <p:tav tm="100000">
                                          <p:val>
                                            <p:strVal val="#ppt_h"/>
                                          </p:val>
                                        </p:tav>
                                      </p:tavLst>
                                    </p:anim>
                                    <p:animEffect transition="in" filter="fade">
                                      <p:cBhvr>
                                        <p:cTn id="134" dur="500"/>
                                        <p:tgtEl>
                                          <p:spTgt spid="1259"/>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1227"/>
                                        </p:tgtEl>
                                        <p:attrNameLst>
                                          <p:attrName>style.visibility</p:attrName>
                                        </p:attrNameLst>
                                      </p:cBhvr>
                                      <p:to>
                                        <p:strVal val="visible"/>
                                      </p:to>
                                    </p:set>
                                    <p:anim calcmode="lin" valueType="num">
                                      <p:cBhvr>
                                        <p:cTn id="137" dur="500" fill="hold"/>
                                        <p:tgtEl>
                                          <p:spTgt spid="1227"/>
                                        </p:tgtEl>
                                        <p:attrNameLst>
                                          <p:attrName>ppt_w</p:attrName>
                                        </p:attrNameLst>
                                      </p:cBhvr>
                                      <p:tavLst>
                                        <p:tav tm="0">
                                          <p:val>
                                            <p:fltVal val="0"/>
                                          </p:val>
                                        </p:tav>
                                        <p:tav tm="100000">
                                          <p:val>
                                            <p:strVal val="#ppt_w"/>
                                          </p:val>
                                        </p:tav>
                                      </p:tavLst>
                                    </p:anim>
                                    <p:anim calcmode="lin" valueType="num">
                                      <p:cBhvr>
                                        <p:cTn id="138" dur="500" fill="hold"/>
                                        <p:tgtEl>
                                          <p:spTgt spid="1227"/>
                                        </p:tgtEl>
                                        <p:attrNameLst>
                                          <p:attrName>ppt_h</p:attrName>
                                        </p:attrNameLst>
                                      </p:cBhvr>
                                      <p:tavLst>
                                        <p:tav tm="0">
                                          <p:val>
                                            <p:fltVal val="0"/>
                                          </p:val>
                                        </p:tav>
                                        <p:tav tm="100000">
                                          <p:val>
                                            <p:strVal val="#ppt_h"/>
                                          </p:val>
                                        </p:tav>
                                      </p:tavLst>
                                    </p:anim>
                                    <p:animEffect transition="in" filter="fade">
                                      <p:cBhvr>
                                        <p:cTn id="139" dur="500"/>
                                        <p:tgtEl>
                                          <p:spTgt spid="1227"/>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1257"/>
                                        </p:tgtEl>
                                        <p:attrNameLst>
                                          <p:attrName>style.visibility</p:attrName>
                                        </p:attrNameLst>
                                      </p:cBhvr>
                                      <p:to>
                                        <p:strVal val="visible"/>
                                      </p:to>
                                    </p:set>
                                    <p:anim calcmode="lin" valueType="num">
                                      <p:cBhvr>
                                        <p:cTn id="142" dur="500" fill="hold"/>
                                        <p:tgtEl>
                                          <p:spTgt spid="1257"/>
                                        </p:tgtEl>
                                        <p:attrNameLst>
                                          <p:attrName>ppt_w</p:attrName>
                                        </p:attrNameLst>
                                      </p:cBhvr>
                                      <p:tavLst>
                                        <p:tav tm="0">
                                          <p:val>
                                            <p:fltVal val="0"/>
                                          </p:val>
                                        </p:tav>
                                        <p:tav tm="100000">
                                          <p:val>
                                            <p:strVal val="#ppt_w"/>
                                          </p:val>
                                        </p:tav>
                                      </p:tavLst>
                                    </p:anim>
                                    <p:anim calcmode="lin" valueType="num">
                                      <p:cBhvr>
                                        <p:cTn id="143" dur="500" fill="hold"/>
                                        <p:tgtEl>
                                          <p:spTgt spid="1257"/>
                                        </p:tgtEl>
                                        <p:attrNameLst>
                                          <p:attrName>ppt_h</p:attrName>
                                        </p:attrNameLst>
                                      </p:cBhvr>
                                      <p:tavLst>
                                        <p:tav tm="0">
                                          <p:val>
                                            <p:fltVal val="0"/>
                                          </p:val>
                                        </p:tav>
                                        <p:tav tm="100000">
                                          <p:val>
                                            <p:strVal val="#ppt_h"/>
                                          </p:val>
                                        </p:tav>
                                      </p:tavLst>
                                    </p:anim>
                                    <p:animEffect transition="in" filter="fade">
                                      <p:cBhvr>
                                        <p:cTn id="144" dur="500"/>
                                        <p:tgtEl>
                                          <p:spTgt spid="1257"/>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1225"/>
                                        </p:tgtEl>
                                        <p:attrNameLst>
                                          <p:attrName>style.visibility</p:attrName>
                                        </p:attrNameLst>
                                      </p:cBhvr>
                                      <p:to>
                                        <p:strVal val="visible"/>
                                      </p:to>
                                    </p:set>
                                    <p:anim calcmode="lin" valueType="num">
                                      <p:cBhvr>
                                        <p:cTn id="147" dur="500" fill="hold"/>
                                        <p:tgtEl>
                                          <p:spTgt spid="1225"/>
                                        </p:tgtEl>
                                        <p:attrNameLst>
                                          <p:attrName>ppt_w</p:attrName>
                                        </p:attrNameLst>
                                      </p:cBhvr>
                                      <p:tavLst>
                                        <p:tav tm="0">
                                          <p:val>
                                            <p:fltVal val="0"/>
                                          </p:val>
                                        </p:tav>
                                        <p:tav tm="100000">
                                          <p:val>
                                            <p:strVal val="#ppt_w"/>
                                          </p:val>
                                        </p:tav>
                                      </p:tavLst>
                                    </p:anim>
                                    <p:anim calcmode="lin" valueType="num">
                                      <p:cBhvr>
                                        <p:cTn id="148" dur="500" fill="hold"/>
                                        <p:tgtEl>
                                          <p:spTgt spid="1225"/>
                                        </p:tgtEl>
                                        <p:attrNameLst>
                                          <p:attrName>ppt_h</p:attrName>
                                        </p:attrNameLst>
                                      </p:cBhvr>
                                      <p:tavLst>
                                        <p:tav tm="0">
                                          <p:val>
                                            <p:fltVal val="0"/>
                                          </p:val>
                                        </p:tav>
                                        <p:tav tm="100000">
                                          <p:val>
                                            <p:strVal val="#ppt_h"/>
                                          </p:val>
                                        </p:tav>
                                      </p:tavLst>
                                    </p:anim>
                                    <p:animEffect transition="in" filter="fade">
                                      <p:cBhvr>
                                        <p:cTn id="149" dur="500"/>
                                        <p:tgtEl>
                                          <p:spTgt spid="1225"/>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1258"/>
                                        </p:tgtEl>
                                        <p:attrNameLst>
                                          <p:attrName>style.visibility</p:attrName>
                                        </p:attrNameLst>
                                      </p:cBhvr>
                                      <p:to>
                                        <p:strVal val="visible"/>
                                      </p:to>
                                    </p:set>
                                    <p:anim calcmode="lin" valueType="num">
                                      <p:cBhvr>
                                        <p:cTn id="152" dur="500" fill="hold"/>
                                        <p:tgtEl>
                                          <p:spTgt spid="1258"/>
                                        </p:tgtEl>
                                        <p:attrNameLst>
                                          <p:attrName>ppt_w</p:attrName>
                                        </p:attrNameLst>
                                      </p:cBhvr>
                                      <p:tavLst>
                                        <p:tav tm="0">
                                          <p:val>
                                            <p:fltVal val="0"/>
                                          </p:val>
                                        </p:tav>
                                        <p:tav tm="100000">
                                          <p:val>
                                            <p:strVal val="#ppt_w"/>
                                          </p:val>
                                        </p:tav>
                                      </p:tavLst>
                                    </p:anim>
                                    <p:anim calcmode="lin" valueType="num">
                                      <p:cBhvr>
                                        <p:cTn id="153" dur="500" fill="hold"/>
                                        <p:tgtEl>
                                          <p:spTgt spid="1258"/>
                                        </p:tgtEl>
                                        <p:attrNameLst>
                                          <p:attrName>ppt_h</p:attrName>
                                        </p:attrNameLst>
                                      </p:cBhvr>
                                      <p:tavLst>
                                        <p:tav tm="0">
                                          <p:val>
                                            <p:fltVal val="0"/>
                                          </p:val>
                                        </p:tav>
                                        <p:tav tm="100000">
                                          <p:val>
                                            <p:strVal val="#ppt_h"/>
                                          </p:val>
                                        </p:tav>
                                      </p:tavLst>
                                    </p:anim>
                                    <p:animEffect transition="in" filter="fade">
                                      <p:cBhvr>
                                        <p:cTn id="154" dur="500"/>
                                        <p:tgtEl>
                                          <p:spTgt spid="1258"/>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1237"/>
                                        </p:tgtEl>
                                        <p:attrNameLst>
                                          <p:attrName>style.visibility</p:attrName>
                                        </p:attrNameLst>
                                      </p:cBhvr>
                                      <p:to>
                                        <p:strVal val="visible"/>
                                      </p:to>
                                    </p:set>
                                    <p:anim calcmode="lin" valueType="num">
                                      <p:cBhvr>
                                        <p:cTn id="157" dur="500" fill="hold"/>
                                        <p:tgtEl>
                                          <p:spTgt spid="1237"/>
                                        </p:tgtEl>
                                        <p:attrNameLst>
                                          <p:attrName>ppt_w</p:attrName>
                                        </p:attrNameLst>
                                      </p:cBhvr>
                                      <p:tavLst>
                                        <p:tav tm="0">
                                          <p:val>
                                            <p:fltVal val="0"/>
                                          </p:val>
                                        </p:tav>
                                        <p:tav tm="100000">
                                          <p:val>
                                            <p:strVal val="#ppt_w"/>
                                          </p:val>
                                        </p:tav>
                                      </p:tavLst>
                                    </p:anim>
                                    <p:anim calcmode="lin" valueType="num">
                                      <p:cBhvr>
                                        <p:cTn id="158" dur="500" fill="hold"/>
                                        <p:tgtEl>
                                          <p:spTgt spid="1237"/>
                                        </p:tgtEl>
                                        <p:attrNameLst>
                                          <p:attrName>ppt_h</p:attrName>
                                        </p:attrNameLst>
                                      </p:cBhvr>
                                      <p:tavLst>
                                        <p:tav tm="0">
                                          <p:val>
                                            <p:fltVal val="0"/>
                                          </p:val>
                                        </p:tav>
                                        <p:tav tm="100000">
                                          <p:val>
                                            <p:strVal val="#ppt_h"/>
                                          </p:val>
                                        </p:tav>
                                      </p:tavLst>
                                    </p:anim>
                                    <p:animEffect transition="in" filter="fade">
                                      <p:cBhvr>
                                        <p:cTn id="159" dur="500"/>
                                        <p:tgtEl>
                                          <p:spTgt spid="1237"/>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1261"/>
                                        </p:tgtEl>
                                        <p:attrNameLst>
                                          <p:attrName>style.visibility</p:attrName>
                                        </p:attrNameLst>
                                      </p:cBhvr>
                                      <p:to>
                                        <p:strVal val="visible"/>
                                      </p:to>
                                    </p:set>
                                    <p:anim calcmode="lin" valueType="num">
                                      <p:cBhvr>
                                        <p:cTn id="162" dur="500" fill="hold"/>
                                        <p:tgtEl>
                                          <p:spTgt spid="1261"/>
                                        </p:tgtEl>
                                        <p:attrNameLst>
                                          <p:attrName>ppt_w</p:attrName>
                                        </p:attrNameLst>
                                      </p:cBhvr>
                                      <p:tavLst>
                                        <p:tav tm="0">
                                          <p:val>
                                            <p:fltVal val="0"/>
                                          </p:val>
                                        </p:tav>
                                        <p:tav tm="100000">
                                          <p:val>
                                            <p:strVal val="#ppt_w"/>
                                          </p:val>
                                        </p:tav>
                                      </p:tavLst>
                                    </p:anim>
                                    <p:anim calcmode="lin" valueType="num">
                                      <p:cBhvr>
                                        <p:cTn id="163" dur="500" fill="hold"/>
                                        <p:tgtEl>
                                          <p:spTgt spid="1261"/>
                                        </p:tgtEl>
                                        <p:attrNameLst>
                                          <p:attrName>ppt_h</p:attrName>
                                        </p:attrNameLst>
                                      </p:cBhvr>
                                      <p:tavLst>
                                        <p:tav tm="0">
                                          <p:val>
                                            <p:fltVal val="0"/>
                                          </p:val>
                                        </p:tav>
                                        <p:tav tm="100000">
                                          <p:val>
                                            <p:strVal val="#ppt_h"/>
                                          </p:val>
                                        </p:tav>
                                      </p:tavLst>
                                    </p:anim>
                                    <p:animEffect transition="in" filter="fade">
                                      <p:cBhvr>
                                        <p:cTn id="164" dur="500"/>
                                        <p:tgtEl>
                                          <p:spTgt spid="1261"/>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1246"/>
                                        </p:tgtEl>
                                        <p:attrNameLst>
                                          <p:attrName>style.visibility</p:attrName>
                                        </p:attrNameLst>
                                      </p:cBhvr>
                                      <p:to>
                                        <p:strVal val="visible"/>
                                      </p:to>
                                    </p:set>
                                    <p:anim calcmode="lin" valueType="num">
                                      <p:cBhvr>
                                        <p:cTn id="167" dur="500" fill="hold"/>
                                        <p:tgtEl>
                                          <p:spTgt spid="1246"/>
                                        </p:tgtEl>
                                        <p:attrNameLst>
                                          <p:attrName>ppt_w</p:attrName>
                                        </p:attrNameLst>
                                      </p:cBhvr>
                                      <p:tavLst>
                                        <p:tav tm="0">
                                          <p:val>
                                            <p:fltVal val="0"/>
                                          </p:val>
                                        </p:tav>
                                        <p:tav tm="100000">
                                          <p:val>
                                            <p:strVal val="#ppt_w"/>
                                          </p:val>
                                        </p:tav>
                                      </p:tavLst>
                                    </p:anim>
                                    <p:anim calcmode="lin" valueType="num">
                                      <p:cBhvr>
                                        <p:cTn id="168" dur="500" fill="hold"/>
                                        <p:tgtEl>
                                          <p:spTgt spid="1246"/>
                                        </p:tgtEl>
                                        <p:attrNameLst>
                                          <p:attrName>ppt_h</p:attrName>
                                        </p:attrNameLst>
                                      </p:cBhvr>
                                      <p:tavLst>
                                        <p:tav tm="0">
                                          <p:val>
                                            <p:fltVal val="0"/>
                                          </p:val>
                                        </p:tav>
                                        <p:tav tm="100000">
                                          <p:val>
                                            <p:strVal val="#ppt_h"/>
                                          </p:val>
                                        </p:tav>
                                      </p:tavLst>
                                    </p:anim>
                                    <p:animEffect transition="in" filter="fade">
                                      <p:cBhvr>
                                        <p:cTn id="169" dur="500"/>
                                        <p:tgtEl>
                                          <p:spTgt spid="1246"/>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1262"/>
                                        </p:tgtEl>
                                        <p:attrNameLst>
                                          <p:attrName>style.visibility</p:attrName>
                                        </p:attrNameLst>
                                      </p:cBhvr>
                                      <p:to>
                                        <p:strVal val="visible"/>
                                      </p:to>
                                    </p:set>
                                    <p:anim calcmode="lin" valueType="num">
                                      <p:cBhvr>
                                        <p:cTn id="172" dur="500" fill="hold"/>
                                        <p:tgtEl>
                                          <p:spTgt spid="1262"/>
                                        </p:tgtEl>
                                        <p:attrNameLst>
                                          <p:attrName>ppt_w</p:attrName>
                                        </p:attrNameLst>
                                      </p:cBhvr>
                                      <p:tavLst>
                                        <p:tav tm="0">
                                          <p:val>
                                            <p:fltVal val="0"/>
                                          </p:val>
                                        </p:tav>
                                        <p:tav tm="100000">
                                          <p:val>
                                            <p:strVal val="#ppt_w"/>
                                          </p:val>
                                        </p:tav>
                                      </p:tavLst>
                                    </p:anim>
                                    <p:anim calcmode="lin" valueType="num">
                                      <p:cBhvr>
                                        <p:cTn id="173" dur="500" fill="hold"/>
                                        <p:tgtEl>
                                          <p:spTgt spid="1262"/>
                                        </p:tgtEl>
                                        <p:attrNameLst>
                                          <p:attrName>ppt_h</p:attrName>
                                        </p:attrNameLst>
                                      </p:cBhvr>
                                      <p:tavLst>
                                        <p:tav tm="0">
                                          <p:val>
                                            <p:fltVal val="0"/>
                                          </p:val>
                                        </p:tav>
                                        <p:tav tm="100000">
                                          <p:val>
                                            <p:strVal val="#ppt_h"/>
                                          </p:val>
                                        </p:tav>
                                      </p:tavLst>
                                    </p:anim>
                                    <p:animEffect transition="in" filter="fade">
                                      <p:cBhvr>
                                        <p:cTn id="174" dur="500"/>
                                        <p:tgtEl>
                                          <p:spTgt spid="1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 grpId="0" animBg="1"/>
      <p:bldP spid="1224" grpId="0" animBg="1"/>
      <p:bldP spid="1225" grpId="0" animBg="1"/>
      <p:bldP spid="1226" grpId="0" animBg="1"/>
      <p:bldP spid="1227" grpId="0" animBg="1"/>
      <p:bldP spid="1228" grpId="0" animBg="1"/>
      <p:bldP spid="1237" grpId="0" animBg="1"/>
      <p:bldP spid="1235" grpId="0" animBg="1"/>
      <p:bldP spid="1239" grpId="0" animBg="1"/>
      <p:bldP spid="1242" grpId="0" animBg="1"/>
      <p:bldP spid="1244" grpId="0" animBg="1"/>
      <p:bldP spid="1245" grpId="0" animBg="1"/>
      <p:bldP spid="1246" grpId="0" animBg="1"/>
      <p:bldP spid="1247" grpId="0" animBg="1"/>
      <p:bldP spid="1248" grpId="0" animBg="1"/>
      <p:bldP spid="1249" grpId="0" animBg="1"/>
      <p:bldP spid="1250" grpId="0" animBg="1"/>
      <p:bldP spid="4" grpId="0" animBg="1"/>
      <p:bldP spid="1252" grpId="0" animBg="1"/>
      <p:bldP spid="1253" grpId="0" animBg="1"/>
      <p:bldP spid="1254" grpId="0" animBg="1"/>
      <p:bldP spid="1255" grpId="0" animBg="1"/>
      <p:bldP spid="1256" grpId="0" animBg="1"/>
      <p:bldP spid="1257" grpId="0" animBg="1"/>
      <p:bldP spid="1258" grpId="0" animBg="1"/>
      <p:bldP spid="1259" grpId="0" animBg="1"/>
      <p:bldP spid="1260" grpId="0" animBg="1"/>
      <p:bldP spid="1261" grpId="0" animBg="1"/>
      <p:bldP spid="1262" grpId="0" animBg="1"/>
      <p:bldP spid="1263" grpId="0" animBg="1"/>
      <p:bldP spid="1264" grpId="0" animBg="1"/>
      <p:bldP spid="1265" grpId="0" animBg="1"/>
      <p:bldP spid="1266" grpId="0" animBg="1"/>
      <p:bldP spid="126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Premium compared to Standard Storage</a:t>
            </a:r>
            <a:endParaRPr lang="en-US" dirty="0"/>
          </a:p>
        </p:txBody>
      </p:sp>
      <p:sp>
        <p:nvSpPr>
          <p:cNvPr id="2" name="Content Placeholder 1"/>
          <p:cNvSpPr>
            <a:spLocks noGrp="1"/>
          </p:cNvSpPr>
          <p:nvPr>
            <p:ph sz="quarter" idx="10"/>
          </p:nvPr>
        </p:nvSpPr>
        <p:spPr>
          <a:xfrm>
            <a:off x="268289" y="1398397"/>
            <a:ext cx="5404596" cy="4451560"/>
          </a:xfrm>
        </p:spPr>
        <p:txBody>
          <a:bodyPr>
            <a:normAutofit fontScale="55000" lnSpcReduction="20000"/>
          </a:bodyPr>
          <a:lstStyle/>
          <a:p>
            <a:r>
              <a:rPr lang="en-US" dirty="0"/>
              <a:t>Backed by SSD’s instead of HDD’s</a:t>
            </a:r>
          </a:p>
          <a:p>
            <a:endParaRPr lang="en-US" dirty="0"/>
          </a:p>
          <a:p>
            <a:r>
              <a:rPr lang="en-US" dirty="0"/>
              <a:t>Three sizes of disks available, 128GB (P10), 512GB (P20), and 1TB (P30)</a:t>
            </a:r>
          </a:p>
          <a:p>
            <a:endParaRPr lang="en-US" dirty="0"/>
          </a:p>
          <a:p>
            <a:r>
              <a:rPr lang="en-US" dirty="0"/>
              <a:t>IOPs per disk vary by size of disk: 500, 2300, and 5000</a:t>
            </a:r>
          </a:p>
          <a:p>
            <a:endParaRPr lang="en-US" dirty="0"/>
          </a:p>
          <a:p>
            <a:r>
              <a:rPr lang="en-US" dirty="0"/>
              <a:t>Throughput per disk varies by size: 100MB/sec, 150MB/sec, 200MB/sec</a:t>
            </a:r>
          </a:p>
          <a:p>
            <a:r>
              <a:rPr lang="en-US" dirty="0"/>
              <a:t>Storage costs incurred based on the size of the disk instead of amount of data</a:t>
            </a:r>
          </a:p>
          <a:p>
            <a:endParaRPr lang="en-US" dirty="0"/>
          </a:p>
          <a:p>
            <a:r>
              <a:rPr lang="en-US" dirty="0"/>
              <a:t>Storage analytics is not supported</a:t>
            </a:r>
          </a:p>
        </p:txBody>
      </p:sp>
      <p:pic>
        <p:nvPicPr>
          <p:cNvPr id="6" name="Picture 5"/>
          <p:cNvPicPr>
            <a:picLocks noChangeAspect="1"/>
          </p:cNvPicPr>
          <p:nvPr/>
        </p:nvPicPr>
        <p:blipFill>
          <a:blip r:embed="rId3"/>
          <a:stretch>
            <a:fillRect/>
          </a:stretch>
        </p:blipFill>
        <p:spPr>
          <a:xfrm>
            <a:off x="5672884" y="1965323"/>
            <a:ext cx="6391581" cy="2440422"/>
          </a:xfrm>
          <a:prstGeom prst="rect">
            <a:avLst/>
          </a:prstGeom>
        </p:spPr>
      </p:pic>
      <p:sp>
        <p:nvSpPr>
          <p:cNvPr id="9" name="Rectangle 8"/>
          <p:cNvSpPr/>
          <p:nvPr/>
        </p:nvSpPr>
        <p:spPr bwMode="auto">
          <a:xfrm>
            <a:off x="6200776" y="4983292"/>
            <a:ext cx="5500688" cy="124605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t>Key pricing tip: </a:t>
            </a:r>
          </a:p>
          <a:p>
            <a:pPr defTabSz="932472" fontAlgn="base">
              <a:lnSpc>
                <a:spcPct val="90000"/>
              </a:lnSpc>
              <a:spcBef>
                <a:spcPct val="0"/>
              </a:spcBef>
              <a:spcAft>
                <a:spcPct val="0"/>
              </a:spcAft>
            </a:pPr>
            <a:r>
              <a:rPr lang="en-US" sz="2400" dirty="0"/>
              <a:t>Standard=Pay for what you use</a:t>
            </a:r>
          </a:p>
          <a:p>
            <a:pPr defTabSz="932472" fontAlgn="base">
              <a:lnSpc>
                <a:spcPct val="90000"/>
              </a:lnSpc>
              <a:spcBef>
                <a:spcPct val="0"/>
              </a:spcBef>
              <a:spcAft>
                <a:spcPct val="0"/>
              </a:spcAft>
            </a:pPr>
            <a:r>
              <a:rPr lang="en-US" sz="2400" dirty="0"/>
              <a:t>Premium=Pay for what you provision</a:t>
            </a:r>
          </a:p>
        </p:txBody>
      </p:sp>
    </p:spTree>
    <p:extLst>
      <p:ext uri="{BB962C8B-B14F-4D97-AF65-F5344CB8AC3E}">
        <p14:creationId xmlns:p14="http://schemas.microsoft.com/office/powerpoint/2010/main" val="17377195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SQL Server on Premium Storage (Test Results)</a:t>
            </a:r>
          </a:p>
        </p:txBody>
      </p:sp>
      <p:sp>
        <p:nvSpPr>
          <p:cNvPr id="5" name="Content Placeholder 4"/>
          <p:cNvSpPr>
            <a:spLocks noGrp="1"/>
          </p:cNvSpPr>
          <p:nvPr>
            <p:ph sz="quarter" idx="4294967295"/>
          </p:nvPr>
        </p:nvSpPr>
        <p:spPr>
          <a:xfrm>
            <a:off x="0" y="1387475"/>
            <a:ext cx="5494338" cy="4848225"/>
          </a:xfrm>
        </p:spPr>
        <p:txBody>
          <a:bodyPr>
            <a:normAutofit fontScale="70000" lnSpcReduction="20000"/>
          </a:bodyPr>
          <a:lstStyle/>
          <a:p>
            <a:r>
              <a:rPr lang="en-US" dirty="0"/>
              <a:t>DS14 VM (16 cores, 116GB RAM, 10 P30 data disks)</a:t>
            </a:r>
          </a:p>
          <a:p>
            <a:endParaRPr lang="en-US" dirty="0"/>
          </a:p>
          <a:p>
            <a:pPr lvl="1"/>
            <a:r>
              <a:rPr lang="en-US" dirty="0"/>
              <a:t>The cache on the VM is 576 GB</a:t>
            </a:r>
          </a:p>
          <a:p>
            <a:pPr lvl="1"/>
            <a:endParaRPr lang="en-US" dirty="0"/>
          </a:p>
          <a:p>
            <a:pPr lvl="1"/>
            <a:endParaRPr lang="en-US" dirty="0"/>
          </a:p>
          <a:p>
            <a:r>
              <a:rPr lang="en-US" dirty="0"/>
              <a:t>Database with ~750GB data</a:t>
            </a:r>
          </a:p>
          <a:p>
            <a:endParaRPr lang="en-US" dirty="0"/>
          </a:p>
          <a:p>
            <a:pPr lvl="1"/>
            <a:r>
              <a:rPr lang="en-US" dirty="0"/>
              <a:t>Single table with 7.2 billion rows</a:t>
            </a:r>
          </a:p>
          <a:p>
            <a:pPr lvl="1"/>
            <a:endParaRPr lang="en-US" dirty="0"/>
          </a:p>
          <a:p>
            <a:pPr lvl="1"/>
            <a:r>
              <a:rPr lang="en-US" dirty="0"/>
              <a:t>Single clustered index</a:t>
            </a:r>
          </a:p>
        </p:txBody>
      </p:sp>
      <p:graphicFrame>
        <p:nvGraphicFramePr>
          <p:cNvPr id="6" name="Table 5"/>
          <p:cNvGraphicFramePr>
            <a:graphicFrameLocks noGrp="1"/>
          </p:cNvGraphicFramePr>
          <p:nvPr>
            <p:extLst/>
          </p:nvPr>
        </p:nvGraphicFramePr>
        <p:xfrm>
          <a:off x="6075010" y="1965325"/>
          <a:ext cx="5735781" cy="2854452"/>
        </p:xfrm>
        <a:graphic>
          <a:graphicData uri="http://schemas.openxmlformats.org/drawingml/2006/table">
            <a:tbl>
              <a:tblPr firstRow="1" bandRow="1">
                <a:tableStyleId>{5C22544A-7EE6-4342-B048-85BDC9FD1C3A}</a:tableStyleId>
              </a:tblPr>
              <a:tblGrid>
                <a:gridCol w="2741158">
                  <a:extLst>
                    <a:ext uri="{9D8B030D-6E8A-4147-A177-3AD203B41FA5}">
                      <a16:colId xmlns:a16="http://schemas.microsoft.com/office/drawing/2014/main" val="4233220293"/>
                    </a:ext>
                  </a:extLst>
                </a:gridCol>
                <a:gridCol w="1408129">
                  <a:extLst>
                    <a:ext uri="{9D8B030D-6E8A-4147-A177-3AD203B41FA5}">
                      <a16:colId xmlns:a16="http://schemas.microsoft.com/office/drawing/2014/main" val="2755343131"/>
                    </a:ext>
                  </a:extLst>
                </a:gridCol>
                <a:gridCol w="1586494">
                  <a:extLst>
                    <a:ext uri="{9D8B030D-6E8A-4147-A177-3AD203B41FA5}">
                      <a16:colId xmlns:a16="http://schemas.microsoft.com/office/drawing/2014/main" val="3790127639"/>
                    </a:ext>
                  </a:extLst>
                </a:gridCol>
              </a:tblGrid>
              <a:tr h="370840">
                <a:tc>
                  <a:txBody>
                    <a:bodyPr/>
                    <a:lstStyle/>
                    <a:p>
                      <a:r>
                        <a:rPr lang="en-US" dirty="0"/>
                        <a:t>Operation</a:t>
                      </a:r>
                    </a:p>
                  </a:txBody>
                  <a:tcPr/>
                </a:tc>
                <a:tc>
                  <a:txBody>
                    <a:bodyPr/>
                    <a:lstStyle/>
                    <a:p>
                      <a:pPr algn="ctr"/>
                      <a:r>
                        <a:rPr lang="en-US" dirty="0"/>
                        <a:t>Execution Time</a:t>
                      </a:r>
                    </a:p>
                  </a:txBody>
                  <a:tcPr/>
                </a:tc>
                <a:tc>
                  <a:txBody>
                    <a:bodyPr/>
                    <a:lstStyle/>
                    <a:p>
                      <a:pPr algn="ctr"/>
                      <a:r>
                        <a:rPr lang="en-US" dirty="0"/>
                        <a:t>Throughput</a:t>
                      </a:r>
                    </a:p>
                    <a:p>
                      <a:pPr algn="ctr"/>
                      <a:r>
                        <a:rPr lang="en-US" dirty="0"/>
                        <a:t>(MB/Sec)</a:t>
                      </a:r>
                    </a:p>
                  </a:txBody>
                  <a:tcPr/>
                </a:tc>
                <a:extLst>
                  <a:ext uri="{0D108BD9-81ED-4DB2-BD59-A6C34878D82A}">
                    <a16:rowId xmlns:a16="http://schemas.microsoft.com/office/drawing/2014/main" val="1935765823"/>
                  </a:ext>
                </a:extLst>
              </a:tr>
              <a:tr h="370840">
                <a:tc>
                  <a:txBody>
                    <a:bodyPr/>
                    <a:lstStyle/>
                    <a:p>
                      <a:r>
                        <a:rPr lang="en-US" dirty="0"/>
                        <a:t>Full Restore</a:t>
                      </a:r>
                    </a:p>
                  </a:txBody>
                  <a:tcPr/>
                </a:tc>
                <a:tc>
                  <a:txBody>
                    <a:bodyPr/>
                    <a:lstStyle/>
                    <a:p>
                      <a:pPr algn="ctr"/>
                      <a:r>
                        <a:rPr lang="en-US" dirty="0"/>
                        <a:t>49 min</a:t>
                      </a:r>
                    </a:p>
                  </a:txBody>
                  <a:tcPr/>
                </a:tc>
                <a:tc>
                  <a:txBody>
                    <a:bodyPr/>
                    <a:lstStyle/>
                    <a:p>
                      <a:pPr algn="ctr"/>
                      <a:r>
                        <a:rPr lang="en-US" dirty="0"/>
                        <a:t>266</a:t>
                      </a:r>
                    </a:p>
                  </a:txBody>
                  <a:tcPr/>
                </a:tc>
                <a:extLst>
                  <a:ext uri="{0D108BD9-81ED-4DB2-BD59-A6C34878D82A}">
                    <a16:rowId xmlns:a16="http://schemas.microsoft.com/office/drawing/2014/main" val="3526922755"/>
                  </a:ext>
                </a:extLst>
              </a:tr>
              <a:tr h="370840">
                <a:tc>
                  <a:txBody>
                    <a:bodyPr/>
                    <a:lstStyle/>
                    <a:p>
                      <a:r>
                        <a:rPr lang="en-US" dirty="0"/>
                        <a:t>Full Backup</a:t>
                      </a:r>
                    </a:p>
                  </a:txBody>
                  <a:tcPr/>
                </a:tc>
                <a:tc>
                  <a:txBody>
                    <a:bodyPr/>
                    <a:lstStyle/>
                    <a:p>
                      <a:pPr algn="ctr"/>
                      <a:r>
                        <a:rPr lang="en-US" dirty="0"/>
                        <a:t>52 min</a:t>
                      </a:r>
                    </a:p>
                  </a:txBody>
                  <a:tcPr/>
                </a:tc>
                <a:tc>
                  <a:txBody>
                    <a:bodyPr/>
                    <a:lstStyle/>
                    <a:p>
                      <a:pPr algn="ctr"/>
                      <a:r>
                        <a:rPr lang="en-US" dirty="0"/>
                        <a:t>249</a:t>
                      </a:r>
                    </a:p>
                  </a:txBody>
                  <a:tcPr/>
                </a:tc>
                <a:extLst>
                  <a:ext uri="{0D108BD9-81ED-4DB2-BD59-A6C34878D82A}">
                    <a16:rowId xmlns:a16="http://schemas.microsoft.com/office/drawing/2014/main" val="3623367335"/>
                  </a:ext>
                </a:extLst>
              </a:tr>
              <a:tr h="370840">
                <a:tc>
                  <a:txBody>
                    <a:bodyPr/>
                    <a:lstStyle/>
                    <a:p>
                      <a:r>
                        <a:rPr lang="en-US" dirty="0"/>
                        <a:t>Index Scan</a:t>
                      </a:r>
                      <a:r>
                        <a:rPr lang="en-US" baseline="0" dirty="0"/>
                        <a:t> select count *</a:t>
                      </a:r>
                      <a:endParaRPr lang="en-US" dirty="0"/>
                    </a:p>
                  </a:txBody>
                  <a:tcPr/>
                </a:tc>
                <a:tc>
                  <a:txBody>
                    <a:bodyPr/>
                    <a:lstStyle/>
                    <a:p>
                      <a:pPr algn="ctr"/>
                      <a:r>
                        <a:rPr lang="en-US" dirty="0"/>
                        <a:t>25 min</a:t>
                      </a:r>
                    </a:p>
                  </a:txBody>
                  <a:tcPr/>
                </a:tc>
                <a:tc>
                  <a:txBody>
                    <a:bodyPr/>
                    <a:lstStyle/>
                    <a:p>
                      <a:pPr algn="ctr"/>
                      <a:r>
                        <a:rPr lang="en-US" dirty="0"/>
                        <a:t>470</a:t>
                      </a:r>
                    </a:p>
                  </a:txBody>
                  <a:tcPr/>
                </a:tc>
                <a:extLst>
                  <a:ext uri="{0D108BD9-81ED-4DB2-BD59-A6C34878D82A}">
                    <a16:rowId xmlns:a16="http://schemas.microsoft.com/office/drawing/2014/main" val="2328839766"/>
                  </a:ext>
                </a:extLst>
              </a:tr>
              <a:tr h="370840">
                <a:tc>
                  <a:txBody>
                    <a:bodyPr/>
                    <a:lstStyle/>
                    <a:p>
                      <a:r>
                        <a:rPr lang="en-US" dirty="0"/>
                        <a:t>Drop Index</a:t>
                      </a:r>
                      <a:r>
                        <a:rPr lang="en-US" baseline="0" dirty="0"/>
                        <a:t> (Clustered)</a:t>
                      </a:r>
                      <a:endParaRPr lang="en-US" dirty="0"/>
                    </a:p>
                  </a:txBody>
                  <a:tcPr/>
                </a:tc>
                <a:tc>
                  <a:txBody>
                    <a:bodyPr/>
                    <a:lstStyle/>
                    <a:p>
                      <a:pPr algn="ctr"/>
                      <a:r>
                        <a:rPr lang="en-US" dirty="0"/>
                        <a:t>23 min</a:t>
                      </a:r>
                    </a:p>
                  </a:txBody>
                  <a:tcPr/>
                </a:tc>
                <a:tc>
                  <a:txBody>
                    <a:bodyPr/>
                    <a:lstStyle/>
                    <a:p>
                      <a:pPr algn="ctr"/>
                      <a:r>
                        <a:rPr lang="en-US" dirty="0"/>
                        <a:t>525</a:t>
                      </a:r>
                    </a:p>
                  </a:txBody>
                  <a:tcPr/>
                </a:tc>
                <a:extLst>
                  <a:ext uri="{0D108BD9-81ED-4DB2-BD59-A6C34878D82A}">
                    <a16:rowId xmlns:a16="http://schemas.microsoft.com/office/drawing/2014/main" val="1410369834"/>
                  </a:ext>
                </a:extLst>
              </a:tr>
              <a:tr h="370840">
                <a:tc>
                  <a:txBody>
                    <a:bodyPr/>
                    <a:lstStyle/>
                    <a:p>
                      <a:r>
                        <a:rPr lang="en-US" dirty="0"/>
                        <a:t>Create Index (Clustered)</a:t>
                      </a:r>
                    </a:p>
                  </a:txBody>
                  <a:tcPr/>
                </a:tc>
                <a:tc>
                  <a:txBody>
                    <a:bodyPr/>
                    <a:lstStyle/>
                    <a:p>
                      <a:pPr algn="ctr"/>
                      <a:r>
                        <a:rPr lang="en-US" dirty="0"/>
                        <a:t>99 min</a:t>
                      </a:r>
                    </a:p>
                  </a:txBody>
                  <a:tcPr/>
                </a:tc>
                <a:tc>
                  <a:txBody>
                    <a:bodyPr/>
                    <a:lstStyle/>
                    <a:p>
                      <a:pPr algn="ctr"/>
                      <a:r>
                        <a:rPr lang="en-US" dirty="0"/>
                        <a:t>252</a:t>
                      </a:r>
                    </a:p>
                  </a:txBody>
                  <a:tcPr/>
                </a:tc>
                <a:extLst>
                  <a:ext uri="{0D108BD9-81ED-4DB2-BD59-A6C34878D82A}">
                    <a16:rowId xmlns:a16="http://schemas.microsoft.com/office/drawing/2014/main" val="2102531413"/>
                  </a:ext>
                </a:extLst>
              </a:tr>
              <a:tr h="370840">
                <a:tc>
                  <a:txBody>
                    <a:bodyPr/>
                    <a:lstStyle/>
                    <a:p>
                      <a:r>
                        <a:rPr lang="en-US" dirty="0" err="1"/>
                        <a:t>CheckDB</a:t>
                      </a:r>
                      <a:endParaRPr lang="en-US" dirty="0"/>
                    </a:p>
                  </a:txBody>
                  <a:tcPr/>
                </a:tc>
                <a:tc>
                  <a:txBody>
                    <a:bodyPr/>
                    <a:lstStyle/>
                    <a:p>
                      <a:pPr algn="ctr"/>
                      <a:r>
                        <a:rPr lang="en-US" dirty="0"/>
                        <a:t>54 min</a:t>
                      </a:r>
                    </a:p>
                  </a:txBody>
                  <a:tcPr/>
                </a:tc>
                <a:tc>
                  <a:txBody>
                    <a:bodyPr/>
                    <a:lstStyle/>
                    <a:p>
                      <a:pPr algn="ctr"/>
                      <a:r>
                        <a:rPr lang="en-US" dirty="0"/>
                        <a:t>269</a:t>
                      </a:r>
                    </a:p>
                  </a:txBody>
                  <a:tcPr/>
                </a:tc>
                <a:extLst>
                  <a:ext uri="{0D108BD9-81ED-4DB2-BD59-A6C34878D82A}">
                    <a16:rowId xmlns:a16="http://schemas.microsoft.com/office/drawing/2014/main" val="1080537990"/>
                  </a:ext>
                </a:extLst>
              </a:tr>
            </a:tbl>
          </a:graphicData>
        </a:graphic>
      </p:graphicFrame>
      <p:sp>
        <p:nvSpPr>
          <p:cNvPr id="7" name="TextBox 6"/>
          <p:cNvSpPr txBox="1"/>
          <p:nvPr/>
        </p:nvSpPr>
        <p:spPr>
          <a:xfrm>
            <a:off x="6039859" y="4941454"/>
            <a:ext cx="6068290"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gradFill>
                  <a:gsLst>
                    <a:gs pos="2917">
                      <a:schemeClr val="tx1"/>
                    </a:gs>
                    <a:gs pos="30000">
                      <a:schemeClr val="tx1"/>
                    </a:gs>
                  </a:gsLst>
                  <a:lin ang="5400000" scaled="0"/>
                </a:gradFill>
              </a:rPr>
              <a:t>Up to 140% faster than competition</a:t>
            </a:r>
          </a:p>
        </p:txBody>
      </p:sp>
    </p:spTree>
    <p:extLst>
      <p:ext uri="{BB962C8B-B14F-4D97-AF65-F5344CB8AC3E}">
        <p14:creationId xmlns:p14="http://schemas.microsoft.com/office/powerpoint/2010/main" val="693881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 Targets</a:t>
            </a:r>
          </a:p>
        </p:txBody>
      </p:sp>
      <p:grpSp>
        <p:nvGrpSpPr>
          <p:cNvPr id="39" name="Group 38"/>
          <p:cNvGrpSpPr/>
          <p:nvPr/>
        </p:nvGrpSpPr>
        <p:grpSpPr>
          <a:xfrm>
            <a:off x="814925" y="2832626"/>
            <a:ext cx="5198230" cy="1894884"/>
            <a:chOff x="272318" y="1277603"/>
            <a:chExt cx="5198230" cy="1894884"/>
          </a:xfrm>
        </p:grpSpPr>
        <p:sp>
          <p:nvSpPr>
            <p:cNvPr id="4" name="Rectangle 3"/>
            <p:cNvSpPr/>
            <p:nvPr/>
          </p:nvSpPr>
          <p:spPr bwMode="auto">
            <a:xfrm>
              <a:off x="2723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411" y="1283002"/>
              <a:ext cx="780290" cy="780290"/>
            </a:xfrm>
            <a:prstGeom prst="rect">
              <a:avLst/>
            </a:prstGeom>
          </p:spPr>
        </p:pic>
        <p:sp>
          <p:nvSpPr>
            <p:cNvPr id="14" name="TextBox 13"/>
            <p:cNvSpPr txBox="1"/>
            <p:nvPr/>
          </p:nvSpPr>
          <p:spPr>
            <a:xfrm>
              <a:off x="272318" y="1975236"/>
              <a:ext cx="5198230" cy="1197251"/>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500 IOPS</a:t>
              </a:r>
              <a:r>
                <a:rPr lang="en-US" dirty="0">
                  <a:solidFill>
                    <a:schemeClr val="bg1">
                      <a:lumMod val="75000"/>
                    </a:schemeClr>
                  </a:solidFill>
                </a:rPr>
                <a:t> or 60 MB/s</a:t>
              </a:r>
            </a:p>
            <a:p>
              <a:pPr>
                <a:lnSpc>
                  <a:spcPct val="90000"/>
                </a:lnSpc>
                <a:spcAft>
                  <a:spcPts val="600"/>
                </a:spcAft>
              </a:pPr>
              <a:r>
                <a:rPr lang="en-US" dirty="0">
                  <a:solidFill>
                    <a:schemeClr val="bg1">
                      <a:lumMod val="75000"/>
                    </a:schemeClr>
                  </a:solidFill>
                </a:rPr>
                <a:t>Basic/Standard Tier VM: 300/500 IOPS/disk.</a:t>
              </a:r>
            </a:p>
            <a:p>
              <a:pPr>
                <a:lnSpc>
                  <a:spcPct val="90000"/>
                </a:lnSpc>
                <a:spcAft>
                  <a:spcPts val="600"/>
                </a:spcAft>
              </a:pPr>
              <a:endParaRPr lang="en-US" sz="1600" dirty="0">
                <a:solidFill>
                  <a:schemeClr val="bg1">
                    <a:lumMod val="75000"/>
                  </a:schemeClr>
                </a:solidFill>
              </a:endParaRPr>
            </a:p>
          </p:txBody>
        </p:sp>
        <p:cxnSp>
          <p:nvCxnSpPr>
            <p:cNvPr id="5" name="Straight Connector 4"/>
            <p:cNvCxnSpPr/>
            <p:nvPr/>
          </p:nvCxnSpPr>
          <p:spPr>
            <a:xfrm>
              <a:off x="489612" y="1975236"/>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271740" y="2832626"/>
            <a:ext cx="5095299" cy="1871063"/>
            <a:chOff x="6254020" y="1277603"/>
            <a:chExt cx="5095299" cy="1871063"/>
          </a:xfrm>
        </p:grpSpPr>
        <p:sp>
          <p:nvSpPr>
            <p:cNvPr id="6" name="Rectangle 5"/>
            <p:cNvSpPr/>
            <p:nvPr/>
          </p:nvSpPr>
          <p:spPr bwMode="auto">
            <a:xfrm>
              <a:off x="62540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0445" y="1283002"/>
              <a:ext cx="780290" cy="780290"/>
            </a:xfrm>
            <a:prstGeom prst="rect">
              <a:avLst/>
            </a:prstGeom>
          </p:spPr>
        </p:pic>
        <p:sp>
          <p:nvSpPr>
            <p:cNvPr id="20" name="TextBox 19"/>
            <p:cNvSpPr txBox="1"/>
            <p:nvPr/>
          </p:nvSpPr>
          <p:spPr>
            <a:xfrm>
              <a:off x="6254020" y="1975236"/>
              <a:ext cx="4975630"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1,000 IOPS </a:t>
              </a:r>
              <a:r>
                <a:rPr lang="en-US" dirty="0">
                  <a:solidFill>
                    <a:schemeClr val="bg1">
                      <a:lumMod val="75000"/>
                    </a:schemeClr>
                  </a:solidFill>
                </a:rPr>
                <a:t>or 60 MB/s (8K object size). </a:t>
              </a:r>
            </a:p>
          </p:txBody>
        </p:sp>
        <p:cxnSp>
          <p:nvCxnSpPr>
            <p:cNvPr id="26" name="Straight Connector 25"/>
            <p:cNvCxnSpPr/>
            <p:nvPr/>
          </p:nvCxnSpPr>
          <p:spPr>
            <a:xfrm>
              <a:off x="6451141" y="1975236"/>
              <a:ext cx="390309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bwMode="auto">
          <a:xfrm>
            <a:off x="380790" y="2415636"/>
            <a:ext cx="11430001" cy="269062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718310" y="1835662"/>
            <a:ext cx="780290" cy="780290"/>
          </a:xfrm>
          <a:prstGeom prst="rect">
            <a:avLst/>
          </a:prstGeom>
        </p:spPr>
      </p:pic>
      <p:sp>
        <p:nvSpPr>
          <p:cNvPr id="45" name="TextBox 44"/>
          <p:cNvSpPr txBox="1"/>
          <p:nvPr/>
        </p:nvSpPr>
        <p:spPr>
          <a:xfrm>
            <a:off x="5529240" y="1835661"/>
            <a:ext cx="518907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 Standard Storage Account: 20,000 IOPS</a:t>
            </a:r>
          </a:p>
        </p:txBody>
      </p:sp>
    </p:spTree>
    <p:extLst>
      <p:ext uri="{BB962C8B-B14F-4D97-AF65-F5344CB8AC3E}">
        <p14:creationId xmlns:p14="http://schemas.microsoft.com/office/powerpoint/2010/main" val="768452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Premium Storage Scalability </a:t>
            </a:r>
            <a:r>
              <a:rPr lang="en-US" dirty="0"/>
              <a:t>Targets</a:t>
            </a:r>
          </a:p>
        </p:txBody>
      </p:sp>
      <p:grpSp>
        <p:nvGrpSpPr>
          <p:cNvPr id="39" name="Group 38"/>
          <p:cNvGrpSpPr/>
          <p:nvPr/>
        </p:nvGrpSpPr>
        <p:grpSpPr>
          <a:xfrm>
            <a:off x="3568766" y="2832627"/>
            <a:ext cx="5198230" cy="2512865"/>
            <a:chOff x="272318" y="1277604"/>
            <a:chExt cx="5198230" cy="2537614"/>
          </a:xfrm>
        </p:grpSpPr>
        <p:sp>
          <p:nvSpPr>
            <p:cNvPr id="4" name="Rectangle 3"/>
            <p:cNvSpPr/>
            <p:nvPr/>
          </p:nvSpPr>
          <p:spPr bwMode="auto">
            <a:xfrm>
              <a:off x="272320" y="1277604"/>
              <a:ext cx="5095299" cy="22504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a:solidFill>
                    <a:schemeClr val="tx2">
                      <a:lumMod val="25000"/>
                    </a:schemeClr>
                  </a:solidFill>
                  <a:ea typeface="Segoe UI" pitchFamily="34" charset="0"/>
                  <a:cs typeface="Segoe UI" pitchFamily="34" charset="0"/>
                </a:rPr>
                <a:t>Page Blobs</a:t>
              </a:r>
              <a:endParaRPr lang="en-US" sz="4400" dirty="0">
                <a:solidFill>
                  <a:schemeClr val="tx2">
                    <a:lumMod val="25000"/>
                  </a:schemeClr>
                </a:solidFill>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411" y="1283002"/>
              <a:ext cx="780290" cy="780290"/>
            </a:xfrm>
            <a:prstGeom prst="rect">
              <a:avLst/>
            </a:prstGeom>
          </p:spPr>
        </p:pic>
        <p:sp>
          <p:nvSpPr>
            <p:cNvPr id="14" name="TextBox 13"/>
            <p:cNvSpPr txBox="1"/>
            <p:nvPr/>
          </p:nvSpPr>
          <p:spPr>
            <a:xfrm>
              <a:off x="272318" y="1975236"/>
              <a:ext cx="5198230" cy="1839982"/>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P10 500 IOPS, 100 MB/s</a:t>
              </a:r>
            </a:p>
            <a:p>
              <a:pPr>
                <a:lnSpc>
                  <a:spcPct val="90000"/>
                </a:lnSpc>
                <a:spcAft>
                  <a:spcPts val="600"/>
                </a:spcAft>
              </a:pPr>
              <a:r>
                <a:rPr lang="en-US" dirty="0">
                  <a:solidFill>
                    <a:schemeClr val="bg1">
                      <a:lumMod val="75000"/>
                    </a:schemeClr>
                  </a:solidFill>
                </a:rPr>
                <a:t>P20 2300 IOPS, 150 MB/s</a:t>
              </a:r>
            </a:p>
            <a:p>
              <a:pPr>
                <a:lnSpc>
                  <a:spcPct val="90000"/>
                </a:lnSpc>
                <a:spcAft>
                  <a:spcPts val="600"/>
                </a:spcAft>
              </a:pPr>
              <a:r>
                <a:rPr lang="en-US" dirty="0">
                  <a:solidFill>
                    <a:schemeClr val="bg1">
                      <a:lumMod val="75000"/>
                    </a:schemeClr>
                  </a:solidFill>
                </a:rPr>
                <a:t>P30 5000 IOPS, 200 MB/s </a:t>
              </a:r>
            </a:p>
            <a:p>
              <a:pPr>
                <a:lnSpc>
                  <a:spcPct val="90000"/>
                </a:lnSpc>
                <a:spcAft>
                  <a:spcPts val="600"/>
                </a:spcAft>
              </a:pPr>
              <a:r>
                <a:rPr lang="en-US" dirty="0">
                  <a:solidFill>
                    <a:schemeClr val="bg1">
                      <a:lumMod val="75000"/>
                    </a:schemeClr>
                  </a:solidFill>
                </a:rPr>
                <a:t>Max IOPS capped by VM size</a:t>
              </a:r>
            </a:p>
            <a:p>
              <a:pPr>
                <a:lnSpc>
                  <a:spcPct val="90000"/>
                </a:lnSpc>
                <a:spcAft>
                  <a:spcPts val="600"/>
                </a:spcAft>
              </a:pPr>
              <a:endParaRPr lang="en-US" sz="1600" dirty="0">
                <a:solidFill>
                  <a:schemeClr val="bg1">
                    <a:lumMod val="75000"/>
                  </a:schemeClr>
                </a:solidFill>
              </a:endParaRPr>
            </a:p>
          </p:txBody>
        </p:sp>
        <p:cxnSp>
          <p:nvCxnSpPr>
            <p:cNvPr id="5" name="Straight Connector 4"/>
            <p:cNvCxnSpPr/>
            <p:nvPr/>
          </p:nvCxnSpPr>
          <p:spPr>
            <a:xfrm>
              <a:off x="489612" y="1975236"/>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bwMode="auto">
          <a:xfrm>
            <a:off x="3136605" y="2415636"/>
            <a:ext cx="5996762" cy="2912086"/>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718310" y="1835662"/>
            <a:ext cx="780290" cy="780290"/>
          </a:xfrm>
          <a:prstGeom prst="rect">
            <a:avLst/>
          </a:prstGeom>
        </p:spPr>
      </p:pic>
      <p:sp>
        <p:nvSpPr>
          <p:cNvPr id="45" name="TextBox 44"/>
          <p:cNvSpPr txBox="1"/>
          <p:nvPr/>
        </p:nvSpPr>
        <p:spPr>
          <a:xfrm>
            <a:off x="5529240" y="1835661"/>
            <a:ext cx="518907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Premium Storage Account: 64,000 IOPS</a:t>
            </a:r>
          </a:p>
        </p:txBody>
      </p:sp>
    </p:spTree>
    <p:extLst>
      <p:ext uri="{BB962C8B-B14F-4D97-AF65-F5344CB8AC3E}">
        <p14:creationId xmlns:p14="http://schemas.microsoft.com/office/powerpoint/2010/main" val="4209086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Scalability Targets</a:t>
            </a:r>
          </a:p>
        </p:txBody>
      </p:sp>
    </p:spTree>
    <p:extLst>
      <p:ext uri="{BB962C8B-B14F-4D97-AF65-F5344CB8AC3E}">
        <p14:creationId xmlns:p14="http://schemas.microsoft.com/office/powerpoint/2010/main" val="2671841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Control and Encryption</a:t>
            </a:r>
            <a:endParaRPr lang="en-US" dirty="0"/>
          </a:p>
        </p:txBody>
      </p:sp>
    </p:spTree>
    <p:extLst>
      <p:ext uri="{BB962C8B-B14F-4D97-AF65-F5344CB8AC3E}">
        <p14:creationId xmlns:p14="http://schemas.microsoft.com/office/powerpoint/2010/main" val="183711088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security</a:t>
            </a:r>
          </a:p>
        </p:txBody>
      </p:sp>
      <p:sp>
        <p:nvSpPr>
          <p:cNvPr id="4" name="Text Placeholder 3"/>
          <p:cNvSpPr>
            <a:spLocks noGrp="1"/>
          </p:cNvSpPr>
          <p:nvPr>
            <p:ph sz="quarter" idx="10"/>
          </p:nvPr>
        </p:nvSpPr>
        <p:spPr>
          <a:xfrm>
            <a:off x="268289" y="1398397"/>
            <a:ext cx="8879606" cy="3990652"/>
          </a:xfrm>
        </p:spPr>
        <p:txBody>
          <a:bodyPr>
            <a:normAutofit fontScale="70000" lnSpcReduction="20000"/>
          </a:bodyPr>
          <a:lstStyle/>
          <a:p>
            <a:r>
              <a:rPr lang="en-US" dirty="0"/>
              <a:t>A storage account is protected by dual access keys </a:t>
            </a:r>
          </a:p>
          <a:p>
            <a:endParaRPr lang="en-US" dirty="0"/>
          </a:p>
          <a:p>
            <a:r>
              <a:rPr lang="en-US" dirty="0"/>
              <a:t>The storage account name and access key collectively are used to authenticate to the account</a:t>
            </a:r>
          </a:p>
          <a:p>
            <a:endParaRPr lang="en-US" dirty="0"/>
          </a:p>
          <a:p>
            <a:r>
              <a:rPr lang="en-US" dirty="0"/>
              <a:t>Access keys gives you </a:t>
            </a:r>
            <a:r>
              <a:rPr lang="en-US" dirty="0">
                <a:solidFill>
                  <a:srgbClr val="FFFF00"/>
                </a:solidFill>
              </a:rPr>
              <a:t>full access </a:t>
            </a:r>
            <a:r>
              <a:rPr lang="en-US" dirty="0"/>
              <a:t>to the storage account</a:t>
            </a:r>
          </a:p>
          <a:p>
            <a:pPr lvl="1"/>
            <a:r>
              <a:rPr lang="en-US" dirty="0"/>
              <a:t>RBAC is an effective way to limit this.</a:t>
            </a:r>
          </a:p>
          <a:p>
            <a:endParaRPr lang="en-US" dirty="0"/>
          </a:p>
          <a:p>
            <a:r>
              <a:rPr lang="en-US" dirty="0"/>
              <a:t>Rotate access keys regularly</a:t>
            </a:r>
          </a:p>
        </p:txBody>
      </p:sp>
      <p:pic>
        <p:nvPicPr>
          <p:cNvPr id="5" name="Picture 4"/>
          <p:cNvPicPr>
            <a:picLocks noChangeAspect="1"/>
          </p:cNvPicPr>
          <p:nvPr/>
        </p:nvPicPr>
        <p:blipFill>
          <a:blip r:embed="rId3"/>
          <a:stretch>
            <a:fillRect/>
          </a:stretch>
        </p:blipFill>
        <p:spPr>
          <a:xfrm>
            <a:off x="9350594" y="773122"/>
            <a:ext cx="2678925" cy="3942924"/>
          </a:xfrm>
          <a:prstGeom prst="rect">
            <a:avLst/>
          </a:prstGeom>
        </p:spPr>
      </p:pic>
      <p:grpSp>
        <p:nvGrpSpPr>
          <p:cNvPr id="23" name="Group 22"/>
          <p:cNvGrpSpPr/>
          <p:nvPr/>
        </p:nvGrpSpPr>
        <p:grpSpPr>
          <a:xfrm>
            <a:off x="2289579" y="4894012"/>
            <a:ext cx="8400477" cy="1580141"/>
            <a:chOff x="87528" y="4000298"/>
            <a:chExt cx="8400477" cy="1580141"/>
          </a:xfrm>
        </p:grpSpPr>
        <p:grpSp>
          <p:nvGrpSpPr>
            <p:cNvPr id="21" name="Group 20"/>
            <p:cNvGrpSpPr/>
            <p:nvPr/>
          </p:nvGrpSpPr>
          <p:grpSpPr>
            <a:xfrm>
              <a:off x="6183970" y="4375359"/>
              <a:ext cx="2304035" cy="1205080"/>
              <a:chOff x="5226316" y="4099944"/>
              <a:chExt cx="2304035" cy="1205080"/>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8" name="TextBox 7"/>
              <p:cNvSpPr txBox="1"/>
              <p:nvPr/>
            </p:nvSpPr>
            <p:spPr>
              <a:xfrm>
                <a:off x="5226316" y="4760259"/>
                <a:ext cx="230403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a:t>
                </a:r>
              </a:p>
            </p:txBody>
          </p:sp>
        </p:grpSp>
        <p:grpSp>
          <p:nvGrpSpPr>
            <p:cNvPr id="20" name="Group 19"/>
            <p:cNvGrpSpPr/>
            <p:nvPr/>
          </p:nvGrpSpPr>
          <p:grpSpPr>
            <a:xfrm>
              <a:off x="3135749" y="4375359"/>
              <a:ext cx="1470476" cy="1205080"/>
              <a:chOff x="2565945" y="4099944"/>
              <a:chExt cx="1470476" cy="1205080"/>
            </a:xfrm>
          </p:grpSpPr>
          <p:pic>
            <p:nvPicPr>
              <p:cNvPr id="6" name="Picture 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9" name="TextBox 8"/>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19" name="Group 18"/>
            <p:cNvGrpSpPr/>
            <p:nvPr/>
          </p:nvGrpSpPr>
          <p:grpSpPr>
            <a:xfrm>
              <a:off x="87528" y="4375359"/>
              <a:ext cx="1470476" cy="1205080"/>
              <a:chOff x="239026" y="4099944"/>
              <a:chExt cx="1470476" cy="1205080"/>
            </a:xfrm>
          </p:grpSpPr>
          <p:pic>
            <p:nvPicPr>
              <p:cNvPr id="10" name="Picture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1" name="TextBox 10"/>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13" name="Straight Arrow Connector 12"/>
            <p:cNvCxnSpPr>
              <a:stCxn id="10" idx="3"/>
              <a:endCxn id="6" idx="1"/>
            </p:cNvCxnSpPr>
            <p:nvPr/>
          </p:nvCxnSpPr>
          <p:spPr>
            <a:xfrm>
              <a:off x="1212911" y="4765504"/>
              <a:ext cx="226793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a:off x="4261132" y="4765504"/>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82146" y="4000298"/>
              <a:ext cx="2242682"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grpSp>
    </p:spTree>
    <p:extLst>
      <p:ext uri="{BB962C8B-B14F-4D97-AF65-F5344CB8AC3E}">
        <p14:creationId xmlns:p14="http://schemas.microsoft.com/office/powerpoint/2010/main" val="31480097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Access Signatures (SAS)</a:t>
            </a:r>
          </a:p>
        </p:txBody>
      </p:sp>
      <p:sp>
        <p:nvSpPr>
          <p:cNvPr id="2" name="Text Placeholder 1"/>
          <p:cNvSpPr>
            <a:spLocks noGrp="1"/>
          </p:cNvSpPr>
          <p:nvPr>
            <p:ph sz="quarter" idx="10"/>
          </p:nvPr>
        </p:nvSpPr>
        <p:spPr>
          <a:xfrm>
            <a:off x="268288" y="1398397"/>
            <a:ext cx="11542503" cy="2660477"/>
          </a:xfrm>
        </p:spPr>
        <p:txBody>
          <a:bodyPr>
            <a:normAutofit fontScale="85000" lnSpcReduction="20000"/>
          </a:bodyPr>
          <a:lstStyle/>
          <a:p>
            <a:r>
              <a:rPr lang="en-US" dirty="0"/>
              <a:t>A URI containing information to grant </a:t>
            </a:r>
            <a:r>
              <a:rPr lang="en-US" dirty="0">
                <a:solidFill>
                  <a:srgbClr val="FFFF00"/>
                </a:solidFill>
              </a:rPr>
              <a:t>limited or full access </a:t>
            </a:r>
            <a:r>
              <a:rPr lang="en-US" dirty="0"/>
              <a:t>to objects in your storage account</a:t>
            </a:r>
          </a:p>
          <a:p>
            <a:r>
              <a:rPr lang="en-US" dirty="0"/>
              <a:t>SAS tokens identify a resource, active date/time, expiration date/time, granular permissions and IP</a:t>
            </a:r>
          </a:p>
          <a:p>
            <a:r>
              <a:rPr lang="en-US" dirty="0"/>
              <a:t>Shared Access Policies (SAP) can be applied to containers, tables, queues and file shares</a:t>
            </a:r>
          </a:p>
        </p:txBody>
      </p:sp>
      <p:grpSp>
        <p:nvGrpSpPr>
          <p:cNvPr id="27" name="Group 26"/>
          <p:cNvGrpSpPr/>
          <p:nvPr/>
        </p:nvGrpSpPr>
        <p:grpSpPr>
          <a:xfrm>
            <a:off x="1839620" y="4002800"/>
            <a:ext cx="8400477" cy="2555226"/>
            <a:chOff x="163720" y="4156876"/>
            <a:chExt cx="8400477" cy="2555226"/>
          </a:xfrm>
        </p:grpSpPr>
        <p:grpSp>
          <p:nvGrpSpPr>
            <p:cNvPr id="5" name="Group 4"/>
            <p:cNvGrpSpPr/>
            <p:nvPr/>
          </p:nvGrpSpPr>
          <p:grpSpPr>
            <a:xfrm>
              <a:off x="6260162" y="4546626"/>
              <a:ext cx="2304035" cy="1454379"/>
              <a:chOff x="5226316" y="4099944"/>
              <a:chExt cx="2304035" cy="1454379"/>
            </a:xfrm>
          </p:grpSpPr>
          <p:pic>
            <p:nvPicPr>
              <p:cNvPr id="15" name="Picture 1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16" name="TextBox 15"/>
              <p:cNvSpPr txBox="1"/>
              <p:nvPr/>
            </p:nvSpPr>
            <p:spPr>
              <a:xfrm>
                <a:off x="5226316" y="4760259"/>
                <a:ext cx="23040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 w/CORS</a:t>
                </a:r>
              </a:p>
            </p:txBody>
          </p:sp>
        </p:grpSp>
        <p:grpSp>
          <p:nvGrpSpPr>
            <p:cNvPr id="6" name="Group 5"/>
            <p:cNvGrpSpPr/>
            <p:nvPr/>
          </p:nvGrpSpPr>
          <p:grpSpPr>
            <a:xfrm>
              <a:off x="3211941" y="4546626"/>
              <a:ext cx="1470476" cy="1205080"/>
              <a:chOff x="2565945" y="4099944"/>
              <a:chExt cx="1470476" cy="1205080"/>
            </a:xfrm>
          </p:grpSpPr>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14" name="TextBox 13"/>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7" name="Group 6"/>
            <p:cNvGrpSpPr/>
            <p:nvPr/>
          </p:nvGrpSpPr>
          <p:grpSpPr>
            <a:xfrm>
              <a:off x="163720" y="4546626"/>
              <a:ext cx="1470476" cy="1205080"/>
              <a:chOff x="239026" y="4099944"/>
              <a:chExt cx="1470476" cy="1205080"/>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2" name="TextBox 11"/>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8" name="Straight Arrow Connector 7"/>
            <p:cNvCxnSpPr>
              <a:stCxn id="11" idx="3"/>
              <a:endCxn id="13" idx="1"/>
            </p:cNvCxnSpPr>
            <p:nvPr/>
          </p:nvCxnSpPr>
          <p:spPr>
            <a:xfrm>
              <a:off x="1289103" y="4936771"/>
              <a:ext cx="226793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3"/>
              <a:endCxn id="15" idx="1"/>
            </p:cNvCxnSpPr>
            <p:nvPr/>
          </p:nvCxnSpPr>
          <p:spPr>
            <a:xfrm>
              <a:off x="4337324" y="4936771"/>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07052" y="4156876"/>
              <a:ext cx="234525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sp>
          <p:nvSpPr>
            <p:cNvPr id="17" name="TextBox 16"/>
            <p:cNvSpPr txBox="1"/>
            <p:nvPr/>
          </p:nvSpPr>
          <p:spPr>
            <a:xfrm>
              <a:off x="994003" y="4156876"/>
              <a:ext cx="266117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Username + Password</a:t>
              </a:r>
            </a:p>
          </p:txBody>
        </p:sp>
        <p:cxnSp>
          <p:nvCxnSpPr>
            <p:cNvPr id="18" name="Straight Arrow Connector 17"/>
            <p:cNvCxnSpPr/>
            <p:nvPr/>
          </p:nvCxnSpPr>
          <p:spPr>
            <a:xfrm>
              <a:off x="1289103" y="5206941"/>
              <a:ext cx="2267931"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30341" y="5103104"/>
              <a:ext cx="1385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i="1" dirty="0">
                  <a:gradFill>
                    <a:gsLst>
                      <a:gs pos="2917">
                        <a:schemeClr val="tx1"/>
                      </a:gs>
                      <a:gs pos="30000">
                        <a:schemeClr val="tx1"/>
                      </a:gs>
                    </a:gsLst>
                    <a:lin ang="5400000" scaled="0"/>
                  </a:gradFill>
                </a:rPr>
                <a:t>SAS Token</a:t>
              </a:r>
            </a:p>
          </p:txBody>
        </p:sp>
        <p:cxnSp>
          <p:nvCxnSpPr>
            <p:cNvPr id="21" name="Elbow Connector 20"/>
            <p:cNvCxnSpPr>
              <a:stCxn id="12" idx="2"/>
              <a:endCxn id="16" idx="2"/>
            </p:cNvCxnSpPr>
            <p:nvPr/>
          </p:nvCxnSpPr>
          <p:spPr>
            <a:xfrm rot="16200000" flipH="1">
              <a:off x="4030920" y="2619744"/>
              <a:ext cx="249299" cy="6513222"/>
            </a:xfrm>
            <a:prstGeom prst="bentConnector3">
              <a:avLst>
                <a:gd name="adj1" fmla="val 19169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79482" y="6167337"/>
              <a:ext cx="3135394"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Read/Write using SAS</a:t>
              </a:r>
            </a:p>
          </p:txBody>
        </p:sp>
      </p:grpSp>
    </p:spTree>
    <p:extLst>
      <p:ext uri="{BB962C8B-B14F-4D97-AF65-F5344CB8AC3E}">
        <p14:creationId xmlns:p14="http://schemas.microsoft.com/office/powerpoint/2010/main" val="6038883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Service Encryption</a:t>
            </a:r>
          </a:p>
        </p:txBody>
      </p:sp>
      <p:sp>
        <p:nvSpPr>
          <p:cNvPr id="3" name="Content Placeholder 2"/>
          <p:cNvSpPr>
            <a:spLocks noGrp="1"/>
          </p:cNvSpPr>
          <p:nvPr>
            <p:ph sz="quarter" idx="10"/>
          </p:nvPr>
        </p:nvSpPr>
        <p:spPr>
          <a:xfrm>
            <a:off x="268288" y="1398400"/>
            <a:ext cx="11542503" cy="5232202"/>
          </a:xfrm>
        </p:spPr>
        <p:txBody>
          <a:bodyPr/>
          <a:lstStyle/>
          <a:p>
            <a:r>
              <a:rPr lang="en-US" dirty="0"/>
              <a:t>At-rest, server-side, transparent encryption</a:t>
            </a:r>
          </a:p>
          <a:p>
            <a:r>
              <a:rPr lang="en-US" dirty="0"/>
              <a:t>Available for block and page blobs</a:t>
            </a:r>
          </a:p>
          <a:p>
            <a:r>
              <a:rPr lang="en-US" dirty="0"/>
              <a:t>Available for Standard and Premium storage created via ARM after 3/30/16</a:t>
            </a:r>
          </a:p>
          <a:p>
            <a:r>
              <a:rPr lang="en-US" dirty="0"/>
              <a:t>Enabled or disabled for entire storage account</a:t>
            </a:r>
          </a:p>
          <a:p>
            <a:pPr lvl="1"/>
            <a:r>
              <a:rPr lang="en-US" dirty="0"/>
              <a:t>Does not affect existing blobs</a:t>
            </a:r>
          </a:p>
          <a:p>
            <a:r>
              <a:rPr lang="en-US" dirty="0"/>
              <a:t>Microsoft manages the generation, storage and  rotation of keys</a:t>
            </a:r>
          </a:p>
        </p:txBody>
      </p:sp>
      <p:sp>
        <p:nvSpPr>
          <p:cNvPr id="4" name="Diagonal Stripe 3"/>
          <p:cNvSpPr/>
          <p:nvPr/>
        </p:nvSpPr>
        <p:spPr bwMode="auto">
          <a:xfrm rot="5400000">
            <a:off x="10708223" y="-85380"/>
            <a:ext cx="1398397" cy="1569156"/>
          </a:xfrm>
          <a:prstGeom prst="diagStrip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rot="2500406">
            <a:off x="10883969" y="379377"/>
            <a:ext cx="1486817" cy="338554"/>
          </a:xfrm>
          <a:prstGeom prst="rect">
            <a:avLst/>
          </a:prstGeom>
        </p:spPr>
        <p:txBody>
          <a:bodyPr wrap="none">
            <a:spAutoFit/>
          </a:bodyPr>
          <a:lstStyle/>
          <a:p>
            <a:r>
              <a:rPr lang="en-US" sz="1600"/>
              <a:t>Public preview</a:t>
            </a:r>
          </a:p>
        </p:txBody>
      </p:sp>
    </p:spTree>
    <p:extLst>
      <p:ext uri="{BB962C8B-B14F-4D97-AF65-F5344CB8AC3E}">
        <p14:creationId xmlns:p14="http://schemas.microsoft.com/office/powerpoint/2010/main" val="24499638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Virtual Machines</a:t>
            </a:r>
          </a:p>
        </p:txBody>
      </p:sp>
    </p:spTree>
    <p:extLst>
      <p:ext uri="{BB962C8B-B14F-4D97-AF65-F5344CB8AC3E}">
        <p14:creationId xmlns:p14="http://schemas.microsoft.com/office/powerpoint/2010/main" val="70230721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Cool Blob Storage</a:t>
            </a:r>
          </a:p>
        </p:txBody>
      </p:sp>
    </p:spTree>
    <p:extLst>
      <p:ext uri="{BB962C8B-B14F-4D97-AF65-F5344CB8AC3E}">
        <p14:creationId xmlns:p14="http://schemas.microsoft.com/office/powerpoint/2010/main" val="37099374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Cool Blob Storage</a:t>
            </a:r>
          </a:p>
        </p:txBody>
      </p:sp>
      <p:sp>
        <p:nvSpPr>
          <p:cNvPr id="3" name="Content Placeholder 2"/>
          <p:cNvSpPr>
            <a:spLocks noGrp="1"/>
          </p:cNvSpPr>
          <p:nvPr>
            <p:ph sz="quarter" idx="10"/>
          </p:nvPr>
        </p:nvSpPr>
        <p:spPr>
          <a:xfrm>
            <a:off x="268288" y="1258292"/>
            <a:ext cx="11542503" cy="4935339"/>
          </a:xfrm>
        </p:spPr>
        <p:txBody>
          <a:bodyPr>
            <a:normAutofit fontScale="92500" lnSpcReduction="10000"/>
          </a:bodyPr>
          <a:lstStyle/>
          <a:p>
            <a:r>
              <a:rPr lang="en-US" sz="3600" dirty="0"/>
              <a:t>Low-cost storage for object data that is infrequently accessed and long lived</a:t>
            </a:r>
          </a:p>
          <a:p>
            <a:r>
              <a:rPr lang="en-US" sz="3600" dirty="0"/>
              <a:t>Price as low as $0.01 per GB/mo. in some regions</a:t>
            </a:r>
          </a:p>
          <a:p>
            <a:pPr lvl="1"/>
            <a:r>
              <a:rPr lang="en-US" sz="3200" dirty="0"/>
              <a:t>Charged for each individual retrieval ($0.01/GB) and update ($0.0025/GB) </a:t>
            </a:r>
          </a:p>
          <a:p>
            <a:r>
              <a:rPr lang="en-US" sz="3600" dirty="0"/>
              <a:t>Similar performance with slightly lower availability</a:t>
            </a:r>
          </a:p>
          <a:p>
            <a:pPr lvl="1"/>
            <a:r>
              <a:rPr lang="en-US" sz="3200" dirty="0"/>
              <a:t>99% for LRS/ZRS/GRS </a:t>
            </a:r>
          </a:p>
          <a:p>
            <a:pPr lvl="1"/>
            <a:r>
              <a:rPr lang="en-US" sz="3200" dirty="0"/>
              <a:t>99.9% for RA-GRS</a:t>
            </a:r>
          </a:p>
          <a:p>
            <a:r>
              <a:rPr lang="en-US" sz="3600" dirty="0"/>
              <a:t>Same durability as standard hot storage</a:t>
            </a:r>
          </a:p>
          <a:p>
            <a:r>
              <a:rPr lang="en-US" sz="3600" dirty="0"/>
              <a:t>Ideal for SAP backup and archival</a:t>
            </a:r>
          </a:p>
        </p:txBody>
      </p:sp>
      <p:sp>
        <p:nvSpPr>
          <p:cNvPr id="4" name="Diagonal Stripe 3"/>
          <p:cNvSpPr/>
          <p:nvPr/>
        </p:nvSpPr>
        <p:spPr bwMode="auto">
          <a:xfrm rot="5400000">
            <a:off x="10708223" y="-85380"/>
            <a:ext cx="1398397" cy="1569156"/>
          </a:xfrm>
          <a:prstGeom prst="diagStrip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rot="2500406">
            <a:off x="11090211" y="379377"/>
            <a:ext cx="1074333" cy="338554"/>
          </a:xfrm>
          <a:prstGeom prst="rect">
            <a:avLst/>
          </a:prstGeom>
        </p:spPr>
        <p:txBody>
          <a:bodyPr wrap="none">
            <a:spAutoFit/>
          </a:bodyPr>
          <a:lstStyle/>
          <a:p>
            <a:r>
              <a:rPr lang="en-US" sz="1600"/>
              <a:t>Newly GA</a:t>
            </a:r>
          </a:p>
        </p:txBody>
      </p:sp>
    </p:spTree>
    <p:extLst>
      <p:ext uri="{BB962C8B-B14F-4D97-AF65-F5344CB8AC3E}">
        <p14:creationId xmlns:p14="http://schemas.microsoft.com/office/powerpoint/2010/main" val="119664287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Patterns using Storage</a:t>
            </a:r>
          </a:p>
        </p:txBody>
      </p:sp>
    </p:spTree>
    <p:extLst>
      <p:ext uri="{BB962C8B-B14F-4D97-AF65-F5344CB8AC3E}">
        <p14:creationId xmlns:p14="http://schemas.microsoft.com/office/powerpoint/2010/main" val="177870048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normAutofit fontScale="90000"/>
          </a:bodyPr>
          <a:lstStyle/>
          <a:p>
            <a:r>
              <a:rPr lang="en-US" dirty="0"/>
              <a:t>Use separate storage accounts for high performance workloads</a:t>
            </a:r>
          </a:p>
        </p:txBody>
      </p:sp>
      <p:grpSp>
        <p:nvGrpSpPr>
          <p:cNvPr id="55" name="Group 54"/>
          <p:cNvGrpSpPr/>
          <p:nvPr/>
        </p:nvGrpSpPr>
        <p:grpSpPr>
          <a:xfrm>
            <a:off x="2354174" y="1817510"/>
            <a:ext cx="2745331" cy="2146232"/>
            <a:chOff x="997990" y="1673674"/>
            <a:chExt cx="2745331" cy="2146232"/>
          </a:xfrm>
        </p:grpSpPr>
        <p:pic>
          <p:nvPicPr>
            <p:cNvPr id="5"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955351"/>
              <a:ext cx="781050" cy="779463"/>
            </a:xfrm>
            <a:prstGeom prst="rect">
              <a:avLst/>
            </a:prstGeom>
          </p:spPr>
        </p:pic>
        <p:pic>
          <p:nvPicPr>
            <p:cNvPr id="6"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240530"/>
              <a:ext cx="780290" cy="780290"/>
            </a:xfrm>
            <a:prstGeom prst="rect">
              <a:avLst/>
            </a:prstGeom>
          </p:spPr>
        </p:pic>
        <p:pic>
          <p:nvPicPr>
            <p:cNvPr id="7"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240530"/>
              <a:ext cx="780290" cy="780290"/>
            </a:xfrm>
            <a:prstGeom prst="rect">
              <a:avLst/>
            </a:prstGeom>
          </p:spPr>
        </p:pic>
        <p:pic>
          <p:nvPicPr>
            <p:cNvPr id="8"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954938"/>
              <a:ext cx="780290" cy="780290"/>
            </a:xfrm>
            <a:prstGeom prst="rect">
              <a:avLst/>
            </a:prstGeom>
          </p:spPr>
        </p:pic>
        <p:sp>
          <p:nvSpPr>
            <p:cNvPr id="9" name="Rectangle 8"/>
            <p:cNvSpPr/>
            <p:nvPr/>
          </p:nvSpPr>
          <p:spPr bwMode="auto">
            <a:xfrm>
              <a:off x="1410884"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9799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SQL Server Workload</a:t>
              </a:r>
            </a:p>
          </p:txBody>
        </p:sp>
      </p:grpSp>
      <p:grpSp>
        <p:nvGrpSpPr>
          <p:cNvPr id="57" name="Group 56"/>
          <p:cNvGrpSpPr/>
          <p:nvPr/>
        </p:nvGrpSpPr>
        <p:grpSpPr>
          <a:xfrm>
            <a:off x="6413700" y="1879155"/>
            <a:ext cx="2745331" cy="2146232"/>
            <a:chOff x="8221950" y="1673674"/>
            <a:chExt cx="2745331" cy="2146232"/>
          </a:xfrm>
        </p:grpSpPr>
        <p:pic>
          <p:nvPicPr>
            <p:cNvPr id="20"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955351"/>
              <a:ext cx="781050" cy="779463"/>
            </a:xfrm>
            <a:prstGeom prst="rect">
              <a:avLst/>
            </a:prstGeom>
          </p:spPr>
        </p:pic>
        <p:pic>
          <p:nvPicPr>
            <p:cNvPr id="21"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240530"/>
              <a:ext cx="780290" cy="780290"/>
            </a:xfrm>
            <a:prstGeom prst="rect">
              <a:avLst/>
            </a:prstGeom>
          </p:spPr>
        </p:pic>
        <p:pic>
          <p:nvPicPr>
            <p:cNvPr id="22"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240530"/>
              <a:ext cx="780290" cy="780290"/>
            </a:xfrm>
            <a:prstGeom prst="rect">
              <a:avLst/>
            </a:prstGeom>
          </p:spPr>
        </p:pic>
        <p:pic>
          <p:nvPicPr>
            <p:cNvPr id="23"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954938"/>
              <a:ext cx="780290" cy="780290"/>
            </a:xfrm>
            <a:prstGeom prst="rect">
              <a:avLst/>
            </a:prstGeom>
          </p:spPr>
        </p:pic>
        <p:sp>
          <p:nvSpPr>
            <p:cNvPr id="24" name="Rectangle 23"/>
            <p:cNvSpPr/>
            <p:nvPr/>
          </p:nvSpPr>
          <p:spPr bwMode="auto">
            <a:xfrm>
              <a:off x="8634838"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2195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SAP on Azure</a:t>
              </a:r>
            </a:p>
          </p:txBody>
        </p:sp>
      </p:grpSp>
      <p:grpSp>
        <p:nvGrpSpPr>
          <p:cNvPr id="29" name="Group 28"/>
          <p:cNvGrpSpPr/>
          <p:nvPr/>
        </p:nvGrpSpPr>
        <p:grpSpPr>
          <a:xfrm>
            <a:off x="2682016" y="4463061"/>
            <a:ext cx="2089649" cy="1559978"/>
            <a:chOff x="1340251" y="4687361"/>
            <a:chExt cx="2089649" cy="1559978"/>
          </a:xfrm>
        </p:grpSpPr>
        <p:sp>
          <p:nvSpPr>
            <p:cNvPr id="26" name="Rectangle 25"/>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28" name="TextBox 27"/>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1</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grpSp>
        <p:nvGrpSpPr>
          <p:cNvPr id="34" name="Group 33"/>
          <p:cNvGrpSpPr/>
          <p:nvPr/>
        </p:nvGrpSpPr>
        <p:grpSpPr>
          <a:xfrm>
            <a:off x="6741536" y="4524706"/>
            <a:ext cx="2089649" cy="1559978"/>
            <a:chOff x="1340251" y="4687361"/>
            <a:chExt cx="2089649" cy="1559978"/>
          </a:xfrm>
        </p:grpSpPr>
        <p:sp>
          <p:nvSpPr>
            <p:cNvPr id="35" name="Rectangle 34"/>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37" name="TextBox 36"/>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2</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cxnSp>
        <p:nvCxnSpPr>
          <p:cNvPr id="41" name="Elbow Connector 40"/>
          <p:cNvCxnSpPr>
            <a:stCxn id="9" idx="3"/>
            <a:endCxn id="26" idx="3"/>
          </p:cNvCxnSpPr>
          <p:nvPr/>
        </p:nvCxnSpPr>
        <p:spPr>
          <a:xfrm>
            <a:off x="4686617" y="3140286"/>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3"/>
            <a:endCxn id="35" idx="3"/>
          </p:cNvCxnSpPr>
          <p:nvPr/>
        </p:nvCxnSpPr>
        <p:spPr>
          <a:xfrm>
            <a:off x="8746137" y="3201931"/>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1685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Networking</a:t>
            </a:r>
            <a:endParaRPr lang="en-US" dirty="0"/>
          </a:p>
        </p:txBody>
      </p:sp>
    </p:spTree>
    <p:extLst>
      <p:ext uri="{BB962C8B-B14F-4D97-AF65-F5344CB8AC3E}">
        <p14:creationId xmlns:p14="http://schemas.microsoft.com/office/powerpoint/2010/main" val="7554603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Big Networking Picture</a:t>
            </a:r>
          </a:p>
        </p:txBody>
      </p:sp>
      <p:sp>
        <p:nvSpPr>
          <p:cNvPr id="252" name="TextBox 251"/>
          <p:cNvSpPr txBox="1"/>
          <p:nvPr/>
        </p:nvSpPr>
        <p:spPr>
          <a:xfrm>
            <a:off x="2360897" y="1860257"/>
            <a:ext cx="2424484" cy="995492"/>
          </a:xfrm>
          <a:prstGeom prst="rect">
            <a:avLst/>
          </a:prstGeom>
          <a:noFill/>
        </p:spPr>
        <p:txBody>
          <a:bodyPr wrap="square" lIns="179237" tIns="143389" rIns="179237" bIns="143389" rtlCol="0">
            <a:spAutoFit/>
          </a:bodyPr>
          <a:lstStyle/>
          <a:p>
            <a:pPr algn="ctr">
              <a:lnSpc>
                <a:spcPct val="90000"/>
              </a:lnSpc>
            </a:pPr>
            <a:r>
              <a:rPr lang="en-US" sz="1961" spc="-49" dirty="0"/>
              <a:t>Users</a:t>
            </a:r>
          </a:p>
          <a:p>
            <a:pPr algn="ctr">
              <a:lnSpc>
                <a:spcPct val="90000"/>
              </a:lnSpc>
            </a:pPr>
            <a:endParaRPr lang="en-US" sz="1371" spc="-49" dirty="0"/>
          </a:p>
          <a:p>
            <a:pPr algn="ctr">
              <a:lnSpc>
                <a:spcPct val="90000"/>
              </a:lnSpc>
            </a:pPr>
            <a:r>
              <a:rPr lang="en-US" sz="1765" i="1" spc="-49" dirty="0">
                <a:effectLst>
                  <a:outerShdw blurRad="38100" dist="38100" dir="2700000" algn="tl">
                    <a:srgbClr val="000000">
                      <a:alpha val="43137"/>
                    </a:srgbClr>
                  </a:outerShdw>
                </a:effectLst>
              </a:rPr>
              <a:t>Internet</a:t>
            </a:r>
          </a:p>
        </p:txBody>
      </p:sp>
      <p:grpSp>
        <p:nvGrpSpPr>
          <p:cNvPr id="253" name="Group 252"/>
          <p:cNvGrpSpPr/>
          <p:nvPr/>
        </p:nvGrpSpPr>
        <p:grpSpPr>
          <a:xfrm>
            <a:off x="3929640" y="1269940"/>
            <a:ext cx="4978104" cy="2539186"/>
            <a:chOff x="6597001" y="703802"/>
            <a:chExt cx="5578218" cy="3071723"/>
          </a:xfrm>
        </p:grpSpPr>
        <p:sp>
          <p:nvSpPr>
            <p:cNvPr id="2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50000"/>
                <a:lumOff val="50000"/>
              </a:schemeClr>
            </a:solidFill>
            <a:scene3d>
              <a:camera prst="orthographicFront"/>
              <a:lightRig rig="threePt" dir="t"/>
            </a:scene3d>
            <a:sp3d>
              <a:bevelT/>
            </a:sp3d>
            <a:extLst/>
          </p:spPr>
          <p:txBody>
            <a:bodyPr vert="horz" wrap="square" lIns="89618" tIns="44809" rIns="89618" bIns="44809" numCol="1" anchor="t" anchorCtr="0" compatLnSpc="1">
              <a:prstTxWarp prst="textNoShape">
                <a:avLst/>
              </a:prstTxWarp>
            </a:bodyPr>
            <a:lstStyle/>
            <a:p>
              <a:endParaRPr lang="en-US" sz="1766" dirty="0"/>
            </a:p>
          </p:txBody>
        </p:sp>
        <p:sp>
          <p:nvSpPr>
            <p:cNvPr id="255" name="Rounded Rectangle 254"/>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56" name="Group 255"/>
            <p:cNvGrpSpPr/>
            <p:nvPr/>
          </p:nvGrpSpPr>
          <p:grpSpPr>
            <a:xfrm>
              <a:off x="8302769" y="1794374"/>
              <a:ext cx="3027722" cy="1546370"/>
              <a:chOff x="2718155" y="4707256"/>
              <a:chExt cx="3027722" cy="1546370"/>
            </a:xfrm>
          </p:grpSpPr>
          <p:sp>
            <p:nvSpPr>
              <p:cNvPr id="257"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8" name="Freeform 257"/>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59" name="Freeform 258"/>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0"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1" name="Freeform 260"/>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2" name="Freeform 261"/>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3"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4" name="Freeform 263"/>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sp>
            <p:nvSpPr>
              <p:cNvPr id="265" name="Freeform 264"/>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89618" tIns="44809" rIns="89618" bIns="44809" numCol="1" anchor="t" anchorCtr="0" compatLnSpc="1">
                <a:prstTxWarp prst="textNoShape">
                  <a:avLst/>
                </a:prstTxWarp>
              </a:bodyPr>
              <a:lstStyle/>
              <a:p>
                <a:endParaRPr lang="en-US" sz="1766"/>
              </a:p>
            </p:txBody>
          </p:sp>
        </p:grpSp>
      </p:grpSp>
      <p:grpSp>
        <p:nvGrpSpPr>
          <p:cNvPr id="266" name="Group 265"/>
          <p:cNvGrpSpPr/>
          <p:nvPr/>
        </p:nvGrpSpPr>
        <p:grpSpPr>
          <a:xfrm>
            <a:off x="868266" y="1558760"/>
            <a:ext cx="1613359" cy="1613359"/>
            <a:chOff x="3379883" y="1211263"/>
            <a:chExt cx="2246098" cy="2246098"/>
          </a:xfrm>
        </p:grpSpPr>
        <p:sp>
          <p:nvSpPr>
            <p:cNvPr id="267" name="Oval 266"/>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defTabSz="895943" fontAlgn="base">
                <a:lnSpc>
                  <a:spcPct val="90000"/>
                </a:lnSpc>
                <a:spcBef>
                  <a:spcPct val="0"/>
                </a:spcBef>
                <a:spcAft>
                  <a:spcPct val="0"/>
                </a:spcAft>
              </a:pPr>
              <a:endParaRPr lang="en-US" sz="2353" spc="-49" dirty="0">
                <a:solidFill>
                  <a:schemeClr val="tx1"/>
                </a:solidFill>
              </a:endParaRPr>
            </a:p>
          </p:txBody>
        </p:sp>
        <p:grpSp>
          <p:nvGrpSpPr>
            <p:cNvPr id="2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0"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2"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sp>
            <p:nvSpPr>
              <p:cNvPr id="274"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89618" tIns="44809" rIns="89618" bIns="44809" numCol="1" anchor="t" anchorCtr="0" compatLnSpc="1">
                <a:prstTxWarp prst="textNoShape">
                  <a:avLst/>
                </a:prstTxWarp>
              </a:bodyPr>
              <a:lstStyle/>
              <a:p>
                <a:pPr defTabSz="896202"/>
                <a:endParaRPr lang="en-US" sz="1766"/>
              </a:p>
            </p:txBody>
          </p:sp>
        </p:grpSp>
      </p:grpSp>
      <p:cxnSp>
        <p:nvCxnSpPr>
          <p:cNvPr id="275" name="Straight Arrow Connector 274"/>
          <p:cNvCxnSpPr>
            <a:endCxn id="267" idx="6"/>
          </p:cNvCxnSpPr>
          <p:nvPr/>
        </p:nvCxnSpPr>
        <p:spPr>
          <a:xfrm flipH="1">
            <a:off x="2481625" y="2365440"/>
            <a:ext cx="2155399" cy="0"/>
          </a:xfrm>
          <a:prstGeom prst="straightConnector1">
            <a:avLst/>
          </a:prstGeom>
          <a:ln w="85725" cap="rnd">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348979" y="1348688"/>
            <a:ext cx="1841804" cy="664970"/>
          </a:xfrm>
          <a:prstGeom prst="rect">
            <a:avLst/>
          </a:prstGeom>
          <a:noFill/>
        </p:spPr>
        <p:txBody>
          <a:bodyPr wrap="none" rtlCol="0">
            <a:spAutoFit/>
          </a:bodyPr>
          <a:lstStyle/>
          <a:p>
            <a:pPr algn="ctr"/>
            <a:r>
              <a:rPr lang="en-US" sz="1866" dirty="0">
                <a:effectLst>
                  <a:outerShdw blurRad="38100" dist="38100" dir="2700000" algn="tl">
                    <a:srgbClr val="000000">
                      <a:alpha val="43137"/>
                    </a:srgbClr>
                  </a:outerShdw>
                </a:effectLst>
              </a:rPr>
              <a:t>Azure</a:t>
            </a:r>
          </a:p>
          <a:p>
            <a:pPr algn="ctr"/>
            <a:r>
              <a:rPr lang="en-US" sz="1866" dirty="0">
                <a:effectLst>
                  <a:outerShdw blurRad="38100" dist="38100" dir="2700000" algn="tl">
                    <a:srgbClr val="000000">
                      <a:alpha val="43137"/>
                    </a:srgbClr>
                  </a:outerShdw>
                </a:effectLst>
              </a:rPr>
              <a:t>Virtual Network</a:t>
            </a:r>
          </a:p>
        </p:txBody>
      </p:sp>
      <p:sp>
        <p:nvSpPr>
          <p:cNvPr id="277" name="TextBox 276"/>
          <p:cNvSpPr txBox="1"/>
          <p:nvPr/>
        </p:nvSpPr>
        <p:spPr>
          <a:xfrm>
            <a:off x="208660" y="3178957"/>
            <a:ext cx="4461131" cy="3426489"/>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Front-End Access</a:t>
            </a:r>
          </a:p>
          <a:p>
            <a:pPr>
              <a:spcAft>
                <a:spcPts val="588"/>
              </a:spcAft>
            </a:pPr>
            <a:r>
              <a:rPr lang="en-US" sz="1961" spc="-49" dirty="0">
                <a:gradFill>
                  <a:gsLst>
                    <a:gs pos="0">
                      <a:schemeClr val="tx1"/>
                    </a:gs>
                    <a:gs pos="100000">
                      <a:schemeClr val="tx1"/>
                    </a:gs>
                  </a:gsLst>
                  <a:lin ang="0" scaled="0"/>
                </a:gradFill>
                <a:latin typeface="+mj-lt"/>
              </a:rPr>
              <a:t>Dynamic/Reserved Public IP addresses</a:t>
            </a:r>
          </a:p>
          <a:p>
            <a:pPr>
              <a:spcAft>
                <a:spcPts val="588"/>
              </a:spcAft>
            </a:pPr>
            <a:r>
              <a:rPr lang="en-US" sz="1961" spc="-49" dirty="0">
                <a:gradFill>
                  <a:gsLst>
                    <a:gs pos="0">
                      <a:schemeClr val="tx1"/>
                    </a:gs>
                    <a:gs pos="100000">
                      <a:schemeClr val="tx1"/>
                    </a:gs>
                  </a:gsLst>
                  <a:lin ang="0" scaled="0"/>
                </a:gradFill>
                <a:latin typeface="+mj-lt"/>
              </a:rPr>
              <a:t>Direct VM access, ACLs for security</a:t>
            </a:r>
          </a:p>
          <a:p>
            <a:pPr>
              <a:spcAft>
                <a:spcPts val="588"/>
              </a:spcAft>
            </a:pPr>
            <a:r>
              <a:rPr lang="en-US" sz="1961" spc="-49" dirty="0">
                <a:gradFill>
                  <a:gsLst>
                    <a:gs pos="0">
                      <a:schemeClr val="tx1"/>
                    </a:gs>
                    <a:gs pos="100000">
                      <a:schemeClr val="tx1"/>
                    </a:gs>
                  </a:gsLst>
                  <a:lin ang="0" scaled="0"/>
                </a:gradFill>
                <a:latin typeface="+mj-lt"/>
              </a:rPr>
              <a:t>Load balancing</a:t>
            </a:r>
          </a:p>
          <a:p>
            <a:pPr>
              <a:spcAft>
                <a:spcPts val="588"/>
              </a:spcAft>
            </a:pPr>
            <a:r>
              <a:rPr lang="en-US" sz="1961" spc="-49" dirty="0">
                <a:gradFill>
                  <a:gsLst>
                    <a:gs pos="0">
                      <a:schemeClr val="tx1"/>
                    </a:gs>
                    <a:gs pos="100000">
                      <a:schemeClr val="tx1"/>
                    </a:gs>
                  </a:gsLst>
                  <a:lin ang="0" scaled="0"/>
                </a:gradFill>
                <a:latin typeface="+mj-lt"/>
              </a:rPr>
              <a:t>DNS services: hosting, traffic management</a:t>
            </a:r>
          </a:p>
          <a:p>
            <a:pPr>
              <a:spcAft>
                <a:spcPts val="588"/>
              </a:spcAft>
            </a:pPr>
            <a:r>
              <a:rPr lang="en-US" sz="1961" spc="-49" dirty="0" err="1">
                <a:gradFill>
                  <a:gsLst>
                    <a:gs pos="0">
                      <a:schemeClr val="tx1"/>
                    </a:gs>
                    <a:gs pos="100000">
                      <a:schemeClr val="tx1"/>
                    </a:gs>
                  </a:gsLst>
                  <a:lin ang="0" scaled="0"/>
                </a:gradFill>
                <a:latin typeface="+mj-lt"/>
              </a:rPr>
              <a:t>DDoS</a:t>
            </a:r>
            <a:r>
              <a:rPr lang="en-US" sz="1961" spc="-49" dirty="0">
                <a:gradFill>
                  <a:gsLst>
                    <a:gs pos="0">
                      <a:schemeClr val="tx1"/>
                    </a:gs>
                    <a:gs pos="100000">
                      <a:schemeClr val="tx1"/>
                    </a:gs>
                  </a:gsLst>
                  <a:lin ang="0" scaled="0"/>
                </a:gradFill>
                <a:latin typeface="+mj-lt"/>
              </a:rPr>
              <a:t> protection</a:t>
            </a:r>
          </a:p>
        </p:txBody>
      </p:sp>
      <p:sp>
        <p:nvSpPr>
          <p:cNvPr id="278" name="TextBox 277"/>
          <p:cNvSpPr txBox="1"/>
          <p:nvPr/>
        </p:nvSpPr>
        <p:spPr>
          <a:xfrm>
            <a:off x="8858178" y="110312"/>
            <a:ext cx="3333823" cy="2673550"/>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Virtual Network</a:t>
            </a:r>
          </a:p>
          <a:p>
            <a:pPr>
              <a:spcAft>
                <a:spcPts val="588"/>
              </a:spcAft>
            </a:pPr>
            <a:r>
              <a:rPr lang="en-US" sz="1961" spc="-49" dirty="0">
                <a:gradFill>
                  <a:gsLst>
                    <a:gs pos="0">
                      <a:schemeClr val="tx1"/>
                    </a:gs>
                    <a:gs pos="100000">
                      <a:schemeClr val="tx1"/>
                    </a:gs>
                  </a:gsLst>
                  <a:lin ang="0" scaled="0"/>
                </a:gradFill>
                <a:latin typeface="+mj-lt"/>
              </a:rPr>
              <a:t>“Bring Your Own Network” </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Segment with subnets and security groups</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Control traffic flow with User Defined Routes</a:t>
            </a:r>
          </a:p>
        </p:txBody>
      </p:sp>
      <p:sp>
        <p:nvSpPr>
          <p:cNvPr id="279" name="TextBox 278"/>
          <p:cNvSpPr txBox="1"/>
          <p:nvPr/>
        </p:nvSpPr>
        <p:spPr>
          <a:xfrm>
            <a:off x="8818622" y="3503702"/>
            <a:ext cx="3402948" cy="2807605"/>
          </a:xfrm>
          <a:prstGeom prst="rect">
            <a:avLst/>
          </a:prstGeom>
          <a:noFill/>
        </p:spPr>
        <p:txBody>
          <a:bodyPr wrap="square" lIns="179262" tIns="143409" rIns="179262" bIns="143409" rtlCol="0">
            <a:noAutofit/>
          </a:bodyPr>
          <a:lstStyle/>
          <a:p>
            <a:pPr>
              <a:lnSpc>
                <a:spcPct val="90000"/>
              </a:lnSpc>
              <a:spcBef>
                <a:spcPct val="20000"/>
              </a:spcBef>
              <a:spcAft>
                <a:spcPts val="1176"/>
              </a:spcAft>
              <a:buSzPct val="80000"/>
            </a:pPr>
            <a:r>
              <a:rPr lang="en-US" sz="2353" b="1" dirty="0">
                <a:gradFill>
                  <a:gsLst>
                    <a:gs pos="0">
                      <a:schemeClr val="tx2"/>
                    </a:gs>
                    <a:gs pos="100000">
                      <a:schemeClr val="tx2"/>
                    </a:gs>
                  </a:gsLst>
                  <a:lin ang="5400000" scaled="1"/>
                </a:gradFill>
                <a:latin typeface="+mj-lt"/>
              </a:rPr>
              <a:t>Backend Connectivity</a:t>
            </a:r>
          </a:p>
          <a:p>
            <a:pPr>
              <a:spcAft>
                <a:spcPts val="588"/>
              </a:spcAft>
            </a:pPr>
            <a:r>
              <a:rPr lang="en-US" sz="1961" spc="-49" dirty="0">
                <a:gradFill>
                  <a:gsLst>
                    <a:gs pos="0">
                      <a:schemeClr val="tx1"/>
                    </a:gs>
                    <a:gs pos="100000">
                      <a:schemeClr val="tx1"/>
                    </a:gs>
                  </a:gsLst>
                  <a:lin ang="0" scaled="0"/>
                </a:gradFill>
                <a:latin typeface="+mj-lt"/>
              </a:rPr>
              <a:t>Point-to-site for dev / test</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VPN Gateways for secure site-to-site connectivity</a:t>
            </a:r>
          </a:p>
          <a:p>
            <a:pPr>
              <a:spcAft>
                <a:spcPts val="588"/>
              </a:spcAft>
            </a:pPr>
            <a:endParaRPr lang="en-US" sz="784" spc="-49" dirty="0">
              <a:gradFill>
                <a:gsLst>
                  <a:gs pos="0">
                    <a:schemeClr val="tx1"/>
                  </a:gs>
                  <a:gs pos="100000">
                    <a:schemeClr val="tx1"/>
                  </a:gs>
                </a:gsLst>
                <a:lin ang="0" scaled="0"/>
              </a:gradFill>
              <a:latin typeface="+mj-lt"/>
            </a:endParaRPr>
          </a:p>
          <a:p>
            <a:pPr>
              <a:spcAft>
                <a:spcPts val="588"/>
              </a:spcAft>
            </a:pPr>
            <a:r>
              <a:rPr lang="en-US" sz="1961" spc="-49" dirty="0">
                <a:gradFill>
                  <a:gsLst>
                    <a:gs pos="0">
                      <a:schemeClr val="tx1"/>
                    </a:gs>
                    <a:gs pos="100000">
                      <a:schemeClr val="tx1"/>
                    </a:gs>
                  </a:gsLst>
                  <a:lin ang="0" scaled="0"/>
                </a:gradFill>
                <a:latin typeface="+mj-lt"/>
              </a:rPr>
              <a:t>ExpressRoute for private enterprise grade connectivity</a:t>
            </a:r>
          </a:p>
        </p:txBody>
      </p:sp>
      <p:grpSp>
        <p:nvGrpSpPr>
          <p:cNvPr id="280" name="Group 279"/>
          <p:cNvGrpSpPr/>
          <p:nvPr/>
        </p:nvGrpSpPr>
        <p:grpSpPr>
          <a:xfrm>
            <a:off x="4471012" y="3806648"/>
            <a:ext cx="3769251" cy="3050867"/>
            <a:chOff x="4560665" y="3882482"/>
            <a:chExt cx="3844832" cy="3112043"/>
          </a:xfrm>
        </p:grpSpPr>
        <p:grpSp>
          <p:nvGrpSpPr>
            <p:cNvPr id="281" name="Group 280"/>
            <p:cNvGrpSpPr/>
            <p:nvPr/>
          </p:nvGrpSpPr>
          <p:grpSpPr>
            <a:xfrm>
              <a:off x="4560665" y="4697156"/>
              <a:ext cx="1893511" cy="2297369"/>
              <a:chOff x="1078644" y="2944892"/>
              <a:chExt cx="2747571" cy="3760255"/>
            </a:xfrm>
          </p:grpSpPr>
          <p:sp>
            <p:nvSpPr>
              <p:cNvPr id="396"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7"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8"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9"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0"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1"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2"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3"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4"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5"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6"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7"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8"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09"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0"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1"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2"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3"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4"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5"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6"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7"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8"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19"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0"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1"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2"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3"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4"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5"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6"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7"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8"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29"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0"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1"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2"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3"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4"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5"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6"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7"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8"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39"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0"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1"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2"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3"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4"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5"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6"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7"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8"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49"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0"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1"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2"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3"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4"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5"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6"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7"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8"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59"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0"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1"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2"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3"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4"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5"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6"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7"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8"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69"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0"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1"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2"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3"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4"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5"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6"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7"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8"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79"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0"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1"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2"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3"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4"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5"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6"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7"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8"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89"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0"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1"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2"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3"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4"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5"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6"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7"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8"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499"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2" name="Group 281"/>
            <p:cNvGrpSpPr/>
            <p:nvPr/>
          </p:nvGrpSpPr>
          <p:grpSpPr>
            <a:xfrm>
              <a:off x="7513821" y="5906451"/>
              <a:ext cx="891676" cy="1088074"/>
              <a:chOff x="1078644" y="2944892"/>
              <a:chExt cx="2747571" cy="3760255"/>
            </a:xfrm>
          </p:grpSpPr>
          <p:sp>
            <p:nvSpPr>
              <p:cNvPr id="292"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3"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4"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5"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6"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7"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8"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99"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0"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1"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2"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3"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4"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5"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6"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7"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8"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09"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0"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1"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2"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3"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4"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5"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6"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7"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8"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19"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0"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1"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2"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3"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4"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5"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6"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7"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8"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29"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0"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1"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2"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3"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4"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5"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6"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7"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8"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39"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0"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1"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2"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3"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4"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5"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6"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7"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8"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49"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0"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1"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2"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3"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4"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5"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6"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7"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8"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59"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0"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1"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2"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3"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4"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5"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6"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7"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8"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69"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0"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1"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2"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3"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4"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5"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6"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7"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8"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79"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0"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1"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2"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3"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4"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5"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6"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7"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8"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89"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0"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1"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2"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3"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4"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395"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grpSp>
          <p:nvGrpSpPr>
            <p:cNvPr id="283" name="Group 282"/>
            <p:cNvGrpSpPr/>
            <p:nvPr/>
          </p:nvGrpSpPr>
          <p:grpSpPr>
            <a:xfrm>
              <a:off x="5989637" y="3882482"/>
              <a:ext cx="2272193" cy="2337668"/>
              <a:chOff x="5989637" y="3882482"/>
              <a:chExt cx="2272193" cy="2337668"/>
            </a:xfrm>
          </p:grpSpPr>
          <p:sp>
            <p:nvSpPr>
              <p:cNvPr id="284" name="TextBox 283"/>
              <p:cNvSpPr txBox="1"/>
              <p:nvPr/>
            </p:nvSpPr>
            <p:spPr>
              <a:xfrm>
                <a:off x="6218237" y="3999207"/>
                <a:ext cx="1703420" cy="914096"/>
              </a:xfrm>
              <a:prstGeom prst="rect">
                <a:avLst/>
              </a:prstGeom>
              <a:noFill/>
              <a:ln>
                <a:solidFill>
                  <a:schemeClr val="tx1"/>
                </a:solidFill>
              </a:ln>
            </p:spPr>
            <p:txBody>
              <a:bodyPr wrap="square" lIns="0" tIns="0" rIns="0" bIns="0" rtlCol="0">
                <a:spAutoFit/>
              </a:bodyPr>
              <a:lstStyle/>
              <a:p>
                <a:pPr algn="ctr">
                  <a:lnSpc>
                    <a:spcPct val="90000"/>
                  </a:lnSpc>
                </a:pPr>
                <a:r>
                  <a:rPr lang="en-US" sz="1568" spc="-49" dirty="0"/>
                  <a:t>Backend Connectivity</a:t>
                </a:r>
              </a:p>
              <a:p>
                <a:pPr algn="ctr">
                  <a:lnSpc>
                    <a:spcPct val="90000"/>
                  </a:lnSpc>
                </a:pPr>
                <a:endParaRPr lang="en-US" sz="588" spc="-49" dirty="0"/>
              </a:p>
              <a:p>
                <a:pPr algn="ctr">
                  <a:lnSpc>
                    <a:spcPct val="90000"/>
                  </a:lnSpc>
                </a:pPr>
                <a:r>
                  <a:rPr lang="en-US" sz="1372" i="1" spc="-49" dirty="0">
                    <a:effectLst>
                      <a:outerShdw blurRad="38100" dist="38100" dir="2700000" algn="tl">
                        <a:srgbClr val="000000">
                          <a:alpha val="43137"/>
                        </a:srgbClr>
                      </a:outerShdw>
                    </a:effectLst>
                  </a:rPr>
                  <a:t>ExpressRoute</a:t>
                </a:r>
              </a:p>
              <a:p>
                <a:pPr algn="ctr">
                  <a:lnSpc>
                    <a:spcPct val="90000"/>
                  </a:lnSpc>
                </a:pPr>
                <a:r>
                  <a:rPr lang="en-US" sz="1372" i="1" spc="-49" dirty="0">
                    <a:effectLst>
                      <a:outerShdw blurRad="38100" dist="38100" dir="2700000" algn="tl">
                        <a:srgbClr val="000000">
                          <a:alpha val="43137"/>
                        </a:srgbClr>
                      </a:outerShdw>
                    </a:effectLst>
                  </a:rPr>
                  <a:t>VPN Gateways</a:t>
                </a:r>
                <a:endParaRPr lang="en-US" sz="1372" spc="-49" dirty="0">
                  <a:effectLst>
                    <a:outerShdw blurRad="38100" dist="38100" dir="2700000" algn="tl">
                      <a:srgbClr val="000000">
                        <a:alpha val="43137"/>
                      </a:srgbClr>
                    </a:outerShdw>
                  </a:effectLst>
                </a:endParaRPr>
              </a:p>
            </p:txBody>
          </p:sp>
          <p:sp>
            <p:nvSpPr>
              <p:cNvPr id="286" name="Up-Down Arrow 285"/>
              <p:cNvSpPr/>
              <p:nvPr/>
            </p:nvSpPr>
            <p:spPr bwMode="auto">
              <a:xfrm>
                <a:off x="5989637" y="3954462"/>
                <a:ext cx="56802" cy="1335940"/>
              </a:xfrm>
              <a:prstGeom prst="upDownArrow">
                <a:avLst>
                  <a:gd name="adj1" fmla="val 48203"/>
                  <a:gd name="adj2" fmla="val 59506"/>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bg1"/>
                  </a:solidFill>
                </a:endParaRPr>
              </a:p>
            </p:txBody>
          </p:sp>
          <p:grpSp>
            <p:nvGrpSpPr>
              <p:cNvPr id="287" name="Group 286"/>
              <p:cNvGrpSpPr/>
              <p:nvPr/>
            </p:nvGrpSpPr>
            <p:grpSpPr>
              <a:xfrm rot="10800000">
                <a:off x="8085347" y="3882482"/>
                <a:ext cx="176483" cy="2337668"/>
                <a:chOff x="3157294" y="3889617"/>
                <a:chExt cx="609600" cy="2469741"/>
              </a:xfrm>
            </p:grpSpPr>
            <p:cxnSp>
              <p:nvCxnSpPr>
                <p:cNvPr id="289" name="Straight Connector 288"/>
                <p:cNvCxnSpPr/>
                <p:nvPr/>
              </p:nvCxnSpPr>
              <p:spPr>
                <a:xfrm>
                  <a:off x="3465787" y="3889617"/>
                  <a:ext cx="0" cy="2469741"/>
                </a:xfrm>
                <a:prstGeom prst="line">
                  <a:avLst/>
                </a:prstGeom>
                <a:noFill/>
                <a:ln w="41275" cap="flat" cmpd="sng" algn="ctr">
                  <a:solidFill>
                    <a:schemeClr val="tx1"/>
                  </a:solidFill>
                  <a:prstDash val="dashDot"/>
                  <a:miter lim="800000"/>
                </a:ln>
                <a:effectLst/>
              </p:spPr>
            </p:cxnSp>
            <p:cxnSp>
              <p:nvCxnSpPr>
                <p:cNvPr id="290" name="Straight Connector 289"/>
                <p:cNvCxnSpPr/>
                <p:nvPr/>
              </p:nvCxnSpPr>
              <p:spPr>
                <a:xfrm>
                  <a:off x="3157294" y="3889617"/>
                  <a:ext cx="0" cy="2469741"/>
                </a:xfrm>
                <a:prstGeom prst="line">
                  <a:avLst/>
                </a:prstGeom>
                <a:noFill/>
                <a:ln w="76200" cap="flat" cmpd="sng" algn="ctr">
                  <a:solidFill>
                    <a:schemeClr val="tx1"/>
                  </a:solidFill>
                  <a:prstDash val="solid"/>
                  <a:miter lim="800000"/>
                </a:ln>
                <a:effectLst/>
              </p:spPr>
            </p:cxnSp>
            <p:cxnSp>
              <p:nvCxnSpPr>
                <p:cNvPr id="291" name="Straight Connector 290"/>
                <p:cNvCxnSpPr/>
                <p:nvPr/>
              </p:nvCxnSpPr>
              <p:spPr>
                <a:xfrm>
                  <a:off x="3766894" y="3889617"/>
                  <a:ext cx="0" cy="2469741"/>
                </a:xfrm>
                <a:prstGeom prst="line">
                  <a:avLst/>
                </a:prstGeom>
                <a:noFill/>
                <a:ln w="76200" cap="flat" cmpd="sng" algn="ctr">
                  <a:solidFill>
                    <a:schemeClr val="tx1"/>
                  </a:solidFill>
                  <a:prstDash val="solid"/>
                  <a:miter lim="800000"/>
                </a:ln>
                <a:effectLst/>
              </p:spPr>
            </p:cxnSp>
          </p:grpSp>
        </p:grpSp>
      </p:grpSp>
    </p:spTree>
    <p:extLst>
      <p:ext uri="{BB962C8B-B14F-4D97-AF65-F5344CB8AC3E}">
        <p14:creationId xmlns:p14="http://schemas.microsoft.com/office/powerpoint/2010/main" val="2558470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250" fill="hold"/>
                                        <p:tgtEl>
                                          <p:spTgt spid="253"/>
                                        </p:tgtEl>
                                        <p:attrNameLst>
                                          <p:attrName>ppt_w</p:attrName>
                                        </p:attrNameLst>
                                      </p:cBhvr>
                                      <p:tavLst>
                                        <p:tav tm="0">
                                          <p:val>
                                            <p:fltVal val="0"/>
                                          </p:val>
                                        </p:tav>
                                        <p:tav tm="100000">
                                          <p:val>
                                            <p:strVal val="#ppt_w"/>
                                          </p:val>
                                        </p:tav>
                                      </p:tavLst>
                                    </p:anim>
                                    <p:anim calcmode="lin" valueType="num">
                                      <p:cBhvr>
                                        <p:cTn id="8" dur="250" fill="hold"/>
                                        <p:tgtEl>
                                          <p:spTgt spid="253"/>
                                        </p:tgtEl>
                                        <p:attrNameLst>
                                          <p:attrName>ppt_h</p:attrName>
                                        </p:attrNameLst>
                                      </p:cBhvr>
                                      <p:tavLst>
                                        <p:tav tm="0">
                                          <p:val>
                                            <p:fltVal val="0"/>
                                          </p:val>
                                        </p:tav>
                                        <p:tav tm="100000">
                                          <p:val>
                                            <p:strVal val="#ppt_h"/>
                                          </p:val>
                                        </p:tav>
                                      </p:tavLst>
                                    </p:anim>
                                    <p:animEffect transition="in" filter="fade">
                                      <p:cBhvr>
                                        <p:cTn id="9" dur="250"/>
                                        <p:tgtEl>
                                          <p:spTgt spid="25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7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600"/>
                                        <p:tgtEl>
                                          <p:spTgt spid="27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75"/>
                                        </p:tgtEl>
                                        <p:attrNameLst>
                                          <p:attrName>style.visibility</p:attrName>
                                        </p:attrNameLst>
                                      </p:cBhvr>
                                      <p:to>
                                        <p:strVal val="visible"/>
                                      </p:to>
                                    </p:set>
                                    <p:animEffect transition="in" filter="wipe(left)">
                                      <p:cBhvr>
                                        <p:cTn id="21" dur="500"/>
                                        <p:tgtEl>
                                          <p:spTgt spid="2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500"/>
                                        <p:tgtEl>
                                          <p:spTgt spid="25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77"/>
                                        </p:tgtEl>
                                        <p:attrNameLst>
                                          <p:attrName>style.visibility</p:attrName>
                                        </p:attrNameLst>
                                      </p:cBhvr>
                                      <p:to>
                                        <p:strVal val="visible"/>
                                      </p:to>
                                    </p:set>
                                    <p:animEffect transition="in" filter="fade">
                                      <p:cBhvr>
                                        <p:cTn id="28" dur="600"/>
                                        <p:tgtEl>
                                          <p:spTgt spid="277"/>
                                        </p:tgtEl>
                                      </p:cBhvr>
                                    </p:animEffect>
                                  </p:childTnLst>
                                </p:cTn>
                              </p:par>
                            </p:childTnLst>
                          </p:cTn>
                        </p:par>
                        <p:par>
                          <p:cTn id="29" fill="hold">
                            <p:stCondLst>
                              <p:cond delay="1100"/>
                            </p:stCondLst>
                            <p:childTnLst>
                              <p:par>
                                <p:cTn id="30" presetID="6" presetClass="emph" presetSubtype="0" decel="100000" fill="hold" nodeType="afterEffect">
                                  <p:stCondLst>
                                    <p:cond delay="0"/>
                                  </p:stCondLst>
                                  <p:childTnLst>
                                    <p:animScale>
                                      <p:cBhvr>
                                        <p:cTn id="31" dur="250" fill="hold"/>
                                        <p:tgtEl>
                                          <p:spTgt spid="253"/>
                                        </p:tgtEl>
                                      </p:cBhvr>
                                      <p:by x="110000" y="110000"/>
                                    </p:animScale>
                                  </p:childTnLst>
                                </p:cTn>
                              </p:par>
                              <p:par>
                                <p:cTn id="32" presetID="6" presetClass="emph" presetSubtype="0" decel="100000" fill="hold" nodeType="withEffect">
                                  <p:stCondLst>
                                    <p:cond delay="300"/>
                                  </p:stCondLst>
                                  <p:childTnLst>
                                    <p:animScale>
                                      <p:cBhvr>
                                        <p:cTn id="33" dur="250" fill="hold"/>
                                        <p:tgtEl>
                                          <p:spTgt spid="253"/>
                                        </p:tgtEl>
                                      </p:cBhvr>
                                      <p:by x="91000" y="91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80"/>
                                        </p:tgtEl>
                                        <p:attrNameLst>
                                          <p:attrName>style.visibility</p:attrName>
                                        </p:attrNameLst>
                                      </p:cBhvr>
                                      <p:to>
                                        <p:strVal val="visible"/>
                                      </p:to>
                                    </p:set>
                                    <p:animEffect transition="in" filter="wipe(up)">
                                      <p:cBhvr>
                                        <p:cTn id="38" dur="500"/>
                                        <p:tgtEl>
                                          <p:spTgt spid="28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6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76" grpId="0"/>
      <p:bldP spid="277" grpId="0"/>
      <p:bldP spid="278" grpId="0"/>
      <p:bldP spid="27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(Physical) -2- Cloud (Virtual)</a:t>
            </a:r>
          </a:p>
        </p:txBody>
      </p:sp>
      <p:grpSp>
        <p:nvGrpSpPr>
          <p:cNvPr id="29" name="Group 28"/>
          <p:cNvGrpSpPr/>
          <p:nvPr/>
        </p:nvGrpSpPr>
        <p:grpSpPr>
          <a:xfrm>
            <a:off x="5364937" y="1086098"/>
            <a:ext cx="1177743" cy="830710"/>
            <a:chOff x="5574873" y="1129509"/>
            <a:chExt cx="1201359" cy="847367"/>
          </a:xfrm>
        </p:grpSpPr>
        <p:pic>
          <p:nvPicPr>
            <p:cNvPr id="4" name="Picture 3"/>
            <p:cNvPicPr>
              <a:picLocks noChangeAspect="1"/>
            </p:cNvPicPr>
            <p:nvPr/>
          </p:nvPicPr>
          <p:blipFill>
            <a:blip r:embed="rId3">
              <a:lum bright="70000" contrast="-70000"/>
            </a:blip>
            <a:stretch>
              <a:fillRect/>
            </a:stretch>
          </p:blipFill>
          <p:spPr>
            <a:xfrm>
              <a:off x="5751870" y="1129509"/>
              <a:ext cx="847367" cy="847367"/>
            </a:xfrm>
            <a:prstGeom prst="rect">
              <a:avLst/>
            </a:prstGeom>
          </p:spPr>
        </p:pic>
        <p:sp>
          <p:nvSpPr>
            <p:cNvPr id="5" name="TextBox 4"/>
            <p:cNvSpPr txBox="1"/>
            <p:nvPr/>
          </p:nvSpPr>
          <p:spPr>
            <a:xfrm>
              <a:off x="5574873" y="1396432"/>
              <a:ext cx="120135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Internet</a:t>
              </a:r>
            </a:p>
          </p:txBody>
        </p:sp>
      </p:grpSp>
      <p:cxnSp>
        <p:nvCxnSpPr>
          <p:cNvPr id="157" name="Elbow Connector 156"/>
          <p:cNvCxnSpPr>
            <a:stCxn id="5" idx="3"/>
            <a:endCxn id="151" idx="0"/>
          </p:cNvCxnSpPr>
          <p:nvPr/>
        </p:nvCxnSpPr>
        <p:spPr>
          <a:xfrm>
            <a:off x="6542680" y="1601225"/>
            <a:ext cx="2975645" cy="24875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139527" y="1601224"/>
            <a:ext cx="5225410" cy="4759308"/>
            <a:chOff x="142324" y="1632835"/>
            <a:chExt cx="5330190" cy="4854742"/>
          </a:xfrm>
        </p:grpSpPr>
        <p:grpSp>
          <p:nvGrpSpPr>
            <p:cNvPr id="150" name="Group 149"/>
            <p:cNvGrpSpPr/>
            <p:nvPr/>
          </p:nvGrpSpPr>
          <p:grpSpPr>
            <a:xfrm>
              <a:off x="142324" y="1668462"/>
              <a:ext cx="5017463" cy="4819115"/>
              <a:chOff x="142324" y="1954747"/>
              <a:chExt cx="5017463" cy="4819115"/>
            </a:xfrm>
          </p:grpSpPr>
          <p:sp>
            <p:nvSpPr>
              <p:cNvPr id="10" name="Rectangle 9"/>
              <p:cNvSpPr/>
              <p:nvPr/>
            </p:nvSpPr>
            <p:spPr bwMode="auto">
              <a:xfrm>
                <a:off x="274320" y="2447830"/>
                <a:ext cx="4885467" cy="4326032"/>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duotone>
                  <a:schemeClr val="accent4">
                    <a:shade val="45000"/>
                    <a:satMod val="135000"/>
                  </a:schemeClr>
                  <a:prstClr val="white"/>
                </a:duotone>
              </a:blip>
              <a:stretch>
                <a:fillRect/>
              </a:stretch>
            </p:blipFill>
            <p:spPr>
              <a:xfrm>
                <a:off x="142324" y="1954747"/>
                <a:ext cx="855677" cy="855677"/>
              </a:xfrm>
              <a:prstGeom prst="rect">
                <a:avLst/>
              </a:prstGeom>
            </p:spPr>
          </p:pic>
          <p:pic>
            <p:nvPicPr>
              <p:cNvPr id="23" name="Picture 22"/>
              <p:cNvPicPr>
                <a:picLocks noChangeAspect="1"/>
              </p:cNvPicPr>
              <p:nvPr/>
            </p:nvPicPr>
            <p:blipFill>
              <a:blip r:embed="rId5">
                <a:lum bright="70000" contrast="-70000"/>
              </a:blip>
              <a:stretch>
                <a:fillRect/>
              </a:stretch>
            </p:blipFill>
            <p:spPr>
              <a:xfrm>
                <a:off x="2608430" y="2661350"/>
                <a:ext cx="320040" cy="320040"/>
              </a:xfrm>
              <a:prstGeom prst="rect">
                <a:avLst/>
              </a:prstGeom>
            </p:spPr>
          </p:pic>
          <p:pic>
            <p:nvPicPr>
              <p:cNvPr id="26" name="Picture 25"/>
              <p:cNvPicPr>
                <a:picLocks noChangeAspect="1"/>
              </p:cNvPicPr>
              <p:nvPr/>
            </p:nvPicPr>
            <p:blipFill>
              <a:blip r:embed="rId5">
                <a:lum bright="70000" contrast="-70000"/>
              </a:blip>
              <a:stretch>
                <a:fillRect/>
              </a:stretch>
            </p:blipFill>
            <p:spPr>
              <a:xfrm>
                <a:off x="2582677" y="4662073"/>
                <a:ext cx="320040" cy="320040"/>
              </a:xfrm>
              <a:prstGeom prst="rect">
                <a:avLst/>
              </a:prstGeom>
            </p:spPr>
          </p:pic>
          <p:grpSp>
            <p:nvGrpSpPr>
              <p:cNvPr id="77" name="Group 76"/>
              <p:cNvGrpSpPr/>
              <p:nvPr/>
            </p:nvGrpSpPr>
            <p:grpSpPr>
              <a:xfrm>
                <a:off x="1873846" y="3261415"/>
                <a:ext cx="2847378" cy="1360332"/>
                <a:chOff x="7431668" y="2381025"/>
                <a:chExt cx="2847378" cy="1360332"/>
              </a:xfrm>
            </p:grpSpPr>
            <p:sp>
              <p:nvSpPr>
                <p:cNvPr id="30" name="TextBox 29"/>
                <p:cNvSpPr txBox="1"/>
                <p:nvPr/>
              </p:nvSpPr>
              <p:spPr>
                <a:xfrm>
                  <a:off x="9426906" y="3224292"/>
                  <a:ext cx="85214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DNS</a:t>
                  </a:r>
                </a:p>
              </p:txBody>
            </p:sp>
            <p:sp>
              <p:nvSpPr>
                <p:cNvPr id="34" name="TextBox 33"/>
                <p:cNvSpPr txBox="1"/>
                <p:nvPr/>
              </p:nvSpPr>
              <p:spPr>
                <a:xfrm>
                  <a:off x="7491544" y="3205758"/>
                  <a:ext cx="1669455"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Web Servers</a:t>
                  </a:r>
                </a:p>
              </p:txBody>
            </p:sp>
            <p:pic>
              <p:nvPicPr>
                <p:cNvPr id="31" name="Picture 30"/>
                <p:cNvPicPr>
                  <a:picLocks noChangeAspect="1"/>
                </p:cNvPicPr>
                <p:nvPr/>
              </p:nvPicPr>
              <p:blipFill>
                <a:blip r:embed="rId6">
                  <a:lum bright="70000" contrast="-70000"/>
                </a:blip>
                <a:stretch>
                  <a:fillRect/>
                </a:stretch>
              </p:blipFill>
              <p:spPr>
                <a:xfrm>
                  <a:off x="9601517" y="2831218"/>
                  <a:ext cx="502920" cy="502920"/>
                </a:xfrm>
                <a:prstGeom prst="rect">
                  <a:avLst/>
                </a:prstGeom>
              </p:spPr>
            </p:pic>
            <p:pic>
              <p:nvPicPr>
                <p:cNvPr id="16" name="Picture 15"/>
                <p:cNvPicPr>
                  <a:picLocks noChangeAspect="1"/>
                </p:cNvPicPr>
                <p:nvPr/>
              </p:nvPicPr>
              <p:blipFill>
                <a:blip r:embed="rId7">
                  <a:lum bright="70000" contrast="-70000"/>
                </a:blip>
                <a:stretch>
                  <a:fillRect/>
                </a:stretch>
              </p:blipFill>
              <p:spPr>
                <a:xfrm>
                  <a:off x="8166252" y="2381025"/>
                  <a:ext cx="320040" cy="320040"/>
                </a:xfrm>
                <a:prstGeom prst="rect">
                  <a:avLst/>
                </a:prstGeom>
              </p:spPr>
            </p:pic>
            <p:pic>
              <p:nvPicPr>
                <p:cNvPr id="28" name="Picture 27"/>
                <p:cNvPicPr>
                  <a:picLocks noChangeAspect="1"/>
                </p:cNvPicPr>
                <p:nvPr/>
              </p:nvPicPr>
              <p:blipFill>
                <a:blip r:embed="rId8">
                  <a:lum bright="70000" contrast="-70000"/>
                </a:blip>
                <a:stretch>
                  <a:fillRect/>
                </a:stretch>
              </p:blipFill>
              <p:spPr>
                <a:xfrm>
                  <a:off x="8074812" y="2831218"/>
                  <a:ext cx="502920" cy="502920"/>
                </a:xfrm>
                <a:prstGeom prst="rect">
                  <a:avLst/>
                </a:prstGeom>
              </p:spPr>
            </p:pic>
            <p:pic>
              <p:nvPicPr>
                <p:cNvPr id="32" name="Picture 31"/>
                <p:cNvPicPr>
                  <a:picLocks noChangeAspect="1"/>
                </p:cNvPicPr>
                <p:nvPr/>
              </p:nvPicPr>
              <p:blipFill>
                <a:blip r:embed="rId8">
                  <a:lum bright="70000" contrast="-70000"/>
                </a:blip>
                <a:stretch>
                  <a:fillRect/>
                </a:stretch>
              </p:blipFill>
              <p:spPr>
                <a:xfrm>
                  <a:off x="8717955" y="2831218"/>
                  <a:ext cx="502920" cy="502920"/>
                </a:xfrm>
                <a:prstGeom prst="rect">
                  <a:avLst/>
                </a:prstGeom>
              </p:spPr>
            </p:pic>
            <p:pic>
              <p:nvPicPr>
                <p:cNvPr id="33" name="Picture 32"/>
                <p:cNvPicPr>
                  <a:picLocks noChangeAspect="1"/>
                </p:cNvPicPr>
                <p:nvPr/>
              </p:nvPicPr>
              <p:blipFill>
                <a:blip r:embed="rId8">
                  <a:lum bright="70000" contrast="-70000"/>
                </a:blip>
                <a:stretch>
                  <a:fillRect/>
                </a:stretch>
              </p:blipFill>
              <p:spPr>
                <a:xfrm>
                  <a:off x="7431668" y="2831218"/>
                  <a:ext cx="502920" cy="502920"/>
                </a:xfrm>
                <a:prstGeom prst="rect">
                  <a:avLst/>
                </a:prstGeom>
              </p:spPr>
            </p:pic>
            <p:cxnSp>
              <p:nvCxnSpPr>
                <p:cNvPr id="36" name="Elbow Connector 35"/>
                <p:cNvCxnSpPr>
                  <a:stCxn id="16" idx="1"/>
                  <a:endCxn id="33" idx="0"/>
                </p:cNvCxnSpPr>
                <p:nvPr/>
              </p:nvCxnSpPr>
              <p:spPr>
                <a:xfrm rot="10800000" flipV="1">
                  <a:off x="7683128" y="2541044"/>
                  <a:ext cx="483124"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a:endCxn id="32" idx="0"/>
                </p:cNvCxnSpPr>
                <p:nvPr/>
              </p:nvCxnSpPr>
              <p:spPr>
                <a:xfrm>
                  <a:off x="8486292" y="2541045"/>
                  <a:ext cx="483123"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 idx="2"/>
                  <a:endCxn id="28" idx="0"/>
                </p:cNvCxnSpPr>
                <p:nvPr/>
              </p:nvCxnSpPr>
              <p:spPr>
                <a:xfrm>
                  <a:off x="8326272" y="2701065"/>
                  <a:ext cx="0" cy="130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753823" y="5211683"/>
                <a:ext cx="2864214" cy="1367494"/>
                <a:chOff x="9428852" y="2613584"/>
                <a:chExt cx="2864214" cy="1367494"/>
              </a:xfrm>
            </p:grpSpPr>
            <p:pic>
              <p:nvPicPr>
                <p:cNvPr id="25" name="Picture 24"/>
                <p:cNvPicPr>
                  <a:picLocks noChangeAspect="1"/>
                </p:cNvPicPr>
                <p:nvPr/>
              </p:nvPicPr>
              <p:blipFill>
                <a:blip r:embed="rId9">
                  <a:lum bright="70000" contrast="-70000"/>
                </a:blip>
                <a:stretch>
                  <a:fillRect/>
                </a:stretch>
              </p:blipFill>
              <p:spPr>
                <a:xfrm>
                  <a:off x="11730965" y="3064576"/>
                  <a:ext cx="502920" cy="502920"/>
                </a:xfrm>
                <a:prstGeom prst="rect">
                  <a:avLst/>
                </a:prstGeom>
              </p:spPr>
            </p:pic>
            <p:grpSp>
              <p:nvGrpSpPr>
                <p:cNvPr id="109" name="Group 108"/>
                <p:cNvGrpSpPr/>
                <p:nvPr/>
              </p:nvGrpSpPr>
              <p:grpSpPr>
                <a:xfrm>
                  <a:off x="9428852" y="2613584"/>
                  <a:ext cx="1975772" cy="1340878"/>
                  <a:chOff x="5956493" y="1396431"/>
                  <a:chExt cx="1975772" cy="1340878"/>
                </a:xfrm>
              </p:grpSpPr>
              <p:pic>
                <p:nvPicPr>
                  <p:cNvPr id="18" name="Picture 17"/>
                  <p:cNvPicPr>
                    <a:picLocks noChangeAspect="1"/>
                  </p:cNvPicPr>
                  <p:nvPr/>
                </p:nvPicPr>
                <p:blipFill>
                  <a:blip r:embed="rId10">
                    <a:lum bright="70000" contrast="-70000"/>
                  </a:blip>
                  <a:stretch>
                    <a:fillRect/>
                  </a:stretch>
                </p:blipFill>
                <p:spPr>
                  <a:xfrm>
                    <a:off x="6106146" y="1846625"/>
                    <a:ext cx="502920" cy="502920"/>
                  </a:xfrm>
                  <a:prstGeom prst="rect">
                    <a:avLst/>
                  </a:prstGeom>
                </p:spPr>
              </p:pic>
              <p:pic>
                <p:nvPicPr>
                  <p:cNvPr id="78" name="Picture 77"/>
                  <p:cNvPicPr>
                    <a:picLocks noChangeAspect="1"/>
                  </p:cNvPicPr>
                  <p:nvPr/>
                </p:nvPicPr>
                <p:blipFill>
                  <a:blip r:embed="rId10">
                    <a:lum bright="70000" contrast="-70000"/>
                  </a:blip>
                  <a:stretch>
                    <a:fillRect/>
                  </a:stretch>
                </p:blipFill>
                <p:spPr>
                  <a:xfrm>
                    <a:off x="6692919" y="1846625"/>
                    <a:ext cx="502920" cy="502920"/>
                  </a:xfrm>
                  <a:prstGeom prst="rect">
                    <a:avLst/>
                  </a:prstGeom>
                </p:spPr>
              </p:pic>
              <p:pic>
                <p:nvPicPr>
                  <p:cNvPr id="79" name="Picture 78"/>
                  <p:cNvPicPr>
                    <a:picLocks noChangeAspect="1"/>
                  </p:cNvPicPr>
                  <p:nvPr/>
                </p:nvPicPr>
                <p:blipFill>
                  <a:blip r:embed="rId10">
                    <a:lum bright="70000" contrast="-70000"/>
                  </a:blip>
                  <a:stretch>
                    <a:fillRect/>
                  </a:stretch>
                </p:blipFill>
                <p:spPr>
                  <a:xfrm>
                    <a:off x="7279692" y="1846625"/>
                    <a:ext cx="502920" cy="502920"/>
                  </a:xfrm>
                  <a:prstGeom prst="rect">
                    <a:avLst/>
                  </a:prstGeom>
                </p:spPr>
              </p:pic>
              <p:cxnSp>
                <p:nvCxnSpPr>
                  <p:cNvPr id="80" name="Elbow Connector 79"/>
                  <p:cNvCxnSpPr>
                    <a:stCxn id="83" idx="1"/>
                    <a:endCxn id="18" idx="0"/>
                  </p:cNvCxnSpPr>
                  <p:nvPr/>
                </p:nvCxnSpPr>
                <p:spPr>
                  <a:xfrm rot="10800000" flipV="1">
                    <a:off x="6357607"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83" idx="3"/>
                    <a:endCxn id="79" idx="0"/>
                  </p:cNvCxnSpPr>
                  <p:nvPr/>
                </p:nvCxnSpPr>
                <p:spPr>
                  <a:xfrm>
                    <a:off x="7104399"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a:endCxn id="78" idx="0"/>
                  </p:cNvCxnSpPr>
                  <p:nvPr/>
                </p:nvCxnSpPr>
                <p:spPr>
                  <a:xfrm>
                    <a:off x="6944379" y="1716471"/>
                    <a:ext cx="0" cy="1301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lum bright="70000" contrast="-70000"/>
                  </a:blip>
                  <a:stretch>
                    <a:fillRect/>
                  </a:stretch>
                </p:blipFill>
                <p:spPr>
                  <a:xfrm>
                    <a:off x="6784359" y="1396431"/>
                    <a:ext cx="320040" cy="320040"/>
                  </a:xfrm>
                  <a:prstGeom prst="rect">
                    <a:avLst/>
                  </a:prstGeom>
                </p:spPr>
              </p:pic>
              <p:sp>
                <p:nvSpPr>
                  <p:cNvPr id="108" name="TextBox 107"/>
                  <p:cNvSpPr txBox="1"/>
                  <p:nvPr/>
                </p:nvSpPr>
                <p:spPr>
                  <a:xfrm>
                    <a:off x="5956493" y="2220244"/>
                    <a:ext cx="197577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Database Servers</a:t>
                    </a:r>
                  </a:p>
                </p:txBody>
              </p:sp>
            </p:grpSp>
            <p:sp>
              <p:nvSpPr>
                <p:cNvPr id="110" name="TextBox 109"/>
                <p:cNvSpPr txBox="1"/>
                <p:nvPr/>
              </p:nvSpPr>
              <p:spPr>
                <a:xfrm>
                  <a:off x="11582594" y="3464013"/>
                  <a:ext cx="71047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DC</a:t>
                  </a:r>
                </a:p>
              </p:txBody>
            </p:sp>
          </p:grpSp>
          <p:sp>
            <p:nvSpPr>
              <p:cNvPr id="113" name="Rectangle 112"/>
              <p:cNvSpPr/>
              <p:nvPr/>
            </p:nvSpPr>
            <p:spPr bwMode="auto">
              <a:xfrm>
                <a:off x="791158" y="5072196"/>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4" name="Straight Connector 113"/>
              <p:cNvCxnSpPr>
                <a:stCxn id="20" idx="2"/>
                <a:endCxn id="26" idx="0"/>
              </p:cNvCxnSpPr>
              <p:nvPr/>
            </p:nvCxnSpPr>
            <p:spPr>
              <a:xfrm flipH="1">
                <a:off x="2742697" y="4502053"/>
                <a:ext cx="1" cy="1600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91158" y="3105187"/>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a:stCxn id="26" idx="2"/>
                <a:endCxn id="83" idx="0"/>
              </p:cNvCxnSpPr>
              <p:nvPr/>
            </p:nvCxnSpPr>
            <p:spPr>
              <a:xfrm flipH="1">
                <a:off x="2741709" y="4982113"/>
                <a:ext cx="988" cy="2295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23" idx="2"/>
                <a:endCxn id="16" idx="0"/>
              </p:cNvCxnSpPr>
              <p:nvPr/>
            </p:nvCxnSpPr>
            <p:spPr>
              <a:xfrm>
                <a:off x="2768450" y="2981390"/>
                <a:ext cx="0" cy="280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 idx="2"/>
                <a:endCxn id="23" idx="0"/>
              </p:cNvCxnSpPr>
              <p:nvPr/>
            </p:nvCxnSpPr>
            <p:spPr>
              <a:xfrm>
                <a:off x="2768450" y="2572806"/>
                <a:ext cx="0" cy="885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1">
                <a:lum bright="70000" contrast="-70000"/>
              </a:blip>
              <a:stretch>
                <a:fillRect/>
              </a:stretch>
            </p:blipFill>
            <p:spPr>
              <a:xfrm>
                <a:off x="2608430" y="2252766"/>
                <a:ext cx="320040" cy="320040"/>
              </a:xfrm>
              <a:prstGeom prst="rect">
                <a:avLst/>
              </a:prstGeom>
            </p:spPr>
          </p:pic>
          <p:sp>
            <p:nvSpPr>
              <p:cNvPr id="132" name="TextBox 131"/>
              <p:cNvSpPr txBox="1"/>
              <p:nvPr/>
            </p:nvSpPr>
            <p:spPr>
              <a:xfrm>
                <a:off x="791158" y="3086610"/>
                <a:ext cx="985119"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DMZ</a:t>
                </a:r>
              </a:p>
            </p:txBody>
          </p:sp>
          <p:sp>
            <p:nvSpPr>
              <p:cNvPr id="133" name="TextBox 132"/>
              <p:cNvSpPr txBox="1"/>
              <p:nvPr/>
            </p:nvSpPr>
            <p:spPr>
              <a:xfrm>
                <a:off x="791158" y="5096898"/>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a:t>
                </a:r>
              </a:p>
            </p:txBody>
          </p:sp>
          <p:sp>
            <p:nvSpPr>
              <p:cNvPr id="134" name="TextBox 133"/>
              <p:cNvSpPr txBox="1"/>
              <p:nvPr/>
            </p:nvSpPr>
            <p:spPr>
              <a:xfrm>
                <a:off x="2808677" y="4563076"/>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Firewall</a:t>
                </a:r>
              </a:p>
            </p:txBody>
          </p:sp>
          <p:sp>
            <p:nvSpPr>
              <p:cNvPr id="135" name="TextBox 134"/>
              <p:cNvSpPr txBox="1"/>
              <p:nvPr/>
            </p:nvSpPr>
            <p:spPr>
              <a:xfrm>
                <a:off x="2808677" y="2591620"/>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Firewall</a:t>
                </a:r>
              </a:p>
            </p:txBody>
          </p:sp>
          <p:sp>
            <p:nvSpPr>
              <p:cNvPr id="136" name="TextBox 135"/>
              <p:cNvSpPr txBox="1"/>
              <p:nvPr/>
            </p:nvSpPr>
            <p:spPr>
              <a:xfrm>
                <a:off x="2808677" y="2020488"/>
                <a:ext cx="1142564"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Router</a:t>
                </a:r>
              </a:p>
            </p:txBody>
          </p:sp>
        </p:grpSp>
        <p:cxnSp>
          <p:nvCxnSpPr>
            <p:cNvPr id="138" name="Elbow Connector 137"/>
            <p:cNvCxnSpPr>
              <a:stCxn id="5" idx="1"/>
              <a:endCxn id="19" idx="0"/>
            </p:cNvCxnSpPr>
            <p:nvPr/>
          </p:nvCxnSpPr>
          <p:spPr>
            <a:xfrm rot="10800000" flipV="1">
              <a:off x="2768450" y="1632835"/>
              <a:ext cx="2704064" cy="33364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805022" y="4675796"/>
              <a:ext cx="1601282"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 LB</a:t>
              </a:r>
            </a:p>
          </p:txBody>
        </p:sp>
        <p:sp>
          <p:nvSpPr>
            <p:cNvPr id="168" name="TextBox 167"/>
            <p:cNvSpPr txBox="1"/>
            <p:nvPr/>
          </p:nvSpPr>
          <p:spPr>
            <a:xfrm>
              <a:off x="2789003" y="2713682"/>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Public Facing LB</a:t>
              </a:r>
            </a:p>
          </p:txBody>
        </p:sp>
      </p:grpSp>
      <p:grpSp>
        <p:nvGrpSpPr>
          <p:cNvPr id="239" name="Group 238"/>
          <p:cNvGrpSpPr/>
          <p:nvPr/>
        </p:nvGrpSpPr>
        <p:grpSpPr>
          <a:xfrm>
            <a:off x="7180807" y="1674260"/>
            <a:ext cx="4707517" cy="4801499"/>
            <a:chOff x="7324796" y="1707335"/>
            <a:chExt cx="4801913" cy="4897779"/>
          </a:xfrm>
        </p:grpSpPr>
        <p:sp>
          <p:nvSpPr>
            <p:cNvPr id="156" name="Rectangle 155"/>
            <p:cNvSpPr/>
            <p:nvPr/>
          </p:nvSpPr>
          <p:spPr bwMode="auto">
            <a:xfrm>
              <a:off x="7324796" y="2202704"/>
              <a:ext cx="4801912" cy="4284873"/>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909086" y="1886578"/>
              <a:ext cx="1600200" cy="531783"/>
            </a:xfrm>
            <a:prstGeom prst="rect">
              <a:avLst/>
            </a:prstGeom>
            <a:solidFill>
              <a:srgbClr val="1574B8"/>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5" name="Picture 154"/>
            <p:cNvPicPr>
              <a:picLocks noChangeAspect="1"/>
            </p:cNvPicPr>
            <p:nvPr/>
          </p:nvPicPr>
          <p:blipFill>
            <a:blip r:embed="rId12">
              <a:lum bright="70000" contrast="-70000"/>
            </a:blip>
            <a:stretch>
              <a:fillRect/>
            </a:stretch>
          </p:blipFill>
          <p:spPr>
            <a:xfrm>
              <a:off x="7338249" y="1707335"/>
              <a:ext cx="827750" cy="827750"/>
            </a:xfrm>
            <a:prstGeom prst="rect">
              <a:avLst/>
            </a:prstGeom>
          </p:spPr>
        </p:pic>
        <p:sp>
          <p:nvSpPr>
            <p:cNvPr id="153" name="TextBox 152"/>
            <p:cNvSpPr txBox="1"/>
            <p:nvPr/>
          </p:nvSpPr>
          <p:spPr>
            <a:xfrm>
              <a:off x="8896677" y="1771070"/>
              <a:ext cx="1638300" cy="738664"/>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Azure Infrastructure</a:t>
              </a:r>
            </a:p>
          </p:txBody>
        </p:sp>
        <p:pic>
          <p:nvPicPr>
            <p:cNvPr id="170" name="Picture 169"/>
            <p:cNvPicPr>
              <a:picLocks noChangeAspect="1"/>
            </p:cNvPicPr>
            <p:nvPr/>
          </p:nvPicPr>
          <p:blipFill>
            <a:blip r:embed="rId13">
              <a:biLevel thresh="25000"/>
            </a:blip>
            <a:stretch>
              <a:fillRect/>
            </a:stretch>
          </p:blipFill>
          <p:spPr>
            <a:xfrm>
              <a:off x="7388154" y="6186562"/>
              <a:ext cx="320040" cy="320040"/>
            </a:xfrm>
            <a:prstGeom prst="rect">
              <a:avLst/>
            </a:prstGeom>
          </p:spPr>
        </p:pic>
        <p:sp>
          <p:nvSpPr>
            <p:cNvPr id="171" name="TextBox 170"/>
            <p:cNvSpPr txBox="1"/>
            <p:nvPr/>
          </p:nvSpPr>
          <p:spPr>
            <a:xfrm>
              <a:off x="7548174" y="6088049"/>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Virtual Network</a:t>
              </a:r>
            </a:p>
          </p:txBody>
        </p:sp>
        <p:pic>
          <p:nvPicPr>
            <p:cNvPr id="173" name="Picture 172"/>
            <p:cNvPicPr>
              <a:picLocks noChangeAspect="1"/>
            </p:cNvPicPr>
            <p:nvPr/>
          </p:nvPicPr>
          <p:blipFill>
            <a:blip r:embed="rId14">
              <a:biLevel thresh="25000"/>
            </a:blip>
            <a:stretch>
              <a:fillRect/>
            </a:stretch>
          </p:blipFill>
          <p:spPr>
            <a:xfrm>
              <a:off x="9548811" y="2940649"/>
              <a:ext cx="320040" cy="320040"/>
            </a:xfrm>
            <a:prstGeom prst="rect">
              <a:avLst/>
            </a:prstGeom>
          </p:spPr>
        </p:pic>
        <p:pic>
          <p:nvPicPr>
            <p:cNvPr id="174" name="Picture 173"/>
            <p:cNvPicPr>
              <a:picLocks noChangeAspect="1"/>
            </p:cNvPicPr>
            <p:nvPr/>
          </p:nvPicPr>
          <p:blipFill>
            <a:blip r:embed="rId15">
              <a:biLevel thresh="25000"/>
            </a:blip>
            <a:stretch>
              <a:fillRect/>
            </a:stretch>
          </p:blipFill>
          <p:spPr>
            <a:xfrm>
              <a:off x="8800496" y="3465784"/>
              <a:ext cx="502920" cy="502920"/>
            </a:xfrm>
            <a:prstGeom prst="rect">
              <a:avLst/>
            </a:prstGeom>
          </p:spPr>
        </p:pic>
        <p:pic>
          <p:nvPicPr>
            <p:cNvPr id="175" name="Picture 174"/>
            <p:cNvPicPr>
              <a:picLocks noChangeAspect="1"/>
            </p:cNvPicPr>
            <p:nvPr/>
          </p:nvPicPr>
          <p:blipFill>
            <a:blip r:embed="rId15">
              <a:biLevel thresh="25000"/>
            </a:blip>
            <a:stretch>
              <a:fillRect/>
            </a:stretch>
          </p:blipFill>
          <p:spPr>
            <a:xfrm>
              <a:off x="9457726" y="3465784"/>
              <a:ext cx="502920" cy="502920"/>
            </a:xfrm>
            <a:prstGeom prst="rect">
              <a:avLst/>
            </a:prstGeom>
          </p:spPr>
        </p:pic>
        <p:pic>
          <p:nvPicPr>
            <p:cNvPr id="176" name="Picture 175"/>
            <p:cNvPicPr>
              <a:picLocks noChangeAspect="1"/>
            </p:cNvPicPr>
            <p:nvPr/>
          </p:nvPicPr>
          <p:blipFill>
            <a:blip r:embed="rId15">
              <a:biLevel thresh="25000"/>
            </a:blip>
            <a:stretch>
              <a:fillRect/>
            </a:stretch>
          </p:blipFill>
          <p:spPr>
            <a:xfrm>
              <a:off x="10114956" y="3465784"/>
              <a:ext cx="502920" cy="502920"/>
            </a:xfrm>
            <a:prstGeom prst="rect">
              <a:avLst/>
            </a:prstGeom>
          </p:spPr>
        </p:pic>
        <p:pic>
          <p:nvPicPr>
            <p:cNvPr id="177" name="Picture 176"/>
            <p:cNvPicPr>
              <a:picLocks noChangeAspect="1"/>
            </p:cNvPicPr>
            <p:nvPr/>
          </p:nvPicPr>
          <p:blipFill>
            <a:blip r:embed="rId15">
              <a:biLevel thresh="25000"/>
            </a:blip>
            <a:stretch>
              <a:fillRect/>
            </a:stretch>
          </p:blipFill>
          <p:spPr>
            <a:xfrm>
              <a:off x="11171927" y="3474927"/>
              <a:ext cx="502920" cy="502920"/>
            </a:xfrm>
            <a:prstGeom prst="rect">
              <a:avLst/>
            </a:prstGeom>
          </p:spPr>
        </p:pic>
        <p:sp>
          <p:nvSpPr>
            <p:cNvPr id="178" name="TextBox 177"/>
            <p:cNvSpPr txBox="1"/>
            <p:nvPr/>
          </p:nvSpPr>
          <p:spPr>
            <a:xfrm>
              <a:off x="10997317" y="3844298"/>
              <a:ext cx="85214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DNS</a:t>
              </a:r>
            </a:p>
          </p:txBody>
        </p:sp>
        <p:cxnSp>
          <p:nvCxnSpPr>
            <p:cNvPr id="179" name="Elbow Connector 178"/>
            <p:cNvCxnSpPr>
              <a:stCxn id="173" idx="1"/>
              <a:endCxn id="174" idx="0"/>
            </p:cNvCxnSpPr>
            <p:nvPr/>
          </p:nvCxnSpPr>
          <p:spPr>
            <a:xfrm rot="10800000" flipV="1">
              <a:off x="9051957" y="3100668"/>
              <a:ext cx="49685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3" idx="3"/>
              <a:endCxn id="176" idx="0"/>
            </p:cNvCxnSpPr>
            <p:nvPr/>
          </p:nvCxnSpPr>
          <p:spPr>
            <a:xfrm>
              <a:off x="9868851" y="3100669"/>
              <a:ext cx="49756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73" idx="2"/>
              <a:endCxn id="175" idx="0"/>
            </p:cNvCxnSpPr>
            <p:nvPr/>
          </p:nvCxnSpPr>
          <p:spPr>
            <a:xfrm>
              <a:off x="9708831" y="3260689"/>
              <a:ext cx="355" cy="2050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739520" y="3844298"/>
              <a:ext cx="1939332"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Web Server VM’s</a:t>
              </a:r>
            </a:p>
          </p:txBody>
        </p:sp>
        <p:pic>
          <p:nvPicPr>
            <p:cNvPr id="191" name="Picture 190"/>
            <p:cNvPicPr>
              <a:picLocks noChangeAspect="1"/>
            </p:cNvPicPr>
            <p:nvPr/>
          </p:nvPicPr>
          <p:blipFill>
            <a:blip r:embed="rId14">
              <a:biLevel thresh="25000"/>
            </a:blip>
            <a:stretch>
              <a:fillRect/>
            </a:stretch>
          </p:blipFill>
          <p:spPr>
            <a:xfrm>
              <a:off x="9555807" y="4749724"/>
              <a:ext cx="320040" cy="320040"/>
            </a:xfrm>
            <a:prstGeom prst="rect">
              <a:avLst/>
            </a:prstGeom>
          </p:spPr>
        </p:pic>
        <p:pic>
          <p:nvPicPr>
            <p:cNvPr id="192" name="Picture 191"/>
            <p:cNvPicPr>
              <a:picLocks noChangeAspect="1"/>
            </p:cNvPicPr>
            <p:nvPr/>
          </p:nvPicPr>
          <p:blipFill>
            <a:blip r:embed="rId15">
              <a:biLevel thresh="25000"/>
            </a:blip>
            <a:stretch>
              <a:fillRect/>
            </a:stretch>
          </p:blipFill>
          <p:spPr>
            <a:xfrm>
              <a:off x="8805451" y="5218916"/>
              <a:ext cx="502920" cy="502920"/>
            </a:xfrm>
            <a:prstGeom prst="rect">
              <a:avLst/>
            </a:prstGeom>
          </p:spPr>
        </p:pic>
        <p:pic>
          <p:nvPicPr>
            <p:cNvPr id="193" name="Picture 192"/>
            <p:cNvPicPr>
              <a:picLocks noChangeAspect="1"/>
            </p:cNvPicPr>
            <p:nvPr/>
          </p:nvPicPr>
          <p:blipFill>
            <a:blip r:embed="rId15">
              <a:biLevel thresh="25000"/>
            </a:blip>
            <a:stretch>
              <a:fillRect/>
            </a:stretch>
          </p:blipFill>
          <p:spPr>
            <a:xfrm>
              <a:off x="9462681" y="5218916"/>
              <a:ext cx="502920" cy="502920"/>
            </a:xfrm>
            <a:prstGeom prst="rect">
              <a:avLst/>
            </a:prstGeom>
          </p:spPr>
        </p:pic>
        <p:pic>
          <p:nvPicPr>
            <p:cNvPr id="194" name="Picture 193"/>
            <p:cNvPicPr>
              <a:picLocks noChangeAspect="1"/>
            </p:cNvPicPr>
            <p:nvPr/>
          </p:nvPicPr>
          <p:blipFill>
            <a:blip r:embed="rId15">
              <a:biLevel thresh="25000"/>
            </a:blip>
            <a:stretch>
              <a:fillRect/>
            </a:stretch>
          </p:blipFill>
          <p:spPr>
            <a:xfrm>
              <a:off x="10119911" y="5218916"/>
              <a:ext cx="502920" cy="502920"/>
            </a:xfrm>
            <a:prstGeom prst="rect">
              <a:avLst/>
            </a:prstGeom>
          </p:spPr>
        </p:pic>
        <p:pic>
          <p:nvPicPr>
            <p:cNvPr id="195" name="Picture 194"/>
            <p:cNvPicPr>
              <a:picLocks noChangeAspect="1"/>
            </p:cNvPicPr>
            <p:nvPr/>
          </p:nvPicPr>
          <p:blipFill>
            <a:blip r:embed="rId15">
              <a:biLevel thresh="25000"/>
            </a:blip>
            <a:stretch>
              <a:fillRect/>
            </a:stretch>
          </p:blipFill>
          <p:spPr>
            <a:xfrm>
              <a:off x="11176882" y="5228059"/>
              <a:ext cx="502920" cy="502920"/>
            </a:xfrm>
            <a:prstGeom prst="rect">
              <a:avLst/>
            </a:prstGeom>
          </p:spPr>
        </p:pic>
        <p:sp>
          <p:nvSpPr>
            <p:cNvPr id="196" name="TextBox 195"/>
            <p:cNvSpPr txBox="1"/>
            <p:nvPr/>
          </p:nvSpPr>
          <p:spPr>
            <a:xfrm>
              <a:off x="10892434" y="5597430"/>
              <a:ext cx="1071816"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DC VM</a:t>
              </a:r>
            </a:p>
          </p:txBody>
        </p:sp>
        <p:cxnSp>
          <p:nvCxnSpPr>
            <p:cNvPr id="197" name="Elbow Connector 196"/>
            <p:cNvCxnSpPr>
              <a:stCxn id="191" idx="1"/>
              <a:endCxn id="192" idx="0"/>
            </p:cNvCxnSpPr>
            <p:nvPr/>
          </p:nvCxnSpPr>
          <p:spPr>
            <a:xfrm rot="10800000" flipV="1">
              <a:off x="9056911" y="4909744"/>
              <a:ext cx="498896"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91" idx="3"/>
              <a:endCxn id="194" idx="0"/>
            </p:cNvCxnSpPr>
            <p:nvPr/>
          </p:nvCxnSpPr>
          <p:spPr>
            <a:xfrm>
              <a:off x="9875847" y="4909744"/>
              <a:ext cx="495524"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1" idx="2"/>
              <a:endCxn id="193" idx="0"/>
            </p:cNvCxnSpPr>
            <p:nvPr/>
          </p:nvCxnSpPr>
          <p:spPr>
            <a:xfrm flipH="1">
              <a:off x="9714141" y="5069764"/>
              <a:ext cx="1686" cy="1491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8504047" y="5597430"/>
              <a:ext cx="2409568"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Database Server VM’s</a:t>
              </a:r>
            </a:p>
          </p:txBody>
        </p:sp>
        <p:pic>
          <p:nvPicPr>
            <p:cNvPr id="201" name="Picture 200"/>
            <p:cNvPicPr>
              <a:picLocks noChangeAspect="1"/>
            </p:cNvPicPr>
            <p:nvPr/>
          </p:nvPicPr>
          <p:blipFill>
            <a:blip r:embed="rId16">
              <a:biLevel thresh="25000"/>
            </a:blip>
            <a:stretch>
              <a:fillRect/>
            </a:stretch>
          </p:blipFill>
          <p:spPr>
            <a:xfrm>
              <a:off x="11214654" y="2555631"/>
              <a:ext cx="320040" cy="320040"/>
            </a:xfrm>
            <a:prstGeom prst="rect">
              <a:avLst/>
            </a:prstGeom>
          </p:spPr>
        </p:pic>
        <p:sp>
          <p:nvSpPr>
            <p:cNvPr id="202" name="TextBox 201"/>
            <p:cNvSpPr txBox="1"/>
            <p:nvPr/>
          </p:nvSpPr>
          <p:spPr>
            <a:xfrm>
              <a:off x="11344827" y="2356637"/>
              <a:ext cx="781881"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NSG</a:t>
              </a:r>
            </a:p>
          </p:txBody>
        </p:sp>
        <p:pic>
          <p:nvPicPr>
            <p:cNvPr id="203" name="Picture 202"/>
            <p:cNvPicPr>
              <a:picLocks noChangeAspect="1"/>
            </p:cNvPicPr>
            <p:nvPr/>
          </p:nvPicPr>
          <p:blipFill>
            <a:blip r:embed="rId16">
              <a:biLevel thresh="25000"/>
            </a:blip>
            <a:stretch>
              <a:fillRect/>
            </a:stretch>
          </p:blipFill>
          <p:spPr>
            <a:xfrm>
              <a:off x="11219609" y="4359850"/>
              <a:ext cx="320040" cy="320040"/>
            </a:xfrm>
            <a:prstGeom prst="rect">
              <a:avLst/>
            </a:prstGeom>
          </p:spPr>
        </p:pic>
        <p:sp>
          <p:nvSpPr>
            <p:cNvPr id="204" name="TextBox 203"/>
            <p:cNvSpPr txBox="1"/>
            <p:nvPr/>
          </p:nvSpPr>
          <p:spPr>
            <a:xfrm>
              <a:off x="11349783" y="4160856"/>
              <a:ext cx="776926"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gradFill>
                    <a:gsLst>
                      <a:gs pos="2917">
                        <a:schemeClr val="tx1"/>
                      </a:gs>
                      <a:gs pos="30000">
                        <a:schemeClr val="tx1"/>
                      </a:gs>
                    </a:gsLst>
                    <a:lin ang="5400000" scaled="0"/>
                  </a:gradFill>
                </a:rPr>
                <a:t>NSG</a:t>
              </a:r>
            </a:p>
          </p:txBody>
        </p:sp>
        <p:cxnSp>
          <p:nvCxnSpPr>
            <p:cNvPr id="206" name="Straight Connector 205"/>
            <p:cNvCxnSpPr>
              <a:stCxn id="151" idx="2"/>
              <a:endCxn id="173" idx="0"/>
            </p:cNvCxnSpPr>
            <p:nvPr/>
          </p:nvCxnSpPr>
          <p:spPr>
            <a:xfrm flipH="1">
              <a:off x="9708831" y="2418361"/>
              <a:ext cx="355" cy="5222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9679876" y="2725391"/>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Public Facing LB</a:t>
              </a:r>
            </a:p>
          </p:txBody>
        </p:sp>
        <p:sp>
          <p:nvSpPr>
            <p:cNvPr id="230" name="TextBox 229"/>
            <p:cNvSpPr txBox="1"/>
            <p:nvPr/>
          </p:nvSpPr>
          <p:spPr>
            <a:xfrm>
              <a:off x="9707933" y="4525839"/>
              <a:ext cx="1903520" cy="51706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Internal LB</a:t>
              </a:r>
            </a:p>
          </p:txBody>
        </p:sp>
        <p:cxnSp>
          <p:nvCxnSpPr>
            <p:cNvPr id="231" name="Straight Connector 230"/>
            <p:cNvCxnSpPr>
              <a:stCxn id="3" idx="2"/>
              <a:endCxn id="172" idx="0"/>
            </p:cNvCxnSpPr>
            <p:nvPr/>
          </p:nvCxnSpPr>
          <p:spPr>
            <a:xfrm>
              <a:off x="9738811" y="4261666"/>
              <a:ext cx="1617" cy="264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7628164" y="2713682"/>
              <a:ext cx="4224528" cy="3360912"/>
              <a:chOff x="7628164" y="2713682"/>
              <a:chExt cx="4224528" cy="3360912"/>
            </a:xfrm>
          </p:grpSpPr>
          <p:sp>
            <p:nvSpPr>
              <p:cNvPr id="189" name="TextBox 188"/>
              <p:cNvSpPr txBox="1"/>
              <p:nvPr/>
            </p:nvSpPr>
            <p:spPr>
              <a:xfrm>
                <a:off x="7655610" y="2721139"/>
                <a:ext cx="1236326" cy="738664"/>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Frontend Subnet</a:t>
                </a:r>
              </a:p>
            </p:txBody>
          </p:sp>
          <p:sp>
            <p:nvSpPr>
              <p:cNvPr id="190" name="TextBox 189"/>
              <p:cNvSpPr txBox="1"/>
              <p:nvPr/>
            </p:nvSpPr>
            <p:spPr>
              <a:xfrm>
                <a:off x="7633119" y="4522665"/>
                <a:ext cx="1236326" cy="738664"/>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Backend Subnet</a:t>
                </a:r>
              </a:p>
            </p:txBody>
          </p:sp>
          <p:sp>
            <p:nvSpPr>
              <p:cNvPr id="3" name="Rectangle 2"/>
              <p:cNvSpPr/>
              <p:nvPr/>
            </p:nvSpPr>
            <p:spPr bwMode="auto">
              <a:xfrm>
                <a:off x="7628164" y="2713682"/>
                <a:ext cx="4221293"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7628164" y="4526610"/>
                <a:ext cx="4224528"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985758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wipe(up)">
                                      <p:cBhvr>
                                        <p:cTn id="11"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Defined Routes (UDR)</a:t>
            </a:r>
          </a:p>
        </p:txBody>
      </p:sp>
      <p:sp>
        <p:nvSpPr>
          <p:cNvPr id="5" name="Text Placeholder 4"/>
          <p:cNvSpPr txBox="1">
            <a:spLocks/>
          </p:cNvSpPr>
          <p:nvPr/>
        </p:nvSpPr>
        <p:spPr>
          <a:xfrm>
            <a:off x="268928" y="1399127"/>
            <a:ext cx="5602964" cy="516736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sz="3921" dirty="0"/>
              <a:t>Control traffic flow in your network with custom routes</a:t>
            </a:r>
          </a:p>
          <a:p>
            <a:pPr marL="0" indent="0">
              <a:lnSpc>
                <a:spcPct val="80000"/>
              </a:lnSpc>
              <a:buNone/>
            </a:pPr>
            <a:r>
              <a:rPr lang="en-US" sz="3921" dirty="0"/>
              <a:t>Attach route tables to subnets</a:t>
            </a:r>
          </a:p>
          <a:p>
            <a:pPr marL="0" indent="0">
              <a:lnSpc>
                <a:spcPct val="80000"/>
              </a:lnSpc>
              <a:buNone/>
            </a:pPr>
            <a:r>
              <a:rPr lang="en-US" sz="3921" dirty="0"/>
              <a:t>Set default route to force tunnel all traffic to on-premises or appliance</a:t>
            </a:r>
          </a:p>
        </p:txBody>
      </p:sp>
      <p:pic>
        <p:nvPicPr>
          <p:cNvPr id="2" name="Picture 1"/>
          <p:cNvPicPr>
            <a:picLocks noChangeAspect="1"/>
          </p:cNvPicPr>
          <p:nvPr/>
        </p:nvPicPr>
        <p:blipFill>
          <a:blip r:embed="rId3">
            <a:biLevel thresh="25000"/>
          </a:blip>
          <a:stretch>
            <a:fillRect/>
          </a:stretch>
        </p:blipFill>
        <p:spPr>
          <a:xfrm>
            <a:off x="8207101" y="-48912"/>
            <a:ext cx="1653812" cy="1653812"/>
          </a:xfrm>
          <a:prstGeom prst="rect">
            <a:avLst/>
          </a:prstGeom>
        </p:spPr>
      </p:pic>
      <p:sp>
        <p:nvSpPr>
          <p:cNvPr id="6" name="Rounded Rectangle 5"/>
          <p:cNvSpPr/>
          <p:nvPr/>
        </p:nvSpPr>
        <p:spPr bwMode="auto">
          <a:xfrm>
            <a:off x="6170702" y="1860257"/>
            <a:ext cx="5752059" cy="433272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7000872" y="5636105"/>
            <a:ext cx="1928408" cy="534056"/>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rPr>
              <a:t>Virtual Network</a:t>
            </a:r>
          </a:p>
        </p:txBody>
      </p:sp>
      <p:pic>
        <p:nvPicPr>
          <p:cNvPr id="8" name="Picture 7"/>
          <p:cNvPicPr>
            <a:picLocks noChangeAspect="1"/>
          </p:cNvPicPr>
          <p:nvPr/>
        </p:nvPicPr>
        <p:blipFill>
          <a:blip r:embed="rId4">
            <a:biLevel thresh="25000"/>
          </a:blip>
          <a:stretch>
            <a:fillRect/>
          </a:stretch>
        </p:blipFill>
        <p:spPr>
          <a:xfrm>
            <a:off x="6604201" y="5655867"/>
            <a:ext cx="494530" cy="494530"/>
          </a:xfrm>
          <a:prstGeom prst="rect">
            <a:avLst/>
          </a:prstGeom>
        </p:spPr>
      </p:pic>
      <p:sp>
        <p:nvSpPr>
          <p:cNvPr id="12" name="Rounded Rectangle 11"/>
          <p:cNvSpPr/>
          <p:nvPr/>
        </p:nvSpPr>
        <p:spPr bwMode="auto">
          <a:xfrm>
            <a:off x="6320107" y="4024783"/>
            <a:ext cx="2459769" cy="1568743"/>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Subnet A</a:t>
            </a:r>
          </a:p>
        </p:txBody>
      </p:sp>
      <p:sp>
        <p:nvSpPr>
          <p:cNvPr id="60" name="Rounded Rectangle 59"/>
          <p:cNvSpPr/>
          <p:nvPr/>
        </p:nvSpPr>
        <p:spPr bwMode="auto">
          <a:xfrm>
            <a:off x="9308190" y="4024783"/>
            <a:ext cx="2459769" cy="1568743"/>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Subnet B</a:t>
            </a:r>
          </a:p>
        </p:txBody>
      </p:sp>
      <p:pic>
        <p:nvPicPr>
          <p:cNvPr id="13" name="Picture 12"/>
          <p:cNvPicPr>
            <a:picLocks noChangeAspect="1"/>
          </p:cNvPicPr>
          <p:nvPr/>
        </p:nvPicPr>
        <p:blipFill>
          <a:blip r:embed="rId5">
            <a:biLevel thresh="25000"/>
          </a:blip>
          <a:stretch>
            <a:fillRect/>
          </a:stretch>
        </p:blipFill>
        <p:spPr>
          <a:xfrm>
            <a:off x="6468991" y="4693987"/>
            <a:ext cx="764951" cy="764951"/>
          </a:xfrm>
          <a:prstGeom prst="rect">
            <a:avLst/>
          </a:prstGeom>
        </p:spPr>
      </p:pic>
      <p:pic>
        <p:nvPicPr>
          <p:cNvPr id="62" name="Picture 61"/>
          <p:cNvPicPr>
            <a:picLocks noChangeAspect="1"/>
          </p:cNvPicPr>
          <p:nvPr/>
        </p:nvPicPr>
        <p:blipFill>
          <a:blip r:embed="rId5">
            <a:biLevel thresh="25000"/>
          </a:blip>
          <a:stretch>
            <a:fillRect/>
          </a:stretch>
        </p:blipFill>
        <p:spPr>
          <a:xfrm>
            <a:off x="10873366" y="4691061"/>
            <a:ext cx="764951" cy="764951"/>
          </a:xfrm>
          <a:prstGeom prst="rect">
            <a:avLst/>
          </a:prstGeom>
        </p:spPr>
      </p:pic>
      <p:sp>
        <p:nvSpPr>
          <p:cNvPr id="14" name="Left-Right Arrow 13"/>
          <p:cNvSpPr/>
          <p:nvPr/>
        </p:nvSpPr>
        <p:spPr bwMode="auto">
          <a:xfrm>
            <a:off x="7350075" y="4927059"/>
            <a:ext cx="3377453" cy="292957"/>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4"/>
          <p:cNvSpPr/>
          <p:nvPr/>
        </p:nvSpPr>
        <p:spPr bwMode="auto">
          <a:xfrm>
            <a:off x="8184959" y="4737377"/>
            <a:ext cx="1718148" cy="672319"/>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System-defined Route</a:t>
            </a:r>
          </a:p>
        </p:txBody>
      </p:sp>
      <p:sp>
        <p:nvSpPr>
          <p:cNvPr id="64" name="Rounded Rectangle 63"/>
          <p:cNvSpPr/>
          <p:nvPr/>
        </p:nvSpPr>
        <p:spPr bwMode="auto">
          <a:xfrm>
            <a:off x="7808917" y="2158148"/>
            <a:ext cx="2459769" cy="1568743"/>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Appliance Subnet</a:t>
            </a:r>
          </a:p>
        </p:txBody>
      </p:sp>
      <p:sp>
        <p:nvSpPr>
          <p:cNvPr id="18" name="Right Arrow 17"/>
          <p:cNvSpPr/>
          <p:nvPr/>
        </p:nvSpPr>
        <p:spPr bwMode="auto">
          <a:xfrm rot="18919786">
            <a:off x="6585539" y="3248936"/>
            <a:ext cx="1241236" cy="371965"/>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ight Arrow 65"/>
          <p:cNvSpPr/>
          <p:nvPr/>
        </p:nvSpPr>
        <p:spPr bwMode="auto">
          <a:xfrm rot="13389887">
            <a:off x="10246818" y="3269180"/>
            <a:ext cx="1241236" cy="33746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p:cNvPicPr>
            <a:picLocks noChangeAspect="1"/>
          </p:cNvPicPr>
          <p:nvPr/>
        </p:nvPicPr>
        <p:blipFill>
          <a:blip r:embed="rId5">
            <a:biLevel thresh="25000"/>
          </a:blip>
          <a:stretch>
            <a:fillRect/>
          </a:stretch>
        </p:blipFill>
        <p:spPr>
          <a:xfrm>
            <a:off x="8229346" y="2808694"/>
            <a:ext cx="764951" cy="764951"/>
          </a:xfrm>
          <a:prstGeom prst="rect">
            <a:avLst/>
          </a:prstGeom>
        </p:spPr>
      </p:pic>
      <p:sp>
        <p:nvSpPr>
          <p:cNvPr id="69" name="Rounded Rectangle 68"/>
          <p:cNvSpPr/>
          <p:nvPr/>
        </p:nvSpPr>
        <p:spPr bwMode="auto">
          <a:xfrm>
            <a:off x="6551874" y="3726892"/>
            <a:ext cx="537566" cy="388403"/>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UDR</a:t>
            </a:r>
          </a:p>
        </p:txBody>
      </p:sp>
      <p:sp>
        <p:nvSpPr>
          <p:cNvPr id="70" name="Rounded Rectangle 69"/>
          <p:cNvSpPr/>
          <p:nvPr/>
        </p:nvSpPr>
        <p:spPr bwMode="auto">
          <a:xfrm>
            <a:off x="10982464" y="3696560"/>
            <a:ext cx="537566" cy="388403"/>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UDR</a:t>
            </a:r>
          </a:p>
        </p:txBody>
      </p:sp>
      <p:sp>
        <p:nvSpPr>
          <p:cNvPr id="19" name="Up Arrow 18"/>
          <p:cNvSpPr/>
          <p:nvPr/>
        </p:nvSpPr>
        <p:spPr bwMode="auto">
          <a:xfrm>
            <a:off x="8844553" y="1446443"/>
            <a:ext cx="378909" cy="585193"/>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472795" y="685978"/>
            <a:ext cx="1142475" cy="534056"/>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accent5"/>
                </a:solidFill>
              </a:rPr>
              <a:t>Internet</a:t>
            </a:r>
          </a:p>
        </p:txBody>
      </p:sp>
      <p:sp>
        <p:nvSpPr>
          <p:cNvPr id="4" name="TextBox 3"/>
          <p:cNvSpPr txBox="1"/>
          <p:nvPr/>
        </p:nvSpPr>
        <p:spPr>
          <a:xfrm>
            <a:off x="8934679" y="2685778"/>
            <a:ext cx="1552685" cy="1010783"/>
          </a:xfrm>
          <a:prstGeom prst="rect">
            <a:avLst/>
          </a:prstGeom>
          <a:noFill/>
        </p:spPr>
        <p:txBody>
          <a:bodyPr wrap="square" lIns="179285" tIns="143428" rIns="179285" bIns="143428" rtlCol="0">
            <a:spAutoFit/>
          </a:bodyPr>
          <a:lstStyle/>
          <a:p>
            <a:pPr>
              <a:lnSpc>
                <a:spcPct val="90000"/>
              </a:lnSpc>
              <a:spcAft>
                <a:spcPts val="588"/>
              </a:spcAft>
            </a:pPr>
            <a:r>
              <a:rPr lang="en-US" sz="1372" dirty="0"/>
              <a:t>3</a:t>
            </a:r>
            <a:r>
              <a:rPr lang="en-US" sz="1372" baseline="30000" dirty="0"/>
              <a:t>rd</a:t>
            </a:r>
            <a:r>
              <a:rPr lang="en-US" sz="1372" dirty="0"/>
              <a:t> Party</a:t>
            </a:r>
          </a:p>
          <a:p>
            <a:pPr>
              <a:lnSpc>
                <a:spcPct val="90000"/>
              </a:lnSpc>
              <a:spcAft>
                <a:spcPts val="588"/>
              </a:spcAft>
            </a:pPr>
            <a:r>
              <a:rPr lang="en-US" sz="1372" dirty="0"/>
              <a:t>Virtual</a:t>
            </a:r>
          </a:p>
          <a:p>
            <a:pPr>
              <a:lnSpc>
                <a:spcPct val="90000"/>
              </a:lnSpc>
              <a:spcAft>
                <a:spcPts val="588"/>
              </a:spcAft>
            </a:pPr>
            <a:r>
              <a:rPr lang="en-US" sz="1372" dirty="0"/>
              <a:t>Appliance</a:t>
            </a:r>
          </a:p>
        </p:txBody>
      </p:sp>
    </p:spTree>
    <p:extLst>
      <p:ext uri="{BB962C8B-B14F-4D97-AF65-F5344CB8AC3E}">
        <p14:creationId xmlns:p14="http://schemas.microsoft.com/office/powerpoint/2010/main" val="15199295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Securing Network</a:t>
            </a:r>
          </a:p>
        </p:txBody>
      </p:sp>
    </p:spTree>
    <p:extLst>
      <p:ext uri="{BB962C8B-B14F-4D97-AF65-F5344CB8AC3E}">
        <p14:creationId xmlns:p14="http://schemas.microsoft.com/office/powerpoint/2010/main" val="168811764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Security Groups</a:t>
            </a:r>
          </a:p>
        </p:txBody>
      </p:sp>
      <p:sp>
        <p:nvSpPr>
          <p:cNvPr id="4" name="Content Placeholder 2"/>
          <p:cNvSpPr txBox="1">
            <a:spLocks/>
          </p:cNvSpPr>
          <p:nvPr/>
        </p:nvSpPr>
        <p:spPr>
          <a:xfrm>
            <a:off x="269242" y="1189495"/>
            <a:ext cx="5628933" cy="5303366"/>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t>Segment network to meet security needs</a:t>
            </a:r>
          </a:p>
          <a:p>
            <a:endParaRPr lang="en-US" sz="3529" dirty="0"/>
          </a:p>
          <a:p>
            <a:r>
              <a:rPr lang="en-US" sz="3529" dirty="0"/>
              <a:t>Can protect Internet and internal traffic</a:t>
            </a:r>
          </a:p>
          <a:p>
            <a:endParaRPr lang="en-US" sz="3529" dirty="0"/>
          </a:p>
          <a:p>
            <a:r>
              <a:rPr lang="en-US" sz="3529" dirty="0"/>
              <a:t>Enables DMZ subnets</a:t>
            </a:r>
          </a:p>
          <a:p>
            <a:endParaRPr lang="en-US" sz="3529" dirty="0"/>
          </a:p>
          <a:p>
            <a:r>
              <a:rPr lang="en-US" sz="3529" dirty="0"/>
              <a:t>Associated to subnets/VMs and now NICs</a:t>
            </a:r>
          </a:p>
        </p:txBody>
      </p:sp>
      <p:sp>
        <p:nvSpPr>
          <p:cNvPr id="5" name="Rounded Rectangle 4"/>
          <p:cNvSpPr/>
          <p:nvPr/>
        </p:nvSpPr>
        <p:spPr>
          <a:xfrm>
            <a:off x="6744125" y="3706197"/>
            <a:ext cx="4690150" cy="1951928"/>
          </a:xfrm>
          <a:prstGeom prst="roundRect">
            <a:avLst>
              <a:gd name="adj" fmla="val 7613"/>
            </a:avLst>
          </a:prstGeom>
          <a:solidFill>
            <a:srgbClr val="002060"/>
          </a:solidFill>
          <a:ln/>
          <a:scene3d>
            <a:camera prst="orthographicFront">
              <a:rot lat="0" lon="0" rev="0"/>
            </a:camera>
            <a:lightRig rig="twoPt" dir="tl"/>
          </a:scene3d>
          <a:sp3d prstMaterial="flat">
            <a:bevelT w="19050" h="31750"/>
          </a:sp3d>
        </p:spPr>
        <p:style>
          <a:lnRef idx="0">
            <a:schemeClr val="accent3"/>
          </a:lnRef>
          <a:fillRef idx="3">
            <a:schemeClr val="accent3"/>
          </a:fillRef>
          <a:effectRef idx="3">
            <a:schemeClr val="accent3"/>
          </a:effectRef>
          <a:fontRef idx="minor">
            <a:schemeClr val="lt1"/>
          </a:fontRef>
        </p:style>
        <p:txBody>
          <a:bodyPr rtlCol="0" anchor="ctr"/>
          <a:lstStyle/>
          <a:p>
            <a:pPr algn="ctr" defTabSz="896297">
              <a:defRPr/>
            </a:pPr>
            <a:endParaRPr lang="en-US" sz="2745" kern="0">
              <a:solidFill>
                <a:srgbClr val="FFFFFF"/>
              </a:solidFill>
              <a:latin typeface="Calibri"/>
            </a:endParaRPr>
          </a:p>
        </p:txBody>
      </p:sp>
      <p:sp>
        <p:nvSpPr>
          <p:cNvPr id="6" name="TextBox 5"/>
          <p:cNvSpPr txBox="1"/>
          <p:nvPr/>
        </p:nvSpPr>
        <p:spPr>
          <a:xfrm>
            <a:off x="5433561" y="5637669"/>
            <a:ext cx="2449830" cy="512935"/>
          </a:xfrm>
          <a:prstGeom prst="rect">
            <a:avLst/>
          </a:prstGeom>
          <a:noFill/>
        </p:spPr>
        <p:txBody>
          <a:bodyPr wrap="none" rtlCol="0">
            <a:spAutoFit/>
          </a:bodyPr>
          <a:lstStyle/>
          <a:p>
            <a:pPr algn="ctr" defTabSz="896297"/>
            <a:r>
              <a:rPr lang="en-US" sz="2745" dirty="0">
                <a:solidFill>
                  <a:srgbClr val="FFFFFF"/>
                </a:solidFill>
                <a:effectLst>
                  <a:outerShdw blurRad="38100" dist="38100" dir="2700000" algn="tl">
                    <a:srgbClr val="000000">
                      <a:alpha val="43137"/>
                    </a:srgbClr>
                  </a:outerShdw>
                </a:effectLst>
                <a:latin typeface="Calibri"/>
              </a:rPr>
              <a:t>Virtual Network</a:t>
            </a:r>
            <a:endParaRPr lang="en-US" sz="2745" dirty="0">
              <a:solidFill>
                <a:srgbClr val="FFFFFF"/>
              </a:solidFill>
              <a:latin typeface="Calibri"/>
            </a:endParaRPr>
          </a:p>
        </p:txBody>
      </p:sp>
      <p:sp>
        <p:nvSpPr>
          <p:cNvPr id="7" name="TextBox 6"/>
          <p:cNvSpPr txBox="1"/>
          <p:nvPr/>
        </p:nvSpPr>
        <p:spPr>
          <a:xfrm>
            <a:off x="7766297"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Backend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10.3/16</a:t>
            </a:r>
          </a:p>
        </p:txBody>
      </p:sp>
      <p:sp>
        <p:nvSpPr>
          <p:cNvPr id="8" name="TextBox 7"/>
          <p:cNvSpPr txBox="1"/>
          <p:nvPr/>
        </p:nvSpPr>
        <p:spPr>
          <a:xfrm>
            <a:off x="9108306" y="5239090"/>
            <a:ext cx="869091"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Mid-tier</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10.2/16</a:t>
            </a:r>
          </a:p>
        </p:txBody>
      </p:sp>
      <p:sp>
        <p:nvSpPr>
          <p:cNvPr id="9" name="TextBox 8"/>
          <p:cNvSpPr txBox="1"/>
          <p:nvPr/>
        </p:nvSpPr>
        <p:spPr>
          <a:xfrm>
            <a:off x="10449443" y="5239090"/>
            <a:ext cx="875749" cy="434429"/>
          </a:xfrm>
          <a:prstGeom prst="rect">
            <a:avLst/>
          </a:prstGeom>
          <a:noFill/>
        </p:spPr>
        <p:txBody>
          <a:bodyPr wrap="square" lIns="0" tIns="0" rIns="0" bIns="0" rtlCol="0" anchor="ctr">
            <a:spAutoFit/>
          </a:bodyPr>
          <a:lstStyle/>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Frontend</a:t>
            </a:r>
          </a:p>
          <a:p>
            <a:pPr algn="ctr" defTabSz="896297">
              <a:lnSpc>
                <a:spcPct val="90000"/>
              </a:lnSpc>
            </a:pPr>
            <a:r>
              <a:rPr lang="en-US" sz="1568" dirty="0">
                <a:solidFill>
                  <a:srgbClr val="FFFFFF"/>
                </a:solidFill>
                <a:effectLst>
                  <a:outerShdw blurRad="38100" dist="38100" dir="2700000" algn="tl">
                    <a:srgbClr val="000000">
                      <a:alpha val="43137"/>
                    </a:srgbClr>
                  </a:outerShdw>
                </a:effectLst>
                <a:latin typeface="Calibri"/>
              </a:rPr>
              <a:t>10.1/16</a:t>
            </a:r>
          </a:p>
        </p:txBody>
      </p:sp>
      <p:grpSp>
        <p:nvGrpSpPr>
          <p:cNvPr id="10" name="Group 9"/>
          <p:cNvGrpSpPr/>
          <p:nvPr/>
        </p:nvGrpSpPr>
        <p:grpSpPr>
          <a:xfrm>
            <a:off x="6849291" y="4270312"/>
            <a:ext cx="727601" cy="725585"/>
            <a:chOff x="2915928" y="2972963"/>
            <a:chExt cx="822960" cy="828366"/>
          </a:xfrm>
        </p:grpSpPr>
        <p:sp>
          <p:nvSpPr>
            <p:cNvPr id="11" name="Oval 10"/>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12"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89631" tIns="44815" rIns="89631" bIns="44815" numCol="1" anchor="t" anchorCtr="0" compatLnSpc="1">
              <a:prstTxWarp prst="textNoShape">
                <a:avLst/>
              </a:prstTxWarp>
            </a:bodyPr>
            <a:lstStyle/>
            <a:p>
              <a:pPr defTabSz="896297">
                <a:defRPr/>
              </a:pPr>
              <a:endParaRPr lang="en-US" sz="2745" kern="0">
                <a:solidFill>
                  <a:srgbClr val="FFFFFF"/>
                </a:solidFill>
                <a:latin typeface="Calibri"/>
              </a:endParaRPr>
            </a:p>
          </p:txBody>
        </p:sp>
        <p:sp>
          <p:nvSpPr>
            <p:cNvPr id="13" name="TextBox 12"/>
            <p:cNvSpPr txBox="1"/>
            <p:nvPr/>
          </p:nvSpPr>
          <p:spPr>
            <a:xfrm>
              <a:off x="3038190" y="3367356"/>
              <a:ext cx="578438" cy="433973"/>
            </a:xfrm>
            <a:prstGeom prst="rect">
              <a:avLst/>
            </a:prstGeom>
            <a:noFill/>
          </p:spPr>
          <p:txBody>
            <a:bodyPr wrap="square" lIns="0" tIns="0" rIns="0" bIns="0" rtlCol="0">
              <a:spAutoFit/>
            </a:bodyPr>
            <a:lstStyle/>
            <a:p>
              <a:pPr algn="ctr" defTabSz="896297">
                <a:lnSpc>
                  <a:spcPct val="90000"/>
                </a:lnSpc>
                <a:defRPr/>
              </a:pPr>
              <a:r>
                <a:rPr lang="en-US" sz="1372" kern="0" dirty="0">
                  <a:solidFill>
                    <a:srgbClr val="0070C0"/>
                  </a:solidFill>
                  <a:latin typeface="Calibri"/>
                </a:rPr>
                <a:t>VPN GW</a:t>
              </a:r>
            </a:p>
          </p:txBody>
        </p:sp>
      </p:grpSp>
      <p:grpSp>
        <p:nvGrpSpPr>
          <p:cNvPr id="14" name="Group 13"/>
          <p:cNvGrpSpPr/>
          <p:nvPr/>
        </p:nvGrpSpPr>
        <p:grpSpPr>
          <a:xfrm>
            <a:off x="10449443" y="4033677"/>
            <a:ext cx="875749" cy="1149556"/>
            <a:chOff x="6027733" y="2131654"/>
            <a:chExt cx="660349" cy="866811"/>
          </a:xfrm>
        </p:grpSpPr>
        <p:sp>
          <p:nvSpPr>
            <p:cNvPr id="15" name="Rounded Rectangle 14"/>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16" name="Group 15"/>
            <p:cNvGrpSpPr/>
            <p:nvPr/>
          </p:nvGrpSpPr>
          <p:grpSpPr>
            <a:xfrm>
              <a:off x="6093279" y="2187723"/>
              <a:ext cx="529256" cy="754672"/>
              <a:chOff x="4045739" y="2177015"/>
              <a:chExt cx="529256" cy="754672"/>
            </a:xfrm>
          </p:grpSpPr>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0" name="Group 19"/>
          <p:cNvGrpSpPr/>
          <p:nvPr/>
        </p:nvGrpSpPr>
        <p:grpSpPr>
          <a:xfrm>
            <a:off x="9104977" y="4033677"/>
            <a:ext cx="875749" cy="1149556"/>
            <a:chOff x="5111286" y="2128637"/>
            <a:chExt cx="660349" cy="866811"/>
          </a:xfrm>
        </p:grpSpPr>
        <p:sp>
          <p:nvSpPr>
            <p:cNvPr id="21" name="Rounded Rectangle 20"/>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2" name="Group 21"/>
            <p:cNvGrpSpPr/>
            <p:nvPr/>
          </p:nvGrpSpPr>
          <p:grpSpPr>
            <a:xfrm>
              <a:off x="5176832" y="2184706"/>
              <a:ext cx="529256" cy="754672"/>
              <a:chOff x="4045739" y="2177015"/>
              <a:chExt cx="529256" cy="754672"/>
            </a:xfrm>
          </p:grpSpPr>
          <p:pic>
            <p:nvPicPr>
              <p:cNvPr id="23" name="Picture 2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24" name="Picture 2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6" name="Group 25"/>
          <p:cNvGrpSpPr/>
          <p:nvPr/>
        </p:nvGrpSpPr>
        <p:grpSpPr>
          <a:xfrm>
            <a:off x="7766297" y="4033677"/>
            <a:ext cx="875749" cy="1149556"/>
            <a:chOff x="3981473" y="2128637"/>
            <a:chExt cx="660349" cy="866811"/>
          </a:xfrm>
        </p:grpSpPr>
        <p:sp>
          <p:nvSpPr>
            <p:cNvPr id="27" name="Rounded Rectangle 26"/>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nvGrpSpPr>
            <p:cNvPr id="28" name="Group 27"/>
            <p:cNvGrpSpPr/>
            <p:nvPr/>
          </p:nvGrpSpPr>
          <p:grpSpPr>
            <a:xfrm>
              <a:off x="4047019" y="2184706"/>
              <a:ext cx="529256" cy="754672"/>
              <a:chOff x="4045739" y="2177015"/>
              <a:chExt cx="529256" cy="754672"/>
            </a:xfrm>
          </p:grpSpPr>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32" name="Left-Right Arrow 31"/>
          <p:cNvSpPr/>
          <p:nvPr/>
        </p:nvSpPr>
        <p:spPr>
          <a:xfrm rot="5400000">
            <a:off x="10490233" y="3252808"/>
            <a:ext cx="1178575" cy="341959"/>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3" name="Group 32"/>
          <p:cNvGrpSpPr/>
          <p:nvPr/>
        </p:nvGrpSpPr>
        <p:grpSpPr>
          <a:xfrm>
            <a:off x="10385998" y="1568040"/>
            <a:ext cx="1312657" cy="1212668"/>
            <a:chOff x="1441498" y="2335312"/>
            <a:chExt cx="1209154" cy="1117050"/>
          </a:xfrm>
        </p:grpSpPr>
        <p:sp>
          <p:nvSpPr>
            <p:cNvPr id="34" name="Oval 3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defTabSz="896002" fontAlgn="base">
                <a:lnSpc>
                  <a:spcPct val="90000"/>
                </a:lnSpc>
                <a:spcBef>
                  <a:spcPct val="0"/>
                </a:spcBef>
                <a:spcAft>
                  <a:spcPct val="0"/>
                </a:spcAft>
                <a:defRPr/>
              </a:pPr>
              <a:endParaRPr lang="en-US" sz="3529" kern="0" spc="-49" dirty="0">
                <a:gradFill>
                  <a:gsLst>
                    <a:gs pos="36283">
                      <a:srgbClr val="505050"/>
                    </a:gs>
                    <a:gs pos="28000">
                      <a:srgbClr val="505050"/>
                    </a:gs>
                  </a:gsLst>
                  <a:lin ang="5400000" scaled="0"/>
                </a:gradFill>
                <a:latin typeface="Calibri"/>
              </a:endParaRPr>
            </a:p>
          </p:txBody>
        </p:sp>
        <p:sp>
          <p:nvSpPr>
            <p:cNvPr id="35" name="Freeform 3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89631" tIns="44815" rIns="89631" bIns="44815" numCol="1" anchor="t" anchorCtr="0" compatLnSpc="1">
              <a:prstTxWarp prst="textNoShape">
                <a:avLst/>
              </a:prstTxWarp>
            </a:bodyPr>
            <a:lstStyle/>
            <a:p>
              <a:pPr defTabSz="914042">
                <a:defRPr/>
              </a:pPr>
              <a:endParaRPr lang="en-US" sz="2745" kern="0">
                <a:solidFill>
                  <a:srgbClr val="00188F"/>
                </a:solidFill>
                <a:latin typeface="Calibri"/>
              </a:endParaRPr>
            </a:p>
          </p:txBody>
        </p:sp>
        <p:sp>
          <p:nvSpPr>
            <p:cNvPr id="36" name="TextBox 35"/>
            <p:cNvSpPr txBox="1"/>
            <p:nvPr/>
          </p:nvSpPr>
          <p:spPr>
            <a:xfrm>
              <a:off x="1441498" y="2804059"/>
              <a:ext cx="1209154" cy="566915"/>
            </a:xfrm>
            <a:prstGeom prst="rect">
              <a:avLst/>
            </a:prstGeom>
            <a:noFill/>
          </p:spPr>
          <p:txBody>
            <a:bodyPr wrap="none" lIns="179262" tIns="143409" rIns="179262" bIns="143409" rtlCol="0" anchor="ctr">
              <a:spAutoFit/>
            </a:bodyPr>
            <a:lstStyle/>
            <a:p>
              <a:pPr algn="ctr" defTabSz="914042">
                <a:lnSpc>
                  <a:spcPct val="90000"/>
                </a:lnSpc>
                <a:defRPr/>
              </a:pPr>
              <a:r>
                <a:rPr lang="en-US" sz="2353" kern="0" spc="-49" dirty="0">
                  <a:solidFill>
                    <a:srgbClr val="00188F"/>
                  </a:solidFill>
                  <a:latin typeface="Calibri"/>
                </a:rPr>
                <a:t>Internet</a:t>
              </a:r>
            </a:p>
          </p:txBody>
        </p:sp>
      </p:grpSp>
      <p:sp>
        <p:nvSpPr>
          <p:cNvPr id="37" name="Left-Right Arrow 36"/>
          <p:cNvSpPr/>
          <p:nvPr/>
        </p:nvSpPr>
        <p:spPr>
          <a:xfrm rot="5400000">
            <a:off x="6446682" y="3334056"/>
            <a:ext cx="1530557" cy="341959"/>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896297">
              <a:defRPr/>
            </a:pPr>
            <a:endParaRPr lang="en-US" sz="2745" kern="0">
              <a:solidFill>
                <a:srgbClr val="FFFFFF"/>
              </a:solidFill>
              <a:latin typeface="Calibri"/>
            </a:endParaRPr>
          </a:p>
        </p:txBody>
      </p:sp>
      <p:grpSp>
        <p:nvGrpSpPr>
          <p:cNvPr id="38" name="Group 37"/>
          <p:cNvGrpSpPr/>
          <p:nvPr/>
        </p:nvGrpSpPr>
        <p:grpSpPr>
          <a:xfrm>
            <a:off x="7232476" y="1580920"/>
            <a:ext cx="444774" cy="1092564"/>
            <a:chOff x="10520791" y="5710226"/>
            <a:chExt cx="813223" cy="1100576"/>
          </a:xfrm>
        </p:grpSpPr>
        <p:sp>
          <p:nvSpPr>
            <p:cNvPr id="3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4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grpSp>
        <p:nvGrpSpPr>
          <p:cNvPr id="48" name="Group 47"/>
          <p:cNvGrpSpPr/>
          <p:nvPr/>
        </p:nvGrpSpPr>
        <p:grpSpPr>
          <a:xfrm>
            <a:off x="6872763" y="1465559"/>
            <a:ext cx="469515" cy="1153335"/>
            <a:chOff x="10520791" y="5710226"/>
            <a:chExt cx="813223" cy="1100576"/>
          </a:xfrm>
        </p:grpSpPr>
        <p:sp>
          <p:nvSpPr>
            <p:cNvPr id="4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sp>
          <p:nvSpPr>
            <p:cNvPr id="5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89618" tIns="44808" rIns="89618" bIns="44808" numCol="1" anchor="t" anchorCtr="0" compatLnSpc="1">
              <a:prstTxWarp prst="textNoShape">
                <a:avLst/>
              </a:prstTxWarp>
            </a:bodyPr>
            <a:lstStyle/>
            <a:p>
              <a:pPr defTabSz="913683">
                <a:defRPr/>
              </a:pPr>
              <a:endParaRPr lang="en-US" sz="2745" kern="0">
                <a:solidFill>
                  <a:srgbClr val="FFFFFF"/>
                </a:solidFill>
                <a:latin typeface="Calibri"/>
              </a:endParaRPr>
            </a:p>
          </p:txBody>
        </p:sp>
      </p:grpSp>
      <p:sp>
        <p:nvSpPr>
          <p:cNvPr id="58" name="TextBox 57"/>
          <p:cNvSpPr txBox="1"/>
          <p:nvPr/>
        </p:nvSpPr>
        <p:spPr>
          <a:xfrm>
            <a:off x="6482638" y="1038534"/>
            <a:ext cx="2731972" cy="452532"/>
          </a:xfrm>
          <a:prstGeom prst="rect">
            <a:avLst/>
          </a:prstGeom>
          <a:noFill/>
        </p:spPr>
        <p:txBody>
          <a:bodyPr wrap="none" rtlCol="0">
            <a:spAutoFit/>
          </a:bodyPr>
          <a:lstStyle/>
          <a:p>
            <a:pPr defTabSz="896297"/>
            <a:r>
              <a:rPr lang="en-US" sz="2353" dirty="0">
                <a:solidFill>
                  <a:srgbClr val="FFFFFF"/>
                </a:solidFill>
                <a:effectLst>
                  <a:outerShdw blurRad="38100" dist="38100" dir="2700000" algn="tl">
                    <a:srgbClr val="000000">
                      <a:alpha val="43137"/>
                    </a:srgbClr>
                  </a:outerShdw>
                </a:effectLst>
                <a:latin typeface="Calibri"/>
              </a:rPr>
              <a:t>On Premises 10.0/16</a:t>
            </a:r>
            <a:endParaRPr lang="en-US" sz="2353" dirty="0">
              <a:solidFill>
                <a:srgbClr val="FFFFFF"/>
              </a:solidFill>
              <a:latin typeface="Calibri"/>
            </a:endParaRPr>
          </a:p>
        </p:txBody>
      </p:sp>
      <p:sp>
        <p:nvSpPr>
          <p:cNvPr id="59" name="TextBox 58"/>
          <p:cNvSpPr txBox="1"/>
          <p:nvPr/>
        </p:nvSpPr>
        <p:spPr>
          <a:xfrm>
            <a:off x="5349666" y="2899671"/>
            <a:ext cx="1958411" cy="693970"/>
          </a:xfrm>
          <a:prstGeom prst="rect">
            <a:avLst/>
          </a:prstGeom>
          <a:noFill/>
        </p:spPr>
        <p:txBody>
          <a:bodyPr wrap="square" rtlCol="0">
            <a:spAutoFit/>
          </a:bodyPr>
          <a:lstStyle/>
          <a:p>
            <a:pPr algn="ctr" defTabSz="896297"/>
            <a:r>
              <a:rPr lang="en-US" sz="1961" dirty="0">
                <a:solidFill>
                  <a:srgbClr val="FFFFFF"/>
                </a:solidFill>
                <a:effectLst>
                  <a:outerShdw blurRad="38100" dist="38100" dir="2700000" algn="tl">
                    <a:srgbClr val="000000">
                      <a:alpha val="43137"/>
                    </a:srgbClr>
                  </a:outerShdw>
                </a:effectLst>
                <a:latin typeface="Calibri"/>
              </a:rPr>
              <a:t>ExpressRoute</a:t>
            </a:r>
            <a:br>
              <a:rPr lang="en-US" sz="1961" dirty="0">
                <a:solidFill>
                  <a:srgbClr val="FFFFFF"/>
                </a:solidFill>
                <a:effectLst>
                  <a:outerShdw blurRad="38100" dist="38100" dir="2700000" algn="tl">
                    <a:srgbClr val="000000">
                      <a:alpha val="43137"/>
                    </a:srgbClr>
                  </a:outerShdw>
                </a:effectLst>
                <a:latin typeface="Calibri"/>
              </a:rPr>
            </a:br>
            <a:r>
              <a:rPr lang="en-US" sz="1961">
                <a:solidFill>
                  <a:srgbClr val="FFFFFF"/>
                </a:solidFill>
                <a:effectLst>
                  <a:outerShdw blurRad="38100" dist="38100" dir="2700000" algn="tl">
                    <a:srgbClr val="000000">
                      <a:alpha val="43137"/>
                    </a:srgbClr>
                  </a:outerShdw>
                </a:effectLst>
                <a:latin typeface="Calibri"/>
              </a:rPr>
              <a:t>and VPNs</a:t>
            </a:r>
            <a:endParaRPr lang="en-US" sz="1961" dirty="0">
              <a:solidFill>
                <a:srgbClr val="FFFFFF"/>
              </a:solidFill>
              <a:effectLst>
                <a:outerShdw blurRad="38100" dist="38100" dir="2700000" algn="tl">
                  <a:srgbClr val="000000">
                    <a:alpha val="43137"/>
                  </a:srgbClr>
                </a:outerShdw>
              </a:effectLst>
              <a:latin typeface="Calibri"/>
            </a:endParaRPr>
          </a:p>
        </p:txBody>
      </p:sp>
      <p:cxnSp>
        <p:nvCxnSpPr>
          <p:cNvPr id="60" name="Straight Arrow Connector 59"/>
          <p:cNvCxnSpPr>
            <a:stCxn id="21" idx="3"/>
            <a:endCxn id="15" idx="1"/>
          </p:cNvCxnSpPr>
          <p:nvPr/>
        </p:nvCxnSpPr>
        <p:spPr>
          <a:xfrm>
            <a:off x="9980728" y="4608454"/>
            <a:ext cx="468716" cy="0"/>
          </a:xfrm>
          <a:prstGeom prst="straightConnector1">
            <a:avLst/>
          </a:prstGeom>
          <a:noFill/>
          <a:ln w="44450" cap="flat" cmpd="sng" algn="ctr">
            <a:solidFill>
              <a:srgbClr val="FFFFFF"/>
            </a:solidFill>
            <a:prstDash val="solid"/>
            <a:headEnd type="triangle"/>
            <a:tailEnd type="triangle"/>
          </a:ln>
          <a:effectLst/>
        </p:spPr>
      </p:cxnSp>
      <p:cxnSp>
        <p:nvCxnSpPr>
          <p:cNvPr id="61" name="Straight Arrow Connector 60"/>
          <p:cNvCxnSpPr>
            <a:stCxn id="27" idx="3"/>
            <a:endCxn id="21" idx="1"/>
          </p:cNvCxnSpPr>
          <p:nvPr/>
        </p:nvCxnSpPr>
        <p:spPr>
          <a:xfrm>
            <a:off x="8642047" y="4608454"/>
            <a:ext cx="462931" cy="0"/>
          </a:xfrm>
          <a:prstGeom prst="straightConnector1">
            <a:avLst/>
          </a:prstGeom>
          <a:noFill/>
          <a:ln w="44450" cap="flat" cmpd="sng" algn="ctr">
            <a:solidFill>
              <a:srgbClr val="FFFFFF"/>
            </a:solidFill>
            <a:prstDash val="solid"/>
            <a:headEnd type="triangle"/>
            <a:tailEnd type="triangle"/>
          </a:ln>
          <a:effectLst/>
        </p:spPr>
      </p:cxnSp>
      <p:cxnSp>
        <p:nvCxnSpPr>
          <p:cNvPr id="62" name="Elbow Connector 61"/>
          <p:cNvCxnSpPr>
            <a:stCxn id="27" idx="1"/>
          </p:cNvCxnSpPr>
          <p:nvPr/>
        </p:nvCxnSpPr>
        <p:spPr>
          <a:xfrm rot="10800000">
            <a:off x="7454863" y="2673484"/>
            <a:ext cx="311436" cy="193497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63" name="Elbow Connector 62"/>
          <p:cNvCxnSpPr>
            <a:stCxn id="7" idx="2"/>
            <a:endCxn id="9" idx="2"/>
          </p:cNvCxnSpPr>
          <p:nvPr/>
        </p:nvCxnSpPr>
        <p:spPr>
          <a:xfrm rot="16200000" flipH="1">
            <a:off x="9545745" y="4331947"/>
            <a:ext cx="12448" cy="2683146"/>
          </a:xfrm>
          <a:prstGeom prst="bentConnector3">
            <a:avLst>
              <a:gd name="adj1" fmla="val 4223764"/>
            </a:avLst>
          </a:prstGeom>
          <a:noFill/>
          <a:ln w="41275" cap="flat" cmpd="sng" algn="ctr">
            <a:solidFill>
              <a:srgbClr val="FFFFFF"/>
            </a:solidFill>
            <a:prstDash val="sysDot"/>
            <a:headEnd type="triangle"/>
            <a:tailEnd type="triangle"/>
          </a:ln>
          <a:effectLst/>
        </p:spPr>
      </p:cxnSp>
      <p:grpSp>
        <p:nvGrpSpPr>
          <p:cNvPr id="64" name="Group 63"/>
          <p:cNvGrpSpPr/>
          <p:nvPr/>
        </p:nvGrpSpPr>
        <p:grpSpPr>
          <a:xfrm>
            <a:off x="9369643" y="6007182"/>
            <a:ext cx="363801" cy="363801"/>
            <a:chOff x="4687755" y="2457342"/>
            <a:chExt cx="608869" cy="608869"/>
          </a:xfrm>
          <a:solidFill>
            <a:srgbClr val="FF3399"/>
          </a:solidFill>
        </p:grpSpPr>
        <p:sp>
          <p:nvSpPr>
            <p:cNvPr id="65" name="Rectangle 6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66" name="Rectangle 6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cxnSp>
        <p:nvCxnSpPr>
          <p:cNvPr id="67" name="Elbow Connector 66"/>
          <p:cNvCxnSpPr>
            <a:stCxn id="27" idx="0"/>
            <a:endCxn id="34" idx="2"/>
          </p:cNvCxnSpPr>
          <p:nvPr/>
        </p:nvCxnSpPr>
        <p:spPr>
          <a:xfrm rot="5400000" flipH="1" flipV="1">
            <a:off x="8390431" y="1988113"/>
            <a:ext cx="1859303" cy="2231823"/>
          </a:xfrm>
          <a:prstGeom prst="bentConnector2">
            <a:avLst/>
          </a:prstGeom>
          <a:noFill/>
          <a:ln w="41275" cap="flat" cmpd="sng" algn="ctr">
            <a:solidFill>
              <a:srgbClr val="FFFFFF"/>
            </a:solidFill>
            <a:prstDash val="sysDot"/>
            <a:headEnd type="triangle"/>
            <a:tailEnd type="triangle"/>
          </a:ln>
          <a:effectLst/>
        </p:spPr>
      </p:cxnSp>
      <p:cxnSp>
        <p:nvCxnSpPr>
          <p:cNvPr id="68" name="Elbow Connector 67"/>
          <p:cNvCxnSpPr>
            <a:stCxn id="21" idx="0"/>
            <a:endCxn id="34" idx="2"/>
          </p:cNvCxnSpPr>
          <p:nvPr/>
        </p:nvCxnSpPr>
        <p:spPr>
          <a:xfrm rot="5400000" flipH="1" flipV="1">
            <a:off x="9059771" y="2657454"/>
            <a:ext cx="1859303" cy="893144"/>
          </a:xfrm>
          <a:prstGeom prst="bentConnector2">
            <a:avLst/>
          </a:prstGeom>
          <a:noFill/>
          <a:ln w="41275" cap="flat" cmpd="sng" algn="ctr">
            <a:solidFill>
              <a:srgbClr val="FFFFFF"/>
            </a:solidFill>
            <a:prstDash val="sysDot"/>
            <a:headEnd type="triangle"/>
            <a:tailEnd type="triangle"/>
          </a:ln>
          <a:effectLst/>
        </p:spPr>
      </p:cxnSp>
      <p:grpSp>
        <p:nvGrpSpPr>
          <p:cNvPr id="69" name="Group 68"/>
          <p:cNvGrpSpPr/>
          <p:nvPr/>
        </p:nvGrpSpPr>
        <p:grpSpPr>
          <a:xfrm>
            <a:off x="8028495" y="2835204"/>
            <a:ext cx="363801" cy="363801"/>
            <a:chOff x="4687755" y="2457342"/>
            <a:chExt cx="608869" cy="608869"/>
          </a:xfrm>
          <a:solidFill>
            <a:srgbClr val="FF3399"/>
          </a:solidFill>
        </p:grpSpPr>
        <p:sp>
          <p:nvSpPr>
            <p:cNvPr id="70" name="Rectangle 6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1" name="Rectangle 7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grpSp>
        <p:nvGrpSpPr>
          <p:cNvPr id="72" name="Group 71"/>
          <p:cNvGrpSpPr/>
          <p:nvPr/>
        </p:nvGrpSpPr>
        <p:grpSpPr>
          <a:xfrm>
            <a:off x="9369644" y="2835203"/>
            <a:ext cx="363801" cy="363801"/>
            <a:chOff x="4687755" y="2457342"/>
            <a:chExt cx="608869" cy="608869"/>
          </a:xfrm>
          <a:solidFill>
            <a:srgbClr val="FF3399"/>
          </a:solidFill>
        </p:grpSpPr>
        <p:sp>
          <p:nvSpPr>
            <p:cNvPr id="73" name="Rectangle 7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sp>
          <p:nvSpPr>
            <p:cNvPr id="74" name="Rectangle 7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79262" tIns="143409" rIns="179262" bIns="143409" numCol="1" spcCol="0" rtlCol="0" fromWordArt="0" anchor="t" anchorCtr="0" forceAA="0" compatLnSpc="1">
              <a:prstTxWarp prst="textNoShape">
                <a:avLst/>
              </a:prstTxWarp>
              <a:noAutofit/>
            </a:bodyPr>
            <a:lstStyle/>
            <a:p>
              <a:pPr algn="ctr" defTabSz="896002" fontAlgn="base">
                <a:lnSpc>
                  <a:spcPct val="90000"/>
                </a:lnSpc>
                <a:spcBef>
                  <a:spcPct val="0"/>
                </a:spcBef>
                <a:spcAft>
                  <a:spcPct val="0"/>
                </a:spcAft>
                <a:defRPr/>
              </a:pPr>
              <a:endParaRPr lang="en-US" sz="3137" kern="0" spc="-49" dirty="0">
                <a:solidFill>
                  <a:srgbClr val="FFFFFF"/>
                </a:solidFill>
                <a:latin typeface="Calibri"/>
              </a:endParaRPr>
            </a:p>
          </p:txBody>
        </p:sp>
      </p:grpSp>
      <p:sp>
        <p:nvSpPr>
          <p:cNvPr id="75" name="TextBox 74"/>
          <p:cNvSpPr txBox="1"/>
          <p:nvPr/>
        </p:nvSpPr>
        <p:spPr>
          <a:xfrm>
            <a:off x="8540930" y="400451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6" name="TextBox 75"/>
          <p:cNvSpPr txBox="1"/>
          <p:nvPr/>
        </p:nvSpPr>
        <p:spPr>
          <a:xfrm>
            <a:off x="9898098" y="4011957"/>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7" name="TextBox 76"/>
          <p:cNvSpPr txBox="1"/>
          <p:nvPr/>
        </p:nvSpPr>
        <p:spPr>
          <a:xfrm>
            <a:off x="7313810" y="3058365"/>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
        <p:nvSpPr>
          <p:cNvPr id="78" name="TextBox 77"/>
          <p:cNvSpPr txBox="1"/>
          <p:nvPr/>
        </p:nvSpPr>
        <p:spPr>
          <a:xfrm>
            <a:off x="11026423" y="2909896"/>
            <a:ext cx="655858" cy="778355"/>
          </a:xfrm>
          <a:prstGeom prst="rect">
            <a:avLst/>
          </a:prstGeom>
          <a:noFill/>
        </p:spPr>
        <p:txBody>
          <a:bodyPr wrap="none" lIns="179262" tIns="143409" rIns="179262" bIns="143409" rtlCol="0">
            <a:spAutoFit/>
          </a:bodyPr>
          <a:lstStyle/>
          <a:p>
            <a:pPr defTabSz="896297">
              <a:lnSpc>
                <a:spcPct val="90000"/>
              </a:lnSpc>
              <a:spcAft>
                <a:spcPts val="588"/>
              </a:spcAft>
              <a:defRPr/>
            </a:pPr>
            <a:r>
              <a:rPr lang="en-US" sz="3529"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529" b="1" kern="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6631895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bwMode="auto">
          <a:xfrm>
            <a:off x="7069874" y="3568391"/>
            <a:ext cx="4606278" cy="1765021"/>
          </a:xfrm>
          <a:prstGeom prst="rect">
            <a:avLst/>
          </a:prstGeom>
          <a:solidFill>
            <a:schemeClr val="tx1">
              <a:lumMod val="65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Virtual Machine Architecture</a:t>
            </a:r>
          </a:p>
        </p:txBody>
      </p:sp>
      <p:sp>
        <p:nvSpPr>
          <p:cNvPr id="13" name="Content Placeholder 12"/>
          <p:cNvSpPr>
            <a:spLocks noGrp="1"/>
          </p:cNvSpPr>
          <p:nvPr>
            <p:ph sz="quarter" idx="10"/>
          </p:nvPr>
        </p:nvSpPr>
        <p:spPr>
          <a:xfrm>
            <a:off x="268287" y="1398396"/>
            <a:ext cx="7216180" cy="4859529"/>
          </a:xfrm>
        </p:spPr>
        <p:txBody>
          <a:bodyPr>
            <a:normAutofit fontScale="92500" lnSpcReduction="10000"/>
          </a:bodyPr>
          <a:lstStyle/>
          <a:p>
            <a:r>
              <a:rPr lang="en-US" dirty="0"/>
              <a:t>Bootable OS Disk (.</a:t>
            </a:r>
            <a:r>
              <a:rPr lang="en-US" dirty="0" err="1"/>
              <a:t>vhd</a:t>
            </a:r>
            <a:r>
              <a:rPr lang="en-US" dirty="0"/>
              <a:t>)</a:t>
            </a:r>
          </a:p>
          <a:p>
            <a:pPr lvl="1"/>
            <a:r>
              <a:rPr lang="en-US" dirty="0"/>
              <a:t>Windows, Linux, Server SKUs</a:t>
            </a:r>
          </a:p>
          <a:p>
            <a:endParaRPr lang="en-US" dirty="0"/>
          </a:p>
          <a:p>
            <a:r>
              <a:rPr lang="en-US" dirty="0"/>
              <a:t>Optional 1+ data disks</a:t>
            </a:r>
          </a:p>
          <a:p>
            <a:pPr marL="0" indent="0">
              <a:buNone/>
            </a:pPr>
            <a:endParaRPr lang="en-US" dirty="0"/>
          </a:p>
          <a:p>
            <a:r>
              <a:rPr lang="en-US" dirty="0"/>
              <a:t>Virtual Network isolation</a:t>
            </a:r>
          </a:p>
          <a:p>
            <a:pPr lvl="1"/>
            <a:r>
              <a:rPr lang="en-US" dirty="0"/>
              <a:t>Network Security Groups allow access, such as Remote Desktop (RDP)</a:t>
            </a:r>
          </a:p>
          <a:p>
            <a:pPr marL="0" indent="0">
              <a:buNone/>
            </a:pPr>
            <a:endParaRPr lang="en-US" dirty="0"/>
          </a:p>
        </p:txBody>
      </p:sp>
      <p:sp>
        <p:nvSpPr>
          <p:cNvPr id="6" name="TextBox 5"/>
          <p:cNvSpPr txBox="1"/>
          <p:nvPr/>
        </p:nvSpPr>
        <p:spPr>
          <a:xfrm>
            <a:off x="7221328" y="4518305"/>
            <a:ext cx="1307590"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OS Disk</a:t>
            </a:r>
          </a:p>
        </p:txBody>
      </p:sp>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97185" y="2030569"/>
            <a:ext cx="1125763" cy="1125763"/>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454870" y="3761233"/>
            <a:ext cx="780290" cy="780290"/>
          </a:xfrm>
          <a:prstGeom prst="rect">
            <a:avLst/>
          </a:prstGeom>
        </p:spPr>
      </p:pic>
      <p:pic>
        <p:nvPicPr>
          <p:cNvPr id="12" name="Picture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84978" y="3761233"/>
            <a:ext cx="780290" cy="780290"/>
          </a:xfrm>
          <a:prstGeom prst="rect">
            <a:avLst/>
          </a:prstGeom>
        </p:spPr>
      </p:pic>
      <p:cxnSp>
        <p:nvCxnSpPr>
          <p:cNvPr id="15" name="Straight Connector 14"/>
          <p:cNvCxnSpPr>
            <a:stCxn id="10" idx="2"/>
            <a:endCxn id="11" idx="0"/>
          </p:cNvCxnSpPr>
          <p:nvPr/>
        </p:nvCxnSpPr>
        <p:spPr>
          <a:xfrm>
            <a:off x="9360067" y="3156332"/>
            <a:ext cx="1484948" cy="604901"/>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2" idx="0"/>
          </p:cNvCxnSpPr>
          <p:nvPr/>
        </p:nvCxnSpPr>
        <p:spPr>
          <a:xfrm flipH="1">
            <a:off x="7875123" y="3156332"/>
            <a:ext cx="1484944" cy="604901"/>
          </a:xfrm>
          <a:prstGeom prst="line">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013878" y="4518305"/>
            <a:ext cx="1662273"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Data Disk(s)</a:t>
            </a:r>
          </a:p>
        </p:txBody>
      </p:sp>
      <p:sp>
        <p:nvSpPr>
          <p:cNvPr id="46" name="TextBox 45"/>
          <p:cNvSpPr txBox="1"/>
          <p:nvPr/>
        </p:nvSpPr>
        <p:spPr>
          <a:xfrm>
            <a:off x="7221328" y="4852695"/>
            <a:ext cx="1307590"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127 GB</a:t>
            </a:r>
          </a:p>
        </p:txBody>
      </p:sp>
      <p:sp>
        <p:nvSpPr>
          <p:cNvPr id="47" name="TextBox 46"/>
          <p:cNvSpPr txBox="1"/>
          <p:nvPr/>
        </p:nvSpPr>
        <p:spPr>
          <a:xfrm>
            <a:off x="9844237" y="4852695"/>
            <a:ext cx="200980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Up to 1 TB</a:t>
            </a:r>
          </a:p>
        </p:txBody>
      </p:sp>
      <p:sp>
        <p:nvSpPr>
          <p:cNvPr id="63" name="TextBox 62"/>
          <p:cNvSpPr txBox="1"/>
          <p:nvPr/>
        </p:nvSpPr>
        <p:spPr>
          <a:xfrm>
            <a:off x="7400970" y="3516283"/>
            <a:ext cx="391819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a:t>
            </a:r>
          </a:p>
        </p:txBody>
      </p:sp>
      <p:grpSp>
        <p:nvGrpSpPr>
          <p:cNvPr id="3" name="Group 2"/>
          <p:cNvGrpSpPr/>
          <p:nvPr/>
        </p:nvGrpSpPr>
        <p:grpSpPr>
          <a:xfrm>
            <a:off x="7832883" y="1562894"/>
            <a:ext cx="3012132" cy="1591757"/>
            <a:chOff x="7832883" y="1562894"/>
            <a:chExt cx="3012132" cy="1591757"/>
          </a:xfrm>
        </p:grpSpPr>
        <p:sp>
          <p:nvSpPr>
            <p:cNvPr id="16" name="Rectangle 15"/>
            <p:cNvSpPr/>
            <p:nvPr/>
          </p:nvSpPr>
          <p:spPr bwMode="auto">
            <a:xfrm>
              <a:off x="7875123" y="2030568"/>
              <a:ext cx="2969892" cy="112408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832883" y="1703053"/>
              <a:ext cx="361829" cy="361829"/>
            </a:xfrm>
            <a:prstGeom prst="rect">
              <a:avLst/>
            </a:prstGeom>
          </p:spPr>
        </p:pic>
        <p:sp>
          <p:nvSpPr>
            <p:cNvPr id="18" name="TextBox 17"/>
            <p:cNvSpPr txBox="1"/>
            <p:nvPr/>
          </p:nvSpPr>
          <p:spPr>
            <a:xfrm>
              <a:off x="7958613" y="1562894"/>
              <a:ext cx="2055265" cy="544765"/>
            </a:xfrm>
            <a:prstGeom prst="rect">
              <a:avLst/>
            </a:prstGeom>
            <a:noFill/>
          </p:spPr>
          <p:txBody>
            <a:bodyPr wrap="squar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Virtual Network</a:t>
              </a:r>
            </a:p>
          </p:txBody>
        </p:sp>
      </p:grpSp>
    </p:spTree>
    <p:extLst>
      <p:ext uri="{BB962C8B-B14F-4D97-AF65-F5344CB8AC3E}">
        <p14:creationId xmlns:p14="http://schemas.microsoft.com/office/powerpoint/2010/main" val="3880764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6" y="4533789"/>
            <a:ext cx="11240393" cy="724143"/>
          </a:xfrm>
        </p:spPr>
        <p:txBody>
          <a:bodyPr/>
          <a:lstStyle/>
          <a:p>
            <a:r>
              <a:rPr lang="en-US" sz="3921" dirty="0"/>
              <a:t>Network Security Groups</a:t>
            </a:r>
            <a:endParaRPr lang="en-US" dirty="0"/>
          </a:p>
        </p:txBody>
      </p:sp>
    </p:spTree>
    <p:extLst>
      <p:ext uri="{BB962C8B-B14F-4D97-AF65-F5344CB8AC3E}">
        <p14:creationId xmlns:p14="http://schemas.microsoft.com/office/powerpoint/2010/main" val="97161791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Premises Connectivity</a:t>
            </a:r>
          </a:p>
        </p:txBody>
      </p:sp>
    </p:spTree>
    <p:extLst>
      <p:ext uri="{BB962C8B-B14F-4D97-AF65-F5344CB8AC3E}">
        <p14:creationId xmlns:p14="http://schemas.microsoft.com/office/powerpoint/2010/main" val="48005400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Point-to-Site VPNs</a:t>
            </a:r>
          </a:p>
        </p:txBody>
      </p:sp>
      <p:sp>
        <p:nvSpPr>
          <p:cNvPr id="4" name="Content Placeholder 4"/>
          <p:cNvSpPr txBox="1">
            <a:spLocks/>
          </p:cNvSpPr>
          <p:nvPr/>
        </p:nvSpPr>
        <p:spPr>
          <a:xfrm>
            <a:off x="6284152" y="1951578"/>
            <a:ext cx="4522115" cy="3579123"/>
          </a:xfrm>
          <a:prstGeom prst="rect">
            <a:avLst/>
          </a:prstGeom>
        </p:spPr>
        <p:txBody>
          <a:bodyPr vert="horz" lIns="91427" tIns="45713" rIns="91427" bIns="45713"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765" dirty="0">
              <a:solidFill>
                <a:srgbClr val="FFFFFF"/>
              </a:solidFill>
            </a:endParaRPr>
          </a:p>
        </p:txBody>
      </p:sp>
      <p:sp>
        <p:nvSpPr>
          <p:cNvPr id="5" name="Rectangle 4"/>
          <p:cNvSpPr/>
          <p:nvPr/>
        </p:nvSpPr>
        <p:spPr bwMode="auto">
          <a:xfrm>
            <a:off x="269238" y="2629459"/>
            <a:ext cx="5100657" cy="3832427"/>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defRPr/>
            </a:pPr>
            <a:r>
              <a:rPr lang="en-US" sz="1961" kern="0" dirty="0">
                <a:solidFill>
                  <a:srgbClr val="FFFFFF"/>
                </a:solidFill>
                <a:latin typeface="Segoe UI"/>
              </a:rPr>
              <a:t>On-premises</a:t>
            </a:r>
          </a:p>
        </p:txBody>
      </p:sp>
      <p:sp>
        <p:nvSpPr>
          <p:cNvPr id="6" name="Rounded Rectangle 5"/>
          <p:cNvSpPr/>
          <p:nvPr/>
        </p:nvSpPr>
        <p:spPr bwMode="auto">
          <a:xfrm>
            <a:off x="683405" y="3278599"/>
            <a:ext cx="4272323" cy="1274493"/>
          </a:xfrm>
          <a:prstGeom prst="roundRect">
            <a:avLst>
              <a:gd name="adj" fmla="val 6387"/>
            </a:avLst>
          </a:prstGeom>
          <a:solidFill>
            <a:srgbClr val="B0B186"/>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sp>
        <p:nvSpPr>
          <p:cNvPr id="7" name="TextBox 6"/>
          <p:cNvSpPr txBox="1"/>
          <p:nvPr/>
        </p:nvSpPr>
        <p:spPr>
          <a:xfrm>
            <a:off x="683405" y="4475969"/>
            <a:ext cx="1950751" cy="561207"/>
          </a:xfrm>
          <a:prstGeom prst="rect">
            <a:avLst/>
          </a:prstGeom>
          <a:noFill/>
        </p:spPr>
        <p:txBody>
          <a:bodyPr wrap="none" lIns="0" tIns="143428" rIns="179285" bIns="143428" rtlCol="0">
            <a:spAutoFit/>
          </a:bodyPr>
          <a:lstStyle/>
          <a:p>
            <a:pPr defTabSz="896386">
              <a:lnSpc>
                <a:spcPct val="90000"/>
              </a:lnSpc>
              <a:defRPr/>
            </a:pPr>
            <a:r>
              <a:rPr lang="en-US" sz="1961" kern="0" dirty="0">
                <a:solidFill>
                  <a:srgbClr val="FFFFFF"/>
                </a:solidFill>
              </a:rPr>
              <a:t>Your datacenter</a:t>
            </a:r>
          </a:p>
        </p:txBody>
      </p:sp>
      <p:sp>
        <p:nvSpPr>
          <p:cNvPr id="8" name="TextBox 7"/>
          <p:cNvSpPr txBox="1"/>
          <p:nvPr/>
        </p:nvSpPr>
        <p:spPr>
          <a:xfrm>
            <a:off x="1855113" y="5236474"/>
            <a:ext cx="2277153" cy="1104318"/>
          </a:xfrm>
          <a:prstGeom prst="rect">
            <a:avLst/>
          </a:prstGeom>
          <a:noFill/>
        </p:spPr>
        <p:txBody>
          <a:bodyPr wrap="none" lIns="0" tIns="143428" rIns="179285" bIns="143428" rtlCol="0">
            <a:spAutoFit/>
          </a:bodyPr>
          <a:lstStyle/>
          <a:p>
            <a:pPr defTabSz="896386">
              <a:lnSpc>
                <a:spcPct val="90000"/>
              </a:lnSpc>
              <a:defRPr/>
            </a:pPr>
            <a:r>
              <a:rPr lang="en-US" sz="1961" kern="0" dirty="0">
                <a:solidFill>
                  <a:srgbClr val="FFFFFF"/>
                </a:solidFill>
              </a:rPr>
              <a:t>Individual </a:t>
            </a:r>
            <a:br>
              <a:rPr lang="en-US" sz="1961" kern="0" dirty="0">
                <a:solidFill>
                  <a:srgbClr val="FFFFFF"/>
                </a:solidFill>
              </a:rPr>
            </a:br>
            <a:r>
              <a:rPr lang="en-US" sz="1961" kern="0" dirty="0">
                <a:solidFill>
                  <a:srgbClr val="FFFFFF"/>
                </a:solidFill>
              </a:rPr>
              <a:t>computers behind </a:t>
            </a:r>
            <a:br>
              <a:rPr lang="en-US" sz="1961" kern="0" dirty="0">
                <a:solidFill>
                  <a:srgbClr val="FFFFFF"/>
                </a:solidFill>
              </a:rPr>
            </a:br>
            <a:r>
              <a:rPr lang="en-US" sz="1961" kern="0" dirty="0">
                <a:solidFill>
                  <a:srgbClr val="FFFFFF"/>
                </a:solidFill>
              </a:rPr>
              <a:t>corporate firewall</a:t>
            </a:r>
          </a:p>
        </p:txBody>
      </p:sp>
      <p:grpSp>
        <p:nvGrpSpPr>
          <p:cNvPr id="9" name="Group 8"/>
          <p:cNvGrpSpPr/>
          <p:nvPr/>
        </p:nvGrpSpPr>
        <p:grpSpPr>
          <a:xfrm>
            <a:off x="779280" y="3369967"/>
            <a:ext cx="2424963" cy="1091756"/>
            <a:chOff x="794905" y="2135332"/>
            <a:chExt cx="3406034" cy="1533449"/>
          </a:xfrm>
        </p:grpSpPr>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rgbClr val="00188F"/>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rgbClr val="00188F"/>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rgbClr val="00188F"/>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rgbClr val="00188F"/>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rgbClr val="00188F"/>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rgbClr val="00188F"/>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rgbClr val="00188F"/>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rgbClr val="00188F"/>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rgbClr val="00188F"/>
            </a:solidFill>
            <a:ln w="63500">
              <a:noFill/>
            </a:ln>
            <a:effectLst/>
          </p:spPr>
        </p:pic>
      </p:grpSp>
      <p:sp>
        <p:nvSpPr>
          <p:cNvPr id="19" name="TextBox 18"/>
          <p:cNvSpPr txBox="1"/>
          <p:nvPr/>
        </p:nvSpPr>
        <p:spPr>
          <a:xfrm>
            <a:off x="6028063" y="4146965"/>
            <a:ext cx="1660751" cy="832764"/>
          </a:xfrm>
          <a:prstGeom prst="rect">
            <a:avLst/>
          </a:prstGeom>
          <a:noFill/>
        </p:spPr>
        <p:txBody>
          <a:bodyPr wrap="none" lIns="0" tIns="143428" rIns="179285" bIns="143428" rtlCol="0">
            <a:spAutoFit/>
          </a:bodyPr>
          <a:lstStyle/>
          <a:p>
            <a:pPr algn="ctr" defTabSz="896386">
              <a:lnSpc>
                <a:spcPct val="90000"/>
              </a:lnSpc>
              <a:defRPr/>
            </a:pPr>
            <a:r>
              <a:rPr lang="en-US" sz="1961" kern="0" dirty="0">
                <a:gradFill>
                  <a:gsLst>
                    <a:gs pos="2917">
                      <a:srgbClr val="FFFFFF"/>
                    </a:gs>
                    <a:gs pos="100000">
                      <a:srgbClr val="FFFFFF"/>
                    </a:gs>
                  </a:gsLst>
                  <a:lin ang="5400000" scaled="0"/>
                </a:gradFill>
              </a:rPr>
              <a:t>Point-to-Site </a:t>
            </a:r>
            <a:br>
              <a:rPr lang="en-US" sz="1961" kern="0" dirty="0">
                <a:gradFill>
                  <a:gsLst>
                    <a:gs pos="2917">
                      <a:srgbClr val="FFFFFF"/>
                    </a:gs>
                    <a:gs pos="100000">
                      <a:srgbClr val="FFFFFF"/>
                    </a:gs>
                  </a:gsLst>
                  <a:lin ang="5400000" scaled="0"/>
                </a:gradFill>
              </a:rPr>
            </a:br>
            <a:r>
              <a:rPr lang="en-US" sz="1961" kern="0" dirty="0">
                <a:gradFill>
                  <a:gsLst>
                    <a:gs pos="2917">
                      <a:srgbClr val="FFFFFF"/>
                    </a:gs>
                    <a:gs pos="100000">
                      <a:srgbClr val="FFFFFF"/>
                    </a:gs>
                  </a:gsLst>
                  <a:lin ang="5400000" scaled="0"/>
                </a:gradFill>
              </a:rPr>
              <a:t>VPN</a:t>
            </a:r>
          </a:p>
        </p:txBody>
      </p:sp>
      <p:sp>
        <p:nvSpPr>
          <p:cNvPr id="20" name="Oval 19"/>
          <p:cNvSpPr/>
          <p:nvPr/>
        </p:nvSpPr>
        <p:spPr bwMode="auto">
          <a:xfrm>
            <a:off x="3371599" y="3284673"/>
            <a:ext cx="1254415" cy="1278999"/>
          </a:xfrm>
          <a:prstGeom prst="ellipse">
            <a:avLst/>
          </a:prstGeom>
          <a:solidFill>
            <a:srgbClr val="FFFFFF"/>
          </a:solidFill>
          <a:ln w="76200" cap="flat" cmpd="sng" algn="ctr">
            <a:solidFill>
              <a:srgbClr val="FFFFFF">
                <a:lumMod val="90000"/>
                <a:lumOff val="10000"/>
              </a:srgbClr>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sp>
        <p:nvSpPr>
          <p:cNvPr id="21" name="Freeform 52"/>
          <p:cNvSpPr>
            <a:spLocks noEditPoints="1"/>
          </p:cNvSpPr>
          <p:nvPr/>
        </p:nvSpPr>
        <p:spPr bwMode="auto">
          <a:xfrm>
            <a:off x="3566992" y="3411501"/>
            <a:ext cx="868954" cy="661383"/>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22" name="TextBox 21"/>
          <p:cNvSpPr txBox="1"/>
          <p:nvPr/>
        </p:nvSpPr>
        <p:spPr>
          <a:xfrm>
            <a:off x="3414747" y="3928219"/>
            <a:ext cx="1182390" cy="588366"/>
          </a:xfrm>
          <a:prstGeom prst="rect">
            <a:avLst/>
          </a:prstGeom>
          <a:noFill/>
        </p:spPr>
        <p:txBody>
          <a:bodyPr wrap="none" lIns="179285" tIns="143428" rIns="179285" bIns="143428" rtlCol="0">
            <a:spAutoFit/>
          </a:bodyPr>
          <a:lstStyle/>
          <a:p>
            <a:pPr algn="ctr" defTabSz="896386">
              <a:lnSpc>
                <a:spcPct val="90000"/>
              </a:lnSpc>
              <a:defRPr/>
            </a:pPr>
            <a:r>
              <a:rPr lang="en-US" sz="1078" kern="0" dirty="0">
                <a:solidFill>
                  <a:srgbClr val="002050"/>
                </a:solidFill>
              </a:rPr>
              <a:t>Route-based </a:t>
            </a:r>
          </a:p>
          <a:p>
            <a:pPr algn="ctr" defTabSz="896386">
              <a:lnSpc>
                <a:spcPct val="90000"/>
              </a:lnSpc>
              <a:defRPr/>
            </a:pPr>
            <a:r>
              <a:rPr lang="en-US" sz="1078" kern="0" dirty="0">
                <a:solidFill>
                  <a:srgbClr val="002050"/>
                </a:solidFill>
              </a:rPr>
              <a:t>VPN</a:t>
            </a:r>
          </a:p>
        </p:txBody>
      </p:sp>
      <p:sp>
        <p:nvSpPr>
          <p:cNvPr id="23" name="Clpoud Icon"/>
          <p:cNvSpPr>
            <a:spLocks noChangeAspect="1"/>
          </p:cNvSpPr>
          <p:nvPr/>
        </p:nvSpPr>
        <p:spPr bwMode="black">
          <a:xfrm>
            <a:off x="6296179" y="216811"/>
            <a:ext cx="5626583" cy="31796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w="9525" cap="flat" cmpd="sng" algn="ctr">
            <a:solidFill>
              <a:srgbClr val="00188F"/>
            </a:solidFill>
            <a:prstDash val="solid"/>
          </a:ln>
          <a:effectLst/>
          <a:extLst/>
        </p:spPr>
        <p:txBody>
          <a:bodyPr vert="horz" wrap="square" lIns="89577" tIns="179148" rIns="447867" bIns="44787" numCol="1" anchor="t" anchorCtr="0" compatLnSpc="1">
            <a:prstTxWarp prst="textNoShape">
              <a:avLst/>
            </a:prstTxWarp>
          </a:bodyPr>
          <a:lstStyle/>
          <a:p>
            <a:pPr algn="ctr" defTabSz="896386" fontAlgn="base">
              <a:lnSpc>
                <a:spcPct val="90000"/>
              </a:lnSpc>
              <a:spcBef>
                <a:spcPct val="0"/>
              </a:spcBef>
              <a:spcAft>
                <a:spcPct val="0"/>
              </a:spcAft>
              <a:defRPr/>
            </a:pPr>
            <a:br>
              <a:rPr lang="en-US" sz="2353" kern="0" spc="-49" dirty="0">
                <a:solidFill>
                  <a:srgbClr val="FFFFFF"/>
                </a:solidFill>
                <a:latin typeface="Segoe UI"/>
              </a:rPr>
            </a:br>
            <a:r>
              <a:rPr lang="en-US" sz="2353" kern="0" spc="-49" dirty="0">
                <a:solidFill>
                  <a:srgbClr val="FFFFFF"/>
                </a:solidFill>
                <a:latin typeface="Segoe UI"/>
              </a:rPr>
              <a:t>Azure</a:t>
            </a:r>
          </a:p>
        </p:txBody>
      </p:sp>
      <p:sp>
        <p:nvSpPr>
          <p:cNvPr id="24" name="Freeform 23"/>
          <p:cNvSpPr/>
          <p:nvPr/>
        </p:nvSpPr>
        <p:spPr bwMode="auto">
          <a:xfrm>
            <a:off x="7642960" y="1333503"/>
            <a:ext cx="4046853" cy="1874369"/>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w="10795" cap="flat" cmpd="sng" algn="ctr">
            <a:noFill/>
            <a:prstDash val="solid"/>
            <a:headEnd type="none" w="med" len="med"/>
            <a:tailEnd type="none" w="med" len="med"/>
          </a:ln>
          <a:effectLst/>
        </p:spPr>
        <p:txBody>
          <a:bodyPr rot="0" spcFirstLastPara="0" vertOverflow="overflow" horzOverflow="overflow" vert="horz" wrap="square" lIns="1075297" tIns="143373" rIns="0" bIns="44821" numCol="1" spcCol="0" rtlCol="0" fromWordArt="0" anchor="b" anchorCtr="0" forceAA="0" compatLnSpc="1">
            <a:prstTxWarp prst="textNoShape">
              <a:avLst/>
            </a:prstTxWarp>
            <a:noAutofit/>
          </a:bodyPr>
          <a:lstStyle/>
          <a:p>
            <a:pPr defTabSz="896386">
              <a:defRPr/>
            </a:pPr>
            <a:r>
              <a:rPr lang="en-US" sz="1765" kern="0" dirty="0">
                <a:solidFill>
                  <a:srgbClr val="002050">
                    <a:lumMod val="90000"/>
                    <a:lumOff val="10000"/>
                  </a:srgbClr>
                </a:solidFill>
                <a:latin typeface="Segoe UI"/>
              </a:rPr>
              <a:t>Virtual Network</a:t>
            </a:r>
          </a:p>
        </p:txBody>
      </p:sp>
      <p:sp>
        <p:nvSpPr>
          <p:cNvPr id="25" name="TextBox 24"/>
          <p:cNvSpPr txBox="1"/>
          <p:nvPr/>
        </p:nvSpPr>
        <p:spPr>
          <a:xfrm>
            <a:off x="6243606" y="2715648"/>
            <a:ext cx="1445208" cy="588366"/>
          </a:xfrm>
          <a:prstGeom prst="rect">
            <a:avLst/>
          </a:prstGeom>
          <a:noFill/>
        </p:spPr>
        <p:txBody>
          <a:bodyPr wrap="square" lIns="179285" tIns="143428" rIns="179285" bIns="143428" rtlCol="0">
            <a:spAutoFit/>
          </a:bodyPr>
          <a:lstStyle/>
          <a:p>
            <a:pPr algn="ctr" defTabSz="896386">
              <a:lnSpc>
                <a:spcPct val="90000"/>
              </a:lnSpc>
              <a:defRPr/>
            </a:pPr>
            <a:r>
              <a:rPr lang="en-US" sz="1078" kern="0" dirty="0">
                <a:gradFill>
                  <a:gsLst>
                    <a:gs pos="2917">
                      <a:srgbClr val="FFFFFF"/>
                    </a:gs>
                    <a:gs pos="100000">
                      <a:srgbClr val="FFFFFF"/>
                    </a:gs>
                  </a:gsLst>
                  <a:lin ang="5400000" scaled="0"/>
                </a:gradFill>
              </a:rPr>
              <a:t>VPN </a:t>
            </a:r>
            <a:br>
              <a:rPr lang="en-US" sz="1078" kern="0" dirty="0">
                <a:gradFill>
                  <a:gsLst>
                    <a:gs pos="2917">
                      <a:srgbClr val="FFFFFF"/>
                    </a:gs>
                    <a:gs pos="100000">
                      <a:srgbClr val="FFFFFF"/>
                    </a:gs>
                  </a:gsLst>
                  <a:lin ang="5400000" scaled="0"/>
                </a:gradFill>
              </a:rPr>
            </a:br>
            <a:r>
              <a:rPr lang="en-US" sz="1078" kern="0" dirty="0">
                <a:gradFill>
                  <a:gsLst>
                    <a:gs pos="2917">
                      <a:srgbClr val="FFFFFF"/>
                    </a:gs>
                    <a:gs pos="100000">
                      <a:srgbClr val="FFFFFF"/>
                    </a:gs>
                  </a:gsLst>
                  <a:lin ang="5400000" scaled="0"/>
                </a:gradFill>
              </a:rPr>
              <a:t>Gateway</a:t>
            </a:r>
          </a:p>
        </p:txBody>
      </p:sp>
      <p:sp>
        <p:nvSpPr>
          <p:cNvPr id="26" name="Rounded Rectangle 25"/>
          <p:cNvSpPr/>
          <p:nvPr/>
        </p:nvSpPr>
        <p:spPr bwMode="auto">
          <a:xfrm>
            <a:off x="7773289" y="1635700"/>
            <a:ext cx="901888" cy="1197716"/>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836292" y="2439960"/>
            <a:ext cx="775416" cy="334923"/>
          </a:xfrm>
          <a:prstGeom prst="roundRect">
            <a:avLst>
              <a:gd name="adj" fmla="val 11234"/>
            </a:avLst>
          </a:prstGeom>
          <a:solidFill>
            <a:srgbClr val="00188F"/>
          </a:solidFill>
          <a:ln w="63500">
            <a:noFill/>
          </a:ln>
          <a:effectLst/>
        </p:spPr>
      </p:pic>
      <p:pic>
        <p:nvPicPr>
          <p:cNvPr id="28" name="Picture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836292" y="2061544"/>
            <a:ext cx="775416" cy="334923"/>
          </a:xfrm>
          <a:prstGeom prst="roundRect">
            <a:avLst>
              <a:gd name="adj" fmla="val 11234"/>
            </a:avLst>
          </a:prstGeom>
          <a:solidFill>
            <a:srgbClr val="00188F"/>
          </a:solidFill>
          <a:ln w="63500">
            <a:noFill/>
          </a:ln>
          <a:effectLst/>
        </p:spPr>
      </p:pic>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836292" y="1683127"/>
            <a:ext cx="775416" cy="334923"/>
          </a:xfrm>
          <a:prstGeom prst="roundRect">
            <a:avLst>
              <a:gd name="adj" fmla="val 11234"/>
            </a:avLst>
          </a:prstGeom>
          <a:solidFill>
            <a:srgbClr val="00188F"/>
          </a:solidFill>
          <a:ln w="63500">
            <a:noFill/>
          </a:ln>
          <a:effectLst/>
        </p:spPr>
      </p:pic>
      <p:sp>
        <p:nvSpPr>
          <p:cNvPr id="30" name="TextBox 29"/>
          <p:cNvSpPr txBox="1"/>
          <p:nvPr/>
        </p:nvSpPr>
        <p:spPr>
          <a:xfrm>
            <a:off x="7773290" y="1293060"/>
            <a:ext cx="901527" cy="439012"/>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&lt;subnet 1&gt;</a:t>
            </a:r>
          </a:p>
        </p:txBody>
      </p:sp>
      <p:sp>
        <p:nvSpPr>
          <p:cNvPr id="31" name="TextBox 30"/>
          <p:cNvSpPr txBox="1"/>
          <p:nvPr/>
        </p:nvSpPr>
        <p:spPr>
          <a:xfrm>
            <a:off x="8737692" y="1293060"/>
            <a:ext cx="898432" cy="439012"/>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&lt;subnet 2&gt;</a:t>
            </a:r>
          </a:p>
        </p:txBody>
      </p:sp>
      <p:sp>
        <p:nvSpPr>
          <p:cNvPr id="32" name="TextBox 31"/>
          <p:cNvSpPr txBox="1"/>
          <p:nvPr/>
        </p:nvSpPr>
        <p:spPr>
          <a:xfrm>
            <a:off x="9698639" y="1293060"/>
            <a:ext cx="906065" cy="439012"/>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&lt;subnet 3&gt;</a:t>
            </a:r>
          </a:p>
        </p:txBody>
      </p:sp>
      <p:pic>
        <p:nvPicPr>
          <p:cNvPr id="33" name="Picture 32"/>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731049" y="2061543"/>
            <a:ext cx="775416" cy="334923"/>
          </a:xfrm>
          <a:prstGeom prst="roundRect">
            <a:avLst>
              <a:gd name="adj" fmla="val 9180"/>
            </a:avLst>
          </a:prstGeom>
          <a:noFill/>
          <a:ln w="31750">
            <a:solidFill>
              <a:srgbClr val="00188F"/>
            </a:solidFill>
          </a:ln>
        </p:spPr>
      </p:pic>
      <p:grpSp>
        <p:nvGrpSpPr>
          <p:cNvPr id="34" name="Group 33"/>
          <p:cNvGrpSpPr/>
          <p:nvPr/>
        </p:nvGrpSpPr>
        <p:grpSpPr>
          <a:xfrm>
            <a:off x="8738053" y="1635700"/>
            <a:ext cx="901888" cy="1197716"/>
            <a:chOff x="8913268" y="1889001"/>
            <a:chExt cx="919973" cy="1221733"/>
          </a:xfrm>
        </p:grpSpPr>
        <p:sp>
          <p:nvSpPr>
            <p:cNvPr id="35" name="Rounded Rectangle 34"/>
            <p:cNvSpPr/>
            <p:nvPr/>
          </p:nvSpPr>
          <p:spPr bwMode="auto">
            <a:xfrm>
              <a:off x="8913268"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rgbClr val="00188F"/>
            </a:solidFill>
            <a:ln w="63500">
              <a:noFill/>
            </a:ln>
            <a:effectLst/>
          </p:spPr>
        </p:pic>
        <p:pic>
          <p:nvPicPr>
            <p:cNvPr id="37" name="Picture 3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rgbClr val="00188F"/>
            </a:solidFill>
            <a:ln w="63500">
              <a:noFill/>
            </a:ln>
            <a:effectLst/>
          </p:spPr>
        </p:pic>
        <p:pic>
          <p:nvPicPr>
            <p:cNvPr id="38" name="Picture 3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rgbClr val="00188F"/>
            </a:solidFill>
            <a:ln w="63500">
              <a:noFill/>
            </a:ln>
            <a:effectLst/>
          </p:spPr>
        </p:pic>
      </p:grpSp>
      <p:grpSp>
        <p:nvGrpSpPr>
          <p:cNvPr id="39" name="Group 38"/>
          <p:cNvGrpSpPr/>
          <p:nvPr/>
        </p:nvGrpSpPr>
        <p:grpSpPr>
          <a:xfrm>
            <a:off x="9702816" y="1635700"/>
            <a:ext cx="901888" cy="1197716"/>
            <a:chOff x="9897377" y="1889001"/>
            <a:chExt cx="919973" cy="1221733"/>
          </a:xfrm>
        </p:grpSpPr>
        <p:sp>
          <p:nvSpPr>
            <p:cNvPr id="40" name="Rounded Rectangle 39"/>
            <p:cNvSpPr/>
            <p:nvPr/>
          </p:nvSpPr>
          <p:spPr bwMode="auto">
            <a:xfrm>
              <a:off x="9897377"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rgbClr val="00188F"/>
            </a:solidFill>
            <a:ln w="63500">
              <a:noFill/>
            </a:ln>
            <a:effectLst/>
          </p:spPr>
        </p:pic>
        <p:pic>
          <p:nvPicPr>
            <p:cNvPr id="42" name="Picture 4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rgbClr val="00188F"/>
            </a:solidFill>
            <a:ln w="63500">
              <a:noFill/>
            </a:ln>
            <a:effectLst/>
          </p:spPr>
        </p:pic>
        <p:pic>
          <p:nvPicPr>
            <p:cNvPr id="43" name="Picture 4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rgbClr val="00188F"/>
            </a:solidFill>
            <a:ln w="63500">
              <a:noFill/>
            </a:ln>
            <a:effectLst/>
          </p:spPr>
        </p:pic>
      </p:grpSp>
      <p:sp>
        <p:nvSpPr>
          <p:cNvPr id="44" name="TextBox 43"/>
          <p:cNvSpPr txBox="1"/>
          <p:nvPr/>
        </p:nvSpPr>
        <p:spPr>
          <a:xfrm>
            <a:off x="10731049" y="1556404"/>
            <a:ext cx="775417" cy="588366"/>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lumMod val="90000"/>
                    <a:lumOff val="10000"/>
                  </a:srgbClr>
                </a:solidFill>
              </a:rPr>
              <a:t>DNS Server</a:t>
            </a:r>
          </a:p>
        </p:txBody>
      </p:sp>
      <p:cxnSp>
        <p:nvCxnSpPr>
          <p:cNvPr id="45" name="Straight Connector 44"/>
          <p:cNvCxnSpPr>
            <a:stCxn id="61" idx="22"/>
            <a:endCxn id="59" idx="0"/>
          </p:cNvCxnSpPr>
          <p:nvPr/>
        </p:nvCxnSpPr>
        <p:spPr>
          <a:xfrm flipV="1">
            <a:off x="4899327" y="2734378"/>
            <a:ext cx="2070243" cy="2471552"/>
          </a:xfrm>
          <a:prstGeom prst="line">
            <a:avLst/>
          </a:prstGeom>
          <a:noFill/>
          <a:ln w="31750" cap="flat" cmpd="sng" algn="ctr">
            <a:solidFill>
              <a:srgbClr val="00BCF2"/>
            </a:solidFill>
            <a:prstDash val="solid"/>
            <a:miter lim="800000"/>
            <a:headEnd type="none"/>
            <a:tailEnd type="none"/>
          </a:ln>
          <a:effectLst/>
        </p:spPr>
      </p:cxnSp>
      <p:cxnSp>
        <p:nvCxnSpPr>
          <p:cNvPr id="46" name="Straight Connector 45"/>
          <p:cNvCxnSpPr>
            <a:stCxn id="62" idx="22"/>
            <a:endCxn id="59" idx="0"/>
          </p:cNvCxnSpPr>
          <p:nvPr/>
        </p:nvCxnSpPr>
        <p:spPr>
          <a:xfrm flipV="1">
            <a:off x="4902046" y="2734378"/>
            <a:ext cx="2067525" cy="3168444"/>
          </a:xfrm>
          <a:prstGeom prst="line">
            <a:avLst/>
          </a:prstGeom>
          <a:noFill/>
          <a:ln w="31750" cap="flat" cmpd="sng" algn="ctr">
            <a:solidFill>
              <a:srgbClr val="00BCF2"/>
            </a:solidFill>
            <a:prstDash val="solid"/>
            <a:headEnd type="none"/>
            <a:tailEnd type="none"/>
          </a:ln>
          <a:effectLst/>
        </p:spPr>
      </p:cxnSp>
      <p:cxnSp>
        <p:nvCxnSpPr>
          <p:cNvPr id="47" name="Straight Connector 46"/>
          <p:cNvCxnSpPr>
            <a:stCxn id="52" idx="10"/>
            <a:endCxn id="59" idx="0"/>
          </p:cNvCxnSpPr>
          <p:nvPr/>
        </p:nvCxnSpPr>
        <p:spPr>
          <a:xfrm flipH="1" flipV="1">
            <a:off x="6969570" y="2734378"/>
            <a:ext cx="895840" cy="2652950"/>
          </a:xfrm>
          <a:prstGeom prst="line">
            <a:avLst/>
          </a:prstGeom>
          <a:noFill/>
          <a:ln w="31750" cap="flat" cmpd="sng" algn="ctr">
            <a:solidFill>
              <a:srgbClr val="00BCF2"/>
            </a:solidFill>
            <a:prstDash val="solid"/>
            <a:headEnd type="none"/>
            <a:tailEnd type="none"/>
          </a:ln>
          <a:effectLst/>
        </p:spPr>
      </p:cxnSp>
      <p:cxnSp>
        <p:nvCxnSpPr>
          <p:cNvPr id="48" name="Straight Connector 47"/>
          <p:cNvCxnSpPr>
            <a:stCxn id="56" idx="9"/>
            <a:endCxn id="59" idx="0"/>
          </p:cNvCxnSpPr>
          <p:nvPr/>
        </p:nvCxnSpPr>
        <p:spPr>
          <a:xfrm flipH="1" flipV="1">
            <a:off x="6969570" y="2734378"/>
            <a:ext cx="2279188" cy="2674545"/>
          </a:xfrm>
          <a:prstGeom prst="line">
            <a:avLst/>
          </a:prstGeom>
          <a:noFill/>
          <a:ln w="31750" cap="flat" cmpd="sng" algn="ctr">
            <a:solidFill>
              <a:srgbClr val="00BCF2"/>
            </a:solidFill>
            <a:prstDash val="solid"/>
            <a:headEnd type="none"/>
            <a:tailEnd type="none"/>
          </a:ln>
          <a:effectLst/>
        </p:spPr>
      </p:cxnSp>
      <p:grpSp>
        <p:nvGrpSpPr>
          <p:cNvPr id="49" name="Group 48"/>
          <p:cNvGrpSpPr/>
          <p:nvPr/>
        </p:nvGrpSpPr>
        <p:grpSpPr>
          <a:xfrm>
            <a:off x="7746804" y="4952580"/>
            <a:ext cx="918054" cy="1137068"/>
            <a:chOff x="10937718" y="2035607"/>
            <a:chExt cx="863086" cy="1068988"/>
          </a:xfrm>
          <a:solidFill>
            <a:srgbClr val="00188F"/>
          </a:solidFill>
        </p:grpSpPr>
        <p:sp>
          <p:nvSpPr>
            <p:cNvPr id="50" name="Oval 742"/>
            <p:cNvSpPr>
              <a:spLocks noChangeArrowheads="1"/>
            </p:cNvSpPr>
            <p:nvPr/>
          </p:nvSpPr>
          <p:spPr bwMode="auto">
            <a:xfrm>
              <a:off x="11480295" y="2035607"/>
              <a:ext cx="239439" cy="241323"/>
            </a:xfrm>
            <a:prstGeom prst="ellipse">
              <a:avLst/>
            </a:pr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2"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grpSp>
        <p:nvGrpSpPr>
          <p:cNvPr id="53" name="Group 52"/>
          <p:cNvGrpSpPr/>
          <p:nvPr/>
        </p:nvGrpSpPr>
        <p:grpSpPr>
          <a:xfrm>
            <a:off x="9146326" y="4952580"/>
            <a:ext cx="918054" cy="1137068"/>
            <a:chOff x="10937718" y="2035607"/>
            <a:chExt cx="863086" cy="1068988"/>
          </a:xfrm>
          <a:solidFill>
            <a:srgbClr val="00188F"/>
          </a:solidFill>
        </p:grpSpPr>
        <p:sp>
          <p:nvSpPr>
            <p:cNvPr id="54" name="Oval 742"/>
            <p:cNvSpPr>
              <a:spLocks noChangeArrowheads="1"/>
            </p:cNvSpPr>
            <p:nvPr/>
          </p:nvSpPr>
          <p:spPr bwMode="auto">
            <a:xfrm>
              <a:off x="11480295" y="2035607"/>
              <a:ext cx="239439" cy="241323"/>
            </a:xfrm>
            <a:prstGeom prst="ellipse">
              <a:avLst/>
            </a:pr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5"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89642" tIns="44821" rIns="89642" bIns="44821" numCol="1" anchor="t" anchorCtr="0" compatLnSpc="1">
              <a:prstTxWarp prst="textNoShape">
                <a:avLst/>
              </a:prstTxWarp>
            </a:bodyPr>
            <a:lstStyle/>
            <a:p>
              <a:pPr defTabSz="895663">
                <a:defRPr/>
              </a:pPr>
              <a:endParaRPr lang="en-US" sz="1765" kern="0">
                <a:solidFill>
                  <a:srgbClr val="FFFFFF"/>
                </a:solidFill>
              </a:endParaRPr>
            </a:p>
          </p:txBody>
        </p:sp>
        <p:sp>
          <p:nvSpPr>
            <p:cNvPr id="56"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7" name="Oval 56"/>
          <p:cNvSpPr/>
          <p:nvPr/>
        </p:nvSpPr>
        <p:spPr bwMode="auto">
          <a:xfrm>
            <a:off x="6422524" y="2217855"/>
            <a:ext cx="1094091" cy="1094091"/>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dirty="0">
              <a:gradFill>
                <a:gsLst>
                  <a:gs pos="1250">
                    <a:srgbClr val="000000"/>
                  </a:gs>
                  <a:gs pos="10417">
                    <a:srgbClr val="000000"/>
                  </a:gs>
                </a:gsLst>
                <a:lin ang="5400000" scaled="0"/>
              </a:gradFill>
              <a:latin typeface="Segoe UI"/>
            </a:endParaRPr>
          </a:p>
        </p:txBody>
      </p:sp>
      <p:sp>
        <p:nvSpPr>
          <p:cNvPr id="58" name="Freeform 52"/>
          <p:cNvSpPr>
            <a:spLocks noEditPoints="1"/>
          </p:cNvSpPr>
          <p:nvPr/>
        </p:nvSpPr>
        <p:spPr bwMode="auto">
          <a:xfrm>
            <a:off x="6613575" y="2301919"/>
            <a:ext cx="711989" cy="531497"/>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188F"/>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59" name="TextBox 58"/>
          <p:cNvSpPr txBox="1"/>
          <p:nvPr/>
        </p:nvSpPr>
        <p:spPr>
          <a:xfrm>
            <a:off x="6518807" y="2734378"/>
            <a:ext cx="901527" cy="588366"/>
          </a:xfrm>
          <a:prstGeom prst="rect">
            <a:avLst/>
          </a:prstGeom>
          <a:noFill/>
        </p:spPr>
        <p:txBody>
          <a:bodyPr wrap="square" lIns="89642" tIns="143428" rIns="89642" bIns="143428" rtlCol="0">
            <a:spAutoFit/>
          </a:bodyPr>
          <a:lstStyle/>
          <a:p>
            <a:pPr algn="ctr" defTabSz="896386">
              <a:lnSpc>
                <a:spcPct val="90000"/>
              </a:lnSpc>
              <a:defRPr/>
            </a:pPr>
            <a:r>
              <a:rPr lang="en-US" sz="1078" kern="0" dirty="0">
                <a:solidFill>
                  <a:srgbClr val="002050"/>
                </a:solidFill>
              </a:rPr>
              <a:t>VPN Gateway</a:t>
            </a:r>
          </a:p>
        </p:txBody>
      </p:sp>
      <p:sp>
        <p:nvSpPr>
          <p:cNvPr id="60" name="TextBox 59"/>
          <p:cNvSpPr txBox="1"/>
          <p:nvPr/>
        </p:nvSpPr>
        <p:spPr>
          <a:xfrm>
            <a:off x="8092284" y="6058197"/>
            <a:ext cx="1972096" cy="561211"/>
          </a:xfrm>
          <a:prstGeom prst="rect">
            <a:avLst/>
          </a:prstGeom>
          <a:noFill/>
        </p:spPr>
        <p:txBody>
          <a:bodyPr wrap="none" lIns="0" tIns="143428" rIns="179285" bIns="143428" rtlCol="0">
            <a:spAutoFit/>
          </a:bodyPr>
          <a:lstStyle/>
          <a:p>
            <a:pPr algn="ctr" defTabSz="896386">
              <a:lnSpc>
                <a:spcPct val="90000"/>
              </a:lnSpc>
              <a:defRPr/>
            </a:pPr>
            <a:r>
              <a:rPr lang="en-US" sz="1961" kern="0" dirty="0">
                <a:gradFill>
                  <a:gsLst>
                    <a:gs pos="2917">
                      <a:srgbClr val="FFFFFF"/>
                    </a:gs>
                    <a:gs pos="100000">
                      <a:srgbClr val="FFFFFF"/>
                    </a:gs>
                  </a:gsLst>
                  <a:lin ang="5400000" scaled="0"/>
                </a:gradFill>
              </a:rPr>
              <a:t>Remote workers</a:t>
            </a:r>
          </a:p>
        </p:txBody>
      </p:sp>
      <p:sp>
        <p:nvSpPr>
          <p:cNvPr id="61" name="Freeform 34"/>
          <p:cNvSpPr>
            <a:spLocks noEditPoints="1"/>
          </p:cNvSpPr>
          <p:nvPr/>
        </p:nvSpPr>
        <p:spPr bwMode="auto">
          <a:xfrm>
            <a:off x="4132266" y="5137540"/>
            <a:ext cx="823462" cy="504370"/>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62" name="Freeform 34"/>
          <p:cNvSpPr>
            <a:spLocks noEditPoints="1"/>
          </p:cNvSpPr>
          <p:nvPr/>
        </p:nvSpPr>
        <p:spPr bwMode="auto">
          <a:xfrm>
            <a:off x="4134984" y="5834432"/>
            <a:ext cx="823462" cy="504370"/>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505050"/>
              </a:solidFill>
            </a:endParaRPr>
          </a:p>
        </p:txBody>
      </p:sp>
      <p:sp>
        <p:nvSpPr>
          <p:cNvPr id="63" name="Text Placeholder 32"/>
          <p:cNvSpPr txBox="1">
            <a:spLocks/>
          </p:cNvSpPr>
          <p:nvPr/>
        </p:nvSpPr>
        <p:spPr>
          <a:xfrm>
            <a:off x="269241" y="972839"/>
            <a:ext cx="5976687" cy="144828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defTabSz="914133">
              <a:spcAft>
                <a:spcPts val="588"/>
              </a:spcAft>
              <a:defRPr/>
            </a:pPr>
            <a:endParaRPr lang="en-US" sz="1961" spc="-49" dirty="0">
              <a:solidFill>
                <a:srgbClr val="FFFFFF"/>
              </a:solidFill>
              <a:latin typeface="Segoe UI Light"/>
            </a:endParaRPr>
          </a:p>
        </p:txBody>
      </p:sp>
    </p:spTree>
    <p:extLst>
      <p:ext uri="{BB962C8B-B14F-4D97-AF65-F5344CB8AC3E}">
        <p14:creationId xmlns:p14="http://schemas.microsoft.com/office/powerpoint/2010/main" val="364848886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Site-to-Site Connectivity</a:t>
            </a:r>
          </a:p>
        </p:txBody>
      </p:sp>
      <p:sp>
        <p:nvSpPr>
          <p:cNvPr id="4" name="Content Placeholder 2"/>
          <p:cNvSpPr txBox="1">
            <a:spLocks/>
          </p:cNvSpPr>
          <p:nvPr/>
        </p:nvSpPr>
        <p:spPr>
          <a:xfrm>
            <a:off x="269243" y="1545653"/>
            <a:ext cx="6359614" cy="2305418"/>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133">
              <a:spcAft>
                <a:spcPts val="1176"/>
              </a:spcAft>
            </a:pPr>
            <a:r>
              <a:rPr lang="en-US" sz="2549" dirty="0">
                <a:solidFill>
                  <a:schemeClr val="tx1"/>
                </a:solidFill>
              </a:rPr>
              <a:t>Extend your premises to the cloud securely</a:t>
            </a:r>
          </a:p>
          <a:p>
            <a:pPr defTabSz="914133">
              <a:spcAft>
                <a:spcPts val="1176"/>
              </a:spcAft>
            </a:pPr>
            <a:r>
              <a:rPr lang="en-US" sz="2549" dirty="0">
                <a:solidFill>
                  <a:schemeClr val="tx1"/>
                </a:solidFill>
              </a:rPr>
              <a:t>On-ramp for migrating services to the cloud</a:t>
            </a:r>
          </a:p>
          <a:p>
            <a:pPr defTabSz="914133">
              <a:spcAft>
                <a:spcPts val="1176"/>
              </a:spcAft>
            </a:pPr>
            <a:r>
              <a:rPr lang="en-US" sz="2549" dirty="0">
                <a:solidFill>
                  <a:schemeClr val="tx1"/>
                </a:solidFill>
              </a:rPr>
              <a:t>Use your on-premise resources in Azure (monitoring, AD, …)</a:t>
            </a:r>
          </a:p>
        </p:txBody>
      </p:sp>
      <p:sp>
        <p:nvSpPr>
          <p:cNvPr id="5" name="Rectangle 4"/>
          <p:cNvSpPr/>
          <p:nvPr/>
        </p:nvSpPr>
        <p:spPr bwMode="auto">
          <a:xfrm>
            <a:off x="343939" y="4084064"/>
            <a:ext cx="5100657" cy="2407721"/>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pPr>
            <a:r>
              <a:rPr lang="en-US" sz="1961" kern="0" dirty="0">
                <a:solidFill>
                  <a:srgbClr val="FFFFFF"/>
                </a:solidFill>
                <a:latin typeface="Segoe UI"/>
              </a:rPr>
              <a:t>On-premises</a:t>
            </a:r>
          </a:p>
        </p:txBody>
      </p:sp>
      <p:sp>
        <p:nvSpPr>
          <p:cNvPr id="6" name="Rounded Rectangle 5"/>
          <p:cNvSpPr/>
          <p:nvPr/>
        </p:nvSpPr>
        <p:spPr bwMode="auto">
          <a:xfrm>
            <a:off x="758106" y="4733204"/>
            <a:ext cx="4272323" cy="1274493"/>
          </a:xfrm>
          <a:prstGeom prst="roundRect">
            <a:avLst>
              <a:gd name="adj" fmla="val 6387"/>
            </a:avLst>
          </a:prstGeom>
          <a:solidFill>
            <a:srgbClr val="B0B18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7" name="TextBox 6"/>
          <p:cNvSpPr txBox="1"/>
          <p:nvPr/>
        </p:nvSpPr>
        <p:spPr>
          <a:xfrm>
            <a:off x="758106" y="5930574"/>
            <a:ext cx="1926460" cy="561211"/>
          </a:xfrm>
          <a:prstGeom prst="rect">
            <a:avLst/>
          </a:prstGeom>
          <a:noFill/>
        </p:spPr>
        <p:txBody>
          <a:bodyPr wrap="none" lIns="0" tIns="143428" rIns="179285" bIns="143428" rtlCol="0">
            <a:spAutoFit/>
          </a:bodyPr>
          <a:lstStyle/>
          <a:p>
            <a:pPr>
              <a:lnSpc>
                <a:spcPct val="90000"/>
              </a:lnSpc>
            </a:pPr>
            <a:r>
              <a:rPr lang="en-US" sz="1961" dirty="0">
                <a:solidFill>
                  <a:srgbClr val="FFFFFF"/>
                </a:solidFill>
              </a:rPr>
              <a:t>Your datacenter</a:t>
            </a:r>
          </a:p>
        </p:txBody>
      </p:sp>
      <p:grpSp>
        <p:nvGrpSpPr>
          <p:cNvPr id="8" name="Group 7"/>
          <p:cNvGrpSpPr/>
          <p:nvPr/>
        </p:nvGrpSpPr>
        <p:grpSpPr>
          <a:xfrm>
            <a:off x="853981" y="4824572"/>
            <a:ext cx="2424963" cy="1091756"/>
            <a:chOff x="794905" y="2135332"/>
            <a:chExt cx="3406034" cy="1533449"/>
          </a:xfrm>
        </p:grpSpPr>
        <p:pic>
          <p:nvPicPr>
            <p:cNvPr id="9" name="Picture 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chemeClr val="tx2"/>
            </a:solidFill>
            <a:ln w="63500">
              <a:noFill/>
            </a:ln>
            <a:effectLst/>
          </p:spPr>
        </p:pic>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chemeClr val="tx2"/>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chemeClr val="tx2"/>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chemeClr val="tx2"/>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chemeClr val="tx2"/>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chemeClr val="tx2"/>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chemeClr val="tx2"/>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chemeClr val="tx2"/>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chemeClr val="tx2"/>
            </a:solidFill>
            <a:ln w="63500">
              <a:noFill/>
            </a:ln>
            <a:effectLst/>
          </p:spPr>
        </p:pic>
      </p:grpSp>
      <p:sp>
        <p:nvSpPr>
          <p:cNvPr id="18" name="Oval 17"/>
          <p:cNvSpPr/>
          <p:nvPr/>
        </p:nvSpPr>
        <p:spPr bwMode="auto">
          <a:xfrm>
            <a:off x="3446300" y="4739278"/>
            <a:ext cx="1254415" cy="1278999"/>
          </a:xfrm>
          <a:prstGeom prst="ellipse">
            <a:avLst/>
          </a:prstGeom>
          <a:solidFill>
            <a:srgbClr val="FFFFFF"/>
          </a:solidFill>
          <a:ln w="76200">
            <a:solidFill>
              <a:schemeClr val="bg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19" name="Freeform 52"/>
          <p:cNvSpPr>
            <a:spLocks noEditPoints="1"/>
          </p:cNvSpPr>
          <p:nvPr/>
        </p:nvSpPr>
        <p:spPr bwMode="auto">
          <a:xfrm>
            <a:off x="3641693" y="4866106"/>
            <a:ext cx="868954" cy="661383"/>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20" name="TextBox 19"/>
          <p:cNvSpPr txBox="1"/>
          <p:nvPr/>
        </p:nvSpPr>
        <p:spPr>
          <a:xfrm>
            <a:off x="3348798" y="5382824"/>
            <a:ext cx="1463687" cy="588366"/>
          </a:xfrm>
          <a:prstGeom prst="rect">
            <a:avLst/>
          </a:prstGeom>
          <a:noFill/>
        </p:spPr>
        <p:txBody>
          <a:bodyPr wrap="none" lIns="179285" tIns="143428" rIns="179285" bIns="143428" rtlCol="0">
            <a:spAutoFit/>
          </a:bodyPr>
          <a:lstStyle/>
          <a:p>
            <a:pPr algn="ctr">
              <a:lnSpc>
                <a:spcPct val="90000"/>
              </a:lnSpc>
            </a:pPr>
            <a:r>
              <a:rPr lang="en-US" sz="1078" dirty="0">
                <a:solidFill>
                  <a:srgbClr val="002050"/>
                </a:solidFill>
              </a:rPr>
              <a:t>Hardware VPN or </a:t>
            </a:r>
            <a:br>
              <a:rPr lang="en-US" sz="1078" dirty="0">
                <a:solidFill>
                  <a:srgbClr val="002050"/>
                </a:solidFill>
              </a:rPr>
            </a:br>
            <a:r>
              <a:rPr lang="en-US" sz="1078" dirty="0">
                <a:solidFill>
                  <a:srgbClr val="002050"/>
                </a:solidFill>
              </a:rPr>
              <a:t>Windows RRAS</a:t>
            </a:r>
          </a:p>
        </p:txBody>
      </p:sp>
      <p:sp>
        <p:nvSpPr>
          <p:cNvPr id="21" name="Clpoud Icon"/>
          <p:cNvSpPr>
            <a:spLocks noChangeAspect="1"/>
          </p:cNvSpPr>
          <p:nvPr/>
        </p:nvSpPr>
        <p:spPr bwMode="black">
          <a:xfrm>
            <a:off x="6370880" y="1671416"/>
            <a:ext cx="5626583" cy="31796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a:extLst/>
        </p:spPr>
        <p:style>
          <a:lnRef idx="1">
            <a:schemeClr val="accent1"/>
          </a:lnRef>
          <a:fillRef idx="3">
            <a:schemeClr val="accent1"/>
          </a:fillRef>
          <a:effectRef idx="2">
            <a:schemeClr val="accent1"/>
          </a:effectRef>
          <a:fontRef idx="minor">
            <a:schemeClr val="lt1"/>
          </a:fontRef>
        </p:style>
        <p:txBody>
          <a:bodyPr vert="horz" wrap="square" lIns="89577" tIns="179148" rIns="447867" bIns="44787" numCol="1" anchor="t" anchorCtr="0" compatLnSpc="1">
            <a:prstTxWarp prst="textNoShape">
              <a:avLst/>
            </a:prstTxWarp>
          </a:bodyPr>
          <a:lstStyle/>
          <a:p>
            <a:pPr algn="ctr" fontAlgn="base">
              <a:lnSpc>
                <a:spcPct val="90000"/>
              </a:lnSpc>
              <a:spcBef>
                <a:spcPct val="0"/>
              </a:spcBef>
              <a:spcAft>
                <a:spcPct val="0"/>
              </a:spcAft>
            </a:pPr>
            <a:br>
              <a:rPr lang="en-US" sz="2353" spc="-49" dirty="0">
                <a:solidFill>
                  <a:srgbClr val="FFFFFF"/>
                </a:solidFill>
              </a:rPr>
            </a:br>
            <a:r>
              <a:rPr lang="en-US" sz="2353" spc="-49" dirty="0">
                <a:solidFill>
                  <a:srgbClr val="FFFFFF"/>
                </a:solidFill>
              </a:rPr>
              <a:t>Azure</a:t>
            </a:r>
          </a:p>
        </p:txBody>
      </p:sp>
      <p:sp>
        <p:nvSpPr>
          <p:cNvPr id="22" name="Freeform 21"/>
          <p:cNvSpPr/>
          <p:nvPr/>
        </p:nvSpPr>
        <p:spPr bwMode="auto">
          <a:xfrm>
            <a:off x="7717661" y="2788108"/>
            <a:ext cx="4046853" cy="1874369"/>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5297" tIns="143373" rIns="0" bIns="44821" numCol="1" spcCol="0" rtlCol="0" fromWordArt="0" anchor="b" anchorCtr="0" forceAA="0" compatLnSpc="1">
            <a:prstTxWarp prst="textNoShape">
              <a:avLst/>
            </a:prstTxWarp>
            <a:noAutofit/>
          </a:bodyPr>
          <a:lstStyle/>
          <a:p>
            <a:r>
              <a:rPr lang="en-US" sz="1765" dirty="0">
                <a:solidFill>
                  <a:srgbClr val="002050">
                    <a:lumMod val="90000"/>
                    <a:lumOff val="10000"/>
                  </a:srgbClr>
                </a:solidFill>
              </a:rPr>
              <a:t>Virtual Network</a:t>
            </a:r>
          </a:p>
        </p:txBody>
      </p:sp>
      <p:sp>
        <p:nvSpPr>
          <p:cNvPr id="23" name="TextBox 22"/>
          <p:cNvSpPr txBox="1"/>
          <p:nvPr/>
        </p:nvSpPr>
        <p:spPr>
          <a:xfrm>
            <a:off x="6318308" y="4170253"/>
            <a:ext cx="1445208" cy="588366"/>
          </a:xfrm>
          <a:prstGeom prst="rect">
            <a:avLst/>
          </a:prstGeom>
          <a:noFill/>
        </p:spPr>
        <p:txBody>
          <a:bodyPr wrap="square" lIns="179285" tIns="143428" rIns="179285" bIns="143428" rtlCol="0">
            <a:spAutoFit/>
          </a:bodyPr>
          <a:lstStyle/>
          <a:p>
            <a:pPr algn="ctr">
              <a:lnSpc>
                <a:spcPct val="90000"/>
              </a:lnSpc>
            </a:pPr>
            <a:r>
              <a:rPr lang="en-US" sz="1078" dirty="0">
                <a:gradFill>
                  <a:gsLst>
                    <a:gs pos="2917">
                      <a:srgbClr val="FFFFFF"/>
                    </a:gs>
                    <a:gs pos="100000">
                      <a:srgbClr val="FFFFFF"/>
                    </a:gs>
                  </a:gsLst>
                  <a:lin ang="5400000" scaled="0"/>
                </a:gradFill>
              </a:rPr>
              <a:t>VPN </a:t>
            </a:r>
            <a:br>
              <a:rPr lang="en-US" sz="1078" dirty="0">
                <a:gradFill>
                  <a:gsLst>
                    <a:gs pos="2917">
                      <a:srgbClr val="FFFFFF"/>
                    </a:gs>
                    <a:gs pos="100000">
                      <a:srgbClr val="FFFFFF"/>
                    </a:gs>
                  </a:gsLst>
                  <a:lin ang="5400000" scaled="0"/>
                </a:gradFill>
              </a:rPr>
            </a:br>
            <a:r>
              <a:rPr lang="en-US" sz="1078" dirty="0">
                <a:gradFill>
                  <a:gsLst>
                    <a:gs pos="2917">
                      <a:srgbClr val="FFFFFF"/>
                    </a:gs>
                    <a:gs pos="100000">
                      <a:srgbClr val="FFFFFF"/>
                    </a:gs>
                  </a:gsLst>
                  <a:lin ang="5400000" scaled="0"/>
                </a:gradFill>
              </a:rPr>
              <a:t>Gateway</a:t>
            </a:r>
          </a:p>
        </p:txBody>
      </p:sp>
      <p:sp>
        <p:nvSpPr>
          <p:cNvPr id="24" name="Rounded Rectangle 23"/>
          <p:cNvSpPr/>
          <p:nvPr/>
        </p:nvSpPr>
        <p:spPr bwMode="auto">
          <a:xfrm>
            <a:off x="7847991" y="3090305"/>
            <a:ext cx="901888" cy="1197716"/>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993" y="3894565"/>
            <a:ext cx="775416" cy="334923"/>
          </a:xfrm>
          <a:prstGeom prst="roundRect">
            <a:avLst>
              <a:gd name="adj" fmla="val 11234"/>
            </a:avLst>
          </a:prstGeom>
          <a:solidFill>
            <a:schemeClr val="tx2"/>
          </a:solidFill>
          <a:ln w="63500">
            <a:noFill/>
          </a:ln>
          <a:effectLst/>
        </p:spPr>
      </p:pic>
      <p:pic>
        <p:nvPicPr>
          <p:cNvPr id="26" name="Picture 2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993" y="3516149"/>
            <a:ext cx="775416" cy="334923"/>
          </a:xfrm>
          <a:prstGeom prst="roundRect">
            <a:avLst>
              <a:gd name="adj" fmla="val 11234"/>
            </a:avLst>
          </a:prstGeom>
          <a:solidFill>
            <a:schemeClr val="tx2"/>
          </a:solidFill>
          <a:ln w="63500">
            <a:noFill/>
          </a:ln>
          <a:effectLst/>
        </p:spPr>
      </p:pic>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10993" y="3137732"/>
            <a:ext cx="775416" cy="334923"/>
          </a:xfrm>
          <a:prstGeom prst="roundRect">
            <a:avLst>
              <a:gd name="adj" fmla="val 11234"/>
            </a:avLst>
          </a:prstGeom>
          <a:solidFill>
            <a:schemeClr val="tx2"/>
          </a:solidFill>
          <a:ln w="63500">
            <a:noFill/>
          </a:ln>
          <a:effectLst/>
        </p:spPr>
      </p:pic>
      <p:sp>
        <p:nvSpPr>
          <p:cNvPr id="28" name="TextBox 27"/>
          <p:cNvSpPr txBox="1"/>
          <p:nvPr/>
        </p:nvSpPr>
        <p:spPr>
          <a:xfrm>
            <a:off x="7847991" y="2747665"/>
            <a:ext cx="901527" cy="439012"/>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&lt;subnet 1&gt;</a:t>
            </a:r>
          </a:p>
        </p:txBody>
      </p:sp>
      <p:sp>
        <p:nvSpPr>
          <p:cNvPr id="29" name="TextBox 28"/>
          <p:cNvSpPr txBox="1"/>
          <p:nvPr/>
        </p:nvSpPr>
        <p:spPr>
          <a:xfrm>
            <a:off x="8812393" y="2747665"/>
            <a:ext cx="898432" cy="439012"/>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&lt;subnet 2&gt;</a:t>
            </a:r>
          </a:p>
        </p:txBody>
      </p:sp>
      <p:sp>
        <p:nvSpPr>
          <p:cNvPr id="30" name="TextBox 29"/>
          <p:cNvSpPr txBox="1"/>
          <p:nvPr/>
        </p:nvSpPr>
        <p:spPr>
          <a:xfrm>
            <a:off x="9773340" y="2747665"/>
            <a:ext cx="906065" cy="439012"/>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&lt;subnet 3&gt;</a:t>
            </a:r>
          </a:p>
        </p:txBody>
      </p:sp>
      <p:pic>
        <p:nvPicPr>
          <p:cNvPr id="31" name="Picture 3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805750" y="3516148"/>
            <a:ext cx="775416" cy="334923"/>
          </a:xfrm>
          <a:prstGeom prst="roundRect">
            <a:avLst>
              <a:gd name="adj" fmla="val 9180"/>
            </a:avLst>
          </a:prstGeom>
          <a:noFill/>
          <a:ln w="31750">
            <a:solidFill>
              <a:schemeClr val="tx2"/>
            </a:solidFill>
          </a:ln>
        </p:spPr>
      </p:pic>
      <p:grpSp>
        <p:nvGrpSpPr>
          <p:cNvPr id="32" name="Group 31"/>
          <p:cNvGrpSpPr/>
          <p:nvPr/>
        </p:nvGrpSpPr>
        <p:grpSpPr>
          <a:xfrm>
            <a:off x="8812754" y="3090305"/>
            <a:ext cx="901888" cy="1197716"/>
            <a:chOff x="8913268" y="1889001"/>
            <a:chExt cx="919973" cy="1221733"/>
          </a:xfrm>
        </p:grpSpPr>
        <p:sp>
          <p:nvSpPr>
            <p:cNvPr id="33" name="Rounded Rectangle 32"/>
            <p:cNvSpPr/>
            <p:nvPr/>
          </p:nvSpPr>
          <p:spPr bwMode="auto">
            <a:xfrm>
              <a:off x="8913268"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pic>
          <p:nvPicPr>
            <p:cNvPr id="34" name="Picture 3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chemeClr val="tx2"/>
            </a:solidFill>
            <a:ln w="63500">
              <a:noFill/>
            </a:ln>
            <a:effectLst/>
          </p:spPr>
        </p:pic>
        <p:pic>
          <p:nvPicPr>
            <p:cNvPr id="35" name="Picture 3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grpSp>
        <p:nvGrpSpPr>
          <p:cNvPr id="37" name="Group 36"/>
          <p:cNvGrpSpPr/>
          <p:nvPr/>
        </p:nvGrpSpPr>
        <p:grpSpPr>
          <a:xfrm>
            <a:off x="9777518" y="3090305"/>
            <a:ext cx="901888" cy="1197716"/>
            <a:chOff x="9897377" y="1889001"/>
            <a:chExt cx="919973" cy="1221733"/>
          </a:xfrm>
        </p:grpSpPr>
        <p:sp>
          <p:nvSpPr>
            <p:cNvPr id="38" name="Rounded Rectangle 37"/>
            <p:cNvSpPr/>
            <p:nvPr/>
          </p:nvSpPr>
          <p:spPr bwMode="auto">
            <a:xfrm>
              <a:off x="9897377"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pic>
          <p:nvPicPr>
            <p:cNvPr id="39" name="Picture 3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chemeClr val="tx2"/>
            </a:solidFill>
            <a:ln w="63500">
              <a:noFill/>
            </a:ln>
            <a:effectLst/>
          </p:spPr>
        </p:pic>
        <p:pic>
          <p:nvPicPr>
            <p:cNvPr id="40" name="Picture 3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chemeClr val="tx2"/>
            </a:solidFill>
            <a:ln w="63500">
              <a:noFill/>
            </a:ln>
            <a:effectLst/>
          </p:spPr>
        </p:pic>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chemeClr val="tx2"/>
            </a:solidFill>
            <a:ln w="63500">
              <a:noFill/>
            </a:ln>
            <a:effectLst/>
          </p:spPr>
        </p:pic>
      </p:grpSp>
      <p:sp>
        <p:nvSpPr>
          <p:cNvPr id="42" name="TextBox 41"/>
          <p:cNvSpPr txBox="1"/>
          <p:nvPr/>
        </p:nvSpPr>
        <p:spPr>
          <a:xfrm>
            <a:off x="10805750" y="3011010"/>
            <a:ext cx="775417" cy="588366"/>
          </a:xfrm>
          <a:prstGeom prst="rect">
            <a:avLst/>
          </a:prstGeom>
          <a:noFill/>
        </p:spPr>
        <p:txBody>
          <a:bodyPr wrap="square" lIns="89642" tIns="143428" rIns="89642" bIns="143428" rtlCol="0">
            <a:spAutoFit/>
          </a:bodyPr>
          <a:lstStyle/>
          <a:p>
            <a:pPr algn="ctr">
              <a:lnSpc>
                <a:spcPct val="90000"/>
              </a:lnSpc>
            </a:pPr>
            <a:r>
              <a:rPr lang="en-US" sz="1078" dirty="0">
                <a:solidFill>
                  <a:srgbClr val="002050">
                    <a:lumMod val="90000"/>
                    <a:lumOff val="10000"/>
                  </a:srgbClr>
                </a:solidFill>
              </a:rPr>
              <a:t>DNS Server</a:t>
            </a:r>
          </a:p>
        </p:txBody>
      </p:sp>
      <p:sp>
        <p:nvSpPr>
          <p:cNvPr id="43" name="Oval 42"/>
          <p:cNvSpPr/>
          <p:nvPr/>
        </p:nvSpPr>
        <p:spPr bwMode="auto">
          <a:xfrm>
            <a:off x="6497225" y="3672460"/>
            <a:ext cx="1094091" cy="1094091"/>
          </a:xfrm>
          <a:prstGeom prst="ellipse">
            <a:avLst/>
          </a:prstGeom>
          <a:solidFill>
            <a:srgbClr val="FFFFFF"/>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44" name="Freeform 52"/>
          <p:cNvSpPr>
            <a:spLocks noEditPoints="1"/>
          </p:cNvSpPr>
          <p:nvPr/>
        </p:nvSpPr>
        <p:spPr bwMode="auto">
          <a:xfrm>
            <a:off x="6688276" y="3756524"/>
            <a:ext cx="711989" cy="531497"/>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45" name="TextBox 44"/>
          <p:cNvSpPr txBox="1"/>
          <p:nvPr/>
        </p:nvSpPr>
        <p:spPr>
          <a:xfrm>
            <a:off x="6593508" y="4188983"/>
            <a:ext cx="901527" cy="588366"/>
          </a:xfrm>
          <a:prstGeom prst="rect">
            <a:avLst/>
          </a:prstGeom>
          <a:noFill/>
        </p:spPr>
        <p:txBody>
          <a:bodyPr wrap="square" lIns="89642" tIns="143428" rIns="89642" bIns="143428" rtlCol="0">
            <a:spAutoFit/>
          </a:bodyPr>
          <a:lstStyle/>
          <a:p>
            <a:pPr algn="ctr">
              <a:lnSpc>
                <a:spcPct val="90000"/>
              </a:lnSpc>
            </a:pPr>
            <a:r>
              <a:rPr lang="en-US" sz="1078" dirty="0">
                <a:solidFill>
                  <a:srgbClr val="002050"/>
                </a:solidFill>
              </a:rPr>
              <a:t>VPN Gateway</a:t>
            </a:r>
          </a:p>
        </p:txBody>
      </p:sp>
      <p:cxnSp>
        <p:nvCxnSpPr>
          <p:cNvPr id="46" name="Elbow Connector 45"/>
          <p:cNvCxnSpPr>
            <a:stCxn id="18" idx="0"/>
            <a:endCxn id="43" idx="2"/>
          </p:cNvCxnSpPr>
          <p:nvPr/>
        </p:nvCxnSpPr>
        <p:spPr>
          <a:xfrm rot="5400000" flipH="1" flipV="1">
            <a:off x="5025481" y="3267534"/>
            <a:ext cx="519772" cy="2423717"/>
          </a:xfrm>
          <a:prstGeom prst="bentConnector2">
            <a:avLst/>
          </a:prstGeom>
          <a:ln w="317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88631" y="3508604"/>
            <a:ext cx="1432383" cy="832764"/>
          </a:xfrm>
          <a:prstGeom prst="rect">
            <a:avLst/>
          </a:prstGeom>
          <a:noFill/>
        </p:spPr>
        <p:txBody>
          <a:bodyPr wrap="none" lIns="0" tIns="143428" rIns="179285" bIns="143428" rtlCol="0">
            <a:spAutoFit/>
          </a:bodyPr>
          <a:lstStyle/>
          <a:p>
            <a:pPr algn="ctr">
              <a:lnSpc>
                <a:spcPct val="90000"/>
              </a:lnSpc>
            </a:pPr>
            <a:r>
              <a:rPr lang="en-US" sz="1961" dirty="0">
                <a:gradFill>
                  <a:gsLst>
                    <a:gs pos="2917">
                      <a:srgbClr val="FFFFFF"/>
                    </a:gs>
                    <a:gs pos="100000">
                      <a:srgbClr val="FFFFFF"/>
                    </a:gs>
                  </a:gsLst>
                  <a:lin ang="5400000" scaled="0"/>
                </a:gradFill>
              </a:rPr>
              <a:t>Site-to-Site</a:t>
            </a:r>
            <a:br>
              <a:rPr lang="en-US" sz="1961" dirty="0">
                <a:gradFill>
                  <a:gsLst>
                    <a:gs pos="2917">
                      <a:srgbClr val="FFFFFF"/>
                    </a:gs>
                    <a:gs pos="100000">
                      <a:srgbClr val="FFFFFF"/>
                    </a:gs>
                  </a:gsLst>
                  <a:lin ang="5400000" scaled="0"/>
                </a:gradFill>
              </a:rPr>
            </a:br>
            <a:r>
              <a:rPr lang="en-US" sz="1961" dirty="0">
                <a:gradFill>
                  <a:gsLst>
                    <a:gs pos="2917">
                      <a:srgbClr val="FFFFFF"/>
                    </a:gs>
                    <a:gs pos="100000">
                      <a:srgbClr val="FFFFFF"/>
                    </a:gs>
                  </a:gsLst>
                  <a:lin ang="5400000" scaled="0"/>
                </a:gradFill>
              </a:rPr>
              <a:t>VPN</a:t>
            </a:r>
          </a:p>
        </p:txBody>
      </p:sp>
    </p:spTree>
    <p:extLst>
      <p:ext uri="{BB962C8B-B14F-4D97-AF65-F5344CB8AC3E}">
        <p14:creationId xmlns:p14="http://schemas.microsoft.com/office/powerpoint/2010/main" val="92419493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ExpressRoute Connectivity</a:t>
            </a:r>
          </a:p>
        </p:txBody>
      </p:sp>
      <p:grpSp>
        <p:nvGrpSpPr>
          <p:cNvPr id="4" name="Group 3"/>
          <p:cNvGrpSpPr/>
          <p:nvPr/>
        </p:nvGrpSpPr>
        <p:grpSpPr>
          <a:xfrm>
            <a:off x="617980" y="890687"/>
            <a:ext cx="10333655" cy="5376992"/>
            <a:chOff x="150164" y="714734"/>
            <a:chExt cx="8483466" cy="3920483"/>
          </a:xfrm>
        </p:grpSpPr>
        <p:sp>
          <p:nvSpPr>
            <p:cNvPr id="5" name="Rectangle 4"/>
            <p:cNvSpPr/>
            <p:nvPr/>
          </p:nvSpPr>
          <p:spPr bwMode="auto">
            <a:xfrm>
              <a:off x="1780196" y="2594803"/>
              <a:ext cx="637133" cy="260127"/>
            </a:xfrm>
            <a:prstGeom prst="rect">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nvGrpSpPr>
            <p:cNvPr id="6" name="Group 5"/>
            <p:cNvGrpSpPr/>
            <p:nvPr/>
          </p:nvGrpSpPr>
          <p:grpSpPr>
            <a:xfrm>
              <a:off x="5090216" y="2497240"/>
              <a:ext cx="413041" cy="476930"/>
              <a:chOff x="5102916" y="2998890"/>
              <a:chExt cx="413041" cy="476930"/>
            </a:xfrm>
          </p:grpSpPr>
          <p:sp>
            <p:nvSpPr>
              <p:cNvPr id="100" name="Rectangle 99"/>
              <p:cNvSpPr/>
              <p:nvPr/>
            </p:nvSpPr>
            <p:spPr bwMode="auto">
              <a:xfrm>
                <a:off x="5102916" y="3365500"/>
                <a:ext cx="409734" cy="110320"/>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101" name="Rectangle 100"/>
              <p:cNvSpPr/>
              <p:nvPr/>
            </p:nvSpPr>
            <p:spPr bwMode="auto">
              <a:xfrm>
                <a:off x="5102916" y="2998890"/>
                <a:ext cx="409734" cy="116483"/>
              </a:xfrm>
              <a:prstGeom prst="rect">
                <a:avLst/>
              </a:prstGeom>
              <a:solidFill>
                <a:srgbClr val="68498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102" name="Rectangle 101"/>
              <p:cNvSpPr/>
              <p:nvPr/>
            </p:nvSpPr>
            <p:spPr bwMode="auto">
              <a:xfrm>
                <a:off x="5106223" y="3182195"/>
                <a:ext cx="409734" cy="11648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7" name="Group 6"/>
            <p:cNvGrpSpPr/>
            <p:nvPr/>
          </p:nvGrpSpPr>
          <p:grpSpPr>
            <a:xfrm>
              <a:off x="6652958" y="2086618"/>
              <a:ext cx="1978337" cy="1176714"/>
              <a:chOff x="6563781" y="249896"/>
              <a:chExt cx="1978337" cy="1176714"/>
            </a:xfrm>
          </p:grpSpPr>
          <p:sp>
            <p:nvSpPr>
              <p:cNvPr id="94" name="Freeform 539"/>
              <p:cNvSpPr>
                <a:spLocks noChangeAspect="1"/>
              </p:cNvSpPr>
              <p:nvPr/>
            </p:nvSpPr>
            <p:spPr bwMode="auto">
              <a:xfrm>
                <a:off x="6563781" y="249896"/>
                <a:ext cx="1978337" cy="117671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C0504D"/>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grpSp>
            <p:nvGrpSpPr>
              <p:cNvPr id="95" name="Group 94"/>
              <p:cNvGrpSpPr/>
              <p:nvPr/>
            </p:nvGrpSpPr>
            <p:grpSpPr>
              <a:xfrm>
                <a:off x="7080256" y="878461"/>
                <a:ext cx="1190905" cy="433504"/>
                <a:chOff x="9575622" y="1800550"/>
                <a:chExt cx="2407150" cy="939703"/>
              </a:xfrm>
            </p:grpSpPr>
            <p:sp>
              <p:nvSpPr>
                <p:cNvPr id="97" name="Freeform 79"/>
                <p:cNvSpPr>
                  <a:spLocks noEditPoints="1"/>
                </p:cNvSpPr>
                <p:nvPr/>
              </p:nvSpPr>
              <p:spPr bwMode="black">
                <a:xfrm>
                  <a:off x="9575622" y="1973203"/>
                  <a:ext cx="451217" cy="59439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59325" tIns="29663" rIns="59325" bIns="29663" numCol="1" anchor="t" anchorCtr="0" compatLnSpc="1">
                  <a:prstTxWarp prst="textNoShape">
                    <a:avLst/>
                  </a:prstTxWarp>
                </a:bodyPr>
                <a:lstStyle/>
                <a:p>
                  <a:pPr defTabSz="672094"/>
                  <a:endParaRPr lang="en-US" sz="1153" dirty="0"/>
                </a:p>
              </p:txBody>
            </p:sp>
            <p:pic>
              <p:nvPicPr>
                <p:cNvPr id="98"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10266114" y="1800550"/>
                  <a:ext cx="939571" cy="939703"/>
                </a:xfrm>
                <a:prstGeom prst="rect">
                  <a:avLst/>
                </a:prstGeom>
                <a:noFill/>
                <a:ln>
                  <a:noFill/>
                </a:ln>
              </p:spPr>
            </p:pic>
            <p:sp>
              <p:nvSpPr>
                <p:cNvPr id="99" name="Freeform 113"/>
                <p:cNvSpPr>
                  <a:spLocks noEditPoints="1"/>
                </p:cNvSpPr>
                <p:nvPr/>
              </p:nvSpPr>
              <p:spPr bwMode="auto">
                <a:xfrm flipH="1">
                  <a:off x="11448086" y="2032917"/>
                  <a:ext cx="534686" cy="534685"/>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65910" tIns="32955" rIns="65910" bIns="32955" numCol="1" anchor="t" anchorCtr="0" compatLnSpc="1">
                  <a:prstTxWarp prst="textNoShape">
                    <a:avLst/>
                  </a:prstTxWarp>
                </a:bodyPr>
                <a:lstStyle/>
                <a:p>
                  <a:pPr defTabSz="672094"/>
                  <a:endParaRPr lang="en-US" sz="1298"/>
                </a:p>
              </p:txBody>
            </p:sp>
          </p:grpSp>
          <p:sp>
            <p:nvSpPr>
              <p:cNvPr id="96" name="TextBox 95"/>
              <p:cNvSpPr txBox="1"/>
              <p:nvPr/>
            </p:nvSpPr>
            <p:spPr>
              <a:xfrm>
                <a:off x="7141735" y="519866"/>
                <a:ext cx="872715" cy="393272"/>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Azure</a:t>
                </a:r>
                <a:br>
                  <a:rPr lang="en-US" sz="1298" dirty="0"/>
                </a:br>
                <a:r>
                  <a:rPr lang="en-US" sz="1298" dirty="0"/>
                  <a:t>Public services</a:t>
                </a:r>
                <a:br>
                  <a:rPr lang="en-US" sz="1298" dirty="0"/>
                </a:br>
                <a:endParaRPr lang="en-US" sz="1298" dirty="0"/>
              </a:p>
            </p:txBody>
          </p:sp>
        </p:grpSp>
        <p:grpSp>
          <p:nvGrpSpPr>
            <p:cNvPr id="8" name="Group 7"/>
            <p:cNvGrpSpPr/>
            <p:nvPr/>
          </p:nvGrpSpPr>
          <p:grpSpPr>
            <a:xfrm>
              <a:off x="6655293" y="3458503"/>
              <a:ext cx="1978337" cy="1176714"/>
              <a:chOff x="6667993" y="3960153"/>
              <a:chExt cx="1978337" cy="1176714"/>
            </a:xfrm>
          </p:grpSpPr>
          <p:sp>
            <p:nvSpPr>
              <p:cNvPr id="42" name="Freeform 539"/>
              <p:cNvSpPr>
                <a:spLocks noChangeAspect="1"/>
              </p:cNvSpPr>
              <p:nvPr/>
            </p:nvSpPr>
            <p:spPr bwMode="auto">
              <a:xfrm>
                <a:off x="6667993" y="3960153"/>
                <a:ext cx="1978337" cy="117671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3">
                  <a:lumMod val="50000"/>
                </a:schemeClr>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sp>
            <p:nvSpPr>
              <p:cNvPr id="43" name="TextBox 42"/>
              <p:cNvSpPr txBox="1"/>
              <p:nvPr/>
            </p:nvSpPr>
            <p:spPr>
              <a:xfrm>
                <a:off x="7189749" y="4350884"/>
                <a:ext cx="1216150" cy="131091"/>
              </a:xfrm>
              <a:prstGeom prst="rect">
                <a:avLst/>
              </a:prstGeom>
              <a:noFill/>
              <a:ln>
                <a:noFill/>
              </a:ln>
            </p:spPr>
            <p:txBody>
              <a:bodyPr wrap="square" lIns="0" tIns="0" rIns="0" bIns="0" rtlCol="0">
                <a:spAutoFit/>
              </a:bodyPr>
              <a:lstStyle>
                <a:defPPr>
                  <a:defRPr lang="en-US"/>
                </a:defPPr>
                <a:lvl1pPr>
                  <a:lnSpc>
                    <a:spcPct val="90000"/>
                  </a:lnSpc>
                  <a:spcBef>
                    <a:spcPct val="20000"/>
                  </a:spcBef>
                  <a:buSzPct val="80000"/>
                  <a:defRPr sz="1600">
                    <a:gradFill>
                      <a:gsLst>
                        <a:gs pos="35238">
                          <a:schemeClr val="bg1">
                            <a:lumMod val="10000"/>
                          </a:schemeClr>
                        </a:gs>
                        <a:gs pos="48000">
                          <a:schemeClr val="bg1">
                            <a:lumMod val="10000"/>
                          </a:schemeClr>
                        </a:gs>
                      </a:gsLst>
                      <a:lin ang="5400000" scaled="0"/>
                    </a:gradFill>
                  </a:defRPr>
                </a:lvl1pPr>
              </a:lstStyle>
              <a:p>
                <a:pPr defTabSz="672094"/>
                <a:r>
                  <a:rPr lang="en-US" sz="1298" dirty="0">
                    <a:solidFill>
                      <a:schemeClr val="tx1"/>
                    </a:solidFill>
                  </a:rPr>
                  <a:t>Azure Compute</a:t>
                </a:r>
              </a:p>
            </p:txBody>
          </p:sp>
          <p:grpSp>
            <p:nvGrpSpPr>
              <p:cNvPr id="44" name="Group 43"/>
              <p:cNvGrpSpPr/>
              <p:nvPr/>
            </p:nvGrpSpPr>
            <p:grpSpPr bwMode="black">
              <a:xfrm>
                <a:off x="6988385" y="4719960"/>
                <a:ext cx="332861" cy="239596"/>
                <a:chOff x="7010400" y="2133600"/>
                <a:chExt cx="1379538" cy="1065213"/>
              </a:xfrm>
              <a:solidFill>
                <a:srgbClr val="FFFFFF"/>
              </a:solidFill>
            </p:grpSpPr>
            <p:sp>
              <p:nvSpPr>
                <p:cNvPr id="47"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48"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49"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0"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1"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2"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3"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4"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5"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6"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7"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8"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59"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0"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1"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2"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3"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4"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5"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6"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7"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8"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69"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0"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1"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2"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3"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4"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5"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6"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7"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8"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79"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0"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1"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2"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3"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4"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5"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6"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7"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8"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89"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0"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1"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2"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sp>
              <p:nvSpPr>
                <p:cNvPr id="93"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2955" rIns="65910" bIns="32955" numCol="1" anchor="t" anchorCtr="0" compatLnSpc="1">
                  <a:prstTxWarp prst="textNoShape">
                    <a:avLst/>
                  </a:prstTxWarp>
                </a:bodyPr>
                <a:lstStyle/>
                <a:p>
                  <a:pPr algn="ctr" defTabSz="659019"/>
                  <a:endParaRPr lang="en-US" sz="1153"/>
                </a:p>
              </p:txBody>
            </p:sp>
          </p:grpSp>
          <p:sp>
            <p:nvSpPr>
              <p:cNvPr id="45" name="Freeform 78"/>
              <p:cNvSpPr>
                <a:spLocks noEditPoints="1"/>
              </p:cNvSpPr>
              <p:nvPr/>
            </p:nvSpPr>
            <p:spPr bwMode="black">
              <a:xfrm>
                <a:off x="7489770" y="4629059"/>
                <a:ext cx="364006" cy="32487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59305" tIns="29652" rIns="59305" bIns="29652" numCol="1" anchor="t" anchorCtr="0" compatLnSpc="1">
                <a:prstTxWarp prst="textNoShape">
                  <a:avLst/>
                </a:prstTxWarp>
              </a:bodyPr>
              <a:lstStyle/>
              <a:p>
                <a:pPr defTabSz="493373"/>
                <a:endParaRPr lang="en-US" sz="672" dirty="0"/>
              </a:p>
            </p:txBody>
          </p:sp>
          <p:sp>
            <p:nvSpPr>
              <p:cNvPr id="46" name="Freeform 539"/>
              <p:cNvSpPr>
                <a:spLocks noChangeAspect="1"/>
              </p:cNvSpPr>
              <p:nvPr/>
            </p:nvSpPr>
            <p:spPr bwMode="auto">
              <a:xfrm>
                <a:off x="8022301" y="4724423"/>
                <a:ext cx="368420" cy="188871"/>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grpSp>
        <p:sp>
          <p:nvSpPr>
            <p:cNvPr id="9" name="Rectangle 8"/>
            <p:cNvSpPr/>
            <p:nvPr/>
          </p:nvSpPr>
          <p:spPr bwMode="auto">
            <a:xfrm>
              <a:off x="5493536" y="2285377"/>
              <a:ext cx="957674" cy="896768"/>
            </a:xfrm>
            <a:prstGeom prst="rect">
              <a:avLst/>
            </a:prstGeom>
            <a:solidFill>
              <a:srgbClr val="00206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ctr" anchorCtr="0" forceAA="0" compatLnSpc="1">
              <a:prstTxWarp prst="textNoShape">
                <a:avLst/>
              </a:prstTxWarp>
              <a:noAutofit/>
            </a:bodyPr>
            <a:lstStyle/>
            <a:p>
              <a:pPr algn="ctr" defTabSz="658828" fontAlgn="base">
                <a:lnSpc>
                  <a:spcPct val="90000"/>
                </a:lnSpc>
                <a:spcBef>
                  <a:spcPct val="0"/>
                </a:spcBef>
                <a:spcAft>
                  <a:spcPct val="0"/>
                </a:spcAft>
              </a:pPr>
              <a:r>
                <a:rPr lang="en-US" sz="1081" spc="-36" dirty="0">
                  <a:solidFill>
                    <a:schemeClr val="tx1"/>
                  </a:solidFill>
                </a:rPr>
                <a:t>Microsoft Edge</a:t>
              </a:r>
            </a:p>
          </p:txBody>
        </p:sp>
        <p:sp>
          <p:nvSpPr>
            <p:cNvPr id="10" name="Freeform 539"/>
            <p:cNvSpPr>
              <a:spLocks noChangeAspect="1"/>
            </p:cNvSpPr>
            <p:nvPr/>
          </p:nvSpPr>
          <p:spPr bwMode="auto">
            <a:xfrm>
              <a:off x="150164" y="2100635"/>
              <a:ext cx="1776263" cy="105001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1">
                <a:lumMod val="50000"/>
              </a:schemeClr>
            </a:solid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sp>
          <p:nvSpPr>
            <p:cNvPr id="11" name="Freeform 78"/>
            <p:cNvSpPr>
              <a:spLocks noEditPoints="1"/>
            </p:cNvSpPr>
            <p:nvPr/>
          </p:nvSpPr>
          <p:spPr bwMode="black">
            <a:xfrm>
              <a:off x="1167644" y="2485180"/>
              <a:ext cx="557045" cy="4971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tx1"/>
            </a:solidFill>
            <a:ln>
              <a:noFill/>
            </a:ln>
          </p:spPr>
          <p:txBody>
            <a:bodyPr vert="horz" wrap="square" lIns="59305" tIns="29652" rIns="59305" bIns="29652" numCol="1" anchor="t" anchorCtr="0" compatLnSpc="1">
              <a:prstTxWarp prst="textNoShape">
                <a:avLst/>
              </a:prstTxWarp>
            </a:bodyPr>
            <a:lstStyle/>
            <a:p>
              <a:pPr defTabSz="493373"/>
              <a:endParaRPr lang="en-US" sz="672" dirty="0"/>
            </a:p>
          </p:txBody>
        </p:sp>
        <p:sp>
          <p:nvSpPr>
            <p:cNvPr id="12" name="TextBox 11"/>
            <p:cNvSpPr txBox="1"/>
            <p:nvPr/>
          </p:nvSpPr>
          <p:spPr>
            <a:xfrm>
              <a:off x="309773" y="2694489"/>
              <a:ext cx="707215" cy="262182"/>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Customer’s </a:t>
              </a:r>
              <a:br>
                <a:rPr lang="en-US" sz="1298" dirty="0"/>
              </a:br>
              <a:r>
                <a:rPr lang="en-US" sz="1298" dirty="0"/>
                <a:t>network</a:t>
              </a:r>
            </a:p>
          </p:txBody>
        </p:sp>
        <p:grpSp>
          <p:nvGrpSpPr>
            <p:cNvPr id="13" name="Group 12"/>
            <p:cNvGrpSpPr/>
            <p:nvPr/>
          </p:nvGrpSpPr>
          <p:grpSpPr>
            <a:xfrm>
              <a:off x="5930590" y="1250950"/>
              <a:ext cx="876610" cy="1034427"/>
              <a:chOff x="5943290" y="1654482"/>
              <a:chExt cx="876610" cy="1132545"/>
            </a:xfrm>
            <a:solidFill>
              <a:srgbClr val="68498C"/>
            </a:solidFill>
          </p:grpSpPr>
          <p:sp>
            <p:nvSpPr>
              <p:cNvPr id="40" name="Rectangle 39"/>
              <p:cNvSpPr/>
              <p:nvPr/>
            </p:nvSpPr>
            <p:spPr bwMode="auto">
              <a:xfrm rot="16200000">
                <a:off x="5462875" y="2213144"/>
                <a:ext cx="1056378" cy="9138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41" name="Right Arrow 40"/>
              <p:cNvSpPr/>
              <p:nvPr/>
            </p:nvSpPr>
            <p:spPr bwMode="auto">
              <a:xfrm>
                <a:off x="5943290" y="1654482"/>
                <a:ext cx="876610" cy="209699"/>
              </a:xfrm>
              <a:prstGeom prst="rightArrow">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14" name="Group 13"/>
            <p:cNvGrpSpPr/>
            <p:nvPr/>
          </p:nvGrpSpPr>
          <p:grpSpPr>
            <a:xfrm>
              <a:off x="5924240" y="3182144"/>
              <a:ext cx="921595" cy="1007119"/>
              <a:chOff x="5936940" y="3683794"/>
              <a:chExt cx="921595" cy="1007119"/>
            </a:xfrm>
            <a:solidFill>
              <a:schemeClr val="accent3">
                <a:lumMod val="50000"/>
              </a:schemeClr>
            </a:solidFill>
          </p:grpSpPr>
          <p:sp>
            <p:nvSpPr>
              <p:cNvPr id="38" name="Rectangle 37"/>
              <p:cNvSpPr/>
              <p:nvPr/>
            </p:nvSpPr>
            <p:spPr bwMode="auto">
              <a:xfrm rot="16200000">
                <a:off x="5514217" y="4106517"/>
                <a:ext cx="945264" cy="9981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39" name="Right Arrow 38"/>
              <p:cNvSpPr/>
              <p:nvPr/>
            </p:nvSpPr>
            <p:spPr bwMode="auto">
              <a:xfrm>
                <a:off x="5945371" y="4470208"/>
                <a:ext cx="913164" cy="220705"/>
              </a:xfrm>
              <a:prstGeom prst="rightArrow">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15" name="Group 14"/>
            <p:cNvGrpSpPr/>
            <p:nvPr/>
          </p:nvGrpSpPr>
          <p:grpSpPr>
            <a:xfrm>
              <a:off x="3383088" y="2138533"/>
              <a:ext cx="1804439" cy="964010"/>
              <a:chOff x="3395788" y="2640183"/>
              <a:chExt cx="1804439" cy="964010"/>
            </a:xfrm>
          </p:grpSpPr>
          <p:grpSp>
            <p:nvGrpSpPr>
              <p:cNvPr id="33" name="Group 32"/>
              <p:cNvGrpSpPr/>
              <p:nvPr/>
            </p:nvGrpSpPr>
            <p:grpSpPr>
              <a:xfrm>
                <a:off x="3395788" y="2808815"/>
                <a:ext cx="1804439" cy="795378"/>
                <a:chOff x="4693625" y="3254337"/>
                <a:chExt cx="3048915" cy="1308187"/>
              </a:xfrm>
              <a:solidFill>
                <a:schemeClr val="bg2">
                  <a:lumMod val="75000"/>
                  <a:lumOff val="25000"/>
                </a:schemeClr>
              </a:solidFill>
            </p:grpSpPr>
            <p:sp>
              <p:nvSpPr>
                <p:cNvPr id="35" name="Rectangle 34"/>
                <p:cNvSpPr/>
                <p:nvPr/>
              </p:nvSpPr>
              <p:spPr bwMode="auto">
                <a:xfrm>
                  <a:off x="4951866" y="3254337"/>
                  <a:ext cx="2514600" cy="1308187"/>
                </a:xfrm>
                <a:prstGeom prst="rect">
                  <a:avLst/>
                </a:prstGeom>
                <a:solidFill>
                  <a:srgbClr val="002060"/>
                </a:solid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36" name="Oval 35"/>
                <p:cNvSpPr/>
                <p:nvPr/>
              </p:nvSpPr>
              <p:spPr bwMode="auto">
                <a:xfrm>
                  <a:off x="4693625" y="3254337"/>
                  <a:ext cx="553285" cy="1308187"/>
                </a:xfrm>
                <a:prstGeom prst="ellipse">
                  <a:avLst/>
                </a:prstGeom>
                <a:solidFill>
                  <a:srgbClr val="00206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37" name="Oval 36"/>
                <p:cNvSpPr/>
                <p:nvPr/>
              </p:nvSpPr>
              <p:spPr bwMode="auto">
                <a:xfrm>
                  <a:off x="7189255" y="3254337"/>
                  <a:ext cx="553285" cy="1308187"/>
                </a:xfrm>
                <a:prstGeom prst="ellipse">
                  <a:avLst/>
                </a:prstGeom>
                <a:solidFill>
                  <a:srgbClr val="002060"/>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sp>
            <p:nvSpPr>
              <p:cNvPr id="34" name="TextBox 33"/>
              <p:cNvSpPr txBox="1"/>
              <p:nvPr/>
            </p:nvSpPr>
            <p:spPr>
              <a:xfrm>
                <a:off x="3579938" y="2640183"/>
                <a:ext cx="1221242" cy="11641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153" dirty="0"/>
                  <a:t>Customer’s connection</a:t>
                </a:r>
              </a:p>
            </p:txBody>
          </p:sp>
        </p:grpSp>
        <p:sp>
          <p:nvSpPr>
            <p:cNvPr id="16" name="Rectangle 15"/>
            <p:cNvSpPr/>
            <p:nvPr/>
          </p:nvSpPr>
          <p:spPr bwMode="auto">
            <a:xfrm>
              <a:off x="2343013" y="2259976"/>
              <a:ext cx="957674" cy="896768"/>
            </a:xfrm>
            <a:prstGeom prst="rect">
              <a:avLst/>
            </a:prstGeom>
            <a:solidFill>
              <a:srgbClr val="002060"/>
            </a:solidFill>
            <a:ln>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ctr" anchorCtr="0" forceAA="0" compatLnSpc="1">
              <a:prstTxWarp prst="textNoShape">
                <a:avLst/>
              </a:prstTxWarp>
              <a:noAutofit/>
            </a:bodyPr>
            <a:lstStyle/>
            <a:p>
              <a:pPr algn="ctr" defTabSz="658828" fontAlgn="base">
                <a:lnSpc>
                  <a:spcPct val="90000"/>
                </a:lnSpc>
                <a:spcBef>
                  <a:spcPct val="0"/>
                </a:spcBef>
                <a:spcAft>
                  <a:spcPct val="0"/>
                </a:spcAft>
              </a:pPr>
              <a:r>
                <a:rPr lang="en-US" sz="1081" spc="-36" dirty="0">
                  <a:solidFill>
                    <a:schemeClr val="tx1"/>
                  </a:solidFill>
                </a:rPr>
                <a:t>Partner Router / switch</a:t>
              </a:r>
            </a:p>
          </p:txBody>
        </p:sp>
        <p:sp>
          <p:nvSpPr>
            <p:cNvPr id="17" name="Right Arrow 16"/>
            <p:cNvSpPr/>
            <p:nvPr/>
          </p:nvSpPr>
          <p:spPr bwMode="auto">
            <a:xfrm>
              <a:off x="6460082" y="2613722"/>
              <a:ext cx="385753" cy="222291"/>
            </a:xfrm>
            <a:prstGeom prst="right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nvGrpSpPr>
            <p:cNvPr id="18" name="Group 17"/>
            <p:cNvGrpSpPr/>
            <p:nvPr/>
          </p:nvGrpSpPr>
          <p:grpSpPr>
            <a:xfrm>
              <a:off x="6649423" y="714734"/>
              <a:ext cx="1978337" cy="1176714"/>
              <a:chOff x="6662123" y="1102084"/>
              <a:chExt cx="1978337" cy="1176714"/>
            </a:xfrm>
            <a:solidFill>
              <a:srgbClr val="68498C"/>
            </a:solidFill>
          </p:grpSpPr>
          <p:sp>
            <p:nvSpPr>
              <p:cNvPr id="30" name="Freeform 539"/>
              <p:cNvSpPr>
                <a:spLocks noChangeAspect="1"/>
              </p:cNvSpPr>
              <p:nvPr/>
            </p:nvSpPr>
            <p:spPr bwMode="auto">
              <a:xfrm>
                <a:off x="6662123" y="1102084"/>
                <a:ext cx="1978337" cy="117671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grpFill/>
              <a:ln>
                <a:noFill/>
              </a:ln>
              <a:extLst/>
            </p:spPr>
            <p:txBody>
              <a:bodyPr vert="horz" wrap="square" lIns="65910" tIns="32955" rIns="65910" bIns="32955" numCol="1" anchor="t" anchorCtr="0" compatLnSpc="1">
                <a:prstTxWarp prst="textNoShape">
                  <a:avLst/>
                </a:prstTxWarp>
              </a:bodyPr>
              <a:lstStyle/>
              <a:p>
                <a:pPr defTabSz="672094"/>
                <a:endParaRPr lang="en-US" sz="1298"/>
              </a:p>
            </p:txBody>
          </p:sp>
          <p:pic>
            <p:nvPicPr>
              <p:cNvPr id="31"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7520208" y="1730649"/>
                <a:ext cx="464840" cy="433504"/>
              </a:xfrm>
              <a:prstGeom prst="rect">
                <a:avLst/>
              </a:prstGeom>
              <a:grpFill/>
              <a:ln>
                <a:noFill/>
              </a:ln>
            </p:spPr>
          </p:pic>
          <p:sp>
            <p:nvSpPr>
              <p:cNvPr id="32" name="TextBox 31"/>
              <p:cNvSpPr txBox="1"/>
              <p:nvPr/>
            </p:nvSpPr>
            <p:spPr>
              <a:xfrm>
                <a:off x="7119427" y="1524454"/>
                <a:ext cx="1138546" cy="131091"/>
              </a:xfrm>
              <a:prstGeom prst="rect">
                <a:avLst/>
              </a:prstGeom>
              <a:grpFill/>
              <a:ln>
                <a:noFill/>
              </a:ln>
            </p:spPr>
            <p:txBody>
              <a:bodyPr wrap="none" lIns="0" tIns="0" rIns="0" bIns="0" rtlCol="0">
                <a:spAutoFit/>
              </a:bodyPr>
              <a:lstStyle/>
              <a:p>
                <a:pPr defTabSz="672094">
                  <a:lnSpc>
                    <a:spcPct val="90000"/>
                  </a:lnSpc>
                  <a:spcBef>
                    <a:spcPct val="20000"/>
                  </a:spcBef>
                  <a:buSzPct val="80000"/>
                </a:pPr>
                <a:r>
                  <a:rPr lang="en-US" sz="1298" dirty="0"/>
                  <a:t>Office 365 Services</a:t>
                </a:r>
              </a:p>
            </p:txBody>
          </p:sp>
        </p:grpSp>
        <p:grpSp>
          <p:nvGrpSpPr>
            <p:cNvPr id="19" name="Group 18"/>
            <p:cNvGrpSpPr/>
            <p:nvPr/>
          </p:nvGrpSpPr>
          <p:grpSpPr>
            <a:xfrm>
              <a:off x="3310664" y="2502745"/>
              <a:ext cx="380510" cy="471425"/>
              <a:chOff x="3323364" y="3004395"/>
              <a:chExt cx="380510" cy="471425"/>
            </a:xfrm>
          </p:grpSpPr>
          <p:sp>
            <p:nvSpPr>
              <p:cNvPr id="27" name="Freeform 26"/>
              <p:cNvSpPr/>
              <p:nvPr/>
            </p:nvSpPr>
            <p:spPr bwMode="auto">
              <a:xfrm>
                <a:off x="3323364" y="3004395"/>
                <a:ext cx="374160" cy="114264"/>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68498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8" name="Freeform 27"/>
              <p:cNvSpPr/>
              <p:nvPr/>
            </p:nvSpPr>
            <p:spPr bwMode="auto">
              <a:xfrm>
                <a:off x="3329714" y="3182195"/>
                <a:ext cx="374160" cy="114264"/>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9" name="Freeform 28"/>
              <p:cNvSpPr/>
              <p:nvPr/>
            </p:nvSpPr>
            <p:spPr bwMode="auto">
              <a:xfrm>
                <a:off x="3329714" y="3365500"/>
                <a:ext cx="371854" cy="110320"/>
              </a:xfrm>
              <a:custGeom>
                <a:avLst/>
                <a:gdLst>
                  <a:gd name="connsiteX0" fmla="*/ 75178 w 570291"/>
                  <a:gd name="connsiteY0" fmla="*/ 0 h 366608"/>
                  <a:gd name="connsiteX1" fmla="*/ 570291 w 570291"/>
                  <a:gd name="connsiteY1" fmla="*/ 0 h 366608"/>
                  <a:gd name="connsiteX2" fmla="*/ 568729 w 570291"/>
                  <a:gd name="connsiteY2" fmla="*/ 40358 h 366608"/>
                  <a:gd name="connsiteX3" fmla="*/ 530947 w 570291"/>
                  <a:gd name="connsiteY3" fmla="*/ 274245 h 366608"/>
                  <a:gd name="connsiteX4" fmla="*/ 501692 w 570291"/>
                  <a:gd name="connsiteY4" fmla="*/ 366608 h 366608"/>
                  <a:gd name="connsiteX5" fmla="*/ 143777 w 570291"/>
                  <a:gd name="connsiteY5" fmla="*/ 366608 h 366608"/>
                  <a:gd name="connsiteX6" fmla="*/ 114521 w 570291"/>
                  <a:gd name="connsiteY6" fmla="*/ 274245 h 366608"/>
                  <a:gd name="connsiteX7" fmla="*/ 76739 w 570291"/>
                  <a:gd name="connsiteY7" fmla="*/ 40358 h 366608"/>
                  <a:gd name="connsiteX8" fmla="*/ 0 w 570291"/>
                  <a:gd name="connsiteY8" fmla="*/ 0 h 366608"/>
                  <a:gd name="connsiteX9" fmla="*/ 75177 w 570291"/>
                  <a:gd name="connsiteY9" fmla="*/ 0 h 366608"/>
                  <a:gd name="connsiteX10" fmla="*/ 76738 w 570291"/>
                  <a:gd name="connsiteY10" fmla="*/ 40358 h 366608"/>
                  <a:gd name="connsiteX11" fmla="*/ 114520 w 570291"/>
                  <a:gd name="connsiteY11" fmla="*/ 274245 h 366608"/>
                  <a:gd name="connsiteX12" fmla="*/ 143776 w 570291"/>
                  <a:gd name="connsiteY12" fmla="*/ 366608 h 366608"/>
                  <a:gd name="connsiteX13" fmla="*/ 0 w 570291"/>
                  <a:gd name="connsiteY13"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0291" h="366608">
                    <a:moveTo>
                      <a:pt x="75178" y="0"/>
                    </a:moveTo>
                    <a:lnTo>
                      <a:pt x="570291" y="0"/>
                    </a:lnTo>
                    <a:lnTo>
                      <a:pt x="568729" y="40358"/>
                    </a:lnTo>
                    <a:cubicBezTo>
                      <a:pt x="562039" y="125518"/>
                      <a:pt x="548996" y="204649"/>
                      <a:pt x="530947" y="274245"/>
                    </a:cubicBezTo>
                    <a:lnTo>
                      <a:pt x="501692" y="366608"/>
                    </a:lnTo>
                    <a:lnTo>
                      <a:pt x="143777" y="366608"/>
                    </a:lnTo>
                    <a:lnTo>
                      <a:pt x="114521" y="274245"/>
                    </a:lnTo>
                    <a:cubicBezTo>
                      <a:pt x="96472" y="204649"/>
                      <a:pt x="83429" y="125518"/>
                      <a:pt x="76739" y="40358"/>
                    </a:cubicBezTo>
                    <a:close/>
                    <a:moveTo>
                      <a:pt x="0" y="0"/>
                    </a:moveTo>
                    <a:lnTo>
                      <a:pt x="75177" y="0"/>
                    </a:lnTo>
                    <a:lnTo>
                      <a:pt x="76738" y="40358"/>
                    </a:lnTo>
                    <a:cubicBezTo>
                      <a:pt x="83428" y="125518"/>
                      <a:pt x="96471" y="204649"/>
                      <a:pt x="114520" y="274245"/>
                    </a:cubicBezTo>
                    <a:lnTo>
                      <a:pt x="143776" y="366608"/>
                    </a:lnTo>
                    <a:lnTo>
                      <a:pt x="0" y="366608"/>
                    </a:lnTo>
                    <a:close/>
                  </a:path>
                </a:pathLst>
              </a:cu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grpSp>
        <p:grpSp>
          <p:nvGrpSpPr>
            <p:cNvPr id="20" name="Group 19"/>
            <p:cNvGrpSpPr/>
            <p:nvPr/>
          </p:nvGrpSpPr>
          <p:grpSpPr>
            <a:xfrm>
              <a:off x="426793" y="3457421"/>
              <a:ext cx="2951589" cy="787157"/>
              <a:chOff x="439493" y="3959071"/>
              <a:chExt cx="2951589" cy="787157"/>
            </a:xfrm>
          </p:grpSpPr>
          <p:sp>
            <p:nvSpPr>
              <p:cNvPr id="21" name="Rectangle 20"/>
              <p:cNvSpPr/>
              <p:nvPr/>
            </p:nvSpPr>
            <p:spPr bwMode="auto">
              <a:xfrm>
                <a:off x="439493" y="4244821"/>
                <a:ext cx="621071" cy="222898"/>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2" name="Rectangle 21"/>
              <p:cNvSpPr/>
              <p:nvPr/>
            </p:nvSpPr>
            <p:spPr bwMode="auto">
              <a:xfrm>
                <a:off x="439493" y="4523330"/>
                <a:ext cx="621071" cy="222898"/>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3" name="TextBox 22"/>
              <p:cNvSpPr txBox="1"/>
              <p:nvPr/>
            </p:nvSpPr>
            <p:spPr>
              <a:xfrm>
                <a:off x="1158578" y="4299589"/>
                <a:ext cx="2232504" cy="13109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Traffic to public IP addresses in Azure</a:t>
                </a:r>
              </a:p>
            </p:txBody>
          </p:sp>
          <p:sp>
            <p:nvSpPr>
              <p:cNvPr id="24" name="TextBox 23"/>
              <p:cNvSpPr txBox="1"/>
              <p:nvPr/>
            </p:nvSpPr>
            <p:spPr>
              <a:xfrm>
                <a:off x="1158578" y="4564320"/>
                <a:ext cx="2090429" cy="13109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Traffic to Virtual Networks in Azure</a:t>
                </a:r>
              </a:p>
            </p:txBody>
          </p:sp>
          <p:sp>
            <p:nvSpPr>
              <p:cNvPr id="25" name="Rectangle 24"/>
              <p:cNvSpPr/>
              <p:nvPr/>
            </p:nvSpPr>
            <p:spPr bwMode="auto">
              <a:xfrm>
                <a:off x="445843" y="3959071"/>
                <a:ext cx="621071" cy="222898"/>
              </a:xfrm>
              <a:prstGeom prst="rect">
                <a:avLst/>
              </a:prstGeom>
              <a:solidFill>
                <a:srgbClr val="68498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1821" tIns="105456" rIns="131821" bIns="105456" numCol="1" spcCol="0" rtlCol="0" fromWordArt="0" anchor="t" anchorCtr="0" forceAA="0" compatLnSpc="1">
                <a:prstTxWarp prst="textNoShape">
                  <a:avLst/>
                </a:prstTxWarp>
                <a:noAutofit/>
              </a:bodyPr>
              <a:lstStyle/>
              <a:p>
                <a:pPr algn="ctr" defTabSz="658828" fontAlgn="base">
                  <a:lnSpc>
                    <a:spcPct val="90000"/>
                  </a:lnSpc>
                  <a:spcBef>
                    <a:spcPct val="0"/>
                  </a:spcBef>
                  <a:spcAft>
                    <a:spcPct val="0"/>
                  </a:spcAft>
                </a:pPr>
                <a:endParaRPr lang="en-US" sz="1442" spc="-36" dirty="0">
                  <a:solidFill>
                    <a:schemeClr val="tx1"/>
                  </a:solidFill>
                </a:endParaRPr>
              </a:p>
            </p:txBody>
          </p:sp>
          <p:sp>
            <p:nvSpPr>
              <p:cNvPr id="26" name="TextBox 25"/>
              <p:cNvSpPr txBox="1"/>
              <p:nvPr/>
            </p:nvSpPr>
            <p:spPr>
              <a:xfrm>
                <a:off x="1158578" y="4020189"/>
                <a:ext cx="1696737" cy="131091"/>
              </a:xfrm>
              <a:prstGeom prst="rect">
                <a:avLst/>
              </a:prstGeom>
              <a:noFill/>
              <a:ln>
                <a:noFill/>
              </a:ln>
            </p:spPr>
            <p:txBody>
              <a:bodyPr wrap="none" lIns="0" tIns="0" rIns="0" bIns="0" rtlCol="0">
                <a:spAutoFit/>
              </a:bodyPr>
              <a:lstStyle/>
              <a:p>
                <a:pPr defTabSz="672094">
                  <a:lnSpc>
                    <a:spcPct val="90000"/>
                  </a:lnSpc>
                  <a:spcBef>
                    <a:spcPct val="20000"/>
                  </a:spcBef>
                  <a:buSzPct val="80000"/>
                </a:pPr>
                <a:r>
                  <a:rPr lang="en-US" sz="1298" dirty="0"/>
                  <a:t>Traffic to Office 365 Services</a:t>
                </a:r>
              </a:p>
            </p:txBody>
          </p:sp>
        </p:grpSp>
      </p:grpSp>
    </p:spTree>
    <p:extLst>
      <p:ext uri="{BB962C8B-B14F-4D97-AF65-F5344CB8AC3E}">
        <p14:creationId xmlns:p14="http://schemas.microsoft.com/office/powerpoint/2010/main" val="22071372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 Premium add-on and Standard GW</a:t>
            </a:r>
          </a:p>
        </p:txBody>
      </p:sp>
      <p:sp>
        <p:nvSpPr>
          <p:cNvPr id="9" name="Text Placeholder 2"/>
          <p:cNvSpPr txBox="1">
            <a:spLocks/>
          </p:cNvSpPr>
          <p:nvPr/>
        </p:nvSpPr>
        <p:spPr>
          <a:xfrm>
            <a:off x="269239" y="1337343"/>
            <a:ext cx="5976164" cy="3062784"/>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t>ExpressRoute Premium</a:t>
            </a:r>
          </a:p>
          <a:p>
            <a:pPr lvl="1"/>
            <a:r>
              <a:rPr lang="en-US" sz="2353" dirty="0"/>
              <a:t>Increased route limit from 4,000 to 10,000 routes per ExpressRoute peering</a:t>
            </a:r>
          </a:p>
          <a:p>
            <a:pPr lvl="1"/>
            <a:r>
              <a:rPr lang="en-US" sz="2353" dirty="0"/>
              <a:t>Increased number of VNets per circuit</a:t>
            </a:r>
          </a:p>
          <a:p>
            <a:pPr lvl="1"/>
            <a:r>
              <a:rPr lang="en-US" sz="2353" dirty="0"/>
              <a:t>Global connectivity – Link a VNet in 1 geo to an ExpressRoute circuit in a different geo</a:t>
            </a:r>
          </a:p>
        </p:txBody>
      </p:sp>
      <p:graphicFrame>
        <p:nvGraphicFramePr>
          <p:cNvPr id="11" name="Table 10"/>
          <p:cNvGraphicFramePr>
            <a:graphicFrameLocks noGrp="1"/>
          </p:cNvGraphicFramePr>
          <p:nvPr>
            <p:extLst/>
          </p:nvPr>
        </p:nvGraphicFramePr>
        <p:xfrm>
          <a:off x="866856" y="4325425"/>
          <a:ext cx="4258015" cy="2088736"/>
        </p:xfrm>
        <a:graphic>
          <a:graphicData uri="http://schemas.openxmlformats.org/drawingml/2006/table">
            <a:tbl>
              <a:tblPr firstRow="1" bandRow="1">
                <a:tableStyleId>{5C22544A-7EE6-4342-B048-85BDC9FD1C3A}</a:tableStyleId>
              </a:tblPr>
              <a:tblGrid>
                <a:gridCol w="961485">
                  <a:extLst>
                    <a:ext uri="{9D8B030D-6E8A-4147-A177-3AD203B41FA5}">
                      <a16:colId xmlns:a16="http://schemas.microsoft.com/office/drawing/2014/main" val="20000"/>
                    </a:ext>
                  </a:extLst>
                </a:gridCol>
                <a:gridCol w="1279574">
                  <a:extLst>
                    <a:ext uri="{9D8B030D-6E8A-4147-A177-3AD203B41FA5}">
                      <a16:colId xmlns:a16="http://schemas.microsoft.com/office/drawing/2014/main" val="20001"/>
                    </a:ext>
                  </a:extLst>
                </a:gridCol>
                <a:gridCol w="2016956">
                  <a:extLst>
                    <a:ext uri="{9D8B030D-6E8A-4147-A177-3AD203B41FA5}">
                      <a16:colId xmlns:a16="http://schemas.microsoft.com/office/drawing/2014/main" val="20002"/>
                    </a:ext>
                  </a:extLst>
                </a:gridCol>
              </a:tblGrid>
              <a:tr h="388451">
                <a:tc>
                  <a:txBody>
                    <a:bodyPr/>
                    <a:lstStyle/>
                    <a:p>
                      <a:r>
                        <a:rPr lang="en-US" sz="1000" dirty="0"/>
                        <a:t>Circuit Size</a:t>
                      </a:r>
                    </a:p>
                  </a:txBody>
                  <a:tcPr marL="89642" marR="89642" marT="44821" marB="44821"/>
                </a:tc>
                <a:tc>
                  <a:txBody>
                    <a:bodyPr/>
                    <a:lstStyle/>
                    <a:p>
                      <a:r>
                        <a:rPr lang="en-US" sz="1000" dirty="0"/>
                        <a:t># </a:t>
                      </a:r>
                      <a:r>
                        <a:rPr lang="en-US" sz="1000" dirty="0" err="1"/>
                        <a:t>Vnet</a:t>
                      </a:r>
                      <a:r>
                        <a:rPr lang="en-US" sz="1000" dirty="0"/>
                        <a:t> links </a:t>
                      </a:r>
                    </a:p>
                  </a:txBody>
                  <a:tcPr marL="89642" marR="89642" marT="44821" marB="44821"/>
                </a:tc>
                <a:tc>
                  <a:txBody>
                    <a:bodyPr/>
                    <a:lstStyle/>
                    <a:p>
                      <a:r>
                        <a:rPr lang="en-US" sz="1000" dirty="0" err="1"/>
                        <a:t>Vnet</a:t>
                      </a:r>
                      <a:r>
                        <a:rPr lang="en-US" sz="1000" dirty="0"/>
                        <a:t> links with Premium Add on</a:t>
                      </a:r>
                    </a:p>
                  </a:txBody>
                  <a:tcPr marL="89642" marR="89642" marT="44821" marB="44821"/>
                </a:tc>
                <a:extLst>
                  <a:ext uri="{0D108BD9-81ED-4DB2-BD59-A6C34878D82A}">
                    <a16:rowId xmlns:a16="http://schemas.microsoft.com/office/drawing/2014/main" val="10000"/>
                  </a:ext>
                </a:extLst>
              </a:tr>
              <a:tr h="239047">
                <a:tc>
                  <a:txBody>
                    <a:bodyPr/>
                    <a:lstStyle/>
                    <a:p>
                      <a:r>
                        <a:rPr lang="en-US" sz="1000" dirty="0"/>
                        <a:t>10 Mbps</a:t>
                      </a:r>
                    </a:p>
                  </a:txBody>
                  <a:tcPr marL="89642" marR="89642" marT="44821" marB="44821"/>
                </a:tc>
                <a:tc>
                  <a:txBody>
                    <a:bodyPr/>
                    <a:lstStyle/>
                    <a:p>
                      <a:r>
                        <a:rPr lang="en-US" sz="1000" dirty="0"/>
                        <a:t>10</a:t>
                      </a:r>
                    </a:p>
                  </a:txBody>
                  <a:tcPr marL="89642" marR="89642" marT="44821" marB="44821"/>
                </a:tc>
                <a:tc>
                  <a:txBody>
                    <a:bodyPr/>
                    <a:lstStyle/>
                    <a:p>
                      <a:r>
                        <a:rPr lang="en-US" sz="1000" dirty="0"/>
                        <a:t>Not Supported</a:t>
                      </a:r>
                    </a:p>
                  </a:txBody>
                  <a:tcPr marL="89642" marR="89642" marT="44821" marB="44821"/>
                </a:tc>
                <a:extLst>
                  <a:ext uri="{0D108BD9-81ED-4DB2-BD59-A6C34878D82A}">
                    <a16:rowId xmlns:a16="http://schemas.microsoft.com/office/drawing/2014/main" val="10001"/>
                  </a:ext>
                </a:extLst>
              </a:tr>
              <a:tr h="239047">
                <a:tc>
                  <a:txBody>
                    <a:bodyPr/>
                    <a:lstStyle/>
                    <a:p>
                      <a:r>
                        <a:rPr lang="en-US" sz="1000" dirty="0"/>
                        <a:t>50 Mbps</a:t>
                      </a:r>
                    </a:p>
                  </a:txBody>
                  <a:tcPr marL="89642" marR="89642" marT="44821" marB="44821"/>
                </a:tc>
                <a:tc>
                  <a:txBody>
                    <a:bodyPr/>
                    <a:lstStyle/>
                    <a:p>
                      <a:r>
                        <a:rPr lang="en-US" sz="1000" dirty="0"/>
                        <a:t>10</a:t>
                      </a:r>
                    </a:p>
                  </a:txBody>
                  <a:tcPr marL="89642" marR="89642" marT="44821" marB="44821"/>
                </a:tc>
                <a:tc>
                  <a:txBody>
                    <a:bodyPr/>
                    <a:lstStyle/>
                    <a:p>
                      <a:r>
                        <a:rPr lang="en-US" sz="1000" dirty="0"/>
                        <a:t>20</a:t>
                      </a:r>
                    </a:p>
                  </a:txBody>
                  <a:tcPr marL="89642" marR="89642" marT="44821" marB="44821"/>
                </a:tc>
                <a:extLst>
                  <a:ext uri="{0D108BD9-81ED-4DB2-BD59-A6C34878D82A}">
                    <a16:rowId xmlns:a16="http://schemas.microsoft.com/office/drawing/2014/main" val="10002"/>
                  </a:ext>
                </a:extLst>
              </a:tr>
              <a:tr h="239047">
                <a:tc>
                  <a:txBody>
                    <a:bodyPr/>
                    <a:lstStyle/>
                    <a:p>
                      <a:r>
                        <a:rPr lang="en-US" sz="1000" dirty="0"/>
                        <a:t>100</a:t>
                      </a:r>
                      <a:r>
                        <a:rPr lang="en-US" sz="1000" baseline="0" dirty="0"/>
                        <a:t> Mbps</a:t>
                      </a:r>
                      <a:endParaRPr lang="en-US" sz="1000" dirty="0"/>
                    </a:p>
                  </a:txBody>
                  <a:tcPr marL="89642" marR="89642" marT="44821" marB="44821"/>
                </a:tc>
                <a:tc>
                  <a:txBody>
                    <a:bodyPr/>
                    <a:lstStyle/>
                    <a:p>
                      <a:r>
                        <a:rPr lang="en-US" sz="1000" dirty="0"/>
                        <a:t>10</a:t>
                      </a:r>
                    </a:p>
                  </a:txBody>
                  <a:tcPr marL="89642" marR="89642" marT="44821" marB="44821"/>
                </a:tc>
                <a:tc>
                  <a:txBody>
                    <a:bodyPr/>
                    <a:lstStyle/>
                    <a:p>
                      <a:r>
                        <a:rPr lang="en-US" sz="1000" dirty="0"/>
                        <a:t>25</a:t>
                      </a:r>
                    </a:p>
                  </a:txBody>
                  <a:tcPr marL="89642" marR="89642" marT="44821" marB="44821"/>
                </a:tc>
                <a:extLst>
                  <a:ext uri="{0D108BD9-81ED-4DB2-BD59-A6C34878D82A}">
                    <a16:rowId xmlns:a16="http://schemas.microsoft.com/office/drawing/2014/main" val="10003"/>
                  </a:ext>
                </a:extLst>
              </a:tr>
              <a:tr h="239047">
                <a:tc>
                  <a:txBody>
                    <a:bodyPr/>
                    <a:lstStyle/>
                    <a:p>
                      <a:r>
                        <a:rPr lang="en-US" sz="1000" dirty="0"/>
                        <a:t>200 Mbps</a:t>
                      </a:r>
                    </a:p>
                  </a:txBody>
                  <a:tcPr marL="89642" marR="89642" marT="44821" marB="44821"/>
                </a:tc>
                <a:tc>
                  <a:txBody>
                    <a:bodyPr/>
                    <a:lstStyle/>
                    <a:p>
                      <a:r>
                        <a:rPr lang="en-US" sz="1000" dirty="0"/>
                        <a:t>10</a:t>
                      </a:r>
                    </a:p>
                  </a:txBody>
                  <a:tcPr marL="89642" marR="89642" marT="44821" marB="44821"/>
                </a:tc>
                <a:tc>
                  <a:txBody>
                    <a:bodyPr/>
                    <a:lstStyle/>
                    <a:p>
                      <a:r>
                        <a:rPr lang="en-US" sz="1000" dirty="0"/>
                        <a:t>25</a:t>
                      </a:r>
                    </a:p>
                  </a:txBody>
                  <a:tcPr marL="89642" marR="89642" marT="44821" marB="44821"/>
                </a:tc>
                <a:extLst>
                  <a:ext uri="{0D108BD9-81ED-4DB2-BD59-A6C34878D82A}">
                    <a16:rowId xmlns:a16="http://schemas.microsoft.com/office/drawing/2014/main" val="10004"/>
                  </a:ext>
                </a:extLst>
              </a:tr>
              <a:tr h="239047">
                <a:tc>
                  <a:txBody>
                    <a:bodyPr/>
                    <a:lstStyle/>
                    <a:p>
                      <a:r>
                        <a:rPr lang="en-US" sz="1000" dirty="0"/>
                        <a:t>500 Mbps</a:t>
                      </a:r>
                    </a:p>
                  </a:txBody>
                  <a:tcPr marL="89642" marR="89642" marT="44821" marB="44821"/>
                </a:tc>
                <a:tc>
                  <a:txBody>
                    <a:bodyPr/>
                    <a:lstStyle/>
                    <a:p>
                      <a:r>
                        <a:rPr lang="en-US" sz="1000" dirty="0"/>
                        <a:t>10</a:t>
                      </a:r>
                    </a:p>
                  </a:txBody>
                  <a:tcPr marL="89642" marR="89642" marT="44821" marB="44821"/>
                </a:tc>
                <a:tc>
                  <a:txBody>
                    <a:bodyPr/>
                    <a:lstStyle/>
                    <a:p>
                      <a:r>
                        <a:rPr lang="en-US" sz="1000" dirty="0"/>
                        <a:t>40</a:t>
                      </a:r>
                    </a:p>
                  </a:txBody>
                  <a:tcPr marL="89642" marR="89642" marT="44821" marB="44821"/>
                </a:tc>
                <a:extLst>
                  <a:ext uri="{0D108BD9-81ED-4DB2-BD59-A6C34878D82A}">
                    <a16:rowId xmlns:a16="http://schemas.microsoft.com/office/drawing/2014/main" val="10005"/>
                  </a:ext>
                </a:extLst>
              </a:tr>
              <a:tr h="239047">
                <a:tc>
                  <a:txBody>
                    <a:bodyPr/>
                    <a:lstStyle/>
                    <a:p>
                      <a:r>
                        <a:rPr lang="en-US" sz="1000" dirty="0"/>
                        <a:t>1 </a:t>
                      </a:r>
                      <a:r>
                        <a:rPr lang="en-US" sz="1000" dirty="0" err="1"/>
                        <a:t>Gbps</a:t>
                      </a:r>
                      <a:endParaRPr lang="en-US" sz="1000" dirty="0"/>
                    </a:p>
                  </a:txBody>
                  <a:tcPr marL="89642" marR="89642" marT="44821" marB="44821"/>
                </a:tc>
                <a:tc>
                  <a:txBody>
                    <a:bodyPr/>
                    <a:lstStyle/>
                    <a:p>
                      <a:r>
                        <a:rPr lang="en-US" sz="1000" dirty="0"/>
                        <a:t>10</a:t>
                      </a:r>
                    </a:p>
                  </a:txBody>
                  <a:tcPr marL="89642" marR="89642" marT="44821" marB="44821"/>
                </a:tc>
                <a:tc>
                  <a:txBody>
                    <a:bodyPr/>
                    <a:lstStyle/>
                    <a:p>
                      <a:r>
                        <a:rPr lang="en-US" sz="1000" dirty="0"/>
                        <a:t>50</a:t>
                      </a:r>
                    </a:p>
                  </a:txBody>
                  <a:tcPr marL="89642" marR="89642" marT="44821" marB="44821"/>
                </a:tc>
                <a:extLst>
                  <a:ext uri="{0D108BD9-81ED-4DB2-BD59-A6C34878D82A}">
                    <a16:rowId xmlns:a16="http://schemas.microsoft.com/office/drawing/2014/main" val="10006"/>
                  </a:ext>
                </a:extLst>
              </a:tr>
              <a:tr h="239047">
                <a:tc>
                  <a:txBody>
                    <a:bodyPr/>
                    <a:lstStyle/>
                    <a:p>
                      <a:r>
                        <a:rPr lang="en-US" sz="1000" dirty="0"/>
                        <a:t>10 </a:t>
                      </a:r>
                      <a:r>
                        <a:rPr lang="en-US" sz="1000" dirty="0" err="1"/>
                        <a:t>Gbps</a:t>
                      </a:r>
                      <a:endParaRPr lang="en-US" sz="1000" dirty="0"/>
                    </a:p>
                  </a:txBody>
                  <a:tcPr marL="89642" marR="89642" marT="44821" marB="44821"/>
                </a:tc>
                <a:tc>
                  <a:txBody>
                    <a:bodyPr/>
                    <a:lstStyle/>
                    <a:p>
                      <a:r>
                        <a:rPr lang="en-US" sz="1000" dirty="0"/>
                        <a:t>10</a:t>
                      </a:r>
                    </a:p>
                  </a:txBody>
                  <a:tcPr marL="89642" marR="89642" marT="44821" marB="44821"/>
                </a:tc>
                <a:tc>
                  <a:txBody>
                    <a:bodyPr/>
                    <a:lstStyle/>
                    <a:p>
                      <a:r>
                        <a:rPr lang="en-US" sz="1000" dirty="0"/>
                        <a:t>100</a:t>
                      </a:r>
                    </a:p>
                  </a:txBody>
                  <a:tcPr marL="89642" marR="89642" marT="44821" marB="44821"/>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extLst/>
          </p:nvPr>
        </p:nvGraphicFramePr>
        <p:xfrm>
          <a:off x="6693617" y="3578404"/>
          <a:ext cx="4872790" cy="1637492"/>
        </p:xfrm>
        <a:graphic>
          <a:graphicData uri="http://schemas.openxmlformats.org/drawingml/2006/table">
            <a:tbl>
              <a:tblPr firstRow="1" firstCol="1" bandRow="1">
                <a:tableStyleId>{5C22544A-7EE6-4342-B048-85BDC9FD1C3A}</a:tableStyleId>
              </a:tblPr>
              <a:tblGrid>
                <a:gridCol w="971127">
                  <a:extLst>
                    <a:ext uri="{9D8B030D-6E8A-4147-A177-3AD203B41FA5}">
                      <a16:colId xmlns:a16="http://schemas.microsoft.com/office/drawing/2014/main" val="20000"/>
                    </a:ext>
                  </a:extLst>
                </a:gridCol>
                <a:gridCol w="966862">
                  <a:extLst>
                    <a:ext uri="{9D8B030D-6E8A-4147-A177-3AD203B41FA5}">
                      <a16:colId xmlns:a16="http://schemas.microsoft.com/office/drawing/2014/main" val="20001"/>
                    </a:ext>
                  </a:extLst>
                </a:gridCol>
                <a:gridCol w="1090119">
                  <a:extLst>
                    <a:ext uri="{9D8B030D-6E8A-4147-A177-3AD203B41FA5}">
                      <a16:colId xmlns:a16="http://schemas.microsoft.com/office/drawing/2014/main" val="20002"/>
                    </a:ext>
                  </a:extLst>
                </a:gridCol>
                <a:gridCol w="922341">
                  <a:extLst>
                    <a:ext uri="{9D8B030D-6E8A-4147-A177-3AD203B41FA5}">
                      <a16:colId xmlns:a16="http://schemas.microsoft.com/office/drawing/2014/main" val="20003"/>
                    </a:ext>
                  </a:extLst>
                </a:gridCol>
                <a:gridCol w="922341">
                  <a:extLst>
                    <a:ext uri="{9D8B030D-6E8A-4147-A177-3AD203B41FA5}">
                      <a16:colId xmlns:a16="http://schemas.microsoft.com/office/drawing/2014/main" val="20004"/>
                    </a:ext>
                  </a:extLst>
                </a:gridCol>
              </a:tblGrid>
              <a:tr h="388451">
                <a:tc>
                  <a:txBody>
                    <a:bodyPr/>
                    <a:lstStyle/>
                    <a:p>
                      <a:pPr marL="0" marR="0">
                        <a:spcBef>
                          <a:spcPts val="0"/>
                        </a:spcBef>
                        <a:spcAft>
                          <a:spcPts val="0"/>
                        </a:spcAft>
                      </a:pPr>
                      <a:r>
                        <a:rPr lang="en-US" sz="1000" dirty="0"/>
                        <a:t>Gateway SKU</a:t>
                      </a:r>
                    </a:p>
                  </a:txBody>
                  <a:tcPr marL="89642" marR="89642" marT="44821" marB="44821"/>
                </a:tc>
                <a:tc>
                  <a:txBody>
                    <a:bodyPr/>
                    <a:lstStyle/>
                    <a:p>
                      <a:pPr marL="0" marR="0">
                        <a:spcBef>
                          <a:spcPts val="0"/>
                        </a:spcBef>
                        <a:spcAft>
                          <a:spcPts val="0"/>
                        </a:spcAft>
                      </a:pPr>
                      <a:r>
                        <a:rPr lang="en-US" sz="1000"/>
                        <a:t>ExpressRoute Throughput</a:t>
                      </a:r>
                    </a:p>
                  </a:txBody>
                  <a:tcPr marL="89642" marR="89642" marT="44821" marB="44821"/>
                </a:tc>
                <a:tc>
                  <a:txBody>
                    <a:bodyPr/>
                    <a:lstStyle/>
                    <a:p>
                      <a:pPr marL="0" marR="0">
                        <a:spcBef>
                          <a:spcPts val="0"/>
                        </a:spcBef>
                        <a:spcAft>
                          <a:spcPts val="0"/>
                        </a:spcAft>
                      </a:pPr>
                      <a:r>
                        <a:rPr lang="en-US" sz="1000" dirty="0"/>
                        <a:t>S2S Throughput</a:t>
                      </a:r>
                    </a:p>
                  </a:txBody>
                  <a:tcPr marL="89642" marR="89642" marT="44821" marB="44821"/>
                </a:tc>
                <a:tc>
                  <a:txBody>
                    <a:bodyPr/>
                    <a:lstStyle/>
                    <a:p>
                      <a:pPr marL="0" marR="0">
                        <a:spcBef>
                          <a:spcPts val="0"/>
                        </a:spcBef>
                        <a:spcAft>
                          <a:spcPts val="0"/>
                        </a:spcAft>
                      </a:pPr>
                      <a:r>
                        <a:rPr lang="en-US" sz="1000" dirty="0"/>
                        <a:t>Max</a:t>
                      </a:r>
                    </a:p>
                    <a:p>
                      <a:pPr marL="0" marR="0">
                        <a:spcBef>
                          <a:spcPts val="0"/>
                        </a:spcBef>
                        <a:spcAft>
                          <a:spcPts val="0"/>
                        </a:spcAft>
                      </a:pPr>
                      <a:r>
                        <a:rPr lang="en-US" sz="1000" dirty="0"/>
                        <a:t>Tunnels</a:t>
                      </a:r>
                    </a:p>
                  </a:txBody>
                  <a:tcPr marL="89642" marR="89642" marT="44821" marB="44821"/>
                </a:tc>
                <a:tc>
                  <a:txBody>
                    <a:bodyPr/>
                    <a:lstStyle/>
                    <a:p>
                      <a:pPr marL="0" marR="0">
                        <a:spcBef>
                          <a:spcPts val="0"/>
                        </a:spcBef>
                        <a:spcAft>
                          <a:spcPts val="0"/>
                        </a:spcAft>
                      </a:pPr>
                      <a:r>
                        <a:rPr lang="en-US" sz="1000" dirty="0"/>
                        <a:t>Cost (USD) / Hour</a:t>
                      </a:r>
                    </a:p>
                  </a:txBody>
                  <a:tcPr marL="89642" marR="89642" marT="44821" marB="44821"/>
                </a:tc>
                <a:extLst>
                  <a:ext uri="{0D108BD9-81ED-4DB2-BD59-A6C34878D82A}">
                    <a16:rowId xmlns:a16="http://schemas.microsoft.com/office/drawing/2014/main" val="10000"/>
                  </a:ext>
                </a:extLst>
              </a:tr>
              <a:tr h="363550">
                <a:tc>
                  <a:txBody>
                    <a:bodyPr/>
                    <a:lstStyle/>
                    <a:p>
                      <a:pPr marL="0" marR="0">
                        <a:spcBef>
                          <a:spcPts val="0"/>
                        </a:spcBef>
                        <a:spcAft>
                          <a:spcPts val="0"/>
                        </a:spcAft>
                      </a:pPr>
                      <a:r>
                        <a:rPr lang="en-US" sz="1000" dirty="0"/>
                        <a:t>Default</a:t>
                      </a:r>
                    </a:p>
                  </a:txBody>
                  <a:tcPr marL="89642" marR="89642" marT="44821" marB="44821"/>
                </a:tc>
                <a:tc>
                  <a:txBody>
                    <a:bodyPr/>
                    <a:lstStyle/>
                    <a:p>
                      <a:pPr marL="0" marR="0">
                        <a:spcBef>
                          <a:spcPts val="0"/>
                        </a:spcBef>
                        <a:spcAft>
                          <a:spcPts val="0"/>
                        </a:spcAft>
                      </a:pPr>
                      <a:r>
                        <a:rPr lang="en-US" sz="1000" dirty="0"/>
                        <a:t>500 Mbps</a:t>
                      </a:r>
                    </a:p>
                  </a:txBody>
                  <a:tcPr marL="89642" marR="89642" marT="44821" marB="44821"/>
                </a:tc>
                <a:tc>
                  <a:txBody>
                    <a:bodyPr/>
                    <a:lstStyle/>
                    <a:p>
                      <a:pPr marL="0" marR="0">
                        <a:spcBef>
                          <a:spcPts val="0"/>
                        </a:spcBef>
                        <a:spcAft>
                          <a:spcPts val="0"/>
                        </a:spcAft>
                      </a:pPr>
                      <a:r>
                        <a:rPr lang="en-US" sz="1000" dirty="0"/>
                        <a:t>100 Mbps</a:t>
                      </a:r>
                    </a:p>
                  </a:txBody>
                  <a:tcPr marL="89642" marR="89642" marT="44821" marB="44821"/>
                </a:tc>
                <a:tc>
                  <a:txBody>
                    <a:bodyPr/>
                    <a:lstStyle/>
                    <a:p>
                      <a:pPr marL="0" marR="0">
                        <a:spcBef>
                          <a:spcPts val="0"/>
                        </a:spcBef>
                        <a:spcAft>
                          <a:spcPts val="0"/>
                        </a:spcAft>
                      </a:pPr>
                      <a:r>
                        <a:rPr lang="en-US" sz="1000"/>
                        <a:t>10</a:t>
                      </a:r>
                    </a:p>
                  </a:txBody>
                  <a:tcPr marL="89642" marR="89642" marT="44821" marB="44821"/>
                </a:tc>
                <a:tc>
                  <a:txBody>
                    <a:bodyPr/>
                    <a:lstStyle/>
                    <a:p>
                      <a:pPr marL="0" marR="0">
                        <a:spcBef>
                          <a:spcPts val="0"/>
                        </a:spcBef>
                        <a:spcAft>
                          <a:spcPts val="0"/>
                        </a:spcAft>
                      </a:pPr>
                      <a:endParaRPr lang="en-US" sz="1000" dirty="0"/>
                    </a:p>
                  </a:txBody>
                  <a:tcPr marL="89642" marR="89642" marT="44821" marB="44821"/>
                </a:tc>
                <a:extLst>
                  <a:ext uri="{0D108BD9-81ED-4DB2-BD59-A6C34878D82A}">
                    <a16:rowId xmlns:a16="http://schemas.microsoft.com/office/drawing/2014/main" val="10001"/>
                  </a:ext>
                </a:extLst>
              </a:tr>
              <a:tr h="363550">
                <a:tc>
                  <a:txBody>
                    <a:bodyPr/>
                    <a:lstStyle/>
                    <a:p>
                      <a:pPr marL="0" marR="0">
                        <a:spcBef>
                          <a:spcPts val="0"/>
                        </a:spcBef>
                        <a:spcAft>
                          <a:spcPts val="0"/>
                        </a:spcAft>
                      </a:pPr>
                      <a:r>
                        <a:rPr lang="en-US" sz="1000" dirty="0">
                          <a:solidFill>
                            <a:srgbClr val="FFFF00"/>
                          </a:solidFill>
                        </a:rPr>
                        <a:t>Standard</a:t>
                      </a:r>
                    </a:p>
                  </a:txBody>
                  <a:tcPr marL="89642" marR="89642" marT="44821" marB="44821"/>
                </a:tc>
                <a:tc>
                  <a:txBody>
                    <a:bodyPr/>
                    <a:lstStyle/>
                    <a:p>
                      <a:pPr marL="0" marR="0">
                        <a:spcBef>
                          <a:spcPts val="0"/>
                        </a:spcBef>
                        <a:spcAft>
                          <a:spcPts val="0"/>
                        </a:spcAft>
                      </a:pPr>
                      <a:r>
                        <a:rPr lang="en-US" sz="1000" dirty="0"/>
                        <a:t>1000 Mbps</a:t>
                      </a:r>
                    </a:p>
                  </a:txBody>
                  <a:tcPr marL="89642" marR="89642" marT="44821" marB="44821"/>
                </a:tc>
                <a:tc>
                  <a:txBody>
                    <a:bodyPr/>
                    <a:lstStyle/>
                    <a:p>
                      <a:pPr marL="0" marR="0">
                        <a:spcBef>
                          <a:spcPts val="0"/>
                        </a:spcBef>
                        <a:spcAft>
                          <a:spcPts val="0"/>
                        </a:spcAft>
                      </a:pPr>
                      <a:r>
                        <a:rPr lang="en-US" sz="1000" dirty="0"/>
                        <a:t>100 Mbps</a:t>
                      </a:r>
                    </a:p>
                  </a:txBody>
                  <a:tcPr marL="89642" marR="89642" marT="44821" marB="44821"/>
                </a:tc>
                <a:tc>
                  <a:txBody>
                    <a:bodyPr/>
                    <a:lstStyle/>
                    <a:p>
                      <a:pPr marL="0" marR="0">
                        <a:spcBef>
                          <a:spcPts val="0"/>
                        </a:spcBef>
                        <a:spcAft>
                          <a:spcPts val="0"/>
                        </a:spcAft>
                      </a:pPr>
                      <a:r>
                        <a:rPr lang="en-US" sz="1000" dirty="0"/>
                        <a:t>10</a:t>
                      </a:r>
                    </a:p>
                  </a:txBody>
                  <a:tcPr marL="89642" marR="89642" marT="44821" marB="44821"/>
                </a:tc>
                <a:tc>
                  <a:txBody>
                    <a:bodyPr/>
                    <a:lstStyle/>
                    <a:p>
                      <a:pPr marL="0" marR="0">
                        <a:spcBef>
                          <a:spcPts val="0"/>
                        </a:spcBef>
                        <a:spcAft>
                          <a:spcPts val="0"/>
                        </a:spcAft>
                      </a:pPr>
                      <a:endParaRPr lang="en-US" sz="1000" dirty="0"/>
                    </a:p>
                  </a:txBody>
                  <a:tcPr marL="89642" marR="89642" marT="44821" marB="44821"/>
                </a:tc>
                <a:extLst>
                  <a:ext uri="{0D108BD9-81ED-4DB2-BD59-A6C34878D82A}">
                    <a16:rowId xmlns:a16="http://schemas.microsoft.com/office/drawing/2014/main" val="10002"/>
                  </a:ext>
                </a:extLst>
              </a:tr>
              <a:tr h="363550">
                <a:tc>
                  <a:txBody>
                    <a:bodyPr/>
                    <a:lstStyle/>
                    <a:p>
                      <a:pPr marL="0" marR="0">
                        <a:spcBef>
                          <a:spcPts val="0"/>
                        </a:spcBef>
                        <a:spcAft>
                          <a:spcPts val="0"/>
                        </a:spcAft>
                      </a:pPr>
                      <a:r>
                        <a:rPr lang="en-US" sz="1000" dirty="0"/>
                        <a:t>Performance</a:t>
                      </a:r>
                    </a:p>
                  </a:txBody>
                  <a:tcPr marL="89642" marR="89642" marT="44821" marB="44821"/>
                </a:tc>
                <a:tc>
                  <a:txBody>
                    <a:bodyPr/>
                    <a:lstStyle/>
                    <a:p>
                      <a:pPr marL="0" marR="0">
                        <a:spcBef>
                          <a:spcPts val="0"/>
                        </a:spcBef>
                        <a:spcAft>
                          <a:spcPts val="0"/>
                        </a:spcAft>
                      </a:pPr>
                      <a:r>
                        <a:rPr lang="en-US" sz="1000" dirty="0"/>
                        <a:t>2000 Mbps</a:t>
                      </a:r>
                    </a:p>
                  </a:txBody>
                  <a:tcPr marL="89642" marR="89642" marT="44821" marB="44821"/>
                </a:tc>
                <a:tc>
                  <a:txBody>
                    <a:bodyPr/>
                    <a:lstStyle/>
                    <a:p>
                      <a:pPr marL="0" marR="0">
                        <a:spcBef>
                          <a:spcPts val="0"/>
                        </a:spcBef>
                        <a:spcAft>
                          <a:spcPts val="0"/>
                        </a:spcAft>
                      </a:pPr>
                      <a:r>
                        <a:rPr lang="en-US" sz="1000" dirty="0"/>
                        <a:t>200 Mbps</a:t>
                      </a:r>
                    </a:p>
                  </a:txBody>
                  <a:tcPr marL="89642" marR="89642" marT="44821" marB="44821"/>
                </a:tc>
                <a:tc>
                  <a:txBody>
                    <a:bodyPr/>
                    <a:lstStyle/>
                    <a:p>
                      <a:pPr marL="0" marR="0">
                        <a:spcBef>
                          <a:spcPts val="0"/>
                        </a:spcBef>
                        <a:spcAft>
                          <a:spcPts val="0"/>
                        </a:spcAft>
                      </a:pPr>
                      <a:r>
                        <a:rPr lang="en-US" sz="1000" dirty="0"/>
                        <a:t>30</a:t>
                      </a:r>
                    </a:p>
                  </a:txBody>
                  <a:tcPr marL="89642" marR="89642" marT="44821" marB="44821"/>
                </a:tc>
                <a:tc>
                  <a:txBody>
                    <a:bodyPr/>
                    <a:lstStyle/>
                    <a:p>
                      <a:pPr marL="0" marR="0">
                        <a:spcBef>
                          <a:spcPts val="0"/>
                        </a:spcBef>
                        <a:spcAft>
                          <a:spcPts val="0"/>
                        </a:spcAft>
                      </a:pPr>
                      <a:endParaRPr lang="en-US" sz="1000" dirty="0"/>
                    </a:p>
                  </a:txBody>
                  <a:tcPr marL="89642" marR="89642" marT="44821" marB="44821"/>
                </a:tc>
                <a:extLst>
                  <a:ext uri="{0D108BD9-81ED-4DB2-BD59-A6C34878D82A}">
                    <a16:rowId xmlns:a16="http://schemas.microsoft.com/office/drawing/2014/main" val="10003"/>
                  </a:ext>
                </a:extLst>
              </a:tr>
            </a:tbl>
          </a:graphicData>
        </a:graphic>
      </p:graphicFrame>
      <p:sp>
        <p:nvSpPr>
          <p:cNvPr id="13" name="Text Placeholder 2"/>
          <p:cNvSpPr txBox="1">
            <a:spLocks/>
          </p:cNvSpPr>
          <p:nvPr/>
        </p:nvSpPr>
        <p:spPr>
          <a:xfrm>
            <a:off x="6170702" y="1337343"/>
            <a:ext cx="5677357" cy="4407422"/>
          </a:xfrm>
          <a:prstGeom prst="rect">
            <a:avLst/>
          </a:prstGeom>
        </p:spPr>
        <p:txBody>
          <a:bodyPr vert="horz" wrap="square" lIns="143428" tIns="89642" rIns="143428" bIns="89642"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6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49" dirty="0"/>
              <a:t>Standard Gateways</a:t>
            </a:r>
          </a:p>
          <a:p>
            <a:pPr lvl="1"/>
            <a:r>
              <a:rPr lang="en-US" sz="2353" dirty="0"/>
              <a:t>Supports ExpressRoute and VPN Gateways coexistence</a:t>
            </a:r>
          </a:p>
          <a:p>
            <a:pPr lvl="1"/>
            <a:r>
              <a:rPr lang="en-US" sz="2353" dirty="0"/>
              <a:t>Improved throughput for ExpressRoute</a:t>
            </a:r>
          </a:p>
        </p:txBody>
      </p:sp>
    </p:spTree>
    <p:extLst>
      <p:ext uri="{BB962C8B-B14F-4D97-AF65-F5344CB8AC3E}">
        <p14:creationId xmlns:p14="http://schemas.microsoft.com/office/powerpoint/2010/main" val="345594890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Multi-Site Connectivity Example</a:t>
            </a:r>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286194" y="1561449"/>
            <a:ext cx="7012642" cy="3749110"/>
          </a:xfrm>
        </p:spPr>
      </p:pic>
    </p:spTree>
    <p:extLst>
      <p:ext uri="{BB962C8B-B14F-4D97-AF65-F5344CB8AC3E}">
        <p14:creationId xmlns:p14="http://schemas.microsoft.com/office/powerpoint/2010/main" val="138034455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Multi-Site VPN - Things to know </a:t>
            </a:r>
          </a:p>
        </p:txBody>
      </p:sp>
      <p:sp>
        <p:nvSpPr>
          <p:cNvPr id="3" name="Content Placeholder 2"/>
          <p:cNvSpPr>
            <a:spLocks noGrp="1"/>
          </p:cNvSpPr>
          <p:nvPr>
            <p:ph sz="quarter" idx="10"/>
          </p:nvPr>
        </p:nvSpPr>
        <p:spPr>
          <a:xfrm>
            <a:off x="268289" y="1398685"/>
            <a:ext cx="11542503" cy="5014691"/>
          </a:xfrm>
        </p:spPr>
        <p:txBody>
          <a:bodyPr/>
          <a:lstStyle/>
          <a:p>
            <a:r>
              <a:rPr lang="en-US" sz="3529" dirty="0"/>
              <a:t>Compatible VPN devices</a:t>
            </a:r>
          </a:p>
          <a:p>
            <a:r>
              <a:rPr lang="en-US" sz="3529" dirty="0"/>
              <a:t>An externally facing public IPv4 IP address for each VPN device</a:t>
            </a:r>
          </a:p>
          <a:p>
            <a:r>
              <a:rPr lang="en-US" sz="3529" dirty="0"/>
              <a:t>The IP address ranges that you want to use for your virtual network</a:t>
            </a:r>
          </a:p>
          <a:p>
            <a:r>
              <a:rPr lang="en-US" sz="3529" dirty="0"/>
              <a:t>The IP address ranges for each of the local network sites that you'll be connecting to – no overlap</a:t>
            </a:r>
          </a:p>
          <a:p>
            <a:r>
              <a:rPr lang="en-US" sz="3529" dirty="0"/>
              <a:t>Max </a:t>
            </a:r>
            <a:r>
              <a:rPr lang="en-US" sz="3529" dirty="0" err="1"/>
              <a:t>IPSec</a:t>
            </a:r>
            <a:r>
              <a:rPr lang="en-US" sz="3529" dirty="0"/>
              <a:t> tunnels limits: Basic 10, Standard 10, High Performance 30</a:t>
            </a:r>
          </a:p>
        </p:txBody>
      </p:sp>
    </p:spTree>
    <p:extLst>
      <p:ext uri="{BB962C8B-B14F-4D97-AF65-F5344CB8AC3E}">
        <p14:creationId xmlns:p14="http://schemas.microsoft.com/office/powerpoint/2010/main" val="221865314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8928" y="4880532"/>
            <a:ext cx="11541862" cy="1098762"/>
          </a:xfrm>
        </p:spPr>
        <p:txBody>
          <a:bodyPr/>
          <a:lstStyle/>
          <a:p>
            <a:r>
              <a:rPr lang="en-US" dirty="0">
                <a:solidFill>
                  <a:schemeClr val="tx1"/>
                </a:solidFill>
              </a:rPr>
              <a:t>http://bit.ly/sapworkshopday1</a:t>
            </a:r>
            <a:endParaRPr lang="en-US" sz="6000" dirty="0">
              <a:solidFill>
                <a:schemeClr val="tx1"/>
              </a:solidFill>
            </a:endParaRPr>
          </a:p>
        </p:txBody>
      </p:sp>
    </p:spTree>
    <p:extLst>
      <p:ext uri="{BB962C8B-B14F-4D97-AF65-F5344CB8AC3E}">
        <p14:creationId xmlns:p14="http://schemas.microsoft.com/office/powerpoint/2010/main" val="340591744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8187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Disk</a:t>
            </a:r>
          </a:p>
        </p:txBody>
      </p:sp>
      <p:sp>
        <p:nvSpPr>
          <p:cNvPr id="3" name="Content Placeholder 2"/>
          <p:cNvSpPr>
            <a:spLocks noGrp="1"/>
          </p:cNvSpPr>
          <p:nvPr>
            <p:ph sz="quarter" idx="10"/>
          </p:nvPr>
        </p:nvSpPr>
        <p:spPr/>
        <p:txBody>
          <a:bodyPr>
            <a:normAutofit fontScale="77500" lnSpcReduction="20000"/>
          </a:bodyPr>
          <a:lstStyle/>
          <a:p>
            <a:r>
              <a:rPr lang="en-US" dirty="0"/>
              <a:t>Drive C is always the OS Disk (127 GB/up to 1TB)</a:t>
            </a:r>
          </a:p>
          <a:p>
            <a:endParaRPr lang="en-US" dirty="0"/>
          </a:p>
          <a:p>
            <a:r>
              <a:rPr lang="en-US" dirty="0"/>
              <a:t>Drive D is a temporary data disk</a:t>
            </a:r>
          </a:p>
          <a:p>
            <a:pPr lvl="1"/>
            <a:r>
              <a:rPr lang="en-US" dirty="0"/>
              <a:t>Physical storage in the rack the VM is running on</a:t>
            </a:r>
          </a:p>
          <a:p>
            <a:pPr lvl="1"/>
            <a:r>
              <a:rPr lang="en-US" dirty="0"/>
              <a:t>Ideal for caching local data that does not need to be persisted</a:t>
            </a:r>
          </a:p>
          <a:p>
            <a:pPr lvl="1"/>
            <a:r>
              <a:rPr lang="en-US" dirty="0"/>
              <a:t>Only store data here that you can tolerate losing</a:t>
            </a:r>
          </a:p>
          <a:p>
            <a:endParaRPr lang="en-US" dirty="0"/>
          </a:p>
          <a:p>
            <a:r>
              <a:rPr lang="en-US" dirty="0"/>
              <a:t>Drive E is mapped to DVD drives</a:t>
            </a:r>
          </a:p>
          <a:p>
            <a:endParaRPr lang="en-US" dirty="0"/>
          </a:p>
          <a:p>
            <a:r>
              <a:rPr lang="en-US" dirty="0"/>
              <a:t>Drive F, G, H… used for data disks (up to 1 TB)</a:t>
            </a:r>
          </a:p>
          <a:p>
            <a:endParaRPr lang="en-US" dirty="0"/>
          </a:p>
        </p:txBody>
      </p:sp>
    </p:spTree>
    <p:extLst>
      <p:ext uri="{BB962C8B-B14F-4D97-AF65-F5344CB8AC3E}">
        <p14:creationId xmlns:p14="http://schemas.microsoft.com/office/powerpoint/2010/main" val="20650891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Capacity and Features</a:t>
            </a:r>
          </a:p>
        </p:txBody>
      </p:sp>
      <p:sp>
        <p:nvSpPr>
          <p:cNvPr id="3" name="Content Placeholder 2"/>
          <p:cNvSpPr>
            <a:spLocks noGrp="1"/>
          </p:cNvSpPr>
          <p:nvPr>
            <p:ph sz="quarter" idx="10"/>
          </p:nvPr>
        </p:nvSpPr>
        <p:spPr>
          <a:xfrm>
            <a:off x="268289" y="1398396"/>
            <a:ext cx="6227761" cy="5002404"/>
          </a:xfrm>
        </p:spPr>
        <p:txBody>
          <a:bodyPr>
            <a:normAutofit fontScale="92500"/>
          </a:bodyPr>
          <a:lstStyle/>
          <a:p>
            <a:r>
              <a:rPr lang="en-US" dirty="0"/>
              <a:t>VM size determines </a:t>
            </a:r>
            <a:r>
              <a:rPr lang="en-US" dirty="0">
                <a:solidFill>
                  <a:srgbClr val="FFFF00"/>
                </a:solidFill>
              </a:rPr>
              <a:t>compute capacity</a:t>
            </a:r>
          </a:p>
          <a:p>
            <a:pPr lvl="1"/>
            <a:r>
              <a:rPr lang="en-US" dirty="0"/>
              <a:t># of cores, RAM, # of disks, local SSD</a:t>
            </a:r>
          </a:p>
          <a:p>
            <a:endParaRPr lang="en-US" dirty="0"/>
          </a:p>
          <a:p>
            <a:r>
              <a:rPr lang="en-US" dirty="0"/>
              <a:t>VM size determines </a:t>
            </a:r>
            <a:r>
              <a:rPr lang="en-US" dirty="0">
                <a:solidFill>
                  <a:srgbClr val="FFFF00"/>
                </a:solidFill>
              </a:rPr>
              <a:t>features</a:t>
            </a:r>
          </a:p>
          <a:p>
            <a:pPr lvl="1"/>
            <a:r>
              <a:rPr lang="en-US" dirty="0"/>
              <a:t>Auto-scale, load balancing, RDMA, Premium storage support</a:t>
            </a:r>
          </a:p>
          <a:p>
            <a:pPr lvl="1"/>
            <a:endParaRPr lang="en-US" dirty="0"/>
          </a:p>
        </p:txBody>
      </p:sp>
      <p:pic>
        <p:nvPicPr>
          <p:cNvPr id="4" name="Picture 3"/>
          <p:cNvPicPr>
            <a:picLocks noChangeAspect="1"/>
          </p:cNvPicPr>
          <p:nvPr/>
        </p:nvPicPr>
        <p:blipFill>
          <a:blip r:embed="rId3"/>
          <a:stretch>
            <a:fillRect/>
          </a:stretch>
        </p:blipFill>
        <p:spPr>
          <a:xfrm>
            <a:off x="8207015" y="1190767"/>
            <a:ext cx="1563048" cy="2447287"/>
          </a:xfrm>
          <a:prstGeom prst="rect">
            <a:avLst/>
          </a:prstGeom>
        </p:spPr>
      </p:pic>
      <p:pic>
        <p:nvPicPr>
          <p:cNvPr id="5" name="Picture 4"/>
          <p:cNvPicPr>
            <a:picLocks noChangeAspect="1"/>
          </p:cNvPicPr>
          <p:nvPr/>
        </p:nvPicPr>
        <p:blipFill>
          <a:blip r:embed="rId4"/>
          <a:stretch>
            <a:fillRect/>
          </a:stretch>
        </p:blipFill>
        <p:spPr>
          <a:xfrm>
            <a:off x="10247743" y="1190767"/>
            <a:ext cx="1563048" cy="2447287"/>
          </a:xfrm>
          <a:prstGeom prst="rect">
            <a:avLst/>
          </a:prstGeom>
        </p:spPr>
      </p:pic>
      <p:pic>
        <p:nvPicPr>
          <p:cNvPr id="6" name="Picture 5"/>
          <p:cNvPicPr>
            <a:picLocks noChangeAspect="1"/>
          </p:cNvPicPr>
          <p:nvPr/>
        </p:nvPicPr>
        <p:blipFill>
          <a:blip r:embed="rId5"/>
          <a:stretch>
            <a:fillRect/>
          </a:stretch>
        </p:blipFill>
        <p:spPr>
          <a:xfrm>
            <a:off x="8192729" y="3810637"/>
            <a:ext cx="1563048" cy="2447287"/>
          </a:xfrm>
          <a:prstGeom prst="rect">
            <a:avLst/>
          </a:prstGeom>
        </p:spPr>
      </p:pic>
      <p:pic>
        <p:nvPicPr>
          <p:cNvPr id="7" name="Picture 6"/>
          <p:cNvPicPr>
            <a:picLocks noChangeAspect="1"/>
          </p:cNvPicPr>
          <p:nvPr/>
        </p:nvPicPr>
        <p:blipFill>
          <a:blip r:embed="rId6"/>
          <a:stretch>
            <a:fillRect/>
          </a:stretch>
        </p:blipFill>
        <p:spPr>
          <a:xfrm>
            <a:off x="10247743" y="3810637"/>
            <a:ext cx="1563048" cy="2447287"/>
          </a:xfrm>
          <a:prstGeom prst="rect">
            <a:avLst/>
          </a:prstGeom>
        </p:spPr>
      </p:pic>
    </p:spTree>
    <p:extLst>
      <p:ext uri="{BB962C8B-B14F-4D97-AF65-F5344CB8AC3E}">
        <p14:creationId xmlns:p14="http://schemas.microsoft.com/office/powerpoint/2010/main" val="3471449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Tiers</a:t>
            </a:r>
          </a:p>
        </p:txBody>
      </p:sp>
      <p:sp>
        <p:nvSpPr>
          <p:cNvPr id="3" name="Content Placeholder 2"/>
          <p:cNvSpPr>
            <a:spLocks noGrp="1"/>
          </p:cNvSpPr>
          <p:nvPr>
            <p:ph sz="quarter" idx="10"/>
          </p:nvPr>
        </p:nvSpPr>
        <p:spPr>
          <a:xfrm>
            <a:off x="268288" y="1398397"/>
            <a:ext cx="11542503" cy="4926203"/>
          </a:xfrm>
        </p:spPr>
        <p:txBody>
          <a:bodyPr>
            <a:normAutofit fontScale="92500" lnSpcReduction="10000"/>
          </a:bodyPr>
          <a:lstStyle/>
          <a:p>
            <a:r>
              <a:rPr lang="en-US" dirty="0"/>
              <a:t>Standard Tier VM’s</a:t>
            </a:r>
          </a:p>
          <a:p>
            <a:pPr lvl="1"/>
            <a:r>
              <a:rPr lang="en-US" dirty="0"/>
              <a:t>Series A, D</a:t>
            </a:r>
            <a:r>
              <a:rPr lang="en-US"/>
              <a:t>, Dv2 (Dv2 VMs are not yet certified for SAP), </a:t>
            </a:r>
            <a:r>
              <a:rPr lang="en-US" dirty="0"/>
              <a:t>DS, G</a:t>
            </a:r>
            <a:r>
              <a:rPr lang="en-US"/>
              <a:t>, GS (</a:t>
            </a:r>
            <a:r>
              <a:rPr lang="en-US" dirty="0"/>
              <a:t>general purpose to high performance)</a:t>
            </a:r>
          </a:p>
          <a:p>
            <a:pPr lvl="1"/>
            <a:r>
              <a:rPr lang="en-US" dirty="0"/>
              <a:t>Most flexible – full feature support</a:t>
            </a:r>
          </a:p>
          <a:p>
            <a:endParaRPr lang="en-US" dirty="0"/>
          </a:p>
          <a:p>
            <a:r>
              <a:rPr lang="en-US" dirty="0"/>
              <a:t>Basic Tier VM’s</a:t>
            </a:r>
          </a:p>
          <a:p>
            <a:pPr lvl="1"/>
            <a:r>
              <a:rPr lang="en-US" dirty="0"/>
              <a:t>General purpose compute</a:t>
            </a:r>
          </a:p>
          <a:p>
            <a:pPr lvl="1"/>
            <a:r>
              <a:rPr lang="en-US" dirty="0"/>
              <a:t>No support for load balancing, auto-scale, or high memory requirements</a:t>
            </a:r>
          </a:p>
        </p:txBody>
      </p:sp>
    </p:spTree>
    <p:extLst>
      <p:ext uri="{BB962C8B-B14F-4D97-AF65-F5344CB8AC3E}">
        <p14:creationId xmlns:p14="http://schemas.microsoft.com/office/powerpoint/2010/main" val="3149739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Virtual Machine Image Gallery</a:t>
            </a:r>
          </a:p>
        </p:txBody>
      </p:sp>
      <p:sp>
        <p:nvSpPr>
          <p:cNvPr id="4" name="Content Placeholder 3"/>
          <p:cNvSpPr>
            <a:spLocks noGrp="1"/>
          </p:cNvSpPr>
          <p:nvPr>
            <p:ph sz="quarter" idx="10"/>
          </p:nvPr>
        </p:nvSpPr>
        <p:spPr>
          <a:xfrm>
            <a:off x="268288" y="1398397"/>
            <a:ext cx="11542503" cy="5176574"/>
          </a:xfrm>
        </p:spPr>
        <p:txBody>
          <a:bodyPr>
            <a:normAutofit fontScale="77500" lnSpcReduction="20000"/>
          </a:bodyPr>
          <a:lstStyle/>
          <a:p>
            <a:r>
              <a:rPr lang="en-US" dirty="0"/>
              <a:t>OS Images</a:t>
            </a:r>
          </a:p>
          <a:p>
            <a:pPr lvl="1"/>
            <a:r>
              <a:rPr lang="en-US" dirty="0"/>
              <a:t>Windows &amp; Linux</a:t>
            </a:r>
          </a:p>
          <a:p>
            <a:pPr lvl="1"/>
            <a:r>
              <a:rPr lang="en-US" dirty="0"/>
              <a:t>Custom – create your own flavor of Windows or Linux</a:t>
            </a:r>
          </a:p>
          <a:p>
            <a:pPr marL="336145" lvl="1" indent="0">
              <a:buNone/>
            </a:pPr>
            <a:endParaRPr lang="en-US" dirty="0"/>
          </a:p>
          <a:p>
            <a:r>
              <a:rPr lang="en-US" dirty="0"/>
              <a:t>Windows Server Images</a:t>
            </a:r>
          </a:p>
          <a:p>
            <a:pPr lvl="1"/>
            <a:r>
              <a:rPr lang="en-US" dirty="0"/>
              <a:t>SQL Server, Dynamics, SharePoint, Oracle</a:t>
            </a:r>
          </a:p>
          <a:p>
            <a:pPr lvl="1"/>
            <a:r>
              <a:rPr lang="en-US" dirty="0"/>
              <a:t>Supported server workloads on Azure VM’s available at https://support.microsoft.com/en-us/kb/2721672</a:t>
            </a:r>
          </a:p>
          <a:p>
            <a:pPr lvl="1"/>
            <a:endParaRPr lang="en-US" dirty="0"/>
          </a:p>
          <a:p>
            <a:r>
              <a:rPr lang="en-US" dirty="0"/>
              <a:t>Windows Client Images (w/MSDN)</a:t>
            </a:r>
          </a:p>
          <a:p>
            <a:pPr lvl="1"/>
            <a:r>
              <a:rPr lang="en-US" dirty="0"/>
              <a:t>Windows 7, 8.1, 10</a:t>
            </a:r>
          </a:p>
          <a:p>
            <a:pPr lvl="1"/>
            <a:r>
              <a:rPr lang="en-US" dirty="0"/>
              <a:t>Visual Studio 2013 and 2015</a:t>
            </a:r>
          </a:p>
          <a:p>
            <a:pPr marL="336145" lvl="1"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6324411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38020" y="1859730"/>
            <a:ext cx="3772771" cy="3616112"/>
            <a:chOff x="7801655" y="2464641"/>
            <a:chExt cx="3772771" cy="3616112"/>
          </a:xfrm>
        </p:grpSpPr>
        <p:sp>
          <p:nvSpPr>
            <p:cNvPr id="21" name="Rectangle 20"/>
            <p:cNvSpPr/>
            <p:nvPr/>
          </p:nvSpPr>
          <p:spPr bwMode="auto">
            <a:xfrm>
              <a:off x="7968345" y="2464641"/>
              <a:ext cx="1227934" cy="361611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7801655" y="2464641"/>
              <a:ext cx="157336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Fault Domain</a:t>
              </a:r>
            </a:p>
          </p:txBody>
        </p:sp>
        <p:sp>
          <p:nvSpPr>
            <p:cNvPr id="23" name="Rectangle 22"/>
            <p:cNvSpPr/>
            <p:nvPr/>
          </p:nvSpPr>
          <p:spPr bwMode="auto">
            <a:xfrm>
              <a:off x="10167751" y="2464641"/>
              <a:ext cx="1227934" cy="361611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0001061" y="2464641"/>
              <a:ext cx="157336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Fault Domain</a:t>
              </a:r>
            </a:p>
          </p:txBody>
        </p:sp>
      </p:grpSp>
      <p:grpSp>
        <p:nvGrpSpPr>
          <p:cNvPr id="20" name="Group 19"/>
          <p:cNvGrpSpPr/>
          <p:nvPr/>
        </p:nvGrpSpPr>
        <p:grpSpPr>
          <a:xfrm>
            <a:off x="8303060" y="2280200"/>
            <a:ext cx="3259265" cy="3145576"/>
            <a:chOff x="8066695" y="2885111"/>
            <a:chExt cx="3259265" cy="3145576"/>
          </a:xfrm>
        </p:grpSpPr>
        <p:sp>
          <p:nvSpPr>
            <p:cNvPr id="18" name="Rectangle 17"/>
            <p:cNvSpPr/>
            <p:nvPr/>
          </p:nvSpPr>
          <p:spPr bwMode="auto">
            <a:xfrm>
              <a:off x="10249526" y="2928253"/>
              <a:ext cx="1065058" cy="3102434"/>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8066695" y="2928253"/>
              <a:ext cx="1065058" cy="3102434"/>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8078070" y="2885111"/>
              <a:ext cx="1065059"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Server Rack</a:t>
              </a:r>
            </a:p>
          </p:txBody>
        </p:sp>
        <p:sp>
          <p:nvSpPr>
            <p:cNvPr id="19" name="TextBox 18"/>
            <p:cNvSpPr txBox="1"/>
            <p:nvPr/>
          </p:nvSpPr>
          <p:spPr>
            <a:xfrm>
              <a:off x="10260901" y="2885111"/>
              <a:ext cx="1065059"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Server Rack</a:t>
              </a:r>
            </a:p>
          </p:txBody>
        </p:sp>
      </p:grpSp>
      <p:sp>
        <p:nvSpPr>
          <p:cNvPr id="13" name="Rectangle 12"/>
          <p:cNvSpPr/>
          <p:nvPr/>
        </p:nvSpPr>
        <p:spPr bwMode="auto">
          <a:xfrm>
            <a:off x="8172052" y="4452800"/>
            <a:ext cx="3516086" cy="800960"/>
          </a:xfrm>
          <a:prstGeom prst="rect">
            <a:avLst/>
          </a:prstGeom>
          <a:solidFill>
            <a:schemeClr val="accent6"/>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8172052" y="2947312"/>
            <a:ext cx="3516086" cy="800960"/>
          </a:xfrm>
          <a:prstGeom prst="rect">
            <a:avLst/>
          </a:prstGeom>
          <a:solidFill>
            <a:schemeClr val="accent6"/>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Availability Sets</a:t>
            </a:r>
          </a:p>
        </p:txBody>
      </p:sp>
      <p:sp>
        <p:nvSpPr>
          <p:cNvPr id="3" name="Content Placeholder 2"/>
          <p:cNvSpPr>
            <a:spLocks noGrp="1"/>
          </p:cNvSpPr>
          <p:nvPr>
            <p:ph sz="quarter" idx="10"/>
          </p:nvPr>
        </p:nvSpPr>
        <p:spPr>
          <a:xfrm>
            <a:off x="268288" y="1398395"/>
            <a:ext cx="7452266" cy="5257585"/>
          </a:xfrm>
        </p:spPr>
        <p:txBody>
          <a:bodyPr>
            <a:normAutofit fontScale="85000" lnSpcReduction="20000"/>
          </a:bodyPr>
          <a:lstStyle/>
          <a:p>
            <a:r>
              <a:rPr lang="en-US" dirty="0"/>
              <a:t>Recommended for workloads with 2+ VM’s</a:t>
            </a:r>
          </a:p>
          <a:p>
            <a:endParaRPr lang="en-US" dirty="0"/>
          </a:p>
          <a:p>
            <a:r>
              <a:rPr lang="en-US" dirty="0"/>
              <a:t>Azure has knowledge of your server topology – won’t shut down all instances during host upgrades.</a:t>
            </a:r>
          </a:p>
          <a:p>
            <a:endParaRPr lang="en-US" dirty="0"/>
          </a:p>
          <a:p>
            <a:r>
              <a:rPr lang="en-US" dirty="0"/>
              <a:t>Provides </a:t>
            </a:r>
            <a:r>
              <a:rPr lang="en-US" dirty="0">
                <a:solidFill>
                  <a:srgbClr val="FFFF00"/>
                </a:solidFill>
              </a:rPr>
              <a:t>physical redundancy </a:t>
            </a:r>
            <a:r>
              <a:rPr lang="en-US" dirty="0"/>
              <a:t>at the server, power, and network level</a:t>
            </a:r>
          </a:p>
          <a:p>
            <a:endParaRPr lang="en-US" dirty="0"/>
          </a:p>
          <a:p>
            <a:r>
              <a:rPr lang="en-US" dirty="0"/>
              <a:t>Required to achieve 99.95% SLA</a:t>
            </a:r>
          </a:p>
        </p:txBody>
      </p:sp>
      <p:pic>
        <p:nvPicPr>
          <p:cNvPr id="7" name="Picture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56820" y="4471312"/>
            <a:ext cx="780290" cy="780290"/>
          </a:xfrm>
          <a:prstGeom prst="rect">
            <a:avLst/>
          </a:prstGeom>
        </p:spPr>
      </p:pic>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33963" y="4471312"/>
            <a:ext cx="780290" cy="780290"/>
          </a:xfrm>
          <a:prstGeom prst="rect">
            <a:avLst/>
          </a:prstGeom>
        </p:spPr>
      </p:pic>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56820" y="2947312"/>
            <a:ext cx="780290" cy="780290"/>
          </a:xfrm>
          <a:prstGeom prst="rect">
            <a:avLst/>
          </a:prstGeom>
        </p:spPr>
      </p:pic>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33963" y="2947312"/>
            <a:ext cx="780290" cy="780290"/>
          </a:xfrm>
          <a:prstGeom prst="rect">
            <a:avLst/>
          </a:prstGeom>
        </p:spPr>
      </p:pic>
      <p:sp>
        <p:nvSpPr>
          <p:cNvPr id="12" name="TextBox 11"/>
          <p:cNvSpPr txBox="1"/>
          <p:nvPr/>
        </p:nvSpPr>
        <p:spPr>
          <a:xfrm>
            <a:off x="9237110" y="3028120"/>
            <a:ext cx="144235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Availability Set</a:t>
            </a:r>
          </a:p>
        </p:txBody>
      </p:sp>
      <p:sp>
        <p:nvSpPr>
          <p:cNvPr id="15" name="TextBox 14"/>
          <p:cNvSpPr txBox="1"/>
          <p:nvPr/>
        </p:nvSpPr>
        <p:spPr>
          <a:xfrm>
            <a:off x="9214358" y="4531450"/>
            <a:ext cx="144235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Availability Set</a:t>
            </a:r>
          </a:p>
        </p:txBody>
      </p:sp>
    </p:spTree>
    <p:extLst>
      <p:ext uri="{BB962C8B-B14F-4D97-AF65-F5344CB8AC3E}">
        <p14:creationId xmlns:p14="http://schemas.microsoft.com/office/powerpoint/2010/main" val="32731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875FEE-DE3D-4188-8662-ADBCF047D0D7}">
  <ds:schemaRefs>
    <ds:schemaRef ds:uri="http://schemas.microsoft.com/sharepoint/v3/contenttype/forms"/>
  </ds:schemaRefs>
</ds:datastoreItem>
</file>

<file path=customXml/itemProps2.xml><?xml version="1.0" encoding="utf-8"?>
<ds:datastoreItem xmlns:ds="http://schemas.openxmlformats.org/officeDocument/2006/customXml" ds:itemID="{4905AC14-D5C7-4341-ACD4-C8F1BC1CA010}">
  <ds:schemaRefs>
    <ds:schemaRef ds:uri="http://www.w3.org/XML/1998/namespace"/>
    <ds:schemaRef ds:uri="http://purl.org/dc/terms/"/>
    <ds:schemaRef ds:uri="c58f79d2-8dd2-43f0-9a03-e1b9f874d667"/>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DCCDBCB8-0CE6-401C-AD46-1000FC27D2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26662</TotalTime>
  <Words>6622</Words>
  <Application>Microsoft Office PowerPoint</Application>
  <PresentationFormat>Widescreen</PresentationFormat>
  <Paragraphs>814</Paragraphs>
  <Slides>49</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Courier New</vt:lpstr>
      <vt:lpstr>Segoe UI</vt:lpstr>
      <vt:lpstr>Segoe UI Light</vt:lpstr>
      <vt:lpstr>1_Windows Azure</vt:lpstr>
      <vt:lpstr>PowerPoint Presentation</vt:lpstr>
      <vt:lpstr>Agenda</vt:lpstr>
      <vt:lpstr>Azure Virtual Machines</vt:lpstr>
      <vt:lpstr>Virtual Machine Architecture</vt:lpstr>
      <vt:lpstr>Virtual Machine Disk</vt:lpstr>
      <vt:lpstr>Capacity and Features</vt:lpstr>
      <vt:lpstr>Virtual Machine Tiers</vt:lpstr>
      <vt:lpstr>Azure Virtual Machine Image Gallery</vt:lpstr>
      <vt:lpstr>Availability Sets</vt:lpstr>
      <vt:lpstr>PowerPoint Presentation</vt:lpstr>
      <vt:lpstr>VM Extensions</vt:lpstr>
      <vt:lpstr>Virtual Machine Extensions (IaaS+)</vt:lpstr>
      <vt:lpstr>Value of Virtual Machine Extensions</vt:lpstr>
      <vt:lpstr>Azure Storage Overview</vt:lpstr>
      <vt:lpstr>Azure Storage Accounts</vt:lpstr>
      <vt:lpstr>Storage Replication</vt:lpstr>
      <vt:lpstr>Azure Storage Account Services</vt:lpstr>
      <vt:lpstr>Premium Storage</vt:lpstr>
      <vt:lpstr>High Performance Storage for VM Workloads</vt:lpstr>
      <vt:lpstr>Premium storage availability</vt:lpstr>
      <vt:lpstr>Premium compared to Standard Storage</vt:lpstr>
      <vt:lpstr>SQL Server on Premium Storage (Test Results)</vt:lpstr>
      <vt:lpstr>Scalability Targets</vt:lpstr>
      <vt:lpstr>Premium Storage Scalability Targets</vt:lpstr>
      <vt:lpstr>PowerPoint Presentation</vt:lpstr>
      <vt:lpstr>Storage Access Control and Encryption</vt:lpstr>
      <vt:lpstr>Storage account security</vt:lpstr>
      <vt:lpstr>Shared Access Signatures (SAS)</vt:lpstr>
      <vt:lpstr>Storage Service Encryption</vt:lpstr>
      <vt:lpstr>Cool Blob Storage</vt:lpstr>
      <vt:lpstr>Cool Blob Storage</vt:lpstr>
      <vt:lpstr>Architecture Patterns using Storage</vt:lpstr>
      <vt:lpstr>Use separate storage accounts for high performance workloads</vt:lpstr>
      <vt:lpstr>Azure Networking</vt:lpstr>
      <vt:lpstr>The Big Networking Picture</vt:lpstr>
      <vt:lpstr>On-Premises (Physical) -2- Cloud (Virtual)</vt:lpstr>
      <vt:lpstr>User Defined Routes (UDR)</vt:lpstr>
      <vt:lpstr>Securing Network</vt:lpstr>
      <vt:lpstr>Network Security Groups</vt:lpstr>
      <vt:lpstr>PowerPoint Presentation</vt:lpstr>
      <vt:lpstr>Cross Premises Connectivity</vt:lpstr>
      <vt:lpstr>Point-to-Site VPNs</vt:lpstr>
      <vt:lpstr>Site-to-Site Connectivity</vt:lpstr>
      <vt:lpstr>ExpressRoute Connectivity</vt:lpstr>
      <vt:lpstr>ER Premium add-on and Standard GW</vt:lpstr>
      <vt:lpstr>Multi-Site Connectivity Example</vt:lpstr>
      <vt:lpstr>Multi-Site VPN - Things to know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Vamshidhar Kommineni</dc:creator>
  <cp:lastModifiedBy>Casey Watson</cp:lastModifiedBy>
  <cp:revision>507</cp:revision>
  <dcterms:created xsi:type="dcterms:W3CDTF">2015-01-20T09:16:23Z</dcterms:created>
  <dcterms:modified xsi:type="dcterms:W3CDTF">2016-06-06T22:56:33Z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