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66"/>
  </p:notesMasterIdLst>
  <p:sldIdLst>
    <p:sldId id="322" r:id="rId2"/>
    <p:sldId id="332" r:id="rId3"/>
    <p:sldId id="357" r:id="rId4"/>
    <p:sldId id="359" r:id="rId5"/>
    <p:sldId id="361" r:id="rId6"/>
    <p:sldId id="277" r:id="rId7"/>
    <p:sldId id="358" r:id="rId8"/>
    <p:sldId id="371" r:id="rId9"/>
    <p:sldId id="324" r:id="rId10"/>
    <p:sldId id="373" r:id="rId11"/>
    <p:sldId id="374" r:id="rId12"/>
    <p:sldId id="375" r:id="rId13"/>
    <p:sldId id="376" r:id="rId14"/>
    <p:sldId id="377" r:id="rId15"/>
    <p:sldId id="378" r:id="rId16"/>
    <p:sldId id="379" r:id="rId17"/>
    <p:sldId id="380" r:id="rId18"/>
    <p:sldId id="364" r:id="rId19"/>
    <p:sldId id="401" r:id="rId20"/>
    <p:sldId id="402" r:id="rId21"/>
    <p:sldId id="365" r:id="rId22"/>
    <p:sldId id="370" r:id="rId23"/>
    <p:sldId id="284" r:id="rId24"/>
    <p:sldId id="381" r:id="rId25"/>
    <p:sldId id="383" r:id="rId26"/>
    <p:sldId id="390" r:id="rId27"/>
    <p:sldId id="393" r:id="rId28"/>
    <p:sldId id="396" r:id="rId29"/>
    <p:sldId id="405" r:id="rId30"/>
    <p:sldId id="406" r:id="rId31"/>
    <p:sldId id="407" r:id="rId32"/>
    <p:sldId id="398" r:id="rId33"/>
    <p:sldId id="399" r:id="rId34"/>
    <p:sldId id="410" r:id="rId35"/>
    <p:sldId id="325" r:id="rId36"/>
    <p:sldId id="341" r:id="rId37"/>
    <p:sldId id="344" r:id="rId38"/>
    <p:sldId id="346" r:id="rId39"/>
    <p:sldId id="347" r:id="rId40"/>
    <p:sldId id="348" r:id="rId41"/>
    <p:sldId id="349" r:id="rId42"/>
    <p:sldId id="350" r:id="rId43"/>
    <p:sldId id="333" r:id="rId44"/>
    <p:sldId id="327" r:id="rId45"/>
    <p:sldId id="386" r:id="rId46"/>
    <p:sldId id="318" r:id="rId47"/>
    <p:sldId id="400" r:id="rId48"/>
    <p:sldId id="394" r:id="rId49"/>
    <p:sldId id="264" r:id="rId50"/>
    <p:sldId id="395" r:id="rId51"/>
    <p:sldId id="411" r:id="rId52"/>
    <p:sldId id="412" r:id="rId53"/>
    <p:sldId id="385" r:id="rId54"/>
    <p:sldId id="352" r:id="rId55"/>
    <p:sldId id="353" r:id="rId56"/>
    <p:sldId id="356" r:id="rId57"/>
    <p:sldId id="354" r:id="rId58"/>
    <p:sldId id="355" r:id="rId59"/>
    <p:sldId id="258" r:id="rId60"/>
    <p:sldId id="300" r:id="rId61"/>
    <p:sldId id="408" r:id="rId62"/>
    <p:sldId id="409" r:id="rId63"/>
    <p:sldId id="340" r:id="rId64"/>
    <p:sldId id="32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55E7ACA8-7EEC-4EA7-A491-98A0678969BB}">
          <p14:sldIdLst>
            <p14:sldId id="322"/>
            <p14:sldId id="332"/>
          </p14:sldIdLst>
        </p14:section>
        <p14:section name="ADS Defined" id="{F12CB442-FEF1-432E-AB90-C7C50778B098}">
          <p14:sldIdLst>
            <p14:sldId id="357"/>
            <p14:sldId id="359"/>
            <p14:sldId id="361"/>
            <p14:sldId id="277"/>
          </p14:sldIdLst>
        </p14:section>
        <p14:section name="Solution Design" id="{50C74E11-A849-44F3-B176-B9ECF24E3964}">
          <p14:sldIdLst>
            <p14:sldId id="358"/>
          </p14:sldIdLst>
        </p14:section>
        <p14:section name="Authentication" id="{5783D74B-C822-4FFF-94D7-179A1D5ECB0A}">
          <p14:sldIdLst>
            <p14:sldId id="371"/>
            <p14:sldId id="324"/>
          </p14:sldIdLst>
        </p14:section>
        <p14:section name="Network Planning" id="{C21F08E5-207B-42E9-A799-87E55FF1BCA5}">
          <p14:sldIdLst>
            <p14:sldId id="373"/>
            <p14:sldId id="374"/>
            <p14:sldId id="375"/>
            <p14:sldId id="376"/>
            <p14:sldId id="377"/>
          </p14:sldIdLst>
        </p14:section>
        <p14:section name="VM Sizing" id="{A4435ED6-13D7-406F-ACD2-40D5DE33FB9C}">
          <p14:sldIdLst>
            <p14:sldId id="378"/>
            <p14:sldId id="379"/>
            <p14:sldId id="380"/>
            <p14:sldId id="364"/>
            <p14:sldId id="401"/>
            <p14:sldId id="402"/>
            <p14:sldId id="365"/>
          </p14:sldIdLst>
        </p14:section>
        <p14:section name="Storage" id="{BAC731E3-F946-4B6E-8B23-E8D353E1B74C}">
          <p14:sldIdLst>
            <p14:sldId id="370"/>
            <p14:sldId id="284"/>
          </p14:sldIdLst>
        </p14:section>
        <p14:section name="SAP Architecture" id="{E5A24FAC-4C95-4D04-847E-2EBCE71D86A6}">
          <p14:sldIdLst>
            <p14:sldId id="381"/>
            <p14:sldId id="383"/>
            <p14:sldId id="390"/>
            <p14:sldId id="393"/>
            <p14:sldId id="396"/>
            <p14:sldId id="405"/>
            <p14:sldId id="406"/>
            <p14:sldId id="407"/>
          </p14:sldIdLst>
        </p14:section>
        <p14:section name="Unplan downtime protection" id="{41E6371A-FADC-4BB9-B8BA-E454F65126CD}">
          <p14:sldIdLst>
            <p14:sldId id="398"/>
            <p14:sldId id="399"/>
            <p14:sldId id="410"/>
          </p14:sldIdLst>
        </p14:section>
        <p14:section name="SAP on Oracle" id="{2F051C40-1E1F-4F78-B229-CB8A05895928}">
          <p14:sldIdLst>
            <p14:sldId id="325"/>
            <p14:sldId id="341"/>
            <p14:sldId id="344"/>
            <p14:sldId id="346"/>
            <p14:sldId id="347"/>
            <p14:sldId id="348"/>
            <p14:sldId id="349"/>
            <p14:sldId id="350"/>
            <p14:sldId id="333"/>
          </p14:sldIdLst>
        </p14:section>
        <p14:section name="High Availability" id="{DFB74ADB-F6CF-4ED5-86A0-3ABAD16E8ADE}">
          <p14:sldIdLst>
            <p14:sldId id="327"/>
            <p14:sldId id="386"/>
            <p14:sldId id="318"/>
            <p14:sldId id="400"/>
            <p14:sldId id="394"/>
            <p14:sldId id="264"/>
            <p14:sldId id="395"/>
          </p14:sldIdLst>
        </p14:section>
        <p14:section name="Monitoring" id="{194B6785-F025-4E0F-8ABA-D67C8966A880}">
          <p14:sldIdLst>
            <p14:sldId id="411"/>
            <p14:sldId id="412"/>
            <p14:sldId id="385"/>
            <p14:sldId id="352"/>
            <p14:sldId id="353"/>
            <p14:sldId id="356"/>
            <p14:sldId id="354"/>
            <p14:sldId id="355"/>
            <p14:sldId id="258"/>
          </p14:sldIdLst>
        </p14:section>
        <p14:section name="Appendix" id="{99E9CB18-4812-476C-B4C1-9BBFE2929697}">
          <p14:sldIdLst>
            <p14:sldId id="300"/>
            <p14:sldId id="408"/>
            <p14:sldId id="409"/>
            <p14:sldId id="340"/>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rinh" initials="BT" lastIdx="4" clrIdx="2">
    <p:extLst>
      <p:ext uri="{19B8F6BF-5375-455C-9EA6-DF929625EA0E}">
        <p15:presenceInfo xmlns:p15="http://schemas.microsoft.com/office/powerpoint/2012/main" userId="S-1-5-21-124525095-708259637-1543119021-1071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70997" autoAdjust="0"/>
  </p:normalViewPr>
  <p:slideViewPr>
    <p:cSldViewPr snapToGrid="0">
      <p:cViewPr varScale="1">
        <p:scale>
          <a:sx n="65" d="100"/>
          <a:sy n="65" d="100"/>
        </p:scale>
        <p:origin x="411" y="5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77F5F-ABBD-49E0-BEC4-278640ED6E04}"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9B5C7-E893-44FC-BCCF-622F37DEFA34}" type="slidenum">
              <a:rPr lang="en-US" smtClean="0"/>
              <a:t>‹#›</a:t>
            </a:fld>
            <a:endParaRPr lang="en-US"/>
          </a:p>
        </p:txBody>
      </p:sp>
    </p:spTree>
    <p:extLst>
      <p:ext uri="{BB962C8B-B14F-4D97-AF65-F5344CB8AC3E}">
        <p14:creationId xmlns:p14="http://schemas.microsoft.com/office/powerpoint/2010/main" val="124673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elp.sap.com/saphelp_nw70ehp3/helpdata/en/4b/63175094c64869e10000000a44176f/content.htm"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help.sap.com/saphelp_nw70ehp3/helpdata/en/45/d043b401ef0b00e10000000a1553f7/content.htm" TargetMode="External"/><Relationship Id="rId4" Type="http://schemas.openxmlformats.org/officeDocument/2006/relationships/hyperlink" Target="http://help.sap.com/saphelp_nw70ehp3/helpdata/en/45/d0446d01ef0b00e10000000a1553f7/content.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help.sap.com/saphelp_tm81/helpdata/en/48/8fe37933114e6fe10000000a421937/frameset.htm"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help.sap.com/saphelp_tm81/helpdata/en/05/d5ca3d695f2051e10000000a114084/frameset.ht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azure.microsoft.com/en-us/documentation/articles/storage-use-azcopy/"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azure.microsoft.com/en-us/pricing/details/data-transfers/"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al.sap.com/subscription?pguid=7c62fde6-5176-4293-98ef-c423b0bc5301&amp;provider=0a561698-9688-48b2-ba93-d4ee5fd7919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a:t>
            </a:fld>
            <a:endParaRPr lang="en-US"/>
          </a:p>
        </p:txBody>
      </p:sp>
    </p:spTree>
    <p:extLst>
      <p:ext uri="{BB962C8B-B14F-4D97-AF65-F5344CB8AC3E}">
        <p14:creationId xmlns:p14="http://schemas.microsoft.com/office/powerpoint/2010/main" val="306426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servers</a:t>
            </a:r>
            <a:r>
              <a:rPr lang="en-US" baseline="0" dirty="0"/>
              <a:t> and DB servers are backend services so block incoming and out-going internet connection.</a:t>
            </a:r>
          </a:p>
          <a:p>
            <a:r>
              <a:rPr lang="en-US" baseline="0" dirty="0"/>
              <a:t>Frontend portal servers should only connect to the backend servers over allowed ports</a:t>
            </a:r>
          </a:p>
          <a:p>
            <a:endParaRPr lang="en-US" baseline="0" dirty="0"/>
          </a:p>
          <a:p>
            <a:r>
              <a:rPr lang="en-US" dirty="0"/>
              <a:t>Security</a:t>
            </a:r>
            <a:r>
              <a:rPr lang="en-US" baseline="0" dirty="0"/>
              <a:t> Guide for SAP on SQL 2012 </a:t>
            </a:r>
            <a:r>
              <a:rPr lang="en-US" dirty="0"/>
              <a:t>http://www.bing.com/search?q=Security+Guide+for+SAP+on+SQL+Server+2012+cameron&amp;qs=n&amp;form=QBLH&amp;pq=security+guide+for+sap+on+sql+server+2012+cameron&amp;sc=0-49&amp;sp=-1&amp;sk=&amp;cvid=BBFD6C6FCACD42459D9BE6A04216CEF7</a:t>
            </a:r>
          </a:p>
        </p:txBody>
      </p:sp>
      <p:sp>
        <p:nvSpPr>
          <p:cNvPr id="4" name="Slide Number Placeholder 3"/>
          <p:cNvSpPr>
            <a:spLocks noGrp="1"/>
          </p:cNvSpPr>
          <p:nvPr>
            <p:ph type="sldNum" sz="quarter" idx="10"/>
          </p:nvPr>
        </p:nvSpPr>
        <p:spPr/>
        <p:txBody>
          <a:bodyPr/>
          <a:lstStyle/>
          <a:p>
            <a:fld id="{D2E9B5C7-E893-44FC-BCCF-622F37DEFA34}" type="slidenum">
              <a:rPr lang="en-US" smtClean="0"/>
              <a:t>12</a:t>
            </a:fld>
            <a:endParaRPr lang="en-US"/>
          </a:p>
        </p:txBody>
      </p:sp>
    </p:spTree>
    <p:extLst>
      <p:ext uri="{BB962C8B-B14F-4D97-AF65-F5344CB8AC3E}">
        <p14:creationId xmlns:p14="http://schemas.microsoft.com/office/powerpoint/2010/main" val="30319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key items in Azure network planning and introduce the</a:t>
            </a:r>
            <a:r>
              <a:rPr lang="en-US" baseline="0" dirty="0"/>
              <a:t> resources on the provided links</a:t>
            </a:r>
          </a:p>
          <a:p>
            <a:endParaRPr lang="en-US" baseline="0" dirty="0"/>
          </a:p>
          <a:p>
            <a:r>
              <a:rPr lang="en-US" baseline="0" dirty="0"/>
              <a:t>VPN max bandwidth is 100 </a:t>
            </a:r>
            <a:r>
              <a:rPr lang="en-US" baseline="0" dirty="0" err="1"/>
              <a:t>Mbits</a:t>
            </a:r>
            <a:r>
              <a:rPr lang="en-US" baseline="0" dirty="0"/>
              <a:t>/sec and usually you see effective throughput of 80 </a:t>
            </a:r>
            <a:r>
              <a:rPr lang="en-US" baseline="0" dirty="0" err="1"/>
              <a:t>Mbits</a:t>
            </a:r>
            <a:r>
              <a:rPr lang="en-US" baseline="0" dirty="0"/>
              <a:t>/sec</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13</a:t>
            </a:fld>
            <a:endParaRPr lang="en-US"/>
          </a:p>
        </p:txBody>
      </p:sp>
    </p:spTree>
    <p:extLst>
      <p:ext uri="{BB962C8B-B14F-4D97-AF65-F5344CB8AC3E}">
        <p14:creationId xmlns:p14="http://schemas.microsoft.com/office/powerpoint/2010/main" val="921985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on-</a:t>
            </a:r>
            <a:r>
              <a:rPr lang="en-US" baseline="0" dirty="0" err="1"/>
              <a:t>prem</a:t>
            </a:r>
            <a:r>
              <a:rPr lang="en-US" baseline="0" dirty="0"/>
              <a:t> existing systems, reference system </a:t>
            </a:r>
            <a:r>
              <a:rPr lang="en-US" baseline="0" dirty="0" err="1"/>
              <a:t>config</a:t>
            </a:r>
            <a:r>
              <a:rPr lang="en-US" baseline="0" dirty="0"/>
              <a:t> and resource utilization data.  The system utilization information is collected by the SAP OS Collector and can be reported against via transaction OS07N and/or the Early Watch Report.  Similar information can be retrieved from any system performance and statistics gathering tools.</a:t>
            </a:r>
          </a:p>
          <a:p>
            <a:endParaRPr lang="en-US" baseline="0" dirty="0"/>
          </a:p>
          <a:p>
            <a:r>
              <a:rPr lang="en-US" baseline="0" dirty="0"/>
              <a:t>For details see  https://blogs.msdn.microsoft.com/saponsqlserver/2015/06/19/how-to-size-sap-systems-running-on-azure-vms/ </a:t>
            </a:r>
            <a:endParaRPr lang="en-US" dirty="0"/>
          </a:p>
          <a:p>
            <a:endParaRPr lang="en-US" dirty="0"/>
          </a:p>
          <a:p>
            <a:r>
              <a:rPr lang="en-US" dirty="0"/>
              <a:t>For net new systems, use SAP quick sizer. </a:t>
            </a:r>
            <a:r>
              <a:rPr lang="en-US" baseline="0" dirty="0"/>
              <a:t> The Quick Sizer can be found at https://service.sap.com/quicksizer.  Access requires an OSS account.</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16</a:t>
            </a:fld>
            <a:endParaRPr lang="en-US"/>
          </a:p>
        </p:txBody>
      </p:sp>
    </p:spTree>
    <p:extLst>
      <p:ext uri="{BB962C8B-B14F-4D97-AF65-F5344CB8AC3E}">
        <p14:creationId xmlns:p14="http://schemas.microsoft.com/office/powerpoint/2010/main" val="265347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ABAP</a:t>
            </a:r>
            <a:r>
              <a:rPr lang="en-US" baseline="0" dirty="0"/>
              <a:t> stack servers, </a:t>
            </a:r>
            <a:r>
              <a:rPr lang="en-US" baseline="0"/>
              <a:t>transaction OS07N </a:t>
            </a:r>
            <a:r>
              <a:rPr lang="en-US" baseline="0" dirty="0"/>
              <a:t>reports CPU, memory, IO, and LAN information</a:t>
            </a:r>
          </a:p>
          <a:p>
            <a:pPr marL="628650" lvl="1" indent="-171450">
              <a:buFont typeface="Arial" panose="020B0604020202020204" pitchFamily="34" charset="0"/>
              <a:buChar char="•"/>
            </a:pPr>
            <a:r>
              <a:rPr lang="en-US" dirty="0"/>
              <a:t>You can use the operating system monitor to display operating system data from monitored hosts on which </a:t>
            </a:r>
            <a:r>
              <a:rPr lang="en-US" sz="1200" kern="1200" dirty="0">
                <a:solidFill>
                  <a:schemeClr val="tx1"/>
                </a:solidFill>
                <a:latin typeface="+mn-lt"/>
                <a:ea typeface="+mn-ea"/>
                <a:cs typeface="+mn-cs"/>
              </a:rPr>
              <a:t>an </a:t>
            </a:r>
            <a:r>
              <a:rPr lang="en-US" sz="1200" kern="1200" dirty="0">
                <a:solidFill>
                  <a:schemeClr val="tx1"/>
                </a:solidFill>
                <a:latin typeface="+mn-lt"/>
                <a:ea typeface="+mn-ea"/>
                <a:cs typeface="+mn-cs"/>
                <a:hlinkClick r:id="rId3"/>
              </a:rPr>
              <a:t>operating system collector SAPOSCOL</a:t>
            </a:r>
            <a:r>
              <a:rPr lang="en-US" sz="1200" kern="1200" dirty="0">
                <a:solidFill>
                  <a:schemeClr val="tx1"/>
                </a:solidFill>
                <a:latin typeface="+mn-lt"/>
                <a:ea typeface="+mn-ea"/>
                <a:cs typeface="+mn-cs"/>
              </a:rPr>
              <a:t> is running. You have the following options for selecting the data to be displayed:</a:t>
            </a:r>
          </a:p>
          <a:p>
            <a:pPr marL="1143000" lvl="2" indent="-228600">
              <a:buFont typeface="+mj-lt"/>
              <a:buAutoNum type="arabicPeriod"/>
            </a:pPr>
            <a:r>
              <a:rPr lang="en-US" dirty="0"/>
              <a:t>You can determine the time period for which data is to be displayed. More information: </a:t>
            </a:r>
            <a:r>
              <a:rPr lang="en-US" dirty="0">
                <a:hlinkClick r:id="rId4"/>
              </a:rPr>
              <a:t>Selecting Current Values and History of Operating System Data</a:t>
            </a:r>
            <a:r>
              <a:rPr lang="en-US" baseline="0" dirty="0"/>
              <a:t> &gt; </a:t>
            </a:r>
            <a:r>
              <a:rPr lang="en-US" sz="1200" kern="1200" dirty="0">
                <a:solidFill>
                  <a:schemeClr val="tx1"/>
                </a:solidFill>
                <a:latin typeface="+mn-lt"/>
                <a:ea typeface="+mn-ea"/>
                <a:cs typeface="+mn-cs"/>
              </a:rPr>
              <a:t>http://help.sap.com/saphelp_nw70ehp3/helpdata/en/45/d0446d01ef0b00e10000000a1553f7/content.htm </a:t>
            </a:r>
            <a:endParaRPr lang="en-US" dirty="0"/>
          </a:p>
          <a:p>
            <a:pPr marL="1143000" lvl="2" indent="-228600">
              <a:buFont typeface="+mj-lt"/>
              <a:buAutoNum type="arabicPeriod"/>
            </a:pPr>
            <a:r>
              <a:rPr lang="en-US" dirty="0"/>
              <a:t>You can determine the system and instance about the hosts of which data is displayed. More information: </a:t>
            </a:r>
            <a:r>
              <a:rPr lang="en-US" dirty="0">
                <a:hlinkClick r:id="rId5"/>
              </a:rPr>
              <a:t>Selecting Operating System Data of Systems, Instances, and Hosts</a:t>
            </a:r>
            <a:r>
              <a:rPr lang="en-US" baseline="0" dirty="0"/>
              <a:t> &gt; </a:t>
            </a:r>
            <a:r>
              <a:rPr lang="en-US" sz="1200" kern="1200" dirty="0">
                <a:solidFill>
                  <a:schemeClr val="tx1"/>
                </a:solidFill>
                <a:latin typeface="+mn-lt"/>
                <a:ea typeface="+mn-ea"/>
                <a:cs typeface="+mn-cs"/>
              </a:rPr>
              <a:t>http://help.sap.com/saphelp_nw70ehp3/helpdata/en/45/d043b401ef0b00e10000000a1553f7/content.htm</a:t>
            </a:r>
            <a:endParaRPr lang="en-US" dirty="0"/>
          </a:p>
          <a:p>
            <a:pPr marL="1143000" lvl="2" indent="-228600">
              <a:buFont typeface="+mj-lt"/>
              <a:buAutoNum type="arabicPeriod"/>
            </a:pPr>
            <a:r>
              <a:rPr lang="en-US" dirty="0"/>
              <a:t>You can use different analysis views to determine which topic area of the monitored operating system data is to be displayed. </a:t>
            </a:r>
            <a:endParaRPr lang="en-US" baseline="0" dirty="0"/>
          </a:p>
          <a:p>
            <a:pPr marL="628650" lvl="1" indent="-171450">
              <a:buFont typeface="Arial" panose="020B0604020202020204" pitchFamily="34" charset="0"/>
              <a:buChar char="•"/>
            </a:pPr>
            <a:endParaRPr lang="en-US" baseline="0" dirty="0"/>
          </a:p>
          <a:p>
            <a:r>
              <a:rPr lang="en-US" baseline="0" dirty="0"/>
              <a:t>For Java stack application servers, the tool for monitoring and management is </a:t>
            </a:r>
            <a:r>
              <a:rPr lang="en-US" baseline="0" dirty="0" err="1"/>
              <a:t>Netweaver</a:t>
            </a:r>
            <a:r>
              <a:rPr lang="en-US" baseline="0" dirty="0"/>
              <a:t> Administrator (NWA).  </a:t>
            </a:r>
            <a:r>
              <a:rPr lang="en-US" dirty="0"/>
              <a:t>The Availability and Performance work center in SAP NetWeaver Administrator enables you to monitor different parameters of a system operation. Among other things, It includes the AS Java Statistics which allows you to measure and analyze the performance of AS Java system activities. It provides important performance metrics such as response time, CPU time, memory consumption, and so on.</a:t>
            </a:r>
          </a:p>
          <a:p>
            <a:endParaRPr lang="en-US" dirty="0"/>
          </a:p>
          <a:p>
            <a:r>
              <a:rPr lang="en-US" dirty="0"/>
              <a:t>After</a:t>
            </a:r>
            <a:r>
              <a:rPr lang="en-US" baseline="0" dirty="0"/>
              <a:t> all, you can also rely on 3</a:t>
            </a:r>
            <a:r>
              <a:rPr lang="en-US" baseline="30000" dirty="0"/>
              <a:t>rd</a:t>
            </a:r>
            <a:r>
              <a:rPr lang="en-US" baseline="0" dirty="0"/>
              <a:t> party system management tools available in the market to report on capacity and resource consumption for SAP sizing purposes.</a:t>
            </a:r>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17</a:t>
            </a:fld>
            <a:endParaRPr lang="en-US"/>
          </a:p>
        </p:txBody>
      </p:sp>
    </p:spTree>
    <p:extLst>
      <p:ext uri="{BB962C8B-B14F-4D97-AF65-F5344CB8AC3E}">
        <p14:creationId xmlns:p14="http://schemas.microsoft.com/office/powerpoint/2010/main" val="2028794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18</a:t>
            </a:fld>
            <a:endParaRPr lang="en-US"/>
          </a:p>
        </p:txBody>
      </p:sp>
    </p:spTree>
    <p:extLst>
      <p:ext uri="{BB962C8B-B14F-4D97-AF65-F5344CB8AC3E}">
        <p14:creationId xmlns:p14="http://schemas.microsoft.com/office/powerpoint/2010/main" val="3411107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the links to show</a:t>
            </a:r>
            <a:r>
              <a:rPr lang="en-US" baseline="0" dirty="0"/>
              <a:t> the certificates and discuss the configuration of each and how one should size with this knowledge</a:t>
            </a:r>
          </a:p>
          <a:p>
            <a:r>
              <a:rPr lang="en-US" baseline="0" dirty="0"/>
              <a:t>Reference this blog for how to &gt; https://blogs.msdn.microsoft.com/saponsqlserver/2015/06/19/how-to-size-sap-systems-running-on-azure-vms/</a:t>
            </a:r>
          </a:p>
        </p:txBody>
      </p:sp>
      <p:sp>
        <p:nvSpPr>
          <p:cNvPr id="4" name="Slide Number Placeholder 3"/>
          <p:cNvSpPr>
            <a:spLocks noGrp="1"/>
          </p:cNvSpPr>
          <p:nvPr>
            <p:ph type="sldNum" sz="quarter" idx="10"/>
          </p:nvPr>
        </p:nvSpPr>
        <p:spPr/>
        <p:txBody>
          <a:bodyPr/>
          <a:lstStyle/>
          <a:p>
            <a:fld id="{D2E9B5C7-E893-44FC-BCCF-622F37DEFA34}" type="slidenum">
              <a:rPr lang="en-US" smtClean="0"/>
              <a:t>19</a:t>
            </a:fld>
            <a:endParaRPr lang="en-US"/>
          </a:p>
        </p:txBody>
      </p:sp>
    </p:spTree>
    <p:extLst>
      <p:ext uri="{BB962C8B-B14F-4D97-AF65-F5344CB8AC3E}">
        <p14:creationId xmlns:p14="http://schemas.microsoft.com/office/powerpoint/2010/main" val="245242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https://blogs.msdn.microsoft.com/saponsqlserver/2015/12/01/new-white-paper-on-sizing-sap-solutions-on-azure-public-cloud/ for</a:t>
            </a:r>
            <a:r>
              <a:rPr lang="en-US" baseline="0" dirty="0"/>
              <a:t> details on sizing SAP system on Azure IaaS</a:t>
            </a:r>
          </a:p>
        </p:txBody>
      </p:sp>
      <p:sp>
        <p:nvSpPr>
          <p:cNvPr id="4" name="Slide Number Placeholder 3"/>
          <p:cNvSpPr>
            <a:spLocks noGrp="1"/>
          </p:cNvSpPr>
          <p:nvPr>
            <p:ph type="sldNum" sz="quarter" idx="10"/>
          </p:nvPr>
        </p:nvSpPr>
        <p:spPr/>
        <p:txBody>
          <a:bodyPr/>
          <a:lstStyle/>
          <a:p>
            <a:fld id="{D2E9B5C7-E893-44FC-BCCF-622F37DEFA34}" type="slidenum">
              <a:rPr lang="en-US" smtClean="0"/>
              <a:t>21</a:t>
            </a:fld>
            <a:endParaRPr lang="en-US"/>
          </a:p>
        </p:txBody>
      </p:sp>
    </p:spTree>
    <p:extLst>
      <p:ext uri="{BB962C8B-B14F-4D97-AF65-F5344CB8AC3E}">
        <p14:creationId xmlns:p14="http://schemas.microsoft.com/office/powerpoint/2010/main" val="92245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https://azure.microsoft.com/en-us/documentation/articles/storage-premium-storage-performance/</a:t>
            </a:r>
          </a:p>
        </p:txBody>
      </p:sp>
      <p:sp>
        <p:nvSpPr>
          <p:cNvPr id="4" name="Slide Number Placeholder 3"/>
          <p:cNvSpPr>
            <a:spLocks noGrp="1"/>
          </p:cNvSpPr>
          <p:nvPr>
            <p:ph type="sldNum" sz="quarter" idx="10"/>
          </p:nvPr>
        </p:nvSpPr>
        <p:spPr/>
        <p:txBody>
          <a:bodyPr/>
          <a:lstStyle/>
          <a:p>
            <a:fld id="{D2E9B5C7-E893-44FC-BCCF-622F37DEFA34}" type="slidenum">
              <a:rPr lang="en-US" smtClean="0"/>
              <a:t>22</a:t>
            </a:fld>
            <a:endParaRPr lang="en-US"/>
          </a:p>
        </p:txBody>
      </p:sp>
    </p:spTree>
    <p:extLst>
      <p:ext uri="{BB962C8B-B14F-4D97-AF65-F5344CB8AC3E}">
        <p14:creationId xmlns:p14="http://schemas.microsoft.com/office/powerpoint/2010/main" val="1063726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https://azure.microsoft.com/en-us/documentation/articles/storage-scalability-targets/</a:t>
            </a:r>
          </a:p>
        </p:txBody>
      </p:sp>
      <p:sp>
        <p:nvSpPr>
          <p:cNvPr id="4" name="Slide Number Placeholder 3"/>
          <p:cNvSpPr>
            <a:spLocks noGrp="1"/>
          </p:cNvSpPr>
          <p:nvPr>
            <p:ph type="sldNum" sz="quarter" idx="10"/>
          </p:nvPr>
        </p:nvSpPr>
        <p:spPr/>
        <p:txBody>
          <a:bodyPr/>
          <a:lstStyle/>
          <a:p>
            <a:fld id="{D2E9B5C7-E893-44FC-BCCF-622F37DEFA34}" type="slidenum">
              <a:rPr lang="en-US" smtClean="0"/>
              <a:t>23</a:t>
            </a:fld>
            <a:endParaRPr lang="en-US"/>
          </a:p>
        </p:txBody>
      </p:sp>
    </p:spTree>
    <p:extLst>
      <p:ext uri="{BB962C8B-B14F-4D97-AF65-F5344CB8AC3E}">
        <p14:creationId xmlns:p14="http://schemas.microsoft.com/office/powerpoint/2010/main" val="32619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24</a:t>
            </a:fld>
            <a:endParaRPr lang="en-US"/>
          </a:p>
        </p:txBody>
      </p:sp>
    </p:spTree>
    <p:extLst>
      <p:ext uri="{BB962C8B-B14F-4D97-AF65-F5344CB8AC3E}">
        <p14:creationId xmlns:p14="http://schemas.microsoft.com/office/powerpoint/2010/main" val="179363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a:t>
            </a:fld>
            <a:endParaRPr lang="en-US"/>
          </a:p>
        </p:txBody>
      </p:sp>
    </p:spTree>
    <p:extLst>
      <p:ext uri="{BB962C8B-B14F-4D97-AF65-F5344CB8AC3E}">
        <p14:creationId xmlns:p14="http://schemas.microsoft.com/office/powerpoint/2010/main" val="2346665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This slide</a:t>
            </a:r>
            <a:r>
              <a:rPr lang="en-US" sz="1200" b="1" baseline="0" dirty="0"/>
              <a:t> describes SAP load balancing for both SAP ABAP and Java stacks</a:t>
            </a:r>
            <a:endParaRPr lang="en-US" sz="1200" b="1" dirty="0"/>
          </a:p>
          <a:p>
            <a:r>
              <a:rPr lang="en-US" sz="1200" dirty="0"/>
              <a:t>1. </a:t>
            </a:r>
            <a:r>
              <a:rPr lang="en-US" dirty="0"/>
              <a:t>You can bring</a:t>
            </a:r>
            <a:r>
              <a:rPr lang="en-US" baseline="0" dirty="0"/>
              <a:t> up </a:t>
            </a:r>
            <a:r>
              <a:rPr lang="en-US" dirty="0"/>
              <a:t>an SAP system with many Java Application Servers, for which the </a:t>
            </a:r>
            <a:r>
              <a:rPr lang="en-US" dirty="0">
                <a:hlinkClick r:id="rId3" tooltip="Go to document: SAP Web Dispatcher"/>
              </a:rPr>
              <a:t>SAP Web Dispatcher</a:t>
            </a:r>
            <a:r>
              <a:rPr lang="en-US" dirty="0"/>
              <a:t> (SWD) is used as the load balancer routing HTTP(s) traffic to either the ABAP or Java stack. For more information, see </a:t>
            </a:r>
            <a:r>
              <a:rPr lang="en-US" dirty="0">
                <a:hlinkClick r:id="rId4" tooltip="Go to document: Load Balancing Between Many Java Instances"/>
              </a:rPr>
              <a:t>Load Balancing Between Many Java Instances</a:t>
            </a:r>
            <a:r>
              <a:rPr lang="en-US" dirty="0"/>
              <a:t>.  The SWD routes requests</a:t>
            </a:r>
            <a:r>
              <a:rPr lang="en-US" baseline="0" dirty="0"/>
              <a:t> to an AS.  The ICM then routes the HTTP(s) requests to a Dispatcher for connecting with either an ABAP or a Java work process to perform work</a:t>
            </a:r>
            <a:endParaRPr lang="en-US" sz="1200" dirty="0"/>
          </a:p>
          <a:p>
            <a:r>
              <a:rPr lang="en-US" sz="1200" dirty="0"/>
              <a:t>2. The message server in the ABAP SCS load</a:t>
            </a:r>
            <a:r>
              <a:rPr lang="en-US" sz="1200" baseline="0" dirty="0"/>
              <a:t>-balances user logons for the ABAP stack only</a:t>
            </a:r>
          </a:p>
          <a:p>
            <a:endParaRPr lang="en-US" sz="1200" baseline="0" dirty="0"/>
          </a:p>
          <a:p>
            <a:r>
              <a:rPr lang="en-US" sz="1200" baseline="0" dirty="0"/>
              <a:t>This diagram shows only the SAP Application Server, next we will look at components of an SAP system, ECC for example.</a:t>
            </a:r>
            <a:endParaRPr lang="en-US" sz="1200" dirty="0"/>
          </a:p>
          <a:p>
            <a:pPr>
              <a:lnSpc>
                <a:spcPct val="90000"/>
              </a:lnSpc>
              <a:spcAft>
                <a:spcPts val="600"/>
              </a:spcAft>
            </a:pPr>
            <a:endParaRPr lang="en-US" sz="1200" dirty="0">
              <a:gradFill>
                <a:gsLst>
                  <a:gs pos="2917">
                    <a:schemeClr val="tx1"/>
                  </a:gs>
                  <a:gs pos="30000">
                    <a:schemeClr val="tx1"/>
                  </a:gs>
                </a:gsLst>
                <a:lin ang="5400000" scaled="0"/>
              </a:gradFill>
            </a:endParaRPr>
          </a:p>
          <a:p>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25</a:t>
            </a:fld>
            <a:endParaRPr lang="en-US"/>
          </a:p>
        </p:txBody>
      </p:sp>
    </p:spTree>
    <p:extLst>
      <p:ext uri="{BB962C8B-B14F-4D97-AF65-F5344CB8AC3E}">
        <p14:creationId xmlns:p14="http://schemas.microsoft.com/office/powerpoint/2010/main" val="728616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application server does not contain any business data and does not need to be replicated to Azure very often. The only content that changes periodically is the SAP kernel after a kernel upgrade. Replication every 15 minutes is recommended.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ASR Planner tool link&gt;  https://gallery.technet.microsoft.com/Azure-Recovery-Capacity-d01dc40e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to use the ASR</a:t>
            </a:r>
            <a:r>
              <a:rPr lang="en-US" sz="1200" kern="1200" baseline="0" dirty="0">
                <a:solidFill>
                  <a:schemeClr val="tx1"/>
                </a:solidFill>
                <a:effectLst/>
                <a:latin typeface="+mn-lt"/>
                <a:ea typeface="+mn-ea"/>
                <a:cs typeface="+mn-cs"/>
              </a:rPr>
              <a:t> Planner tool&gt;  https://azure.microsoft.com/en-us/documentation/articles/site-recovery-capacity-planner/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26</a:t>
            </a:fld>
            <a:endParaRPr lang="en-US"/>
          </a:p>
        </p:txBody>
      </p:sp>
    </p:spTree>
    <p:extLst>
      <p:ext uri="{BB962C8B-B14F-4D97-AF65-F5344CB8AC3E}">
        <p14:creationId xmlns:p14="http://schemas.microsoft.com/office/powerpoint/2010/main" val="276273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ASR doesn’t yet</a:t>
            </a:r>
            <a:r>
              <a:rPr lang="en-US" baseline="0" dirty="0"/>
              <a:t> support clusters.  T</a:t>
            </a:r>
            <a:r>
              <a:rPr lang="en-US" dirty="0"/>
              <a:t>o help protect the SAP components of ASCS/SCS/Central Services, you should:</a:t>
            </a:r>
          </a:p>
          <a:p>
            <a:pPr marL="171450" indent="-171450">
              <a:buFont typeface="Arial" panose="020B0604020202020204" pitchFamily="34" charset="0"/>
              <a:buChar char="•"/>
            </a:pPr>
            <a:r>
              <a:rPr lang="en-US" dirty="0"/>
              <a:t>Have an Active </a:t>
            </a:r>
            <a:r>
              <a:rPr lang="en-US" sz="1100" dirty="0"/>
              <a:t>Directory</a:t>
            </a:r>
            <a:r>
              <a:rPr lang="en-US" dirty="0"/>
              <a:t> server running in Azure. This Active Directory server would be the primary Active Directory server in case of a failover to the DR site. The Active Directory domain controller in Azure must be regularly synchronized with the on-premises Active Directory domain controllers.</a:t>
            </a:r>
          </a:p>
          <a:p>
            <a:pPr marL="171450" indent="-171450">
              <a:buFont typeface="Arial" panose="020B0604020202020204" pitchFamily="34" charset="0"/>
              <a:buChar char="•"/>
            </a:pPr>
            <a:r>
              <a:rPr lang="en-US" dirty="0"/>
              <a:t>While not running in Azure (the normal case), have a VM in Azure which is up and running for every running SAP ASCS/SCS/Central Services. If a DR event occurs, these VMs will take over the role of the ASCS/SCS/Central Services. You would need to make sure that the content of the </a:t>
            </a:r>
            <a:r>
              <a:rPr lang="en-US" dirty="0" err="1"/>
              <a:t>sapmnt</a:t>
            </a:r>
            <a:r>
              <a:rPr lang="en-US" dirty="0"/>
              <a:t> share(s) of the VMs running on-premises is copied on a regular basis into the VM(s) in Azure.</a:t>
            </a:r>
          </a:p>
          <a:p>
            <a:pPr marL="171450" indent="-171450">
              <a:buFont typeface="Arial" panose="020B0604020202020204" pitchFamily="34" charset="0"/>
              <a:buChar char="•"/>
            </a:pPr>
            <a:r>
              <a:rPr lang="en-US" dirty="0"/>
              <a:t>In case of a failover to the DR site, assume that the Active Directory server that has been in Azure or is rebuilt in Azure is taking over the Windows Domain services.</a:t>
            </a:r>
          </a:p>
          <a:p>
            <a:endParaRPr lang="en-US" dirty="0"/>
          </a:p>
          <a:p>
            <a:r>
              <a:rPr lang="en-US" dirty="0"/>
              <a:t>NOTE In this procedure, you make a change to the DNS entries for the Virtual Windows Cluster names by changing their IP addresses to the IP addresses of the VMs in Azure that should run ASCS/SCS/Central Services. You also assign the virtual name of the cluster to the VMs in Azure designated to run ASCS/SCS/Central Services.</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27</a:t>
            </a:fld>
            <a:endParaRPr lang="en-US"/>
          </a:p>
        </p:txBody>
      </p:sp>
    </p:spTree>
    <p:extLst>
      <p:ext uri="{BB962C8B-B14F-4D97-AF65-F5344CB8AC3E}">
        <p14:creationId xmlns:p14="http://schemas.microsoft.com/office/powerpoint/2010/main" val="4145338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55D4C-3A32-42CD-971E-976DCEF6CC5A}" type="slidenum">
              <a:rPr lang="en-US" smtClean="0"/>
              <a:t>29</a:t>
            </a:fld>
            <a:endParaRPr lang="en-US"/>
          </a:p>
        </p:txBody>
      </p:sp>
    </p:spTree>
    <p:extLst>
      <p:ext uri="{BB962C8B-B14F-4D97-AF65-F5344CB8AC3E}">
        <p14:creationId xmlns:p14="http://schemas.microsoft.com/office/powerpoint/2010/main" val="340382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30</a:t>
            </a:fld>
            <a:endParaRPr lang="en-US"/>
          </a:p>
        </p:txBody>
      </p:sp>
    </p:spTree>
    <p:extLst>
      <p:ext uri="{BB962C8B-B14F-4D97-AF65-F5344CB8AC3E}">
        <p14:creationId xmlns:p14="http://schemas.microsoft.com/office/powerpoint/2010/main" val="4136405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31</a:t>
            </a:fld>
            <a:endParaRPr lang="en-US"/>
          </a:p>
        </p:txBody>
      </p:sp>
    </p:spTree>
    <p:extLst>
      <p:ext uri="{BB962C8B-B14F-4D97-AF65-F5344CB8AC3E}">
        <p14:creationId xmlns:p14="http://schemas.microsoft.com/office/powerpoint/2010/main" val="2161901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a:p>
        </p:txBody>
      </p:sp>
    </p:spTree>
    <p:extLst>
      <p:ext uri="{BB962C8B-B14F-4D97-AF65-F5344CB8AC3E}">
        <p14:creationId xmlns:p14="http://schemas.microsoft.com/office/powerpoint/2010/main" val="3359489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ASR new features as of May 2016 &gt; https://azure.microsoft.com/en-us/updates/general-availability-azure-site-recovery-in-new-azure-experience-with-support-for-arm-and-csp/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SAP Database service should be protected by native database management systems (DBMS) level replication technologies.</a:t>
            </a:r>
          </a:p>
          <a:p>
            <a:r>
              <a:rPr lang="en-US" sz="1200" kern="1200" dirty="0">
                <a:solidFill>
                  <a:schemeClr val="tx1"/>
                </a:solidFill>
                <a:effectLst/>
                <a:latin typeface="+mn-lt"/>
                <a:ea typeface="+mn-ea"/>
                <a:cs typeface="+mn-cs"/>
              </a:rPr>
              <a:t>SQL Server 2012 (and later) includes SQL Server AlwaysOn. In addition to SQL Server AlwaysOn, you can use database mirroring and log shipping to synchronize on-premises databases to Azure. In general, the replication technology for Azure is asynchronous—transactions are committed on-premises before they are confirmed on the DR system on Azure.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SAP application servers running on Hyper-V can be replicated to Azure using the Azure Recovery Services framework and agents. The application server does not contain any business data and does not need to be replicated to Azure very often. The only content that changes periodically is the SAP kernel after a kernel upgrade. Replication every 15 minutes is recommended.</a:t>
            </a:r>
          </a:p>
          <a:p>
            <a:endParaRPr lang="en-US" sz="1200" kern="1200" dirty="0">
              <a:solidFill>
                <a:schemeClr val="tx1"/>
              </a:solidFill>
              <a:effectLst/>
              <a:latin typeface="+mn-lt"/>
              <a:ea typeface="+mn-ea"/>
              <a:cs typeface="+mn-cs"/>
            </a:endParaRPr>
          </a:p>
          <a:p>
            <a:r>
              <a:rPr lang="en-US" dirty="0"/>
              <a:t>Azure Site Recovery now provides native support for SQL Server AlwaysOn. SQL Server Availability Groups can be added to a recovery plan with virtual machines. All the capabilities of your recovery plan—including sequencing, scripting, and manual actions—can be leveraged to orchestrate the failover of a multitier applications by using a SQL Server database that is configured with AlwaysOn replication.  See </a:t>
            </a:r>
            <a:r>
              <a:rPr lang="en-US" dirty="0">
                <a:solidFill>
                  <a:schemeClr val="tx2">
                    <a:lumMod val="10000"/>
                  </a:schemeClr>
                </a:solidFill>
              </a:rPr>
              <a:t>https://azure.microsoft.com/en-us/updates/public-preview-azure-site-recovery-integration-with-sql-server-alwayson</a:t>
            </a:r>
            <a:r>
              <a:rPr lang="en-US" dirty="0"/>
              <a:t>/ for more details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a:p>
        </p:txBody>
      </p:sp>
    </p:spTree>
    <p:extLst>
      <p:ext uri="{BB962C8B-B14F-4D97-AF65-F5344CB8AC3E}">
        <p14:creationId xmlns:p14="http://schemas.microsoft.com/office/powerpoint/2010/main" val="3772122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https://azure.microsoft.com/en-us/updates/general-availability-azure-site-recovery-in-new-azure-experience-with-support-for-arm-and-csp/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34</a:t>
            </a:fld>
            <a:endParaRPr lang="en-US"/>
          </a:p>
        </p:txBody>
      </p:sp>
    </p:spTree>
    <p:extLst>
      <p:ext uri="{BB962C8B-B14F-4D97-AF65-F5344CB8AC3E}">
        <p14:creationId xmlns:p14="http://schemas.microsoft.com/office/powerpoint/2010/main" val="1561062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35</a:t>
            </a:fld>
            <a:endParaRPr lang="en-US"/>
          </a:p>
        </p:txBody>
      </p:sp>
    </p:spTree>
    <p:extLst>
      <p:ext uri="{BB962C8B-B14F-4D97-AF65-F5344CB8AC3E}">
        <p14:creationId xmlns:p14="http://schemas.microsoft.com/office/powerpoint/2010/main" val="300614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MS, we call the above</a:t>
            </a:r>
            <a:r>
              <a:rPr lang="en-US" baseline="0" dirty="0"/>
              <a:t> described activity an Architecture Design Session.  An ADS is generally a presales activity.  Some partners call that an assessment.  What are some other terms you call an ADS?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a:t>
            </a:fld>
            <a:endParaRPr lang="en-US"/>
          </a:p>
        </p:txBody>
      </p:sp>
    </p:spTree>
    <p:extLst>
      <p:ext uri="{BB962C8B-B14F-4D97-AF65-F5344CB8AC3E}">
        <p14:creationId xmlns:p14="http://schemas.microsoft.com/office/powerpoint/2010/main" val="1611263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None/>
            </a:pPr>
            <a:r>
              <a:rPr lang="en-US" sz="1200" kern="1200" baseline="0" dirty="0">
                <a:solidFill>
                  <a:schemeClr val="tx1"/>
                </a:solidFill>
                <a:effectLst/>
                <a:latin typeface="+mn-lt"/>
                <a:ea typeface="+mn-ea"/>
                <a:cs typeface="+mn-cs"/>
              </a:rPr>
              <a:t>Oracle Database is supported on Azure with versions 11g and 12c. The standard Oracle images available in the Azure portal based on Windows include the Oracle license fees. As a result, these licenses are pay per use, which is useful for projects with a limited life span, development and test scenario’s, and other types of systems that don’t need to be on all the time. The Linux based images do not include the Oracle license fees, so you will have to acquire the needed licenses from Oracle directly. The same of course applies when you install the Oracle software yourself on a basic Windows image. Be aware that because you can scale instances easily, you can also easily violate your license agreement with Oracle in BYOL situations.  As of YE 2015, SAP/Oracle/Linux on Azure is NOT yet supported! </a:t>
            </a:r>
            <a:r>
              <a:rPr lang="en-US" sz="3200" dirty="0"/>
              <a:t>SAP </a:t>
            </a:r>
            <a:r>
              <a:rPr lang="en-US" sz="3200" dirty="0" err="1"/>
              <a:t>Netweaver</a:t>
            </a:r>
            <a:r>
              <a:rPr lang="en-US" sz="3200" dirty="0"/>
              <a:t> on SLES (planned for Feb 2016),</a:t>
            </a:r>
            <a:r>
              <a:rPr lang="en-US" sz="3200" baseline="0" dirty="0"/>
              <a:t> </a:t>
            </a:r>
            <a:r>
              <a:rPr lang="en-US" sz="3200" dirty="0"/>
              <a:t>SAP </a:t>
            </a:r>
            <a:r>
              <a:rPr lang="en-US" sz="3200" dirty="0" err="1"/>
              <a:t>Netweaver</a:t>
            </a:r>
            <a:r>
              <a:rPr lang="en-US" sz="3200" dirty="0"/>
              <a:t> on RHEL (planned for mid 2016), HANA enterprise edition on SLES (planned for summer 2016)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Oracle Real Application Cluster (RAC) requires a shared disk pool, and this is not available in Azure. This has two major consequences: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Scalability through RAC is not possible, all databases run on a single instance.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Scaling can be achieved by using larger VMs. Current limit is a GS5 VM with 32 cores, 448 GB RAM, and up to 80,000 IOPS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Otherwise you need to build (or change) applications to use partitioning/</a:t>
            </a:r>
            <a:r>
              <a:rPr lang="en-US" sz="1200" kern="1200" baseline="0" dirty="0" err="1">
                <a:solidFill>
                  <a:schemeClr val="tx1"/>
                </a:solidFill>
                <a:effectLst/>
                <a:latin typeface="+mn-lt"/>
                <a:ea typeface="+mn-ea"/>
                <a:cs typeface="+mn-cs"/>
              </a:rPr>
              <a:t>sharding</a:t>
            </a:r>
            <a:r>
              <a:rPr lang="en-US" sz="1200" kern="1200" baseline="0" dirty="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High Availability through RAC is not possible. To achieve HA, you need to use Data Guard.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E9B5C7-E893-44FC-BCCF-622F37DEFA34}" type="slidenum">
              <a:rPr lang="en-US" smtClean="0"/>
              <a:t>36</a:t>
            </a:fld>
            <a:endParaRPr lang="en-US"/>
          </a:p>
        </p:txBody>
      </p:sp>
    </p:spTree>
    <p:extLst>
      <p:ext uri="{BB962C8B-B14F-4D97-AF65-F5344CB8AC3E}">
        <p14:creationId xmlns:p14="http://schemas.microsoft.com/office/powerpoint/2010/main" val="306128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production workloads on Oracle</a:t>
            </a:r>
            <a:r>
              <a:rPr lang="en-US" sz="1200" kern="1200" baseline="0" dirty="0">
                <a:solidFill>
                  <a:schemeClr val="tx1"/>
                </a:solidFill>
                <a:effectLst/>
                <a:latin typeface="+mn-lt"/>
                <a:ea typeface="+mn-ea"/>
                <a:cs typeface="+mn-cs"/>
              </a:rPr>
              <a:t> High Availability is very important. In 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data center the hardware is usually built to give very high uptime guarantees, and system administration is typically done in specific time windows. By contrast, in Azure you need to have at least two instances in an Availability Set to get an uptime SLA, because the hardware is not built for high uptime. Also because of host updates, VM relocation, or other reasons, a VM may need to be restarted by Azure. System administrators do not control this. As a result, achieving High Availability requires software level mechanisms. With Oracle Database, you have two options: Data Guard or Fail Safe. Real Application Cluster (RAC) is not possible because there are no shared disk clusters in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is a well understood solution with different configuration options depending on your HA needs. For workloads running Oracle Enterprise Edition, this is the preferred solution. Oracle Standard Edition (SAP requires Enterprise Edition) doesn’t support Data Guard, and therefore must rely on Oracle Fail Safe. Oracle Fail Safe requires Windows Server Failover Cluster (WSFC), and this usually works with a shared SAN. Because this is not available in Azure, you need a third party tool to perform disk replication like SIOS </a:t>
            </a:r>
            <a:r>
              <a:rPr lang="en-US" sz="1200" kern="1200" baseline="0" dirty="0" err="1">
                <a:solidFill>
                  <a:schemeClr val="tx1"/>
                </a:solidFill>
                <a:effectLst/>
                <a:latin typeface="+mn-lt"/>
                <a:ea typeface="+mn-ea"/>
                <a:cs typeface="+mn-cs"/>
              </a:rPr>
              <a:t>DataKeeper</a:t>
            </a:r>
            <a:r>
              <a:rPr lang="en-US" sz="1200" kern="1200" baseline="0" dirty="0">
                <a:solidFill>
                  <a:schemeClr val="tx1"/>
                </a:solidFill>
                <a:effectLst/>
                <a:latin typeface="+mn-lt"/>
                <a:ea typeface="+mn-ea"/>
                <a:cs typeface="+mn-cs"/>
              </a:rPr>
              <a:t>. SIOS is certified for Azure and Oracle.  One can use Oracle EE and Failsafe for SAP but we recommend using Data Guard.</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37</a:t>
            </a:fld>
            <a:endParaRPr lang="en-US"/>
          </a:p>
        </p:txBody>
      </p:sp>
    </p:spTree>
    <p:extLst>
      <p:ext uri="{BB962C8B-B14F-4D97-AF65-F5344CB8AC3E}">
        <p14:creationId xmlns:p14="http://schemas.microsoft.com/office/powerpoint/2010/main" val="2382677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With Data Guard you deploy a Primary database, and up to 30 Standby databases. As with Fail Safe, each Data Guard instance has its own set of disks, preferably in a different storage account. However, where with Fail Safe the disk replication is performed outside of the control of Oracle, with Data Guard Oracle takes care of transporting a Redo Stream to the Standby databases, so the changes to the Primary database can be applied to the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Standby databases can be Physical standby, Logical standby, or Snapshot standby databases. A Physical Standby database has the same disk and file configuration, which is the best option for a HA configuration because you then work with an exact replica on which the Redo Stream will directly be applied using Redo Apply. With Logical standby databases the Redo Stream is first converted to SQL statements that are executed against the standby using SQL Apply, and Snapshot standby databases are not updated constantly. Because Physical standby databases have the same physical layout, the performance will also be consistent with the Primary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HA configuration you usually work with a single Standby database, but you can use multiple standby databases as read-only replica’s to lighten the load on the primary database. As these serve a different function, it is possible to host these on a smaller VM size.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An Observer process is needed to accommodate automatic failover. The observer should be run on a separate VM, and by putting that VM in the same Availability Set as the Primary and Standby databases, you ensure it is in a different Update Domain and Fault Domain, and as such can’t be down at the same time as either the Primary or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When a failure of the Primary database occurs.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The Observer comes in action and turns the Standby database into the Primary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When the original Primary database comes back online, it becomes the Standby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the cluster is that the Primary and Standby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the client actually is aware of both instances. There is no load balancer in play directing traffic. The </a:t>
            </a:r>
            <a:r>
              <a:rPr lang="en-US" sz="1200" kern="1200" baseline="0" dirty="0" err="1">
                <a:solidFill>
                  <a:schemeClr val="tx1"/>
                </a:solidFill>
                <a:effectLst/>
                <a:latin typeface="+mn-lt"/>
                <a:ea typeface="+mn-ea"/>
                <a:cs typeface="+mn-cs"/>
              </a:rPr>
              <a:t>connectionstring</a:t>
            </a:r>
            <a:r>
              <a:rPr lang="en-US" sz="1200" kern="1200" baseline="0" dirty="0">
                <a:solidFill>
                  <a:schemeClr val="tx1"/>
                </a:solidFill>
                <a:effectLst/>
                <a:latin typeface="+mn-lt"/>
                <a:ea typeface="+mn-ea"/>
                <a:cs typeface="+mn-cs"/>
              </a:rPr>
              <a:t> points to both instances, and the designated Primary is the one the client talks to. When a failover occurs the client switches to using the new Primary. Most Oracle clients are capable of this behavior.</a:t>
            </a:r>
          </a:p>
        </p:txBody>
      </p:sp>
      <p:sp>
        <p:nvSpPr>
          <p:cNvPr id="4" name="Slide Number Placeholder 3"/>
          <p:cNvSpPr>
            <a:spLocks noGrp="1"/>
          </p:cNvSpPr>
          <p:nvPr>
            <p:ph type="sldNum" sz="quarter" idx="10"/>
          </p:nvPr>
        </p:nvSpPr>
        <p:spPr/>
        <p:txBody>
          <a:bodyPr/>
          <a:lstStyle/>
          <a:p>
            <a:fld id="{D2E9B5C7-E893-44FC-BCCF-622F37DEFA34}" type="slidenum">
              <a:rPr lang="en-US" smtClean="0"/>
              <a:t>38</a:t>
            </a:fld>
            <a:endParaRPr lang="en-US"/>
          </a:p>
        </p:txBody>
      </p:sp>
    </p:spTree>
    <p:extLst>
      <p:ext uri="{BB962C8B-B14F-4D97-AF65-F5344CB8AC3E}">
        <p14:creationId xmlns:p14="http://schemas.microsoft.com/office/powerpoint/2010/main" val="2256701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If you have multiple Data Guard configurations you can have an Observer that monitors all those configurations. Because this moves the Observer outside the Availability Set, you need to create two Observer nodes in a separate Availability Set and use Oracle Enterprise Manager to create a failover configuration for the Observer. Especially in situations where the database instances are running on DS or GS series, this is very cost beneficial, because an A1 instance is enough to run an Observer. An A1 is much cheaper than a DS1 or GS1, and it does not carry the extra cost of Premium Storage.</a:t>
            </a:r>
          </a:p>
        </p:txBody>
      </p:sp>
      <p:sp>
        <p:nvSpPr>
          <p:cNvPr id="4" name="Slide Number Placeholder 3"/>
          <p:cNvSpPr>
            <a:spLocks noGrp="1"/>
          </p:cNvSpPr>
          <p:nvPr>
            <p:ph type="sldNum" sz="quarter" idx="10"/>
          </p:nvPr>
        </p:nvSpPr>
        <p:spPr/>
        <p:txBody>
          <a:bodyPr/>
          <a:lstStyle/>
          <a:p>
            <a:fld id="{D2E9B5C7-E893-44FC-BCCF-622F37DEFA34}" type="slidenum">
              <a:rPr lang="en-US" smtClean="0"/>
              <a:t>39</a:t>
            </a:fld>
            <a:endParaRPr lang="en-US"/>
          </a:p>
        </p:txBody>
      </p:sp>
    </p:spTree>
    <p:extLst>
      <p:ext uri="{BB962C8B-B14F-4D97-AF65-F5344CB8AC3E}">
        <p14:creationId xmlns:p14="http://schemas.microsoft.com/office/powerpoint/2010/main" val="757373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supports up to 30 Standby databases and you can use at least one of these for Disaster Recovery. For Disaster Recovery a Standby database is typically located in a different data center. In Azure you use a different region where you setup a second VNET, which you connect via Site-to-Site VPN. If your RPO lets you get away with data loss between minutes and an hour, a single Standby database in the second Azure region will suffice. Otherwise, you should setup two Standby databases in an Availability Set, so you ensure the least amount of data loss. Because the remote standby database is in a different region and the connection is over VPN, there is considerable latency involved. This means updates to the remote standby database(s) need to be done asynchronously, because the performance impact of synchronous updates would kill the performance of the Primary database.</a:t>
            </a:r>
          </a:p>
        </p:txBody>
      </p:sp>
      <p:sp>
        <p:nvSpPr>
          <p:cNvPr id="4" name="Slide Number Placeholder 3"/>
          <p:cNvSpPr>
            <a:spLocks noGrp="1"/>
          </p:cNvSpPr>
          <p:nvPr>
            <p:ph type="sldNum" sz="quarter" idx="10"/>
          </p:nvPr>
        </p:nvSpPr>
        <p:spPr/>
        <p:txBody>
          <a:bodyPr/>
          <a:lstStyle/>
          <a:p>
            <a:fld id="{D2E9B5C7-E893-44FC-BCCF-622F37DEFA34}" type="slidenum">
              <a:rPr lang="en-US" smtClean="0"/>
              <a:t>40</a:t>
            </a:fld>
            <a:endParaRPr lang="en-US"/>
          </a:p>
        </p:txBody>
      </p:sp>
    </p:spTree>
    <p:extLst>
      <p:ext uri="{BB962C8B-B14F-4D97-AF65-F5344CB8AC3E}">
        <p14:creationId xmlns:p14="http://schemas.microsoft.com/office/powerpoint/2010/main" val="2016421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Guard</a:t>
            </a:r>
            <a:r>
              <a:rPr lang="en-US" sz="1200" kern="1200" baseline="0" dirty="0">
                <a:solidFill>
                  <a:schemeClr val="tx1"/>
                </a:solidFill>
                <a:effectLst/>
                <a:latin typeface="+mn-lt"/>
                <a:ea typeface="+mn-ea"/>
                <a:cs typeface="+mn-cs"/>
              </a:rPr>
              <a:t> can be configured in different ways. For HA you need to have Zero Data Loss, and this is achieved by setting the right Protection Mode. Maximum Protection or Maximum Availability with SYNC Transport and Redo Apply ensure Zero Data Loss. The use of Redo Apply means that for HA you must use a Physical Standby. SYNC Transport ensures changes are sent to the Standby database immediately. You can then still choose when the Primary database continues processing. With AFFIRM it waits until the Redo Stream for a transaction is persisted to disk. With NOAFFIRM, a.k.a. </a:t>
            </a:r>
            <a:r>
              <a:rPr lang="en-US" sz="1200" kern="1200" baseline="0" dirty="0" err="1">
                <a:solidFill>
                  <a:schemeClr val="tx1"/>
                </a:solidFill>
                <a:effectLst/>
                <a:latin typeface="+mn-lt"/>
                <a:ea typeface="+mn-ea"/>
                <a:cs typeface="+mn-cs"/>
              </a:rPr>
              <a:t>FastSync</a:t>
            </a:r>
            <a:r>
              <a:rPr lang="en-US" sz="1200" kern="1200" baseline="0" dirty="0">
                <a:solidFill>
                  <a:schemeClr val="tx1"/>
                </a:solidFill>
                <a:effectLst/>
                <a:latin typeface="+mn-lt"/>
                <a:ea typeface="+mn-ea"/>
                <a:cs typeface="+mn-cs"/>
              </a:rPr>
              <a:t>, the Redo Stream can only be in memory of the Standby database before the Primary database continues. This obviously improves performance, but in case of dual failure could result in minor data loss.</a:t>
            </a:r>
            <a:endParaRPr lang="en-US" sz="1200" kern="1200" dirty="0">
              <a:solidFill>
                <a:schemeClr val="tx1"/>
              </a:solidFill>
              <a:effectLst/>
              <a:latin typeface="+mn-lt"/>
              <a:ea typeface="+mn-ea"/>
              <a:cs typeface="+mn-cs"/>
            </a:endParaRPr>
          </a:p>
          <a:p>
            <a:endParaRPr lang="en-US" dirty="0"/>
          </a:p>
          <a:p>
            <a:r>
              <a:rPr lang="en-US" dirty="0"/>
              <a:t>For Disaster</a:t>
            </a:r>
            <a:r>
              <a:rPr lang="en-US" baseline="0" dirty="0"/>
              <a:t> Recovery you use the Maximum Performance Protection Mode, which results in asynchronous transport and NOAFFIRM, so the Primary database can continue without waiting for the Standby database.</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41</a:t>
            </a:fld>
            <a:endParaRPr lang="en-US"/>
          </a:p>
        </p:txBody>
      </p:sp>
    </p:spTree>
    <p:extLst>
      <p:ext uri="{BB962C8B-B14F-4D97-AF65-F5344CB8AC3E}">
        <p14:creationId xmlns:p14="http://schemas.microsoft.com/office/powerpoint/2010/main" val="2636655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Data</a:t>
            </a:r>
            <a:r>
              <a:rPr lang="nl-NL" baseline="0" dirty="0"/>
              <a:t> Guard is a great solution for DR, but it comes at a price because of the secondary location. If the RTO and RPO is relaxed enough, you can use Azure Backup instead. With Azure Backup you can backup up to every 8 hours on Windows and daily on Linux. If you need a better RPO and thus a higher frequency, you could opt for copying the Archive Logs to an offsite location separately. Alternatively, you can attach additional disks with GRS or RA-GRS, and copy backups and archive logs there. A downside to this approach is that </a:t>
            </a:r>
            <a:r>
              <a:rPr lang="nl-NL" baseline="0"/>
              <a:t>geo-replication is </a:t>
            </a:r>
            <a:r>
              <a:rPr lang="nl-NL" baseline="0" dirty="0"/>
              <a:t>non-deterministic.</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42</a:t>
            </a:fld>
            <a:endParaRPr lang="en-US"/>
          </a:p>
        </p:txBody>
      </p:sp>
    </p:spTree>
    <p:extLst>
      <p:ext uri="{BB962C8B-B14F-4D97-AF65-F5344CB8AC3E}">
        <p14:creationId xmlns:p14="http://schemas.microsoft.com/office/powerpoint/2010/main" val="179786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44</a:t>
            </a:fld>
            <a:endParaRPr lang="en-US"/>
          </a:p>
        </p:txBody>
      </p:sp>
    </p:spTree>
    <p:extLst>
      <p:ext uri="{BB962C8B-B14F-4D97-AF65-F5344CB8AC3E}">
        <p14:creationId xmlns:p14="http://schemas.microsoft.com/office/powerpoint/2010/main" val="164260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45</a:t>
            </a:fld>
            <a:endParaRPr lang="en-US"/>
          </a:p>
        </p:txBody>
      </p:sp>
    </p:spTree>
    <p:extLst>
      <p:ext uri="{BB962C8B-B14F-4D97-AF65-F5344CB8AC3E}">
        <p14:creationId xmlns:p14="http://schemas.microsoft.com/office/powerpoint/2010/main" val="15060914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powerful hybrid scenarios we are making even easier to implement with SQL Server 2014 is a low recovery time objective (RTO) disaster recovery solution for your on-premises SQL Servers.  You can do this by now being able to add AlwaysOn replicas directly to Microsoft Azure Virtual Machines.  Now as you see in the diagram, we recommend having your asynchronous replicas residing in Azure VMs and your synchronous replica hosted in the same location.  Again the reason for that is you want to minimize the impact on your primary, so having the synchronous close by is ideal.  Now this is still a low RTO solution as the way asynchronous replication works, is as soon as the transaction is committed it is on it’s was to the replica in Azure, so data loss in minimal.  </a:t>
            </a:r>
          </a:p>
          <a:p>
            <a:endParaRPr lang="en-US" dirty="0"/>
          </a:p>
          <a:p>
            <a:r>
              <a:rPr lang="en-US" dirty="0"/>
              <a:t>The other big gain in this scenario is that AlwaysOn replicas are readable so you can take advantage of the global Azure data center to strategically place the replicas (remember you can have up to 8 now with SQL Server 2014, double that of SQL Server 2012).  This means faster global BI reporting in addition to a more cost effective disaster recovery solution.</a:t>
            </a:r>
          </a:p>
          <a:p>
            <a:endParaRPr lang="en-US" dirty="0"/>
          </a:p>
          <a:p>
            <a:r>
              <a:rPr lang="en-US" dirty="0"/>
              <a:t>We have built UI into SQL Server management studio to make the deployment of AlwaysOn replicas even easier regardless of the hosting location.  Also SQL Database on-</a:t>
            </a:r>
            <a:r>
              <a:rPr lang="en-US" dirty="0" err="1"/>
              <a:t>prem</a:t>
            </a:r>
            <a:r>
              <a:rPr lang="en-US" baseline="0" dirty="0"/>
              <a:t> or on Azure can </a:t>
            </a:r>
            <a:r>
              <a:rPr lang="en-US" dirty="0"/>
              <a:t>backup</a:t>
            </a:r>
            <a:r>
              <a:rPr lang="en-US" baseline="0" dirty="0"/>
              <a:t> directly to Azure storage.  </a:t>
            </a:r>
          </a:p>
          <a:p>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46</a:t>
            </a:fld>
            <a:endParaRPr lang="en-US"/>
          </a:p>
        </p:txBody>
      </p:sp>
    </p:spTree>
    <p:extLst>
      <p:ext uri="{BB962C8B-B14F-4D97-AF65-F5344CB8AC3E}">
        <p14:creationId xmlns:p14="http://schemas.microsoft.com/office/powerpoint/2010/main" val="318610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a:t>
            </a:r>
            <a:r>
              <a:rPr lang="en-US" baseline="0" dirty="0"/>
              <a:t> customers’ business drivers help the delivery team either set proper boundary for solutions or create solutions in phases to align with customers’ business initiatives.</a:t>
            </a:r>
          </a:p>
          <a:p>
            <a:endParaRPr lang="en-US" baseline="0" dirty="0"/>
          </a:p>
          <a:p>
            <a:r>
              <a:rPr lang="en-US" baseline="0" dirty="0"/>
              <a:t>High level technical (or non-functional) requirements are commonly expressed in performance, reliability, scalability</a:t>
            </a:r>
          </a:p>
          <a:p>
            <a:endParaRPr lang="en-US" baseline="0" dirty="0"/>
          </a:p>
          <a:p>
            <a:r>
              <a:rPr lang="en-US" baseline="0" dirty="0"/>
              <a:t>Other components also influences the approach of a solution.  Things like current architecture and technology.  E.g., on-premises deployment of Oracle will require an SAP migration process while SQL Server ‘migration’ to SQL on Azure IaaS can be a much simpler process. </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a:t>
            </a:fld>
            <a:endParaRPr lang="en-US"/>
          </a:p>
        </p:txBody>
      </p:sp>
    </p:spTree>
    <p:extLst>
      <p:ext uri="{BB962C8B-B14F-4D97-AF65-F5344CB8AC3E}">
        <p14:creationId xmlns:p14="http://schemas.microsoft.com/office/powerpoint/2010/main" val="3575560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highly available SAP system</a:t>
            </a:r>
            <a:r>
              <a:rPr lang="en-US" baseline="0" dirty="0"/>
              <a:t> typically has the above layout</a:t>
            </a:r>
          </a:p>
          <a:p>
            <a:endParaRPr lang="en-US" baseline="0" dirty="0"/>
          </a:p>
          <a:p>
            <a:r>
              <a:rPr lang="en-US" baseline="0" dirty="0"/>
              <a:t>The SCS is protected with Window Server Failover Cluster.  The SIOS </a:t>
            </a:r>
            <a:r>
              <a:rPr lang="en-US" baseline="0" dirty="0" err="1"/>
              <a:t>DataKeeper</a:t>
            </a:r>
            <a:r>
              <a:rPr lang="en-US" baseline="0" dirty="0"/>
              <a:t> (3</a:t>
            </a:r>
            <a:r>
              <a:rPr lang="en-US" baseline="30000" dirty="0"/>
              <a:t>rd</a:t>
            </a:r>
            <a:r>
              <a:rPr lang="en-US" baseline="0" dirty="0"/>
              <a:t> party solution) enable the creation of a cluster on Azure without shared disks.  </a:t>
            </a:r>
          </a:p>
          <a:p>
            <a:endParaRPr lang="en-US" baseline="0" dirty="0"/>
          </a:p>
          <a:p>
            <a:r>
              <a:rPr lang="en-US" baseline="0" dirty="0"/>
              <a:t>SAP Application servers are protected by virtue of multiplicity.  The HTTP(S) load balancing is handled by the SAP Web Dispatcher built on an Azure VM.  The SAP Logon load balancing is handled by the SCS message server.</a:t>
            </a:r>
          </a:p>
          <a:p>
            <a:endParaRPr lang="en-US" baseline="0" dirty="0"/>
          </a:p>
          <a:p>
            <a:r>
              <a:rPr lang="en-US" baseline="0" dirty="0"/>
              <a:t>The DB layer, for SQL Server DB, we use AlwaysOn Availability Group (AG) built on a WSFC leveraging node majority with a file share witness quorum.  </a:t>
            </a:r>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47</a:t>
            </a:fld>
            <a:endParaRPr lang="en-US"/>
          </a:p>
        </p:txBody>
      </p:sp>
    </p:spTree>
    <p:extLst>
      <p:ext uri="{BB962C8B-B14F-4D97-AF65-F5344CB8AC3E}">
        <p14:creationId xmlns:p14="http://schemas.microsoft.com/office/powerpoint/2010/main" val="2989163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demo script in</a:t>
            </a:r>
            <a:r>
              <a:rPr lang="en-US" baseline="0" dirty="0"/>
              <a:t> SQL AlwaysOn Failover.docx</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49</a:t>
            </a:fld>
            <a:endParaRPr lang="en-US"/>
          </a:p>
        </p:txBody>
      </p:sp>
    </p:spTree>
    <p:extLst>
      <p:ext uri="{BB962C8B-B14F-4D97-AF65-F5344CB8AC3E}">
        <p14:creationId xmlns:p14="http://schemas.microsoft.com/office/powerpoint/2010/main" val="1497966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the compressed database size is less than 1-2TB then experience has shown most customers can upload to Azure using tools such as </a:t>
            </a:r>
            <a:r>
              <a:rPr lang="en-US" sz="1200" dirty="0" err="1">
                <a:hlinkClick r:id="rId3"/>
              </a:rPr>
              <a:t>AzCopy</a:t>
            </a:r>
            <a:r>
              <a:rPr lang="en-US" sz="1200" dirty="0"/>
              <a:t> in an acceptable timeframe.</a:t>
            </a:r>
          </a:p>
          <a:p>
            <a:r>
              <a:rPr lang="en-US" sz="1200" dirty="0"/>
              <a:t>If the compressed database size is larger in 2-3TB range then some customers are using SQL Server Log Shipping, Mirroring or AlwaysOn to synchronize databases between on-premises and Azure.  A brief outage can then be taken, final transaction log backup and restore done and then switch over to the copy of the database in Azure.</a:t>
            </a:r>
            <a:endParaRPr lang="en-US" sz="1200" dirty="0">
              <a:effectLst/>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50</a:t>
            </a:fld>
            <a:endParaRPr lang="en-US"/>
          </a:p>
        </p:txBody>
      </p:sp>
    </p:spTree>
    <p:extLst>
      <p:ext uri="{BB962C8B-B14F-4D97-AF65-F5344CB8AC3E}">
        <p14:creationId xmlns:p14="http://schemas.microsoft.com/office/powerpoint/2010/main" val="9041828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extension was developed to enable SAP to collect important performance counters and display those in SAP transactions ST06 and OS07. Data that very often helps to investigate performance experiences and also provide a great base for volume planning. Therefore it is very important to open this channel of performance counter collection. The important aspect about the Azure Monitoring Extension for SAP is that it collects performance counters which are collected on the Azure host and diagnostics framework. Data that is usually not available within a VM, but that can be highly important to analyze performance aspects.</a:t>
            </a:r>
          </a:p>
          <a:p>
            <a:r>
              <a:rPr lang="en-US" dirty="0"/>
              <a:t>As you see the only direct interaction between the Azure Monitoring Extension for SAP and SAP are the SAP Host Agent components. The Host Agent components are standalone component which do NOT require a complete exchange of the SAP kernel when updating those components. Therefore it should not be a problem to exchange the existing SAP Host Agent components to the patch level of components necessary to support Azure.</a:t>
            </a:r>
          </a:p>
        </p:txBody>
      </p:sp>
      <p:sp>
        <p:nvSpPr>
          <p:cNvPr id="4" name="Slide Number Placeholder 3"/>
          <p:cNvSpPr>
            <a:spLocks noGrp="1"/>
          </p:cNvSpPr>
          <p:nvPr>
            <p:ph type="sldNum" sz="quarter" idx="10"/>
          </p:nvPr>
        </p:nvSpPr>
        <p:spPr/>
        <p:txBody>
          <a:bodyPr/>
          <a:lstStyle/>
          <a:p>
            <a:fld id="{40B1AD7A-8DF3-4DCE-960D-1DF5B9856ADB}" type="slidenum">
              <a:rPr lang="en-US" smtClean="0"/>
              <a:t>51</a:t>
            </a:fld>
            <a:endParaRPr lang="en-US"/>
          </a:p>
        </p:txBody>
      </p:sp>
    </p:spTree>
    <p:extLst>
      <p:ext uri="{BB962C8B-B14F-4D97-AF65-F5344CB8AC3E}">
        <p14:creationId xmlns:p14="http://schemas.microsoft.com/office/powerpoint/2010/main" val="3509894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SAP monitoring extension made</a:t>
            </a:r>
            <a:r>
              <a:rPr lang="en-US" baseline="0" dirty="0"/>
              <a:t> configuration settings during its installation.  When the VM hosting this extension (or agent) configuration is changed, the agent needs to be updated to update the configuration.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52</a:t>
            </a:fld>
            <a:endParaRPr lang="en-US"/>
          </a:p>
        </p:txBody>
      </p:sp>
    </p:spTree>
    <p:extLst>
      <p:ext uri="{BB962C8B-B14F-4D97-AF65-F5344CB8AC3E}">
        <p14:creationId xmlns:p14="http://schemas.microsoft.com/office/powerpoint/2010/main" val="2022191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 and file storage</a:t>
            </a:r>
            <a:r>
              <a:rPr lang="en-US" baseline="0" dirty="0"/>
              <a:t> is charged the same way at different rates. </a:t>
            </a:r>
            <a:r>
              <a:rPr lang="en-US" b="1" dirty="0"/>
              <a:t>Storage capacity is billed in units of the average daily amount of data stored, in gigabytes (GB), over a monthly period.</a:t>
            </a:r>
            <a:r>
              <a:rPr lang="en-US" dirty="0"/>
              <a:t> For example, if you consistently utilized 10 GB of storage for the first half of the month and none for the second half of the month, you would be billed for your average usage of 5 GB of storage. We charge $0.0036 per 100,000 transactions for Tables &amp; Queues. Transactions include both read and write operations to storage.</a:t>
            </a:r>
          </a:p>
          <a:p>
            <a:endParaRPr lang="en-US" dirty="0"/>
          </a:p>
          <a:p>
            <a:r>
              <a:rPr lang="en-US" dirty="0"/>
              <a:t>File Storage - Starting on March 1, 2016, File Storage read operations will be charged at $0.015 per 100,000 operations for both LRS and GRS accounts. File Storage write operations will be charged at $0.15 per 100,000 operations for LRS accounts; and $0.30 per 100,000 operations for GRS accounts. The promotional price of $0.0036 per 100,000 read and write operations for both LRS and GRS accounts will be effective through Feb 29, 2016.</a:t>
            </a:r>
          </a:p>
          <a:p>
            <a:endParaRPr lang="en-US" dirty="0"/>
          </a:p>
          <a:p>
            <a:r>
              <a:rPr lang="en-US" b="1" dirty="0"/>
              <a:t>For RA-GRS,</a:t>
            </a:r>
            <a:r>
              <a:rPr lang="en-US" b="1" baseline="0" dirty="0"/>
              <a:t> </a:t>
            </a:r>
            <a:r>
              <a:rPr lang="en-US" b="1" dirty="0"/>
              <a:t>Storage accounts will be charged for a minimum of 30 days from the time the service is enabled.</a:t>
            </a:r>
            <a:r>
              <a:rPr lang="en-US" dirty="0"/>
              <a:t> For example, if RA-GRS is turned on May 1 and turned off May 5, the storage account will be charged for RA-GRS through May 30. After that, GRS pricing would start.</a:t>
            </a:r>
          </a:p>
          <a:p>
            <a:r>
              <a:rPr lang="en-US" dirty="0"/>
              <a:t>If RA-GRS is turned on May 1 and turned off June 14, RA-GRS would be charged through June 14. On June 15, GRS pricing would take effect.</a:t>
            </a:r>
          </a:p>
          <a:p>
            <a:endParaRPr lang="en-US" dirty="0"/>
          </a:p>
          <a:p>
            <a:r>
              <a:rPr lang="en-US" b="1" dirty="0"/>
              <a:t>Premium storage is charged at the allocated</a:t>
            </a:r>
            <a:r>
              <a:rPr lang="en-US" b="1" baseline="0" dirty="0"/>
              <a:t> capacity regardless of usage. </a:t>
            </a:r>
            <a:r>
              <a:rPr lang="en-US" dirty="0"/>
              <a:t>Billing for any provisioned disk is prorated hourly using the monthly price for the Premium Storage offer. For example, if you provisioned a P10 disk and deleted it after 20 hours, you are billed for the P10 offering prorated to 20 hours. This is regardless of the amount of actual data written to the disk or the IOPS/throughput used.</a:t>
            </a:r>
            <a:endParaRPr lang="en-US" b="1" baseline="0" dirty="0"/>
          </a:p>
        </p:txBody>
      </p:sp>
      <p:sp>
        <p:nvSpPr>
          <p:cNvPr id="4" name="Slide Number Placeholder 3"/>
          <p:cNvSpPr>
            <a:spLocks noGrp="1"/>
          </p:cNvSpPr>
          <p:nvPr>
            <p:ph type="sldNum" sz="quarter" idx="10"/>
          </p:nvPr>
        </p:nvSpPr>
        <p:spPr/>
        <p:txBody>
          <a:bodyPr/>
          <a:lstStyle/>
          <a:p>
            <a:fld id="{4308E57A-F296-4036-B8DD-9199CE4392E8}" type="slidenum">
              <a:rPr lang="en-US" smtClean="0"/>
              <a:t>54</a:t>
            </a:fld>
            <a:endParaRPr lang="en-US"/>
          </a:p>
        </p:txBody>
      </p:sp>
    </p:spTree>
    <p:extLst>
      <p:ext uri="{BB962C8B-B14F-4D97-AF65-F5344CB8AC3E}">
        <p14:creationId xmlns:p14="http://schemas.microsoft.com/office/powerpoint/2010/main" val="3057995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VPN Gateway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Egress traffic is the traffic to a destination outside the region receiving the field data </a:t>
            </a:r>
            <a:r>
              <a:rPr lang="en-US" baseline="0" dirty="0"/>
              <a:t>caused by the ingestion of the message. An example would be forwarding data to Azure Table Storage which is located in a different region. </a:t>
            </a:r>
            <a:r>
              <a:rPr lang="en-US" sz="1200" dirty="0"/>
              <a:t>Data</a:t>
            </a:r>
            <a:r>
              <a:rPr lang="en-US" sz="1200" baseline="0" dirty="0"/>
              <a:t> egress pricing: https://azure.microsoft.com/en-us/pricing/details/data-transfers/</a:t>
            </a:r>
            <a:endParaRPr lang="en-US" baseline="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Inter-VNET transfer </a:t>
            </a:r>
            <a:r>
              <a:rPr lang="en-US" baseline="0" dirty="0"/>
              <a:t>- </a:t>
            </a:r>
            <a:r>
              <a:rPr lang="en-US" dirty="0"/>
              <a:t>Data transfers between 2 Virtual Networks are charged at the Inter-VNET rates noted above. Other data transfers over the VPN connections to your on-premises sites or the Internet in general are charged separately at the regular </a:t>
            </a:r>
            <a:r>
              <a:rPr lang="en-US" dirty="0">
                <a:hlinkClick r:id="rId3"/>
              </a:rPr>
              <a:t>Data Transfer</a:t>
            </a:r>
            <a:r>
              <a:rPr lang="en-US" dirty="0"/>
              <a:t> rate.  </a:t>
            </a:r>
            <a:r>
              <a:rPr lang="en-US" u="sng" baseline="0" dirty="0"/>
              <a:t>https://azure.microsoft.com/en-us/pricing/details/vpn-gateway/</a:t>
            </a:r>
            <a:r>
              <a:rPr lang="en-US" baseline="0" dirty="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Reserved Public </a:t>
            </a:r>
            <a:r>
              <a:rPr lang="en-US" b="0" baseline="0" dirty="0"/>
              <a:t>IP https://azure.microsoft.com/en-us/pricing/details/ip-addresses/</a:t>
            </a:r>
            <a:br>
              <a:rPr lang="en-US" baseline="0" dirty="0"/>
            </a:br>
            <a:endParaRPr lang="en-US" dirty="0"/>
          </a:p>
        </p:txBody>
      </p:sp>
      <p:sp>
        <p:nvSpPr>
          <p:cNvPr id="4" name="Slide Number Placeholder 3"/>
          <p:cNvSpPr>
            <a:spLocks noGrp="1"/>
          </p:cNvSpPr>
          <p:nvPr>
            <p:ph type="sldNum" sz="quarter" idx="10"/>
          </p:nvPr>
        </p:nvSpPr>
        <p:spPr/>
        <p:txBody>
          <a:bodyPr/>
          <a:lstStyle/>
          <a:p>
            <a:fld id="{4308E57A-F296-4036-B8DD-9199CE4392E8}" type="slidenum">
              <a:rPr lang="en-US" smtClean="0"/>
              <a:t>55</a:t>
            </a:fld>
            <a:endParaRPr lang="en-US"/>
          </a:p>
        </p:txBody>
      </p:sp>
    </p:spTree>
    <p:extLst>
      <p:ext uri="{BB962C8B-B14F-4D97-AF65-F5344CB8AC3E}">
        <p14:creationId xmlns:p14="http://schemas.microsoft.com/office/powerpoint/2010/main" val="35552519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solidFill>
                  <a:srgbClr val="FF0000"/>
                </a:solidFill>
              </a:rPr>
              <a:t>Need to consider Process Server, Configuration Server, and Master Target component cost if ASR is for VMWare</a:t>
            </a:r>
          </a:p>
          <a:p>
            <a:endParaRPr lang="en-US" b="0" baseline="0" dirty="0">
              <a:solidFill>
                <a:srgbClr val="FF0000"/>
              </a:solidFill>
            </a:endParaRPr>
          </a:p>
        </p:txBody>
      </p:sp>
      <p:sp>
        <p:nvSpPr>
          <p:cNvPr id="4" name="Slide Number Placeholder 3"/>
          <p:cNvSpPr>
            <a:spLocks noGrp="1"/>
          </p:cNvSpPr>
          <p:nvPr>
            <p:ph type="sldNum" sz="quarter" idx="10"/>
          </p:nvPr>
        </p:nvSpPr>
        <p:spPr/>
        <p:txBody>
          <a:bodyPr/>
          <a:lstStyle/>
          <a:p>
            <a:fld id="{4308E57A-F296-4036-B8DD-9199CE4392E8}" type="slidenum">
              <a:rPr lang="en-US" smtClean="0"/>
              <a:t>56</a:t>
            </a:fld>
            <a:endParaRPr lang="en-US"/>
          </a:p>
        </p:txBody>
      </p:sp>
    </p:spTree>
    <p:extLst>
      <p:ext uri="{BB962C8B-B14F-4D97-AF65-F5344CB8AC3E}">
        <p14:creationId xmlns:p14="http://schemas.microsoft.com/office/powerpoint/2010/main" val="16213737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To calculate cost of the </a:t>
            </a:r>
            <a:r>
              <a:rPr lang="en-US" sz="1200" baseline="0" dirty="0" err="1"/>
              <a:t>IoT</a:t>
            </a:r>
            <a:r>
              <a:rPr lang="en-US" sz="1200" baseline="0" dirty="0"/>
              <a:t> solution, we need to know the volume of data and component capacity.  This information is provided by the customer from their design of the solution.  For each component listed above, a URL is provided for detailed pricing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Slide Number Placeholder 3"/>
          <p:cNvSpPr>
            <a:spLocks noGrp="1"/>
          </p:cNvSpPr>
          <p:nvPr>
            <p:ph type="sldNum" sz="quarter" idx="10"/>
          </p:nvPr>
        </p:nvSpPr>
        <p:spPr/>
        <p:txBody>
          <a:bodyPr/>
          <a:lstStyle/>
          <a:p>
            <a:fld id="{4308E57A-F296-4036-B8DD-9199CE4392E8}" type="slidenum">
              <a:rPr lang="en-US" smtClean="0"/>
              <a:t>57</a:t>
            </a:fld>
            <a:endParaRPr lang="en-US"/>
          </a:p>
        </p:txBody>
      </p:sp>
    </p:spTree>
    <p:extLst>
      <p:ext uri="{BB962C8B-B14F-4D97-AF65-F5344CB8AC3E}">
        <p14:creationId xmlns:p14="http://schemas.microsoft.com/office/powerpoint/2010/main" val="97897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2917">
                      <a:schemeClr val="tx1"/>
                    </a:gs>
                    <a:gs pos="30000">
                      <a:schemeClr val="tx1"/>
                    </a:gs>
                  </a:gsLst>
                  <a:lin ang="5400000" scaled="0"/>
                </a:gradFill>
              </a:rPr>
              <a:t>https://azure.microsoft.com/en-us/pricing/calculator/?scenario=full</a:t>
            </a:r>
          </a:p>
          <a:p>
            <a:endParaRPr lang="en-US" dirty="0"/>
          </a:p>
        </p:txBody>
      </p:sp>
      <p:sp>
        <p:nvSpPr>
          <p:cNvPr id="4" name="Slide Number Placeholder 3"/>
          <p:cNvSpPr>
            <a:spLocks noGrp="1"/>
          </p:cNvSpPr>
          <p:nvPr>
            <p:ph type="sldNum" sz="quarter" idx="10"/>
          </p:nvPr>
        </p:nvSpPr>
        <p:spPr/>
        <p:txBody>
          <a:bodyPr/>
          <a:lstStyle/>
          <a:p>
            <a:fld id="{4308E57A-F296-4036-B8DD-9199CE4392E8}" type="slidenum">
              <a:rPr lang="en-US" smtClean="0"/>
              <a:t>58</a:t>
            </a:fld>
            <a:endParaRPr lang="en-US"/>
          </a:p>
        </p:txBody>
      </p:sp>
    </p:spTree>
    <p:extLst>
      <p:ext uri="{BB962C8B-B14F-4D97-AF65-F5344CB8AC3E}">
        <p14:creationId xmlns:p14="http://schemas.microsoft.com/office/powerpoint/2010/main" val="3725531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0" baseline="0" dirty="0">
                <a:solidFill>
                  <a:srgbClr val="FFFFFF"/>
                </a:solidFill>
                <a:latin typeface="Segoe UI"/>
                <a:ea typeface="+mn-ea"/>
                <a:cs typeface="+mn-cs"/>
              </a:rPr>
              <a:t>On May 19, 2015, Microsoft and SAP announced the full support of the SAP products list on the table @ right </a:t>
            </a:r>
            <a:endParaRPr lang="en-US" sz="1200" kern="0" dirty="0">
              <a:solidFill>
                <a:srgbClr val="FFFFFF"/>
              </a:solidFill>
              <a:latin typeface="Segoe UI"/>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0" baseline="30000" dirty="0">
              <a:solidFill>
                <a:srgbClr val="FFFFFF"/>
              </a:solidFill>
              <a:latin typeface="Segoe UI"/>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Only NetWeaver 7.00 and later SAP releases of NetWeaver are supported for deployment in Azure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Customers can try SAP HANA Developer Edition on Azure using the </a:t>
            </a:r>
            <a:r>
              <a:rPr lang="en-US" sz="1200" kern="0" dirty="0">
                <a:solidFill>
                  <a:srgbClr val="FFFFFF"/>
                </a:solidFill>
                <a:latin typeface="Segoe UI"/>
                <a:hlinkClick r:id="rId3"/>
              </a:rPr>
              <a:t>SAP Cloud Appliance Library</a:t>
            </a:r>
            <a:r>
              <a:rPr lang="en-US" sz="1200" kern="0" dirty="0">
                <a:solidFill>
                  <a:srgbClr val="FFFFFF"/>
                </a:solidFill>
                <a:latin typeface="Segoe UI"/>
              </a:rPr>
              <a:t>. </a:t>
            </a:r>
            <a:r>
              <a:rPr lang="en-US" sz="1200" dirty="0">
                <a:solidFill>
                  <a:schemeClr val="tx1"/>
                </a:solidFill>
              </a:rPr>
              <a:t>(including the HANA Client software comprised of SQLDBC, ODBO (Windows only), ODBC, AND JDBC drivers), HANA Studio, and HANA Database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Oracle Database 11g R2 </a:t>
            </a:r>
            <a:r>
              <a:rPr lang="en-US" sz="1200" kern="0" dirty="0" err="1">
                <a:solidFill>
                  <a:srgbClr val="FFFFFF"/>
                </a:solidFill>
                <a:latin typeface="Segoe UI"/>
              </a:rPr>
              <a:t>Patchset</a:t>
            </a:r>
            <a:r>
              <a:rPr lang="en-US" sz="1200" kern="0" dirty="0">
                <a:solidFill>
                  <a:srgbClr val="FFFFFF"/>
                </a:solidFill>
                <a:latin typeface="Segoe UI"/>
              </a:rPr>
              <a:t> 3 (11.2.04 ), Single Instance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SAP Adaptive Server Enterprise 16 </a:t>
            </a:r>
          </a:p>
          <a:p>
            <a:endParaRPr lang="en-US" dirty="0"/>
          </a:p>
          <a:p>
            <a:r>
              <a:rPr lang="en-US" dirty="0"/>
              <a:t>On May 17,</a:t>
            </a:r>
            <a:r>
              <a:rPr lang="en-US" baseline="0" dirty="0"/>
              <a:t> 2016 at </a:t>
            </a:r>
            <a:r>
              <a:rPr lang="en-US" baseline="0" dirty="0" err="1"/>
              <a:t>SAPphire</a:t>
            </a:r>
            <a:r>
              <a:rPr lang="en-US" baseline="0" dirty="0"/>
              <a:t> Orlando, SAP/Microsoft jointly announced the SAP HANA (Base, Enterprise, and Platform editions) certification on Azure </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5</a:t>
            </a:fld>
            <a:endParaRPr lang="en-US"/>
          </a:p>
        </p:txBody>
      </p:sp>
    </p:spTree>
    <p:extLst>
      <p:ext uri="{BB962C8B-B14F-4D97-AF65-F5344CB8AC3E}">
        <p14:creationId xmlns:p14="http://schemas.microsoft.com/office/powerpoint/2010/main" val="20381554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59</a:t>
            </a:fld>
            <a:endParaRPr lang="en-US"/>
          </a:p>
        </p:txBody>
      </p:sp>
    </p:spTree>
    <p:extLst>
      <p:ext uri="{BB962C8B-B14F-4D97-AF65-F5344CB8AC3E}">
        <p14:creationId xmlns:p14="http://schemas.microsoft.com/office/powerpoint/2010/main" val="4042639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55D4C-3A32-42CD-971E-976DCEF6CC5A}" type="slidenum">
              <a:rPr lang="en-US" smtClean="0"/>
              <a:t>62</a:t>
            </a:fld>
            <a:endParaRPr lang="en-US"/>
          </a:p>
        </p:txBody>
      </p:sp>
    </p:spTree>
    <p:extLst>
      <p:ext uri="{BB962C8B-B14F-4D97-AF65-F5344CB8AC3E}">
        <p14:creationId xmlns:p14="http://schemas.microsoft.com/office/powerpoint/2010/main" val="18523063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04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SAP Applications, it’s a bring</a:t>
            </a:r>
            <a:r>
              <a:rPr lang="en-US" baseline="0" dirty="0"/>
              <a:t> your own licenses scenario.  After migrating to Azure, a new SAP application license will need to be requested from SAP Support Portal and reapplied.  </a:t>
            </a:r>
          </a:p>
          <a:p>
            <a:endParaRPr lang="en-US" baseline="0" dirty="0"/>
          </a:p>
          <a:p>
            <a:r>
              <a:rPr lang="en-US" baseline="0" dirty="0"/>
              <a:t>If you have a SQL Software Assurance (SA), you have license mobility benefit on Azure.  Deploy Windows VMs without SQL installed.</a:t>
            </a:r>
          </a:p>
          <a:p>
            <a:endParaRPr lang="en-US" dirty="0"/>
          </a:p>
          <a:p>
            <a:r>
              <a:rPr lang="en-US" dirty="0"/>
              <a:t>If you deploy</a:t>
            </a:r>
            <a:r>
              <a:rPr lang="en-US" baseline="0" dirty="0"/>
              <a:t> a Windows server with SQL installed, the run rate will be higher than one without SQL.  So if you already purchase SQL license from SAP or have SQL SA, you should only use gallery image with the OS only.</a:t>
            </a:r>
          </a:p>
          <a:p>
            <a:endParaRPr lang="en-US" baseline="0" dirty="0"/>
          </a:p>
          <a:p>
            <a:r>
              <a:rPr lang="en-US" baseline="0" dirty="0"/>
              <a:t>SAP on Azure support can be requested via the SAP Support portal by creating a ticket with the component BC-OP-NT-AZR</a:t>
            </a:r>
          </a:p>
        </p:txBody>
      </p:sp>
      <p:sp>
        <p:nvSpPr>
          <p:cNvPr id="4" name="Slide Number Placeholder 3"/>
          <p:cNvSpPr>
            <a:spLocks noGrp="1"/>
          </p:cNvSpPr>
          <p:nvPr>
            <p:ph type="sldNum" sz="quarter" idx="10"/>
          </p:nvPr>
        </p:nvSpPr>
        <p:spPr/>
        <p:txBody>
          <a:bodyPr/>
          <a:lstStyle/>
          <a:p>
            <a:fld id="{D2E9B5C7-E893-44FC-BCCF-622F37DEFA34}" type="slidenum">
              <a:rPr lang="en-US" smtClean="0"/>
              <a:t>6</a:t>
            </a:fld>
            <a:endParaRPr lang="en-US"/>
          </a:p>
        </p:txBody>
      </p:sp>
    </p:spTree>
    <p:extLst>
      <p:ext uri="{BB962C8B-B14F-4D97-AF65-F5344CB8AC3E}">
        <p14:creationId xmlns:p14="http://schemas.microsoft.com/office/powerpoint/2010/main" val="2620294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SAP’s operations will require</a:t>
            </a:r>
            <a:r>
              <a:rPr lang="en-US" baseline="0" dirty="0"/>
              <a:t> a RW DC.  Some points to consider if you are asked to do an </a:t>
            </a:r>
            <a:r>
              <a:rPr lang="en-US" dirty="0"/>
              <a:t>RODC: firstly without contact with a writable domain controller the RODC, cannot update itself and will start to cause issues such as password changes, group policy updates, and authenticating new users to the domain from the remote office.</a:t>
            </a:r>
            <a:r>
              <a:rPr lang="en-US" baseline="0" dirty="0"/>
              <a:t> R</a:t>
            </a:r>
            <a:r>
              <a:rPr lang="en-US" dirty="0"/>
              <a:t>ead only DNS also relies on the writable DNS server to update its records. Without a</a:t>
            </a:r>
            <a:r>
              <a:rPr lang="en-US" baseline="0" dirty="0"/>
              <a:t> connection to the RWDC, name resolution issues start to surface.</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8</a:t>
            </a:fld>
            <a:endParaRPr lang="en-US"/>
          </a:p>
        </p:txBody>
      </p:sp>
    </p:spTree>
    <p:extLst>
      <p:ext uri="{BB962C8B-B14F-4D97-AF65-F5344CB8AC3E}">
        <p14:creationId xmlns:p14="http://schemas.microsoft.com/office/powerpoint/2010/main" val="2587209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network topology and IP address space</a:t>
            </a:r>
            <a:r>
              <a:rPr lang="en-US" baseline="0" dirty="0"/>
              <a:t> plan</a:t>
            </a:r>
            <a:r>
              <a:rPr lang="en-US" dirty="0"/>
              <a:t> in mind</a:t>
            </a:r>
            <a:r>
              <a:rPr lang="en-US" baseline="0" dirty="0"/>
              <a:t> before you start laying out the Azure infrastructure</a:t>
            </a:r>
          </a:p>
          <a:p>
            <a:endParaRPr lang="en-US" baseline="0" dirty="0"/>
          </a:p>
          <a:p>
            <a:r>
              <a:rPr lang="en-US" baseline="0" dirty="0"/>
              <a:t>Separate servers in subnets by functions: Web, App, Data, Management </a:t>
            </a:r>
            <a:r>
              <a:rPr lang="en-US" baseline="0" dirty="0" err="1"/>
              <a:t>etc</a:t>
            </a:r>
            <a:endParaRPr lang="en-US" baseline="0" dirty="0"/>
          </a:p>
          <a:p>
            <a:endParaRPr lang="en-US" baseline="0" dirty="0"/>
          </a:p>
          <a:p>
            <a:r>
              <a:rPr lang="en-US" baseline="0" dirty="0"/>
              <a:t>Plan security policy for each layer and public endpoints.  Example in next slide.</a:t>
            </a:r>
          </a:p>
          <a:p>
            <a:endParaRPr lang="en-US" baseline="0" dirty="0"/>
          </a:p>
          <a:p>
            <a:r>
              <a:rPr lang="en-US" baseline="0" dirty="0"/>
              <a:t>Work with customers’ network team to plan for network bandwidth and security requirements to choose between S2S or ER and its bandwidth</a:t>
            </a:r>
          </a:p>
        </p:txBody>
      </p:sp>
      <p:sp>
        <p:nvSpPr>
          <p:cNvPr id="4" name="Slide Number Placeholder 3"/>
          <p:cNvSpPr>
            <a:spLocks noGrp="1"/>
          </p:cNvSpPr>
          <p:nvPr>
            <p:ph type="sldNum" sz="quarter" idx="10"/>
          </p:nvPr>
        </p:nvSpPr>
        <p:spPr/>
        <p:txBody>
          <a:bodyPr/>
          <a:lstStyle/>
          <a:p>
            <a:fld id="{D2E9B5C7-E893-44FC-BCCF-622F37DEFA34}" type="slidenum">
              <a:rPr lang="en-US" smtClean="0"/>
              <a:t>10</a:t>
            </a:fld>
            <a:endParaRPr lang="en-US"/>
          </a:p>
        </p:txBody>
      </p:sp>
    </p:spTree>
    <p:extLst>
      <p:ext uri="{BB962C8B-B14F-4D97-AF65-F5344CB8AC3E}">
        <p14:creationId xmlns:p14="http://schemas.microsoft.com/office/powerpoint/2010/main" val="2705243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project stood up a</a:t>
            </a:r>
            <a:r>
              <a:rPr lang="en-US" baseline="0"/>
              <a:t> DEV environment on Azure with the address space specified.  Servers are connected to the appropriate subnets base on roles.  The address space for this DEV environment should not overlap with your on-premises network</a:t>
            </a:r>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11</a:t>
            </a:fld>
            <a:endParaRPr lang="en-US"/>
          </a:p>
        </p:txBody>
      </p:sp>
    </p:spTree>
    <p:extLst>
      <p:ext uri="{BB962C8B-B14F-4D97-AF65-F5344CB8AC3E}">
        <p14:creationId xmlns:p14="http://schemas.microsoft.com/office/powerpoint/2010/main" val="2154724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9294816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1285431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531270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 Blank">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970828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6/6/2016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6839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917880"/>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2055114"/>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80080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2791662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779299"/>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58732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2580552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559795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149216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0055202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4516107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2463558809"/>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vpn-gateway-about-vpn-devices/"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www.azurespeed.com/" TargetMode="External"/><Relationship Id="rId4" Type="http://schemas.openxmlformats.org/officeDocument/2006/relationships/hyperlink" Target="https://azure.microsoft.com/en-us/documentation/articles/vpn-gateway-howto-site-to-site-resource-manager-porta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azure.microsoft.com/en-us/services/expressroute/"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global.sap.com/campaigns/benchmark/assets/Cert16018.pdf"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global.sap.com/campaigns/benchmark/assets/Cert15045.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chnet.microsoft.com/en-US/library/jj852163.aspx"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hyperlink" Target="https://technet.microsoft.com/en-US/library/hh758007.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documentation/articles/backup-azure-vms/"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hyperlink" Target="http://azure.microsoft.com/en-us/blog/azure-backup-enables-backup-of-large-volumes-vms-databases-and-mor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blog/announcing-microsoft-azure-backup-server/"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s://azure.microsoft.com/en-us/documentation/articles/backup-azure-microsoft-azure-backup/" TargetMode="External"/><Relationship Id="rId5" Type="http://schemas.openxmlformats.org/officeDocument/2006/relationships/hyperlink" Target="https://azure.microsoft.com/en-us/blog/azure-backup-enables-backup-of-large-volumes-vms-databases-and-more/" TargetMode="External"/><Relationship Id="rId4" Type="http://schemas.openxmlformats.org/officeDocument/2006/relationships/hyperlink" Target="https://azure.microsoft.com/en-us/documentation/articles/backup-azure-arm-vm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8.emf"/><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hyperlink" Target="http://bit.ly/Oracle12cDG"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hyperlink" Target="http://bit.ly/Oracle12cDGPM"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13.emf"/><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hyperlink" Target="https://blogs.msdn.microsoft.com/saponsqlserver/2015/04/21/worst-practices-for-maintaining-sql-server-sap-systems-i-e-things-to-avoid/" TargetMode="External"/><Relationship Id="rId2" Type="http://schemas.openxmlformats.org/officeDocument/2006/relationships/hyperlink" Target="http://service.sap.com/sap/support/notes/555223"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hyperlink" Target="https://technet.microsoft.com/en-us/library/jj860400.aspx" TargetMode="External"/><Relationship Id="rId7" Type="http://schemas.openxmlformats.org/officeDocument/2006/relationships/hyperlink" Target="http://azure.microsoft.com/blog/2015/03/31/azure-backup-announcing-new-pricing-model-for-tco-reduction/" TargetMode="External"/><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hyperlink" Target="https://technet.microsoft.com/en-US/library/jj852163.aspx" TargetMode="External"/><Relationship Id="rId5" Type="http://schemas.openxmlformats.org/officeDocument/2006/relationships/hyperlink" Target="https://technet.microsoft.com/en-US/library/hh758007.aspx" TargetMode="External"/><Relationship Id="rId4" Type="http://schemas.openxmlformats.org/officeDocument/2006/relationships/hyperlink" Target="https://azure.microsoft.com/en-us/blog/azure-backup-enables-backup-of-large-volumes-vms-databases-and-more/"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na01.safelinks.protection.outlook.com/?url=http://bit.ly/sapworkshopday1&amp;data=01|01|rickra@microsoft.com|078a9ed2bc254a80cead08d38b19ca1e|72f988bf86f141af91ab2d7cd011db47|1&amp;sdata=iUdm8VbTxUVbg1U4eITPAf5KDNi3LCpP7PvP7woW8Rk%3d"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80409"/>
            <a:ext cx="11459115" cy="1015663"/>
          </a:xfrm>
        </p:spPr>
        <p:txBody>
          <a:bodyPr/>
          <a:lstStyle/>
          <a:p>
            <a:r>
              <a:rPr lang="en-US" dirty="0"/>
              <a:t>SAP </a:t>
            </a:r>
            <a:r>
              <a:rPr lang="en-US" dirty="0" err="1"/>
              <a:t>Netweaver</a:t>
            </a:r>
            <a:r>
              <a:rPr lang="en-US" dirty="0"/>
              <a:t> on Azure ADS</a:t>
            </a:r>
          </a:p>
        </p:txBody>
      </p:sp>
      <p:sp>
        <p:nvSpPr>
          <p:cNvPr id="3" name="Text Placeholder 2"/>
          <p:cNvSpPr>
            <a:spLocks noGrp="1"/>
          </p:cNvSpPr>
          <p:nvPr>
            <p:ph type="body" sz="quarter" idx="11"/>
          </p:nvPr>
        </p:nvSpPr>
        <p:spPr/>
        <p:txBody>
          <a:bodyPr/>
          <a:lstStyle/>
          <a:p>
            <a:r>
              <a:rPr lang="en-US" dirty="0"/>
              <a:t>Ben Trinh</a:t>
            </a:r>
          </a:p>
        </p:txBody>
      </p:sp>
      <p:sp>
        <p:nvSpPr>
          <p:cNvPr id="4" name="Text Placeholder 3"/>
          <p:cNvSpPr>
            <a:spLocks noGrp="1"/>
          </p:cNvSpPr>
          <p:nvPr>
            <p:ph type="body" sz="quarter" idx="12"/>
          </p:nvPr>
        </p:nvSpPr>
        <p:spPr/>
        <p:txBody>
          <a:bodyPr/>
          <a:lstStyle/>
          <a:p>
            <a:r>
              <a:rPr lang="en-US" dirty="0"/>
              <a:t>bentrin@Microsoft.com</a:t>
            </a:r>
          </a:p>
        </p:txBody>
      </p:sp>
    </p:spTree>
    <p:extLst>
      <p:ext uri="{BB962C8B-B14F-4D97-AF65-F5344CB8AC3E}">
        <p14:creationId xmlns:p14="http://schemas.microsoft.com/office/powerpoint/2010/main" val="17668083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Planning</a:t>
            </a:r>
          </a:p>
        </p:txBody>
      </p:sp>
      <p:sp>
        <p:nvSpPr>
          <p:cNvPr id="3" name="Content Placeholder 2"/>
          <p:cNvSpPr>
            <a:spLocks noGrp="1"/>
          </p:cNvSpPr>
          <p:nvPr>
            <p:ph sz="quarter" idx="10"/>
          </p:nvPr>
        </p:nvSpPr>
        <p:spPr/>
        <p:txBody>
          <a:bodyPr/>
          <a:lstStyle/>
          <a:p>
            <a:r>
              <a:rPr lang="en-US" dirty="0"/>
              <a:t>VNET address space</a:t>
            </a:r>
          </a:p>
          <a:p>
            <a:r>
              <a:rPr lang="en-US" dirty="0"/>
              <a:t>Subnets address ranges:</a:t>
            </a:r>
          </a:p>
          <a:p>
            <a:pPr lvl="1">
              <a:buFont typeface="Wingdings" panose="05000000000000000000" pitchFamily="2" charset="2"/>
              <a:buChar char="§"/>
            </a:pPr>
            <a:r>
              <a:rPr lang="en-US" dirty="0"/>
              <a:t>Data, Applications, Web, Management, and gateway</a:t>
            </a:r>
          </a:p>
          <a:p>
            <a:pPr marL="336145" lvl="1" indent="-336145"/>
            <a:r>
              <a:rPr lang="en-US" sz="4000" dirty="0"/>
              <a:t>NSGs for subnets</a:t>
            </a:r>
          </a:p>
          <a:p>
            <a:pPr marL="336145" lvl="1" indent="-336145"/>
            <a:r>
              <a:rPr lang="en-US" sz="4000" dirty="0"/>
              <a:t>Site-to-Site</a:t>
            </a:r>
          </a:p>
          <a:p>
            <a:pPr marL="336145" lvl="1" indent="-336145"/>
            <a:r>
              <a:rPr lang="en-US" sz="4000" dirty="0"/>
              <a:t>ExpressRoute</a:t>
            </a:r>
          </a:p>
        </p:txBody>
      </p:sp>
    </p:spTree>
    <p:extLst>
      <p:ext uri="{BB962C8B-B14F-4D97-AF65-F5344CB8AC3E}">
        <p14:creationId xmlns:p14="http://schemas.microsoft.com/office/powerpoint/2010/main" val="30456172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Network Address Space Example</a:t>
            </a:r>
            <a:endParaRPr lang="en-US" dirty="0">
              <a:solidFill>
                <a:schemeClr val="tx1"/>
              </a:solidFill>
            </a:endParaRP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729762838"/>
              </p:ext>
            </p:extLst>
          </p:nvPr>
        </p:nvGraphicFramePr>
        <p:xfrm>
          <a:off x="1193705" y="1464690"/>
          <a:ext cx="9382488" cy="3966972"/>
        </p:xfrm>
        <a:graphic>
          <a:graphicData uri="http://schemas.openxmlformats.org/drawingml/2006/table">
            <a:tbl>
              <a:tblPr firstRow="1" bandRow="1">
                <a:tableStyleId>{5C22544A-7EE6-4342-B048-85BDC9FD1C3A}</a:tableStyleId>
              </a:tblPr>
              <a:tblGrid>
                <a:gridCol w="4691244">
                  <a:extLst>
                    <a:ext uri="{9D8B030D-6E8A-4147-A177-3AD203B41FA5}">
                      <a16:colId xmlns:a16="http://schemas.microsoft.com/office/drawing/2014/main" val="3450663951"/>
                    </a:ext>
                  </a:extLst>
                </a:gridCol>
                <a:gridCol w="4691244">
                  <a:extLst>
                    <a:ext uri="{9D8B030D-6E8A-4147-A177-3AD203B41FA5}">
                      <a16:colId xmlns:a16="http://schemas.microsoft.com/office/drawing/2014/main" val="2390445512"/>
                    </a:ext>
                  </a:extLst>
                </a:gridCol>
              </a:tblGrid>
              <a:tr h="370840">
                <a:tc>
                  <a:txBody>
                    <a:bodyPr/>
                    <a:lstStyle/>
                    <a:p>
                      <a:r>
                        <a:rPr lang="en-AU" sz="1765" b="1" kern="1200">
                          <a:solidFill>
                            <a:schemeClr val="lt1"/>
                          </a:solidFill>
                          <a:effectLst/>
                          <a:latin typeface="+mn-lt"/>
                          <a:ea typeface="+mn-ea"/>
                          <a:cs typeface="+mn-cs"/>
                        </a:rPr>
                        <a:t>Address Space:</a:t>
                      </a:r>
                      <a:r>
                        <a:rPr lang="en-AU" sz="1765" b="1" kern="1200" baseline="0">
                          <a:solidFill>
                            <a:schemeClr val="lt1"/>
                          </a:solidFill>
                          <a:effectLst/>
                          <a:latin typeface="+mn-lt"/>
                          <a:ea typeface="+mn-ea"/>
                          <a:cs typeface="+mn-cs"/>
                        </a:rPr>
                        <a:t> DEV </a:t>
                      </a:r>
                      <a:r>
                        <a:rPr lang="en-AU" sz="1765" b="1" kern="1200">
                          <a:solidFill>
                            <a:schemeClr val="lt1"/>
                          </a:solidFill>
                          <a:effectLst/>
                          <a:latin typeface="+mn-lt"/>
                          <a:ea typeface="+mn-ea"/>
                          <a:cs typeface="+mn-cs"/>
                        </a:rPr>
                        <a:t>10.11.130.0 /23 (510 IPs)</a:t>
                      </a:r>
                      <a:endParaRPr lang="en-US"/>
                    </a:p>
                  </a:txBody>
                  <a:tcPr/>
                </a:tc>
                <a:tc>
                  <a:txBody>
                    <a:bodyPr/>
                    <a:lstStyle/>
                    <a:p>
                      <a:r>
                        <a:rPr lang="en-US"/>
                        <a:t>Purpose</a:t>
                      </a:r>
                    </a:p>
                  </a:txBody>
                  <a:tcPr/>
                </a:tc>
                <a:extLst>
                  <a:ext uri="{0D108BD9-81ED-4DB2-BD59-A6C34878D82A}">
                    <a16:rowId xmlns:a16="http://schemas.microsoft.com/office/drawing/2014/main" val="2779336609"/>
                  </a:ext>
                </a:extLst>
              </a:tr>
              <a:tr h="370840">
                <a:tc>
                  <a:txBody>
                    <a:bodyPr/>
                    <a:lstStyle/>
                    <a:p>
                      <a:r>
                        <a:rPr lang="en-US" sz="1600" kern="1200">
                          <a:solidFill>
                            <a:srgbClr val="1F497D"/>
                          </a:solidFill>
                          <a:effectLst/>
                          <a:latin typeface="Arial" panose="020B0604020202020204" pitchFamily="34" charset="0"/>
                          <a:ea typeface="Times New Roman" panose="02020603050405020304" pitchFamily="18" charset="0"/>
                          <a:cs typeface="+mn-cs"/>
                        </a:rPr>
                        <a:t>8 Subnets</a:t>
                      </a:r>
                    </a:p>
                  </a:txBody>
                  <a:tcPr/>
                </a:tc>
                <a:tc>
                  <a:txBody>
                    <a:bodyPr/>
                    <a:lstStyle/>
                    <a:p>
                      <a:endParaRPr lang="en-US"/>
                    </a:p>
                  </a:txBody>
                  <a:tcPr/>
                </a:tc>
                <a:extLst>
                  <a:ext uri="{0D108BD9-81ED-4DB2-BD59-A6C34878D82A}">
                    <a16:rowId xmlns:a16="http://schemas.microsoft.com/office/drawing/2014/main" val="1995595713"/>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10.11.130.0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Management or Shared Services</a:t>
                      </a:r>
                    </a:p>
                  </a:txBody>
                  <a:tcPr/>
                </a:tc>
                <a:extLst>
                  <a:ext uri="{0D108BD9-81ED-4DB2-BD59-A6C34878D82A}">
                    <a16:rowId xmlns:a16="http://schemas.microsoft.com/office/drawing/2014/main" val="133424846"/>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10.11.130.64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Web portals</a:t>
                      </a:r>
                    </a:p>
                  </a:txBody>
                  <a:tcPr/>
                </a:tc>
                <a:extLst>
                  <a:ext uri="{0D108BD9-81ED-4DB2-BD59-A6C34878D82A}">
                    <a16:rowId xmlns:a16="http://schemas.microsoft.com/office/drawing/2014/main" val="858808566"/>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10.11.130.128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App1</a:t>
                      </a:r>
                    </a:p>
                  </a:txBody>
                  <a:tcPr/>
                </a:tc>
                <a:extLst>
                  <a:ext uri="{0D108BD9-81ED-4DB2-BD59-A6C34878D82A}">
                    <a16:rowId xmlns:a16="http://schemas.microsoft.com/office/drawing/2014/main" val="176441199"/>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10.11.130.192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App2</a:t>
                      </a:r>
                    </a:p>
                  </a:txBody>
                  <a:tcPr/>
                </a:tc>
                <a:extLst>
                  <a:ext uri="{0D108BD9-81ED-4DB2-BD59-A6C34878D82A}">
                    <a16:rowId xmlns:a16="http://schemas.microsoft.com/office/drawing/2014/main" val="3837332635"/>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10.11.131.0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Data1</a:t>
                      </a:r>
                    </a:p>
                  </a:txBody>
                  <a:tcPr/>
                </a:tc>
                <a:extLst>
                  <a:ext uri="{0D108BD9-81ED-4DB2-BD59-A6C34878D82A}">
                    <a16:rowId xmlns:a16="http://schemas.microsoft.com/office/drawing/2014/main" val="1516486414"/>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10.11.131.64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Data2 (sensitive data)</a:t>
                      </a:r>
                    </a:p>
                  </a:txBody>
                  <a:tcPr/>
                </a:tc>
                <a:extLst>
                  <a:ext uri="{0D108BD9-81ED-4DB2-BD59-A6C34878D82A}">
                    <a16:rowId xmlns:a16="http://schemas.microsoft.com/office/drawing/2014/main" val="2642941769"/>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10.11.131.128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Reserved</a:t>
                      </a:r>
                    </a:p>
                  </a:txBody>
                  <a:tcPr/>
                </a:tc>
                <a:extLst>
                  <a:ext uri="{0D108BD9-81ED-4DB2-BD59-A6C34878D82A}">
                    <a16:rowId xmlns:a16="http://schemas.microsoft.com/office/drawing/2014/main" val="184901406"/>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10.11.131.240 /28 (12) Gateway</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Gateway</a:t>
                      </a:r>
                    </a:p>
                  </a:txBody>
                  <a:tcPr/>
                </a:tc>
                <a:extLst>
                  <a:ext uri="{0D108BD9-81ED-4DB2-BD59-A6C34878D82A}">
                    <a16:rowId xmlns:a16="http://schemas.microsoft.com/office/drawing/2014/main" val="1506356456"/>
                  </a:ext>
                </a:extLst>
              </a:tr>
            </a:tbl>
          </a:graphicData>
        </a:graphic>
      </p:graphicFrame>
    </p:spTree>
    <p:extLst>
      <p:ext uri="{BB962C8B-B14F-4D97-AF65-F5344CB8AC3E}">
        <p14:creationId xmlns:p14="http://schemas.microsoft.com/office/powerpoint/2010/main" val="19565987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912035" y="2057737"/>
            <a:ext cx="25729" cy="17334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4303970" y="2438580"/>
            <a:ext cx="76370" cy="4076088"/>
          </a:xfrm>
          <a:prstGeom prst="rect">
            <a:avLst/>
          </a:prstGeom>
          <a:solidFill>
            <a:schemeClr val="tx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107096" y="2248412"/>
            <a:ext cx="974761" cy="505616"/>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DMZ</a:t>
            </a:r>
          </a:p>
        </p:txBody>
      </p:sp>
      <p:sp>
        <p:nvSpPr>
          <p:cNvPr id="6" name="TextBox 5"/>
          <p:cNvSpPr txBox="1"/>
          <p:nvPr/>
        </p:nvSpPr>
        <p:spPr>
          <a:xfrm>
            <a:off x="1648680" y="5328886"/>
            <a:ext cx="2306782"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FE Subnet (10.0.0.0/24)</a:t>
            </a:r>
          </a:p>
        </p:txBody>
      </p:sp>
      <p:sp>
        <p:nvSpPr>
          <p:cNvPr id="7" name="Rounded Rectangle 6"/>
          <p:cNvSpPr/>
          <p:nvPr/>
        </p:nvSpPr>
        <p:spPr bwMode="auto">
          <a:xfrm>
            <a:off x="1781555" y="3470414"/>
            <a:ext cx="1069481"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SAPFE_NSG</a:t>
            </a:r>
          </a:p>
        </p:txBody>
      </p:sp>
      <p:cxnSp>
        <p:nvCxnSpPr>
          <p:cNvPr id="8" name="Straight Arrow Connector 7"/>
          <p:cNvCxnSpPr/>
          <p:nvPr/>
        </p:nvCxnSpPr>
        <p:spPr>
          <a:xfrm>
            <a:off x="4043486" y="4877161"/>
            <a:ext cx="70502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02475" y="5062911"/>
            <a:ext cx="653297"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443</a:t>
            </a:r>
          </a:p>
        </p:txBody>
      </p:sp>
      <p:cxnSp>
        <p:nvCxnSpPr>
          <p:cNvPr id="10" name="Straight Arrow Connector 9"/>
          <p:cNvCxnSpPr/>
          <p:nvPr/>
        </p:nvCxnSpPr>
        <p:spPr>
          <a:xfrm>
            <a:off x="3493476" y="1987267"/>
            <a:ext cx="2404320" cy="17600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bwMode="auto">
          <a:xfrm>
            <a:off x="4580851" y="2794666"/>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p:nvSpPr>
        <p:spPr>
          <a:xfrm>
            <a:off x="5108922" y="3009031"/>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13" name="Rectangle 12"/>
          <p:cNvSpPr/>
          <p:nvPr/>
        </p:nvSpPr>
        <p:spPr>
          <a:xfrm>
            <a:off x="2820107" y="2885531"/>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4" name="Rounded Rectangle 13"/>
          <p:cNvSpPr/>
          <p:nvPr/>
        </p:nvSpPr>
        <p:spPr bwMode="auto">
          <a:xfrm>
            <a:off x="6357209" y="3594309"/>
            <a:ext cx="1150060"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err="1">
                <a:gradFill>
                  <a:gsLst>
                    <a:gs pos="0">
                      <a:srgbClr val="FFFFFF"/>
                    </a:gs>
                    <a:gs pos="100000">
                      <a:srgbClr val="FFFFFF"/>
                    </a:gs>
                  </a:gsLst>
                  <a:lin ang="5400000" scaled="0"/>
                </a:gradFill>
              </a:rPr>
              <a:t>SAPApp_NSG</a:t>
            </a:r>
            <a:endParaRPr lang="en-US" sz="1400" dirty="0">
              <a:gradFill>
                <a:gsLst>
                  <a:gs pos="0">
                    <a:srgbClr val="FFFFFF"/>
                  </a:gs>
                  <a:gs pos="100000">
                    <a:srgbClr val="FFFFFF"/>
                  </a:gs>
                </a:gsLst>
                <a:lin ang="5400000" scaled="0"/>
              </a:gradFill>
            </a:endParaRPr>
          </a:p>
        </p:txBody>
      </p:sp>
      <p:sp>
        <p:nvSpPr>
          <p:cNvPr id="15" name="TextBox 14"/>
          <p:cNvSpPr txBox="1"/>
          <p:nvPr/>
        </p:nvSpPr>
        <p:spPr>
          <a:xfrm>
            <a:off x="3138839" y="2664106"/>
            <a:ext cx="977892" cy="74337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RDP</a:t>
            </a:r>
          </a:p>
          <a:p>
            <a:pPr>
              <a:lnSpc>
                <a:spcPct val="90000"/>
              </a:lnSpc>
              <a:spcAft>
                <a:spcPts val="600"/>
              </a:spcAft>
            </a:pPr>
            <a:r>
              <a:rPr lang="en-US" sz="1400" dirty="0">
                <a:gradFill>
                  <a:gsLst>
                    <a:gs pos="2917">
                      <a:schemeClr val="tx1"/>
                    </a:gs>
                    <a:gs pos="30000">
                      <a:schemeClr val="tx1"/>
                    </a:gs>
                  </a:gsLst>
                  <a:lin ang="5400000" scaled="0"/>
                </a:gradFill>
              </a:rPr>
              <a:t> TCP/80</a:t>
            </a:r>
          </a:p>
        </p:txBody>
      </p:sp>
      <p:sp>
        <p:nvSpPr>
          <p:cNvPr id="16" name="Rectangle 15"/>
          <p:cNvSpPr/>
          <p:nvPr/>
        </p:nvSpPr>
        <p:spPr>
          <a:xfrm>
            <a:off x="2812373" y="2885531"/>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7" name="Rectangle 16"/>
          <p:cNvSpPr/>
          <p:nvPr/>
        </p:nvSpPr>
        <p:spPr>
          <a:xfrm>
            <a:off x="4205363" y="4683664"/>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8" name="TextBox 17"/>
          <p:cNvSpPr txBox="1"/>
          <p:nvPr/>
        </p:nvSpPr>
        <p:spPr>
          <a:xfrm>
            <a:off x="4823143" y="5351390"/>
            <a:ext cx="2545865"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App Subnet (10.0.1.0/24)</a:t>
            </a:r>
          </a:p>
        </p:txBody>
      </p:sp>
      <p:cxnSp>
        <p:nvCxnSpPr>
          <p:cNvPr id="19" name="Straight Arrow Connector 18"/>
          <p:cNvCxnSpPr/>
          <p:nvPr/>
        </p:nvCxnSpPr>
        <p:spPr>
          <a:xfrm flipH="1" flipV="1">
            <a:off x="3861444" y="1814856"/>
            <a:ext cx="3030330" cy="17467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07770" y="2567987"/>
            <a:ext cx="115977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Internet</a:t>
            </a:r>
          </a:p>
        </p:txBody>
      </p:sp>
      <p:sp>
        <p:nvSpPr>
          <p:cNvPr id="21" name="TextBox 20"/>
          <p:cNvSpPr txBox="1"/>
          <p:nvPr/>
        </p:nvSpPr>
        <p:spPr>
          <a:xfrm>
            <a:off x="8169319" y="5350212"/>
            <a:ext cx="2367896" cy="505616"/>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DB Subnet (10.0.3.0/24)</a:t>
            </a:r>
          </a:p>
        </p:txBody>
      </p:sp>
      <p:sp>
        <p:nvSpPr>
          <p:cNvPr id="22" name="Rounded Rectangle 21"/>
          <p:cNvSpPr/>
          <p:nvPr/>
        </p:nvSpPr>
        <p:spPr bwMode="auto">
          <a:xfrm>
            <a:off x="9663437" y="3613275"/>
            <a:ext cx="1086234" cy="298354"/>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SAPDB_NSG</a:t>
            </a:r>
          </a:p>
        </p:txBody>
      </p:sp>
      <p:cxnSp>
        <p:nvCxnSpPr>
          <p:cNvPr id="23" name="Straight Arrow Connector 22"/>
          <p:cNvCxnSpPr/>
          <p:nvPr/>
        </p:nvCxnSpPr>
        <p:spPr>
          <a:xfrm flipV="1">
            <a:off x="7308652" y="4865606"/>
            <a:ext cx="682875" cy="275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21612" y="5094292"/>
            <a:ext cx="764232"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1433</a:t>
            </a:r>
          </a:p>
        </p:txBody>
      </p:sp>
      <p:sp>
        <p:nvSpPr>
          <p:cNvPr id="25" name="Rectangle 24"/>
          <p:cNvSpPr/>
          <p:nvPr/>
        </p:nvSpPr>
        <p:spPr>
          <a:xfrm>
            <a:off x="7527329" y="4676336"/>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26" name="Multiply 25"/>
          <p:cNvSpPr/>
          <p:nvPr/>
        </p:nvSpPr>
        <p:spPr bwMode="auto">
          <a:xfrm>
            <a:off x="6533970" y="5911287"/>
            <a:ext cx="616708" cy="384014"/>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p:cNvSpPr/>
          <p:nvPr/>
        </p:nvSpPr>
        <p:spPr>
          <a:xfrm>
            <a:off x="7074016" y="6243930"/>
            <a:ext cx="759330"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FE</a:t>
            </a:r>
          </a:p>
        </p:txBody>
      </p:sp>
      <p:sp>
        <p:nvSpPr>
          <p:cNvPr id="28" name="Rectangle 27"/>
          <p:cNvSpPr/>
          <p:nvPr/>
        </p:nvSpPr>
        <p:spPr>
          <a:xfrm>
            <a:off x="7574553" y="2575919"/>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29" name="Multiply 28"/>
          <p:cNvSpPr/>
          <p:nvPr/>
        </p:nvSpPr>
        <p:spPr bwMode="auto">
          <a:xfrm>
            <a:off x="5270647" y="2557528"/>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Multiply 29"/>
          <p:cNvSpPr/>
          <p:nvPr/>
        </p:nvSpPr>
        <p:spPr bwMode="auto">
          <a:xfrm>
            <a:off x="8284670" y="2855814"/>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Multiply 30"/>
          <p:cNvSpPr/>
          <p:nvPr/>
        </p:nvSpPr>
        <p:spPr bwMode="auto">
          <a:xfrm>
            <a:off x="9354655" y="2571482"/>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32" name="Picture 3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5321" y="4095118"/>
            <a:ext cx="706455" cy="763012"/>
          </a:xfrm>
          <a:prstGeom prst="rect">
            <a:avLst/>
          </a:prstGeom>
        </p:spPr>
      </p:pic>
      <p:sp>
        <p:nvSpPr>
          <p:cNvPr id="33" name="Rounded Rectangle 32"/>
          <p:cNvSpPr/>
          <p:nvPr/>
        </p:nvSpPr>
        <p:spPr>
          <a:xfrm>
            <a:off x="1685105" y="391734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4" name="TextBox 33"/>
          <p:cNvSpPr txBox="1"/>
          <p:nvPr/>
        </p:nvSpPr>
        <p:spPr>
          <a:xfrm>
            <a:off x="2135705" y="4776184"/>
            <a:ext cx="1540315"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Ent. Portal</a:t>
            </a:r>
          </a:p>
        </p:txBody>
      </p:sp>
      <p:sp>
        <p:nvSpPr>
          <p:cNvPr id="35" name="Rounded Rectangle 34"/>
          <p:cNvSpPr/>
          <p:nvPr/>
        </p:nvSpPr>
        <p:spPr>
          <a:xfrm>
            <a:off x="4906617" y="393678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1318" y="4212903"/>
            <a:ext cx="706455" cy="763012"/>
          </a:xfrm>
          <a:prstGeom prst="rect">
            <a:avLst/>
          </a:prstGeom>
        </p:spPr>
      </p:pic>
      <p:sp>
        <p:nvSpPr>
          <p:cNvPr id="37" name="TextBox 36"/>
          <p:cNvSpPr txBox="1"/>
          <p:nvPr/>
        </p:nvSpPr>
        <p:spPr>
          <a:xfrm>
            <a:off x="5225239" y="4925209"/>
            <a:ext cx="173670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App. Servers</a:t>
            </a:r>
          </a:p>
        </p:txBody>
      </p:sp>
      <p:sp>
        <p:nvSpPr>
          <p:cNvPr id="38" name="Rounded Rectangle 37"/>
          <p:cNvSpPr/>
          <p:nvPr/>
        </p:nvSpPr>
        <p:spPr>
          <a:xfrm>
            <a:off x="8027102" y="3935378"/>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9" name="TextBox 38"/>
          <p:cNvSpPr txBox="1"/>
          <p:nvPr/>
        </p:nvSpPr>
        <p:spPr>
          <a:xfrm>
            <a:off x="8386768" y="4996483"/>
            <a:ext cx="159447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DB Servers</a:t>
            </a:r>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5617" y="1177696"/>
            <a:ext cx="940006" cy="1015261"/>
          </a:xfrm>
          <a:prstGeom prst="rect">
            <a:avLst/>
          </a:prstGeom>
        </p:spPr>
      </p:pic>
      <p:sp>
        <p:nvSpPr>
          <p:cNvPr id="41" name="TextBox 40"/>
          <p:cNvSpPr txBox="1"/>
          <p:nvPr/>
        </p:nvSpPr>
        <p:spPr>
          <a:xfrm>
            <a:off x="2727958" y="1519142"/>
            <a:ext cx="897380" cy="478529"/>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Internet</a:t>
            </a:r>
          </a:p>
        </p:txBody>
      </p:sp>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817490" y="4274477"/>
            <a:ext cx="706455" cy="763012"/>
          </a:xfrm>
          <a:prstGeom prst="rect">
            <a:avLst/>
          </a:prstGeom>
        </p:spPr>
      </p:pic>
      <p:sp>
        <p:nvSpPr>
          <p:cNvPr id="43" name="Rectangle 42"/>
          <p:cNvSpPr/>
          <p:nvPr/>
        </p:nvSpPr>
        <p:spPr>
          <a:xfrm>
            <a:off x="9626664" y="2228464"/>
            <a:ext cx="115977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Internet</a:t>
            </a:r>
          </a:p>
        </p:txBody>
      </p:sp>
      <p:cxnSp>
        <p:nvCxnSpPr>
          <p:cNvPr id="44" name="Elbow Connector 43"/>
          <p:cNvCxnSpPr/>
          <p:nvPr/>
        </p:nvCxnSpPr>
        <p:spPr>
          <a:xfrm rot="10800000">
            <a:off x="4102306" y="1513022"/>
            <a:ext cx="5480036" cy="2226478"/>
          </a:xfrm>
          <a:prstGeom prst="bentConnector3">
            <a:avLst>
              <a:gd name="adj1" fmla="val 14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116732" y="1758406"/>
            <a:ext cx="4407944" cy="1905566"/>
          </a:xfrm>
          <a:prstGeom prst="bentConnector3">
            <a:avLst>
              <a:gd name="adj1" fmla="val 9990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6" idx="2"/>
            <a:endCxn id="21" idx="2"/>
          </p:cNvCxnSpPr>
          <p:nvPr/>
        </p:nvCxnSpPr>
        <p:spPr>
          <a:xfrm rot="16200000" flipH="1">
            <a:off x="6072731" y="2575291"/>
            <a:ext cx="9877" cy="6551196"/>
          </a:xfrm>
          <a:prstGeom prst="bentConnector3">
            <a:avLst>
              <a:gd name="adj1" fmla="val 241446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189842" y="1460068"/>
            <a:ext cx="488121" cy="527199"/>
          </a:xfrm>
          <a:prstGeom prst="rect">
            <a:avLst/>
          </a:prstGeom>
        </p:spPr>
      </p:pic>
      <p:sp>
        <p:nvSpPr>
          <p:cNvPr id="48" name="Title 47"/>
          <p:cNvSpPr>
            <a:spLocks noGrp="1"/>
          </p:cNvSpPr>
          <p:nvPr>
            <p:ph type="title"/>
          </p:nvPr>
        </p:nvSpPr>
        <p:spPr/>
        <p:txBody>
          <a:bodyPr/>
          <a:lstStyle/>
          <a:p>
            <a:r>
              <a:rPr lang="en-US" dirty="0"/>
              <a:t>Sample</a:t>
            </a:r>
            <a:r>
              <a:rPr lang="en-US" baseline="0" dirty="0"/>
              <a:t> NSG Setup</a:t>
            </a:r>
            <a:endParaRPr lang="en-US" dirty="0"/>
          </a:p>
        </p:txBody>
      </p:sp>
    </p:spTree>
    <p:extLst>
      <p:ext uri="{BB962C8B-B14F-4D97-AF65-F5344CB8AC3E}">
        <p14:creationId xmlns:p14="http://schemas.microsoft.com/office/powerpoint/2010/main" val="39369082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Site Connectivity (Site-to-Site)</a:t>
            </a:r>
          </a:p>
        </p:txBody>
      </p:sp>
      <p:sp>
        <p:nvSpPr>
          <p:cNvPr id="3" name="Content Placeholder 2"/>
          <p:cNvSpPr>
            <a:spLocks noGrp="1"/>
          </p:cNvSpPr>
          <p:nvPr>
            <p:ph idx="1"/>
          </p:nvPr>
        </p:nvSpPr>
        <p:spPr>
          <a:xfrm>
            <a:off x="269242" y="1190767"/>
            <a:ext cx="11541549" cy="4770537"/>
          </a:xfrm>
        </p:spPr>
        <p:txBody>
          <a:bodyPr/>
          <a:lstStyle/>
          <a:p>
            <a:pPr marL="500758" indent="-280121"/>
            <a:r>
              <a:rPr lang="en-US" sz="2800" dirty="0"/>
              <a:t>Secure </a:t>
            </a:r>
            <a:r>
              <a:rPr lang="en-US" sz="2800" dirty="0" err="1"/>
              <a:t>IPSec</a:t>
            </a:r>
            <a:r>
              <a:rPr lang="en-US" sz="2800" dirty="0"/>
              <a:t> VPN over internet using VPN devices </a:t>
            </a:r>
          </a:p>
          <a:p>
            <a:pPr marL="500758" indent="-280121"/>
            <a:r>
              <a:rPr lang="en-US" sz="2800" dirty="0"/>
              <a:t>Work with your network administrator to: </a:t>
            </a:r>
          </a:p>
          <a:p>
            <a:pPr marL="1194488" lvl="2" indent="-280121"/>
            <a:r>
              <a:rPr lang="en-US" sz="2400" dirty="0"/>
              <a:t>Obtain an externally facing IPv4 IP for your VPN device</a:t>
            </a:r>
          </a:p>
          <a:p>
            <a:pPr marL="1194488" lvl="2" indent="-280121"/>
            <a:r>
              <a:rPr lang="en-US" sz="2400" dirty="0"/>
              <a:t>Verify that the VPN device meets requirements necessary </a:t>
            </a:r>
            <a:br>
              <a:rPr lang="en-US" sz="2400" dirty="0"/>
            </a:br>
            <a:r>
              <a:rPr lang="en-US" sz="2400" dirty="0"/>
              <a:t>to create a cross-premises virtual network connection</a:t>
            </a:r>
          </a:p>
          <a:p>
            <a:pPr marL="1427574" lvl="2" indent="-280121"/>
            <a:r>
              <a:rPr lang="en-US" sz="2200" dirty="0">
                <a:hlinkClick r:id="rId3"/>
              </a:rPr>
              <a:t>https://azure.microsoft.com/en-us/documentation/articles/vpn-gateway-about-vpn-devices/</a:t>
            </a:r>
            <a:endParaRPr lang="en-US" sz="2200" dirty="0"/>
          </a:p>
          <a:p>
            <a:pPr marL="500758" indent="-280121"/>
            <a:r>
              <a:rPr lang="en-US" sz="2800" dirty="0"/>
              <a:t>Configure a Site-to-Site VPN in the Azure Management Portal</a:t>
            </a:r>
          </a:p>
          <a:p>
            <a:pPr marL="1194488" lvl="2" indent="-280121"/>
            <a:r>
              <a:rPr lang="en-US" sz="2000" dirty="0">
                <a:hlinkClick r:id="rId4"/>
              </a:rPr>
              <a:t>https://azure.microsoft.com/en-us/documentation/articles/vpn-gateway-howto-site-to-site-resource-manager-portal/</a:t>
            </a:r>
            <a:endParaRPr lang="en-US" sz="2400" dirty="0"/>
          </a:p>
          <a:p>
            <a:pPr marL="500758" indent="-280121"/>
            <a:r>
              <a:rPr lang="en-US" sz="2800" dirty="0"/>
              <a:t>Test network latency with Azure Speed Test</a:t>
            </a:r>
          </a:p>
          <a:p>
            <a:pPr marL="1194488" lvl="2" indent="-280121"/>
            <a:r>
              <a:rPr lang="en-US" sz="2000" dirty="0">
                <a:hlinkClick r:id="rId5"/>
              </a:rPr>
              <a:t>http://www.azurespeed.com/</a:t>
            </a:r>
            <a:endParaRPr lang="en-US" sz="5400" dirty="0"/>
          </a:p>
        </p:txBody>
      </p:sp>
    </p:spTree>
    <p:extLst>
      <p:ext uri="{BB962C8B-B14F-4D97-AF65-F5344CB8AC3E}">
        <p14:creationId xmlns:p14="http://schemas.microsoft.com/office/powerpoint/2010/main" val="256737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006" y="1930039"/>
            <a:ext cx="6929876" cy="4681776"/>
          </a:xfrm>
        </p:spPr>
        <p:txBody>
          <a:bodyPr/>
          <a:lstStyle/>
          <a:p>
            <a:r>
              <a:rPr lang="en-US" sz="2800" dirty="0">
                <a:latin typeface="+mj-lt"/>
              </a:rPr>
              <a:t>Use ExpressRoute when inter-sites traffic near 100 Mbps and application criticality demands deterministic latency</a:t>
            </a:r>
          </a:p>
          <a:p>
            <a:endParaRPr lang="en-US" sz="2800" dirty="0">
              <a:latin typeface="+mj-lt"/>
            </a:endParaRPr>
          </a:p>
          <a:p>
            <a:r>
              <a:rPr lang="en-US" sz="2800" dirty="0">
                <a:latin typeface="+mj-lt"/>
              </a:rPr>
              <a:t>Network bandwidth/speed</a:t>
            </a:r>
          </a:p>
          <a:p>
            <a:pPr marL="793312" lvl="1" indent="-336145">
              <a:buFont typeface="Arial" panose="020B0604020202020204" pitchFamily="34" charset="0"/>
              <a:buChar char="•"/>
            </a:pPr>
            <a:r>
              <a:rPr lang="en-US" sz="2400" dirty="0">
                <a:latin typeface="+mj-lt"/>
              </a:rPr>
              <a:t>Network Service Provider : 10Mbps to 1Gbps</a:t>
            </a:r>
          </a:p>
          <a:p>
            <a:pPr marL="793312" lvl="1" indent="-336145">
              <a:buFont typeface="Arial" panose="020B0604020202020204" pitchFamily="34" charset="0"/>
              <a:buChar char="•"/>
            </a:pPr>
            <a:r>
              <a:rPr lang="en-US" sz="2400" dirty="0">
                <a:latin typeface="+mj-lt"/>
              </a:rPr>
              <a:t>Exchange Provider : 200Mbps to 10Gbps</a:t>
            </a:r>
          </a:p>
          <a:p>
            <a:pPr marL="1250512" lvl="2" indent="-336145">
              <a:buFont typeface="Arial" panose="020B0604020202020204" pitchFamily="34" charset="0"/>
              <a:buChar char="•"/>
            </a:pPr>
            <a:endParaRPr lang="en-US" sz="2400" dirty="0">
              <a:latin typeface="+mj-lt"/>
            </a:endParaRPr>
          </a:p>
          <a:p>
            <a:pPr marL="793312" lvl="1" indent="-336145">
              <a:buFont typeface="Arial" panose="020B0604020202020204" pitchFamily="34" charset="0"/>
              <a:buChar char="•"/>
            </a:pPr>
            <a:endParaRPr lang="en-US" sz="2400" dirty="0">
              <a:latin typeface="+mj-lt"/>
            </a:endParaRPr>
          </a:p>
          <a:p>
            <a:r>
              <a:rPr lang="en-US" sz="2400" dirty="0">
                <a:hlinkClick r:id="rId2"/>
              </a:rPr>
              <a:t>http://azure.microsoft.com/en-us/services/expressroute/</a:t>
            </a:r>
            <a:r>
              <a:rPr lang="en-US" sz="2400" dirty="0"/>
              <a:t> </a:t>
            </a:r>
          </a:p>
          <a:p>
            <a:pPr marL="1250512" lvl="2" indent="-336145">
              <a:buFont typeface="Arial" panose="020B0604020202020204" pitchFamily="34" charset="0"/>
              <a:buChar char="•"/>
            </a:pPr>
            <a:endParaRPr lang="en-US" sz="2400" dirty="0">
              <a:latin typeface="+mj-lt"/>
            </a:endParaRPr>
          </a:p>
        </p:txBody>
      </p:sp>
      <p:sp>
        <p:nvSpPr>
          <p:cNvPr id="6" name="Content Placeholder 4"/>
          <p:cNvSpPr txBox="1">
            <a:spLocks/>
          </p:cNvSpPr>
          <p:nvPr/>
        </p:nvSpPr>
        <p:spPr>
          <a:xfrm>
            <a:off x="6161042" y="2624163"/>
            <a:ext cx="4871704" cy="4437332"/>
          </a:xfrm>
          <a:prstGeom prst="rect">
            <a:avLst/>
          </a:prstGeom>
        </p:spPr>
        <p:txBody>
          <a:bodyPr vert="horz" lIns="93247" tIns="46623" rIns="93247" bIns="46623"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sz="2856" dirty="0">
              <a:solidFill>
                <a:srgbClr val="FFFFFF"/>
              </a:solidFill>
            </a:endParaRPr>
          </a:p>
        </p:txBody>
      </p:sp>
      <p:sp>
        <p:nvSpPr>
          <p:cNvPr id="7" name="Freeform 5"/>
          <p:cNvSpPr>
            <a:spLocks noEditPoints="1"/>
          </p:cNvSpPr>
          <p:nvPr/>
        </p:nvSpPr>
        <p:spPr bwMode="black">
          <a:xfrm>
            <a:off x="7783567" y="2658772"/>
            <a:ext cx="772919" cy="1190159"/>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8" name="Freeform 5"/>
          <p:cNvSpPr>
            <a:spLocks noEditPoints="1"/>
          </p:cNvSpPr>
          <p:nvPr/>
        </p:nvSpPr>
        <p:spPr bwMode="black">
          <a:xfrm>
            <a:off x="8889946" y="1958583"/>
            <a:ext cx="772919" cy="1190159"/>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00B050"/>
          </a:solidFill>
          <a:ln>
            <a:noFill/>
          </a:ln>
          <a:extLst/>
        </p:spPr>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9" name="Freeform 5"/>
          <p:cNvSpPr>
            <a:spLocks noEditPoints="1"/>
          </p:cNvSpPr>
          <p:nvPr/>
        </p:nvSpPr>
        <p:spPr bwMode="black">
          <a:xfrm>
            <a:off x="7783567" y="4202798"/>
            <a:ext cx="772919" cy="1190159"/>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10" name="Freeform 539"/>
          <p:cNvSpPr>
            <a:spLocks noChangeAspect="1"/>
          </p:cNvSpPr>
          <p:nvPr/>
        </p:nvSpPr>
        <p:spPr bwMode="auto">
          <a:xfrm>
            <a:off x="10096642" y="2103375"/>
            <a:ext cx="1693810" cy="931235"/>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2"/>
          </a:solidFill>
          <a:ln>
            <a:solidFill>
              <a:schemeClr val="tx2"/>
            </a:solidFill>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11" name="TextBox 10"/>
          <p:cNvSpPr txBox="1"/>
          <p:nvPr/>
        </p:nvSpPr>
        <p:spPr>
          <a:xfrm>
            <a:off x="10533349" y="2450269"/>
            <a:ext cx="928486" cy="549607"/>
          </a:xfrm>
          <a:prstGeom prst="rect">
            <a:avLst/>
          </a:prstGeom>
          <a:noFill/>
        </p:spPr>
        <p:txBody>
          <a:bodyPr wrap="none" lIns="182828" tIns="146262" rIns="182828" bIns="146262" rtlCol="0">
            <a:spAutoFit/>
          </a:bodyPr>
          <a:lstStyle/>
          <a:p>
            <a:pPr defTabSz="932145">
              <a:lnSpc>
                <a:spcPct val="90000"/>
              </a:lnSpc>
            </a:pPr>
            <a:r>
              <a:rPr lang="en-US" spc="-50" dirty="0">
                <a:solidFill>
                  <a:schemeClr val="bg1"/>
                </a:solidFill>
              </a:rPr>
              <a:t>Azure</a:t>
            </a:r>
          </a:p>
        </p:txBody>
      </p:sp>
      <p:sp>
        <p:nvSpPr>
          <p:cNvPr id="12" name="Oval 11"/>
          <p:cNvSpPr/>
          <p:nvPr/>
        </p:nvSpPr>
        <p:spPr bwMode="auto">
          <a:xfrm>
            <a:off x="9331835" y="3603137"/>
            <a:ext cx="1116732" cy="1116732"/>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47" fontAlgn="base">
              <a:lnSpc>
                <a:spcPct val="90000"/>
              </a:lnSpc>
              <a:spcBef>
                <a:spcPct val="0"/>
              </a:spcBef>
              <a:spcAft>
                <a:spcPct val="0"/>
              </a:spcAft>
            </a:pPr>
            <a:r>
              <a:rPr lang="en-US" sz="1400" b="1" spc="-50" dirty="0">
                <a:solidFill>
                  <a:srgbClr val="FFFFFF"/>
                </a:solidFill>
                <a:effectLst>
                  <a:outerShdw blurRad="38100" dist="38100" dir="2700000" algn="tl">
                    <a:srgbClr val="000000">
                      <a:alpha val="43137"/>
                    </a:srgbClr>
                  </a:outerShdw>
                </a:effectLst>
              </a:rPr>
              <a:t>Private,</a:t>
            </a:r>
            <a:br>
              <a:rPr lang="en-US" sz="1400" b="1" spc="-50" dirty="0">
                <a:solidFill>
                  <a:srgbClr val="FFFFFF"/>
                </a:solidFill>
                <a:effectLst>
                  <a:outerShdw blurRad="38100" dist="38100" dir="2700000" algn="tl">
                    <a:srgbClr val="000000">
                      <a:alpha val="43137"/>
                    </a:srgbClr>
                  </a:outerShdw>
                </a:effectLst>
              </a:rPr>
            </a:br>
            <a:r>
              <a:rPr lang="en-US" sz="1400" b="1" spc="-50" dirty="0">
                <a:solidFill>
                  <a:srgbClr val="FFFFFF"/>
                </a:solidFill>
                <a:effectLst>
                  <a:outerShdw blurRad="38100" dist="38100" dir="2700000" algn="tl">
                    <a:srgbClr val="000000">
                      <a:alpha val="43137"/>
                    </a:srgbClr>
                  </a:outerShdw>
                </a:effectLst>
              </a:rPr>
              <a:t>Dedicated Network</a:t>
            </a:r>
          </a:p>
        </p:txBody>
      </p:sp>
      <p:cxnSp>
        <p:nvCxnSpPr>
          <p:cNvPr id="13" name="Straight Arrow Connector 12"/>
          <p:cNvCxnSpPr/>
          <p:nvPr/>
        </p:nvCxnSpPr>
        <p:spPr>
          <a:xfrm flipH="1" flipV="1">
            <a:off x="8598799" y="3708284"/>
            <a:ext cx="690836" cy="252787"/>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598686" y="4360273"/>
            <a:ext cx="690949" cy="221034"/>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9528314" y="3174335"/>
            <a:ext cx="134383" cy="390716"/>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70358" y="5320579"/>
            <a:ext cx="1671873" cy="549607"/>
          </a:xfrm>
          <a:prstGeom prst="rect">
            <a:avLst/>
          </a:prstGeom>
          <a:noFill/>
        </p:spPr>
        <p:txBody>
          <a:bodyPr wrap="none" lIns="182828" tIns="146262" rIns="182828" bIns="146262" rtlCol="0">
            <a:spAutoFit/>
          </a:bodyPr>
          <a:lstStyle/>
          <a:p>
            <a:pPr defTabSz="932145">
              <a:lnSpc>
                <a:spcPct val="90000"/>
              </a:lnSpc>
            </a:pPr>
            <a:r>
              <a:rPr lang="en-US" spc="-50" dirty="0"/>
              <a:t>Customer DC</a:t>
            </a:r>
          </a:p>
        </p:txBody>
      </p:sp>
      <p:sp>
        <p:nvSpPr>
          <p:cNvPr id="20" name="TextBox 19"/>
          <p:cNvSpPr txBox="1"/>
          <p:nvPr/>
        </p:nvSpPr>
        <p:spPr>
          <a:xfrm>
            <a:off x="7270357" y="3772659"/>
            <a:ext cx="1884186" cy="549607"/>
          </a:xfrm>
          <a:prstGeom prst="rect">
            <a:avLst/>
          </a:prstGeom>
          <a:noFill/>
        </p:spPr>
        <p:txBody>
          <a:bodyPr wrap="none" lIns="182828" tIns="146262" rIns="182828" bIns="146262" rtlCol="0">
            <a:spAutoFit/>
          </a:bodyPr>
          <a:lstStyle/>
          <a:p>
            <a:pPr defTabSz="932145">
              <a:lnSpc>
                <a:spcPct val="90000"/>
              </a:lnSpc>
            </a:pPr>
            <a:r>
              <a:rPr lang="en-US" spc="-50" dirty="0"/>
              <a:t>Customer site 1</a:t>
            </a:r>
          </a:p>
        </p:txBody>
      </p:sp>
      <p:sp>
        <p:nvSpPr>
          <p:cNvPr id="21" name="TextBox 20"/>
          <p:cNvSpPr txBox="1"/>
          <p:nvPr/>
        </p:nvSpPr>
        <p:spPr>
          <a:xfrm>
            <a:off x="7270357" y="1887313"/>
            <a:ext cx="1884186" cy="549607"/>
          </a:xfrm>
          <a:prstGeom prst="rect">
            <a:avLst/>
          </a:prstGeom>
          <a:noFill/>
        </p:spPr>
        <p:txBody>
          <a:bodyPr wrap="none" lIns="182828" tIns="146262" rIns="182828" bIns="146262" rtlCol="0">
            <a:spAutoFit/>
          </a:bodyPr>
          <a:lstStyle/>
          <a:p>
            <a:pPr defTabSz="932145">
              <a:lnSpc>
                <a:spcPct val="90000"/>
              </a:lnSpc>
            </a:pPr>
            <a:r>
              <a:rPr lang="en-US" spc="-50" dirty="0"/>
              <a:t>Customer site 2</a:t>
            </a:r>
          </a:p>
        </p:txBody>
      </p:sp>
      <p:cxnSp>
        <p:nvCxnSpPr>
          <p:cNvPr id="26" name="Straight Arrow Connector 25"/>
          <p:cNvCxnSpPr/>
          <p:nvPr/>
        </p:nvCxnSpPr>
        <p:spPr>
          <a:xfrm flipV="1">
            <a:off x="10277334" y="3148742"/>
            <a:ext cx="666213" cy="584278"/>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9773" y="4768204"/>
            <a:ext cx="2247000" cy="634443"/>
          </a:xfrm>
          <a:prstGeom prst="rect">
            <a:avLst/>
          </a:prstGeom>
          <a:noFill/>
        </p:spPr>
        <p:txBody>
          <a:bodyPr wrap="square" lIns="182854" tIns="146284" rIns="182854" bIns="146284" rtlCol="0">
            <a:spAutoFit/>
          </a:bodyPr>
          <a:lstStyle/>
          <a:p>
            <a:pPr>
              <a:lnSpc>
                <a:spcPct val="90000"/>
              </a:lnSpc>
            </a:pPr>
            <a:r>
              <a:rPr lang="en-US" sz="2400" spc="-50" dirty="0">
                <a:gradFill>
                  <a:gsLst>
                    <a:gs pos="2917">
                      <a:schemeClr val="tx1"/>
                    </a:gs>
                    <a:gs pos="30000">
                      <a:schemeClr val="tx1"/>
                    </a:gs>
                  </a:gsLst>
                  <a:lin ang="5400000" scaled="0"/>
                </a:gradFill>
              </a:rPr>
              <a:t>ExpressRoute</a:t>
            </a:r>
          </a:p>
        </p:txBody>
      </p:sp>
      <p:sp>
        <p:nvSpPr>
          <p:cNvPr id="25" name="Title 1"/>
          <p:cNvSpPr>
            <a:spLocks noGrp="1"/>
          </p:cNvSpPr>
          <p:nvPr>
            <p:ph type="title"/>
          </p:nvPr>
        </p:nvSpPr>
        <p:spPr>
          <a:xfrm>
            <a:off x="268928" y="291102"/>
            <a:ext cx="11541863" cy="899665"/>
          </a:xfrm>
        </p:spPr>
        <p:txBody>
          <a:bodyPr/>
          <a:lstStyle/>
          <a:p>
            <a:r>
              <a:rPr lang="en-US" dirty="0"/>
              <a:t>Cross Site Connectivity (ExpressRoute)</a:t>
            </a:r>
          </a:p>
        </p:txBody>
      </p:sp>
    </p:spTree>
    <p:extLst>
      <p:ext uri="{BB962C8B-B14F-4D97-AF65-F5344CB8AC3E}">
        <p14:creationId xmlns:p14="http://schemas.microsoft.com/office/powerpoint/2010/main" val="37110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App. Performance Std. (SAPS)</a:t>
            </a:r>
          </a:p>
        </p:txBody>
      </p:sp>
      <p:sp>
        <p:nvSpPr>
          <p:cNvPr id="3" name="Content Placeholder 2"/>
          <p:cNvSpPr>
            <a:spLocks noGrp="1"/>
          </p:cNvSpPr>
          <p:nvPr>
            <p:ph sz="quarter" idx="10"/>
          </p:nvPr>
        </p:nvSpPr>
        <p:spPr>
          <a:xfrm>
            <a:off x="268288" y="1398397"/>
            <a:ext cx="11542503" cy="3508653"/>
          </a:xfrm>
        </p:spPr>
        <p:txBody>
          <a:bodyPr/>
          <a:lstStyle/>
          <a:p>
            <a:pPr marL="0" indent="0">
              <a:buNone/>
            </a:pPr>
            <a:r>
              <a:rPr lang="en-US" dirty="0"/>
              <a:t>A hardware-independent unit of measurement that describes the performance of a system configuration in the SAP environment. It is derived from the Sales and Distribution (SD) benchmark, where 100 SAPS is defined as 2,000 fully business processed order line items per hour.</a:t>
            </a:r>
          </a:p>
        </p:txBody>
      </p:sp>
    </p:spTree>
    <p:extLst>
      <p:ext uri="{BB962C8B-B14F-4D97-AF65-F5344CB8AC3E}">
        <p14:creationId xmlns:p14="http://schemas.microsoft.com/office/powerpoint/2010/main" val="33610956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System Sizing</a:t>
            </a:r>
          </a:p>
        </p:txBody>
      </p:sp>
      <p:sp>
        <p:nvSpPr>
          <p:cNvPr id="5" name="Content Placeholder 4"/>
          <p:cNvSpPr>
            <a:spLocks noGrp="1"/>
          </p:cNvSpPr>
          <p:nvPr>
            <p:ph sz="quarter" idx="10"/>
          </p:nvPr>
        </p:nvSpPr>
        <p:spPr>
          <a:xfrm>
            <a:off x="268288" y="1398397"/>
            <a:ext cx="5186647" cy="3600986"/>
          </a:xfrm>
        </p:spPr>
        <p:txBody>
          <a:bodyPr/>
          <a:lstStyle/>
          <a:p>
            <a:r>
              <a:rPr lang="en-US" sz="3600" dirty="0"/>
              <a:t>Reference sizing</a:t>
            </a:r>
          </a:p>
          <a:p>
            <a:pPr lvl="1"/>
            <a:r>
              <a:rPr lang="en-US" sz="2800" dirty="0"/>
              <a:t>Reference on-</a:t>
            </a:r>
            <a:r>
              <a:rPr lang="en-US" sz="2800" dirty="0" err="1"/>
              <a:t>prem</a:t>
            </a:r>
            <a:r>
              <a:rPr lang="en-US" sz="2800" dirty="0"/>
              <a:t> configuration </a:t>
            </a:r>
          </a:p>
          <a:p>
            <a:pPr lvl="1"/>
            <a:r>
              <a:rPr lang="en-US" sz="2800" dirty="0"/>
              <a:t>Use resource utilization data</a:t>
            </a:r>
          </a:p>
          <a:p>
            <a:pPr lvl="1"/>
            <a:r>
              <a:rPr lang="en-US" sz="2800" dirty="0"/>
              <a:t>Early Watch Report</a:t>
            </a:r>
          </a:p>
          <a:p>
            <a:r>
              <a:rPr lang="en-US" sz="3600" dirty="0"/>
              <a:t>SAP Quick Sizer sizing for new systems</a:t>
            </a:r>
          </a:p>
        </p:txBody>
      </p:sp>
      <p:sp>
        <p:nvSpPr>
          <p:cNvPr id="3" name="TextBox 2"/>
          <p:cNvSpPr txBox="1"/>
          <p:nvPr/>
        </p:nvSpPr>
        <p:spPr>
          <a:xfrm>
            <a:off x="9312671" y="950174"/>
            <a:ext cx="24981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SAP Quick Sizer</a:t>
            </a:r>
          </a:p>
        </p:txBody>
      </p:sp>
      <p:pic>
        <p:nvPicPr>
          <p:cNvPr id="6" name="Picture 5"/>
          <p:cNvPicPr>
            <a:picLocks noChangeAspect="1"/>
          </p:cNvPicPr>
          <p:nvPr/>
        </p:nvPicPr>
        <p:blipFill>
          <a:blip r:embed="rId3"/>
          <a:stretch>
            <a:fillRect/>
          </a:stretch>
        </p:blipFill>
        <p:spPr>
          <a:xfrm>
            <a:off x="5454935" y="1647201"/>
            <a:ext cx="6232868" cy="4678271"/>
          </a:xfrm>
          <a:prstGeom prst="rect">
            <a:avLst/>
          </a:prstGeom>
        </p:spPr>
      </p:pic>
    </p:spTree>
    <p:extLst>
      <p:ext uri="{BB962C8B-B14F-4D97-AF65-F5344CB8AC3E}">
        <p14:creationId xmlns:p14="http://schemas.microsoft.com/office/powerpoint/2010/main" val="27062668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System Utilization Info</a:t>
            </a:r>
          </a:p>
        </p:txBody>
      </p:sp>
      <p:sp>
        <p:nvSpPr>
          <p:cNvPr id="3" name="Content Placeholder 2"/>
          <p:cNvSpPr>
            <a:spLocks noGrp="1"/>
          </p:cNvSpPr>
          <p:nvPr>
            <p:ph sz="quarter" idx="10"/>
          </p:nvPr>
        </p:nvSpPr>
        <p:spPr>
          <a:xfrm>
            <a:off x="268288" y="1398397"/>
            <a:ext cx="11542503" cy="4056495"/>
          </a:xfrm>
        </p:spPr>
        <p:txBody>
          <a:bodyPr/>
          <a:lstStyle/>
          <a:p>
            <a:r>
              <a:rPr lang="en-US" dirty="0"/>
              <a:t>ABAP </a:t>
            </a:r>
          </a:p>
          <a:p>
            <a:pPr lvl="1">
              <a:buFont typeface="Wingdings" panose="05000000000000000000" pitchFamily="2" charset="2"/>
              <a:buChar char="§"/>
            </a:pPr>
            <a:r>
              <a:rPr lang="en-US" dirty="0"/>
              <a:t>SAP operating system monitor transaction OS07N</a:t>
            </a:r>
          </a:p>
          <a:p>
            <a:pPr marL="1298688" lvl="3" indent="-514350">
              <a:buFont typeface="+mj-lt"/>
              <a:buAutoNum type="arabicPeriod"/>
            </a:pPr>
            <a:r>
              <a:rPr lang="en-US" dirty="0"/>
              <a:t>CPU</a:t>
            </a:r>
          </a:p>
          <a:p>
            <a:pPr marL="1298688" lvl="3" indent="-514350">
              <a:buFont typeface="+mj-lt"/>
              <a:buAutoNum type="arabicPeriod"/>
            </a:pPr>
            <a:r>
              <a:rPr lang="en-US" dirty="0"/>
              <a:t>Memory Management</a:t>
            </a:r>
          </a:p>
          <a:p>
            <a:pPr marL="1298688" lvl="3" indent="-514350">
              <a:buFont typeface="+mj-lt"/>
              <a:buAutoNum type="arabicPeriod"/>
            </a:pPr>
            <a:r>
              <a:rPr lang="en-US" dirty="0"/>
              <a:t>File systems and LAN</a:t>
            </a:r>
          </a:p>
          <a:p>
            <a:r>
              <a:rPr lang="en-US" dirty="0">
                <a:gradFill>
                  <a:gsLst>
                    <a:gs pos="1250">
                      <a:schemeClr val="tx1"/>
                    </a:gs>
                    <a:gs pos="100000">
                      <a:schemeClr val="tx1"/>
                    </a:gs>
                  </a:gsLst>
                  <a:lin ang="5400000" scaled="0"/>
                </a:gradFill>
                <a:latin typeface="+mj-lt"/>
                <a:cs typeface="Segoe UI" panose="020B0502040204020203" pitchFamily="34" charset="0"/>
              </a:rPr>
              <a:t>JAVA</a:t>
            </a:r>
          </a:p>
          <a:p>
            <a:pPr lvl="1">
              <a:buFont typeface="Wingdings" panose="05000000000000000000" pitchFamily="2" charset="2"/>
              <a:buChar char="§"/>
            </a:pPr>
            <a:r>
              <a:rPr lang="en-US" dirty="0">
                <a:gradFill>
                  <a:gsLst>
                    <a:gs pos="1250">
                      <a:schemeClr val="tx1"/>
                    </a:gs>
                    <a:gs pos="100000">
                      <a:schemeClr val="tx1"/>
                    </a:gs>
                  </a:gsLst>
                  <a:lin ang="5400000" scaled="0"/>
                </a:gradFill>
                <a:latin typeface="+mj-lt"/>
                <a:cs typeface="Segoe UI" panose="020B0502040204020203" pitchFamily="34" charset="0"/>
              </a:rPr>
              <a:t>SAP </a:t>
            </a:r>
            <a:r>
              <a:rPr lang="en-US" dirty="0" err="1">
                <a:gradFill>
                  <a:gsLst>
                    <a:gs pos="1250">
                      <a:schemeClr val="tx1"/>
                    </a:gs>
                    <a:gs pos="100000">
                      <a:schemeClr val="tx1"/>
                    </a:gs>
                  </a:gsLst>
                  <a:lin ang="5400000" scaled="0"/>
                </a:gradFill>
                <a:latin typeface="+mj-lt"/>
                <a:cs typeface="Segoe UI" panose="020B0502040204020203" pitchFamily="34" charset="0"/>
              </a:rPr>
              <a:t>Netweaver</a:t>
            </a:r>
            <a:r>
              <a:rPr lang="en-US" dirty="0">
                <a:gradFill>
                  <a:gsLst>
                    <a:gs pos="1250">
                      <a:schemeClr val="tx1"/>
                    </a:gs>
                    <a:gs pos="100000">
                      <a:schemeClr val="tx1"/>
                    </a:gs>
                  </a:gsLst>
                  <a:lin ang="5400000" scaled="0"/>
                </a:gradFill>
                <a:latin typeface="+mj-lt"/>
                <a:cs typeface="Segoe UI" panose="020B0502040204020203" pitchFamily="34" charset="0"/>
              </a:rPr>
              <a:t> Administrator (NWA)</a:t>
            </a:r>
          </a:p>
        </p:txBody>
      </p:sp>
    </p:spTree>
    <p:extLst>
      <p:ext uri="{BB962C8B-B14F-4D97-AF65-F5344CB8AC3E}">
        <p14:creationId xmlns:p14="http://schemas.microsoft.com/office/powerpoint/2010/main" val="30168567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Selected Azure VMs SAPS Rating</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46605814"/>
              </p:ext>
            </p:extLst>
          </p:nvPr>
        </p:nvGraphicFramePr>
        <p:xfrm>
          <a:off x="868958" y="1190767"/>
          <a:ext cx="8985737" cy="5403731"/>
        </p:xfrm>
        <a:graphic>
          <a:graphicData uri="http://schemas.openxmlformats.org/drawingml/2006/table">
            <a:tbl>
              <a:tblPr>
                <a:tableStyleId>{22838BEF-8BB2-4498-84A7-C5851F593DF1}</a:tableStyleId>
              </a:tblPr>
              <a:tblGrid>
                <a:gridCol w="1213508">
                  <a:extLst>
                    <a:ext uri="{9D8B030D-6E8A-4147-A177-3AD203B41FA5}">
                      <a16:colId xmlns:a16="http://schemas.microsoft.com/office/drawing/2014/main" val="1862873007"/>
                    </a:ext>
                  </a:extLst>
                </a:gridCol>
                <a:gridCol w="2036959">
                  <a:extLst>
                    <a:ext uri="{9D8B030D-6E8A-4147-A177-3AD203B41FA5}">
                      <a16:colId xmlns:a16="http://schemas.microsoft.com/office/drawing/2014/main" val="625312638"/>
                    </a:ext>
                  </a:extLst>
                </a:gridCol>
                <a:gridCol w="1251193">
                  <a:extLst>
                    <a:ext uri="{9D8B030D-6E8A-4147-A177-3AD203B41FA5}">
                      <a16:colId xmlns:a16="http://schemas.microsoft.com/office/drawing/2014/main" val="1280043258"/>
                    </a:ext>
                  </a:extLst>
                </a:gridCol>
                <a:gridCol w="1336431">
                  <a:extLst>
                    <a:ext uri="{9D8B030D-6E8A-4147-A177-3AD203B41FA5}">
                      <a16:colId xmlns:a16="http://schemas.microsoft.com/office/drawing/2014/main" val="878270116"/>
                    </a:ext>
                  </a:extLst>
                </a:gridCol>
                <a:gridCol w="1424354">
                  <a:extLst>
                    <a:ext uri="{9D8B030D-6E8A-4147-A177-3AD203B41FA5}">
                      <a16:colId xmlns:a16="http://schemas.microsoft.com/office/drawing/2014/main" val="2317516648"/>
                    </a:ext>
                  </a:extLst>
                </a:gridCol>
                <a:gridCol w="1723292">
                  <a:extLst>
                    <a:ext uri="{9D8B030D-6E8A-4147-A177-3AD203B41FA5}">
                      <a16:colId xmlns:a16="http://schemas.microsoft.com/office/drawing/2014/main" val="482522886"/>
                    </a:ext>
                  </a:extLst>
                </a:gridCol>
              </a:tblGrid>
              <a:tr h="1468403">
                <a:tc>
                  <a:txBody>
                    <a:bodyPr/>
                    <a:lstStyle/>
                    <a:p>
                      <a:pPr algn="l" fontAlgn="ctr"/>
                      <a:r>
                        <a:rPr lang="en-US" sz="1600" u="none" strike="noStrike" kern="1200">
                          <a:solidFill>
                            <a:schemeClr val="dk1"/>
                          </a:solidFill>
                          <a:effectLst/>
                          <a:latin typeface="+mn-lt"/>
                          <a:ea typeface="+mn-ea"/>
                          <a:cs typeface="+mn-cs"/>
                        </a:rPr>
                        <a:t>VM Type</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VM Size</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2-Tier SAPS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3-Tier SAPS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DB Server for 3-Tier Supported</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Required Azure Storage for Database Files</a:t>
                      </a:r>
                    </a:p>
                  </a:txBody>
                  <a:tcPr marL="9525" marR="9525" marT="9525" marB="0" anchor="ctr"/>
                </a:tc>
                <a:extLst>
                  <a:ext uri="{0D108BD9-81ED-4DB2-BD59-A6C34878D82A}">
                    <a16:rowId xmlns:a16="http://schemas.microsoft.com/office/drawing/2014/main" val="3164986479"/>
                  </a:ext>
                </a:extLst>
              </a:tr>
              <a:tr h="327944">
                <a:tc>
                  <a:txBody>
                    <a:bodyPr/>
                    <a:lstStyle/>
                    <a:p>
                      <a:pPr algn="l" fontAlgn="ctr"/>
                      <a:r>
                        <a:rPr lang="en-US" sz="1600" u="none" strike="noStrike" kern="1200">
                          <a:solidFill>
                            <a:schemeClr val="dk1"/>
                          </a:solidFill>
                          <a:effectLst/>
                          <a:latin typeface="+mn-lt"/>
                          <a:ea typeface="+mn-ea"/>
                          <a:cs typeface="+mn-cs"/>
                        </a:rPr>
                        <a:t> A5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 CPU,   14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1,500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12,000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2345634267"/>
                  </a:ext>
                </a:extLst>
              </a:tr>
              <a:tr h="327944">
                <a:tc>
                  <a:txBody>
                    <a:bodyPr/>
                    <a:lstStyle/>
                    <a:p>
                      <a:pPr algn="l" fontAlgn="ctr"/>
                      <a:r>
                        <a:rPr lang="en-US" sz="1600" u="none" strike="noStrike" kern="1200">
                          <a:solidFill>
                            <a:schemeClr val="dk1"/>
                          </a:solidFill>
                          <a:effectLst/>
                          <a:latin typeface="+mn-lt"/>
                          <a:ea typeface="+mn-ea"/>
                          <a:cs typeface="+mn-cs"/>
                        </a:rPr>
                        <a:t> A8 / A10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8 CPU,   56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11,000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No</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4043757169"/>
                  </a:ext>
                </a:extLst>
              </a:tr>
              <a:tr h="327944">
                <a:tc>
                  <a:txBody>
                    <a:bodyPr/>
                    <a:lstStyle/>
                    <a:p>
                      <a:pPr algn="l" fontAlgn="ctr"/>
                      <a:r>
                        <a:rPr lang="en-US" sz="1600" u="none" strike="noStrike" kern="1200">
                          <a:solidFill>
                            <a:schemeClr val="dk1"/>
                          </a:solidFill>
                          <a:effectLst/>
                          <a:latin typeface="+mn-lt"/>
                          <a:ea typeface="+mn-ea"/>
                          <a:cs typeface="+mn-cs"/>
                        </a:rPr>
                        <a:t> A9 / A11</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16 CPU, 112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22,000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No</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166829288"/>
                  </a:ext>
                </a:extLst>
              </a:tr>
              <a:tr h="327944">
                <a:tc>
                  <a:txBody>
                    <a:bodyPr/>
                    <a:lstStyle/>
                    <a:p>
                      <a:pPr algn="l" fontAlgn="ctr"/>
                      <a:r>
                        <a:rPr lang="en-US" sz="1600" u="none" strike="noStrike" kern="1200">
                          <a:solidFill>
                            <a:schemeClr val="dk1"/>
                          </a:solidFill>
                          <a:effectLst/>
                          <a:latin typeface="+mn-lt"/>
                          <a:ea typeface="+mn-ea"/>
                          <a:cs typeface="+mn-cs"/>
                        </a:rPr>
                        <a:t> D11</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 CPU,   14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2,325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2384488907"/>
                  </a:ext>
                </a:extLst>
              </a:tr>
              <a:tr h="327944">
                <a:tc>
                  <a:txBody>
                    <a:bodyPr/>
                    <a:lstStyle/>
                    <a:p>
                      <a:pPr algn="l" fontAlgn="ctr"/>
                      <a:r>
                        <a:rPr lang="en-US" sz="1600" u="none" strike="noStrike" kern="1200">
                          <a:solidFill>
                            <a:schemeClr val="dk1"/>
                          </a:solidFill>
                          <a:effectLst/>
                          <a:latin typeface="+mn-lt"/>
                          <a:ea typeface="+mn-ea"/>
                          <a:cs typeface="+mn-cs"/>
                        </a:rPr>
                        <a:t> D14</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16 CPU, 112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18,600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No</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2442323613"/>
                  </a:ext>
                </a:extLst>
              </a:tr>
              <a:tr h="327944">
                <a:tc>
                  <a:txBody>
                    <a:bodyPr/>
                    <a:lstStyle/>
                    <a:p>
                      <a:pPr algn="l" fontAlgn="ctr"/>
                      <a:r>
                        <a:rPr lang="en-US" sz="1600" u="none" strike="noStrike" kern="1200">
                          <a:solidFill>
                            <a:schemeClr val="dk1"/>
                          </a:solidFill>
                          <a:effectLst/>
                          <a:latin typeface="+mn-lt"/>
                          <a:ea typeface="+mn-ea"/>
                          <a:cs typeface="+mn-cs"/>
                        </a:rPr>
                        <a:t> DS11</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2 CPU,   14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2,325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531673666"/>
                  </a:ext>
                </a:extLst>
              </a:tr>
              <a:tr h="327944">
                <a:tc>
                  <a:txBody>
                    <a:bodyPr/>
                    <a:lstStyle/>
                    <a:p>
                      <a:pPr algn="l" fontAlgn="ctr"/>
                      <a:r>
                        <a:rPr lang="en-US" sz="1600" u="none" strike="noStrike" kern="1200" dirty="0">
                          <a:solidFill>
                            <a:schemeClr val="dk1"/>
                          </a:solidFill>
                          <a:effectLst/>
                          <a:latin typeface="+mn-lt"/>
                          <a:ea typeface="+mn-ea"/>
                          <a:cs typeface="+mn-cs"/>
                        </a:rPr>
                        <a:t> DS14</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16 CPU, 112 GB</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18,600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1612082524"/>
                  </a:ext>
                </a:extLst>
              </a:tr>
              <a:tr h="327944">
                <a:tc>
                  <a:txBody>
                    <a:bodyPr/>
                    <a:lstStyle/>
                    <a:p>
                      <a:pPr algn="l" fontAlgn="ctr"/>
                      <a:r>
                        <a:rPr lang="en-US" sz="1600" u="none" strike="noStrike" kern="1200" dirty="0">
                          <a:solidFill>
                            <a:schemeClr val="dk1"/>
                          </a:solidFill>
                          <a:effectLst/>
                          <a:latin typeface="+mn-lt"/>
                          <a:ea typeface="+mn-ea"/>
                          <a:cs typeface="+mn-cs"/>
                        </a:rPr>
                        <a:t> DS11v2</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2 CPU,   14 GB</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3,530</a:t>
                      </a:r>
                    </a:p>
                  </a:txBody>
                  <a:tcPr marL="9525" marR="9525" marT="9525" marB="0" anchor="ctr"/>
                </a:tc>
                <a:tc>
                  <a:txBody>
                    <a:bodyPr/>
                    <a:lstStyle/>
                    <a:p>
                      <a:pPr algn="l" fontAlgn="ctr"/>
                      <a:endParaRPr lang="en-US" sz="1600" u="none" strike="noStrike" kern="1200">
                        <a:solidFill>
                          <a:schemeClr val="dk1"/>
                        </a:solidFill>
                        <a:effectLst/>
                        <a:latin typeface="+mn-lt"/>
                        <a:ea typeface="+mn-ea"/>
                        <a:cs typeface="+mn-cs"/>
                      </a:endParaRP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1808582385"/>
                  </a:ext>
                </a:extLst>
              </a:tr>
              <a:tr h="327944">
                <a:tc>
                  <a:txBody>
                    <a:bodyPr/>
                    <a:lstStyle/>
                    <a:p>
                      <a:pPr algn="l" fontAlgn="ctr"/>
                      <a:r>
                        <a:rPr lang="en-US" sz="1600" u="none" strike="noStrike" kern="1200" dirty="0">
                          <a:solidFill>
                            <a:schemeClr val="dk1"/>
                          </a:solidFill>
                          <a:effectLst/>
                          <a:latin typeface="+mn-lt"/>
                          <a:ea typeface="+mn-ea"/>
                          <a:cs typeface="+mn-cs"/>
                        </a:rPr>
                        <a:t> DS14v2</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16 CPU, 112 GB</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24,180</a:t>
                      </a:r>
                    </a:p>
                  </a:txBody>
                  <a:tcPr marL="9525" marR="9525" marT="9525" marB="0" anchor="ctr"/>
                </a:tc>
                <a:tc>
                  <a:txBody>
                    <a:bodyPr/>
                    <a:lstStyle/>
                    <a:p>
                      <a:pPr algn="l" fontAlgn="ctr"/>
                      <a:endParaRPr lang="en-US" sz="1600" u="none" strike="noStrike" kern="1200" dirty="0">
                        <a:solidFill>
                          <a:schemeClr val="dk1"/>
                        </a:solidFill>
                        <a:effectLst/>
                        <a:latin typeface="+mn-lt"/>
                        <a:ea typeface="+mn-ea"/>
                        <a:cs typeface="+mn-cs"/>
                      </a:endParaRP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3641113238"/>
                  </a:ext>
                </a:extLst>
              </a:tr>
              <a:tr h="327944">
                <a:tc>
                  <a:txBody>
                    <a:bodyPr/>
                    <a:lstStyle/>
                    <a:p>
                      <a:pPr algn="l" fontAlgn="ctr"/>
                      <a:r>
                        <a:rPr lang="en-US" sz="1600" u="none" strike="noStrike" kern="1200" dirty="0">
                          <a:solidFill>
                            <a:schemeClr val="dk1"/>
                          </a:solidFill>
                          <a:effectLst/>
                          <a:latin typeface="+mn-lt"/>
                          <a:ea typeface="+mn-ea"/>
                          <a:cs typeface="+mn-cs"/>
                        </a:rPr>
                        <a:t> GS1</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 CPU,   28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3,580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34,415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420732194"/>
                  </a:ext>
                </a:extLst>
              </a:tr>
              <a:tr h="327944">
                <a:tc>
                  <a:txBody>
                    <a:bodyPr/>
                    <a:lstStyle/>
                    <a:p>
                      <a:pPr algn="l" fontAlgn="ctr"/>
                      <a:r>
                        <a:rPr lang="en-US" sz="1600" u="none" strike="noStrike" kern="1200">
                          <a:solidFill>
                            <a:schemeClr val="dk1"/>
                          </a:solidFill>
                          <a:effectLst/>
                          <a:latin typeface="+mn-lt"/>
                          <a:ea typeface="+mn-ea"/>
                          <a:cs typeface="+mn-cs"/>
                        </a:rPr>
                        <a:t> GS4</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16 CPU, 224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22,680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247,880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3342508141"/>
                  </a:ext>
                </a:extLst>
              </a:tr>
              <a:tr h="327944">
                <a:tc>
                  <a:txBody>
                    <a:bodyPr/>
                    <a:lstStyle/>
                    <a:p>
                      <a:pPr algn="l" fontAlgn="ctr"/>
                      <a:r>
                        <a:rPr lang="en-US" sz="1600" u="none" strike="noStrike" kern="1200">
                          <a:solidFill>
                            <a:schemeClr val="dk1"/>
                          </a:solidFill>
                          <a:effectLst/>
                          <a:latin typeface="+mn-lt"/>
                          <a:ea typeface="+mn-ea"/>
                          <a:cs typeface="+mn-cs"/>
                        </a:rPr>
                        <a:t> GS5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32 CPU, 448 GB</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41,670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2328030867"/>
                  </a:ext>
                </a:extLst>
              </a:tr>
            </a:tbl>
          </a:graphicData>
        </a:graphic>
      </p:graphicFrame>
      <p:sp>
        <p:nvSpPr>
          <p:cNvPr id="5" name="Rectangle 4"/>
          <p:cNvSpPr/>
          <p:nvPr/>
        </p:nvSpPr>
        <p:spPr>
          <a:xfrm>
            <a:off x="10486291" y="1878243"/>
            <a:ext cx="1522095" cy="830997"/>
          </a:xfrm>
          <a:prstGeom prst="rect">
            <a:avLst/>
          </a:prstGeom>
        </p:spPr>
        <p:txBody>
          <a:bodyPr wrap="square">
            <a:spAutoFit/>
          </a:bodyPr>
          <a:lstStyle/>
          <a:p>
            <a:r>
              <a:rPr lang="en-US" sz="1600" dirty="0">
                <a:solidFill>
                  <a:srgbClr val="FFFF00"/>
                </a:solidFill>
              </a:rPr>
              <a:t>* See SAP note 1928533 for </a:t>
            </a:r>
            <a:r>
              <a:rPr lang="en-US" sz="1600">
                <a:solidFill>
                  <a:srgbClr val="FFFF00"/>
                </a:solidFill>
              </a:rPr>
              <a:t>full list</a:t>
            </a:r>
            <a:endParaRPr lang="en-US" sz="1600" dirty="0">
              <a:solidFill>
                <a:srgbClr val="FFFF00"/>
              </a:solidFill>
            </a:endParaRPr>
          </a:p>
        </p:txBody>
      </p:sp>
    </p:spTree>
    <p:extLst>
      <p:ext uri="{BB962C8B-B14F-4D97-AF65-F5344CB8AC3E}">
        <p14:creationId xmlns:p14="http://schemas.microsoft.com/office/powerpoint/2010/main" val="32596418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Azure Benchmark Certs</a:t>
            </a:r>
          </a:p>
        </p:txBody>
      </p:sp>
      <p:sp>
        <p:nvSpPr>
          <p:cNvPr id="3" name="Content Placeholder 2"/>
          <p:cNvSpPr>
            <a:spLocks noGrp="1"/>
          </p:cNvSpPr>
          <p:nvPr>
            <p:ph sz="quarter" idx="10"/>
          </p:nvPr>
        </p:nvSpPr>
        <p:spPr>
          <a:xfrm>
            <a:off x="268288" y="1398397"/>
            <a:ext cx="11542503" cy="3422475"/>
          </a:xfrm>
        </p:spPr>
        <p:txBody>
          <a:bodyPr/>
          <a:lstStyle/>
          <a:p>
            <a:r>
              <a:rPr lang="en-US"/>
              <a:t>2-Tier SAP benchmark certification for DS14v2 VM </a:t>
            </a:r>
            <a:r>
              <a:rPr lang="en-US" sz="2800">
                <a:hlinkClick r:id="rId3"/>
              </a:rPr>
              <a:t>http://global.sap.com/campaigns/benchmark/assets/Cert16018.pdf</a:t>
            </a:r>
            <a:endParaRPr lang="en-US"/>
          </a:p>
          <a:p>
            <a:r>
              <a:rPr lang="en-US"/>
              <a:t>3-Tier SAP benchmark certification for GS4 as the DB server </a:t>
            </a:r>
            <a:r>
              <a:rPr lang="en-US" sz="2800">
                <a:hlinkClick r:id="rId4"/>
              </a:rPr>
              <a:t>http://global.sap.com/campaigns/benchmark/assets/Cert15045.pdf</a:t>
            </a:r>
            <a:endParaRPr lang="en-US"/>
          </a:p>
          <a:p>
            <a:endParaRPr lang="en-US"/>
          </a:p>
        </p:txBody>
      </p:sp>
    </p:spTree>
    <p:extLst>
      <p:ext uri="{BB962C8B-B14F-4D97-AF65-F5344CB8AC3E}">
        <p14:creationId xmlns:p14="http://schemas.microsoft.com/office/powerpoint/2010/main" val="34392962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0"/>
          </p:nvPr>
        </p:nvSpPr>
        <p:spPr>
          <a:xfrm>
            <a:off x="268288" y="1312428"/>
            <a:ext cx="11542503" cy="3877985"/>
          </a:xfrm>
        </p:spPr>
        <p:txBody>
          <a:bodyPr/>
          <a:lstStyle/>
          <a:p>
            <a:r>
              <a:rPr lang="en-US" sz="3200" dirty="0"/>
              <a:t>Key components of an SAP ADS</a:t>
            </a:r>
          </a:p>
          <a:p>
            <a:r>
              <a:rPr lang="en-US" sz="3200" dirty="0"/>
              <a:t>Business and technical drivers and requirements</a:t>
            </a:r>
          </a:p>
          <a:p>
            <a:r>
              <a:rPr lang="en-US" sz="3200" dirty="0"/>
              <a:t>SAP/Microsoft certified products for Azure</a:t>
            </a:r>
          </a:p>
          <a:p>
            <a:r>
              <a:rPr lang="en-US" sz="3200" dirty="0"/>
              <a:t>Capacity planning and resource sizing</a:t>
            </a:r>
          </a:p>
          <a:p>
            <a:r>
              <a:rPr lang="en-US" sz="3200" dirty="0"/>
              <a:t>Solution design </a:t>
            </a:r>
          </a:p>
          <a:p>
            <a:r>
              <a:rPr lang="en-US" sz="3200" dirty="0"/>
              <a:t>Solution cost estimate</a:t>
            </a:r>
          </a:p>
          <a:p>
            <a:endParaRPr lang="en-US" sz="3200" dirty="0"/>
          </a:p>
        </p:txBody>
      </p:sp>
    </p:spTree>
    <p:extLst>
      <p:ext uri="{BB962C8B-B14F-4D97-AF65-F5344CB8AC3E}">
        <p14:creationId xmlns:p14="http://schemas.microsoft.com/office/powerpoint/2010/main" val="30468919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3-tiers sizing samples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25000397"/>
              </p:ext>
            </p:extLst>
          </p:nvPr>
        </p:nvGraphicFramePr>
        <p:xfrm>
          <a:off x="781996" y="1326669"/>
          <a:ext cx="9625725" cy="4509050"/>
        </p:xfrm>
        <a:graphic>
          <a:graphicData uri="http://schemas.openxmlformats.org/drawingml/2006/table">
            <a:tbl>
              <a:tblPr firstRow="1" bandRow="1">
                <a:tableStyleId>{5C22544A-7EE6-4342-B048-85BDC9FD1C3A}</a:tableStyleId>
              </a:tblPr>
              <a:tblGrid>
                <a:gridCol w="3602772">
                  <a:extLst>
                    <a:ext uri="{9D8B030D-6E8A-4147-A177-3AD203B41FA5}">
                      <a16:colId xmlns:a16="http://schemas.microsoft.com/office/drawing/2014/main" val="4090459254"/>
                    </a:ext>
                  </a:extLst>
                </a:gridCol>
                <a:gridCol w="6022953">
                  <a:extLst>
                    <a:ext uri="{9D8B030D-6E8A-4147-A177-3AD203B41FA5}">
                      <a16:colId xmlns:a16="http://schemas.microsoft.com/office/drawing/2014/main" val="3655229037"/>
                    </a:ext>
                  </a:extLst>
                </a:gridCol>
              </a:tblGrid>
              <a:tr h="901810">
                <a:tc>
                  <a:txBody>
                    <a:bodyPr/>
                    <a:lstStyle/>
                    <a:p>
                      <a:r>
                        <a:rPr lang="en-US" dirty="0"/>
                        <a:t>SAP systems size category</a:t>
                      </a:r>
                    </a:p>
                  </a:txBody>
                  <a:tcPr/>
                </a:tc>
                <a:tc>
                  <a:txBody>
                    <a:bodyPr/>
                    <a:lstStyle/>
                    <a:p>
                      <a:r>
                        <a:rPr lang="en-US" dirty="0"/>
                        <a:t>Generic sizing potential</a:t>
                      </a:r>
                      <a:r>
                        <a:rPr lang="en-US" baseline="0" dirty="0"/>
                        <a:t> configuration</a:t>
                      </a:r>
                      <a:endParaRPr lang="en-US" dirty="0"/>
                    </a:p>
                  </a:txBody>
                  <a:tcPr/>
                </a:tc>
                <a:extLst>
                  <a:ext uri="{0D108BD9-81ED-4DB2-BD59-A6C34878D82A}">
                    <a16:rowId xmlns:a16="http://schemas.microsoft.com/office/drawing/2014/main" val="3458257968"/>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1). 13,000 – 45,000 SAPS </a:t>
                      </a:r>
                    </a:p>
                    <a:p>
                      <a:endParaRPr lang="en-US" dirty="0"/>
                    </a:p>
                  </a:txBody>
                  <a:tcPr/>
                </a:tc>
                <a:tc>
                  <a:txBody>
                    <a:bodyPr/>
                    <a:lstStyle/>
                    <a:p>
                      <a:pPr lvl="0"/>
                      <a:r>
                        <a:rPr lang="en-US" sz="1765" kern="1200" dirty="0">
                          <a:solidFill>
                            <a:schemeClr val="dk1"/>
                          </a:solidFill>
                          <a:effectLst/>
                          <a:latin typeface="+mn-lt"/>
                          <a:ea typeface="+mn-ea"/>
                          <a:cs typeface="+mn-cs"/>
                        </a:rPr>
                        <a:t>1 x DS11v2 VM DBMS Server: 3,530 SAPS</a:t>
                      </a:r>
                    </a:p>
                    <a:p>
                      <a:pPr lvl="0"/>
                      <a:r>
                        <a:rPr lang="en-US" sz="1765" kern="1200" dirty="0">
                          <a:solidFill>
                            <a:schemeClr val="dk1"/>
                          </a:solidFill>
                          <a:effectLst/>
                          <a:latin typeface="+mn-lt"/>
                          <a:ea typeface="+mn-ea"/>
                          <a:cs typeface="+mn-cs"/>
                        </a:rPr>
                        <a:t>Between 2 - 5 x DS12v2 VM App Servers at 6,680 SAPS</a:t>
                      </a:r>
                    </a:p>
                  </a:txBody>
                  <a:tcPr/>
                </a:tc>
                <a:extLst>
                  <a:ext uri="{0D108BD9-81ED-4DB2-BD59-A6C34878D82A}">
                    <a16:rowId xmlns:a16="http://schemas.microsoft.com/office/drawing/2014/main" val="3924301228"/>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 45,000 – 90,000 SAPS </a:t>
                      </a:r>
                    </a:p>
                    <a:p>
                      <a:endParaRPr lang="en-US" dirty="0"/>
                    </a:p>
                  </a:txBody>
                  <a:tcPr/>
                </a:tc>
                <a:tc>
                  <a:txBody>
                    <a:bodyPr/>
                    <a:lstStyle/>
                    <a:p>
                      <a:pPr lvl="0"/>
                      <a:r>
                        <a:rPr lang="en-US" sz="1765" kern="1200" dirty="0">
                          <a:solidFill>
                            <a:schemeClr val="dk1"/>
                          </a:solidFill>
                          <a:effectLst/>
                          <a:latin typeface="+mn-lt"/>
                          <a:ea typeface="+mn-ea"/>
                          <a:cs typeface="+mn-cs"/>
                        </a:rPr>
                        <a:t>1 x DS13v2 VM DBMS Server: 12,300 SAPS</a:t>
                      </a:r>
                    </a:p>
                    <a:p>
                      <a:pPr lvl="0"/>
                      <a:r>
                        <a:rPr lang="en-US" sz="1765" kern="1200" dirty="0">
                          <a:solidFill>
                            <a:schemeClr val="dk1"/>
                          </a:solidFill>
                          <a:effectLst/>
                          <a:latin typeface="+mn-lt"/>
                          <a:ea typeface="+mn-ea"/>
                          <a:cs typeface="+mn-cs"/>
                        </a:rPr>
                        <a:t>Between 2 - 4 x DS14v2 VM App Servers each rated at 24,180 SAPS</a:t>
                      </a:r>
                    </a:p>
                  </a:txBody>
                  <a:tcPr/>
                </a:tc>
                <a:extLst>
                  <a:ext uri="{0D108BD9-81ED-4DB2-BD59-A6C34878D82A}">
                    <a16:rowId xmlns:a16="http://schemas.microsoft.com/office/drawing/2014/main" val="1307153517"/>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3). 90,000 – 150,000 SAPS </a:t>
                      </a:r>
                    </a:p>
                    <a:p>
                      <a:endParaRPr lang="en-US" dirty="0"/>
                    </a:p>
                  </a:txBody>
                  <a:tcPr/>
                </a:tc>
                <a:tc>
                  <a:txBody>
                    <a:bodyPr/>
                    <a:lstStyle/>
                    <a:p>
                      <a:pPr lvl="0"/>
                      <a:r>
                        <a:rPr lang="en-US" sz="1765" kern="1200" dirty="0">
                          <a:solidFill>
                            <a:schemeClr val="dk1"/>
                          </a:solidFill>
                          <a:effectLst/>
                          <a:latin typeface="+mn-lt"/>
                          <a:ea typeface="+mn-ea"/>
                          <a:cs typeface="+mn-cs"/>
                        </a:rPr>
                        <a:t>1 x</a:t>
                      </a:r>
                      <a:r>
                        <a:rPr lang="en-US" sz="1765" kern="1200" baseline="0" dirty="0">
                          <a:solidFill>
                            <a:schemeClr val="dk1"/>
                          </a:solidFill>
                          <a:effectLst/>
                          <a:latin typeface="+mn-lt"/>
                          <a:ea typeface="+mn-ea"/>
                          <a:cs typeface="+mn-cs"/>
                        </a:rPr>
                        <a:t> </a:t>
                      </a:r>
                      <a:r>
                        <a:rPr lang="en-US" sz="1765" kern="1200" dirty="0">
                          <a:solidFill>
                            <a:schemeClr val="dk1"/>
                          </a:solidFill>
                          <a:effectLst/>
                          <a:latin typeface="+mn-lt"/>
                          <a:ea typeface="+mn-ea"/>
                          <a:cs typeface="+mn-cs"/>
                        </a:rPr>
                        <a:t>GS3 VM DBMS Server: 11,870 SAPS</a:t>
                      </a:r>
                    </a:p>
                    <a:p>
                      <a:pPr lvl="0"/>
                      <a:r>
                        <a:rPr lang="en-US" sz="1765" kern="1200" dirty="0">
                          <a:solidFill>
                            <a:schemeClr val="dk1"/>
                          </a:solidFill>
                          <a:effectLst/>
                          <a:latin typeface="+mn-lt"/>
                          <a:ea typeface="+mn-ea"/>
                          <a:cs typeface="+mn-cs"/>
                        </a:rPr>
                        <a:t>Between 6 - 10 x DS13v2 VM App Servers at 12,300 SAPS</a:t>
                      </a:r>
                    </a:p>
                  </a:txBody>
                  <a:tcPr/>
                </a:tc>
                <a:extLst>
                  <a:ext uri="{0D108BD9-81ED-4DB2-BD59-A6C34878D82A}">
                    <a16:rowId xmlns:a16="http://schemas.microsoft.com/office/drawing/2014/main" val="1339163466"/>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4). 150,000 - 250,000 SAPS </a:t>
                      </a:r>
                    </a:p>
                    <a:p>
                      <a:endParaRPr lang="en-US" dirty="0"/>
                    </a:p>
                  </a:txBody>
                  <a:tcPr/>
                </a:tc>
                <a:tc>
                  <a:txBody>
                    <a:bodyPr/>
                    <a:lstStyle/>
                    <a:p>
                      <a:pPr lvl="0"/>
                      <a:r>
                        <a:rPr lang="en-US" sz="1765" kern="1200" dirty="0">
                          <a:solidFill>
                            <a:schemeClr val="dk1"/>
                          </a:solidFill>
                          <a:effectLst/>
                          <a:latin typeface="+mn-lt"/>
                          <a:ea typeface="+mn-ea"/>
                          <a:cs typeface="+mn-cs"/>
                        </a:rPr>
                        <a:t>1 x GS4 VM DBMS Server: 22,680 SAPS</a:t>
                      </a:r>
                    </a:p>
                    <a:p>
                      <a:pPr lvl="0"/>
                      <a:r>
                        <a:rPr lang="en-US" sz="1765" kern="1200" dirty="0">
                          <a:solidFill>
                            <a:schemeClr val="dk1"/>
                          </a:solidFill>
                          <a:effectLst/>
                          <a:latin typeface="+mn-lt"/>
                          <a:ea typeface="+mn-ea"/>
                          <a:cs typeface="+mn-cs"/>
                        </a:rPr>
                        <a:t>Between 2 - 7 x GS5 VM App Servers each rated at 41,670 SAPS</a:t>
                      </a:r>
                    </a:p>
                  </a:txBody>
                  <a:tcPr/>
                </a:tc>
                <a:extLst>
                  <a:ext uri="{0D108BD9-81ED-4DB2-BD59-A6C34878D82A}">
                    <a16:rowId xmlns:a16="http://schemas.microsoft.com/office/drawing/2014/main" val="1164103316"/>
                  </a:ext>
                </a:extLst>
              </a:tr>
            </a:tbl>
          </a:graphicData>
        </a:graphic>
      </p:graphicFrame>
    </p:spTree>
    <p:extLst>
      <p:ext uri="{BB962C8B-B14F-4D97-AF65-F5344CB8AC3E}">
        <p14:creationId xmlns:p14="http://schemas.microsoft.com/office/powerpoint/2010/main" val="3600184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Sizing Tips</a:t>
            </a:r>
          </a:p>
        </p:txBody>
      </p:sp>
      <p:sp>
        <p:nvSpPr>
          <p:cNvPr id="3" name="Content Placeholder 2"/>
          <p:cNvSpPr>
            <a:spLocks noGrp="1"/>
          </p:cNvSpPr>
          <p:nvPr>
            <p:ph sz="quarter" idx="10"/>
          </p:nvPr>
        </p:nvSpPr>
        <p:spPr>
          <a:xfrm>
            <a:off x="268288" y="1398397"/>
            <a:ext cx="11542503" cy="4191917"/>
          </a:xfrm>
        </p:spPr>
        <p:txBody>
          <a:bodyPr/>
          <a:lstStyle/>
          <a:p>
            <a:r>
              <a:rPr lang="en-US" sz="2800" dirty="0"/>
              <a:t>Know # of </a:t>
            </a:r>
            <a:r>
              <a:rPr lang="en-US" sz="2800" dirty="0">
                <a:solidFill>
                  <a:srgbClr val="FFFF00"/>
                </a:solidFill>
              </a:rPr>
              <a:t>SAPS</a:t>
            </a:r>
            <a:r>
              <a:rPr lang="en-US" sz="2800" dirty="0"/>
              <a:t> for SAP application and database tiers</a:t>
            </a:r>
          </a:p>
          <a:p>
            <a:r>
              <a:rPr lang="en-US" sz="2800" dirty="0"/>
              <a:t>Know system active period, use </a:t>
            </a:r>
            <a:r>
              <a:rPr lang="en-US" sz="2800" dirty="0">
                <a:solidFill>
                  <a:srgbClr val="FFFF00"/>
                </a:solidFill>
              </a:rPr>
              <a:t>Azure Auto Scale </a:t>
            </a:r>
            <a:r>
              <a:rPr lang="en-US" sz="2800" dirty="0"/>
              <a:t>to lower cost </a:t>
            </a:r>
          </a:p>
          <a:p>
            <a:r>
              <a:rPr lang="en-US" sz="2800" dirty="0"/>
              <a:t>For SAP App servers, prefer a few </a:t>
            </a:r>
            <a:r>
              <a:rPr lang="en-US" sz="2800" dirty="0">
                <a:solidFill>
                  <a:srgbClr val="FFFF00"/>
                </a:solidFill>
              </a:rPr>
              <a:t>smaller VM </a:t>
            </a:r>
            <a:r>
              <a:rPr lang="en-US" sz="2800" dirty="0"/>
              <a:t>vs one large VM</a:t>
            </a:r>
          </a:p>
          <a:p>
            <a:r>
              <a:rPr lang="en-US" sz="2800" dirty="0"/>
              <a:t>Use </a:t>
            </a:r>
            <a:r>
              <a:rPr lang="en-US" sz="2800" dirty="0">
                <a:solidFill>
                  <a:srgbClr val="FFFF00"/>
                </a:solidFill>
              </a:rPr>
              <a:t>premium storage </a:t>
            </a:r>
            <a:r>
              <a:rPr lang="en-US" sz="2800" dirty="0"/>
              <a:t>for database</a:t>
            </a:r>
          </a:p>
          <a:p>
            <a:r>
              <a:rPr lang="en-US" sz="2800" dirty="0"/>
              <a:t>Ensure the selected VM supports the </a:t>
            </a:r>
            <a:r>
              <a:rPr lang="en-US" sz="2800" dirty="0">
                <a:solidFill>
                  <a:srgbClr val="FFFF00"/>
                </a:solidFill>
              </a:rPr>
              <a:t>IOPS</a:t>
            </a:r>
            <a:r>
              <a:rPr lang="en-US" sz="2800" dirty="0"/>
              <a:t> required by </a:t>
            </a:r>
            <a:r>
              <a:rPr lang="en-US" sz="2800" dirty="0" err="1"/>
              <a:t>db</a:t>
            </a:r>
            <a:r>
              <a:rPr lang="en-US" sz="2800" dirty="0"/>
              <a:t> server</a:t>
            </a:r>
          </a:p>
          <a:p>
            <a:r>
              <a:rPr lang="en-US" sz="2800" dirty="0" err="1"/>
              <a:t>Quicksizer</a:t>
            </a:r>
            <a:r>
              <a:rPr lang="en-US" sz="2800" dirty="0"/>
              <a:t> assumes max server </a:t>
            </a:r>
            <a:r>
              <a:rPr lang="en-US" sz="2800" dirty="0">
                <a:solidFill>
                  <a:srgbClr val="FFFF00"/>
                </a:solidFill>
              </a:rPr>
              <a:t>utilization at 65% </a:t>
            </a:r>
            <a:r>
              <a:rPr lang="en-US" sz="2800" dirty="0"/>
              <a:t>while benchmarks run at near 100%. Need to either up </a:t>
            </a:r>
            <a:r>
              <a:rPr lang="en-US" sz="2800" dirty="0" err="1"/>
              <a:t>Quicksizer</a:t>
            </a:r>
            <a:r>
              <a:rPr lang="en-US" sz="2800" dirty="0"/>
              <a:t> # or adjust down VM benchmark SAPS # before VM selection </a:t>
            </a:r>
          </a:p>
          <a:p>
            <a:r>
              <a:rPr lang="en-US" sz="2800" dirty="0"/>
              <a:t>If size by reference system, know the </a:t>
            </a:r>
            <a:r>
              <a:rPr lang="en-US" sz="2800" dirty="0">
                <a:solidFill>
                  <a:srgbClr val="FFFF00"/>
                </a:solidFill>
              </a:rPr>
              <a:t>resource utilization and SAPS </a:t>
            </a:r>
            <a:r>
              <a:rPr lang="en-US" sz="2800" dirty="0"/>
              <a:t>rating</a:t>
            </a:r>
          </a:p>
        </p:txBody>
      </p:sp>
    </p:spTree>
    <p:extLst>
      <p:ext uri="{BB962C8B-B14F-4D97-AF65-F5344CB8AC3E}">
        <p14:creationId xmlns:p14="http://schemas.microsoft.com/office/powerpoint/2010/main" val="233436682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Planning Tips</a:t>
            </a:r>
          </a:p>
        </p:txBody>
      </p:sp>
      <p:sp>
        <p:nvSpPr>
          <p:cNvPr id="3" name="Content Placeholder 2"/>
          <p:cNvSpPr>
            <a:spLocks noGrp="1"/>
          </p:cNvSpPr>
          <p:nvPr>
            <p:ph sz="quarter" idx="10"/>
          </p:nvPr>
        </p:nvSpPr>
        <p:spPr>
          <a:xfrm>
            <a:off x="268288" y="1398397"/>
            <a:ext cx="11542503" cy="4949047"/>
          </a:xfrm>
        </p:spPr>
        <p:txBody>
          <a:bodyPr/>
          <a:lstStyle/>
          <a:p>
            <a:r>
              <a:rPr lang="en-US" sz="3200" dirty="0"/>
              <a:t>General on-premises files layout recommended practices applied for cloud deployment</a:t>
            </a:r>
          </a:p>
          <a:p>
            <a:r>
              <a:rPr lang="en-US" sz="3200" dirty="0"/>
              <a:t>Observe storage account constraints and use multiple storage accounts if needed</a:t>
            </a:r>
          </a:p>
          <a:p>
            <a:r>
              <a:rPr lang="en-US" sz="3200" dirty="0"/>
              <a:t>Use premium storage for SAP databases</a:t>
            </a:r>
          </a:p>
          <a:p>
            <a:r>
              <a:rPr lang="en-US" sz="3200" dirty="0"/>
              <a:t>Host cache settings:</a:t>
            </a:r>
          </a:p>
          <a:p>
            <a:pPr lvl="1">
              <a:buFont typeface="Wingdings" panose="05000000000000000000" pitchFamily="2" charset="2"/>
              <a:buChar char="§"/>
            </a:pPr>
            <a:r>
              <a:rPr lang="en-US" sz="2800" dirty="0"/>
              <a:t>Configure host-cache as None for write-only and write-heavy disks</a:t>
            </a:r>
          </a:p>
          <a:p>
            <a:pPr lvl="1">
              <a:buFont typeface="Wingdings" panose="05000000000000000000" pitchFamily="2" charset="2"/>
              <a:buChar char="§"/>
            </a:pPr>
            <a:r>
              <a:rPr lang="en-US" sz="2800" dirty="0"/>
              <a:t>Configure host-cache as </a:t>
            </a:r>
            <a:r>
              <a:rPr lang="en-US" sz="2800" dirty="0" err="1"/>
              <a:t>ReadOnly</a:t>
            </a:r>
            <a:r>
              <a:rPr lang="en-US" sz="2800" dirty="0"/>
              <a:t> for read-only and read-write disks</a:t>
            </a:r>
          </a:p>
          <a:p>
            <a:pPr lvl="1">
              <a:buFont typeface="Wingdings" panose="05000000000000000000" pitchFamily="2" charset="2"/>
              <a:buChar char="§"/>
            </a:pPr>
            <a:r>
              <a:rPr lang="en-US" sz="2800" dirty="0"/>
              <a:t>Configure host-cache as </a:t>
            </a:r>
            <a:r>
              <a:rPr lang="en-US" sz="2800" dirty="0" err="1"/>
              <a:t>ReadWrite</a:t>
            </a:r>
            <a:r>
              <a:rPr lang="en-US" sz="2800" dirty="0"/>
              <a:t> only if your application properly handles writing cached data to persistent disks when needed</a:t>
            </a:r>
          </a:p>
        </p:txBody>
      </p:sp>
    </p:spTree>
    <p:extLst>
      <p:ext uri="{BB962C8B-B14F-4D97-AF65-F5344CB8AC3E}">
        <p14:creationId xmlns:p14="http://schemas.microsoft.com/office/powerpoint/2010/main" val="31525047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Planning Tips</a:t>
            </a:r>
          </a:p>
        </p:txBody>
      </p:sp>
      <p:sp>
        <p:nvSpPr>
          <p:cNvPr id="3" name="Content Placeholder 2"/>
          <p:cNvSpPr>
            <a:spLocks noGrp="1"/>
          </p:cNvSpPr>
          <p:nvPr>
            <p:ph sz="quarter" idx="10"/>
          </p:nvPr>
        </p:nvSpPr>
        <p:spPr>
          <a:xfrm>
            <a:off x="268288" y="1398397"/>
            <a:ext cx="11542503" cy="5053691"/>
          </a:xfrm>
        </p:spPr>
        <p:txBody>
          <a:bodyPr/>
          <a:lstStyle/>
          <a:p>
            <a:r>
              <a:rPr lang="en-US" sz="2800" dirty="0"/>
              <a:t>Choose standard or premium storage based on IOPS and disk transfer throughput caps</a:t>
            </a:r>
          </a:p>
          <a:p>
            <a:r>
              <a:rPr lang="en-US" sz="2800" dirty="0"/>
              <a:t>Use Windows storage pool to stripe standard disks to extend IOPS capacity</a:t>
            </a:r>
          </a:p>
          <a:p>
            <a:r>
              <a:rPr lang="en-US" sz="2800" dirty="0"/>
              <a:t>Have a landscape level view for IOPS requirement</a:t>
            </a:r>
          </a:p>
          <a:p>
            <a:r>
              <a:rPr lang="en-US" sz="2800" dirty="0"/>
              <a:t>Standard storage accounts have 20,000 IOPS cap</a:t>
            </a:r>
          </a:p>
          <a:p>
            <a:r>
              <a:rPr lang="en-US" sz="2800" dirty="0"/>
              <a:t>No IOPS cap for premium storage accounts but max disks at 280, 140, 35 drives for P10, P20, P30 respectively</a:t>
            </a:r>
            <a:endParaRPr lang="en-US" sz="2800" dirty="0">
              <a:solidFill>
                <a:srgbClr val="FFFF00"/>
              </a:solidFill>
            </a:endParaRPr>
          </a:p>
          <a:p>
            <a:r>
              <a:rPr lang="en-US" sz="2800" dirty="0"/>
              <a:t>SAP application servers don’t need premium storage</a:t>
            </a:r>
          </a:p>
          <a:p>
            <a:r>
              <a:rPr lang="en-US" sz="2800" dirty="0"/>
              <a:t>Use separate storage account for diagnostics and logs</a:t>
            </a:r>
            <a:endParaRPr lang="en-US" sz="2800" dirty="0">
              <a:solidFill>
                <a:srgbClr val="FFFF00"/>
              </a:solidFill>
            </a:endParaRPr>
          </a:p>
          <a:p>
            <a:r>
              <a:rPr lang="en-US" sz="2800" dirty="0"/>
              <a:t>Don’t use GRS for data, log, and </a:t>
            </a:r>
            <a:r>
              <a:rPr lang="en-US" sz="2800" dirty="0" err="1"/>
              <a:t>tempdb</a:t>
            </a:r>
            <a:r>
              <a:rPr lang="en-US" sz="2800" dirty="0"/>
              <a:t> files</a:t>
            </a:r>
          </a:p>
        </p:txBody>
      </p:sp>
    </p:spTree>
    <p:extLst>
      <p:ext uri="{BB962C8B-B14F-4D97-AF65-F5344CB8AC3E}">
        <p14:creationId xmlns:p14="http://schemas.microsoft.com/office/powerpoint/2010/main" val="35815601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 DR</a:t>
            </a:r>
          </a:p>
        </p:txBody>
      </p:sp>
    </p:spTree>
    <p:extLst>
      <p:ext uri="{BB962C8B-B14F-4D97-AF65-F5344CB8AC3E}">
        <p14:creationId xmlns:p14="http://schemas.microsoft.com/office/powerpoint/2010/main" val="4060824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769859" y="3791733"/>
            <a:ext cx="3575755" cy="259805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 name="Title 1"/>
          <p:cNvSpPr>
            <a:spLocks noGrp="1"/>
          </p:cNvSpPr>
          <p:nvPr>
            <p:ph type="title"/>
          </p:nvPr>
        </p:nvSpPr>
        <p:spPr/>
        <p:txBody>
          <a:bodyPr/>
          <a:lstStyle/>
          <a:p>
            <a:r>
              <a:rPr lang="en-US" sz="5290" dirty="0"/>
              <a:t>SAP AS HTTP(S) &amp; Logon Load Balancing</a:t>
            </a:r>
          </a:p>
        </p:txBody>
      </p:sp>
      <p:sp>
        <p:nvSpPr>
          <p:cNvPr id="4" name="TextBox 3"/>
          <p:cNvSpPr txBox="1"/>
          <p:nvPr/>
        </p:nvSpPr>
        <p:spPr>
          <a:xfrm>
            <a:off x="8807374" y="1818639"/>
            <a:ext cx="3144555" cy="2757678"/>
          </a:xfrm>
          <a:prstGeom prst="rect">
            <a:avLst/>
          </a:prstGeom>
          <a:noFill/>
        </p:spPr>
        <p:txBody>
          <a:bodyPr wrap="square" lIns="182880" tIns="146304" rIns="182880" bIns="146304" rtlCol="0">
            <a:spAutoFit/>
          </a:bodyPr>
          <a:lstStyle/>
          <a:p>
            <a:r>
              <a:rPr lang="en-US" sz="2000" i="1" dirty="0"/>
              <a:t>HTTP(S) Load balancing between many SAP </a:t>
            </a:r>
            <a:r>
              <a:rPr lang="en-US" sz="2000" i="1" dirty="0" err="1"/>
              <a:t>NetWeaver</a:t>
            </a:r>
            <a:r>
              <a:rPr lang="en-US" sz="2000" i="1" dirty="0"/>
              <a:t> AS requires external load balancers</a:t>
            </a:r>
          </a:p>
          <a:p>
            <a:r>
              <a:rPr lang="en-US" sz="2000" i="1" dirty="0"/>
              <a:t>SAPGUI logons to ABAP stack load balanced by ABAP Central Service’s message server</a:t>
            </a:r>
            <a:endParaRPr lang="en-US" sz="2000" dirty="0"/>
          </a:p>
        </p:txBody>
      </p:sp>
      <p:sp>
        <p:nvSpPr>
          <p:cNvPr id="3" name="Rectangle 2"/>
          <p:cNvSpPr/>
          <p:nvPr/>
        </p:nvSpPr>
        <p:spPr bwMode="auto">
          <a:xfrm>
            <a:off x="5171297" y="1480653"/>
            <a:ext cx="1432260" cy="472101"/>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2584" y="1391754"/>
            <a:ext cx="1503991" cy="627864"/>
          </a:xfrm>
          <a:prstGeom prst="rect">
            <a:avLst/>
          </a:prstGeom>
          <a:no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Clients (SAPGUIs)</a:t>
            </a:r>
          </a:p>
        </p:txBody>
      </p:sp>
      <p:sp>
        <p:nvSpPr>
          <p:cNvPr id="8" name="Rectangle 7"/>
          <p:cNvSpPr/>
          <p:nvPr/>
        </p:nvSpPr>
        <p:spPr bwMode="auto">
          <a:xfrm>
            <a:off x="2718164" y="1478325"/>
            <a:ext cx="1237411" cy="470975"/>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2814232" y="1383626"/>
            <a:ext cx="1080311" cy="627864"/>
          </a:xfrm>
          <a:prstGeom prst="rect">
            <a:avLst/>
          </a:prstGeom>
          <a:no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Clients (Browsers)</a:t>
            </a:r>
          </a:p>
        </p:txBody>
      </p:sp>
      <p:sp>
        <p:nvSpPr>
          <p:cNvPr id="10" name="Rectangle 9"/>
          <p:cNvSpPr/>
          <p:nvPr/>
        </p:nvSpPr>
        <p:spPr bwMode="auto">
          <a:xfrm>
            <a:off x="5171297" y="2945636"/>
            <a:ext cx="1432260" cy="448381"/>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2653249" y="2985660"/>
            <a:ext cx="1387127" cy="432844"/>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246703" y="2938993"/>
            <a:ext cx="1180131" cy="461665"/>
          </a:xfrm>
          <a:prstGeom prst="rect">
            <a:avLst/>
          </a:prstGeom>
          <a:no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ABAP  SCS</a:t>
            </a:r>
          </a:p>
        </p:txBody>
      </p:sp>
      <p:sp>
        <p:nvSpPr>
          <p:cNvPr id="14" name="TextBox 13"/>
          <p:cNvSpPr txBox="1"/>
          <p:nvPr/>
        </p:nvSpPr>
        <p:spPr>
          <a:xfrm>
            <a:off x="2586062" y="2945636"/>
            <a:ext cx="1502314" cy="461665"/>
          </a:xfrm>
          <a:prstGeom prst="rect">
            <a:avLst/>
          </a:prstGeom>
          <a:solidFill>
            <a:schemeClr val="accent4">
              <a:lumMod val="40000"/>
              <a:lumOff val="60000"/>
            </a:schemeClr>
          </a:solid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Web Dispatcher</a:t>
            </a:r>
          </a:p>
        </p:txBody>
      </p:sp>
      <p:grpSp>
        <p:nvGrpSpPr>
          <p:cNvPr id="17" name="Group 16"/>
          <p:cNvGrpSpPr/>
          <p:nvPr/>
        </p:nvGrpSpPr>
        <p:grpSpPr>
          <a:xfrm>
            <a:off x="2884476" y="2125975"/>
            <a:ext cx="1097619" cy="750282"/>
            <a:chOff x="1602802" y="3408057"/>
            <a:chExt cx="1097619" cy="750282"/>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802" y="3408057"/>
              <a:ext cx="750282" cy="750282"/>
            </a:xfrm>
            <a:prstGeom prst="rect">
              <a:avLst/>
            </a:prstGeom>
          </p:spPr>
        </p:pic>
        <p:sp>
          <p:nvSpPr>
            <p:cNvPr id="16" name="TextBox 15"/>
            <p:cNvSpPr txBox="1"/>
            <p:nvPr/>
          </p:nvSpPr>
          <p:spPr>
            <a:xfrm>
              <a:off x="1602802" y="3558175"/>
              <a:ext cx="1097619" cy="600164"/>
            </a:xfrm>
            <a:prstGeom prst="rect">
              <a:avLst/>
            </a:prstGeom>
            <a:noFill/>
          </p:spPr>
          <p:txBody>
            <a:bodyPr wrap="square" lIns="182880" tIns="146304" rIns="182880" bIns="146304" rtlCol="0">
              <a:spAutoFit/>
            </a:bodyPr>
            <a:lstStyle/>
            <a:p>
              <a:pPr>
                <a:lnSpc>
                  <a:spcPct val="90000"/>
                </a:lnSpc>
                <a:spcAft>
                  <a:spcPts val="600"/>
                </a:spcAft>
              </a:pPr>
              <a:r>
                <a:rPr lang="en-US" sz="1050" dirty="0">
                  <a:gradFill>
                    <a:gsLst>
                      <a:gs pos="2917">
                        <a:schemeClr val="tx1"/>
                      </a:gs>
                      <a:gs pos="30000">
                        <a:schemeClr val="tx1"/>
                      </a:gs>
                    </a:gsLst>
                    <a:lin ang="5400000" scaled="0"/>
                  </a:gradFill>
                </a:rPr>
                <a:t>Internet or Intranet</a:t>
              </a:r>
            </a:p>
          </p:txBody>
        </p:sp>
      </p:grpSp>
      <p:sp>
        <p:nvSpPr>
          <p:cNvPr id="23" name="Rectangle 22"/>
          <p:cNvSpPr/>
          <p:nvPr/>
        </p:nvSpPr>
        <p:spPr bwMode="auto">
          <a:xfrm>
            <a:off x="2884476" y="5170110"/>
            <a:ext cx="1072726" cy="63304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2884476" y="5198026"/>
            <a:ext cx="112823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ABAP Dispatcher</a:t>
            </a:r>
          </a:p>
        </p:txBody>
      </p:sp>
      <p:sp>
        <p:nvSpPr>
          <p:cNvPr id="25" name="Rectangle 24"/>
          <p:cNvSpPr/>
          <p:nvPr/>
        </p:nvSpPr>
        <p:spPr bwMode="auto">
          <a:xfrm>
            <a:off x="1215461" y="5189484"/>
            <a:ext cx="867578" cy="63304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119901" y="5148338"/>
            <a:ext cx="1098437" cy="627864"/>
          </a:xfrm>
          <a:prstGeom prst="rect">
            <a:avLst/>
          </a:prstGeom>
          <a:solidFill>
            <a:schemeClr val="tx2">
              <a:lumMod val="75000"/>
            </a:schemeClr>
          </a:solid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Java Dispatcher</a:t>
            </a:r>
          </a:p>
        </p:txBody>
      </p:sp>
      <p:sp>
        <p:nvSpPr>
          <p:cNvPr id="28" name="Rectangle 27"/>
          <p:cNvSpPr/>
          <p:nvPr/>
        </p:nvSpPr>
        <p:spPr bwMode="auto">
          <a:xfrm>
            <a:off x="2884476" y="5816290"/>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Work Procs</a:t>
            </a:r>
          </a:p>
        </p:txBody>
      </p:sp>
      <p:sp>
        <p:nvSpPr>
          <p:cNvPr id="37" name="Rectangle 36"/>
          <p:cNvSpPr/>
          <p:nvPr/>
        </p:nvSpPr>
        <p:spPr bwMode="auto">
          <a:xfrm>
            <a:off x="1119901" y="5794325"/>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Java Serv. Procs</a:t>
            </a:r>
          </a:p>
        </p:txBody>
      </p:sp>
      <p:sp>
        <p:nvSpPr>
          <p:cNvPr id="42" name="TextBox 41"/>
          <p:cNvSpPr txBox="1"/>
          <p:nvPr/>
        </p:nvSpPr>
        <p:spPr>
          <a:xfrm>
            <a:off x="875768" y="3682663"/>
            <a:ext cx="2131873" cy="440890"/>
          </a:xfrm>
          <a:prstGeom prst="rect">
            <a:avLst/>
          </a:prstGeom>
          <a:noFill/>
        </p:spPr>
        <p:txBody>
          <a:bodyPr wrap="square" lIns="182880" tIns="146304" rIns="182880" bIns="146304" rtlCol="0">
            <a:spAutoFit/>
          </a:bodyPr>
          <a:lstStyle/>
          <a:p>
            <a:pPr>
              <a:lnSpc>
                <a:spcPct val="90000"/>
              </a:lnSpc>
              <a:spcAft>
                <a:spcPts val="600"/>
              </a:spcAft>
            </a:pPr>
            <a:r>
              <a:rPr lang="en-US" sz="1050" dirty="0" err="1">
                <a:gradFill>
                  <a:gsLst>
                    <a:gs pos="2917">
                      <a:schemeClr val="tx1"/>
                    </a:gs>
                    <a:gs pos="30000">
                      <a:schemeClr val="tx1"/>
                    </a:gs>
                  </a:gsLst>
                  <a:lin ang="5400000" scaled="0"/>
                </a:gradFill>
              </a:rPr>
              <a:t>Netweaver</a:t>
            </a:r>
            <a:r>
              <a:rPr lang="en-US" sz="1050" dirty="0">
                <a:gradFill>
                  <a:gsLst>
                    <a:gs pos="2917">
                      <a:schemeClr val="tx1"/>
                    </a:gs>
                    <a:gs pos="30000">
                      <a:schemeClr val="tx1"/>
                    </a:gs>
                  </a:gsLst>
                  <a:lin ang="5400000" scaled="0"/>
                </a:gradFill>
              </a:rPr>
              <a:t> Dual-Stack AS</a:t>
            </a:r>
          </a:p>
        </p:txBody>
      </p:sp>
      <p:pic>
        <p:nvPicPr>
          <p:cNvPr id="43" name="Picture 4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73522" y="3701165"/>
            <a:ext cx="268676" cy="338686"/>
          </a:xfrm>
          <a:prstGeom prst="rect">
            <a:avLst/>
          </a:prstGeom>
        </p:spPr>
      </p:pic>
      <p:sp>
        <p:nvSpPr>
          <p:cNvPr id="142" name="Oval 141"/>
          <p:cNvSpPr/>
          <p:nvPr/>
        </p:nvSpPr>
        <p:spPr bwMode="auto">
          <a:xfrm>
            <a:off x="2997050" y="3441822"/>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1</a:t>
            </a:r>
          </a:p>
        </p:txBody>
      </p:sp>
      <p:sp>
        <p:nvSpPr>
          <p:cNvPr id="143" name="Oval 142"/>
          <p:cNvSpPr/>
          <p:nvPr/>
        </p:nvSpPr>
        <p:spPr bwMode="auto">
          <a:xfrm>
            <a:off x="5890257" y="3439814"/>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2</a:t>
            </a:r>
          </a:p>
        </p:txBody>
      </p:sp>
      <p:sp>
        <p:nvSpPr>
          <p:cNvPr id="144" name="Oval 143"/>
          <p:cNvSpPr/>
          <p:nvPr/>
        </p:nvSpPr>
        <p:spPr bwMode="auto">
          <a:xfrm>
            <a:off x="8553607" y="1998438"/>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1</a:t>
            </a:r>
          </a:p>
        </p:txBody>
      </p:sp>
      <p:sp>
        <p:nvSpPr>
          <p:cNvPr id="145" name="Oval 144"/>
          <p:cNvSpPr/>
          <p:nvPr/>
        </p:nvSpPr>
        <p:spPr bwMode="auto">
          <a:xfrm>
            <a:off x="8563375" y="3230315"/>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2</a:t>
            </a:r>
          </a:p>
        </p:txBody>
      </p:sp>
      <p:grpSp>
        <p:nvGrpSpPr>
          <p:cNvPr id="29" name="Group 28"/>
          <p:cNvGrpSpPr/>
          <p:nvPr/>
        </p:nvGrpSpPr>
        <p:grpSpPr>
          <a:xfrm>
            <a:off x="1316151" y="4266369"/>
            <a:ext cx="2387265" cy="489365"/>
            <a:chOff x="4327452" y="4372758"/>
            <a:chExt cx="2387265" cy="489365"/>
          </a:xfrm>
        </p:grpSpPr>
        <p:sp>
          <p:nvSpPr>
            <p:cNvPr id="18" name="Rectangle 17"/>
            <p:cNvSpPr/>
            <p:nvPr/>
          </p:nvSpPr>
          <p:spPr bwMode="auto">
            <a:xfrm>
              <a:off x="4327452" y="4431162"/>
              <a:ext cx="2222204" cy="34841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solidFill>
                  <a:schemeClr val="accent5">
                    <a:lumMod val="75000"/>
                  </a:schemeClr>
                </a:solidFill>
                <a:ea typeface="Segoe UI" pitchFamily="34" charset="0"/>
                <a:cs typeface="Segoe UI" pitchFamily="34" charset="0"/>
              </a:endParaRPr>
            </a:p>
          </p:txBody>
        </p:sp>
        <p:sp>
          <p:nvSpPr>
            <p:cNvPr id="22" name="TextBox 21"/>
            <p:cNvSpPr txBox="1"/>
            <p:nvPr/>
          </p:nvSpPr>
          <p:spPr>
            <a:xfrm>
              <a:off x="4327453" y="4372758"/>
              <a:ext cx="238726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accent5">
                      <a:lumMod val="75000"/>
                    </a:schemeClr>
                  </a:solidFill>
                  <a:ea typeface="Segoe UI" pitchFamily="34" charset="0"/>
                  <a:cs typeface="Segoe UI" pitchFamily="34" charset="0"/>
                </a:rPr>
                <a:t>Internet Comm. Mgr.</a:t>
              </a:r>
            </a:p>
          </p:txBody>
        </p:sp>
      </p:grpSp>
      <p:sp>
        <p:nvSpPr>
          <p:cNvPr id="88" name="Rounded Rectangle 87"/>
          <p:cNvSpPr/>
          <p:nvPr/>
        </p:nvSpPr>
        <p:spPr>
          <a:xfrm>
            <a:off x="4771255" y="3816538"/>
            <a:ext cx="3575755" cy="257324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89" name="Rectangle 88"/>
          <p:cNvSpPr/>
          <p:nvPr/>
        </p:nvSpPr>
        <p:spPr bwMode="auto">
          <a:xfrm>
            <a:off x="5140834" y="5187920"/>
            <a:ext cx="1072726" cy="63304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TextBox 89"/>
          <p:cNvSpPr txBox="1"/>
          <p:nvPr/>
        </p:nvSpPr>
        <p:spPr>
          <a:xfrm>
            <a:off x="5140834" y="5215836"/>
            <a:ext cx="112823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ABAP Dispatcher</a:t>
            </a:r>
          </a:p>
        </p:txBody>
      </p:sp>
      <p:sp>
        <p:nvSpPr>
          <p:cNvPr id="91" name="Rectangle 90"/>
          <p:cNvSpPr/>
          <p:nvPr/>
        </p:nvSpPr>
        <p:spPr bwMode="auto">
          <a:xfrm>
            <a:off x="6935208" y="5217400"/>
            <a:ext cx="867578" cy="63304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TextBox 91"/>
          <p:cNvSpPr txBox="1"/>
          <p:nvPr/>
        </p:nvSpPr>
        <p:spPr>
          <a:xfrm>
            <a:off x="6839648" y="5176254"/>
            <a:ext cx="1098437" cy="627864"/>
          </a:xfrm>
          <a:prstGeom prst="rect">
            <a:avLst/>
          </a:prstGeom>
          <a:solidFill>
            <a:schemeClr val="tx2">
              <a:lumMod val="75000"/>
            </a:schemeClr>
          </a:solid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Java Dispatcher</a:t>
            </a:r>
          </a:p>
        </p:txBody>
      </p:sp>
      <p:sp>
        <p:nvSpPr>
          <p:cNvPr id="120" name="Rectangle 119"/>
          <p:cNvSpPr/>
          <p:nvPr/>
        </p:nvSpPr>
        <p:spPr bwMode="auto">
          <a:xfrm>
            <a:off x="5140834" y="5834100"/>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Work Procs</a:t>
            </a:r>
          </a:p>
        </p:txBody>
      </p:sp>
      <p:sp>
        <p:nvSpPr>
          <p:cNvPr id="122" name="Rectangle 121"/>
          <p:cNvSpPr/>
          <p:nvPr/>
        </p:nvSpPr>
        <p:spPr bwMode="auto">
          <a:xfrm>
            <a:off x="6839648" y="5822241"/>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Java Serv. Procs</a:t>
            </a:r>
          </a:p>
        </p:txBody>
      </p:sp>
      <p:sp>
        <p:nvSpPr>
          <p:cNvPr id="123" name="TextBox 122"/>
          <p:cNvSpPr txBox="1"/>
          <p:nvPr/>
        </p:nvSpPr>
        <p:spPr>
          <a:xfrm>
            <a:off x="6373991" y="3707469"/>
            <a:ext cx="2131873" cy="440890"/>
          </a:xfrm>
          <a:prstGeom prst="rect">
            <a:avLst/>
          </a:prstGeom>
          <a:noFill/>
        </p:spPr>
        <p:txBody>
          <a:bodyPr wrap="square" lIns="182880" tIns="146304" rIns="182880" bIns="146304" rtlCol="0">
            <a:spAutoFit/>
          </a:bodyPr>
          <a:lstStyle/>
          <a:p>
            <a:pPr>
              <a:lnSpc>
                <a:spcPct val="90000"/>
              </a:lnSpc>
              <a:spcAft>
                <a:spcPts val="600"/>
              </a:spcAft>
            </a:pPr>
            <a:r>
              <a:rPr lang="en-US" sz="1050" dirty="0" err="1">
                <a:gradFill>
                  <a:gsLst>
                    <a:gs pos="2917">
                      <a:schemeClr val="tx1"/>
                    </a:gs>
                    <a:gs pos="30000">
                      <a:schemeClr val="tx1"/>
                    </a:gs>
                  </a:gsLst>
                  <a:lin ang="5400000" scaled="0"/>
                </a:gradFill>
              </a:rPr>
              <a:t>Netweaver</a:t>
            </a:r>
            <a:r>
              <a:rPr lang="en-US" sz="1050" dirty="0">
                <a:gradFill>
                  <a:gsLst>
                    <a:gs pos="2917">
                      <a:schemeClr val="tx1"/>
                    </a:gs>
                    <a:gs pos="30000">
                      <a:schemeClr val="tx1"/>
                    </a:gs>
                  </a:gsLst>
                  <a:lin ang="5400000" scaled="0"/>
                </a:gradFill>
              </a:rPr>
              <a:t> Dual-Stack AS</a:t>
            </a:r>
          </a:p>
        </p:txBody>
      </p:sp>
      <p:pic>
        <p:nvPicPr>
          <p:cNvPr id="124" name="Picture 1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254012" y="3746657"/>
            <a:ext cx="268676" cy="338686"/>
          </a:xfrm>
          <a:prstGeom prst="rect">
            <a:avLst/>
          </a:prstGeom>
        </p:spPr>
      </p:pic>
      <p:grpSp>
        <p:nvGrpSpPr>
          <p:cNvPr id="125" name="Group 124"/>
          <p:cNvGrpSpPr/>
          <p:nvPr/>
        </p:nvGrpSpPr>
        <p:grpSpPr>
          <a:xfrm>
            <a:off x="5546153" y="4291175"/>
            <a:ext cx="2387265" cy="489365"/>
            <a:chOff x="4327452" y="4372758"/>
            <a:chExt cx="2387265" cy="489365"/>
          </a:xfrm>
        </p:grpSpPr>
        <p:sp>
          <p:nvSpPr>
            <p:cNvPr id="126" name="Rectangle 125"/>
            <p:cNvSpPr/>
            <p:nvPr/>
          </p:nvSpPr>
          <p:spPr bwMode="auto">
            <a:xfrm>
              <a:off x="4327452" y="4431162"/>
              <a:ext cx="2222204" cy="34841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solidFill>
                  <a:schemeClr val="accent5">
                    <a:lumMod val="75000"/>
                  </a:schemeClr>
                </a:solidFill>
                <a:ea typeface="Segoe UI" pitchFamily="34" charset="0"/>
                <a:cs typeface="Segoe UI" pitchFamily="34" charset="0"/>
              </a:endParaRPr>
            </a:p>
          </p:txBody>
        </p:sp>
        <p:sp>
          <p:nvSpPr>
            <p:cNvPr id="127" name="TextBox 126"/>
            <p:cNvSpPr txBox="1"/>
            <p:nvPr/>
          </p:nvSpPr>
          <p:spPr>
            <a:xfrm>
              <a:off x="4327453" y="4372758"/>
              <a:ext cx="238726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accent5">
                      <a:lumMod val="75000"/>
                    </a:schemeClr>
                  </a:solidFill>
                  <a:ea typeface="Segoe UI" pitchFamily="34" charset="0"/>
                  <a:cs typeface="Segoe UI" pitchFamily="34" charset="0"/>
                </a:rPr>
                <a:t>Internet Comm. Mgr.</a:t>
              </a:r>
            </a:p>
          </p:txBody>
        </p:sp>
      </p:grpSp>
      <p:cxnSp>
        <p:nvCxnSpPr>
          <p:cNvPr id="33" name="Straight Arrow Connector 32"/>
          <p:cNvCxnSpPr/>
          <p:nvPr/>
        </p:nvCxnSpPr>
        <p:spPr>
          <a:xfrm>
            <a:off x="3347220" y="1945220"/>
            <a:ext cx="865" cy="2939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 idx="2"/>
          </p:cNvCxnSpPr>
          <p:nvPr/>
        </p:nvCxnSpPr>
        <p:spPr>
          <a:xfrm>
            <a:off x="5854580" y="2019618"/>
            <a:ext cx="2179" cy="8675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3347162" y="2728462"/>
            <a:ext cx="8640" cy="2199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4" idx="2"/>
          </p:cNvCxnSpPr>
          <p:nvPr/>
        </p:nvCxnSpPr>
        <p:spPr>
          <a:xfrm>
            <a:off x="3337219" y="3407301"/>
            <a:ext cx="0" cy="678042"/>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05249" y="4074466"/>
            <a:ext cx="34142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19497" y="4069288"/>
            <a:ext cx="0" cy="2802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605249" y="4069288"/>
            <a:ext cx="4729" cy="2466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26"/>
          <p:cNvCxnSpPr/>
          <p:nvPr/>
        </p:nvCxnSpPr>
        <p:spPr>
          <a:xfrm rot="5400000">
            <a:off x="4452569" y="3530558"/>
            <a:ext cx="1531215" cy="1260108"/>
          </a:xfrm>
          <a:prstGeom prst="bentConnector3">
            <a:avLst>
              <a:gd name="adj1" fmla="val 1350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29"/>
          <p:cNvCxnSpPr>
            <a:stCxn id="26" idx="0"/>
            <a:endCxn id="24" idx="0"/>
          </p:cNvCxnSpPr>
          <p:nvPr/>
        </p:nvCxnSpPr>
        <p:spPr>
          <a:xfrm rot="16200000" flipH="1">
            <a:off x="2534013" y="4283445"/>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30"/>
          <p:cNvCxnSpPr/>
          <p:nvPr/>
        </p:nvCxnSpPr>
        <p:spPr>
          <a:xfrm rot="16200000" flipH="1">
            <a:off x="4590651" y="4289646"/>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31"/>
          <p:cNvCxnSpPr>
            <a:stCxn id="89" idx="0"/>
            <a:endCxn id="92" idx="0"/>
          </p:cNvCxnSpPr>
          <p:nvPr/>
        </p:nvCxnSpPr>
        <p:spPr>
          <a:xfrm rot="5400000" flipH="1" flipV="1">
            <a:off x="6527199" y="4326252"/>
            <a:ext cx="11666" cy="1711670"/>
          </a:xfrm>
          <a:prstGeom prst="bentConnector3">
            <a:avLst>
              <a:gd name="adj1" fmla="val 205954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33"/>
          <p:cNvCxnSpPr/>
          <p:nvPr/>
        </p:nvCxnSpPr>
        <p:spPr>
          <a:xfrm>
            <a:off x="2425057" y="468774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34"/>
          <p:cNvCxnSpPr/>
          <p:nvPr/>
        </p:nvCxnSpPr>
        <p:spPr>
          <a:xfrm>
            <a:off x="6537982" y="471672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Elbow Connector 35"/>
          <p:cNvCxnSpPr/>
          <p:nvPr/>
        </p:nvCxnSpPr>
        <p:spPr>
          <a:xfrm rot="5400000">
            <a:off x="4452569" y="3530558"/>
            <a:ext cx="1531215" cy="1260108"/>
          </a:xfrm>
          <a:prstGeom prst="bentConnector3">
            <a:avLst>
              <a:gd name="adj1" fmla="val 1350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45"/>
          <p:cNvCxnSpPr>
            <a:stCxn id="26" idx="0"/>
            <a:endCxn id="24" idx="0"/>
          </p:cNvCxnSpPr>
          <p:nvPr/>
        </p:nvCxnSpPr>
        <p:spPr>
          <a:xfrm rot="16200000" flipH="1">
            <a:off x="2534013" y="4283445"/>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83"/>
          <p:cNvCxnSpPr/>
          <p:nvPr/>
        </p:nvCxnSpPr>
        <p:spPr>
          <a:xfrm rot="16200000" flipH="1">
            <a:off x="4590651" y="4289646"/>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84"/>
          <p:cNvCxnSpPr>
            <a:stCxn id="89" idx="0"/>
            <a:endCxn id="92" idx="0"/>
          </p:cNvCxnSpPr>
          <p:nvPr/>
        </p:nvCxnSpPr>
        <p:spPr>
          <a:xfrm rot="5400000" flipH="1" flipV="1">
            <a:off x="6527199" y="4326252"/>
            <a:ext cx="11666" cy="1711670"/>
          </a:xfrm>
          <a:prstGeom prst="bentConnector3">
            <a:avLst>
              <a:gd name="adj1" fmla="val 205954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56"/>
          <p:cNvCxnSpPr/>
          <p:nvPr/>
        </p:nvCxnSpPr>
        <p:spPr>
          <a:xfrm>
            <a:off x="2425057" y="468774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99"/>
          <p:cNvCxnSpPr/>
          <p:nvPr/>
        </p:nvCxnSpPr>
        <p:spPr>
          <a:xfrm>
            <a:off x="6537982" y="471672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5786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App Server HA DR</a:t>
            </a:r>
          </a:p>
        </p:txBody>
      </p:sp>
      <p:sp>
        <p:nvSpPr>
          <p:cNvPr id="3" name="Content Placeholder 2"/>
          <p:cNvSpPr>
            <a:spLocks noGrp="1"/>
          </p:cNvSpPr>
          <p:nvPr>
            <p:ph sz="quarter" idx="10"/>
          </p:nvPr>
        </p:nvSpPr>
        <p:spPr>
          <a:xfrm>
            <a:off x="268288" y="1398397"/>
            <a:ext cx="11542503" cy="3188565"/>
          </a:xfrm>
        </p:spPr>
        <p:txBody>
          <a:bodyPr/>
          <a:lstStyle/>
          <a:p>
            <a:r>
              <a:rPr lang="en-US"/>
              <a:t>SAP NW app servers achieve HA with load balancers</a:t>
            </a:r>
          </a:p>
          <a:p>
            <a:pPr lvl="1"/>
            <a:r>
              <a:rPr lang="en-US"/>
              <a:t>SAPlogon group for SAPGUI traffic</a:t>
            </a:r>
          </a:p>
          <a:p>
            <a:pPr lvl="1"/>
            <a:r>
              <a:rPr lang="en-US"/>
              <a:t>SAP Web Dispatcher for http(s) traffic</a:t>
            </a:r>
          </a:p>
          <a:p>
            <a:r>
              <a:rPr lang="en-US"/>
              <a:t>Replicate VM to remote region for DR via ASR</a:t>
            </a:r>
          </a:p>
        </p:txBody>
      </p:sp>
    </p:spTree>
    <p:extLst>
      <p:ext uri="{BB962C8B-B14F-4D97-AF65-F5344CB8AC3E}">
        <p14:creationId xmlns:p14="http://schemas.microsoft.com/office/powerpoint/2010/main" val="29555998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Central Services HA DR</a:t>
            </a:r>
          </a:p>
        </p:txBody>
      </p:sp>
      <p:sp>
        <p:nvSpPr>
          <p:cNvPr id="49" name="Rectangle 48"/>
          <p:cNvSpPr/>
          <p:nvPr/>
        </p:nvSpPr>
        <p:spPr bwMode="auto">
          <a:xfrm>
            <a:off x="2648227" y="2972830"/>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55" name="Rounded Rectangle 54"/>
          <p:cNvSpPr/>
          <p:nvPr/>
        </p:nvSpPr>
        <p:spPr>
          <a:xfrm>
            <a:off x="2904176" y="1775924"/>
            <a:ext cx="2700366" cy="179961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8" name="Picture 5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20128" y="2028571"/>
            <a:ext cx="488991" cy="488991"/>
          </a:xfrm>
          <a:prstGeom prst="rect">
            <a:avLst/>
          </a:prstGeom>
        </p:spPr>
      </p:pic>
      <p:sp>
        <p:nvSpPr>
          <p:cNvPr id="16" name="TextBox 15"/>
          <p:cNvSpPr txBox="1"/>
          <p:nvPr/>
        </p:nvSpPr>
        <p:spPr>
          <a:xfrm>
            <a:off x="4324704" y="2432842"/>
            <a:ext cx="127983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VM</a:t>
            </a:r>
          </a:p>
        </p:txBody>
      </p:sp>
      <p:pic>
        <p:nvPicPr>
          <p:cNvPr id="64" name="Picture 6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45983" y="2370974"/>
            <a:ext cx="488991" cy="488991"/>
          </a:xfrm>
          <a:prstGeom prst="rect">
            <a:avLst/>
          </a:prstGeom>
        </p:spPr>
      </p:pic>
      <p:sp>
        <p:nvSpPr>
          <p:cNvPr id="4" name="TextBox 3"/>
          <p:cNvSpPr txBox="1"/>
          <p:nvPr/>
        </p:nvSpPr>
        <p:spPr>
          <a:xfrm>
            <a:off x="2778405" y="1733508"/>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sp>
        <p:nvSpPr>
          <p:cNvPr id="24" name="Left-Right Arrow 23"/>
          <p:cNvSpPr/>
          <p:nvPr/>
        </p:nvSpPr>
        <p:spPr bwMode="auto">
          <a:xfrm>
            <a:off x="5513855" y="1965433"/>
            <a:ext cx="983215" cy="159510"/>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S2S VPN or ER</a:t>
            </a:r>
          </a:p>
        </p:txBody>
      </p:sp>
      <p:sp>
        <p:nvSpPr>
          <p:cNvPr id="6" name="Rectangle 5"/>
          <p:cNvSpPr/>
          <p:nvPr/>
        </p:nvSpPr>
        <p:spPr>
          <a:xfrm>
            <a:off x="463841" y="4199293"/>
            <a:ext cx="4175065" cy="1754326"/>
          </a:xfrm>
          <a:prstGeom prst="rect">
            <a:avLst/>
          </a:prstGeom>
        </p:spPr>
        <p:txBody>
          <a:bodyPr wrap="square">
            <a:spAutoFit/>
          </a:bodyPr>
          <a:lstStyle/>
          <a:p>
            <a:pPr lvl="0"/>
            <a:r>
              <a:rPr lang="en-US" dirty="0"/>
              <a:t>&gt;&gt; Schedule a job to ROBOCOPY the on-premises ASCS’ \</a:t>
            </a:r>
            <a:r>
              <a:rPr lang="en-US" dirty="0" err="1"/>
              <a:t>sapmnt</a:t>
            </a:r>
            <a:r>
              <a:rPr lang="en-US" dirty="0"/>
              <a:t> to a directory on a designated Azure VM once per day.  At failover, change the VM’s IP to that of the on-premises SCS cluster VNN IP</a:t>
            </a:r>
          </a:p>
        </p:txBody>
      </p:sp>
      <p:sp>
        <p:nvSpPr>
          <p:cNvPr id="51" name="Rounded Rectangle 50"/>
          <p:cNvSpPr/>
          <p:nvPr/>
        </p:nvSpPr>
        <p:spPr>
          <a:xfrm>
            <a:off x="6386131" y="1263307"/>
            <a:ext cx="3548901" cy="4446522"/>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2" name="Picture 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773790" y="3921446"/>
            <a:ext cx="488991" cy="488991"/>
          </a:xfrm>
          <a:prstGeom prst="rect">
            <a:avLst/>
          </a:prstGeom>
        </p:spPr>
      </p:pic>
      <p:pic>
        <p:nvPicPr>
          <p:cNvPr id="53" name="Picture 5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623758" y="3915128"/>
            <a:ext cx="488991" cy="488991"/>
          </a:xfrm>
          <a:prstGeom prst="rect">
            <a:avLst/>
          </a:prstGeom>
        </p:spPr>
      </p:pic>
      <p:pic>
        <p:nvPicPr>
          <p:cNvPr id="54" name="Picture 53"/>
          <p:cNvPicPr>
            <a:picLocks noChangeAspect="1"/>
          </p:cNvPicPr>
          <p:nvPr/>
        </p:nvPicPr>
        <p:blipFill>
          <a:blip r:embed="rId4"/>
          <a:stretch>
            <a:fillRect/>
          </a:stretch>
        </p:blipFill>
        <p:spPr>
          <a:xfrm>
            <a:off x="6794685" y="3537458"/>
            <a:ext cx="447201" cy="367270"/>
          </a:xfrm>
          <a:prstGeom prst="rect">
            <a:avLst/>
          </a:prstGeom>
        </p:spPr>
      </p:pic>
      <p:pic>
        <p:nvPicPr>
          <p:cNvPr id="56" name="Picture 55"/>
          <p:cNvPicPr>
            <a:picLocks noChangeAspect="1"/>
          </p:cNvPicPr>
          <p:nvPr/>
        </p:nvPicPr>
        <p:blipFill>
          <a:blip r:embed="rId4"/>
          <a:stretch>
            <a:fillRect/>
          </a:stretch>
        </p:blipFill>
        <p:spPr>
          <a:xfrm>
            <a:off x="7667019" y="3572338"/>
            <a:ext cx="402469" cy="330533"/>
          </a:xfrm>
          <a:prstGeom prst="rect">
            <a:avLst/>
          </a:prstGeom>
        </p:spPr>
      </p:pic>
      <p:sp>
        <p:nvSpPr>
          <p:cNvPr id="57" name="TextBox 56"/>
          <p:cNvSpPr txBox="1"/>
          <p:nvPr/>
        </p:nvSpPr>
        <p:spPr>
          <a:xfrm>
            <a:off x="6710021" y="4343123"/>
            <a:ext cx="155414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Cluster</a:t>
            </a:r>
          </a:p>
        </p:txBody>
      </p:sp>
      <p:pic>
        <p:nvPicPr>
          <p:cNvPr id="59" name="Picture 5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27280" y="2019696"/>
            <a:ext cx="488991" cy="488991"/>
          </a:xfrm>
          <a:prstGeom prst="rect">
            <a:avLst/>
          </a:prstGeom>
        </p:spPr>
      </p:pic>
      <p:sp>
        <p:nvSpPr>
          <p:cNvPr id="60" name="TextBox 59"/>
          <p:cNvSpPr txBox="1"/>
          <p:nvPr/>
        </p:nvSpPr>
        <p:spPr>
          <a:xfrm>
            <a:off x="6386132" y="1276237"/>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61" name="Straight Connector 9"/>
          <p:cNvCxnSpPr/>
          <p:nvPr/>
        </p:nvCxnSpPr>
        <p:spPr>
          <a:xfrm>
            <a:off x="7273981" y="4119860"/>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31"/>
          <p:cNvCxnSpPr/>
          <p:nvPr/>
        </p:nvCxnSpPr>
        <p:spPr>
          <a:xfrm>
            <a:off x="7273981" y="4119860"/>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276691" y="1783030"/>
            <a:ext cx="488991" cy="488991"/>
          </a:xfrm>
          <a:prstGeom prst="rect">
            <a:avLst/>
          </a:prstGeom>
        </p:spPr>
      </p:pic>
      <p:sp>
        <p:nvSpPr>
          <p:cNvPr id="65" name="TextBox 64"/>
          <p:cNvSpPr txBox="1"/>
          <p:nvPr/>
        </p:nvSpPr>
        <p:spPr>
          <a:xfrm>
            <a:off x="7789540" y="2167783"/>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66" name="Rounded Rectangle 65"/>
          <p:cNvSpPr/>
          <p:nvPr/>
        </p:nvSpPr>
        <p:spPr>
          <a:xfrm>
            <a:off x="6479561" y="3176498"/>
            <a:ext cx="1935485" cy="229096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 </a:t>
            </a:r>
          </a:p>
        </p:txBody>
      </p:sp>
      <p:pic>
        <p:nvPicPr>
          <p:cNvPr id="67" name="Picture 6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858031" y="3161491"/>
            <a:ext cx="647211" cy="647211"/>
          </a:xfrm>
          <a:prstGeom prst="rect">
            <a:avLst/>
          </a:prstGeom>
        </p:spPr>
      </p:pic>
      <p:sp>
        <p:nvSpPr>
          <p:cNvPr id="68" name="TextBox 67"/>
          <p:cNvSpPr txBox="1"/>
          <p:nvPr/>
        </p:nvSpPr>
        <p:spPr>
          <a:xfrm>
            <a:off x="8728022" y="3754254"/>
            <a:ext cx="1187759"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ILB  for SCS</a:t>
            </a:r>
          </a:p>
        </p:txBody>
      </p:sp>
      <p:cxnSp>
        <p:nvCxnSpPr>
          <p:cNvPr id="69" name="Straight Arrow Connector 68"/>
          <p:cNvCxnSpPr>
            <a:stCxn id="65" idx="2"/>
          </p:cNvCxnSpPr>
          <p:nvPr/>
        </p:nvCxnSpPr>
        <p:spPr>
          <a:xfrm>
            <a:off x="8502620" y="2629448"/>
            <a:ext cx="537263" cy="5470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265744" y="3434694"/>
            <a:ext cx="1616049" cy="3914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bwMode="auto">
          <a:xfrm>
            <a:off x="8037267" y="4150887"/>
            <a:ext cx="1041117" cy="1041442"/>
          </a:xfrm>
          <a:custGeom>
            <a:avLst/>
            <a:gdLst>
              <a:gd name="connsiteX0" fmla="*/ 1041117 w 1041117"/>
              <a:gd name="connsiteY0" fmla="*/ 0 h 1041442"/>
              <a:gd name="connsiteX1" fmla="*/ 992991 w 1041117"/>
              <a:gd name="connsiteY1" fmla="*/ 48126 h 1041442"/>
              <a:gd name="connsiteX2" fmla="*/ 944865 w 1041117"/>
              <a:gd name="connsiteY2" fmla="*/ 57752 h 1041442"/>
              <a:gd name="connsiteX3" fmla="*/ 906364 w 1041117"/>
              <a:gd name="connsiteY3" fmla="*/ 86627 h 1041442"/>
              <a:gd name="connsiteX4" fmla="*/ 858237 w 1041117"/>
              <a:gd name="connsiteY4" fmla="*/ 144379 h 1041442"/>
              <a:gd name="connsiteX5" fmla="*/ 848612 w 1041117"/>
              <a:gd name="connsiteY5" fmla="*/ 221381 h 1041442"/>
              <a:gd name="connsiteX6" fmla="*/ 781235 w 1041117"/>
              <a:gd name="connsiteY6" fmla="*/ 288758 h 1041442"/>
              <a:gd name="connsiteX7" fmla="*/ 723484 w 1041117"/>
              <a:gd name="connsiteY7" fmla="*/ 375385 h 1041442"/>
              <a:gd name="connsiteX8" fmla="*/ 617606 w 1041117"/>
              <a:gd name="connsiteY8" fmla="*/ 519764 h 1041442"/>
              <a:gd name="connsiteX9" fmla="*/ 569479 w 1041117"/>
              <a:gd name="connsiteY9" fmla="*/ 587141 h 1041442"/>
              <a:gd name="connsiteX10" fmla="*/ 463602 w 1041117"/>
              <a:gd name="connsiteY10" fmla="*/ 693019 h 1041442"/>
              <a:gd name="connsiteX11" fmla="*/ 434726 w 1041117"/>
              <a:gd name="connsiteY11" fmla="*/ 721895 h 1041442"/>
              <a:gd name="connsiteX12" fmla="*/ 376974 w 1041117"/>
              <a:gd name="connsiteY12" fmla="*/ 789272 h 1041442"/>
              <a:gd name="connsiteX13" fmla="*/ 309597 w 1041117"/>
              <a:gd name="connsiteY13" fmla="*/ 866274 h 1041442"/>
              <a:gd name="connsiteX14" fmla="*/ 290347 w 1041117"/>
              <a:gd name="connsiteY14" fmla="*/ 904775 h 1041442"/>
              <a:gd name="connsiteX15" fmla="*/ 232595 w 1041117"/>
              <a:gd name="connsiteY15" fmla="*/ 943276 h 1041442"/>
              <a:gd name="connsiteX16" fmla="*/ 165218 w 1041117"/>
              <a:gd name="connsiteY16" fmla="*/ 972152 h 1041442"/>
              <a:gd name="connsiteX17" fmla="*/ 136343 w 1041117"/>
              <a:gd name="connsiteY17" fmla="*/ 1001027 h 1041442"/>
              <a:gd name="connsiteX18" fmla="*/ 97842 w 1041117"/>
              <a:gd name="connsiteY18" fmla="*/ 1020278 h 1041442"/>
              <a:gd name="connsiteX19" fmla="*/ 68966 w 1041117"/>
              <a:gd name="connsiteY19" fmla="*/ 1039528 h 1041442"/>
              <a:gd name="connsiteX20" fmla="*/ 1589 w 1041117"/>
              <a:gd name="connsiteY20" fmla="*/ 1029903 h 1041442"/>
              <a:gd name="connsiteX21" fmla="*/ 40090 w 1041117"/>
              <a:gd name="connsiteY21" fmla="*/ 972152 h 1041442"/>
              <a:gd name="connsiteX22" fmla="*/ 68966 w 1041117"/>
              <a:gd name="connsiteY22" fmla="*/ 952901 h 104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41117" h="1041442">
                <a:moveTo>
                  <a:pt x="1041117" y="0"/>
                </a:moveTo>
                <a:cubicBezTo>
                  <a:pt x="1025075" y="16042"/>
                  <a:pt x="1012445" y="36454"/>
                  <a:pt x="992991" y="48126"/>
                </a:cubicBezTo>
                <a:cubicBezTo>
                  <a:pt x="978963" y="56543"/>
                  <a:pt x="959815" y="51108"/>
                  <a:pt x="944865" y="57752"/>
                </a:cubicBezTo>
                <a:cubicBezTo>
                  <a:pt x="930206" y="64267"/>
                  <a:pt x="918544" y="76187"/>
                  <a:pt x="906364" y="86627"/>
                </a:cubicBezTo>
                <a:cubicBezTo>
                  <a:pt x="877543" y="111330"/>
                  <a:pt x="878040" y="114675"/>
                  <a:pt x="858237" y="144379"/>
                </a:cubicBezTo>
                <a:cubicBezTo>
                  <a:pt x="855029" y="170046"/>
                  <a:pt x="856792" y="196841"/>
                  <a:pt x="848612" y="221381"/>
                </a:cubicBezTo>
                <a:cubicBezTo>
                  <a:pt x="832927" y="268437"/>
                  <a:pt x="809754" y="254535"/>
                  <a:pt x="781235" y="288758"/>
                </a:cubicBezTo>
                <a:cubicBezTo>
                  <a:pt x="759018" y="315419"/>
                  <a:pt x="743544" y="347066"/>
                  <a:pt x="723484" y="375385"/>
                </a:cubicBezTo>
                <a:cubicBezTo>
                  <a:pt x="688988" y="424085"/>
                  <a:pt x="652708" y="471499"/>
                  <a:pt x="617606" y="519764"/>
                </a:cubicBezTo>
                <a:cubicBezTo>
                  <a:pt x="601372" y="542085"/>
                  <a:pt x="588995" y="567625"/>
                  <a:pt x="569479" y="587141"/>
                </a:cubicBezTo>
                <a:lnTo>
                  <a:pt x="463602" y="693019"/>
                </a:lnTo>
                <a:cubicBezTo>
                  <a:pt x="453977" y="702644"/>
                  <a:pt x="442277" y="710569"/>
                  <a:pt x="434726" y="721895"/>
                </a:cubicBezTo>
                <a:cubicBezTo>
                  <a:pt x="393505" y="783725"/>
                  <a:pt x="442328" y="714582"/>
                  <a:pt x="376974" y="789272"/>
                </a:cubicBezTo>
                <a:cubicBezTo>
                  <a:pt x="284188" y="895313"/>
                  <a:pt x="419427" y="756444"/>
                  <a:pt x="309597" y="866274"/>
                </a:cubicBezTo>
                <a:cubicBezTo>
                  <a:pt x="303180" y="879108"/>
                  <a:pt x="300493" y="894629"/>
                  <a:pt x="290347" y="904775"/>
                </a:cubicBezTo>
                <a:cubicBezTo>
                  <a:pt x="273987" y="921135"/>
                  <a:pt x="251846" y="930442"/>
                  <a:pt x="232595" y="943276"/>
                </a:cubicBezTo>
                <a:cubicBezTo>
                  <a:pt x="192713" y="969864"/>
                  <a:pt x="214940" y="959720"/>
                  <a:pt x="165218" y="972152"/>
                </a:cubicBezTo>
                <a:cubicBezTo>
                  <a:pt x="155593" y="981777"/>
                  <a:pt x="147419" y="993115"/>
                  <a:pt x="136343" y="1001027"/>
                </a:cubicBezTo>
                <a:cubicBezTo>
                  <a:pt x="124667" y="1009367"/>
                  <a:pt x="110300" y="1013159"/>
                  <a:pt x="97842" y="1020278"/>
                </a:cubicBezTo>
                <a:cubicBezTo>
                  <a:pt x="87798" y="1026017"/>
                  <a:pt x="78591" y="1033111"/>
                  <a:pt x="68966" y="1039528"/>
                </a:cubicBezTo>
                <a:cubicBezTo>
                  <a:pt x="46507" y="1036320"/>
                  <a:pt x="10526" y="1050756"/>
                  <a:pt x="1589" y="1029903"/>
                </a:cubicBezTo>
                <a:cubicBezTo>
                  <a:pt x="-7525" y="1008638"/>
                  <a:pt x="24855" y="989564"/>
                  <a:pt x="40090" y="972152"/>
                </a:cubicBezTo>
                <a:cubicBezTo>
                  <a:pt x="47708" y="963446"/>
                  <a:pt x="68966" y="952901"/>
                  <a:pt x="68966" y="952901"/>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2" name="Straight Arrow Connector 71"/>
          <p:cNvCxnSpPr/>
          <p:nvPr/>
        </p:nvCxnSpPr>
        <p:spPr>
          <a:xfrm flipH="1">
            <a:off x="8264164" y="3627774"/>
            <a:ext cx="574616" cy="4147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8456343" y="2832421"/>
            <a:ext cx="1459438" cy="276999"/>
          </a:xfrm>
          <a:prstGeom prst="rect">
            <a:avLst/>
          </a:prstGeom>
        </p:spPr>
        <p:txBody>
          <a:bodyPr wrap="none">
            <a:spAutoFit/>
          </a:bodyPr>
          <a:lstStyle/>
          <a:p>
            <a:r>
              <a:rPr lang="en-US" sz="1200" dirty="0">
                <a:solidFill>
                  <a:srgbClr val="FFFFFF"/>
                </a:solidFill>
              </a:rPr>
              <a:t>WSFC Cluster VNN</a:t>
            </a:r>
            <a:endParaRPr lang="en-US" sz="1200" dirty="0"/>
          </a:p>
        </p:txBody>
      </p:sp>
      <p:pic>
        <p:nvPicPr>
          <p:cNvPr id="74" name="Picture 7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812880" y="4878661"/>
            <a:ext cx="410810" cy="410810"/>
          </a:xfrm>
          <a:prstGeom prst="rect">
            <a:avLst/>
          </a:prstGeom>
        </p:spPr>
      </p:pic>
      <p:pic>
        <p:nvPicPr>
          <p:cNvPr id="75" name="Picture 7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7662848" y="4887840"/>
            <a:ext cx="410810" cy="410810"/>
          </a:xfrm>
          <a:prstGeom prst="rect">
            <a:avLst/>
          </a:prstGeom>
        </p:spPr>
      </p:pic>
      <p:cxnSp>
        <p:nvCxnSpPr>
          <p:cNvPr id="76" name="Straight Connector 75"/>
          <p:cNvCxnSpPr/>
          <p:nvPr/>
        </p:nvCxnSpPr>
        <p:spPr>
          <a:xfrm flipV="1">
            <a:off x="7018285" y="4681762"/>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7866415" y="4698329"/>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bwMode="auto">
          <a:xfrm>
            <a:off x="6040904" y="2542566"/>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pic>
        <p:nvPicPr>
          <p:cNvPr id="50" name="Picture 49"/>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754196" y="2838062"/>
            <a:ext cx="410810" cy="410810"/>
          </a:xfrm>
          <a:prstGeom prst="rect">
            <a:avLst/>
          </a:prstGeom>
        </p:spPr>
      </p:pic>
      <p:sp>
        <p:nvSpPr>
          <p:cNvPr id="3" name="Curved Down Arrow 2"/>
          <p:cNvSpPr/>
          <p:nvPr/>
        </p:nvSpPr>
        <p:spPr bwMode="auto">
          <a:xfrm rot="13386341">
            <a:off x="4193972" y="4111713"/>
            <a:ext cx="2784979" cy="790384"/>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386640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Services for SAP</a:t>
            </a:r>
          </a:p>
        </p:txBody>
      </p:sp>
    </p:spTree>
    <p:extLst>
      <p:ext uri="{BB962C8B-B14F-4D97-AF65-F5344CB8AC3E}">
        <p14:creationId xmlns:p14="http://schemas.microsoft.com/office/powerpoint/2010/main" val="29807218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type="body" sz="quarter" idx="10"/>
          </p:nvPr>
        </p:nvSpPr>
        <p:spPr>
          <a:xfrm>
            <a:off x="269239" y="1115593"/>
            <a:ext cx="11654056" cy="5823133"/>
          </a:xfrm>
        </p:spPr>
        <p:txBody>
          <a:bodyPr/>
          <a:lstStyle/>
          <a:p>
            <a:r>
              <a:rPr lang="en-US" sz="3200" dirty="0"/>
              <a:t>Size Backup Server VM</a:t>
            </a:r>
          </a:p>
          <a:p>
            <a:pPr lvl="1"/>
            <a:r>
              <a:rPr lang="en-US" sz="2400" dirty="0">
                <a:latin typeface="+mj-lt"/>
              </a:rPr>
              <a:t>VM type : A2 (S), A3 (M), A4 (L) – scale out as needed</a:t>
            </a:r>
          </a:p>
          <a:p>
            <a:pPr lvl="1"/>
            <a:r>
              <a:rPr lang="en-US" sz="2400" dirty="0">
                <a:latin typeface="+mj-lt"/>
              </a:rPr>
              <a:t>In case of Azure Backup Server (SCDPM) : </a:t>
            </a:r>
            <a:r>
              <a:rPr lang="en-US" sz="2400" dirty="0">
                <a:latin typeface="+mj-lt"/>
                <a:hlinkClick r:id="rId3"/>
              </a:rPr>
              <a:t>https://technet.microsoft.com/en-US/library/jj852163.aspx</a:t>
            </a:r>
            <a:r>
              <a:rPr lang="en-US" sz="2400" dirty="0">
                <a:latin typeface="+mj-lt"/>
              </a:rPr>
              <a:t> </a:t>
            </a:r>
          </a:p>
          <a:p>
            <a:r>
              <a:rPr lang="en-US" sz="3200" dirty="0"/>
              <a:t>Size backup storage for both short-term and long-term</a:t>
            </a:r>
          </a:p>
          <a:p>
            <a:pPr lvl="1"/>
            <a:r>
              <a:rPr lang="en-US" sz="2400" u="sng" dirty="0">
                <a:latin typeface="+mj-lt"/>
              </a:rPr>
              <a:t>Short term</a:t>
            </a:r>
            <a:r>
              <a:rPr lang="en-US" sz="2400" dirty="0">
                <a:latin typeface="+mj-lt"/>
              </a:rPr>
              <a:t> : </a:t>
            </a:r>
            <a:r>
              <a:rPr lang="en-US" sz="2400" dirty="0" err="1">
                <a:latin typeface="+mj-lt"/>
              </a:rPr>
              <a:t>Fileshare</a:t>
            </a:r>
            <a:r>
              <a:rPr lang="en-US" sz="2400" dirty="0">
                <a:latin typeface="+mj-lt"/>
              </a:rPr>
              <a:t> or Backup Server’s local storage (e.g. every 15 mins for 7 days)</a:t>
            </a:r>
          </a:p>
          <a:p>
            <a:pPr lvl="2"/>
            <a:r>
              <a:rPr lang="en-US" sz="2400" dirty="0">
                <a:latin typeface="+mj-lt"/>
              </a:rPr>
              <a:t>Don’t dump backup locally @ DB servers</a:t>
            </a:r>
          </a:p>
          <a:p>
            <a:pPr lvl="2"/>
            <a:r>
              <a:rPr lang="en-US" sz="2400" dirty="0">
                <a:latin typeface="+mj-lt"/>
              </a:rPr>
              <a:t>For Azure Backup Server (SCDPM) storage, 2-3 times the size of the protected data</a:t>
            </a:r>
          </a:p>
          <a:p>
            <a:pPr lvl="2"/>
            <a:r>
              <a:rPr lang="en-US" sz="2400" dirty="0">
                <a:latin typeface="+mj-lt"/>
              </a:rPr>
              <a:t>Consider VM data disks cap: </a:t>
            </a:r>
            <a:r>
              <a:rPr lang="en-US" sz="1800" dirty="0">
                <a:latin typeface="+mj-lt"/>
              </a:rPr>
              <a:t>4 disks per A2 VM, 8 disks per A3 VM, and 16 disks per A4 VM</a:t>
            </a:r>
            <a:endParaRPr lang="en-US" sz="2000" dirty="0">
              <a:latin typeface="+mj-lt"/>
            </a:endParaRPr>
          </a:p>
          <a:p>
            <a:pPr lvl="1"/>
            <a:r>
              <a:rPr lang="en-US" sz="2400" u="sng" dirty="0">
                <a:latin typeface="+mj-lt"/>
              </a:rPr>
              <a:t>Long term</a:t>
            </a:r>
            <a:r>
              <a:rPr lang="en-US" sz="2400" dirty="0">
                <a:latin typeface="+mj-lt"/>
              </a:rPr>
              <a:t> : Azure Backup Vault (e.g. daily for 1 month, monthly for 1 year, yearly for XX years)</a:t>
            </a:r>
          </a:p>
          <a:p>
            <a:pPr lvl="1"/>
            <a:r>
              <a:rPr lang="en-US" sz="2400" dirty="0">
                <a:latin typeface="+mj-lt"/>
              </a:rPr>
              <a:t>Azure Backup Server (SCDPM) protection groups: </a:t>
            </a:r>
            <a:r>
              <a:rPr lang="en-US" sz="2400" dirty="0">
                <a:latin typeface="+mj-lt"/>
                <a:hlinkClick r:id="rId4"/>
              </a:rPr>
              <a:t>https://technet.microsoft.com/en-US/library/hh758007.aspx</a:t>
            </a:r>
            <a:r>
              <a:rPr lang="en-US" sz="2400" dirty="0">
                <a:latin typeface="+mj-lt"/>
              </a:rPr>
              <a:t> </a:t>
            </a:r>
          </a:p>
          <a:p>
            <a:pPr lvl="1"/>
            <a:endParaRPr lang="en-US" sz="2400" dirty="0">
              <a:latin typeface="+mj-lt"/>
            </a:endParaRPr>
          </a:p>
        </p:txBody>
      </p:sp>
    </p:spTree>
    <p:extLst>
      <p:ext uri="{BB962C8B-B14F-4D97-AF65-F5344CB8AC3E}">
        <p14:creationId xmlns:p14="http://schemas.microsoft.com/office/powerpoint/2010/main" val="1175042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an ADS?</a:t>
            </a:r>
          </a:p>
        </p:txBody>
      </p:sp>
      <p:sp>
        <p:nvSpPr>
          <p:cNvPr id="3" name="Content Placeholder 2"/>
          <p:cNvSpPr>
            <a:spLocks noGrp="1"/>
          </p:cNvSpPr>
          <p:nvPr>
            <p:ph sz="quarter" idx="10"/>
          </p:nvPr>
        </p:nvSpPr>
        <p:spPr>
          <a:xfrm>
            <a:off x="268288" y="1398397"/>
            <a:ext cx="11542503" cy="3508653"/>
          </a:xfrm>
        </p:spPr>
        <p:txBody>
          <a:bodyPr/>
          <a:lstStyle/>
          <a:p>
            <a:pPr marL="0" indent="0">
              <a:buNone/>
            </a:pPr>
            <a:r>
              <a:rPr lang="en-US" dirty="0"/>
              <a:t>An ADS includes mutual discovery, tailored product and technology drill-downs. It culminates with the delivery of a clear and actionable picture or architecture of how Microsoft and partner technologies can help customers reach their business goals. </a:t>
            </a:r>
          </a:p>
        </p:txBody>
      </p:sp>
    </p:spTree>
    <p:extLst>
      <p:ext uri="{BB962C8B-B14F-4D97-AF65-F5344CB8AC3E}">
        <p14:creationId xmlns:p14="http://schemas.microsoft.com/office/powerpoint/2010/main" val="241422637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tips</a:t>
            </a:r>
          </a:p>
        </p:txBody>
      </p:sp>
      <p:sp>
        <p:nvSpPr>
          <p:cNvPr id="3" name="Text Placeholder 2"/>
          <p:cNvSpPr>
            <a:spLocks noGrp="1"/>
          </p:cNvSpPr>
          <p:nvPr>
            <p:ph type="body" sz="quarter" idx="10"/>
          </p:nvPr>
        </p:nvSpPr>
        <p:spPr>
          <a:xfrm>
            <a:off x="269239" y="1187622"/>
            <a:ext cx="11705510" cy="4616648"/>
          </a:xfrm>
        </p:spPr>
        <p:txBody>
          <a:bodyPr/>
          <a:lstStyle/>
          <a:p>
            <a:r>
              <a:rPr lang="en-US" sz="3200" dirty="0"/>
              <a:t>Be mindful of </a:t>
            </a:r>
            <a:r>
              <a:rPr lang="en-US" sz="3200" u="sng" dirty="0"/>
              <a:t>network consumptions</a:t>
            </a:r>
            <a:r>
              <a:rPr lang="en-US" sz="3200" dirty="0"/>
              <a:t> by Backup operation</a:t>
            </a:r>
          </a:p>
          <a:p>
            <a:pPr lvl="1"/>
            <a:r>
              <a:rPr lang="en-US" sz="2400" dirty="0">
                <a:latin typeface="+mj-lt"/>
              </a:rPr>
              <a:t>Control network bandwidth as needed</a:t>
            </a:r>
          </a:p>
          <a:p>
            <a:pPr lvl="1"/>
            <a:r>
              <a:rPr lang="en-US" sz="2400" dirty="0">
                <a:latin typeface="+mj-lt"/>
              </a:rPr>
              <a:t>Resource Governor for SQL Server backup or configure backup agent </a:t>
            </a:r>
            <a:endParaRPr lang="en-US" sz="2000" dirty="0">
              <a:latin typeface="+mj-lt"/>
            </a:endParaRPr>
          </a:p>
          <a:p>
            <a:r>
              <a:rPr lang="en-US" sz="3200" dirty="0"/>
              <a:t>Initial backup always takes longer</a:t>
            </a:r>
          </a:p>
          <a:p>
            <a:r>
              <a:rPr lang="en-US" sz="3200" dirty="0"/>
              <a:t>Use </a:t>
            </a:r>
            <a:r>
              <a:rPr lang="en-US" sz="3200" u="sng" dirty="0"/>
              <a:t>Azure VM Backup</a:t>
            </a:r>
            <a:r>
              <a:rPr lang="en-US" sz="3200" dirty="0"/>
              <a:t> for non-production systems</a:t>
            </a:r>
          </a:p>
          <a:p>
            <a:pPr lvl="1"/>
            <a:r>
              <a:rPr lang="en-US" sz="2400" dirty="0">
                <a:latin typeface="+mj-lt"/>
              </a:rPr>
              <a:t>Granularity for DB backup not fine enough for PRD, only 3 times per day</a:t>
            </a:r>
          </a:p>
          <a:p>
            <a:pPr lvl="1"/>
            <a:r>
              <a:rPr lang="en-US" sz="2400" dirty="0">
                <a:latin typeface="+mj-lt"/>
                <a:hlinkClick r:id="rId3"/>
              </a:rPr>
              <a:t>https://azure.microsoft.com/en-us/documentation/articles/backup-azure-vms/</a:t>
            </a:r>
            <a:r>
              <a:rPr lang="en-US" sz="2400" dirty="0">
                <a:latin typeface="+mj-lt"/>
              </a:rPr>
              <a:t> </a:t>
            </a:r>
          </a:p>
          <a:p>
            <a:pPr lvl="1"/>
            <a:r>
              <a:rPr lang="en-US" sz="2400" dirty="0">
                <a:latin typeface="+mj-lt"/>
                <a:hlinkClick r:id="rId4"/>
              </a:rPr>
              <a:t>http://azure.microsoft.com/en-us/blog/azure-backup-enables-backup-of-large-volumes-vms-databases-and-more/</a:t>
            </a:r>
            <a:r>
              <a:rPr lang="en-US" sz="2400" dirty="0">
                <a:latin typeface="+mj-lt"/>
              </a:rPr>
              <a:t> </a:t>
            </a:r>
          </a:p>
          <a:p>
            <a:r>
              <a:rPr lang="en-US" sz="3200" dirty="0"/>
              <a:t>Test restore @ sandbox environment</a:t>
            </a:r>
          </a:p>
        </p:txBody>
      </p:sp>
    </p:spTree>
    <p:extLst>
      <p:ext uri="{BB962C8B-B14F-4D97-AF65-F5344CB8AC3E}">
        <p14:creationId xmlns:p14="http://schemas.microsoft.com/office/powerpoint/2010/main" val="20750132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7268" y="1190767"/>
            <a:ext cx="11653523" cy="3434786"/>
          </a:xfrm>
        </p:spPr>
        <p:txBody>
          <a:bodyPr/>
          <a:lstStyle/>
          <a:p>
            <a:r>
              <a:rPr lang="en-US" sz="2400" dirty="0"/>
              <a:t>Announcing Microsoft Azure Backup Server</a:t>
            </a:r>
          </a:p>
          <a:p>
            <a:pPr lvl="1"/>
            <a:r>
              <a:rPr lang="en-US" sz="2000" dirty="0">
                <a:solidFill>
                  <a:srgbClr val="FFFF00"/>
                </a:solidFill>
                <a:hlinkClick r:id="rId3"/>
              </a:rPr>
              <a:t>https://azure.microsoft.com/en-us/blog/announcing-microsoft-azure-backup-server/</a:t>
            </a:r>
            <a:endParaRPr lang="en-US" sz="2000" dirty="0">
              <a:solidFill>
                <a:srgbClr val="FFFF00"/>
              </a:solidFill>
            </a:endParaRPr>
          </a:p>
          <a:p>
            <a:r>
              <a:rPr lang="en-US" sz="2400" dirty="0"/>
              <a:t>Back up Azure ASM &amp; ARM virtual machines</a:t>
            </a:r>
          </a:p>
          <a:p>
            <a:pPr lvl="1"/>
            <a:r>
              <a:rPr lang="en-US" sz="2400" dirty="0">
                <a:solidFill>
                  <a:srgbClr val="FFFF00"/>
                </a:solidFill>
                <a:hlinkClick r:id="rId4"/>
              </a:rPr>
              <a:t>https://azure.microsoft.com/en-us/documentation/articles/backup-azure-arm-vms/</a:t>
            </a:r>
            <a:endParaRPr lang="en-US" sz="2400" dirty="0">
              <a:solidFill>
                <a:srgbClr val="FFFF00"/>
              </a:solidFill>
            </a:endParaRPr>
          </a:p>
          <a:p>
            <a:r>
              <a:rPr lang="en-US" sz="2400" dirty="0"/>
              <a:t>Azure Backup enables backup of large volumes, VMs, databases and more</a:t>
            </a:r>
          </a:p>
          <a:p>
            <a:pPr lvl="1"/>
            <a:r>
              <a:rPr lang="en-US" sz="2000" dirty="0">
                <a:solidFill>
                  <a:srgbClr val="FFFF00"/>
                </a:solidFill>
                <a:hlinkClick r:id="rId5"/>
              </a:rPr>
              <a:t>https://azure.microsoft.com/en-us/blog/azure-backup-enables-backup-of-large-volumes-vms-databases-and-more/</a:t>
            </a:r>
            <a:endParaRPr lang="en-US" sz="2000" dirty="0">
              <a:solidFill>
                <a:srgbClr val="FFFF00"/>
              </a:solidFill>
            </a:endParaRPr>
          </a:p>
          <a:p>
            <a:r>
              <a:rPr lang="en-US" sz="2400" dirty="0"/>
              <a:t>Preparing to back up workloads using Azure Backup Server</a:t>
            </a:r>
          </a:p>
          <a:p>
            <a:pPr lvl="1"/>
            <a:r>
              <a:rPr lang="en-US" sz="2000" dirty="0">
                <a:solidFill>
                  <a:srgbClr val="FFFF00"/>
                </a:solidFill>
                <a:hlinkClick r:id="rId6"/>
              </a:rPr>
              <a:t>https://azure.microsoft.com/en-us/documentation/articles/backup-azure-microsoft-azure-backup/</a:t>
            </a:r>
            <a:endParaRPr lang="en-US" sz="2000" dirty="0">
              <a:solidFill>
                <a:srgbClr val="FFFF00"/>
              </a:solidFill>
            </a:endParaRPr>
          </a:p>
        </p:txBody>
      </p:sp>
      <p:sp>
        <p:nvSpPr>
          <p:cNvPr id="3" name="Title 2"/>
          <p:cNvSpPr>
            <a:spLocks noGrp="1"/>
          </p:cNvSpPr>
          <p:nvPr>
            <p:ph type="title"/>
          </p:nvPr>
        </p:nvSpPr>
        <p:spPr/>
        <p:txBody>
          <a:bodyPr/>
          <a:lstStyle/>
          <a:p>
            <a:r>
              <a:rPr lang="en-US" dirty="0"/>
              <a:t>Azure Backup </a:t>
            </a:r>
          </a:p>
        </p:txBody>
      </p:sp>
    </p:spTree>
    <p:extLst>
      <p:ext uri="{BB962C8B-B14F-4D97-AF65-F5344CB8AC3E}">
        <p14:creationId xmlns:p14="http://schemas.microsoft.com/office/powerpoint/2010/main" val="18752639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Managing unplanned downtime - Azure Backup</a:t>
            </a:r>
          </a:p>
        </p:txBody>
      </p:sp>
      <p:sp>
        <p:nvSpPr>
          <p:cNvPr id="4" name="TextBox 3"/>
          <p:cNvSpPr txBox="1"/>
          <p:nvPr/>
        </p:nvSpPr>
        <p:spPr>
          <a:xfrm>
            <a:off x="3792474" y="5518794"/>
            <a:ext cx="1928339"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SAP Database Server</a:t>
            </a:r>
          </a:p>
        </p:txBody>
      </p:sp>
      <p:sp>
        <p:nvSpPr>
          <p:cNvPr id="7" name="Rounded Rectangle 6"/>
          <p:cNvSpPr/>
          <p:nvPr/>
        </p:nvSpPr>
        <p:spPr>
          <a:xfrm>
            <a:off x="3322864" y="1427289"/>
            <a:ext cx="4265529" cy="4966588"/>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450731" y="3298759"/>
            <a:ext cx="611825" cy="611825"/>
          </a:xfrm>
          <a:prstGeom prst="rect">
            <a:avLst/>
          </a:prstGeom>
        </p:spPr>
      </p:pic>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450731" y="1854660"/>
            <a:ext cx="611825" cy="611825"/>
          </a:xfrm>
          <a:prstGeom prst="rect">
            <a:avLst/>
          </a:prstGeom>
        </p:spPr>
      </p:pic>
      <p:sp>
        <p:nvSpPr>
          <p:cNvPr id="15" name="TextBox 14"/>
          <p:cNvSpPr txBox="1"/>
          <p:nvPr/>
        </p:nvSpPr>
        <p:spPr>
          <a:xfrm>
            <a:off x="3874247" y="2329979"/>
            <a:ext cx="176479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Cen. Serv. </a:t>
            </a:r>
          </a:p>
        </p:txBody>
      </p:sp>
      <p:sp>
        <p:nvSpPr>
          <p:cNvPr id="19" name="TextBox 18"/>
          <p:cNvSpPr txBox="1"/>
          <p:nvPr/>
        </p:nvSpPr>
        <p:spPr>
          <a:xfrm>
            <a:off x="4110468" y="3859345"/>
            <a:ext cx="129235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App1 </a:t>
            </a:r>
          </a:p>
        </p:txBody>
      </p:sp>
      <p:pic>
        <p:nvPicPr>
          <p:cNvPr id="20" name="Picture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448943" y="4892466"/>
            <a:ext cx="615400" cy="69389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6633" y="3200400"/>
            <a:ext cx="1027867" cy="1027867"/>
          </a:xfrm>
          <a:prstGeom prst="roundRect">
            <a:avLst>
              <a:gd name="adj" fmla="val 8594"/>
            </a:avLst>
          </a:prstGeom>
          <a:solidFill>
            <a:srgbClr val="FFFFFF">
              <a:shade val="85000"/>
            </a:srgbClr>
          </a:solidFill>
          <a:ln>
            <a:noFill/>
          </a:ln>
          <a:effectLst/>
        </p:spPr>
      </p:pic>
      <p:cxnSp>
        <p:nvCxnSpPr>
          <p:cNvPr id="26" name="Straight Arrow Connector 25"/>
          <p:cNvCxnSpPr/>
          <p:nvPr/>
        </p:nvCxnSpPr>
        <p:spPr>
          <a:xfrm>
            <a:off x="7318015" y="2329979"/>
            <a:ext cx="2321285" cy="870421"/>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357726" y="3859346"/>
            <a:ext cx="2281574" cy="1380066"/>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flipH="1">
            <a:off x="9213928" y="4732725"/>
            <a:ext cx="3034184"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 Backup supports Windows and Linux VMs </a:t>
            </a:r>
          </a:p>
        </p:txBody>
      </p:sp>
      <p:sp>
        <p:nvSpPr>
          <p:cNvPr id="33" name="Rectangle 32"/>
          <p:cNvSpPr/>
          <p:nvPr/>
        </p:nvSpPr>
        <p:spPr>
          <a:xfrm>
            <a:off x="355088" y="2602399"/>
            <a:ext cx="3131062" cy="1754326"/>
          </a:xfrm>
          <a:prstGeom prst="rect">
            <a:avLst/>
          </a:prstGeom>
        </p:spPr>
        <p:txBody>
          <a:bodyPr wrap="square">
            <a:spAutoFit/>
          </a:bodyPr>
          <a:lstStyle/>
          <a:p>
            <a:pPr marL="285750" indent="-285750">
              <a:buFont typeface="Arial" panose="020B0604020202020204" pitchFamily="34" charset="0"/>
              <a:buChar char="•"/>
            </a:pPr>
            <a:r>
              <a:rPr lang="en-US" dirty="0"/>
              <a:t>Application level consistency for Windows OSes</a:t>
            </a:r>
          </a:p>
          <a:p>
            <a:pPr marL="285750" indent="-285750">
              <a:buFont typeface="Arial" panose="020B0604020202020204" pitchFamily="34" charset="0"/>
              <a:buChar char="•"/>
            </a:pPr>
            <a:r>
              <a:rPr lang="en-US" dirty="0"/>
              <a:t>File system level consistency for Linux OSes</a:t>
            </a:r>
          </a:p>
        </p:txBody>
      </p:sp>
      <p:pic>
        <p:nvPicPr>
          <p:cNvPr id="39" name="Picture 3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496347" y="1837893"/>
            <a:ext cx="611825" cy="611825"/>
          </a:xfrm>
          <a:prstGeom prst="rect">
            <a:avLst/>
          </a:prstGeom>
        </p:spPr>
      </p:pic>
      <p:sp>
        <p:nvSpPr>
          <p:cNvPr id="41" name="TextBox 40"/>
          <p:cNvSpPr txBox="1"/>
          <p:nvPr/>
        </p:nvSpPr>
        <p:spPr>
          <a:xfrm>
            <a:off x="6286504" y="2392137"/>
            <a:ext cx="1081658" cy="521212"/>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SCDPM</a:t>
            </a:r>
          </a:p>
        </p:txBody>
      </p:sp>
      <p:cxnSp>
        <p:nvCxnSpPr>
          <p:cNvPr id="42" name="Straight Arrow Connector 41"/>
          <p:cNvCxnSpPr/>
          <p:nvPr/>
        </p:nvCxnSpPr>
        <p:spPr>
          <a:xfrm>
            <a:off x="5115090" y="2195173"/>
            <a:ext cx="1226964" cy="7895"/>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087216" y="2505391"/>
            <a:ext cx="1042884" cy="1104246"/>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062556" y="2829396"/>
            <a:ext cx="1106861" cy="2199804"/>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519633" y="4896309"/>
            <a:ext cx="615400" cy="693893"/>
          </a:xfrm>
          <a:prstGeom prst="rect">
            <a:avLst/>
          </a:prstGeom>
        </p:spPr>
      </p:pic>
      <p:sp>
        <p:nvSpPr>
          <p:cNvPr id="50" name="TextBox 49"/>
          <p:cNvSpPr txBox="1"/>
          <p:nvPr/>
        </p:nvSpPr>
        <p:spPr>
          <a:xfrm>
            <a:off x="6342054" y="5497069"/>
            <a:ext cx="1301889" cy="960263"/>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File Server backed up with MARS agent</a:t>
            </a:r>
          </a:p>
        </p:txBody>
      </p:sp>
      <p:sp>
        <p:nvSpPr>
          <p:cNvPr id="52" name="TextBox 51"/>
          <p:cNvSpPr txBox="1"/>
          <p:nvPr/>
        </p:nvSpPr>
        <p:spPr>
          <a:xfrm>
            <a:off x="7690146" y="2829396"/>
            <a:ext cx="2105538" cy="1043363"/>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2 backup options: DPM and MARS agent</a:t>
            </a:r>
          </a:p>
        </p:txBody>
      </p:sp>
      <p:pic>
        <p:nvPicPr>
          <p:cNvPr id="23" name="Picture 2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322864" y="1190767"/>
            <a:ext cx="512541" cy="512541"/>
          </a:xfrm>
          <a:prstGeom prst="rect">
            <a:avLst/>
          </a:prstGeom>
        </p:spPr>
      </p:pic>
    </p:spTree>
    <p:extLst>
      <p:ext uri="{BB962C8B-B14F-4D97-AF65-F5344CB8AC3E}">
        <p14:creationId xmlns:p14="http://schemas.microsoft.com/office/powerpoint/2010/main" val="18518760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Managing unplanned downtime - ASR</a:t>
            </a: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56669" y="3304671"/>
            <a:ext cx="571565" cy="571565"/>
          </a:xfrm>
          <a:prstGeom prst="rect">
            <a:avLst/>
          </a:prstGeom>
        </p:spPr>
      </p:pic>
      <p:sp>
        <p:nvSpPr>
          <p:cNvPr id="6" name="Curved Down Arrow 5"/>
          <p:cNvSpPr/>
          <p:nvPr/>
        </p:nvSpPr>
        <p:spPr bwMode="auto">
          <a:xfrm>
            <a:off x="3224176" y="2647508"/>
            <a:ext cx="752396" cy="510363"/>
          </a:xfrm>
          <a:prstGeom prst="curved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8438421" y="3037083"/>
            <a:ext cx="811624" cy="630867"/>
            <a:chOff x="7205045" y="2197111"/>
            <a:chExt cx="811624" cy="630867"/>
          </a:xfrm>
        </p:grpSpPr>
        <p:pic>
          <p:nvPicPr>
            <p:cNvPr id="8" name="Picture 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05045" y="2197111"/>
              <a:ext cx="588619" cy="588619"/>
            </a:xfrm>
            <a:prstGeom prst="rect">
              <a:avLst/>
            </a:prstGeom>
          </p:spPr>
        </p:pic>
        <p:pic>
          <p:nvPicPr>
            <p:cNvPr id="9" name="Picture 8"/>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723529" y="2534838"/>
              <a:ext cx="293140" cy="293140"/>
            </a:xfrm>
            <a:prstGeom prst="rect">
              <a:avLst/>
            </a:prstGeom>
          </p:spPr>
        </p:pic>
      </p:grpSp>
      <p:pic>
        <p:nvPicPr>
          <p:cNvPr id="13" name="Picture 1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66797" y="4860646"/>
            <a:ext cx="469809" cy="469809"/>
          </a:xfrm>
          <a:prstGeom prst="rect">
            <a:avLst/>
          </a:prstGeom>
        </p:spPr>
      </p:pic>
      <p:pic>
        <p:nvPicPr>
          <p:cNvPr id="14" name="Picture 1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956669" y="4862701"/>
            <a:ext cx="571565" cy="571565"/>
          </a:xfrm>
          <a:prstGeom prst="rect">
            <a:avLst/>
          </a:prstGeom>
        </p:spPr>
      </p:pic>
      <p:pic>
        <p:nvPicPr>
          <p:cNvPr id="15" name="Picture 1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721431" y="4862701"/>
            <a:ext cx="571565" cy="571565"/>
          </a:xfrm>
          <a:prstGeom prst="rect">
            <a:avLst/>
          </a:prstGeom>
        </p:spPr>
      </p:pic>
      <p:pic>
        <p:nvPicPr>
          <p:cNvPr id="16" name="Picture 1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660147" y="3304671"/>
            <a:ext cx="571565" cy="571565"/>
          </a:xfrm>
          <a:prstGeom prst="rect">
            <a:avLst/>
          </a:prstGeom>
        </p:spPr>
      </p:pic>
      <p:sp>
        <p:nvSpPr>
          <p:cNvPr id="17" name="Rounded Rectangle 16"/>
          <p:cNvSpPr/>
          <p:nvPr/>
        </p:nvSpPr>
        <p:spPr bwMode="auto">
          <a:xfrm>
            <a:off x="2551814" y="2307265"/>
            <a:ext cx="2105246"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3148896" y="3985828"/>
            <a:ext cx="1022501"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a:t>
            </a:r>
          </a:p>
        </p:txBody>
      </p:sp>
      <p:sp>
        <p:nvSpPr>
          <p:cNvPr id="19" name="TextBox 18"/>
          <p:cNvSpPr txBox="1"/>
          <p:nvPr/>
        </p:nvSpPr>
        <p:spPr>
          <a:xfrm>
            <a:off x="2837743" y="5538134"/>
            <a:ext cx="175551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app servers</a:t>
            </a:r>
          </a:p>
        </p:txBody>
      </p:sp>
      <p:sp>
        <p:nvSpPr>
          <p:cNvPr id="23" name="Right Arrow 22"/>
          <p:cNvSpPr/>
          <p:nvPr/>
        </p:nvSpPr>
        <p:spPr bwMode="auto">
          <a:xfrm>
            <a:off x="4901991" y="343431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ounded Rectangle 23"/>
          <p:cNvSpPr/>
          <p:nvPr/>
        </p:nvSpPr>
        <p:spPr bwMode="auto">
          <a:xfrm>
            <a:off x="7861024" y="2278907"/>
            <a:ext cx="2771533"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98618" y="3702286"/>
            <a:ext cx="1228156"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 secondary replica</a:t>
            </a:r>
          </a:p>
        </p:txBody>
      </p:sp>
      <p:sp>
        <p:nvSpPr>
          <p:cNvPr id="26" name="TextBox 25"/>
          <p:cNvSpPr txBox="1"/>
          <p:nvPr/>
        </p:nvSpPr>
        <p:spPr>
          <a:xfrm>
            <a:off x="8290450" y="5372982"/>
            <a:ext cx="1470238"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t>
            </a:r>
            <a:r>
              <a:rPr lang="en-US" sz="1400" dirty="0" err="1">
                <a:gradFill>
                  <a:gsLst>
                    <a:gs pos="2917">
                      <a:schemeClr val="tx1"/>
                    </a:gs>
                    <a:gs pos="30000">
                      <a:schemeClr val="tx1"/>
                    </a:gs>
                  </a:gsLst>
                  <a:lin ang="5400000" scaled="0"/>
                </a:gradFill>
              </a:rPr>
              <a:t>rep’ed</a:t>
            </a:r>
            <a:r>
              <a:rPr lang="en-US" sz="1400" dirty="0">
                <a:gradFill>
                  <a:gsLst>
                    <a:gs pos="2917">
                      <a:schemeClr val="tx1"/>
                    </a:gs>
                    <a:gs pos="30000">
                      <a:schemeClr val="tx1"/>
                    </a:gs>
                  </a:gsLst>
                  <a:lin ang="5400000" scaled="0"/>
                </a:gradFill>
              </a:rPr>
              <a:t> app servers</a:t>
            </a:r>
          </a:p>
        </p:txBody>
      </p:sp>
      <p:pic>
        <p:nvPicPr>
          <p:cNvPr id="27" name="Picture 26"/>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368606" y="1798028"/>
            <a:ext cx="780290" cy="780290"/>
          </a:xfrm>
          <a:prstGeom prst="rect">
            <a:avLst/>
          </a:prstGeom>
        </p:spPr>
      </p:pic>
      <p:pic>
        <p:nvPicPr>
          <p:cNvPr id="28" name="Picture 27"/>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069177" y="1867218"/>
            <a:ext cx="780290" cy="780290"/>
          </a:xfrm>
          <a:prstGeom prst="rect">
            <a:avLst/>
          </a:prstGeom>
        </p:spPr>
      </p:pic>
      <p:sp>
        <p:nvSpPr>
          <p:cNvPr id="29" name="Right Arrow 28"/>
          <p:cNvSpPr/>
          <p:nvPr/>
        </p:nvSpPr>
        <p:spPr bwMode="auto">
          <a:xfrm>
            <a:off x="4905532" y="510716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9682345" y="4041932"/>
            <a:ext cx="603463" cy="603463"/>
          </a:xfrm>
          <a:prstGeom prst="rect">
            <a:avLst/>
          </a:prstGeom>
        </p:spPr>
      </p:pic>
      <p:sp>
        <p:nvSpPr>
          <p:cNvPr id="35" name="TextBox 34"/>
          <p:cNvSpPr txBox="1"/>
          <p:nvPr/>
        </p:nvSpPr>
        <p:spPr>
          <a:xfrm>
            <a:off x="9483502" y="4704158"/>
            <a:ext cx="1228156"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Storage Acct.</a:t>
            </a:r>
          </a:p>
        </p:txBody>
      </p:sp>
      <p:pic>
        <p:nvPicPr>
          <p:cNvPr id="36" name="Picture 35"/>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4240495" y="2767726"/>
            <a:ext cx="390145" cy="390145"/>
          </a:xfrm>
          <a:prstGeom prst="rect">
            <a:avLst/>
          </a:prstGeom>
        </p:spPr>
      </p:pic>
      <p:pic>
        <p:nvPicPr>
          <p:cNvPr id="37" name="Picture 36"/>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7909554" y="2714855"/>
            <a:ext cx="390145" cy="390145"/>
          </a:xfrm>
          <a:prstGeom prst="rect">
            <a:avLst/>
          </a:prstGeom>
        </p:spPr>
      </p:pic>
      <p:cxnSp>
        <p:nvCxnSpPr>
          <p:cNvPr id="39" name="Straight Arrow Connector 38"/>
          <p:cNvCxnSpPr/>
          <p:nvPr/>
        </p:nvCxnSpPr>
        <p:spPr>
          <a:xfrm>
            <a:off x="4901991" y="2962798"/>
            <a:ext cx="277823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83310" y="2893516"/>
            <a:ext cx="112434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S2S or ER</a:t>
            </a:r>
          </a:p>
        </p:txBody>
      </p:sp>
      <p:sp>
        <p:nvSpPr>
          <p:cNvPr id="41" name="TextBox 40"/>
          <p:cNvSpPr txBox="1"/>
          <p:nvPr/>
        </p:nvSpPr>
        <p:spPr>
          <a:xfrm>
            <a:off x="5177132" y="3557664"/>
            <a:ext cx="240521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SQL AG replication</a:t>
            </a:r>
          </a:p>
        </p:txBody>
      </p:sp>
      <p:sp>
        <p:nvSpPr>
          <p:cNvPr id="42" name="TextBox 41"/>
          <p:cNvSpPr txBox="1"/>
          <p:nvPr/>
        </p:nvSpPr>
        <p:spPr>
          <a:xfrm>
            <a:off x="5318901" y="5304952"/>
            <a:ext cx="207736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VM replication</a:t>
            </a:r>
          </a:p>
        </p:txBody>
      </p:sp>
      <p:pic>
        <p:nvPicPr>
          <p:cNvPr id="43" name="Picture 42"/>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5546443" y="1018869"/>
            <a:ext cx="1425198" cy="1425198"/>
          </a:xfrm>
          <a:prstGeom prst="rect">
            <a:avLst/>
          </a:prstGeom>
        </p:spPr>
      </p:pic>
      <p:sp>
        <p:nvSpPr>
          <p:cNvPr id="22" name="TextBox 21"/>
          <p:cNvSpPr txBox="1"/>
          <p:nvPr/>
        </p:nvSpPr>
        <p:spPr>
          <a:xfrm>
            <a:off x="5379713" y="2235873"/>
            <a:ext cx="1673072" cy="677252"/>
          </a:xfrm>
          <a:prstGeom prst="rect">
            <a:avLst/>
          </a:prstGeom>
          <a:noFill/>
          <a:ln>
            <a:noFill/>
          </a:ln>
        </p:spPr>
        <p:txBody>
          <a:bodyPr wrap="none" lIns="179158" tIns="143327" rIns="179158" bIns="143327" rtlCol="0">
            <a:spAutoFit/>
          </a:bodyPr>
          <a:lstStyle/>
          <a:p>
            <a:pPr algn="ctr" defTabSz="912951">
              <a:lnSpc>
                <a:spcPct val="90000"/>
              </a:lnSpc>
              <a:spcAft>
                <a:spcPts val="588"/>
              </a:spcAft>
            </a:pPr>
            <a:r>
              <a:rPr lang="en-US" sz="1400" kern="0" dirty="0"/>
              <a:t>Microsoft Azure </a:t>
            </a:r>
            <a:br>
              <a:rPr lang="en-US" sz="1400" kern="0" dirty="0"/>
            </a:br>
            <a:r>
              <a:rPr lang="en-US" sz="1400" kern="0" dirty="0"/>
              <a:t>Site Recovery</a:t>
            </a:r>
          </a:p>
        </p:txBody>
      </p:sp>
      <p:sp>
        <p:nvSpPr>
          <p:cNvPr id="53" name="Freeform 52"/>
          <p:cNvSpPr/>
          <p:nvPr/>
        </p:nvSpPr>
        <p:spPr bwMode="auto">
          <a:xfrm>
            <a:off x="4304878" y="1353701"/>
            <a:ext cx="1772016" cy="762272"/>
          </a:xfrm>
          <a:custGeom>
            <a:avLst/>
            <a:gdLst>
              <a:gd name="connsiteX0" fmla="*/ 0 w 1772016"/>
              <a:gd name="connsiteY0" fmla="*/ 762272 h 762272"/>
              <a:gd name="connsiteX1" fmla="*/ 489098 w 1772016"/>
              <a:gd name="connsiteY1" fmla="*/ 81788 h 762272"/>
              <a:gd name="connsiteX2" fmla="*/ 1286540 w 1772016"/>
              <a:gd name="connsiteY2" fmla="*/ 28625 h 762272"/>
              <a:gd name="connsiteX3" fmla="*/ 1722474 w 1772016"/>
              <a:gd name="connsiteY3" fmla="*/ 230644 h 762272"/>
              <a:gd name="connsiteX4" fmla="*/ 1743740 w 1772016"/>
              <a:gd name="connsiteY4" fmla="*/ 283807 h 762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2016" h="762272">
                <a:moveTo>
                  <a:pt x="0" y="762272"/>
                </a:moveTo>
                <a:cubicBezTo>
                  <a:pt x="137337" y="483167"/>
                  <a:pt x="274675" y="204062"/>
                  <a:pt x="489098" y="81788"/>
                </a:cubicBezTo>
                <a:cubicBezTo>
                  <a:pt x="703521" y="-40487"/>
                  <a:pt x="1080977" y="3816"/>
                  <a:pt x="1286540" y="28625"/>
                </a:cubicBezTo>
                <a:cubicBezTo>
                  <a:pt x="1492103" y="53434"/>
                  <a:pt x="1646274" y="188114"/>
                  <a:pt x="1722474" y="230644"/>
                </a:cubicBezTo>
                <a:cubicBezTo>
                  <a:pt x="1798674" y="273174"/>
                  <a:pt x="1771207" y="278490"/>
                  <a:pt x="1743740" y="283807"/>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Freeform 53"/>
          <p:cNvSpPr/>
          <p:nvPr/>
        </p:nvSpPr>
        <p:spPr bwMode="auto">
          <a:xfrm>
            <a:off x="3466862" y="1353701"/>
            <a:ext cx="2116448" cy="857918"/>
          </a:xfrm>
          <a:custGeom>
            <a:avLst/>
            <a:gdLst>
              <a:gd name="connsiteX0" fmla="*/ 0 w 1594884"/>
              <a:gd name="connsiteY0" fmla="*/ 862454 h 862454"/>
              <a:gd name="connsiteX1" fmla="*/ 265814 w 1594884"/>
              <a:gd name="connsiteY1" fmla="*/ 235133 h 862454"/>
              <a:gd name="connsiteX2" fmla="*/ 648586 w 1594884"/>
              <a:gd name="connsiteY2" fmla="*/ 1216 h 862454"/>
              <a:gd name="connsiteX3" fmla="*/ 1350335 w 1594884"/>
              <a:gd name="connsiteY3" fmla="*/ 150072 h 862454"/>
              <a:gd name="connsiteX4" fmla="*/ 1594884 w 1594884"/>
              <a:gd name="connsiteY4" fmla="*/ 298928 h 86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884" h="862454">
                <a:moveTo>
                  <a:pt x="0" y="862454"/>
                </a:moveTo>
                <a:cubicBezTo>
                  <a:pt x="78858" y="620563"/>
                  <a:pt x="157716" y="378673"/>
                  <a:pt x="265814" y="235133"/>
                </a:cubicBezTo>
                <a:cubicBezTo>
                  <a:pt x="373912" y="91593"/>
                  <a:pt x="467833" y="15393"/>
                  <a:pt x="648586" y="1216"/>
                </a:cubicBezTo>
                <a:cubicBezTo>
                  <a:pt x="829339" y="-12961"/>
                  <a:pt x="1192619" y="100453"/>
                  <a:pt x="1350335" y="150072"/>
                </a:cubicBezTo>
                <a:cubicBezTo>
                  <a:pt x="1508051" y="199691"/>
                  <a:pt x="1557670" y="268802"/>
                  <a:pt x="1594884" y="298928"/>
                </a:cubicBezTo>
              </a:path>
            </a:pathLst>
          </a:custGeom>
          <a:noFill/>
          <a:ln w="25400">
            <a:solidFill>
              <a:schemeClr val="accent2">
                <a:lumMod val="60000"/>
                <a:lumOff val="40000"/>
              </a:schemeClr>
            </a:solidFill>
            <a:prstDash val="sysDash"/>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p:cNvSpPr/>
          <p:nvPr/>
        </p:nvSpPr>
        <p:spPr bwMode="auto">
          <a:xfrm>
            <a:off x="7113181" y="1285707"/>
            <a:ext cx="1945759" cy="904600"/>
          </a:xfrm>
          <a:custGeom>
            <a:avLst/>
            <a:gdLst>
              <a:gd name="connsiteX0" fmla="*/ 0 w 1945759"/>
              <a:gd name="connsiteY0" fmla="*/ 213484 h 904600"/>
              <a:gd name="connsiteX1" fmla="*/ 425303 w 1945759"/>
              <a:gd name="connsiteY1" fmla="*/ 22098 h 904600"/>
              <a:gd name="connsiteX2" fmla="*/ 1041991 w 1945759"/>
              <a:gd name="connsiteY2" fmla="*/ 43363 h 904600"/>
              <a:gd name="connsiteX3" fmla="*/ 1637414 w 1945759"/>
              <a:gd name="connsiteY3" fmla="*/ 372972 h 904600"/>
              <a:gd name="connsiteX4" fmla="*/ 1945759 w 1945759"/>
              <a:gd name="connsiteY4" fmla="*/ 904600 h 90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759" h="904600">
                <a:moveTo>
                  <a:pt x="0" y="213484"/>
                </a:moveTo>
                <a:cubicBezTo>
                  <a:pt x="125819" y="131968"/>
                  <a:pt x="251638" y="50452"/>
                  <a:pt x="425303" y="22098"/>
                </a:cubicBezTo>
                <a:cubicBezTo>
                  <a:pt x="598968" y="-6256"/>
                  <a:pt x="839973" y="-15116"/>
                  <a:pt x="1041991" y="43363"/>
                </a:cubicBezTo>
                <a:cubicBezTo>
                  <a:pt x="1244010" y="101842"/>
                  <a:pt x="1486786" y="229432"/>
                  <a:pt x="1637414" y="372972"/>
                </a:cubicBezTo>
                <a:cubicBezTo>
                  <a:pt x="1788042" y="516512"/>
                  <a:pt x="1901457" y="835488"/>
                  <a:pt x="1945759" y="904600"/>
                </a:cubicBezTo>
              </a:path>
            </a:pathLst>
          </a:custGeom>
          <a:noFill/>
          <a:ln w="25400">
            <a:solidFill>
              <a:schemeClr val="accent2">
                <a:lumMod val="60000"/>
                <a:lumOff val="40000"/>
              </a:schemeClr>
            </a:solidFill>
            <a:prstDash val="sys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TextBox 67"/>
          <p:cNvSpPr txBox="1"/>
          <p:nvPr/>
        </p:nvSpPr>
        <p:spPr>
          <a:xfrm>
            <a:off x="3715522" y="1482925"/>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sp>
        <p:nvSpPr>
          <p:cNvPr id="69" name="TextBox 68"/>
          <p:cNvSpPr txBox="1"/>
          <p:nvPr/>
        </p:nvSpPr>
        <p:spPr>
          <a:xfrm>
            <a:off x="7057695" y="1422671"/>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pic>
        <p:nvPicPr>
          <p:cNvPr id="70" name="Picture 6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92135" y="4981452"/>
            <a:ext cx="469809" cy="469809"/>
          </a:xfrm>
          <a:prstGeom prst="rect">
            <a:avLst/>
          </a:prstGeom>
        </p:spPr>
      </p:pic>
    </p:spTree>
    <p:extLst>
      <p:ext uri="{BB962C8B-B14F-4D97-AF65-F5344CB8AC3E}">
        <p14:creationId xmlns:p14="http://schemas.microsoft.com/office/powerpoint/2010/main" val="90088320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site recovery (newly GA features)</a:t>
            </a:r>
          </a:p>
        </p:txBody>
      </p:sp>
      <p:sp>
        <p:nvSpPr>
          <p:cNvPr id="3" name="Content Placeholder 2"/>
          <p:cNvSpPr>
            <a:spLocks noGrp="1"/>
          </p:cNvSpPr>
          <p:nvPr>
            <p:ph sz="quarter" idx="10"/>
          </p:nvPr>
        </p:nvSpPr>
        <p:spPr>
          <a:xfrm>
            <a:off x="268288" y="1398397"/>
            <a:ext cx="11542503" cy="3785652"/>
          </a:xfrm>
        </p:spPr>
        <p:txBody>
          <a:bodyPr/>
          <a:lstStyle/>
          <a:p>
            <a:r>
              <a:rPr lang="en-US" dirty="0"/>
              <a:t>ASR supports:</a:t>
            </a:r>
          </a:p>
          <a:p>
            <a:pPr lvl="1"/>
            <a:r>
              <a:rPr lang="en-US" dirty="0"/>
              <a:t>ARM &amp; ASM VMs for both Hyper-V VMM and VMWare</a:t>
            </a:r>
          </a:p>
          <a:p>
            <a:pPr lvl="1"/>
            <a:r>
              <a:rPr lang="en-US" dirty="0"/>
              <a:t>Replicate to premium storage supported for VMWare</a:t>
            </a:r>
          </a:p>
          <a:p>
            <a:pPr lvl="1"/>
            <a:r>
              <a:rPr lang="en-US" dirty="0"/>
              <a:t>Recovery service vault managed on new portal</a:t>
            </a:r>
          </a:p>
          <a:p>
            <a:pPr lvl="1"/>
            <a:endParaRPr lang="en-US" dirty="0"/>
          </a:p>
          <a:p>
            <a:pPr lvl="1"/>
            <a:endParaRPr lang="en-US" dirty="0"/>
          </a:p>
        </p:txBody>
      </p:sp>
    </p:spTree>
    <p:extLst>
      <p:ext uri="{BB962C8B-B14F-4D97-AF65-F5344CB8AC3E}">
        <p14:creationId xmlns:p14="http://schemas.microsoft.com/office/powerpoint/2010/main" val="348806405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Oracle HA/DR for SAP on </a:t>
            </a:r>
            <a:r>
              <a:rPr lang="en-US" dirty="0"/>
              <a:t>Azure</a:t>
            </a:r>
          </a:p>
        </p:txBody>
      </p:sp>
    </p:spTree>
    <p:extLst>
      <p:ext uri="{BB962C8B-B14F-4D97-AF65-F5344CB8AC3E}">
        <p14:creationId xmlns:p14="http://schemas.microsoft.com/office/powerpoint/2010/main" val="304776350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NL" dirty="0"/>
              <a:t>Oracle Database on Azure</a:t>
            </a:r>
          </a:p>
        </p:txBody>
      </p:sp>
      <p:sp>
        <p:nvSpPr>
          <p:cNvPr id="6" name="Content Placeholder 5"/>
          <p:cNvSpPr>
            <a:spLocks noGrp="1"/>
          </p:cNvSpPr>
          <p:nvPr>
            <p:ph sz="quarter" idx="10"/>
          </p:nvPr>
        </p:nvSpPr>
        <p:spPr>
          <a:xfrm>
            <a:off x="268288" y="1398397"/>
            <a:ext cx="11542503" cy="4462760"/>
          </a:xfrm>
        </p:spPr>
        <p:txBody>
          <a:bodyPr/>
          <a:lstStyle/>
          <a:p>
            <a:r>
              <a:rPr lang="nl-NL" dirty="0"/>
              <a:t>11g and 12c Supported </a:t>
            </a:r>
            <a:r>
              <a:rPr lang="nl-NL"/>
              <a:t>on Windows for SAP</a:t>
            </a:r>
            <a:endParaRPr lang="nl-NL" dirty="0"/>
          </a:p>
          <a:p>
            <a:pPr lvl="1"/>
            <a:r>
              <a:rPr lang="nl-NL" dirty="0"/>
              <a:t>Standard Windows images include license (pay per use)</a:t>
            </a:r>
          </a:p>
          <a:p>
            <a:pPr lvl="1"/>
            <a:r>
              <a:rPr lang="nl-NL" dirty="0"/>
              <a:t>Linux images and custom images require BYOL</a:t>
            </a:r>
          </a:p>
          <a:p>
            <a:r>
              <a:rPr lang="nl-NL" dirty="0"/>
              <a:t>Oracle RAC not supported</a:t>
            </a:r>
          </a:p>
          <a:p>
            <a:pPr lvl="1"/>
            <a:r>
              <a:rPr lang="nl-NL" dirty="0"/>
              <a:t>Scaling limit determined by largest available VM</a:t>
            </a:r>
          </a:p>
          <a:p>
            <a:pPr lvl="1"/>
            <a:r>
              <a:rPr lang="nl-NL" dirty="0"/>
              <a:t>High Availability requires Data Guard or Fail Safe</a:t>
            </a:r>
          </a:p>
          <a:p>
            <a:pPr lvl="1"/>
            <a:r>
              <a:rPr lang="nl-NL" dirty="0"/>
              <a:t>Consider cross region Disaster Recovery</a:t>
            </a:r>
          </a:p>
        </p:txBody>
      </p:sp>
    </p:spTree>
    <p:extLst>
      <p:ext uri="{BB962C8B-B14F-4D97-AF65-F5344CB8AC3E}">
        <p14:creationId xmlns:p14="http://schemas.microsoft.com/office/powerpoint/2010/main" val="5209772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High Availability</a:t>
            </a:r>
          </a:p>
        </p:txBody>
      </p:sp>
      <p:sp>
        <p:nvSpPr>
          <p:cNvPr id="4" name="Content Placeholder 3"/>
          <p:cNvSpPr>
            <a:spLocks noGrp="1"/>
          </p:cNvSpPr>
          <p:nvPr>
            <p:ph sz="quarter" idx="10"/>
          </p:nvPr>
        </p:nvSpPr>
        <p:spPr>
          <a:xfrm>
            <a:off x="268288" y="1398397"/>
            <a:ext cx="11542503" cy="4124206"/>
          </a:xfrm>
        </p:spPr>
        <p:txBody>
          <a:bodyPr/>
          <a:lstStyle/>
          <a:p>
            <a:r>
              <a:rPr lang="nl-NL" dirty="0"/>
              <a:t>Uptime SLA in Azure requires multiple instances</a:t>
            </a:r>
          </a:p>
          <a:p>
            <a:r>
              <a:rPr lang="nl-NL" dirty="0"/>
              <a:t>VM restarts governed by Azure</a:t>
            </a:r>
          </a:p>
          <a:p>
            <a:endParaRPr lang="nl-NL" dirty="0"/>
          </a:p>
          <a:p>
            <a:r>
              <a:rPr lang="nl-NL" dirty="0"/>
              <a:t>Enterprise Edition: Oracle Data Guard</a:t>
            </a:r>
          </a:p>
          <a:p>
            <a:endParaRPr lang="nl-NL" dirty="0"/>
          </a:p>
          <a:p>
            <a:endParaRPr lang="nl-NL" dirty="0"/>
          </a:p>
        </p:txBody>
      </p:sp>
    </p:spTree>
    <p:extLst>
      <p:ext uri="{BB962C8B-B14F-4D97-AF65-F5344CB8AC3E}">
        <p14:creationId xmlns:p14="http://schemas.microsoft.com/office/powerpoint/2010/main" val="92395615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 - Data Guard (1)</a:t>
            </a:r>
            <a:endParaRPr lang="en-US" sz="5290" dirty="0"/>
          </a:p>
        </p:txBody>
      </p:sp>
      <p:sp>
        <p:nvSpPr>
          <p:cNvPr id="24" name="Rectangle 23"/>
          <p:cNvSpPr/>
          <p:nvPr/>
        </p:nvSpPr>
        <p:spPr bwMode="auto">
          <a:xfrm>
            <a:off x="4181057" y="3145535"/>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909498" y="3589186"/>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17162" y="3589186"/>
            <a:ext cx="488991" cy="488991"/>
          </a:xfrm>
          <a:prstGeom prst="rect">
            <a:avLst/>
          </a:prstGeom>
        </p:spPr>
      </p:pic>
      <p:sp>
        <p:nvSpPr>
          <p:cNvPr id="36" name="Rectangle 35"/>
          <p:cNvSpPr/>
          <p:nvPr/>
        </p:nvSpPr>
        <p:spPr bwMode="auto">
          <a:xfrm>
            <a:off x="8361260" y="4817932"/>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549573" y="5059366"/>
            <a:ext cx="486730" cy="462237"/>
          </a:xfrm>
          <a:prstGeom prst="rect">
            <a:avLst/>
          </a:prstGeom>
        </p:spPr>
      </p:pic>
      <p:pic>
        <p:nvPicPr>
          <p:cNvPr id="38" name="Picture 3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32470" y="5653432"/>
            <a:ext cx="428697" cy="407125"/>
          </a:xfrm>
          <a:prstGeom prst="rect">
            <a:avLst/>
          </a:prstGeom>
        </p:spPr>
      </p:pic>
      <p:pic>
        <p:nvPicPr>
          <p:cNvPr id="39" name="Picture 3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965400" y="5059366"/>
            <a:ext cx="486730" cy="462237"/>
          </a:xfrm>
          <a:prstGeom prst="rect">
            <a:avLst/>
          </a:prstGeom>
        </p:spPr>
      </p:pic>
      <p:pic>
        <p:nvPicPr>
          <p:cNvPr id="40" name="Picture 3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81227" y="5059366"/>
            <a:ext cx="486730" cy="462237"/>
          </a:xfrm>
          <a:prstGeom prst="rect">
            <a:avLst/>
          </a:prstGeom>
        </p:spPr>
      </p:pic>
      <p:pic>
        <p:nvPicPr>
          <p:cNvPr id="41" name="Picture 4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797054" y="5059366"/>
            <a:ext cx="486730" cy="462237"/>
          </a:xfrm>
          <a:prstGeom prst="rect">
            <a:avLst/>
          </a:prstGeom>
        </p:spPr>
      </p:pic>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212881" y="5059366"/>
            <a:ext cx="486730" cy="462237"/>
          </a:xfrm>
          <a:prstGeom prst="rect">
            <a:avLst/>
          </a:prstGeom>
        </p:spPr>
      </p:pic>
      <p:sp>
        <p:nvSpPr>
          <p:cNvPr id="51" name="Rounded Rectangle 50"/>
          <p:cNvSpPr/>
          <p:nvPr/>
        </p:nvSpPr>
        <p:spPr bwMode="auto">
          <a:xfrm>
            <a:off x="8478943" y="4926086"/>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1374121" y="4817931"/>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       Storage Account</a:t>
            </a:r>
          </a:p>
        </p:txBody>
      </p:sp>
      <p:pic>
        <p:nvPicPr>
          <p:cNvPr id="63" name="Picture 6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560387" y="5049533"/>
            <a:ext cx="486730" cy="462237"/>
          </a:xfrm>
          <a:prstGeom prst="rect">
            <a:avLst/>
          </a:prstGeom>
        </p:spPr>
      </p:pic>
      <p:pic>
        <p:nvPicPr>
          <p:cNvPr id="64" name="Picture 6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553812" y="5653431"/>
            <a:ext cx="428697" cy="407125"/>
          </a:xfrm>
          <a:prstGeom prst="rect">
            <a:avLst/>
          </a:prstGeom>
        </p:spPr>
      </p:pic>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976214" y="5049533"/>
            <a:ext cx="486730" cy="462237"/>
          </a:xfrm>
          <a:prstGeom prst="rect">
            <a:avLst/>
          </a:prstGeom>
        </p:spPr>
      </p:pic>
      <p:pic>
        <p:nvPicPr>
          <p:cNvPr id="66" name="Picture 6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392041" y="5049533"/>
            <a:ext cx="486730" cy="462237"/>
          </a:xfrm>
          <a:prstGeom prst="rect">
            <a:avLst/>
          </a:prstGeom>
        </p:spPr>
      </p:pic>
      <p:pic>
        <p:nvPicPr>
          <p:cNvPr id="67" name="Picture 6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07868" y="5049533"/>
            <a:ext cx="486730" cy="462237"/>
          </a:xfrm>
          <a:prstGeom prst="rect">
            <a:avLst/>
          </a:prstGeom>
        </p:spPr>
      </p:pic>
      <p:pic>
        <p:nvPicPr>
          <p:cNvPr id="68" name="Picture 6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223695" y="5049533"/>
            <a:ext cx="486730" cy="462237"/>
          </a:xfrm>
          <a:prstGeom prst="rect">
            <a:avLst/>
          </a:prstGeom>
        </p:spPr>
      </p:pic>
      <p:sp>
        <p:nvSpPr>
          <p:cNvPr id="69" name="Rounded Rectangle 68"/>
          <p:cNvSpPr/>
          <p:nvPr/>
        </p:nvSpPr>
        <p:spPr bwMode="auto">
          <a:xfrm>
            <a:off x="1489757" y="4916253"/>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27" idx="1"/>
            <a:endCxn id="69" idx="0"/>
          </p:cNvCxnSpPr>
          <p:nvPr/>
        </p:nvCxnSpPr>
        <p:spPr>
          <a:xfrm flipH="1">
            <a:off x="2662945" y="3833682"/>
            <a:ext cx="2246553" cy="1082571"/>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9" idx="3"/>
            <a:endCxn id="51" idx="0"/>
          </p:cNvCxnSpPr>
          <p:nvPr/>
        </p:nvCxnSpPr>
        <p:spPr>
          <a:xfrm>
            <a:off x="7406153" y="3833682"/>
            <a:ext cx="2245978" cy="1092404"/>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6"/>
          <a:stretch>
            <a:fillRect/>
          </a:stretch>
        </p:blipFill>
        <p:spPr>
          <a:xfrm>
            <a:off x="5619882" y="1414176"/>
            <a:ext cx="1067850" cy="1065748"/>
          </a:xfrm>
          <a:prstGeom prst="rect">
            <a:avLst/>
          </a:prstGeom>
        </p:spPr>
      </p:pic>
      <p:sp>
        <p:nvSpPr>
          <p:cNvPr id="89" name="TextBox 88"/>
          <p:cNvSpPr txBox="1"/>
          <p:nvPr/>
        </p:nvSpPr>
        <p:spPr>
          <a:xfrm>
            <a:off x="5619882" y="2230268"/>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7" idx="0"/>
          </p:cNvCxnSpPr>
          <p:nvPr/>
        </p:nvCxnSpPr>
        <p:spPr>
          <a:xfrm rot="10800000" flipV="1">
            <a:off x="5153994" y="1947050"/>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076900" y="2172719"/>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47" name="TextBox 46"/>
          <p:cNvSpPr txBox="1"/>
          <p:nvPr/>
        </p:nvSpPr>
        <p:spPr>
          <a:xfrm>
            <a:off x="5380300" y="3735799"/>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48" name="Straight Arrow Connector 47"/>
          <p:cNvCxnSpPr>
            <a:stCxn id="27" idx="3"/>
            <a:endCxn id="29" idx="1"/>
          </p:cNvCxnSpPr>
          <p:nvPr/>
        </p:nvCxnSpPr>
        <p:spPr>
          <a:xfrm>
            <a:off x="5398489" y="3833682"/>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6" idx="3"/>
            <a:endCxn id="29" idx="0"/>
          </p:cNvCxnSpPr>
          <p:nvPr/>
        </p:nvCxnSpPr>
        <p:spPr>
          <a:xfrm>
            <a:off x="6687732" y="1947050"/>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9312" y="4722575"/>
            <a:ext cx="488991" cy="488991"/>
          </a:xfrm>
          <a:prstGeom prst="rect">
            <a:avLst/>
          </a:prstGeom>
        </p:spPr>
      </p:pic>
      <p:sp>
        <p:nvSpPr>
          <p:cNvPr id="61" name="TextBox 60"/>
          <p:cNvSpPr txBox="1"/>
          <p:nvPr/>
        </p:nvSpPr>
        <p:spPr>
          <a:xfrm>
            <a:off x="4172138" y="3194369"/>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7073954" y="3194369"/>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5398489" y="5094703"/>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75" name="Straight Arrow Connector 74"/>
          <p:cNvCxnSpPr>
            <a:stCxn id="60" idx="3"/>
            <a:endCxn id="29" idx="2"/>
          </p:cNvCxnSpPr>
          <p:nvPr/>
        </p:nvCxnSpPr>
        <p:spPr>
          <a:xfrm flipV="1">
            <a:off x="6398303" y="4078177"/>
            <a:ext cx="763355"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5153994" y="4078177"/>
            <a:ext cx="755318"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 name="&quot;No&quot; Symbol 2"/>
          <p:cNvSpPr/>
          <p:nvPr/>
        </p:nvSpPr>
        <p:spPr bwMode="auto">
          <a:xfrm>
            <a:off x="4841608" y="3518350"/>
            <a:ext cx="632299" cy="630661"/>
          </a:xfrm>
          <a:prstGeom prst="noSmoking">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p:nvCxnSpPr>
        <p:spPr>
          <a:xfrm>
            <a:off x="4299682" y="3452901"/>
            <a:ext cx="811977" cy="0"/>
          </a:xfrm>
          <a:prstGeom prst="line">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222657" y="3453868"/>
            <a:ext cx="811977" cy="0"/>
          </a:xfrm>
          <a:prstGeom prst="line">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065062" y="2989350"/>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45" name="TextBox 44"/>
          <p:cNvSpPr txBox="1"/>
          <p:nvPr/>
        </p:nvSpPr>
        <p:spPr>
          <a:xfrm>
            <a:off x="4172138" y="2997848"/>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cxnSp>
        <p:nvCxnSpPr>
          <p:cNvPr id="46" name="Straight Arrow Connector 45"/>
          <p:cNvCxnSpPr/>
          <p:nvPr/>
        </p:nvCxnSpPr>
        <p:spPr>
          <a:xfrm flipH="1" flipV="1">
            <a:off x="5406430" y="3735798"/>
            <a:ext cx="1506273" cy="11494"/>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01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0"/>
                                        </p:tgtEl>
                                      </p:cBhvr>
                                    </p:animEffect>
                                    <p:animScale>
                                      <p:cBhvr>
                                        <p:cTn id="12" dur="250" autoRev="1" fill="hold"/>
                                        <p:tgtEl>
                                          <p:spTgt spid="60"/>
                                        </p:tgtEl>
                                      </p:cBhvr>
                                      <p:by x="105000" y="105000"/>
                                    </p:animScale>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60"/>
                                        </p:tgtEl>
                                      </p:cBhvr>
                                    </p:animEffect>
                                    <p:animScale>
                                      <p:cBhvr>
                                        <p:cTn id="16" dur="250" autoRev="1" fill="hold"/>
                                        <p:tgtEl>
                                          <p:spTgt spid="60"/>
                                        </p:tgtEl>
                                      </p:cBhvr>
                                      <p:by x="105000" y="105000"/>
                                    </p:animScale>
                                  </p:childTnLst>
                                </p:cTn>
                              </p:par>
                            </p:childTnLst>
                          </p:cTn>
                        </p:par>
                        <p:par>
                          <p:cTn id="17" fill="hold">
                            <p:stCondLst>
                              <p:cond delay="1000"/>
                            </p:stCondLst>
                            <p:childTnLst>
                              <p:par>
                                <p:cTn id="18" presetID="26" presetClass="emph" presetSubtype="0" fill="hold" nodeType="afterEffect">
                                  <p:stCondLst>
                                    <p:cond delay="0"/>
                                  </p:stCondLst>
                                  <p:childTnLst>
                                    <p:animEffect transition="out" filter="fade">
                                      <p:cBhvr>
                                        <p:cTn id="19" dur="500" tmFilter="0, 0; .2, .5; .8, .5; 1, 0"/>
                                        <p:tgtEl>
                                          <p:spTgt spid="60"/>
                                        </p:tgtEl>
                                      </p:cBhvr>
                                    </p:animEffect>
                                    <p:animScale>
                                      <p:cBhvr>
                                        <p:cTn id="20" dur="250" autoRev="1" fill="hold"/>
                                        <p:tgtEl>
                                          <p:spTgt spid="60"/>
                                        </p:tgtEl>
                                      </p:cBhvr>
                                      <p:by x="105000" y="105000"/>
                                    </p:animScale>
                                  </p:childTnLst>
                                </p:cTn>
                              </p:par>
                            </p:childTnLst>
                          </p:cTn>
                        </p:par>
                        <p:par>
                          <p:cTn id="21" fill="hold">
                            <p:stCondLst>
                              <p:cond delay="1500"/>
                            </p:stCondLst>
                            <p:childTnLst>
                              <p:par>
                                <p:cTn id="22" presetID="26" presetClass="emph" presetSubtype="0" fill="hold" nodeType="afterEffect">
                                  <p:stCondLst>
                                    <p:cond delay="0"/>
                                  </p:stCondLst>
                                  <p:childTnLst>
                                    <p:animEffect transition="out" filter="fade">
                                      <p:cBhvr>
                                        <p:cTn id="23" dur="500" tmFilter="0, 0; .2, .5; .8, .5; 1, 0"/>
                                        <p:tgtEl>
                                          <p:spTgt spid="60"/>
                                        </p:tgtEl>
                                      </p:cBhvr>
                                    </p:animEffect>
                                    <p:animScale>
                                      <p:cBhvr>
                                        <p:cTn id="24" dur="250" autoRev="1" fill="hold"/>
                                        <p:tgtEl>
                                          <p:spTgt spid="60"/>
                                        </p:tgtEl>
                                      </p:cBhvr>
                                      <p:by x="105000" y="105000"/>
                                    </p:animScale>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childTnLst>
                                </p:cTn>
                              </p:par>
                              <p:par>
                                <p:cTn id="36" presetID="10" presetClass="exit" presetSubtype="0" fill="hold" nodeType="withEffect">
                                  <p:stCondLst>
                                    <p:cond delay="0"/>
                                  </p:stCondLst>
                                  <p:childTnLst>
                                    <p:animEffect transition="out" filter="fade">
                                      <p:cBhvr>
                                        <p:cTn id="37" dur="1000"/>
                                        <p:tgtEl>
                                          <p:spTgt spid="48"/>
                                        </p:tgtEl>
                                      </p:cBhvr>
                                    </p:animEffect>
                                    <p:set>
                                      <p:cBhvr>
                                        <p:cTn id="38" dur="1" fill="hold">
                                          <p:stCondLst>
                                            <p:cond delay="999"/>
                                          </p:stCondLst>
                                        </p:cTn>
                                        <p:tgtEl>
                                          <p:spTgt spid="48"/>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1000"/>
                                        <p:tgtEl>
                                          <p:spTgt spid="47"/>
                                        </p:tgtEl>
                                      </p:cBhvr>
                                    </p:animEffect>
                                    <p:set>
                                      <p:cBhvr>
                                        <p:cTn id="41" dur="1" fill="hold">
                                          <p:stCondLst>
                                            <p:cond delay="999"/>
                                          </p:stCondLst>
                                        </p:cTn>
                                        <p:tgtEl>
                                          <p:spTgt spid="4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1000"/>
                                        <p:tgtEl>
                                          <p:spTgt spid="3"/>
                                        </p:tgtEl>
                                      </p:cBhvr>
                                    </p:animEffect>
                                    <p:set>
                                      <p:cBhvr>
                                        <p:cTn id="46" dur="1" fill="hold">
                                          <p:stCondLst>
                                            <p:cond delay="999"/>
                                          </p:stCondLst>
                                        </p:cTn>
                                        <p:tgtEl>
                                          <p:spTgt spid="3"/>
                                        </p:tgtEl>
                                        <p:attrNameLst>
                                          <p:attrName>style.visibility</p:attrName>
                                        </p:attrNameLst>
                                      </p:cBhvr>
                                      <p:to>
                                        <p:strVal val="hidden"/>
                                      </p:to>
                                    </p:se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1000"/>
                                        <p:tgtEl>
                                          <p:spTgt spid="45"/>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1000"/>
                                        <p:tgtEl>
                                          <p:spTgt spid="47"/>
                                        </p:tgtEl>
                                      </p:cBhvr>
                                    </p:animEffect>
                                  </p:childTnLst>
                                </p:cTn>
                              </p:par>
                              <p:par>
                                <p:cTn id="54" presetID="22" presetClass="entr" presetSubtype="2"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right)">
                                      <p:cBhvr>
                                        <p:cTn id="56"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3" grpId="0" animBg="1"/>
      <p:bldP spid="3" grpId="1" animBg="1"/>
      <p:bldP spid="44"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 - Data Guard (2)</a:t>
            </a:r>
            <a:endParaRPr lang="en-US" sz="5290" dirty="0"/>
          </a:p>
        </p:txBody>
      </p:sp>
      <p:sp>
        <p:nvSpPr>
          <p:cNvPr id="24" name="Rectangle 23"/>
          <p:cNvSpPr/>
          <p:nvPr/>
        </p:nvSpPr>
        <p:spPr bwMode="auto">
          <a:xfrm>
            <a:off x="1784087" y="2922127"/>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512528" y="3365777"/>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20192" y="3365777"/>
            <a:ext cx="488991" cy="488991"/>
          </a:xfrm>
          <a:prstGeom prst="rect">
            <a:avLst/>
          </a:prstGeom>
        </p:spPr>
      </p:pic>
      <p:pic>
        <p:nvPicPr>
          <p:cNvPr id="86" name="Picture 85"/>
          <p:cNvPicPr>
            <a:picLocks noChangeAspect="1"/>
          </p:cNvPicPr>
          <p:nvPr/>
        </p:nvPicPr>
        <p:blipFill>
          <a:blip r:embed="rId4"/>
          <a:stretch>
            <a:fillRect/>
          </a:stretch>
        </p:blipFill>
        <p:spPr>
          <a:xfrm>
            <a:off x="3222912" y="1190767"/>
            <a:ext cx="1067850" cy="1065748"/>
          </a:xfrm>
          <a:prstGeom prst="rect">
            <a:avLst/>
          </a:prstGeom>
        </p:spPr>
      </p:pic>
      <p:sp>
        <p:nvSpPr>
          <p:cNvPr id="89" name="TextBox 88"/>
          <p:cNvSpPr txBox="1"/>
          <p:nvPr/>
        </p:nvSpPr>
        <p:spPr>
          <a:xfrm>
            <a:off x="3222912" y="2006859"/>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7" idx="0"/>
          </p:cNvCxnSpPr>
          <p:nvPr/>
        </p:nvCxnSpPr>
        <p:spPr>
          <a:xfrm rot="10800000" flipV="1">
            <a:off x="2757024" y="1723641"/>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679930" y="1949310"/>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47" name="TextBox 46"/>
          <p:cNvSpPr txBox="1"/>
          <p:nvPr/>
        </p:nvSpPr>
        <p:spPr>
          <a:xfrm>
            <a:off x="2983330" y="3512390"/>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48" name="Straight Arrow Connector 47"/>
          <p:cNvCxnSpPr>
            <a:stCxn id="27" idx="3"/>
            <a:endCxn id="29" idx="1"/>
          </p:cNvCxnSpPr>
          <p:nvPr/>
        </p:nvCxnSpPr>
        <p:spPr>
          <a:xfrm>
            <a:off x="3001519" y="3610273"/>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6" idx="3"/>
            <a:endCxn id="29" idx="0"/>
          </p:cNvCxnSpPr>
          <p:nvPr/>
        </p:nvCxnSpPr>
        <p:spPr>
          <a:xfrm>
            <a:off x="4290762" y="1723641"/>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6070887" y="2922127"/>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49" name="Picture 4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799328" y="3365777"/>
            <a:ext cx="488991" cy="488991"/>
          </a:xfrm>
          <a:prstGeom prst="rect">
            <a:avLst/>
          </a:prstGeom>
        </p:spPr>
      </p:pic>
      <p:pic>
        <p:nvPicPr>
          <p:cNvPr id="50" name="Picture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806992" y="3365777"/>
            <a:ext cx="488991" cy="488991"/>
          </a:xfrm>
          <a:prstGeom prst="rect">
            <a:avLst/>
          </a:prstGeom>
        </p:spPr>
      </p:pic>
      <p:pic>
        <p:nvPicPr>
          <p:cNvPr id="52" name="Picture 51"/>
          <p:cNvPicPr>
            <a:picLocks noChangeAspect="1"/>
          </p:cNvPicPr>
          <p:nvPr/>
        </p:nvPicPr>
        <p:blipFill>
          <a:blip r:embed="rId4"/>
          <a:stretch>
            <a:fillRect/>
          </a:stretch>
        </p:blipFill>
        <p:spPr>
          <a:xfrm>
            <a:off x="7509712" y="1190767"/>
            <a:ext cx="1067850" cy="1065748"/>
          </a:xfrm>
          <a:prstGeom prst="rect">
            <a:avLst/>
          </a:prstGeom>
        </p:spPr>
      </p:pic>
      <p:sp>
        <p:nvSpPr>
          <p:cNvPr id="53" name="TextBox 52"/>
          <p:cNvSpPr txBox="1"/>
          <p:nvPr/>
        </p:nvSpPr>
        <p:spPr>
          <a:xfrm>
            <a:off x="7509712" y="2006859"/>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55" name="Elbow Connector 54"/>
          <p:cNvCxnSpPr>
            <a:stCxn id="52" idx="1"/>
            <a:endCxn id="49" idx="0"/>
          </p:cNvCxnSpPr>
          <p:nvPr/>
        </p:nvCxnSpPr>
        <p:spPr>
          <a:xfrm rot="10800000" flipV="1">
            <a:off x="7043824" y="1723641"/>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966730" y="1949310"/>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57" name="TextBox 56"/>
          <p:cNvSpPr txBox="1"/>
          <p:nvPr/>
        </p:nvSpPr>
        <p:spPr>
          <a:xfrm>
            <a:off x="7270130" y="3512390"/>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58" name="Straight Arrow Connector 57"/>
          <p:cNvCxnSpPr>
            <a:stCxn id="49" idx="3"/>
            <a:endCxn id="50" idx="1"/>
          </p:cNvCxnSpPr>
          <p:nvPr/>
        </p:nvCxnSpPr>
        <p:spPr>
          <a:xfrm>
            <a:off x="7288319" y="3610273"/>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52" idx="3"/>
            <a:endCxn id="50" idx="0"/>
          </p:cNvCxnSpPr>
          <p:nvPr/>
        </p:nvCxnSpPr>
        <p:spPr>
          <a:xfrm>
            <a:off x="8577562" y="1723641"/>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bwMode="auto">
          <a:xfrm>
            <a:off x="3912947" y="4664109"/>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87" name="Picture 8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641388" y="5107759"/>
            <a:ext cx="488991" cy="488991"/>
          </a:xfrm>
          <a:prstGeom prst="rect">
            <a:avLst/>
          </a:prstGeom>
        </p:spPr>
      </p:pic>
      <p:pic>
        <p:nvPicPr>
          <p:cNvPr id="88" name="Picture 8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649052" y="5107759"/>
            <a:ext cx="488991" cy="488991"/>
          </a:xfrm>
          <a:prstGeom prst="rect">
            <a:avLst/>
          </a:prstGeom>
        </p:spPr>
      </p:pic>
      <p:sp>
        <p:nvSpPr>
          <p:cNvPr id="91" name="TextBox 90"/>
          <p:cNvSpPr txBox="1"/>
          <p:nvPr/>
        </p:nvSpPr>
        <p:spPr>
          <a:xfrm>
            <a:off x="5112190" y="5254372"/>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92" name="Straight Arrow Connector 91"/>
          <p:cNvCxnSpPr>
            <a:stCxn id="87" idx="3"/>
            <a:endCxn id="88" idx="1"/>
          </p:cNvCxnSpPr>
          <p:nvPr/>
        </p:nvCxnSpPr>
        <p:spPr>
          <a:xfrm>
            <a:off x="5130379" y="5352255"/>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9" idx="2"/>
          </p:cNvCxnSpPr>
          <p:nvPr/>
        </p:nvCxnSpPr>
        <p:spPr>
          <a:xfrm flipH="1" flipV="1">
            <a:off x="4764688" y="3854768"/>
            <a:ext cx="129596" cy="1275662"/>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7" idx="0"/>
            <a:endCxn id="27" idx="2"/>
          </p:cNvCxnSpPr>
          <p:nvPr/>
        </p:nvCxnSpPr>
        <p:spPr>
          <a:xfrm flipH="1" flipV="1">
            <a:off x="2757024" y="3854768"/>
            <a:ext cx="2128860"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7" idx="0"/>
            <a:endCxn id="49" idx="2"/>
          </p:cNvCxnSpPr>
          <p:nvPr/>
        </p:nvCxnSpPr>
        <p:spPr>
          <a:xfrm flipV="1">
            <a:off x="4885884" y="3854768"/>
            <a:ext cx="2157940"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7" idx="0"/>
            <a:endCxn id="50" idx="2"/>
          </p:cNvCxnSpPr>
          <p:nvPr/>
        </p:nvCxnSpPr>
        <p:spPr>
          <a:xfrm flipV="1">
            <a:off x="4885884" y="3854768"/>
            <a:ext cx="4165604"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121422" y="5422706"/>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sp>
        <p:nvSpPr>
          <p:cNvPr id="101" name="TextBox 100"/>
          <p:cNvSpPr txBox="1"/>
          <p:nvPr/>
        </p:nvSpPr>
        <p:spPr>
          <a:xfrm>
            <a:off x="6129086" y="5422705"/>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spTree>
    <p:extLst>
      <p:ext uri="{BB962C8B-B14F-4D97-AF65-F5344CB8AC3E}">
        <p14:creationId xmlns:p14="http://schemas.microsoft.com/office/powerpoint/2010/main" val="23324717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Drivers &amp; Tech. Requirements</a:t>
            </a:r>
          </a:p>
        </p:txBody>
      </p:sp>
      <p:sp>
        <p:nvSpPr>
          <p:cNvPr id="3" name="Content Placeholder 2"/>
          <p:cNvSpPr>
            <a:spLocks noGrp="1"/>
          </p:cNvSpPr>
          <p:nvPr>
            <p:ph sz="quarter" idx="10"/>
          </p:nvPr>
        </p:nvSpPr>
        <p:spPr>
          <a:xfrm>
            <a:off x="268288" y="1398397"/>
            <a:ext cx="11542503" cy="4431983"/>
          </a:xfrm>
        </p:spPr>
        <p:txBody>
          <a:bodyPr/>
          <a:lstStyle/>
          <a:p>
            <a:r>
              <a:rPr lang="en-US" dirty="0"/>
              <a:t>Business drivers help limit or extend project scope for current or future phases, and ensure alignment</a:t>
            </a:r>
          </a:p>
          <a:p>
            <a:r>
              <a:rPr lang="en-US" dirty="0"/>
              <a:t>Technical requirements expressed in Service Level Agreement: availability, scalability range</a:t>
            </a:r>
          </a:p>
          <a:p>
            <a:r>
              <a:rPr lang="en-US" dirty="0"/>
              <a:t>Others: landscape and current architecture, technology deployed</a:t>
            </a:r>
          </a:p>
          <a:p>
            <a:endParaRPr lang="en-US" dirty="0"/>
          </a:p>
        </p:txBody>
      </p:sp>
    </p:spTree>
    <p:extLst>
      <p:ext uri="{BB962C8B-B14F-4D97-AF65-F5344CB8AC3E}">
        <p14:creationId xmlns:p14="http://schemas.microsoft.com/office/powerpoint/2010/main" val="412393148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DR - Data Guard</a:t>
            </a:r>
            <a:endParaRPr lang="en-US" sz="5290" dirty="0"/>
          </a:p>
        </p:txBody>
      </p:sp>
      <p:sp>
        <p:nvSpPr>
          <p:cNvPr id="24" name="Rectangle 23"/>
          <p:cNvSpPr/>
          <p:nvPr/>
        </p:nvSpPr>
        <p:spPr bwMode="auto">
          <a:xfrm>
            <a:off x="7439162" y="2097969"/>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167603" y="2541620"/>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175267" y="2541620"/>
            <a:ext cx="488991" cy="488991"/>
          </a:xfrm>
          <a:prstGeom prst="rect">
            <a:avLst/>
          </a:prstGeom>
        </p:spPr>
      </p:pic>
      <p:sp>
        <p:nvSpPr>
          <p:cNvPr id="47" name="TextBox 46"/>
          <p:cNvSpPr txBox="1"/>
          <p:nvPr/>
        </p:nvSpPr>
        <p:spPr>
          <a:xfrm>
            <a:off x="8640251" y="2403688"/>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48" name="Straight Arrow Connector 47"/>
          <p:cNvCxnSpPr>
            <a:stCxn id="27" idx="3"/>
            <a:endCxn id="29" idx="1"/>
          </p:cNvCxnSpPr>
          <p:nvPr/>
        </p:nvCxnSpPr>
        <p:spPr>
          <a:xfrm>
            <a:off x="8656594" y="2786116"/>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167417" y="3675009"/>
            <a:ext cx="488991" cy="488991"/>
          </a:xfrm>
          <a:prstGeom prst="rect">
            <a:avLst/>
          </a:prstGeom>
        </p:spPr>
      </p:pic>
      <p:sp>
        <p:nvSpPr>
          <p:cNvPr id="61" name="TextBox 60"/>
          <p:cNvSpPr txBox="1"/>
          <p:nvPr/>
        </p:nvSpPr>
        <p:spPr>
          <a:xfrm>
            <a:off x="7430243" y="2146803"/>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10332059" y="2146803"/>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8656594" y="4047137"/>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75" name="Straight Arrow Connector 74"/>
          <p:cNvCxnSpPr>
            <a:stCxn id="60" idx="3"/>
            <a:endCxn id="29" idx="2"/>
          </p:cNvCxnSpPr>
          <p:nvPr/>
        </p:nvCxnSpPr>
        <p:spPr>
          <a:xfrm flipV="1">
            <a:off x="9656408" y="3030611"/>
            <a:ext cx="763355"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8412099" y="3030611"/>
            <a:ext cx="755318"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7244179" y="1482571"/>
            <a:ext cx="4369036" cy="382627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1</a:t>
            </a:r>
          </a:p>
        </p:txBody>
      </p:sp>
      <p:sp>
        <p:nvSpPr>
          <p:cNvPr id="50" name="Rectangle 49"/>
          <p:cNvSpPr/>
          <p:nvPr/>
        </p:nvSpPr>
        <p:spPr bwMode="auto">
          <a:xfrm>
            <a:off x="510367" y="1482571"/>
            <a:ext cx="4369036" cy="382627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2</a:t>
            </a:r>
          </a:p>
        </p:txBody>
      </p:sp>
      <p:sp>
        <p:nvSpPr>
          <p:cNvPr id="52" name="Rectangle 51"/>
          <p:cNvSpPr/>
          <p:nvPr/>
        </p:nvSpPr>
        <p:spPr bwMode="auto">
          <a:xfrm>
            <a:off x="723153" y="2097969"/>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55" name="Picture 5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68028" y="2541620"/>
            <a:ext cx="488991" cy="488991"/>
          </a:xfrm>
          <a:prstGeom prst="rect">
            <a:avLst/>
          </a:prstGeom>
        </p:spPr>
      </p:pic>
      <p:sp>
        <p:nvSpPr>
          <p:cNvPr id="74" name="TextBox 73"/>
          <p:cNvSpPr txBox="1"/>
          <p:nvPr/>
        </p:nvSpPr>
        <p:spPr>
          <a:xfrm>
            <a:off x="2139535" y="2997977"/>
            <a:ext cx="110938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RemoteStandby</a:t>
            </a:r>
            <a:endParaRPr lang="en-US" sz="1600" dirty="0">
              <a:gradFill>
                <a:gsLst>
                  <a:gs pos="2917">
                    <a:schemeClr val="tx1"/>
                  </a:gs>
                  <a:gs pos="30000">
                    <a:schemeClr val="tx1"/>
                  </a:gs>
                </a:gsLst>
                <a:lin ang="5400000" scaled="0"/>
              </a:gradFill>
            </a:endParaRPr>
          </a:p>
        </p:txBody>
      </p:sp>
      <p:sp>
        <p:nvSpPr>
          <p:cNvPr id="7" name="Left-Right Arrow 6"/>
          <p:cNvSpPr/>
          <p:nvPr/>
        </p:nvSpPr>
        <p:spPr bwMode="auto">
          <a:xfrm>
            <a:off x="4882718" y="2920753"/>
            <a:ext cx="2361461"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Site-to-Site VPN</a:t>
            </a:r>
          </a:p>
        </p:txBody>
      </p:sp>
      <p:sp>
        <p:nvSpPr>
          <p:cNvPr id="80" name="TextBox 79"/>
          <p:cNvSpPr txBox="1"/>
          <p:nvPr/>
        </p:nvSpPr>
        <p:spPr>
          <a:xfrm>
            <a:off x="5298987" y="2403688"/>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12" name="Elbow Connector 11"/>
          <p:cNvCxnSpPr>
            <a:stCxn id="27" idx="1"/>
          </p:cNvCxnSpPr>
          <p:nvPr/>
        </p:nvCxnSpPr>
        <p:spPr>
          <a:xfrm rot="10800000" flipV="1">
            <a:off x="2938725" y="2786116"/>
            <a:ext cx="5228879" cy="1133388"/>
          </a:xfrm>
          <a:prstGeom prst="bentConnector3">
            <a:avLst>
              <a:gd name="adj1" fmla="val 78863"/>
            </a:avLst>
          </a:prstGeom>
          <a:ln w="28575">
            <a:solidFill>
              <a:srgbClr val="C0C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1"/>
            <a:endCxn id="55" idx="3"/>
          </p:cNvCxnSpPr>
          <p:nvPr/>
        </p:nvCxnSpPr>
        <p:spPr>
          <a:xfrm flipH="1">
            <a:off x="2957019" y="2786116"/>
            <a:ext cx="5210584"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6762" y="3686125"/>
            <a:ext cx="488991" cy="488991"/>
          </a:xfrm>
          <a:prstGeom prst="rect">
            <a:avLst/>
          </a:prstGeom>
        </p:spPr>
      </p:pic>
    </p:spTree>
    <p:extLst>
      <p:ext uri="{BB962C8B-B14F-4D97-AF65-F5344CB8AC3E}">
        <p14:creationId xmlns:p14="http://schemas.microsoft.com/office/powerpoint/2010/main" val="34158851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 Guard Considerations</a:t>
            </a:r>
          </a:p>
        </p:txBody>
      </p:sp>
      <p:sp>
        <p:nvSpPr>
          <p:cNvPr id="3" name="Content Placeholder 2"/>
          <p:cNvSpPr>
            <a:spLocks noGrp="1"/>
          </p:cNvSpPr>
          <p:nvPr>
            <p:ph sz="quarter" idx="10"/>
          </p:nvPr>
        </p:nvSpPr>
        <p:spPr>
          <a:xfrm>
            <a:off x="268288" y="1398397"/>
            <a:ext cx="11542503" cy="5681555"/>
          </a:xfrm>
        </p:spPr>
        <p:txBody>
          <a:bodyPr/>
          <a:lstStyle/>
          <a:p>
            <a:r>
              <a:rPr lang="nl-NL" dirty="0"/>
              <a:t>HA: Maxium Protection or Maximum Availability</a:t>
            </a:r>
          </a:p>
          <a:p>
            <a:pPr lvl="1"/>
            <a:r>
              <a:rPr lang="nl-NL" dirty="0"/>
              <a:t>Redo Apply (Physical Standby)</a:t>
            </a:r>
          </a:p>
          <a:p>
            <a:pPr lvl="1"/>
            <a:r>
              <a:rPr lang="nl-NL" dirty="0"/>
              <a:t>SYNC Transport</a:t>
            </a:r>
          </a:p>
          <a:p>
            <a:pPr lvl="1"/>
            <a:r>
              <a:rPr lang="nl-NL" dirty="0"/>
              <a:t>AFFIRM vs NOAFFIRM (FastSync)</a:t>
            </a:r>
          </a:p>
          <a:p>
            <a:r>
              <a:rPr lang="nl-NL" dirty="0"/>
              <a:t>DR: Maximum Performance (ASYNC/NOAFFIRM)</a:t>
            </a:r>
          </a:p>
          <a:p>
            <a:r>
              <a:rPr lang="nl-NL" dirty="0"/>
              <a:t>Data Guard: </a:t>
            </a:r>
            <a:r>
              <a:rPr lang="nl-NL" dirty="0">
                <a:hlinkClick r:id="rId3"/>
              </a:rPr>
              <a:t>http://bit.ly/Oracle12cDG</a:t>
            </a:r>
            <a:endParaRPr lang="nl-NL" dirty="0"/>
          </a:p>
          <a:p>
            <a:r>
              <a:rPr lang="nl-NL" dirty="0"/>
              <a:t>Protection Mode: </a:t>
            </a:r>
            <a:r>
              <a:rPr lang="nl-NL" dirty="0">
                <a:hlinkClick r:id="rId4"/>
              </a:rPr>
              <a:t>http://bit.ly/Oracle12cDGPM</a:t>
            </a:r>
            <a:endParaRPr lang="nl-NL" dirty="0"/>
          </a:p>
          <a:p>
            <a:pPr lvl="2"/>
            <a:endParaRPr lang="nl-NL" dirty="0"/>
          </a:p>
          <a:p>
            <a:pPr lvl="2"/>
            <a:endParaRPr lang="nl-NL" dirty="0"/>
          </a:p>
        </p:txBody>
      </p:sp>
    </p:spTree>
    <p:extLst>
      <p:ext uri="{BB962C8B-B14F-4D97-AF65-F5344CB8AC3E}">
        <p14:creationId xmlns:p14="http://schemas.microsoft.com/office/powerpoint/2010/main" val="23382149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DR Alternatives</a:t>
            </a:r>
          </a:p>
        </p:txBody>
      </p:sp>
      <p:sp>
        <p:nvSpPr>
          <p:cNvPr id="3" name="Content Placeholder 2"/>
          <p:cNvSpPr>
            <a:spLocks noGrp="1"/>
          </p:cNvSpPr>
          <p:nvPr>
            <p:ph sz="quarter" idx="10"/>
          </p:nvPr>
        </p:nvSpPr>
        <p:spPr>
          <a:xfrm>
            <a:off x="268288" y="1398397"/>
            <a:ext cx="11542503" cy="4462760"/>
          </a:xfrm>
        </p:spPr>
        <p:txBody>
          <a:bodyPr/>
          <a:lstStyle/>
          <a:p>
            <a:r>
              <a:rPr lang="nl-NL" dirty="0"/>
              <a:t>Azure Backup</a:t>
            </a:r>
          </a:p>
          <a:p>
            <a:pPr lvl="1"/>
            <a:r>
              <a:rPr lang="nl-NL" dirty="0"/>
              <a:t>Requires syncing Oracle backup timing</a:t>
            </a:r>
          </a:p>
          <a:p>
            <a:pPr lvl="1"/>
            <a:r>
              <a:rPr lang="nl-NL" dirty="0"/>
              <a:t>Windows: up to 3 backups per day</a:t>
            </a:r>
          </a:p>
          <a:p>
            <a:pPr lvl="1"/>
            <a:r>
              <a:rPr lang="nl-NL" dirty="0"/>
              <a:t>Linux: daily backups</a:t>
            </a:r>
          </a:p>
          <a:p>
            <a:r>
              <a:rPr lang="nl-NL" dirty="0"/>
              <a:t>Copy backups &amp; archive logs to (RA-)GRS Storage</a:t>
            </a:r>
          </a:p>
          <a:p>
            <a:pPr lvl="1"/>
            <a:r>
              <a:rPr lang="nl-NL" dirty="0"/>
              <a:t>Higher frequency than Azure Backup</a:t>
            </a:r>
          </a:p>
          <a:p>
            <a:pPr lvl="1"/>
            <a:r>
              <a:rPr lang="nl-NL" dirty="0"/>
              <a:t>Non-deterministic geo-replication</a:t>
            </a:r>
          </a:p>
        </p:txBody>
      </p:sp>
    </p:spTree>
    <p:extLst>
      <p:ext uri="{BB962C8B-B14F-4D97-AF65-F5344CB8AC3E}">
        <p14:creationId xmlns:p14="http://schemas.microsoft.com/office/powerpoint/2010/main" val="32218720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on Oracle/Azure Considerations</a:t>
            </a:r>
          </a:p>
        </p:txBody>
      </p:sp>
      <p:sp>
        <p:nvSpPr>
          <p:cNvPr id="3" name="Content Placeholder 2"/>
          <p:cNvSpPr>
            <a:spLocks noGrp="1"/>
          </p:cNvSpPr>
          <p:nvPr>
            <p:ph sz="quarter" idx="10"/>
          </p:nvPr>
        </p:nvSpPr>
        <p:spPr>
          <a:xfrm>
            <a:off x="268288" y="1398397"/>
            <a:ext cx="11542503" cy="4102662"/>
          </a:xfrm>
        </p:spPr>
        <p:txBody>
          <a:bodyPr/>
          <a:lstStyle/>
          <a:p>
            <a:pPr marL="342900" indent="-342900">
              <a:spcAft>
                <a:spcPts val="600"/>
              </a:spcAft>
            </a:pPr>
            <a:r>
              <a:rPr lang="en-US" sz="2800" dirty="0">
                <a:gradFill>
                  <a:gsLst>
                    <a:gs pos="2917">
                      <a:schemeClr val="tx1"/>
                    </a:gs>
                    <a:gs pos="30000">
                      <a:schemeClr val="tx1"/>
                    </a:gs>
                  </a:gsLst>
                  <a:lin ang="5400000" scaled="0"/>
                </a:gradFill>
              </a:rPr>
              <a:t>Verify Oracle and corresponding OS versions support for SAP</a:t>
            </a:r>
          </a:p>
          <a:p>
            <a:pPr marL="342900" indent="-342900">
              <a:spcAft>
                <a:spcPts val="600"/>
              </a:spcAft>
            </a:pPr>
            <a:r>
              <a:rPr lang="en-US" sz="2800" dirty="0">
                <a:gradFill>
                  <a:gsLst>
                    <a:gs pos="2917">
                      <a:schemeClr val="tx1"/>
                    </a:gs>
                    <a:gs pos="30000">
                      <a:schemeClr val="tx1"/>
                    </a:gs>
                  </a:gsLst>
                  <a:lin ang="5400000" scaled="0"/>
                </a:gradFill>
              </a:rPr>
              <a:t>Only single instance Oracle using NTFS format, Azure page blob VHDs are supported</a:t>
            </a:r>
          </a:p>
          <a:p>
            <a:pPr marL="342900" indent="-342900">
              <a:spcAft>
                <a:spcPts val="600"/>
              </a:spcAft>
            </a:pPr>
            <a:r>
              <a:rPr lang="en-US" sz="2800" dirty="0">
                <a:gradFill>
                  <a:gsLst>
                    <a:gs pos="2917">
                      <a:schemeClr val="tx1"/>
                    </a:gs>
                    <a:gs pos="30000">
                      <a:schemeClr val="tx1"/>
                    </a:gs>
                  </a:gsLst>
                  <a:lin ang="5400000" scaled="0"/>
                </a:gradFill>
              </a:rPr>
              <a:t>Other network drivers or remote shares including Azure file shares are not supported</a:t>
            </a:r>
          </a:p>
          <a:p>
            <a:pPr marL="342900" indent="-342900">
              <a:spcAft>
                <a:spcPts val="600"/>
              </a:spcAft>
            </a:pPr>
            <a:r>
              <a:rPr lang="en-US" sz="2800" dirty="0">
                <a:gradFill>
                  <a:gsLst>
                    <a:gs pos="2917">
                      <a:schemeClr val="tx1"/>
                    </a:gs>
                    <a:gs pos="30000">
                      <a:schemeClr val="tx1"/>
                    </a:gs>
                  </a:gsLst>
                  <a:lin ang="5400000" scaled="0"/>
                </a:gradFill>
              </a:rPr>
              <a:t>Backup/restore to/from disks via SAP BR*tools for Oracle supported</a:t>
            </a:r>
          </a:p>
          <a:p>
            <a:pPr marL="342900" indent="-342900">
              <a:spcAft>
                <a:spcPts val="600"/>
              </a:spcAft>
            </a:pPr>
            <a:r>
              <a:rPr lang="en-US" sz="2800" dirty="0">
                <a:gradFill>
                  <a:gsLst>
                    <a:gs pos="2917">
                      <a:schemeClr val="tx1"/>
                    </a:gs>
                    <a:gs pos="30000">
                      <a:schemeClr val="tx1"/>
                    </a:gs>
                  </a:gsLst>
                  <a:lin ang="5400000" scaled="0"/>
                </a:gradFill>
              </a:rPr>
              <a:t>Oracle Data Guard is supported for HA</a:t>
            </a:r>
          </a:p>
          <a:p>
            <a:pPr marL="342900" indent="-342900">
              <a:spcAft>
                <a:spcPts val="600"/>
              </a:spcAft>
            </a:pPr>
            <a:r>
              <a:rPr lang="en-US" sz="2800">
                <a:gradFill>
                  <a:gsLst>
                    <a:gs pos="2917">
                      <a:schemeClr val="tx1"/>
                    </a:gs>
                    <a:gs pos="30000">
                      <a:schemeClr val="tx1"/>
                    </a:gs>
                  </a:gsLst>
                  <a:lin ang="5400000" scaled="0"/>
                </a:gradFill>
              </a:rPr>
              <a:t>Oracle RAC, ASM are </a:t>
            </a:r>
            <a:r>
              <a:rPr lang="en-US" sz="2800" dirty="0">
                <a:gradFill>
                  <a:gsLst>
                    <a:gs pos="2917">
                      <a:schemeClr val="tx1"/>
                    </a:gs>
                    <a:gs pos="30000">
                      <a:schemeClr val="tx1"/>
                    </a:gs>
                  </a:gsLst>
                  <a:lin ang="5400000" scaled="0"/>
                </a:gradFill>
              </a:rPr>
              <a:t>not supported</a:t>
            </a:r>
          </a:p>
        </p:txBody>
      </p:sp>
    </p:spTree>
    <p:extLst>
      <p:ext uri="{BB962C8B-B14F-4D97-AF65-F5344CB8AC3E}">
        <p14:creationId xmlns:p14="http://schemas.microsoft.com/office/powerpoint/2010/main" val="270436279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SQL Server HA/DR for SAP on Azure</a:t>
            </a:r>
            <a:br>
              <a:rPr lang="en-US" b="1"/>
            </a:br>
            <a:endParaRPr lang="en-US" dirty="0">
              <a:solidFill>
                <a:srgbClr val="FFFF00"/>
              </a:solidFill>
            </a:endParaRPr>
          </a:p>
        </p:txBody>
      </p:sp>
    </p:spTree>
    <p:extLst>
      <p:ext uri="{BB962C8B-B14F-4D97-AF65-F5344CB8AC3E}">
        <p14:creationId xmlns:p14="http://schemas.microsoft.com/office/powerpoint/2010/main" val="288845093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SAP/SQL DR w. Log Shipping</a:t>
            </a:r>
          </a:p>
        </p:txBody>
      </p:sp>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766885" y="4493081"/>
            <a:ext cx="496641" cy="496641"/>
          </a:xfrm>
          <a:prstGeom prst="rect">
            <a:avLst/>
          </a:prstGeom>
        </p:spPr>
      </p:pic>
      <p:sp>
        <p:nvSpPr>
          <p:cNvPr id="7" name="Rounded Rectangle 6"/>
          <p:cNvSpPr/>
          <p:nvPr/>
        </p:nvSpPr>
        <p:spPr>
          <a:xfrm>
            <a:off x="2198211" y="1894901"/>
            <a:ext cx="2982258" cy="362455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136215" y="4502260"/>
            <a:ext cx="496641" cy="496641"/>
          </a:xfrm>
          <a:prstGeom prst="rect">
            <a:avLst/>
          </a:prstGeom>
        </p:spPr>
      </p:pic>
      <p:sp>
        <p:nvSpPr>
          <p:cNvPr id="11" name="Rounded Rectangle 10"/>
          <p:cNvSpPr/>
          <p:nvPr/>
        </p:nvSpPr>
        <p:spPr>
          <a:xfrm>
            <a:off x="6170301" y="1983036"/>
            <a:ext cx="3006750" cy="354559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cxnSp>
        <p:nvCxnSpPr>
          <p:cNvPr id="13" name="Straight Arrow Connector 12"/>
          <p:cNvCxnSpPr/>
          <p:nvPr/>
        </p:nvCxnSpPr>
        <p:spPr>
          <a:xfrm>
            <a:off x="3990719" y="3988106"/>
            <a:ext cx="0" cy="40762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382085" y="3975251"/>
            <a:ext cx="0" cy="40762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37006" y="4750580"/>
            <a:ext cx="2393450"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60430" y="3940758"/>
            <a:ext cx="2496286" cy="683264"/>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Log backup to source folder by SQL agent jobs</a:t>
            </a:r>
            <a:endParaRPr lang="en-US" sz="1400" dirty="0" err="1">
              <a:gradFill>
                <a:gsLst>
                  <a:gs pos="2917">
                    <a:schemeClr val="tx1"/>
                  </a:gs>
                  <a:gs pos="30000">
                    <a:schemeClr val="tx1"/>
                  </a:gs>
                </a:gsLst>
                <a:lin ang="5400000" scaled="0"/>
              </a:gradFill>
            </a:endParaRPr>
          </a:p>
        </p:txBody>
      </p:sp>
      <p:sp>
        <p:nvSpPr>
          <p:cNvPr id="18" name="TextBox 17"/>
          <p:cNvSpPr txBox="1"/>
          <p:nvPr/>
        </p:nvSpPr>
        <p:spPr>
          <a:xfrm>
            <a:off x="1687512" y="3193496"/>
            <a:ext cx="1958741"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SQL source instance</a:t>
            </a:r>
            <a:endParaRPr lang="en-US" sz="1400" dirty="0" err="1">
              <a:gradFill>
                <a:gsLst>
                  <a:gs pos="2917">
                    <a:schemeClr val="tx1"/>
                  </a:gs>
                  <a:gs pos="30000">
                    <a:schemeClr val="tx1"/>
                  </a:gs>
                </a:gsLst>
                <a:lin ang="5400000" scaled="0"/>
              </a:gradFill>
            </a:endParaRPr>
          </a:p>
        </p:txBody>
      </p:sp>
      <p:sp>
        <p:nvSpPr>
          <p:cNvPr id="19" name="TextBox 18"/>
          <p:cNvSpPr txBox="1"/>
          <p:nvPr/>
        </p:nvSpPr>
        <p:spPr>
          <a:xfrm>
            <a:off x="3565802" y="1498799"/>
            <a:ext cx="1437509"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Vnet region 1</a:t>
            </a:r>
            <a:endParaRPr lang="en-US" sz="1400" dirty="0" err="1">
              <a:gradFill>
                <a:gsLst>
                  <a:gs pos="2917">
                    <a:schemeClr val="tx1"/>
                  </a:gs>
                  <a:gs pos="30000">
                    <a:schemeClr val="tx1"/>
                  </a:gs>
                </a:gsLst>
                <a:lin ang="5400000" scaled="0"/>
              </a:gradFill>
            </a:endParaRPr>
          </a:p>
        </p:txBody>
      </p:sp>
      <p:sp>
        <p:nvSpPr>
          <p:cNvPr id="20" name="TextBox 19"/>
          <p:cNvSpPr txBox="1"/>
          <p:nvPr/>
        </p:nvSpPr>
        <p:spPr>
          <a:xfrm>
            <a:off x="7632856" y="1580578"/>
            <a:ext cx="1437509"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Vnet region 2</a:t>
            </a:r>
            <a:endParaRPr lang="en-US" sz="1400" dirty="0" err="1">
              <a:gradFill>
                <a:gsLst>
                  <a:gs pos="2917">
                    <a:schemeClr val="tx1"/>
                  </a:gs>
                  <a:gs pos="30000">
                    <a:schemeClr val="tx1"/>
                  </a:gs>
                </a:gsLst>
                <a:lin ang="5400000" scaled="0"/>
              </a:gradFill>
            </a:endParaRPr>
          </a:p>
        </p:txBody>
      </p:sp>
      <p:sp>
        <p:nvSpPr>
          <p:cNvPr id="21" name="TextBox 20"/>
          <p:cNvSpPr txBox="1"/>
          <p:nvPr/>
        </p:nvSpPr>
        <p:spPr>
          <a:xfrm>
            <a:off x="4193849" y="4884588"/>
            <a:ext cx="2744406"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Copy log files to target folder</a:t>
            </a:r>
            <a:endParaRPr lang="en-US" sz="1400" dirty="0" err="1">
              <a:gradFill>
                <a:gsLst>
                  <a:gs pos="2917">
                    <a:schemeClr val="tx1"/>
                  </a:gs>
                  <a:gs pos="30000">
                    <a:schemeClr val="tx1"/>
                  </a:gs>
                </a:gsLst>
                <a:lin ang="5400000" scaled="0"/>
              </a:gradFill>
            </a:endParaRPr>
          </a:p>
        </p:txBody>
      </p:sp>
      <p:sp>
        <p:nvSpPr>
          <p:cNvPr id="22" name="TextBox 21"/>
          <p:cNvSpPr txBox="1"/>
          <p:nvPr/>
        </p:nvSpPr>
        <p:spPr>
          <a:xfrm>
            <a:off x="7774338" y="3143919"/>
            <a:ext cx="2802883"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Apply logs to standby instance</a:t>
            </a:r>
            <a:endParaRPr lang="en-US" sz="1400" dirty="0" err="1">
              <a:gradFill>
                <a:gsLst>
                  <a:gs pos="2917">
                    <a:schemeClr val="tx1"/>
                  </a:gs>
                  <a:gs pos="30000">
                    <a:schemeClr val="tx1"/>
                  </a:gs>
                </a:gsLst>
                <a:lin ang="5400000" scaled="0"/>
              </a:gradFill>
            </a:endParaRPr>
          </a:p>
        </p:txBody>
      </p:sp>
      <p:pic>
        <p:nvPicPr>
          <p:cNvPr id="23" name="Picture 2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634401" y="3073487"/>
            <a:ext cx="780290" cy="780290"/>
          </a:xfrm>
          <a:prstGeom prst="rect">
            <a:avLst/>
          </a:prstGeom>
        </p:spPr>
      </p:pic>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996631" y="3087476"/>
            <a:ext cx="780290" cy="780290"/>
          </a:xfrm>
          <a:prstGeom prst="rect">
            <a:avLst/>
          </a:prstGeom>
        </p:spPr>
      </p:pic>
      <p:pic>
        <p:nvPicPr>
          <p:cNvPr id="25" name="Picture 2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30298" y="2298068"/>
            <a:ext cx="387476" cy="387476"/>
          </a:xfrm>
          <a:prstGeom prst="rect">
            <a:avLst/>
          </a:prstGeom>
        </p:spPr>
      </p:pic>
      <p:pic>
        <p:nvPicPr>
          <p:cNvPr id="26" name="Picture 2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275316" y="2342627"/>
            <a:ext cx="387476" cy="387476"/>
          </a:xfrm>
          <a:prstGeom prst="rect">
            <a:avLst/>
          </a:prstGeom>
        </p:spPr>
      </p:pic>
      <p:cxnSp>
        <p:nvCxnSpPr>
          <p:cNvPr id="28" name="Straight Arrow Connector 27"/>
          <p:cNvCxnSpPr/>
          <p:nvPr/>
        </p:nvCxnSpPr>
        <p:spPr>
          <a:xfrm>
            <a:off x="3194892" y="2685544"/>
            <a:ext cx="451361" cy="3000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774339" y="2772464"/>
            <a:ext cx="400177" cy="2728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34305" y="2279159"/>
            <a:ext cx="1455335"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SAP App Serv</a:t>
            </a:r>
            <a:endParaRPr lang="en-US" sz="1400" dirty="0" err="1">
              <a:gradFill>
                <a:gsLst>
                  <a:gs pos="2917">
                    <a:schemeClr val="tx1"/>
                  </a:gs>
                  <a:gs pos="30000">
                    <a:schemeClr val="tx1"/>
                  </a:gs>
                </a:gsLst>
                <a:lin ang="5400000" scaled="0"/>
              </a:gradFill>
            </a:endParaRPr>
          </a:p>
        </p:txBody>
      </p:sp>
      <p:sp>
        <p:nvSpPr>
          <p:cNvPr id="33" name="TextBox 32"/>
          <p:cNvSpPr txBox="1"/>
          <p:nvPr/>
        </p:nvSpPr>
        <p:spPr>
          <a:xfrm>
            <a:off x="6889229" y="2321389"/>
            <a:ext cx="1455335"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SAP App Serv</a:t>
            </a:r>
            <a:endParaRPr lang="en-US" sz="1400" dirty="0" err="1">
              <a:gradFill>
                <a:gsLst>
                  <a:gs pos="2917">
                    <a:schemeClr val="tx1"/>
                  </a:gs>
                  <a:gs pos="30000">
                    <a:schemeClr val="tx1"/>
                  </a:gs>
                </a:gsLst>
                <a:lin ang="5400000" scaled="0"/>
              </a:gradFill>
            </a:endParaRPr>
          </a:p>
        </p:txBody>
      </p:sp>
      <p:sp>
        <p:nvSpPr>
          <p:cNvPr id="34" name="Left-Right Arrow 33"/>
          <p:cNvSpPr/>
          <p:nvPr/>
        </p:nvSpPr>
        <p:spPr bwMode="auto">
          <a:xfrm>
            <a:off x="4990642" y="2667880"/>
            <a:ext cx="1383528" cy="38607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a:gradFill>
                  <a:gsLst>
                    <a:gs pos="0">
                      <a:srgbClr val="FFFFFF"/>
                    </a:gs>
                    <a:gs pos="100000">
                      <a:srgbClr val="FFFFFF"/>
                    </a:gs>
                  </a:gsLst>
                  <a:lin ang="5400000" scaled="0"/>
                </a:gradFill>
                <a:ea typeface="Segoe UI" pitchFamily="34" charset="0"/>
                <a:cs typeface="Segoe UI" pitchFamily="34" charset="0"/>
              </a:rPr>
              <a:t>S2S </a:t>
            </a:r>
            <a:r>
              <a:rPr lang="nl-NL" dirty="0">
                <a:gradFill>
                  <a:gsLst>
                    <a:gs pos="0">
                      <a:srgbClr val="FFFFFF"/>
                    </a:gs>
                    <a:gs pos="100000">
                      <a:srgbClr val="FFFFFF"/>
                    </a:gs>
                  </a:gsLst>
                  <a:lin ang="5400000" scaled="0"/>
                </a:gradFill>
                <a:ea typeface="Segoe UI" pitchFamily="34" charset="0"/>
                <a:cs typeface="Segoe UI" pitchFamily="34" charset="0"/>
              </a:rPr>
              <a:t>VPN</a:t>
            </a:r>
          </a:p>
        </p:txBody>
      </p:sp>
    </p:spTree>
    <p:extLst>
      <p:ext uri="{BB962C8B-B14F-4D97-AF65-F5344CB8AC3E}">
        <p14:creationId xmlns:p14="http://schemas.microsoft.com/office/powerpoint/2010/main" val="385714340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SAP/SQL </a:t>
            </a:r>
            <a:r>
              <a:rPr lang="en-US" sz="5290">
                <a:gradFill>
                  <a:gsLst>
                    <a:gs pos="2655">
                      <a:schemeClr val="tx1"/>
                    </a:gs>
                    <a:gs pos="31000">
                      <a:schemeClr val="tx1"/>
                    </a:gs>
                  </a:gsLst>
                  <a:lin ang="5400000" scaled="0"/>
                </a:gradFill>
              </a:rPr>
              <a:t>DR w. </a:t>
            </a:r>
            <a:r>
              <a:rPr lang="en-US" sz="5290" dirty="0">
                <a:gradFill>
                  <a:gsLst>
                    <a:gs pos="2655">
                      <a:schemeClr val="tx1"/>
                    </a:gs>
                    <a:gs pos="31000">
                      <a:schemeClr val="tx1"/>
                    </a:gs>
                  </a:gsLst>
                  <a:lin ang="5400000" scaled="0"/>
                </a:gradFill>
              </a:rPr>
              <a:t>AG Replicas on Azure</a:t>
            </a:r>
            <a:endParaRPr lang="en-US" sz="5290" dirty="0"/>
          </a:p>
        </p:txBody>
      </p:sp>
      <p:sp>
        <p:nvSpPr>
          <p:cNvPr id="9" name="Rectangle 8"/>
          <p:cNvSpPr/>
          <p:nvPr/>
        </p:nvSpPr>
        <p:spPr bwMode="auto">
          <a:xfrm>
            <a:off x="4531894" y="2051587"/>
            <a:ext cx="186996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bg2">
                    <a:lumMod val="20000"/>
                    <a:lumOff val="80000"/>
                  </a:schemeClr>
                </a:solidFill>
                <a:cs typeface="Segoe UI" pitchFamily="34" charset="0"/>
              </a:rPr>
              <a:t>Run</a:t>
            </a:r>
            <a:r>
              <a:rPr lang="en-US" sz="1400" dirty="0">
                <a:solidFill>
                  <a:srgbClr val="505050"/>
                </a:solidFill>
                <a:cs typeface="Segoe UI" pitchFamily="34" charset="0"/>
              </a:rPr>
              <a:t> </a:t>
            </a:r>
            <a:r>
              <a:rPr lang="en-US" sz="1400" dirty="0">
                <a:solidFill>
                  <a:schemeClr val="bg2">
                    <a:lumMod val="20000"/>
                    <a:lumOff val="80000"/>
                  </a:schemeClr>
                </a:solidFill>
                <a:cs typeface="Segoe UI" pitchFamily="34" charset="0"/>
              </a:rPr>
              <a:t>backups</a:t>
            </a:r>
            <a:r>
              <a:rPr lang="en-US" sz="1400" dirty="0">
                <a:solidFill>
                  <a:srgbClr val="505050"/>
                </a:solidFill>
                <a:cs typeface="Segoe UI" pitchFamily="34" charset="0"/>
              </a:rPr>
              <a:t> </a:t>
            </a:r>
            <a:r>
              <a:rPr lang="en-US" sz="1400" dirty="0">
                <a:solidFill>
                  <a:schemeClr val="bg2">
                    <a:lumMod val="20000"/>
                    <a:lumOff val="80000"/>
                  </a:schemeClr>
                </a:solidFill>
                <a:cs typeface="Segoe UI" pitchFamily="34" charset="0"/>
              </a:rPr>
              <a:t>to Azure Storage</a:t>
            </a:r>
          </a:p>
        </p:txBody>
      </p:sp>
      <p:sp>
        <p:nvSpPr>
          <p:cNvPr id="23" name="Rectangle 22"/>
          <p:cNvSpPr/>
          <p:nvPr/>
        </p:nvSpPr>
        <p:spPr bwMode="auto">
          <a:xfrm>
            <a:off x="3748607" y="5613119"/>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Asynchronous commit</a:t>
            </a:r>
          </a:p>
        </p:txBody>
      </p:sp>
      <p:cxnSp>
        <p:nvCxnSpPr>
          <p:cNvPr id="24" name="Straight Arrow Connector 23"/>
          <p:cNvCxnSpPr/>
          <p:nvPr/>
        </p:nvCxnSpPr>
        <p:spPr>
          <a:xfrm flipV="1">
            <a:off x="3745450" y="2764344"/>
            <a:ext cx="1242905" cy="28451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05565" y="3065815"/>
            <a:ext cx="488991" cy="488991"/>
          </a:xfrm>
          <a:prstGeom prst="rect">
            <a:avLst/>
          </a:prstGeom>
        </p:spPr>
      </p:pic>
      <p:pic>
        <p:nvPicPr>
          <p:cNvPr id="54" name="Picture 5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708718" y="4840647"/>
            <a:ext cx="581364" cy="581364"/>
          </a:xfrm>
          <a:prstGeom prst="rect">
            <a:avLst/>
          </a:prstGeom>
        </p:spPr>
      </p:pic>
      <p:sp>
        <p:nvSpPr>
          <p:cNvPr id="55" name="TextBox 54"/>
          <p:cNvSpPr txBox="1"/>
          <p:nvPr/>
        </p:nvSpPr>
        <p:spPr>
          <a:xfrm>
            <a:off x="9614311" y="5327839"/>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Cluster FSW</a:t>
            </a:r>
          </a:p>
        </p:txBody>
      </p:sp>
      <p:sp>
        <p:nvSpPr>
          <p:cNvPr id="56" name="TextBox 55"/>
          <p:cNvSpPr txBox="1"/>
          <p:nvPr/>
        </p:nvSpPr>
        <p:spPr>
          <a:xfrm>
            <a:off x="8297496" y="5036354"/>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Sec. Replica WSFC node 2 </a:t>
            </a:r>
          </a:p>
        </p:txBody>
      </p:sp>
      <p:sp>
        <p:nvSpPr>
          <p:cNvPr id="57" name="Rounded Rectangle 56"/>
          <p:cNvSpPr/>
          <p:nvPr/>
        </p:nvSpPr>
        <p:spPr>
          <a:xfrm>
            <a:off x="7023921" y="3974844"/>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SQL AG Listener </a:t>
            </a:r>
          </a:p>
        </p:txBody>
      </p:sp>
      <p:sp>
        <p:nvSpPr>
          <p:cNvPr id="60" name="Rounded Rectangle 59"/>
          <p:cNvSpPr/>
          <p:nvPr/>
        </p:nvSpPr>
        <p:spPr>
          <a:xfrm>
            <a:off x="6868801" y="2879971"/>
            <a:ext cx="3737394" cy="31522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61" name="TextBox 60"/>
          <p:cNvSpPr txBox="1"/>
          <p:nvPr/>
        </p:nvSpPr>
        <p:spPr>
          <a:xfrm>
            <a:off x="7878099" y="4311245"/>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a:t>
            </a:r>
          </a:p>
          <a:p>
            <a:pPr>
              <a:lnSpc>
                <a:spcPct val="90000"/>
              </a:lnSpc>
              <a:spcAft>
                <a:spcPts val="600"/>
              </a:spcAft>
            </a:pPr>
            <a:r>
              <a:rPr lang="en-US" sz="1200" dirty="0">
                <a:gradFill>
                  <a:gsLst>
                    <a:gs pos="2917">
                      <a:schemeClr val="tx1"/>
                    </a:gs>
                    <a:gs pos="30000">
                      <a:schemeClr val="tx1"/>
                    </a:gs>
                  </a:gsLst>
                  <a:lin ang="5400000" scaled="0"/>
                </a:gradFill>
              </a:rPr>
              <a:t>Commit</a:t>
            </a:r>
          </a:p>
        </p:txBody>
      </p:sp>
      <p:cxnSp>
        <p:nvCxnSpPr>
          <p:cNvPr id="62" name="Straight Arrow Connector 61"/>
          <p:cNvCxnSpPr/>
          <p:nvPr/>
        </p:nvCxnSpPr>
        <p:spPr>
          <a:xfrm flipV="1">
            <a:off x="8009699" y="4646045"/>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8819" y="3405998"/>
            <a:ext cx="149290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Servers</a:t>
            </a:r>
          </a:p>
        </p:txBody>
      </p:sp>
      <p:cxnSp>
        <p:nvCxnSpPr>
          <p:cNvPr id="64" name="Straight Arrow Connector 63"/>
          <p:cNvCxnSpPr/>
          <p:nvPr/>
        </p:nvCxnSpPr>
        <p:spPr>
          <a:xfrm flipH="1">
            <a:off x="8511296" y="3765509"/>
            <a:ext cx="201526" cy="3153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245897" y="4389952"/>
            <a:ext cx="660713" cy="660713"/>
          </a:xfrm>
          <a:prstGeom prst="rect">
            <a:avLst/>
          </a:prstGeom>
        </p:spPr>
      </p:pic>
      <p:pic>
        <p:nvPicPr>
          <p:cNvPr id="65" name="Picture 64"/>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747686" y="4360930"/>
            <a:ext cx="660713" cy="660713"/>
          </a:xfrm>
          <a:prstGeom prst="rect">
            <a:avLst/>
          </a:prstGeom>
        </p:spPr>
      </p:pic>
      <p:sp>
        <p:nvSpPr>
          <p:cNvPr id="67" name="TextBox 66"/>
          <p:cNvSpPr txBox="1"/>
          <p:nvPr/>
        </p:nvSpPr>
        <p:spPr>
          <a:xfrm>
            <a:off x="7024515" y="5055414"/>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Prim. Replica WSFC node 1 </a:t>
            </a:r>
          </a:p>
        </p:txBody>
      </p:sp>
      <p:sp>
        <p:nvSpPr>
          <p:cNvPr id="74" name="Rectangle 73"/>
          <p:cNvSpPr/>
          <p:nvPr/>
        </p:nvSpPr>
        <p:spPr bwMode="auto">
          <a:xfrm>
            <a:off x="1026736" y="368744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75" name="Rounded Rectangle 74"/>
          <p:cNvSpPr/>
          <p:nvPr/>
        </p:nvSpPr>
        <p:spPr>
          <a:xfrm>
            <a:off x="1156914" y="2490537"/>
            <a:ext cx="320487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82" name="Picture 8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924492" y="3085586"/>
            <a:ext cx="488991" cy="488991"/>
          </a:xfrm>
          <a:prstGeom prst="rect">
            <a:avLst/>
          </a:prstGeom>
        </p:spPr>
      </p:pic>
      <p:sp>
        <p:nvSpPr>
          <p:cNvPr id="83" name="TextBox 82"/>
          <p:cNvSpPr txBox="1"/>
          <p:nvPr/>
        </p:nvSpPr>
        <p:spPr>
          <a:xfrm>
            <a:off x="2892098" y="3618673"/>
            <a:ext cx="1469691"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DR SAP SQL DB Sec. Replica</a:t>
            </a:r>
          </a:p>
        </p:txBody>
      </p:sp>
      <p:pic>
        <p:nvPicPr>
          <p:cNvPr id="86" name="Picture 8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286032" y="2556384"/>
            <a:ext cx="603647" cy="603647"/>
          </a:xfrm>
          <a:prstGeom prst="rect">
            <a:avLst/>
          </a:prstGeom>
        </p:spPr>
      </p:pic>
      <p:pic>
        <p:nvPicPr>
          <p:cNvPr id="87" name="Picture 8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47374" y="2494740"/>
            <a:ext cx="540835" cy="540835"/>
          </a:xfrm>
          <a:prstGeom prst="rect">
            <a:avLst/>
          </a:prstGeom>
        </p:spPr>
      </p:pic>
      <p:sp>
        <p:nvSpPr>
          <p:cNvPr id="88" name="TextBox 87"/>
          <p:cNvSpPr txBox="1"/>
          <p:nvPr/>
        </p:nvSpPr>
        <p:spPr>
          <a:xfrm>
            <a:off x="4638533" y="2895101"/>
            <a:ext cx="184104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Storage</a:t>
            </a:r>
          </a:p>
        </p:txBody>
      </p:sp>
      <p:pic>
        <p:nvPicPr>
          <p:cNvPr id="37" name="Picture 3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33635" y="3073249"/>
            <a:ext cx="488991" cy="488991"/>
          </a:xfrm>
          <a:prstGeom prst="rect">
            <a:avLst/>
          </a:prstGeom>
        </p:spPr>
      </p:pic>
      <p:sp>
        <p:nvSpPr>
          <p:cNvPr id="32" name="TextBox 31"/>
          <p:cNvSpPr txBox="1"/>
          <p:nvPr/>
        </p:nvSpPr>
        <p:spPr>
          <a:xfrm>
            <a:off x="1156914" y="2448120"/>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sp>
        <p:nvSpPr>
          <p:cNvPr id="30" name="Left-Right Arrow 29"/>
          <p:cNvSpPr/>
          <p:nvPr/>
        </p:nvSpPr>
        <p:spPr bwMode="auto">
          <a:xfrm>
            <a:off x="4444655" y="3698440"/>
            <a:ext cx="2423929" cy="324836"/>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a:gradFill>
                  <a:gsLst>
                    <a:gs pos="0">
                      <a:srgbClr val="FFFFFF"/>
                    </a:gs>
                    <a:gs pos="100000">
                      <a:srgbClr val="FFFFFF"/>
                    </a:gs>
                  </a:gsLst>
                  <a:lin ang="5400000" scaled="0"/>
                </a:gradFill>
                <a:ea typeface="Segoe UI" pitchFamily="34" charset="0"/>
                <a:cs typeface="Segoe UI" pitchFamily="34" charset="0"/>
              </a:rPr>
              <a:t>S2S VPN or ER</a:t>
            </a:r>
            <a:endParaRPr lang="nl-NL"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1186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Azure infra. for a sample HA SAP system</a:t>
            </a:r>
          </a:p>
        </p:txBody>
      </p:sp>
      <p:sp>
        <p:nvSpPr>
          <p:cNvPr id="10" name="TextBox 9"/>
          <p:cNvSpPr txBox="1"/>
          <p:nvPr/>
        </p:nvSpPr>
        <p:spPr>
          <a:xfrm>
            <a:off x="6358191" y="1297625"/>
            <a:ext cx="5168118" cy="4924425"/>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SIOS </a:t>
            </a:r>
            <a:r>
              <a:rPr lang="en-US" sz="2400" dirty="0" err="1">
                <a:gradFill>
                  <a:gsLst>
                    <a:gs pos="2917">
                      <a:schemeClr val="tx1"/>
                    </a:gs>
                    <a:gs pos="30000">
                      <a:schemeClr val="tx1"/>
                    </a:gs>
                  </a:gsLst>
                  <a:lin ang="5400000" scaled="0"/>
                </a:gradFill>
              </a:rPr>
              <a:t>DataKeeper</a:t>
            </a:r>
            <a:r>
              <a:rPr lang="en-US" sz="2400" dirty="0">
                <a:gradFill>
                  <a:gsLst>
                    <a:gs pos="2917">
                      <a:schemeClr val="tx1"/>
                    </a:gs>
                    <a:gs pos="30000">
                      <a:schemeClr val="tx1"/>
                    </a:gs>
                  </a:gsLst>
                  <a:lin ang="5400000" scaled="0"/>
                </a:gradFill>
              </a:rPr>
              <a:t> for WSFC without need of clustered shared disks</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App Server – ABAP/Java dual or single stack.  Preferred smaller VMs</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Web Dispatcher installed on Azure VM, performs HTTP(S) load balancing</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SQL DB with AlwaysOn </a:t>
            </a:r>
            <a:r>
              <a:rPr lang="en-US" sz="2400">
                <a:gradFill>
                  <a:gsLst>
                    <a:gs pos="2917">
                      <a:schemeClr val="tx1"/>
                    </a:gs>
                    <a:gs pos="30000">
                      <a:schemeClr val="tx1"/>
                    </a:gs>
                  </a:gsLst>
                  <a:lin ang="5400000" scaled="0"/>
                </a:gradFill>
              </a:rPr>
              <a:t>Availability Group</a:t>
            </a:r>
          </a:p>
          <a:p>
            <a:pPr marL="285750" indent="-285750">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Need to deploy in 3-tiers for HA DR</a:t>
            </a:r>
            <a:endParaRPr lang="en-US" sz="2400" dirty="0">
              <a:gradFill>
                <a:gsLst>
                  <a:gs pos="2917">
                    <a:schemeClr val="tx1"/>
                  </a:gs>
                  <a:gs pos="30000">
                    <a:schemeClr val="tx1"/>
                  </a:gs>
                </a:gsLst>
                <a:lin ang="5400000" scaled="0"/>
              </a:gradFill>
            </a:endParaRPr>
          </a:p>
        </p:txBody>
      </p:sp>
      <p:sp>
        <p:nvSpPr>
          <p:cNvPr id="11" name="TextBox 10"/>
          <p:cNvSpPr txBox="1"/>
          <p:nvPr/>
        </p:nvSpPr>
        <p:spPr>
          <a:xfrm>
            <a:off x="2232496" y="5206337"/>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1 </a:t>
            </a:r>
          </a:p>
        </p:txBody>
      </p:sp>
      <p:sp>
        <p:nvSpPr>
          <p:cNvPr id="12" name="TextBox 11"/>
          <p:cNvSpPr txBox="1"/>
          <p:nvPr/>
        </p:nvSpPr>
        <p:spPr>
          <a:xfrm>
            <a:off x="3421620" y="5209065"/>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2 </a:t>
            </a:r>
          </a:p>
        </p:txBody>
      </p:sp>
      <p:sp>
        <p:nvSpPr>
          <p:cNvPr id="13" name="Rounded Rectangle 12"/>
          <p:cNvSpPr/>
          <p:nvPr/>
        </p:nvSpPr>
        <p:spPr>
          <a:xfrm>
            <a:off x="2148045" y="4147555"/>
            <a:ext cx="2499022" cy="168664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1, WSFC SQL AG </a:t>
            </a:r>
          </a:p>
        </p:txBody>
      </p:sp>
      <p:pic>
        <p:nvPicPr>
          <p:cNvPr id="14" name="Picture 1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014318" y="4566356"/>
            <a:ext cx="582845" cy="582845"/>
          </a:xfrm>
          <a:prstGeom prst="rect">
            <a:avLst/>
          </a:prstGeom>
        </p:spPr>
      </p:pic>
      <p:sp>
        <p:nvSpPr>
          <p:cNvPr id="15" name="TextBox 14"/>
          <p:cNvSpPr txBox="1"/>
          <p:nvPr/>
        </p:nvSpPr>
        <p:spPr>
          <a:xfrm>
            <a:off x="4711861" y="5024770"/>
            <a:ext cx="118775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 AG Listener</a:t>
            </a:r>
          </a:p>
        </p:txBody>
      </p:sp>
      <p:sp>
        <p:nvSpPr>
          <p:cNvPr id="16" name="TextBox 15"/>
          <p:cNvSpPr txBox="1"/>
          <p:nvPr/>
        </p:nvSpPr>
        <p:spPr>
          <a:xfrm>
            <a:off x="2810264" y="4951424"/>
            <a:ext cx="126028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 Commit</a:t>
            </a:r>
          </a:p>
        </p:txBody>
      </p:sp>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66365" y="3350145"/>
            <a:ext cx="488991" cy="488991"/>
          </a:xfrm>
          <a:prstGeom prst="rect">
            <a:avLst/>
          </a:prstGeom>
        </p:spPr>
      </p:pic>
      <p:sp>
        <p:nvSpPr>
          <p:cNvPr id="18" name="TextBox 17"/>
          <p:cNvSpPr txBox="1"/>
          <p:nvPr/>
        </p:nvSpPr>
        <p:spPr>
          <a:xfrm>
            <a:off x="2065715" y="3690328"/>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74611" y="3350321"/>
            <a:ext cx="488991" cy="488991"/>
          </a:xfrm>
          <a:prstGeom prst="rect">
            <a:avLst/>
          </a:prstGeom>
        </p:spPr>
      </p:pic>
      <p:sp>
        <p:nvSpPr>
          <p:cNvPr id="20" name="TextBox 19"/>
          <p:cNvSpPr txBox="1"/>
          <p:nvPr/>
        </p:nvSpPr>
        <p:spPr>
          <a:xfrm>
            <a:off x="3410057" y="3690504"/>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21" name="Rounded Rectangle 20"/>
          <p:cNvSpPr/>
          <p:nvPr/>
        </p:nvSpPr>
        <p:spPr>
          <a:xfrm>
            <a:off x="2148044" y="2791332"/>
            <a:ext cx="2528699" cy="135485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2</a:t>
            </a:r>
          </a:p>
        </p:txBody>
      </p:sp>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06734" y="1830142"/>
            <a:ext cx="488991" cy="488991"/>
          </a:xfrm>
          <a:prstGeom prst="rect">
            <a:avLst/>
          </a:prstGeom>
        </p:spPr>
      </p:pic>
      <p:sp>
        <p:nvSpPr>
          <p:cNvPr id="23" name="TextBox 22"/>
          <p:cNvSpPr txBox="1"/>
          <p:nvPr/>
        </p:nvSpPr>
        <p:spPr>
          <a:xfrm>
            <a:off x="2132299" y="2218440"/>
            <a:ext cx="126760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1</a:t>
            </a:r>
          </a:p>
        </p:txBody>
      </p:sp>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27012" y="1830321"/>
            <a:ext cx="488991" cy="488991"/>
          </a:xfrm>
          <a:prstGeom prst="rect">
            <a:avLst/>
          </a:prstGeom>
        </p:spPr>
      </p:pic>
      <p:sp>
        <p:nvSpPr>
          <p:cNvPr id="25" name="TextBox 24"/>
          <p:cNvSpPr txBox="1"/>
          <p:nvPr/>
        </p:nvSpPr>
        <p:spPr>
          <a:xfrm>
            <a:off x="3513214" y="2252225"/>
            <a:ext cx="1233794"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2</a:t>
            </a:r>
          </a:p>
        </p:txBody>
      </p:sp>
      <p:sp>
        <p:nvSpPr>
          <p:cNvPr id="26" name="Rounded Rectangle 25"/>
          <p:cNvSpPr/>
          <p:nvPr/>
        </p:nvSpPr>
        <p:spPr>
          <a:xfrm>
            <a:off x="2156062" y="1439777"/>
            <a:ext cx="2499022" cy="135485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3, WSFC </a:t>
            </a:r>
          </a:p>
        </p:txBody>
      </p:sp>
      <p:sp>
        <p:nvSpPr>
          <p:cNvPr id="28" name="TextBox 27"/>
          <p:cNvSpPr txBox="1"/>
          <p:nvPr/>
        </p:nvSpPr>
        <p:spPr>
          <a:xfrm>
            <a:off x="4737629" y="3824147"/>
            <a:ext cx="118775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VM SAP Web Dispatcher</a:t>
            </a:r>
          </a:p>
        </p:txBody>
      </p:sp>
      <p:pic>
        <p:nvPicPr>
          <p:cNvPr id="29" name="Picture 2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985928" y="1707666"/>
            <a:ext cx="585380" cy="585380"/>
          </a:xfrm>
          <a:prstGeom prst="rect">
            <a:avLst/>
          </a:prstGeom>
        </p:spPr>
      </p:pic>
      <p:sp>
        <p:nvSpPr>
          <p:cNvPr id="30" name="TextBox 29"/>
          <p:cNvSpPr txBox="1"/>
          <p:nvPr/>
        </p:nvSpPr>
        <p:spPr>
          <a:xfrm>
            <a:off x="4621542" y="2189944"/>
            <a:ext cx="1314153" cy="87100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a:t>
            </a:r>
          </a:p>
          <a:p>
            <a:pPr algn="ctr">
              <a:lnSpc>
                <a:spcPct val="90000"/>
              </a:lnSpc>
              <a:spcAft>
                <a:spcPts val="600"/>
              </a:spcAft>
            </a:pPr>
            <a:r>
              <a:rPr lang="en-US" sz="1200" dirty="0">
                <a:gradFill>
                  <a:gsLst>
                    <a:gs pos="2917">
                      <a:schemeClr val="tx1"/>
                    </a:gs>
                    <a:gs pos="30000">
                      <a:schemeClr val="tx1"/>
                    </a:gs>
                  </a:gsLst>
                  <a:lin ang="5400000" scaled="0"/>
                </a:gradFill>
              </a:rPr>
              <a:t>SAP SCS Cluster VNN</a:t>
            </a:r>
          </a:p>
        </p:txBody>
      </p:sp>
      <p:pic>
        <p:nvPicPr>
          <p:cNvPr id="3" name="Picture 2"/>
          <p:cNvPicPr>
            <a:picLocks noChangeAspect="1"/>
          </p:cNvPicPr>
          <p:nvPr/>
        </p:nvPicPr>
        <p:blipFill>
          <a:blip r:embed="rId5"/>
          <a:stretch>
            <a:fillRect/>
          </a:stretch>
        </p:blipFill>
        <p:spPr>
          <a:xfrm>
            <a:off x="2308031" y="1854869"/>
            <a:ext cx="402469" cy="330533"/>
          </a:xfrm>
          <a:prstGeom prst="rect">
            <a:avLst/>
          </a:prstGeom>
        </p:spPr>
      </p:pic>
      <p:pic>
        <p:nvPicPr>
          <p:cNvPr id="4" name="Picture 3"/>
          <p:cNvPicPr>
            <a:picLocks noChangeAspect="1"/>
          </p:cNvPicPr>
          <p:nvPr/>
        </p:nvPicPr>
        <p:blipFill>
          <a:blip r:embed="rId5"/>
          <a:stretch>
            <a:fillRect/>
          </a:stretch>
        </p:blipFill>
        <p:spPr>
          <a:xfrm>
            <a:off x="3619409" y="1854869"/>
            <a:ext cx="402469" cy="330533"/>
          </a:xfrm>
          <a:prstGeom prst="rect">
            <a:avLst/>
          </a:prstGeom>
        </p:spPr>
      </p:pic>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44887" y="3023694"/>
            <a:ext cx="488991" cy="488991"/>
          </a:xfrm>
          <a:prstGeom prst="rect">
            <a:avLst/>
          </a:prstGeom>
        </p:spPr>
      </p:pic>
      <p:sp>
        <p:nvSpPr>
          <p:cNvPr id="34" name="TextBox 33"/>
          <p:cNvSpPr txBox="1"/>
          <p:nvPr/>
        </p:nvSpPr>
        <p:spPr>
          <a:xfrm>
            <a:off x="635487" y="3462928"/>
            <a:ext cx="1507791"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35" name="Rounded Rectangle 34"/>
          <p:cNvSpPr/>
          <p:nvPr/>
        </p:nvSpPr>
        <p:spPr>
          <a:xfrm>
            <a:off x="529390" y="1297625"/>
            <a:ext cx="5301423" cy="4730196"/>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10196" y="4600023"/>
            <a:ext cx="488991" cy="488991"/>
          </a:xfrm>
          <a:prstGeom prst="rect">
            <a:avLst/>
          </a:prstGeom>
        </p:spPr>
      </p:pic>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9594" y="4618211"/>
            <a:ext cx="488991" cy="488991"/>
          </a:xfrm>
          <a:prstGeom prst="rect">
            <a:avLst/>
          </a:prstGeom>
        </p:spPr>
      </p:pic>
      <p:sp>
        <p:nvSpPr>
          <p:cNvPr id="39" name="TextBox 38"/>
          <p:cNvSpPr txBox="1"/>
          <p:nvPr/>
        </p:nvSpPr>
        <p:spPr>
          <a:xfrm>
            <a:off x="478453" y="1251884"/>
            <a:ext cx="11674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VNET</a:t>
            </a:r>
          </a:p>
        </p:txBody>
      </p:sp>
      <p:cxnSp>
        <p:nvCxnSpPr>
          <p:cNvPr id="40" name="Straight Arrow Connector 39"/>
          <p:cNvCxnSpPr/>
          <p:nvPr/>
        </p:nvCxnSpPr>
        <p:spPr>
          <a:xfrm>
            <a:off x="3055356" y="4972668"/>
            <a:ext cx="78630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014802" y="3508501"/>
            <a:ext cx="312660" cy="312660"/>
          </a:xfrm>
          <a:prstGeom prst="rect">
            <a:avLst/>
          </a:prstGeom>
        </p:spPr>
      </p:pic>
      <p:pic>
        <p:nvPicPr>
          <p:cNvPr id="45" name="Picture 4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88076" y="3508501"/>
            <a:ext cx="312660" cy="312660"/>
          </a:xfrm>
          <a:prstGeom prst="rect">
            <a:avLst/>
          </a:prstGeom>
        </p:spPr>
      </p:pic>
      <p:pic>
        <p:nvPicPr>
          <p:cNvPr id="46" name="Picture 4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201439" y="3118766"/>
            <a:ext cx="312660" cy="312660"/>
          </a:xfrm>
          <a:prstGeom prst="rect">
            <a:avLst/>
          </a:prstGeom>
        </p:spPr>
      </p:pic>
      <p:sp>
        <p:nvSpPr>
          <p:cNvPr id="47" name="Rounded Rectangle 46"/>
          <p:cNvSpPr/>
          <p:nvPr/>
        </p:nvSpPr>
        <p:spPr>
          <a:xfrm>
            <a:off x="4682642" y="3431426"/>
            <a:ext cx="1148172" cy="495576"/>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48" name="Rectangle 47"/>
          <p:cNvSpPr/>
          <p:nvPr/>
        </p:nvSpPr>
        <p:spPr>
          <a:xfrm>
            <a:off x="4673632" y="3711157"/>
            <a:ext cx="647934" cy="261610"/>
          </a:xfrm>
          <a:prstGeom prst="rect">
            <a:avLst/>
          </a:prstGeom>
        </p:spPr>
        <p:txBody>
          <a:bodyPr wrap="none">
            <a:spAutoFit/>
          </a:bodyPr>
          <a:lstStyle/>
          <a:p>
            <a:r>
              <a:rPr lang="en-US" sz="1050"/>
              <a:t>Av. Set </a:t>
            </a:r>
          </a:p>
        </p:txBody>
      </p:sp>
    </p:spTree>
    <p:extLst>
      <p:ext uri="{BB962C8B-B14F-4D97-AF65-F5344CB8AC3E}">
        <p14:creationId xmlns:p14="http://schemas.microsoft.com/office/powerpoint/2010/main" val="174215555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on SQL Server Considerations</a:t>
            </a:r>
          </a:p>
        </p:txBody>
      </p:sp>
      <p:sp>
        <p:nvSpPr>
          <p:cNvPr id="3" name="Content Placeholder 2"/>
          <p:cNvSpPr>
            <a:spLocks noGrp="1"/>
          </p:cNvSpPr>
          <p:nvPr>
            <p:ph sz="quarter" idx="10"/>
          </p:nvPr>
        </p:nvSpPr>
        <p:spPr>
          <a:xfrm>
            <a:off x="268288" y="1398397"/>
            <a:ext cx="11542503" cy="2523768"/>
          </a:xfrm>
        </p:spPr>
        <p:txBody>
          <a:bodyPr/>
          <a:lstStyle/>
          <a:p>
            <a:r>
              <a:rPr lang="en-US" dirty="0"/>
              <a:t>Great resource: SAP note </a:t>
            </a:r>
            <a:r>
              <a:rPr lang="en-US" u="sng" dirty="0">
                <a:hlinkClick r:id="rId2" tooltip="555223  - FAQ: Microsoft SQL Server"/>
              </a:rPr>
              <a:t>555223 - FAQ: Microsoft SQL Server </a:t>
            </a:r>
            <a:endParaRPr lang="en-US" u="sng" dirty="0"/>
          </a:p>
          <a:p>
            <a:r>
              <a:rPr lang="en-US" b="1" u="sng" dirty="0">
                <a:hlinkClick r:id="rId3"/>
              </a:rPr>
              <a:t>WORST Practices </a:t>
            </a:r>
            <a:r>
              <a:rPr lang="en-US" b="1" dirty="0"/>
              <a:t>for Maintaining SQL Server SAP systems (i.e. Things to AVOID)</a:t>
            </a:r>
            <a:endParaRPr lang="en-US" dirty="0"/>
          </a:p>
        </p:txBody>
      </p:sp>
    </p:spTree>
    <p:extLst>
      <p:ext uri="{BB962C8B-B14F-4D97-AF65-F5344CB8AC3E}">
        <p14:creationId xmlns:p14="http://schemas.microsoft.com/office/powerpoint/2010/main" val="51672697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SQL AlwaysOn Failover</a:t>
            </a:r>
          </a:p>
        </p:txBody>
      </p:sp>
    </p:spTree>
    <p:extLst>
      <p:ext uri="{BB962C8B-B14F-4D97-AF65-F5344CB8AC3E}">
        <p14:creationId xmlns:p14="http://schemas.microsoft.com/office/powerpoint/2010/main" val="8868233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SAP on Microsoft Azure</a:t>
            </a:r>
          </a:p>
        </p:txBody>
      </p:sp>
      <p:sp>
        <p:nvSpPr>
          <p:cNvPr id="145" name="Rectangle 2"/>
          <p:cNvSpPr>
            <a:spLocks noChangeArrowheads="1"/>
          </p:cNvSpPr>
          <p:nvPr/>
        </p:nvSpPr>
        <p:spPr bwMode="auto">
          <a:xfrm>
            <a:off x="499561" y="1633871"/>
            <a:ext cx="2065904" cy="204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087" rIns="0" bIns="174205" numCol="1" anchor="ctr" anchorCtr="0" compatLnSpc="1">
            <a:prstTxWarp prst="textNoShape">
              <a:avLst/>
            </a:prstTxWarp>
            <a:noAutofit/>
          </a:bodyPr>
          <a:lstStyle/>
          <a:p>
            <a:pPr defTabSz="896203" eaLnBrk="0" fontAlgn="base" hangingPunct="0">
              <a:spcBef>
                <a:spcPct val="0"/>
              </a:spcBef>
              <a:spcAft>
                <a:spcPct val="0"/>
              </a:spcAft>
            </a:pPr>
            <a:r>
              <a:rPr lang="en-US" altLang="en-US" sz="1600" dirty="0">
                <a:solidFill>
                  <a:srgbClr val="FFFF00"/>
                </a:solidFill>
                <a:latin typeface="wf_segoe-ui_semibold"/>
              </a:rPr>
              <a:t>Key </a:t>
            </a:r>
            <a:r>
              <a:rPr lang="en-US" altLang="en-US" sz="1600">
                <a:solidFill>
                  <a:srgbClr val="FFFF00"/>
                </a:solidFill>
                <a:latin typeface="wf_segoe-ui_semibold"/>
              </a:rPr>
              <a:t>SAP certifications listed only.  </a:t>
            </a:r>
            <a:r>
              <a:rPr lang="en-US" altLang="en-US" sz="1600" dirty="0">
                <a:solidFill>
                  <a:srgbClr val="FFFF00"/>
                </a:solidFill>
                <a:latin typeface="wf_segoe-ui_semibold"/>
              </a:rPr>
              <a:t>See SAP note 1928533 for </a:t>
            </a:r>
            <a:r>
              <a:rPr lang="en-US" altLang="en-US" sz="1600">
                <a:solidFill>
                  <a:srgbClr val="FFFF00"/>
                </a:solidFill>
                <a:latin typeface="wf_segoe-ui_semibold"/>
              </a:rPr>
              <a:t>full list and supported OS/DB combo</a:t>
            </a:r>
            <a:endParaRPr lang="en-US" altLang="en-US" sz="1200" dirty="0">
              <a:solidFill>
                <a:srgbClr val="FFFF00"/>
              </a:solidFill>
              <a:latin typeface="Arial" panose="020B0604020202020204" pitchFamily="34" charset="0"/>
            </a:endParaRPr>
          </a:p>
        </p:txBody>
      </p:sp>
      <p:graphicFrame>
        <p:nvGraphicFramePr>
          <p:cNvPr id="146" name="Table 145"/>
          <p:cNvGraphicFramePr>
            <a:graphicFrameLocks noGrp="1"/>
          </p:cNvGraphicFramePr>
          <p:nvPr>
            <p:extLst>
              <p:ext uri="{D42A27DB-BD31-4B8C-83A1-F6EECF244321}">
                <p14:modId xmlns:p14="http://schemas.microsoft.com/office/powerpoint/2010/main" val="2827285461"/>
              </p:ext>
            </p:extLst>
          </p:nvPr>
        </p:nvGraphicFramePr>
        <p:xfrm>
          <a:off x="3073029" y="1369755"/>
          <a:ext cx="6931583" cy="4500086"/>
        </p:xfrm>
        <a:graphic>
          <a:graphicData uri="http://schemas.openxmlformats.org/drawingml/2006/table">
            <a:tbl>
              <a:tblPr/>
              <a:tblGrid>
                <a:gridCol w="1709947">
                  <a:extLst>
                    <a:ext uri="{9D8B030D-6E8A-4147-A177-3AD203B41FA5}">
                      <a16:colId xmlns:a16="http://schemas.microsoft.com/office/drawing/2014/main" val="20000"/>
                    </a:ext>
                  </a:extLst>
                </a:gridCol>
                <a:gridCol w="1137684">
                  <a:extLst>
                    <a:ext uri="{9D8B030D-6E8A-4147-A177-3AD203B41FA5}">
                      <a16:colId xmlns:a16="http://schemas.microsoft.com/office/drawing/2014/main" val="20001"/>
                    </a:ext>
                  </a:extLst>
                </a:gridCol>
                <a:gridCol w="1806916">
                  <a:extLst>
                    <a:ext uri="{9D8B030D-6E8A-4147-A177-3AD203B41FA5}">
                      <a16:colId xmlns:a16="http://schemas.microsoft.com/office/drawing/2014/main" val="20002"/>
                    </a:ext>
                  </a:extLst>
                </a:gridCol>
                <a:gridCol w="2277036">
                  <a:extLst>
                    <a:ext uri="{9D8B030D-6E8A-4147-A177-3AD203B41FA5}">
                      <a16:colId xmlns:a16="http://schemas.microsoft.com/office/drawing/2014/main" val="20003"/>
                    </a:ext>
                  </a:extLst>
                </a:gridCol>
              </a:tblGrid>
              <a:tr h="463309">
                <a:tc gridSpan="4">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l" defTabSz="1109635"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Segoe UI"/>
                          <a:ea typeface="+mn-ea"/>
                          <a:cs typeface="+mn-cs"/>
                        </a:rPr>
                        <a:t>Microsoft Azure is certified for the following SAP products, with full support from Microsoft and SAP. </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6824">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Product</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Guest OS</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RDBMS</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VM Types</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1"/>
                  </a:ext>
                </a:extLst>
              </a:tr>
              <a:tr h="67081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Business Suite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Windows, SLES</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SQL Server, Oracle</a:t>
                      </a:r>
                      <a:r>
                        <a:rPr lang="en-US" sz="1600" kern="1200">
                          <a:solidFill>
                            <a:schemeClr val="tx1"/>
                          </a:solidFill>
                          <a:latin typeface="Segoe UI"/>
                          <a:ea typeface="+mn-ea"/>
                          <a:cs typeface="+mn-cs"/>
                        </a:rPr>
                        <a:t>, DB2, SAP </a:t>
                      </a:r>
                      <a:r>
                        <a:rPr lang="en-US" sz="1600" kern="1200" dirty="0">
                          <a:solidFill>
                            <a:schemeClr val="tx1"/>
                          </a:solidFill>
                          <a:latin typeface="Segoe UI"/>
                          <a:ea typeface="+mn-ea"/>
                          <a:cs typeface="+mn-cs"/>
                        </a:rPr>
                        <a:t>ASE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A5-9, D11-D14, DS11-14, DS11-14V2, GS1-5</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7022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Business All-in-One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Windows, SLES</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SQL Server, Oracle</a:t>
                      </a:r>
                      <a:r>
                        <a:rPr lang="en-US" sz="1600" kern="1200">
                          <a:solidFill>
                            <a:schemeClr val="tx1"/>
                          </a:solidFill>
                          <a:latin typeface="Segoe UI"/>
                          <a:ea typeface="+mn-ea"/>
                          <a:cs typeface="+mn-cs"/>
                        </a:rPr>
                        <a:t>, DB2, SAP </a:t>
                      </a:r>
                      <a:r>
                        <a:rPr lang="en-US" sz="1600" kern="1200" dirty="0">
                          <a:solidFill>
                            <a:schemeClr val="tx1"/>
                          </a:solidFill>
                          <a:latin typeface="Segoe UI"/>
                          <a:ea typeface="+mn-ea"/>
                          <a:cs typeface="+mn-cs"/>
                        </a:rPr>
                        <a:t>ASE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A5-9, D11-D14, DS11-14, DS11-14V2, GS1-5</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7263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NetWeaver App  Server</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Windows, SLES</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SQL Server, Oracle</a:t>
                      </a:r>
                      <a:r>
                        <a:rPr lang="en-US" sz="1600" kern="1200">
                          <a:solidFill>
                            <a:schemeClr val="tx1"/>
                          </a:solidFill>
                          <a:latin typeface="Segoe UI"/>
                          <a:ea typeface="+mn-ea"/>
                          <a:cs typeface="+mn-cs"/>
                        </a:rPr>
                        <a:t>, DB2, SAP </a:t>
                      </a:r>
                      <a:r>
                        <a:rPr lang="en-US" sz="1600" kern="1200" dirty="0">
                          <a:solidFill>
                            <a:schemeClr val="tx1"/>
                          </a:solidFill>
                          <a:latin typeface="Segoe UI"/>
                          <a:ea typeface="+mn-ea"/>
                          <a:cs typeface="+mn-cs"/>
                        </a:rPr>
                        <a:t>ASE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A5-9, D11-D14, DS11-14, DS11-14V2, GS1-5</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9122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SAP HANA Base, Platform, Entr. Editions </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SLES</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N/A</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GS5, S72-72m, S144-144m</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0075818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Large Files</a:t>
            </a:r>
          </a:p>
        </p:txBody>
      </p:sp>
      <p:sp>
        <p:nvSpPr>
          <p:cNvPr id="3" name="Content Placeholder 2"/>
          <p:cNvSpPr>
            <a:spLocks noGrp="1"/>
          </p:cNvSpPr>
          <p:nvPr>
            <p:ph sz="quarter" idx="10"/>
          </p:nvPr>
        </p:nvSpPr>
        <p:spPr>
          <a:xfrm>
            <a:off x="268288" y="1213914"/>
            <a:ext cx="11542503" cy="6026265"/>
          </a:xfrm>
        </p:spPr>
        <p:txBody>
          <a:bodyPr/>
          <a:lstStyle/>
          <a:p>
            <a:r>
              <a:rPr lang="en-US" sz="3600" dirty="0"/>
              <a:t>3 key factors to consider when doing system refreshes or migration</a:t>
            </a:r>
          </a:p>
          <a:p>
            <a:pPr lvl="1">
              <a:buFont typeface="Wingdings" panose="05000000000000000000" pitchFamily="2" charset="2"/>
              <a:buChar char="§"/>
            </a:pPr>
            <a:r>
              <a:rPr lang="en-US" sz="3200" dirty="0"/>
              <a:t>Size of the database</a:t>
            </a:r>
          </a:p>
          <a:p>
            <a:pPr lvl="1">
              <a:buFont typeface="Wingdings" panose="05000000000000000000" pitchFamily="2" charset="2"/>
              <a:buChar char="§"/>
            </a:pPr>
            <a:r>
              <a:rPr lang="en-US" sz="3200" dirty="0"/>
              <a:t>Acceptable downtime</a:t>
            </a:r>
          </a:p>
          <a:p>
            <a:pPr lvl="1">
              <a:buFont typeface="Wingdings" panose="05000000000000000000" pitchFamily="2" charset="2"/>
              <a:buChar char="§"/>
            </a:pPr>
            <a:r>
              <a:rPr lang="en-US" sz="3200" dirty="0"/>
              <a:t>Source and target database version (migration)</a:t>
            </a:r>
          </a:p>
          <a:p>
            <a:pPr lvl="1">
              <a:buFont typeface="Wingdings" panose="05000000000000000000" pitchFamily="2" charset="2"/>
              <a:buChar char="§"/>
            </a:pPr>
            <a:endParaRPr lang="en-US" sz="3200" dirty="0"/>
          </a:p>
          <a:p>
            <a:pPr marL="336145" lvl="1" indent="0">
              <a:buNone/>
            </a:pPr>
            <a:r>
              <a:rPr lang="en-US" sz="3200" dirty="0"/>
              <a:t>&gt;&gt; 1-2 TB: use </a:t>
            </a:r>
            <a:r>
              <a:rPr lang="en-US" sz="3200" dirty="0" err="1"/>
              <a:t>AzCopy</a:t>
            </a:r>
            <a:endParaRPr lang="en-US" sz="3200" dirty="0"/>
          </a:p>
          <a:p>
            <a:pPr marL="336145" lvl="1" indent="0">
              <a:buNone/>
            </a:pPr>
            <a:r>
              <a:rPr lang="en-US" sz="3200" dirty="0"/>
              <a:t>      2-3 TB: use SQL log shipping, mirroring, or AlwaysOn AG 			(SQL Server source)</a:t>
            </a:r>
          </a:p>
          <a:p>
            <a:pPr marL="336145" lvl="1" indent="0">
              <a:buNone/>
            </a:pPr>
            <a:r>
              <a:rPr lang="en-US" sz="3200" dirty="0"/>
              <a:t>      &gt;3 TB: use Azure import/export (long down time)</a:t>
            </a:r>
          </a:p>
          <a:p>
            <a:pPr marL="0" indent="0">
              <a:buNone/>
            </a:pPr>
            <a:endParaRPr lang="en-US" sz="3600" dirty="0"/>
          </a:p>
        </p:txBody>
      </p:sp>
    </p:spTree>
    <p:extLst>
      <p:ext uri="{BB962C8B-B14F-4D97-AF65-F5344CB8AC3E}">
        <p14:creationId xmlns:p14="http://schemas.microsoft.com/office/powerpoint/2010/main" val="107830130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on Azure Extension</a:t>
            </a:r>
          </a:p>
        </p:txBody>
      </p:sp>
      <p:sp>
        <p:nvSpPr>
          <p:cNvPr id="4" name="Content Placeholder 3"/>
          <p:cNvSpPr>
            <a:spLocks noGrp="1"/>
          </p:cNvSpPr>
          <p:nvPr>
            <p:ph sz="quarter" idx="10"/>
          </p:nvPr>
        </p:nvSpPr>
        <p:spPr>
          <a:xfrm>
            <a:off x="268289" y="1398397"/>
            <a:ext cx="7004382" cy="4370427"/>
          </a:xfrm>
        </p:spPr>
        <p:txBody>
          <a:bodyPr/>
          <a:lstStyle/>
          <a:p>
            <a:r>
              <a:rPr lang="en-US" sz="2800"/>
              <a:t>SAP requires Monitoring solution that allows SAP instance running in the VM to get essential data from Azure</a:t>
            </a:r>
          </a:p>
          <a:p>
            <a:r>
              <a:rPr lang="en-US" sz="2800"/>
              <a:t>SAP Azure Extension is:</a:t>
            </a:r>
          </a:p>
          <a:p>
            <a:pPr lvl="1">
              <a:buFont typeface="Wingdings" panose="05000000000000000000" pitchFamily="2" charset="2"/>
              <a:buChar char="§"/>
            </a:pPr>
            <a:r>
              <a:rPr lang="en-US" sz="2400">
                <a:latin typeface="Segoe UI Light" panose="020B0502040204020203" pitchFamily="34" charset="0"/>
                <a:cs typeface="Segoe UI Light" panose="020B0502040204020203" pitchFamily="34" charset="0"/>
              </a:rPr>
              <a:t>Configured and deployed </a:t>
            </a:r>
            <a:br>
              <a:rPr lang="en-US" sz="2400">
                <a:latin typeface="Segoe UI Light" panose="020B0502040204020203" pitchFamily="34" charset="0"/>
                <a:cs typeface="Segoe UI Light" panose="020B0502040204020203" pitchFamily="34" charset="0"/>
              </a:rPr>
            </a:br>
            <a:r>
              <a:rPr lang="en-US" sz="2400">
                <a:latin typeface="Segoe UI Light" panose="020B0502040204020203" pitchFamily="34" charset="0"/>
                <a:cs typeface="Segoe UI Light" panose="020B0502040204020203" pitchFamily="34" charset="0"/>
              </a:rPr>
              <a:t>by a PowerShell script </a:t>
            </a:r>
            <a:br>
              <a:rPr lang="en-US" sz="2400">
                <a:latin typeface="Segoe UI Light" panose="020B0502040204020203" pitchFamily="34" charset="0"/>
                <a:cs typeface="Segoe UI Light" panose="020B0502040204020203" pitchFamily="34" charset="0"/>
              </a:rPr>
            </a:br>
            <a:r>
              <a:rPr lang="en-US" sz="2400">
                <a:latin typeface="Segoe UI Light" panose="020B0502040204020203" pitchFamily="34" charset="0"/>
                <a:cs typeface="Segoe UI Light" panose="020B0502040204020203" pitchFamily="34" charset="0"/>
              </a:rPr>
              <a:t>after the deployment of the VM</a:t>
            </a:r>
          </a:p>
          <a:p>
            <a:pPr lvl="1">
              <a:buFont typeface="Wingdings" panose="05000000000000000000" pitchFamily="2" charset="2"/>
              <a:buChar char="§"/>
            </a:pPr>
            <a:r>
              <a:rPr lang="en-US" sz="2400">
                <a:latin typeface="Segoe UI Light" panose="020B0502040204020203" pitchFamily="34" charset="0"/>
                <a:cs typeface="Segoe UI Light" panose="020B0502040204020203" pitchFamily="34" charset="0"/>
              </a:rPr>
              <a:t>Collecting data from ‘Windows Azure Diagnostics’ Framework</a:t>
            </a:r>
          </a:p>
          <a:p>
            <a:pPr lvl="1">
              <a:buFont typeface="Wingdings" panose="05000000000000000000" pitchFamily="2" charset="2"/>
              <a:buChar char="§"/>
            </a:pPr>
            <a:r>
              <a:rPr lang="en-US" sz="2400">
                <a:latin typeface="Segoe UI Light" panose="020B0502040204020203" pitchFamily="34" charset="0"/>
                <a:cs typeface="Segoe UI Light" panose="020B0502040204020203" pitchFamily="34" charset="0"/>
              </a:rPr>
              <a:t>Contacted by SAPOSCOL to deliver monitoring </a:t>
            </a:r>
            <a:br>
              <a:rPr lang="en-US" sz="2400">
                <a:latin typeface="Segoe UI Light" panose="020B0502040204020203" pitchFamily="34" charset="0"/>
                <a:cs typeface="Segoe UI Light" panose="020B0502040204020203" pitchFamily="34" charset="0"/>
              </a:rPr>
            </a:br>
            <a:r>
              <a:rPr lang="en-US" sz="2400">
                <a:latin typeface="Segoe UI Light" panose="020B0502040204020203" pitchFamily="34" charset="0"/>
                <a:cs typeface="Segoe UI Light" panose="020B0502040204020203" pitchFamily="34" charset="0"/>
              </a:rPr>
              <a:t>counters on a periodic basis</a:t>
            </a:r>
          </a:p>
        </p:txBody>
      </p:sp>
      <p:pic>
        <p:nvPicPr>
          <p:cNvPr id="7" name="Picture 6"/>
          <p:cNvPicPr>
            <a:picLocks noChangeAspect="1"/>
          </p:cNvPicPr>
          <p:nvPr/>
        </p:nvPicPr>
        <p:blipFill>
          <a:blip r:embed="rId3"/>
          <a:stretch>
            <a:fillRect/>
          </a:stretch>
        </p:blipFill>
        <p:spPr>
          <a:xfrm>
            <a:off x="7720206" y="1398397"/>
            <a:ext cx="4090585" cy="3952102"/>
          </a:xfrm>
          <a:prstGeom prst="rect">
            <a:avLst/>
          </a:prstGeom>
        </p:spPr>
      </p:pic>
    </p:spTree>
    <p:extLst>
      <p:ext uri="{BB962C8B-B14F-4D97-AF65-F5344CB8AC3E}">
        <p14:creationId xmlns:p14="http://schemas.microsoft.com/office/powerpoint/2010/main" val="339047235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Update SAP Monitoring Configuration </a:t>
            </a:r>
          </a:p>
        </p:txBody>
      </p:sp>
      <p:sp>
        <p:nvSpPr>
          <p:cNvPr id="3" name="Content Placeholder 2"/>
          <p:cNvSpPr>
            <a:spLocks noGrp="1"/>
          </p:cNvSpPr>
          <p:nvPr>
            <p:ph sz="quarter" idx="10"/>
          </p:nvPr>
        </p:nvSpPr>
        <p:spPr>
          <a:xfrm>
            <a:off x="268288" y="1398397"/>
            <a:ext cx="11542503" cy="3853363"/>
          </a:xfrm>
        </p:spPr>
        <p:txBody>
          <a:bodyPr/>
          <a:lstStyle/>
          <a:p>
            <a:r>
              <a:rPr lang="en-US"/>
              <a:t>When:</a:t>
            </a:r>
          </a:p>
          <a:p>
            <a:pPr lvl="1">
              <a:buFont typeface="Wingdings" panose="05000000000000000000" pitchFamily="2" charset="2"/>
              <a:buChar char="§"/>
            </a:pPr>
            <a:r>
              <a:rPr lang="en-US"/>
              <a:t>Adding more counters</a:t>
            </a:r>
          </a:p>
          <a:p>
            <a:pPr lvl="1">
              <a:buFont typeface="Wingdings" panose="05000000000000000000" pitchFamily="2" charset="2"/>
              <a:buChar char="§"/>
            </a:pPr>
            <a:r>
              <a:rPr lang="en-US"/>
              <a:t>Azure monitoring infrastructure update</a:t>
            </a:r>
          </a:p>
          <a:p>
            <a:pPr lvl="1">
              <a:buFont typeface="Wingdings" panose="05000000000000000000" pitchFamily="2" charset="2"/>
              <a:buChar char="§"/>
            </a:pPr>
            <a:r>
              <a:rPr lang="en-US"/>
              <a:t>Adding disks to your VMs</a:t>
            </a:r>
          </a:p>
          <a:p>
            <a:pPr lvl="1">
              <a:buFont typeface="Wingdings" panose="05000000000000000000" pitchFamily="2" charset="2"/>
              <a:buChar char="§"/>
            </a:pPr>
            <a:r>
              <a:rPr lang="en-US"/>
              <a:t>Changing sizes for your Azure VMs</a:t>
            </a:r>
          </a:p>
          <a:p>
            <a:endParaRPr lang="en-US"/>
          </a:p>
        </p:txBody>
      </p:sp>
    </p:spTree>
    <p:extLst>
      <p:ext uri="{BB962C8B-B14F-4D97-AF65-F5344CB8AC3E}">
        <p14:creationId xmlns:p14="http://schemas.microsoft.com/office/powerpoint/2010/main" val="260938488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Azure Cost Calculator</a:t>
            </a:r>
            <a:endParaRPr lang="en-US" dirty="0"/>
          </a:p>
        </p:txBody>
      </p:sp>
    </p:spTree>
    <p:extLst>
      <p:ext uri="{BB962C8B-B14F-4D97-AF65-F5344CB8AC3E}">
        <p14:creationId xmlns:p14="http://schemas.microsoft.com/office/powerpoint/2010/main" val="298549738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1457" y="1552120"/>
            <a:ext cx="1798716" cy="3725028"/>
          </a:xfrm>
          <a:prstGeom prst="rect">
            <a:avLst/>
          </a:prstGeom>
          <a:solidFill>
            <a:schemeClr val="accent5">
              <a:lumMod val="75000"/>
            </a:schemeClr>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item</a:t>
            </a:r>
          </a:p>
        </p:txBody>
      </p:sp>
      <p:sp>
        <p:nvSpPr>
          <p:cNvPr id="4" name="Title 1"/>
          <p:cNvSpPr txBox="1">
            <a:spLocks/>
          </p:cNvSpPr>
          <p:nvPr/>
        </p:nvSpPr>
        <p:spPr>
          <a:xfrm>
            <a:off x="572043" y="349171"/>
            <a:ext cx="11301996" cy="976663"/>
          </a:xfrm>
          <a:prstGeom prst="rect">
            <a:avLst/>
          </a:prstGeom>
        </p:spPr>
        <p:txBody>
          <a:bodyPr vert="horz" lIns="91440" tIns="45720" rIns="91440" bIns="45720" rtlCol="0" anchor="t">
            <a:norm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5290" b="0" i="0" u="none" strike="noStrike" kern="1200" cap="none" spc="0" normalizeH="0" baseline="0" noProof="0" dirty="0">
                <a:ln>
                  <a:noFill/>
                </a:ln>
                <a:solidFill>
                  <a:srgbClr val="FFFFFF"/>
                </a:solidFill>
                <a:effectLst/>
                <a:uLnTx/>
                <a:uFillTx/>
                <a:latin typeface="Segoe UI Light"/>
                <a:ea typeface="+mj-ea"/>
                <a:cs typeface="+mj-cs"/>
              </a:rPr>
              <a:t>Compute and </a:t>
            </a:r>
            <a:r>
              <a:rPr lang="en-US" sz="5290" dirty="0">
                <a:solidFill>
                  <a:srgbClr val="FFFFFF"/>
                </a:solidFill>
                <a:latin typeface="Segoe UI Light"/>
              </a:rPr>
              <a:t>s</a:t>
            </a:r>
            <a:r>
              <a:rPr kumimoji="0" lang="en-US" sz="5290" b="0" i="0" u="none" strike="noStrike" kern="1200" cap="none" spc="0" normalizeH="0" baseline="0" noProof="0" dirty="0">
                <a:ln>
                  <a:noFill/>
                </a:ln>
                <a:solidFill>
                  <a:srgbClr val="FFFFFF"/>
                </a:solidFill>
                <a:effectLst/>
                <a:uLnTx/>
                <a:uFillTx/>
                <a:latin typeface="Segoe UI Light"/>
                <a:ea typeface="+mj-ea"/>
                <a:cs typeface="+mj-cs"/>
              </a:rPr>
              <a:t>tore – pricing metrics</a:t>
            </a:r>
          </a:p>
        </p:txBody>
      </p:sp>
      <p:sp>
        <p:nvSpPr>
          <p:cNvPr id="5" name="Rectangle 4"/>
          <p:cNvSpPr/>
          <p:nvPr/>
        </p:nvSpPr>
        <p:spPr>
          <a:xfrm>
            <a:off x="7262898" y="1552119"/>
            <a:ext cx="4412835" cy="3757047"/>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cost per unit*</a:t>
            </a:r>
          </a:p>
        </p:txBody>
      </p:sp>
      <p:sp>
        <p:nvSpPr>
          <p:cNvPr id="6" name="Rectangle 5"/>
          <p:cNvSpPr/>
          <p:nvPr/>
        </p:nvSpPr>
        <p:spPr>
          <a:xfrm>
            <a:off x="2615456" y="1552120"/>
            <a:ext cx="4425696" cy="3725027"/>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unit of measurement</a:t>
            </a:r>
          </a:p>
        </p:txBody>
      </p:sp>
      <p:sp>
        <p:nvSpPr>
          <p:cNvPr id="7" name="Rectangle 6"/>
          <p:cNvSpPr/>
          <p:nvPr/>
        </p:nvSpPr>
        <p:spPr>
          <a:xfrm>
            <a:off x="581457" y="2139246"/>
            <a:ext cx="11190084"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8" name="Rectangle 7"/>
          <p:cNvSpPr/>
          <p:nvPr/>
        </p:nvSpPr>
        <p:spPr>
          <a:xfrm>
            <a:off x="581457" y="4303326"/>
            <a:ext cx="11084667"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 name="TextBox 8"/>
          <p:cNvSpPr txBox="1"/>
          <p:nvPr/>
        </p:nvSpPr>
        <p:spPr>
          <a:xfrm>
            <a:off x="140525" y="6164546"/>
            <a:ext cx="5741943" cy="600164"/>
          </a:xfrm>
          <a:prstGeom prst="rect">
            <a:avLst/>
          </a:prstGeom>
          <a:noFill/>
        </p:spPr>
        <p:txBody>
          <a:bodyPr wrap="square" rtlCol="0">
            <a:spAutoFit/>
          </a:bodyPr>
          <a:lstStyle/>
          <a:p>
            <a:pPr marL="171450" marR="0" lvl="0" indent="-171450" defTabSz="932742"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00B0F0"/>
                </a:solidFill>
                <a:effectLst/>
                <a:uLnTx/>
                <a:uFillTx/>
              </a:rPr>
              <a:t>All pricing subject to change.</a:t>
            </a:r>
            <a:r>
              <a:rPr kumimoji="0" lang="en-US" sz="1100" b="0" i="0" u="none" strike="noStrike" kern="0" cap="none" spc="0" normalizeH="0" noProof="0" dirty="0">
                <a:ln>
                  <a:noFill/>
                </a:ln>
                <a:solidFill>
                  <a:srgbClr val="00B0F0"/>
                </a:solidFill>
                <a:effectLst/>
                <a:uLnTx/>
                <a:uFillTx/>
              </a:rPr>
              <a:t>  </a:t>
            </a:r>
          </a:p>
          <a:p>
            <a:pPr marR="0" lvl="0" defTabSz="932742" eaLnBrk="1" fontAlgn="auto" latinLnBrk="0" hangingPunct="1">
              <a:lnSpc>
                <a:spcPct val="100000"/>
              </a:lnSpc>
              <a:spcBef>
                <a:spcPts val="0"/>
              </a:spcBef>
              <a:spcAft>
                <a:spcPts val="0"/>
              </a:spcAft>
              <a:buClrTx/>
              <a:buSzTx/>
              <a:tabLst/>
              <a:defRPr/>
            </a:pPr>
            <a:r>
              <a:rPr lang="en-US" sz="1100" kern="0" dirty="0">
                <a:solidFill>
                  <a:srgbClr val="00B0F0"/>
                </a:solidFill>
              </a:rPr>
              <a:t>     </a:t>
            </a:r>
            <a:r>
              <a:rPr lang="en-US" sz="1100" kern="0" noProof="0" dirty="0">
                <a:solidFill>
                  <a:srgbClr val="00B0F0"/>
                </a:solidFill>
              </a:rPr>
              <a:t>RA-GRS minimum charge is 30 days</a:t>
            </a:r>
          </a:p>
          <a:p>
            <a:pPr marR="0" lvl="0" defTabSz="932742" eaLnBrk="1" fontAlgn="auto" latinLnBrk="0" hangingPunct="1">
              <a:lnSpc>
                <a:spcPct val="100000"/>
              </a:lnSpc>
              <a:spcBef>
                <a:spcPts val="0"/>
              </a:spcBef>
              <a:spcAft>
                <a:spcPts val="0"/>
              </a:spcAft>
              <a:buClrTx/>
              <a:buSzTx/>
              <a:tabLst/>
              <a:defRPr/>
            </a:pPr>
            <a:r>
              <a:rPr kumimoji="0" lang="en-US" sz="1100" b="0" i="0" u="none" strike="noStrike" kern="0" cap="none" spc="0" normalizeH="0" baseline="0" dirty="0">
                <a:ln>
                  <a:noFill/>
                </a:ln>
                <a:solidFill>
                  <a:srgbClr val="00B0F0"/>
                </a:solidFill>
                <a:effectLst/>
                <a:uLnTx/>
                <a:uFillTx/>
              </a:rPr>
              <a:t>     Premium storage  billed at allocated capacity</a:t>
            </a:r>
            <a:endParaRPr kumimoji="0" lang="en-US" sz="1100" b="0" i="0" u="none" strike="noStrike" kern="0" cap="none" spc="0" normalizeH="0" baseline="0" noProof="0" dirty="0">
              <a:ln>
                <a:noFill/>
              </a:ln>
              <a:solidFill>
                <a:srgbClr val="00B0F0"/>
              </a:solidFill>
              <a:effectLst/>
              <a:uLnTx/>
              <a:uFillTx/>
            </a:endParaRPr>
          </a:p>
        </p:txBody>
      </p:sp>
      <p:sp>
        <p:nvSpPr>
          <p:cNvPr id="15" name="TextBox 14"/>
          <p:cNvSpPr txBox="1"/>
          <p:nvPr/>
        </p:nvSpPr>
        <p:spPr>
          <a:xfrm>
            <a:off x="567504" y="2842720"/>
            <a:ext cx="1844108" cy="276999"/>
          </a:xfrm>
          <a:prstGeom prst="rect">
            <a:avLst/>
          </a:prstGeom>
          <a:noFill/>
        </p:spPr>
        <p:txBody>
          <a:bodyPr wrap="square" rtlCol="0">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40000"/>
                    <a:lumOff val="60000"/>
                  </a:schemeClr>
                </a:solidFill>
                <a:effectLst/>
                <a:uLnTx/>
                <a:uFillTx/>
              </a:rPr>
              <a:t>VM</a:t>
            </a:r>
          </a:p>
        </p:txBody>
      </p:sp>
      <p:sp>
        <p:nvSpPr>
          <p:cNvPr id="16" name="Freeform 15"/>
          <p:cNvSpPr>
            <a:spLocks noChangeAspect="1"/>
          </p:cNvSpPr>
          <p:nvPr/>
        </p:nvSpPr>
        <p:spPr>
          <a:xfrm>
            <a:off x="1149601" y="3340173"/>
            <a:ext cx="634796" cy="547760"/>
          </a:xfrm>
          <a:custGeom>
            <a:avLst/>
            <a:gdLst>
              <a:gd name="connsiteX0" fmla="*/ 2245990 w 5121845"/>
              <a:gd name="connsiteY0" fmla="*/ 2481524 h 4419600"/>
              <a:gd name="connsiteX1" fmla="*/ 2362256 w 5121845"/>
              <a:gd name="connsiteY1" fmla="*/ 2597790 h 4419600"/>
              <a:gd name="connsiteX2" fmla="*/ 2362256 w 5121845"/>
              <a:gd name="connsiteY2" fmla="*/ 2898658 h 4419600"/>
              <a:gd name="connsiteX3" fmla="*/ 2245990 w 5121845"/>
              <a:gd name="connsiteY3" fmla="*/ 3014924 h 4419600"/>
              <a:gd name="connsiteX4" fmla="*/ 2129724 w 5121845"/>
              <a:gd name="connsiteY4" fmla="*/ 2898658 h 4419600"/>
              <a:gd name="connsiteX5" fmla="*/ 2129724 w 5121845"/>
              <a:gd name="connsiteY5" fmla="*/ 2597790 h 4419600"/>
              <a:gd name="connsiteX6" fmla="*/ 2245990 w 5121845"/>
              <a:gd name="connsiteY6" fmla="*/ 2481524 h 4419600"/>
              <a:gd name="connsiteX7" fmla="*/ 2865777 w 5121845"/>
              <a:gd name="connsiteY7" fmla="*/ 2370795 h 4419600"/>
              <a:gd name="connsiteX8" fmla="*/ 2684802 w 5121845"/>
              <a:gd name="connsiteY8" fmla="*/ 2489858 h 4419600"/>
              <a:gd name="connsiteX9" fmla="*/ 2687183 w 5121845"/>
              <a:gd name="connsiteY9" fmla="*/ 2601777 h 4419600"/>
              <a:gd name="connsiteX10" fmla="*/ 2839584 w 5121845"/>
              <a:gd name="connsiteY10" fmla="*/ 2513671 h 4419600"/>
              <a:gd name="connsiteX11" fmla="*/ 2839583 w 5121845"/>
              <a:gd name="connsiteY11" fmla="*/ 3006589 h 4419600"/>
              <a:gd name="connsiteX12" fmla="*/ 2696708 w 5121845"/>
              <a:gd name="connsiteY12" fmla="*/ 3008971 h 4419600"/>
              <a:gd name="connsiteX13" fmla="*/ 2677658 w 5121845"/>
              <a:gd name="connsiteY13" fmla="*/ 3063739 h 4419600"/>
              <a:gd name="connsiteX14" fmla="*/ 2696708 w 5121845"/>
              <a:gd name="connsiteY14" fmla="*/ 3125652 h 4419600"/>
              <a:gd name="connsiteX15" fmla="*/ 3125333 w 5121845"/>
              <a:gd name="connsiteY15" fmla="*/ 3125652 h 4419600"/>
              <a:gd name="connsiteX16" fmla="*/ 3142002 w 5121845"/>
              <a:gd name="connsiteY16" fmla="*/ 3068502 h 4419600"/>
              <a:gd name="connsiteX17" fmla="*/ 3125333 w 5121845"/>
              <a:gd name="connsiteY17" fmla="*/ 3008971 h 4419600"/>
              <a:gd name="connsiteX18" fmla="*/ 2999128 w 5121845"/>
              <a:gd name="connsiteY18" fmla="*/ 3006589 h 4419600"/>
              <a:gd name="connsiteX19" fmla="*/ 3001508 w 5121845"/>
              <a:gd name="connsiteY19" fmla="*/ 2370796 h 4419600"/>
              <a:gd name="connsiteX20" fmla="*/ 2245990 w 5121845"/>
              <a:gd name="connsiteY20" fmla="*/ 2342236 h 4419600"/>
              <a:gd name="connsiteX21" fmla="*/ 1986848 w 5121845"/>
              <a:gd name="connsiteY21" fmla="*/ 2601378 h 4419600"/>
              <a:gd name="connsiteX22" fmla="*/ 1986848 w 5121845"/>
              <a:gd name="connsiteY22" fmla="*/ 2895069 h 4419600"/>
              <a:gd name="connsiteX23" fmla="*/ 2245990 w 5121845"/>
              <a:gd name="connsiteY23" fmla="*/ 3154211 h 4419600"/>
              <a:gd name="connsiteX24" fmla="*/ 2505132 w 5121845"/>
              <a:gd name="connsiteY24" fmla="*/ 2895069 h 4419600"/>
              <a:gd name="connsiteX25" fmla="*/ 2505132 w 5121845"/>
              <a:gd name="connsiteY25" fmla="*/ 2601378 h 4419600"/>
              <a:gd name="connsiteX26" fmla="*/ 2245990 w 5121845"/>
              <a:gd name="connsiteY26" fmla="*/ 2342236 h 4419600"/>
              <a:gd name="connsiteX27" fmla="*/ 2909842 w 5121845"/>
              <a:gd name="connsiteY27" fmla="*/ 1452319 h 4419600"/>
              <a:gd name="connsiteX28" fmla="*/ 3026108 w 5121845"/>
              <a:gd name="connsiteY28" fmla="*/ 1568585 h 4419600"/>
              <a:gd name="connsiteX29" fmla="*/ 3026108 w 5121845"/>
              <a:gd name="connsiteY29" fmla="*/ 1869453 h 4419600"/>
              <a:gd name="connsiteX30" fmla="*/ 2909842 w 5121845"/>
              <a:gd name="connsiteY30" fmla="*/ 1985719 h 4419600"/>
              <a:gd name="connsiteX31" fmla="*/ 2793576 w 5121845"/>
              <a:gd name="connsiteY31" fmla="*/ 1869453 h 4419600"/>
              <a:gd name="connsiteX32" fmla="*/ 2793576 w 5121845"/>
              <a:gd name="connsiteY32" fmla="*/ 1568585 h 4419600"/>
              <a:gd name="connsiteX33" fmla="*/ 2909842 w 5121845"/>
              <a:gd name="connsiteY33" fmla="*/ 1452319 h 4419600"/>
              <a:gd name="connsiteX34" fmla="*/ 2201925 w 5121845"/>
              <a:gd name="connsiteY34" fmla="*/ 1341590 h 4419600"/>
              <a:gd name="connsiteX35" fmla="*/ 2020950 w 5121845"/>
              <a:gd name="connsiteY35" fmla="*/ 1460653 h 4419600"/>
              <a:gd name="connsiteX36" fmla="*/ 2023331 w 5121845"/>
              <a:gd name="connsiteY36" fmla="*/ 1572572 h 4419600"/>
              <a:gd name="connsiteX37" fmla="*/ 2175732 w 5121845"/>
              <a:gd name="connsiteY37" fmla="*/ 1484466 h 4419600"/>
              <a:gd name="connsiteX38" fmla="*/ 2175731 w 5121845"/>
              <a:gd name="connsiteY38" fmla="*/ 1977384 h 4419600"/>
              <a:gd name="connsiteX39" fmla="*/ 2032856 w 5121845"/>
              <a:gd name="connsiteY39" fmla="*/ 1979766 h 4419600"/>
              <a:gd name="connsiteX40" fmla="*/ 2013806 w 5121845"/>
              <a:gd name="connsiteY40" fmla="*/ 2034534 h 4419600"/>
              <a:gd name="connsiteX41" fmla="*/ 2032856 w 5121845"/>
              <a:gd name="connsiteY41" fmla="*/ 2096447 h 4419600"/>
              <a:gd name="connsiteX42" fmla="*/ 2461481 w 5121845"/>
              <a:gd name="connsiteY42" fmla="*/ 2096447 h 4419600"/>
              <a:gd name="connsiteX43" fmla="*/ 2478150 w 5121845"/>
              <a:gd name="connsiteY43" fmla="*/ 2039297 h 4419600"/>
              <a:gd name="connsiteX44" fmla="*/ 2461481 w 5121845"/>
              <a:gd name="connsiteY44" fmla="*/ 1979766 h 4419600"/>
              <a:gd name="connsiteX45" fmla="*/ 2335276 w 5121845"/>
              <a:gd name="connsiteY45" fmla="*/ 1977384 h 4419600"/>
              <a:gd name="connsiteX46" fmla="*/ 2337656 w 5121845"/>
              <a:gd name="connsiteY46" fmla="*/ 1341591 h 4419600"/>
              <a:gd name="connsiteX47" fmla="*/ 2909842 w 5121845"/>
              <a:gd name="connsiteY47" fmla="*/ 1313031 h 4419600"/>
              <a:gd name="connsiteX48" fmla="*/ 2650700 w 5121845"/>
              <a:gd name="connsiteY48" fmla="*/ 1572173 h 4419600"/>
              <a:gd name="connsiteX49" fmla="*/ 2650700 w 5121845"/>
              <a:gd name="connsiteY49" fmla="*/ 1865864 h 4419600"/>
              <a:gd name="connsiteX50" fmla="*/ 2909842 w 5121845"/>
              <a:gd name="connsiteY50" fmla="*/ 2125006 h 4419600"/>
              <a:gd name="connsiteX51" fmla="*/ 3168984 w 5121845"/>
              <a:gd name="connsiteY51" fmla="*/ 1865864 h 4419600"/>
              <a:gd name="connsiteX52" fmla="*/ 3168984 w 5121845"/>
              <a:gd name="connsiteY52" fmla="*/ 1572173 h 4419600"/>
              <a:gd name="connsiteX53" fmla="*/ 2909842 w 5121845"/>
              <a:gd name="connsiteY53" fmla="*/ 1313031 h 4419600"/>
              <a:gd name="connsiteX54" fmla="*/ 1615075 w 5121845"/>
              <a:gd name="connsiteY54" fmla="*/ 1071862 h 4419600"/>
              <a:gd name="connsiteX55" fmla="*/ 3250924 w 5121845"/>
              <a:gd name="connsiteY55" fmla="*/ 1071862 h 4419600"/>
              <a:gd name="connsiteX56" fmla="*/ 3250924 w 5121845"/>
              <a:gd name="connsiteY56" fmla="*/ 1495755 h 4419600"/>
              <a:gd name="connsiteX57" fmla="*/ 3668258 w 5121845"/>
              <a:gd name="connsiteY57" fmla="*/ 1495755 h 4419600"/>
              <a:gd name="connsiteX58" fmla="*/ 3668258 w 5121845"/>
              <a:gd name="connsiteY58" fmla="*/ 3230514 h 4419600"/>
              <a:gd name="connsiteX59" fmla="*/ 3519211 w 5121845"/>
              <a:gd name="connsiteY59" fmla="*/ 3379561 h 4419600"/>
              <a:gd name="connsiteX60" fmla="*/ 1615075 w 5121845"/>
              <a:gd name="connsiteY60" fmla="*/ 3379561 h 4419600"/>
              <a:gd name="connsiteX61" fmla="*/ 1466028 w 5121845"/>
              <a:gd name="connsiteY61" fmla="*/ 3230514 h 4419600"/>
              <a:gd name="connsiteX62" fmla="*/ 1466028 w 5121845"/>
              <a:gd name="connsiteY62" fmla="*/ 1220909 h 4419600"/>
              <a:gd name="connsiteX63" fmla="*/ 1615075 w 5121845"/>
              <a:gd name="connsiteY63" fmla="*/ 1071862 h 4419600"/>
              <a:gd name="connsiteX64" fmla="*/ 1611212 w 5121845"/>
              <a:gd name="connsiteY64" fmla="*/ 862675 h 4419600"/>
              <a:gd name="connsiteX65" fmla="*/ 1263504 w 5121845"/>
              <a:gd name="connsiteY65" fmla="*/ 1210383 h 4419600"/>
              <a:gd name="connsiteX66" fmla="*/ 1263504 w 5121845"/>
              <a:gd name="connsiteY66" fmla="*/ 3209217 h 4419600"/>
              <a:gd name="connsiteX67" fmla="*/ 1611212 w 5121845"/>
              <a:gd name="connsiteY67" fmla="*/ 3556925 h 4419600"/>
              <a:gd name="connsiteX68" fmla="*/ 3510633 w 5121845"/>
              <a:gd name="connsiteY68" fmla="*/ 3556925 h 4419600"/>
              <a:gd name="connsiteX69" fmla="*/ 3858341 w 5121845"/>
              <a:gd name="connsiteY69" fmla="*/ 3209217 h 4419600"/>
              <a:gd name="connsiteX70" fmla="*/ 3858341 w 5121845"/>
              <a:gd name="connsiteY70" fmla="*/ 1210383 h 4419600"/>
              <a:gd name="connsiteX71" fmla="*/ 3510633 w 5121845"/>
              <a:gd name="connsiteY71" fmla="*/ 862675 h 4419600"/>
              <a:gd name="connsiteX72" fmla="*/ 1266188 w 5121845"/>
              <a:gd name="connsiteY72" fmla="*/ 0 h 4419600"/>
              <a:gd name="connsiteX73" fmla="*/ 3845792 w 5121845"/>
              <a:gd name="connsiteY73" fmla="*/ 0 h 4419600"/>
              <a:gd name="connsiteX74" fmla="*/ 5121845 w 5121845"/>
              <a:gd name="connsiteY74" fmla="*/ 2215171 h 4419600"/>
              <a:gd name="connsiteX75" fmla="*/ 3839576 w 5121845"/>
              <a:gd name="connsiteY75" fmla="*/ 4419600 h 4419600"/>
              <a:gd name="connsiteX76" fmla="*/ 1278215 w 5121845"/>
              <a:gd name="connsiteY76" fmla="*/ 4418315 h 4419600"/>
              <a:gd name="connsiteX77" fmla="*/ 0 w 5121845"/>
              <a:gd name="connsiteY77" fmla="*/ 2208078 h 44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21845" h="4419600">
                <a:moveTo>
                  <a:pt x="2245990" y="2481524"/>
                </a:moveTo>
                <a:cubicBezTo>
                  <a:pt x="2310202" y="2481524"/>
                  <a:pt x="2362256" y="2533578"/>
                  <a:pt x="2362256" y="2597790"/>
                </a:cubicBezTo>
                <a:lnTo>
                  <a:pt x="2362256" y="2898658"/>
                </a:lnTo>
                <a:cubicBezTo>
                  <a:pt x="2362256" y="2962870"/>
                  <a:pt x="2310202" y="3014924"/>
                  <a:pt x="2245990" y="3014924"/>
                </a:cubicBezTo>
                <a:cubicBezTo>
                  <a:pt x="2181778" y="3014924"/>
                  <a:pt x="2129724" y="2962870"/>
                  <a:pt x="2129724" y="2898658"/>
                </a:cubicBezTo>
                <a:lnTo>
                  <a:pt x="2129724" y="2597790"/>
                </a:lnTo>
                <a:cubicBezTo>
                  <a:pt x="2129724" y="2533578"/>
                  <a:pt x="2181778" y="2481524"/>
                  <a:pt x="2245990" y="2481524"/>
                </a:cubicBezTo>
                <a:close/>
                <a:moveTo>
                  <a:pt x="2865777" y="2370795"/>
                </a:moveTo>
                <a:lnTo>
                  <a:pt x="2684802" y="2489858"/>
                </a:lnTo>
                <a:cubicBezTo>
                  <a:pt x="2685596" y="2523989"/>
                  <a:pt x="2686389" y="2567646"/>
                  <a:pt x="2687183" y="2601777"/>
                </a:cubicBezTo>
                <a:lnTo>
                  <a:pt x="2839584" y="2513671"/>
                </a:lnTo>
                <a:cubicBezTo>
                  <a:pt x="2839584" y="2677977"/>
                  <a:pt x="2839583" y="2842283"/>
                  <a:pt x="2839583" y="3006589"/>
                </a:cubicBezTo>
                <a:lnTo>
                  <a:pt x="2696708" y="3008971"/>
                </a:lnTo>
                <a:lnTo>
                  <a:pt x="2677658" y="3063739"/>
                </a:lnTo>
                <a:lnTo>
                  <a:pt x="2696708" y="3125652"/>
                </a:lnTo>
                <a:lnTo>
                  <a:pt x="3125333" y="3125652"/>
                </a:lnTo>
                <a:cubicBezTo>
                  <a:pt x="3124539" y="3105014"/>
                  <a:pt x="3142796" y="3089140"/>
                  <a:pt x="3142002" y="3068502"/>
                </a:cubicBezTo>
                <a:lnTo>
                  <a:pt x="3125333" y="3008971"/>
                </a:lnTo>
                <a:lnTo>
                  <a:pt x="2999128" y="3006589"/>
                </a:lnTo>
                <a:cubicBezTo>
                  <a:pt x="2999921" y="2794658"/>
                  <a:pt x="3000715" y="2582727"/>
                  <a:pt x="3001508" y="2370796"/>
                </a:cubicBezTo>
                <a:close/>
                <a:moveTo>
                  <a:pt x="2245990" y="2342236"/>
                </a:moveTo>
                <a:cubicBezTo>
                  <a:pt x="2102870" y="2342236"/>
                  <a:pt x="1986848" y="2458258"/>
                  <a:pt x="1986848" y="2601378"/>
                </a:cubicBezTo>
                <a:lnTo>
                  <a:pt x="1986848" y="2895069"/>
                </a:lnTo>
                <a:cubicBezTo>
                  <a:pt x="1986848" y="3038189"/>
                  <a:pt x="2102870" y="3154211"/>
                  <a:pt x="2245990" y="3154211"/>
                </a:cubicBezTo>
                <a:cubicBezTo>
                  <a:pt x="2389110" y="3154211"/>
                  <a:pt x="2505132" y="3038189"/>
                  <a:pt x="2505132" y="2895069"/>
                </a:cubicBezTo>
                <a:lnTo>
                  <a:pt x="2505132" y="2601378"/>
                </a:lnTo>
                <a:cubicBezTo>
                  <a:pt x="2505132" y="2458258"/>
                  <a:pt x="2389110" y="2342236"/>
                  <a:pt x="2245990" y="2342236"/>
                </a:cubicBezTo>
                <a:close/>
                <a:moveTo>
                  <a:pt x="2909842" y="1452319"/>
                </a:moveTo>
                <a:cubicBezTo>
                  <a:pt x="2974054" y="1452319"/>
                  <a:pt x="3026108" y="1504373"/>
                  <a:pt x="3026108" y="1568585"/>
                </a:cubicBezTo>
                <a:lnTo>
                  <a:pt x="3026108" y="1869453"/>
                </a:lnTo>
                <a:cubicBezTo>
                  <a:pt x="3026108" y="1933665"/>
                  <a:pt x="2974054" y="1985719"/>
                  <a:pt x="2909842" y="1985719"/>
                </a:cubicBezTo>
                <a:cubicBezTo>
                  <a:pt x="2845630" y="1985719"/>
                  <a:pt x="2793576" y="1933665"/>
                  <a:pt x="2793576" y="1869453"/>
                </a:cubicBezTo>
                <a:lnTo>
                  <a:pt x="2793576" y="1568585"/>
                </a:lnTo>
                <a:cubicBezTo>
                  <a:pt x="2793576" y="1504373"/>
                  <a:pt x="2845630" y="1452319"/>
                  <a:pt x="2909842" y="1452319"/>
                </a:cubicBezTo>
                <a:close/>
                <a:moveTo>
                  <a:pt x="2201925" y="1341590"/>
                </a:moveTo>
                <a:lnTo>
                  <a:pt x="2020950" y="1460653"/>
                </a:lnTo>
                <a:cubicBezTo>
                  <a:pt x="2021744" y="1494784"/>
                  <a:pt x="2022537" y="1538441"/>
                  <a:pt x="2023331" y="1572572"/>
                </a:cubicBezTo>
                <a:lnTo>
                  <a:pt x="2175732" y="1484466"/>
                </a:lnTo>
                <a:cubicBezTo>
                  <a:pt x="2175732" y="1648772"/>
                  <a:pt x="2175731" y="1813078"/>
                  <a:pt x="2175731" y="1977384"/>
                </a:cubicBezTo>
                <a:lnTo>
                  <a:pt x="2032856" y="1979766"/>
                </a:lnTo>
                <a:lnTo>
                  <a:pt x="2013806" y="2034534"/>
                </a:lnTo>
                <a:lnTo>
                  <a:pt x="2032856" y="2096447"/>
                </a:lnTo>
                <a:lnTo>
                  <a:pt x="2461481" y="2096447"/>
                </a:lnTo>
                <a:cubicBezTo>
                  <a:pt x="2460687" y="2075809"/>
                  <a:pt x="2478944" y="2059935"/>
                  <a:pt x="2478150" y="2039297"/>
                </a:cubicBezTo>
                <a:lnTo>
                  <a:pt x="2461481" y="1979766"/>
                </a:lnTo>
                <a:lnTo>
                  <a:pt x="2335276" y="1977384"/>
                </a:lnTo>
                <a:cubicBezTo>
                  <a:pt x="2336069" y="1765453"/>
                  <a:pt x="2336863" y="1553522"/>
                  <a:pt x="2337656" y="1341591"/>
                </a:cubicBezTo>
                <a:close/>
                <a:moveTo>
                  <a:pt x="2909842" y="1313031"/>
                </a:moveTo>
                <a:cubicBezTo>
                  <a:pt x="2766722" y="1313031"/>
                  <a:pt x="2650700" y="1429053"/>
                  <a:pt x="2650700" y="1572173"/>
                </a:cubicBezTo>
                <a:lnTo>
                  <a:pt x="2650700" y="1865864"/>
                </a:lnTo>
                <a:cubicBezTo>
                  <a:pt x="2650700" y="2008984"/>
                  <a:pt x="2766722" y="2125006"/>
                  <a:pt x="2909842" y="2125006"/>
                </a:cubicBezTo>
                <a:cubicBezTo>
                  <a:pt x="3052962" y="2125006"/>
                  <a:pt x="3168984" y="2008984"/>
                  <a:pt x="3168984" y="1865864"/>
                </a:cubicBezTo>
                <a:lnTo>
                  <a:pt x="3168984" y="1572173"/>
                </a:lnTo>
                <a:cubicBezTo>
                  <a:pt x="3168984" y="1429053"/>
                  <a:pt x="3052962" y="1313031"/>
                  <a:pt x="2909842" y="1313031"/>
                </a:cubicBezTo>
                <a:close/>
                <a:moveTo>
                  <a:pt x="1615075" y="1071862"/>
                </a:moveTo>
                <a:lnTo>
                  <a:pt x="3250924" y="1071862"/>
                </a:lnTo>
                <a:lnTo>
                  <a:pt x="3250924" y="1495755"/>
                </a:lnTo>
                <a:lnTo>
                  <a:pt x="3668258" y="1495755"/>
                </a:lnTo>
                <a:lnTo>
                  <a:pt x="3668258" y="3230514"/>
                </a:lnTo>
                <a:cubicBezTo>
                  <a:pt x="3668258" y="3312830"/>
                  <a:pt x="3601527" y="3379561"/>
                  <a:pt x="3519211" y="3379561"/>
                </a:cubicBezTo>
                <a:lnTo>
                  <a:pt x="1615075" y="3379561"/>
                </a:lnTo>
                <a:cubicBezTo>
                  <a:pt x="1532759" y="3379561"/>
                  <a:pt x="1466028" y="3312830"/>
                  <a:pt x="1466028" y="3230514"/>
                </a:cubicBezTo>
                <a:lnTo>
                  <a:pt x="1466028" y="1220909"/>
                </a:lnTo>
                <a:cubicBezTo>
                  <a:pt x="1466028" y="1138593"/>
                  <a:pt x="1532759" y="1071862"/>
                  <a:pt x="1615075" y="1071862"/>
                </a:cubicBezTo>
                <a:close/>
                <a:moveTo>
                  <a:pt x="1611212" y="862675"/>
                </a:moveTo>
                <a:cubicBezTo>
                  <a:pt x="1419178" y="862675"/>
                  <a:pt x="1263504" y="1018349"/>
                  <a:pt x="1263504" y="1210383"/>
                </a:cubicBezTo>
                <a:lnTo>
                  <a:pt x="1263504" y="3209217"/>
                </a:lnTo>
                <a:cubicBezTo>
                  <a:pt x="1263504" y="3401251"/>
                  <a:pt x="1419178" y="3556925"/>
                  <a:pt x="1611212" y="3556925"/>
                </a:cubicBezTo>
                <a:lnTo>
                  <a:pt x="3510633" y="3556925"/>
                </a:lnTo>
                <a:cubicBezTo>
                  <a:pt x="3702667" y="3556925"/>
                  <a:pt x="3858341" y="3401251"/>
                  <a:pt x="3858341" y="3209217"/>
                </a:cubicBezTo>
                <a:lnTo>
                  <a:pt x="3858341" y="1210383"/>
                </a:lnTo>
                <a:cubicBezTo>
                  <a:pt x="3507496" y="866918"/>
                  <a:pt x="3858960" y="1215901"/>
                  <a:pt x="3510633" y="862675"/>
                </a:cubicBezTo>
                <a:close/>
                <a:moveTo>
                  <a:pt x="1266188" y="0"/>
                </a:moveTo>
                <a:lnTo>
                  <a:pt x="3845792" y="0"/>
                </a:lnTo>
                <a:lnTo>
                  <a:pt x="5121845" y="2215171"/>
                </a:lnTo>
                <a:lnTo>
                  <a:pt x="3839576" y="4419600"/>
                </a:lnTo>
                <a:lnTo>
                  <a:pt x="1278215" y="4418315"/>
                </a:lnTo>
                <a:lnTo>
                  <a:pt x="0" y="2208078"/>
                </a:lnTo>
                <a:close/>
              </a:path>
            </a:pathLst>
          </a:custGeom>
          <a:solidFill>
            <a:srgbClr val="FFFFFF"/>
          </a:solidFill>
          <a:ln w="635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p:cNvSpPr txBox="1"/>
          <p:nvPr/>
        </p:nvSpPr>
        <p:spPr>
          <a:xfrm>
            <a:off x="948929" y="3950288"/>
            <a:ext cx="1044546" cy="27691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40000"/>
                    <a:lumOff val="60000"/>
                  </a:schemeClr>
                </a:solidFill>
                <a:effectLst/>
                <a:uLnTx/>
                <a:uFillTx/>
              </a:rPr>
              <a:t>Blob</a:t>
            </a:r>
            <a:r>
              <a:rPr kumimoji="0" lang="en-US" sz="1200" b="0" i="0" u="none" strike="noStrike" kern="0" cap="none" spc="0" normalizeH="0" baseline="0" noProof="0" dirty="0">
                <a:ln>
                  <a:noFill/>
                </a:ln>
                <a:solidFill>
                  <a:srgbClr val="4B9E00"/>
                </a:solidFill>
                <a:effectLst/>
                <a:uLnTx/>
                <a:uFillTx/>
              </a:rPr>
              <a:t> </a:t>
            </a:r>
            <a:r>
              <a:rPr kumimoji="0" lang="en-US" sz="1200" b="0" i="0" u="none" strike="noStrike" kern="0" cap="none" spc="0" normalizeH="0" baseline="0" noProof="0" dirty="0">
                <a:ln>
                  <a:noFill/>
                </a:ln>
                <a:solidFill>
                  <a:schemeClr val="accent4">
                    <a:lumMod val="40000"/>
                    <a:lumOff val="60000"/>
                  </a:schemeClr>
                </a:solidFill>
                <a:effectLst/>
                <a:uLnTx/>
                <a:uFillTx/>
              </a:rPr>
              <a:t>storage</a:t>
            </a:r>
          </a:p>
        </p:txBody>
      </p:sp>
      <p:sp>
        <p:nvSpPr>
          <p:cNvPr id="20" name="TextBox 19"/>
          <p:cNvSpPr txBox="1"/>
          <p:nvPr/>
        </p:nvSpPr>
        <p:spPr>
          <a:xfrm>
            <a:off x="2601621" y="3508499"/>
            <a:ext cx="4425697"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Terabytes stored, measured per GB used</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Transactions measured at 100,000 counts</a:t>
            </a:r>
            <a:endParaRPr kumimoji="0" lang="en-US" sz="1400" b="0" i="0" u="none" strike="noStrike" kern="0" cap="none" spc="0" normalizeH="0" baseline="0" noProof="0" dirty="0">
              <a:ln>
                <a:noFill/>
              </a:ln>
              <a:solidFill>
                <a:srgbClr val="FFFFFF"/>
              </a:solidFill>
              <a:effectLst/>
              <a:uLnTx/>
              <a:uFillTx/>
            </a:endParaRPr>
          </a:p>
        </p:txBody>
      </p:sp>
      <p:sp>
        <p:nvSpPr>
          <p:cNvPr id="21" name="TextBox 20"/>
          <p:cNvSpPr txBox="1"/>
          <p:nvPr/>
        </p:nvSpPr>
        <p:spPr>
          <a:xfrm>
            <a:off x="7276435" y="3144908"/>
            <a:ext cx="4399298" cy="1169551"/>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Sample price for standard disks</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LRS – 0.024, 0.0236, 0.0232, 0.0228,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GRS – 0.048, 0.0472, 0.0464, 0.0456,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RA-GRS – 0.061, 0.0599, 0.0589, 0.0579, …</a:t>
            </a:r>
          </a:p>
          <a:p>
            <a:pPr defTabSz="932742"/>
            <a:r>
              <a:rPr lang="en-US" sz="1400" kern="0" dirty="0">
                <a:solidFill>
                  <a:srgbClr val="FFFFFF"/>
                </a:solidFill>
              </a:rPr>
              <a:t>R/W Transactions - $0.0036 per 100,000</a:t>
            </a:r>
          </a:p>
        </p:txBody>
      </p:sp>
      <p:pic>
        <p:nvPicPr>
          <p:cNvPr id="22" name="Picture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50271" y="4384177"/>
            <a:ext cx="633456" cy="633456"/>
          </a:xfrm>
          <a:prstGeom prst="rect">
            <a:avLst/>
          </a:prstGeom>
        </p:spPr>
      </p:pic>
      <p:sp>
        <p:nvSpPr>
          <p:cNvPr id="23" name="TextBox 22"/>
          <p:cNvSpPr txBox="1"/>
          <p:nvPr/>
        </p:nvSpPr>
        <p:spPr>
          <a:xfrm>
            <a:off x="970000" y="5000148"/>
            <a:ext cx="1042225" cy="276999"/>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File</a:t>
            </a:r>
            <a:r>
              <a:rPr kumimoji="0" lang="en-US" sz="1200" b="0" i="0" u="none" strike="noStrike" kern="0" cap="none" spc="0" normalizeH="0" baseline="0" noProof="0" dirty="0">
                <a:ln>
                  <a:noFill/>
                </a:ln>
                <a:solidFill>
                  <a:srgbClr val="4B9E00"/>
                </a:solidFill>
                <a:effectLst/>
                <a:uLnTx/>
                <a:uFillTx/>
              </a:rPr>
              <a:t> </a:t>
            </a:r>
            <a:r>
              <a:rPr kumimoji="0" lang="en-US" sz="1200" b="0" i="0" u="none" strike="noStrike" kern="0" cap="none" spc="0" normalizeH="0" baseline="0" noProof="0" dirty="0">
                <a:ln>
                  <a:noFill/>
                </a:ln>
                <a:solidFill>
                  <a:schemeClr val="accent4">
                    <a:lumMod val="40000"/>
                    <a:lumOff val="60000"/>
                  </a:schemeClr>
                </a:solidFill>
                <a:effectLst/>
                <a:uLnTx/>
                <a:uFillTx/>
              </a:rPr>
              <a:t>storage</a:t>
            </a:r>
          </a:p>
        </p:txBody>
      </p:sp>
      <p:sp>
        <p:nvSpPr>
          <p:cNvPr id="24" name="TextBox 23"/>
          <p:cNvSpPr txBox="1"/>
          <p:nvPr/>
        </p:nvSpPr>
        <p:spPr>
          <a:xfrm>
            <a:off x="2629290" y="4640425"/>
            <a:ext cx="4425697"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Terabytes stored, measured per GB used</a:t>
            </a:r>
          </a:p>
          <a:p>
            <a:pPr defTabSz="932742"/>
            <a:r>
              <a:rPr lang="en-US" sz="1400" kern="0" dirty="0">
                <a:solidFill>
                  <a:srgbClr val="FFFFFF"/>
                </a:solidFill>
              </a:rPr>
              <a:t>Transactions measured at 100,000 counts</a:t>
            </a:r>
          </a:p>
        </p:txBody>
      </p:sp>
      <p:sp>
        <p:nvSpPr>
          <p:cNvPr id="25" name="Rectangle 24"/>
          <p:cNvSpPr/>
          <p:nvPr/>
        </p:nvSpPr>
        <p:spPr>
          <a:xfrm>
            <a:off x="7288457" y="4355059"/>
            <a:ext cx="4382903" cy="954107"/>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LRS – 0.08</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GRS – 0.1</a:t>
            </a:r>
          </a:p>
          <a:p>
            <a:pPr lvl="0" defTabSz="932742">
              <a:defRPr/>
            </a:pPr>
            <a:r>
              <a:rPr lang="en-US" sz="1400" kern="0" dirty="0">
                <a:solidFill>
                  <a:srgbClr val="FFFFFF"/>
                </a:solidFill>
              </a:rPr>
              <a:t>Standard </a:t>
            </a:r>
            <a:r>
              <a:rPr kumimoji="0" lang="en-US" sz="1400" b="0" i="0" u="none" strike="noStrike" kern="0" cap="none" spc="0" normalizeH="0" baseline="0" noProof="0" dirty="0">
                <a:ln>
                  <a:noFill/>
                </a:ln>
                <a:solidFill>
                  <a:srgbClr val="FFFFFF"/>
                </a:solidFill>
                <a:effectLst/>
                <a:uLnTx/>
                <a:uFillTx/>
              </a:rPr>
              <a:t>charge ($0.0036/100K</a:t>
            </a:r>
            <a:r>
              <a:rPr kumimoji="0" lang="en-US" sz="1400" b="0" i="0" u="none" strike="noStrike" kern="0" cap="none" spc="0" normalizeH="0" noProof="0" dirty="0">
                <a:ln>
                  <a:noFill/>
                </a:ln>
                <a:solidFill>
                  <a:srgbClr val="FFFFFF"/>
                </a:solidFill>
                <a:effectLst/>
                <a:uLnTx/>
                <a:uFillTx/>
              </a:rPr>
              <a:t> trans)</a:t>
            </a:r>
            <a:r>
              <a:rPr kumimoji="0" lang="en-US" sz="1400" b="0" i="0" u="none" strike="noStrike" kern="0" cap="none" spc="0" normalizeH="0" baseline="0" noProof="0" dirty="0">
                <a:ln>
                  <a:noFill/>
                </a:ln>
                <a:solidFill>
                  <a:srgbClr val="FFFFFF"/>
                </a:solidFill>
                <a:effectLst/>
                <a:uLnTx/>
                <a:uFillTx/>
              </a:rPr>
              <a:t> in effect 03/01/2016</a:t>
            </a:r>
          </a:p>
        </p:txBody>
      </p:sp>
      <p:pic>
        <p:nvPicPr>
          <p:cNvPr id="2" name="Picture 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36159" y="2220487"/>
            <a:ext cx="661679" cy="661679"/>
          </a:xfrm>
          <a:prstGeom prst="rect">
            <a:avLst/>
          </a:prstGeom>
        </p:spPr>
      </p:pic>
      <p:sp>
        <p:nvSpPr>
          <p:cNvPr id="28" name="TextBox 27"/>
          <p:cNvSpPr txBox="1"/>
          <p:nvPr/>
        </p:nvSpPr>
        <p:spPr>
          <a:xfrm>
            <a:off x="2714608" y="2312901"/>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Compute hours by instance size	</a:t>
            </a:r>
          </a:p>
        </p:txBody>
      </p:sp>
      <p:sp>
        <p:nvSpPr>
          <p:cNvPr id="32" name="TextBox 31"/>
          <p:cNvSpPr txBox="1"/>
          <p:nvPr/>
        </p:nvSpPr>
        <p:spPr>
          <a:xfrm>
            <a:off x="7297940" y="2245152"/>
            <a:ext cx="4425697" cy="95410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A5 VM - $0.33/</a:t>
            </a:r>
            <a:r>
              <a:rPr kumimoji="0" lang="en-US" sz="1400" b="0" i="0" u="none" strike="noStrike" kern="0" cap="none" spc="0" normalizeH="0" baseline="0" noProof="0" dirty="0" err="1">
                <a:ln>
                  <a:noFill/>
                </a:ln>
                <a:solidFill>
                  <a:srgbClr val="FFFFFF"/>
                </a:solidFill>
                <a:effectLst/>
                <a:uLnTx/>
                <a:uFillTx/>
              </a:rPr>
              <a:t>hr</a:t>
            </a:r>
            <a:endParaRPr kumimoji="0" lang="en-US" sz="1400" b="0" i="0" u="none" strike="noStrike" kern="0" cap="none" spc="0" normalizeH="0" baseline="0" noProof="0" dirty="0">
              <a:ln>
                <a:noFill/>
              </a:ln>
              <a:solidFill>
                <a:srgbClr val="FFFFFF"/>
              </a:solidFill>
              <a:effectLst/>
              <a:uLnTx/>
              <a:uFillTx/>
            </a:endParaRP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D11 VM - $0.33/</a:t>
            </a:r>
            <a:r>
              <a:rPr lang="en-US" sz="1400" kern="0" dirty="0" err="1">
                <a:solidFill>
                  <a:srgbClr val="FFFFFF"/>
                </a:solidFill>
              </a:rPr>
              <a:t>hr</a:t>
            </a:r>
            <a:endParaRPr lang="en-US" sz="1400" kern="0" dirty="0">
              <a:solidFill>
                <a:srgbClr val="FFFFFF"/>
              </a:solidFill>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noProof="0" dirty="0">
                <a:ln>
                  <a:noFill/>
                </a:ln>
                <a:solidFill>
                  <a:srgbClr val="FFFFFF"/>
                </a:solidFill>
                <a:effectLst/>
                <a:uLnTx/>
                <a:uFillTx/>
              </a:rPr>
              <a:t>GS5 VM – $9.65 /hr.</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627499916"/>
      </p:ext>
    </p:extLst>
  </p:cSld>
  <p:clrMapOvr>
    <a:masterClrMapping/>
  </p:clrMapOvr>
  <p:transition advTm="190652">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32249" y="1036221"/>
            <a:ext cx="1798716" cy="4547252"/>
          </a:xfrm>
          <a:prstGeom prst="rect">
            <a:avLst/>
          </a:prstGeom>
          <a:solidFill>
            <a:schemeClr val="accent5">
              <a:lumMod val="50000"/>
              <a:alpha val="50000"/>
            </a:schemeClr>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Item                                                                                                                </a:t>
            </a:r>
          </a:p>
        </p:txBody>
      </p:sp>
      <p:sp>
        <p:nvSpPr>
          <p:cNvPr id="42" name="Title 1"/>
          <p:cNvSpPr txBox="1">
            <a:spLocks/>
          </p:cNvSpPr>
          <p:nvPr/>
        </p:nvSpPr>
        <p:spPr>
          <a:xfrm>
            <a:off x="213182" y="194086"/>
            <a:ext cx="11301996" cy="976663"/>
          </a:xfrm>
          <a:prstGeom prst="rect">
            <a:avLst/>
          </a:prstGeom>
        </p:spPr>
        <p:txBody>
          <a:bodyPr vert="horz" lIns="91440" tIns="45720" rIns="91440" bIns="45720" rtlCol="0" anchor="t">
            <a:norm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5290" b="0" i="0" u="none" strike="noStrike" kern="1200" cap="none" spc="0" normalizeH="0" baseline="0" noProof="0" dirty="0">
                <a:ln>
                  <a:noFill/>
                </a:ln>
                <a:solidFill>
                  <a:srgbClr val="FFFFFF"/>
                </a:solidFill>
                <a:effectLst/>
                <a:uLnTx/>
                <a:uFillTx/>
                <a:latin typeface="Segoe UI Light"/>
                <a:ea typeface="+mj-ea"/>
                <a:cs typeface="+mj-cs"/>
              </a:rPr>
              <a:t>Network – pricing</a:t>
            </a:r>
            <a:r>
              <a:rPr kumimoji="0" lang="en-US" sz="5290" b="0" i="0" u="none" strike="noStrike" kern="1200" cap="none" spc="0" normalizeH="0" noProof="0" dirty="0">
                <a:ln>
                  <a:noFill/>
                </a:ln>
                <a:solidFill>
                  <a:srgbClr val="FFFFFF"/>
                </a:solidFill>
                <a:effectLst/>
                <a:uLnTx/>
                <a:uFillTx/>
                <a:latin typeface="Segoe UI Light"/>
                <a:ea typeface="+mj-ea"/>
                <a:cs typeface="+mj-cs"/>
              </a:rPr>
              <a:t> metrics</a:t>
            </a:r>
            <a:endParaRPr kumimoji="0" lang="en-US" sz="5290" b="0" i="0" u="none" strike="noStrike" kern="1200" cap="none" spc="0" normalizeH="0" baseline="0" noProof="0" dirty="0">
              <a:ln>
                <a:noFill/>
              </a:ln>
              <a:solidFill>
                <a:srgbClr val="FFFFFF"/>
              </a:solidFill>
              <a:effectLst/>
              <a:uLnTx/>
              <a:uFillTx/>
              <a:latin typeface="Segoe UI Light"/>
              <a:ea typeface="+mj-ea"/>
              <a:cs typeface="+mj-cs"/>
            </a:endParaRPr>
          </a:p>
        </p:txBody>
      </p:sp>
      <p:sp>
        <p:nvSpPr>
          <p:cNvPr id="43" name="Rectangle 42"/>
          <p:cNvSpPr/>
          <p:nvPr/>
        </p:nvSpPr>
        <p:spPr>
          <a:xfrm>
            <a:off x="7378219" y="1015317"/>
            <a:ext cx="4425696" cy="4568156"/>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cost per unit*</a:t>
            </a:r>
          </a:p>
        </p:txBody>
      </p:sp>
      <p:sp>
        <p:nvSpPr>
          <p:cNvPr id="44" name="Rectangle 43"/>
          <p:cNvSpPr/>
          <p:nvPr/>
        </p:nvSpPr>
        <p:spPr>
          <a:xfrm>
            <a:off x="2656113" y="1015317"/>
            <a:ext cx="4425696" cy="4568156"/>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unit of measurement</a:t>
            </a:r>
          </a:p>
        </p:txBody>
      </p:sp>
      <p:sp>
        <p:nvSpPr>
          <p:cNvPr id="45" name="Rectangle 44"/>
          <p:cNvSpPr/>
          <p:nvPr/>
        </p:nvSpPr>
        <p:spPr>
          <a:xfrm>
            <a:off x="332381" y="1668461"/>
            <a:ext cx="11829456" cy="1057295"/>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6" name="Rectangle 45"/>
          <p:cNvSpPr/>
          <p:nvPr/>
        </p:nvSpPr>
        <p:spPr>
          <a:xfrm>
            <a:off x="332381" y="3621476"/>
            <a:ext cx="11829456" cy="91440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8" name="TextBox 47"/>
          <p:cNvSpPr txBox="1"/>
          <p:nvPr/>
        </p:nvSpPr>
        <p:spPr>
          <a:xfrm>
            <a:off x="2627375" y="3962253"/>
            <a:ext cx="4425695"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Number of IP per month</a:t>
            </a:r>
            <a:r>
              <a:rPr kumimoji="0" lang="en-US" sz="1400" b="0" i="0" u="none" strike="noStrike" kern="0" cap="none" spc="0" normalizeH="0" baseline="0" noProof="0" dirty="0">
                <a:ln>
                  <a:noFill/>
                </a:ln>
                <a:solidFill>
                  <a:srgbClr val="FFFFFF"/>
                </a:solidFill>
                <a:effectLst/>
                <a:uLnTx/>
                <a:uFillTx/>
              </a:rPr>
              <a:t>  </a:t>
            </a:r>
          </a:p>
        </p:txBody>
      </p:sp>
      <p:grpSp>
        <p:nvGrpSpPr>
          <p:cNvPr id="58" name="Group 57"/>
          <p:cNvGrpSpPr/>
          <p:nvPr/>
        </p:nvGrpSpPr>
        <p:grpSpPr>
          <a:xfrm>
            <a:off x="838517" y="4856511"/>
            <a:ext cx="1311301" cy="726961"/>
            <a:chOff x="655637" y="4980845"/>
            <a:chExt cx="1311301" cy="726961"/>
          </a:xfrm>
        </p:grpSpPr>
        <p:grpSp>
          <p:nvGrpSpPr>
            <p:cNvPr id="59" name="Group 58"/>
            <p:cNvGrpSpPr/>
            <p:nvPr/>
          </p:nvGrpSpPr>
          <p:grpSpPr>
            <a:xfrm>
              <a:off x="783061" y="4980845"/>
              <a:ext cx="941549" cy="421417"/>
              <a:chOff x="5043887" y="5386548"/>
              <a:chExt cx="871831" cy="390212"/>
            </a:xfrm>
          </p:grpSpPr>
          <p:sp>
            <p:nvSpPr>
              <p:cNvPr id="61" name="Freeform 60"/>
              <p:cNvSpPr/>
              <p:nvPr/>
            </p:nvSpPr>
            <p:spPr>
              <a:xfrm rot="5400000">
                <a:off x="5202561" y="5227874"/>
                <a:ext cx="390212" cy="707560"/>
              </a:xfrm>
              <a:custGeom>
                <a:avLst/>
                <a:gdLst>
                  <a:gd name="connsiteX0" fmla="*/ 682254 w 737030"/>
                  <a:gd name="connsiteY0" fmla="*/ 1290776 h 1336436"/>
                  <a:gd name="connsiteX1" fmla="*/ 708982 w 737030"/>
                  <a:gd name="connsiteY1" fmla="*/ 1276876 h 1336436"/>
                  <a:gd name="connsiteX2" fmla="*/ 704373 w 737030"/>
                  <a:gd name="connsiteY2" fmla="*/ 1280588 h 1336436"/>
                  <a:gd name="connsiteX3" fmla="*/ 671014 w 737030"/>
                  <a:gd name="connsiteY3" fmla="*/ 1295953 h 1336436"/>
                  <a:gd name="connsiteX4" fmla="*/ 682254 w 737030"/>
                  <a:gd name="connsiteY4" fmla="*/ 1290776 h 1336436"/>
                  <a:gd name="connsiteX5" fmla="*/ 674093 w 737030"/>
                  <a:gd name="connsiteY5" fmla="*/ 1295020 h 1336436"/>
                  <a:gd name="connsiteX6" fmla="*/ 666650 w 737030"/>
                  <a:gd name="connsiteY6" fmla="*/ 1297276 h 1336436"/>
                  <a:gd name="connsiteX7" fmla="*/ 671014 w 737030"/>
                  <a:gd name="connsiteY7" fmla="*/ 1295953 h 1336436"/>
                  <a:gd name="connsiteX8" fmla="*/ 670651 w 737030"/>
                  <a:gd name="connsiteY8" fmla="*/ 1296121 h 1336436"/>
                  <a:gd name="connsiteX9" fmla="*/ 622571 w 737030"/>
                  <a:gd name="connsiteY9" fmla="*/ 1310001 h 1336436"/>
                  <a:gd name="connsiteX10" fmla="*/ 666650 w 737030"/>
                  <a:gd name="connsiteY10" fmla="*/ 1297276 h 1336436"/>
                  <a:gd name="connsiteX11" fmla="*/ 629094 w 737030"/>
                  <a:gd name="connsiteY11" fmla="*/ 1308655 h 1336436"/>
                  <a:gd name="connsiteX12" fmla="*/ 586536 w 737030"/>
                  <a:gd name="connsiteY12" fmla="*/ 1317433 h 1336436"/>
                  <a:gd name="connsiteX13" fmla="*/ 622571 w 737030"/>
                  <a:gd name="connsiteY13" fmla="*/ 1310001 h 1336436"/>
                  <a:gd name="connsiteX14" fmla="*/ 613285 w 737030"/>
                  <a:gd name="connsiteY14" fmla="*/ 1312681 h 1336436"/>
                  <a:gd name="connsiteX15" fmla="*/ 566388 w 737030"/>
                  <a:gd name="connsiteY15" fmla="*/ 1321013 h 1336436"/>
                  <a:gd name="connsiteX16" fmla="*/ 586536 w 737030"/>
                  <a:gd name="connsiteY16" fmla="*/ 1317433 h 1336436"/>
                  <a:gd name="connsiteX17" fmla="*/ 574555 w 737030"/>
                  <a:gd name="connsiteY17" fmla="*/ 1319905 h 1336436"/>
                  <a:gd name="connsiteX18" fmla="*/ 513949 w 737030"/>
                  <a:gd name="connsiteY18" fmla="*/ 1328129 h 1336436"/>
                  <a:gd name="connsiteX19" fmla="*/ 566388 w 737030"/>
                  <a:gd name="connsiteY19" fmla="*/ 1321013 h 1336436"/>
                  <a:gd name="connsiteX20" fmla="*/ 541700 w 737030"/>
                  <a:gd name="connsiteY20" fmla="*/ 1325399 h 1336436"/>
                  <a:gd name="connsiteX21" fmla="*/ 510406 w 737030"/>
                  <a:gd name="connsiteY21" fmla="*/ 1328477 h 1336436"/>
                  <a:gd name="connsiteX22" fmla="*/ 513949 w 737030"/>
                  <a:gd name="connsiteY22" fmla="*/ 1328129 h 1336436"/>
                  <a:gd name="connsiteX23" fmla="*/ 511958 w 737030"/>
                  <a:gd name="connsiteY23" fmla="*/ 1328399 h 1336436"/>
                  <a:gd name="connsiteX24" fmla="*/ 301066 w 737030"/>
                  <a:gd name="connsiteY24" fmla="*/ 1333090 h 1336436"/>
                  <a:gd name="connsiteX25" fmla="*/ 368515 w 737030"/>
                  <a:gd name="connsiteY25" fmla="*/ 1335639 h 1336436"/>
                  <a:gd name="connsiteX26" fmla="*/ 510406 w 737030"/>
                  <a:gd name="connsiteY26" fmla="*/ 1328477 h 1336436"/>
                  <a:gd name="connsiteX27" fmla="*/ 458766 w 737030"/>
                  <a:gd name="connsiteY27" fmla="*/ 1333557 h 1336436"/>
                  <a:gd name="connsiteX28" fmla="*/ 367357 w 737030"/>
                  <a:gd name="connsiteY28" fmla="*/ 1336436 h 1336436"/>
                  <a:gd name="connsiteX29" fmla="*/ 251268 w 737030"/>
                  <a:gd name="connsiteY29" fmla="*/ 1330576 h 1336436"/>
                  <a:gd name="connsiteX30" fmla="*/ 301066 w 737030"/>
                  <a:gd name="connsiteY30" fmla="*/ 1333090 h 1336436"/>
                  <a:gd name="connsiteX31" fmla="*/ 258930 w 737030"/>
                  <a:gd name="connsiteY31" fmla="*/ 1331497 h 1336436"/>
                  <a:gd name="connsiteX32" fmla="*/ 109712 w 737030"/>
                  <a:gd name="connsiteY32" fmla="*/ 1309021 h 1336436"/>
                  <a:gd name="connsiteX33" fmla="*/ 162475 w 737030"/>
                  <a:gd name="connsiteY33" fmla="*/ 1319905 h 1336436"/>
                  <a:gd name="connsiteX34" fmla="*/ 251268 w 737030"/>
                  <a:gd name="connsiteY34" fmla="*/ 1330576 h 1336436"/>
                  <a:gd name="connsiteX35" fmla="*/ 224986 w 737030"/>
                  <a:gd name="connsiteY35" fmla="*/ 1329250 h 1336436"/>
                  <a:gd name="connsiteX36" fmla="*/ 148516 w 737030"/>
                  <a:gd name="connsiteY36" fmla="*/ 1318270 h 1336436"/>
                  <a:gd name="connsiteX37" fmla="*/ 107056 w 737030"/>
                  <a:gd name="connsiteY37" fmla="*/ 1308388 h 1336436"/>
                  <a:gd name="connsiteX38" fmla="*/ 109712 w 737030"/>
                  <a:gd name="connsiteY38" fmla="*/ 1309021 h 1336436"/>
                  <a:gd name="connsiteX39" fmla="*/ 107936 w 737030"/>
                  <a:gd name="connsiteY39" fmla="*/ 1308655 h 1336436"/>
                  <a:gd name="connsiteX40" fmla="*/ 68866 w 737030"/>
                  <a:gd name="connsiteY40" fmla="*/ 1296817 h 1336436"/>
                  <a:gd name="connsiteX41" fmla="*/ 107056 w 737030"/>
                  <a:gd name="connsiteY41" fmla="*/ 1308388 h 1336436"/>
                  <a:gd name="connsiteX42" fmla="*/ 85118 w 737030"/>
                  <a:gd name="connsiteY42" fmla="*/ 1303160 h 1336436"/>
                  <a:gd name="connsiteX43" fmla="*/ 55573 w 737030"/>
                  <a:gd name="connsiteY43" fmla="*/ 1291628 h 1336436"/>
                  <a:gd name="connsiteX44" fmla="*/ 68866 w 737030"/>
                  <a:gd name="connsiteY44" fmla="*/ 1296817 h 1336436"/>
                  <a:gd name="connsiteX45" fmla="*/ 62937 w 737030"/>
                  <a:gd name="connsiteY45" fmla="*/ 1295020 h 1336436"/>
                  <a:gd name="connsiteX46" fmla="*/ 33173 w 737030"/>
                  <a:gd name="connsiteY46" fmla="*/ 1281311 h 1336436"/>
                  <a:gd name="connsiteX47" fmla="*/ 55573 w 737030"/>
                  <a:gd name="connsiteY47" fmla="*/ 1291628 h 1336436"/>
                  <a:gd name="connsiteX48" fmla="*/ 37665 w 737030"/>
                  <a:gd name="connsiteY48" fmla="*/ 1284639 h 1336436"/>
                  <a:gd name="connsiteX49" fmla="*/ 10671 w 737030"/>
                  <a:gd name="connsiteY49" fmla="*/ 1264642 h 1336436"/>
                  <a:gd name="connsiteX50" fmla="*/ 33173 w 737030"/>
                  <a:gd name="connsiteY50" fmla="*/ 1281311 h 1336436"/>
                  <a:gd name="connsiteX51" fmla="*/ 28960 w 737030"/>
                  <a:gd name="connsiteY51" fmla="*/ 1279371 h 1336436"/>
                  <a:gd name="connsiteX52" fmla="*/ 8964 w 737030"/>
                  <a:gd name="connsiteY52" fmla="*/ 1263267 h 1336436"/>
                  <a:gd name="connsiteX53" fmla="*/ 10671 w 737030"/>
                  <a:gd name="connsiteY53" fmla="*/ 1264642 h 1336436"/>
                  <a:gd name="connsiteX54" fmla="*/ 9028 w 737030"/>
                  <a:gd name="connsiteY54" fmla="*/ 1263424 h 1336436"/>
                  <a:gd name="connsiteX55" fmla="*/ 8768 w 737030"/>
                  <a:gd name="connsiteY55" fmla="*/ 73668 h 1336436"/>
                  <a:gd name="connsiteX56" fmla="*/ 9033 w 737030"/>
                  <a:gd name="connsiteY56" fmla="*/ 73012 h 1336436"/>
                  <a:gd name="connsiteX57" fmla="*/ 367362 w 737030"/>
                  <a:gd name="connsiteY57" fmla="*/ 0 h 1336436"/>
                  <a:gd name="connsiteX58" fmla="*/ 670656 w 737030"/>
                  <a:gd name="connsiteY58" fmla="*/ 40316 h 1336436"/>
                  <a:gd name="connsiteX59" fmla="*/ 673193 w 737030"/>
                  <a:gd name="connsiteY59" fmla="*/ 41484 h 1336436"/>
                  <a:gd name="connsiteX60" fmla="*/ 629094 w 737030"/>
                  <a:gd name="connsiteY60" fmla="*/ 28122 h 1336436"/>
                  <a:gd name="connsiteX61" fmla="*/ 368515 w 737030"/>
                  <a:gd name="connsiteY61" fmla="*/ 1138 h 1336436"/>
                  <a:gd name="connsiteX62" fmla="*/ 28960 w 737030"/>
                  <a:gd name="connsiteY62" fmla="*/ 57407 h 1336436"/>
                  <a:gd name="connsiteX63" fmla="*/ 0 w 737030"/>
                  <a:gd name="connsiteY63" fmla="*/ 1243510 h 1336436"/>
                  <a:gd name="connsiteX64" fmla="*/ 0 w 737030"/>
                  <a:gd name="connsiteY64" fmla="*/ 93267 h 1336436"/>
                  <a:gd name="connsiteX65" fmla="*/ 7487 w 737030"/>
                  <a:gd name="connsiteY65" fmla="*/ 74700 h 1336436"/>
                  <a:gd name="connsiteX66" fmla="*/ 8768 w 737030"/>
                  <a:gd name="connsiteY66" fmla="*/ 73668 h 1336436"/>
                  <a:gd name="connsiteX67" fmla="*/ 1602 w 737030"/>
                  <a:gd name="connsiteY67" fmla="*/ 91441 h 1336436"/>
                  <a:gd name="connsiteX68" fmla="*/ 367362 w 737030"/>
                  <a:gd name="connsiteY68" fmla="*/ 182881 h 1336436"/>
                  <a:gd name="connsiteX69" fmla="*/ 733122 w 737030"/>
                  <a:gd name="connsiteY69" fmla="*/ 91441 h 1336436"/>
                  <a:gd name="connsiteX70" fmla="*/ 704378 w 737030"/>
                  <a:gd name="connsiteY70" fmla="*/ 55848 h 1336436"/>
                  <a:gd name="connsiteX71" fmla="*/ 673193 w 737030"/>
                  <a:gd name="connsiteY71" fmla="*/ 41484 h 1336436"/>
                  <a:gd name="connsiteX72" fmla="*/ 674093 w 737030"/>
                  <a:gd name="connsiteY72" fmla="*/ 41757 h 1336436"/>
                  <a:gd name="connsiteX73" fmla="*/ 737030 w 737030"/>
                  <a:gd name="connsiteY73" fmla="*/ 93267 h 1336436"/>
                  <a:gd name="connsiteX74" fmla="*/ 737030 w 737030"/>
                  <a:gd name="connsiteY74" fmla="*/ 1243510 h 1336436"/>
                  <a:gd name="connsiteX75" fmla="*/ 720462 w 737030"/>
                  <a:gd name="connsiteY75" fmla="*/ 1270906 h 1336436"/>
                  <a:gd name="connsiteX76" fmla="*/ 708982 w 737030"/>
                  <a:gd name="connsiteY76" fmla="*/ 1276876 h 1336436"/>
                  <a:gd name="connsiteX77" fmla="*/ 725686 w 737030"/>
                  <a:gd name="connsiteY77" fmla="*/ 1263424 h 1336436"/>
                  <a:gd name="connsiteX78" fmla="*/ 733117 w 737030"/>
                  <a:gd name="connsiteY78" fmla="*/ 1244996 h 1336436"/>
                  <a:gd name="connsiteX79" fmla="*/ 367357 w 737030"/>
                  <a:gd name="connsiteY79" fmla="*/ 1153556 h 1336436"/>
                  <a:gd name="connsiteX80" fmla="*/ 1597 w 737030"/>
                  <a:gd name="connsiteY80" fmla="*/ 1244996 h 1336436"/>
                  <a:gd name="connsiteX81" fmla="*/ 8964 w 737030"/>
                  <a:gd name="connsiteY81" fmla="*/ 1263267 h 1336436"/>
                  <a:gd name="connsiteX82" fmla="*/ 7487 w 737030"/>
                  <a:gd name="connsiteY82" fmla="*/ 1262077 h 1336436"/>
                  <a:gd name="connsiteX83" fmla="*/ 0 w 737030"/>
                  <a:gd name="connsiteY83" fmla="*/ 1243510 h 133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37030" h="1336436">
                    <a:moveTo>
                      <a:pt x="682254" y="1290776"/>
                    </a:moveTo>
                    <a:lnTo>
                      <a:pt x="708982" y="1276876"/>
                    </a:lnTo>
                    <a:lnTo>
                      <a:pt x="704373" y="1280588"/>
                    </a:lnTo>
                    <a:close/>
                    <a:moveTo>
                      <a:pt x="671014" y="1295953"/>
                    </a:moveTo>
                    <a:lnTo>
                      <a:pt x="682254" y="1290776"/>
                    </a:lnTo>
                    <a:lnTo>
                      <a:pt x="674093" y="1295020"/>
                    </a:lnTo>
                    <a:close/>
                    <a:moveTo>
                      <a:pt x="666650" y="1297276"/>
                    </a:moveTo>
                    <a:lnTo>
                      <a:pt x="671014" y="1295953"/>
                    </a:lnTo>
                    <a:lnTo>
                      <a:pt x="670651" y="1296121"/>
                    </a:lnTo>
                    <a:close/>
                    <a:moveTo>
                      <a:pt x="622571" y="1310001"/>
                    </a:moveTo>
                    <a:lnTo>
                      <a:pt x="666650" y="1297276"/>
                    </a:lnTo>
                    <a:lnTo>
                      <a:pt x="629094" y="1308655"/>
                    </a:lnTo>
                    <a:close/>
                    <a:moveTo>
                      <a:pt x="586536" y="1317433"/>
                    </a:moveTo>
                    <a:lnTo>
                      <a:pt x="622571" y="1310001"/>
                    </a:lnTo>
                    <a:lnTo>
                      <a:pt x="613285" y="1312681"/>
                    </a:lnTo>
                    <a:close/>
                    <a:moveTo>
                      <a:pt x="566388" y="1321013"/>
                    </a:moveTo>
                    <a:lnTo>
                      <a:pt x="586536" y="1317433"/>
                    </a:lnTo>
                    <a:lnTo>
                      <a:pt x="574555" y="1319905"/>
                    </a:lnTo>
                    <a:close/>
                    <a:moveTo>
                      <a:pt x="513949" y="1328129"/>
                    </a:moveTo>
                    <a:lnTo>
                      <a:pt x="566388" y="1321013"/>
                    </a:lnTo>
                    <a:lnTo>
                      <a:pt x="541700" y="1325399"/>
                    </a:lnTo>
                    <a:close/>
                    <a:moveTo>
                      <a:pt x="510406" y="1328477"/>
                    </a:moveTo>
                    <a:lnTo>
                      <a:pt x="513949" y="1328129"/>
                    </a:lnTo>
                    <a:lnTo>
                      <a:pt x="511958" y="1328399"/>
                    </a:lnTo>
                    <a:close/>
                    <a:moveTo>
                      <a:pt x="301066" y="1333090"/>
                    </a:moveTo>
                    <a:lnTo>
                      <a:pt x="368515" y="1335639"/>
                    </a:lnTo>
                    <a:lnTo>
                      <a:pt x="510406" y="1328477"/>
                    </a:lnTo>
                    <a:lnTo>
                      <a:pt x="458766" y="1333557"/>
                    </a:lnTo>
                    <a:cubicBezTo>
                      <a:pt x="429549" y="1335436"/>
                      <a:pt x="398920" y="1336436"/>
                      <a:pt x="367357" y="1336436"/>
                    </a:cubicBezTo>
                    <a:close/>
                    <a:moveTo>
                      <a:pt x="251268" y="1330576"/>
                    </a:moveTo>
                    <a:lnTo>
                      <a:pt x="301066" y="1333090"/>
                    </a:lnTo>
                    <a:lnTo>
                      <a:pt x="258930" y="1331497"/>
                    </a:lnTo>
                    <a:close/>
                    <a:moveTo>
                      <a:pt x="109712" y="1309021"/>
                    </a:moveTo>
                    <a:lnTo>
                      <a:pt x="162475" y="1319905"/>
                    </a:lnTo>
                    <a:lnTo>
                      <a:pt x="251268" y="1330576"/>
                    </a:lnTo>
                    <a:lnTo>
                      <a:pt x="224986" y="1329250"/>
                    </a:lnTo>
                    <a:cubicBezTo>
                      <a:pt x="197637" y="1326358"/>
                      <a:pt x="171987" y="1322658"/>
                      <a:pt x="148516" y="1318270"/>
                    </a:cubicBezTo>
                    <a:close/>
                    <a:moveTo>
                      <a:pt x="107056" y="1308388"/>
                    </a:moveTo>
                    <a:lnTo>
                      <a:pt x="109712" y="1309021"/>
                    </a:lnTo>
                    <a:lnTo>
                      <a:pt x="107936" y="1308655"/>
                    </a:lnTo>
                    <a:close/>
                    <a:moveTo>
                      <a:pt x="68866" y="1296817"/>
                    </a:moveTo>
                    <a:lnTo>
                      <a:pt x="107056" y="1308388"/>
                    </a:lnTo>
                    <a:lnTo>
                      <a:pt x="85118" y="1303160"/>
                    </a:lnTo>
                    <a:close/>
                    <a:moveTo>
                      <a:pt x="55573" y="1291628"/>
                    </a:moveTo>
                    <a:lnTo>
                      <a:pt x="68866" y="1296817"/>
                    </a:lnTo>
                    <a:lnTo>
                      <a:pt x="62937" y="1295020"/>
                    </a:lnTo>
                    <a:close/>
                    <a:moveTo>
                      <a:pt x="33173" y="1281311"/>
                    </a:moveTo>
                    <a:lnTo>
                      <a:pt x="55573" y="1291628"/>
                    </a:lnTo>
                    <a:lnTo>
                      <a:pt x="37665" y="1284639"/>
                    </a:lnTo>
                    <a:close/>
                    <a:moveTo>
                      <a:pt x="10671" y="1264642"/>
                    </a:moveTo>
                    <a:lnTo>
                      <a:pt x="33173" y="1281311"/>
                    </a:lnTo>
                    <a:lnTo>
                      <a:pt x="28960" y="1279371"/>
                    </a:lnTo>
                    <a:close/>
                    <a:moveTo>
                      <a:pt x="8964" y="1263267"/>
                    </a:moveTo>
                    <a:lnTo>
                      <a:pt x="10671" y="1264642"/>
                    </a:lnTo>
                    <a:lnTo>
                      <a:pt x="9028" y="1263424"/>
                    </a:lnTo>
                    <a:close/>
                    <a:moveTo>
                      <a:pt x="8768" y="73668"/>
                    </a:moveTo>
                    <a:lnTo>
                      <a:pt x="9033" y="73012"/>
                    </a:lnTo>
                    <a:cubicBezTo>
                      <a:pt x="43138" y="31345"/>
                      <a:pt x="190608" y="0"/>
                      <a:pt x="367362" y="0"/>
                    </a:cubicBezTo>
                    <a:cubicBezTo>
                      <a:pt x="493614" y="0"/>
                      <a:pt x="604926" y="15992"/>
                      <a:pt x="670656" y="40316"/>
                    </a:cubicBezTo>
                    <a:lnTo>
                      <a:pt x="673193" y="41484"/>
                    </a:lnTo>
                    <a:lnTo>
                      <a:pt x="629094" y="28122"/>
                    </a:lnTo>
                    <a:cubicBezTo>
                      <a:pt x="562406" y="11450"/>
                      <a:pt x="470278" y="1138"/>
                      <a:pt x="368515" y="1138"/>
                    </a:cubicBezTo>
                    <a:cubicBezTo>
                      <a:pt x="215871" y="1138"/>
                      <a:pt x="84904" y="24340"/>
                      <a:pt x="28960" y="57407"/>
                    </a:cubicBezTo>
                    <a:close/>
                    <a:moveTo>
                      <a:pt x="0" y="1243510"/>
                    </a:moveTo>
                    <a:lnTo>
                      <a:pt x="0" y="93267"/>
                    </a:lnTo>
                    <a:cubicBezTo>
                      <a:pt x="0" y="86907"/>
                      <a:pt x="2578" y="80697"/>
                      <a:pt x="7487" y="74700"/>
                    </a:cubicBezTo>
                    <a:lnTo>
                      <a:pt x="8768" y="73668"/>
                    </a:lnTo>
                    <a:lnTo>
                      <a:pt x="1602" y="91441"/>
                    </a:lnTo>
                    <a:cubicBezTo>
                      <a:pt x="1602" y="141942"/>
                      <a:pt x="165358" y="182881"/>
                      <a:pt x="367362" y="182881"/>
                    </a:cubicBezTo>
                    <a:cubicBezTo>
                      <a:pt x="569366" y="182881"/>
                      <a:pt x="733122" y="141942"/>
                      <a:pt x="733122" y="91441"/>
                    </a:cubicBezTo>
                    <a:cubicBezTo>
                      <a:pt x="733122" y="78815"/>
                      <a:pt x="722887" y="66788"/>
                      <a:pt x="704378" y="55848"/>
                    </a:cubicBezTo>
                    <a:lnTo>
                      <a:pt x="673193" y="41484"/>
                    </a:lnTo>
                    <a:lnTo>
                      <a:pt x="674093" y="41757"/>
                    </a:lnTo>
                    <a:cubicBezTo>
                      <a:pt x="713828" y="56461"/>
                      <a:pt x="737030" y="74187"/>
                      <a:pt x="737030" y="93267"/>
                    </a:cubicBezTo>
                    <a:lnTo>
                      <a:pt x="737030" y="1243510"/>
                    </a:lnTo>
                    <a:cubicBezTo>
                      <a:pt x="737030" y="1253050"/>
                      <a:pt x="731230" y="1262252"/>
                      <a:pt x="720462" y="1270906"/>
                    </a:cubicBezTo>
                    <a:lnTo>
                      <a:pt x="708982" y="1276876"/>
                    </a:lnTo>
                    <a:lnTo>
                      <a:pt x="725686" y="1263424"/>
                    </a:lnTo>
                    <a:cubicBezTo>
                      <a:pt x="730558" y="1257471"/>
                      <a:pt x="733117" y="1251308"/>
                      <a:pt x="733117" y="1244996"/>
                    </a:cubicBezTo>
                    <a:cubicBezTo>
                      <a:pt x="733117" y="1194495"/>
                      <a:pt x="569361" y="1153556"/>
                      <a:pt x="367357" y="1153556"/>
                    </a:cubicBezTo>
                    <a:cubicBezTo>
                      <a:pt x="165353" y="1153556"/>
                      <a:pt x="1597" y="1194495"/>
                      <a:pt x="1597" y="1244996"/>
                    </a:cubicBezTo>
                    <a:lnTo>
                      <a:pt x="8964" y="1263267"/>
                    </a:lnTo>
                    <a:lnTo>
                      <a:pt x="7487" y="1262077"/>
                    </a:lnTo>
                    <a:cubicBezTo>
                      <a:pt x="2578" y="1256080"/>
                      <a:pt x="0" y="1249870"/>
                      <a:pt x="0" y="1243510"/>
                    </a:cubicBezTo>
                    <a:close/>
                  </a:path>
                </a:pathLst>
              </a:custGeom>
              <a:noFill/>
              <a:ln w="6350" cap="flat" cmpd="sng" algn="ctr">
                <a:solidFill>
                  <a:srgbClr val="FFFFFF"/>
                </a:solidFill>
                <a:prstDash val="solid"/>
                <a:miter lim="800000"/>
              </a:ln>
              <a:effectLst/>
            </p:spPr>
            <p:txBody>
              <a:bodyPr vert="vert270" wrap="none" lIns="91440" tIns="182880" rIns="91440" bIns="91440" rtlCol="0" anchor="ctr"/>
              <a:lstStyle/>
              <a:p>
                <a:pPr marL="0" marR="0" lvl="0" indent="0" algn="r" defTabSz="932742"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Segoe UI"/>
                    <a:ea typeface="+mn-ea"/>
                    <a:cs typeface="+mn-cs"/>
                  </a:rPr>
                  <a:t>0100100</a:t>
                </a:r>
              </a:p>
            </p:txBody>
          </p:sp>
          <p:sp>
            <p:nvSpPr>
              <p:cNvPr id="62" name="Freeform 99"/>
              <p:cNvSpPr>
                <a:spLocks/>
              </p:cNvSpPr>
              <p:nvPr/>
            </p:nvSpPr>
            <p:spPr bwMode="black">
              <a:xfrm>
                <a:off x="5650123" y="5457346"/>
                <a:ext cx="265595" cy="25063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 name="connsiteX0" fmla="*/ 6565 w 10000"/>
                  <a:gd name="connsiteY0" fmla="*/ 3646 h 10000"/>
                  <a:gd name="connsiteX1" fmla="*/ 3664 w 10000"/>
                  <a:gd name="connsiteY1" fmla="*/ 0 h 10000"/>
                  <a:gd name="connsiteX2" fmla="*/ 6031 w 10000"/>
                  <a:gd name="connsiteY2" fmla="*/ 0 h 10000"/>
                  <a:gd name="connsiteX3" fmla="*/ 10000 w 10000"/>
                  <a:gd name="connsiteY3" fmla="*/ 5000 h 10000"/>
                  <a:gd name="connsiteX4" fmla="*/ 6031 w 10000"/>
                  <a:gd name="connsiteY4" fmla="*/ 10000 h 10000"/>
                  <a:gd name="connsiteX5" fmla="*/ 3664 w 10000"/>
                  <a:gd name="connsiteY5" fmla="*/ 10000 h 10000"/>
                  <a:gd name="connsiteX6" fmla="*/ 6565 w 10000"/>
                  <a:gd name="connsiteY6" fmla="*/ 6250 h 10000"/>
                  <a:gd name="connsiteX7" fmla="*/ 0 w 10000"/>
                  <a:gd name="connsiteY7" fmla="*/ 6250 h 10000"/>
                  <a:gd name="connsiteX8" fmla="*/ 270 w 10000"/>
                  <a:gd name="connsiteY8" fmla="*/ 3646 h 10000"/>
                  <a:gd name="connsiteX9" fmla="*/ 6565 w 10000"/>
                  <a:gd name="connsiteY9" fmla="*/ 36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6565" y="3646"/>
                    </a:moveTo>
                    <a:lnTo>
                      <a:pt x="3664" y="0"/>
                    </a:lnTo>
                    <a:lnTo>
                      <a:pt x="6031" y="0"/>
                    </a:lnTo>
                    <a:lnTo>
                      <a:pt x="10000" y="5000"/>
                    </a:lnTo>
                    <a:lnTo>
                      <a:pt x="6031" y="10000"/>
                    </a:lnTo>
                    <a:lnTo>
                      <a:pt x="3664" y="10000"/>
                    </a:lnTo>
                    <a:lnTo>
                      <a:pt x="6565" y="6250"/>
                    </a:lnTo>
                    <a:lnTo>
                      <a:pt x="0" y="6250"/>
                    </a:lnTo>
                    <a:lnTo>
                      <a:pt x="270" y="3646"/>
                    </a:lnTo>
                    <a:lnTo>
                      <a:pt x="6565" y="3646"/>
                    </a:lnTo>
                    <a:close/>
                  </a:path>
                </a:pathLst>
              </a:custGeom>
              <a:solidFill>
                <a:srgbClr val="FFFFFF"/>
              </a:solidFill>
              <a:ln w="12700">
                <a:noFill/>
              </a:ln>
              <a:extLst/>
            </p:spPr>
            <p:txBody>
              <a:bodyPr vert="horz" wrap="none" lIns="91440" tIns="2743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63" name="Rectangle 69"/>
              <p:cNvSpPr/>
              <p:nvPr/>
            </p:nvSpPr>
            <p:spPr bwMode="auto">
              <a:xfrm flipH="1">
                <a:off x="5094109" y="5547165"/>
                <a:ext cx="45893" cy="68979"/>
              </a:xfrm>
              <a:custGeom>
                <a:avLst/>
                <a:gdLst>
                  <a:gd name="connsiteX0" fmla="*/ 0 w 91440"/>
                  <a:gd name="connsiteY0" fmla="*/ 0 h 137438"/>
                  <a:gd name="connsiteX1" fmla="*/ 91440 w 91440"/>
                  <a:gd name="connsiteY1" fmla="*/ 0 h 137438"/>
                  <a:gd name="connsiteX2" fmla="*/ 91440 w 91440"/>
                  <a:gd name="connsiteY2" fmla="*/ 137438 h 137438"/>
                  <a:gd name="connsiteX3" fmla="*/ 0 w 91440"/>
                  <a:gd name="connsiteY3" fmla="*/ 137438 h 137438"/>
                  <a:gd name="connsiteX4" fmla="*/ 0 w 91440"/>
                  <a:gd name="connsiteY4" fmla="*/ 0 h 137438"/>
                  <a:gd name="connsiteX0" fmla="*/ 4763 w 91440"/>
                  <a:gd name="connsiteY0" fmla="*/ 2381 h 137438"/>
                  <a:gd name="connsiteX1" fmla="*/ 91440 w 91440"/>
                  <a:gd name="connsiteY1" fmla="*/ 0 h 137438"/>
                  <a:gd name="connsiteX2" fmla="*/ 91440 w 91440"/>
                  <a:gd name="connsiteY2" fmla="*/ 137438 h 137438"/>
                  <a:gd name="connsiteX3" fmla="*/ 0 w 91440"/>
                  <a:gd name="connsiteY3" fmla="*/ 137438 h 137438"/>
                  <a:gd name="connsiteX4" fmla="*/ 4763 w 91440"/>
                  <a:gd name="connsiteY4" fmla="*/ 2381 h 137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137438">
                    <a:moveTo>
                      <a:pt x="4763" y="2381"/>
                    </a:moveTo>
                    <a:lnTo>
                      <a:pt x="91440" y="0"/>
                    </a:lnTo>
                    <a:lnTo>
                      <a:pt x="91440" y="137438"/>
                    </a:lnTo>
                    <a:lnTo>
                      <a:pt x="0" y="137438"/>
                    </a:lnTo>
                    <a:lnTo>
                      <a:pt x="4763" y="2381"/>
                    </a:lnTo>
                    <a:close/>
                  </a:path>
                </a:pathLst>
              </a:custGeom>
              <a:solidFill>
                <a:srgbClr val="FFFFFF"/>
              </a:solidFill>
              <a:ln w="12700" cap="flat" cmpd="sng" algn="ctr">
                <a:noFill/>
                <a:prstDash val="solid"/>
                <a:headEnd type="none" w="med" len="med"/>
                <a:tailEnd type="none" w="med" len="med"/>
              </a:ln>
              <a:effectLst/>
            </p:spPr>
            <p:txBody>
              <a:bodyPr rot="0" spcFirstLastPara="0" vertOverflow="overflow" horzOverflow="overflow" vert="horz" wrap="none" lIns="91440" tIns="274320" rIns="91440" bIns="9144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700" b="0" i="0" u="none" strike="noStrike" kern="0" cap="none" spc="0" normalizeH="0" baseline="0" noProof="0" dirty="0">
                  <a:ln w="3175">
                    <a:noFill/>
                  </a:ln>
                  <a:solidFill>
                    <a:srgbClr val="BFC5E3"/>
                  </a:solidFill>
                  <a:effectLst/>
                  <a:uLnTx/>
                  <a:uFillTx/>
                  <a:cs typeface="Arial" charset="0"/>
                </a:endParaRPr>
              </a:p>
            </p:txBody>
          </p:sp>
        </p:grpSp>
        <p:sp>
          <p:nvSpPr>
            <p:cNvPr id="60" name="TextBox 59"/>
            <p:cNvSpPr txBox="1"/>
            <p:nvPr/>
          </p:nvSpPr>
          <p:spPr>
            <a:xfrm>
              <a:off x="655637" y="5384641"/>
              <a:ext cx="1311301" cy="323165"/>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40000"/>
                      <a:lumOff val="60000"/>
                    </a:schemeClr>
                  </a:solidFill>
                  <a:effectLst/>
                  <a:uLnTx/>
                  <a:uFillTx/>
                </a:rPr>
                <a:t>Egress Traffic</a:t>
              </a:r>
            </a:p>
          </p:txBody>
        </p:sp>
      </p:grpSp>
      <p:sp>
        <p:nvSpPr>
          <p:cNvPr id="64" name="TextBox 63"/>
          <p:cNvSpPr txBox="1"/>
          <p:nvPr/>
        </p:nvSpPr>
        <p:spPr>
          <a:xfrm>
            <a:off x="213182" y="6609092"/>
            <a:ext cx="5741943" cy="246221"/>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B0F0"/>
                </a:solidFill>
                <a:effectLst/>
                <a:uLnTx/>
                <a:uFillTx/>
              </a:rPr>
              <a:t>* All pricing subject </a:t>
            </a:r>
            <a:r>
              <a:rPr kumimoji="0" lang="en-US" sz="1000" b="0" i="0" u="none" strike="noStrike" kern="0" cap="none" spc="0" normalizeH="0" baseline="0" noProof="0">
                <a:ln>
                  <a:noFill/>
                </a:ln>
                <a:solidFill>
                  <a:srgbClr val="00B0F0"/>
                </a:solidFill>
                <a:effectLst/>
                <a:uLnTx/>
                <a:uFillTx/>
              </a:rPr>
              <a:t>to change</a:t>
            </a:r>
            <a:endParaRPr kumimoji="0" lang="en-US" sz="1000" b="0" i="0" u="none" strike="noStrike" kern="0" cap="none" spc="0" normalizeH="0" baseline="0" noProof="0" dirty="0">
              <a:ln>
                <a:noFill/>
              </a:ln>
              <a:solidFill>
                <a:srgbClr val="00B0F0"/>
              </a:solidFill>
              <a:effectLst/>
              <a:uLnTx/>
              <a:uFillTx/>
            </a:endParaRPr>
          </a:p>
        </p:txBody>
      </p:sp>
      <p:sp>
        <p:nvSpPr>
          <p:cNvPr id="66" name="TextBox 65"/>
          <p:cNvSpPr txBox="1"/>
          <p:nvPr/>
        </p:nvSpPr>
        <p:spPr>
          <a:xfrm>
            <a:off x="2656112" y="5070735"/>
            <a:ext cx="4425695"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GB</a:t>
            </a:r>
          </a:p>
        </p:txBody>
      </p:sp>
      <p:sp>
        <p:nvSpPr>
          <p:cNvPr id="68" name="Rectangle 67"/>
          <p:cNvSpPr/>
          <p:nvPr/>
        </p:nvSpPr>
        <p:spPr>
          <a:xfrm>
            <a:off x="7736141" y="4561261"/>
            <a:ext cx="4425696" cy="954107"/>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5 GB - 10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a:t>
            </a:r>
            <a:r>
              <a:rPr kumimoji="0" lang="en-US" sz="1400" b="0" i="0" u="none" strike="noStrike" kern="0" cap="none" spc="0" normalizeH="0" baseline="0" noProof="0" dirty="0">
                <a:ln>
                  <a:noFill/>
                </a:ln>
                <a:solidFill>
                  <a:srgbClr val="FFFFFF"/>
                </a:solidFill>
                <a:effectLst/>
                <a:uLnTx/>
                <a:uFillTx/>
              </a:rPr>
              <a:t> </a:t>
            </a:r>
            <a:r>
              <a:rPr kumimoji="0" lang="en-US" sz="1400" b="0" i="0" u="none" strike="noStrike" kern="0" cap="none" spc="0" normalizeH="0" baseline="0" noProof="0">
                <a:ln>
                  <a:noFill/>
                </a:ln>
                <a:solidFill>
                  <a:srgbClr val="FFFFFF"/>
                </a:solidFill>
                <a:effectLst/>
                <a:uLnTx/>
                <a:uFillTx/>
              </a:rPr>
              <a:t>$0.087 </a:t>
            </a:r>
            <a:r>
              <a:rPr kumimoji="0" lang="en-US" sz="1400" b="0" i="0" u="none" strike="noStrike" kern="0" cap="none" spc="0" normalizeH="0" baseline="0" noProof="0" dirty="0">
                <a:ln>
                  <a:noFill/>
                </a:ln>
                <a:solidFill>
                  <a:srgbClr val="FFFFFF"/>
                </a:solidFill>
                <a:effectLst/>
                <a:uLnTx/>
                <a:uFillTx/>
              </a:rPr>
              <a:t>/ GB</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Next 40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 </a:t>
            </a:r>
            <a:r>
              <a:rPr kumimoji="0" lang="en-US" sz="1400" b="0" i="0" u="none" strike="noStrike" kern="0" cap="none" spc="0" normalizeH="0" baseline="0" noProof="0">
                <a:ln>
                  <a:noFill/>
                </a:ln>
                <a:solidFill>
                  <a:srgbClr val="FFFFFF"/>
                </a:solidFill>
                <a:effectLst/>
                <a:uLnTx/>
                <a:uFillTx/>
              </a:rPr>
              <a:t>$0.083</a:t>
            </a:r>
            <a:r>
              <a:rPr kumimoji="0" lang="en-US" sz="1400" b="0" i="0" u="none" strike="noStrike" kern="0" cap="none" spc="0" normalizeH="0" noProof="0">
                <a:ln>
                  <a:noFill/>
                </a:ln>
                <a:solidFill>
                  <a:srgbClr val="FFFFFF"/>
                </a:solidFill>
                <a:effectLst/>
                <a:uLnTx/>
                <a:uFillTx/>
              </a:rPr>
              <a:t> </a:t>
            </a:r>
            <a:r>
              <a:rPr kumimoji="0" lang="en-US" sz="1400" b="0" i="0" u="none" strike="noStrike" kern="0" cap="none" spc="0" normalizeH="0" baseline="0" noProof="0">
                <a:ln>
                  <a:noFill/>
                </a:ln>
                <a:solidFill>
                  <a:srgbClr val="FFFFFF"/>
                </a:solidFill>
                <a:effectLst/>
                <a:uLnTx/>
                <a:uFillTx/>
              </a:rPr>
              <a:t>/ </a:t>
            </a:r>
            <a:r>
              <a:rPr kumimoji="0" lang="en-US" sz="1400" b="0" i="0" u="none" strike="noStrike" kern="0" cap="none" spc="0" normalizeH="0" baseline="0" noProof="0" dirty="0">
                <a:ln>
                  <a:noFill/>
                </a:ln>
                <a:solidFill>
                  <a:srgbClr val="FFFFFF"/>
                </a:solidFill>
                <a:effectLst/>
                <a:uLnTx/>
                <a:uFillTx/>
              </a:rPr>
              <a:t>GB</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Next 100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 </a:t>
            </a:r>
            <a:r>
              <a:rPr kumimoji="0" lang="en-US" sz="1400" b="0" i="0" u="none" strike="noStrike" kern="0" cap="none" spc="0" normalizeH="0" baseline="0" noProof="0" dirty="0">
                <a:ln>
                  <a:noFill/>
                </a:ln>
                <a:solidFill>
                  <a:srgbClr val="FFFFFF"/>
                </a:solidFill>
                <a:effectLst/>
                <a:uLnTx/>
                <a:uFillTx/>
              </a:rPr>
              <a:t>$0.07 / GB</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Next 350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 </a:t>
            </a:r>
            <a:r>
              <a:rPr kumimoji="0" lang="en-US" sz="1400" b="0" i="0" u="none" strike="noStrike" kern="0" cap="none" spc="0" normalizeH="0" baseline="0" noProof="0" dirty="0">
                <a:ln>
                  <a:noFill/>
                </a:ln>
                <a:solidFill>
                  <a:srgbClr val="FFFFFF"/>
                </a:solidFill>
                <a:effectLst/>
                <a:uLnTx/>
                <a:uFillTx/>
              </a:rPr>
              <a:t>$0.05 / GB</a:t>
            </a:r>
          </a:p>
        </p:txBody>
      </p:sp>
      <p:sp>
        <p:nvSpPr>
          <p:cNvPr id="69" name="Rectangle 68"/>
          <p:cNvSpPr/>
          <p:nvPr/>
        </p:nvSpPr>
        <p:spPr>
          <a:xfrm>
            <a:off x="7788441" y="3903902"/>
            <a:ext cx="4373395" cy="523220"/>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a:solidFill>
                  <a:srgbClr val="FFFFFF"/>
                </a:solidFill>
              </a:rPr>
              <a:t>First 5 Ips: Free</a:t>
            </a:r>
          </a:p>
          <a:p>
            <a:pPr lvl="0" defTabSz="932742">
              <a:defRPr/>
            </a:pPr>
            <a:r>
              <a:rPr lang="en-US" sz="1400" kern="0">
                <a:solidFill>
                  <a:srgbClr val="FFFFFF"/>
                </a:solidFill>
              </a:rPr>
              <a:t>Ea additional IP </a:t>
            </a:r>
            <a:r>
              <a:rPr lang="en-US" sz="1400" kern="0">
                <a:solidFill>
                  <a:srgbClr val="FFFFFF"/>
                </a:solidFill>
                <a:sym typeface="Wingdings" panose="05000000000000000000" pitchFamily="2" charset="2"/>
              </a:rPr>
              <a:t></a:t>
            </a:r>
            <a:r>
              <a:rPr lang="en-US" sz="1400" kern="0">
                <a:solidFill>
                  <a:srgbClr val="FFFFFF"/>
                </a:solidFill>
              </a:rPr>
              <a:t> $3/Mo</a:t>
            </a:r>
            <a:endParaRPr kumimoji="0" lang="en-US" sz="1400" b="0" i="0" u="none" strike="noStrike" kern="0" cap="none" spc="0" normalizeH="0" baseline="0" noProof="0" dirty="0">
              <a:ln>
                <a:noFill/>
              </a:ln>
              <a:solidFill>
                <a:srgbClr val="FFFFFF"/>
              </a:solidFill>
              <a:effectLst/>
              <a:uLnTx/>
              <a:uFillTx/>
            </a:endParaRPr>
          </a:p>
        </p:txBody>
      </p:sp>
      <p:sp>
        <p:nvSpPr>
          <p:cNvPr id="75" name="TextBox 74"/>
          <p:cNvSpPr txBox="1"/>
          <p:nvPr/>
        </p:nvSpPr>
        <p:spPr>
          <a:xfrm>
            <a:off x="2656112" y="1943940"/>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 Gateway hours</a:t>
            </a:r>
            <a:endParaRPr kumimoji="0" lang="en-US" sz="1400" b="0" i="0" u="none" strike="noStrike" kern="0" cap="none" spc="0" normalizeH="0" baseline="0" noProof="0" dirty="0">
              <a:ln>
                <a:noFill/>
              </a:ln>
              <a:solidFill>
                <a:srgbClr val="FFFFFF"/>
              </a:solidFill>
              <a:effectLst/>
              <a:uLnTx/>
              <a:uFillTx/>
            </a:endParaRPr>
          </a:p>
        </p:txBody>
      </p:sp>
      <p:sp>
        <p:nvSpPr>
          <p:cNvPr id="76" name="TextBox 75"/>
          <p:cNvSpPr txBox="1"/>
          <p:nvPr/>
        </p:nvSpPr>
        <p:spPr>
          <a:xfrm>
            <a:off x="7736141" y="1948425"/>
            <a:ext cx="4425696"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a:solidFill>
                  <a:srgbClr val="FFFFFF"/>
                </a:solidFill>
              </a:rPr>
              <a:t>$0.19/hr (standard gw)</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rPr>
              <a:t>$0.49/hr (High Perf gw)</a:t>
            </a:r>
            <a:endParaRPr kumimoji="0" lang="en-US" sz="1400" b="0" i="0" u="none" strike="noStrike" kern="0" cap="none" spc="0" normalizeH="0" baseline="0" noProof="0" dirty="0">
              <a:ln>
                <a:noFill/>
              </a:ln>
              <a:solidFill>
                <a:srgbClr val="FFFFFF"/>
              </a:solidFill>
              <a:effectLst/>
              <a:uLnTx/>
              <a:uFillTx/>
            </a:endParaRPr>
          </a:p>
        </p:txBody>
      </p:sp>
      <p:pic>
        <p:nvPicPr>
          <p:cNvPr id="2" name="Picture 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55232" y="1691363"/>
            <a:ext cx="764787" cy="764787"/>
          </a:xfrm>
          <a:prstGeom prst="rect">
            <a:avLst/>
          </a:prstGeom>
        </p:spPr>
      </p:pic>
      <p:sp>
        <p:nvSpPr>
          <p:cNvPr id="85" name="TextBox 84"/>
          <p:cNvSpPr txBox="1"/>
          <p:nvPr/>
        </p:nvSpPr>
        <p:spPr>
          <a:xfrm>
            <a:off x="894664" y="2371027"/>
            <a:ext cx="1311301" cy="323165"/>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VPN Gateway</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87" name="TextBox 86"/>
          <p:cNvSpPr txBox="1"/>
          <p:nvPr/>
        </p:nvSpPr>
        <p:spPr>
          <a:xfrm>
            <a:off x="838516" y="4027157"/>
            <a:ext cx="1311301" cy="323165"/>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Reserved pub IP</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pic>
        <p:nvPicPr>
          <p:cNvPr id="4" name="Picture 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83279" y="2598610"/>
            <a:ext cx="780290" cy="780290"/>
          </a:xfrm>
          <a:prstGeom prst="rect">
            <a:avLst/>
          </a:prstGeom>
        </p:spPr>
      </p:pic>
      <p:sp>
        <p:nvSpPr>
          <p:cNvPr id="33" name="TextBox 32"/>
          <p:cNvSpPr txBox="1"/>
          <p:nvPr/>
        </p:nvSpPr>
        <p:spPr>
          <a:xfrm>
            <a:off x="865243" y="3180581"/>
            <a:ext cx="1311301" cy="507831"/>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a:solidFill>
                  <a:schemeClr val="accent4">
                    <a:lumMod val="40000"/>
                    <a:lumOff val="60000"/>
                  </a:schemeClr>
                </a:solidFill>
              </a:rPr>
              <a:t>Outbound inter-VNET transfer</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34" name="TextBox 33"/>
          <p:cNvSpPr txBox="1"/>
          <p:nvPr/>
        </p:nvSpPr>
        <p:spPr>
          <a:xfrm>
            <a:off x="2656112" y="2988755"/>
            <a:ext cx="4425695"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a:solidFill>
                  <a:srgbClr val="FFFFFF"/>
                </a:solidFill>
              </a:rPr>
              <a:t>GB</a:t>
            </a:r>
            <a:r>
              <a:rPr kumimoji="0" lang="en-US" sz="1400" b="0" i="0" u="none" strike="noStrike" kern="0" cap="none" spc="0" normalizeH="0" baseline="0" noProof="0">
                <a:ln>
                  <a:noFill/>
                </a:ln>
                <a:solidFill>
                  <a:srgbClr val="FFFFFF"/>
                </a:solidFill>
                <a:effectLst/>
                <a:uLnTx/>
                <a:uFillTx/>
              </a:rPr>
              <a:t>  </a:t>
            </a:r>
            <a:endParaRPr kumimoji="0" lang="en-US" sz="1400" b="0" i="0" u="none" strike="noStrike" kern="0" cap="none" spc="0" normalizeH="0" baseline="0" noProof="0" dirty="0">
              <a:ln>
                <a:noFill/>
              </a:ln>
              <a:solidFill>
                <a:srgbClr val="FFFFFF"/>
              </a:solidFill>
              <a:effectLst/>
              <a:uLnTx/>
              <a:uFillTx/>
            </a:endParaRPr>
          </a:p>
        </p:txBody>
      </p:sp>
      <p:sp>
        <p:nvSpPr>
          <p:cNvPr id="35" name="TextBox 34"/>
          <p:cNvSpPr txBox="1"/>
          <p:nvPr/>
        </p:nvSpPr>
        <p:spPr>
          <a:xfrm>
            <a:off x="7736140" y="2977978"/>
            <a:ext cx="4425696"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a:solidFill>
                  <a:srgbClr val="FFFFFF"/>
                </a:solidFill>
              </a:rPr>
              <a:t>$0.035/GB in Zone 1 </a:t>
            </a:r>
            <a:endParaRPr kumimoji="0" lang="en-US" sz="14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341571806"/>
      </p:ext>
    </p:extLst>
  </p:cSld>
  <p:clrMapOvr>
    <a:masterClrMapping/>
  </p:clrMapOvr>
  <p:transition advTm="292365">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1457" y="1552120"/>
            <a:ext cx="1798716" cy="2793174"/>
          </a:xfrm>
          <a:prstGeom prst="rect">
            <a:avLst/>
          </a:prstGeom>
          <a:solidFill>
            <a:schemeClr val="accent5">
              <a:lumMod val="75000"/>
            </a:schemeClr>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item</a:t>
            </a:r>
          </a:p>
        </p:txBody>
      </p:sp>
      <p:sp>
        <p:nvSpPr>
          <p:cNvPr id="4" name="Title 1"/>
          <p:cNvSpPr txBox="1">
            <a:spLocks/>
          </p:cNvSpPr>
          <p:nvPr/>
        </p:nvSpPr>
        <p:spPr>
          <a:xfrm>
            <a:off x="572043" y="349171"/>
            <a:ext cx="11301996" cy="976663"/>
          </a:xfrm>
          <a:prstGeom prst="rect">
            <a:avLst/>
          </a:prstGeom>
        </p:spPr>
        <p:txBody>
          <a:bodyPr vert="horz" lIns="91440" tIns="45720" rIns="91440" bIns="45720" rtlCol="0" anchor="t">
            <a:norm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5290" b="0" i="0" u="none" strike="noStrike" kern="1200" cap="none" spc="0" normalizeH="0" baseline="0" noProof="0">
                <a:ln>
                  <a:noFill/>
                </a:ln>
                <a:solidFill>
                  <a:srgbClr val="FFFFFF"/>
                </a:solidFill>
                <a:effectLst/>
                <a:uLnTx/>
                <a:uFillTx/>
                <a:latin typeface="Segoe UI Light"/>
                <a:ea typeface="+mj-ea"/>
                <a:cs typeface="+mj-cs"/>
              </a:rPr>
              <a:t>Recovery Services </a:t>
            </a:r>
            <a:r>
              <a:rPr kumimoji="0" lang="en-US" sz="5290" b="0" i="0" u="none" strike="noStrike" kern="1200" cap="none" spc="0" normalizeH="0" baseline="0" noProof="0" dirty="0">
                <a:ln>
                  <a:noFill/>
                </a:ln>
                <a:solidFill>
                  <a:srgbClr val="FFFFFF"/>
                </a:solidFill>
                <a:effectLst/>
                <a:uLnTx/>
                <a:uFillTx/>
                <a:latin typeface="Segoe UI Light"/>
                <a:ea typeface="+mj-ea"/>
                <a:cs typeface="+mj-cs"/>
              </a:rPr>
              <a:t>– pricing metrics</a:t>
            </a:r>
          </a:p>
        </p:txBody>
      </p:sp>
      <p:sp>
        <p:nvSpPr>
          <p:cNvPr id="5" name="Rectangle 4"/>
          <p:cNvSpPr/>
          <p:nvPr/>
        </p:nvSpPr>
        <p:spPr>
          <a:xfrm>
            <a:off x="7262898" y="1552120"/>
            <a:ext cx="4412835" cy="2818542"/>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cost per unit*</a:t>
            </a:r>
          </a:p>
        </p:txBody>
      </p:sp>
      <p:sp>
        <p:nvSpPr>
          <p:cNvPr id="6" name="Rectangle 5"/>
          <p:cNvSpPr/>
          <p:nvPr/>
        </p:nvSpPr>
        <p:spPr>
          <a:xfrm>
            <a:off x="2615456" y="1552120"/>
            <a:ext cx="4425696" cy="2818541"/>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unit of measurement</a:t>
            </a:r>
          </a:p>
        </p:txBody>
      </p:sp>
      <p:sp>
        <p:nvSpPr>
          <p:cNvPr id="7" name="Rectangle 6"/>
          <p:cNvSpPr/>
          <p:nvPr/>
        </p:nvSpPr>
        <p:spPr>
          <a:xfrm>
            <a:off x="581457" y="2139246"/>
            <a:ext cx="11190084"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9" name="TextBox 8"/>
          <p:cNvSpPr txBox="1"/>
          <p:nvPr/>
        </p:nvSpPr>
        <p:spPr>
          <a:xfrm>
            <a:off x="140525" y="6164546"/>
            <a:ext cx="5741943" cy="261610"/>
          </a:xfrm>
          <a:prstGeom prst="rect">
            <a:avLst/>
          </a:prstGeom>
          <a:noFill/>
        </p:spPr>
        <p:txBody>
          <a:bodyPr wrap="square" rtlCol="0">
            <a:spAutoFit/>
          </a:bodyPr>
          <a:lstStyle/>
          <a:p>
            <a:pPr marL="171450" marR="0" lvl="0" indent="-171450" defTabSz="932742"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00B0F0"/>
                </a:solidFill>
                <a:effectLst/>
                <a:uLnTx/>
                <a:uFillTx/>
              </a:rPr>
              <a:t>All pricing subject </a:t>
            </a:r>
            <a:r>
              <a:rPr kumimoji="0" lang="en-US" sz="1100" b="0" i="0" u="none" strike="noStrike" kern="0" cap="none" spc="0" normalizeH="0" baseline="0" noProof="0">
                <a:ln>
                  <a:noFill/>
                </a:ln>
                <a:solidFill>
                  <a:srgbClr val="00B0F0"/>
                </a:solidFill>
                <a:effectLst/>
                <a:uLnTx/>
                <a:uFillTx/>
              </a:rPr>
              <a:t>to change</a:t>
            </a:r>
            <a:r>
              <a:rPr kumimoji="0" lang="en-US" sz="1100" b="0" i="0" u="none" strike="noStrike" kern="0" cap="none" spc="0" normalizeH="0" noProof="0">
                <a:ln>
                  <a:noFill/>
                </a:ln>
                <a:solidFill>
                  <a:srgbClr val="00B0F0"/>
                </a:solidFill>
                <a:effectLst/>
                <a:uLnTx/>
                <a:uFillTx/>
              </a:rPr>
              <a:t>  </a:t>
            </a:r>
            <a:endParaRPr kumimoji="0" lang="en-US" sz="1100" b="0" i="0" u="none" strike="noStrike" kern="0" cap="none" spc="0" normalizeH="0" noProof="0" dirty="0">
              <a:ln>
                <a:noFill/>
              </a:ln>
              <a:solidFill>
                <a:srgbClr val="00B0F0"/>
              </a:solidFill>
              <a:effectLst/>
              <a:uLnTx/>
              <a:uFillTx/>
            </a:endParaRPr>
          </a:p>
        </p:txBody>
      </p:sp>
      <p:sp>
        <p:nvSpPr>
          <p:cNvPr id="15" name="TextBox 14"/>
          <p:cNvSpPr txBox="1"/>
          <p:nvPr/>
        </p:nvSpPr>
        <p:spPr>
          <a:xfrm>
            <a:off x="567504" y="2842720"/>
            <a:ext cx="1844108" cy="276999"/>
          </a:xfrm>
          <a:prstGeom prst="rect">
            <a:avLst/>
          </a:prstGeom>
          <a:noFill/>
        </p:spPr>
        <p:txBody>
          <a:bodyPr wrap="square" rtlCol="0">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lang="en-US" sz="1200" kern="0">
                <a:solidFill>
                  <a:schemeClr val="accent4">
                    <a:lumMod val="40000"/>
                    <a:lumOff val="60000"/>
                  </a:schemeClr>
                </a:solidFill>
              </a:rPr>
              <a:t>Backup Service</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17" name="TextBox 16"/>
          <p:cNvSpPr txBox="1"/>
          <p:nvPr/>
        </p:nvSpPr>
        <p:spPr>
          <a:xfrm>
            <a:off x="948928" y="3950288"/>
            <a:ext cx="1195181" cy="276999"/>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accent4">
                    <a:lumMod val="40000"/>
                    <a:lumOff val="60000"/>
                  </a:schemeClr>
                </a:solidFill>
                <a:effectLst/>
                <a:uLnTx/>
                <a:uFillTx/>
              </a:rPr>
              <a:t>Site Recovery</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20" name="TextBox 19"/>
          <p:cNvSpPr txBox="1"/>
          <p:nvPr/>
        </p:nvSpPr>
        <p:spPr>
          <a:xfrm>
            <a:off x="2601621" y="3508499"/>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rPr>
              <a:t>Instance count and target destination</a:t>
            </a:r>
            <a:endParaRPr kumimoji="0" lang="en-US" sz="1400" b="0" i="0" u="none" strike="noStrike" kern="0" cap="none" spc="0" normalizeH="0" baseline="0" noProof="0" dirty="0">
              <a:ln>
                <a:noFill/>
              </a:ln>
              <a:solidFill>
                <a:srgbClr val="FFFFFF"/>
              </a:solidFill>
              <a:effectLst/>
              <a:uLnTx/>
              <a:uFillTx/>
            </a:endParaRPr>
          </a:p>
        </p:txBody>
      </p:sp>
      <p:sp>
        <p:nvSpPr>
          <p:cNvPr id="21" name="TextBox 20"/>
          <p:cNvSpPr txBox="1"/>
          <p:nvPr/>
        </p:nvSpPr>
        <p:spPr>
          <a:xfrm>
            <a:off x="7276435" y="3273098"/>
            <a:ext cx="4399298"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Recover</a:t>
            </a:r>
            <a:r>
              <a:rPr kumimoji="0" lang="en-US" sz="1400" b="0" i="0" u="none" strike="noStrike" kern="0" cap="none" spc="0" normalizeH="0" noProof="0" dirty="0">
                <a:ln>
                  <a:noFill/>
                </a:ln>
                <a:solidFill>
                  <a:srgbClr val="FFFFFF"/>
                </a:solidFill>
                <a:effectLst/>
                <a:uLnTx/>
                <a:uFillTx/>
              </a:rPr>
              <a:t> to customer’s own site -&gt; $16/</a:t>
            </a:r>
            <a:r>
              <a:rPr kumimoji="0" lang="en-US" sz="1400" b="0" i="0" u="none" strike="noStrike" kern="0" cap="none" spc="0" normalizeH="0" noProof="0" dirty="0" err="1">
                <a:ln>
                  <a:noFill/>
                </a:ln>
                <a:solidFill>
                  <a:srgbClr val="FFFFFF"/>
                </a:solidFill>
                <a:effectLst/>
                <a:uLnTx/>
                <a:uFillTx/>
              </a:rPr>
              <a:t>mo</a:t>
            </a:r>
            <a:r>
              <a:rPr kumimoji="0" lang="en-US" sz="1400" b="0" i="0" u="none" strike="noStrike" kern="0" cap="none" spc="0" normalizeH="0" noProof="0" dirty="0">
                <a:ln>
                  <a:noFill/>
                </a:ln>
                <a:solidFill>
                  <a:srgbClr val="FFFFFF"/>
                </a:solidFill>
                <a:effectLst/>
                <a:uLnTx/>
                <a:uFillTx/>
              </a:rPr>
              <a:t>/inst.</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Recover to Azure -&gt; $54/</a:t>
            </a:r>
            <a:r>
              <a:rPr lang="en-US" sz="1400" kern="0" dirty="0" err="1">
                <a:solidFill>
                  <a:srgbClr val="FFFFFF"/>
                </a:solidFill>
              </a:rPr>
              <a:t>mo</a:t>
            </a:r>
            <a:r>
              <a:rPr lang="en-US" sz="1400" kern="0" dirty="0">
                <a:solidFill>
                  <a:srgbClr val="FFFFFF"/>
                </a:solidFill>
              </a:rPr>
              <a:t>/inst.</a:t>
            </a:r>
          </a:p>
        </p:txBody>
      </p:sp>
      <p:sp>
        <p:nvSpPr>
          <p:cNvPr id="28" name="TextBox 27"/>
          <p:cNvSpPr txBox="1"/>
          <p:nvPr/>
        </p:nvSpPr>
        <p:spPr>
          <a:xfrm>
            <a:off x="2714608" y="2312901"/>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rPr>
              <a:t>Instance count and size catagory</a:t>
            </a:r>
            <a:r>
              <a:rPr kumimoji="0" lang="en-US" sz="1400" b="0" i="0" u="none" strike="noStrike" kern="0" cap="none" spc="0" normalizeH="0" baseline="0" noProof="0" dirty="0">
                <a:ln>
                  <a:noFill/>
                </a:ln>
                <a:solidFill>
                  <a:srgbClr val="FFFFFF"/>
                </a:solidFill>
                <a:effectLst/>
                <a:uLnTx/>
                <a:uFillTx/>
              </a:rPr>
              <a:t>	</a:t>
            </a:r>
          </a:p>
        </p:txBody>
      </p:sp>
      <p:sp>
        <p:nvSpPr>
          <p:cNvPr id="32" name="TextBox 31"/>
          <p:cNvSpPr txBox="1"/>
          <p:nvPr/>
        </p:nvSpPr>
        <p:spPr>
          <a:xfrm>
            <a:off x="7297940" y="2245152"/>
            <a:ext cx="4425697" cy="738664"/>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&lt;50 GB instance -&gt; $5/</a:t>
            </a:r>
            <a:r>
              <a:rPr kumimoji="0" lang="en-US" sz="1400" b="0" i="0" u="none" strike="noStrike" kern="0" cap="none" spc="0" normalizeH="0" baseline="0" noProof="0" dirty="0" err="1">
                <a:ln>
                  <a:noFill/>
                </a:ln>
                <a:solidFill>
                  <a:srgbClr val="FFFFFF"/>
                </a:solidFill>
                <a:effectLst/>
                <a:uLnTx/>
                <a:uFillTx/>
              </a:rPr>
              <a:t>mo</a:t>
            </a:r>
            <a:r>
              <a:rPr kumimoji="0" lang="en-US" sz="1400" b="0" i="0" u="none" strike="noStrike" kern="0" cap="none" spc="0" normalizeH="0" baseline="0" noProof="0" dirty="0">
                <a:ln>
                  <a:noFill/>
                </a:ln>
                <a:solidFill>
                  <a:srgbClr val="FFFFFF"/>
                </a:solidFill>
                <a:effectLst/>
                <a:uLnTx/>
                <a:uFillTx/>
              </a:rPr>
              <a:t> </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50GB-500GB instance -&gt; $10/</a:t>
            </a:r>
            <a:r>
              <a:rPr lang="en-US" sz="1400" kern="0" dirty="0" err="1">
                <a:solidFill>
                  <a:srgbClr val="FFFFFF"/>
                </a:solidFill>
              </a:rPr>
              <a:t>mo</a:t>
            </a:r>
            <a:endParaRPr lang="en-US" sz="1400" kern="0" dirty="0">
              <a:solidFill>
                <a:srgbClr val="FFFFFF"/>
              </a:solidFill>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&gt;500 GB instance -&gt; $10/</a:t>
            </a:r>
            <a:r>
              <a:rPr kumimoji="0" lang="en-US" sz="1400" b="0" i="0" u="none" strike="noStrike" kern="0" cap="none" spc="0" normalizeH="0" baseline="0" noProof="0" dirty="0" err="1">
                <a:ln>
                  <a:noFill/>
                </a:ln>
                <a:solidFill>
                  <a:srgbClr val="FFFFFF"/>
                </a:solidFill>
                <a:effectLst/>
                <a:uLnTx/>
                <a:uFillTx/>
              </a:rPr>
              <a:t>mo</a:t>
            </a:r>
            <a:endParaRPr kumimoji="0" lang="en-US" sz="1400" b="0" i="0" u="none" strike="noStrike" kern="0" cap="none" spc="0" normalizeH="0" baseline="0" noProof="0" dirty="0">
              <a:ln>
                <a:noFill/>
              </a:ln>
              <a:solidFill>
                <a:srgbClr val="FFFFFF"/>
              </a:solidFill>
              <a:effectLst/>
              <a:uLnTx/>
              <a:uFillTx/>
            </a:endParaRP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49601" y="2123473"/>
            <a:ext cx="780290" cy="780290"/>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99413" y="3210440"/>
            <a:ext cx="780290" cy="780290"/>
          </a:xfrm>
          <a:prstGeom prst="rect">
            <a:avLst/>
          </a:prstGeom>
        </p:spPr>
      </p:pic>
      <p:sp>
        <p:nvSpPr>
          <p:cNvPr id="13" name="TextBox 12"/>
          <p:cNvSpPr txBox="1"/>
          <p:nvPr/>
        </p:nvSpPr>
        <p:spPr>
          <a:xfrm>
            <a:off x="454517" y="4842872"/>
            <a:ext cx="6572801"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Backup storage charge based on storage type of the backup vault either at LRS or GRS rate</a:t>
            </a:r>
          </a:p>
        </p:txBody>
      </p:sp>
    </p:spTree>
    <p:extLst>
      <p:ext uri="{BB962C8B-B14F-4D97-AF65-F5344CB8AC3E}">
        <p14:creationId xmlns:p14="http://schemas.microsoft.com/office/powerpoint/2010/main" val="1836127324"/>
      </p:ext>
    </p:extLst>
  </p:cSld>
  <p:clrMapOvr>
    <a:masterClrMapping/>
  </p:clrMapOvr>
  <p:transition advTm="190652">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a:t>solution volumetry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91777748"/>
              </p:ext>
            </p:extLst>
          </p:nvPr>
        </p:nvGraphicFramePr>
        <p:xfrm>
          <a:off x="599635" y="1425227"/>
          <a:ext cx="10880448" cy="2026348"/>
        </p:xfrm>
        <a:graphic>
          <a:graphicData uri="http://schemas.openxmlformats.org/drawingml/2006/table">
            <a:tbl>
              <a:tblPr firstRow="1" bandRow="1">
                <a:tableStyleId>{5C22544A-7EE6-4342-B048-85BDC9FD1C3A}</a:tableStyleId>
              </a:tblPr>
              <a:tblGrid>
                <a:gridCol w="1573055">
                  <a:extLst>
                    <a:ext uri="{9D8B030D-6E8A-4147-A177-3AD203B41FA5}">
                      <a16:colId xmlns:a16="http://schemas.microsoft.com/office/drawing/2014/main" val="2714551877"/>
                    </a:ext>
                  </a:extLst>
                </a:gridCol>
                <a:gridCol w="3434860">
                  <a:extLst>
                    <a:ext uri="{9D8B030D-6E8A-4147-A177-3AD203B41FA5}">
                      <a16:colId xmlns:a16="http://schemas.microsoft.com/office/drawing/2014/main" val="2045288260"/>
                    </a:ext>
                  </a:extLst>
                </a:gridCol>
                <a:gridCol w="1793632">
                  <a:extLst>
                    <a:ext uri="{9D8B030D-6E8A-4147-A177-3AD203B41FA5}">
                      <a16:colId xmlns:a16="http://schemas.microsoft.com/office/drawing/2014/main" val="1631142922"/>
                    </a:ext>
                  </a:extLst>
                </a:gridCol>
                <a:gridCol w="4078901">
                  <a:extLst>
                    <a:ext uri="{9D8B030D-6E8A-4147-A177-3AD203B41FA5}">
                      <a16:colId xmlns:a16="http://schemas.microsoft.com/office/drawing/2014/main" val="677589418"/>
                    </a:ext>
                  </a:extLst>
                </a:gridCol>
              </a:tblGrid>
              <a:tr h="373999">
                <a:tc>
                  <a:txBody>
                    <a:bodyPr/>
                    <a:lstStyle/>
                    <a:p>
                      <a:pPr algn="ctr"/>
                      <a:r>
                        <a:rPr lang="en-US" dirty="0"/>
                        <a:t>Item</a:t>
                      </a:r>
                    </a:p>
                  </a:txBody>
                  <a:tcPr/>
                </a:tc>
                <a:tc>
                  <a:txBody>
                    <a:bodyPr/>
                    <a:lstStyle/>
                    <a:p>
                      <a:pPr algn="ctr"/>
                      <a:r>
                        <a:rPr lang="en-US" dirty="0"/>
                        <a:t>Metrics</a:t>
                      </a:r>
                    </a:p>
                  </a:txBody>
                  <a:tcPr/>
                </a:tc>
                <a:tc>
                  <a:txBody>
                    <a:bodyPr/>
                    <a:lstStyle/>
                    <a:p>
                      <a:pPr algn="ctr"/>
                      <a:r>
                        <a:rPr lang="en-US" dirty="0"/>
                        <a:t>Item</a:t>
                      </a:r>
                    </a:p>
                  </a:txBody>
                  <a:tcPr/>
                </a:tc>
                <a:tc>
                  <a:txBody>
                    <a:bodyPr/>
                    <a:lstStyle/>
                    <a:p>
                      <a:pPr algn="ctr"/>
                      <a:r>
                        <a:rPr lang="en-US" dirty="0"/>
                        <a:t>Metrics</a:t>
                      </a:r>
                    </a:p>
                  </a:txBody>
                  <a:tcPr/>
                </a:tc>
                <a:extLst>
                  <a:ext uri="{0D108BD9-81ED-4DB2-BD59-A6C34878D82A}">
                    <a16:rowId xmlns:a16="http://schemas.microsoft.com/office/drawing/2014/main" val="1824177051"/>
                  </a:ext>
                </a:extLst>
              </a:tr>
              <a:tr h="373999">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1. G5 VM</a:t>
                      </a: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r>
                        <a:rPr lang="en-US" altLang="zh-TW" sz="1600" kern="1200" baseline="0" noProof="0" dirty="0">
                          <a:solidFill>
                            <a:schemeClr val="dk1"/>
                          </a:solidFill>
                          <a:latin typeface="+mn-lt"/>
                          <a:ea typeface="+mn-ea"/>
                          <a:cs typeface="+mn-cs"/>
                        </a:rPr>
                        <a:t>Active: 24x7 </a:t>
                      </a:r>
                    </a:p>
                    <a:p>
                      <a:pPr marL="0" marR="0" lvl="0" indent="0" defTabSz="776927" eaLnBrk="1" fontAlgn="base" latinLnBrk="0" hangingPunct="1">
                        <a:lnSpc>
                          <a:spcPct val="90000"/>
                        </a:lnSpc>
                        <a:spcBef>
                          <a:spcPct val="0"/>
                        </a:spcBef>
                        <a:spcAft>
                          <a:spcPct val="0"/>
                        </a:spcAft>
                        <a:buClrTx/>
                        <a:buSzTx/>
                        <a:buFontTx/>
                        <a:buNone/>
                        <a:tabLst/>
                        <a:defRPr/>
                      </a:pPr>
                      <a:r>
                        <a:rPr lang="en-US" altLang="zh-TW" sz="1600" kern="1200" baseline="0" dirty="0">
                          <a:solidFill>
                            <a:schemeClr val="dk1"/>
                          </a:solidFill>
                          <a:latin typeface="+mn-lt"/>
                          <a:ea typeface="+mn-ea"/>
                          <a:cs typeface="+mn-cs"/>
                        </a:rPr>
                        <a:t>Hrs./mo. </a:t>
                      </a:r>
                      <a:r>
                        <a:rPr lang="en-US" altLang="zh-TW" sz="1600" kern="1200" baseline="0" noProof="0">
                          <a:solidFill>
                            <a:schemeClr val="dk1"/>
                          </a:solidFill>
                          <a:latin typeface="+mn-lt"/>
                          <a:ea typeface="+mn-ea"/>
                          <a:cs typeface="+mn-cs"/>
                        </a:rPr>
                        <a:t>=744</a:t>
                      </a:r>
                      <a:endParaRPr lang="en-US" altLang="zh-TW" sz="1600" kern="1200" baseline="0" noProof="0" dirty="0">
                        <a:solidFill>
                          <a:schemeClr val="dk1"/>
                        </a:solidFill>
                        <a:latin typeface="+mn-lt"/>
                        <a:ea typeface="+mn-ea"/>
                        <a:cs typeface="+mn-cs"/>
                      </a:endParaRPr>
                    </a:p>
                  </a:txBody>
                  <a:tcPr/>
                </a:tc>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5</a:t>
                      </a:r>
                      <a:r>
                        <a:rPr kumimoji="0" lang="en-US" sz="1600" b="1" i="0" u="none" strike="noStrike" kern="0" cap="none" spc="0" normalizeH="0" baseline="0">
                          <a:ln>
                            <a:solidFill>
                              <a:srgbClr val="FFFFFF">
                                <a:alpha val="0"/>
                              </a:srgbClr>
                            </a:solidFill>
                          </a:ln>
                          <a:solidFill>
                            <a:srgbClr val="505050">
                              <a:lumMod val="50000"/>
                            </a:srgbClr>
                          </a:solidFill>
                          <a:effectLst/>
                          <a:uLnTx/>
                          <a:uFillTx/>
                          <a:latin typeface="+mn-lt"/>
                          <a:ea typeface="+mn-ea"/>
                          <a:cs typeface="+mn-cs"/>
                        </a:rPr>
                        <a:t>. HDD </a:t>
                      </a:r>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Storage</a:t>
                      </a: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r>
                        <a:rPr kumimoji="0" lang="en-US" altLang="zh-TW" sz="1600" b="0" i="0" u="none" strike="noStrike" kern="0" cap="none" spc="0" normalizeH="0" baseline="0" noProof="0">
                          <a:ln>
                            <a:solidFill>
                              <a:srgbClr val="FFFFFF">
                                <a:alpha val="0"/>
                              </a:srgbClr>
                            </a:solidFill>
                          </a:ln>
                          <a:solidFill>
                            <a:srgbClr val="505050">
                              <a:lumMod val="50000"/>
                            </a:srgbClr>
                          </a:solidFill>
                          <a:effectLst/>
                          <a:uLnTx/>
                          <a:uFillTx/>
                          <a:latin typeface="+mn-lt"/>
                          <a:ea typeface="+mn-ea"/>
                          <a:cs typeface="+mn-cs"/>
                        </a:rPr>
                        <a:t>Average utilization 10 TB/mo</a:t>
                      </a:r>
                      <a:endParaRPr kumimoji="0" lang="en-US" altLang="zh-TW" sz="1600" b="0" i="0" u="none" strike="noStrike" kern="0" cap="none" spc="0" normalizeH="0" baseline="0" noProof="0" dirty="0">
                        <a:ln>
                          <a:solidFill>
                            <a:srgbClr val="FFFFFF">
                              <a:alpha val="0"/>
                            </a:srgbClr>
                          </a:solidFill>
                        </a:ln>
                        <a:solidFill>
                          <a:srgbClr val="505050">
                            <a:lumMod val="50000"/>
                          </a:srgbClr>
                        </a:solidFill>
                        <a:effectLst/>
                        <a:uLnTx/>
                        <a:uFillTx/>
                        <a:latin typeface="+mn-lt"/>
                        <a:ea typeface="+mn-ea"/>
                        <a:cs typeface="+mn-cs"/>
                      </a:endParaRPr>
                    </a:p>
                  </a:txBody>
                  <a:tcPr/>
                </a:tc>
                <a:extLst>
                  <a:ext uri="{0D108BD9-81ED-4DB2-BD59-A6C34878D82A}">
                    <a16:rowId xmlns:a16="http://schemas.microsoft.com/office/drawing/2014/main" val="2414896320"/>
                  </a:ext>
                </a:extLst>
              </a:tr>
              <a:tr h="373999">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2. Egress data</a:t>
                      </a:r>
                    </a:p>
                  </a:txBody>
                  <a:tcPr/>
                </a:tc>
                <a:tc>
                  <a:txBody>
                    <a:bodyPr/>
                    <a:lstStyle/>
                    <a:p>
                      <a:r>
                        <a:rPr lang="en-US" sz="1600"/>
                        <a:t>1</a:t>
                      </a:r>
                      <a:r>
                        <a:rPr lang="en-US" sz="1600" baseline="0"/>
                        <a:t> TB between regions</a:t>
                      </a:r>
                      <a:endParaRPr lang="en-US" sz="1600"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solidFill>
                              <a:srgbClr val="FFFFFF">
                                <a:alpha val="0"/>
                              </a:srgbClr>
                            </a:solidFill>
                          </a:ln>
                          <a:solidFill>
                            <a:srgbClr val="505050">
                              <a:lumMod val="50000"/>
                            </a:srgbClr>
                          </a:solidFill>
                          <a:effectLst/>
                          <a:uLnTx/>
                          <a:uFillTx/>
                          <a:latin typeface="+mn-lt"/>
                          <a:ea typeface="+mn-ea"/>
                          <a:cs typeface="+mn-cs"/>
                        </a:rPr>
                        <a:t>6. SSD Storage</a:t>
                      </a:r>
                      <a:endPar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endParaRP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r>
                        <a:rPr kumimoji="0" lang="en-US" altLang="zh-TW" sz="1600" b="0" i="0" u="none" strike="noStrike" kern="0" cap="none" spc="0" normalizeH="0" noProof="0">
                          <a:ln>
                            <a:solidFill>
                              <a:srgbClr val="FFFFFF">
                                <a:alpha val="0"/>
                              </a:srgbClr>
                            </a:solidFill>
                          </a:ln>
                          <a:solidFill>
                            <a:srgbClr val="505050">
                              <a:lumMod val="50000"/>
                            </a:srgbClr>
                          </a:solidFill>
                          <a:effectLst/>
                          <a:uLnTx/>
                          <a:uFillTx/>
                          <a:latin typeface="+mn-lt"/>
                          <a:ea typeface="+mn-ea"/>
                          <a:cs typeface="+mn-cs"/>
                        </a:rPr>
                        <a:t>4</a:t>
                      </a:r>
                      <a:r>
                        <a:rPr kumimoji="0" lang="en-US" altLang="zh-TW" sz="1600" b="0" i="0" u="none" strike="noStrike" kern="0" cap="none" spc="0" normalizeH="0" baseline="0" noProof="0">
                          <a:ln>
                            <a:solidFill>
                              <a:srgbClr val="FFFFFF">
                                <a:alpha val="0"/>
                              </a:srgbClr>
                            </a:solidFill>
                          </a:ln>
                          <a:solidFill>
                            <a:srgbClr val="505050">
                              <a:lumMod val="50000"/>
                            </a:srgbClr>
                          </a:solidFill>
                          <a:effectLst/>
                          <a:uLnTx/>
                          <a:uFillTx/>
                          <a:latin typeface="+mn-lt"/>
                          <a:ea typeface="+mn-ea"/>
                          <a:cs typeface="+mn-cs"/>
                        </a:rPr>
                        <a:t> P30 disks, 6 P10</a:t>
                      </a:r>
                      <a:endParaRPr kumimoji="0" lang="en-US" altLang="zh-TW" sz="1600" b="0" i="0" u="none" strike="noStrike" kern="0" cap="none" spc="0" normalizeH="0" noProof="0" dirty="0">
                        <a:ln>
                          <a:solidFill>
                            <a:srgbClr val="FFFFFF">
                              <a:alpha val="0"/>
                            </a:srgbClr>
                          </a:solidFill>
                        </a:ln>
                        <a:solidFill>
                          <a:srgbClr val="505050">
                            <a:lumMod val="50000"/>
                          </a:srgbClr>
                        </a:solidFill>
                        <a:effectLst/>
                        <a:uLnTx/>
                        <a:uFillTx/>
                        <a:latin typeface="+mn-lt"/>
                        <a:ea typeface="+mn-ea"/>
                        <a:cs typeface="+mn-cs"/>
                      </a:endParaRPr>
                    </a:p>
                  </a:txBody>
                  <a:tcPr/>
                </a:tc>
                <a:extLst>
                  <a:ext uri="{0D108BD9-81ED-4DB2-BD59-A6C34878D82A}">
                    <a16:rowId xmlns:a16="http://schemas.microsoft.com/office/drawing/2014/main" val="1721475460"/>
                  </a:ext>
                </a:extLst>
              </a:tr>
              <a:tr h="373999">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3. Network</a:t>
                      </a:r>
                    </a:p>
                  </a:txBody>
                  <a:tcPr/>
                </a:tc>
                <a:tc>
                  <a:txBody>
                    <a:bodyPr/>
                    <a:lstStyle/>
                    <a:p>
                      <a:pPr defTabSz="776927" fontAlgn="base">
                        <a:lnSpc>
                          <a:spcPct val="90000"/>
                        </a:lnSpc>
                        <a:spcBef>
                          <a:spcPct val="0"/>
                        </a:spcBef>
                        <a:spcAft>
                          <a:spcPct val="0"/>
                        </a:spcAft>
                        <a:defRPr/>
                      </a:pPr>
                      <a:r>
                        <a:rPr lang="en-US" altLang="zh-TW" sz="1600" kern="0" dirty="0">
                          <a:ln>
                            <a:solidFill>
                              <a:srgbClr val="FFFFFF">
                                <a:alpha val="0"/>
                              </a:srgbClr>
                            </a:solidFill>
                          </a:ln>
                          <a:solidFill>
                            <a:srgbClr val="505050">
                              <a:lumMod val="50000"/>
                            </a:srgbClr>
                          </a:solidFill>
                        </a:rPr>
                        <a:t>VPN  or ER</a:t>
                      </a:r>
                    </a:p>
                  </a:txBody>
                  <a:tcPr/>
                </a:tc>
                <a:tc>
                  <a:txBody>
                    <a:bodyPr/>
                    <a:lstStyle/>
                    <a:p>
                      <a:endPar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endParaRP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endParaRPr lang="en-US" sz="1600" dirty="0"/>
                    </a:p>
                  </a:txBody>
                  <a:tcPr/>
                </a:tc>
                <a:extLst>
                  <a:ext uri="{0D108BD9-81ED-4DB2-BD59-A6C34878D82A}">
                    <a16:rowId xmlns:a16="http://schemas.microsoft.com/office/drawing/2014/main" val="1979935563"/>
                  </a:ext>
                </a:extLst>
              </a:tr>
              <a:tr h="373999">
                <a:tc>
                  <a:txBody>
                    <a:bodyPr/>
                    <a:lstStyle/>
                    <a:p>
                      <a:endPar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endParaRP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endParaRPr kumimoji="0" lang="en-US" altLang="zh-TW" sz="1600" b="0" i="0" u="none" strike="noStrike" kern="0" cap="none" spc="0" normalizeH="0" noProof="0" dirty="0">
                        <a:ln>
                          <a:solidFill>
                            <a:srgbClr val="FFFFFF">
                              <a:alpha val="0"/>
                            </a:srgbClr>
                          </a:solidFill>
                        </a:ln>
                        <a:solidFill>
                          <a:srgbClr val="505050">
                            <a:lumMod val="50000"/>
                          </a:srgbClr>
                        </a:solidFill>
                        <a:effectLst/>
                        <a:uLnTx/>
                        <a:uFillTx/>
                      </a:endParaRP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66145211"/>
                  </a:ext>
                </a:extLst>
              </a:tr>
            </a:tbl>
          </a:graphicData>
        </a:graphic>
      </p:graphicFrame>
    </p:spTree>
    <p:extLst>
      <p:ext uri="{BB962C8B-B14F-4D97-AF65-F5344CB8AC3E}">
        <p14:creationId xmlns:p14="http://schemas.microsoft.com/office/powerpoint/2010/main" val="2102966753"/>
      </p:ext>
    </p:extLst>
  </p:cSld>
  <p:clrMapOvr>
    <a:masterClrMapping/>
  </p:clrMapOvr>
  <p:transition advTm="318995">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Online Azure Pricing Calculator</a:t>
            </a:r>
          </a:p>
        </p:txBody>
      </p:sp>
      <p:pic>
        <p:nvPicPr>
          <p:cNvPr id="3" name="Picture 2"/>
          <p:cNvPicPr>
            <a:picLocks noChangeAspect="1"/>
          </p:cNvPicPr>
          <p:nvPr/>
        </p:nvPicPr>
        <p:blipFill>
          <a:blip r:embed="rId3"/>
          <a:stretch>
            <a:fillRect/>
          </a:stretch>
        </p:blipFill>
        <p:spPr>
          <a:xfrm>
            <a:off x="2619070" y="1420720"/>
            <a:ext cx="6841578" cy="4676359"/>
          </a:xfrm>
          <a:prstGeom prst="rect">
            <a:avLst/>
          </a:prstGeom>
        </p:spPr>
      </p:pic>
    </p:spTree>
    <p:extLst>
      <p:ext uri="{BB962C8B-B14F-4D97-AF65-F5344CB8AC3E}">
        <p14:creationId xmlns:p14="http://schemas.microsoft.com/office/powerpoint/2010/main" val="3786660018"/>
      </p:ext>
    </p:extLst>
  </p:cSld>
  <p:clrMapOvr>
    <a:masterClrMapping/>
  </p:clrMapOvr>
  <p:transition advTm="12860">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3921073"/>
          </a:xfrm>
        </p:spPr>
        <p:txBody>
          <a:bodyPr/>
          <a:lstStyle/>
          <a:p>
            <a:r>
              <a:rPr lang="en-US" dirty="0"/>
              <a:t>Planning and Capacity</a:t>
            </a:r>
          </a:p>
          <a:p>
            <a:pPr lvl="1">
              <a:buFont typeface="Wingdings" panose="05000000000000000000" pitchFamily="2" charset="2"/>
              <a:buChar char="§"/>
            </a:pPr>
            <a:r>
              <a:rPr lang="en-US" dirty="0"/>
              <a:t>Verify every SAP application release and patch level</a:t>
            </a:r>
          </a:p>
          <a:p>
            <a:pPr lvl="1">
              <a:buFont typeface="Wingdings" panose="05000000000000000000" pitchFamily="2" charset="2"/>
              <a:buChar char="§"/>
            </a:pPr>
            <a:r>
              <a:rPr lang="en-US" dirty="0"/>
              <a:t>Know customer’s performance objectives</a:t>
            </a:r>
          </a:p>
          <a:p>
            <a:r>
              <a:rPr lang="en-US" dirty="0"/>
              <a:t>HA &amp; DR</a:t>
            </a:r>
          </a:p>
          <a:p>
            <a:pPr lvl="1">
              <a:buFont typeface="Wingdings" panose="05000000000000000000" pitchFamily="2" charset="2"/>
              <a:buChar char="§"/>
            </a:pPr>
            <a:r>
              <a:rPr lang="en-US" dirty="0"/>
              <a:t>Know customer’s RPO</a:t>
            </a:r>
            <a:r>
              <a:rPr lang="en-US"/>
              <a:t>, RTO</a:t>
            </a:r>
          </a:p>
          <a:p>
            <a:pPr marL="336145" lvl="1" indent="-336145"/>
            <a:r>
              <a:rPr lang="en-US" sz="4000"/>
              <a:t>Cost calculator</a:t>
            </a:r>
            <a:endParaRPr lang="en-US" sz="4000" dirty="0"/>
          </a:p>
        </p:txBody>
      </p:sp>
    </p:spTree>
    <p:extLst>
      <p:ext uri="{BB962C8B-B14F-4D97-AF65-F5344CB8AC3E}">
        <p14:creationId xmlns:p14="http://schemas.microsoft.com/office/powerpoint/2010/main" val="27285775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Licensing and Support</a:t>
            </a:r>
          </a:p>
        </p:txBody>
      </p:sp>
      <p:sp>
        <p:nvSpPr>
          <p:cNvPr id="3" name="Content Placeholder 2"/>
          <p:cNvSpPr>
            <a:spLocks noGrp="1"/>
          </p:cNvSpPr>
          <p:nvPr>
            <p:ph sz="quarter" idx="10"/>
          </p:nvPr>
        </p:nvSpPr>
        <p:spPr/>
        <p:txBody>
          <a:bodyPr/>
          <a:lstStyle/>
          <a:p>
            <a:r>
              <a:rPr lang="en-US" dirty="0"/>
              <a:t>SAP applications migrated to Azure require new licenses to be applied – SAP note 2035875</a:t>
            </a:r>
          </a:p>
          <a:p>
            <a:r>
              <a:rPr lang="en-US" dirty="0"/>
              <a:t>Microsoft support premier contract required - SAP note 2015553</a:t>
            </a:r>
          </a:p>
          <a:p>
            <a:r>
              <a:rPr lang="en-US" dirty="0"/>
              <a:t>To request support: open an SAP Online Software Support (OSS) ticket at component BC-OP-NT-AZR</a:t>
            </a:r>
          </a:p>
        </p:txBody>
      </p:sp>
    </p:spTree>
    <p:extLst>
      <p:ext uri="{BB962C8B-B14F-4D97-AF65-F5344CB8AC3E}">
        <p14:creationId xmlns:p14="http://schemas.microsoft.com/office/powerpoint/2010/main" val="264446399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Rectangle 2"/>
          <p:cNvSpPr/>
          <p:nvPr/>
        </p:nvSpPr>
        <p:spPr>
          <a:xfrm>
            <a:off x="768373" y="1190767"/>
            <a:ext cx="9172461" cy="4062651"/>
          </a:xfrm>
          <a:prstGeom prst="rect">
            <a:avLst/>
          </a:prstGeom>
        </p:spPr>
        <p:txBody>
          <a:bodyPr wrap="square">
            <a:spAutoFit/>
          </a:bodyPr>
          <a:lstStyle/>
          <a:p>
            <a:r>
              <a:rPr lang="en-US" u="sng" dirty="0"/>
              <a:t>https://msdn.microsoft.com/library/azure/dn745892.aspx</a:t>
            </a:r>
            <a:endParaRPr lang="en-US" sz="2800" b="1" u="sng" dirty="0"/>
          </a:p>
          <a:p>
            <a:r>
              <a:rPr lang="en-US" sz="2400" dirty="0"/>
              <a:t>Includes the following SAP on Azure documents</a:t>
            </a:r>
          </a:p>
          <a:p>
            <a:pPr marL="342900" indent="-342900">
              <a:buFont typeface="Arial" panose="020B0604020202020204" pitchFamily="34" charset="0"/>
              <a:buChar char="•"/>
            </a:pPr>
            <a:r>
              <a:rPr lang="en-US" sz="2400" dirty="0"/>
              <a:t>SAP NetWeaver on Azure Virtual Machines – Planning and Implementation Guide</a:t>
            </a:r>
          </a:p>
          <a:p>
            <a:pPr marL="342900" indent="-342900">
              <a:buFont typeface="Arial" panose="020B0604020202020204" pitchFamily="34" charset="0"/>
              <a:buChar char="•"/>
            </a:pPr>
            <a:r>
              <a:rPr lang="en-US" sz="2400" dirty="0"/>
              <a:t>SAP NetWeaver on Azure Virtual Machines – Deployment Guide</a:t>
            </a:r>
          </a:p>
          <a:p>
            <a:pPr marL="342900" indent="-342900">
              <a:buFont typeface="Arial" panose="020B0604020202020204" pitchFamily="34" charset="0"/>
              <a:buChar char="•"/>
            </a:pPr>
            <a:r>
              <a:rPr lang="en-US" sz="2400" dirty="0"/>
              <a:t>SAP DBMS in Azure Deployment Guide</a:t>
            </a:r>
          </a:p>
          <a:p>
            <a:pPr marL="342900" indent="-342900">
              <a:buFont typeface="Arial" panose="020B0604020202020204" pitchFamily="34" charset="0"/>
              <a:buChar char="•"/>
            </a:pPr>
            <a:r>
              <a:rPr lang="en-US" sz="2400" dirty="0"/>
              <a:t>SAP NetWeaver - Building an Azure based Disaster Recovery Solution</a:t>
            </a:r>
          </a:p>
          <a:p>
            <a:pPr marL="342900" indent="-342900">
              <a:buFont typeface="Arial" panose="020B0604020202020204" pitchFamily="34" charset="0"/>
              <a:buChar char="•"/>
            </a:pPr>
            <a:r>
              <a:rPr lang="en-US" sz="2400" dirty="0"/>
              <a:t>SAP NetWeaver on Azure - Clustering SAP ASCS/SCS Instances using Windows Server Failover Cluster on Azure with SIOS </a:t>
            </a:r>
            <a:r>
              <a:rPr lang="en-US" sz="2400" dirty="0" err="1"/>
              <a:t>DataKeeper</a:t>
            </a:r>
            <a:endParaRPr lang="en-US" sz="2400" dirty="0"/>
          </a:p>
        </p:txBody>
      </p:sp>
    </p:spTree>
    <p:extLst>
      <p:ext uri="{BB962C8B-B14F-4D97-AF65-F5344CB8AC3E}">
        <p14:creationId xmlns:p14="http://schemas.microsoft.com/office/powerpoint/2010/main" val="199663659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type="body" sz="quarter" idx="10"/>
          </p:nvPr>
        </p:nvSpPr>
        <p:spPr>
          <a:xfrm>
            <a:off x="269239" y="1187622"/>
            <a:ext cx="11678119" cy="4487382"/>
          </a:xfrm>
        </p:spPr>
        <p:txBody>
          <a:bodyPr/>
          <a:lstStyle/>
          <a:p>
            <a:r>
              <a:rPr lang="en-US" sz="3600" dirty="0"/>
              <a:t>If backup target is primarily databases use </a:t>
            </a:r>
            <a:r>
              <a:rPr lang="en-US" sz="3600" u="sng" dirty="0"/>
              <a:t>database </a:t>
            </a:r>
            <a:br>
              <a:rPr lang="en-US" sz="3600" u="sng" dirty="0"/>
            </a:br>
            <a:r>
              <a:rPr lang="en-US" sz="3600" u="sng" dirty="0"/>
              <a:t>built-in backup feature</a:t>
            </a:r>
          </a:p>
          <a:p>
            <a:pPr lvl="1"/>
            <a:r>
              <a:rPr lang="en-US" sz="2800" dirty="0">
                <a:latin typeface="+mj-lt"/>
              </a:rPr>
              <a:t>Backup plan example : Full backup daily, log backup every 15 mins</a:t>
            </a:r>
          </a:p>
          <a:p>
            <a:pPr lvl="1"/>
            <a:r>
              <a:rPr lang="en-US" sz="2800" dirty="0">
                <a:latin typeface="+mj-lt"/>
              </a:rPr>
              <a:t>Retention plan example : log for 7 days, daily for 1 month, monthly for 1 year, yearly for XX years</a:t>
            </a:r>
          </a:p>
          <a:p>
            <a:r>
              <a:rPr lang="en-US" sz="3600" dirty="0"/>
              <a:t>If OS states, files are also within scope use </a:t>
            </a:r>
            <a:r>
              <a:rPr lang="en-US" sz="3600" u="sng" dirty="0"/>
              <a:t>enterprise backup solutions</a:t>
            </a:r>
            <a:r>
              <a:rPr lang="en-US" sz="3600" dirty="0"/>
              <a:t> instead </a:t>
            </a:r>
          </a:p>
          <a:p>
            <a:pPr lvl="1"/>
            <a:r>
              <a:rPr lang="en-US" sz="2800" dirty="0">
                <a:latin typeface="+mj-lt"/>
              </a:rPr>
              <a:t>E.g. </a:t>
            </a:r>
            <a:r>
              <a:rPr lang="en-US" sz="2800" u="sng" dirty="0">
                <a:latin typeface="+mj-lt"/>
              </a:rPr>
              <a:t>Azure Backup Server</a:t>
            </a:r>
            <a:r>
              <a:rPr lang="en-US" sz="2800" dirty="0">
                <a:latin typeface="+mj-lt"/>
              </a:rPr>
              <a:t>, System Center Data Protection Manager, or</a:t>
            </a:r>
            <a:br>
              <a:rPr lang="en-US" sz="2800" dirty="0">
                <a:latin typeface="+mj-lt"/>
              </a:rPr>
            </a:br>
            <a:r>
              <a:rPr lang="en-US" sz="2800" dirty="0">
                <a:latin typeface="+mj-lt"/>
              </a:rPr>
              <a:t>Partner solutions (e.g. </a:t>
            </a:r>
            <a:r>
              <a:rPr lang="en-US" sz="2800" dirty="0" err="1">
                <a:latin typeface="+mj-lt"/>
              </a:rPr>
              <a:t>Commvault</a:t>
            </a:r>
            <a:r>
              <a:rPr lang="en-US" sz="2800" dirty="0">
                <a:latin typeface="+mj-lt"/>
              </a:rPr>
              <a:t>, </a:t>
            </a:r>
            <a:r>
              <a:rPr lang="en-US" sz="2800" dirty="0" err="1">
                <a:latin typeface="+mj-lt"/>
              </a:rPr>
              <a:t>Arcserve</a:t>
            </a:r>
            <a:r>
              <a:rPr lang="en-US" sz="2800" dirty="0">
                <a:latin typeface="+mj-lt"/>
              </a:rPr>
              <a:t>)</a:t>
            </a:r>
            <a:endParaRPr lang="en-US" sz="2400" dirty="0">
              <a:latin typeface="+mj-lt"/>
            </a:endParaRPr>
          </a:p>
        </p:txBody>
      </p:sp>
    </p:spTree>
    <p:extLst>
      <p:ext uri="{BB962C8B-B14F-4D97-AF65-F5344CB8AC3E}">
        <p14:creationId xmlns:p14="http://schemas.microsoft.com/office/powerpoint/2010/main" val="195653540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81"/>
            <a:ext cx="10515600" cy="336419"/>
          </a:xfrm>
        </p:spPr>
        <p:txBody>
          <a:bodyPr/>
          <a:lstStyle/>
          <a:p>
            <a:r>
              <a:rPr lang="en-US" sz="3600" dirty="0">
                <a:latin typeface="Segoe UI Light" panose="020B0502040204020203" pitchFamily="34" charset="0"/>
                <a:cs typeface="Segoe UI Light" panose="020B0502040204020203" pitchFamily="34" charset="0"/>
              </a:rPr>
              <a:t>Four Backup Solutions </a:t>
            </a:r>
          </a:p>
        </p:txBody>
      </p:sp>
      <p:graphicFrame>
        <p:nvGraphicFramePr>
          <p:cNvPr id="4" name="Content Placeholder 3"/>
          <p:cNvGraphicFramePr>
            <a:graphicFrameLocks noGrp="1"/>
          </p:cNvGraphicFramePr>
          <p:nvPr>
            <p:ph idx="4294967295"/>
            <p:extLst/>
          </p:nvPr>
        </p:nvGraphicFramePr>
        <p:xfrm>
          <a:off x="451184" y="821874"/>
          <a:ext cx="11289632" cy="5745480"/>
        </p:xfrm>
        <a:graphic>
          <a:graphicData uri="http://schemas.openxmlformats.org/drawingml/2006/table">
            <a:tbl>
              <a:tblPr firstRow="1" bandRow="1">
                <a:tableStyleId>{5C22544A-7EE6-4342-B048-85BDC9FD1C3A}</a:tableStyleId>
              </a:tblPr>
              <a:tblGrid>
                <a:gridCol w="2123518">
                  <a:extLst>
                    <a:ext uri="{9D8B030D-6E8A-4147-A177-3AD203B41FA5}">
                      <a16:colId xmlns:a16="http://schemas.microsoft.com/office/drawing/2014/main" val="20000"/>
                    </a:ext>
                  </a:extLst>
                </a:gridCol>
                <a:gridCol w="1749366">
                  <a:extLst>
                    <a:ext uri="{9D8B030D-6E8A-4147-A177-3AD203B41FA5}">
                      <a16:colId xmlns:a16="http://schemas.microsoft.com/office/drawing/2014/main" val="156166472"/>
                    </a:ext>
                  </a:extLst>
                </a:gridCol>
                <a:gridCol w="209832">
                  <a:extLst>
                    <a:ext uri="{9D8B030D-6E8A-4147-A177-3AD203B41FA5}">
                      <a16:colId xmlns:a16="http://schemas.microsoft.com/office/drawing/2014/main" val="20002"/>
                    </a:ext>
                  </a:extLst>
                </a:gridCol>
                <a:gridCol w="2391662">
                  <a:extLst>
                    <a:ext uri="{9D8B030D-6E8A-4147-A177-3AD203B41FA5}">
                      <a16:colId xmlns:a16="http://schemas.microsoft.com/office/drawing/2014/main" val="2381292503"/>
                    </a:ext>
                  </a:extLst>
                </a:gridCol>
                <a:gridCol w="2142932">
                  <a:extLst>
                    <a:ext uri="{9D8B030D-6E8A-4147-A177-3AD203B41FA5}">
                      <a16:colId xmlns:a16="http://schemas.microsoft.com/office/drawing/2014/main" val="3537177724"/>
                    </a:ext>
                  </a:extLst>
                </a:gridCol>
                <a:gridCol w="2672322">
                  <a:extLst>
                    <a:ext uri="{9D8B030D-6E8A-4147-A177-3AD203B41FA5}">
                      <a16:colId xmlns:a16="http://schemas.microsoft.com/office/drawing/2014/main" val="1581681888"/>
                    </a:ext>
                  </a:extLst>
                </a:gridCol>
              </a:tblGrid>
              <a:tr h="320770">
                <a:tc>
                  <a:txBody>
                    <a:bodyPr/>
                    <a:lstStyle/>
                    <a:p>
                      <a:endParaRPr lang="en-US" sz="1100" dirty="0">
                        <a:solidFill>
                          <a:schemeClr val="bg1"/>
                        </a:solidFill>
                        <a:latin typeface="Segoe UI Light" panose="020B0502040204020203" pitchFamily="34" charset="0"/>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Standard DB backup</a:t>
                      </a:r>
                      <a:br>
                        <a:rPr lang="en-US" sz="1100" dirty="0">
                          <a:solidFill>
                            <a:schemeClr val="bg1"/>
                          </a:solidFill>
                          <a:latin typeface="+mn-lt"/>
                          <a:cs typeface="Segoe UI Light" panose="020B0502040204020203" pitchFamily="34" charset="0"/>
                        </a:rPr>
                      </a:br>
                      <a:r>
                        <a:rPr lang="en-US" sz="1100" dirty="0">
                          <a:solidFill>
                            <a:schemeClr val="bg1"/>
                          </a:solidFill>
                          <a:latin typeface="+mn-lt"/>
                          <a:cs typeface="Segoe UI Light" panose="020B0502040204020203" pitchFamily="34" charset="0"/>
                        </a:rPr>
                        <a:t>(e.g</a:t>
                      </a:r>
                      <a:r>
                        <a:rPr lang="en-US" sz="1100" baseline="0" dirty="0">
                          <a:solidFill>
                            <a:schemeClr val="bg1"/>
                          </a:solidFill>
                          <a:latin typeface="+mn-lt"/>
                          <a:cs typeface="Segoe UI Light" panose="020B0502040204020203" pitchFamily="34" charset="0"/>
                        </a:rPr>
                        <a:t>. </a:t>
                      </a:r>
                      <a:r>
                        <a:rPr lang="en-US" sz="1100" dirty="0">
                          <a:solidFill>
                            <a:schemeClr val="bg1"/>
                          </a:solidFill>
                          <a:latin typeface="+mn-lt"/>
                          <a:cs typeface="Segoe UI Light" panose="020B0502040204020203" pitchFamily="34" charset="0"/>
                        </a:rPr>
                        <a:t>SQL Server, Oracle)</a:t>
                      </a:r>
                    </a:p>
                  </a:txBody>
                  <a:tcPr/>
                </a:tc>
                <a:tc hMerge="1">
                  <a:txBody>
                    <a:bodyPr/>
                    <a:lstStyle/>
                    <a:p>
                      <a:pPr algn="ctr"/>
                      <a:endParaRPr lang="en-US" sz="1100" dirty="0">
                        <a:solidFill>
                          <a:schemeClr val="bg1"/>
                        </a:solidFill>
                        <a:latin typeface="Segoe UI Light" panose="020B0502040204020203" pitchFamily="34" charset="0"/>
                        <a:cs typeface="Segoe UI Light" panose="020B0502040204020203" pitchFamily="34" charset="0"/>
                      </a:endParaRPr>
                    </a:p>
                  </a:txBody>
                  <a:tcPr/>
                </a:tc>
                <a:tc>
                  <a:txBody>
                    <a:bodyPr/>
                    <a:lstStyle/>
                    <a:p>
                      <a:pPr algn="ctr"/>
                      <a:r>
                        <a:rPr lang="en-US" sz="1100" dirty="0">
                          <a:solidFill>
                            <a:schemeClr val="bg1"/>
                          </a:solidFill>
                        </a:rPr>
                        <a:t>Azure Backup Server (=SCDPM)</a:t>
                      </a:r>
                      <a:endParaRPr lang="en-US" sz="1100" dirty="0">
                        <a:solidFill>
                          <a:schemeClr val="bg1"/>
                        </a:solidFill>
                        <a:latin typeface="Segoe UI Light" panose="020B0502040204020203" pitchFamily="34" charset="0"/>
                        <a:cs typeface="Segoe UI Light" panose="020B0502040204020203" pitchFamily="34" charset="0"/>
                      </a:endParaRPr>
                    </a:p>
                  </a:txBody>
                  <a:tcPr/>
                </a:tc>
                <a:tc>
                  <a:txBody>
                    <a:bodyPr/>
                    <a:lstStyle/>
                    <a:p>
                      <a:pPr algn="ctr"/>
                      <a:r>
                        <a:rPr lang="en-US" sz="1100" b="1" dirty="0">
                          <a:solidFill>
                            <a:schemeClr val="bg1"/>
                          </a:solidFill>
                          <a:latin typeface="Segoe UI" panose="020B0502040204020203" pitchFamily="34" charset="0"/>
                          <a:cs typeface="Segoe UI" panose="020B0502040204020203" pitchFamily="34" charset="0"/>
                        </a:rPr>
                        <a:t>3</a:t>
                      </a:r>
                      <a:r>
                        <a:rPr lang="en-US" sz="1100" b="1" baseline="30000" dirty="0">
                          <a:solidFill>
                            <a:schemeClr val="bg1"/>
                          </a:solidFill>
                          <a:latin typeface="Segoe UI" panose="020B0502040204020203" pitchFamily="34" charset="0"/>
                          <a:cs typeface="Segoe UI" panose="020B0502040204020203" pitchFamily="34" charset="0"/>
                        </a:rPr>
                        <a:t>rd</a:t>
                      </a:r>
                      <a:r>
                        <a:rPr lang="en-US" sz="1100" b="1" baseline="0" dirty="0">
                          <a:solidFill>
                            <a:schemeClr val="bg1"/>
                          </a:solidFill>
                          <a:latin typeface="Segoe UI" panose="020B0502040204020203" pitchFamily="34" charset="0"/>
                          <a:cs typeface="Segoe UI" panose="020B0502040204020203" pitchFamily="34" charset="0"/>
                        </a:rPr>
                        <a:t> party solutions (e.g. </a:t>
                      </a:r>
                      <a:r>
                        <a:rPr lang="en-US" sz="1100" b="1" baseline="0" dirty="0" err="1">
                          <a:solidFill>
                            <a:schemeClr val="bg1"/>
                          </a:solidFill>
                          <a:latin typeface="Segoe UI" panose="020B0502040204020203" pitchFamily="34" charset="0"/>
                          <a:cs typeface="Segoe UI" panose="020B0502040204020203" pitchFamily="34" charset="0"/>
                        </a:rPr>
                        <a:t>Commvault</a:t>
                      </a:r>
                      <a:r>
                        <a:rPr lang="en-US" sz="1100" b="1" baseline="0" dirty="0">
                          <a:solidFill>
                            <a:schemeClr val="bg1"/>
                          </a:solidFill>
                          <a:latin typeface="Segoe UI" panose="020B0502040204020203" pitchFamily="34" charset="0"/>
                          <a:cs typeface="Segoe UI" panose="020B0502040204020203" pitchFamily="34" charset="0"/>
                        </a:rPr>
                        <a:t>, </a:t>
                      </a:r>
                      <a:r>
                        <a:rPr lang="en-US" sz="1100" b="1" baseline="0" dirty="0" err="1">
                          <a:solidFill>
                            <a:schemeClr val="bg1"/>
                          </a:solidFill>
                          <a:latin typeface="Segoe UI" panose="020B0502040204020203" pitchFamily="34" charset="0"/>
                          <a:cs typeface="Segoe UI" panose="020B0502040204020203" pitchFamily="34" charset="0"/>
                        </a:rPr>
                        <a:t>Arcserve</a:t>
                      </a:r>
                      <a:r>
                        <a:rPr lang="en-US" sz="1100" b="1" baseline="0" dirty="0">
                          <a:solidFill>
                            <a:schemeClr val="bg1"/>
                          </a:solidFill>
                          <a:latin typeface="Segoe UI" panose="020B0502040204020203" pitchFamily="34" charset="0"/>
                          <a:cs typeface="Segoe UI" panose="020B0502040204020203" pitchFamily="34" charset="0"/>
                        </a:rPr>
                        <a:t>)</a:t>
                      </a:r>
                      <a:endParaRPr lang="en-US" sz="1100" b="1"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100" dirty="0">
                          <a:solidFill>
                            <a:schemeClr val="bg1"/>
                          </a:solidFill>
                        </a:rPr>
                        <a:t>Azure IaaS VM Backup</a:t>
                      </a:r>
                    </a:p>
                  </a:txBody>
                  <a:tcPr/>
                </a:tc>
                <a:extLst>
                  <a:ext uri="{0D108BD9-81ED-4DB2-BD59-A6C34878D82A}">
                    <a16:rowId xmlns:a16="http://schemas.microsoft.com/office/drawing/2014/main" val="10000"/>
                  </a:ext>
                </a:extLst>
              </a:tr>
              <a:tr h="194753">
                <a:tc>
                  <a:txBody>
                    <a:bodyPr/>
                    <a:lstStyle/>
                    <a:p>
                      <a:r>
                        <a:rPr lang="en-US" sz="1100" dirty="0">
                          <a:solidFill>
                            <a:schemeClr val="bg1"/>
                          </a:solidFill>
                          <a:latin typeface="+mn-lt"/>
                          <a:cs typeface="Segoe UI Light" panose="020B0502040204020203" pitchFamily="34" charset="0"/>
                        </a:rPr>
                        <a:t>Backup type</a:t>
                      </a:r>
                    </a:p>
                  </a:txBody>
                  <a:tcPr/>
                </a:tc>
                <a:tc gridSpan="2">
                  <a:txBody>
                    <a:bodyPr/>
                    <a:lstStyle/>
                    <a:p>
                      <a:pPr algn="ctr"/>
                      <a:r>
                        <a:rPr lang="en-US" sz="1100" dirty="0">
                          <a:solidFill>
                            <a:srgbClr val="FF0000"/>
                          </a:solidFill>
                          <a:latin typeface="+mn-lt"/>
                          <a:cs typeface="Segoe UI Light" panose="020B0502040204020203" pitchFamily="34" charset="0"/>
                        </a:rPr>
                        <a:t>Database</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rgbClr val="FF0000"/>
                          </a:solidFill>
                          <a:latin typeface="+mn-lt"/>
                          <a:cs typeface="Segoe UI Light" panose="020B0502040204020203" pitchFamily="34" charset="0"/>
                        </a:rPr>
                        <a:t>Network/Agent</a:t>
                      </a:r>
                    </a:p>
                  </a:txBody>
                  <a:tcPr/>
                </a:tc>
                <a:tc>
                  <a:txBody>
                    <a:bodyPr/>
                    <a:lstStyle/>
                    <a:p>
                      <a:pPr algn="ctr"/>
                      <a:r>
                        <a:rPr lang="en-US" sz="1100" dirty="0">
                          <a:solidFill>
                            <a:srgbClr val="FF0000"/>
                          </a:solidFill>
                          <a:latin typeface="+mn-lt"/>
                          <a:cs typeface="Segoe UI Light" panose="020B0502040204020203" pitchFamily="34" charset="0"/>
                        </a:rPr>
                        <a:t>Network/Agent</a:t>
                      </a:r>
                    </a:p>
                  </a:txBody>
                  <a:tcPr/>
                </a:tc>
                <a:tc>
                  <a:txBody>
                    <a:bodyPr/>
                    <a:lstStyle/>
                    <a:p>
                      <a:pPr algn="ctr"/>
                      <a:r>
                        <a:rPr lang="en-US" sz="1100" dirty="0">
                          <a:solidFill>
                            <a:srgbClr val="FF0000"/>
                          </a:solidFill>
                          <a:latin typeface="+mn-lt"/>
                          <a:cs typeface="Segoe UI Light" panose="020B0502040204020203" pitchFamily="34" charset="0"/>
                        </a:rPr>
                        <a:t>Snapshot</a:t>
                      </a:r>
                    </a:p>
                  </a:txBody>
                  <a:tcPr/>
                </a:tc>
                <a:extLst>
                  <a:ext uri="{0D108BD9-81ED-4DB2-BD59-A6C34878D82A}">
                    <a16:rowId xmlns:a16="http://schemas.microsoft.com/office/drawing/2014/main" val="220831741"/>
                  </a:ext>
                </a:extLst>
              </a:tr>
              <a:tr h="446787">
                <a:tc>
                  <a:txBody>
                    <a:bodyPr/>
                    <a:lstStyle/>
                    <a:p>
                      <a:r>
                        <a:rPr lang="en-US" sz="1100" dirty="0">
                          <a:solidFill>
                            <a:schemeClr val="bg1"/>
                          </a:solidFill>
                          <a:latin typeface="+mn-lt"/>
                        </a:rPr>
                        <a:t>Backup target</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DBs within Azure VMs</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SQL Server DBs, Files and</a:t>
                      </a:r>
                      <a:r>
                        <a:rPr lang="en-US" sz="1100" baseline="0" dirty="0">
                          <a:solidFill>
                            <a:schemeClr val="bg1"/>
                          </a:solidFill>
                          <a:latin typeface="+mn-lt"/>
                        </a:rPr>
                        <a:t> OS States (Windows) within Azure VMs (</a:t>
                      </a:r>
                      <a:r>
                        <a:rPr lang="en-US" sz="1100" baseline="0" dirty="0">
                          <a:solidFill>
                            <a:schemeClr val="bg1"/>
                          </a:solidFill>
                          <a:latin typeface="+mn-lt"/>
                          <a:hlinkClick r:id="rId3"/>
                        </a:rPr>
                        <a:t>link</a:t>
                      </a:r>
                      <a:r>
                        <a:rPr lang="en-US" sz="1100" baseline="0" dirty="0">
                          <a:solidFill>
                            <a:schemeClr val="bg1"/>
                          </a:solidFill>
                          <a:latin typeface="+mn-lt"/>
                        </a:rPr>
                        <a:t>) </a:t>
                      </a: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SQL Server/</a:t>
                      </a:r>
                      <a:r>
                        <a:rPr lang="en-US" sz="1100" dirty="0">
                          <a:solidFill>
                            <a:srgbClr val="FF0000"/>
                          </a:solidFill>
                          <a:latin typeface="+mn-lt"/>
                        </a:rPr>
                        <a:t>Oracle</a:t>
                      </a:r>
                      <a:r>
                        <a:rPr lang="en-US" sz="1100" dirty="0">
                          <a:solidFill>
                            <a:schemeClr val="bg1"/>
                          </a:solidFill>
                          <a:latin typeface="+mn-lt"/>
                        </a:rPr>
                        <a:t> </a:t>
                      </a:r>
                      <a:r>
                        <a:rPr lang="en-US" sz="1100" dirty="0" err="1">
                          <a:solidFill>
                            <a:schemeClr val="bg1"/>
                          </a:solidFill>
                          <a:latin typeface="+mn-lt"/>
                        </a:rPr>
                        <a:t>etc</a:t>
                      </a:r>
                      <a:r>
                        <a:rPr lang="en-US" sz="1100" dirty="0">
                          <a:solidFill>
                            <a:schemeClr val="bg1"/>
                          </a:solidFill>
                          <a:latin typeface="+mn-lt"/>
                        </a:rPr>
                        <a:t> DBs, Files and</a:t>
                      </a:r>
                      <a:r>
                        <a:rPr lang="en-US" sz="1100" baseline="0" dirty="0">
                          <a:solidFill>
                            <a:schemeClr val="bg1"/>
                          </a:solidFill>
                          <a:latin typeface="+mn-lt"/>
                        </a:rPr>
                        <a:t> OS States (Windows, </a:t>
                      </a:r>
                      <a:r>
                        <a:rPr lang="en-US" sz="1100" baseline="0" dirty="0">
                          <a:solidFill>
                            <a:srgbClr val="FF0000"/>
                          </a:solidFill>
                          <a:latin typeface="+mn-lt"/>
                        </a:rPr>
                        <a:t>Linux</a:t>
                      </a:r>
                      <a:r>
                        <a:rPr lang="en-US" sz="1100" baseline="0" dirty="0">
                          <a:solidFill>
                            <a:schemeClr val="bg1"/>
                          </a:solidFill>
                          <a:latin typeface="+mn-lt"/>
                        </a:rPr>
                        <a:t>) within Azure VMs </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Azure VMs (Windows, Linux) running SQL Server (</a:t>
                      </a:r>
                      <a:r>
                        <a:rPr lang="en-US" sz="1100" dirty="0">
                          <a:solidFill>
                            <a:schemeClr val="bg1"/>
                          </a:solidFill>
                          <a:latin typeface="+mn-lt"/>
                          <a:hlinkClick r:id="rId4"/>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01"/>
                  </a:ext>
                </a:extLst>
              </a:tr>
              <a:tr h="194753">
                <a:tc>
                  <a:txBody>
                    <a:bodyPr/>
                    <a:lstStyle/>
                    <a:p>
                      <a:r>
                        <a:rPr lang="en-US" sz="1100" dirty="0">
                          <a:solidFill>
                            <a:schemeClr val="bg1"/>
                          </a:solidFill>
                          <a:latin typeface="+mn-lt"/>
                          <a:cs typeface="Segoe UI Light" panose="020B0502040204020203" pitchFamily="34" charset="0"/>
                        </a:rPr>
                        <a:t>Linux (Guest OS) support</a:t>
                      </a:r>
                    </a:p>
                  </a:txBody>
                  <a:tcPr/>
                </a:tc>
                <a:tc gridSpan="2">
                  <a:txBody>
                    <a:bodyPr/>
                    <a:lstStyle/>
                    <a:p>
                      <a:pPr algn="ctr"/>
                      <a:r>
                        <a:rPr lang="en-US" sz="1100" dirty="0">
                          <a:solidFill>
                            <a:schemeClr val="bg1"/>
                          </a:solidFill>
                          <a:latin typeface="+mn-lt"/>
                          <a:cs typeface="Segoe UI Light" panose="020B0502040204020203" pitchFamily="34" charset="0"/>
                        </a:rPr>
                        <a:t>No</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rgbClr val="FF0000"/>
                          </a:solidFill>
                          <a:latin typeface="+mn-lt"/>
                          <a:cs typeface="Segoe UI Light" panose="020B0502040204020203" pitchFamily="34" charset="0"/>
                        </a:rPr>
                        <a:t>No</a:t>
                      </a:r>
                    </a:p>
                  </a:txBody>
                  <a:tcPr/>
                </a:tc>
                <a:tc>
                  <a:txBody>
                    <a:bodyPr/>
                    <a:lstStyle/>
                    <a:p>
                      <a:pPr algn="ctr"/>
                      <a:r>
                        <a:rPr lang="en-US" sz="1100" dirty="0">
                          <a:solidFill>
                            <a:schemeClr val="bg1"/>
                          </a:solidFill>
                          <a:latin typeface="+mn-lt"/>
                          <a:cs typeface="Segoe UI Light" panose="020B0502040204020203" pitchFamily="34" charset="0"/>
                        </a:rPr>
                        <a:t>Yes</a:t>
                      </a:r>
                    </a:p>
                  </a:txBody>
                  <a:tcPr/>
                </a:tc>
                <a:tc>
                  <a:txBody>
                    <a:bodyPr/>
                    <a:lstStyle/>
                    <a:p>
                      <a:pPr algn="ctr"/>
                      <a:r>
                        <a:rPr lang="en-US" sz="1100" dirty="0">
                          <a:solidFill>
                            <a:schemeClr val="bg1"/>
                          </a:solidFill>
                          <a:latin typeface="+mn-lt"/>
                          <a:cs typeface="Segoe UI Light" panose="020B0502040204020203" pitchFamily="34" charset="0"/>
                        </a:rPr>
                        <a:t>Yes</a:t>
                      </a:r>
                    </a:p>
                  </a:txBody>
                  <a:tcPr/>
                </a:tc>
                <a:extLst>
                  <a:ext uri="{0D108BD9-81ED-4DB2-BD59-A6C34878D82A}">
                    <a16:rowId xmlns:a16="http://schemas.microsoft.com/office/drawing/2014/main" val="2106198512"/>
                  </a:ext>
                </a:extLst>
              </a:tr>
              <a:tr h="320770">
                <a:tc>
                  <a:txBody>
                    <a:bodyPr/>
                    <a:lstStyle/>
                    <a:p>
                      <a:r>
                        <a:rPr lang="en-US" sz="1100" dirty="0">
                          <a:solidFill>
                            <a:schemeClr val="bg1"/>
                          </a:solidFill>
                          <a:latin typeface="+mn-lt"/>
                          <a:cs typeface="Segoe UI Light" panose="020B0502040204020203" pitchFamily="34" charset="0"/>
                        </a:rPr>
                        <a:t>SQL</a:t>
                      </a:r>
                      <a:r>
                        <a:rPr lang="en-US" sz="1100" baseline="0" dirty="0">
                          <a:solidFill>
                            <a:schemeClr val="bg1"/>
                          </a:solidFill>
                          <a:latin typeface="+mn-lt"/>
                          <a:cs typeface="Segoe UI Light" panose="020B0502040204020203" pitchFamily="34" charset="0"/>
                        </a:rPr>
                        <a:t> Server d</a:t>
                      </a:r>
                      <a:r>
                        <a:rPr lang="en-US" sz="1100" dirty="0">
                          <a:solidFill>
                            <a:schemeClr val="bg1"/>
                          </a:solidFill>
                          <a:latin typeface="+mn-lt"/>
                          <a:cs typeface="Segoe UI Light" panose="020B0502040204020203" pitchFamily="34" charset="0"/>
                        </a:rPr>
                        <a:t>atabase backup capability</a:t>
                      </a:r>
                    </a:p>
                  </a:txBody>
                  <a:tcPr/>
                </a:tc>
                <a:tc gridSpan="2">
                  <a:txBody>
                    <a:bodyPr/>
                    <a:lstStyle/>
                    <a:p>
                      <a:pPr algn="ctr"/>
                      <a:r>
                        <a:rPr lang="en-US" sz="1100" dirty="0">
                          <a:solidFill>
                            <a:schemeClr val="bg1"/>
                          </a:solidFill>
                          <a:latin typeface="+mn-lt"/>
                          <a:cs typeface="Segoe UI Light" panose="020B0502040204020203" pitchFamily="34" charset="0"/>
                        </a:rPr>
                        <a:t>Transaction log every minute,</a:t>
                      </a:r>
                      <a:r>
                        <a:rPr lang="en-US" sz="1100" baseline="0" dirty="0">
                          <a:solidFill>
                            <a:schemeClr val="bg1"/>
                          </a:solidFill>
                          <a:latin typeface="+mn-lt"/>
                          <a:cs typeface="Segoe UI Light" panose="020B0502040204020203" pitchFamily="34" charset="0"/>
                        </a:rPr>
                        <a:t> differential, full</a:t>
                      </a:r>
                      <a:endParaRPr lang="en-US" sz="1100" dirty="0">
                        <a:solidFill>
                          <a:schemeClr val="bg1"/>
                        </a:solidFill>
                        <a:latin typeface="+mn-lt"/>
                        <a:cs typeface="Segoe UI Light" panose="020B0502040204020203" pitchFamily="34" charset="0"/>
                      </a:endParaRP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Differential every 15 minutes and full (express)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cs typeface="Segoe UI Light" panose="020B0502040204020203" pitchFamily="34" charset="0"/>
                        </a:rPr>
                        <a:t>Up</a:t>
                      </a:r>
                      <a:r>
                        <a:rPr lang="en-US" sz="1100" baseline="0" dirty="0">
                          <a:solidFill>
                            <a:srgbClr val="FF0000"/>
                          </a:solidFill>
                          <a:latin typeface="+mn-lt"/>
                          <a:cs typeface="Segoe UI Light" panose="020B0502040204020203" pitchFamily="34" charset="0"/>
                        </a:rPr>
                        <a:t> to 3 times per day</a:t>
                      </a:r>
                      <a:endParaRPr lang="en-US" sz="1100" dirty="0">
                        <a:solidFill>
                          <a:srgbClr val="FF0000"/>
                        </a:solidFill>
                        <a:latin typeface="+mn-lt"/>
                        <a:cs typeface="Segoe UI Light" panose="020B0502040204020203" pitchFamily="34" charset="0"/>
                      </a:endParaRPr>
                    </a:p>
                  </a:txBody>
                  <a:tcPr/>
                </a:tc>
                <a:extLst>
                  <a:ext uri="{0D108BD9-81ED-4DB2-BD59-A6C34878D82A}">
                    <a16:rowId xmlns:a16="http://schemas.microsoft.com/office/drawing/2014/main" val="2892677429"/>
                  </a:ext>
                </a:extLst>
              </a:tr>
              <a:tr h="194753">
                <a:tc>
                  <a:txBody>
                    <a:bodyPr/>
                    <a:lstStyle/>
                    <a:p>
                      <a:r>
                        <a:rPr lang="en-US" sz="1100" dirty="0">
                          <a:solidFill>
                            <a:schemeClr val="bg1"/>
                          </a:solidFill>
                          <a:latin typeface="+mn-lt"/>
                          <a:cs typeface="Segoe UI Light" panose="020B0502040204020203" pitchFamily="34" charset="0"/>
                        </a:rPr>
                        <a:t>Oracle</a:t>
                      </a:r>
                      <a:r>
                        <a:rPr lang="en-US" sz="1100" baseline="0" dirty="0">
                          <a:solidFill>
                            <a:schemeClr val="bg1"/>
                          </a:solidFill>
                          <a:latin typeface="+mn-lt"/>
                          <a:cs typeface="Segoe UI Light" panose="020B0502040204020203" pitchFamily="34" charset="0"/>
                        </a:rPr>
                        <a:t> database backup</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No</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rgbClr val="FF0000"/>
                          </a:solidFill>
                          <a:latin typeface="+mn-lt"/>
                          <a:cs typeface="Segoe UI Light" panose="020B0502040204020203" pitchFamily="34" charset="0"/>
                        </a:rPr>
                        <a:t>No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Yes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File consistent backup with RMAN</a:t>
                      </a:r>
                    </a:p>
                  </a:txBody>
                  <a:tcPr/>
                </a:tc>
                <a:extLst>
                  <a:ext uri="{0D108BD9-81ED-4DB2-BD59-A6C34878D82A}">
                    <a16:rowId xmlns:a16="http://schemas.microsoft.com/office/drawing/2014/main" val="2926209767"/>
                  </a:ext>
                </a:extLst>
              </a:tr>
              <a:tr h="194753">
                <a:tc>
                  <a:txBody>
                    <a:bodyPr/>
                    <a:lstStyle/>
                    <a:p>
                      <a:r>
                        <a:rPr lang="en-US" sz="1100" dirty="0">
                          <a:solidFill>
                            <a:schemeClr val="bg1"/>
                          </a:solidFill>
                          <a:latin typeface="+mn-lt"/>
                        </a:rPr>
                        <a:t>Compression</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Supported</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Supported (storage sizing : </a:t>
                      </a:r>
                      <a:r>
                        <a:rPr lang="en-US" sz="1100" dirty="0">
                          <a:solidFill>
                            <a:schemeClr val="bg1"/>
                          </a:solidFill>
                          <a:latin typeface="+mn-lt"/>
                          <a:hlinkClick r:id="rId5"/>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Supported</a:t>
                      </a:r>
                    </a:p>
                  </a:txBody>
                  <a:tcPr/>
                </a:tc>
                <a:tc>
                  <a:txBody>
                    <a:bodyPr/>
                    <a:lstStyle/>
                    <a:p>
                      <a:pPr algn="ctr"/>
                      <a:r>
                        <a:rPr lang="en-US" sz="1100" dirty="0">
                          <a:solidFill>
                            <a:schemeClr val="bg1"/>
                          </a:solidFill>
                          <a:latin typeface="+mn-lt"/>
                        </a:rPr>
                        <a:t>None</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3706275168"/>
                  </a:ext>
                </a:extLst>
              </a:tr>
              <a:tr h="446787">
                <a:tc>
                  <a:txBody>
                    <a:bodyPr/>
                    <a:lstStyle/>
                    <a:p>
                      <a:r>
                        <a:rPr lang="en-US" sz="1100" dirty="0">
                          <a:solidFill>
                            <a:schemeClr val="bg1"/>
                          </a:solidFill>
                          <a:latin typeface="+mn-lt"/>
                        </a:rPr>
                        <a:t>Backup servers running on</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DB Server</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Microsoft</a:t>
                      </a:r>
                      <a:r>
                        <a:rPr lang="en-US" sz="1100" baseline="0" dirty="0">
                          <a:solidFill>
                            <a:schemeClr val="bg1"/>
                          </a:solidFill>
                          <a:latin typeface="+mn-lt"/>
                        </a:rPr>
                        <a:t> Azure Backup Server</a:t>
                      </a:r>
                      <a:r>
                        <a:rPr lang="en-US" sz="1100" dirty="0">
                          <a:solidFill>
                            <a:schemeClr val="bg1"/>
                          </a:solidFill>
                          <a:latin typeface="+mn-lt"/>
                        </a:rPr>
                        <a:t> (on VM) (installation kits downloadable from Azure Portal) (VM sizing : </a:t>
                      </a:r>
                      <a:r>
                        <a:rPr lang="en-US" sz="1100" dirty="0">
                          <a:solidFill>
                            <a:schemeClr val="bg1"/>
                          </a:solidFill>
                          <a:latin typeface="+mn-lt"/>
                          <a:hlinkClick r:id="rId6"/>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Backup</a:t>
                      </a:r>
                      <a:r>
                        <a:rPr lang="en-US" sz="1100" baseline="0" dirty="0">
                          <a:solidFill>
                            <a:schemeClr val="bg1"/>
                          </a:solidFill>
                          <a:latin typeface="+mn-lt"/>
                          <a:cs typeface="Segoe UI Light" panose="020B0502040204020203" pitchFamily="34" charset="0"/>
                        </a:rPr>
                        <a:t> Server (on VM)</a:t>
                      </a: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None</a:t>
                      </a:r>
                      <a:r>
                        <a:rPr lang="en-US" sz="1100" baseline="0" dirty="0">
                          <a:solidFill>
                            <a:schemeClr val="bg1"/>
                          </a:solidFill>
                          <a:latin typeface="+mn-lt"/>
                        </a:rPr>
                        <a:t> (Backup as a </a:t>
                      </a:r>
                      <a:r>
                        <a:rPr lang="en-US" sz="1100" dirty="0">
                          <a:solidFill>
                            <a:schemeClr val="bg1"/>
                          </a:solidFill>
                          <a:latin typeface="+mn-lt"/>
                        </a:rPr>
                        <a:t>Service)</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05"/>
                  </a:ext>
                </a:extLst>
              </a:tr>
              <a:tr h="446787">
                <a:tc>
                  <a:txBody>
                    <a:bodyPr/>
                    <a:lstStyle/>
                    <a:p>
                      <a:r>
                        <a:rPr lang="en-US" sz="1100" dirty="0">
                          <a:solidFill>
                            <a:schemeClr val="bg1"/>
                          </a:solidFill>
                          <a:latin typeface="+mn-lt"/>
                        </a:rPr>
                        <a:t>Agent</a:t>
                      </a:r>
                      <a:r>
                        <a:rPr lang="en-US" sz="1100" baseline="0" dirty="0">
                          <a:solidFill>
                            <a:schemeClr val="bg1"/>
                          </a:solidFill>
                          <a:latin typeface="+mn-lt"/>
                        </a:rPr>
                        <a:t> software required</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No</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Agent in backup</a:t>
                      </a:r>
                      <a:r>
                        <a:rPr lang="en-US" sz="1100" baseline="0" dirty="0">
                          <a:solidFill>
                            <a:schemeClr val="bg1"/>
                          </a:solidFill>
                          <a:latin typeface="+mn-lt"/>
                        </a:rPr>
                        <a:t> target VMs and Azure Backup Agent in Azure Backup Server VMs</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Yes</a:t>
                      </a:r>
                    </a:p>
                  </a:txBody>
                  <a:tcPr/>
                </a:tc>
                <a:tc>
                  <a:txBody>
                    <a:bodyPr/>
                    <a:lstStyle/>
                    <a:p>
                      <a:pPr algn="ctr"/>
                      <a:r>
                        <a:rPr lang="en-US" sz="1100" dirty="0">
                          <a:solidFill>
                            <a:schemeClr val="bg1"/>
                          </a:solidFill>
                          <a:latin typeface="+mn-lt"/>
                        </a:rPr>
                        <a:t>No (* Only Azure VM Agent)</a:t>
                      </a:r>
                      <a:r>
                        <a:rPr lang="en-US" sz="1100" baseline="0" dirty="0">
                          <a:solidFill>
                            <a:schemeClr val="bg1"/>
                          </a:solidFill>
                          <a:latin typeface="+mn-lt"/>
                        </a:rPr>
                        <a:t> </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2729710135"/>
                  </a:ext>
                </a:extLst>
              </a:tr>
              <a:tr h="194753">
                <a:tc>
                  <a:txBody>
                    <a:bodyPr/>
                    <a:lstStyle/>
                    <a:p>
                      <a:r>
                        <a:rPr lang="en-US" sz="1100" dirty="0">
                          <a:solidFill>
                            <a:schemeClr val="bg1"/>
                          </a:solidFill>
                          <a:latin typeface="+mn-lt"/>
                        </a:rPr>
                        <a:t>Network</a:t>
                      </a:r>
                      <a:r>
                        <a:rPr lang="en-US" sz="1100" baseline="0" dirty="0">
                          <a:solidFill>
                            <a:schemeClr val="bg1"/>
                          </a:solidFill>
                          <a:latin typeface="+mn-lt"/>
                        </a:rPr>
                        <a:t> bandwidth required</a:t>
                      </a:r>
                      <a:endParaRPr lang="en-US" sz="1100" dirty="0">
                        <a:solidFill>
                          <a:schemeClr val="bg1"/>
                        </a:solidFill>
                        <a:latin typeface="+mn-lt"/>
                        <a:cs typeface="Segoe UI Light" panose="020B0502040204020203" pitchFamily="34" charset="0"/>
                      </a:endParaRPr>
                    </a:p>
                  </a:txBody>
                  <a:tcPr/>
                </a:tc>
                <a:tc gridSpan="4">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rPr>
                        <a:t>Yes</a:t>
                      </a:r>
                      <a:r>
                        <a:rPr lang="en-US" sz="1100" baseline="0" dirty="0">
                          <a:solidFill>
                            <a:srgbClr val="FF0000"/>
                          </a:solidFill>
                          <a:latin typeface="+mn-lt"/>
                        </a:rPr>
                        <a:t> but c</a:t>
                      </a:r>
                      <a:r>
                        <a:rPr lang="en-US" sz="1100" dirty="0">
                          <a:solidFill>
                            <a:srgbClr val="FF0000"/>
                          </a:solidFill>
                          <a:latin typeface="+mn-lt"/>
                        </a:rPr>
                        <a:t>ontrollable</a:t>
                      </a:r>
                      <a:endParaRPr lang="en-US" sz="1100" dirty="0">
                        <a:solidFill>
                          <a:srgbClr val="FF0000"/>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None</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3860732295"/>
                  </a:ext>
                </a:extLst>
              </a:tr>
              <a:tr h="194753">
                <a:tc>
                  <a:txBody>
                    <a:bodyPr/>
                    <a:lstStyle/>
                    <a:p>
                      <a:r>
                        <a:rPr lang="en-US" sz="1100" dirty="0">
                          <a:solidFill>
                            <a:schemeClr val="bg1"/>
                          </a:solidFill>
                          <a:latin typeface="+mn-lt"/>
                          <a:cs typeface="Segoe UI Light" panose="020B0502040204020203" pitchFamily="34" charset="0"/>
                        </a:rPr>
                        <a:t>Short term retention</a:t>
                      </a:r>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cs typeface="Segoe UI Light" panose="020B0502040204020203" pitchFamily="34" charset="0"/>
                        </a:rPr>
                        <a:t>Yes (on</a:t>
                      </a:r>
                      <a:r>
                        <a:rPr lang="en-US" sz="1100" baseline="0" dirty="0">
                          <a:solidFill>
                            <a:srgbClr val="FF0000"/>
                          </a:solidFill>
                          <a:latin typeface="+mn-lt"/>
                          <a:cs typeface="Segoe UI Light" panose="020B0502040204020203" pitchFamily="34" charset="0"/>
                        </a:rPr>
                        <a:t> local storage)</a:t>
                      </a:r>
                      <a:endParaRPr lang="en-US" sz="1100" dirty="0">
                        <a:solidFill>
                          <a:srgbClr val="FF0000"/>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None</a:t>
                      </a:r>
                    </a:p>
                  </a:txBody>
                  <a:tcPr/>
                </a:tc>
                <a:extLst>
                  <a:ext uri="{0D108BD9-81ED-4DB2-BD59-A6C34878D82A}">
                    <a16:rowId xmlns:a16="http://schemas.microsoft.com/office/drawing/2014/main" val="1351919291"/>
                  </a:ext>
                </a:extLst>
              </a:tr>
              <a:tr h="194753">
                <a:tc>
                  <a:txBody>
                    <a:bodyPr/>
                    <a:lstStyle/>
                    <a:p>
                      <a:pPr marL="0" marR="0" indent="0" algn="l" defTabSz="109617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Long term retention</a:t>
                      </a:r>
                      <a:endParaRPr lang="en-US" sz="1100" dirty="0">
                        <a:solidFill>
                          <a:schemeClr val="bg1"/>
                        </a:solidFill>
                        <a:latin typeface="+mn-lt"/>
                        <a:cs typeface="Segoe UI Light" panose="020B0502040204020203" pitchFamily="34" charset="0"/>
                      </a:endParaRPr>
                    </a:p>
                  </a:txBody>
                  <a:tcPr/>
                </a:tc>
                <a:tc gridSpan="5">
                  <a:txBody>
                    <a:bodyPr/>
                    <a:lstStyle/>
                    <a:p>
                      <a:pPr marL="0" marR="0" indent="0" algn="ctr" defTabSz="109617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Possible</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1096173"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867114113"/>
                  </a:ext>
                </a:extLst>
              </a:tr>
              <a:tr h="194753">
                <a:tc>
                  <a:txBody>
                    <a:bodyPr/>
                    <a:lstStyle/>
                    <a:p>
                      <a:r>
                        <a:rPr lang="en-US" sz="1100" dirty="0">
                          <a:solidFill>
                            <a:schemeClr val="bg1"/>
                          </a:solidFill>
                          <a:latin typeface="+mn-lt"/>
                        </a:rPr>
                        <a:t>Point-in-time</a:t>
                      </a:r>
                      <a:r>
                        <a:rPr lang="en-US" sz="1100" baseline="0" dirty="0">
                          <a:solidFill>
                            <a:schemeClr val="bg1"/>
                          </a:solidFill>
                          <a:latin typeface="+mn-lt"/>
                        </a:rPr>
                        <a:t> recovery</a:t>
                      </a:r>
                      <a:endParaRPr lang="en-US" sz="1100" dirty="0">
                        <a:solidFill>
                          <a:schemeClr val="bg1"/>
                        </a:solidFill>
                        <a:latin typeface="+mn-lt"/>
                        <a:cs typeface="Segoe UI Light" panose="020B0502040204020203" pitchFamily="34" charset="0"/>
                      </a:endParaRPr>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Possible </a:t>
                      </a: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93270323"/>
                  </a:ext>
                </a:extLst>
              </a:tr>
              <a:tr h="194753">
                <a:tc>
                  <a:txBody>
                    <a:bodyPr/>
                    <a:lstStyle/>
                    <a:p>
                      <a:r>
                        <a:rPr lang="en-US" sz="1100" dirty="0">
                          <a:solidFill>
                            <a:schemeClr val="bg1"/>
                          </a:solidFill>
                          <a:latin typeface="+mn-lt"/>
                        </a:rPr>
                        <a:t>Recovery speed</a:t>
                      </a:r>
                      <a:endParaRPr lang="en-US" sz="1100" dirty="0">
                        <a:solidFill>
                          <a:schemeClr val="bg1"/>
                        </a:solidFill>
                        <a:latin typeface="+mn-lt"/>
                        <a:cs typeface="Segoe UI Light" panose="020B0502040204020203" pitchFamily="34" charset="0"/>
                      </a:endParaRPr>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Depend on I/O </a:t>
                      </a:r>
                      <a:r>
                        <a:rPr lang="en-US" sz="1100" baseline="0" dirty="0">
                          <a:solidFill>
                            <a:schemeClr val="bg1"/>
                          </a:solidFill>
                          <a:latin typeface="+mn-lt"/>
                        </a:rPr>
                        <a:t>speed of local storage or Backup Vault</a:t>
                      </a: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09"/>
                  </a:ext>
                </a:extLst>
              </a:tr>
              <a:tr h="194753">
                <a:tc>
                  <a:txBody>
                    <a:bodyPr/>
                    <a:lstStyle/>
                    <a:p>
                      <a:r>
                        <a:rPr lang="en-US" sz="1100" dirty="0">
                          <a:solidFill>
                            <a:schemeClr val="bg1"/>
                          </a:solidFill>
                          <a:latin typeface="+mn-lt"/>
                        </a:rPr>
                        <a:t>Monitoring/</a:t>
                      </a:r>
                      <a:r>
                        <a:rPr lang="en-US" sz="1100" baseline="0" dirty="0">
                          <a:solidFill>
                            <a:schemeClr val="bg1"/>
                          </a:solidFill>
                          <a:latin typeface="+mn-lt"/>
                        </a:rPr>
                        <a:t>alerting console</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Database console</a:t>
                      </a:r>
                    </a:p>
                  </a:txBody>
                  <a:tcPr/>
                </a:tc>
                <a:tc gridSpan="2">
                  <a:txBody>
                    <a:bodyPr/>
                    <a:lstStyle/>
                    <a:p>
                      <a:pPr algn="ctr"/>
                      <a:r>
                        <a:rPr lang="en-US" sz="1100" dirty="0">
                          <a:solidFill>
                            <a:schemeClr val="bg1"/>
                          </a:solidFill>
                          <a:latin typeface="+mn-lt"/>
                        </a:rPr>
                        <a:t>Azure Backup Server Console</a:t>
                      </a: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a:txBody>
                    <a:bodyPr/>
                    <a:lstStyle/>
                    <a:p>
                      <a:pPr algn="ctr"/>
                      <a:r>
                        <a:rPr lang="en-US" sz="1100" dirty="0">
                          <a:solidFill>
                            <a:schemeClr val="bg1"/>
                          </a:solidFill>
                          <a:latin typeface="+mn-lt"/>
                          <a:cs typeface="Segoe UI Light" panose="020B0502040204020203" pitchFamily="34" charset="0"/>
                        </a:rPr>
                        <a:t>Backup Server Console</a:t>
                      </a:r>
                    </a:p>
                  </a:txBody>
                  <a:tcPr/>
                </a:tc>
                <a:tc>
                  <a:txBody>
                    <a:bodyPr/>
                    <a:lstStyle/>
                    <a:p>
                      <a:pPr algn="ctr"/>
                      <a:r>
                        <a:rPr lang="en-US" sz="1100" dirty="0">
                          <a:solidFill>
                            <a:schemeClr val="bg1"/>
                          </a:solidFill>
                          <a:latin typeface="+mn-lt"/>
                        </a:rPr>
                        <a:t>Azure Management Portal</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11"/>
                  </a:ext>
                </a:extLst>
              </a:tr>
              <a:tr h="194753">
                <a:tc>
                  <a:txBody>
                    <a:bodyPr/>
                    <a:lstStyle/>
                    <a:p>
                      <a:r>
                        <a:rPr lang="en-US" sz="1100" dirty="0">
                          <a:solidFill>
                            <a:schemeClr val="bg1"/>
                          </a:solidFill>
                          <a:latin typeface="+mn-lt"/>
                          <a:cs typeface="Segoe UI Light" panose="020B0502040204020203" pitchFamily="34" charset="0"/>
                        </a:rPr>
                        <a:t>Reporting</a:t>
                      </a:r>
                    </a:p>
                  </a:txBody>
                  <a:tcPr/>
                </a:tc>
                <a:tc>
                  <a:txBody>
                    <a:bodyPr/>
                    <a:lstStyle/>
                    <a:p>
                      <a:pPr algn="ctr"/>
                      <a:r>
                        <a:rPr lang="en-US" sz="1100" dirty="0">
                          <a:solidFill>
                            <a:schemeClr val="bg1"/>
                          </a:solidFill>
                          <a:latin typeface="+mn-lt"/>
                          <a:cs typeface="Segoe UI Light" panose="020B0502040204020203" pitchFamily="34" charset="0"/>
                        </a:rPr>
                        <a:t>None</a:t>
                      </a:r>
                    </a:p>
                  </a:txBody>
                  <a:tcPr/>
                </a:tc>
                <a:tc gridSpan="2">
                  <a:txBody>
                    <a:bodyPr/>
                    <a:lstStyle/>
                    <a:p>
                      <a:pPr algn="ctr"/>
                      <a:r>
                        <a:rPr lang="en-US" sz="1100" dirty="0">
                          <a:solidFill>
                            <a:schemeClr val="bg1"/>
                          </a:solidFill>
                          <a:latin typeface="+mn-lt"/>
                          <a:cs typeface="Segoe UI Light" panose="020B0502040204020203" pitchFamily="34" charset="0"/>
                        </a:rPr>
                        <a:t>System</a:t>
                      </a:r>
                      <a:r>
                        <a:rPr lang="en-US" sz="1100" baseline="0" dirty="0">
                          <a:solidFill>
                            <a:schemeClr val="bg1"/>
                          </a:solidFill>
                          <a:latin typeface="+mn-lt"/>
                          <a:cs typeface="Segoe UI Light" panose="020B0502040204020203" pitchFamily="34" charset="0"/>
                        </a:rPr>
                        <a:t> Center Service Manager</a:t>
                      </a: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a:txBody>
                    <a:bodyPr/>
                    <a:lstStyle/>
                    <a:p>
                      <a:pPr algn="ctr"/>
                      <a:r>
                        <a:rPr lang="en-US" sz="1100" dirty="0">
                          <a:solidFill>
                            <a:schemeClr val="bg1"/>
                          </a:solidFill>
                          <a:latin typeface="+mn-lt"/>
                          <a:cs typeface="Segoe UI Light" panose="020B0502040204020203" pitchFamily="34" charset="0"/>
                        </a:rPr>
                        <a:t>Backup Server Reporting</a:t>
                      </a:r>
                    </a:p>
                  </a:txBody>
                  <a:tcPr/>
                </a:tc>
                <a:tc>
                  <a:txBody>
                    <a:bodyPr/>
                    <a:lstStyle/>
                    <a:p>
                      <a:pPr algn="ctr"/>
                      <a:r>
                        <a:rPr lang="en-US" sz="1100" dirty="0">
                          <a:solidFill>
                            <a:schemeClr val="bg1"/>
                          </a:solidFill>
                          <a:latin typeface="+mn-lt"/>
                          <a:cs typeface="Segoe UI Light" panose="020B0502040204020203" pitchFamily="34" charset="0"/>
                        </a:rPr>
                        <a:t>None</a:t>
                      </a:r>
                    </a:p>
                  </a:txBody>
                  <a:tcPr/>
                </a:tc>
                <a:extLst>
                  <a:ext uri="{0D108BD9-81ED-4DB2-BD59-A6C34878D82A}">
                    <a16:rowId xmlns:a16="http://schemas.microsoft.com/office/drawing/2014/main" val="3115438603"/>
                  </a:ext>
                </a:extLst>
              </a:tr>
              <a:tr h="194753">
                <a:tc>
                  <a:txBody>
                    <a:bodyPr/>
                    <a:lstStyle/>
                    <a:p>
                      <a:r>
                        <a:rPr lang="en-US" sz="1100" dirty="0">
                          <a:solidFill>
                            <a:schemeClr val="bg1"/>
                          </a:solidFill>
                          <a:latin typeface="+mn-lt"/>
                        </a:rPr>
                        <a:t>licensing</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None</a:t>
                      </a:r>
                    </a:p>
                  </a:txBody>
                  <a:tcPr/>
                </a:tc>
                <a:tc gridSpan="2">
                  <a:txBody>
                    <a:bodyPr/>
                    <a:lstStyle/>
                    <a:p>
                      <a:pPr algn="ctr"/>
                      <a:r>
                        <a:rPr lang="en-US" sz="1100" dirty="0">
                          <a:solidFill>
                            <a:schemeClr val="bg1"/>
                          </a:solidFill>
                          <a:latin typeface="+mn-lt"/>
                        </a:rPr>
                        <a:t>Pay-per-use on Azure (</a:t>
                      </a:r>
                      <a:r>
                        <a:rPr lang="en-US" sz="1100" dirty="0">
                          <a:solidFill>
                            <a:schemeClr val="bg1"/>
                          </a:solidFill>
                          <a:latin typeface="+mn-lt"/>
                          <a:hlinkClick r:id="rId7"/>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a:txBody>
                    <a:bodyPr/>
                    <a:lstStyle/>
                    <a:p>
                      <a:pPr algn="ctr"/>
                      <a:r>
                        <a:rPr lang="en-US" sz="1100" dirty="0">
                          <a:solidFill>
                            <a:schemeClr val="bg1"/>
                          </a:solidFill>
                          <a:latin typeface="+mn-lt"/>
                          <a:cs typeface="Segoe UI Light" panose="020B0502040204020203" pitchFamily="34" charset="0"/>
                        </a:rPr>
                        <a:t>Check vendor</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Pay-per-use on Azure (</a:t>
                      </a:r>
                      <a:r>
                        <a:rPr kumimoji="0" lang="en-US" sz="1100" b="0" i="0" u="none" strike="noStrike" kern="1200" cap="none" spc="0" normalizeH="0" baseline="0" noProof="0" dirty="0">
                          <a:ln>
                            <a:noFill/>
                          </a:ln>
                          <a:solidFill>
                            <a:prstClr val="black"/>
                          </a:solidFill>
                          <a:effectLst/>
                          <a:uLnTx/>
                          <a:uFillTx/>
                          <a:latin typeface="+mn-lt"/>
                          <a:ea typeface="+mn-ea"/>
                          <a:cs typeface="+mn-cs"/>
                          <a:hlinkClick r:id="rId7"/>
                        </a:rPr>
                        <a:t>link</a:t>
                      </a:r>
                      <a:r>
                        <a:rPr kumimoji="0" lang="en-US" sz="11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53968974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638" y="4114800"/>
            <a:ext cx="11703304" cy="1034129"/>
          </a:xfrm>
          <a:prstGeom prst="rect">
            <a:avLst/>
          </a:prstGeom>
          <a:noFill/>
        </p:spPr>
        <p:txBody>
          <a:bodyPr wrap="square" lIns="182880" tIns="146304" rIns="182880" bIns="146304" rtlCol="0">
            <a:spAutoFit/>
          </a:bodyPr>
          <a:lstStyle/>
          <a:p>
            <a:pPr algn="ctr"/>
            <a:r>
              <a:rPr lang="en-US" sz="4800" u="sng" dirty="0">
                <a:hlinkClick r:id="rId3"/>
              </a:rPr>
              <a:t>http://bit.ly/sapworkshopday1</a:t>
            </a:r>
            <a:endParaRPr lang="en-US" sz="4800" dirty="0"/>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Please rate this session at the end of the day.</a:t>
            </a:r>
          </a:p>
        </p:txBody>
      </p:sp>
    </p:spTree>
    <p:extLst>
      <p:ext uri="{BB962C8B-B14F-4D97-AF65-F5344CB8AC3E}">
        <p14:creationId xmlns:p14="http://schemas.microsoft.com/office/powerpoint/2010/main" val="189150169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9286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Design</a:t>
            </a:r>
          </a:p>
        </p:txBody>
      </p:sp>
      <p:sp>
        <p:nvSpPr>
          <p:cNvPr id="3" name="Content Placeholder 2"/>
          <p:cNvSpPr>
            <a:spLocks noGrp="1"/>
          </p:cNvSpPr>
          <p:nvPr>
            <p:ph sz="quarter" idx="10"/>
          </p:nvPr>
        </p:nvSpPr>
        <p:spPr>
          <a:xfrm>
            <a:off x="268288" y="1398397"/>
            <a:ext cx="11542503" cy="3619452"/>
          </a:xfrm>
        </p:spPr>
        <p:txBody>
          <a:bodyPr/>
          <a:lstStyle/>
          <a:p>
            <a:pPr lvl="1"/>
            <a:r>
              <a:rPr lang="en-US" sz="2800" dirty="0"/>
              <a:t>Authentication</a:t>
            </a:r>
          </a:p>
          <a:p>
            <a:pPr lvl="1"/>
            <a:r>
              <a:rPr lang="en-US" sz="2800" dirty="0"/>
              <a:t>Capacity plan and layout for Network, Compute, and Storage</a:t>
            </a:r>
          </a:p>
          <a:p>
            <a:pPr lvl="1"/>
            <a:r>
              <a:rPr lang="en-US" sz="2800" dirty="0"/>
              <a:t>SAP Central Service HA/DR</a:t>
            </a:r>
          </a:p>
          <a:p>
            <a:pPr lvl="1"/>
            <a:r>
              <a:rPr lang="en-US" sz="2800" dirty="0"/>
              <a:t>SAP Application Server HA/DR</a:t>
            </a:r>
          </a:p>
          <a:p>
            <a:pPr lvl="1"/>
            <a:r>
              <a:rPr lang="en-US" sz="2800" dirty="0"/>
              <a:t>Oracle on Azure HA/DR and backup</a:t>
            </a:r>
          </a:p>
          <a:p>
            <a:pPr lvl="1"/>
            <a:r>
              <a:rPr lang="en-US" sz="2800" dirty="0"/>
              <a:t>SQL Server on Azure HA/DR and backup</a:t>
            </a:r>
          </a:p>
          <a:p>
            <a:endParaRPr lang="en-US" dirty="0"/>
          </a:p>
        </p:txBody>
      </p:sp>
    </p:spTree>
    <p:extLst>
      <p:ext uri="{BB962C8B-B14F-4D97-AF65-F5344CB8AC3E}">
        <p14:creationId xmlns:p14="http://schemas.microsoft.com/office/powerpoint/2010/main" val="42875007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on Azure Authentication</a:t>
            </a:r>
          </a:p>
        </p:txBody>
      </p:sp>
      <p:sp>
        <p:nvSpPr>
          <p:cNvPr id="3" name="Content Placeholder 2"/>
          <p:cNvSpPr>
            <a:spLocks noGrp="1"/>
          </p:cNvSpPr>
          <p:nvPr>
            <p:ph sz="quarter" idx="10"/>
          </p:nvPr>
        </p:nvSpPr>
        <p:spPr>
          <a:xfrm>
            <a:off x="268288" y="1398397"/>
            <a:ext cx="11542503" cy="1292662"/>
          </a:xfrm>
        </p:spPr>
        <p:txBody>
          <a:bodyPr/>
          <a:lstStyle/>
          <a:p>
            <a:r>
              <a:rPr lang="en-US" dirty="0"/>
              <a:t>On-premises Windows Domain Controller replicated to Azure</a:t>
            </a:r>
          </a:p>
        </p:txBody>
      </p:sp>
      <p:sp>
        <p:nvSpPr>
          <p:cNvPr id="4" name="Rectangle 3"/>
          <p:cNvSpPr/>
          <p:nvPr/>
        </p:nvSpPr>
        <p:spPr bwMode="auto">
          <a:xfrm>
            <a:off x="7513724" y="5130162"/>
            <a:ext cx="1789471" cy="2492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a:solidFill>
                  <a:schemeClr val="bg2">
                    <a:lumMod val="20000"/>
                    <a:lumOff val="80000"/>
                  </a:schemeClr>
                </a:solidFill>
                <a:cs typeface="Segoe UI" pitchFamily="34" charset="0"/>
              </a:rPr>
              <a:t>AD replication</a:t>
            </a:r>
            <a:endParaRPr lang="en-US" dirty="0">
              <a:solidFill>
                <a:schemeClr val="bg2">
                  <a:lumMod val="20000"/>
                  <a:lumOff val="80000"/>
                </a:schemeClr>
              </a:solidFill>
              <a:cs typeface="Segoe UI" pitchFamily="34" charset="0"/>
            </a:endParaRPr>
          </a:p>
        </p:txBody>
      </p:sp>
      <p:sp>
        <p:nvSpPr>
          <p:cNvPr id="5" name="Rounded Rectangle 4"/>
          <p:cNvSpPr/>
          <p:nvPr/>
        </p:nvSpPr>
        <p:spPr>
          <a:xfrm>
            <a:off x="8949136" y="2924737"/>
            <a:ext cx="2054942" cy="173800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6" name="Picture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681818" y="3520169"/>
            <a:ext cx="558587" cy="558587"/>
          </a:xfrm>
          <a:prstGeom prst="rect">
            <a:avLst/>
          </a:prstGeom>
        </p:spPr>
      </p:pic>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766346" y="2686382"/>
            <a:ext cx="603647" cy="603647"/>
          </a:xfrm>
          <a:prstGeom prst="rect">
            <a:avLst/>
          </a:prstGeom>
        </p:spPr>
      </p:pic>
      <p:sp>
        <p:nvSpPr>
          <p:cNvPr id="8" name="TextBox 7"/>
          <p:cNvSpPr txBox="1"/>
          <p:nvPr/>
        </p:nvSpPr>
        <p:spPr>
          <a:xfrm>
            <a:off x="9180922" y="3980704"/>
            <a:ext cx="16144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9" name="Rounded Rectangle 8"/>
          <p:cNvSpPr/>
          <p:nvPr/>
        </p:nvSpPr>
        <p:spPr>
          <a:xfrm>
            <a:off x="5387248" y="2925630"/>
            <a:ext cx="2756976" cy="173800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988734" y="3587423"/>
            <a:ext cx="488991" cy="488991"/>
          </a:xfrm>
          <a:prstGeom prst="rect">
            <a:avLst/>
          </a:prstGeom>
        </p:spPr>
      </p:pic>
      <p:sp>
        <p:nvSpPr>
          <p:cNvPr id="11" name="TextBox 10"/>
          <p:cNvSpPr txBox="1"/>
          <p:nvPr/>
        </p:nvSpPr>
        <p:spPr>
          <a:xfrm>
            <a:off x="6792843" y="2894835"/>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sp>
        <p:nvSpPr>
          <p:cNvPr id="13" name="TextBox 12"/>
          <p:cNvSpPr txBox="1"/>
          <p:nvPr/>
        </p:nvSpPr>
        <p:spPr>
          <a:xfrm>
            <a:off x="5900856" y="4075040"/>
            <a:ext cx="195848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RW </a:t>
            </a:r>
            <a:r>
              <a:rPr lang="en-US" sz="1200">
                <a:gradFill>
                  <a:gsLst>
                    <a:gs pos="2917">
                      <a:schemeClr val="tx1"/>
                    </a:gs>
                    <a:gs pos="30000">
                      <a:schemeClr val="tx1"/>
                    </a:gs>
                  </a:gsLst>
                  <a:lin ang="5400000" scaled="0"/>
                </a:gradFill>
              </a:rPr>
              <a:t>Domain Controllers</a:t>
            </a:r>
            <a:endParaRPr lang="en-US" sz="1200" dirty="0">
              <a:gradFill>
                <a:gsLst>
                  <a:gs pos="2917">
                    <a:schemeClr val="tx1"/>
                  </a:gs>
                  <a:gs pos="30000">
                    <a:schemeClr val="tx1"/>
                  </a:gs>
                </a:gsLst>
                <a:lin ang="5400000" scaled="0"/>
              </a:gradFill>
            </a:endParaRPr>
          </a:p>
        </p:txBody>
      </p:sp>
      <p:sp>
        <p:nvSpPr>
          <p:cNvPr id="14" name="TextBox 13"/>
          <p:cNvSpPr txBox="1"/>
          <p:nvPr/>
        </p:nvSpPr>
        <p:spPr>
          <a:xfrm>
            <a:off x="430641" y="2864492"/>
            <a:ext cx="5264360" cy="252069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Benefits: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DR protection for on-premises DC</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Fast performance for SAP on Azure authentication</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Bidirectional updates</a:t>
            </a: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028429" y="3585585"/>
            <a:ext cx="488991" cy="488991"/>
          </a:xfrm>
          <a:prstGeom prst="rect">
            <a:avLst/>
          </a:prstGeom>
        </p:spPr>
      </p:pic>
      <p:sp>
        <p:nvSpPr>
          <p:cNvPr id="17" name="Left-Right Arrow 16"/>
          <p:cNvSpPr/>
          <p:nvPr/>
        </p:nvSpPr>
        <p:spPr bwMode="auto">
          <a:xfrm>
            <a:off x="7821818" y="3701001"/>
            <a:ext cx="1382184" cy="324836"/>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400">
                <a:gradFill>
                  <a:gsLst>
                    <a:gs pos="0">
                      <a:srgbClr val="FFFFFF"/>
                    </a:gs>
                    <a:gs pos="100000">
                      <a:srgbClr val="FFFFFF"/>
                    </a:gs>
                  </a:gsLst>
                  <a:lin ang="5400000" scaled="0"/>
                </a:gradFill>
                <a:ea typeface="Segoe UI" pitchFamily="34" charset="0"/>
                <a:cs typeface="Segoe UI" pitchFamily="34" charset="0"/>
              </a:rPr>
              <a:t>S2S VPN or ER</a:t>
            </a:r>
            <a:endParaRPr lang="nl-NL" sz="1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a:blip r:embed="rId6">
            <a:lum bright="70000" contrast="-70000"/>
          </a:blip>
          <a:stretch>
            <a:fillRect/>
          </a:stretch>
        </p:blipFill>
        <p:spPr>
          <a:xfrm>
            <a:off x="7135102" y="4526496"/>
            <a:ext cx="2546716" cy="636103"/>
          </a:xfrm>
          <a:prstGeom prst="rect">
            <a:avLst/>
          </a:prstGeom>
        </p:spPr>
      </p:pic>
      <p:cxnSp>
        <p:nvCxnSpPr>
          <p:cNvPr id="28" name="Straight Arrow Connector 27"/>
          <p:cNvCxnSpPr>
            <a:stCxn id="16" idx="3"/>
            <a:endCxn id="10" idx="1"/>
          </p:cNvCxnSpPr>
          <p:nvPr/>
        </p:nvCxnSpPr>
        <p:spPr>
          <a:xfrm>
            <a:off x="6517420" y="3830081"/>
            <a:ext cx="471314" cy="18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4934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Capacity</a:t>
            </a:r>
          </a:p>
        </p:txBody>
      </p:sp>
    </p:spTree>
    <p:extLst>
      <p:ext uri="{BB962C8B-B14F-4D97-AF65-F5344CB8AC3E}">
        <p14:creationId xmlns:p14="http://schemas.microsoft.com/office/powerpoint/2010/main" val="2301902337"/>
      </p:ext>
    </p:extLst>
  </p:cSld>
  <p:clrMapOvr>
    <a:masterClrMapping/>
  </p:clrMapOvr>
  <p:transition>
    <p:fade/>
  </p:transition>
</p:sld>
</file>

<file path=ppt/theme/theme1.xml><?xml version="1.0" encoding="utf-8"?>
<a:theme xmlns:a="http://schemas.openxmlformats.org/drawingml/2006/main" name="1 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14186</TotalTime>
  <Words>7696</Words>
  <Application>Microsoft Office PowerPoint</Application>
  <PresentationFormat>Widescreen</PresentationFormat>
  <Paragraphs>901</Paragraphs>
  <Slides>64</Slides>
  <Notes>52</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wf_segoe-ui_semibold</vt:lpstr>
      <vt:lpstr>Arial</vt:lpstr>
      <vt:lpstr>Calibri</vt:lpstr>
      <vt:lpstr>Courier New</vt:lpstr>
      <vt:lpstr>Segoe UI</vt:lpstr>
      <vt:lpstr>Segoe UI Light</vt:lpstr>
      <vt:lpstr>Times New Roman</vt:lpstr>
      <vt:lpstr>Wingdings</vt:lpstr>
      <vt:lpstr>1 Windows Azure</vt:lpstr>
      <vt:lpstr>PowerPoint Presentation</vt:lpstr>
      <vt:lpstr>Agenda</vt:lpstr>
      <vt:lpstr>What’s an ADS?</vt:lpstr>
      <vt:lpstr>Business Drivers &amp; Tech. Requirements</vt:lpstr>
      <vt:lpstr>SAP on Microsoft Azure</vt:lpstr>
      <vt:lpstr>Licensing and Support</vt:lpstr>
      <vt:lpstr>Solution Design</vt:lpstr>
      <vt:lpstr>SAP on Azure Authentication</vt:lpstr>
      <vt:lpstr>Planning and Capacity</vt:lpstr>
      <vt:lpstr>Network Planning</vt:lpstr>
      <vt:lpstr>Network Address Space Example</vt:lpstr>
      <vt:lpstr>Sample NSG Setup</vt:lpstr>
      <vt:lpstr>Cross Site Connectivity (Site-to-Site)</vt:lpstr>
      <vt:lpstr>Cross Site Connectivity (ExpressRoute)</vt:lpstr>
      <vt:lpstr>SAP App. Performance Std. (SAPS)</vt:lpstr>
      <vt:lpstr>SAP System Sizing</vt:lpstr>
      <vt:lpstr>SAP System Utilization Info</vt:lpstr>
      <vt:lpstr>Selected Azure VMs SAPS Rating</vt:lpstr>
      <vt:lpstr>SAP Azure Benchmark Certs</vt:lpstr>
      <vt:lpstr>3-tiers sizing samples</vt:lpstr>
      <vt:lpstr>VM Sizing Tips</vt:lpstr>
      <vt:lpstr>Storage Planning Tips</vt:lpstr>
      <vt:lpstr>Storage Planning Tips</vt:lpstr>
      <vt:lpstr>SAP HA DR</vt:lpstr>
      <vt:lpstr>SAP AS HTTP(S) &amp; Logon Load Balancing</vt:lpstr>
      <vt:lpstr>SAP App Server HA DR</vt:lpstr>
      <vt:lpstr>SAP Central Services HA DR</vt:lpstr>
      <vt:lpstr>Recovery Services for SAP</vt:lpstr>
      <vt:lpstr>Backup</vt:lpstr>
      <vt:lpstr>Backup tips</vt:lpstr>
      <vt:lpstr>Azure Backup </vt:lpstr>
      <vt:lpstr>Managing unplanned downtime - Azure Backup</vt:lpstr>
      <vt:lpstr>Managing unplanned downtime - ASR</vt:lpstr>
      <vt:lpstr>Azure site recovery (newly GA features)</vt:lpstr>
      <vt:lpstr>Oracle HA/DR for SAP on Azure</vt:lpstr>
      <vt:lpstr>Oracle Database on Azure</vt:lpstr>
      <vt:lpstr>Oracle Database High Availability</vt:lpstr>
      <vt:lpstr>Oracle Database HA - Data Guard (1)</vt:lpstr>
      <vt:lpstr>Oracle Database HA - Data Guard (2)</vt:lpstr>
      <vt:lpstr>Oracle Database DR - Data Guard</vt:lpstr>
      <vt:lpstr>Oracle Data Guard Considerations</vt:lpstr>
      <vt:lpstr>Oracle Database DR Alternatives</vt:lpstr>
      <vt:lpstr>SAP on Oracle/Azure Considerations</vt:lpstr>
      <vt:lpstr>SQL Server HA/DR for SAP on Azure </vt:lpstr>
      <vt:lpstr>SAP/SQL DR w. Log Shipping</vt:lpstr>
      <vt:lpstr>SAP/SQL DR w. AG Replicas on Azure</vt:lpstr>
      <vt:lpstr>Azure infra. for a sample HA SAP system</vt:lpstr>
      <vt:lpstr>SAP on SQL Server Considerations</vt:lpstr>
      <vt:lpstr>PowerPoint Presentation</vt:lpstr>
      <vt:lpstr>Moving Large Files</vt:lpstr>
      <vt:lpstr>SAP on Azure Extension</vt:lpstr>
      <vt:lpstr>Update SAP Monitoring Configuration </vt:lpstr>
      <vt:lpstr>Azure Cost Calculator</vt:lpstr>
      <vt:lpstr>PowerPoint Presentation</vt:lpstr>
      <vt:lpstr>PowerPoint Presentation</vt:lpstr>
      <vt:lpstr>PowerPoint Presentation</vt:lpstr>
      <vt:lpstr>Sample solution volumetry</vt:lpstr>
      <vt:lpstr>Demo - Online Azure Pricing Calculator</vt:lpstr>
      <vt:lpstr>Summary</vt:lpstr>
      <vt:lpstr>Resources</vt:lpstr>
      <vt:lpstr>Backup</vt:lpstr>
      <vt:lpstr>Four Backup Solutions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Ben Trinh</cp:lastModifiedBy>
  <cp:revision>437</cp:revision>
  <dcterms:created xsi:type="dcterms:W3CDTF">2015-08-24T18:24:44Z</dcterms:created>
  <dcterms:modified xsi:type="dcterms:W3CDTF">2016-06-07T05:52:30Z</dcterms:modified>
</cp:coreProperties>
</file>