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7"/>
  </p:notesMasterIdLst>
  <p:sldIdLst>
    <p:sldId id="260" r:id="rId3"/>
    <p:sldId id="265" r:id="rId4"/>
    <p:sldId id="267" r:id="rId5"/>
    <p:sldId id="275" r:id="rId6"/>
    <p:sldId id="261" r:id="rId7"/>
    <p:sldId id="274" r:id="rId8"/>
    <p:sldId id="268" r:id="rId9"/>
    <p:sldId id="281" r:id="rId10"/>
    <p:sldId id="280" r:id="rId11"/>
    <p:sldId id="282" r:id="rId12"/>
    <p:sldId id="279"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3" autoAdjust="0"/>
    <p:restoredTop sz="94660"/>
  </p:normalViewPr>
  <p:slideViewPr>
    <p:cSldViewPr snapToGrid="0">
      <p:cViewPr>
        <p:scale>
          <a:sx n="80" d="100"/>
          <a:sy n="80" d="100"/>
        </p:scale>
        <p:origin x="507" y="48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B9A-95ED-48CD-82EB-0CE233B43AD9}"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C95EE-ECA9-4920-8299-BC5B686A8958}" type="slidenum">
              <a:rPr lang="en-US" smtClean="0"/>
              <a:t>‹#›</a:t>
            </a:fld>
            <a:endParaRPr lang="en-US"/>
          </a:p>
        </p:txBody>
      </p:sp>
    </p:spTree>
    <p:extLst>
      <p:ext uri="{BB962C8B-B14F-4D97-AF65-F5344CB8AC3E}">
        <p14:creationId xmlns:p14="http://schemas.microsoft.com/office/powerpoint/2010/main" val="346784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3</a:t>
            </a:fld>
            <a:endParaRPr lang="en-US"/>
          </a:p>
        </p:txBody>
      </p:sp>
    </p:spTree>
    <p:extLst>
      <p:ext uri="{BB962C8B-B14F-4D97-AF65-F5344CB8AC3E}">
        <p14:creationId xmlns:p14="http://schemas.microsoft.com/office/powerpoint/2010/main" val="150113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A7EE5-C888-4E9C-85F2-DC83439D5934}" type="slidenum">
              <a:rPr lang="en-US" smtClean="0"/>
              <a:t>7</a:t>
            </a:fld>
            <a:endParaRPr lang="en-US"/>
          </a:p>
        </p:txBody>
      </p:sp>
    </p:spTree>
    <p:extLst>
      <p:ext uri="{BB962C8B-B14F-4D97-AF65-F5344CB8AC3E}">
        <p14:creationId xmlns:p14="http://schemas.microsoft.com/office/powerpoint/2010/main" val="115724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A7EE5-C888-4E9C-85F2-DC83439D5934}" type="slidenum">
              <a:rPr lang="en-US" smtClean="0"/>
              <a:t>9</a:t>
            </a:fld>
            <a:endParaRPr lang="en-US"/>
          </a:p>
        </p:txBody>
      </p:sp>
    </p:spTree>
    <p:extLst>
      <p:ext uri="{BB962C8B-B14F-4D97-AF65-F5344CB8AC3E}">
        <p14:creationId xmlns:p14="http://schemas.microsoft.com/office/powerpoint/2010/main" val="84625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C2A7EE5-C888-4E9C-85F2-DC83439D59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1074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C2A7EE5-C888-4E9C-85F2-DC83439D59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3675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142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5000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83794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62424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889540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28539809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43268"/>
      </p:ext>
    </p:extLst>
  </p:cSld>
  <p:clrMapOvr>
    <a:masterClrMapping/>
  </p:clrMapOvr>
  <p:transition>
    <p:fade/>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788013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403298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8322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32939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181360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6126187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2978884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258614026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116568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128521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6/8/2016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45979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78625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153BB-CBEA-4C14-BC97-23DAA221053D}"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4368C-2C6A-43FF-9C74-E868FD87AA8D}" type="slidenum">
              <a:rPr lang="en-US" smtClean="0"/>
              <a:t>‹#›</a:t>
            </a:fld>
            <a:endParaRPr lang="en-US"/>
          </a:p>
        </p:txBody>
      </p:sp>
    </p:spTree>
    <p:extLst>
      <p:ext uri="{BB962C8B-B14F-4D97-AF65-F5344CB8AC3E}">
        <p14:creationId xmlns:p14="http://schemas.microsoft.com/office/powerpoint/2010/main" val="4161674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8"/>
            <a:ext cx="11653520" cy="1540806"/>
          </a:xfrm>
        </p:spPr>
        <p:txBody>
          <a:bodyPr/>
          <a:lstStyle>
            <a:lvl1pPr marL="0" indent="0">
              <a:buNone/>
              <a:defRPr sz="2132">
                <a:solidFill>
                  <a:srgbClr val="191919"/>
                </a:solidFill>
              </a:defRPr>
            </a:lvl1pPr>
            <a:lvl2pPr marL="609515" indent="-243806">
              <a:defRPr sz="1867">
                <a:solidFill>
                  <a:srgbClr val="191919"/>
                </a:solidFill>
              </a:defRPr>
            </a:lvl2pPr>
            <a:lvl3pPr marL="975224" indent="-243806">
              <a:defRPr sz="1600">
                <a:solidFill>
                  <a:srgbClr val="191919"/>
                </a:solidFill>
              </a:defRPr>
            </a:lvl3pPr>
            <a:lvl4pPr marL="1340932" indent="-243806">
              <a:defRPr sz="1400">
                <a:solidFill>
                  <a:srgbClr val="191919"/>
                </a:solidFill>
              </a:defRPr>
            </a:lvl4pPr>
            <a:lvl5pPr marL="1706640" indent="-24380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6"/>
            <a:ext cx="10959008" cy="321433"/>
          </a:xfrm>
        </p:spPr>
        <p:txBody>
          <a:bodyPr anchor="b">
            <a:noAutofit/>
          </a:bodyPr>
          <a:lstStyle>
            <a:lvl1pPr marL="0" indent="0">
              <a:buNone/>
              <a:defRPr sz="1867" b="0">
                <a:solidFill>
                  <a:srgbClr val="2E2E2E"/>
                </a:solidFill>
                <a:latin typeface="+mj-lt"/>
              </a:defRPr>
            </a:lvl1pPr>
            <a:lvl2pPr marL="609515" indent="0">
              <a:buNone/>
              <a:defRPr sz="2667" b="1"/>
            </a:lvl2pPr>
            <a:lvl3pPr marL="1219030" indent="0">
              <a:buNone/>
              <a:defRPr sz="2400" b="1"/>
            </a:lvl3pPr>
            <a:lvl4pPr marL="1828544" indent="0">
              <a:buNone/>
              <a:defRPr sz="2132" b="1"/>
            </a:lvl4pPr>
            <a:lvl5pPr marL="2438059" indent="0">
              <a:buNone/>
              <a:defRPr sz="2132" b="1"/>
            </a:lvl5pPr>
            <a:lvl6pPr marL="3047573" indent="0">
              <a:buNone/>
              <a:defRPr sz="2132" b="1"/>
            </a:lvl6pPr>
            <a:lvl7pPr marL="3657087" indent="0">
              <a:buNone/>
              <a:defRPr sz="2132" b="1"/>
            </a:lvl7pPr>
            <a:lvl8pPr marL="4266601" indent="0">
              <a:buNone/>
              <a:defRPr sz="2132" b="1"/>
            </a:lvl8pPr>
            <a:lvl9pPr marL="4876117"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1"/>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1"/>
            <a:ext cx="2844800" cy="366183"/>
          </a:xfrm>
          <a:prstGeom prst="rect">
            <a:avLst/>
          </a:prstGeom>
        </p:spPr>
        <p:txBody>
          <a:bodyPr vert="horz" lIns="91440" tIns="45720" rIns="91440" bIns="45720" rtlCol="0" anchor="ctr"/>
          <a:lstStyle>
            <a:lvl1pPr algn="r">
              <a:defRPr sz="933">
                <a:solidFill>
                  <a:schemeClr val="bg1"/>
                </a:solidFill>
              </a:defRPr>
            </a:lvl1pPr>
          </a:lstStyle>
          <a:p>
            <a:pPr defTabSz="914437"/>
            <a:fld id="{075B75BD-B1B1-462D-986F-1F6FD455DE68}" type="slidenum">
              <a:rPr lang="en-US" smtClean="0">
                <a:solidFill>
                  <a:srgbClr val="FFFFFF"/>
                </a:solidFill>
              </a:rPr>
              <a:pPr defTabSz="914437"/>
              <a:t>‹#›</a:t>
            </a:fld>
            <a:endParaRPr lang="en-US" dirty="0">
              <a:solidFill>
                <a:srgbClr val="FFFFFF"/>
              </a:solidFill>
            </a:endParaRPr>
          </a:p>
        </p:txBody>
      </p:sp>
    </p:spTree>
    <p:extLst>
      <p:ext uri="{BB962C8B-B14F-4D97-AF65-F5344CB8AC3E}">
        <p14:creationId xmlns:p14="http://schemas.microsoft.com/office/powerpoint/2010/main" val="2302563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088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6494273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7" y="289515"/>
            <a:ext cx="9108056" cy="1503593"/>
          </a:xfrm>
        </p:spPr>
        <p:txBody>
          <a:bodyPr/>
          <a:lstStyle>
            <a:lvl1pPr>
              <a:defRPr baseline="0"/>
            </a:lvl1pPr>
          </a:lstStyle>
          <a:p>
            <a:r>
              <a:rPr lang="en-US" dirty="0"/>
              <a:t>Click to edit Master title style: second line</a:t>
            </a:r>
          </a:p>
        </p:txBody>
      </p:sp>
      <p:sp>
        <p:nvSpPr>
          <p:cNvPr id="7" name="Text Placeholder 5"/>
          <p:cNvSpPr>
            <a:spLocks noGrp="1"/>
          </p:cNvSpPr>
          <p:nvPr>
            <p:ph type="body" sz="quarter" idx="10"/>
          </p:nvPr>
        </p:nvSpPr>
        <p:spPr>
          <a:xfrm>
            <a:off x="2974849" y="1897706"/>
            <a:ext cx="4969616" cy="4632407"/>
          </a:xfrm>
        </p:spPr>
        <p:txBody>
          <a:bodyPr/>
          <a:lstStyle>
            <a:lvl1pPr marL="182841" indent="-182841">
              <a:buFont typeface="Arial" panose="020B0604020202020204" pitchFamily="34" charset="0"/>
              <a:buChar char="•"/>
              <a:defRPr>
                <a:gradFill>
                  <a:gsLst>
                    <a:gs pos="1250">
                      <a:schemeClr val="tx2"/>
                    </a:gs>
                    <a:gs pos="99000">
                      <a:schemeClr val="tx2"/>
                    </a:gs>
                  </a:gsLst>
                  <a:lin ang="5400000" scaled="0"/>
                </a:gradFill>
                <a:latin typeface="+mj-lt"/>
              </a:defRPr>
            </a:lvl1pPr>
            <a:lvl2pPr marL="406390" indent="-182558">
              <a:buFont typeface="Segoe UI Light" panose="020B0502040204020203" pitchFamily="34" charset="0"/>
              <a:buChar char="−"/>
              <a:defRPr sz="3200">
                <a:latin typeface="+mj-lt"/>
              </a:defRPr>
            </a:lvl2pPr>
            <a:lvl3pPr marL="634984" indent="-182558">
              <a:buFont typeface="Courier New" panose="02070309020205020404" pitchFamily="49" charset="0"/>
              <a:buChar char="o"/>
              <a:defRPr sz="2800">
                <a:latin typeface="+mj-lt"/>
              </a:defRPr>
            </a:lvl3pPr>
            <a:lvl4pPr marL="733784" indent="-285688">
              <a:buFont typeface="Arial" panose="020B0604020202020204" pitchFamily="34" charset="0"/>
              <a:buChar char="•"/>
              <a:defRPr/>
            </a:lvl4pPr>
            <a:lvl5pPr marL="957832" indent="-285688">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2169807" y="589832"/>
            <a:ext cx="1301816" cy="615516"/>
          </a:xfrm>
          <a:prstGeom prst="rect">
            <a:avLst/>
          </a:prstGeom>
          <a:noFill/>
        </p:spPr>
        <p:txBody>
          <a:bodyPr wrap="none" lIns="179285" tIns="143428" rIns="179285" bIns="143428" rtlCol="0">
            <a:spAutoFit/>
          </a:bodyPr>
          <a:lstStyle/>
          <a:p>
            <a:pPr algn="r" defTabSz="914344">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9" y="2376550"/>
            <a:ext cx="3492285" cy="3893625"/>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205107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rgbClr val="0070C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algn="ctr">
              <a:lnSpc>
                <a:spcPct val="90000"/>
              </a:lnSpc>
              <a:spcBef>
                <a:spcPct val="20000"/>
              </a:spcBef>
              <a:buSzPct val="80000"/>
            </a:pPr>
            <a:fld id="{7A23E00F-C3F4-47AC-B43B-498661C8D9B7}" type="slidenum">
              <a:rPr lang="en-US" sz="2000">
                <a:gradFill>
                  <a:gsLst>
                    <a:gs pos="0">
                      <a:srgbClr val="292929">
                        <a:lumMod val="90000"/>
                        <a:lumOff val="10000"/>
                      </a:srgbClr>
                    </a:gs>
                    <a:gs pos="86000">
                      <a:srgbClr val="292929">
                        <a:lumMod val="90000"/>
                        <a:lumOff val="10000"/>
                      </a:srgbClr>
                    </a:gs>
                  </a:gsLst>
                  <a:lin ang="5400000" scaled="0"/>
                </a:gradFill>
                <a:latin typeface="Calibri Light" panose="020F0302020204030204"/>
              </a:rPr>
              <a:pPr algn="ctr">
                <a:lnSpc>
                  <a:spcPct val="90000"/>
                </a:lnSpc>
                <a:spcBef>
                  <a:spcPct val="20000"/>
                </a:spcBef>
                <a:buSzPct val="80000"/>
              </a:pPr>
              <a:t>‹#›</a:t>
            </a:fld>
            <a:endParaRPr lang="en-US" sz="2000" dirty="0">
              <a:gradFill>
                <a:gsLst>
                  <a:gs pos="0">
                    <a:srgbClr val="292929">
                      <a:lumMod val="90000"/>
                      <a:lumOff val="10000"/>
                    </a:srgbClr>
                  </a:gs>
                  <a:gs pos="86000">
                    <a:srgbClr val="292929">
                      <a:lumMod val="90000"/>
                      <a:lumOff val="10000"/>
                    </a:srgbClr>
                  </a:gs>
                </a:gsLst>
                <a:lin ang="5400000" scaled="0"/>
              </a:gradFill>
              <a:latin typeface="Calibri Light" panose="020F0302020204030204"/>
            </a:endParaRPr>
          </a:p>
        </p:txBody>
      </p:sp>
    </p:spTree>
    <p:extLst>
      <p:ext uri="{BB962C8B-B14F-4D97-AF65-F5344CB8AC3E}">
        <p14:creationId xmlns:p14="http://schemas.microsoft.com/office/powerpoint/2010/main" val="32127110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06124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7" y="1825625"/>
            <a:ext cx="479334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218B5B-0F3A-49F5-8C0E-F677C55C2EE4}" type="datetimeFigureOut">
              <a:rPr lang="en-US" smtClean="0">
                <a:solidFill>
                  <a:prstClr val="black">
                    <a:tint val="75000"/>
                  </a:prstClr>
                </a:solidFill>
              </a:rPr>
              <a:pPr/>
              <a:t>6/8/2016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DCFC8-EB28-4A74-9D00-F805C855111A}" type="slidenum">
              <a:rPr lang="en-US" smtClean="0">
                <a:solidFill>
                  <a:prstClr val="black">
                    <a:tint val="75000"/>
                  </a:prstClr>
                </a:solidFill>
              </a:rPr>
              <a:pPr/>
              <a:t>‹#›</a:t>
            </a:fld>
            <a:endParaRPr lang="en-US">
              <a:solidFill>
                <a:prstClr val="black">
                  <a:tint val="75000"/>
                </a:prstClr>
              </a:solidFill>
            </a:endParaRPr>
          </a:p>
        </p:txBody>
      </p:sp>
      <p:sp>
        <p:nvSpPr>
          <p:cNvPr id="8" name="Chevron 7"/>
          <p:cNvSpPr/>
          <p:nvPr userDrawn="1"/>
        </p:nvSpPr>
        <p:spPr>
          <a:xfrm>
            <a:off x="5805715" y="3577771"/>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25703171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0070C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0" y="6356350"/>
            <a:ext cx="4114800" cy="365125"/>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8610600" y="6356350"/>
            <a:ext cx="2743200" cy="365125"/>
          </a:xfrm>
          <a:prstGeom prst="rect">
            <a:avLst/>
          </a:prstGeom>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533447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87862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16796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9019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2197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8542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6/7/2016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9221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761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811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bwMode="invGray">
          <a:xfrm>
            <a:off x="10384399" y="6334385"/>
            <a:ext cx="1639084" cy="359162"/>
          </a:xfrm>
          <a:prstGeom prst="rect">
            <a:avLst/>
          </a:prstGeom>
        </p:spPr>
      </p:pic>
      <p:sp>
        <p:nvSpPr>
          <p:cNvPr id="4" name="TextBox 3"/>
          <p:cNvSpPr txBox="1"/>
          <p:nvPr userDrawn="1"/>
        </p:nvSpPr>
        <p:spPr>
          <a:xfrm>
            <a:off x="83127" y="6473536"/>
            <a:ext cx="477982" cy="369332"/>
          </a:xfrm>
          <a:prstGeom prst="rect">
            <a:avLst/>
          </a:prstGeom>
          <a:noFill/>
        </p:spPr>
        <p:txBody>
          <a:bodyPr wrap="square" rtlCol="0">
            <a:spAutoFit/>
          </a:bodyPr>
          <a:lstStyle/>
          <a:p>
            <a:fld id="{57ADE654-D46F-4B4E-BB50-965BFF585802}" type="slidenum">
              <a:rPr lang="en-US" smtClean="0">
                <a:solidFill>
                  <a:schemeClr val="bg1"/>
                </a:solidFill>
              </a:rPr>
              <a:t>‹#›</a:t>
            </a:fld>
            <a:endParaRPr lang="en-US" dirty="0">
              <a:solidFill>
                <a:schemeClr val="bg1"/>
              </a:solidFill>
            </a:endParaRPr>
          </a:p>
        </p:txBody>
      </p:sp>
    </p:spTree>
    <p:extLst>
      <p:ext uri="{BB962C8B-B14F-4D97-AF65-F5344CB8AC3E}">
        <p14:creationId xmlns:p14="http://schemas.microsoft.com/office/powerpoint/2010/main" val="1340734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
        <p:nvSpPr>
          <p:cNvPr id="3" name="TextBox 2"/>
          <p:cNvSpPr txBox="1"/>
          <p:nvPr userDrawn="1"/>
        </p:nvSpPr>
        <p:spPr>
          <a:xfrm>
            <a:off x="0" y="6340935"/>
            <a:ext cx="893928" cy="517065"/>
          </a:xfrm>
          <a:prstGeom prst="rect">
            <a:avLst/>
          </a:prstGeom>
          <a:noFill/>
        </p:spPr>
        <p:txBody>
          <a:bodyPr wrap="square" lIns="182880" tIns="146304" rIns="182880" bIns="146304" rtlCol="0">
            <a:spAutoFit/>
          </a:bodyPr>
          <a:lstStyle/>
          <a:p>
            <a:pPr algn="ctr">
              <a:lnSpc>
                <a:spcPct val="90000"/>
              </a:lnSpc>
              <a:spcAft>
                <a:spcPts val="600"/>
              </a:spcAft>
            </a:pPr>
            <a:fld id="{480B1172-776E-4708-A241-C62986F01AFA}" type="slidenum">
              <a:rPr lang="en-US" sz="1600" smtClean="0">
                <a:gradFill>
                  <a:gsLst>
                    <a:gs pos="2917">
                      <a:schemeClr val="tx1"/>
                    </a:gs>
                    <a:gs pos="30000">
                      <a:schemeClr val="tx1"/>
                    </a:gs>
                  </a:gsLst>
                  <a:lin ang="5400000" scaled="0"/>
                </a:gradFill>
              </a:rPr>
              <a:pPr algn="ctr">
                <a:lnSpc>
                  <a:spcPct val="90000"/>
                </a:lnSpc>
                <a:spcAft>
                  <a:spcPts val="600"/>
                </a:spcAft>
              </a:pPr>
              <a:t>‹#›</a:t>
            </a:fld>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3573003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emf"/><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a:spLocks noChangeAspect="1"/>
          </p:cNvSpPr>
          <p:nvPr/>
        </p:nvSpPr>
        <p:spPr bwMode="black">
          <a:xfrm>
            <a:off x="6441471" y="2092946"/>
            <a:ext cx="4954989" cy="2535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42" tIns="44821" rIns="89642" bIns="44821"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sz="1765" dirty="0">
              <a:solidFill>
                <a:srgbClr val="505050"/>
              </a:solidFill>
            </a:endParaRPr>
          </a:p>
        </p:txBody>
      </p:sp>
      <p:sp>
        <p:nvSpPr>
          <p:cNvPr id="9" name="Title 3"/>
          <p:cNvSpPr>
            <a:spLocks noGrp="1"/>
          </p:cNvSpPr>
          <p:nvPr>
            <p:ph type="title"/>
          </p:nvPr>
        </p:nvSpPr>
        <p:spPr>
          <a:xfrm>
            <a:off x="269303" y="2084379"/>
            <a:ext cx="6959160" cy="1386185"/>
          </a:xfrm>
        </p:spPr>
        <p:txBody>
          <a:bodyPr/>
          <a:lstStyle/>
          <a:p>
            <a:r>
              <a:rPr lang="en-US" sz="4705" dirty="0">
                <a:solidFill>
                  <a:schemeClr val="bg1"/>
                </a:solidFill>
                <a:latin typeface="+mn-lt"/>
              </a:rPr>
              <a:t>Azure Architect Workshop</a:t>
            </a:r>
            <a:endParaRPr lang="en-US" dirty="0">
              <a:solidFill>
                <a:schemeClr val="bg1"/>
              </a:solidFill>
              <a:latin typeface="+mn-lt"/>
            </a:endParaRPr>
          </a:p>
        </p:txBody>
      </p:sp>
      <p:sp>
        <p:nvSpPr>
          <p:cNvPr id="10" name="Text Placeholder 4"/>
          <p:cNvSpPr txBox="1">
            <a:spLocks/>
          </p:cNvSpPr>
          <p:nvPr/>
        </p:nvSpPr>
        <p:spPr>
          <a:xfrm>
            <a:off x="269301" y="3088950"/>
            <a:ext cx="5837593" cy="17920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b="1" dirty="0"/>
          </a:p>
          <a:p>
            <a:pPr marL="0" indent="0">
              <a:buNone/>
            </a:pPr>
            <a:r>
              <a:rPr lang="en-US" sz="3600" b="1" dirty="0"/>
              <a:t>SAP HANA on Azure </a:t>
            </a:r>
            <a:br>
              <a:rPr lang="en-US" sz="3600" b="1" dirty="0"/>
            </a:br>
            <a:r>
              <a:rPr lang="en-US" sz="3600" b="1" dirty="0"/>
              <a:t>Case Study</a:t>
            </a:r>
          </a:p>
        </p:txBody>
      </p:sp>
    </p:spTree>
    <p:extLst>
      <p:ext uri="{BB962C8B-B14F-4D97-AF65-F5344CB8AC3E}">
        <p14:creationId xmlns:p14="http://schemas.microsoft.com/office/powerpoint/2010/main" val="37193099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95058115"/>
              </p:ext>
            </p:extLst>
          </p:nvPr>
        </p:nvGraphicFramePr>
        <p:xfrm>
          <a:off x="838200" y="705224"/>
          <a:ext cx="10600765" cy="5498001"/>
        </p:xfrm>
        <a:graphic>
          <a:graphicData uri="http://schemas.openxmlformats.org/drawingml/2006/table">
            <a:tbl>
              <a:tblPr/>
              <a:tblGrid>
                <a:gridCol w="713215">
                  <a:extLst>
                    <a:ext uri="{9D8B030D-6E8A-4147-A177-3AD203B41FA5}">
                      <a16:colId xmlns:a16="http://schemas.microsoft.com/office/drawing/2014/main" val="3045509369"/>
                    </a:ext>
                  </a:extLst>
                </a:gridCol>
                <a:gridCol w="630633">
                  <a:extLst>
                    <a:ext uri="{9D8B030D-6E8A-4147-A177-3AD203B41FA5}">
                      <a16:colId xmlns:a16="http://schemas.microsoft.com/office/drawing/2014/main" val="1761527144"/>
                    </a:ext>
                  </a:extLst>
                </a:gridCol>
                <a:gridCol w="503004">
                  <a:extLst>
                    <a:ext uri="{9D8B030D-6E8A-4147-A177-3AD203B41FA5}">
                      <a16:colId xmlns:a16="http://schemas.microsoft.com/office/drawing/2014/main" val="2536194669"/>
                    </a:ext>
                  </a:extLst>
                </a:gridCol>
                <a:gridCol w="165725">
                  <a:extLst>
                    <a:ext uri="{9D8B030D-6E8A-4147-A177-3AD203B41FA5}">
                      <a16:colId xmlns:a16="http://schemas.microsoft.com/office/drawing/2014/main" val="2792376027"/>
                    </a:ext>
                  </a:extLst>
                </a:gridCol>
                <a:gridCol w="1842538">
                  <a:extLst>
                    <a:ext uri="{9D8B030D-6E8A-4147-A177-3AD203B41FA5}">
                      <a16:colId xmlns:a16="http://schemas.microsoft.com/office/drawing/2014/main" val="2867373077"/>
                    </a:ext>
                  </a:extLst>
                </a:gridCol>
                <a:gridCol w="518020">
                  <a:extLst>
                    <a:ext uri="{9D8B030D-6E8A-4147-A177-3AD203B41FA5}">
                      <a16:colId xmlns:a16="http://schemas.microsoft.com/office/drawing/2014/main" val="2626392172"/>
                    </a:ext>
                  </a:extLst>
                </a:gridCol>
                <a:gridCol w="345346">
                  <a:extLst>
                    <a:ext uri="{9D8B030D-6E8A-4147-A177-3AD203B41FA5}">
                      <a16:colId xmlns:a16="http://schemas.microsoft.com/office/drawing/2014/main" val="3344511848"/>
                    </a:ext>
                  </a:extLst>
                </a:gridCol>
                <a:gridCol w="228543">
                  <a:extLst>
                    <a:ext uri="{9D8B030D-6E8A-4147-A177-3AD203B41FA5}">
                      <a16:colId xmlns:a16="http://schemas.microsoft.com/office/drawing/2014/main" val="1363339139"/>
                    </a:ext>
                  </a:extLst>
                </a:gridCol>
                <a:gridCol w="402090">
                  <a:extLst>
                    <a:ext uri="{9D8B030D-6E8A-4147-A177-3AD203B41FA5}">
                      <a16:colId xmlns:a16="http://schemas.microsoft.com/office/drawing/2014/main" val="2460096180"/>
                    </a:ext>
                  </a:extLst>
                </a:gridCol>
                <a:gridCol w="518286">
                  <a:extLst>
                    <a:ext uri="{9D8B030D-6E8A-4147-A177-3AD203B41FA5}">
                      <a16:colId xmlns:a16="http://schemas.microsoft.com/office/drawing/2014/main" val="3325938133"/>
                    </a:ext>
                  </a:extLst>
                </a:gridCol>
                <a:gridCol w="1152139">
                  <a:extLst>
                    <a:ext uri="{9D8B030D-6E8A-4147-A177-3AD203B41FA5}">
                      <a16:colId xmlns:a16="http://schemas.microsoft.com/office/drawing/2014/main" val="870120197"/>
                    </a:ext>
                  </a:extLst>
                </a:gridCol>
                <a:gridCol w="395767">
                  <a:extLst>
                    <a:ext uri="{9D8B030D-6E8A-4147-A177-3AD203B41FA5}">
                      <a16:colId xmlns:a16="http://schemas.microsoft.com/office/drawing/2014/main" val="166716394"/>
                    </a:ext>
                  </a:extLst>
                </a:gridCol>
                <a:gridCol w="415045">
                  <a:extLst>
                    <a:ext uri="{9D8B030D-6E8A-4147-A177-3AD203B41FA5}">
                      <a16:colId xmlns:a16="http://schemas.microsoft.com/office/drawing/2014/main" val="1815612884"/>
                    </a:ext>
                  </a:extLst>
                </a:gridCol>
                <a:gridCol w="421661">
                  <a:extLst>
                    <a:ext uri="{9D8B030D-6E8A-4147-A177-3AD203B41FA5}">
                      <a16:colId xmlns:a16="http://schemas.microsoft.com/office/drawing/2014/main" val="1161919660"/>
                    </a:ext>
                  </a:extLst>
                </a:gridCol>
                <a:gridCol w="959724">
                  <a:extLst>
                    <a:ext uri="{9D8B030D-6E8A-4147-A177-3AD203B41FA5}">
                      <a16:colId xmlns:a16="http://schemas.microsoft.com/office/drawing/2014/main" val="156174454"/>
                    </a:ext>
                  </a:extLst>
                </a:gridCol>
                <a:gridCol w="169982">
                  <a:extLst>
                    <a:ext uri="{9D8B030D-6E8A-4147-A177-3AD203B41FA5}">
                      <a16:colId xmlns:a16="http://schemas.microsoft.com/office/drawing/2014/main" val="1361587731"/>
                    </a:ext>
                  </a:extLst>
                </a:gridCol>
                <a:gridCol w="1219047">
                  <a:extLst>
                    <a:ext uri="{9D8B030D-6E8A-4147-A177-3AD203B41FA5}">
                      <a16:colId xmlns:a16="http://schemas.microsoft.com/office/drawing/2014/main" val="682849424"/>
                    </a:ext>
                  </a:extLst>
                </a:gridCol>
              </a:tblGrid>
              <a:tr h="119431">
                <a:tc gridSpan="12">
                  <a:txBody>
                    <a:bodyPr/>
                    <a:lstStyle/>
                    <a:p>
                      <a:pPr algn="l" fontAlgn="b"/>
                      <a:r>
                        <a:rPr lang="en-US" sz="2800" b="1" i="0" u="none" strike="noStrike" dirty="0">
                          <a:solidFill>
                            <a:srgbClr val="00AAEC"/>
                          </a:solidFill>
                          <a:effectLst/>
                          <a:latin typeface="Calibri" panose="020F0502020204030204" pitchFamily="34" charset="0"/>
                        </a:rPr>
                        <a:t>HANA on Azure with HA</a:t>
                      </a: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a:noFill/>
                    </a:lnB>
                  </a:tcPr>
                </a:tc>
                <a:tc gridSpan="2">
                  <a:txBody>
                    <a:bodyPr/>
                    <a:lstStyle/>
                    <a:p>
                      <a:endParaRPr lang="en-US" sz="1600"/>
                    </a:p>
                  </a:txBody>
                  <a:tcPr marL="2123" marR="2123" marT="2123" marB="0" anchor="b">
                    <a:lnL>
                      <a:noFill/>
                    </a:lnL>
                    <a:lnR>
                      <a:noFill/>
                    </a:lnR>
                    <a:lnT>
                      <a:noFill/>
                    </a:lnT>
                    <a:lnB>
                      <a:noFill/>
                    </a:lnB>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sz="1600"/>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sz="1600"/>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025731"/>
                  </a:ext>
                </a:extLst>
              </a:tr>
              <a:tr h="198440">
                <a:tc>
                  <a:txBody>
                    <a:bodyPr/>
                    <a:lstStyle/>
                    <a:p>
                      <a:pPr algn="l" fontAlgn="b"/>
                      <a:r>
                        <a:rPr lang="en-US" sz="900" b="1" i="0" u="none" strike="noStrike">
                          <a:solidFill>
                            <a:srgbClr val="FFFFFF"/>
                          </a:solidFill>
                          <a:effectLst/>
                          <a:latin typeface="Calibri" panose="020F0502020204030204" pitchFamily="34" charset="0"/>
                        </a:rPr>
                        <a:t>Pricing Model: MOSP</a:t>
                      </a:r>
                    </a:p>
                  </a:txBody>
                  <a:tcPr marL="2123" marR="2123" marT="2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sz="1600"/>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sz="1600"/>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sz="1600"/>
                    </a:p>
                  </a:txBody>
                  <a:tcPr marL="2123" marR="2123" marT="2123"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23" marR="2123" marT="212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endParaRPr lang="en-US" sz="1600"/>
                    </a:p>
                  </a:txBody>
                  <a:tcPr marL="2123" marR="2123" marT="212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US" sz="1000" b="1" i="0" u="none" strike="noStrike">
                        <a:solidFill>
                          <a:srgbClr val="FFFFFF"/>
                        </a:solidFill>
                        <a:effectLst/>
                        <a:latin typeface="Calibri" panose="020F0502020204030204" pitchFamily="34" charset="0"/>
                      </a:endParaRPr>
                    </a:p>
                  </a:txBody>
                  <a:tcPr marL="2123" marR="2123" marT="2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gridSpan="2">
                  <a:txBody>
                    <a:bodyPr/>
                    <a:lstStyle/>
                    <a:p>
                      <a:pPr algn="r" fontAlgn="b"/>
                      <a:r>
                        <a:rPr lang="en-US" sz="1050" b="1" i="0" u="none" strike="noStrike" dirty="0">
                          <a:solidFill>
                            <a:srgbClr val="FFFFFF"/>
                          </a:solidFill>
                          <a:effectLst/>
                          <a:latin typeface="Calibri" panose="020F0502020204030204" pitchFamily="34" charset="0"/>
                        </a:rPr>
                        <a:t>$ 20,502.52/month</a:t>
                      </a:r>
                    </a:p>
                  </a:txBody>
                  <a:tcPr marL="2123" marR="2123" marT="2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pPr algn="r" fontAlgn="b"/>
                      <a:endParaRPr lang="en-US" sz="1000" b="1" i="0" u="none" strike="noStrike">
                        <a:solidFill>
                          <a:srgbClr val="FFFFFF"/>
                        </a:solidFill>
                        <a:effectLst/>
                        <a:latin typeface="Calibri" panose="020F0502020204030204" pitchFamily="34" charset="0"/>
                      </a:endParaRPr>
                    </a:p>
                  </a:txBody>
                  <a:tcPr marL="2123" marR="2123" marT="2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a:txBody>
                    <a:bodyPr/>
                    <a:lstStyle/>
                    <a:p>
                      <a:pPr algn="r" fontAlgn="b"/>
                      <a:r>
                        <a:rPr lang="en-US" sz="1050" b="1" i="0" u="none" strike="noStrike">
                          <a:solidFill>
                            <a:srgbClr val="FFFFFF"/>
                          </a:solidFill>
                          <a:effectLst/>
                          <a:latin typeface="Calibri" panose="020F0502020204030204" pitchFamily="34" charset="0"/>
                        </a:rPr>
                        <a:t>$ 246,030.24/year</a:t>
                      </a:r>
                    </a:p>
                  </a:txBody>
                  <a:tcPr marL="2123" marR="2123" marT="21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1761367388"/>
                  </a:ext>
                </a:extLst>
              </a:tr>
              <a:tr h="69523">
                <a:tc>
                  <a:txBody>
                    <a:bodyPr/>
                    <a:lstStyle/>
                    <a:p>
                      <a:pPr algn="l" fontAlgn="ctr"/>
                      <a:r>
                        <a:rPr lang="en-US" sz="800" b="1" i="0" u="none" strike="noStrike">
                          <a:solidFill>
                            <a:srgbClr val="FFFFFF"/>
                          </a:solidFill>
                          <a:effectLst/>
                          <a:latin typeface="Calibri" panose="020F0502020204030204" pitchFamily="34" charset="0"/>
                        </a:rPr>
                        <a:t>Environment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800" b="1" i="0" u="none" strike="noStrike">
                          <a:solidFill>
                            <a:srgbClr val="FFFFFF"/>
                          </a:solidFill>
                          <a:effectLst/>
                          <a:latin typeface="Calibri" panose="020F0502020204030204" pitchFamily="34" charset="0"/>
                        </a:rPr>
                        <a:t>Scenario</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l" fontAlgn="ctr"/>
                      <a:r>
                        <a:rPr lang="en-US" sz="800" b="1" i="0" u="none" strike="noStrike">
                          <a:solidFill>
                            <a:srgbClr val="FFFFFF"/>
                          </a:solidFill>
                          <a:effectLst/>
                          <a:latin typeface="Calibri" panose="020F0502020204030204" pitchFamily="34" charset="0"/>
                        </a:rPr>
                        <a:t>Category</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l"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800" b="1" i="0" u="none" strike="noStrike">
                          <a:solidFill>
                            <a:srgbClr val="FFFFFF"/>
                          </a:solidFill>
                          <a:effectLst/>
                          <a:latin typeface="Calibri" panose="020F0502020204030204" pitchFamily="34" charset="0"/>
                        </a:rPr>
                        <a:t>Service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800" b="1" i="0" u="none" strike="noStrike">
                          <a:solidFill>
                            <a:srgbClr val="FFFFFF"/>
                          </a:solidFill>
                          <a:effectLst/>
                          <a:latin typeface="Calibri" panose="020F0502020204030204" pitchFamily="34" charset="0"/>
                        </a:rPr>
                        <a:t>Region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l" fontAlgn="ctr"/>
                      <a:r>
                        <a:rPr lang="en-US" sz="800" b="1" i="0" u="none" strike="noStrike">
                          <a:solidFill>
                            <a:srgbClr val="FFFFFF"/>
                          </a:solidFill>
                          <a:effectLst/>
                          <a:latin typeface="Calibri" panose="020F0502020204030204" pitchFamily="34" charset="0"/>
                        </a:rPr>
                        <a:t>Quantity</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l"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l" fontAlgn="ctr"/>
                      <a:r>
                        <a:rPr lang="en-US" sz="800" b="1" i="0" u="none" strike="noStrike">
                          <a:solidFill>
                            <a:srgbClr val="FFFFFF"/>
                          </a:solidFill>
                          <a:effectLst/>
                          <a:latin typeface="Calibri" panose="020F0502020204030204" pitchFamily="34" charset="0"/>
                        </a:rPr>
                        <a:t>Usage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l"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l" fontAlgn="ctr"/>
                      <a:r>
                        <a:rPr lang="en-US" sz="800" b="1" i="0" u="none" strike="noStrike">
                          <a:solidFill>
                            <a:srgbClr val="FFFFFF"/>
                          </a:solidFill>
                          <a:effectLst/>
                          <a:latin typeface="Calibri" panose="020F0502020204030204" pitchFamily="34" charset="0"/>
                        </a:rPr>
                        <a:t>Description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r"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r" fontAlgn="ctr"/>
                      <a:r>
                        <a:rPr lang="en-US" sz="800" b="1" i="0" u="none" strike="noStrike">
                          <a:solidFill>
                            <a:srgbClr val="FFFFFF"/>
                          </a:solidFill>
                          <a:effectLst/>
                          <a:latin typeface="Calibri" panose="020F0502020204030204" pitchFamily="34" charset="0"/>
                        </a:rPr>
                        <a:t>Price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r"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r" fontAlgn="ctr"/>
                      <a:r>
                        <a:rPr lang="en-US" sz="1000" b="1" i="0" u="none" strike="noStrike" dirty="0">
                          <a:solidFill>
                            <a:srgbClr val="FFFFFF"/>
                          </a:solidFill>
                          <a:effectLst/>
                          <a:latin typeface="Calibri" panose="020F0502020204030204" pitchFamily="34" charset="0"/>
                        </a:rPr>
                        <a:t>Scenario Cost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r" fontAlgn="ctr"/>
                      <a:endParaRPr lang="en-US" sz="90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r" fontAlgn="ctr"/>
                      <a:r>
                        <a:rPr lang="en-US" sz="1000" b="1" i="0" u="none" strike="noStrike">
                          <a:solidFill>
                            <a:srgbClr val="FFFFFF"/>
                          </a:solidFill>
                          <a:effectLst/>
                          <a:latin typeface="Calibri" panose="020F0502020204030204" pitchFamily="34" charset="0"/>
                        </a:rPr>
                        <a:t>Env Total</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3400402280"/>
                  </a:ext>
                </a:extLst>
              </a:tr>
              <a:tr h="119431">
                <a:tc rowSpan="17">
                  <a:txBody>
                    <a:bodyPr/>
                    <a:lstStyle/>
                    <a:p>
                      <a:pPr algn="l" fontAlgn="ctr"/>
                      <a:r>
                        <a:rPr lang="en-US" sz="800" b="0" i="0" u="none" strike="noStrike">
                          <a:solidFill>
                            <a:srgbClr val="000000"/>
                          </a:solidFill>
                          <a:effectLst/>
                          <a:latin typeface="Calibri" panose="020F0502020204030204" pitchFamily="34" charset="0"/>
                        </a:rPr>
                        <a:t>Production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a:txBody>
                    <a:bodyPr/>
                    <a:lstStyle/>
                    <a:p>
                      <a:pPr algn="l" fontAlgn="ctr"/>
                      <a:r>
                        <a:rPr lang="en-US" sz="800" b="0" i="0" u="none" strike="noStrike">
                          <a:solidFill>
                            <a:srgbClr val="000000"/>
                          </a:solidFill>
                          <a:effectLst/>
                          <a:latin typeface="Calibri" panose="020F0502020204030204" pitchFamily="34" charset="0"/>
                        </a:rPr>
                        <a:t>HANA on Azure with HA</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A2 Medium (2 cores, 3.5GB RAM) Standard 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DC</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$ 133.92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gridSpan="2">
                  <a:txBody>
                    <a:bodyPr/>
                    <a:lstStyle/>
                    <a:p>
                      <a:pPr algn="r" fontAlgn="ctr"/>
                      <a:r>
                        <a:rPr lang="en-US" sz="1000" b="0" i="0" u="none" strike="noStrike" dirty="0">
                          <a:solidFill>
                            <a:srgbClr val="000000"/>
                          </a:solidFill>
                          <a:effectLst/>
                          <a:latin typeface="Calibri" panose="020F0502020204030204" pitchFamily="34" charset="0"/>
                        </a:rPr>
                        <a:t>$ 20,502.52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7">
                  <a:txBody>
                    <a:bodyPr/>
                    <a:lstStyle/>
                    <a:p>
                      <a:pPr algn="r" fontAlgn="ctr"/>
                      <a:r>
                        <a:rPr lang="en-US" sz="1000" b="0" i="0" u="none" strike="noStrike" dirty="0">
                          <a:solidFill>
                            <a:srgbClr val="000000"/>
                          </a:solidFill>
                          <a:effectLst/>
                          <a:latin typeface="Calibri" panose="020F0502020204030204" pitchFamily="34" charset="0"/>
                        </a:rPr>
                        <a:t>$ 20,502.52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5469525"/>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D11 v2 (2 cores, 14 GB RAM, 100 GB SSD) Standard 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ASCS Windows Cluster</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$ 513.36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720531261"/>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Page Blobs and Disks Locally Redundant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1408 GB</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OS x 11 VMs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$ 70.40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4112063644"/>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Networking</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VPN Gateway High Performance VPN Gateway</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VPN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VPN Gateway</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$ 364.56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602901741"/>
                  </a:ext>
                </a:extLst>
              </a:tr>
              <a:tr h="60174">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Networking</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Unlimited Data Plan 500 Mbps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ExpressRoute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$ 2,750.00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507722157"/>
                  </a:ext>
                </a:extLst>
              </a:tr>
              <a:tr h="178687">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Hybrid Integration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Backup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Instances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GB each instance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Includes 16512 GB of Geo Redundant Storage Standard IO - Block Blob</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$ 797.58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95059194"/>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PremiumStorage P20 - 512 GB SSD Drive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3 Unit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HANA Dev/Test/QA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$ 199.68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155765301"/>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PremiumStorage P30 - 1024 GB SSD Drive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3 Unit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HANA Dev/Test/QA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$ 368.64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60631291"/>
                  </a:ext>
                </a:extLst>
              </a:tr>
              <a:tr h="178687">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GS4 (16 cores, 224 GB RAM, 3072 GB SSD)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50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HANA QA</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$ 220.00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326374343"/>
                  </a:ext>
                </a:extLst>
              </a:tr>
              <a:tr h="178687">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D14 v2 (16 cores, 112 GB RAM, 800 GB SSD)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200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HANA Dev/Test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$ 638.00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872091655"/>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A3 Large (4 cores, 7GB RAM)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Monitor</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$ 178.56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901731328"/>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PremiumStorage P30 - 1024 GB SSD Drive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Backup storage (short term)</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$ 245.76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222598862"/>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A3 Large (4 cores, 7GB RAM)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Backup</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$ 178.56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81864846"/>
                  </a:ext>
                </a:extLst>
              </a:tr>
              <a:tr h="178687">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D12 v2 (4 cores, 28 GB RAM, 200 GB SSD)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ASCS/AP</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$ 599.66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955106974"/>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PremiumStorage P20 - 512 GB SSD Drive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fr-FR"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fr-FR" sz="800" b="0" i="0" u="none" strike="noStrike">
                          <a:solidFill>
                            <a:srgbClr val="000000"/>
                          </a:solidFill>
                          <a:effectLst/>
                          <a:latin typeface="Calibri" panose="020F0502020204030204" pitchFamily="34" charset="0"/>
                        </a:rPr>
                        <a:t>HANA Production Database Log Files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$ 133.12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807067972"/>
                  </a:ext>
                </a:extLst>
              </a:tr>
              <a:tr h="119431">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Data +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PremiumStorage P30 - 1024 GB SSD Drive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12 Unit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fr-FR"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fr-FR" sz="800" b="0" i="0" u="none" strike="noStrike">
                          <a:solidFill>
                            <a:srgbClr val="000000"/>
                          </a:solidFill>
                          <a:effectLst/>
                          <a:latin typeface="Calibri" panose="020F0502020204030204" pitchFamily="34" charset="0"/>
                        </a:rPr>
                        <a:t>HANA Production Database Files Storage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$ 1,474.56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254605499"/>
                  </a:ext>
                </a:extLst>
              </a:tr>
              <a:tr h="178687">
                <a:tc vMerge="1">
                  <a:txBody>
                    <a:bodyPr/>
                    <a:lstStyle/>
                    <a:p>
                      <a:endParaRPr lang="en-US"/>
                    </a:p>
                  </a:txBody>
                  <a:tcPr/>
                </a:tc>
                <a:tc vMerge="1">
                  <a:txBody>
                    <a:bodyPr/>
                    <a:lstStyle/>
                    <a:p>
                      <a:endParaRPr lang="en-US"/>
                    </a:p>
                  </a:txBody>
                  <a:tcPr/>
                </a:tc>
                <a:tc gridSpan="2">
                  <a:txBody>
                    <a:bodyPr/>
                    <a:lstStyle/>
                    <a:p>
                      <a:pPr algn="l" fontAlgn="ctr"/>
                      <a:r>
                        <a:rPr lang="en-US" sz="800" b="0" i="0" u="none" strike="noStrike">
                          <a:solidFill>
                            <a:srgbClr val="000000"/>
                          </a:solidFill>
                          <a:effectLst/>
                          <a:latin typeface="Calibri" panose="020F0502020204030204" pitchFamily="34" charset="0"/>
                        </a:rPr>
                        <a:t>Compute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Virtual Machine GS5 (32 cores, 448 GB RAM, 6144 GB SSD) Standard Non-Windows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800" b="0" i="0" u="none" strike="noStrike">
                          <a:solidFill>
                            <a:srgbClr val="000000"/>
                          </a:solidFill>
                          <a:effectLst/>
                          <a:latin typeface="Calibri" panose="020F0502020204030204" pitchFamily="34" charset="0"/>
                        </a:rPr>
                        <a:t>US East 2</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2 units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744 Hours</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800" b="0" i="0" u="none" strike="noStrike">
                          <a:solidFill>
                            <a:srgbClr val="000000"/>
                          </a:solidFill>
                          <a:effectLst/>
                          <a:latin typeface="Calibri" panose="020F0502020204030204" pitchFamily="34" charset="0"/>
                        </a:rPr>
                        <a:t>HANA Production</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en-US" sz="900" b="0" i="0" u="none" strike="noStrike">
                        <a:solidFill>
                          <a:srgbClr val="000000"/>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r" fontAlgn="ctr"/>
                      <a:r>
                        <a:rPr lang="en-US" sz="800" b="0" i="0" u="none" strike="noStrike">
                          <a:solidFill>
                            <a:srgbClr val="000000"/>
                          </a:solidFill>
                          <a:effectLst/>
                          <a:latin typeface="Calibri" panose="020F0502020204030204" pitchFamily="34" charset="0"/>
                        </a:rPr>
                        <a:t>$ 11,636.16 </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121881517"/>
                  </a:ext>
                </a:extLst>
              </a:tr>
              <a:tr h="139183">
                <a:tc gridSpan="16">
                  <a:txBody>
                    <a:bodyPr/>
                    <a:lstStyle/>
                    <a:p>
                      <a:pPr algn="r" fontAlgn="ctr"/>
                      <a:r>
                        <a:rPr lang="en-US" sz="1050" b="0" i="0" u="none" strike="noStrike">
                          <a:solidFill>
                            <a:srgbClr val="FFFFFF"/>
                          </a:solidFill>
                          <a:effectLst/>
                          <a:latin typeface="Calibri" panose="020F0502020204030204" pitchFamily="34" charset="0"/>
                        </a:rPr>
                        <a:t>Support Level: Included</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fontAlgn="ctr"/>
                      <a:endParaRPr lang="en-US" sz="105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a:txBody>
                    <a:bodyPr/>
                    <a:lstStyle/>
                    <a:p>
                      <a:pPr algn="r" fontAlgn="ctr"/>
                      <a:r>
                        <a:rPr lang="en-US" sz="1000" b="1" i="0" u="none" strike="noStrike">
                          <a:solidFill>
                            <a:srgbClr val="FFFFFF"/>
                          </a:solidFill>
                          <a:effectLst/>
                          <a:latin typeface="Calibri" panose="020F0502020204030204" pitchFamily="34" charset="0"/>
                        </a:rPr>
                        <a:t>Billing and Community Support</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2767989247"/>
                  </a:ext>
                </a:extLst>
              </a:tr>
              <a:tr h="73342">
                <a:tc gridSpan="16">
                  <a:txBody>
                    <a:bodyPr/>
                    <a:lstStyle/>
                    <a:p>
                      <a:pPr algn="r" fontAlgn="ctr"/>
                      <a:r>
                        <a:rPr lang="en-US" sz="1050" b="0" i="0" u="none" strike="noStrike">
                          <a:solidFill>
                            <a:srgbClr val="FFFFFF"/>
                          </a:solidFill>
                          <a:effectLst/>
                          <a:latin typeface="Calibri" panose="020F0502020204030204" pitchFamily="34" charset="0"/>
                        </a:rPr>
                        <a:t>Total Cost Estimate</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fontAlgn="ctr"/>
                      <a:endParaRPr lang="en-US" sz="1050" b="1" i="0" u="none" strike="noStrike">
                        <a:solidFill>
                          <a:srgbClr val="FFFFFF"/>
                        </a:solidFill>
                        <a:effectLst/>
                        <a:latin typeface="Calibri" panose="020F0502020204030204" pitchFamily="34" charset="0"/>
                      </a:endParaRP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a:txBody>
                    <a:bodyPr/>
                    <a:lstStyle/>
                    <a:p>
                      <a:pPr algn="r" fontAlgn="ctr"/>
                      <a:r>
                        <a:rPr lang="en-US" sz="1000" b="1" i="0" u="none" strike="noStrike">
                          <a:solidFill>
                            <a:srgbClr val="FFFFFF"/>
                          </a:solidFill>
                          <a:effectLst/>
                          <a:latin typeface="Calibri" panose="020F0502020204030204" pitchFamily="34" charset="0"/>
                        </a:rPr>
                        <a:t>$ 20,502.52/month</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2704407720"/>
                  </a:ext>
                </a:extLst>
              </a:tr>
              <a:tr h="73342">
                <a:tc gridSpan="17">
                  <a:txBody>
                    <a:bodyPr/>
                    <a:lstStyle/>
                    <a:p>
                      <a:pPr algn="r" fontAlgn="ctr"/>
                      <a:r>
                        <a:rPr lang="en-US" sz="1050" b="0" i="0" u="none" strike="noStrike">
                          <a:solidFill>
                            <a:srgbClr val="FFFFFF"/>
                          </a:solidFill>
                          <a:effectLst/>
                          <a:latin typeface="Calibri" panose="020F0502020204030204" pitchFamily="34" charset="0"/>
                        </a:rPr>
                        <a:t>Prices as of 06/07/2016</a:t>
                      </a:r>
                    </a:p>
                  </a:txBody>
                  <a:tcPr marL="2123" marR="2123" marT="21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7000834"/>
                  </a:ext>
                </a:extLst>
              </a:tr>
              <a:tr h="60174">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l"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r"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r"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r" fontAlgn="b"/>
                      <a:endParaRPr lang="en-US" sz="800" b="0" i="0" u="none" strike="noStrike">
                        <a:solidFill>
                          <a:srgbClr val="000000"/>
                        </a:solidFill>
                        <a:effectLst/>
                        <a:latin typeface="Calibri" panose="020F0502020204030204" pitchFamily="34" charset="0"/>
                      </a:endParaRPr>
                    </a:p>
                  </a:txBody>
                  <a:tcPr marL="2123" marR="2123" marT="212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2370008712"/>
                  </a:ext>
                </a:extLst>
              </a:tr>
              <a:tr h="40422">
                <a:tc gridSpan="17">
                  <a:txBody>
                    <a:bodyPr/>
                    <a:lstStyle/>
                    <a:p>
                      <a:pPr algn="ctr" fontAlgn="t"/>
                      <a:r>
                        <a:rPr lang="en-US" sz="500" b="1" i="0" u="none" strike="noStrike" dirty="0">
                          <a:solidFill>
                            <a:srgbClr val="000000"/>
                          </a:solidFill>
                          <a:effectLst/>
                          <a:latin typeface="Calibri" panose="020F0502020204030204" pitchFamily="34" charset="0"/>
                        </a:rPr>
                        <a:t>MICROSOFT CONFIDENTIAL - SUBJECT TO NON-DISCLOSURE AGREEMENT NOTICE AND DISCLAIMER</a:t>
                      </a:r>
                    </a:p>
                  </a:txBody>
                  <a:tcPr marL="2123" marR="2123" marT="2123"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7008998"/>
                  </a:ext>
                </a:extLst>
              </a:tr>
              <a:tr h="79926">
                <a:tc gridSpan="17">
                  <a:txBody>
                    <a:bodyPr/>
                    <a:lstStyle/>
                    <a:p>
                      <a:pPr algn="ctr" fontAlgn="t"/>
                      <a:r>
                        <a:rPr lang="en-US" sz="500" b="0" i="0" u="none" strike="noStrike">
                          <a:solidFill>
                            <a:srgbClr val="000000"/>
                          </a:solidFill>
                          <a:effectLst/>
                          <a:latin typeface="Calibri" panose="020F0502020204030204" pitchFamily="34" charset="0"/>
                        </a:rPr>
                        <a:t>This document is an estimating tool intended for use by US headquartered companies only. Please consult local pricing information for other countries. Prices and other terms of purchase are controlled by the agreement you enter with Microsoft, not this document. While we strive for accuracy the content is believed to be accurate as of the date of listed above, this information is subject to change at any time without Notice and should not be interpreted to be a commitment, guarantee, or offer by Microsoft.</a:t>
                      </a:r>
                    </a:p>
                  </a:txBody>
                  <a:tcPr marL="2123" marR="2123" marT="2123"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5716359"/>
                  </a:ext>
                </a:extLst>
              </a:tr>
              <a:tr h="40422">
                <a:tc gridSpan="17">
                  <a:txBody>
                    <a:bodyPr/>
                    <a:lstStyle/>
                    <a:p>
                      <a:pPr algn="ctr" fontAlgn="t"/>
                      <a:r>
                        <a:rPr lang="en-US" sz="500" b="1" i="0" u="none" strike="noStrike" dirty="0">
                          <a:solidFill>
                            <a:srgbClr val="000000"/>
                          </a:solidFill>
                          <a:effectLst/>
                          <a:latin typeface="Calibri" panose="020F0502020204030204" pitchFamily="34" charset="0"/>
                        </a:rPr>
                        <a:t>MICROSOFT MAKES NO WARRANTIES, EXPRESS, IMPLIED OR STATUTORY, AS TO THE INFORMATION IN THIS DOCUMENT</a:t>
                      </a:r>
                    </a:p>
                  </a:txBody>
                  <a:tcPr marL="2123" marR="2123" marT="2123"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3983332"/>
                  </a:ext>
                </a:extLst>
              </a:tr>
            </a:tbl>
          </a:graphicData>
        </a:graphic>
      </p:graphicFrame>
      <p:sp>
        <p:nvSpPr>
          <p:cNvPr id="6" name="Rectangle 5"/>
          <p:cNvSpPr/>
          <p:nvPr/>
        </p:nvSpPr>
        <p:spPr>
          <a:xfrm>
            <a:off x="1063812" y="6402312"/>
            <a:ext cx="9813365" cy="307777"/>
          </a:xfrm>
          <a:prstGeom prst="rect">
            <a:avLst/>
          </a:prstGeom>
        </p:spPr>
        <p:txBody>
          <a:bodyPr wrap="square">
            <a:spAutoFit/>
          </a:bodyPr>
          <a:lstStyle/>
          <a:p>
            <a:r>
              <a:rPr lang="en-US" sz="1400" dirty="0">
                <a:solidFill>
                  <a:schemeClr val="bg1"/>
                </a:solidFill>
              </a:rPr>
              <a:t>(*) NOT INCLUDED : Database licenses, SIOS </a:t>
            </a:r>
            <a:r>
              <a:rPr lang="en-US" sz="1400" dirty="0" err="1">
                <a:solidFill>
                  <a:schemeClr val="bg1"/>
                </a:solidFill>
              </a:rPr>
              <a:t>Datakeeper</a:t>
            </a:r>
            <a:r>
              <a:rPr lang="en-US" sz="1400" dirty="0">
                <a:solidFill>
                  <a:schemeClr val="bg1"/>
                </a:solidFill>
              </a:rPr>
              <a:t>, ExpressRoute (telco), Microsoft Premier Support, Managed Services  </a:t>
            </a:r>
          </a:p>
        </p:txBody>
      </p:sp>
    </p:spTree>
    <p:extLst>
      <p:ext uri="{BB962C8B-B14F-4D97-AF65-F5344CB8AC3E}">
        <p14:creationId xmlns:p14="http://schemas.microsoft.com/office/powerpoint/2010/main" val="239280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Potential customer questions </a:t>
            </a:r>
          </a:p>
        </p:txBody>
      </p:sp>
      <p:sp>
        <p:nvSpPr>
          <p:cNvPr id="3" name="Content Placeholder 2"/>
          <p:cNvSpPr>
            <a:spLocks noGrp="1"/>
          </p:cNvSpPr>
          <p:nvPr>
            <p:ph sz="quarter" idx="10"/>
          </p:nvPr>
        </p:nvSpPr>
        <p:spPr>
          <a:xfrm>
            <a:off x="269238" y="1663946"/>
            <a:ext cx="11695893" cy="4035467"/>
          </a:xfrm>
        </p:spPr>
        <p:txBody>
          <a:bodyPr>
            <a:noAutofit/>
          </a:bodyPr>
          <a:lstStyle/>
          <a:p>
            <a:r>
              <a:rPr lang="en-US" sz="2800" dirty="0">
                <a:solidFill>
                  <a:schemeClr val="bg1"/>
                </a:solidFill>
              </a:rPr>
              <a:t>Why do we use Cloud (in the first place) ? </a:t>
            </a:r>
          </a:p>
          <a:p>
            <a:r>
              <a:rPr lang="en-US" sz="2800" dirty="0">
                <a:solidFill>
                  <a:schemeClr val="bg1"/>
                </a:solidFill>
              </a:rPr>
              <a:t>We’re new to Cloud – security, stability and performance </a:t>
            </a:r>
            <a:r>
              <a:rPr lang="en-US" sz="2800" dirty="0" err="1">
                <a:solidFill>
                  <a:schemeClr val="bg1"/>
                </a:solidFill>
              </a:rPr>
              <a:t>etc</a:t>
            </a:r>
            <a:r>
              <a:rPr lang="en-US" sz="2800" dirty="0">
                <a:solidFill>
                  <a:schemeClr val="bg1"/>
                </a:solidFill>
              </a:rPr>
              <a:t> all good ? </a:t>
            </a:r>
          </a:p>
          <a:p>
            <a:r>
              <a:rPr lang="en-US" sz="2800" dirty="0">
                <a:solidFill>
                  <a:schemeClr val="bg1"/>
                </a:solidFill>
              </a:rPr>
              <a:t>ECC remains on-premises until Dec CY17 – integrations between ECC and BW will work ? </a:t>
            </a:r>
          </a:p>
          <a:p>
            <a:r>
              <a:rPr lang="en-US" sz="2800" dirty="0">
                <a:solidFill>
                  <a:schemeClr val="bg1"/>
                </a:solidFill>
              </a:rPr>
              <a:t>How much does Azure cost ? Give us at least two options (e.g. HA and Non-HA). </a:t>
            </a:r>
          </a:p>
          <a:p>
            <a:r>
              <a:rPr lang="en-US" sz="2800" dirty="0">
                <a:solidFill>
                  <a:schemeClr val="bg1"/>
                </a:solidFill>
              </a:rPr>
              <a:t>When we encounter a problem, who is the point of contact ? </a:t>
            </a:r>
          </a:p>
          <a:p>
            <a:endParaRPr lang="en-US" sz="2800" dirty="0">
              <a:solidFill>
                <a:schemeClr val="bg1"/>
              </a:solidFill>
            </a:endParaRPr>
          </a:p>
          <a:p>
            <a:endParaRPr lang="en-US" sz="2800" dirty="0">
              <a:solidFill>
                <a:schemeClr val="bg1"/>
              </a:solidFill>
            </a:endParaRPr>
          </a:p>
        </p:txBody>
      </p:sp>
      <p:sp>
        <p:nvSpPr>
          <p:cNvPr id="4" name="Freeform 3"/>
          <p:cNvSpPr>
            <a:spLocks noChangeAspect="1"/>
          </p:cNvSpPr>
          <p:nvPr/>
        </p:nvSpPr>
        <p:spPr bwMode="black">
          <a:xfrm>
            <a:off x="7886319" y="341982"/>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5" name="Rectangle 4"/>
          <p:cNvSpPr/>
          <p:nvPr/>
        </p:nvSpPr>
        <p:spPr>
          <a:xfrm>
            <a:off x="8178309" y="87604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588568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37538" y="1147752"/>
          <a:ext cx="10813312" cy="3283043"/>
        </p:xfrm>
        <a:graphic>
          <a:graphicData uri="http://schemas.openxmlformats.org/drawingml/2006/table">
            <a:tbl>
              <a:tblPr firstRow="1" bandRow="1">
                <a:tableStyleId>{7DF18680-E054-41AD-8BC1-D1AEF772440D}</a:tableStyleId>
              </a:tblPr>
              <a:tblGrid>
                <a:gridCol w="765129">
                  <a:extLst>
                    <a:ext uri="{9D8B030D-6E8A-4147-A177-3AD203B41FA5}">
                      <a16:colId xmlns:a16="http://schemas.microsoft.com/office/drawing/2014/main" val="20001"/>
                    </a:ext>
                  </a:extLst>
                </a:gridCol>
                <a:gridCol w="1187793">
                  <a:extLst>
                    <a:ext uri="{9D8B030D-6E8A-4147-A177-3AD203B41FA5}">
                      <a16:colId xmlns:a16="http://schemas.microsoft.com/office/drawing/2014/main" val="20002"/>
                    </a:ext>
                  </a:extLst>
                </a:gridCol>
                <a:gridCol w="808213">
                  <a:extLst>
                    <a:ext uri="{9D8B030D-6E8A-4147-A177-3AD203B41FA5}">
                      <a16:colId xmlns:a16="http://schemas.microsoft.com/office/drawing/2014/main" val="20004"/>
                    </a:ext>
                  </a:extLst>
                </a:gridCol>
                <a:gridCol w="999039">
                  <a:extLst>
                    <a:ext uri="{9D8B030D-6E8A-4147-A177-3AD203B41FA5}">
                      <a16:colId xmlns:a16="http://schemas.microsoft.com/office/drawing/2014/main" val="20006"/>
                    </a:ext>
                  </a:extLst>
                </a:gridCol>
                <a:gridCol w="931690">
                  <a:extLst>
                    <a:ext uri="{9D8B030D-6E8A-4147-A177-3AD203B41FA5}">
                      <a16:colId xmlns:a16="http://schemas.microsoft.com/office/drawing/2014/main" val="2606579063"/>
                    </a:ext>
                  </a:extLst>
                </a:gridCol>
                <a:gridCol w="1105681">
                  <a:extLst>
                    <a:ext uri="{9D8B030D-6E8A-4147-A177-3AD203B41FA5}">
                      <a16:colId xmlns:a16="http://schemas.microsoft.com/office/drawing/2014/main" val="2905305948"/>
                    </a:ext>
                  </a:extLst>
                </a:gridCol>
                <a:gridCol w="1229157">
                  <a:extLst>
                    <a:ext uri="{9D8B030D-6E8A-4147-A177-3AD203B41FA5}">
                      <a16:colId xmlns:a16="http://schemas.microsoft.com/office/drawing/2014/main" val="2306476552"/>
                    </a:ext>
                  </a:extLst>
                </a:gridCol>
                <a:gridCol w="1818478">
                  <a:extLst>
                    <a:ext uri="{9D8B030D-6E8A-4147-A177-3AD203B41FA5}">
                      <a16:colId xmlns:a16="http://schemas.microsoft.com/office/drawing/2014/main" val="3954147546"/>
                    </a:ext>
                  </a:extLst>
                </a:gridCol>
                <a:gridCol w="1968132">
                  <a:extLst>
                    <a:ext uri="{9D8B030D-6E8A-4147-A177-3AD203B41FA5}">
                      <a16:colId xmlns:a16="http://schemas.microsoft.com/office/drawing/2014/main" val="1089673987"/>
                    </a:ext>
                  </a:extLst>
                </a:gridCol>
              </a:tblGrid>
              <a:tr h="339575">
                <a:tc>
                  <a:txBody>
                    <a:bodyPr/>
                    <a:lstStyle/>
                    <a:p>
                      <a:pPr algn="ctr"/>
                      <a:r>
                        <a:rPr lang="en-US" sz="1400" dirty="0">
                          <a:latin typeface="+mj-lt"/>
                        </a:rPr>
                        <a:t>VM Type</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VM Size</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SAPS</a:t>
                      </a:r>
                      <a:endParaRPr lang="en-US" sz="1400" b="1" dirty="0">
                        <a:solidFill>
                          <a:schemeClr val="tx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IOPS</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Disk Bandwidth</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Max Network </a:t>
                      </a:r>
                      <a:br>
                        <a:rPr lang="en-US" sz="1400" dirty="0">
                          <a:latin typeface="+mj-lt"/>
                        </a:rPr>
                      </a:br>
                      <a:r>
                        <a:rPr lang="en-US" sz="1400" dirty="0">
                          <a:latin typeface="+mj-lt"/>
                        </a:rPr>
                        <a:t>Bandwidth</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Compute Cost (Linux)</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mj-lt"/>
                        </a:rPr>
                        <a:t>Processor</a:t>
                      </a:r>
                      <a:endParaRPr lang="en-US" sz="1400" b="1" dirty="0">
                        <a:solidFill>
                          <a:schemeClr val="bg1"/>
                        </a:solidFill>
                        <a:latin typeface="+mj-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mj-lt"/>
                          <a:ea typeface="Tahoma" panose="020B0604030504040204" pitchFamily="34" charset="0"/>
                          <a:cs typeface="Tahoma" panose="020B0604030504040204" pitchFamily="34" charset="0"/>
                        </a:rPr>
                        <a:t>Where</a:t>
                      </a:r>
                      <a:r>
                        <a:rPr lang="en-US" sz="1400" b="1" baseline="0" dirty="0">
                          <a:solidFill>
                            <a:schemeClr val="tx1"/>
                          </a:solidFill>
                          <a:latin typeface="+mj-lt"/>
                          <a:ea typeface="Tahoma" panose="020B0604030504040204" pitchFamily="34" charset="0"/>
                          <a:cs typeface="Tahoma" panose="020B0604030504040204" pitchFamily="34" charset="0"/>
                        </a:rPr>
                        <a:t> to use</a:t>
                      </a:r>
                      <a:endParaRPr lang="en-US" sz="1400" b="1" dirty="0">
                        <a:solidFill>
                          <a:schemeClr val="tx1"/>
                        </a:solidFill>
                        <a:latin typeface="+mj-lt"/>
                        <a:ea typeface="Tahoma" panose="020B0604030504040204" pitchFamily="34" charset="0"/>
                        <a:cs typeface="Tahoma" panose="020B0604030504040204" pitchFamily="34" charset="0"/>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0898">
                <a:tc>
                  <a:txBody>
                    <a:bodyPr/>
                    <a:lstStyle/>
                    <a:p>
                      <a:pPr algn="ctr"/>
                      <a:r>
                        <a:rPr lang="en-US" sz="1400" kern="1200" dirty="0">
                          <a:latin typeface="+mj-lt"/>
                        </a:rPr>
                        <a:t>DS14_v2</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16 CPU,</a:t>
                      </a:r>
                      <a:r>
                        <a:rPr lang="en-US" sz="1400" kern="1200" baseline="0" dirty="0">
                          <a:latin typeface="+mj-lt"/>
                        </a:rPr>
                        <a:t> </a:t>
                      </a:r>
                      <a:br>
                        <a:rPr lang="en-US" sz="1400" kern="1200" baseline="0" dirty="0">
                          <a:latin typeface="+mj-lt"/>
                        </a:rPr>
                      </a:br>
                      <a:r>
                        <a:rPr lang="en-US" sz="1400" kern="1200" baseline="0" dirty="0">
                          <a:solidFill>
                            <a:srgbClr val="FF0000"/>
                          </a:solidFill>
                          <a:latin typeface="+mj-lt"/>
                        </a:rPr>
                        <a:t>112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latin typeface="+mj-lt"/>
                        </a:rPr>
                        <a:t>24,180</a:t>
                      </a:r>
                      <a:endParaRPr kumimoji="0" lang="en-US" sz="1400" b="0" i="0" u="none" strike="noStrike" kern="1200" cap="none" spc="0" normalizeH="0" baseline="0" noProof="0" dirty="0">
                        <a:ln>
                          <a:noFill/>
                        </a:ln>
                        <a:solidFill>
                          <a:schemeClr val="tx1"/>
                        </a:solidFill>
                        <a:effectLst/>
                        <a:uLnTx/>
                        <a:uFillTx/>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50,000</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aseline="0" dirty="0">
                          <a:effectLst/>
                          <a:latin typeface="+mj-lt"/>
                        </a:rPr>
                        <a:t>768 MB/sec</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j-lt"/>
                        </a:rPr>
                        <a:t>Very high</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$ 1.595 /hour</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spcAft>
                          <a:spcPts val="0"/>
                        </a:spcAft>
                      </a:pPr>
                      <a:r>
                        <a:rPr lang="en-US" sz="1400" dirty="0">
                          <a:effectLst/>
                          <a:latin typeface="+mj-lt"/>
                        </a:rPr>
                        <a:t>Intel Xeon E5-2673 v3 (Haswell),</a:t>
                      </a:r>
                      <a:br>
                        <a:rPr lang="en-US" sz="1400" dirty="0">
                          <a:effectLst/>
                          <a:latin typeface="+mj-lt"/>
                        </a:rPr>
                      </a:br>
                      <a:r>
                        <a:rPr lang="en-US" sz="1400" dirty="0">
                          <a:effectLst/>
                          <a:latin typeface="+mj-lt"/>
                        </a:rPr>
                        <a:t>3.2 GHz</a:t>
                      </a:r>
                      <a:r>
                        <a:rPr lang="en-US" sz="1400" baseline="0" dirty="0">
                          <a:effectLst/>
                          <a:latin typeface="+mj-lt"/>
                        </a:rPr>
                        <a:t> with </a:t>
                      </a:r>
                      <a:br>
                        <a:rPr lang="en-US" sz="1400" baseline="0" dirty="0">
                          <a:effectLst/>
                          <a:latin typeface="+mj-lt"/>
                        </a:rPr>
                      </a:br>
                      <a:r>
                        <a:rPr lang="en-US" sz="1400" baseline="0" dirty="0">
                          <a:effectLst/>
                          <a:latin typeface="+mj-lt"/>
                        </a:rPr>
                        <a:t>Turbo Boost</a:t>
                      </a:r>
                      <a:endParaRPr lang="en-US" sz="1400" dirty="0">
                        <a:solidFill>
                          <a:schemeClr val="bg1">
                            <a:lumMod val="65000"/>
                          </a:schemeClr>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spcAft>
                          <a:spcPts val="0"/>
                        </a:spcAft>
                      </a:pPr>
                      <a:r>
                        <a:rPr lang="en-US" sz="1400" dirty="0">
                          <a:solidFill>
                            <a:srgbClr val="FF0000"/>
                          </a:solidFill>
                          <a:effectLst/>
                          <a:latin typeface="+mj-lt"/>
                          <a:ea typeface="MS Mincho" panose="02020609040205080304" pitchFamily="49" charset="-128"/>
                          <a:cs typeface="Times New Roman" panose="02020603050405020304" pitchFamily="18" charset="0"/>
                        </a:rPr>
                        <a:t>Non-Production</a:t>
                      </a: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25070"/>
                  </a:ext>
                </a:extLst>
              </a:tr>
              <a:tr h="4064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DS15_v2</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20 CPU, </a:t>
                      </a:r>
                      <a:br>
                        <a:rPr lang="en-US" sz="1400" kern="1200" dirty="0">
                          <a:latin typeface="+mj-lt"/>
                        </a:rPr>
                      </a:br>
                      <a:r>
                        <a:rPr lang="en-US" sz="1400" kern="1200" dirty="0">
                          <a:solidFill>
                            <a:srgbClr val="FF0000"/>
                          </a:solidFill>
                          <a:latin typeface="+mj-lt"/>
                        </a:rPr>
                        <a:t>140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latin typeface="+mj-lt"/>
                        </a:rPr>
                        <a:t>TBU</a:t>
                      </a:r>
                      <a:endParaRPr kumimoji="0" lang="en-US" sz="1400" b="0" i="0" u="none" strike="noStrike" kern="1200" cap="none" spc="0" normalizeH="0" baseline="0" noProof="0" dirty="0">
                        <a:ln>
                          <a:noFill/>
                        </a:ln>
                        <a:solidFill>
                          <a:srgbClr val="FF0000"/>
                        </a:solidFill>
                        <a:effectLst/>
                        <a:uLnTx/>
                        <a:uFillTx/>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62,500</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960 MB/sec</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j-lt"/>
                        </a:rPr>
                        <a:t>Very high</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dirty="0">
                          <a:effectLst/>
                          <a:latin typeface="+mj-lt"/>
                        </a:rPr>
                        <a:t>$ 1.853 /hour</a:t>
                      </a:r>
                      <a:endParaRPr lang="en-US" sz="1400" dirty="0">
                        <a:solidFill>
                          <a:schemeClr val="tx1"/>
                        </a:solidFill>
                        <a:effectLst/>
                        <a:latin typeface="+mj-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509363">
                <a:tc>
                  <a:txBody>
                    <a:bodyPr/>
                    <a:lstStyle/>
                    <a:p>
                      <a:pPr algn="ctr"/>
                      <a:r>
                        <a:rPr lang="en-US" sz="1400" kern="1200" baseline="0" dirty="0">
                          <a:latin typeface="+mj-lt"/>
                        </a:rPr>
                        <a:t>GS4</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16 CPU, </a:t>
                      </a:r>
                      <a:br>
                        <a:rPr lang="en-US" sz="1400" kern="1200" dirty="0">
                          <a:latin typeface="+mj-lt"/>
                        </a:rPr>
                      </a:br>
                      <a:r>
                        <a:rPr lang="en-US" sz="1400" kern="1200" dirty="0">
                          <a:solidFill>
                            <a:srgbClr val="FF0000"/>
                          </a:solidFill>
                          <a:latin typeface="+mj-lt"/>
                        </a:rPr>
                        <a:t>224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latin typeface="+mj-lt"/>
                        </a:rPr>
                        <a:t>22,680</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mj-lt"/>
                        </a:rPr>
                        <a:t>40,000</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1,000 MB/sec</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Extremely high</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$ 4.400</a:t>
                      </a:r>
                      <a:r>
                        <a:rPr lang="en-US" sz="1400" baseline="0" dirty="0">
                          <a:effectLst/>
                          <a:latin typeface="+mj-lt"/>
                        </a:rPr>
                        <a:t> /hour</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400" dirty="0">
                          <a:effectLst/>
                          <a:latin typeface="+mj-lt"/>
                        </a:rPr>
                        <a:t>Intel Xeon E5 v3 family</a:t>
                      </a:r>
                      <a:endParaRPr lang="en-US" sz="1400" dirty="0">
                        <a:solidFill>
                          <a:schemeClr val="bg1">
                            <a:lumMod val="65000"/>
                          </a:schemeClr>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600" dirty="0">
                        <a:solidFill>
                          <a:schemeClr val="bg1">
                            <a:lumMod val="65000"/>
                          </a:schemeClr>
                        </a:solidFill>
                        <a:effectLst/>
                        <a:latin typeface="+mj-lt"/>
                        <a:ea typeface="MS Mincho" panose="02020609040205080304" pitchFamily="49" charset="-128"/>
                        <a:cs typeface="Segoe UI Light" panose="020B0502040204020203" pitchFamily="34" charset="0"/>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188513">
                <a:tc>
                  <a:txBody>
                    <a:bodyPr/>
                    <a:lstStyle/>
                    <a:p>
                      <a:pPr algn="ctr"/>
                      <a:r>
                        <a:rPr lang="en-US" sz="1400" kern="1200" dirty="0">
                          <a:latin typeface="+mj-lt"/>
                        </a:rPr>
                        <a:t>GS5</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latin typeface="+mj-lt"/>
                        </a:rPr>
                        <a:t>32 CPU,</a:t>
                      </a:r>
                      <a:r>
                        <a:rPr lang="en-US" sz="1400" kern="1200" baseline="0" dirty="0">
                          <a:latin typeface="+mj-lt"/>
                        </a:rPr>
                        <a:t> </a:t>
                      </a:r>
                      <a:br>
                        <a:rPr lang="en-US" sz="1400" kern="1200" baseline="0" dirty="0">
                          <a:latin typeface="+mj-lt"/>
                        </a:rPr>
                      </a:br>
                      <a:r>
                        <a:rPr lang="en-US" sz="1400" kern="1200" baseline="0" dirty="0">
                          <a:solidFill>
                            <a:srgbClr val="FF0000"/>
                          </a:solidFill>
                          <a:latin typeface="+mj-lt"/>
                        </a:rPr>
                        <a:t>448 GB RAM</a:t>
                      </a:r>
                      <a:endParaRPr lang="en-US" sz="1400" kern="1200" dirty="0">
                        <a:solidFill>
                          <a:srgbClr val="FF0000"/>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a:latin typeface="+mj-lt"/>
                        </a:rPr>
                        <a:t>41,670</a:t>
                      </a:r>
                      <a:endParaRPr lang="en-US" sz="1400" kern="1200" dirty="0">
                        <a:solidFill>
                          <a:schemeClr val="tx1"/>
                        </a:solidFill>
                        <a:latin typeface="+mj-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80,000</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2,000 MB/sec</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mj-lt"/>
                        </a:rPr>
                        <a:t>Extremely high</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mj-lt"/>
                        </a:rPr>
                        <a:t>$ 7.820 /hour</a:t>
                      </a:r>
                      <a:endParaRPr lang="en-US" sz="1400" dirty="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FF0000"/>
                          </a:solidFill>
                          <a:latin typeface="+mj-lt"/>
                        </a:rPr>
                        <a:t>SAP BW on HANA</a:t>
                      </a:r>
                      <a:r>
                        <a:rPr lang="en-US" sz="1400" dirty="0">
                          <a:latin typeface="+mj-lt"/>
                        </a:rPr>
                        <a:t>, </a:t>
                      </a:r>
                      <a:br>
                        <a:rPr lang="en-US" sz="1400" dirty="0">
                          <a:latin typeface="+mj-lt"/>
                        </a:rPr>
                      </a:br>
                      <a:r>
                        <a:rPr lang="en-US" sz="1400" dirty="0">
                          <a:solidFill>
                            <a:srgbClr val="FF0000"/>
                          </a:solidFill>
                          <a:latin typeface="+mj-lt"/>
                        </a:rPr>
                        <a:t>HANA OLAP</a:t>
                      </a:r>
                      <a:r>
                        <a:rPr lang="en-US" sz="1400" dirty="0">
                          <a:latin typeface="+mj-lt"/>
                        </a:rPr>
                        <a:t>, </a:t>
                      </a:r>
                      <a:br>
                        <a:rPr lang="en-US" sz="1400" dirty="0">
                          <a:latin typeface="+mj-lt"/>
                        </a:rPr>
                      </a:br>
                      <a:r>
                        <a:rPr lang="en-US" sz="1400" dirty="0">
                          <a:latin typeface="+mj-lt"/>
                        </a:rPr>
                        <a:t>(* Controlled Availability) </a:t>
                      </a:r>
                      <a:br>
                        <a:rPr lang="en-US" sz="1400" dirty="0">
                          <a:latin typeface="+mj-lt"/>
                        </a:rPr>
                      </a:br>
                      <a:r>
                        <a:rPr lang="en-US" sz="1400" dirty="0">
                          <a:solidFill>
                            <a:srgbClr val="FF0000"/>
                          </a:solidFill>
                          <a:latin typeface="+mj-lt"/>
                        </a:rPr>
                        <a:t>S/4 HANA </a:t>
                      </a:r>
                      <a:r>
                        <a:rPr lang="en-US" sz="1400" dirty="0">
                          <a:latin typeface="+mj-lt"/>
                        </a:rPr>
                        <a:t>-</a:t>
                      </a:r>
                      <a:br>
                        <a:rPr lang="en-US" sz="1400" dirty="0">
                          <a:latin typeface="+mj-lt"/>
                        </a:rPr>
                      </a:br>
                      <a:r>
                        <a:rPr lang="en-US" sz="1400" dirty="0">
                          <a:latin typeface="+mj-lt"/>
                        </a:rPr>
                        <a:t>Production with </a:t>
                      </a:r>
                      <a:br>
                        <a:rPr lang="en-US" sz="1400" dirty="0">
                          <a:latin typeface="+mj-lt"/>
                        </a:rPr>
                      </a:br>
                      <a:r>
                        <a:rPr lang="en-US" sz="1400" dirty="0">
                          <a:solidFill>
                            <a:srgbClr val="FF0000"/>
                          </a:solidFill>
                          <a:latin typeface="+mj-lt"/>
                        </a:rPr>
                        <a:t>up to 500GB DB</a:t>
                      </a:r>
                      <a:r>
                        <a:rPr lang="en-US" sz="1400" dirty="0">
                          <a:latin typeface="+mj-lt"/>
                        </a:rPr>
                        <a:t> and </a:t>
                      </a:r>
                      <a:br>
                        <a:rPr lang="en-US" sz="1400" dirty="0">
                          <a:latin typeface="+mj-lt"/>
                        </a:rPr>
                      </a:br>
                      <a:r>
                        <a:rPr lang="en-US" sz="1400" dirty="0">
                          <a:latin typeface="+mj-lt"/>
                        </a:rPr>
                        <a:t>Non-Production</a:t>
                      </a:r>
                      <a:endParaRPr lang="en-US" sz="1600" dirty="0">
                        <a:latin typeface="+mj-lt"/>
                      </a:endParaRPr>
                    </a:p>
                  </a:txBody>
                  <a:tcPr marL="27432" marR="2743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a:xfrm>
            <a:off x="167385" y="233451"/>
            <a:ext cx="11833365" cy="691581"/>
          </a:xfrm>
        </p:spPr>
        <p:txBody>
          <a:bodyPr>
            <a:noAutofit/>
          </a:bodyPr>
          <a:lstStyle/>
          <a:p>
            <a:pPr algn="ctr"/>
            <a:r>
              <a:rPr lang="en-US" sz="3200" dirty="0">
                <a:latin typeface="Segoe UI Light" panose="020B0502040204020203" pitchFamily="34" charset="0"/>
                <a:cs typeface="Segoe UI Light" panose="020B0502040204020203" pitchFamily="34" charset="0"/>
              </a:rPr>
              <a:t>Azure VM Options for HANA Applications (Both Prod &amp; Non-Prod)</a:t>
            </a:r>
            <a:endParaRPr lang="en-US" sz="2000" i="1"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nvGraphicFramePr>
        <p:xfrm>
          <a:off x="4173278" y="4808525"/>
          <a:ext cx="7075553" cy="1457330"/>
        </p:xfrm>
        <a:graphic>
          <a:graphicData uri="http://schemas.openxmlformats.org/drawingml/2006/table">
            <a:tbl>
              <a:tblPr firstRow="1" firstCol="1" bandCol="1">
                <a:tableStyleId>{7DF18680-E054-41AD-8BC1-D1AEF772440D}</a:tableStyleId>
              </a:tblPr>
              <a:tblGrid>
                <a:gridCol w="2457037">
                  <a:extLst>
                    <a:ext uri="{9D8B030D-6E8A-4147-A177-3AD203B41FA5}">
                      <a16:colId xmlns:a16="http://schemas.microsoft.com/office/drawing/2014/main" val="3500317582"/>
                    </a:ext>
                  </a:extLst>
                </a:gridCol>
                <a:gridCol w="1572288">
                  <a:extLst>
                    <a:ext uri="{9D8B030D-6E8A-4147-A177-3AD203B41FA5}">
                      <a16:colId xmlns:a16="http://schemas.microsoft.com/office/drawing/2014/main" val="3717901746"/>
                    </a:ext>
                  </a:extLst>
                </a:gridCol>
                <a:gridCol w="1483242">
                  <a:extLst>
                    <a:ext uri="{9D8B030D-6E8A-4147-A177-3AD203B41FA5}">
                      <a16:colId xmlns:a16="http://schemas.microsoft.com/office/drawing/2014/main" val="3133262503"/>
                    </a:ext>
                  </a:extLst>
                </a:gridCol>
                <a:gridCol w="1562986">
                  <a:extLst>
                    <a:ext uri="{9D8B030D-6E8A-4147-A177-3AD203B41FA5}">
                      <a16:colId xmlns:a16="http://schemas.microsoft.com/office/drawing/2014/main" val="942016152"/>
                    </a:ext>
                  </a:extLst>
                </a:gridCol>
              </a:tblGrid>
              <a:tr h="228644">
                <a:tc>
                  <a:txBody>
                    <a:bodyPr/>
                    <a:lstStyle/>
                    <a:p>
                      <a:pPr algn="ctr"/>
                      <a:r>
                        <a:rPr lang="en-US" sz="1600" b="0" dirty="0">
                          <a:latin typeface="+mj-lt"/>
                        </a:rPr>
                        <a:t>Premium Storage Disk Type</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P10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P20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P30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04224"/>
                  </a:ext>
                </a:extLst>
              </a:tr>
              <a:tr h="153652">
                <a:tc>
                  <a:txBody>
                    <a:bodyPr/>
                    <a:lstStyle/>
                    <a:p>
                      <a:pPr algn="ctr"/>
                      <a:r>
                        <a:rPr lang="en-US" sz="1600" b="0" dirty="0">
                          <a:latin typeface="+mj-lt"/>
                        </a:rPr>
                        <a:t>Disk size</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128 </a:t>
                      </a:r>
                      <a:r>
                        <a:rPr lang="en-US" sz="1600" b="0" dirty="0" err="1">
                          <a:latin typeface="+mj-lt"/>
                        </a:rPr>
                        <a:t>GiB</a:t>
                      </a:r>
                      <a:endParaRPr lang="en-US" sz="1600" b="0" dirty="0">
                        <a:latin typeface="+mj-lt"/>
                      </a:endParaRP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a:latin typeface="+mj-lt"/>
                        </a:rPr>
                        <a:t>512 GiB</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a:latin typeface="+mj-lt"/>
                        </a:rPr>
                        <a:t>1024 GiB (1 TB)</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634373"/>
                  </a:ext>
                </a:extLst>
              </a:tr>
              <a:tr h="153652">
                <a:tc>
                  <a:txBody>
                    <a:bodyPr/>
                    <a:lstStyle/>
                    <a:p>
                      <a:pPr algn="ctr"/>
                      <a:r>
                        <a:rPr lang="en-US" sz="1600" b="0" dirty="0">
                          <a:latin typeface="+mj-lt"/>
                        </a:rPr>
                        <a:t>IOPS per disk</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500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2,300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5,000</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06956"/>
                  </a:ext>
                </a:extLst>
              </a:tr>
              <a:tr h="153652">
                <a:tc>
                  <a:txBody>
                    <a:bodyPr/>
                    <a:lstStyle/>
                    <a:p>
                      <a:pPr algn="ctr"/>
                      <a:r>
                        <a:rPr lang="en-US" sz="1600" b="0" dirty="0">
                          <a:latin typeface="+mj-lt"/>
                        </a:rPr>
                        <a:t>Throughput per disk</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100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150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200 MB /sec</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101627"/>
                  </a:ext>
                </a:extLst>
              </a:tr>
              <a:tr h="153652">
                <a:tc>
                  <a:txBody>
                    <a:body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$ 17.92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$ 66.56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$ 122.88 /month</a:t>
                      </a:r>
                    </a:p>
                  </a:txBody>
                  <a:tcPr marL="23813" marR="23813" marT="23813" marB="238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899092"/>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343" y="4717310"/>
            <a:ext cx="1646560" cy="16465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886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43857" y="571441"/>
          <a:ext cx="11363139" cy="5916295"/>
        </p:xfrm>
        <a:graphic>
          <a:graphicData uri="http://schemas.openxmlformats.org/drawingml/2006/table">
            <a:tbl>
              <a:tblPr firstRow="1" bandRow="1">
                <a:tableStyleId>{6E25E649-3F16-4E02-A733-19D2CDBF48F0}</a:tableStyleId>
              </a:tblPr>
              <a:tblGrid>
                <a:gridCol w="1037418">
                  <a:extLst>
                    <a:ext uri="{9D8B030D-6E8A-4147-A177-3AD203B41FA5}">
                      <a16:colId xmlns:a16="http://schemas.microsoft.com/office/drawing/2014/main" val="20001"/>
                    </a:ext>
                  </a:extLst>
                </a:gridCol>
                <a:gridCol w="1373843">
                  <a:extLst>
                    <a:ext uri="{9D8B030D-6E8A-4147-A177-3AD203B41FA5}">
                      <a16:colId xmlns:a16="http://schemas.microsoft.com/office/drawing/2014/main" val="20002"/>
                    </a:ext>
                  </a:extLst>
                </a:gridCol>
                <a:gridCol w="1125638">
                  <a:extLst>
                    <a:ext uri="{9D8B030D-6E8A-4147-A177-3AD203B41FA5}">
                      <a16:colId xmlns:a16="http://schemas.microsoft.com/office/drawing/2014/main" val="20003"/>
                    </a:ext>
                  </a:extLst>
                </a:gridCol>
                <a:gridCol w="738023">
                  <a:extLst>
                    <a:ext uri="{9D8B030D-6E8A-4147-A177-3AD203B41FA5}">
                      <a16:colId xmlns:a16="http://schemas.microsoft.com/office/drawing/2014/main" val="20004"/>
                    </a:ext>
                  </a:extLst>
                </a:gridCol>
                <a:gridCol w="729579">
                  <a:extLst>
                    <a:ext uri="{9D8B030D-6E8A-4147-A177-3AD203B41FA5}">
                      <a16:colId xmlns:a16="http://schemas.microsoft.com/office/drawing/2014/main" val="20005"/>
                    </a:ext>
                  </a:extLst>
                </a:gridCol>
                <a:gridCol w="1059773">
                  <a:extLst>
                    <a:ext uri="{9D8B030D-6E8A-4147-A177-3AD203B41FA5}">
                      <a16:colId xmlns:a16="http://schemas.microsoft.com/office/drawing/2014/main" val="20006"/>
                    </a:ext>
                  </a:extLst>
                </a:gridCol>
                <a:gridCol w="1059773">
                  <a:extLst>
                    <a:ext uri="{9D8B030D-6E8A-4147-A177-3AD203B41FA5}">
                      <a16:colId xmlns:a16="http://schemas.microsoft.com/office/drawing/2014/main" val="2606579063"/>
                    </a:ext>
                  </a:extLst>
                </a:gridCol>
                <a:gridCol w="1099578">
                  <a:extLst>
                    <a:ext uri="{9D8B030D-6E8A-4147-A177-3AD203B41FA5}">
                      <a16:colId xmlns:a16="http://schemas.microsoft.com/office/drawing/2014/main" val="2905305948"/>
                    </a:ext>
                  </a:extLst>
                </a:gridCol>
                <a:gridCol w="1019968">
                  <a:extLst>
                    <a:ext uri="{9D8B030D-6E8A-4147-A177-3AD203B41FA5}">
                      <a16:colId xmlns:a16="http://schemas.microsoft.com/office/drawing/2014/main" val="20007"/>
                    </a:ext>
                  </a:extLst>
                </a:gridCol>
                <a:gridCol w="1059773">
                  <a:extLst>
                    <a:ext uri="{9D8B030D-6E8A-4147-A177-3AD203B41FA5}">
                      <a16:colId xmlns:a16="http://schemas.microsoft.com/office/drawing/2014/main" val="2306476552"/>
                    </a:ext>
                  </a:extLst>
                </a:gridCol>
                <a:gridCol w="1059773">
                  <a:extLst>
                    <a:ext uri="{9D8B030D-6E8A-4147-A177-3AD203B41FA5}">
                      <a16:colId xmlns:a16="http://schemas.microsoft.com/office/drawing/2014/main" val="3954147546"/>
                    </a:ext>
                  </a:extLst>
                </a:gridCol>
              </a:tblGrid>
              <a:tr h="293283">
                <a:tc>
                  <a:txBody>
                    <a:bodyPr/>
                    <a:lstStyle/>
                    <a:p>
                      <a:pPr algn="ctr"/>
                      <a:r>
                        <a:rPr lang="en-US" sz="1200" dirty="0"/>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VM Size</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IOPS</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Max Disk 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Max Network </a:t>
                      </a:r>
                      <a:br>
                        <a:rPr lang="en-US" sz="1200" b="1" dirty="0">
                          <a:solidFill>
                            <a:schemeClr val="tx1"/>
                          </a:solidFill>
                          <a:latin typeface="+mn-lt"/>
                          <a:ea typeface="Tahoma" panose="020B0604030504040204" pitchFamily="34" charset="0"/>
                          <a:cs typeface="Tahoma" panose="020B0604030504040204" pitchFamily="34" charset="0"/>
                        </a:rPr>
                      </a:br>
                      <a:r>
                        <a:rPr lang="en-US" sz="1200" b="1" dirty="0">
                          <a:solidFill>
                            <a:schemeClr val="tx1"/>
                          </a:solidFill>
                          <a:latin typeface="+mn-lt"/>
                          <a:ea typeface="Tahoma" panose="020B0604030504040204" pitchFamily="34" charset="0"/>
                          <a:cs typeface="Tahoma" panose="020B0604030504040204" pitchFamily="34" charset="0"/>
                        </a:rPr>
                        <a:t>Bandwidth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(Windows)</a:t>
                      </a:r>
                      <a:r>
                        <a:rPr lang="en-US" sz="1200" baseline="0" dirty="0"/>
                        <a:t> </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Compute (Linux)</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latin typeface="+mn-lt"/>
                          <a:ea typeface="Tahoma" panose="020B0604030504040204" pitchFamily="34" charset="0"/>
                          <a:cs typeface="Tahoma" panose="020B0604030504040204" pitchFamily="34" charset="0"/>
                        </a:rPr>
                        <a:t>Remark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641">
                <a:tc>
                  <a:txBody>
                    <a:bodyPr/>
                    <a:lstStyle/>
                    <a:p>
                      <a:pPr algn="ctr"/>
                      <a:r>
                        <a:rPr lang="en-US" sz="1200" kern="1200" dirty="0">
                          <a:solidFill>
                            <a:schemeClr val="bg1"/>
                          </a:solidFill>
                        </a:rPr>
                        <a:t>A5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1,500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$ 0.330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$ 0.220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6641">
                <a:tc>
                  <a:txBody>
                    <a:bodyPr/>
                    <a:lstStyle/>
                    <a:p>
                      <a:pPr algn="ctr"/>
                      <a:r>
                        <a:rPr lang="en-US" sz="1200" kern="1200" dirty="0">
                          <a:solidFill>
                            <a:schemeClr val="bg1"/>
                          </a:solidFill>
                        </a:rPr>
                        <a:t>A6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$ 0.660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$ 0.440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6641">
                <a:tc>
                  <a:txBody>
                    <a:bodyPr/>
                    <a:lstStyle/>
                    <a:p>
                      <a:pPr algn="ctr"/>
                      <a:r>
                        <a:rPr lang="en-US" sz="1200" kern="1200" dirty="0">
                          <a:solidFill>
                            <a:schemeClr val="bg1"/>
                          </a:solidFill>
                        </a:rPr>
                        <a:t>A7</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6,000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$ 1.320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$ 0.880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6641">
                <a:tc>
                  <a:txBody>
                    <a:bodyPr/>
                    <a:lstStyle/>
                    <a:p>
                      <a:pPr algn="ctr"/>
                      <a:r>
                        <a:rPr lang="en-US" sz="1200" kern="1200" dirty="0">
                          <a:solidFill>
                            <a:schemeClr val="bg1"/>
                          </a:solidFill>
                        </a:rPr>
                        <a:t>A8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a:t>
                      </a:r>
                      <a:r>
                        <a:rPr lang="en-US" sz="1200" kern="1200" baseline="0" dirty="0">
                          <a:solidFill>
                            <a:schemeClr val="bg1"/>
                          </a:solidFill>
                        </a:rPr>
                        <a:t> 1.466 /h </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$ 0.975</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r>
                        <a:rPr lang="en-US" sz="1200" kern="1200" dirty="0">
                          <a:solidFill>
                            <a:schemeClr val="bg1"/>
                          </a:solidFill>
                          <a:latin typeface="+mn-lt"/>
                          <a:ea typeface="+mn-ea"/>
                          <a:cs typeface="Segoe UI Light" panose="020B0502040204020203" pitchFamily="34" charset="0"/>
                        </a:rPr>
                        <a:t>Intel Xeon E5-2670 @ 2.6 GHz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46641">
                <a:tc>
                  <a:txBody>
                    <a:bodyPr/>
                    <a:lstStyle/>
                    <a:p>
                      <a:pPr algn="ctr"/>
                      <a:r>
                        <a:rPr lang="en-US" sz="1200" kern="1200" dirty="0">
                          <a:solidFill>
                            <a:schemeClr val="bg1"/>
                          </a:solidFill>
                        </a:rPr>
                        <a:t>A9</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$ 2.933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$ 1.950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6641">
                <a:tc>
                  <a:txBody>
                    <a:bodyPr/>
                    <a:lstStyle/>
                    <a:p>
                      <a:pPr algn="ctr"/>
                      <a:r>
                        <a:rPr lang="en-US" sz="1200" kern="1200" dirty="0">
                          <a:solidFill>
                            <a:schemeClr val="bg1"/>
                          </a:solidFill>
                        </a:rPr>
                        <a:t>A10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$ 1.173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$ 0.780</a:t>
                      </a:r>
                      <a:r>
                        <a:rPr lang="en-US" sz="1200" kern="1200" baseline="0" dirty="0">
                          <a:solidFill>
                            <a:schemeClr val="bg1"/>
                          </a:solidFill>
                        </a:rPr>
                        <a:t>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46641">
                <a:tc>
                  <a:txBody>
                    <a:bodyPr/>
                    <a:lstStyle/>
                    <a:p>
                      <a:pPr algn="ctr"/>
                      <a:r>
                        <a:rPr lang="en-US" sz="1200" kern="1200" dirty="0">
                          <a:solidFill>
                            <a:schemeClr val="bg1"/>
                          </a:solidFill>
                        </a:rPr>
                        <a:t>A11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22,000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bg1"/>
                          </a:solidFill>
                        </a:rPr>
                        <a:t>$ 2.346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$ 1.560 /h</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1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6641">
                <a:tc>
                  <a:txBody>
                    <a:bodyPr/>
                    <a:lstStyle/>
                    <a:p>
                      <a:pPr algn="ctr"/>
                      <a:r>
                        <a:rPr lang="en-US" sz="1200" kern="1200" dirty="0">
                          <a:solidFill>
                            <a:schemeClr val="bg1"/>
                          </a:solidFill>
                        </a:rPr>
                        <a:t>D11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6641">
                <a:tc>
                  <a:txBody>
                    <a:bodyPr/>
                    <a:lstStyle/>
                    <a:p>
                      <a:pPr algn="ctr"/>
                      <a:r>
                        <a:rPr lang="en-US" sz="1200" kern="1200" dirty="0">
                          <a:solidFill>
                            <a:schemeClr val="bg1"/>
                          </a:solidFill>
                        </a:rPr>
                        <a:t>D12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46641">
                <a:tc>
                  <a:txBody>
                    <a:bodyPr/>
                    <a:lstStyle/>
                    <a:p>
                      <a:pPr algn="ctr"/>
                      <a:r>
                        <a:rPr lang="en-US" sz="1200" kern="1200" dirty="0">
                          <a:solidFill>
                            <a:schemeClr val="bg1"/>
                          </a:solidFill>
                        </a:rPr>
                        <a:t>D13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6641">
                <a:tc>
                  <a:txBody>
                    <a:bodyPr/>
                    <a:lstStyle/>
                    <a:p>
                      <a:pPr algn="ctr"/>
                      <a:r>
                        <a:rPr lang="en-US" sz="1200" kern="1200" dirty="0">
                          <a:solidFill>
                            <a:schemeClr val="bg1"/>
                          </a:solidFill>
                        </a:rPr>
                        <a:t>D14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46641">
                <a:tc>
                  <a:txBody>
                    <a:bodyPr/>
                    <a:lstStyle/>
                    <a:p>
                      <a:pPr algn="ctr"/>
                      <a:r>
                        <a:rPr lang="en-US" sz="1200" kern="1200" dirty="0">
                          <a:solidFill>
                            <a:schemeClr val="bg1"/>
                          </a:solidFill>
                        </a:rPr>
                        <a:t>DS11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2,325</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$ 0.175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6641">
                <a:tc>
                  <a:txBody>
                    <a:bodyPr/>
                    <a:lstStyle/>
                    <a:p>
                      <a:pPr algn="ctr"/>
                      <a:r>
                        <a:rPr lang="en-US" sz="1200" kern="1200" dirty="0">
                          <a:solidFill>
                            <a:schemeClr val="bg1"/>
                          </a:solidFill>
                        </a:rPr>
                        <a:t>DS12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4,650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$ 0.350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146641">
                <a:tc>
                  <a:txBody>
                    <a:bodyPr/>
                    <a:lstStyle/>
                    <a:p>
                      <a:pPr algn="ctr"/>
                      <a:r>
                        <a:rPr lang="en-US" sz="1200" kern="1200" dirty="0">
                          <a:solidFill>
                            <a:schemeClr val="bg1"/>
                          </a:solidFill>
                        </a:rPr>
                        <a:t>DS13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9,300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$ 1.080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$ 0.700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6641">
                <a:tc>
                  <a:txBody>
                    <a:bodyPr/>
                    <a:lstStyle/>
                    <a:p>
                      <a:pPr algn="ctr"/>
                      <a:r>
                        <a:rPr lang="en-US" sz="1200" kern="1200" dirty="0">
                          <a:solidFill>
                            <a:schemeClr val="bg1"/>
                          </a:solidFill>
                        </a:rPr>
                        <a:t>DS14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18,600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512</a:t>
                      </a:r>
                      <a:r>
                        <a:rPr lang="en-US" sz="1200" baseline="0" dirty="0">
                          <a:solidFill>
                            <a:schemeClr val="bg1"/>
                          </a:solidFill>
                          <a:effectLst/>
                        </a:rPr>
                        <a:t>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$ 1.944</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$ 1.400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146641">
                <a:tc>
                  <a:txBody>
                    <a:bodyPr/>
                    <a:lstStyle/>
                    <a:p>
                      <a:pPr algn="ctr"/>
                      <a:r>
                        <a:rPr lang="en-US" sz="1200" kern="1200" dirty="0">
                          <a:solidFill>
                            <a:schemeClr val="bg1"/>
                          </a:solidFill>
                        </a:rPr>
                        <a:t>D11_v2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0">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Intel Xeon E5-2673 v3 (Haswell),</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2.4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-&gt;</a:t>
                      </a:r>
                      <a:r>
                        <a:rPr lang="en-US" sz="1200" dirty="0">
                          <a:solidFill>
                            <a:schemeClr val="bg1"/>
                          </a:solidFill>
                          <a:effectLst/>
                          <a:latin typeface="+mn-lt"/>
                          <a:ea typeface="MS Mincho" panose="02020609040205080304" pitchFamily="49" charset="-128"/>
                          <a:cs typeface="Times New Roman" panose="02020603050405020304" pitchFamily="18" charset="0"/>
                        </a:rPr>
                        <a:t> </a:t>
                      </a:r>
                      <a:br>
                        <a:rPr lang="en-US" sz="1200" dirty="0">
                          <a:solidFill>
                            <a:schemeClr val="bg1"/>
                          </a:solidFill>
                          <a:effectLst/>
                          <a:latin typeface="+mn-lt"/>
                          <a:ea typeface="MS Mincho" panose="02020609040205080304" pitchFamily="49" charset="-128"/>
                          <a:cs typeface="Times New Roman" panose="02020603050405020304" pitchFamily="18" charset="0"/>
                        </a:rPr>
                      </a:br>
                      <a:r>
                        <a:rPr lang="en-US" sz="1200" dirty="0">
                          <a:solidFill>
                            <a:schemeClr val="bg1"/>
                          </a:solidFill>
                          <a:effectLst/>
                          <a:latin typeface="+mn-lt"/>
                          <a:ea typeface="MS Mincho" panose="02020609040205080304" pitchFamily="49" charset="-128"/>
                          <a:cs typeface="Times New Roman" panose="02020603050405020304" pitchFamily="18" charset="0"/>
                        </a:rPr>
                        <a:t>3.2 GHz</a:t>
                      </a:r>
                      <a:r>
                        <a:rPr lang="en-US" sz="1200" baseline="0" dirty="0">
                          <a:solidFill>
                            <a:schemeClr val="bg1"/>
                          </a:solidFill>
                          <a:effectLst/>
                          <a:latin typeface="+mn-lt"/>
                          <a:ea typeface="MS Mincho" panose="02020609040205080304" pitchFamily="49" charset="-128"/>
                          <a:cs typeface="Times New Roman" panose="02020603050405020304" pitchFamily="18" charset="0"/>
                        </a:rPr>
                        <a:t> with Turbo Boost</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2027550"/>
                  </a:ext>
                </a:extLst>
              </a:tr>
              <a:tr h="146641">
                <a:tc>
                  <a:txBody>
                    <a:bodyPr/>
                    <a:lstStyle/>
                    <a:p>
                      <a:pPr algn="ctr"/>
                      <a:r>
                        <a:rPr lang="en-US" sz="1200" kern="1200" dirty="0">
                          <a:solidFill>
                            <a:schemeClr val="bg1"/>
                          </a:solidFill>
                        </a:rPr>
                        <a:t>D12_v2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921762"/>
                  </a:ext>
                </a:extLst>
              </a:tr>
              <a:tr h="146641">
                <a:tc>
                  <a:txBody>
                    <a:bodyPr/>
                    <a:lstStyle/>
                    <a:p>
                      <a:pPr algn="ctr"/>
                      <a:r>
                        <a:rPr lang="en-US" sz="1200" kern="1200" dirty="0">
                          <a:solidFill>
                            <a:schemeClr val="bg1"/>
                          </a:solidFill>
                        </a:rPr>
                        <a:t>D13_v2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623343"/>
                  </a:ext>
                </a:extLst>
              </a:tr>
              <a:tr h="146641">
                <a:tc>
                  <a:txBody>
                    <a:bodyPr/>
                    <a:lstStyle/>
                    <a:p>
                      <a:pPr algn="ctr"/>
                      <a:r>
                        <a:rPr lang="en-US" sz="1200" kern="1200" dirty="0">
                          <a:solidFill>
                            <a:schemeClr val="bg1"/>
                          </a:solidFill>
                        </a:rPr>
                        <a:t>D14_v2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800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32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274912"/>
                  </a:ext>
                </a:extLst>
              </a:tr>
              <a:tr h="146641">
                <a:tc>
                  <a:txBody>
                    <a:bodyPr/>
                    <a:lstStyle/>
                    <a:p>
                      <a:pPr algn="ctr"/>
                      <a:r>
                        <a:rPr lang="en-US" sz="1200" kern="1200" dirty="0">
                          <a:solidFill>
                            <a:schemeClr val="bg1"/>
                          </a:solidFill>
                        </a:rPr>
                        <a:t>D15_v2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1024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r>
                        <a:rPr lang="en-US" sz="1200" baseline="0" dirty="0">
                          <a:solidFill>
                            <a:schemeClr val="bg1"/>
                          </a:solidFill>
                          <a:effectLst/>
                          <a:latin typeface="+mn-lt"/>
                          <a:ea typeface="MS Mincho" panose="02020609040205080304" pitchFamily="49" charset="-128"/>
                          <a:cs typeface="Times New Roman" panose="02020603050405020304" pitchFamily="18" charset="0"/>
                        </a:rPr>
                        <a:t> x 500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981927"/>
                  </a:ext>
                </a:extLst>
              </a:tr>
              <a:tr h="146641">
                <a:tc>
                  <a:txBody>
                    <a:bodyPr/>
                    <a:lstStyle/>
                    <a:p>
                      <a:pPr algn="ctr"/>
                      <a:r>
                        <a:rPr lang="en-US" sz="1200" kern="1200" dirty="0">
                          <a:solidFill>
                            <a:schemeClr val="bg1"/>
                          </a:solidFill>
                        </a:rPr>
                        <a:t>DS11_v2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14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28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3,530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6,400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96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a:t>
                      </a:r>
                      <a:r>
                        <a:rPr lang="en-US" sz="1200" baseline="0" dirty="0">
                          <a:solidFill>
                            <a:schemeClr val="bg1"/>
                          </a:solidFill>
                          <a:effectLst/>
                        </a:rPr>
                        <a:t> 0.345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$ 0.201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385560"/>
                  </a:ext>
                </a:extLst>
              </a:tr>
              <a:tr h="146641">
                <a:tc>
                  <a:txBody>
                    <a:bodyPr/>
                    <a:lstStyle/>
                    <a:p>
                      <a:pPr algn="ctr"/>
                      <a:r>
                        <a:rPr lang="en-US" sz="1200" kern="1200" dirty="0">
                          <a:solidFill>
                            <a:schemeClr val="bg1"/>
                          </a:solidFill>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56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6,680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12,800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192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$ 0.690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$ 0.403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354981"/>
                  </a:ext>
                </a:extLst>
              </a:tr>
              <a:tr h="146641">
                <a:tc>
                  <a:txBody>
                    <a:bodyPr/>
                    <a:lstStyle/>
                    <a:p>
                      <a:pPr algn="ctr"/>
                      <a:r>
                        <a:rPr lang="en-US" sz="1200" kern="1200" dirty="0">
                          <a:solidFill>
                            <a:schemeClr val="bg1"/>
                          </a:solidFill>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112 </a:t>
                      </a:r>
                      <a:r>
                        <a:rPr lang="en-US" sz="1200" dirty="0">
                          <a:solidFill>
                            <a:schemeClr val="bg1"/>
                          </a:solidFill>
                          <a:effectLst/>
                        </a:rPr>
                        <a:t>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12,300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25,600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baseline="0" dirty="0">
                          <a:solidFill>
                            <a:schemeClr val="bg1"/>
                          </a:solidFill>
                          <a:effectLst/>
                        </a:rPr>
                        <a:t>384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$ 1.242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200" dirty="0">
                          <a:solidFill>
                            <a:schemeClr val="bg1"/>
                          </a:solidFill>
                          <a:effectLst/>
                        </a:rPr>
                        <a:t>$ 0.805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794729"/>
                  </a:ext>
                </a:extLst>
              </a:tr>
              <a:tr h="146641">
                <a:tc>
                  <a:txBody>
                    <a:bodyPr/>
                    <a:lstStyle/>
                    <a:p>
                      <a:pPr algn="ctr"/>
                      <a:r>
                        <a:rPr lang="en-US" sz="1200" kern="1200" dirty="0">
                          <a:solidFill>
                            <a:schemeClr val="bg1"/>
                          </a:solidFill>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a:t>
                      </a:r>
                      <a:r>
                        <a:rPr lang="en-US" sz="1200" kern="1200" baseline="0" dirty="0">
                          <a:solidFill>
                            <a:schemeClr val="bg1"/>
                          </a:solidFill>
                        </a:rPr>
                        <a:t>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224 GB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24,180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50,000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baseline="0" dirty="0">
                          <a:solidFill>
                            <a:schemeClr val="bg1"/>
                          </a:solidFill>
                          <a:effectLst/>
                        </a:rPr>
                        <a:t>768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$ 2.236</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1200" dirty="0">
                          <a:solidFill>
                            <a:schemeClr val="bg1"/>
                          </a:solidFill>
                          <a:effectLst/>
                        </a:rPr>
                        <a:t>$ 1.595 /h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25070"/>
                  </a:ext>
                </a:extLst>
              </a:tr>
              <a:tr h="1466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 CPU, 140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280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S Mincho" panose="02020609040205080304" pitchFamily="49" charset="-128"/>
                          <a:cs typeface="Times New Roman" panose="02020603050405020304" pitchFamily="18" charset="0"/>
                        </a:rPr>
                        <a:t>TBU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62,500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960 MB/sec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Times New Roman" panose="02020603050405020304" pitchFamily="18"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$ 2.639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spcAft>
                          <a:spcPts val="0"/>
                        </a:spcAft>
                      </a:pPr>
                      <a:r>
                        <a:rPr lang="en-US" sz="1200" dirty="0">
                          <a:solidFill>
                            <a:schemeClr val="bg1"/>
                          </a:solidFill>
                          <a:effectLst/>
                          <a:latin typeface="+mn-lt"/>
                          <a:ea typeface="MS Mincho" panose="02020609040205080304" pitchFamily="49" charset="-128"/>
                          <a:cs typeface="Times New Roman" panose="02020603050405020304" pitchFamily="18" charset="0"/>
                        </a:rPr>
                        <a:t>$ 1.853 /h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447361"/>
                  </a:ext>
                </a:extLst>
              </a:tr>
              <a:tr h="149974">
                <a:tc>
                  <a:txBody>
                    <a:bodyPr/>
                    <a:lstStyle/>
                    <a:p>
                      <a:pPr algn="ctr"/>
                      <a:r>
                        <a:rPr lang="en-US" sz="1200" kern="1200" dirty="0">
                          <a:solidFill>
                            <a:schemeClr val="bg1"/>
                          </a:solidFill>
                        </a:rPr>
                        <a:t>GS1</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 CPU, 28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3,580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125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$ 0.610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$ 0.550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Intel Xeon E5 v3 family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10024"/>
                  </a:ext>
                </a:extLst>
              </a:tr>
              <a:tr h="149974">
                <a:tc>
                  <a:txBody>
                    <a:bodyPr/>
                    <a:lstStyle/>
                    <a:p>
                      <a:pPr algn="ctr"/>
                      <a:r>
                        <a:rPr lang="en-US" sz="1200" kern="1200" dirty="0">
                          <a:solidFill>
                            <a:schemeClr val="bg1"/>
                          </a:solidFill>
                        </a:rPr>
                        <a:t>GS2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4 CPU, 56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6,900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8</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250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$ 1.220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$ 1.100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5"/>
                  </a:ext>
                </a:extLst>
              </a:tr>
              <a:tr h="149974">
                <a:tc>
                  <a:txBody>
                    <a:bodyPr/>
                    <a:lstStyle/>
                    <a:p>
                      <a:pPr algn="ctr"/>
                      <a:r>
                        <a:rPr lang="en-US" sz="1200" kern="1200" dirty="0">
                          <a:solidFill>
                            <a:schemeClr val="bg1"/>
                          </a:solidFill>
                        </a:rPr>
                        <a:t>GS3</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8 CPU, 112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11,870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rPr>
                        <a:t>16</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20,000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500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Very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rPr>
                        <a:t>$ 2.440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chemeClr val="bg1"/>
                          </a:solidFill>
                          <a:effectLst/>
                        </a:rPr>
                        <a:t>$ 2.200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6"/>
                  </a:ext>
                </a:extLst>
              </a:tr>
              <a:tr h="149974">
                <a:tc>
                  <a:txBody>
                    <a:bodyPr/>
                    <a:lstStyle/>
                    <a:p>
                      <a:pPr algn="ctr"/>
                      <a:r>
                        <a:rPr lang="en-US" sz="1200" kern="1200" baseline="0" dirty="0">
                          <a:solidFill>
                            <a:schemeClr val="bg1"/>
                          </a:solidFill>
                        </a:rPr>
                        <a:t>GS4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16 CPU, 224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r>
                        <a:rPr lang="en-US" sz="1200" kern="1200" dirty="0">
                          <a:solidFill>
                            <a:schemeClr val="bg1"/>
                          </a:solidFill>
                        </a:rPr>
                        <a:t>32</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rPr>
                        <a:t>40,000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1,000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rPr>
                        <a:t>$ 4.880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a:txBody>
                    <a:bodyPr/>
                    <a:lstStyle/>
                    <a:p>
                      <a:pPr algn="ctr">
                        <a:lnSpc>
                          <a:spcPct val="107000"/>
                        </a:lnSpc>
                        <a:spcAft>
                          <a:spcPts val="0"/>
                        </a:spcAft>
                      </a:pPr>
                      <a:r>
                        <a:rPr lang="en-US" sz="1200" dirty="0">
                          <a:solidFill>
                            <a:schemeClr val="bg1"/>
                          </a:solidFill>
                          <a:effectLst/>
                        </a:rPr>
                        <a:t>$ 4.400</a:t>
                      </a:r>
                      <a:r>
                        <a:rPr lang="en-US" sz="1200" baseline="0" dirty="0">
                          <a:solidFill>
                            <a:schemeClr val="bg1"/>
                          </a:solidFill>
                          <a:effectLst/>
                        </a:rPr>
                        <a:t>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5000"/>
                      </a:schemeClr>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7"/>
                  </a:ext>
                </a:extLst>
              </a:tr>
              <a:tr h="149974">
                <a:tc>
                  <a:txBody>
                    <a:bodyPr/>
                    <a:lstStyle/>
                    <a:p>
                      <a:pPr algn="ctr"/>
                      <a:r>
                        <a:rPr lang="en-US" sz="1200" kern="1200" dirty="0">
                          <a:solidFill>
                            <a:schemeClr val="bg1"/>
                          </a:solidFill>
                        </a:rPr>
                        <a:t>GS5</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rPr>
                        <a:t>32 CPU,</a:t>
                      </a:r>
                      <a:r>
                        <a:rPr lang="en-US" sz="1200" kern="1200" baseline="0" dirty="0">
                          <a:solidFill>
                            <a:schemeClr val="bg1"/>
                          </a:solidFill>
                        </a:rPr>
                        <a:t> 448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896 GB</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200" kern="1200" dirty="0">
                          <a:solidFill>
                            <a:schemeClr val="bg1"/>
                          </a:solidFill>
                        </a:rPr>
                        <a:t>64</a:t>
                      </a:r>
                      <a:endParaRPr lang="en-US" sz="1200" kern="1200" dirty="0">
                        <a:solidFill>
                          <a:schemeClr val="bg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2,000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ea typeface="MS Mincho" panose="02020609040205080304" pitchFamily="49" charset="-128"/>
                          <a:cs typeface="Segoe UI Light" panose="020B0502040204020203" pitchFamily="34" charset="0"/>
                        </a:rPr>
                        <a:t>Extremely high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rPr>
                        <a:t>$ 8.780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07000"/>
                        </a:lnSpc>
                        <a:spcAft>
                          <a:spcPts val="0"/>
                        </a:spcAft>
                      </a:pPr>
                      <a:r>
                        <a:rPr lang="en-US" sz="1200" dirty="0">
                          <a:solidFill>
                            <a:schemeClr val="bg1"/>
                          </a:solidFill>
                          <a:effectLst/>
                        </a:rPr>
                        <a:t>$ 7.820 /h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
        <p:nvSpPr>
          <p:cNvPr id="3" name="Title 3"/>
          <p:cNvSpPr>
            <a:spLocks noGrp="1"/>
          </p:cNvSpPr>
          <p:nvPr>
            <p:ph type="title"/>
          </p:nvPr>
        </p:nvSpPr>
        <p:spPr>
          <a:xfrm>
            <a:off x="167387" y="121810"/>
            <a:ext cx="11833365" cy="316340"/>
          </a:xfrm>
        </p:spPr>
        <p:txBody>
          <a:bodyPr>
            <a:noAutofit/>
          </a:bodyPr>
          <a:lstStyle/>
          <a:p>
            <a:pPr algn="ctr"/>
            <a:r>
              <a:rPr lang="en-US" sz="24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1600" i="1"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48242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57225" y="1095050"/>
          <a:ext cx="9857626" cy="5575787"/>
        </p:xfrm>
        <a:graphic>
          <a:graphicData uri="http://schemas.openxmlformats.org/drawingml/2006/table">
            <a:tbl>
              <a:tblPr firstRow="1" bandRow="1">
                <a:tableStyleId>{7DF18680-E054-41AD-8BC1-D1AEF772440D}</a:tableStyleId>
              </a:tblPr>
              <a:tblGrid>
                <a:gridCol w="896146">
                  <a:extLst>
                    <a:ext uri="{9D8B030D-6E8A-4147-A177-3AD203B41FA5}">
                      <a16:colId xmlns:a16="http://schemas.microsoft.com/office/drawing/2014/main" val="3853837344"/>
                    </a:ext>
                  </a:extLst>
                </a:gridCol>
                <a:gridCol w="298716">
                  <a:extLst>
                    <a:ext uri="{9D8B030D-6E8A-4147-A177-3AD203B41FA5}">
                      <a16:colId xmlns:a16="http://schemas.microsoft.com/office/drawing/2014/main" val="2047596861"/>
                    </a:ext>
                  </a:extLst>
                </a:gridCol>
                <a:gridCol w="298716">
                  <a:extLst>
                    <a:ext uri="{9D8B030D-6E8A-4147-A177-3AD203B41FA5}">
                      <a16:colId xmlns:a16="http://schemas.microsoft.com/office/drawing/2014/main" val="1786856060"/>
                    </a:ext>
                  </a:extLst>
                </a:gridCol>
                <a:gridCol w="298716">
                  <a:extLst>
                    <a:ext uri="{9D8B030D-6E8A-4147-A177-3AD203B41FA5}">
                      <a16:colId xmlns:a16="http://schemas.microsoft.com/office/drawing/2014/main" val="2555289732"/>
                    </a:ext>
                  </a:extLst>
                </a:gridCol>
                <a:gridCol w="298716">
                  <a:extLst>
                    <a:ext uri="{9D8B030D-6E8A-4147-A177-3AD203B41FA5}">
                      <a16:colId xmlns:a16="http://schemas.microsoft.com/office/drawing/2014/main" val="872790604"/>
                    </a:ext>
                  </a:extLst>
                </a:gridCol>
                <a:gridCol w="298716">
                  <a:extLst>
                    <a:ext uri="{9D8B030D-6E8A-4147-A177-3AD203B41FA5}">
                      <a16:colId xmlns:a16="http://schemas.microsoft.com/office/drawing/2014/main" val="1671976738"/>
                    </a:ext>
                  </a:extLst>
                </a:gridCol>
                <a:gridCol w="298716">
                  <a:extLst>
                    <a:ext uri="{9D8B030D-6E8A-4147-A177-3AD203B41FA5}">
                      <a16:colId xmlns:a16="http://schemas.microsoft.com/office/drawing/2014/main" val="2847691200"/>
                    </a:ext>
                  </a:extLst>
                </a:gridCol>
                <a:gridCol w="298716">
                  <a:extLst>
                    <a:ext uri="{9D8B030D-6E8A-4147-A177-3AD203B41FA5}">
                      <a16:colId xmlns:a16="http://schemas.microsoft.com/office/drawing/2014/main" val="1530009872"/>
                    </a:ext>
                  </a:extLst>
                </a:gridCol>
                <a:gridCol w="298716">
                  <a:extLst>
                    <a:ext uri="{9D8B030D-6E8A-4147-A177-3AD203B41FA5}">
                      <a16:colId xmlns:a16="http://schemas.microsoft.com/office/drawing/2014/main" val="579467444"/>
                    </a:ext>
                  </a:extLst>
                </a:gridCol>
                <a:gridCol w="298716">
                  <a:extLst>
                    <a:ext uri="{9D8B030D-6E8A-4147-A177-3AD203B41FA5}">
                      <a16:colId xmlns:a16="http://schemas.microsoft.com/office/drawing/2014/main" val="2713594194"/>
                    </a:ext>
                  </a:extLst>
                </a:gridCol>
                <a:gridCol w="298716">
                  <a:extLst>
                    <a:ext uri="{9D8B030D-6E8A-4147-A177-3AD203B41FA5}">
                      <a16:colId xmlns:a16="http://schemas.microsoft.com/office/drawing/2014/main" val="2747206193"/>
                    </a:ext>
                  </a:extLst>
                </a:gridCol>
                <a:gridCol w="298716">
                  <a:extLst>
                    <a:ext uri="{9D8B030D-6E8A-4147-A177-3AD203B41FA5}">
                      <a16:colId xmlns:a16="http://schemas.microsoft.com/office/drawing/2014/main" val="2994853798"/>
                    </a:ext>
                  </a:extLst>
                </a:gridCol>
                <a:gridCol w="298716">
                  <a:extLst>
                    <a:ext uri="{9D8B030D-6E8A-4147-A177-3AD203B41FA5}">
                      <a16:colId xmlns:a16="http://schemas.microsoft.com/office/drawing/2014/main" val="1195337288"/>
                    </a:ext>
                  </a:extLst>
                </a:gridCol>
                <a:gridCol w="298716">
                  <a:extLst>
                    <a:ext uri="{9D8B030D-6E8A-4147-A177-3AD203B41FA5}">
                      <a16:colId xmlns:a16="http://schemas.microsoft.com/office/drawing/2014/main" val="1506529414"/>
                    </a:ext>
                  </a:extLst>
                </a:gridCol>
                <a:gridCol w="298716">
                  <a:extLst>
                    <a:ext uri="{9D8B030D-6E8A-4147-A177-3AD203B41FA5}">
                      <a16:colId xmlns:a16="http://schemas.microsoft.com/office/drawing/2014/main" val="17817148"/>
                    </a:ext>
                  </a:extLst>
                </a:gridCol>
                <a:gridCol w="298716">
                  <a:extLst>
                    <a:ext uri="{9D8B030D-6E8A-4147-A177-3AD203B41FA5}">
                      <a16:colId xmlns:a16="http://schemas.microsoft.com/office/drawing/2014/main" val="3326173286"/>
                    </a:ext>
                  </a:extLst>
                </a:gridCol>
                <a:gridCol w="298716">
                  <a:extLst>
                    <a:ext uri="{9D8B030D-6E8A-4147-A177-3AD203B41FA5}">
                      <a16:colId xmlns:a16="http://schemas.microsoft.com/office/drawing/2014/main" val="4184525641"/>
                    </a:ext>
                  </a:extLst>
                </a:gridCol>
                <a:gridCol w="298716">
                  <a:extLst>
                    <a:ext uri="{9D8B030D-6E8A-4147-A177-3AD203B41FA5}">
                      <a16:colId xmlns:a16="http://schemas.microsoft.com/office/drawing/2014/main" val="2233993077"/>
                    </a:ext>
                  </a:extLst>
                </a:gridCol>
                <a:gridCol w="298716">
                  <a:extLst>
                    <a:ext uri="{9D8B030D-6E8A-4147-A177-3AD203B41FA5}">
                      <a16:colId xmlns:a16="http://schemas.microsoft.com/office/drawing/2014/main" val="2245184029"/>
                    </a:ext>
                  </a:extLst>
                </a:gridCol>
                <a:gridCol w="298716">
                  <a:extLst>
                    <a:ext uri="{9D8B030D-6E8A-4147-A177-3AD203B41FA5}">
                      <a16:colId xmlns:a16="http://schemas.microsoft.com/office/drawing/2014/main" val="2700816864"/>
                    </a:ext>
                  </a:extLst>
                </a:gridCol>
                <a:gridCol w="298716">
                  <a:extLst>
                    <a:ext uri="{9D8B030D-6E8A-4147-A177-3AD203B41FA5}">
                      <a16:colId xmlns:a16="http://schemas.microsoft.com/office/drawing/2014/main" val="2761972716"/>
                    </a:ext>
                  </a:extLst>
                </a:gridCol>
                <a:gridCol w="298716">
                  <a:extLst>
                    <a:ext uri="{9D8B030D-6E8A-4147-A177-3AD203B41FA5}">
                      <a16:colId xmlns:a16="http://schemas.microsoft.com/office/drawing/2014/main" val="1227244497"/>
                    </a:ext>
                  </a:extLst>
                </a:gridCol>
                <a:gridCol w="298716">
                  <a:extLst>
                    <a:ext uri="{9D8B030D-6E8A-4147-A177-3AD203B41FA5}">
                      <a16:colId xmlns:a16="http://schemas.microsoft.com/office/drawing/2014/main" val="346119213"/>
                    </a:ext>
                  </a:extLst>
                </a:gridCol>
                <a:gridCol w="298716">
                  <a:extLst>
                    <a:ext uri="{9D8B030D-6E8A-4147-A177-3AD203B41FA5}">
                      <a16:colId xmlns:a16="http://schemas.microsoft.com/office/drawing/2014/main" val="937548016"/>
                    </a:ext>
                  </a:extLst>
                </a:gridCol>
                <a:gridCol w="298716">
                  <a:extLst>
                    <a:ext uri="{9D8B030D-6E8A-4147-A177-3AD203B41FA5}">
                      <a16:colId xmlns:a16="http://schemas.microsoft.com/office/drawing/2014/main" val="449948767"/>
                    </a:ext>
                  </a:extLst>
                </a:gridCol>
                <a:gridCol w="298716">
                  <a:extLst>
                    <a:ext uri="{9D8B030D-6E8A-4147-A177-3AD203B41FA5}">
                      <a16:colId xmlns:a16="http://schemas.microsoft.com/office/drawing/2014/main" val="336703472"/>
                    </a:ext>
                  </a:extLst>
                </a:gridCol>
                <a:gridCol w="298716">
                  <a:extLst>
                    <a:ext uri="{9D8B030D-6E8A-4147-A177-3AD203B41FA5}">
                      <a16:colId xmlns:a16="http://schemas.microsoft.com/office/drawing/2014/main" val="975776538"/>
                    </a:ext>
                  </a:extLst>
                </a:gridCol>
                <a:gridCol w="298716">
                  <a:extLst>
                    <a:ext uri="{9D8B030D-6E8A-4147-A177-3AD203B41FA5}">
                      <a16:colId xmlns:a16="http://schemas.microsoft.com/office/drawing/2014/main" val="3953234747"/>
                    </a:ext>
                  </a:extLst>
                </a:gridCol>
                <a:gridCol w="298716">
                  <a:extLst>
                    <a:ext uri="{9D8B030D-6E8A-4147-A177-3AD203B41FA5}">
                      <a16:colId xmlns:a16="http://schemas.microsoft.com/office/drawing/2014/main" val="3240875121"/>
                    </a:ext>
                  </a:extLst>
                </a:gridCol>
                <a:gridCol w="298716">
                  <a:extLst>
                    <a:ext uri="{9D8B030D-6E8A-4147-A177-3AD203B41FA5}">
                      <a16:colId xmlns:a16="http://schemas.microsoft.com/office/drawing/2014/main" val="1916920967"/>
                    </a:ext>
                  </a:extLst>
                </a:gridCol>
                <a:gridCol w="298716">
                  <a:extLst>
                    <a:ext uri="{9D8B030D-6E8A-4147-A177-3AD203B41FA5}">
                      <a16:colId xmlns:a16="http://schemas.microsoft.com/office/drawing/2014/main" val="324729505"/>
                    </a:ext>
                  </a:extLst>
                </a:gridCol>
              </a:tblGrid>
              <a:tr h="1857227">
                <a:tc>
                  <a:txBody>
                    <a:bodyPr/>
                    <a:lstStyle/>
                    <a:p>
                      <a:pPr algn="l" fontAlgn="b"/>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US 2</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Iowa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US Gov Virginia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Central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US</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North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Europe</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Southeast Asia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Japan East</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Japan West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Brazil South</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Australia Southeast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Central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South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a:effectLst/>
                        </a:rPr>
                        <a:t>West India</a:t>
                      </a:r>
                      <a:endParaRPr lang="en-US" sz="1400" b="0" i="0" u="none" strike="noStrike">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Central</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u="none" strike="noStrike" dirty="0">
                          <a:effectLst/>
                        </a:rPr>
                        <a:t>Canada East</a:t>
                      </a:r>
                      <a:endParaRPr lang="en-US" sz="1400" b="0" i="0" u="none" strike="noStrike" dirty="0">
                        <a:solidFill>
                          <a:srgbClr val="000000"/>
                        </a:solidFill>
                        <a:effectLst/>
                        <a:latin typeface="Calibri" panose="020F0502020204030204" pitchFamily="34" charset="0"/>
                      </a:endParaRP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North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China South</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Notheast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Germany Central</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UK 2</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West</a:t>
                      </a:r>
                    </a:p>
                  </a:txBody>
                  <a:tcPr marL="45720" marR="45720" vert="vert270" anchor="ctr"/>
                </a:tc>
                <a:tc>
                  <a:txBody>
                    <a:bodyPr/>
                    <a:lstStyle/>
                    <a:p>
                      <a:pPr algn="r" fontAlgn="b"/>
                      <a:r>
                        <a:rPr lang="en-US" sz="1400" b="1" i="0" u="none" strike="noStrike" dirty="0">
                          <a:solidFill>
                            <a:schemeClr val="tx1"/>
                          </a:solidFill>
                          <a:effectLst/>
                          <a:latin typeface="Calibri" panose="020F0502020204030204" pitchFamily="34" charset="0"/>
                        </a:rPr>
                        <a:t>South Korea East</a:t>
                      </a:r>
                    </a:p>
                  </a:txBody>
                  <a:tcPr marL="45720" marR="45720" vert="vert270" anchor="ctr"/>
                </a:tc>
                <a:extLst>
                  <a:ext uri="{0D108BD9-81ED-4DB2-BD59-A6C34878D82A}">
                    <a16:rowId xmlns:a16="http://schemas.microsoft.com/office/drawing/2014/main" val="3153231954"/>
                  </a:ext>
                </a:extLst>
              </a:tr>
              <a:tr h="0">
                <a:tc>
                  <a:txBody>
                    <a:bodyPr/>
                    <a:lstStyle/>
                    <a:p>
                      <a:pPr algn="l" fontAlgn="b"/>
                      <a:r>
                        <a:rPr lang="en-US" sz="1400" u="none" strike="noStrike">
                          <a:effectLst/>
                        </a:rPr>
                        <a:t>D-series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42872172"/>
                  </a:ext>
                </a:extLst>
              </a:tr>
              <a:tr h="0">
                <a:tc>
                  <a:txBody>
                    <a:bodyPr/>
                    <a:lstStyle/>
                    <a:p>
                      <a:pPr algn="l" fontAlgn="b"/>
                      <a:r>
                        <a:rPr lang="en-US" sz="1400" u="none" strike="noStrike">
                          <a:effectLst/>
                        </a:rPr>
                        <a:t>Dv2-series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65982290"/>
                  </a:ext>
                </a:extLst>
              </a:tr>
              <a:tr h="0">
                <a:tc>
                  <a:txBody>
                    <a:bodyPr/>
                    <a:lstStyle/>
                    <a:p>
                      <a:pPr algn="l" fontAlgn="b"/>
                      <a:r>
                        <a:rPr lang="en-US" sz="1400" u="none" strike="noStrike">
                          <a:effectLst/>
                        </a:rPr>
                        <a:t>DS-series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288267707"/>
                  </a:ext>
                </a:extLst>
              </a:tr>
              <a:tr h="0">
                <a:tc>
                  <a:txBody>
                    <a:bodyPr/>
                    <a:lstStyle/>
                    <a:p>
                      <a:pPr algn="l" fontAlgn="b"/>
                      <a:r>
                        <a:rPr lang="en-US" sz="1400" u="none" strike="noStrike">
                          <a:effectLst/>
                        </a:rPr>
                        <a:t>DSv2-series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907657432"/>
                  </a:ext>
                </a:extLst>
              </a:tr>
              <a:tr h="0">
                <a:tc>
                  <a:txBody>
                    <a:bodyPr/>
                    <a:lstStyle/>
                    <a:p>
                      <a:pPr algn="l" fontAlgn="b"/>
                      <a:r>
                        <a:rPr lang="en-US" sz="1400" u="none" strike="noStrike">
                          <a:effectLst/>
                        </a:rPr>
                        <a:t>G-series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436178208"/>
                  </a:ext>
                </a:extLst>
              </a:tr>
              <a:tr h="0">
                <a:tc>
                  <a:txBody>
                    <a:bodyPr/>
                    <a:lstStyle/>
                    <a:p>
                      <a:pPr algn="l" fontAlgn="b"/>
                      <a:r>
                        <a:rPr lang="en-US" sz="1400" u="none" strike="noStrike">
                          <a:effectLst/>
                        </a:rPr>
                        <a:t>GS-series</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886232036"/>
                  </a:ext>
                </a:extLst>
              </a:tr>
              <a:tr h="0">
                <a:tc>
                  <a:txBody>
                    <a:bodyPr/>
                    <a:lstStyle/>
                    <a:p>
                      <a:pPr algn="l" fontAlgn="b"/>
                      <a:r>
                        <a:rPr lang="en-US" sz="1400" u="none" strike="noStrike" dirty="0">
                          <a:effectLst/>
                        </a:rPr>
                        <a:t>Premium Storage</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a:effectLst/>
                        </a:rPr>
                        <a:t>Y</a:t>
                      </a:r>
                      <a:endParaRPr lang="en-US" sz="1400" b="0" i="0" u="none" strike="noStrike">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u="none" strike="noStrike" dirty="0">
                          <a:effectLst/>
                        </a:rPr>
                        <a:t>Y</a:t>
                      </a:r>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173511465"/>
                  </a:ext>
                </a:extLst>
              </a:tr>
              <a:tr h="0">
                <a:tc>
                  <a:txBody>
                    <a:bodyPr/>
                    <a:lstStyle/>
                    <a:p>
                      <a:pPr algn="l" fontAlgn="b"/>
                      <a:r>
                        <a:rPr lang="en-US" sz="1400" b="0" i="0" u="none" strike="noStrike" dirty="0">
                          <a:solidFill>
                            <a:srgbClr val="000000"/>
                          </a:solidFill>
                          <a:effectLst/>
                          <a:latin typeface="Calibri" panose="020F0502020204030204" pitchFamily="34" charset="0"/>
                        </a:rPr>
                        <a:t>SAP HANA on Azure (Large Instances)</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r>
                        <a:rPr lang="en-US" sz="1400" b="0" i="0" u="none" strike="noStrike" dirty="0">
                          <a:solidFill>
                            <a:srgbClr val="000000"/>
                          </a:solidFill>
                          <a:effectLst/>
                          <a:latin typeface="Calibri" panose="020F0502020204030204" pitchFamily="34" charset="0"/>
                        </a:rPr>
                        <a:t>Y</a:t>
                      </a: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087392161"/>
                  </a:ext>
                </a:extLst>
              </a:tr>
            </a:tbl>
          </a:graphicData>
        </a:graphic>
      </p:graphicFrame>
      <p:sp>
        <p:nvSpPr>
          <p:cNvPr id="5" name="Rectangle 4"/>
          <p:cNvSpPr/>
          <p:nvPr/>
        </p:nvSpPr>
        <p:spPr>
          <a:xfrm>
            <a:off x="3461008" y="628549"/>
            <a:ext cx="516365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https://azure.microsoft.com/en-us/regions/#services</a:t>
            </a:r>
          </a:p>
        </p:txBody>
      </p:sp>
      <p:sp>
        <p:nvSpPr>
          <p:cNvPr id="6" name="Title 3"/>
          <p:cNvSpPr>
            <a:spLocks noGrp="1"/>
          </p:cNvSpPr>
          <p:nvPr>
            <p:ph type="title"/>
          </p:nvPr>
        </p:nvSpPr>
        <p:spPr>
          <a:xfrm>
            <a:off x="167387" y="121809"/>
            <a:ext cx="11833365" cy="506739"/>
          </a:xfrm>
        </p:spPr>
        <p:txBody>
          <a:bodyPr>
            <a:noAutofit/>
          </a:bodyPr>
          <a:lstStyle/>
          <a:p>
            <a:pPr algn="ctr"/>
            <a:r>
              <a:rPr lang="en-US" sz="4000" dirty="0">
                <a:latin typeface="Segoe UI Light" panose="020B0502040204020203" pitchFamily="34" charset="0"/>
                <a:cs typeface="Segoe UI Light" panose="020B0502040204020203" pitchFamily="34" charset="0"/>
              </a:rPr>
              <a:t>Azure Services by Region </a:t>
            </a:r>
            <a:r>
              <a:rPr lang="en-US" sz="1176" dirty="0">
                <a:latin typeface="Calibri" panose="020F0502020204030204"/>
                <a:cs typeface="Segoe UI Semibold" panose="020B0702040204020203" pitchFamily="34" charset="0"/>
              </a:rPr>
              <a:t>(as of 6/7/16)</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692003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5800" spc="-102" dirty="0">
                <a:ln w="3175">
                  <a:noFill/>
                </a:ln>
                <a:solidFill>
                  <a:schemeClr val="bg1"/>
                </a:solidFill>
                <a:ea typeface="+mn-ea"/>
                <a:cs typeface="Segoe UI" pitchFamily="34" charset="0"/>
              </a:rPr>
              <a:t>Customer Situation</a:t>
            </a:r>
            <a:br>
              <a:rPr lang="en-US" sz="6000" dirty="0">
                <a:solidFill>
                  <a:schemeClr val="bg1"/>
                </a:solidFill>
              </a:rPr>
            </a:br>
            <a:r>
              <a:rPr lang="en-US" sz="3600" i="1" dirty="0">
                <a:solidFill>
                  <a:schemeClr val="bg1"/>
                </a:solidFill>
              </a:rPr>
              <a:t>Contoso Group</a:t>
            </a:r>
            <a:endParaRPr lang="en-US" sz="4800" i="1" dirty="0">
              <a:solidFill>
                <a:schemeClr val="bg1"/>
              </a:solidFill>
            </a:endParaRPr>
          </a:p>
        </p:txBody>
      </p:sp>
      <p:sp>
        <p:nvSpPr>
          <p:cNvPr id="3" name="Content Placeholder 2"/>
          <p:cNvSpPr>
            <a:spLocks noGrp="1"/>
          </p:cNvSpPr>
          <p:nvPr>
            <p:ph sz="quarter" idx="10"/>
          </p:nvPr>
        </p:nvSpPr>
        <p:spPr>
          <a:xfrm>
            <a:off x="567203" y="2081322"/>
            <a:ext cx="11196413" cy="4391371"/>
          </a:xfrm>
        </p:spPr>
        <p:txBody>
          <a:bodyPr>
            <a:normAutofit fontScale="85000" lnSpcReduction="20000"/>
          </a:bodyPr>
          <a:lstStyle/>
          <a:p>
            <a:pPr marL="0" indent="0">
              <a:spcAft>
                <a:spcPts val="1177"/>
              </a:spcAft>
              <a:buNone/>
            </a:pPr>
            <a:r>
              <a:rPr lang="en-US" sz="2400" dirty="0">
                <a:solidFill>
                  <a:schemeClr val="bg1"/>
                </a:solidFill>
              </a:rPr>
              <a:t>Contoso Group is a global pharmaceutical company with its headquarters based in Chicago, US.  </a:t>
            </a:r>
          </a:p>
          <a:p>
            <a:pPr marL="0" indent="0">
              <a:spcAft>
                <a:spcPts val="1177"/>
              </a:spcAft>
              <a:buNone/>
            </a:pPr>
            <a:r>
              <a:rPr lang="en-US" sz="2400" dirty="0">
                <a:solidFill>
                  <a:schemeClr val="bg1"/>
                </a:solidFill>
              </a:rPr>
              <a:t>It has been running SAP ERP and BW for its Finance/Logistics/Analytics systems on HP-UX/Oracle platform for a long time, however Contoso Leadership and Business Planning Group have suffered from the unstable performance and Contoso IT is looking into migration to SAP HANA. </a:t>
            </a:r>
          </a:p>
          <a:p>
            <a:pPr marL="0" indent="0">
              <a:spcAft>
                <a:spcPts val="1177"/>
              </a:spcAft>
              <a:buNone/>
            </a:pPr>
            <a:r>
              <a:rPr lang="en-US" sz="2400" dirty="0">
                <a:solidFill>
                  <a:schemeClr val="bg1"/>
                </a:solidFill>
              </a:rPr>
              <a:t>Contoso IT has decided to migrate its BW system to HANA first (go live in Dec CY16), then do the same with ECC in CY17, to mitigate switching risks. </a:t>
            </a:r>
          </a:p>
          <a:p>
            <a:pPr marL="0" indent="0">
              <a:spcAft>
                <a:spcPts val="1177"/>
              </a:spcAft>
              <a:buNone/>
            </a:pPr>
            <a:r>
              <a:rPr lang="en-US" sz="2400" dirty="0">
                <a:solidFill>
                  <a:schemeClr val="bg1"/>
                </a:solidFill>
              </a:rPr>
              <a:t>At the same time, Contoso IT is under a pressure to drastically reduce # of server/storage hardware in their own datacenters as it’s not their core/primary business at all. </a:t>
            </a:r>
          </a:p>
          <a:p>
            <a:pPr marL="0" indent="0">
              <a:spcAft>
                <a:spcPts val="1177"/>
              </a:spcAft>
              <a:buNone/>
            </a:pPr>
            <a:r>
              <a:rPr lang="en-US" sz="2400" dirty="0">
                <a:solidFill>
                  <a:schemeClr val="bg1"/>
                </a:solidFill>
              </a:rPr>
              <a:t>Because BW often get access from Contoso management team (to support their management decisions), it needs to be highly available and its performance needs to be stable.  </a:t>
            </a:r>
          </a:p>
          <a:p>
            <a:pPr marL="0" indent="0">
              <a:spcAft>
                <a:spcPts val="1177"/>
              </a:spcAft>
              <a:buNone/>
            </a:pPr>
            <a:r>
              <a:rPr lang="en-US" sz="2400" dirty="0">
                <a:solidFill>
                  <a:schemeClr val="bg1"/>
                </a:solidFill>
              </a:rPr>
              <a:t>Because Contoso is very new to SAP HANA, multiple training/</a:t>
            </a:r>
            <a:r>
              <a:rPr lang="en-US" sz="2400" dirty="0" err="1">
                <a:solidFill>
                  <a:schemeClr val="bg1"/>
                </a:solidFill>
              </a:rPr>
              <a:t>dryrun</a:t>
            </a:r>
            <a:r>
              <a:rPr lang="en-US" sz="2400" dirty="0">
                <a:solidFill>
                  <a:schemeClr val="bg1"/>
                </a:solidFill>
              </a:rPr>
              <a:t>/sandbox environments are required – however it’s good to be able to shutdown and retire when they get unnecessary . </a:t>
            </a: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215407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Requirements</a:t>
            </a:r>
          </a:p>
        </p:txBody>
      </p:sp>
      <p:sp>
        <p:nvSpPr>
          <p:cNvPr id="3" name="Content Placeholder 2"/>
          <p:cNvSpPr>
            <a:spLocks noGrp="1"/>
          </p:cNvSpPr>
          <p:nvPr>
            <p:ph sz="quarter" idx="10"/>
          </p:nvPr>
        </p:nvSpPr>
        <p:spPr>
          <a:xfrm>
            <a:off x="460126" y="1905758"/>
            <a:ext cx="11303489" cy="4097326"/>
          </a:xfrm>
        </p:spPr>
        <p:txBody>
          <a:bodyPr>
            <a:normAutofit lnSpcReduction="10000"/>
          </a:bodyPr>
          <a:lstStyle/>
          <a:p>
            <a:pPr lvl="0"/>
            <a:r>
              <a:rPr lang="en-US" sz="3600" dirty="0">
                <a:solidFill>
                  <a:schemeClr val="bg1"/>
                </a:solidFill>
              </a:rPr>
              <a:t>Highly responsive with low DB/network latency</a:t>
            </a:r>
          </a:p>
          <a:p>
            <a:pPr lvl="0"/>
            <a:r>
              <a:rPr lang="en-US" sz="3600" dirty="0">
                <a:solidFill>
                  <a:schemeClr val="bg1"/>
                </a:solidFill>
              </a:rPr>
              <a:t>In-memory Database Performance</a:t>
            </a:r>
          </a:p>
          <a:p>
            <a:pPr lvl="0"/>
            <a:r>
              <a:rPr lang="en-US" sz="3600" dirty="0">
                <a:solidFill>
                  <a:schemeClr val="bg1"/>
                </a:solidFill>
              </a:rPr>
              <a:t>High Availability &amp; Disaster Recovery</a:t>
            </a:r>
          </a:p>
          <a:p>
            <a:pPr lvl="0"/>
            <a:r>
              <a:rPr lang="en-US" sz="3600" dirty="0">
                <a:solidFill>
                  <a:schemeClr val="bg1"/>
                </a:solidFill>
              </a:rPr>
              <a:t>Enterprise Data Protection &amp; Security</a:t>
            </a:r>
          </a:p>
          <a:p>
            <a:pPr lvl="0"/>
            <a:r>
              <a:rPr lang="en-US" sz="3600" dirty="0">
                <a:solidFill>
                  <a:schemeClr val="bg1"/>
                </a:solidFill>
              </a:rPr>
              <a:t>Safe Migration with Downtime Minimized</a:t>
            </a:r>
          </a:p>
          <a:p>
            <a:pPr lvl="0"/>
            <a:r>
              <a:rPr lang="en-US" sz="3600" dirty="0">
                <a:solidFill>
                  <a:schemeClr val="bg1"/>
                </a:solidFill>
              </a:rPr>
              <a:t>Taking advantage of HANA applications</a:t>
            </a:r>
          </a:p>
          <a:p>
            <a:pPr lvl="0"/>
            <a:r>
              <a:rPr lang="en-US" sz="3600" dirty="0">
                <a:solidFill>
                  <a:schemeClr val="bg1"/>
                </a:solidFill>
              </a:rPr>
              <a:t>And – costs are minimum </a:t>
            </a:r>
          </a:p>
          <a:p>
            <a:pPr marL="0" indent="0">
              <a:spcAft>
                <a:spcPts val="882"/>
              </a:spcAft>
              <a:buNone/>
            </a:pPr>
            <a:endParaRPr lang="en-US" sz="3600" dirty="0">
              <a:solidFill>
                <a:schemeClr val="bg1"/>
              </a:solidFill>
            </a:endParaRPr>
          </a:p>
        </p:txBody>
      </p:sp>
      <p:sp>
        <p:nvSpPr>
          <p:cNvPr id="6" name="Freeform 5"/>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7" name="Rectangle 6"/>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08622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9529" y="845365"/>
            <a:ext cx="5826761" cy="4983671"/>
          </a:xfrm>
        </p:spPr>
        <p:txBody>
          <a:bodyPr>
            <a:noAutofit/>
          </a:bodyPr>
          <a:lstStyle/>
          <a:p>
            <a:r>
              <a:rPr lang="en-US" sz="1800" dirty="0">
                <a:solidFill>
                  <a:schemeClr val="bg1"/>
                </a:solidFill>
              </a:rPr>
              <a:t>Scope : </a:t>
            </a:r>
            <a:r>
              <a:rPr lang="en-US" sz="1800" b="1" dirty="0">
                <a:solidFill>
                  <a:srgbClr val="FFFF00"/>
                </a:solidFill>
              </a:rPr>
              <a:t>BW migration to HANA in Cloud</a:t>
            </a:r>
            <a:r>
              <a:rPr lang="en-US" sz="1800" dirty="0">
                <a:solidFill>
                  <a:srgbClr val="FFFF00"/>
                </a:solidFill>
              </a:rPr>
              <a:t> </a:t>
            </a:r>
          </a:p>
          <a:p>
            <a:pPr lvl="1"/>
            <a:r>
              <a:rPr lang="en-US" sz="1600" dirty="0">
                <a:solidFill>
                  <a:schemeClr val="bg1"/>
                </a:solidFill>
              </a:rPr>
              <a:t>Go-live date : </a:t>
            </a:r>
            <a:r>
              <a:rPr lang="en-US" sz="1600" b="1" dirty="0">
                <a:solidFill>
                  <a:srgbClr val="FFFF00"/>
                </a:solidFill>
              </a:rPr>
              <a:t>December 2016</a:t>
            </a:r>
            <a:r>
              <a:rPr lang="en-US" sz="1600" dirty="0">
                <a:solidFill>
                  <a:srgbClr val="FFFF00"/>
                </a:solidFill>
              </a:rPr>
              <a:t> </a:t>
            </a:r>
          </a:p>
          <a:p>
            <a:pPr lvl="1"/>
            <a:r>
              <a:rPr lang="en-US" sz="1600" dirty="0">
                <a:solidFill>
                  <a:schemeClr val="bg1"/>
                </a:solidFill>
              </a:rPr>
              <a:t>Current BW (ABAP Unicode) on-premises with HP-UX and Oracle</a:t>
            </a:r>
          </a:p>
          <a:p>
            <a:pPr lvl="1"/>
            <a:r>
              <a:rPr lang="en-US" sz="1600" b="1" dirty="0">
                <a:solidFill>
                  <a:srgbClr val="FFFF00"/>
                </a:solidFill>
              </a:rPr>
              <a:t>ECC is kept on-premises</a:t>
            </a:r>
            <a:r>
              <a:rPr lang="en-US" sz="1600" dirty="0">
                <a:solidFill>
                  <a:srgbClr val="FFFF00"/>
                </a:solidFill>
              </a:rPr>
              <a:t> </a:t>
            </a:r>
            <a:r>
              <a:rPr lang="en-US" sz="1600" dirty="0">
                <a:solidFill>
                  <a:schemeClr val="bg1"/>
                </a:solidFill>
              </a:rPr>
              <a:t>(with HP-UX/Oracle) until Dec 2017 </a:t>
            </a:r>
          </a:p>
          <a:p>
            <a:pPr lvl="2"/>
            <a:r>
              <a:rPr lang="en-US" sz="1600" dirty="0"/>
              <a:t>Data is transferred from ECC (on-premises) to BW (in Cloud) every hour </a:t>
            </a:r>
          </a:p>
          <a:p>
            <a:pPr lvl="1"/>
            <a:r>
              <a:rPr lang="en-US" sz="1600" dirty="0">
                <a:solidFill>
                  <a:prstClr val="white"/>
                </a:solidFill>
              </a:rPr>
              <a:t>(Option) Need to start to prepare for ECC migration to 1TB HANA in Cloud</a:t>
            </a:r>
            <a:endParaRPr lang="en-US" sz="1600" dirty="0">
              <a:solidFill>
                <a:schemeClr val="bg1"/>
              </a:solidFill>
            </a:endParaRPr>
          </a:p>
          <a:p>
            <a:r>
              <a:rPr lang="en-US" sz="1800" dirty="0">
                <a:solidFill>
                  <a:schemeClr val="bg1"/>
                </a:solidFill>
              </a:rPr>
              <a:t>Sizing </a:t>
            </a:r>
          </a:p>
          <a:p>
            <a:pPr lvl="1"/>
            <a:r>
              <a:rPr lang="en-US" sz="1600" dirty="0">
                <a:solidFill>
                  <a:schemeClr val="bg1"/>
                </a:solidFill>
              </a:rPr>
              <a:t>Run new </a:t>
            </a:r>
            <a:r>
              <a:rPr lang="en-US" sz="1600" b="1" dirty="0">
                <a:solidFill>
                  <a:srgbClr val="FFFF00"/>
                </a:solidFill>
              </a:rPr>
              <a:t>Production</a:t>
            </a:r>
            <a:r>
              <a:rPr lang="en-US" sz="1600" dirty="0">
                <a:solidFill>
                  <a:schemeClr val="bg1"/>
                </a:solidFill>
              </a:rPr>
              <a:t> with latest OS/DB in the infrastructure </a:t>
            </a:r>
            <a:r>
              <a:rPr lang="en-US" sz="1600" b="1" dirty="0">
                <a:solidFill>
                  <a:srgbClr val="FFFF00"/>
                </a:solidFill>
              </a:rPr>
              <a:t>fully certified and supported</a:t>
            </a:r>
            <a:r>
              <a:rPr lang="en-US" sz="1600" dirty="0">
                <a:solidFill>
                  <a:schemeClr val="bg1"/>
                </a:solidFill>
              </a:rPr>
              <a:t> by SAP, which is </a:t>
            </a:r>
            <a:r>
              <a:rPr lang="en-US" sz="1600" b="1" dirty="0">
                <a:solidFill>
                  <a:srgbClr val="FFFF00"/>
                </a:solidFill>
              </a:rPr>
              <a:t>NOT the case with Non-Prod </a:t>
            </a:r>
          </a:p>
          <a:p>
            <a:pPr lvl="1"/>
            <a:r>
              <a:rPr lang="en-US" sz="1600" dirty="0">
                <a:solidFill>
                  <a:schemeClr val="bg1"/>
                </a:solidFill>
              </a:rPr>
              <a:t>Expected HANA database server(s) : DB size </a:t>
            </a:r>
            <a:r>
              <a:rPr lang="en-US" sz="1600" b="1" dirty="0">
                <a:solidFill>
                  <a:srgbClr val="FFFF00"/>
                </a:solidFill>
              </a:rPr>
              <a:t>384 GB</a:t>
            </a:r>
            <a:r>
              <a:rPr lang="en-US" sz="1600" dirty="0">
                <a:solidFill>
                  <a:srgbClr val="FFFF00"/>
                </a:solidFill>
              </a:rPr>
              <a:t>, </a:t>
            </a:r>
            <a:r>
              <a:rPr lang="en-US" sz="1600" b="1" dirty="0">
                <a:solidFill>
                  <a:srgbClr val="FFFF00"/>
                </a:solidFill>
              </a:rPr>
              <a:t>30,000 IOPS </a:t>
            </a:r>
            <a:r>
              <a:rPr lang="en-US" sz="1600" dirty="0">
                <a:solidFill>
                  <a:schemeClr val="bg1"/>
                </a:solidFill>
              </a:rPr>
              <a:t>required for HANA DB files, DB size will reach </a:t>
            </a:r>
            <a:r>
              <a:rPr lang="en-US" sz="1600" b="1" dirty="0">
                <a:solidFill>
                  <a:srgbClr val="FFFF00"/>
                </a:solidFill>
              </a:rPr>
              <a:t>500 GB</a:t>
            </a:r>
            <a:r>
              <a:rPr lang="en-US" sz="1600" dirty="0">
                <a:solidFill>
                  <a:schemeClr val="bg1"/>
                </a:solidFill>
              </a:rPr>
              <a:t> in 3 years</a:t>
            </a:r>
          </a:p>
          <a:p>
            <a:pPr lvl="1"/>
            <a:r>
              <a:rPr lang="en-US" sz="1600" dirty="0">
                <a:solidFill>
                  <a:schemeClr val="bg1"/>
                </a:solidFill>
              </a:rPr>
              <a:t>BW application servers : </a:t>
            </a:r>
            <a:r>
              <a:rPr lang="en-US" sz="1600" b="1" dirty="0">
                <a:solidFill>
                  <a:srgbClr val="FFFF00"/>
                </a:solidFill>
              </a:rPr>
              <a:t>10k SAPS</a:t>
            </a:r>
          </a:p>
          <a:p>
            <a:pPr lvl="1"/>
            <a:r>
              <a:rPr lang="en-US" sz="1600" b="1" dirty="0">
                <a:solidFill>
                  <a:srgbClr val="FFFF00"/>
                </a:solidFill>
              </a:rPr>
              <a:t>Dev, Test, QA can be smaller </a:t>
            </a:r>
            <a:r>
              <a:rPr lang="en-US" sz="1600" dirty="0">
                <a:solidFill>
                  <a:schemeClr val="bg1"/>
                </a:solidFill>
              </a:rPr>
              <a:t>than Production</a:t>
            </a:r>
          </a:p>
          <a:p>
            <a:pPr lvl="1"/>
            <a:r>
              <a:rPr lang="en-US" sz="1600" dirty="0">
                <a:solidFill>
                  <a:schemeClr val="bg1"/>
                </a:solidFill>
              </a:rPr>
              <a:t>Uptime – </a:t>
            </a:r>
            <a:r>
              <a:rPr lang="en-US" sz="1600" b="1" dirty="0">
                <a:solidFill>
                  <a:schemeClr val="bg1"/>
                </a:solidFill>
              </a:rPr>
              <a:t>Prod : </a:t>
            </a:r>
            <a:r>
              <a:rPr lang="en-US" sz="1600" b="1" dirty="0">
                <a:solidFill>
                  <a:srgbClr val="FFFF00"/>
                </a:solidFill>
              </a:rPr>
              <a:t>744 hours (24x7)</a:t>
            </a:r>
            <a:r>
              <a:rPr lang="en-US" sz="1600" b="1" dirty="0">
                <a:solidFill>
                  <a:schemeClr val="bg1"/>
                </a:solidFill>
              </a:rPr>
              <a:t>/m</a:t>
            </a:r>
            <a:r>
              <a:rPr lang="en-US" sz="1600" dirty="0">
                <a:solidFill>
                  <a:schemeClr val="bg1"/>
                </a:solidFill>
              </a:rPr>
              <a:t>,  Dev : </a:t>
            </a:r>
            <a:r>
              <a:rPr lang="en-US" sz="1600" b="1" dirty="0">
                <a:solidFill>
                  <a:srgbClr val="FFFF00"/>
                </a:solidFill>
              </a:rPr>
              <a:t>200 hours</a:t>
            </a:r>
            <a:r>
              <a:rPr lang="en-US" sz="1600" b="1" dirty="0">
                <a:solidFill>
                  <a:schemeClr val="bg1"/>
                </a:solidFill>
              </a:rPr>
              <a:t>/m</a:t>
            </a:r>
            <a:r>
              <a:rPr lang="en-US" sz="1600" dirty="0">
                <a:solidFill>
                  <a:schemeClr val="bg1"/>
                </a:solidFill>
              </a:rPr>
              <a:t>, </a:t>
            </a:r>
            <a:br>
              <a:rPr lang="en-US" sz="1600" dirty="0">
                <a:solidFill>
                  <a:schemeClr val="bg1"/>
                </a:solidFill>
              </a:rPr>
            </a:br>
            <a:r>
              <a:rPr lang="en-US" sz="1600" dirty="0">
                <a:solidFill>
                  <a:schemeClr val="bg1"/>
                </a:solidFill>
              </a:rPr>
              <a:t>Test : </a:t>
            </a:r>
            <a:r>
              <a:rPr lang="en-US" sz="1600" b="1" dirty="0">
                <a:solidFill>
                  <a:srgbClr val="FFFF00"/>
                </a:solidFill>
              </a:rPr>
              <a:t>200 hours/m</a:t>
            </a:r>
            <a:r>
              <a:rPr lang="en-US" sz="1600" dirty="0">
                <a:solidFill>
                  <a:schemeClr val="bg1"/>
                </a:solidFill>
              </a:rPr>
              <a:t>, QA : </a:t>
            </a:r>
            <a:r>
              <a:rPr lang="en-US" sz="1600" b="1" dirty="0">
                <a:solidFill>
                  <a:srgbClr val="FFFF00"/>
                </a:solidFill>
              </a:rPr>
              <a:t>50 hours</a:t>
            </a:r>
            <a:r>
              <a:rPr lang="en-US" sz="1600" b="1" dirty="0">
                <a:solidFill>
                  <a:schemeClr val="bg1"/>
                </a:solidFill>
              </a:rPr>
              <a:t>/m</a:t>
            </a:r>
            <a:endParaRPr lang="en-US" sz="1600" b="1" dirty="0">
              <a:solidFill>
                <a:srgbClr val="FFFF00"/>
              </a:solidFill>
            </a:endParaRPr>
          </a:p>
          <a:p>
            <a:pPr lvl="1"/>
            <a:r>
              <a:rPr lang="en-US" sz="1600" dirty="0">
                <a:solidFill>
                  <a:schemeClr val="bg1"/>
                </a:solidFill>
              </a:rPr>
              <a:t>Long term backup – use </a:t>
            </a:r>
            <a:r>
              <a:rPr lang="en-US" sz="1600" b="1" dirty="0">
                <a:solidFill>
                  <a:schemeClr val="bg1"/>
                </a:solidFill>
              </a:rPr>
              <a:t>reasonable backup storage in Cloud</a:t>
            </a:r>
            <a:endParaRPr lang="en-US" sz="1600" dirty="0">
              <a:solidFill>
                <a:schemeClr val="bg1"/>
              </a:solidFill>
            </a:endParaRPr>
          </a:p>
          <a:p>
            <a:endParaRPr lang="en-US" sz="1800" dirty="0">
              <a:solidFill>
                <a:schemeClr val="bg1"/>
              </a:solidFill>
            </a:endParaRPr>
          </a:p>
        </p:txBody>
      </p:sp>
      <p:sp>
        <p:nvSpPr>
          <p:cNvPr id="4" name="Title 1"/>
          <p:cNvSpPr>
            <a:spLocks noGrp="1"/>
          </p:cNvSpPr>
          <p:nvPr>
            <p:ph type="title"/>
          </p:nvPr>
        </p:nvSpPr>
        <p:spPr>
          <a:xfrm>
            <a:off x="269239" y="0"/>
            <a:ext cx="11494682" cy="896518"/>
          </a:xfrm>
        </p:spPr>
        <p:txBody>
          <a:bodyPr/>
          <a:lstStyle/>
          <a:p>
            <a:r>
              <a:rPr lang="en-US" dirty="0">
                <a:solidFill>
                  <a:schemeClr val="bg1"/>
                </a:solidFill>
              </a:rPr>
              <a:t>Customer Requirements</a:t>
            </a:r>
          </a:p>
        </p:txBody>
      </p:sp>
      <p:sp>
        <p:nvSpPr>
          <p:cNvPr id="7" name="Content Placeholder 2"/>
          <p:cNvSpPr txBox="1">
            <a:spLocks/>
          </p:cNvSpPr>
          <p:nvPr/>
        </p:nvSpPr>
        <p:spPr>
          <a:xfrm>
            <a:off x="6016580" y="178164"/>
            <a:ext cx="6175420" cy="5907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912"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765"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71"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24"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24"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Availability and Backup</a:t>
            </a:r>
          </a:p>
          <a:p>
            <a:pPr lvl="1"/>
            <a:r>
              <a:rPr lang="en-US" sz="1600" b="1" dirty="0">
                <a:solidFill>
                  <a:srgbClr val="FFFF00"/>
                </a:solidFill>
              </a:rPr>
              <a:t>Data loss NOT allowed</a:t>
            </a:r>
            <a:endParaRPr lang="en-US" sz="1600" dirty="0">
              <a:solidFill>
                <a:srgbClr val="FFFF00"/>
              </a:solidFill>
            </a:endParaRPr>
          </a:p>
          <a:p>
            <a:pPr lvl="1"/>
            <a:r>
              <a:rPr lang="en-US" sz="1600" b="1" dirty="0">
                <a:solidFill>
                  <a:srgbClr val="FFFF00"/>
                </a:solidFill>
              </a:rPr>
              <a:t>Planned downtime </a:t>
            </a:r>
            <a:r>
              <a:rPr lang="en-US" sz="1600" dirty="0"/>
              <a:t>to be notified to end users 1 week before </a:t>
            </a:r>
          </a:p>
          <a:p>
            <a:pPr lvl="1"/>
            <a:r>
              <a:rPr lang="en-US" sz="1600" b="1" dirty="0">
                <a:solidFill>
                  <a:srgbClr val="FFFF00"/>
                </a:solidFill>
              </a:rPr>
              <a:t>Unplanned downtime </a:t>
            </a:r>
            <a:r>
              <a:rPr lang="en-US" sz="1600" dirty="0"/>
              <a:t>to users should be minimum</a:t>
            </a:r>
          </a:p>
          <a:p>
            <a:pPr lvl="2"/>
            <a:r>
              <a:rPr lang="en-US" sz="1400" dirty="0"/>
              <a:t>Technical issues/outages need to be detected and reported immediately</a:t>
            </a:r>
            <a:endParaRPr lang="en-US" sz="1200" dirty="0"/>
          </a:p>
          <a:p>
            <a:pPr lvl="1"/>
            <a:r>
              <a:rPr lang="en-US" sz="1600" b="1" dirty="0">
                <a:solidFill>
                  <a:srgbClr val="FFFF00"/>
                </a:solidFill>
              </a:rPr>
              <a:t>Both HA option and Non-HA option need to be proposed </a:t>
            </a:r>
          </a:p>
          <a:p>
            <a:pPr lvl="1"/>
            <a:r>
              <a:rPr lang="en-US" sz="1600" b="1" dirty="0">
                <a:solidFill>
                  <a:srgbClr val="FFFF00"/>
                </a:solidFill>
              </a:rPr>
              <a:t>With HA option</a:t>
            </a:r>
            <a:r>
              <a:rPr lang="en-US" sz="1600" dirty="0"/>
              <a:t>, in case of server/storage issues, </a:t>
            </a:r>
            <a:r>
              <a:rPr lang="en-US" sz="1600" b="1" dirty="0">
                <a:solidFill>
                  <a:srgbClr val="FFFF00"/>
                </a:solidFill>
              </a:rPr>
              <a:t>auto failover to complete within 10 minutes</a:t>
            </a:r>
            <a:r>
              <a:rPr lang="en-US" sz="1600" dirty="0"/>
              <a:t>, in case of a disaster </a:t>
            </a:r>
            <a:r>
              <a:rPr lang="en-US" sz="1600" b="1" dirty="0">
                <a:solidFill>
                  <a:srgbClr val="FFFF00"/>
                </a:solidFill>
              </a:rPr>
              <a:t>recover within 1 day</a:t>
            </a:r>
          </a:p>
          <a:p>
            <a:pPr lvl="1"/>
            <a:r>
              <a:rPr lang="en-US" sz="1600" dirty="0"/>
              <a:t>HANA DB </a:t>
            </a:r>
            <a:r>
              <a:rPr lang="en-US" sz="1600" b="1" dirty="0">
                <a:solidFill>
                  <a:srgbClr val="FFFF00"/>
                </a:solidFill>
              </a:rPr>
              <a:t>log backup</a:t>
            </a:r>
            <a:r>
              <a:rPr lang="en-US" sz="1600" dirty="0">
                <a:solidFill>
                  <a:srgbClr val="FFFF00"/>
                </a:solidFill>
              </a:rPr>
              <a:t> </a:t>
            </a:r>
            <a:r>
              <a:rPr lang="en-US" sz="1600" dirty="0"/>
              <a:t>to be taken </a:t>
            </a:r>
            <a:r>
              <a:rPr lang="en-US" sz="1600" b="1" dirty="0">
                <a:solidFill>
                  <a:srgbClr val="FFFF00"/>
                </a:solidFill>
              </a:rPr>
              <a:t>every 30 minutes</a:t>
            </a:r>
          </a:p>
          <a:p>
            <a:pPr lvl="2"/>
            <a:r>
              <a:rPr lang="en-US" sz="1400" dirty="0"/>
              <a:t>DB log backup to be kept for </a:t>
            </a:r>
            <a:r>
              <a:rPr lang="en-US" sz="1400" b="1" dirty="0">
                <a:solidFill>
                  <a:srgbClr val="FFFF00"/>
                </a:solidFill>
              </a:rPr>
              <a:t>1 day</a:t>
            </a:r>
            <a:r>
              <a:rPr lang="en-US" sz="1400" dirty="0">
                <a:solidFill>
                  <a:srgbClr val="FFFF00"/>
                </a:solidFill>
              </a:rPr>
              <a:t> </a:t>
            </a:r>
            <a:r>
              <a:rPr lang="en-US" sz="1400" dirty="0"/>
              <a:t>(DB restore need to be fast)</a:t>
            </a:r>
            <a:endParaRPr lang="en-US" sz="1200" dirty="0"/>
          </a:p>
          <a:p>
            <a:pPr lvl="1"/>
            <a:r>
              <a:rPr lang="en-US" sz="1600" dirty="0"/>
              <a:t>HANA DB </a:t>
            </a:r>
            <a:r>
              <a:rPr lang="en-US" sz="1600" b="1" dirty="0">
                <a:solidFill>
                  <a:srgbClr val="FFFF00"/>
                </a:solidFill>
              </a:rPr>
              <a:t>full backup every night</a:t>
            </a:r>
          </a:p>
          <a:p>
            <a:pPr lvl="2"/>
            <a:r>
              <a:rPr lang="en-US" sz="1400" b="1" dirty="0">
                <a:solidFill>
                  <a:srgbClr val="FFFF00"/>
                </a:solidFill>
              </a:rPr>
              <a:t>Daily</a:t>
            </a:r>
            <a:r>
              <a:rPr lang="en-US" sz="1400" dirty="0">
                <a:solidFill>
                  <a:srgbClr val="FFFF00"/>
                </a:solidFill>
              </a:rPr>
              <a:t> </a:t>
            </a:r>
            <a:r>
              <a:rPr lang="en-US" sz="1400" dirty="0"/>
              <a:t>HANA DB full backup to be retained </a:t>
            </a:r>
            <a:r>
              <a:rPr lang="en-US" sz="1400" b="1" dirty="0">
                <a:solidFill>
                  <a:srgbClr val="FFFF00"/>
                </a:solidFill>
              </a:rPr>
              <a:t>for 1 month</a:t>
            </a:r>
            <a:endParaRPr lang="en-US" sz="1200" b="1" dirty="0">
              <a:solidFill>
                <a:srgbClr val="FFFF00"/>
              </a:solidFill>
            </a:endParaRPr>
          </a:p>
          <a:p>
            <a:pPr lvl="1"/>
            <a:r>
              <a:rPr lang="en-US" sz="1600" b="1" dirty="0">
                <a:solidFill>
                  <a:srgbClr val="FFFF00"/>
                </a:solidFill>
              </a:rPr>
              <a:t>Monthly</a:t>
            </a:r>
            <a:r>
              <a:rPr lang="en-US" sz="1600" dirty="0"/>
              <a:t> HANA DB full backup </a:t>
            </a:r>
            <a:r>
              <a:rPr lang="en-US" sz="1600" b="1" dirty="0"/>
              <a:t>for 1 year</a:t>
            </a:r>
            <a:r>
              <a:rPr lang="en-US" sz="1600" dirty="0"/>
              <a:t>, </a:t>
            </a:r>
            <a:r>
              <a:rPr lang="en-US" sz="1600" b="1" dirty="0"/>
              <a:t>annual for 3 years</a:t>
            </a:r>
          </a:p>
          <a:p>
            <a:r>
              <a:rPr lang="en-US" sz="1800" dirty="0">
                <a:solidFill>
                  <a:schemeClr val="bg1"/>
                </a:solidFill>
              </a:rPr>
              <a:t>End user access</a:t>
            </a:r>
          </a:p>
          <a:p>
            <a:pPr lvl="1"/>
            <a:r>
              <a:rPr lang="en-US" sz="1600" dirty="0">
                <a:solidFill>
                  <a:schemeClr val="bg1"/>
                </a:solidFill>
              </a:rPr>
              <a:t>User locations </a:t>
            </a:r>
            <a:r>
              <a:rPr lang="en-US" sz="1600" dirty="0"/>
              <a:t>– 300 from US, 50 LATAM, 50 Europe, 30 Asia - all intranet</a:t>
            </a:r>
          </a:p>
          <a:p>
            <a:pPr lvl="1"/>
            <a:r>
              <a:rPr lang="en-US" sz="1600" dirty="0">
                <a:solidFill>
                  <a:schemeClr val="bg1"/>
                </a:solidFill>
              </a:rPr>
              <a:t>Currently </a:t>
            </a:r>
            <a:r>
              <a:rPr lang="en-US" sz="1600" b="1" dirty="0">
                <a:solidFill>
                  <a:srgbClr val="FFFF00"/>
                </a:solidFill>
              </a:rPr>
              <a:t>ExpressRoute</a:t>
            </a:r>
            <a:r>
              <a:rPr lang="en-US" sz="1600" dirty="0">
                <a:solidFill>
                  <a:schemeClr val="bg1"/>
                </a:solidFill>
              </a:rPr>
              <a:t> is set up to </a:t>
            </a:r>
            <a:r>
              <a:rPr lang="en-US" sz="1600" b="1" dirty="0">
                <a:solidFill>
                  <a:srgbClr val="FFFF00"/>
                </a:solidFill>
              </a:rPr>
              <a:t>Azure East US 2</a:t>
            </a:r>
            <a:endParaRPr lang="en-US" sz="1600" dirty="0">
              <a:solidFill>
                <a:schemeClr val="bg1"/>
              </a:solidFill>
            </a:endParaRPr>
          </a:p>
          <a:p>
            <a:pPr lvl="1"/>
            <a:r>
              <a:rPr lang="en-US" sz="1600" b="1" dirty="0">
                <a:solidFill>
                  <a:srgbClr val="FFFF00"/>
                </a:solidFill>
              </a:rPr>
              <a:t>User turn around time </a:t>
            </a:r>
            <a:r>
              <a:rPr lang="en-US" sz="1600" dirty="0">
                <a:solidFill>
                  <a:schemeClr val="bg1"/>
                </a:solidFill>
              </a:rPr>
              <a:t>needs to be minimum </a:t>
            </a:r>
          </a:p>
          <a:p>
            <a:pPr lvl="1"/>
            <a:r>
              <a:rPr lang="en-US" sz="1600" dirty="0">
                <a:solidFill>
                  <a:schemeClr val="bg1"/>
                </a:solidFill>
              </a:rPr>
              <a:t>(Option) Single sign on with Active Directory preferred </a:t>
            </a:r>
          </a:p>
          <a:p>
            <a:pPr lvl="1"/>
            <a:r>
              <a:rPr lang="en-US" sz="1600" dirty="0">
                <a:solidFill>
                  <a:schemeClr val="bg1"/>
                </a:solidFill>
              </a:rPr>
              <a:t>(Option) increasing # of mobile users prefer Fiori via internet  </a:t>
            </a:r>
          </a:p>
          <a:p>
            <a:pPr lvl="1"/>
            <a:r>
              <a:rPr lang="en-US" sz="1600" dirty="0">
                <a:solidFill>
                  <a:schemeClr val="bg1"/>
                </a:solidFill>
              </a:rPr>
              <a:t>(Option) Visualization, dashboard, reporting tools are preferred (while costs are minimized)  </a:t>
            </a:r>
          </a:p>
          <a:p>
            <a:pPr lvl="1"/>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5192743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38" i="1" dirty="0">
                <a:solidFill>
                  <a:schemeClr val="bg1"/>
                </a:solidFill>
              </a:rPr>
              <a:t>Call to action – Design and present the solution</a:t>
            </a:r>
          </a:p>
        </p:txBody>
      </p:sp>
      <p:sp>
        <p:nvSpPr>
          <p:cNvPr id="3" name="Content Placeholder 2"/>
          <p:cNvSpPr>
            <a:spLocks noGrp="1"/>
          </p:cNvSpPr>
          <p:nvPr>
            <p:ph sz="quarter" idx="10"/>
          </p:nvPr>
        </p:nvSpPr>
        <p:spPr>
          <a:xfrm>
            <a:off x="703385" y="1504451"/>
            <a:ext cx="10842171" cy="2318341"/>
          </a:xfrm>
        </p:spPr>
        <p:txBody>
          <a:bodyPr>
            <a:noAutofit/>
          </a:bodyPr>
          <a:lstStyle/>
          <a:p>
            <a:pPr marL="0" indent="0">
              <a:buNone/>
            </a:pPr>
            <a:r>
              <a:rPr lang="en-US" sz="4400" b="1" dirty="0">
                <a:solidFill>
                  <a:schemeClr val="bg1"/>
                </a:solidFill>
              </a:rPr>
              <a:t>Outcome</a:t>
            </a:r>
            <a:endParaRPr lang="en-US" sz="4400" dirty="0">
              <a:solidFill>
                <a:schemeClr val="bg1"/>
              </a:solidFill>
            </a:endParaRPr>
          </a:p>
          <a:p>
            <a:pPr marL="0" indent="0">
              <a:buNone/>
            </a:pPr>
            <a:r>
              <a:rPr lang="en-US" sz="3200" dirty="0">
                <a:solidFill>
                  <a:schemeClr val="bg1"/>
                </a:solidFill>
              </a:rPr>
              <a:t>Design at least two solutions (e.g. HA option and Non-HA option) and present them to the target customer in a 10-minute chalk-talk format </a:t>
            </a:r>
            <a:r>
              <a:rPr lang="en-US" sz="3200" u="sng" dirty="0">
                <a:solidFill>
                  <a:schemeClr val="bg1"/>
                </a:solidFill>
              </a:rPr>
              <a:t>with quotes</a:t>
            </a:r>
            <a:r>
              <a:rPr lang="en-US" sz="3200" dirty="0">
                <a:solidFill>
                  <a:schemeClr val="bg1"/>
                </a:solidFill>
              </a:rPr>
              <a:t>.</a:t>
            </a:r>
            <a:br>
              <a:rPr lang="en-US" sz="3200" dirty="0">
                <a:solidFill>
                  <a:schemeClr val="bg1"/>
                </a:solidFill>
              </a:rPr>
            </a:br>
            <a:endParaRPr lang="en-US" sz="3200" dirty="0">
              <a:solidFill>
                <a:schemeClr val="bg1"/>
              </a:solidFill>
            </a:endParaRPr>
          </a:p>
          <a:p>
            <a:pPr marL="0" indent="0">
              <a:buNone/>
            </a:pPr>
            <a:r>
              <a:rPr lang="en-US" sz="4400" b="1" dirty="0">
                <a:solidFill>
                  <a:schemeClr val="bg1"/>
                </a:solidFill>
              </a:rPr>
              <a:t>Timeframe</a:t>
            </a:r>
            <a:endParaRPr lang="en-US" sz="4400" dirty="0">
              <a:solidFill>
                <a:schemeClr val="bg1"/>
              </a:solidFill>
            </a:endParaRPr>
          </a:p>
          <a:p>
            <a:pPr marL="0" indent="0">
              <a:buNone/>
            </a:pPr>
            <a:r>
              <a:rPr lang="en-US" sz="3200" dirty="0">
                <a:solidFill>
                  <a:schemeClr val="bg1"/>
                </a:solidFill>
              </a:rPr>
              <a:t>50 minutes</a:t>
            </a:r>
          </a:p>
          <a:p>
            <a:pPr marL="0" indent="0">
              <a:buNone/>
            </a:pPr>
            <a:endParaRPr lang="en-US" sz="4400" dirty="0">
              <a:solidFill>
                <a:schemeClr val="bg1"/>
              </a:solidFill>
            </a:endParaRPr>
          </a:p>
          <a:p>
            <a:endParaRPr lang="en-US" sz="4000" dirty="0"/>
          </a:p>
        </p:txBody>
      </p:sp>
      <p:sp>
        <p:nvSpPr>
          <p:cNvPr id="7" name="Freeform 6"/>
          <p:cNvSpPr>
            <a:spLocks noChangeAspect="1"/>
          </p:cNvSpPr>
          <p:nvPr/>
        </p:nvSpPr>
        <p:spPr bwMode="black">
          <a:xfrm>
            <a:off x="7886319" y="341982"/>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78309" y="87604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1090918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83" y="1697930"/>
            <a:ext cx="7216348" cy="1344703"/>
          </a:xfrm>
        </p:spPr>
        <p:txBody>
          <a:bodyPr>
            <a:normAutofit/>
          </a:bodyPr>
          <a:lstStyle/>
          <a:p>
            <a:pPr>
              <a:buSzPct val="90000"/>
            </a:pPr>
            <a:r>
              <a:rPr lang="en-US" sz="4400" dirty="0">
                <a:solidFill>
                  <a:schemeClr val="tx1"/>
                </a:solidFill>
              </a:rPr>
              <a:t>Wrap-Up</a:t>
            </a:r>
            <a:endParaRPr lang="en-US" sz="4800" b="1" dirty="0">
              <a:solidFill>
                <a:schemeClr val="tx1"/>
              </a:solidFill>
            </a:endParaRPr>
          </a:p>
        </p:txBody>
      </p:sp>
      <p:sp>
        <p:nvSpPr>
          <p:cNvPr id="10" name="Freeform 9"/>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8" name="Rectangle 7"/>
          <p:cNvSpPr/>
          <p:nvPr/>
        </p:nvSpPr>
        <p:spPr>
          <a:xfrm>
            <a:off x="8136159" y="101216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ext Placeholder 6"/>
          <p:cNvSpPr txBox="1">
            <a:spLocks/>
          </p:cNvSpPr>
          <p:nvPr/>
        </p:nvSpPr>
        <p:spPr>
          <a:xfrm>
            <a:off x="781183" y="253818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3200" b="1" dirty="0">
                <a:solidFill>
                  <a:srgbClr val="FFFFFF"/>
                </a:solidFill>
                <a:latin typeface="Segoe UI"/>
              </a:rPr>
              <a:t>Outcomes</a:t>
            </a:r>
            <a:endParaRPr lang="en-US" sz="3200" dirty="0">
              <a:solidFill>
                <a:srgbClr val="FFFFFF"/>
              </a:solidFill>
              <a:latin typeface="Segoe UI"/>
            </a:endParaRPr>
          </a:p>
          <a:p>
            <a:pPr marL="280178" indent="-280178">
              <a:spcBef>
                <a:spcPct val="20000"/>
              </a:spcBef>
              <a:buFont typeface="Arial" pitchFamily="34" charset="0"/>
              <a:buChar char="•"/>
            </a:pPr>
            <a:r>
              <a:rPr lang="en-US" sz="2400" dirty="0">
                <a:solidFill>
                  <a:srgbClr val="FFFFFF"/>
                </a:solidFill>
                <a:latin typeface="Segoe UI"/>
              </a:rPr>
              <a:t>Identify the potential solution for the case-study</a:t>
            </a:r>
          </a:p>
          <a:p>
            <a:pPr marL="280178" indent="-280178">
              <a:spcBef>
                <a:spcPct val="20000"/>
              </a:spcBef>
              <a:buFont typeface="Arial" pitchFamily="34" charset="0"/>
              <a:buChar char="•"/>
            </a:pPr>
            <a:r>
              <a:rPr lang="en-US" sz="2400" dirty="0">
                <a:solidFill>
                  <a:srgbClr val="FFFFFF"/>
                </a:solidFill>
                <a:latin typeface="Segoe UI"/>
              </a:rPr>
              <a:t>Identify solutions designed by </a:t>
            </a:r>
            <a:r>
              <a:rPr lang="en-US" sz="2400">
                <a:solidFill>
                  <a:srgbClr val="FFFFFF"/>
                </a:solidFill>
                <a:latin typeface="Segoe UI"/>
              </a:rPr>
              <a:t>other teams </a:t>
            </a:r>
            <a:endParaRPr lang="en-US" sz="2400" dirty="0">
              <a:solidFill>
                <a:srgbClr val="FFFFFF"/>
              </a:solidFill>
              <a:latin typeface="Segoe UI"/>
            </a:endParaRPr>
          </a:p>
          <a:p>
            <a:pPr>
              <a:spcBef>
                <a:spcPct val="20000"/>
              </a:spcBef>
            </a:pPr>
            <a:endParaRPr lang="en-US" sz="3200" b="1" dirty="0">
              <a:solidFill>
                <a:srgbClr val="FFFFFF"/>
              </a:solidFill>
              <a:latin typeface="Segoe UI"/>
            </a:endParaRPr>
          </a:p>
          <a:p>
            <a:pPr>
              <a:spcBef>
                <a:spcPct val="20000"/>
              </a:spcBef>
            </a:pPr>
            <a:r>
              <a:rPr lang="en-US" sz="3200" b="1" dirty="0">
                <a:solidFill>
                  <a:srgbClr val="FFFFFF"/>
                </a:solidFill>
                <a:latin typeface="Segoe UI"/>
              </a:rPr>
              <a:t>Timeframe</a:t>
            </a:r>
            <a:endParaRPr lang="en-US" sz="3200" dirty="0">
              <a:solidFill>
                <a:srgbClr val="FFFFFF"/>
              </a:solidFill>
              <a:latin typeface="Segoe UI"/>
            </a:endParaRPr>
          </a:p>
          <a:p>
            <a:pPr>
              <a:spcBef>
                <a:spcPct val="20000"/>
              </a:spcBef>
            </a:pPr>
            <a:r>
              <a:rPr lang="en-US" sz="2400" dirty="0">
                <a:solidFill>
                  <a:srgbClr val="FFFFFF"/>
                </a:solidFill>
                <a:latin typeface="Segoe UI"/>
              </a:rPr>
              <a:t>10 minutes</a:t>
            </a:r>
            <a:endParaRPr lang="en-US" sz="4000" dirty="0">
              <a:gradFill>
                <a:gsLst>
                  <a:gs pos="5833">
                    <a:srgbClr val="FFFFFF"/>
                  </a:gs>
                  <a:gs pos="53000">
                    <a:srgbClr val="FFFFFF"/>
                  </a:gs>
                </a:gsLst>
                <a:lin ang="5400000" scaled="0"/>
              </a:gradFill>
            </a:endParaRPr>
          </a:p>
        </p:txBody>
      </p:sp>
      <p:sp>
        <p:nvSpPr>
          <p:cNvPr id="6" name="Freeform 5"/>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7" name="Rectangle 6"/>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3312192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959322" y="974337"/>
            <a:ext cx="7470677" cy="5736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latin typeface="Segoe UI Light" panose="020B0502040204020203" pitchFamily="34" charset="0"/>
                <a:cs typeface="Segoe UI Light" panose="020B0502040204020203" pitchFamily="34" charset="0"/>
              </a:rPr>
              <a:t>Azure Datacenter US East 2</a:t>
            </a:r>
            <a:br>
              <a:rPr lang="en-US" sz="1600" dirty="0">
                <a:solidFill>
                  <a:schemeClr val="tx1"/>
                </a:solidFill>
                <a:latin typeface="Segoe UI Light" panose="020B0502040204020203" pitchFamily="34" charset="0"/>
                <a:cs typeface="Segoe UI Light" panose="020B0502040204020203" pitchFamily="34" charset="0"/>
              </a:rPr>
            </a:br>
            <a:br>
              <a:rPr lang="en-US" sz="2400" dirty="0">
                <a:solidFill>
                  <a:schemeClr val="tx1"/>
                </a:solidFill>
                <a:latin typeface="Segoe UI Light" panose="020B0502040204020203" pitchFamily="34" charset="0"/>
                <a:cs typeface="Segoe UI Light" panose="020B0502040204020203" pitchFamily="34" charset="0"/>
              </a:rPr>
            </a:br>
            <a:br>
              <a:rPr lang="en-US" sz="2400" dirty="0">
                <a:solidFill>
                  <a:schemeClr val="tx1"/>
                </a:solidFill>
                <a:latin typeface="Segoe UI Light" panose="020B0502040204020203" pitchFamily="34" charset="0"/>
                <a:cs typeface="Segoe UI Light" panose="020B0502040204020203" pitchFamily="34" charset="0"/>
              </a:rPr>
            </a:br>
            <a:endParaRPr lang="en-US" sz="2400" dirty="0">
              <a:solidFill>
                <a:schemeClr val="tx1"/>
              </a:solidFill>
              <a:latin typeface="Segoe UI Light" panose="020B0502040204020203" pitchFamily="34" charset="0"/>
              <a:cs typeface="Segoe UI Light" panose="020B0502040204020203" pitchFamily="34" charset="0"/>
            </a:endParaRPr>
          </a:p>
        </p:txBody>
      </p:sp>
      <p:sp>
        <p:nvSpPr>
          <p:cNvPr id="6" name="Rectangle 5"/>
          <p:cNvSpPr/>
          <p:nvPr/>
        </p:nvSpPr>
        <p:spPr>
          <a:xfrm>
            <a:off x="1885523" y="5055384"/>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1111" y="2369953"/>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1110" y="2612649"/>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127077" y="1355954"/>
            <a:ext cx="7132594" cy="50347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latin typeface="Segoe UI Light" panose="020B0502040204020203" pitchFamily="34" charset="0"/>
                <a:cs typeface="Segoe UI Light" panose="020B0502040204020203" pitchFamily="34" charset="0"/>
              </a:rPr>
              <a:t>Azure VM</a:t>
            </a:r>
          </a:p>
        </p:txBody>
      </p:sp>
      <p:grpSp>
        <p:nvGrpSpPr>
          <p:cNvPr id="49" name="Group 48"/>
          <p:cNvGrpSpPr/>
          <p:nvPr/>
        </p:nvGrpSpPr>
        <p:grpSpPr>
          <a:xfrm>
            <a:off x="3606072" y="2321066"/>
            <a:ext cx="1180701" cy="276999"/>
            <a:chOff x="4762563" y="1999651"/>
            <a:chExt cx="1180701" cy="276999"/>
          </a:xfrm>
        </p:grpSpPr>
        <p:pic>
          <p:nvPicPr>
            <p:cNvPr id="50"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4901897" y="1999651"/>
              <a:ext cx="1041367"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ER</a:t>
              </a:r>
            </a:p>
          </p:txBody>
        </p:sp>
      </p:grpSp>
      <p:grpSp>
        <p:nvGrpSpPr>
          <p:cNvPr id="52" name="Group 51"/>
          <p:cNvGrpSpPr/>
          <p:nvPr/>
        </p:nvGrpSpPr>
        <p:grpSpPr>
          <a:xfrm>
            <a:off x="3606072" y="2560986"/>
            <a:ext cx="1180701" cy="276999"/>
            <a:chOff x="4762563" y="1999651"/>
            <a:chExt cx="1180701" cy="276999"/>
          </a:xfrm>
        </p:grpSpPr>
        <p:pic>
          <p:nvPicPr>
            <p:cNvPr id="5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901897" y="1999651"/>
              <a:ext cx="1041367"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ER</a:t>
              </a:r>
            </a:p>
          </p:txBody>
        </p:sp>
      </p:grpSp>
      <p:sp>
        <p:nvSpPr>
          <p:cNvPr id="79" name="Title 1"/>
          <p:cNvSpPr>
            <a:spLocks noGrp="1"/>
          </p:cNvSpPr>
          <p:nvPr>
            <p:ph type="title"/>
          </p:nvPr>
        </p:nvSpPr>
        <p:spPr>
          <a:xfrm>
            <a:off x="292161" y="51362"/>
            <a:ext cx="11681099" cy="934474"/>
          </a:xfrm>
        </p:spPr>
        <p:txBody>
          <a:bodyPr>
            <a:noAutofit/>
          </a:bodyPr>
          <a:lstStyle/>
          <a:p>
            <a:pPr algn="ctr"/>
            <a:r>
              <a:rPr lang="en-US" sz="3200" dirty="0">
                <a:latin typeface="Segoe UI Light" panose="020B0502040204020203" pitchFamily="34" charset="0"/>
                <a:cs typeface="Segoe UI Light" panose="020B0502040204020203" pitchFamily="34" charset="0"/>
              </a:rPr>
              <a:t>Azure Virtual Machines – BW on HANA without HA</a:t>
            </a:r>
            <a:endParaRPr lang="en-US" sz="4000" dirty="0"/>
          </a:p>
        </p:txBody>
      </p:sp>
      <p:sp>
        <p:nvSpPr>
          <p:cNvPr id="2" name="Cloud Callout 1"/>
          <p:cNvSpPr/>
          <p:nvPr/>
        </p:nvSpPr>
        <p:spPr>
          <a:xfrm>
            <a:off x="2488578" y="2035284"/>
            <a:ext cx="1073888" cy="3951835"/>
          </a:xfrm>
          <a:prstGeom prst="cloudCallout">
            <a:avLst>
              <a:gd name="adj1" fmla="val 4910"/>
              <a:gd name="adj2" fmla="val 1706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569990" y="3731904"/>
            <a:ext cx="1588330" cy="2978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Customer Corporate</a:t>
            </a:r>
            <a:r>
              <a:rPr kumimoji="0" lang="en-US" altLang="ja-JP" sz="1200" b="0" i="0" u="none" strike="noStrike" kern="0" cap="none" spc="0" normalizeH="0" noProof="0" dirty="0">
                <a:ln>
                  <a:noFill/>
                </a:ln>
                <a:solidFill>
                  <a:schemeClr val="bg1"/>
                </a:solidFill>
                <a:effectLst/>
                <a:uLnTx/>
                <a:uFillTx/>
                <a:latin typeface="Segoe UI Light" panose="020B0502040204020203" pitchFamily="34" charset="0"/>
                <a:cs typeface="Segoe UI Light" panose="020B0502040204020203" pitchFamily="34" charset="0"/>
              </a:rPr>
              <a:t> </a:t>
            </a: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Network</a:t>
            </a: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endParaRPr kumimoji="0" lang="en-US" sz="1800" b="0" i="0" u="none" strike="noStrike" kern="0" cap="none" spc="0" normalizeH="0" baseline="0" noProof="0" dirty="0">
              <a:ln>
                <a:noFill/>
              </a:ln>
              <a:solidFill>
                <a:schemeClr val="bg1"/>
              </a:solidFill>
              <a:effectLst/>
              <a:uLnTx/>
              <a:uFillTx/>
            </a:endParaRPr>
          </a:p>
        </p:txBody>
      </p:sp>
      <p:pic>
        <p:nvPicPr>
          <p:cNvPr id="91" name="Picture 12" descr="C:\Program Files\Microsoft Resource DVD Artwork\DVD_ART\Artwork_Imagery\Shapes and Graphics\circular shapes\Circle with Photo\meeting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9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99" name="Picture 98"/>
          <p:cNvPicPr>
            <a:picLocks noChangeAspect="1"/>
          </p:cNvPicPr>
          <p:nvPr/>
        </p:nvPicPr>
        <p:blipFill rotWithShape="1">
          <a:blip r:embed="rId6"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100" name="Picture 9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sp>
        <p:nvSpPr>
          <p:cNvPr id="63" name="Rectangle 62"/>
          <p:cNvSpPr/>
          <p:nvPr/>
        </p:nvSpPr>
        <p:spPr>
          <a:xfrm>
            <a:off x="4429033" y="2647210"/>
            <a:ext cx="4074312"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701579" y="1749453"/>
            <a:ext cx="1581973"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100" dirty="0">
                <a:solidFill>
                  <a:schemeClr val="tx1"/>
                </a:solidFill>
                <a:latin typeface="Segoe UI Light" panose="020B0502040204020203" pitchFamily="34" charset="0"/>
                <a:cs typeface="Segoe UI Light" panose="020B0502040204020203" pitchFamily="34" charset="0"/>
              </a:rPr>
              <a:t>Backup/Monitor</a:t>
            </a:r>
          </a:p>
        </p:txBody>
      </p:sp>
      <p:pic>
        <p:nvPicPr>
          <p:cNvPr id="73" name="Picture 7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289480" y="2038221"/>
            <a:ext cx="421726" cy="421726"/>
          </a:xfrm>
          <a:prstGeom prst="rect">
            <a:avLst/>
          </a:prstGeom>
        </p:spPr>
      </p:pic>
      <p:pic>
        <p:nvPicPr>
          <p:cNvPr id="76" name="Picture 7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43414" y="2035283"/>
            <a:ext cx="421726" cy="421726"/>
          </a:xfrm>
          <a:prstGeom prst="rect">
            <a:avLst/>
          </a:prstGeom>
        </p:spPr>
      </p:pic>
      <p:pic>
        <p:nvPicPr>
          <p:cNvPr id="80" name="Picture 7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64718" y="2868263"/>
            <a:ext cx="421726" cy="421726"/>
          </a:xfrm>
          <a:prstGeom prst="rect">
            <a:avLst/>
          </a:prstGeom>
        </p:spPr>
      </p:pic>
      <p:pic>
        <p:nvPicPr>
          <p:cNvPr id="83" name="Picture 8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12886" y="2868524"/>
            <a:ext cx="421726" cy="421726"/>
          </a:xfrm>
          <a:prstGeom prst="rect">
            <a:avLst/>
          </a:prstGeom>
        </p:spPr>
      </p:pic>
      <p:sp>
        <p:nvSpPr>
          <p:cNvPr id="95" name="Freeform 79"/>
          <p:cNvSpPr>
            <a:spLocks noEditPoints="1"/>
          </p:cNvSpPr>
          <p:nvPr/>
        </p:nvSpPr>
        <p:spPr bwMode="black">
          <a:xfrm>
            <a:off x="7522951" y="192814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129032" tIns="64512" rIns="129032" bIns="64512" numCol="1" anchor="t" anchorCtr="0" compatLnSpc="1">
            <a:prstTxWarp prst="textNoShape">
              <a:avLst/>
            </a:prstTxWarp>
          </a:bodyPr>
          <a:lstStyle/>
          <a:p>
            <a:endParaRPr lang="en-US" sz="2509" dirty="0">
              <a:solidFill>
                <a:srgbClr val="292929"/>
              </a:solidFill>
            </a:endParaRPr>
          </a:p>
        </p:txBody>
      </p:sp>
      <p:sp>
        <p:nvSpPr>
          <p:cNvPr id="97" name="Freeform 79"/>
          <p:cNvSpPr>
            <a:spLocks noEditPoints="1"/>
          </p:cNvSpPr>
          <p:nvPr/>
        </p:nvSpPr>
        <p:spPr bwMode="black">
          <a:xfrm>
            <a:off x="7640487" y="198746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129032" tIns="64512" rIns="129032" bIns="64512" numCol="1" anchor="t" anchorCtr="0" compatLnSpc="1">
            <a:prstTxWarp prst="textNoShape">
              <a:avLst/>
            </a:prstTxWarp>
          </a:bodyPr>
          <a:lstStyle/>
          <a:p>
            <a:endParaRPr lang="en-US" sz="2509" dirty="0">
              <a:solidFill>
                <a:srgbClr val="292929"/>
              </a:solidFill>
            </a:endParaRPr>
          </a:p>
        </p:txBody>
      </p:sp>
      <p:pic>
        <p:nvPicPr>
          <p:cNvPr id="107" name="Picture 2" descr="http://www.iconsdb.com/icons/preview/royal-azure-blue/ssd-xxl.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063760" y="193878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iconsdb.com/icons/preview/royal-azure-blue/ssd-xxl.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187124" y="198983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7224639" y="2243114"/>
            <a:ext cx="808074" cy="3693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Standard</a:t>
            </a:r>
            <a:br>
              <a:rPr lang="en-US" sz="9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Storage</a:t>
            </a:r>
          </a:p>
        </p:txBody>
      </p:sp>
      <p:sp>
        <p:nvSpPr>
          <p:cNvPr id="109" name="TextBox 108"/>
          <p:cNvSpPr txBox="1"/>
          <p:nvPr/>
        </p:nvSpPr>
        <p:spPr>
          <a:xfrm>
            <a:off x="7811699" y="2252337"/>
            <a:ext cx="808074" cy="3693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Premium</a:t>
            </a:r>
            <a:br>
              <a:rPr lang="en-US" sz="9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Storage</a:t>
            </a:r>
          </a:p>
        </p:txBody>
      </p:sp>
      <p:pic>
        <p:nvPicPr>
          <p:cNvPr id="3" name="Picture 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798233" y="1401625"/>
            <a:ext cx="342516" cy="342516"/>
          </a:xfrm>
          <a:prstGeom prst="rect">
            <a:avLst/>
          </a:prstGeom>
        </p:spPr>
      </p:pic>
      <p:sp>
        <p:nvSpPr>
          <p:cNvPr id="119" name="TextBox 118"/>
          <p:cNvSpPr txBox="1"/>
          <p:nvPr/>
        </p:nvSpPr>
        <p:spPr>
          <a:xfrm>
            <a:off x="7526992" y="1676836"/>
            <a:ext cx="808074" cy="2308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Backup Vault</a:t>
            </a:r>
          </a:p>
        </p:txBody>
      </p:sp>
      <p:sp>
        <p:nvSpPr>
          <p:cNvPr id="9" name="TextBox 8"/>
          <p:cNvSpPr txBox="1"/>
          <p:nvPr/>
        </p:nvSpPr>
        <p:spPr>
          <a:xfrm>
            <a:off x="2653474" y="3584868"/>
            <a:ext cx="810693" cy="646331"/>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MPLS</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WAN</a:t>
            </a:r>
          </a:p>
        </p:txBody>
      </p:sp>
      <p:sp>
        <p:nvSpPr>
          <p:cNvPr id="144" name="Rectangle 143"/>
          <p:cNvSpPr/>
          <p:nvPr/>
        </p:nvSpPr>
        <p:spPr>
          <a:xfrm>
            <a:off x="8594907" y="1756037"/>
            <a:ext cx="2474482" cy="169556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Picture 14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058700" y="2146464"/>
            <a:ext cx="609387" cy="609387"/>
          </a:xfrm>
          <a:prstGeom prst="rect">
            <a:avLst/>
          </a:prstGeom>
        </p:spPr>
      </p:pic>
      <p:sp>
        <p:nvSpPr>
          <p:cNvPr id="147" name="TextBox 146"/>
          <p:cNvSpPr txBox="1"/>
          <p:nvPr/>
        </p:nvSpPr>
        <p:spPr>
          <a:xfrm>
            <a:off x="8989958" y="2851733"/>
            <a:ext cx="752971" cy="430887"/>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HANA </a:t>
            </a:r>
          </a:p>
          <a:p>
            <a:pPr algn="ctr"/>
            <a:r>
              <a:rPr lang="en-US" sz="1100" dirty="0">
                <a:latin typeface="Segoe UI Light" panose="020B0502040204020203" pitchFamily="34" charset="0"/>
                <a:cs typeface="Segoe UI Light" panose="020B0502040204020203" pitchFamily="34" charset="0"/>
              </a:rPr>
              <a:t>Database</a:t>
            </a:r>
          </a:p>
        </p:txBody>
      </p:sp>
      <p:pic>
        <p:nvPicPr>
          <p:cNvPr id="157" name="Picture 15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58" name="Picture 15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59" name="Picture 13" descr="Host Integration Server (HIS) s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60" name="Picture 20" descr="Cray mainframe_medium"/>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05" name="TextBox 104"/>
          <p:cNvSpPr txBox="1"/>
          <p:nvPr/>
        </p:nvSpPr>
        <p:spPr>
          <a:xfrm>
            <a:off x="1208103" y="6454405"/>
            <a:ext cx="950217" cy="261610"/>
          </a:xfrm>
          <a:prstGeom prst="rect">
            <a:avLst/>
          </a:prstGeom>
          <a:noFill/>
        </p:spPr>
        <p:txBody>
          <a:bodyPr wrap="square" rtlCol="0">
            <a:spAutoFit/>
          </a:bodyPr>
          <a:lstStyle/>
          <a:p>
            <a:pPr algn="ctr"/>
            <a:r>
              <a:rPr lang="en-US" sz="1100" dirty="0">
                <a:solidFill>
                  <a:schemeClr val="bg1"/>
                </a:solidFill>
                <a:latin typeface="Segoe UI Light" panose="020B0502040204020203" pitchFamily="34" charset="0"/>
                <a:cs typeface="Segoe UI Light" panose="020B0502040204020203" pitchFamily="34" charset="0"/>
              </a:rPr>
              <a:t>ECC</a:t>
            </a:r>
          </a:p>
        </p:txBody>
      </p:sp>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10169" y="2386469"/>
            <a:ext cx="552336" cy="116657"/>
          </a:xfrm>
          <a:prstGeom prst="rect">
            <a:avLst/>
          </a:prstGeom>
        </p:spPr>
      </p:pic>
      <p:pic>
        <p:nvPicPr>
          <p:cNvPr id="176" name="Picture 1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80112" y="2956549"/>
            <a:ext cx="323479" cy="242609"/>
          </a:xfrm>
          <a:prstGeom prst="rect">
            <a:avLst/>
          </a:prstGeom>
        </p:spPr>
      </p:pic>
      <p:pic>
        <p:nvPicPr>
          <p:cNvPr id="177" name="Picture 17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5141" y="2959040"/>
            <a:ext cx="323479" cy="242609"/>
          </a:xfrm>
          <a:prstGeom prst="rect">
            <a:avLst/>
          </a:prstGeom>
        </p:spPr>
      </p:pic>
      <p:sp>
        <p:nvSpPr>
          <p:cNvPr id="132" name="Rectangle 131"/>
          <p:cNvSpPr/>
          <p:nvPr/>
        </p:nvSpPr>
        <p:spPr>
          <a:xfrm>
            <a:off x="5667791" y="5466199"/>
            <a:ext cx="2835554"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140"/>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7261458" y="5696557"/>
            <a:ext cx="421726" cy="421726"/>
          </a:xfrm>
          <a:prstGeom prst="rect">
            <a:avLst/>
          </a:prstGeom>
        </p:spPr>
      </p:pic>
      <p:pic>
        <p:nvPicPr>
          <p:cNvPr id="143" name="Picture 142"/>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6809626" y="5702794"/>
            <a:ext cx="421726" cy="421726"/>
          </a:xfrm>
          <a:prstGeom prst="rect">
            <a:avLst/>
          </a:prstGeom>
        </p:spPr>
      </p:pic>
      <p:pic>
        <p:nvPicPr>
          <p:cNvPr id="153" name="Picture 152"/>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7711043" y="5694416"/>
            <a:ext cx="421726" cy="421726"/>
          </a:xfrm>
          <a:prstGeom prst="rect">
            <a:avLst/>
          </a:prstGeom>
        </p:spPr>
      </p:pic>
      <p:pic>
        <p:nvPicPr>
          <p:cNvPr id="168" name="Picture 1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59135" y="5853653"/>
            <a:ext cx="408700" cy="86320"/>
          </a:xfrm>
          <a:prstGeom prst="rect">
            <a:avLst/>
          </a:prstGeom>
        </p:spPr>
      </p:pic>
      <p:pic>
        <p:nvPicPr>
          <p:cNvPr id="169" name="Picture 16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726792" y="5853653"/>
            <a:ext cx="408700" cy="86320"/>
          </a:xfrm>
          <a:prstGeom prst="rect">
            <a:avLst/>
          </a:prstGeom>
        </p:spPr>
      </p:pic>
      <p:pic>
        <p:nvPicPr>
          <p:cNvPr id="170" name="Picture 1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32799" y="5844360"/>
            <a:ext cx="408700" cy="86320"/>
          </a:xfrm>
          <a:prstGeom prst="rect">
            <a:avLst/>
          </a:prstGeom>
        </p:spPr>
      </p:pic>
      <p:sp>
        <p:nvSpPr>
          <p:cNvPr id="193" name="Rectangular Callout 192"/>
          <p:cNvSpPr/>
          <p:nvPr/>
        </p:nvSpPr>
        <p:spPr>
          <a:xfrm>
            <a:off x="5172016" y="1277685"/>
            <a:ext cx="2350935" cy="446425"/>
          </a:xfrm>
          <a:prstGeom prst="wedgeRectCallout">
            <a:avLst>
              <a:gd name="adj1" fmla="val 61979"/>
              <a:gd name="adj2" fmla="val 2102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ysClr val="windowText" lastClr="000000"/>
                </a:solidFill>
                <a:latin typeface="+mj-lt"/>
              </a:rPr>
              <a:t>384GB (Backup) x </a:t>
            </a:r>
            <a:br>
              <a:rPr lang="en-US" sz="1100" dirty="0">
                <a:solidFill>
                  <a:sysClr val="windowText" lastClr="000000"/>
                </a:solidFill>
                <a:latin typeface="+mj-lt"/>
              </a:rPr>
            </a:br>
            <a:r>
              <a:rPr lang="en-US" sz="1100" dirty="0">
                <a:solidFill>
                  <a:sysClr val="windowText" lastClr="000000"/>
                </a:solidFill>
                <a:latin typeface="+mj-lt"/>
              </a:rPr>
              <a:t>(28 (daily) + 12 (monthly) + 3 (yearly)) generations (Long term)</a:t>
            </a:r>
          </a:p>
        </p:txBody>
      </p:sp>
      <p:sp>
        <p:nvSpPr>
          <p:cNvPr id="194" name="Rectangular Callout 193"/>
          <p:cNvSpPr/>
          <p:nvPr/>
        </p:nvSpPr>
        <p:spPr>
          <a:xfrm>
            <a:off x="8937393" y="1140430"/>
            <a:ext cx="2140390" cy="522390"/>
          </a:xfrm>
          <a:prstGeom prst="wedgeRectCallout">
            <a:avLst>
              <a:gd name="adj1" fmla="val -91955"/>
              <a:gd name="adj2" fmla="val 11187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ysClr val="windowText" lastClr="000000"/>
                </a:solidFill>
                <a:latin typeface="+mj-lt"/>
              </a:rPr>
              <a:t>384GB (Backup) x </a:t>
            </a:r>
            <a:br>
              <a:rPr lang="en-US" sz="1200" dirty="0">
                <a:solidFill>
                  <a:sysClr val="windowText" lastClr="000000"/>
                </a:solidFill>
                <a:latin typeface="+mj-lt"/>
              </a:rPr>
            </a:br>
            <a:r>
              <a:rPr lang="en-US" sz="1200" dirty="0">
                <a:solidFill>
                  <a:sysClr val="windowText" lastClr="000000"/>
                </a:solidFill>
                <a:latin typeface="+mj-lt"/>
              </a:rPr>
              <a:t>3 generations</a:t>
            </a:r>
            <a:br>
              <a:rPr lang="en-US" sz="1200" dirty="0">
                <a:solidFill>
                  <a:sysClr val="windowText" lastClr="000000"/>
                </a:solidFill>
                <a:latin typeface="+mj-lt"/>
              </a:rPr>
            </a:br>
            <a:r>
              <a:rPr lang="en-US" sz="1200" dirty="0">
                <a:solidFill>
                  <a:sysClr val="windowText" lastClr="000000"/>
                </a:solidFill>
                <a:latin typeface="+mj-lt"/>
              </a:rPr>
              <a:t>(Short term)  on 2  x P30 disks</a:t>
            </a:r>
          </a:p>
        </p:txBody>
      </p:sp>
      <p:sp>
        <p:nvSpPr>
          <p:cNvPr id="195" name="Rectangular Callout 194"/>
          <p:cNvSpPr/>
          <p:nvPr/>
        </p:nvSpPr>
        <p:spPr>
          <a:xfrm>
            <a:off x="9347267" y="3475186"/>
            <a:ext cx="1816780" cy="1211514"/>
          </a:xfrm>
          <a:prstGeom prst="wedgeRectCallout">
            <a:avLst>
              <a:gd name="adj1" fmla="val -31503"/>
              <a:gd name="adj2" fmla="val -97819"/>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ysClr val="windowText" lastClr="000000"/>
                </a:solidFill>
                <a:latin typeface="+mj-lt"/>
              </a:rPr>
              <a:t>VM type </a:t>
            </a:r>
            <a:r>
              <a:rPr lang="en-US" sz="1200" dirty="0">
                <a:solidFill>
                  <a:sysClr val="windowText" lastClr="000000"/>
                </a:solidFill>
                <a:latin typeface="+mj-lt"/>
              </a:rPr>
              <a:t>: 1 x GS5 </a:t>
            </a:r>
            <a:br>
              <a:rPr lang="en-US" sz="1200" dirty="0">
                <a:solidFill>
                  <a:sysClr val="windowText" lastClr="000000"/>
                </a:solidFill>
                <a:latin typeface="+mj-lt"/>
              </a:rPr>
            </a:br>
            <a:r>
              <a:rPr lang="en-US" sz="1200" dirty="0">
                <a:solidFill>
                  <a:sysClr val="windowText" lastClr="000000"/>
                </a:solidFill>
                <a:latin typeface="+mj-lt"/>
              </a:rPr>
              <a:t>(32-core, 448GB RAM)</a:t>
            </a:r>
          </a:p>
          <a:p>
            <a:pPr algn="ctr"/>
            <a:r>
              <a:rPr lang="en-US" sz="1200" b="1" dirty="0">
                <a:solidFill>
                  <a:sysClr val="windowText" lastClr="000000"/>
                </a:solidFill>
                <a:latin typeface="+mj-lt"/>
              </a:rPr>
              <a:t>Storage</a:t>
            </a:r>
            <a:r>
              <a:rPr lang="en-US" sz="1200" dirty="0">
                <a:solidFill>
                  <a:sysClr val="windowText" lastClr="000000"/>
                </a:solidFill>
                <a:latin typeface="+mj-lt"/>
              </a:rPr>
              <a:t> : 6 x P30 disks</a:t>
            </a:r>
            <a:br>
              <a:rPr lang="en-US" sz="1200" dirty="0">
                <a:solidFill>
                  <a:sysClr val="windowText" lastClr="000000"/>
                </a:solidFill>
                <a:latin typeface="+mj-lt"/>
              </a:rPr>
            </a:br>
            <a:r>
              <a:rPr lang="en-US" sz="1200" dirty="0">
                <a:solidFill>
                  <a:sysClr val="windowText" lastClr="000000"/>
                </a:solidFill>
                <a:latin typeface="+mj-lt"/>
              </a:rPr>
              <a:t>(1TB/5k IOPS -&gt; 30k total IOPS) + 1 x P20 disk</a:t>
            </a:r>
            <a:br>
              <a:rPr lang="en-US" sz="1200" dirty="0">
                <a:solidFill>
                  <a:sysClr val="windowText" lastClr="000000"/>
                </a:solidFill>
                <a:latin typeface="+mj-lt"/>
              </a:rPr>
            </a:br>
            <a:r>
              <a:rPr lang="en-US" sz="1200" dirty="0">
                <a:solidFill>
                  <a:sysClr val="windowText" lastClr="000000"/>
                </a:solidFill>
                <a:latin typeface="+mj-lt"/>
              </a:rPr>
              <a:t>(512GB/2.5k IOPS)</a:t>
            </a:r>
          </a:p>
        </p:txBody>
      </p:sp>
      <p:sp>
        <p:nvSpPr>
          <p:cNvPr id="198" name="Oval 197"/>
          <p:cNvSpPr/>
          <p:nvPr/>
        </p:nvSpPr>
        <p:spPr>
          <a:xfrm>
            <a:off x="9124150" y="3600378"/>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1</a:t>
            </a:r>
          </a:p>
        </p:txBody>
      </p:sp>
      <p:sp>
        <p:nvSpPr>
          <p:cNvPr id="199" name="Oval 198"/>
          <p:cNvSpPr/>
          <p:nvPr/>
        </p:nvSpPr>
        <p:spPr>
          <a:xfrm>
            <a:off x="10162161" y="88887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5</a:t>
            </a:r>
          </a:p>
        </p:txBody>
      </p:sp>
      <p:sp>
        <p:nvSpPr>
          <p:cNvPr id="202" name="Oval 201"/>
          <p:cNvSpPr/>
          <p:nvPr/>
        </p:nvSpPr>
        <p:spPr>
          <a:xfrm>
            <a:off x="5782243" y="1050875"/>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6</a:t>
            </a:r>
          </a:p>
        </p:txBody>
      </p:sp>
      <p:sp>
        <p:nvSpPr>
          <p:cNvPr id="204" name="Rectangular Callout 203"/>
          <p:cNvSpPr/>
          <p:nvPr/>
        </p:nvSpPr>
        <p:spPr>
          <a:xfrm>
            <a:off x="6893501" y="3584336"/>
            <a:ext cx="1726272" cy="937325"/>
          </a:xfrm>
          <a:prstGeom prst="wedgeRectCallout">
            <a:avLst>
              <a:gd name="adj1" fmla="val -54798"/>
              <a:gd name="adj2" fmla="val -8183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ysClr val="windowText" lastClr="000000"/>
                </a:solidFill>
                <a:latin typeface="+mj-lt"/>
              </a:rPr>
              <a:t>VM type </a:t>
            </a:r>
            <a:r>
              <a:rPr lang="en-US" sz="1200" dirty="0">
                <a:solidFill>
                  <a:sysClr val="windowText" lastClr="000000"/>
                </a:solidFill>
                <a:latin typeface="+mj-lt"/>
              </a:rPr>
              <a:t>: 2 x D12v2</a:t>
            </a:r>
            <a:br>
              <a:rPr lang="en-US" sz="1200" dirty="0">
                <a:solidFill>
                  <a:sysClr val="windowText" lastClr="000000"/>
                </a:solidFill>
                <a:latin typeface="+mj-lt"/>
              </a:rPr>
            </a:br>
            <a:r>
              <a:rPr lang="en-US" sz="1200" dirty="0">
                <a:solidFill>
                  <a:sysClr val="windowText" lastClr="000000"/>
                </a:solidFill>
                <a:latin typeface="+mj-lt"/>
              </a:rPr>
              <a:t>(4-core, 28GB RAM, 6,680 SAPS/VM </a:t>
            </a:r>
            <a:br>
              <a:rPr lang="en-US" sz="1200" dirty="0">
                <a:solidFill>
                  <a:sysClr val="windowText" lastClr="000000"/>
                </a:solidFill>
                <a:latin typeface="+mj-lt"/>
              </a:rPr>
            </a:br>
            <a:r>
              <a:rPr lang="en-US" sz="1200" dirty="0">
                <a:solidFill>
                  <a:sysClr val="windowText" lastClr="000000"/>
                </a:solidFill>
                <a:latin typeface="+mj-lt"/>
              </a:rPr>
              <a:t>-&gt; 13,360 SAPS in total)</a:t>
            </a:r>
            <a:br>
              <a:rPr lang="en-US" sz="1200" dirty="0">
                <a:solidFill>
                  <a:sysClr val="windowText" lastClr="000000"/>
                </a:solidFill>
                <a:latin typeface="+mj-lt"/>
              </a:rPr>
            </a:br>
            <a:r>
              <a:rPr lang="en-US" sz="1200" dirty="0">
                <a:solidFill>
                  <a:sysClr val="windowText" lastClr="000000"/>
                </a:solidFill>
                <a:latin typeface="+mj-lt"/>
              </a:rPr>
              <a:t>add VMs when needed</a:t>
            </a:r>
          </a:p>
        </p:txBody>
      </p:sp>
      <p:sp>
        <p:nvSpPr>
          <p:cNvPr id="205" name="Oval 204"/>
          <p:cNvSpPr/>
          <p:nvPr/>
        </p:nvSpPr>
        <p:spPr>
          <a:xfrm>
            <a:off x="6649349" y="3501188"/>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2</a:t>
            </a:r>
          </a:p>
        </p:txBody>
      </p:sp>
      <p:sp>
        <p:nvSpPr>
          <p:cNvPr id="209" name="TextBox 208"/>
          <p:cNvSpPr txBox="1"/>
          <p:nvPr/>
        </p:nvSpPr>
        <p:spPr>
          <a:xfrm>
            <a:off x="8025811" y="1922177"/>
            <a:ext cx="462138" cy="276999"/>
          </a:xfrm>
          <a:prstGeom prst="rect">
            <a:avLst/>
          </a:prstGeom>
          <a:noFill/>
        </p:spPr>
        <p:txBody>
          <a:bodyPr wrap="square" rtlCol="0">
            <a:spAutoFit/>
          </a:bodyPr>
          <a:lstStyle/>
          <a:p>
            <a:pPr algn="ctr"/>
            <a:r>
              <a:rPr lang="en-US" sz="1200" dirty="0">
                <a:solidFill>
                  <a:schemeClr val="bg1"/>
                </a:solidFill>
                <a:latin typeface="+mj-lt"/>
              </a:rPr>
              <a:t>SSD</a:t>
            </a:r>
          </a:p>
        </p:txBody>
      </p:sp>
      <p:pic>
        <p:nvPicPr>
          <p:cNvPr id="210" name="Picture 20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48243" y="2330823"/>
            <a:ext cx="259624" cy="259624"/>
          </a:xfrm>
          <a:prstGeom prst="rect">
            <a:avLst/>
          </a:prstGeom>
        </p:spPr>
      </p:pic>
      <p:pic>
        <p:nvPicPr>
          <p:cNvPr id="211" name="Picture 2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48243" y="2587120"/>
            <a:ext cx="259624" cy="259624"/>
          </a:xfrm>
          <a:prstGeom prst="rect">
            <a:avLst/>
          </a:prstGeom>
        </p:spPr>
      </p:pic>
      <p:sp>
        <p:nvSpPr>
          <p:cNvPr id="212" name="TextBox 211"/>
          <p:cNvSpPr txBox="1"/>
          <p:nvPr/>
        </p:nvSpPr>
        <p:spPr>
          <a:xfrm>
            <a:off x="5715218" y="5755147"/>
            <a:ext cx="987450" cy="261610"/>
          </a:xfrm>
          <a:prstGeom prst="rect">
            <a:avLst/>
          </a:prstGeom>
          <a:noFill/>
        </p:spPr>
        <p:txBody>
          <a:bodyPr wrap="square" lIns="0" rIns="0" rtlCol="0">
            <a:spAutoFit/>
          </a:bodyPr>
          <a:lstStyle/>
          <a:p>
            <a:pPr algn="ctr"/>
            <a:r>
              <a:rPr lang="en-US" sz="1100" dirty="0">
                <a:latin typeface="Segoe UI Light" panose="020B0502040204020203" pitchFamily="34" charset="0"/>
                <a:cs typeface="Segoe UI Light" panose="020B0502040204020203" pitchFamily="34" charset="0"/>
              </a:rPr>
              <a:t>Non-Production</a:t>
            </a:r>
          </a:p>
        </p:txBody>
      </p:sp>
      <p:sp>
        <p:nvSpPr>
          <p:cNvPr id="102" name="Rectangle 101"/>
          <p:cNvSpPr/>
          <p:nvPr/>
        </p:nvSpPr>
        <p:spPr>
          <a:xfrm>
            <a:off x="6502707" y="2346490"/>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A3</a:t>
            </a:r>
          </a:p>
        </p:txBody>
      </p:sp>
      <p:sp>
        <p:nvSpPr>
          <p:cNvPr id="103" name="Rectangle 102"/>
          <p:cNvSpPr/>
          <p:nvPr/>
        </p:nvSpPr>
        <p:spPr>
          <a:xfrm>
            <a:off x="6942252" y="2343355"/>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A3</a:t>
            </a:r>
          </a:p>
        </p:txBody>
      </p:sp>
      <p:sp>
        <p:nvSpPr>
          <p:cNvPr id="111" name="Rectangle 110"/>
          <p:cNvSpPr/>
          <p:nvPr/>
        </p:nvSpPr>
        <p:spPr>
          <a:xfrm>
            <a:off x="6970074" y="6029218"/>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700" dirty="0">
                <a:solidFill>
                  <a:prstClr val="black"/>
                </a:solidFill>
              </a:rPr>
              <a:t>DS14v2</a:t>
            </a:r>
          </a:p>
        </p:txBody>
      </p:sp>
      <p:sp>
        <p:nvSpPr>
          <p:cNvPr id="112" name="Rectangle 111"/>
          <p:cNvSpPr/>
          <p:nvPr/>
        </p:nvSpPr>
        <p:spPr>
          <a:xfrm>
            <a:off x="7421148" y="6026186"/>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700" dirty="0">
                <a:solidFill>
                  <a:prstClr val="black"/>
                </a:solidFill>
              </a:rPr>
              <a:t>DS14v2</a:t>
            </a:r>
          </a:p>
        </p:txBody>
      </p:sp>
      <p:sp>
        <p:nvSpPr>
          <p:cNvPr id="113" name="Rectangle 112"/>
          <p:cNvSpPr/>
          <p:nvPr/>
        </p:nvSpPr>
        <p:spPr>
          <a:xfrm>
            <a:off x="7884841" y="6035991"/>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GS4</a:t>
            </a:r>
          </a:p>
        </p:txBody>
      </p:sp>
      <p:sp>
        <p:nvSpPr>
          <p:cNvPr id="115" name="Rectangle 114"/>
          <p:cNvSpPr/>
          <p:nvPr/>
        </p:nvSpPr>
        <p:spPr>
          <a:xfrm>
            <a:off x="6060292" y="3172037"/>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D12v2</a:t>
            </a:r>
          </a:p>
        </p:txBody>
      </p:sp>
      <p:sp>
        <p:nvSpPr>
          <p:cNvPr id="116" name="Rectangle 115"/>
          <p:cNvSpPr/>
          <p:nvPr/>
        </p:nvSpPr>
        <p:spPr>
          <a:xfrm>
            <a:off x="6511366" y="3169005"/>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D12v2</a:t>
            </a:r>
          </a:p>
        </p:txBody>
      </p:sp>
      <p:sp>
        <p:nvSpPr>
          <p:cNvPr id="117" name="Rectangle 116"/>
          <p:cNvSpPr/>
          <p:nvPr/>
        </p:nvSpPr>
        <p:spPr>
          <a:xfrm>
            <a:off x="9363393" y="2653359"/>
            <a:ext cx="321483" cy="17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GS5</a:t>
            </a:r>
          </a:p>
        </p:txBody>
      </p:sp>
      <p:pic>
        <p:nvPicPr>
          <p:cNvPr id="87" name="Picture 8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5321" y="6177273"/>
            <a:ext cx="323479" cy="242609"/>
          </a:xfrm>
          <a:prstGeom prst="rect">
            <a:avLst/>
          </a:prstGeom>
        </p:spPr>
      </p:pic>
      <p:sp>
        <p:nvSpPr>
          <p:cNvPr id="89" name="TextBox 88"/>
          <p:cNvSpPr txBox="1"/>
          <p:nvPr/>
        </p:nvSpPr>
        <p:spPr>
          <a:xfrm>
            <a:off x="576611" y="6454405"/>
            <a:ext cx="950217" cy="261610"/>
          </a:xfrm>
          <a:prstGeom prst="rect">
            <a:avLst/>
          </a:prstGeom>
          <a:noFill/>
        </p:spPr>
        <p:txBody>
          <a:bodyPr wrap="square" rtlCol="0">
            <a:spAutoFit/>
          </a:bodyPr>
          <a:lstStyle/>
          <a:p>
            <a:pPr algn="ctr"/>
            <a:r>
              <a:rPr lang="en-US" sz="1100" dirty="0">
                <a:solidFill>
                  <a:schemeClr val="bg1"/>
                </a:solidFill>
                <a:latin typeface="Segoe UI Light" panose="020B0502040204020203" pitchFamily="34" charset="0"/>
                <a:cs typeface="Segoe UI Light" panose="020B0502040204020203" pitchFamily="34" charset="0"/>
              </a:rPr>
              <a:t>ECC</a:t>
            </a:r>
          </a:p>
        </p:txBody>
      </p:sp>
      <p:pic>
        <p:nvPicPr>
          <p:cNvPr id="90" name="Picture 8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829" y="6177273"/>
            <a:ext cx="323479" cy="242609"/>
          </a:xfrm>
          <a:prstGeom prst="rect">
            <a:avLst/>
          </a:prstGeom>
        </p:spPr>
      </p:pic>
      <p:sp>
        <p:nvSpPr>
          <p:cNvPr id="129" name="Rectangular Callout 128"/>
          <p:cNvSpPr/>
          <p:nvPr/>
        </p:nvSpPr>
        <p:spPr>
          <a:xfrm>
            <a:off x="8593369" y="5484328"/>
            <a:ext cx="2175250" cy="778505"/>
          </a:xfrm>
          <a:prstGeom prst="wedgeRectCallout">
            <a:avLst>
              <a:gd name="adj1" fmla="val -65250"/>
              <a:gd name="adj2" fmla="val -438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a:solidFill>
                  <a:sysClr val="windowText" lastClr="000000"/>
                </a:solidFill>
                <a:latin typeface="+mj-lt"/>
              </a:rPr>
              <a:t>Turn on Dev/Test servers only when needed</a:t>
            </a:r>
            <a:endParaRPr lang="en-US" sz="1400" b="1" dirty="0">
              <a:solidFill>
                <a:sysClr val="windowText" lastClr="000000"/>
              </a:solidFill>
              <a:latin typeface="+mj-lt"/>
            </a:endParaRPr>
          </a:p>
          <a:p>
            <a:pPr algn="ctr"/>
            <a:r>
              <a:rPr lang="en-US" sz="1200" b="1" dirty="0">
                <a:solidFill>
                  <a:sysClr val="windowText" lastClr="000000"/>
                </a:solidFill>
                <a:latin typeface="+mj-lt"/>
              </a:rPr>
              <a:t>VM type </a:t>
            </a:r>
            <a:r>
              <a:rPr lang="en-US" sz="1200" dirty="0">
                <a:solidFill>
                  <a:sysClr val="windowText" lastClr="000000"/>
                </a:solidFill>
                <a:latin typeface="+mj-lt"/>
              </a:rPr>
              <a:t>: 2 x DS14v2 + 1 x GS4</a:t>
            </a:r>
          </a:p>
          <a:p>
            <a:pPr algn="ctr"/>
            <a:r>
              <a:rPr lang="en-US" sz="1200" b="1" dirty="0">
                <a:solidFill>
                  <a:sysClr val="windowText" lastClr="000000"/>
                </a:solidFill>
                <a:latin typeface="+mj-lt"/>
              </a:rPr>
              <a:t>Storage</a:t>
            </a:r>
            <a:r>
              <a:rPr lang="en-US" sz="1200" dirty="0">
                <a:solidFill>
                  <a:sysClr val="windowText" lastClr="000000"/>
                </a:solidFill>
                <a:latin typeface="+mj-lt"/>
              </a:rPr>
              <a:t> : 1 x P30 + 1 x P20 / VM</a:t>
            </a:r>
          </a:p>
        </p:txBody>
      </p:sp>
      <p:sp>
        <p:nvSpPr>
          <p:cNvPr id="131" name="TextBox 130"/>
          <p:cNvSpPr txBox="1"/>
          <p:nvPr/>
        </p:nvSpPr>
        <p:spPr>
          <a:xfrm>
            <a:off x="7674091" y="5437299"/>
            <a:ext cx="486707" cy="276999"/>
          </a:xfrm>
          <a:prstGeom prst="rect">
            <a:avLst/>
          </a:prstGeom>
          <a:noFill/>
        </p:spPr>
        <p:txBody>
          <a:bodyPr wrap="square" rtlCol="0">
            <a:spAutoFit/>
          </a:bodyPr>
          <a:lstStyle/>
          <a:p>
            <a:pPr algn="ctr"/>
            <a:r>
              <a:rPr lang="en-US" sz="1200" dirty="0">
                <a:latin typeface="+mj-lt"/>
              </a:rPr>
              <a:t>QA</a:t>
            </a:r>
          </a:p>
        </p:txBody>
      </p:sp>
      <p:sp>
        <p:nvSpPr>
          <p:cNvPr id="133" name="TextBox 132"/>
          <p:cNvSpPr txBox="1"/>
          <p:nvPr/>
        </p:nvSpPr>
        <p:spPr>
          <a:xfrm>
            <a:off x="6678909" y="5431101"/>
            <a:ext cx="620135" cy="276999"/>
          </a:xfrm>
          <a:prstGeom prst="rect">
            <a:avLst/>
          </a:prstGeom>
          <a:noFill/>
        </p:spPr>
        <p:txBody>
          <a:bodyPr wrap="square" rtlCol="0">
            <a:spAutoFit/>
          </a:bodyPr>
          <a:lstStyle/>
          <a:p>
            <a:pPr algn="ctr"/>
            <a:r>
              <a:rPr lang="en-US" sz="1200" dirty="0">
                <a:latin typeface="+mj-lt"/>
              </a:rPr>
              <a:t>Dev</a:t>
            </a:r>
          </a:p>
        </p:txBody>
      </p:sp>
      <p:sp>
        <p:nvSpPr>
          <p:cNvPr id="134" name="TextBox 133"/>
          <p:cNvSpPr txBox="1"/>
          <p:nvPr/>
        </p:nvSpPr>
        <p:spPr>
          <a:xfrm>
            <a:off x="7126289" y="5433241"/>
            <a:ext cx="691963" cy="276999"/>
          </a:xfrm>
          <a:prstGeom prst="rect">
            <a:avLst/>
          </a:prstGeom>
          <a:noFill/>
        </p:spPr>
        <p:txBody>
          <a:bodyPr wrap="square" rtlCol="0">
            <a:spAutoFit/>
          </a:bodyPr>
          <a:lstStyle/>
          <a:p>
            <a:pPr algn="ctr"/>
            <a:r>
              <a:rPr lang="en-US" sz="1200" dirty="0">
                <a:latin typeface="+mj-lt"/>
              </a:rPr>
              <a:t>Test</a:t>
            </a:r>
          </a:p>
        </p:txBody>
      </p:sp>
      <p:sp>
        <p:nvSpPr>
          <p:cNvPr id="136" name="TextBox 135"/>
          <p:cNvSpPr txBox="1"/>
          <p:nvPr/>
        </p:nvSpPr>
        <p:spPr>
          <a:xfrm>
            <a:off x="10216036" y="2371676"/>
            <a:ext cx="861747" cy="430887"/>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Production</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DB Servers</a:t>
            </a:r>
          </a:p>
        </p:txBody>
      </p:sp>
      <p:sp>
        <p:nvSpPr>
          <p:cNvPr id="180" name="Rectangular Callout 179"/>
          <p:cNvSpPr/>
          <p:nvPr/>
        </p:nvSpPr>
        <p:spPr>
          <a:xfrm>
            <a:off x="4573755" y="2858198"/>
            <a:ext cx="1263293" cy="446425"/>
          </a:xfrm>
          <a:prstGeom prst="wedgeRectCallout">
            <a:avLst>
              <a:gd name="adj1" fmla="val 88945"/>
              <a:gd name="adj2" fmla="val -167741"/>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ysClr val="windowText" lastClr="000000"/>
                </a:solidFill>
                <a:latin typeface="+mj-lt"/>
              </a:rPr>
              <a:t>Backup Server and Monitoring Server </a:t>
            </a:r>
          </a:p>
        </p:txBody>
      </p:sp>
      <p:sp>
        <p:nvSpPr>
          <p:cNvPr id="181" name="Oval 180"/>
          <p:cNvSpPr/>
          <p:nvPr/>
        </p:nvSpPr>
        <p:spPr>
          <a:xfrm>
            <a:off x="4315695" y="3118069"/>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4</a:t>
            </a:r>
          </a:p>
        </p:txBody>
      </p:sp>
      <p:sp>
        <p:nvSpPr>
          <p:cNvPr id="182" name="TextBox 181"/>
          <p:cNvSpPr txBox="1"/>
          <p:nvPr/>
        </p:nvSpPr>
        <p:spPr>
          <a:xfrm>
            <a:off x="6814931" y="2780406"/>
            <a:ext cx="859315" cy="600164"/>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Production</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ASCS/APP Servers</a:t>
            </a:r>
          </a:p>
        </p:txBody>
      </p:sp>
      <p:sp>
        <p:nvSpPr>
          <p:cNvPr id="191" name="Oval 190"/>
          <p:cNvSpPr/>
          <p:nvPr/>
        </p:nvSpPr>
        <p:spPr>
          <a:xfrm>
            <a:off x="9014053" y="523205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3</a:t>
            </a:r>
          </a:p>
        </p:txBody>
      </p:sp>
    </p:spTree>
    <p:extLst>
      <p:ext uri="{BB962C8B-B14F-4D97-AF65-F5344CB8AC3E}">
        <p14:creationId xmlns:p14="http://schemas.microsoft.com/office/powerpoint/2010/main" val="36798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10171975"/>
              </p:ext>
            </p:extLst>
          </p:nvPr>
        </p:nvGraphicFramePr>
        <p:xfrm>
          <a:off x="808317" y="615574"/>
          <a:ext cx="10515600" cy="5767800"/>
        </p:xfrm>
        <a:graphic>
          <a:graphicData uri="http://schemas.openxmlformats.org/drawingml/2006/table">
            <a:tbl>
              <a:tblPr/>
              <a:tblGrid>
                <a:gridCol w="750006">
                  <a:extLst>
                    <a:ext uri="{9D8B030D-6E8A-4147-A177-3AD203B41FA5}">
                      <a16:colId xmlns:a16="http://schemas.microsoft.com/office/drawing/2014/main" val="3764502161"/>
                    </a:ext>
                  </a:extLst>
                </a:gridCol>
                <a:gridCol w="543819">
                  <a:extLst>
                    <a:ext uri="{9D8B030D-6E8A-4147-A177-3AD203B41FA5}">
                      <a16:colId xmlns:a16="http://schemas.microsoft.com/office/drawing/2014/main" val="1591919783"/>
                    </a:ext>
                  </a:extLst>
                </a:gridCol>
                <a:gridCol w="202240">
                  <a:extLst>
                    <a:ext uri="{9D8B030D-6E8A-4147-A177-3AD203B41FA5}">
                      <a16:colId xmlns:a16="http://schemas.microsoft.com/office/drawing/2014/main" val="1437613488"/>
                    </a:ext>
                  </a:extLst>
                </a:gridCol>
                <a:gridCol w="528951">
                  <a:extLst>
                    <a:ext uri="{9D8B030D-6E8A-4147-A177-3AD203B41FA5}">
                      <a16:colId xmlns:a16="http://schemas.microsoft.com/office/drawing/2014/main" val="1021719257"/>
                    </a:ext>
                  </a:extLst>
                </a:gridCol>
                <a:gridCol w="2111858">
                  <a:extLst>
                    <a:ext uri="{9D8B030D-6E8A-4147-A177-3AD203B41FA5}">
                      <a16:colId xmlns:a16="http://schemas.microsoft.com/office/drawing/2014/main" val="3014008226"/>
                    </a:ext>
                  </a:extLst>
                </a:gridCol>
                <a:gridCol w="544741">
                  <a:extLst>
                    <a:ext uri="{9D8B030D-6E8A-4147-A177-3AD203B41FA5}">
                      <a16:colId xmlns:a16="http://schemas.microsoft.com/office/drawing/2014/main" val="2078806496"/>
                    </a:ext>
                  </a:extLst>
                </a:gridCol>
                <a:gridCol w="363161">
                  <a:extLst>
                    <a:ext uri="{9D8B030D-6E8A-4147-A177-3AD203B41FA5}">
                      <a16:colId xmlns:a16="http://schemas.microsoft.com/office/drawing/2014/main" val="4266170502"/>
                    </a:ext>
                  </a:extLst>
                </a:gridCol>
                <a:gridCol w="663163">
                  <a:extLst>
                    <a:ext uri="{9D8B030D-6E8A-4147-A177-3AD203B41FA5}">
                      <a16:colId xmlns:a16="http://schemas.microsoft.com/office/drawing/2014/main" val="2228489377"/>
                    </a:ext>
                  </a:extLst>
                </a:gridCol>
                <a:gridCol w="1756594">
                  <a:extLst>
                    <a:ext uri="{9D8B030D-6E8A-4147-A177-3AD203B41FA5}">
                      <a16:colId xmlns:a16="http://schemas.microsoft.com/office/drawing/2014/main" val="2451334629"/>
                    </a:ext>
                  </a:extLst>
                </a:gridCol>
                <a:gridCol w="614162">
                  <a:extLst>
                    <a:ext uri="{9D8B030D-6E8A-4147-A177-3AD203B41FA5}">
                      <a16:colId xmlns:a16="http://schemas.microsoft.com/office/drawing/2014/main" val="4247928356"/>
                    </a:ext>
                  </a:extLst>
                </a:gridCol>
                <a:gridCol w="175318">
                  <a:extLst>
                    <a:ext uri="{9D8B030D-6E8A-4147-A177-3AD203B41FA5}">
                      <a16:colId xmlns:a16="http://schemas.microsoft.com/office/drawing/2014/main" val="133951321"/>
                    </a:ext>
                  </a:extLst>
                </a:gridCol>
                <a:gridCol w="1027905">
                  <a:extLst>
                    <a:ext uri="{9D8B030D-6E8A-4147-A177-3AD203B41FA5}">
                      <a16:colId xmlns:a16="http://schemas.microsoft.com/office/drawing/2014/main" val="4271623150"/>
                    </a:ext>
                  </a:extLst>
                </a:gridCol>
                <a:gridCol w="424737">
                  <a:extLst>
                    <a:ext uri="{9D8B030D-6E8A-4147-A177-3AD203B41FA5}">
                      <a16:colId xmlns:a16="http://schemas.microsoft.com/office/drawing/2014/main" val="3658281178"/>
                    </a:ext>
                  </a:extLst>
                </a:gridCol>
                <a:gridCol w="808945">
                  <a:extLst>
                    <a:ext uri="{9D8B030D-6E8A-4147-A177-3AD203B41FA5}">
                      <a16:colId xmlns:a16="http://schemas.microsoft.com/office/drawing/2014/main" val="3427305645"/>
                    </a:ext>
                  </a:extLst>
                </a:gridCol>
              </a:tblGrid>
              <a:tr h="184749">
                <a:tc gridSpan="9">
                  <a:txBody>
                    <a:bodyPr/>
                    <a:lstStyle/>
                    <a:p>
                      <a:pPr algn="l" fontAlgn="b"/>
                      <a:r>
                        <a:rPr lang="en-US" sz="1800" b="1" i="0" u="none" strike="noStrike" dirty="0">
                          <a:solidFill>
                            <a:schemeClr val="bg1"/>
                          </a:solidFill>
                          <a:effectLst/>
                          <a:latin typeface="Calibri" panose="020F0502020204030204" pitchFamily="34" charset="0"/>
                        </a:rPr>
                        <a:t>HANA on Azure without HA</a:t>
                      </a: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a:noFill/>
                    </a:lnB>
                  </a:tcPr>
                </a:tc>
                <a:tc gridSpan="2">
                  <a:txBody>
                    <a:bodyPr/>
                    <a:lstStyle/>
                    <a:p>
                      <a:endParaRPr lang="en-US"/>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03655"/>
                  </a:ext>
                </a:extLst>
              </a:tr>
              <a:tr h="205120">
                <a:tc>
                  <a:txBody>
                    <a:bodyPr/>
                    <a:lstStyle/>
                    <a:p>
                      <a:pPr algn="l" fontAlgn="b"/>
                      <a:r>
                        <a:rPr lang="en-US" sz="1000" b="1" i="0" u="none" strike="noStrike">
                          <a:solidFill>
                            <a:srgbClr val="FFFFFF"/>
                          </a:solidFill>
                          <a:effectLst/>
                          <a:latin typeface="Calibri" panose="020F0502020204030204" pitchFamily="34" charset="0"/>
                        </a:rPr>
                        <a:t>Pricing Model: MOSP</a:t>
                      </a:r>
                    </a:p>
                  </a:txBody>
                  <a:tcPr marL="2112" marR="2112" marT="2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r" fontAlgn="b"/>
                      <a:r>
                        <a:rPr lang="en-US" sz="1100" b="1" i="0" u="none" strike="noStrike" dirty="0">
                          <a:solidFill>
                            <a:srgbClr val="FFFFFF"/>
                          </a:solidFill>
                          <a:effectLst/>
                          <a:latin typeface="Calibri" panose="020F0502020204030204" pitchFamily="34" charset="0"/>
                        </a:rPr>
                        <a:t>$ 13,214.12/month</a:t>
                      </a:r>
                    </a:p>
                  </a:txBody>
                  <a:tcPr marL="2112" marR="2112" marT="2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pPr algn="r" fontAlgn="b"/>
                      <a:endParaRPr lang="en-US" sz="1100" b="1" i="0" u="none" strike="noStrike" dirty="0">
                        <a:solidFill>
                          <a:srgbClr val="FFFFFF"/>
                        </a:solidFill>
                        <a:effectLst/>
                        <a:latin typeface="Calibri" panose="020F0502020204030204" pitchFamily="34" charset="0"/>
                      </a:endParaRPr>
                    </a:p>
                  </a:txBody>
                  <a:tcPr marL="2112" marR="2112" marT="2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gridSpan="2">
                  <a:txBody>
                    <a:bodyPr/>
                    <a:lstStyle/>
                    <a:p>
                      <a:pPr algn="r" fontAlgn="b"/>
                      <a:r>
                        <a:rPr lang="en-US" sz="1100" b="1" i="0" u="none" strike="noStrike">
                          <a:solidFill>
                            <a:srgbClr val="FFFFFF"/>
                          </a:solidFill>
                          <a:effectLst/>
                          <a:latin typeface="Calibri" panose="020F0502020204030204" pitchFamily="34" charset="0"/>
                        </a:rPr>
                        <a:t>$ 158,569.44/year</a:t>
                      </a:r>
                    </a:p>
                  </a:txBody>
                  <a:tcPr marL="2112" marR="2112" marT="2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pPr algn="r" fontAlgn="b"/>
                      <a:endParaRPr lang="en-US" sz="1000" b="1" i="0" u="none" strike="noStrike">
                        <a:solidFill>
                          <a:srgbClr val="FFFFFF"/>
                        </a:solidFill>
                        <a:effectLst/>
                        <a:latin typeface="Calibri" panose="020F0502020204030204" pitchFamily="34" charset="0"/>
                      </a:endParaRPr>
                    </a:p>
                  </a:txBody>
                  <a:tcPr marL="2112" marR="2112" marT="2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2603734192"/>
                  </a:ext>
                </a:extLst>
              </a:tr>
              <a:tr h="184749">
                <a:tc>
                  <a:txBody>
                    <a:bodyPr/>
                    <a:lstStyle/>
                    <a:p>
                      <a:pPr algn="l" fontAlgn="ctr"/>
                      <a:r>
                        <a:rPr lang="en-US" sz="900" b="1" i="0" u="none" strike="noStrike">
                          <a:solidFill>
                            <a:srgbClr val="FFFFFF"/>
                          </a:solidFill>
                          <a:effectLst/>
                          <a:latin typeface="Calibri" panose="020F0502020204030204" pitchFamily="34" charset="0"/>
                        </a:rPr>
                        <a:t>Environment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Scenario</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l" fontAlgn="ctr"/>
                      <a:r>
                        <a:rPr lang="en-US" sz="900" b="1" i="0" u="none" strike="noStrike">
                          <a:solidFill>
                            <a:srgbClr val="FFFFFF"/>
                          </a:solidFill>
                          <a:effectLst/>
                          <a:latin typeface="Calibri" panose="020F0502020204030204" pitchFamily="34" charset="0"/>
                        </a:rPr>
                        <a:t>Category</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l" fontAlgn="ctr"/>
                      <a:endParaRPr lang="en-US" sz="900" b="1" i="0" u="none" strike="noStrike">
                        <a:solidFill>
                          <a:srgbClr val="FFFFFF"/>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Service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Region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Quantity</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Usage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l" fontAlgn="ctr"/>
                      <a:r>
                        <a:rPr lang="en-US" sz="900" b="1" i="0" u="none" strike="noStrike">
                          <a:solidFill>
                            <a:srgbClr val="FFFFFF"/>
                          </a:solidFill>
                          <a:effectLst/>
                          <a:latin typeface="Calibri" panose="020F0502020204030204" pitchFamily="34" charset="0"/>
                        </a:rPr>
                        <a:t>Description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r" fontAlgn="ctr"/>
                      <a:r>
                        <a:rPr lang="en-US" sz="900" b="1" i="0" u="none" strike="noStrike">
                          <a:solidFill>
                            <a:srgbClr val="FFFFFF"/>
                          </a:solidFill>
                          <a:effectLst/>
                          <a:latin typeface="Calibri" panose="020F0502020204030204" pitchFamily="34" charset="0"/>
                        </a:rPr>
                        <a:t>Price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r" fontAlgn="ctr"/>
                      <a:r>
                        <a:rPr lang="en-US" sz="1050" b="1" i="0" u="none" strike="noStrike">
                          <a:solidFill>
                            <a:srgbClr val="FFFFFF"/>
                          </a:solidFill>
                          <a:effectLst/>
                          <a:latin typeface="Calibri" panose="020F0502020204030204" pitchFamily="34" charset="0"/>
                        </a:rPr>
                        <a:t>Scenario Cost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r" fontAlgn="ctr"/>
                      <a:endParaRPr lang="en-US" sz="1050" b="1" i="0" u="none" strike="noStrike">
                        <a:solidFill>
                          <a:srgbClr val="FFFFFF"/>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gridSpan="2">
                  <a:txBody>
                    <a:bodyPr/>
                    <a:lstStyle/>
                    <a:p>
                      <a:pPr algn="r" fontAlgn="ctr"/>
                      <a:r>
                        <a:rPr lang="en-US" sz="1050" b="1" i="0" u="none" strike="noStrike" dirty="0" err="1">
                          <a:solidFill>
                            <a:srgbClr val="FFFFFF"/>
                          </a:solidFill>
                          <a:effectLst/>
                          <a:latin typeface="Calibri" panose="020F0502020204030204" pitchFamily="34" charset="0"/>
                        </a:rPr>
                        <a:t>Env</a:t>
                      </a:r>
                      <a:r>
                        <a:rPr lang="en-US" sz="1050" b="1" i="0" u="none" strike="noStrike" dirty="0">
                          <a:solidFill>
                            <a:srgbClr val="FFFFFF"/>
                          </a:solidFill>
                          <a:effectLst/>
                          <a:latin typeface="Calibri" panose="020F0502020204030204" pitchFamily="34" charset="0"/>
                        </a:rPr>
                        <a:t> Total</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hMerge="1">
                  <a:txBody>
                    <a:bodyPr/>
                    <a:lstStyle/>
                    <a:p>
                      <a:pPr algn="r" fontAlgn="ctr"/>
                      <a:endParaRPr lang="en-US" sz="900" b="1" i="0" u="none" strike="noStrike">
                        <a:solidFill>
                          <a:srgbClr val="FFFFFF"/>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93390920"/>
                  </a:ext>
                </a:extLst>
              </a:tr>
              <a:tr h="184749">
                <a:tc rowSpan="15">
                  <a:txBody>
                    <a:bodyPr/>
                    <a:lstStyle/>
                    <a:p>
                      <a:pPr algn="l" fontAlgn="ctr"/>
                      <a:r>
                        <a:rPr lang="en-US" sz="900" b="0" i="0" u="none" strike="noStrike">
                          <a:solidFill>
                            <a:srgbClr val="000000"/>
                          </a:solidFill>
                          <a:effectLst/>
                          <a:latin typeface="Calibri" panose="020F0502020204030204" pitchFamily="34" charset="0"/>
                        </a:rPr>
                        <a:t>Production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5">
                  <a:txBody>
                    <a:bodyPr/>
                    <a:lstStyle/>
                    <a:p>
                      <a:pPr algn="l" fontAlgn="ctr"/>
                      <a:r>
                        <a:rPr lang="en-US" sz="900" b="0" i="0" u="none" strike="noStrike">
                          <a:solidFill>
                            <a:srgbClr val="000000"/>
                          </a:solidFill>
                          <a:effectLst/>
                          <a:latin typeface="Calibri" panose="020F0502020204030204" pitchFamily="34" charset="0"/>
                        </a:rPr>
                        <a:t>HANA on Azure without HA</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Page Blobs and Disks Locally Redundant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1024 GB</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OS x 8 VMs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$ 51.20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5" gridSpan="2">
                  <a:txBody>
                    <a:bodyPr/>
                    <a:lstStyle/>
                    <a:p>
                      <a:pPr algn="r" fontAlgn="ctr"/>
                      <a:r>
                        <a:rPr lang="en-US" sz="1050" b="0" i="0" u="none" strike="noStrike">
                          <a:solidFill>
                            <a:srgbClr val="000000"/>
                          </a:solidFill>
                          <a:effectLst/>
                          <a:latin typeface="Calibri" panose="020F0502020204030204" pitchFamily="34" charset="0"/>
                        </a:rPr>
                        <a:t>$ 13,214.12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5" hMerge="1">
                  <a:txBody>
                    <a:bodyPr/>
                    <a:lstStyle/>
                    <a:p>
                      <a:pPr algn="r" fontAlgn="ctr"/>
                      <a:endParaRPr lang="en-US" sz="105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5" gridSpan="2">
                  <a:txBody>
                    <a:bodyPr/>
                    <a:lstStyle/>
                    <a:p>
                      <a:pPr algn="r" fontAlgn="ctr"/>
                      <a:r>
                        <a:rPr lang="en-US" sz="1050" b="0" i="0" u="none" strike="noStrike" dirty="0">
                          <a:solidFill>
                            <a:srgbClr val="000000"/>
                          </a:solidFill>
                          <a:effectLst/>
                          <a:latin typeface="Calibri" panose="020F0502020204030204" pitchFamily="34" charset="0"/>
                        </a:rPr>
                        <a:t>$ 13,214.12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15" hMerge="1">
                  <a:txBody>
                    <a:bodyPr/>
                    <a:lstStyle/>
                    <a:p>
                      <a:pPr algn="r"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6335959"/>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Networking</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VPN Gateway High Performance VPN Gateway</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VPN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744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VPN Gateway</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$ 364.56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83289181"/>
                  </a:ext>
                </a:extLst>
              </a:tr>
              <a:tr h="93080">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Networking</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Unlimited Data Plan 500 Mbps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ExpressRoute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$ 2,750.00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368572479"/>
                  </a:ext>
                </a:extLst>
              </a:tr>
              <a:tr h="276418">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Hybrid Integration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Backup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Instances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GB each instance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Includes 16512 GB of Geo Redundant Storage Standard IO - Block Blob</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$ 797.58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57238042"/>
                  </a:ext>
                </a:extLst>
              </a:tr>
              <a:tr h="93080">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PremiumStorage P20 - 512 GB SSD Drive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3 Unit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HANA Dev/Test/QA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dirty="0">
                          <a:solidFill>
                            <a:srgbClr val="000000"/>
                          </a:solidFill>
                          <a:effectLst/>
                          <a:latin typeface="Calibri" panose="020F0502020204030204" pitchFamily="34" charset="0"/>
                        </a:rPr>
                        <a:t>$ 199.68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48897801"/>
                  </a:ext>
                </a:extLst>
              </a:tr>
              <a:tr h="93080">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PremiumStorage P30 - 1024 GB SSD Drive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3 Unit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HANA Dev/Test/QA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$ 368.64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772208186"/>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Virtual Machine GS4 (16 cores, 224 GB RAM, 3072 GB SSD)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50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HANA QA</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$ 220.00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216449942"/>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Virtual Machine D14 v2 (16 cores, 112 GB RAM, 800 GB SSD)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2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200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HANA Dev/Test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$ 638.00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782030452"/>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Virtual Machine A3 Large (4 cores, 7GB RAM)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744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Monitor</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$ 178.56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104393646"/>
                  </a:ext>
                </a:extLst>
              </a:tr>
              <a:tr h="93080">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PremiumStorage P30 - 1024 GB SSD Drive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2 Unit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Backup storage (short term)</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$ 245.76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601834366"/>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Virtual Machine A3 Large (4 cores, 7GB RAM)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744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Backup</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$ 178.56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063904728"/>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effectLst/>
                          <a:latin typeface="Calibri" panose="020F0502020204030204" pitchFamily="34" charset="0"/>
                        </a:rPr>
                        <a:t>Virtual Machine D12 v2 (4 cores, 28 GB RAM, 200 GB SSD)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2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744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ASCS/AP</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$ 599.66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245965044"/>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PremiumStorage P20 - 512 GB SSD Drive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Unit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900" b="0" i="0" u="none" strike="noStrike">
                          <a:solidFill>
                            <a:srgbClr val="000000"/>
                          </a:solidFill>
                          <a:effectLst/>
                          <a:latin typeface="Calibri" panose="020F0502020204030204" pitchFamily="34" charset="0"/>
                        </a:rPr>
                        <a:t>HANA Production Database Log Files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$ 66.56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382100046"/>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Data +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PremiumStorage P30 - 1024 GB SSD Drive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6 Unit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900" b="0" i="0" u="none" strike="noStrike">
                          <a:solidFill>
                            <a:srgbClr val="000000"/>
                          </a:solidFill>
                          <a:effectLst/>
                          <a:latin typeface="Calibri" panose="020F0502020204030204" pitchFamily="34" charset="0"/>
                        </a:rPr>
                        <a:t>HANA Production Database Files Storage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$ 737.28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411742258"/>
                  </a:ext>
                </a:extLst>
              </a:tr>
              <a:tr h="184749">
                <a:tc vMerge="1">
                  <a:txBody>
                    <a:bodyPr/>
                    <a:lstStyle/>
                    <a:p>
                      <a:endParaRPr lang="en-US"/>
                    </a:p>
                  </a:txBody>
                  <a:tcPr/>
                </a:tc>
                <a:tc vMerge="1">
                  <a:txBody>
                    <a:bodyPr/>
                    <a:lstStyle/>
                    <a:p>
                      <a:endParaRPr lang="en-US"/>
                    </a:p>
                  </a:txBody>
                  <a:tcPr/>
                </a:tc>
                <a:tc gridSpan="2">
                  <a:txBody>
                    <a:bodyPr/>
                    <a:lstStyle/>
                    <a:p>
                      <a:pPr algn="l" fontAlgn="ctr"/>
                      <a:r>
                        <a:rPr lang="en-US" sz="900" b="0" i="0" u="none" strike="noStrike">
                          <a:solidFill>
                            <a:srgbClr val="000000"/>
                          </a:solidFill>
                          <a:effectLst/>
                          <a:latin typeface="Calibri" panose="020F0502020204030204" pitchFamily="34" charset="0"/>
                        </a:rPr>
                        <a:t>Compute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ctr"/>
                      <a:endParaRPr lang="en-US" sz="900" b="0" i="0" u="none" strike="noStrike">
                        <a:solidFill>
                          <a:srgbClr val="000000"/>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Virtual Machine GS5 (32 cores, 448 GB RAM, 6144 GB SSD) Standard Non-Windows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US East 2</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1 units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744 Hours</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panose="020F0502020204030204" pitchFamily="34" charset="0"/>
                        </a:rPr>
                        <a:t>HANA Production</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900" b="0" i="0" u="none" strike="noStrike">
                          <a:solidFill>
                            <a:srgbClr val="000000"/>
                          </a:solidFill>
                          <a:effectLst/>
                          <a:latin typeface="Calibri" panose="020F0502020204030204" pitchFamily="34" charset="0"/>
                        </a:rPr>
                        <a:t>$ 5,818.08 </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357530534"/>
                  </a:ext>
                </a:extLst>
              </a:tr>
              <a:tr h="215306">
                <a:tc gridSpan="12">
                  <a:txBody>
                    <a:bodyPr/>
                    <a:lstStyle/>
                    <a:p>
                      <a:pPr algn="r" fontAlgn="ctr"/>
                      <a:r>
                        <a:rPr lang="en-US" sz="1100" b="0" i="0" u="none" strike="noStrike">
                          <a:solidFill>
                            <a:srgbClr val="FFFFFF"/>
                          </a:solidFill>
                          <a:effectLst/>
                          <a:latin typeface="Calibri" panose="020F0502020204030204" pitchFamily="34" charset="0"/>
                        </a:rPr>
                        <a:t>Support Level: Included</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r" fontAlgn="ctr"/>
                      <a:r>
                        <a:rPr lang="en-US" sz="1050" b="1" i="0" u="none" strike="noStrike">
                          <a:solidFill>
                            <a:srgbClr val="FFFFFF"/>
                          </a:solidFill>
                          <a:effectLst/>
                          <a:latin typeface="Calibri" panose="020F0502020204030204" pitchFamily="34" charset="0"/>
                        </a:rPr>
                        <a:t>Billing and Community Support</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pPr algn="r" fontAlgn="ctr"/>
                      <a:endParaRPr lang="en-US" sz="1050" b="1" i="0" u="none" strike="noStrike">
                        <a:solidFill>
                          <a:srgbClr val="FFFFFF"/>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2285156397"/>
                  </a:ext>
                </a:extLst>
              </a:tr>
              <a:tr h="113451">
                <a:tc gridSpan="12">
                  <a:txBody>
                    <a:bodyPr/>
                    <a:lstStyle/>
                    <a:p>
                      <a:pPr algn="r" fontAlgn="ctr"/>
                      <a:r>
                        <a:rPr lang="en-US" sz="1100" b="0" i="0" u="none" strike="noStrike">
                          <a:solidFill>
                            <a:srgbClr val="FFFFFF"/>
                          </a:solidFill>
                          <a:effectLst/>
                          <a:latin typeface="Calibri" panose="020F0502020204030204" pitchFamily="34" charset="0"/>
                        </a:rPr>
                        <a:t>Total Cost Estimate</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r" fontAlgn="ctr"/>
                      <a:r>
                        <a:rPr lang="en-US" sz="1050" b="1" i="0" u="none" strike="noStrike">
                          <a:solidFill>
                            <a:srgbClr val="FFFFFF"/>
                          </a:solidFill>
                          <a:effectLst/>
                          <a:latin typeface="Calibri" panose="020F0502020204030204" pitchFamily="34" charset="0"/>
                        </a:rPr>
                        <a:t>$ 13,214.12/month</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pPr algn="r" fontAlgn="ctr"/>
                      <a:endParaRPr lang="en-US" sz="1050" b="1" i="0" u="none" strike="noStrike">
                        <a:solidFill>
                          <a:srgbClr val="FFFFFF"/>
                        </a:solidFill>
                        <a:effectLst/>
                        <a:latin typeface="Calibri" panose="020F0502020204030204" pitchFamily="34" charset="0"/>
                      </a:endParaRP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extLst>
                  <a:ext uri="{0D108BD9-81ED-4DB2-BD59-A6C34878D82A}">
                    <a16:rowId xmlns:a16="http://schemas.microsoft.com/office/drawing/2014/main" val="2187004206"/>
                  </a:ext>
                </a:extLst>
              </a:tr>
              <a:tr h="113451">
                <a:tc gridSpan="14">
                  <a:txBody>
                    <a:bodyPr/>
                    <a:lstStyle/>
                    <a:p>
                      <a:pPr algn="r" fontAlgn="ctr"/>
                      <a:r>
                        <a:rPr lang="en-US" sz="1100" b="0" i="0" u="none" strike="noStrike">
                          <a:solidFill>
                            <a:srgbClr val="FFFFFF"/>
                          </a:solidFill>
                          <a:effectLst/>
                          <a:latin typeface="Calibri" panose="020F0502020204030204" pitchFamily="34" charset="0"/>
                        </a:rPr>
                        <a:t>Prices as of 06/07/2016</a:t>
                      </a:r>
                    </a:p>
                  </a:txBody>
                  <a:tcPr marL="2112" marR="2112" marT="21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BE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7392037"/>
                  </a:ext>
                </a:extLst>
              </a:tr>
              <a:tr h="93080">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r" fontAlgn="b"/>
                      <a:endParaRPr lang="en-US" sz="900" b="0" i="0" u="none" strike="noStrike">
                        <a:solidFill>
                          <a:srgbClr val="000000"/>
                        </a:solidFill>
                        <a:effectLst/>
                        <a:latin typeface="Calibri" panose="020F0502020204030204" pitchFamily="34" charset="0"/>
                      </a:endParaRPr>
                    </a:p>
                  </a:txBody>
                  <a:tcPr marL="2112" marR="2112" marT="211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8112628"/>
                  </a:ext>
                </a:extLst>
              </a:tr>
              <a:tr h="62524">
                <a:tc gridSpan="14">
                  <a:txBody>
                    <a:bodyPr/>
                    <a:lstStyle/>
                    <a:p>
                      <a:pPr algn="ctr" fontAlgn="t"/>
                      <a:r>
                        <a:rPr lang="en-US" sz="600" b="1" i="0" u="none" strike="noStrike" dirty="0">
                          <a:solidFill>
                            <a:srgbClr val="000000"/>
                          </a:solidFill>
                          <a:effectLst/>
                          <a:latin typeface="Calibri" panose="020F0502020204030204" pitchFamily="34" charset="0"/>
                        </a:rPr>
                        <a:t>MICROSOFT CONFIDENTIAL - SUBJECT TO NON-DISCLOSURE AGREEMENT NOTICE AND DISCLAIMER</a:t>
                      </a:r>
                    </a:p>
                  </a:txBody>
                  <a:tcPr marL="2112" marR="2112" marT="2112"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4208309"/>
                  </a:ext>
                </a:extLst>
              </a:tr>
              <a:tr h="123637">
                <a:tc gridSpan="14">
                  <a:txBody>
                    <a:bodyPr/>
                    <a:lstStyle/>
                    <a:p>
                      <a:pPr algn="ctr" fontAlgn="t"/>
                      <a:r>
                        <a:rPr lang="en-US" sz="600" b="0" i="0" u="none" strike="noStrike" dirty="0">
                          <a:solidFill>
                            <a:srgbClr val="000000"/>
                          </a:solidFill>
                          <a:effectLst/>
                          <a:latin typeface="Calibri" panose="020F0502020204030204" pitchFamily="34" charset="0"/>
                        </a:rPr>
                        <a:t>This document is an estimating tool intended for use by US headquartered companies only. Please consult local pricing information for other countries. Prices and other terms of purchase are controlled by the agreement you enter with Microsoft, not this document. While we strive for accuracy the content is believed to be accurate as of the date of listed above, this information is subject to change at any time without Notice and should not be interpreted to be a commitment, guarantee, or offer by Microsoft.</a:t>
                      </a:r>
                    </a:p>
                  </a:txBody>
                  <a:tcPr marL="2112" marR="2112" marT="2112"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4184862"/>
                  </a:ext>
                </a:extLst>
              </a:tr>
              <a:tr h="62524">
                <a:tc gridSpan="14">
                  <a:txBody>
                    <a:bodyPr/>
                    <a:lstStyle/>
                    <a:p>
                      <a:pPr algn="ctr" fontAlgn="t"/>
                      <a:r>
                        <a:rPr lang="en-US" sz="600" b="1" i="0" u="none" strike="noStrike" dirty="0">
                          <a:solidFill>
                            <a:srgbClr val="000000"/>
                          </a:solidFill>
                          <a:effectLst/>
                          <a:latin typeface="Calibri" panose="020F0502020204030204" pitchFamily="34" charset="0"/>
                        </a:rPr>
                        <a:t>MICROSOFT MAKES NO WARRANTIES, EXPRESS, IMPLIED OR STATUTORY, AS TO THE INFORMATION IN THIS DOCUMENT</a:t>
                      </a:r>
                    </a:p>
                  </a:txBody>
                  <a:tcPr marL="2112" marR="2112" marT="2112" marB="0">
                    <a:lnL>
                      <a:noFill/>
                    </a:lnL>
                    <a:lnR>
                      <a:noFill/>
                    </a:lnR>
                    <a:lnT>
                      <a:noFill/>
                    </a:lnT>
                    <a:lnB>
                      <a:noFill/>
                    </a:lnB>
                    <a:solidFill>
                      <a:srgbClr val="FFC7C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7383521"/>
                  </a:ext>
                </a:extLst>
              </a:tr>
            </a:tbl>
          </a:graphicData>
        </a:graphic>
      </p:graphicFrame>
      <p:sp>
        <p:nvSpPr>
          <p:cNvPr id="6" name="Rectangle 5"/>
          <p:cNvSpPr/>
          <p:nvPr/>
        </p:nvSpPr>
        <p:spPr>
          <a:xfrm>
            <a:off x="1661458" y="6462077"/>
            <a:ext cx="8098119" cy="307777"/>
          </a:xfrm>
          <a:prstGeom prst="rect">
            <a:avLst/>
          </a:prstGeom>
        </p:spPr>
        <p:txBody>
          <a:bodyPr wrap="square">
            <a:spAutoFit/>
          </a:bodyPr>
          <a:lstStyle/>
          <a:p>
            <a:r>
              <a:rPr lang="en-US" sz="1400" dirty="0">
                <a:solidFill>
                  <a:schemeClr val="bg1"/>
                </a:solidFill>
              </a:rPr>
              <a:t>(*) NOT INCLUDED : Database licenses, ExpressRoute (telco), Microsoft Premier Support, Managed Services  </a:t>
            </a:r>
          </a:p>
        </p:txBody>
      </p:sp>
    </p:spTree>
    <p:extLst>
      <p:ext uri="{BB962C8B-B14F-4D97-AF65-F5344CB8AC3E}">
        <p14:creationId xmlns:p14="http://schemas.microsoft.com/office/powerpoint/2010/main" val="255516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959322" y="974337"/>
            <a:ext cx="7470677" cy="5736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latin typeface="Segoe UI Light" panose="020B0502040204020203" pitchFamily="34" charset="0"/>
                <a:cs typeface="Segoe UI Light" panose="020B0502040204020203" pitchFamily="34" charset="0"/>
              </a:rPr>
              <a:t>Azure Datacenter US East 2</a:t>
            </a:r>
            <a:br>
              <a:rPr lang="en-US" sz="1600" dirty="0">
                <a:solidFill>
                  <a:schemeClr val="tx1"/>
                </a:solidFill>
                <a:latin typeface="Segoe UI Light" panose="020B0502040204020203" pitchFamily="34" charset="0"/>
                <a:cs typeface="Segoe UI Light" panose="020B0502040204020203" pitchFamily="34" charset="0"/>
              </a:rPr>
            </a:br>
            <a:br>
              <a:rPr lang="en-US" sz="2400" dirty="0">
                <a:solidFill>
                  <a:schemeClr val="tx1"/>
                </a:solidFill>
                <a:latin typeface="Segoe UI Light" panose="020B0502040204020203" pitchFamily="34" charset="0"/>
                <a:cs typeface="Segoe UI Light" panose="020B0502040204020203" pitchFamily="34" charset="0"/>
              </a:rPr>
            </a:br>
            <a:br>
              <a:rPr lang="en-US" sz="2400" dirty="0">
                <a:solidFill>
                  <a:schemeClr val="tx1"/>
                </a:solidFill>
                <a:latin typeface="Segoe UI Light" panose="020B0502040204020203" pitchFamily="34" charset="0"/>
                <a:cs typeface="Segoe UI Light" panose="020B0502040204020203" pitchFamily="34" charset="0"/>
              </a:rPr>
            </a:br>
            <a:endParaRPr lang="en-US" sz="2400" dirty="0">
              <a:solidFill>
                <a:schemeClr val="tx1"/>
              </a:solidFill>
              <a:latin typeface="Segoe UI Light" panose="020B0502040204020203" pitchFamily="34" charset="0"/>
              <a:cs typeface="Segoe UI Light" panose="020B0502040204020203" pitchFamily="34" charset="0"/>
            </a:endParaRPr>
          </a:p>
        </p:txBody>
      </p:sp>
      <p:sp>
        <p:nvSpPr>
          <p:cNvPr id="6" name="Rectangle 5"/>
          <p:cNvSpPr/>
          <p:nvPr/>
        </p:nvSpPr>
        <p:spPr>
          <a:xfrm>
            <a:off x="1885523" y="5055384"/>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21111" y="2369953"/>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21110" y="2612649"/>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127077" y="1355954"/>
            <a:ext cx="7132594" cy="50347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latin typeface="Segoe UI Light" panose="020B0502040204020203" pitchFamily="34" charset="0"/>
                <a:cs typeface="Segoe UI Light" panose="020B0502040204020203" pitchFamily="34" charset="0"/>
              </a:rPr>
              <a:t>Azure VM</a:t>
            </a:r>
          </a:p>
        </p:txBody>
      </p:sp>
      <p:grpSp>
        <p:nvGrpSpPr>
          <p:cNvPr id="49" name="Group 48"/>
          <p:cNvGrpSpPr/>
          <p:nvPr/>
        </p:nvGrpSpPr>
        <p:grpSpPr>
          <a:xfrm>
            <a:off x="3606072" y="2321066"/>
            <a:ext cx="1180701" cy="276999"/>
            <a:chOff x="4762563" y="1999651"/>
            <a:chExt cx="1180701" cy="276999"/>
          </a:xfrm>
        </p:grpSpPr>
        <p:pic>
          <p:nvPicPr>
            <p:cNvPr id="50"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4901897" y="1999651"/>
              <a:ext cx="1041367"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ER</a:t>
              </a:r>
            </a:p>
          </p:txBody>
        </p:sp>
      </p:grpSp>
      <p:grpSp>
        <p:nvGrpSpPr>
          <p:cNvPr id="52" name="Group 51"/>
          <p:cNvGrpSpPr/>
          <p:nvPr/>
        </p:nvGrpSpPr>
        <p:grpSpPr>
          <a:xfrm>
            <a:off x="3606072" y="2560986"/>
            <a:ext cx="1180701" cy="276999"/>
            <a:chOff x="4762563" y="1999651"/>
            <a:chExt cx="1180701" cy="276999"/>
          </a:xfrm>
        </p:grpSpPr>
        <p:pic>
          <p:nvPicPr>
            <p:cNvPr id="5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901897" y="1999651"/>
              <a:ext cx="1041367"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ER</a:t>
              </a:r>
            </a:p>
          </p:txBody>
        </p:sp>
      </p:grpSp>
      <p:sp>
        <p:nvSpPr>
          <p:cNvPr id="79" name="Title 1"/>
          <p:cNvSpPr>
            <a:spLocks noGrp="1"/>
          </p:cNvSpPr>
          <p:nvPr>
            <p:ph type="title"/>
          </p:nvPr>
        </p:nvSpPr>
        <p:spPr>
          <a:xfrm>
            <a:off x="292161" y="51362"/>
            <a:ext cx="11681099" cy="934474"/>
          </a:xfrm>
        </p:spPr>
        <p:txBody>
          <a:bodyPr>
            <a:noAutofit/>
          </a:bodyPr>
          <a:lstStyle/>
          <a:p>
            <a:pPr algn="ctr"/>
            <a:r>
              <a:rPr lang="en-US" sz="3200" dirty="0">
                <a:latin typeface="Segoe UI Light" panose="020B0502040204020203" pitchFamily="34" charset="0"/>
                <a:cs typeface="Segoe UI Light" panose="020B0502040204020203" pitchFamily="34" charset="0"/>
              </a:rPr>
              <a:t>Azure Virtual Machines – BW on HANA with HA</a:t>
            </a:r>
            <a:endParaRPr lang="en-US" sz="4000" dirty="0"/>
          </a:p>
        </p:txBody>
      </p:sp>
      <p:sp>
        <p:nvSpPr>
          <p:cNvPr id="2" name="Cloud Callout 1"/>
          <p:cNvSpPr/>
          <p:nvPr/>
        </p:nvSpPr>
        <p:spPr>
          <a:xfrm>
            <a:off x="2488578" y="2035284"/>
            <a:ext cx="1073888" cy="3951835"/>
          </a:xfrm>
          <a:prstGeom prst="cloudCallout">
            <a:avLst>
              <a:gd name="adj1" fmla="val 4910"/>
              <a:gd name="adj2" fmla="val 1706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569990" y="3731904"/>
            <a:ext cx="1588330" cy="2978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Customer Corporate</a:t>
            </a:r>
            <a:r>
              <a:rPr kumimoji="0" lang="en-US" altLang="ja-JP" sz="1200" b="0" i="0" u="none" strike="noStrike" kern="0" cap="none" spc="0" normalizeH="0" noProof="0" dirty="0">
                <a:ln>
                  <a:noFill/>
                </a:ln>
                <a:solidFill>
                  <a:schemeClr val="bg1"/>
                </a:solidFill>
                <a:effectLst/>
                <a:uLnTx/>
                <a:uFillTx/>
                <a:latin typeface="Segoe UI Light" panose="020B0502040204020203" pitchFamily="34" charset="0"/>
                <a:cs typeface="Segoe UI Light" panose="020B0502040204020203" pitchFamily="34" charset="0"/>
              </a:rPr>
              <a:t> </a:t>
            </a: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Network</a:t>
            </a: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br>
              <a:rPr kumimoji="0" lang="en-US" altLang="ja-JP" sz="1800" b="0" i="0" u="none" strike="noStrike" kern="0" cap="none" spc="0" normalizeH="0" baseline="0" noProof="0" dirty="0">
                <a:ln>
                  <a:noFill/>
                </a:ln>
                <a:solidFill>
                  <a:schemeClr val="bg1"/>
                </a:solidFill>
                <a:effectLst/>
                <a:uLnTx/>
                <a:uFillTx/>
              </a:rPr>
            </a:br>
            <a:endParaRPr kumimoji="0" lang="en-US" sz="1800" b="0" i="0" u="none" strike="noStrike" kern="0" cap="none" spc="0" normalizeH="0" baseline="0" noProof="0" dirty="0">
              <a:ln>
                <a:noFill/>
              </a:ln>
              <a:solidFill>
                <a:schemeClr val="bg1"/>
              </a:solidFill>
              <a:effectLst/>
              <a:uLnTx/>
              <a:uFillTx/>
            </a:endParaRPr>
          </a:p>
        </p:txBody>
      </p:sp>
      <p:pic>
        <p:nvPicPr>
          <p:cNvPr id="91" name="Picture 12" descr="C:\Program Files\Microsoft Resource DVD Artwork\DVD_ART\Artwork_Imagery\Shapes and Graphics\circular shapes\Circle with Photo\meeting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9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99" name="Picture 98"/>
          <p:cNvPicPr>
            <a:picLocks noChangeAspect="1"/>
          </p:cNvPicPr>
          <p:nvPr/>
        </p:nvPicPr>
        <p:blipFill rotWithShape="1">
          <a:blip r:embed="rId6"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100" name="Picture 9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sp>
        <p:nvSpPr>
          <p:cNvPr id="63" name="Rectangle 62"/>
          <p:cNvSpPr/>
          <p:nvPr/>
        </p:nvSpPr>
        <p:spPr>
          <a:xfrm>
            <a:off x="4429033" y="2647210"/>
            <a:ext cx="4074312"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701579" y="1749453"/>
            <a:ext cx="1581973"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100" dirty="0">
                <a:solidFill>
                  <a:schemeClr val="tx1"/>
                </a:solidFill>
                <a:latin typeface="Segoe UI Light" panose="020B0502040204020203" pitchFamily="34" charset="0"/>
                <a:cs typeface="Segoe UI Light" panose="020B0502040204020203" pitchFamily="34" charset="0"/>
              </a:rPr>
              <a:t>Directory/Backup/Monitor</a:t>
            </a:r>
          </a:p>
        </p:txBody>
      </p:sp>
      <p:pic>
        <p:nvPicPr>
          <p:cNvPr id="73" name="Picture 7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289480" y="2038221"/>
            <a:ext cx="421726" cy="421726"/>
          </a:xfrm>
          <a:prstGeom prst="rect">
            <a:avLst/>
          </a:prstGeom>
        </p:spPr>
      </p:pic>
      <p:pic>
        <p:nvPicPr>
          <p:cNvPr id="76" name="Picture 7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43414" y="2035283"/>
            <a:ext cx="421726" cy="421726"/>
          </a:xfrm>
          <a:prstGeom prst="rect">
            <a:avLst/>
          </a:prstGeom>
        </p:spPr>
      </p:pic>
      <p:pic>
        <p:nvPicPr>
          <p:cNvPr id="80" name="Picture 7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526078" y="2868263"/>
            <a:ext cx="421726" cy="421726"/>
          </a:xfrm>
          <a:prstGeom prst="rect">
            <a:avLst/>
          </a:prstGeom>
        </p:spPr>
      </p:pic>
      <p:pic>
        <p:nvPicPr>
          <p:cNvPr id="83" name="Picture 8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074246" y="2868524"/>
            <a:ext cx="421726" cy="421726"/>
          </a:xfrm>
          <a:prstGeom prst="rect">
            <a:avLst/>
          </a:prstGeom>
        </p:spPr>
      </p:pic>
      <p:sp>
        <p:nvSpPr>
          <p:cNvPr id="95" name="Freeform 79"/>
          <p:cNvSpPr>
            <a:spLocks noEditPoints="1"/>
          </p:cNvSpPr>
          <p:nvPr/>
        </p:nvSpPr>
        <p:spPr bwMode="black">
          <a:xfrm>
            <a:off x="7522951" y="192814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129032" tIns="64512" rIns="129032" bIns="64512" numCol="1" anchor="t" anchorCtr="0" compatLnSpc="1">
            <a:prstTxWarp prst="textNoShape">
              <a:avLst/>
            </a:prstTxWarp>
          </a:bodyPr>
          <a:lstStyle/>
          <a:p>
            <a:endParaRPr lang="en-US" sz="2509" dirty="0">
              <a:solidFill>
                <a:srgbClr val="292929"/>
              </a:solidFill>
            </a:endParaRPr>
          </a:p>
        </p:txBody>
      </p:sp>
      <p:sp>
        <p:nvSpPr>
          <p:cNvPr id="97" name="Freeform 79"/>
          <p:cNvSpPr>
            <a:spLocks noEditPoints="1"/>
          </p:cNvSpPr>
          <p:nvPr/>
        </p:nvSpPr>
        <p:spPr bwMode="black">
          <a:xfrm>
            <a:off x="7640487" y="198746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129032" tIns="64512" rIns="129032" bIns="64512" numCol="1" anchor="t" anchorCtr="0" compatLnSpc="1">
            <a:prstTxWarp prst="textNoShape">
              <a:avLst/>
            </a:prstTxWarp>
          </a:bodyPr>
          <a:lstStyle/>
          <a:p>
            <a:endParaRPr lang="en-US" sz="2509" dirty="0">
              <a:solidFill>
                <a:srgbClr val="292929"/>
              </a:solidFill>
            </a:endParaRPr>
          </a:p>
        </p:txBody>
      </p:sp>
      <p:pic>
        <p:nvPicPr>
          <p:cNvPr id="107" name="Picture 2" descr="http://www.iconsdb.com/icons/preview/royal-azure-blue/ssd-xxl.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063760" y="193878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iconsdb.com/icons/preview/royal-azure-blue/ssd-xxl.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187124" y="198983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7224639" y="2243114"/>
            <a:ext cx="808074" cy="3693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Standard</a:t>
            </a:r>
            <a:br>
              <a:rPr lang="en-US" sz="9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Storage</a:t>
            </a:r>
          </a:p>
        </p:txBody>
      </p:sp>
      <p:sp>
        <p:nvSpPr>
          <p:cNvPr id="109" name="TextBox 108"/>
          <p:cNvSpPr txBox="1"/>
          <p:nvPr/>
        </p:nvSpPr>
        <p:spPr>
          <a:xfrm>
            <a:off x="7811699" y="2252337"/>
            <a:ext cx="808074" cy="3693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Premium</a:t>
            </a:r>
            <a:br>
              <a:rPr lang="en-US" sz="9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Storage</a:t>
            </a:r>
          </a:p>
        </p:txBody>
      </p:sp>
      <p:pic>
        <p:nvPicPr>
          <p:cNvPr id="3" name="Picture 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798233" y="1401625"/>
            <a:ext cx="342516" cy="342516"/>
          </a:xfrm>
          <a:prstGeom prst="rect">
            <a:avLst/>
          </a:prstGeom>
        </p:spPr>
      </p:pic>
      <p:sp>
        <p:nvSpPr>
          <p:cNvPr id="119" name="TextBox 118"/>
          <p:cNvSpPr txBox="1"/>
          <p:nvPr/>
        </p:nvSpPr>
        <p:spPr>
          <a:xfrm>
            <a:off x="7526992" y="1676836"/>
            <a:ext cx="808074" cy="230832"/>
          </a:xfrm>
          <a:prstGeom prst="rect">
            <a:avLst/>
          </a:prstGeom>
          <a:noFill/>
        </p:spPr>
        <p:txBody>
          <a:bodyPr wrap="square" rtlCol="0">
            <a:spAutoFit/>
          </a:bodyPr>
          <a:lstStyle/>
          <a:p>
            <a:pPr algn="ctr"/>
            <a:r>
              <a:rPr lang="en-US" sz="900" dirty="0">
                <a:latin typeface="Segoe UI Light" panose="020B0502040204020203" pitchFamily="34" charset="0"/>
                <a:cs typeface="Segoe UI Light" panose="020B0502040204020203" pitchFamily="34" charset="0"/>
              </a:rPr>
              <a:t>Backup Vault</a:t>
            </a:r>
          </a:p>
        </p:txBody>
      </p:sp>
      <p:sp>
        <p:nvSpPr>
          <p:cNvPr id="9" name="TextBox 8"/>
          <p:cNvSpPr txBox="1"/>
          <p:nvPr/>
        </p:nvSpPr>
        <p:spPr>
          <a:xfrm>
            <a:off x="2653474" y="3584868"/>
            <a:ext cx="810693" cy="646331"/>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MPLS</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WAN</a:t>
            </a:r>
          </a:p>
        </p:txBody>
      </p:sp>
      <p:sp>
        <p:nvSpPr>
          <p:cNvPr id="144" name="Rectangle 143"/>
          <p:cNvSpPr/>
          <p:nvPr/>
        </p:nvSpPr>
        <p:spPr>
          <a:xfrm>
            <a:off x="8594907" y="1756037"/>
            <a:ext cx="2474482" cy="169556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7" name="Picture 15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58" name="Picture 15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59" name="Picture 13" descr="Host Integration Server (HIS) s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60" name="Picture 20" descr="Cray mainframe_medium"/>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05" name="TextBox 104"/>
          <p:cNvSpPr txBox="1"/>
          <p:nvPr/>
        </p:nvSpPr>
        <p:spPr>
          <a:xfrm>
            <a:off x="1208103" y="6454405"/>
            <a:ext cx="950217" cy="261610"/>
          </a:xfrm>
          <a:prstGeom prst="rect">
            <a:avLst/>
          </a:prstGeom>
          <a:noFill/>
        </p:spPr>
        <p:txBody>
          <a:bodyPr wrap="square" rtlCol="0">
            <a:spAutoFit/>
          </a:bodyPr>
          <a:lstStyle/>
          <a:p>
            <a:pPr algn="ctr"/>
            <a:r>
              <a:rPr lang="en-US" sz="1100" dirty="0">
                <a:solidFill>
                  <a:schemeClr val="bg1"/>
                </a:solidFill>
                <a:latin typeface="Segoe UI Light" panose="020B0502040204020203" pitchFamily="34" charset="0"/>
                <a:cs typeface="Segoe UI Light" panose="020B0502040204020203" pitchFamily="34" charset="0"/>
              </a:rPr>
              <a:t>ECC</a:t>
            </a:r>
          </a:p>
        </p:txBody>
      </p:sp>
      <p:pic>
        <p:nvPicPr>
          <p:cNvPr id="176" name="Picture 17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41472" y="2956549"/>
            <a:ext cx="323479" cy="242609"/>
          </a:xfrm>
          <a:prstGeom prst="rect">
            <a:avLst/>
          </a:prstGeom>
        </p:spPr>
      </p:pic>
      <p:pic>
        <p:nvPicPr>
          <p:cNvPr id="177" name="Picture 17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6501" y="2959040"/>
            <a:ext cx="323479" cy="242609"/>
          </a:xfrm>
          <a:prstGeom prst="rect">
            <a:avLst/>
          </a:prstGeom>
        </p:spPr>
      </p:pic>
      <p:sp>
        <p:nvSpPr>
          <p:cNvPr id="132" name="Rectangle 131"/>
          <p:cNvSpPr/>
          <p:nvPr/>
        </p:nvSpPr>
        <p:spPr>
          <a:xfrm>
            <a:off x="5667791" y="5466199"/>
            <a:ext cx="2835554"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140"/>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7261458" y="5696557"/>
            <a:ext cx="421726" cy="421726"/>
          </a:xfrm>
          <a:prstGeom prst="rect">
            <a:avLst/>
          </a:prstGeom>
        </p:spPr>
      </p:pic>
      <p:pic>
        <p:nvPicPr>
          <p:cNvPr id="143" name="Picture 142"/>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6809626" y="5702794"/>
            <a:ext cx="421726" cy="421726"/>
          </a:xfrm>
          <a:prstGeom prst="rect">
            <a:avLst/>
          </a:prstGeom>
        </p:spPr>
      </p:pic>
      <p:pic>
        <p:nvPicPr>
          <p:cNvPr id="153" name="Picture 152"/>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7711043" y="5694416"/>
            <a:ext cx="421726" cy="421726"/>
          </a:xfrm>
          <a:prstGeom prst="rect">
            <a:avLst/>
          </a:prstGeom>
        </p:spPr>
      </p:pic>
      <p:pic>
        <p:nvPicPr>
          <p:cNvPr id="168" name="Picture 16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59135" y="5853653"/>
            <a:ext cx="408700" cy="86320"/>
          </a:xfrm>
          <a:prstGeom prst="rect">
            <a:avLst/>
          </a:prstGeom>
        </p:spPr>
      </p:pic>
      <p:pic>
        <p:nvPicPr>
          <p:cNvPr id="169" name="Picture 1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26792" y="5853653"/>
            <a:ext cx="408700" cy="86320"/>
          </a:xfrm>
          <a:prstGeom prst="rect">
            <a:avLst/>
          </a:prstGeom>
        </p:spPr>
      </p:pic>
      <p:pic>
        <p:nvPicPr>
          <p:cNvPr id="170" name="Picture 16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32799" y="5844360"/>
            <a:ext cx="408700" cy="86320"/>
          </a:xfrm>
          <a:prstGeom prst="rect">
            <a:avLst/>
          </a:prstGeom>
        </p:spPr>
      </p:pic>
      <p:sp>
        <p:nvSpPr>
          <p:cNvPr id="193" name="Rectangular Callout 192"/>
          <p:cNvSpPr/>
          <p:nvPr/>
        </p:nvSpPr>
        <p:spPr>
          <a:xfrm>
            <a:off x="5172016" y="1277685"/>
            <a:ext cx="2350935" cy="446425"/>
          </a:xfrm>
          <a:prstGeom prst="wedgeRectCallout">
            <a:avLst>
              <a:gd name="adj1" fmla="val 61979"/>
              <a:gd name="adj2" fmla="val 2102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ysClr val="windowText" lastClr="000000"/>
                </a:solidFill>
                <a:latin typeface="+mj-lt"/>
              </a:rPr>
              <a:t>384GB (Backup) x </a:t>
            </a:r>
            <a:br>
              <a:rPr lang="en-US" sz="1100" dirty="0">
                <a:solidFill>
                  <a:sysClr val="windowText" lastClr="000000"/>
                </a:solidFill>
                <a:latin typeface="+mj-lt"/>
              </a:rPr>
            </a:br>
            <a:r>
              <a:rPr lang="en-US" sz="1100" dirty="0">
                <a:solidFill>
                  <a:sysClr val="windowText" lastClr="000000"/>
                </a:solidFill>
                <a:latin typeface="+mj-lt"/>
              </a:rPr>
              <a:t>(28 (daily) + 12 (monthly) + 3 (yearly)) generations (Long term)</a:t>
            </a:r>
          </a:p>
        </p:txBody>
      </p:sp>
      <p:sp>
        <p:nvSpPr>
          <p:cNvPr id="195" name="Rectangular Callout 194"/>
          <p:cNvSpPr/>
          <p:nvPr/>
        </p:nvSpPr>
        <p:spPr>
          <a:xfrm>
            <a:off x="9347267" y="3475186"/>
            <a:ext cx="1816780" cy="1211514"/>
          </a:xfrm>
          <a:prstGeom prst="wedgeRectCallout">
            <a:avLst>
              <a:gd name="adj1" fmla="val -31503"/>
              <a:gd name="adj2" fmla="val -97819"/>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ysClr val="windowText" lastClr="000000"/>
                </a:solidFill>
                <a:latin typeface="+mj-lt"/>
              </a:rPr>
              <a:t>VM type </a:t>
            </a:r>
            <a:r>
              <a:rPr lang="en-US" sz="1200" dirty="0">
                <a:solidFill>
                  <a:sysClr val="windowText" lastClr="000000"/>
                </a:solidFill>
                <a:latin typeface="+mj-lt"/>
              </a:rPr>
              <a:t>: 2 x GS5 </a:t>
            </a:r>
            <a:br>
              <a:rPr lang="en-US" sz="1200" dirty="0">
                <a:solidFill>
                  <a:sysClr val="windowText" lastClr="000000"/>
                </a:solidFill>
                <a:latin typeface="+mj-lt"/>
              </a:rPr>
            </a:br>
            <a:r>
              <a:rPr lang="en-US" sz="1200" dirty="0">
                <a:solidFill>
                  <a:sysClr val="windowText" lastClr="000000"/>
                </a:solidFill>
                <a:latin typeface="+mj-lt"/>
              </a:rPr>
              <a:t>(32-core, 448GB RAM)</a:t>
            </a:r>
          </a:p>
          <a:p>
            <a:pPr algn="ctr"/>
            <a:r>
              <a:rPr lang="en-US" sz="1200" b="1" dirty="0">
                <a:solidFill>
                  <a:sysClr val="windowText" lastClr="000000"/>
                </a:solidFill>
                <a:latin typeface="+mj-lt"/>
              </a:rPr>
              <a:t>Storage</a:t>
            </a:r>
            <a:r>
              <a:rPr lang="en-US" sz="1200" dirty="0">
                <a:solidFill>
                  <a:sysClr val="windowText" lastClr="000000"/>
                </a:solidFill>
                <a:latin typeface="+mj-lt"/>
              </a:rPr>
              <a:t> : 6 x P30 disks</a:t>
            </a:r>
            <a:br>
              <a:rPr lang="en-US" sz="1200" dirty="0">
                <a:solidFill>
                  <a:sysClr val="windowText" lastClr="000000"/>
                </a:solidFill>
                <a:latin typeface="+mj-lt"/>
              </a:rPr>
            </a:br>
            <a:r>
              <a:rPr lang="en-US" sz="1200" dirty="0">
                <a:solidFill>
                  <a:sysClr val="windowText" lastClr="000000"/>
                </a:solidFill>
                <a:latin typeface="+mj-lt"/>
              </a:rPr>
              <a:t>(1TB/5k IOPS -&gt; 30k total IOPS) + 1 x P20 disk</a:t>
            </a:r>
            <a:br>
              <a:rPr lang="en-US" sz="1200" dirty="0">
                <a:solidFill>
                  <a:sysClr val="windowText" lastClr="000000"/>
                </a:solidFill>
                <a:latin typeface="+mj-lt"/>
              </a:rPr>
            </a:br>
            <a:r>
              <a:rPr lang="en-US" sz="1200" dirty="0">
                <a:solidFill>
                  <a:sysClr val="windowText" lastClr="000000"/>
                </a:solidFill>
                <a:latin typeface="+mj-lt"/>
              </a:rPr>
              <a:t>(512GB/2.5k IOPS)</a:t>
            </a:r>
          </a:p>
        </p:txBody>
      </p:sp>
      <p:sp>
        <p:nvSpPr>
          <p:cNvPr id="198" name="Oval 197"/>
          <p:cNvSpPr/>
          <p:nvPr/>
        </p:nvSpPr>
        <p:spPr>
          <a:xfrm>
            <a:off x="9124150" y="3600378"/>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1</a:t>
            </a:r>
          </a:p>
        </p:txBody>
      </p:sp>
      <p:sp>
        <p:nvSpPr>
          <p:cNvPr id="199" name="Oval 198"/>
          <p:cNvSpPr/>
          <p:nvPr/>
        </p:nvSpPr>
        <p:spPr>
          <a:xfrm>
            <a:off x="10162161" y="88887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4</a:t>
            </a:r>
          </a:p>
        </p:txBody>
      </p:sp>
      <p:sp>
        <p:nvSpPr>
          <p:cNvPr id="202" name="Oval 201"/>
          <p:cNvSpPr/>
          <p:nvPr/>
        </p:nvSpPr>
        <p:spPr>
          <a:xfrm>
            <a:off x="5782243" y="1050875"/>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5</a:t>
            </a:r>
          </a:p>
        </p:txBody>
      </p:sp>
      <p:sp>
        <p:nvSpPr>
          <p:cNvPr id="204" name="Rectangular Callout 203"/>
          <p:cNvSpPr/>
          <p:nvPr/>
        </p:nvSpPr>
        <p:spPr>
          <a:xfrm>
            <a:off x="6893501" y="3584336"/>
            <a:ext cx="2043892" cy="693997"/>
          </a:xfrm>
          <a:prstGeom prst="wedgeRectCallout">
            <a:avLst>
              <a:gd name="adj1" fmla="val -54798"/>
              <a:gd name="adj2" fmla="val -8183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ysClr val="windowText" lastClr="000000"/>
                </a:solidFill>
                <a:latin typeface="+mj-lt"/>
              </a:rPr>
              <a:t>VM type </a:t>
            </a:r>
            <a:r>
              <a:rPr lang="en-US" sz="1200" dirty="0">
                <a:solidFill>
                  <a:sysClr val="windowText" lastClr="000000"/>
                </a:solidFill>
                <a:latin typeface="+mj-lt"/>
              </a:rPr>
              <a:t>: 2 x D11v2 (ASCS) on Windows Cluster + </a:t>
            </a:r>
            <a:br>
              <a:rPr lang="en-US" sz="1200" dirty="0">
                <a:solidFill>
                  <a:sysClr val="windowText" lastClr="000000"/>
                </a:solidFill>
                <a:latin typeface="+mj-lt"/>
              </a:rPr>
            </a:br>
            <a:r>
              <a:rPr lang="en-US" sz="1200" dirty="0">
                <a:solidFill>
                  <a:sysClr val="windowText" lastClr="000000"/>
                </a:solidFill>
                <a:latin typeface="+mj-lt"/>
              </a:rPr>
              <a:t>2 x D12v2 (App)</a:t>
            </a:r>
            <a:br>
              <a:rPr lang="en-US" sz="1200" dirty="0">
                <a:solidFill>
                  <a:sysClr val="windowText" lastClr="000000"/>
                </a:solidFill>
                <a:latin typeface="+mj-lt"/>
              </a:rPr>
            </a:br>
            <a:r>
              <a:rPr lang="en-US" sz="1200" dirty="0">
                <a:solidFill>
                  <a:sysClr val="windowText" lastClr="000000"/>
                </a:solidFill>
                <a:latin typeface="+mj-lt"/>
              </a:rPr>
              <a:t>- add VMs when needed</a:t>
            </a:r>
          </a:p>
        </p:txBody>
      </p:sp>
      <p:sp>
        <p:nvSpPr>
          <p:cNvPr id="205" name="Oval 204"/>
          <p:cNvSpPr/>
          <p:nvPr/>
        </p:nvSpPr>
        <p:spPr>
          <a:xfrm>
            <a:off x="6649349" y="3501188"/>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2</a:t>
            </a:r>
          </a:p>
        </p:txBody>
      </p:sp>
      <p:sp>
        <p:nvSpPr>
          <p:cNvPr id="209" name="TextBox 208"/>
          <p:cNvSpPr txBox="1"/>
          <p:nvPr/>
        </p:nvSpPr>
        <p:spPr>
          <a:xfrm>
            <a:off x="8025811" y="1922177"/>
            <a:ext cx="462138" cy="276999"/>
          </a:xfrm>
          <a:prstGeom prst="rect">
            <a:avLst/>
          </a:prstGeom>
          <a:noFill/>
        </p:spPr>
        <p:txBody>
          <a:bodyPr wrap="square" rtlCol="0">
            <a:spAutoFit/>
          </a:bodyPr>
          <a:lstStyle/>
          <a:p>
            <a:pPr algn="ctr"/>
            <a:r>
              <a:rPr lang="en-US" sz="1200" dirty="0">
                <a:solidFill>
                  <a:schemeClr val="bg1"/>
                </a:solidFill>
                <a:latin typeface="+mj-lt"/>
              </a:rPr>
              <a:t>SSD</a:t>
            </a:r>
          </a:p>
        </p:txBody>
      </p:sp>
      <p:pic>
        <p:nvPicPr>
          <p:cNvPr id="210" name="Picture 20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48243" y="2330823"/>
            <a:ext cx="259624" cy="259624"/>
          </a:xfrm>
          <a:prstGeom prst="rect">
            <a:avLst/>
          </a:prstGeom>
        </p:spPr>
      </p:pic>
      <p:pic>
        <p:nvPicPr>
          <p:cNvPr id="211" name="Picture 2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48243" y="2587120"/>
            <a:ext cx="259624" cy="259624"/>
          </a:xfrm>
          <a:prstGeom prst="rect">
            <a:avLst/>
          </a:prstGeom>
        </p:spPr>
      </p:pic>
      <p:sp>
        <p:nvSpPr>
          <p:cNvPr id="212" name="TextBox 211"/>
          <p:cNvSpPr txBox="1"/>
          <p:nvPr/>
        </p:nvSpPr>
        <p:spPr>
          <a:xfrm>
            <a:off x="5715218" y="5755147"/>
            <a:ext cx="987450" cy="261610"/>
          </a:xfrm>
          <a:prstGeom prst="rect">
            <a:avLst/>
          </a:prstGeom>
          <a:noFill/>
        </p:spPr>
        <p:txBody>
          <a:bodyPr wrap="square" lIns="0" rIns="0" rtlCol="0">
            <a:spAutoFit/>
          </a:bodyPr>
          <a:lstStyle/>
          <a:p>
            <a:pPr algn="ctr"/>
            <a:r>
              <a:rPr lang="en-US" sz="1100" dirty="0">
                <a:latin typeface="Segoe UI Light" panose="020B0502040204020203" pitchFamily="34" charset="0"/>
                <a:cs typeface="Segoe UI Light" panose="020B0502040204020203" pitchFamily="34" charset="0"/>
              </a:rPr>
              <a:t>Non-Production</a:t>
            </a:r>
          </a:p>
        </p:txBody>
      </p:sp>
      <p:sp>
        <p:nvSpPr>
          <p:cNvPr id="102" name="Rectangle 101"/>
          <p:cNvSpPr/>
          <p:nvPr/>
        </p:nvSpPr>
        <p:spPr>
          <a:xfrm>
            <a:off x="6502707" y="2346490"/>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A3</a:t>
            </a:r>
          </a:p>
        </p:txBody>
      </p:sp>
      <p:sp>
        <p:nvSpPr>
          <p:cNvPr id="103" name="Rectangle 102"/>
          <p:cNvSpPr/>
          <p:nvPr/>
        </p:nvSpPr>
        <p:spPr>
          <a:xfrm>
            <a:off x="6942252" y="2343355"/>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A3</a:t>
            </a:r>
          </a:p>
        </p:txBody>
      </p:sp>
      <p:sp>
        <p:nvSpPr>
          <p:cNvPr id="111" name="Rectangle 110"/>
          <p:cNvSpPr/>
          <p:nvPr/>
        </p:nvSpPr>
        <p:spPr>
          <a:xfrm>
            <a:off x="6970074" y="6029218"/>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700" dirty="0">
                <a:solidFill>
                  <a:prstClr val="black"/>
                </a:solidFill>
              </a:rPr>
              <a:t>DS14v2</a:t>
            </a:r>
          </a:p>
        </p:txBody>
      </p:sp>
      <p:sp>
        <p:nvSpPr>
          <p:cNvPr id="112" name="Rectangle 111"/>
          <p:cNvSpPr/>
          <p:nvPr/>
        </p:nvSpPr>
        <p:spPr>
          <a:xfrm>
            <a:off x="7421148" y="6026186"/>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700" dirty="0">
                <a:solidFill>
                  <a:prstClr val="black"/>
                </a:solidFill>
              </a:rPr>
              <a:t>DS14v2</a:t>
            </a:r>
          </a:p>
        </p:txBody>
      </p:sp>
      <p:sp>
        <p:nvSpPr>
          <p:cNvPr id="113" name="Rectangle 112"/>
          <p:cNvSpPr/>
          <p:nvPr/>
        </p:nvSpPr>
        <p:spPr>
          <a:xfrm>
            <a:off x="7884841" y="6035991"/>
            <a:ext cx="273430" cy="18540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GS4</a:t>
            </a:r>
          </a:p>
        </p:txBody>
      </p:sp>
      <p:sp>
        <p:nvSpPr>
          <p:cNvPr id="115" name="Rectangle 114"/>
          <p:cNvSpPr/>
          <p:nvPr/>
        </p:nvSpPr>
        <p:spPr>
          <a:xfrm>
            <a:off x="6221652" y="3172037"/>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D12v2</a:t>
            </a:r>
          </a:p>
        </p:txBody>
      </p:sp>
      <p:sp>
        <p:nvSpPr>
          <p:cNvPr id="116" name="Rectangle 115"/>
          <p:cNvSpPr/>
          <p:nvPr/>
        </p:nvSpPr>
        <p:spPr>
          <a:xfrm>
            <a:off x="6672726" y="3169005"/>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D12v2</a:t>
            </a:r>
          </a:p>
        </p:txBody>
      </p:sp>
      <p:pic>
        <p:nvPicPr>
          <p:cNvPr id="87" name="Picture 8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55321" y="6177273"/>
            <a:ext cx="323479" cy="242609"/>
          </a:xfrm>
          <a:prstGeom prst="rect">
            <a:avLst/>
          </a:prstGeom>
        </p:spPr>
      </p:pic>
      <p:sp>
        <p:nvSpPr>
          <p:cNvPr id="88" name="TextBox 87"/>
          <p:cNvSpPr txBox="1"/>
          <p:nvPr/>
        </p:nvSpPr>
        <p:spPr>
          <a:xfrm>
            <a:off x="6976291" y="2780406"/>
            <a:ext cx="859315" cy="600164"/>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Production</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ASCS/APP Servers</a:t>
            </a:r>
          </a:p>
        </p:txBody>
      </p:sp>
      <p:sp>
        <p:nvSpPr>
          <p:cNvPr id="89" name="TextBox 88"/>
          <p:cNvSpPr txBox="1"/>
          <p:nvPr/>
        </p:nvSpPr>
        <p:spPr>
          <a:xfrm>
            <a:off x="576611" y="6454405"/>
            <a:ext cx="950217" cy="261610"/>
          </a:xfrm>
          <a:prstGeom prst="rect">
            <a:avLst/>
          </a:prstGeom>
          <a:noFill/>
        </p:spPr>
        <p:txBody>
          <a:bodyPr wrap="square" rtlCol="0">
            <a:spAutoFit/>
          </a:bodyPr>
          <a:lstStyle/>
          <a:p>
            <a:pPr algn="ctr"/>
            <a:r>
              <a:rPr lang="en-US" sz="1100" dirty="0">
                <a:solidFill>
                  <a:schemeClr val="bg1"/>
                </a:solidFill>
                <a:latin typeface="Segoe UI Light" panose="020B0502040204020203" pitchFamily="34" charset="0"/>
                <a:cs typeface="Segoe UI Light" panose="020B0502040204020203" pitchFamily="34" charset="0"/>
              </a:rPr>
              <a:t>ECC</a:t>
            </a:r>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3829" y="6177273"/>
            <a:ext cx="323479" cy="242609"/>
          </a:xfrm>
          <a:prstGeom prst="rect">
            <a:avLst/>
          </a:prstGeom>
        </p:spPr>
      </p:pic>
      <p:sp>
        <p:nvSpPr>
          <p:cNvPr id="92" name="Rectangle 91"/>
          <p:cNvSpPr/>
          <p:nvPr/>
        </p:nvSpPr>
        <p:spPr>
          <a:xfrm>
            <a:off x="4434177" y="1756037"/>
            <a:ext cx="1191535" cy="8045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050" dirty="0">
                <a:solidFill>
                  <a:schemeClr val="tx1"/>
                </a:solidFill>
                <a:latin typeface="Segoe UI Light" panose="020B0502040204020203" pitchFamily="34" charset="0"/>
                <a:cs typeface="Segoe UI Light" panose="020B0502040204020203" pitchFamily="34" charset="0"/>
              </a:rPr>
              <a:t>Fiori/Gateway/Portal</a:t>
            </a:r>
            <a:br>
              <a:rPr lang="en-US" sz="1050" dirty="0">
                <a:solidFill>
                  <a:schemeClr val="tx1"/>
                </a:solidFill>
                <a:latin typeface="Segoe UI Light" panose="020B0502040204020203" pitchFamily="34" charset="0"/>
                <a:cs typeface="Segoe UI Light" panose="020B0502040204020203" pitchFamily="34" charset="0"/>
              </a:rPr>
            </a:br>
            <a:br>
              <a:rPr lang="en-US" sz="1050" dirty="0">
                <a:solidFill>
                  <a:schemeClr val="tx1"/>
                </a:solidFill>
                <a:latin typeface="Segoe UI Light" panose="020B0502040204020203" pitchFamily="34" charset="0"/>
                <a:cs typeface="Segoe UI Light" panose="020B0502040204020203" pitchFamily="34" charset="0"/>
              </a:rPr>
            </a:b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93" name="Picture 9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933714" y="2040056"/>
            <a:ext cx="421726" cy="421726"/>
          </a:xfrm>
          <a:prstGeom prst="rect">
            <a:avLst/>
          </a:prstGeom>
        </p:spPr>
      </p:pic>
      <p:pic>
        <p:nvPicPr>
          <p:cNvPr id="94" name="Picture 9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81882" y="2040317"/>
            <a:ext cx="421726" cy="421726"/>
          </a:xfrm>
          <a:prstGeom prst="rect">
            <a:avLst/>
          </a:prstGeom>
        </p:spPr>
      </p:pic>
      <p:pic>
        <p:nvPicPr>
          <p:cNvPr id="96" name="Picture 9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54798" y="2136305"/>
            <a:ext cx="323479" cy="242609"/>
          </a:xfrm>
          <a:prstGeom prst="rect">
            <a:avLst/>
          </a:prstGeom>
        </p:spPr>
      </p:pic>
      <p:pic>
        <p:nvPicPr>
          <p:cNvPr id="104" name="Picture 10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09827" y="2138796"/>
            <a:ext cx="323479" cy="242609"/>
          </a:xfrm>
          <a:prstGeom prst="rect">
            <a:avLst/>
          </a:prstGeom>
        </p:spPr>
      </p:pic>
      <p:sp>
        <p:nvSpPr>
          <p:cNvPr id="114" name="Rectangle 113"/>
          <p:cNvSpPr/>
          <p:nvPr/>
        </p:nvSpPr>
        <p:spPr>
          <a:xfrm>
            <a:off x="4650332" y="2353187"/>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D11v2</a:t>
            </a:r>
          </a:p>
        </p:txBody>
      </p:sp>
      <p:sp>
        <p:nvSpPr>
          <p:cNvPr id="118" name="Rectangle 117"/>
          <p:cNvSpPr/>
          <p:nvPr/>
        </p:nvSpPr>
        <p:spPr>
          <a:xfrm>
            <a:off x="5101406" y="2350155"/>
            <a:ext cx="273430" cy="185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D11v2</a:t>
            </a:r>
          </a:p>
        </p:txBody>
      </p:sp>
      <p:pic>
        <p:nvPicPr>
          <p:cNvPr id="120" name="Picture 119"/>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492651" y="1107575"/>
            <a:ext cx="1047335" cy="1073515"/>
          </a:xfrm>
          <a:prstGeom prst="rect">
            <a:avLst/>
          </a:prstGeom>
        </p:spPr>
      </p:pic>
      <p:sp>
        <p:nvSpPr>
          <p:cNvPr id="121" name="TextBox 120"/>
          <p:cNvSpPr txBox="1"/>
          <p:nvPr/>
        </p:nvSpPr>
        <p:spPr>
          <a:xfrm>
            <a:off x="2676854" y="1307504"/>
            <a:ext cx="697335"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Web</a:t>
            </a:r>
          </a:p>
        </p:txBody>
      </p:sp>
      <p:pic>
        <p:nvPicPr>
          <p:cNvPr id="122" name="Picture 121"/>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21268" y="1004308"/>
            <a:ext cx="1540228" cy="1013128"/>
          </a:xfrm>
          <a:prstGeom prst="rect">
            <a:avLst/>
          </a:prstGeom>
        </p:spPr>
      </p:pic>
      <p:pic>
        <p:nvPicPr>
          <p:cNvPr id="123" name="Picture 122"/>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569990" y="2477875"/>
            <a:ext cx="1625704" cy="697194"/>
          </a:xfrm>
          <a:prstGeom prst="rect">
            <a:avLst/>
          </a:prstGeom>
        </p:spPr>
      </p:pic>
      <p:pic>
        <p:nvPicPr>
          <p:cNvPr id="124" name="Picture 12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31203" y="3115391"/>
            <a:ext cx="1646971" cy="405230"/>
          </a:xfrm>
          <a:prstGeom prst="rect">
            <a:avLst/>
          </a:prstGeom>
        </p:spPr>
      </p:pic>
      <p:sp>
        <p:nvSpPr>
          <p:cNvPr id="125" name="TextBox 124"/>
          <p:cNvSpPr txBox="1"/>
          <p:nvPr/>
        </p:nvSpPr>
        <p:spPr>
          <a:xfrm>
            <a:off x="914910" y="1989142"/>
            <a:ext cx="1028313" cy="307777"/>
          </a:xfrm>
          <a:prstGeom prst="rect">
            <a:avLst/>
          </a:prstGeom>
          <a:noFill/>
        </p:spPr>
        <p:txBody>
          <a:bodyPr wrap="square" rtlCol="0">
            <a:spAutoFit/>
          </a:bodyPr>
          <a:lstStyle/>
          <a:p>
            <a:pPr algn="ctr"/>
            <a:r>
              <a:rPr lang="en-US" sz="1400" dirty="0">
                <a:solidFill>
                  <a:schemeClr val="bg1"/>
                </a:solidFill>
                <a:latin typeface="Segoe UI Light" panose="020B0502040204020203" pitchFamily="34" charset="0"/>
                <a:cs typeface="Segoe UI Light" panose="020B0502040204020203" pitchFamily="34" charset="0"/>
              </a:rPr>
              <a:t>SAP Fiori</a:t>
            </a:r>
          </a:p>
        </p:txBody>
      </p:sp>
      <p:cxnSp>
        <p:nvCxnSpPr>
          <p:cNvPr id="126" name="Straight Arrow Connector 125"/>
          <p:cNvCxnSpPr>
            <a:stCxn id="122" idx="3"/>
          </p:cNvCxnSpPr>
          <p:nvPr/>
        </p:nvCxnSpPr>
        <p:spPr>
          <a:xfrm flipV="1">
            <a:off x="2161496" y="1508734"/>
            <a:ext cx="349561" cy="213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499932" y="1503782"/>
            <a:ext cx="934245" cy="65454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2" idx="3"/>
          </p:cNvCxnSpPr>
          <p:nvPr/>
        </p:nvCxnSpPr>
        <p:spPr>
          <a:xfrm>
            <a:off x="2161496" y="1510872"/>
            <a:ext cx="450957" cy="101099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ular Callout 128"/>
          <p:cNvSpPr/>
          <p:nvPr/>
        </p:nvSpPr>
        <p:spPr>
          <a:xfrm>
            <a:off x="8593369" y="5484328"/>
            <a:ext cx="2175250" cy="778505"/>
          </a:xfrm>
          <a:prstGeom prst="wedgeRectCallout">
            <a:avLst>
              <a:gd name="adj1" fmla="val -65250"/>
              <a:gd name="adj2" fmla="val -438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a:solidFill>
                  <a:sysClr val="windowText" lastClr="000000"/>
                </a:solidFill>
                <a:latin typeface="+mj-lt"/>
              </a:rPr>
              <a:t>Turn on Dev/Test servers only when needed</a:t>
            </a:r>
            <a:endParaRPr lang="en-US" sz="1400" b="1" dirty="0">
              <a:solidFill>
                <a:sysClr val="windowText" lastClr="000000"/>
              </a:solidFill>
              <a:latin typeface="+mj-lt"/>
            </a:endParaRPr>
          </a:p>
          <a:p>
            <a:pPr algn="ctr"/>
            <a:r>
              <a:rPr lang="en-US" sz="1200" b="1" dirty="0">
                <a:solidFill>
                  <a:sysClr val="windowText" lastClr="000000"/>
                </a:solidFill>
                <a:latin typeface="+mj-lt"/>
              </a:rPr>
              <a:t>VM type </a:t>
            </a:r>
            <a:r>
              <a:rPr lang="en-US" sz="1200" dirty="0">
                <a:solidFill>
                  <a:sysClr val="windowText" lastClr="000000"/>
                </a:solidFill>
                <a:latin typeface="+mj-lt"/>
              </a:rPr>
              <a:t>: 2 x DS14v2 + 1 x GS4</a:t>
            </a:r>
          </a:p>
          <a:p>
            <a:pPr algn="ctr"/>
            <a:r>
              <a:rPr lang="en-US" sz="1200" b="1" dirty="0">
                <a:solidFill>
                  <a:sysClr val="windowText" lastClr="000000"/>
                </a:solidFill>
                <a:latin typeface="+mj-lt"/>
              </a:rPr>
              <a:t>Storage</a:t>
            </a:r>
            <a:r>
              <a:rPr lang="en-US" sz="1200" dirty="0">
                <a:solidFill>
                  <a:sysClr val="windowText" lastClr="000000"/>
                </a:solidFill>
                <a:latin typeface="+mj-lt"/>
              </a:rPr>
              <a:t> : 1 x P30 + 1 x P20 / VM</a:t>
            </a:r>
          </a:p>
        </p:txBody>
      </p:sp>
      <p:sp>
        <p:nvSpPr>
          <p:cNvPr id="131" name="TextBox 130"/>
          <p:cNvSpPr txBox="1"/>
          <p:nvPr/>
        </p:nvSpPr>
        <p:spPr>
          <a:xfrm>
            <a:off x="7674091" y="5437299"/>
            <a:ext cx="486707" cy="276999"/>
          </a:xfrm>
          <a:prstGeom prst="rect">
            <a:avLst/>
          </a:prstGeom>
          <a:noFill/>
        </p:spPr>
        <p:txBody>
          <a:bodyPr wrap="square" rtlCol="0">
            <a:spAutoFit/>
          </a:bodyPr>
          <a:lstStyle/>
          <a:p>
            <a:pPr algn="ctr"/>
            <a:r>
              <a:rPr lang="en-US" sz="1200" dirty="0">
                <a:latin typeface="+mj-lt"/>
              </a:rPr>
              <a:t>QA</a:t>
            </a:r>
          </a:p>
        </p:txBody>
      </p:sp>
      <p:sp>
        <p:nvSpPr>
          <p:cNvPr id="133" name="TextBox 132"/>
          <p:cNvSpPr txBox="1"/>
          <p:nvPr/>
        </p:nvSpPr>
        <p:spPr>
          <a:xfrm>
            <a:off x="6678909" y="5431101"/>
            <a:ext cx="620135" cy="276999"/>
          </a:xfrm>
          <a:prstGeom prst="rect">
            <a:avLst/>
          </a:prstGeom>
          <a:noFill/>
        </p:spPr>
        <p:txBody>
          <a:bodyPr wrap="square" rtlCol="0">
            <a:spAutoFit/>
          </a:bodyPr>
          <a:lstStyle/>
          <a:p>
            <a:pPr algn="ctr"/>
            <a:r>
              <a:rPr lang="en-US" sz="1200" dirty="0">
                <a:latin typeface="+mj-lt"/>
              </a:rPr>
              <a:t>Dev</a:t>
            </a:r>
          </a:p>
        </p:txBody>
      </p:sp>
      <p:sp>
        <p:nvSpPr>
          <p:cNvPr id="134" name="TextBox 133"/>
          <p:cNvSpPr txBox="1"/>
          <p:nvPr/>
        </p:nvSpPr>
        <p:spPr>
          <a:xfrm>
            <a:off x="7126289" y="5433241"/>
            <a:ext cx="691963" cy="276999"/>
          </a:xfrm>
          <a:prstGeom prst="rect">
            <a:avLst/>
          </a:prstGeom>
          <a:noFill/>
        </p:spPr>
        <p:txBody>
          <a:bodyPr wrap="square" rtlCol="0">
            <a:spAutoFit/>
          </a:bodyPr>
          <a:lstStyle/>
          <a:p>
            <a:pPr algn="ctr"/>
            <a:r>
              <a:rPr lang="en-US" sz="1200" dirty="0">
                <a:latin typeface="+mj-lt"/>
              </a:rPr>
              <a:t>Test</a:t>
            </a:r>
          </a:p>
        </p:txBody>
      </p:sp>
      <p:pic>
        <p:nvPicPr>
          <p:cNvPr id="101" name="Picture 10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84454" y="2152315"/>
            <a:ext cx="609387" cy="609387"/>
          </a:xfrm>
          <a:prstGeom prst="rect">
            <a:avLst/>
          </a:prstGeom>
        </p:spPr>
      </p:pic>
      <p:pic>
        <p:nvPicPr>
          <p:cNvPr id="106" name="Picture 10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058700" y="2146464"/>
            <a:ext cx="609387" cy="609387"/>
          </a:xfrm>
          <a:prstGeom prst="rect">
            <a:avLst/>
          </a:prstGeom>
        </p:spPr>
      </p:pic>
      <p:sp>
        <p:nvSpPr>
          <p:cNvPr id="110" name="TextBox 109"/>
          <p:cNvSpPr txBox="1"/>
          <p:nvPr/>
        </p:nvSpPr>
        <p:spPr>
          <a:xfrm>
            <a:off x="8989958" y="2851733"/>
            <a:ext cx="752971" cy="430887"/>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HANA </a:t>
            </a:r>
          </a:p>
          <a:p>
            <a:pPr algn="ctr"/>
            <a:r>
              <a:rPr lang="en-US" sz="1100" dirty="0">
                <a:latin typeface="Segoe UI Light" panose="020B0502040204020203" pitchFamily="34" charset="0"/>
                <a:cs typeface="Segoe UI Light" panose="020B0502040204020203" pitchFamily="34" charset="0"/>
              </a:rPr>
              <a:t>Database</a:t>
            </a:r>
          </a:p>
        </p:txBody>
      </p:sp>
      <p:sp>
        <p:nvSpPr>
          <p:cNvPr id="130" name="TextBox 129"/>
          <p:cNvSpPr txBox="1"/>
          <p:nvPr/>
        </p:nvSpPr>
        <p:spPr>
          <a:xfrm>
            <a:off x="9650571" y="2813692"/>
            <a:ext cx="1348949" cy="600164"/>
          </a:xfrm>
          <a:prstGeom prst="rect">
            <a:avLst/>
          </a:prstGeom>
          <a:noFill/>
        </p:spPr>
        <p:txBody>
          <a:bodyPr wrap="square" rtlCol="0">
            <a:spAutoFit/>
          </a:bodyPr>
          <a:lstStyle/>
          <a:p>
            <a:pPr algn="ctr"/>
            <a:r>
              <a:rPr lang="en-US" sz="1100" dirty="0">
                <a:latin typeface="Segoe UI Light" panose="020B0502040204020203" pitchFamily="34" charset="0"/>
                <a:cs typeface="Segoe UI Light" panose="020B0502040204020203" pitchFamily="34" charset="0"/>
              </a:rPr>
              <a:t>HANA Database Replica</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(System Replication)</a:t>
            </a:r>
          </a:p>
        </p:txBody>
      </p:sp>
      <p:cxnSp>
        <p:nvCxnSpPr>
          <p:cNvPr id="135" name="Elbow Connector 134"/>
          <p:cNvCxnSpPr>
            <a:stCxn id="106" idx="0"/>
            <a:endCxn id="101" idx="0"/>
          </p:cNvCxnSpPr>
          <p:nvPr/>
        </p:nvCxnSpPr>
        <p:spPr>
          <a:xfrm rot="16200000" flipH="1">
            <a:off x="9823345" y="1686512"/>
            <a:ext cx="5851" cy="925754"/>
          </a:xfrm>
          <a:prstGeom prst="bentConnector3">
            <a:avLst>
              <a:gd name="adj1" fmla="val -390702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7" name="Picture 13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10169" y="2386469"/>
            <a:ext cx="552336" cy="116657"/>
          </a:xfrm>
          <a:prstGeom prst="rect">
            <a:avLst/>
          </a:prstGeom>
        </p:spPr>
      </p:pic>
      <p:pic>
        <p:nvPicPr>
          <p:cNvPr id="138" name="Picture 1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026663" y="2405205"/>
            <a:ext cx="552336" cy="116657"/>
          </a:xfrm>
          <a:prstGeom prst="rect">
            <a:avLst/>
          </a:prstGeom>
        </p:spPr>
      </p:pic>
      <p:sp>
        <p:nvSpPr>
          <p:cNvPr id="139" name="Rectangle 138"/>
          <p:cNvSpPr/>
          <p:nvPr/>
        </p:nvSpPr>
        <p:spPr>
          <a:xfrm>
            <a:off x="9363393" y="2653359"/>
            <a:ext cx="321483" cy="17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GS5</a:t>
            </a:r>
          </a:p>
        </p:txBody>
      </p:sp>
      <p:sp>
        <p:nvSpPr>
          <p:cNvPr id="140" name="Rectangle 139"/>
          <p:cNvSpPr/>
          <p:nvPr/>
        </p:nvSpPr>
        <p:spPr>
          <a:xfrm>
            <a:off x="10279514" y="2651686"/>
            <a:ext cx="321483" cy="174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GS5</a:t>
            </a:r>
          </a:p>
        </p:txBody>
      </p:sp>
      <p:pic>
        <p:nvPicPr>
          <p:cNvPr id="142" name="Picture 1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58952" y="2871462"/>
            <a:ext cx="421726" cy="421726"/>
          </a:xfrm>
          <a:prstGeom prst="rect">
            <a:avLst/>
          </a:prstGeom>
        </p:spPr>
      </p:pic>
      <p:pic>
        <p:nvPicPr>
          <p:cNvPr id="145" name="Picture 14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007120" y="2865747"/>
            <a:ext cx="421726" cy="421726"/>
          </a:xfrm>
          <a:prstGeom prst="rect">
            <a:avLst/>
          </a:prstGeom>
        </p:spPr>
      </p:pic>
      <p:cxnSp>
        <p:nvCxnSpPr>
          <p:cNvPr id="148" name="Elbow Connector 147"/>
          <p:cNvCxnSpPr>
            <a:stCxn id="145" idx="0"/>
            <a:endCxn id="142" idx="0"/>
          </p:cNvCxnSpPr>
          <p:nvPr/>
        </p:nvCxnSpPr>
        <p:spPr>
          <a:xfrm rot="16200000" flipH="1">
            <a:off x="5441041" y="2642688"/>
            <a:ext cx="5715" cy="451832"/>
          </a:xfrm>
          <a:prstGeom prst="bentConnector3">
            <a:avLst>
              <a:gd name="adj1" fmla="val -2535923"/>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9" name="Picture 14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73340" y="2944579"/>
            <a:ext cx="323479" cy="242609"/>
          </a:xfrm>
          <a:prstGeom prst="rect">
            <a:avLst/>
          </a:prstGeom>
        </p:spPr>
      </p:pic>
      <p:pic>
        <p:nvPicPr>
          <p:cNvPr id="150" name="Picture 1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369" y="2947070"/>
            <a:ext cx="323479" cy="242609"/>
          </a:xfrm>
          <a:prstGeom prst="rect">
            <a:avLst/>
          </a:prstGeom>
        </p:spPr>
      </p:pic>
      <p:sp>
        <p:nvSpPr>
          <p:cNvPr id="151" name="Rectangle 150"/>
          <p:cNvSpPr/>
          <p:nvPr/>
        </p:nvSpPr>
        <p:spPr>
          <a:xfrm>
            <a:off x="5194078" y="3175069"/>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D11v2</a:t>
            </a:r>
          </a:p>
        </p:txBody>
      </p:sp>
      <p:sp>
        <p:nvSpPr>
          <p:cNvPr id="152" name="Rectangle 151"/>
          <p:cNvSpPr/>
          <p:nvPr/>
        </p:nvSpPr>
        <p:spPr>
          <a:xfrm>
            <a:off x="5645152" y="3172037"/>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solidFill>
                  <a:schemeClr val="tx1"/>
                </a:solidFill>
              </a:rPr>
              <a:t>D11v2</a:t>
            </a:r>
          </a:p>
        </p:txBody>
      </p:sp>
      <p:sp>
        <p:nvSpPr>
          <p:cNvPr id="154" name="TextBox 153"/>
          <p:cNvSpPr txBox="1"/>
          <p:nvPr/>
        </p:nvSpPr>
        <p:spPr>
          <a:xfrm>
            <a:off x="4383575" y="2662486"/>
            <a:ext cx="752160" cy="769441"/>
          </a:xfrm>
          <a:prstGeom prst="rect">
            <a:avLst/>
          </a:prstGeom>
          <a:noFill/>
        </p:spPr>
        <p:txBody>
          <a:bodyPr wrap="square" lIns="0" rIns="0" rtlCol="0">
            <a:spAutoFit/>
          </a:bodyPr>
          <a:lstStyle/>
          <a:p>
            <a:pPr algn="ctr"/>
            <a:r>
              <a:rPr lang="en-US" sz="1100" dirty="0">
                <a:latin typeface="Segoe UI Light" panose="020B0502040204020203" pitchFamily="34" charset="0"/>
                <a:cs typeface="Segoe UI Light" panose="020B0502040204020203" pitchFamily="34" charset="0"/>
              </a:rPr>
              <a:t>ASCS Servers</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(Win</a:t>
            </a:r>
            <a:br>
              <a:rPr lang="en-US" sz="1100" dirty="0">
                <a:latin typeface="Segoe UI Light" panose="020B0502040204020203" pitchFamily="34" charset="0"/>
                <a:cs typeface="Segoe UI Light" panose="020B0502040204020203" pitchFamily="34" charset="0"/>
              </a:rPr>
            </a:br>
            <a:r>
              <a:rPr lang="en-US" sz="1100" dirty="0">
                <a:latin typeface="Segoe UI Light" panose="020B0502040204020203" pitchFamily="34" charset="0"/>
                <a:cs typeface="Segoe UI Light" panose="020B0502040204020203" pitchFamily="34" charset="0"/>
              </a:rPr>
              <a:t>Cluster)</a:t>
            </a:r>
          </a:p>
        </p:txBody>
      </p:sp>
      <p:sp>
        <p:nvSpPr>
          <p:cNvPr id="155" name="Oval 154"/>
          <p:cNvSpPr/>
          <p:nvPr/>
        </p:nvSpPr>
        <p:spPr>
          <a:xfrm>
            <a:off x="8757568" y="523716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Segoe UI Light" panose="020B0502040204020203" pitchFamily="34" charset="0"/>
                <a:cs typeface="Segoe UI Light" panose="020B0502040204020203" pitchFamily="34" charset="0"/>
              </a:rPr>
              <a:t>3</a:t>
            </a:r>
          </a:p>
        </p:txBody>
      </p:sp>
      <p:pic>
        <p:nvPicPr>
          <p:cNvPr id="156" name="Picture 15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37648" y="2038482"/>
            <a:ext cx="421726" cy="421726"/>
          </a:xfrm>
          <a:prstGeom prst="rect">
            <a:avLst/>
          </a:prstGeom>
        </p:spPr>
      </p:pic>
      <p:sp>
        <p:nvSpPr>
          <p:cNvPr id="161" name="Rectangle 160"/>
          <p:cNvSpPr/>
          <p:nvPr/>
        </p:nvSpPr>
        <p:spPr>
          <a:xfrm>
            <a:off x="6051633" y="2349522"/>
            <a:ext cx="236365" cy="1639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A2</a:t>
            </a:r>
          </a:p>
        </p:txBody>
      </p:sp>
      <p:sp>
        <p:nvSpPr>
          <p:cNvPr id="162" name="Rectangular Callout 161"/>
          <p:cNvSpPr/>
          <p:nvPr/>
        </p:nvSpPr>
        <p:spPr>
          <a:xfrm>
            <a:off x="8937393" y="1140430"/>
            <a:ext cx="2140390" cy="522390"/>
          </a:xfrm>
          <a:prstGeom prst="wedgeRectCallout">
            <a:avLst>
              <a:gd name="adj1" fmla="val -91955"/>
              <a:gd name="adj2" fmla="val 11187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ysClr val="windowText" lastClr="000000"/>
                </a:solidFill>
                <a:latin typeface="+mj-lt"/>
              </a:rPr>
              <a:t>384GB (Backup) x </a:t>
            </a:r>
            <a:br>
              <a:rPr lang="en-US" sz="1200" dirty="0">
                <a:solidFill>
                  <a:sysClr val="windowText" lastClr="000000"/>
                </a:solidFill>
                <a:latin typeface="+mj-lt"/>
              </a:rPr>
            </a:br>
            <a:r>
              <a:rPr lang="en-US" sz="1200" dirty="0">
                <a:solidFill>
                  <a:sysClr val="windowText" lastClr="000000"/>
                </a:solidFill>
                <a:latin typeface="+mj-lt"/>
              </a:rPr>
              <a:t>3 generations</a:t>
            </a:r>
            <a:br>
              <a:rPr lang="en-US" sz="1200" dirty="0">
                <a:solidFill>
                  <a:sysClr val="windowText" lastClr="000000"/>
                </a:solidFill>
                <a:latin typeface="+mj-lt"/>
              </a:rPr>
            </a:br>
            <a:r>
              <a:rPr lang="en-US" sz="1200" dirty="0">
                <a:solidFill>
                  <a:sysClr val="windowText" lastClr="000000"/>
                </a:solidFill>
                <a:latin typeface="+mj-lt"/>
              </a:rPr>
              <a:t>(Short term)  on 2  x P30 disks</a:t>
            </a:r>
          </a:p>
        </p:txBody>
      </p:sp>
    </p:spTree>
    <p:extLst>
      <p:ext uri="{BB962C8B-B14F-4D97-AF65-F5344CB8AC3E}">
        <p14:creationId xmlns:p14="http://schemas.microsoft.com/office/powerpoint/2010/main" val="21623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anim calcmode="lin" valueType="num">
                                      <p:cBhvr>
                                        <p:cTn id="13" dur="1000" fill="hold"/>
                                        <p:tgtEl>
                                          <p:spTgt spid="93"/>
                                        </p:tgtEl>
                                        <p:attrNameLst>
                                          <p:attrName>ppt_x</p:attrName>
                                        </p:attrNameLst>
                                      </p:cBhvr>
                                      <p:tavLst>
                                        <p:tav tm="0">
                                          <p:val>
                                            <p:strVal val="#ppt_x"/>
                                          </p:val>
                                        </p:tav>
                                        <p:tav tm="100000">
                                          <p:val>
                                            <p:strVal val="#ppt_x"/>
                                          </p:val>
                                        </p:tav>
                                      </p:tavLst>
                                    </p:anim>
                                    <p:anim calcmode="lin" valueType="num">
                                      <p:cBhvr>
                                        <p:cTn id="14" dur="1000" fill="hold"/>
                                        <p:tgtEl>
                                          <p:spTgt spid="9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anim calcmode="lin" valueType="num">
                                      <p:cBhvr>
                                        <p:cTn id="18" dur="1000" fill="hold"/>
                                        <p:tgtEl>
                                          <p:spTgt spid="104"/>
                                        </p:tgtEl>
                                        <p:attrNameLst>
                                          <p:attrName>ppt_x</p:attrName>
                                        </p:attrNameLst>
                                      </p:cBhvr>
                                      <p:tavLst>
                                        <p:tav tm="0">
                                          <p:val>
                                            <p:strVal val="#ppt_x"/>
                                          </p:val>
                                        </p:tav>
                                        <p:tav tm="100000">
                                          <p:val>
                                            <p:strVal val="#ppt_x"/>
                                          </p:val>
                                        </p:tav>
                                      </p:tavLst>
                                    </p:anim>
                                    <p:anim calcmode="lin" valueType="num">
                                      <p:cBhvr>
                                        <p:cTn id="19" dur="1000" fill="hold"/>
                                        <p:tgtEl>
                                          <p:spTgt spid="10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1000"/>
                                        <p:tgtEl>
                                          <p:spTgt spid="96"/>
                                        </p:tgtEl>
                                      </p:cBhvr>
                                    </p:animEffect>
                                    <p:anim calcmode="lin" valueType="num">
                                      <p:cBhvr>
                                        <p:cTn id="23" dur="1000" fill="hold"/>
                                        <p:tgtEl>
                                          <p:spTgt spid="96"/>
                                        </p:tgtEl>
                                        <p:attrNameLst>
                                          <p:attrName>ppt_x</p:attrName>
                                        </p:attrNameLst>
                                      </p:cBhvr>
                                      <p:tavLst>
                                        <p:tav tm="0">
                                          <p:val>
                                            <p:strVal val="#ppt_x"/>
                                          </p:val>
                                        </p:tav>
                                        <p:tav tm="100000">
                                          <p:val>
                                            <p:strVal val="#ppt_x"/>
                                          </p:val>
                                        </p:tav>
                                      </p:tavLst>
                                    </p:anim>
                                    <p:anim calcmode="lin" valueType="num">
                                      <p:cBhvr>
                                        <p:cTn id="24" dur="1000" fill="hold"/>
                                        <p:tgtEl>
                                          <p:spTgt spid="9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1000"/>
                                        <p:tgtEl>
                                          <p:spTgt spid="114"/>
                                        </p:tgtEl>
                                      </p:cBhvr>
                                    </p:animEffect>
                                    <p:anim calcmode="lin" valueType="num">
                                      <p:cBhvr>
                                        <p:cTn id="28" dur="1000" fill="hold"/>
                                        <p:tgtEl>
                                          <p:spTgt spid="114"/>
                                        </p:tgtEl>
                                        <p:attrNameLst>
                                          <p:attrName>ppt_x</p:attrName>
                                        </p:attrNameLst>
                                      </p:cBhvr>
                                      <p:tavLst>
                                        <p:tav tm="0">
                                          <p:val>
                                            <p:strVal val="#ppt_x"/>
                                          </p:val>
                                        </p:tav>
                                        <p:tav tm="100000">
                                          <p:val>
                                            <p:strVal val="#ppt_x"/>
                                          </p:val>
                                        </p:tav>
                                      </p:tavLst>
                                    </p:anim>
                                    <p:anim calcmode="lin" valueType="num">
                                      <p:cBhvr>
                                        <p:cTn id="29" dur="1000" fill="hold"/>
                                        <p:tgtEl>
                                          <p:spTgt spid="1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1000"/>
                                        <p:tgtEl>
                                          <p:spTgt spid="92"/>
                                        </p:tgtEl>
                                      </p:cBhvr>
                                    </p:animEffect>
                                    <p:anim calcmode="lin" valueType="num">
                                      <p:cBhvr>
                                        <p:cTn id="33" dur="1000" fill="hold"/>
                                        <p:tgtEl>
                                          <p:spTgt spid="92"/>
                                        </p:tgtEl>
                                        <p:attrNameLst>
                                          <p:attrName>ppt_x</p:attrName>
                                        </p:attrNameLst>
                                      </p:cBhvr>
                                      <p:tavLst>
                                        <p:tav tm="0">
                                          <p:val>
                                            <p:strVal val="#ppt_x"/>
                                          </p:val>
                                        </p:tav>
                                        <p:tav tm="100000">
                                          <p:val>
                                            <p:strVal val="#ppt_x"/>
                                          </p:val>
                                        </p:tav>
                                      </p:tavLst>
                                    </p:anim>
                                    <p:anim calcmode="lin" valueType="num">
                                      <p:cBhvr>
                                        <p:cTn id="34" dur="10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1000"/>
                                        <p:tgtEl>
                                          <p:spTgt spid="118"/>
                                        </p:tgtEl>
                                      </p:cBhvr>
                                    </p:animEffect>
                                    <p:anim calcmode="lin" valueType="num">
                                      <p:cBhvr>
                                        <p:cTn id="38" dur="1000" fill="hold"/>
                                        <p:tgtEl>
                                          <p:spTgt spid="118"/>
                                        </p:tgtEl>
                                        <p:attrNameLst>
                                          <p:attrName>ppt_x</p:attrName>
                                        </p:attrNameLst>
                                      </p:cBhvr>
                                      <p:tavLst>
                                        <p:tav tm="0">
                                          <p:val>
                                            <p:strVal val="#ppt_x"/>
                                          </p:val>
                                        </p:tav>
                                        <p:tav tm="100000">
                                          <p:val>
                                            <p:strVal val="#ppt_x"/>
                                          </p:val>
                                        </p:tav>
                                      </p:tavLst>
                                    </p:anim>
                                    <p:anim calcmode="lin" valueType="num">
                                      <p:cBhvr>
                                        <p:cTn id="39" dur="1000" fill="hold"/>
                                        <p:tgtEl>
                                          <p:spTgt spid="1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fade">
                                      <p:cBhvr>
                                        <p:cTn id="42" dur="1000"/>
                                        <p:tgtEl>
                                          <p:spTgt spid="127"/>
                                        </p:tgtEl>
                                      </p:cBhvr>
                                    </p:animEffect>
                                    <p:anim calcmode="lin" valueType="num">
                                      <p:cBhvr>
                                        <p:cTn id="43" dur="1000" fill="hold"/>
                                        <p:tgtEl>
                                          <p:spTgt spid="127"/>
                                        </p:tgtEl>
                                        <p:attrNameLst>
                                          <p:attrName>ppt_x</p:attrName>
                                        </p:attrNameLst>
                                      </p:cBhvr>
                                      <p:tavLst>
                                        <p:tav tm="0">
                                          <p:val>
                                            <p:strVal val="#ppt_x"/>
                                          </p:val>
                                        </p:tav>
                                        <p:tav tm="100000">
                                          <p:val>
                                            <p:strVal val="#ppt_x"/>
                                          </p:val>
                                        </p:tav>
                                      </p:tavLst>
                                    </p:anim>
                                    <p:anim calcmode="lin" valueType="num">
                                      <p:cBhvr>
                                        <p:cTn id="44" dur="1000" fill="hold"/>
                                        <p:tgtEl>
                                          <p:spTgt spid="1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1000"/>
                                        <p:tgtEl>
                                          <p:spTgt spid="121"/>
                                        </p:tgtEl>
                                      </p:cBhvr>
                                    </p:animEffect>
                                    <p:anim calcmode="lin" valueType="num">
                                      <p:cBhvr>
                                        <p:cTn id="48" dur="1000" fill="hold"/>
                                        <p:tgtEl>
                                          <p:spTgt spid="121"/>
                                        </p:tgtEl>
                                        <p:attrNameLst>
                                          <p:attrName>ppt_x</p:attrName>
                                        </p:attrNameLst>
                                      </p:cBhvr>
                                      <p:tavLst>
                                        <p:tav tm="0">
                                          <p:val>
                                            <p:strVal val="#ppt_x"/>
                                          </p:val>
                                        </p:tav>
                                        <p:tav tm="100000">
                                          <p:val>
                                            <p:strVal val="#ppt_x"/>
                                          </p:val>
                                        </p:tav>
                                      </p:tavLst>
                                    </p:anim>
                                    <p:anim calcmode="lin" valueType="num">
                                      <p:cBhvr>
                                        <p:cTn id="49" dur="1000" fill="hold"/>
                                        <p:tgtEl>
                                          <p:spTgt spid="1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1000"/>
                                        <p:tgtEl>
                                          <p:spTgt spid="120"/>
                                        </p:tgtEl>
                                      </p:cBhvr>
                                    </p:animEffect>
                                    <p:anim calcmode="lin" valueType="num">
                                      <p:cBhvr>
                                        <p:cTn id="53" dur="1000" fill="hold"/>
                                        <p:tgtEl>
                                          <p:spTgt spid="120"/>
                                        </p:tgtEl>
                                        <p:attrNameLst>
                                          <p:attrName>ppt_x</p:attrName>
                                        </p:attrNameLst>
                                      </p:cBhvr>
                                      <p:tavLst>
                                        <p:tav tm="0">
                                          <p:val>
                                            <p:strVal val="#ppt_x"/>
                                          </p:val>
                                        </p:tav>
                                        <p:tav tm="100000">
                                          <p:val>
                                            <p:strVal val="#ppt_x"/>
                                          </p:val>
                                        </p:tav>
                                      </p:tavLst>
                                    </p:anim>
                                    <p:anim calcmode="lin" valueType="num">
                                      <p:cBhvr>
                                        <p:cTn id="54" dur="1000" fill="hold"/>
                                        <p:tgtEl>
                                          <p:spTgt spid="12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1000"/>
                                        <p:tgtEl>
                                          <p:spTgt spid="126"/>
                                        </p:tgtEl>
                                      </p:cBhvr>
                                    </p:animEffect>
                                    <p:anim calcmode="lin" valueType="num">
                                      <p:cBhvr>
                                        <p:cTn id="58" dur="1000" fill="hold"/>
                                        <p:tgtEl>
                                          <p:spTgt spid="126"/>
                                        </p:tgtEl>
                                        <p:attrNameLst>
                                          <p:attrName>ppt_x</p:attrName>
                                        </p:attrNameLst>
                                      </p:cBhvr>
                                      <p:tavLst>
                                        <p:tav tm="0">
                                          <p:val>
                                            <p:strVal val="#ppt_x"/>
                                          </p:val>
                                        </p:tav>
                                        <p:tav tm="100000">
                                          <p:val>
                                            <p:strVal val="#ppt_x"/>
                                          </p:val>
                                        </p:tav>
                                      </p:tavLst>
                                    </p:anim>
                                    <p:anim calcmode="lin" valueType="num">
                                      <p:cBhvr>
                                        <p:cTn id="59" dur="1000" fill="hold"/>
                                        <p:tgtEl>
                                          <p:spTgt spid="12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2"/>
                                        </p:tgtEl>
                                        <p:attrNameLst>
                                          <p:attrName>style.visibility</p:attrName>
                                        </p:attrNameLst>
                                      </p:cBhvr>
                                      <p:to>
                                        <p:strVal val="visible"/>
                                      </p:to>
                                    </p:set>
                                    <p:animEffect transition="in" filter="fade">
                                      <p:cBhvr>
                                        <p:cTn id="62" dur="1000"/>
                                        <p:tgtEl>
                                          <p:spTgt spid="122"/>
                                        </p:tgtEl>
                                      </p:cBhvr>
                                    </p:animEffect>
                                    <p:anim calcmode="lin" valueType="num">
                                      <p:cBhvr>
                                        <p:cTn id="63" dur="1000" fill="hold"/>
                                        <p:tgtEl>
                                          <p:spTgt spid="122"/>
                                        </p:tgtEl>
                                        <p:attrNameLst>
                                          <p:attrName>ppt_x</p:attrName>
                                        </p:attrNameLst>
                                      </p:cBhvr>
                                      <p:tavLst>
                                        <p:tav tm="0">
                                          <p:val>
                                            <p:strVal val="#ppt_x"/>
                                          </p:val>
                                        </p:tav>
                                        <p:tav tm="100000">
                                          <p:val>
                                            <p:strVal val="#ppt_x"/>
                                          </p:val>
                                        </p:tav>
                                      </p:tavLst>
                                    </p:anim>
                                    <p:anim calcmode="lin" valueType="num">
                                      <p:cBhvr>
                                        <p:cTn id="64" dur="1000" fill="hold"/>
                                        <p:tgtEl>
                                          <p:spTgt spid="12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animEffect transition="in" filter="fade">
                                      <p:cBhvr>
                                        <p:cTn id="67" dur="1000"/>
                                        <p:tgtEl>
                                          <p:spTgt spid="128"/>
                                        </p:tgtEl>
                                      </p:cBhvr>
                                    </p:animEffect>
                                    <p:anim calcmode="lin" valueType="num">
                                      <p:cBhvr>
                                        <p:cTn id="68" dur="1000" fill="hold"/>
                                        <p:tgtEl>
                                          <p:spTgt spid="128"/>
                                        </p:tgtEl>
                                        <p:attrNameLst>
                                          <p:attrName>ppt_x</p:attrName>
                                        </p:attrNameLst>
                                      </p:cBhvr>
                                      <p:tavLst>
                                        <p:tav tm="0">
                                          <p:val>
                                            <p:strVal val="#ppt_x"/>
                                          </p:val>
                                        </p:tav>
                                        <p:tav tm="100000">
                                          <p:val>
                                            <p:strVal val="#ppt_x"/>
                                          </p:val>
                                        </p:tav>
                                      </p:tavLst>
                                    </p:anim>
                                    <p:anim calcmode="lin" valueType="num">
                                      <p:cBhvr>
                                        <p:cTn id="69" dur="1000" fill="hold"/>
                                        <p:tgtEl>
                                          <p:spTgt spid="12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23"/>
                                        </p:tgtEl>
                                        <p:attrNameLst>
                                          <p:attrName>style.visibility</p:attrName>
                                        </p:attrNameLst>
                                      </p:cBhvr>
                                      <p:to>
                                        <p:strVal val="visible"/>
                                      </p:to>
                                    </p:set>
                                    <p:animEffect transition="in" filter="fade">
                                      <p:cBhvr>
                                        <p:cTn id="72" dur="1000"/>
                                        <p:tgtEl>
                                          <p:spTgt spid="123"/>
                                        </p:tgtEl>
                                      </p:cBhvr>
                                    </p:animEffect>
                                    <p:anim calcmode="lin" valueType="num">
                                      <p:cBhvr>
                                        <p:cTn id="73" dur="1000" fill="hold"/>
                                        <p:tgtEl>
                                          <p:spTgt spid="123"/>
                                        </p:tgtEl>
                                        <p:attrNameLst>
                                          <p:attrName>ppt_x</p:attrName>
                                        </p:attrNameLst>
                                      </p:cBhvr>
                                      <p:tavLst>
                                        <p:tav tm="0">
                                          <p:val>
                                            <p:strVal val="#ppt_x"/>
                                          </p:val>
                                        </p:tav>
                                        <p:tav tm="100000">
                                          <p:val>
                                            <p:strVal val="#ppt_x"/>
                                          </p:val>
                                        </p:tav>
                                      </p:tavLst>
                                    </p:anim>
                                    <p:anim calcmode="lin" valueType="num">
                                      <p:cBhvr>
                                        <p:cTn id="74" dur="1000" fill="hold"/>
                                        <p:tgtEl>
                                          <p:spTgt spid="12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1000"/>
                                        <p:tgtEl>
                                          <p:spTgt spid="124"/>
                                        </p:tgtEl>
                                      </p:cBhvr>
                                    </p:animEffect>
                                    <p:anim calcmode="lin" valueType="num">
                                      <p:cBhvr>
                                        <p:cTn id="78" dur="1000" fill="hold"/>
                                        <p:tgtEl>
                                          <p:spTgt spid="124"/>
                                        </p:tgtEl>
                                        <p:attrNameLst>
                                          <p:attrName>ppt_x</p:attrName>
                                        </p:attrNameLst>
                                      </p:cBhvr>
                                      <p:tavLst>
                                        <p:tav tm="0">
                                          <p:val>
                                            <p:strVal val="#ppt_x"/>
                                          </p:val>
                                        </p:tav>
                                        <p:tav tm="100000">
                                          <p:val>
                                            <p:strVal val="#ppt_x"/>
                                          </p:val>
                                        </p:tav>
                                      </p:tavLst>
                                    </p:anim>
                                    <p:anim calcmode="lin" valueType="num">
                                      <p:cBhvr>
                                        <p:cTn id="79"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14" grpId="0" animBg="1"/>
      <p:bldP spid="118" grpId="0" animBg="1"/>
      <p:bldP spid="121" grpId="0"/>
    </p:bldLst>
  </p:timing>
</p:sld>
</file>

<file path=ppt/theme/theme1.xml><?xml version="1.0" encoding="utf-8"?>
<a:theme xmlns:a="http://schemas.openxmlformats.org/drawingml/2006/main" name="1_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3013</Words>
  <Application>Microsoft Office PowerPoint</Application>
  <PresentationFormat>Widescreen</PresentationFormat>
  <Paragraphs>953</Paragraphs>
  <Slides>14</Slides>
  <Notes>5</Notes>
  <HiddenSlides>4</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MS Mincho</vt:lpstr>
      <vt:lpstr>ＭＳ Ｐゴシック</vt:lpstr>
      <vt:lpstr>Arial</vt:lpstr>
      <vt:lpstr>Calibri</vt:lpstr>
      <vt:lpstr>Calibri Light</vt:lpstr>
      <vt:lpstr>Courier New</vt:lpstr>
      <vt:lpstr>Segoe UI</vt:lpstr>
      <vt:lpstr>Segoe UI Light</vt:lpstr>
      <vt:lpstr>Segoe UI Semibold</vt:lpstr>
      <vt:lpstr>Tahoma</vt:lpstr>
      <vt:lpstr>Times New Roman</vt:lpstr>
      <vt:lpstr>Wingdings</vt:lpstr>
      <vt:lpstr>1_Office Theme</vt:lpstr>
      <vt:lpstr>1 Windows Azure</vt:lpstr>
      <vt:lpstr>Azure Architect Workshop</vt:lpstr>
      <vt:lpstr>Customer Situation Contoso Group</vt:lpstr>
      <vt:lpstr>Customer Requirements</vt:lpstr>
      <vt:lpstr>Customer Requirements</vt:lpstr>
      <vt:lpstr>Call to action – Design and present the solution</vt:lpstr>
      <vt:lpstr>Wrap-Up</vt:lpstr>
      <vt:lpstr>Azure Virtual Machines – BW on HANA without HA</vt:lpstr>
      <vt:lpstr>PowerPoint Presentation</vt:lpstr>
      <vt:lpstr>Azure Virtual Machines – BW on HANA with HA</vt:lpstr>
      <vt:lpstr>PowerPoint Presentation</vt:lpstr>
      <vt:lpstr>Potential customer questions </vt:lpstr>
      <vt:lpstr>Azure VM Options for HANA Applications (Both Prod &amp; Non-Prod)</vt:lpstr>
      <vt:lpstr>Azure VM Options for SAP Applications</vt:lpstr>
      <vt:lpstr>Azure Services by Region (as of 6/7/16)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Requirements</dc:title>
  <dc:creator>Takayuki Hoshino</dc:creator>
  <cp:lastModifiedBy>Takayuki Hoshino</cp:lastModifiedBy>
  <cp:revision>124</cp:revision>
  <dcterms:created xsi:type="dcterms:W3CDTF">2016-06-05T20:47:41Z</dcterms:created>
  <dcterms:modified xsi:type="dcterms:W3CDTF">2016-06-08T07:41:11Z</dcterms:modified>
</cp:coreProperties>
</file>