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47" r:id="rId2"/>
    <p:sldId id="348" r:id="rId3"/>
    <p:sldId id="357" r:id="rId4"/>
    <p:sldId id="359" r:id="rId5"/>
    <p:sldId id="368" r:id="rId6"/>
    <p:sldId id="369" r:id="rId7"/>
    <p:sldId id="371" r:id="rId8"/>
    <p:sldId id="378" r:id="rId9"/>
    <p:sldId id="370" r:id="rId10"/>
    <p:sldId id="379" r:id="rId11"/>
    <p:sldId id="360" r:id="rId12"/>
    <p:sldId id="380" r:id="rId13"/>
    <p:sldId id="381" r:id="rId14"/>
    <p:sldId id="382" r:id="rId15"/>
    <p:sldId id="383" r:id="rId16"/>
    <p:sldId id="384" r:id="rId17"/>
    <p:sldId id="386" r:id="rId18"/>
    <p:sldId id="397" r:id="rId19"/>
    <p:sldId id="398" r:id="rId20"/>
    <p:sldId id="387" r:id="rId21"/>
    <p:sldId id="388" r:id="rId22"/>
    <p:sldId id="392" r:id="rId23"/>
    <p:sldId id="390" r:id="rId24"/>
    <p:sldId id="394" r:id="rId25"/>
    <p:sldId id="393" r:id="rId26"/>
    <p:sldId id="391" r:id="rId27"/>
    <p:sldId id="395" r:id="rId28"/>
    <p:sldId id="396" r:id="rId29"/>
    <p:sldId id="385" r:id="rId30"/>
    <p:sldId id="34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47"/>
            <p14:sldId id="348"/>
          </p14:sldIdLst>
        </p14:section>
        <p14:section name="Azure Resource Manager (20 mins)" id="{81FA6515-2ACA-42D2-B462-6AD6B7D7EF6D}">
          <p14:sldIdLst>
            <p14:sldId id="357"/>
            <p14:sldId id="359"/>
          </p14:sldIdLst>
        </p14:section>
        <p14:section name="Introduction to ARM Templates (10 mins)" id="{3A93DF58-4318-4B42-809F-E01612B83EC2}">
          <p14:sldIdLst>
            <p14:sldId id="368"/>
            <p14:sldId id="369"/>
            <p14:sldId id="371"/>
            <p14:sldId id="378"/>
          </p14:sldIdLst>
        </p14:section>
        <p14:section name="Authoring ARM (90 mins)" id="{674604A1-4807-44A5-B748-D05213C748B8}">
          <p14:sldIdLst>
            <p14:sldId id="370"/>
            <p14:sldId id="379"/>
            <p14:sldId id="360"/>
            <p14:sldId id="380"/>
            <p14:sldId id="381"/>
            <p14:sldId id="382"/>
            <p14:sldId id="383"/>
            <p14:sldId id="384"/>
          </p14:sldIdLst>
        </p14:section>
        <p14:section name="Web Deploy Extensions" id="{E0771E97-9A13-4098-8135-2A38F9682D7D}">
          <p14:sldIdLst>
            <p14:sldId id="386"/>
            <p14:sldId id="397"/>
            <p14:sldId id="398"/>
          </p14:sldIdLst>
        </p14:section>
        <p14:section name="DSC Extensions" id="{9BEB6220-5C6E-4EE2-9D07-0DEF113A6F0F}">
          <p14:sldIdLst>
            <p14:sldId id="387"/>
            <p14:sldId id="388"/>
            <p14:sldId id="392"/>
            <p14:sldId id="390"/>
            <p14:sldId id="394"/>
            <p14:sldId id="393"/>
            <p14:sldId id="391"/>
            <p14:sldId id="395"/>
          </p14:sldIdLst>
        </p14:section>
        <p14:section name="Conclusion" id="{BE77E550-7281-471B-8258-C27D80DE44AD}">
          <p14:sldIdLst>
            <p14:sldId id="396"/>
            <p14:sldId id="385"/>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k Rainey" initials="RR" lastIdx="1" clrIdx="0">
    <p:extLst>
      <p:ext uri="{19B8F6BF-5375-455C-9EA6-DF929625EA0E}">
        <p15:presenceInfo xmlns:p15="http://schemas.microsoft.com/office/powerpoint/2012/main" userId="S-1-5-21-2127521184-1604012920-1887927527-175976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63589" autoAdjust="0"/>
  </p:normalViewPr>
  <p:slideViewPr>
    <p:cSldViewPr snapToGrid="0" showGuides="1">
      <p:cViewPr varScale="1">
        <p:scale>
          <a:sx n="49" d="100"/>
          <a:sy n="49" d="100"/>
        </p:scale>
        <p:origin x="1172" y="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17T09:41:46.17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6/8/2016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session takes about 90 mins to get complete through the content.  If you need to cut time, then cut the DSC section.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22</a:t>
            </a:fld>
            <a:endParaRPr lang="en-US"/>
          </a:p>
        </p:txBody>
      </p:sp>
    </p:spTree>
    <p:extLst>
      <p:ext uri="{BB962C8B-B14F-4D97-AF65-F5344CB8AC3E}">
        <p14:creationId xmlns:p14="http://schemas.microsoft.com/office/powerpoint/2010/main" val="1127221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26</a:t>
            </a:fld>
            <a:endParaRPr lang="en-US"/>
          </a:p>
        </p:txBody>
      </p:sp>
    </p:spTree>
    <p:extLst>
      <p:ext uri="{BB962C8B-B14F-4D97-AF65-F5344CB8AC3E}">
        <p14:creationId xmlns:p14="http://schemas.microsoft.com/office/powerpoint/2010/main" val="636199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to add to a VM</a:t>
            </a:r>
          </a:p>
          <a:p>
            <a:r>
              <a:rPr lang="en-US" dirty="0"/>
              <a:t>Remote</a:t>
            </a:r>
            <a:r>
              <a:rPr lang="en-US" baseline="0" dirty="0"/>
              <a:t> into a VM and show the DSC logs</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27</a:t>
            </a:fld>
            <a:endParaRPr lang="en-US"/>
          </a:p>
        </p:txBody>
      </p:sp>
    </p:spTree>
    <p:extLst>
      <p:ext uri="{BB962C8B-B14F-4D97-AF65-F5344CB8AC3E}">
        <p14:creationId xmlns:p14="http://schemas.microsoft.com/office/powerpoint/2010/main" val="2755798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3</a:t>
            </a:fld>
            <a:endParaRPr lang="en-US"/>
          </a:p>
        </p:txBody>
      </p:sp>
    </p:spTree>
    <p:extLst>
      <p:ext uri="{BB962C8B-B14F-4D97-AF65-F5344CB8AC3E}">
        <p14:creationId xmlns:p14="http://schemas.microsoft.com/office/powerpoint/2010/main" val="182901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420249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Show a quick start template and</a:t>
            </a:r>
            <a:r>
              <a:rPr lang="en-US" baseline="0" dirty="0"/>
              <a:t> explain the JSON and optional “artifacts” (</a:t>
            </a:r>
            <a:r>
              <a:rPr lang="en-US" baseline="0" dirty="0" err="1"/>
              <a:t>ie</a:t>
            </a:r>
            <a:r>
              <a:rPr lang="en-US" baseline="0" dirty="0"/>
              <a:t>: DSC for a DC VM).</a:t>
            </a:r>
          </a:p>
          <a:p>
            <a:pPr marL="0" indent="0">
              <a:buNone/>
            </a:pPr>
            <a:r>
              <a:rPr lang="en-US" baseline="0" dirty="0"/>
              <a:t>Show how to export an ARM template for a resource group using the Azure portal.</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8</a:t>
            </a:fld>
            <a:endParaRPr lang="en-US"/>
          </a:p>
        </p:txBody>
      </p:sp>
    </p:spTree>
    <p:extLst>
      <p:ext uri="{BB962C8B-B14F-4D97-AF65-F5344CB8AC3E}">
        <p14:creationId xmlns:p14="http://schemas.microsoft.com/office/powerpoint/2010/main" val="243458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11</a:t>
            </a:fld>
            <a:endParaRPr lang="en-US"/>
          </a:p>
        </p:txBody>
      </p:sp>
    </p:spTree>
    <p:extLst>
      <p:ext uri="{BB962C8B-B14F-4D97-AF65-F5344CB8AC3E}">
        <p14:creationId xmlns:p14="http://schemas.microsoft.com/office/powerpoint/2010/main" val="1923805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12</a:t>
            </a:fld>
            <a:endParaRPr lang="en-US"/>
          </a:p>
        </p:txBody>
      </p:sp>
    </p:spTree>
    <p:extLst>
      <p:ext uri="{BB962C8B-B14F-4D97-AF65-F5344CB8AC3E}">
        <p14:creationId xmlns:p14="http://schemas.microsoft.com/office/powerpoint/2010/main" val="2819814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ARM template from scratch to provision a single VM.  Don’t add</a:t>
            </a:r>
            <a:r>
              <a:rPr lang="en-US" baseline="0" dirty="0"/>
              <a:t> the public IP address resource – you just want to show how to author the minimum resources to provision a VM.</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13</a:t>
            </a:fld>
            <a:endParaRPr lang="en-US"/>
          </a:p>
        </p:txBody>
      </p:sp>
    </p:spTree>
    <p:extLst>
      <p:ext uri="{BB962C8B-B14F-4D97-AF65-F5344CB8AC3E}">
        <p14:creationId xmlns:p14="http://schemas.microsoft.com/office/powerpoint/2010/main" val="397098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to deploy the ARM template</a:t>
            </a:r>
            <a:r>
              <a:rPr lang="en-US" baseline="0" dirty="0"/>
              <a:t> from the previous demo using Visual Studio, PowerShell, and CLI.</a:t>
            </a: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428079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to deploy a web deploy</a:t>
            </a:r>
            <a:r>
              <a:rPr lang="en-US" baseline="0" dirty="0"/>
              <a:t> package.  Hint: Can use the web deploy package from the Traffic Manager demo in the networking session if you don’t want to build your own.</a:t>
            </a:r>
          </a:p>
        </p:txBody>
      </p:sp>
      <p:sp>
        <p:nvSpPr>
          <p:cNvPr id="4" name="Slide Number Placeholder 3"/>
          <p:cNvSpPr>
            <a:spLocks noGrp="1"/>
          </p:cNvSpPr>
          <p:nvPr>
            <p:ph type="sldNum" sz="quarter" idx="10"/>
          </p:nvPr>
        </p:nvSpPr>
        <p:spPr/>
        <p:txBody>
          <a:bodyPr/>
          <a:lstStyle/>
          <a:p>
            <a:fld id="{D33F966B-4ADC-4E3F-B36C-6FAFCC426477}" type="slidenum">
              <a:rPr lang="en-US" smtClean="0"/>
              <a:t>19</a:t>
            </a:fld>
            <a:endParaRPr lang="en-US"/>
          </a:p>
        </p:txBody>
      </p:sp>
    </p:spTree>
    <p:extLst>
      <p:ext uri="{BB962C8B-B14F-4D97-AF65-F5344CB8AC3E}">
        <p14:creationId xmlns:p14="http://schemas.microsoft.com/office/powerpoint/2010/main" val="218392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347239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 id="2147483832"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9.png"/><Relationship Id="rId7" Type="http://schemas.openxmlformats.org/officeDocument/2006/relationships/image" Target="../media/image9.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7.png"/><Relationship Id="rId5" Type="http://schemas.openxmlformats.org/officeDocument/2006/relationships/image" Target="../media/image21.png"/><Relationship Id="rId10" Type="http://schemas.openxmlformats.org/officeDocument/2006/relationships/image" Target="../media/image12.png"/><Relationship Id="rId4" Type="http://schemas.openxmlformats.org/officeDocument/2006/relationships/image" Target="../media/image20.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s://blogs.msdn.microsoft.com/powershell/2016/02/11/dsc-resource-kit-gets-even-bigger/"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bit.ly/200uz6l" TargetMode="External"/><Relationship Id="rId7" Type="http://schemas.openxmlformats.org/officeDocument/2006/relationships/hyperlink" Target="http://bit.ly/1RQ8V3x" TargetMode="External"/><Relationship Id="rId2" Type="http://schemas.openxmlformats.org/officeDocument/2006/relationships/hyperlink" Target="http://bit.ly/1q0xPlH" TargetMode="External"/><Relationship Id="rId1" Type="http://schemas.openxmlformats.org/officeDocument/2006/relationships/slideLayout" Target="../slideLayouts/slideLayout6.xml"/><Relationship Id="rId6" Type="http://schemas.openxmlformats.org/officeDocument/2006/relationships/hyperlink" Target="http://bit.ly/1V4GU9X" TargetMode="External"/><Relationship Id="rId5" Type="http://schemas.openxmlformats.org/officeDocument/2006/relationships/hyperlink" Target="http://bit.ly/1UQqNgG" TargetMode="External"/><Relationship Id="rId4" Type="http://schemas.openxmlformats.org/officeDocument/2006/relationships/hyperlink" Target="http://bit.ly/1ovyRF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comments" Target="../comments/comment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80409"/>
            <a:ext cx="11459115" cy="1557349"/>
          </a:xfrm>
        </p:spPr>
        <p:txBody>
          <a:bodyPr/>
          <a:lstStyle/>
          <a:p>
            <a:r>
              <a:rPr lang="en-US" dirty="0"/>
              <a:t>Azure Resource Manager (ARM)</a:t>
            </a:r>
          </a:p>
          <a:p>
            <a:r>
              <a:rPr lang="en-US" sz="3200" dirty="0"/>
              <a:t>Infrastructure as Code (</a:t>
            </a:r>
            <a:r>
              <a:rPr lang="en-US" sz="3200" dirty="0" err="1"/>
              <a:t>IaC</a:t>
            </a:r>
            <a:r>
              <a:rPr lang="en-US" sz="3200" dirty="0"/>
              <a:t>)</a:t>
            </a:r>
          </a:p>
        </p:txBody>
      </p:sp>
      <p:sp>
        <p:nvSpPr>
          <p:cNvPr id="3" name="Text Placeholder 2"/>
          <p:cNvSpPr>
            <a:spLocks noGrp="1"/>
          </p:cNvSpPr>
          <p:nvPr>
            <p:ph type="body" sz="quarter" idx="11"/>
          </p:nvPr>
        </p:nvSpPr>
        <p:spPr/>
        <p:txBody>
          <a:bodyPr/>
          <a:lstStyle/>
          <a:p>
            <a:r>
              <a:rPr lang="en-US" dirty="0"/>
              <a:t>Rick Rainey</a:t>
            </a:r>
          </a:p>
        </p:txBody>
      </p:sp>
      <p:sp>
        <p:nvSpPr>
          <p:cNvPr id="4" name="Text Placeholder 3"/>
          <p:cNvSpPr>
            <a:spLocks noGrp="1"/>
          </p:cNvSpPr>
          <p:nvPr>
            <p:ph type="body" sz="quarter" idx="12"/>
          </p:nvPr>
        </p:nvSpPr>
        <p:spPr/>
        <p:txBody>
          <a:bodyPr/>
          <a:lstStyle/>
          <a:p>
            <a:r>
              <a:rPr lang="en-US" b="1" dirty="0"/>
              <a:t>Twitter</a:t>
            </a:r>
            <a:r>
              <a:rPr lang="en-US" dirty="0"/>
              <a:t>: @</a:t>
            </a:r>
            <a:r>
              <a:rPr lang="en-US" dirty="0" err="1"/>
              <a:t>RickRaineyTx</a:t>
            </a:r>
            <a:r>
              <a:rPr lang="en-US" dirty="0"/>
              <a:t>  |  </a:t>
            </a:r>
            <a:r>
              <a:rPr lang="en-US" b="1" dirty="0"/>
              <a:t>Blog</a:t>
            </a:r>
            <a:r>
              <a:rPr lang="en-US" dirty="0"/>
              <a:t>: http://rickrainey.com  |  </a:t>
            </a:r>
            <a:r>
              <a:rPr lang="en-US" b="1" dirty="0"/>
              <a:t>Email</a:t>
            </a:r>
            <a:r>
              <a:rPr lang="en-US" dirty="0"/>
              <a:t>: rickra@microsoft.com</a:t>
            </a:r>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Template Structure</a:t>
            </a:r>
          </a:p>
        </p:txBody>
      </p:sp>
      <p:sp>
        <p:nvSpPr>
          <p:cNvPr id="5" name="Text Placeholder 4"/>
          <p:cNvSpPr>
            <a:spLocks noGrp="1"/>
          </p:cNvSpPr>
          <p:nvPr>
            <p:ph type="body" sz="quarter" idx="10"/>
          </p:nvPr>
        </p:nvSpPr>
        <p:spPr>
          <a:xfrm>
            <a:off x="176271" y="1411759"/>
            <a:ext cx="11887200" cy="4669552"/>
          </a:xfrm>
        </p:spPr>
        <p:txBody>
          <a:bodyPr>
            <a:normAutofit fontScale="77500" lnSpcReduction="20000"/>
          </a:bodyPr>
          <a:lstStyle/>
          <a:p>
            <a:r>
              <a:rPr lang="en-US" dirty="0"/>
              <a:t>{</a:t>
            </a:r>
          </a:p>
          <a:p>
            <a:r>
              <a:rPr lang="en-US" dirty="0"/>
              <a:t>  "$schema": "https://schema.management.azure.com/schemas/2015-01-01/</a:t>
            </a:r>
            <a:r>
              <a:rPr lang="en-US" dirty="0" err="1"/>
              <a:t>deploymentTemplate.json</a:t>
            </a:r>
            <a:r>
              <a:rPr lang="en-US" dirty="0"/>
              <a:t>#",</a:t>
            </a:r>
          </a:p>
          <a:p>
            <a:r>
              <a:rPr lang="en-US" dirty="0"/>
              <a:t>  "</a:t>
            </a:r>
            <a:r>
              <a:rPr lang="en-US" dirty="0" err="1"/>
              <a:t>contentVersion</a:t>
            </a:r>
            <a:r>
              <a:rPr lang="en-US" dirty="0"/>
              <a:t>": "1.0.0.0",</a:t>
            </a:r>
          </a:p>
          <a:p>
            <a:endParaRPr lang="en-US" dirty="0"/>
          </a:p>
          <a:p>
            <a:r>
              <a:rPr lang="en-US" dirty="0"/>
              <a:t>  "</a:t>
            </a:r>
            <a:r>
              <a:rPr lang="en-US" dirty="0">
                <a:solidFill>
                  <a:srgbClr val="FF0000"/>
                </a:solidFill>
              </a:rPr>
              <a:t>parameters</a:t>
            </a:r>
            <a:r>
              <a:rPr lang="en-US" dirty="0"/>
              <a:t>": {</a:t>
            </a:r>
          </a:p>
          <a:p>
            <a:r>
              <a:rPr lang="en-US" dirty="0"/>
              <a:t>    </a:t>
            </a:r>
            <a:r>
              <a:rPr lang="en-US" dirty="0">
                <a:solidFill>
                  <a:schemeClr val="accent6"/>
                </a:solidFill>
              </a:rPr>
              <a:t>// Parameters referenced by resources  (parameterize your template)</a:t>
            </a:r>
          </a:p>
          <a:p>
            <a:r>
              <a:rPr lang="en-US" dirty="0"/>
              <a:t>  },</a:t>
            </a:r>
          </a:p>
          <a:p>
            <a:endParaRPr lang="en-US" dirty="0"/>
          </a:p>
          <a:p>
            <a:r>
              <a:rPr lang="en-US" dirty="0"/>
              <a:t>  "</a:t>
            </a:r>
            <a:r>
              <a:rPr lang="en-US" dirty="0">
                <a:solidFill>
                  <a:srgbClr val="FF0000"/>
                </a:solidFill>
              </a:rPr>
              <a:t>variables</a:t>
            </a:r>
            <a:r>
              <a:rPr lang="en-US" dirty="0"/>
              <a:t>": {</a:t>
            </a:r>
          </a:p>
          <a:p>
            <a:r>
              <a:rPr lang="en-US" dirty="0"/>
              <a:t>    </a:t>
            </a:r>
            <a:r>
              <a:rPr lang="en-US" dirty="0">
                <a:solidFill>
                  <a:schemeClr val="accent6"/>
                </a:solidFill>
              </a:rPr>
              <a:t>// Variables referenced by resources</a:t>
            </a:r>
          </a:p>
          <a:p>
            <a:endParaRPr lang="en-US" dirty="0"/>
          </a:p>
          <a:p>
            <a:r>
              <a:rPr lang="en-US" dirty="0"/>
              <a:t>  },</a:t>
            </a:r>
          </a:p>
          <a:p>
            <a:endParaRPr lang="en-US" dirty="0"/>
          </a:p>
          <a:p>
            <a:r>
              <a:rPr lang="en-US" dirty="0"/>
              <a:t>  "</a:t>
            </a:r>
            <a:r>
              <a:rPr lang="en-US" dirty="0">
                <a:solidFill>
                  <a:srgbClr val="FF0000"/>
                </a:solidFill>
              </a:rPr>
              <a:t>resources</a:t>
            </a:r>
            <a:r>
              <a:rPr lang="en-US" dirty="0"/>
              <a:t>": [</a:t>
            </a:r>
          </a:p>
          <a:p>
            <a:r>
              <a:rPr lang="en-US" dirty="0"/>
              <a:t>    </a:t>
            </a:r>
            <a:r>
              <a:rPr lang="en-US" dirty="0">
                <a:solidFill>
                  <a:schemeClr val="accent6"/>
                </a:solidFill>
              </a:rPr>
              <a:t>// Virtual Machine, Web App, Virtual Network, SQL Azure, Storage Account, etc.</a:t>
            </a:r>
          </a:p>
          <a:p>
            <a:endParaRPr lang="en-US" dirty="0"/>
          </a:p>
          <a:p>
            <a:r>
              <a:rPr lang="en-US" dirty="0"/>
              <a:t>  ],</a:t>
            </a:r>
          </a:p>
          <a:p>
            <a:endParaRPr lang="en-US" dirty="0"/>
          </a:p>
          <a:p>
            <a:r>
              <a:rPr lang="en-US" dirty="0"/>
              <a:t>  "</a:t>
            </a:r>
            <a:r>
              <a:rPr lang="en-US" dirty="0">
                <a:solidFill>
                  <a:srgbClr val="FF0000"/>
                </a:solidFill>
              </a:rPr>
              <a:t>outputs</a:t>
            </a:r>
            <a:r>
              <a:rPr lang="en-US" dirty="0"/>
              <a:t>": {</a:t>
            </a:r>
          </a:p>
          <a:p>
            <a:r>
              <a:rPr lang="en-US" dirty="0"/>
              <a:t>    </a:t>
            </a:r>
            <a:r>
              <a:rPr lang="en-US" dirty="0">
                <a:solidFill>
                  <a:schemeClr val="accent6"/>
                </a:solidFill>
              </a:rPr>
              <a:t>// Optional outputs from deployment</a:t>
            </a:r>
          </a:p>
          <a:p>
            <a:r>
              <a:rPr lang="en-US" dirty="0"/>
              <a:t>  }</a:t>
            </a:r>
          </a:p>
          <a:p>
            <a:r>
              <a:rPr lang="en-US" dirty="0"/>
              <a:t>}</a:t>
            </a:r>
          </a:p>
        </p:txBody>
      </p:sp>
    </p:spTree>
    <p:extLst>
      <p:ext uri="{BB962C8B-B14F-4D97-AF65-F5344CB8AC3E}">
        <p14:creationId xmlns:p14="http://schemas.microsoft.com/office/powerpoint/2010/main" val="42877712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Author &amp; Deploy ARM Templates</a:t>
            </a:r>
          </a:p>
        </p:txBody>
      </p:sp>
      <p:grpSp>
        <p:nvGrpSpPr>
          <p:cNvPr id="46" name="Group 45"/>
          <p:cNvGrpSpPr/>
          <p:nvPr/>
        </p:nvGrpSpPr>
        <p:grpSpPr>
          <a:xfrm>
            <a:off x="362873" y="1446259"/>
            <a:ext cx="4803271" cy="2174786"/>
            <a:chOff x="362873" y="1446259"/>
            <a:chExt cx="4803271" cy="2174786"/>
          </a:xfrm>
        </p:grpSpPr>
        <p:grpSp>
          <p:nvGrpSpPr>
            <p:cNvPr id="27" name="Group 26"/>
            <p:cNvGrpSpPr/>
            <p:nvPr/>
          </p:nvGrpSpPr>
          <p:grpSpPr>
            <a:xfrm>
              <a:off x="362873" y="2224818"/>
              <a:ext cx="1015913" cy="667349"/>
              <a:chOff x="794886" y="4424768"/>
              <a:chExt cx="1015913" cy="667349"/>
            </a:xfrm>
          </p:grpSpPr>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94886" y="4548873"/>
                <a:ext cx="543244" cy="543244"/>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267555" y="4424768"/>
                <a:ext cx="543244" cy="543244"/>
              </a:xfrm>
              <a:prstGeom prst="rect">
                <a:avLst/>
              </a:prstGeom>
            </p:spPr>
          </p:pic>
        </p:grpSp>
        <p:grpSp>
          <p:nvGrpSpPr>
            <p:cNvPr id="36" name="Group 35"/>
            <p:cNvGrpSpPr/>
            <p:nvPr/>
          </p:nvGrpSpPr>
          <p:grpSpPr>
            <a:xfrm>
              <a:off x="2051482" y="1446259"/>
              <a:ext cx="2940833" cy="794064"/>
              <a:chOff x="2176903" y="2326056"/>
              <a:chExt cx="2940833" cy="794064"/>
            </a:xfrm>
          </p:grpSpPr>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176903" y="2439809"/>
                <a:ext cx="552164" cy="552164"/>
              </a:xfrm>
              <a:prstGeom prst="rect">
                <a:avLst/>
              </a:prstGeom>
            </p:spPr>
          </p:pic>
          <p:sp>
            <p:nvSpPr>
              <p:cNvPr id="29" name="TextBox 28"/>
              <p:cNvSpPr txBox="1"/>
              <p:nvPr/>
            </p:nvSpPr>
            <p:spPr>
              <a:xfrm>
                <a:off x="2632994" y="2326056"/>
                <a:ext cx="2484742"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(JSON)</a:t>
                </a:r>
              </a:p>
            </p:txBody>
          </p:sp>
        </p:grpSp>
        <p:grpSp>
          <p:nvGrpSpPr>
            <p:cNvPr id="38" name="Group 37"/>
            <p:cNvGrpSpPr/>
            <p:nvPr/>
          </p:nvGrpSpPr>
          <p:grpSpPr>
            <a:xfrm>
              <a:off x="2059564" y="2826981"/>
              <a:ext cx="2779063" cy="794064"/>
              <a:chOff x="2176903" y="4358619"/>
              <a:chExt cx="2779063" cy="794064"/>
            </a:xfrm>
          </p:grpSpPr>
          <p:pic>
            <p:nvPicPr>
              <p:cNvPr id="12" name="Picture 11"/>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176903" y="4478187"/>
                <a:ext cx="552164" cy="552164"/>
              </a:xfrm>
              <a:prstGeom prst="rect">
                <a:avLst/>
              </a:prstGeom>
            </p:spPr>
          </p:pic>
          <p:sp>
            <p:nvSpPr>
              <p:cNvPr id="30" name="TextBox 29"/>
              <p:cNvSpPr txBox="1"/>
              <p:nvPr/>
            </p:nvSpPr>
            <p:spPr>
              <a:xfrm>
                <a:off x="2609831" y="4358619"/>
                <a:ext cx="2346135"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script (PowerShell)</a:t>
                </a:r>
              </a:p>
            </p:txBody>
          </p:sp>
        </p:grpSp>
        <p:grpSp>
          <p:nvGrpSpPr>
            <p:cNvPr id="37" name="Group 36"/>
            <p:cNvGrpSpPr/>
            <p:nvPr/>
          </p:nvGrpSpPr>
          <p:grpSpPr>
            <a:xfrm>
              <a:off x="2051482" y="2167043"/>
              <a:ext cx="3114662" cy="794064"/>
              <a:chOff x="2178667" y="3353389"/>
              <a:chExt cx="3114662" cy="794064"/>
            </a:xfrm>
          </p:grpSpPr>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178667" y="3439845"/>
                <a:ext cx="552164" cy="552164"/>
              </a:xfrm>
              <a:prstGeom prst="rect">
                <a:avLst/>
              </a:prstGeom>
            </p:spPr>
          </p:pic>
          <p:sp>
            <p:nvSpPr>
              <p:cNvPr id="32" name="TextBox 31"/>
              <p:cNvSpPr txBox="1"/>
              <p:nvPr/>
            </p:nvSpPr>
            <p:spPr>
              <a:xfrm>
                <a:off x="2629149" y="3353389"/>
                <a:ext cx="2664180"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parameters (JSON)</a:t>
                </a:r>
              </a:p>
            </p:txBody>
          </p:sp>
        </p:grpSp>
        <p:sp>
          <p:nvSpPr>
            <p:cNvPr id="35" name="Left Brace 34"/>
            <p:cNvSpPr/>
            <p:nvPr/>
          </p:nvSpPr>
          <p:spPr>
            <a:xfrm>
              <a:off x="1470774" y="1560012"/>
              <a:ext cx="500885" cy="1995440"/>
            </a:xfrm>
            <a:prstGeom prst="lef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9" name="Elbow Connector 48"/>
          <p:cNvCxnSpPr>
            <a:stCxn id="12" idx="2"/>
            <a:endCxn id="13" idx="1"/>
          </p:cNvCxnSpPr>
          <p:nvPr/>
        </p:nvCxnSpPr>
        <p:spPr>
          <a:xfrm rot="16200000" flipH="1">
            <a:off x="3525667" y="2308692"/>
            <a:ext cx="1104013" cy="3484054"/>
          </a:xfrm>
          <a:prstGeom prst="bentConnector2">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78650" y="3885404"/>
            <a:ext cx="3335346"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Push Deployment template and parameters to ARM</a:t>
            </a:r>
          </a:p>
        </p:txBody>
      </p:sp>
      <p:sp>
        <p:nvSpPr>
          <p:cNvPr id="15" name="Rectangle 14"/>
          <p:cNvSpPr/>
          <p:nvPr/>
        </p:nvSpPr>
        <p:spPr bwMode="auto">
          <a:xfrm>
            <a:off x="5616626" y="3064572"/>
            <a:ext cx="5382831" cy="272624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6314872" y="2651549"/>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17" name="Picture 16"/>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5796950" y="2687595"/>
            <a:ext cx="637213" cy="637213"/>
          </a:xfrm>
          <a:prstGeom prst="rect">
            <a:avLst/>
          </a:prstGeom>
        </p:spPr>
      </p:pic>
      <p:grpSp>
        <p:nvGrpSpPr>
          <p:cNvPr id="18" name="Group 17"/>
          <p:cNvGrpSpPr/>
          <p:nvPr/>
        </p:nvGrpSpPr>
        <p:grpSpPr>
          <a:xfrm>
            <a:off x="7178170" y="3885404"/>
            <a:ext cx="3191596" cy="1230291"/>
            <a:chOff x="3982213" y="1872383"/>
            <a:chExt cx="3191596" cy="1230291"/>
          </a:xfrm>
        </p:grpSpPr>
        <p:sp>
          <p:nvSpPr>
            <p:cNvPr id="19" name="Rounded Rectangle 18"/>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21" name="Picture 2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22" name="Picture 2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23" name="TextBox 22"/>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sp>
          <p:nvSpPr>
            <p:cNvPr id="39" name="Rounded Rectangle 38"/>
            <p:cNvSpPr/>
            <p:nvPr/>
          </p:nvSpPr>
          <p:spPr bwMode="auto">
            <a:xfrm>
              <a:off x="4011285" y="1973704"/>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195260" y="2314372"/>
              <a:ext cx="687890" cy="687890"/>
            </a:xfrm>
            <a:prstGeom prst="rect">
              <a:avLst/>
            </a:prstGeom>
          </p:spPr>
        </p:pic>
        <p:pic>
          <p:nvPicPr>
            <p:cNvPr id="41" name="Picture 4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5280356" y="2314372"/>
              <a:ext cx="687890" cy="687890"/>
            </a:xfrm>
            <a:prstGeom prst="rect">
              <a:avLst/>
            </a:prstGeom>
          </p:spPr>
        </p:pic>
        <p:pic>
          <p:nvPicPr>
            <p:cNvPr id="42" name="Picture 4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365452" y="2314372"/>
              <a:ext cx="687890" cy="687890"/>
            </a:xfrm>
            <a:prstGeom prst="rect">
              <a:avLst/>
            </a:prstGeom>
          </p:spPr>
        </p:pic>
        <p:sp>
          <p:nvSpPr>
            <p:cNvPr id="43" name="TextBox 42"/>
            <p:cNvSpPr txBox="1"/>
            <p:nvPr/>
          </p:nvSpPr>
          <p:spPr>
            <a:xfrm>
              <a:off x="4279313" y="1872383"/>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grpSp>
      <p:pic>
        <p:nvPicPr>
          <p:cNvPr id="24" name="Picture 23"/>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122749" y="3107659"/>
            <a:ext cx="631004" cy="631004"/>
          </a:xfrm>
          <a:prstGeom prst="rect">
            <a:avLst/>
          </a:prstGeom>
        </p:spPr>
      </p:pic>
      <p:sp>
        <p:nvSpPr>
          <p:cNvPr id="25" name="Rectangle 24"/>
          <p:cNvSpPr/>
          <p:nvPr/>
        </p:nvSpPr>
        <p:spPr bwMode="auto">
          <a:xfrm>
            <a:off x="6687517" y="3565092"/>
            <a:ext cx="4143830" cy="207526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7743298" y="3127962"/>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grpSp>
        <p:nvGrpSpPr>
          <p:cNvPr id="6" name="Group 5"/>
          <p:cNvGrpSpPr/>
          <p:nvPr/>
        </p:nvGrpSpPr>
        <p:grpSpPr>
          <a:xfrm>
            <a:off x="5687145" y="3565092"/>
            <a:ext cx="1023794" cy="2075268"/>
            <a:chOff x="6190607" y="3324054"/>
            <a:chExt cx="1023794" cy="2075268"/>
          </a:xfrm>
        </p:grpSpPr>
        <p:sp>
          <p:nvSpPr>
            <p:cNvPr id="13" name="Rectangle 12"/>
            <p:cNvSpPr/>
            <p:nvPr/>
          </p:nvSpPr>
          <p:spPr bwMode="auto">
            <a:xfrm>
              <a:off x="6323162" y="3324054"/>
              <a:ext cx="765701" cy="20752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6190607" y="4047757"/>
              <a:ext cx="102379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ARM</a:t>
              </a:r>
            </a:p>
          </p:txBody>
        </p:sp>
      </p:grpSp>
      <p:pic>
        <p:nvPicPr>
          <p:cNvPr id="2" name="Picture 1"/>
          <p:cNvPicPr>
            <a:picLocks/>
          </p:cNvPicPr>
          <p:nvPr/>
        </p:nvPicPr>
        <p:blipFill>
          <a:blip r:embed="rId12"/>
          <a:stretch>
            <a:fillRect/>
          </a:stretch>
        </p:blipFill>
        <p:spPr>
          <a:xfrm flipV="1">
            <a:off x="902754" y="2348923"/>
            <a:ext cx="393192" cy="246888"/>
          </a:xfrm>
          <a:prstGeom prst="rect">
            <a:avLst/>
          </a:prstGeom>
        </p:spPr>
      </p:pic>
    </p:spTree>
    <p:extLst>
      <p:ext uri="{BB962C8B-B14F-4D97-AF65-F5344CB8AC3E}">
        <p14:creationId xmlns:p14="http://schemas.microsoft.com/office/powerpoint/2010/main" val="2304941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5" grpId="0" animBg="1"/>
      <p:bldP spid="16" grpId="0"/>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Common ARM Template Functions</a:t>
            </a:r>
          </a:p>
        </p:txBody>
      </p:sp>
      <p:sp>
        <p:nvSpPr>
          <p:cNvPr id="3" name="Content Placeholder 2"/>
          <p:cNvSpPr>
            <a:spLocks noGrp="1"/>
          </p:cNvSpPr>
          <p:nvPr>
            <p:ph sz="quarter" idx="10"/>
          </p:nvPr>
        </p:nvSpPr>
        <p:spPr>
          <a:xfrm>
            <a:off x="268288" y="1398398"/>
            <a:ext cx="11542503" cy="4506643"/>
          </a:xfrm>
        </p:spPr>
        <p:txBody>
          <a:bodyPr>
            <a:normAutofit fontScale="85000" lnSpcReduction="20000"/>
          </a:bodyPr>
          <a:lstStyle/>
          <a:p>
            <a:r>
              <a:rPr lang="en-US" dirty="0" err="1"/>
              <a:t>concat</a:t>
            </a:r>
            <a:r>
              <a:rPr lang="en-US" dirty="0"/>
              <a:t>() – string concatenation</a:t>
            </a:r>
          </a:p>
          <a:p>
            <a:endParaRPr lang="en-US" dirty="0"/>
          </a:p>
          <a:p>
            <a:r>
              <a:rPr lang="en-US" dirty="0" err="1"/>
              <a:t>uniqueString</a:t>
            </a:r>
            <a:r>
              <a:rPr lang="en-US" dirty="0"/>
              <a:t>() – 64-bit hash of a given string</a:t>
            </a:r>
          </a:p>
          <a:p>
            <a:endParaRPr lang="en-US" dirty="0"/>
          </a:p>
          <a:p>
            <a:r>
              <a:rPr lang="en-US" dirty="0" err="1"/>
              <a:t>resourceGroup</a:t>
            </a:r>
            <a:r>
              <a:rPr lang="en-US" dirty="0"/>
              <a:t>() – resource group instance of deployment</a:t>
            </a:r>
          </a:p>
          <a:p>
            <a:endParaRPr lang="en-US" dirty="0"/>
          </a:p>
          <a:p>
            <a:r>
              <a:rPr lang="en-US" dirty="0" err="1"/>
              <a:t>resourceId</a:t>
            </a:r>
            <a:r>
              <a:rPr lang="en-US" dirty="0"/>
              <a:t>() – unique identifier of a resource</a:t>
            </a:r>
          </a:p>
          <a:p>
            <a:endParaRPr lang="en-US" dirty="0"/>
          </a:p>
          <a:p>
            <a:r>
              <a:rPr lang="en-US" dirty="0" err="1"/>
              <a:t>copyIndex</a:t>
            </a:r>
            <a:r>
              <a:rPr lang="en-US" dirty="0"/>
              <a:t>() – looping construct (</a:t>
            </a:r>
            <a:r>
              <a:rPr lang="en-US" dirty="0" err="1"/>
              <a:t>ie</a:t>
            </a:r>
            <a:r>
              <a:rPr lang="en-US" dirty="0"/>
              <a:t>: 20 VM’s)</a:t>
            </a:r>
          </a:p>
          <a:p>
            <a:endParaRPr lang="en-US" dirty="0"/>
          </a:p>
        </p:txBody>
      </p:sp>
      <p:sp>
        <p:nvSpPr>
          <p:cNvPr id="4" name="Rectangle 3"/>
          <p:cNvSpPr/>
          <p:nvPr/>
        </p:nvSpPr>
        <p:spPr>
          <a:xfrm>
            <a:off x="3328242" y="5905041"/>
            <a:ext cx="5422594" cy="584775"/>
          </a:xfrm>
          <a:prstGeom prst="rect">
            <a:avLst/>
          </a:prstGeom>
        </p:spPr>
        <p:txBody>
          <a:bodyPr wrap="square">
            <a:spAutoFit/>
          </a:bodyPr>
          <a:lstStyle/>
          <a:p>
            <a:pPr algn="ctr"/>
            <a:r>
              <a:rPr lang="en-US" sz="3200" dirty="0">
                <a:solidFill>
                  <a:srgbClr val="FFC000"/>
                </a:solidFill>
              </a:rPr>
              <a:t>http://aka.ms/armfunc</a:t>
            </a:r>
          </a:p>
        </p:txBody>
      </p:sp>
    </p:spTree>
    <p:extLst>
      <p:ext uri="{BB962C8B-B14F-4D97-AF65-F5344CB8AC3E}">
        <p14:creationId xmlns:p14="http://schemas.microsoft.com/office/powerpoint/2010/main" val="39636021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Author an ARM Template</a:t>
            </a:r>
          </a:p>
        </p:txBody>
      </p:sp>
    </p:spTree>
    <p:extLst>
      <p:ext uri="{BB962C8B-B14F-4D97-AF65-F5344CB8AC3E}">
        <p14:creationId xmlns:p14="http://schemas.microsoft.com/office/powerpoint/2010/main" val="22270809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Template Deployments</a:t>
            </a:r>
          </a:p>
        </p:txBody>
      </p:sp>
    </p:spTree>
    <p:extLst>
      <p:ext uri="{BB962C8B-B14F-4D97-AF65-F5344CB8AC3E}">
        <p14:creationId xmlns:p14="http://schemas.microsoft.com/office/powerpoint/2010/main" val="5264750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Methods for Deploying ARM Templates</a:t>
            </a:r>
          </a:p>
        </p:txBody>
      </p:sp>
      <p:sp>
        <p:nvSpPr>
          <p:cNvPr id="4" name="Content Placeholder 3"/>
          <p:cNvSpPr>
            <a:spLocks noGrp="1"/>
          </p:cNvSpPr>
          <p:nvPr>
            <p:ph sz="quarter" idx="10"/>
          </p:nvPr>
        </p:nvSpPr>
        <p:spPr>
          <a:xfrm>
            <a:off x="268288" y="1398397"/>
            <a:ext cx="11542503" cy="5057487"/>
          </a:xfrm>
        </p:spPr>
        <p:txBody>
          <a:bodyPr>
            <a:normAutofit fontScale="70000" lnSpcReduction="20000"/>
          </a:bodyPr>
          <a:lstStyle/>
          <a:p>
            <a:r>
              <a:rPr lang="en-US" dirty="0"/>
              <a:t>PowerShell</a:t>
            </a:r>
          </a:p>
          <a:p>
            <a:pPr lvl="1"/>
            <a:r>
              <a:rPr lang="en-US" dirty="0"/>
              <a:t>Azure PowerShell Cmdlets 1.0 (or new) – “</a:t>
            </a:r>
            <a:r>
              <a:rPr lang="en-US" dirty="0" err="1"/>
              <a:t>AzureRm</a:t>
            </a:r>
            <a:r>
              <a:rPr lang="en-US" dirty="0"/>
              <a:t>” cmdlets</a:t>
            </a:r>
          </a:p>
          <a:p>
            <a:endParaRPr lang="en-US" dirty="0"/>
          </a:p>
          <a:p>
            <a:r>
              <a:rPr lang="en-US" dirty="0"/>
              <a:t>Azure Command-Line Interface (CLI)</a:t>
            </a:r>
          </a:p>
          <a:p>
            <a:pPr lvl="1"/>
            <a:r>
              <a:rPr lang="en-US" dirty="0"/>
              <a:t>Cross-platform tools for Mac, Linux, and Windows</a:t>
            </a:r>
          </a:p>
          <a:p>
            <a:pPr marL="336145" lvl="1" indent="0">
              <a:buNone/>
            </a:pPr>
            <a:endParaRPr lang="en-US" dirty="0"/>
          </a:p>
          <a:p>
            <a:r>
              <a:rPr lang="en-US" dirty="0"/>
              <a:t>Visual Studio</a:t>
            </a:r>
          </a:p>
          <a:p>
            <a:pPr lvl="1"/>
            <a:r>
              <a:rPr lang="en-US" dirty="0"/>
              <a:t>Azure Tools / SDK</a:t>
            </a:r>
          </a:p>
          <a:p>
            <a:endParaRPr lang="en-US" dirty="0"/>
          </a:p>
          <a:p>
            <a:r>
              <a:rPr lang="en-US" dirty="0"/>
              <a:t>Azure Portal</a:t>
            </a:r>
          </a:p>
          <a:p>
            <a:pPr lvl="1"/>
            <a:r>
              <a:rPr lang="en-US" dirty="0"/>
              <a:t>“Template Deployment”</a:t>
            </a:r>
          </a:p>
          <a:p>
            <a:endParaRPr lang="en-US" dirty="0"/>
          </a:p>
          <a:p>
            <a:r>
              <a:rPr lang="en-US" dirty="0"/>
              <a:t>Continuous Deployment</a:t>
            </a:r>
          </a:p>
        </p:txBody>
      </p:sp>
    </p:spTree>
    <p:extLst>
      <p:ext uri="{BB962C8B-B14F-4D97-AF65-F5344CB8AC3E}">
        <p14:creationId xmlns:p14="http://schemas.microsoft.com/office/powerpoint/2010/main" val="42846175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ARM Template Deployment</a:t>
            </a:r>
          </a:p>
        </p:txBody>
      </p:sp>
    </p:spTree>
    <p:extLst>
      <p:ext uri="{BB962C8B-B14F-4D97-AF65-F5344CB8AC3E}">
        <p14:creationId xmlns:p14="http://schemas.microsoft.com/office/powerpoint/2010/main" val="20555816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Apps &amp; Web Deploy Extension</a:t>
            </a:r>
          </a:p>
        </p:txBody>
      </p:sp>
    </p:spTree>
    <p:extLst>
      <p:ext uri="{BB962C8B-B14F-4D97-AF65-F5344CB8AC3E}">
        <p14:creationId xmlns:p14="http://schemas.microsoft.com/office/powerpoint/2010/main" val="24923687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Resources for Web Apps</a:t>
            </a:r>
          </a:p>
        </p:txBody>
      </p:sp>
      <p:sp>
        <p:nvSpPr>
          <p:cNvPr id="4" name="Content Placeholder 3"/>
          <p:cNvSpPr>
            <a:spLocks noGrp="1"/>
          </p:cNvSpPr>
          <p:nvPr>
            <p:ph sz="quarter" idx="10"/>
          </p:nvPr>
        </p:nvSpPr>
        <p:spPr>
          <a:xfrm>
            <a:off x="268288" y="1398397"/>
            <a:ext cx="11542503" cy="4801314"/>
          </a:xfrm>
        </p:spPr>
        <p:txBody>
          <a:bodyPr/>
          <a:lstStyle/>
          <a:p>
            <a:r>
              <a:rPr lang="en-US" dirty="0"/>
              <a:t>App Service Plan (Server Farm)</a:t>
            </a:r>
          </a:p>
          <a:p>
            <a:endParaRPr lang="en-US" dirty="0"/>
          </a:p>
          <a:p>
            <a:r>
              <a:rPr lang="en-US" dirty="0"/>
              <a:t>Web App</a:t>
            </a:r>
          </a:p>
          <a:p>
            <a:endParaRPr lang="en-US" dirty="0"/>
          </a:p>
          <a:p>
            <a:r>
              <a:rPr lang="en-US" dirty="0"/>
              <a:t>Application Settings for Web Apps</a:t>
            </a:r>
          </a:p>
          <a:p>
            <a:endParaRPr lang="en-US" dirty="0"/>
          </a:p>
          <a:p>
            <a:r>
              <a:rPr lang="en-US" dirty="0"/>
              <a:t>Web Deploy for Web Apps</a:t>
            </a:r>
          </a:p>
        </p:txBody>
      </p:sp>
    </p:spTree>
    <p:extLst>
      <p:ext uri="{BB962C8B-B14F-4D97-AF65-F5344CB8AC3E}">
        <p14:creationId xmlns:p14="http://schemas.microsoft.com/office/powerpoint/2010/main" val="37596056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Web App Deployment using ARM</a:t>
            </a:r>
          </a:p>
        </p:txBody>
      </p:sp>
    </p:spTree>
    <p:extLst>
      <p:ext uri="{BB962C8B-B14F-4D97-AF65-F5344CB8AC3E}">
        <p14:creationId xmlns:p14="http://schemas.microsoft.com/office/powerpoint/2010/main" val="20699588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sz="quarter" idx="10"/>
          </p:nvPr>
        </p:nvSpPr>
        <p:spPr>
          <a:xfrm>
            <a:off x="268288" y="1398397"/>
            <a:ext cx="11542503" cy="3447098"/>
          </a:xfrm>
        </p:spPr>
        <p:txBody>
          <a:bodyPr/>
          <a:lstStyle/>
          <a:p>
            <a:r>
              <a:rPr lang="en-US" dirty="0"/>
              <a:t>Azure Resource Manager (ARM) Introduction</a:t>
            </a:r>
          </a:p>
          <a:p>
            <a:r>
              <a:rPr lang="en-US" dirty="0"/>
              <a:t>Introduction to ARM Templates</a:t>
            </a:r>
          </a:p>
          <a:p>
            <a:r>
              <a:rPr lang="en-US" dirty="0"/>
              <a:t>Authoring ARM Templates</a:t>
            </a:r>
          </a:p>
          <a:p>
            <a:r>
              <a:rPr lang="en-US" dirty="0"/>
              <a:t>ARM Template Deployments</a:t>
            </a:r>
          </a:p>
          <a:p>
            <a:r>
              <a:rPr lang="en-US" dirty="0">
                <a:solidFill>
                  <a:schemeClr val="tx2"/>
                </a:solidFill>
              </a:rPr>
              <a:t>Desired State Configuration (DSC)</a:t>
            </a:r>
          </a:p>
        </p:txBody>
      </p:sp>
    </p:spTree>
    <p:extLst>
      <p:ext uri="{BB962C8B-B14F-4D97-AF65-F5344CB8AC3E}">
        <p14:creationId xmlns:p14="http://schemas.microsoft.com/office/powerpoint/2010/main" val="3274416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State Configuration (DSC)</a:t>
            </a:r>
          </a:p>
        </p:txBody>
      </p:sp>
    </p:spTree>
    <p:extLst>
      <p:ext uri="{BB962C8B-B14F-4D97-AF65-F5344CB8AC3E}">
        <p14:creationId xmlns:p14="http://schemas.microsoft.com/office/powerpoint/2010/main" val="16289405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DSC for Azure</a:t>
            </a:r>
          </a:p>
        </p:txBody>
      </p:sp>
      <p:sp>
        <p:nvSpPr>
          <p:cNvPr id="2" name="Content Placeholder 1"/>
          <p:cNvSpPr>
            <a:spLocks noGrp="1"/>
          </p:cNvSpPr>
          <p:nvPr>
            <p:ph sz="quarter" idx="10"/>
          </p:nvPr>
        </p:nvSpPr>
        <p:spPr>
          <a:xfrm>
            <a:off x="268288" y="1398399"/>
            <a:ext cx="5190951" cy="4024628"/>
          </a:xfrm>
        </p:spPr>
        <p:txBody>
          <a:bodyPr>
            <a:normAutofit fontScale="92500" lnSpcReduction="20000"/>
          </a:bodyPr>
          <a:lstStyle/>
          <a:p>
            <a:r>
              <a:rPr lang="en-US" dirty="0"/>
              <a:t>Declarative configuration of the virtual machine</a:t>
            </a:r>
          </a:p>
          <a:p>
            <a:endParaRPr lang="en-US" dirty="0"/>
          </a:p>
          <a:p>
            <a:pPr lvl="1"/>
            <a:r>
              <a:rPr lang="en-US" dirty="0"/>
              <a:t>Windows Features and Roles</a:t>
            </a:r>
          </a:p>
          <a:p>
            <a:pPr lvl="1"/>
            <a:endParaRPr lang="en-US" dirty="0"/>
          </a:p>
          <a:p>
            <a:pPr lvl="1"/>
            <a:r>
              <a:rPr lang="en-US" dirty="0"/>
              <a:t>Custom application configuration</a:t>
            </a:r>
          </a:p>
          <a:p>
            <a:pPr marL="0" indent="0">
              <a:buNone/>
            </a:pPr>
            <a:endParaRPr lang="en-US" dirty="0"/>
          </a:p>
          <a:p>
            <a:pPr lvl="1"/>
            <a:endParaRPr lang="en-US" dirty="0"/>
          </a:p>
        </p:txBody>
      </p:sp>
      <p:pic>
        <p:nvPicPr>
          <p:cNvPr id="4" name="Picture 3"/>
          <p:cNvPicPr>
            <a:picLocks noChangeAspect="1"/>
          </p:cNvPicPr>
          <p:nvPr/>
        </p:nvPicPr>
        <p:blipFill>
          <a:blip r:embed="rId2"/>
          <a:stretch>
            <a:fillRect/>
          </a:stretch>
        </p:blipFill>
        <p:spPr>
          <a:xfrm>
            <a:off x="5314363" y="1398397"/>
            <a:ext cx="6683466" cy="3318458"/>
          </a:xfrm>
          <a:prstGeom prst="rect">
            <a:avLst/>
          </a:prstGeom>
        </p:spPr>
      </p:pic>
    </p:spTree>
    <p:extLst>
      <p:ext uri="{BB962C8B-B14F-4D97-AF65-F5344CB8AC3E}">
        <p14:creationId xmlns:p14="http://schemas.microsoft.com/office/powerpoint/2010/main" val="25128305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Example: Built-in Resources </a:t>
            </a:r>
          </a:p>
        </p:txBody>
      </p:sp>
      <p:sp>
        <p:nvSpPr>
          <p:cNvPr id="5" name="Text Placeholder 4"/>
          <p:cNvSpPr>
            <a:spLocks noGrp="1"/>
          </p:cNvSpPr>
          <p:nvPr>
            <p:ph type="body" sz="quarter" idx="10"/>
          </p:nvPr>
        </p:nvSpPr>
        <p:spPr>
          <a:xfrm>
            <a:off x="269239" y="1190768"/>
            <a:ext cx="11653523" cy="5177376"/>
          </a:xfrm>
        </p:spPr>
        <p:txBody>
          <a:bodyPr/>
          <a:lstStyle/>
          <a:p>
            <a:r>
              <a:rPr lang="en-US" sz="1200" dirty="0"/>
              <a:t>Configuration Main {</a:t>
            </a:r>
          </a:p>
          <a:p>
            <a:r>
              <a:rPr lang="en-US" sz="1200" dirty="0"/>
              <a:t>    </a:t>
            </a:r>
            <a:r>
              <a:rPr lang="en-US" sz="1200" dirty="0" err="1"/>
              <a:t>Param</a:t>
            </a:r>
            <a:r>
              <a:rPr lang="en-US" sz="1200" dirty="0"/>
              <a:t> ( [string] $</a:t>
            </a:r>
            <a:r>
              <a:rPr lang="en-US" sz="1200" dirty="0" err="1"/>
              <a:t>nodeName</a:t>
            </a:r>
            <a:r>
              <a:rPr lang="en-US" sz="1200" dirty="0"/>
              <a:t> )</a:t>
            </a:r>
          </a:p>
          <a:p>
            <a:endParaRPr lang="en-US" sz="1200" dirty="0"/>
          </a:p>
          <a:p>
            <a:r>
              <a:rPr lang="en-US" sz="1200" dirty="0"/>
              <a:t>    Import-</a:t>
            </a:r>
            <a:r>
              <a:rPr lang="en-US" sz="1200" dirty="0" err="1"/>
              <a:t>DscResource</a:t>
            </a:r>
            <a:r>
              <a:rPr lang="en-US" sz="1200" dirty="0"/>
              <a:t> -</a:t>
            </a:r>
            <a:r>
              <a:rPr lang="en-US" sz="1200" dirty="0" err="1"/>
              <a:t>ModuleName</a:t>
            </a:r>
            <a:r>
              <a:rPr lang="en-US" sz="1200" dirty="0"/>
              <a:t> </a:t>
            </a:r>
            <a:r>
              <a:rPr lang="en-US" sz="1200" dirty="0" err="1"/>
              <a:t>PSDesiredStateConfiguration</a:t>
            </a:r>
            <a:endParaRPr lang="en-US" sz="1200" dirty="0"/>
          </a:p>
          <a:p>
            <a:endParaRPr lang="en-US" sz="1200" dirty="0"/>
          </a:p>
          <a:p>
            <a:r>
              <a:rPr lang="en-US" sz="1200" dirty="0"/>
              <a:t>Node $</a:t>
            </a:r>
            <a:r>
              <a:rPr lang="en-US" sz="1200" dirty="0" err="1"/>
              <a:t>nodeName</a:t>
            </a:r>
            <a:r>
              <a:rPr lang="en-US" sz="1200" dirty="0"/>
              <a:t> {</a:t>
            </a:r>
          </a:p>
          <a:p>
            <a:r>
              <a:rPr lang="en-US" sz="1200" dirty="0"/>
              <a:t>    </a:t>
            </a:r>
            <a:r>
              <a:rPr lang="en-US" sz="1200" b="1" dirty="0" err="1"/>
              <a:t>WindowsFeature</a:t>
            </a:r>
            <a:r>
              <a:rPr lang="en-US" sz="1200" dirty="0"/>
              <a:t> </a:t>
            </a:r>
            <a:r>
              <a:rPr lang="en-US" sz="1200" dirty="0" err="1"/>
              <a:t>WebServerRole</a:t>
            </a:r>
            <a:r>
              <a:rPr lang="en-US" sz="1200" dirty="0"/>
              <a:t> {</a:t>
            </a:r>
          </a:p>
          <a:p>
            <a:r>
              <a:rPr lang="en-US" sz="1200" dirty="0"/>
              <a:t>        Name = "Web-Server"</a:t>
            </a:r>
          </a:p>
          <a:p>
            <a:r>
              <a:rPr lang="en-US" sz="1200" dirty="0"/>
              <a:t>        Ensure = "Present"</a:t>
            </a:r>
          </a:p>
          <a:p>
            <a:r>
              <a:rPr lang="en-US" sz="1200" dirty="0"/>
              <a:t>    }</a:t>
            </a:r>
          </a:p>
          <a:p>
            <a:r>
              <a:rPr lang="en-US" sz="1200" dirty="0"/>
              <a:t>    </a:t>
            </a:r>
            <a:r>
              <a:rPr lang="en-US" sz="1200" b="1" dirty="0"/>
              <a:t>Package</a:t>
            </a:r>
            <a:r>
              <a:rPr lang="en-US" sz="1200" dirty="0"/>
              <a:t> </a:t>
            </a:r>
            <a:r>
              <a:rPr lang="en-US" sz="1200" dirty="0" err="1"/>
              <a:t>InstallWebDeploy</a:t>
            </a:r>
            <a:r>
              <a:rPr lang="en-US" sz="1200" dirty="0"/>
              <a:t> {</a:t>
            </a:r>
          </a:p>
          <a:p>
            <a:r>
              <a:rPr lang="en-US" sz="1200" dirty="0"/>
              <a:t>        Ensure = "Present"  </a:t>
            </a:r>
          </a:p>
          <a:p>
            <a:r>
              <a:rPr lang="en-US" sz="1200" dirty="0"/>
              <a:t>        Path  = "C:\WindowsAzure\WebDeploy_amd64_en-US.msi"</a:t>
            </a:r>
          </a:p>
          <a:p>
            <a:r>
              <a:rPr lang="en-US" sz="1200" dirty="0"/>
              <a:t>        Name = "Microsoft Web Deploy 3.6"</a:t>
            </a:r>
          </a:p>
          <a:p>
            <a:r>
              <a:rPr lang="en-US" sz="1200" dirty="0"/>
              <a:t>        </a:t>
            </a:r>
            <a:r>
              <a:rPr lang="en-US" sz="1200" dirty="0" err="1"/>
              <a:t>ProductId</a:t>
            </a:r>
            <a:r>
              <a:rPr lang="en-US" sz="1200" dirty="0"/>
              <a:t> = "{ED4CC1E5-043E-4157-8452-B5E533FE2BA1}"</a:t>
            </a:r>
          </a:p>
          <a:p>
            <a:r>
              <a:rPr lang="en-US" sz="1200" dirty="0"/>
              <a:t>        Arguments = "ADDLOCAL=ALL"</a:t>
            </a:r>
          </a:p>
          <a:p>
            <a:r>
              <a:rPr lang="en-US" sz="1200" dirty="0"/>
              <a:t>    }</a:t>
            </a:r>
          </a:p>
          <a:p>
            <a:r>
              <a:rPr lang="en-US" sz="1200" dirty="0"/>
              <a:t>    </a:t>
            </a:r>
            <a:r>
              <a:rPr lang="en-US" sz="1200" b="1" dirty="0"/>
              <a:t>Service</a:t>
            </a:r>
            <a:r>
              <a:rPr lang="en-US" sz="1200" dirty="0"/>
              <a:t> </a:t>
            </a:r>
            <a:r>
              <a:rPr lang="en-US" sz="1200" dirty="0" err="1"/>
              <a:t>StartWebDeploy</a:t>
            </a:r>
            <a:r>
              <a:rPr lang="en-US" sz="1200" dirty="0"/>
              <a:t> {                    </a:t>
            </a:r>
          </a:p>
          <a:p>
            <a:r>
              <a:rPr lang="en-US" sz="1200" dirty="0"/>
              <a:t>        Name = "WMSVC"</a:t>
            </a:r>
          </a:p>
          <a:p>
            <a:r>
              <a:rPr lang="en-US" sz="1200" dirty="0"/>
              <a:t>        </a:t>
            </a:r>
            <a:r>
              <a:rPr lang="en-US" sz="1200" dirty="0" err="1"/>
              <a:t>StartupType</a:t>
            </a:r>
            <a:r>
              <a:rPr lang="en-US" sz="1200" dirty="0"/>
              <a:t> = "Automatic"</a:t>
            </a:r>
          </a:p>
          <a:p>
            <a:r>
              <a:rPr lang="en-US" sz="1200" dirty="0"/>
              <a:t>        State = "Running"</a:t>
            </a:r>
          </a:p>
          <a:p>
            <a:r>
              <a:rPr lang="en-US" sz="1200" dirty="0"/>
              <a:t>        </a:t>
            </a:r>
            <a:r>
              <a:rPr lang="en-US" sz="1200" dirty="0" err="1"/>
              <a:t>DependsOn</a:t>
            </a:r>
            <a:r>
              <a:rPr lang="en-US" sz="1200" dirty="0"/>
              <a:t> = "[Package]</a:t>
            </a:r>
            <a:r>
              <a:rPr lang="en-US" sz="1200" dirty="0" err="1"/>
              <a:t>InstallWebDeploy</a:t>
            </a:r>
            <a:r>
              <a:rPr lang="en-US" sz="1200" dirty="0"/>
              <a:t>"</a:t>
            </a:r>
          </a:p>
          <a:p>
            <a:r>
              <a:rPr lang="en-US" sz="1200" dirty="0"/>
              <a:t>    } </a:t>
            </a:r>
          </a:p>
          <a:p>
            <a:r>
              <a:rPr lang="en-US" sz="1200" dirty="0"/>
              <a:t>  }</a:t>
            </a:r>
          </a:p>
          <a:p>
            <a:r>
              <a:rPr lang="en-US" sz="1200" dirty="0"/>
              <a:t>}</a:t>
            </a:r>
          </a:p>
        </p:txBody>
      </p:sp>
      <p:sp>
        <p:nvSpPr>
          <p:cNvPr id="2" name="Rectangle 1"/>
          <p:cNvSpPr/>
          <p:nvPr/>
        </p:nvSpPr>
        <p:spPr bwMode="auto">
          <a:xfrm>
            <a:off x="604299" y="2417197"/>
            <a:ext cx="5677231" cy="890546"/>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04298" y="3307743"/>
            <a:ext cx="5677231" cy="1375575"/>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04297" y="4683319"/>
            <a:ext cx="5677231" cy="1224500"/>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04297" y="1433281"/>
            <a:ext cx="5677231" cy="721522"/>
          </a:xfrm>
          <a:prstGeom prst="rect">
            <a:avLst/>
          </a:prstGeom>
          <a:solidFill>
            <a:srgbClr val="FF000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9211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7" grpId="0" animBg="1"/>
      <p:bldP spid="8" grpId="0" animBg="1"/>
      <p:bldP spid="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Resources</a:t>
            </a:r>
          </a:p>
        </p:txBody>
      </p:sp>
      <p:sp>
        <p:nvSpPr>
          <p:cNvPr id="3" name="Content Placeholder 2"/>
          <p:cNvSpPr>
            <a:spLocks noGrp="1"/>
          </p:cNvSpPr>
          <p:nvPr>
            <p:ph sz="quarter" idx="10"/>
          </p:nvPr>
        </p:nvSpPr>
        <p:spPr>
          <a:xfrm>
            <a:off x="268288" y="1398397"/>
            <a:ext cx="11542503" cy="5043224"/>
          </a:xfrm>
        </p:spPr>
        <p:txBody>
          <a:bodyPr>
            <a:normAutofit fontScale="77500" lnSpcReduction="20000"/>
          </a:bodyPr>
          <a:lstStyle/>
          <a:p>
            <a:r>
              <a:rPr lang="en-US" dirty="0"/>
              <a:t>Built-in</a:t>
            </a:r>
          </a:p>
          <a:p>
            <a:pPr lvl="1"/>
            <a:r>
              <a:rPr lang="en-US" dirty="0" err="1"/>
              <a:t>WindowsFeature</a:t>
            </a:r>
            <a:r>
              <a:rPr lang="en-US" dirty="0"/>
              <a:t>, File, Package, Service, Script, etc.</a:t>
            </a:r>
          </a:p>
          <a:p>
            <a:endParaRPr lang="en-US" dirty="0"/>
          </a:p>
          <a:p>
            <a:r>
              <a:rPr lang="en-US" dirty="0"/>
              <a:t>DSC Resource Kit (~500 resources)</a:t>
            </a:r>
          </a:p>
          <a:p>
            <a:pPr lvl="1"/>
            <a:r>
              <a:rPr lang="en-US" dirty="0">
                <a:hlinkClick r:id="rId2"/>
              </a:rPr>
              <a:t>https://blogs.msdn.microsoft.com/powershell/2016/02/11/dsc-resource-kit-gets-even-bigger/</a:t>
            </a:r>
            <a:endParaRPr lang="en-US" dirty="0"/>
          </a:p>
          <a:p>
            <a:endParaRPr lang="en-US" dirty="0"/>
          </a:p>
          <a:p>
            <a:r>
              <a:rPr lang="en-US" dirty="0"/>
              <a:t>E</a:t>
            </a:r>
            <a:r>
              <a:rPr lang="en-US" dirty="0">
                <a:solidFill>
                  <a:srgbClr val="FFC000"/>
                </a:solidFill>
              </a:rPr>
              <a:t>x</a:t>
            </a:r>
            <a:r>
              <a:rPr lang="en-US" dirty="0"/>
              <a:t>perimental Resources</a:t>
            </a:r>
          </a:p>
          <a:p>
            <a:pPr lvl="1"/>
            <a:r>
              <a:rPr lang="en-US" dirty="0" err="1">
                <a:solidFill>
                  <a:srgbClr val="FFC000"/>
                </a:solidFill>
              </a:rPr>
              <a:t>x</a:t>
            </a:r>
            <a:r>
              <a:rPr lang="en-US" dirty="0" err="1"/>
              <a:t>Networking</a:t>
            </a:r>
            <a:r>
              <a:rPr lang="en-US" dirty="0"/>
              <a:t>, </a:t>
            </a:r>
            <a:r>
              <a:rPr lang="en-US" dirty="0" err="1">
                <a:solidFill>
                  <a:srgbClr val="FFC000"/>
                </a:solidFill>
              </a:rPr>
              <a:t>x</a:t>
            </a:r>
            <a:r>
              <a:rPr lang="en-US" dirty="0" err="1"/>
              <a:t>Disk</a:t>
            </a:r>
            <a:r>
              <a:rPr lang="en-US" dirty="0"/>
              <a:t>, </a:t>
            </a:r>
            <a:r>
              <a:rPr lang="en-US" dirty="0" err="1">
                <a:solidFill>
                  <a:srgbClr val="FFC000"/>
                </a:solidFill>
              </a:rPr>
              <a:t>x</a:t>
            </a:r>
            <a:r>
              <a:rPr lang="en-US" dirty="0" err="1"/>
              <a:t>SqlServer</a:t>
            </a:r>
            <a:r>
              <a:rPr lang="en-US" dirty="0"/>
              <a:t>, </a:t>
            </a:r>
            <a:r>
              <a:rPr lang="en-US" dirty="0" err="1">
                <a:solidFill>
                  <a:srgbClr val="FFC000"/>
                </a:solidFill>
              </a:rPr>
              <a:t>x</a:t>
            </a:r>
            <a:r>
              <a:rPr lang="en-US" dirty="0" err="1"/>
              <a:t>ActiveDirectory</a:t>
            </a:r>
            <a:r>
              <a:rPr lang="en-US" dirty="0"/>
              <a:t>, etc.</a:t>
            </a:r>
          </a:p>
          <a:p>
            <a:endParaRPr lang="en-US" dirty="0">
              <a:solidFill>
                <a:srgbClr val="FFC000"/>
              </a:solidFill>
            </a:endParaRPr>
          </a:p>
          <a:p>
            <a:r>
              <a:rPr lang="en-US" dirty="0">
                <a:solidFill>
                  <a:srgbClr val="FFC000"/>
                </a:solidFill>
              </a:rPr>
              <a:t>C</a:t>
            </a:r>
            <a:r>
              <a:rPr lang="en-US" dirty="0"/>
              <a:t>ommunity Resources</a:t>
            </a:r>
          </a:p>
          <a:p>
            <a:pPr lvl="1"/>
            <a:r>
              <a:rPr lang="en-US" dirty="0" err="1">
                <a:solidFill>
                  <a:srgbClr val="FFC000"/>
                </a:solidFill>
              </a:rPr>
              <a:t>c</a:t>
            </a:r>
            <a:r>
              <a:rPr lang="en-US" dirty="0" err="1"/>
              <a:t>UserRightsAssignment</a:t>
            </a:r>
            <a:r>
              <a:rPr lang="en-US" dirty="0"/>
              <a:t>, </a:t>
            </a:r>
            <a:r>
              <a:rPr lang="en-US" dirty="0" err="1">
                <a:solidFill>
                  <a:srgbClr val="FFC000"/>
                </a:solidFill>
              </a:rPr>
              <a:t>c</a:t>
            </a:r>
            <a:r>
              <a:rPr lang="en-US" dirty="0" err="1"/>
              <a:t>NtfsAccessControl</a:t>
            </a:r>
            <a:r>
              <a:rPr lang="en-US" dirty="0"/>
              <a:t>, etc.</a:t>
            </a:r>
          </a:p>
          <a:p>
            <a:pPr lvl="1"/>
            <a:endParaRPr lang="en-US" dirty="0"/>
          </a:p>
        </p:txBody>
      </p:sp>
    </p:spTree>
    <p:extLst>
      <p:ext uri="{BB962C8B-B14F-4D97-AF65-F5344CB8AC3E}">
        <p14:creationId xmlns:p14="http://schemas.microsoft.com/office/powerpoint/2010/main" val="13957403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Example: Resource-Kit Resources </a:t>
            </a:r>
          </a:p>
        </p:txBody>
      </p:sp>
      <p:sp>
        <p:nvSpPr>
          <p:cNvPr id="5" name="Text Placeholder 4"/>
          <p:cNvSpPr>
            <a:spLocks noGrp="1"/>
          </p:cNvSpPr>
          <p:nvPr>
            <p:ph type="body" sz="quarter" idx="10"/>
          </p:nvPr>
        </p:nvSpPr>
        <p:spPr>
          <a:xfrm>
            <a:off x="269239" y="1190767"/>
            <a:ext cx="11653523" cy="5429179"/>
          </a:xfrm>
        </p:spPr>
        <p:txBody>
          <a:bodyPr/>
          <a:lstStyle/>
          <a:p>
            <a:r>
              <a:rPr lang="en-US" sz="1200" dirty="0"/>
              <a:t>Configuration Main {</a:t>
            </a:r>
          </a:p>
          <a:p>
            <a:r>
              <a:rPr lang="en-US" sz="1200" dirty="0"/>
              <a:t>    </a:t>
            </a:r>
            <a:r>
              <a:rPr lang="en-US" sz="1200" dirty="0" err="1"/>
              <a:t>Param</a:t>
            </a:r>
            <a:r>
              <a:rPr lang="en-US" sz="1200" dirty="0"/>
              <a:t> ( [string] $</a:t>
            </a:r>
            <a:r>
              <a:rPr lang="en-US" sz="1200" dirty="0" err="1"/>
              <a:t>nodeName</a:t>
            </a:r>
            <a:r>
              <a:rPr lang="en-US" sz="1200" dirty="0"/>
              <a:t> )</a:t>
            </a:r>
          </a:p>
          <a:p>
            <a:endParaRPr lang="en-US" sz="1200" dirty="0"/>
          </a:p>
          <a:p>
            <a:r>
              <a:rPr lang="en-US" sz="1200" dirty="0"/>
              <a:t>    Import-</a:t>
            </a:r>
            <a:r>
              <a:rPr lang="en-US" sz="1200" dirty="0" err="1"/>
              <a:t>DscResource</a:t>
            </a:r>
            <a:r>
              <a:rPr lang="en-US" sz="1200" dirty="0"/>
              <a:t> -</a:t>
            </a:r>
            <a:r>
              <a:rPr lang="en-US" sz="1200" dirty="0" err="1"/>
              <a:t>ModuleName</a:t>
            </a:r>
            <a:r>
              <a:rPr lang="en-US" sz="1200" dirty="0"/>
              <a:t> </a:t>
            </a:r>
            <a:r>
              <a:rPr lang="en-US" sz="1200" dirty="0" err="1"/>
              <a:t>PSDesiredStateConfiguration</a:t>
            </a:r>
            <a:r>
              <a:rPr lang="en-US" sz="1200" dirty="0"/>
              <a:t>, </a:t>
            </a:r>
            <a:r>
              <a:rPr lang="en-US" sz="1200" b="1" dirty="0" err="1">
                <a:solidFill>
                  <a:srgbClr val="FF0000"/>
                </a:solidFill>
              </a:rPr>
              <a:t>xNetworking</a:t>
            </a:r>
            <a:r>
              <a:rPr lang="en-US" sz="1200" dirty="0"/>
              <a:t>, </a:t>
            </a:r>
            <a:r>
              <a:rPr lang="en-US" sz="1200" b="1" dirty="0" err="1">
                <a:solidFill>
                  <a:srgbClr val="00B050"/>
                </a:solidFill>
              </a:rPr>
              <a:t>cUserRightsAssignment</a:t>
            </a:r>
            <a:endParaRPr lang="en-US" sz="1200" b="1" dirty="0">
              <a:solidFill>
                <a:srgbClr val="00B050"/>
              </a:solidFill>
            </a:endParaRPr>
          </a:p>
          <a:p>
            <a:endParaRPr lang="en-US" sz="1200" dirty="0"/>
          </a:p>
          <a:p>
            <a:r>
              <a:rPr lang="en-US" sz="1200" dirty="0"/>
              <a:t>Node $</a:t>
            </a:r>
            <a:r>
              <a:rPr lang="en-US" sz="1200" dirty="0" err="1"/>
              <a:t>nodeName</a:t>
            </a:r>
            <a:r>
              <a:rPr lang="en-US" sz="1200" dirty="0"/>
              <a:t> {</a:t>
            </a:r>
          </a:p>
          <a:p>
            <a:r>
              <a:rPr lang="en-US" sz="1200" dirty="0"/>
              <a:t>    </a:t>
            </a:r>
            <a:r>
              <a:rPr lang="en-US" sz="1200" dirty="0" err="1"/>
              <a:t>WindowsFeature</a:t>
            </a:r>
            <a:r>
              <a:rPr lang="en-US" sz="1200" dirty="0"/>
              <a:t> DNS { </a:t>
            </a:r>
          </a:p>
          <a:p>
            <a:r>
              <a:rPr lang="en-US" sz="1200" dirty="0"/>
              <a:t>        Ensure = "Present" </a:t>
            </a:r>
          </a:p>
          <a:p>
            <a:r>
              <a:rPr lang="en-US" sz="1200" dirty="0"/>
              <a:t>        Name = "DNS"</a:t>
            </a:r>
          </a:p>
          <a:p>
            <a:r>
              <a:rPr lang="en-US" sz="1200" dirty="0"/>
              <a:t>    }</a:t>
            </a:r>
          </a:p>
          <a:p>
            <a:endParaRPr lang="en-US" sz="1200" dirty="0"/>
          </a:p>
          <a:p>
            <a:r>
              <a:rPr lang="en-US" sz="1200" dirty="0"/>
              <a:t>    </a:t>
            </a:r>
            <a:r>
              <a:rPr lang="en-US" sz="1200" b="1" dirty="0" err="1">
                <a:solidFill>
                  <a:srgbClr val="FF0000"/>
                </a:solidFill>
              </a:rPr>
              <a:t>xDnsServerAddress</a:t>
            </a:r>
            <a:r>
              <a:rPr lang="en-US" sz="1200" dirty="0"/>
              <a:t> </a:t>
            </a:r>
            <a:r>
              <a:rPr lang="en-US" sz="1200" dirty="0" err="1"/>
              <a:t>DnsServerAddress</a:t>
            </a:r>
            <a:r>
              <a:rPr lang="en-US" sz="1200" dirty="0"/>
              <a:t> { </a:t>
            </a:r>
          </a:p>
          <a:p>
            <a:r>
              <a:rPr lang="en-US" sz="1200" dirty="0"/>
              <a:t>        Address        = "127.0.0.1"</a:t>
            </a:r>
          </a:p>
          <a:p>
            <a:r>
              <a:rPr lang="en-US" sz="1200" dirty="0"/>
              <a:t>        </a:t>
            </a:r>
            <a:r>
              <a:rPr lang="en-US" sz="1200" dirty="0" err="1"/>
              <a:t>InterfaceAlias</a:t>
            </a:r>
            <a:r>
              <a:rPr lang="en-US" sz="1200" dirty="0"/>
              <a:t> = "Ethernet"</a:t>
            </a:r>
          </a:p>
          <a:p>
            <a:r>
              <a:rPr lang="en-US" sz="1200" dirty="0"/>
              <a:t>        </a:t>
            </a:r>
            <a:r>
              <a:rPr lang="en-US" sz="1200" dirty="0" err="1"/>
              <a:t>AddressFamily</a:t>
            </a:r>
            <a:r>
              <a:rPr lang="en-US" sz="1200" dirty="0"/>
              <a:t>  = "IPv4"</a:t>
            </a:r>
          </a:p>
          <a:p>
            <a:r>
              <a:rPr lang="en-US" sz="1200" dirty="0"/>
              <a:t>        </a:t>
            </a:r>
            <a:r>
              <a:rPr lang="en-US" sz="1200" dirty="0" err="1"/>
              <a:t>DependsOn</a:t>
            </a:r>
            <a:r>
              <a:rPr lang="en-US" sz="1200" dirty="0"/>
              <a:t> = "[</a:t>
            </a:r>
            <a:r>
              <a:rPr lang="en-US" sz="1200" dirty="0" err="1"/>
              <a:t>WindowsFeature</a:t>
            </a:r>
            <a:r>
              <a:rPr lang="en-US" sz="1200" dirty="0"/>
              <a:t>]DNS"</a:t>
            </a:r>
          </a:p>
          <a:p>
            <a:r>
              <a:rPr lang="en-US" sz="1200" dirty="0"/>
              <a:t>    }</a:t>
            </a:r>
          </a:p>
          <a:p>
            <a:r>
              <a:rPr lang="en-US" sz="1200" dirty="0"/>
              <a:t>   </a:t>
            </a:r>
          </a:p>
          <a:p>
            <a:r>
              <a:rPr lang="en-US" sz="1200" dirty="0"/>
              <a:t>    </a:t>
            </a:r>
            <a:r>
              <a:rPr lang="en-US" sz="1200" b="1" dirty="0" err="1">
                <a:solidFill>
                  <a:srgbClr val="00B050"/>
                </a:solidFill>
              </a:rPr>
              <a:t>cUserRight</a:t>
            </a:r>
            <a:r>
              <a:rPr lang="en-US" sz="1200" dirty="0"/>
              <a:t> </a:t>
            </a:r>
            <a:r>
              <a:rPr lang="en-US" sz="1200" dirty="0" err="1"/>
              <a:t>GrantIncreaseQuotaPrivilege</a:t>
            </a:r>
            <a:endParaRPr lang="en-US" sz="1200" dirty="0"/>
          </a:p>
          <a:p>
            <a:r>
              <a:rPr lang="en-US" sz="1200" dirty="0"/>
              <a:t>    {</a:t>
            </a:r>
          </a:p>
          <a:p>
            <a:r>
              <a:rPr lang="en-US" sz="1200" dirty="0"/>
              <a:t>        Ensure = "Present"</a:t>
            </a:r>
          </a:p>
          <a:p>
            <a:r>
              <a:rPr lang="en-US" sz="1200" dirty="0"/>
              <a:t>        Constant = "</a:t>
            </a:r>
            <a:r>
              <a:rPr lang="en-US" sz="1200" dirty="0" err="1"/>
              <a:t>SeIncreaseQuotaPrivilege</a:t>
            </a:r>
            <a:r>
              <a:rPr lang="en-US" sz="1200" dirty="0"/>
              <a:t>"</a:t>
            </a:r>
          </a:p>
          <a:p>
            <a:r>
              <a:rPr lang="en-US" sz="1200" dirty="0"/>
              <a:t>        Principal = "CONTOSO\</a:t>
            </a:r>
            <a:r>
              <a:rPr lang="en-US" sz="1200" dirty="0" err="1"/>
              <a:t>AdminUser</a:t>
            </a:r>
            <a:r>
              <a:rPr lang="en-US" sz="1200" dirty="0"/>
              <a:t>"</a:t>
            </a:r>
          </a:p>
          <a:p>
            <a:r>
              <a:rPr lang="en-US" sz="1200" dirty="0"/>
              <a:t>    }</a:t>
            </a:r>
          </a:p>
          <a:p>
            <a:r>
              <a:rPr lang="en-US" sz="1200" dirty="0"/>
              <a:t>  }</a:t>
            </a:r>
          </a:p>
          <a:p>
            <a:r>
              <a:rPr lang="en-US" sz="1200" dirty="0"/>
              <a:t>}</a:t>
            </a:r>
          </a:p>
        </p:txBody>
      </p:sp>
    </p:spTree>
    <p:extLst>
      <p:ext uri="{BB962C8B-B14F-4D97-AF65-F5344CB8AC3E}">
        <p14:creationId xmlns:p14="http://schemas.microsoft.com/office/powerpoint/2010/main" val="24001168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Logs</a:t>
            </a:r>
          </a:p>
        </p:txBody>
      </p:sp>
      <p:sp>
        <p:nvSpPr>
          <p:cNvPr id="5" name="Content Placeholder 4"/>
          <p:cNvSpPr>
            <a:spLocks noGrp="1"/>
          </p:cNvSpPr>
          <p:nvPr>
            <p:ph sz="quarter" idx="10"/>
          </p:nvPr>
        </p:nvSpPr>
        <p:spPr>
          <a:xfrm>
            <a:off x="268288" y="1398399"/>
            <a:ext cx="11542503" cy="3130098"/>
          </a:xfrm>
        </p:spPr>
        <p:txBody>
          <a:bodyPr>
            <a:normAutofit lnSpcReduction="10000"/>
          </a:bodyPr>
          <a:lstStyle/>
          <a:p>
            <a:r>
              <a:rPr lang="en-US" dirty="0"/>
              <a:t>Provides details on the configuration (script) in the virtual machine</a:t>
            </a:r>
          </a:p>
          <a:p>
            <a:endParaRPr lang="en-US" dirty="0"/>
          </a:p>
          <a:p>
            <a:r>
              <a:rPr lang="en-US" dirty="0"/>
              <a:t>C:\WindowsAzure\Logs\Plugins\Microsoft.Powershell.DSC\&lt;version&gt;</a:t>
            </a:r>
          </a:p>
          <a:p>
            <a:endParaRPr lang="en-US" dirty="0"/>
          </a:p>
        </p:txBody>
      </p:sp>
      <p:pic>
        <p:nvPicPr>
          <p:cNvPr id="6" name="Picture 5"/>
          <p:cNvPicPr>
            <a:picLocks noChangeAspect="1"/>
          </p:cNvPicPr>
          <p:nvPr/>
        </p:nvPicPr>
        <p:blipFill>
          <a:blip r:embed="rId2"/>
          <a:stretch>
            <a:fillRect/>
          </a:stretch>
        </p:blipFill>
        <p:spPr>
          <a:xfrm>
            <a:off x="337957" y="4528496"/>
            <a:ext cx="11555801" cy="1736364"/>
          </a:xfrm>
          <a:prstGeom prst="rect">
            <a:avLst/>
          </a:prstGeom>
        </p:spPr>
      </p:pic>
      <p:sp>
        <p:nvSpPr>
          <p:cNvPr id="7" name="Rectangle 6"/>
          <p:cNvSpPr/>
          <p:nvPr/>
        </p:nvSpPr>
        <p:spPr bwMode="auto">
          <a:xfrm>
            <a:off x="337958" y="5077096"/>
            <a:ext cx="11472834" cy="444138"/>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419968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Package Locations</a:t>
            </a:r>
          </a:p>
        </p:txBody>
      </p:sp>
      <p:sp>
        <p:nvSpPr>
          <p:cNvPr id="5" name="Content Placeholder 4"/>
          <p:cNvSpPr>
            <a:spLocks noGrp="1"/>
          </p:cNvSpPr>
          <p:nvPr>
            <p:ph sz="quarter" idx="10"/>
          </p:nvPr>
        </p:nvSpPr>
        <p:spPr>
          <a:xfrm>
            <a:off x="268288" y="1398397"/>
            <a:ext cx="11542503" cy="1556676"/>
          </a:xfrm>
        </p:spPr>
        <p:txBody>
          <a:bodyPr>
            <a:normAutofit/>
          </a:bodyPr>
          <a:lstStyle/>
          <a:p>
            <a:r>
              <a:rPr lang="en-US" dirty="0"/>
              <a:t>C:\Packages\Plugins\Microsoft.Powershell.DSC\&lt;version&gt;</a:t>
            </a:r>
          </a:p>
          <a:p>
            <a:endParaRPr lang="en-US" dirty="0"/>
          </a:p>
        </p:txBody>
      </p:sp>
    </p:spTree>
    <p:extLst>
      <p:ext uri="{BB962C8B-B14F-4D97-AF65-F5344CB8AC3E}">
        <p14:creationId xmlns:p14="http://schemas.microsoft.com/office/powerpoint/2010/main" val="302443428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Desired State Configuration (DSC)</a:t>
            </a:r>
          </a:p>
        </p:txBody>
      </p:sp>
    </p:spTree>
    <p:extLst>
      <p:ext uri="{BB962C8B-B14F-4D97-AF65-F5344CB8AC3E}">
        <p14:creationId xmlns:p14="http://schemas.microsoft.com/office/powerpoint/2010/main" val="42066097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a:t>
            </a:r>
          </a:p>
        </p:txBody>
      </p:sp>
      <p:sp>
        <p:nvSpPr>
          <p:cNvPr id="3" name="Content Placeholder 2"/>
          <p:cNvSpPr>
            <a:spLocks noGrp="1"/>
          </p:cNvSpPr>
          <p:nvPr>
            <p:ph sz="quarter" idx="10"/>
          </p:nvPr>
        </p:nvSpPr>
        <p:spPr>
          <a:xfrm>
            <a:off x="268288" y="1398396"/>
            <a:ext cx="11542503" cy="5459603"/>
          </a:xfrm>
        </p:spPr>
        <p:txBody>
          <a:bodyPr>
            <a:normAutofit fontScale="55000" lnSpcReduction="20000"/>
          </a:bodyPr>
          <a:lstStyle/>
          <a:p>
            <a:r>
              <a:rPr lang="en-US" dirty="0"/>
              <a:t>MVA: Deep Dive into Azure Resource Manager Scenarios and Patterns (3 hours)</a:t>
            </a:r>
          </a:p>
          <a:p>
            <a:pPr lvl="1"/>
            <a:r>
              <a:rPr lang="en-US" dirty="0">
                <a:hlinkClick r:id="rId2"/>
              </a:rPr>
              <a:t>http://bit.ly/1q0xPlH</a:t>
            </a:r>
            <a:endParaRPr lang="en-US" dirty="0"/>
          </a:p>
          <a:p>
            <a:pPr lvl="1"/>
            <a:endParaRPr lang="en-US" dirty="0"/>
          </a:p>
          <a:p>
            <a:r>
              <a:rPr lang="en-US" dirty="0"/>
              <a:t>Best Practices: Resource Manager Template Design</a:t>
            </a:r>
          </a:p>
          <a:p>
            <a:pPr lvl="1"/>
            <a:r>
              <a:rPr lang="en-US" dirty="0">
                <a:hlinkClick r:id="rId3"/>
              </a:rPr>
              <a:t>http://bit.ly/200uz6l</a:t>
            </a:r>
            <a:endParaRPr lang="en-US" dirty="0"/>
          </a:p>
          <a:p>
            <a:pPr lvl="1"/>
            <a:endParaRPr lang="en-US" dirty="0"/>
          </a:p>
          <a:p>
            <a:r>
              <a:rPr lang="en-US" dirty="0"/>
              <a:t>Introduction to ARM (blog)</a:t>
            </a:r>
          </a:p>
          <a:p>
            <a:pPr lvl="1"/>
            <a:r>
              <a:rPr lang="en-US" dirty="0">
                <a:hlinkClick r:id="rId4"/>
              </a:rPr>
              <a:t>http://bit.ly/1ovyRF8</a:t>
            </a:r>
            <a:r>
              <a:rPr lang="en-US" dirty="0"/>
              <a:t> </a:t>
            </a:r>
          </a:p>
          <a:p>
            <a:endParaRPr lang="en-US" dirty="0"/>
          </a:p>
          <a:p>
            <a:r>
              <a:rPr lang="en-US" dirty="0"/>
              <a:t>Author ARM Templates using Visual Studio (blog)</a:t>
            </a:r>
          </a:p>
          <a:p>
            <a:pPr lvl="1"/>
            <a:r>
              <a:rPr lang="en-US" dirty="0">
                <a:hlinkClick r:id="rId5"/>
              </a:rPr>
              <a:t>http://bit.ly/1UQqNgG</a:t>
            </a:r>
            <a:r>
              <a:rPr lang="en-US" dirty="0"/>
              <a:t> </a:t>
            </a:r>
          </a:p>
          <a:p>
            <a:endParaRPr lang="en-US" dirty="0"/>
          </a:p>
          <a:p>
            <a:r>
              <a:rPr lang="en-US" dirty="0"/>
              <a:t>ARM Template Deployments (blog)</a:t>
            </a:r>
          </a:p>
          <a:p>
            <a:pPr lvl="1"/>
            <a:r>
              <a:rPr lang="en-US" dirty="0">
                <a:hlinkClick r:id="rId6"/>
              </a:rPr>
              <a:t>http://bit.ly/1V4GU9X</a:t>
            </a:r>
            <a:r>
              <a:rPr lang="en-US" dirty="0"/>
              <a:t> </a:t>
            </a:r>
          </a:p>
          <a:p>
            <a:pPr lvl="1"/>
            <a:endParaRPr lang="en-US" dirty="0"/>
          </a:p>
          <a:p>
            <a:r>
              <a:rPr lang="en-US" dirty="0"/>
              <a:t>Azure Automation DSC</a:t>
            </a:r>
          </a:p>
          <a:p>
            <a:pPr lvl="1"/>
            <a:r>
              <a:rPr lang="en-US" dirty="0">
                <a:hlinkClick r:id="rId7"/>
              </a:rPr>
              <a:t>http://bit.ly/1RQ8V3x</a:t>
            </a:r>
            <a:r>
              <a:rPr lang="en-US" dirty="0"/>
              <a:t> </a:t>
            </a:r>
          </a:p>
          <a:p>
            <a:pPr lvl="1"/>
            <a:endParaRPr lang="en-US" dirty="0"/>
          </a:p>
          <a:p>
            <a:pPr lvl="1"/>
            <a:endParaRPr lang="en-US" dirty="0"/>
          </a:p>
        </p:txBody>
      </p:sp>
    </p:spTree>
    <p:extLst>
      <p:ext uri="{BB962C8B-B14F-4D97-AF65-F5344CB8AC3E}">
        <p14:creationId xmlns:p14="http://schemas.microsoft.com/office/powerpoint/2010/main" val="6940952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sz="quarter" idx="10"/>
          </p:nvPr>
        </p:nvSpPr>
        <p:spPr>
          <a:xfrm>
            <a:off x="268288" y="1398397"/>
            <a:ext cx="11542503" cy="3447098"/>
          </a:xfrm>
        </p:spPr>
        <p:txBody>
          <a:bodyPr/>
          <a:lstStyle/>
          <a:p>
            <a:r>
              <a:rPr lang="en-US" dirty="0"/>
              <a:t>Azure Resource Manager (ARM) Introduction</a:t>
            </a:r>
          </a:p>
          <a:p>
            <a:r>
              <a:rPr lang="en-US" dirty="0"/>
              <a:t>Introduction to ARM Templates</a:t>
            </a:r>
          </a:p>
          <a:p>
            <a:r>
              <a:rPr lang="en-US" dirty="0"/>
              <a:t>Authoring ARM Templates</a:t>
            </a:r>
          </a:p>
          <a:p>
            <a:r>
              <a:rPr lang="en-US" dirty="0"/>
              <a:t>ARM Template Deployments</a:t>
            </a:r>
          </a:p>
          <a:p>
            <a:r>
              <a:rPr lang="en-US" dirty="0">
                <a:solidFill>
                  <a:schemeClr val="tx2"/>
                </a:solidFill>
              </a:rPr>
              <a:t>Desired State Configuration (DSC)</a:t>
            </a:r>
          </a:p>
        </p:txBody>
      </p:sp>
    </p:spTree>
    <p:extLst>
      <p:ext uri="{BB962C8B-B14F-4D97-AF65-F5344CB8AC3E}">
        <p14:creationId xmlns:p14="http://schemas.microsoft.com/office/powerpoint/2010/main" val="39091156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93121" y="2253751"/>
            <a:ext cx="5378549" cy="3232649"/>
          </a:xfrm>
        </p:spPr>
        <p:txBody>
          <a:bodyPr>
            <a:normAutofit/>
          </a:bodyPr>
          <a:lstStyle/>
          <a:p>
            <a:r>
              <a:rPr lang="en-US" dirty="0"/>
              <a:t>Programmatic</a:t>
            </a:r>
          </a:p>
          <a:p>
            <a:r>
              <a:rPr lang="en-US" dirty="0"/>
              <a:t>Serial resource provisioning</a:t>
            </a:r>
          </a:p>
          <a:p>
            <a:r>
              <a:rPr lang="en-US" dirty="0"/>
              <a:t>Non-idempotent</a:t>
            </a:r>
          </a:p>
        </p:txBody>
      </p:sp>
      <p:sp>
        <p:nvSpPr>
          <p:cNvPr id="5" name="Content Placeholder 4"/>
          <p:cNvSpPr>
            <a:spLocks noGrp="1"/>
          </p:cNvSpPr>
          <p:nvPr>
            <p:ph sz="quarter" idx="11"/>
          </p:nvPr>
        </p:nvSpPr>
        <p:spPr>
          <a:xfrm>
            <a:off x="6299493" y="2253751"/>
            <a:ext cx="5536131" cy="3381939"/>
          </a:xfrm>
        </p:spPr>
        <p:txBody>
          <a:bodyPr>
            <a:normAutofit/>
          </a:bodyPr>
          <a:lstStyle/>
          <a:p>
            <a:r>
              <a:rPr lang="en-US" dirty="0"/>
              <a:t>Descriptive</a:t>
            </a:r>
          </a:p>
          <a:p>
            <a:r>
              <a:rPr lang="en-US" dirty="0"/>
              <a:t>Parallel resource provisioning</a:t>
            </a:r>
          </a:p>
          <a:p>
            <a:r>
              <a:rPr lang="en-US" dirty="0"/>
              <a:t>Idempotent</a:t>
            </a:r>
          </a:p>
        </p:txBody>
      </p:sp>
      <p:sp>
        <p:nvSpPr>
          <p:cNvPr id="6" name="Content Placeholder 5"/>
          <p:cNvSpPr>
            <a:spLocks noGrp="1"/>
          </p:cNvSpPr>
          <p:nvPr>
            <p:ph sz="quarter" idx="12"/>
          </p:nvPr>
        </p:nvSpPr>
        <p:spPr>
          <a:xfrm>
            <a:off x="293761" y="1367394"/>
            <a:ext cx="5378549" cy="669927"/>
          </a:xfrm>
        </p:spPr>
        <p:txBody>
          <a:bodyPr>
            <a:normAutofit/>
          </a:bodyPr>
          <a:lstStyle/>
          <a:p>
            <a:r>
              <a:rPr lang="en-US" u="sng" dirty="0"/>
              <a:t>Azure Service </a:t>
            </a:r>
            <a:r>
              <a:rPr lang="en-US" u="sng" dirty="0" err="1"/>
              <a:t>Mgmt</a:t>
            </a:r>
            <a:r>
              <a:rPr lang="en-US" u="sng" dirty="0"/>
              <a:t> (ASM)</a:t>
            </a:r>
          </a:p>
        </p:txBody>
      </p:sp>
      <p:sp>
        <p:nvSpPr>
          <p:cNvPr id="7" name="Content Placeholder 6"/>
          <p:cNvSpPr>
            <a:spLocks noGrp="1"/>
          </p:cNvSpPr>
          <p:nvPr>
            <p:ph sz="quarter" idx="13"/>
          </p:nvPr>
        </p:nvSpPr>
        <p:spPr>
          <a:xfrm>
            <a:off x="6300133" y="1367394"/>
            <a:ext cx="5536132" cy="673454"/>
          </a:xfrm>
        </p:spPr>
        <p:txBody>
          <a:bodyPr/>
          <a:lstStyle/>
          <a:p>
            <a:r>
              <a:rPr lang="en-US" u="sng" dirty="0"/>
              <a:t>Azure Resource </a:t>
            </a:r>
            <a:r>
              <a:rPr lang="en-US" u="sng" dirty="0" err="1"/>
              <a:t>Mgr</a:t>
            </a:r>
            <a:r>
              <a:rPr lang="en-US" u="sng" dirty="0"/>
              <a:t> (ARM)</a:t>
            </a:r>
          </a:p>
        </p:txBody>
      </p:sp>
      <p:sp>
        <p:nvSpPr>
          <p:cNvPr id="3" name="Title 2"/>
          <p:cNvSpPr>
            <a:spLocks noGrp="1"/>
          </p:cNvSpPr>
          <p:nvPr>
            <p:ph type="title"/>
          </p:nvPr>
        </p:nvSpPr>
        <p:spPr/>
        <p:txBody>
          <a:bodyPr/>
          <a:lstStyle/>
          <a:p>
            <a:r>
              <a:rPr lang="en-US" dirty="0"/>
              <a:t>Provisioning Resources in Azure</a:t>
            </a:r>
          </a:p>
        </p:txBody>
      </p:sp>
      <p:pic>
        <p:nvPicPr>
          <p:cNvPr id="2" name="Picture 1"/>
          <p:cNvPicPr>
            <a:picLocks noChangeAspect="1"/>
          </p:cNvPicPr>
          <p:nvPr/>
        </p:nvPicPr>
        <p:blipFill>
          <a:blip r:embed="rId3"/>
          <a:stretch>
            <a:fillRect/>
          </a:stretch>
        </p:blipFill>
        <p:spPr>
          <a:xfrm>
            <a:off x="7467994" y="4950280"/>
            <a:ext cx="3199128" cy="1505099"/>
          </a:xfrm>
          <a:prstGeom prst="rect">
            <a:avLst/>
          </a:prstGeom>
        </p:spPr>
      </p:pic>
      <p:pic>
        <p:nvPicPr>
          <p:cNvPr id="8" name="Picture 7"/>
          <p:cNvPicPr>
            <a:picLocks noChangeAspect="1"/>
          </p:cNvPicPr>
          <p:nvPr/>
        </p:nvPicPr>
        <p:blipFill>
          <a:blip r:embed="rId4"/>
          <a:stretch>
            <a:fillRect/>
          </a:stretch>
        </p:blipFill>
        <p:spPr>
          <a:xfrm>
            <a:off x="1407761" y="4950280"/>
            <a:ext cx="3159294" cy="1505099"/>
          </a:xfrm>
          <a:prstGeom prst="rect">
            <a:avLst/>
          </a:prstGeom>
        </p:spPr>
      </p:pic>
      <p:sp>
        <p:nvSpPr>
          <p:cNvPr id="10" name="TextBox 9"/>
          <p:cNvSpPr txBox="1"/>
          <p:nvPr/>
        </p:nvSpPr>
        <p:spPr>
          <a:xfrm>
            <a:off x="293121" y="1859304"/>
            <a:ext cx="140776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C000"/>
                </a:solidFill>
              </a:rPr>
              <a:t>Old</a:t>
            </a:r>
          </a:p>
        </p:txBody>
      </p:sp>
      <p:sp>
        <p:nvSpPr>
          <p:cNvPr id="11" name="TextBox 10"/>
          <p:cNvSpPr txBox="1"/>
          <p:nvPr/>
        </p:nvSpPr>
        <p:spPr>
          <a:xfrm>
            <a:off x="6293980" y="1859304"/>
            <a:ext cx="125461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C000"/>
                </a:solidFill>
              </a:rPr>
              <a:t>New</a:t>
            </a:r>
          </a:p>
        </p:txBody>
      </p:sp>
    </p:spTree>
    <p:extLst>
      <p:ext uri="{BB962C8B-B14F-4D97-AF65-F5344CB8AC3E}">
        <p14:creationId xmlns:p14="http://schemas.microsoft.com/office/powerpoint/2010/main" val="66736621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68928" y="1603789"/>
            <a:ext cx="8125426" cy="405970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888450" y="1190767"/>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260701" y="1624110"/>
            <a:ext cx="631004" cy="631004"/>
          </a:xfrm>
          <a:prstGeom prst="rect">
            <a:avLst/>
          </a:prstGeom>
        </p:spPr>
      </p:pic>
      <p:sp>
        <p:nvSpPr>
          <p:cNvPr id="9" name="Rectangle 8"/>
          <p:cNvSpPr/>
          <p:nvPr/>
        </p:nvSpPr>
        <p:spPr bwMode="auto">
          <a:xfrm>
            <a:off x="459610" y="2065244"/>
            <a:ext cx="7718668" cy="2468104"/>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59610" y="5108416"/>
            <a:ext cx="7718668" cy="44802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Resource Manager (ARM)</a:t>
            </a:r>
          </a:p>
        </p:txBody>
      </p:sp>
      <p:sp>
        <p:nvSpPr>
          <p:cNvPr id="18" name="Rectangle 17"/>
          <p:cNvSpPr/>
          <p:nvPr/>
        </p:nvSpPr>
        <p:spPr bwMode="auto">
          <a:xfrm>
            <a:off x="459610" y="4605872"/>
            <a:ext cx="7718668" cy="45062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Providers</a:t>
            </a:r>
          </a:p>
        </p:txBody>
      </p:sp>
      <p:grpSp>
        <p:nvGrpSpPr>
          <p:cNvPr id="37" name="Group 36"/>
          <p:cNvGrpSpPr/>
          <p:nvPr/>
        </p:nvGrpSpPr>
        <p:grpSpPr>
          <a:xfrm>
            <a:off x="537959" y="2283264"/>
            <a:ext cx="1759668" cy="1087750"/>
            <a:chOff x="1050462" y="2277416"/>
            <a:chExt cx="1759668" cy="1087750"/>
          </a:xfrm>
        </p:grpSpPr>
        <p:pic>
          <p:nvPicPr>
            <p:cNvPr id="21" name="Picture 2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540151" y="2277416"/>
              <a:ext cx="780290" cy="780290"/>
            </a:xfrm>
            <a:prstGeom prst="rect">
              <a:avLst/>
            </a:prstGeom>
          </p:spPr>
        </p:pic>
        <p:sp>
          <p:nvSpPr>
            <p:cNvPr id="34" name="TextBox 33"/>
            <p:cNvSpPr txBox="1"/>
            <p:nvPr/>
          </p:nvSpPr>
          <p:spPr>
            <a:xfrm>
              <a:off x="1050462" y="2820401"/>
              <a:ext cx="17596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LOB App</a:t>
              </a:r>
            </a:p>
          </p:txBody>
        </p:sp>
      </p:grpSp>
      <p:sp>
        <p:nvSpPr>
          <p:cNvPr id="38" name="TextBox 37"/>
          <p:cNvSpPr txBox="1"/>
          <p:nvPr/>
        </p:nvSpPr>
        <p:spPr>
          <a:xfrm>
            <a:off x="4881250" y="1644413"/>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pic>
        <p:nvPicPr>
          <p:cNvPr id="6" name="Picture 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70528" y="1226813"/>
            <a:ext cx="637213" cy="637213"/>
          </a:xfrm>
          <a:prstGeom prst="rect">
            <a:avLst/>
          </a:prstGeom>
        </p:spPr>
      </p:pic>
      <p:sp>
        <p:nvSpPr>
          <p:cNvPr id="39" name="Title 38"/>
          <p:cNvSpPr>
            <a:spLocks noGrp="1"/>
          </p:cNvSpPr>
          <p:nvPr>
            <p:ph type="title"/>
          </p:nvPr>
        </p:nvSpPr>
        <p:spPr/>
        <p:txBody>
          <a:bodyPr/>
          <a:lstStyle/>
          <a:p>
            <a:r>
              <a:rPr lang="en-US" dirty="0"/>
              <a:t>Azure Resource Manager Architecture</a:t>
            </a:r>
          </a:p>
        </p:txBody>
      </p:sp>
      <p:grpSp>
        <p:nvGrpSpPr>
          <p:cNvPr id="54" name="Group 53"/>
          <p:cNvGrpSpPr/>
          <p:nvPr/>
        </p:nvGrpSpPr>
        <p:grpSpPr>
          <a:xfrm>
            <a:off x="2389287" y="2041205"/>
            <a:ext cx="3162524" cy="1219112"/>
            <a:chOff x="3982213" y="1883562"/>
            <a:chExt cx="3162524" cy="1219112"/>
          </a:xfrm>
        </p:grpSpPr>
        <p:sp>
          <p:nvSpPr>
            <p:cNvPr id="40" name="Rounded Rectangle 39"/>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26" name="Picture 2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41" name="TextBox 40"/>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grpSp>
      <p:grpSp>
        <p:nvGrpSpPr>
          <p:cNvPr id="49" name="Group 48"/>
          <p:cNvGrpSpPr/>
          <p:nvPr/>
        </p:nvGrpSpPr>
        <p:grpSpPr>
          <a:xfrm>
            <a:off x="459610" y="3328400"/>
            <a:ext cx="1929677" cy="1084381"/>
            <a:chOff x="2120629" y="4033976"/>
            <a:chExt cx="1929677" cy="1084381"/>
          </a:xfrm>
        </p:grpSpPr>
        <p:sp>
          <p:nvSpPr>
            <p:cNvPr id="35" name="TextBox 34"/>
            <p:cNvSpPr txBox="1"/>
            <p:nvPr/>
          </p:nvSpPr>
          <p:spPr>
            <a:xfrm>
              <a:off x="2120629" y="4573592"/>
              <a:ext cx="1929677"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IaaS Workload</a:t>
              </a:r>
            </a:p>
          </p:txBody>
        </p:sp>
        <p:pic>
          <p:nvPicPr>
            <p:cNvPr id="48" name="Picture 47"/>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690313" y="4033976"/>
              <a:ext cx="780290" cy="780290"/>
            </a:xfrm>
            <a:prstGeom prst="rect">
              <a:avLst/>
            </a:prstGeom>
          </p:spPr>
        </p:pic>
      </p:grpSp>
      <p:sp>
        <p:nvSpPr>
          <p:cNvPr id="4" name="TextBox 3"/>
          <p:cNvSpPr txBox="1"/>
          <p:nvPr/>
        </p:nvSpPr>
        <p:spPr>
          <a:xfrm>
            <a:off x="8422811" y="1190767"/>
            <a:ext cx="3697889" cy="5427203"/>
          </a:xfrm>
          <a:prstGeom prst="rect">
            <a:avLst/>
          </a:prstGeom>
          <a:noFill/>
        </p:spPr>
        <p:txBody>
          <a:bodyPr wrap="square" lIns="182880" tIns="146304" rIns="182880" bIns="146304" rtlCol="0">
            <a:normAutofit lnSpcReduction="10000"/>
          </a:bodyPr>
          <a:lstStyle/>
          <a:p>
            <a:pPr>
              <a:lnSpc>
                <a:spcPct val="90000"/>
              </a:lnSpc>
              <a:spcAft>
                <a:spcPts val="600"/>
              </a:spcAft>
            </a:pPr>
            <a:r>
              <a:rPr lang="en-US" sz="2400" b="1" u="sng" dirty="0">
                <a:gradFill>
                  <a:gsLst>
                    <a:gs pos="2917">
                      <a:schemeClr val="tx1"/>
                    </a:gs>
                    <a:gs pos="30000">
                      <a:schemeClr val="tx1"/>
                    </a:gs>
                  </a:gsLst>
                  <a:lin ang="5400000" scaled="0"/>
                </a:gradFill>
              </a:rPr>
              <a:t>ARM Key Takeaways</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resource always belongs to a Resource Group (RG)</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RG is a unit of management</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Declarative</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RBAC support</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Custom policies</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cxnSp>
        <p:nvCxnSpPr>
          <p:cNvPr id="42" name="Straight Arrow Connector 41"/>
          <p:cNvCxnSpPr/>
          <p:nvPr/>
        </p:nvCxnSpPr>
        <p:spPr>
          <a:xfrm>
            <a:off x="5836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360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884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620" y="5762584"/>
            <a:ext cx="302863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REST API Endpoints</a:t>
            </a:r>
          </a:p>
        </p:txBody>
      </p:sp>
      <p:grpSp>
        <p:nvGrpSpPr>
          <p:cNvPr id="15" name="Group 14"/>
          <p:cNvGrpSpPr/>
          <p:nvPr/>
        </p:nvGrpSpPr>
        <p:grpSpPr>
          <a:xfrm>
            <a:off x="2389286" y="3237745"/>
            <a:ext cx="5575015" cy="1196540"/>
            <a:chOff x="2389286" y="3237745"/>
            <a:chExt cx="5575015" cy="1196540"/>
          </a:xfrm>
        </p:grpSpPr>
        <p:sp>
          <p:nvSpPr>
            <p:cNvPr id="43" name="Rounded Rectangle 42"/>
            <p:cNvSpPr/>
            <p:nvPr/>
          </p:nvSpPr>
          <p:spPr bwMode="auto">
            <a:xfrm>
              <a:off x="2389286" y="3318717"/>
              <a:ext cx="5575015" cy="1115568"/>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903994" y="3666621"/>
              <a:ext cx="687890" cy="687890"/>
            </a:xfrm>
            <a:prstGeom prst="rect">
              <a:avLst/>
            </a:prstGeom>
          </p:spPr>
        </p:pic>
        <p:pic>
          <p:nvPicPr>
            <p:cNvPr id="33" name="Picture 3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813936" y="3666621"/>
              <a:ext cx="687890" cy="687890"/>
            </a:xfrm>
            <a:prstGeom prst="rect">
              <a:avLst/>
            </a:prstGeom>
          </p:spPr>
        </p:pic>
        <p:pic>
          <p:nvPicPr>
            <p:cNvPr id="2" name="Picture 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633820" y="3666621"/>
              <a:ext cx="687890" cy="687890"/>
            </a:xfrm>
            <a:prstGeom prst="rect">
              <a:avLst/>
            </a:prstGeom>
          </p:spPr>
        </p:pic>
        <p:pic>
          <p:nvPicPr>
            <p:cNvPr id="3" name="Picture 2"/>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3723878" y="3666621"/>
              <a:ext cx="687890" cy="687890"/>
            </a:xfrm>
            <a:prstGeom prst="rect">
              <a:avLst/>
            </a:prstGeom>
          </p:spPr>
        </p:pic>
        <p:sp>
          <p:nvSpPr>
            <p:cNvPr id="44" name="TextBox 43"/>
            <p:cNvSpPr txBox="1"/>
            <p:nvPr/>
          </p:nvSpPr>
          <p:spPr>
            <a:xfrm>
              <a:off x="3844647" y="3237745"/>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pic>
          <p:nvPicPr>
            <p:cNvPr id="11" name="Picture 10"/>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828686" y="3668711"/>
              <a:ext cx="685800" cy="685800"/>
            </a:xfrm>
            <a:prstGeom prst="rect">
              <a:avLst/>
            </a:prstGeom>
          </p:spPr>
        </p:pic>
      </p:grpSp>
    </p:spTree>
    <p:extLst>
      <p:ext uri="{BB962C8B-B14F-4D97-AF65-F5344CB8AC3E}">
        <p14:creationId xmlns:p14="http://schemas.microsoft.com/office/powerpoint/2010/main" val="1249327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ARM Templates</a:t>
            </a:r>
          </a:p>
        </p:txBody>
      </p:sp>
    </p:spTree>
    <p:extLst>
      <p:ext uri="{BB962C8B-B14F-4D97-AF65-F5344CB8AC3E}">
        <p14:creationId xmlns:p14="http://schemas.microsoft.com/office/powerpoint/2010/main" val="11379713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ARM Template?</a:t>
            </a:r>
          </a:p>
        </p:txBody>
      </p:sp>
      <p:sp>
        <p:nvSpPr>
          <p:cNvPr id="3" name="Content Placeholder 2"/>
          <p:cNvSpPr>
            <a:spLocks noGrp="1"/>
          </p:cNvSpPr>
          <p:nvPr>
            <p:ph sz="quarter" idx="10"/>
          </p:nvPr>
        </p:nvSpPr>
        <p:spPr>
          <a:xfrm>
            <a:off x="268288" y="1398397"/>
            <a:ext cx="11542503" cy="5072072"/>
          </a:xfrm>
        </p:spPr>
        <p:txBody>
          <a:bodyPr>
            <a:normAutofit/>
          </a:bodyPr>
          <a:lstStyle/>
          <a:p>
            <a:pPr marL="336145" lvl="1" indent="-336145"/>
            <a:r>
              <a:rPr lang="en-US" dirty="0"/>
              <a:t>JSON files – “Infrastructure-as-code”</a:t>
            </a:r>
          </a:p>
          <a:p>
            <a:pPr marL="0" indent="0">
              <a:buNone/>
            </a:pPr>
            <a:endParaRPr lang="en-US" dirty="0"/>
          </a:p>
          <a:p>
            <a:r>
              <a:rPr lang="en-US" dirty="0"/>
              <a:t>Artifacts (optional depending on resources)</a:t>
            </a:r>
          </a:p>
          <a:p>
            <a:pPr lvl="1"/>
            <a:r>
              <a:rPr lang="en-US" dirty="0"/>
              <a:t>Configuration files to apply to resources</a:t>
            </a:r>
          </a:p>
          <a:p>
            <a:pPr lvl="1"/>
            <a:r>
              <a:rPr lang="en-US" dirty="0"/>
              <a:t>Examples:</a:t>
            </a:r>
          </a:p>
          <a:p>
            <a:pPr lvl="2"/>
            <a:r>
              <a:rPr lang="en-US" dirty="0"/>
              <a:t>Desired State Configuration (DSC) Script and DSC Resources</a:t>
            </a:r>
          </a:p>
          <a:p>
            <a:pPr lvl="2"/>
            <a:r>
              <a:rPr lang="en-US" dirty="0"/>
              <a:t>Web Deployment Packages</a:t>
            </a:r>
          </a:p>
        </p:txBody>
      </p:sp>
    </p:spTree>
    <p:extLst>
      <p:ext uri="{BB962C8B-B14F-4D97-AF65-F5344CB8AC3E}">
        <p14:creationId xmlns:p14="http://schemas.microsoft.com/office/powerpoint/2010/main" val="687948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Existing Templates</a:t>
            </a:r>
          </a:p>
        </p:txBody>
      </p:sp>
      <p:sp>
        <p:nvSpPr>
          <p:cNvPr id="3" name="Content Placeholder 2"/>
          <p:cNvSpPr>
            <a:spLocks noGrp="1"/>
          </p:cNvSpPr>
          <p:nvPr>
            <p:ph sz="quarter" idx="10"/>
          </p:nvPr>
        </p:nvSpPr>
        <p:spPr>
          <a:xfrm>
            <a:off x="268287" y="1398397"/>
            <a:ext cx="6496068" cy="4021902"/>
          </a:xfrm>
        </p:spPr>
        <p:txBody>
          <a:bodyPr>
            <a:normAutofit fontScale="92500" lnSpcReduction="10000"/>
          </a:bodyPr>
          <a:lstStyle/>
          <a:p>
            <a:r>
              <a:rPr lang="en-US" dirty="0"/>
              <a:t>Azure Quick-Start Templates</a:t>
            </a:r>
          </a:p>
          <a:p>
            <a:pPr lvl="1"/>
            <a:r>
              <a:rPr lang="en-US" dirty="0">
                <a:solidFill>
                  <a:srgbClr val="FFC000"/>
                </a:solidFill>
              </a:rPr>
              <a:t>http://aka.ms/qst</a:t>
            </a:r>
          </a:p>
          <a:p>
            <a:pPr marL="336145" lvl="1" indent="0">
              <a:buNone/>
            </a:pPr>
            <a:endParaRPr lang="en-US" dirty="0"/>
          </a:p>
          <a:p>
            <a:r>
              <a:rPr lang="en-US" dirty="0"/>
              <a:t>Azure Marketplace via Portal</a:t>
            </a:r>
          </a:p>
          <a:p>
            <a:r>
              <a:rPr lang="en-US" dirty="0"/>
              <a:t>Examples:</a:t>
            </a:r>
          </a:p>
          <a:p>
            <a:pPr lvl="1"/>
            <a:r>
              <a:rPr lang="en-US" dirty="0"/>
              <a:t>SQL Server Always-On Cluster</a:t>
            </a:r>
          </a:p>
          <a:p>
            <a:pPr lvl="1"/>
            <a:r>
              <a:rPr lang="en-US" dirty="0"/>
              <a:t>SharePoint 2013 HA Farm</a:t>
            </a:r>
          </a:p>
        </p:txBody>
      </p:sp>
      <p:pic>
        <p:nvPicPr>
          <p:cNvPr id="4" name="Picture 3"/>
          <p:cNvPicPr>
            <a:picLocks noChangeAspect="1"/>
          </p:cNvPicPr>
          <p:nvPr/>
        </p:nvPicPr>
        <p:blipFill>
          <a:blip r:embed="rId2"/>
          <a:stretch>
            <a:fillRect/>
          </a:stretch>
        </p:blipFill>
        <p:spPr>
          <a:xfrm>
            <a:off x="6764356" y="3369319"/>
            <a:ext cx="5046436" cy="3075023"/>
          </a:xfrm>
          <a:prstGeom prst="rect">
            <a:avLst/>
          </a:prstGeom>
        </p:spPr>
      </p:pic>
      <p:pic>
        <p:nvPicPr>
          <p:cNvPr id="5" name="Picture 4"/>
          <p:cNvPicPr>
            <a:picLocks noChangeAspect="1"/>
          </p:cNvPicPr>
          <p:nvPr/>
        </p:nvPicPr>
        <p:blipFill>
          <a:blip r:embed="rId3"/>
          <a:stretch>
            <a:fillRect/>
          </a:stretch>
        </p:blipFill>
        <p:spPr>
          <a:xfrm>
            <a:off x="6764356" y="3055924"/>
            <a:ext cx="5046435" cy="313394"/>
          </a:xfrm>
          <a:prstGeom prst="rect">
            <a:avLst/>
          </a:prstGeom>
        </p:spPr>
      </p:pic>
    </p:spTree>
    <p:extLst>
      <p:ext uri="{BB962C8B-B14F-4D97-AF65-F5344CB8AC3E}">
        <p14:creationId xmlns:p14="http://schemas.microsoft.com/office/powerpoint/2010/main" val="533511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Azure Resource Manager Templates</a:t>
            </a:r>
          </a:p>
        </p:txBody>
      </p:sp>
    </p:spTree>
    <p:extLst>
      <p:ext uri="{BB962C8B-B14F-4D97-AF65-F5344CB8AC3E}">
        <p14:creationId xmlns:p14="http://schemas.microsoft.com/office/powerpoint/2010/main" val="29146106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Authoring ARM Templates</a:t>
            </a:r>
            <a:br>
              <a:rPr lang="en-US" dirty="0"/>
            </a:br>
            <a:endParaRPr lang="en-US" dirty="0"/>
          </a:p>
        </p:txBody>
      </p:sp>
    </p:spTree>
    <p:extLst>
      <p:ext uri="{BB962C8B-B14F-4D97-AF65-F5344CB8AC3E}">
        <p14:creationId xmlns:p14="http://schemas.microsoft.com/office/powerpoint/2010/main" val="1161340876"/>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2544</TotalTime>
  <Words>1079</Words>
  <Application>Microsoft Office PowerPoint</Application>
  <PresentationFormat>Widescreen</PresentationFormat>
  <Paragraphs>255</Paragraphs>
  <Slides>30</Slides>
  <Notes>12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Segoe UI</vt:lpstr>
      <vt:lpstr>Segoe UI Light</vt:lpstr>
      <vt:lpstr>Windows Azure</vt:lpstr>
      <vt:lpstr>PowerPoint Presentation</vt:lpstr>
      <vt:lpstr>Agenda</vt:lpstr>
      <vt:lpstr>Provisioning Resources in Azure</vt:lpstr>
      <vt:lpstr>Azure Resource Manager Architecture</vt:lpstr>
      <vt:lpstr>Introduction to ARM Templates</vt:lpstr>
      <vt:lpstr>What is an ARM Template?</vt:lpstr>
      <vt:lpstr>Finding Existing Templates</vt:lpstr>
      <vt:lpstr>PowerPoint Presentation</vt:lpstr>
      <vt:lpstr>Authoring ARM Templates </vt:lpstr>
      <vt:lpstr>ARM Template Structure</vt:lpstr>
      <vt:lpstr>Author &amp; Deploy ARM Templates</vt:lpstr>
      <vt:lpstr>A Few Common ARM Template Functions</vt:lpstr>
      <vt:lpstr>PowerPoint Presentation</vt:lpstr>
      <vt:lpstr>ARM Template Deployments</vt:lpstr>
      <vt:lpstr>Methods for Deploying ARM Templates</vt:lpstr>
      <vt:lpstr>PowerPoint Presentation</vt:lpstr>
      <vt:lpstr>Web Apps &amp; Web Deploy Extension</vt:lpstr>
      <vt:lpstr>ARM Resources for Web Apps</vt:lpstr>
      <vt:lpstr>PowerPoint Presentation</vt:lpstr>
      <vt:lpstr>Desired State Configuration (DSC)</vt:lpstr>
      <vt:lpstr>DSC for Azure</vt:lpstr>
      <vt:lpstr>DSC Example: Built-in Resources </vt:lpstr>
      <vt:lpstr>DSC Resources</vt:lpstr>
      <vt:lpstr>DSC Example: Resource-Kit Resources </vt:lpstr>
      <vt:lpstr>DSC Logs</vt:lpstr>
      <vt:lpstr>DSC Package Locations</vt:lpstr>
      <vt:lpstr>PowerPoint Presentation</vt:lpstr>
      <vt:lpstr>Additional information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Rainey</dc:creator>
  <cp:lastModifiedBy>Rick Rainey</cp:lastModifiedBy>
  <cp:revision>80</cp:revision>
  <dcterms:created xsi:type="dcterms:W3CDTF">2016-02-17T17:20:45Z</dcterms:created>
  <dcterms:modified xsi:type="dcterms:W3CDTF">2016-06-08T11:49:35Z</dcterms:modified>
</cp:coreProperties>
</file>